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Lst>
  <p:notesMasterIdLst>
    <p:notesMasterId r:id="rId24"/>
  </p:notesMasterIdLst>
  <p:handoutMasterIdLst>
    <p:handoutMasterId r:id="rId25"/>
  </p:handoutMasterIdLst>
  <p:sldIdLst>
    <p:sldId id="1035" r:id="rId2"/>
    <p:sldId id="1957" r:id="rId3"/>
    <p:sldId id="1958" r:id="rId4"/>
    <p:sldId id="1981" r:id="rId5"/>
    <p:sldId id="1983" r:id="rId6"/>
    <p:sldId id="1982" r:id="rId7"/>
    <p:sldId id="1985" r:id="rId8"/>
    <p:sldId id="1986" r:id="rId9"/>
    <p:sldId id="1974" r:id="rId10"/>
    <p:sldId id="1963" r:id="rId11"/>
    <p:sldId id="1972" r:id="rId12"/>
    <p:sldId id="1964" r:id="rId13"/>
    <p:sldId id="1965" r:id="rId14"/>
    <p:sldId id="1966" r:id="rId15"/>
    <p:sldId id="1967" r:id="rId16"/>
    <p:sldId id="1976" r:id="rId17"/>
    <p:sldId id="1975" r:id="rId18"/>
    <p:sldId id="1978" r:id="rId19"/>
    <p:sldId id="1970" r:id="rId20"/>
    <p:sldId id="1979" r:id="rId21"/>
    <p:sldId id="1980" r:id="rId22"/>
    <p:sldId id="1534" r:id="rId23"/>
  </p:sldIdLst>
  <p:sldSz cx="9144000" cy="6858000" type="screen4x3"/>
  <p:notesSz cx="7099300" cy="10234613"/>
  <p:defaultTextStyle>
    <a:defPPr>
      <a:defRPr lang="zh-CN"/>
    </a:defPPr>
    <a:lvl1pPr algn="ctr" rtl="0" fontAlgn="base">
      <a:spcBef>
        <a:spcPct val="50000"/>
      </a:spcBef>
      <a:spcAft>
        <a:spcPct val="0"/>
      </a:spcAft>
      <a:defRPr sz="2400" b="1" kern="1200">
        <a:solidFill>
          <a:srgbClr val="CC0000"/>
        </a:solidFill>
        <a:latin typeface="Arial" charset="0"/>
        <a:ea typeface="黑体" pitchFamily="2" charset="-122"/>
        <a:cs typeface="+mn-cs"/>
      </a:defRPr>
    </a:lvl1pPr>
    <a:lvl2pPr marL="457200" algn="ctr" rtl="0" fontAlgn="base">
      <a:spcBef>
        <a:spcPct val="50000"/>
      </a:spcBef>
      <a:spcAft>
        <a:spcPct val="0"/>
      </a:spcAft>
      <a:defRPr sz="2400" b="1" kern="1200">
        <a:solidFill>
          <a:srgbClr val="CC0000"/>
        </a:solidFill>
        <a:latin typeface="Arial" charset="0"/>
        <a:ea typeface="黑体" pitchFamily="2" charset="-122"/>
        <a:cs typeface="+mn-cs"/>
      </a:defRPr>
    </a:lvl2pPr>
    <a:lvl3pPr marL="914400" algn="ctr" rtl="0" fontAlgn="base">
      <a:spcBef>
        <a:spcPct val="50000"/>
      </a:spcBef>
      <a:spcAft>
        <a:spcPct val="0"/>
      </a:spcAft>
      <a:defRPr sz="2400" b="1" kern="1200">
        <a:solidFill>
          <a:srgbClr val="CC0000"/>
        </a:solidFill>
        <a:latin typeface="Arial" charset="0"/>
        <a:ea typeface="黑体" pitchFamily="2" charset="-122"/>
        <a:cs typeface="+mn-cs"/>
      </a:defRPr>
    </a:lvl3pPr>
    <a:lvl4pPr marL="1371600" algn="ctr" rtl="0" fontAlgn="base">
      <a:spcBef>
        <a:spcPct val="50000"/>
      </a:spcBef>
      <a:spcAft>
        <a:spcPct val="0"/>
      </a:spcAft>
      <a:defRPr sz="2400" b="1" kern="1200">
        <a:solidFill>
          <a:srgbClr val="CC0000"/>
        </a:solidFill>
        <a:latin typeface="Arial" charset="0"/>
        <a:ea typeface="黑体" pitchFamily="2" charset="-122"/>
        <a:cs typeface="+mn-cs"/>
      </a:defRPr>
    </a:lvl4pPr>
    <a:lvl5pPr marL="1828800" algn="ctr" rtl="0" fontAlgn="base">
      <a:spcBef>
        <a:spcPct val="50000"/>
      </a:spcBef>
      <a:spcAft>
        <a:spcPct val="0"/>
      </a:spcAft>
      <a:defRPr sz="2400" b="1" kern="1200">
        <a:solidFill>
          <a:srgbClr val="CC0000"/>
        </a:solidFill>
        <a:latin typeface="Arial" charset="0"/>
        <a:ea typeface="黑体" pitchFamily="2" charset="-122"/>
        <a:cs typeface="+mn-cs"/>
      </a:defRPr>
    </a:lvl5pPr>
    <a:lvl6pPr marL="2286000" algn="l" defTabSz="914400" rtl="0" eaLnBrk="1" latinLnBrk="0" hangingPunct="1">
      <a:defRPr sz="2400" b="1" kern="1200">
        <a:solidFill>
          <a:srgbClr val="CC0000"/>
        </a:solidFill>
        <a:latin typeface="Arial" charset="0"/>
        <a:ea typeface="黑体" pitchFamily="2" charset="-122"/>
        <a:cs typeface="+mn-cs"/>
      </a:defRPr>
    </a:lvl6pPr>
    <a:lvl7pPr marL="2743200" algn="l" defTabSz="914400" rtl="0" eaLnBrk="1" latinLnBrk="0" hangingPunct="1">
      <a:defRPr sz="2400" b="1" kern="1200">
        <a:solidFill>
          <a:srgbClr val="CC0000"/>
        </a:solidFill>
        <a:latin typeface="Arial" charset="0"/>
        <a:ea typeface="黑体" pitchFamily="2" charset="-122"/>
        <a:cs typeface="+mn-cs"/>
      </a:defRPr>
    </a:lvl7pPr>
    <a:lvl8pPr marL="3200400" algn="l" defTabSz="914400" rtl="0" eaLnBrk="1" latinLnBrk="0" hangingPunct="1">
      <a:defRPr sz="2400" b="1" kern="1200">
        <a:solidFill>
          <a:srgbClr val="CC0000"/>
        </a:solidFill>
        <a:latin typeface="Arial" charset="0"/>
        <a:ea typeface="黑体" pitchFamily="2" charset="-122"/>
        <a:cs typeface="+mn-cs"/>
      </a:defRPr>
    </a:lvl8pPr>
    <a:lvl9pPr marL="3657600" algn="l" defTabSz="914400" rtl="0" eaLnBrk="1" latinLnBrk="0" hangingPunct="1">
      <a:defRPr sz="2400" b="1" kern="1200">
        <a:solidFill>
          <a:srgbClr val="CC0000"/>
        </a:solidFill>
        <a:latin typeface="Arial" charset="0"/>
        <a:ea typeface="黑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00"/>
    <a:srgbClr val="FFF304"/>
    <a:srgbClr val="FF9900"/>
    <a:srgbClr val="CCFFFF"/>
    <a:srgbClr val="009999"/>
    <a:srgbClr val="0000FF"/>
    <a:srgbClr val="00B050"/>
    <a:srgbClr val="B2B2B2"/>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414" autoAdjust="0"/>
  </p:normalViewPr>
  <p:slideViewPr>
    <p:cSldViewPr>
      <p:cViewPr>
        <p:scale>
          <a:sx n="76" d="100"/>
          <a:sy n="76" d="100"/>
        </p:scale>
        <p:origin x="-1446" y="-4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956"/>
    </p:cViewPr>
  </p:sorterViewPr>
  <p:notesViewPr>
    <p:cSldViewPr>
      <p:cViewPr varScale="1">
        <p:scale>
          <a:sx n="48" d="100"/>
          <a:sy n="48" d="100"/>
        </p:scale>
        <p:origin x="2100" y="6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2130" name="Rectangle 2"/>
          <p:cNvSpPr>
            <a:spLocks noGrp="1" noChangeArrowheads="1"/>
          </p:cNvSpPr>
          <p:nvPr>
            <p:ph type="hdr" sz="quarter"/>
          </p:nvPr>
        </p:nvSpPr>
        <p:spPr bwMode="auto">
          <a:xfrm>
            <a:off x="0" y="2"/>
            <a:ext cx="3074988" cy="512763"/>
          </a:xfrm>
          <a:prstGeom prst="rect">
            <a:avLst/>
          </a:prstGeom>
          <a:noFill/>
          <a:ln w="9525">
            <a:noFill/>
            <a:miter lim="800000"/>
            <a:headEnd/>
            <a:tailEnd/>
          </a:ln>
        </p:spPr>
        <p:txBody>
          <a:bodyPr vert="horz" wrap="square" lIns="94743" tIns="47371" rIns="94743" bIns="47371" numCol="1" anchor="t" anchorCtr="0" compatLnSpc="1">
            <a:prstTxWarp prst="textNoShape">
              <a:avLst/>
            </a:prstTxWarp>
          </a:bodyPr>
          <a:lstStyle>
            <a:lvl1pPr algn="l" defTabSz="947601">
              <a:spcBef>
                <a:spcPct val="0"/>
              </a:spcBef>
              <a:defRPr sz="1200" b="0">
                <a:solidFill>
                  <a:schemeClr val="tx1"/>
                </a:solidFill>
                <a:ea typeface="宋体" pitchFamily="2" charset="-122"/>
              </a:defRPr>
            </a:lvl1pPr>
          </a:lstStyle>
          <a:p>
            <a:pPr>
              <a:defRPr/>
            </a:pPr>
            <a:endParaRPr lang="zh-CN" altLang="en-US"/>
          </a:p>
        </p:txBody>
      </p:sp>
      <p:sp>
        <p:nvSpPr>
          <p:cNvPr id="432131" name="Rectangle 3"/>
          <p:cNvSpPr>
            <a:spLocks noGrp="1" noChangeArrowheads="1"/>
          </p:cNvSpPr>
          <p:nvPr>
            <p:ph type="dt" sz="quarter" idx="1"/>
          </p:nvPr>
        </p:nvSpPr>
        <p:spPr bwMode="auto">
          <a:xfrm>
            <a:off x="4022725" y="2"/>
            <a:ext cx="3074988" cy="512763"/>
          </a:xfrm>
          <a:prstGeom prst="rect">
            <a:avLst/>
          </a:prstGeom>
          <a:noFill/>
          <a:ln w="9525">
            <a:noFill/>
            <a:miter lim="800000"/>
            <a:headEnd/>
            <a:tailEnd/>
          </a:ln>
        </p:spPr>
        <p:txBody>
          <a:bodyPr vert="horz" wrap="square" lIns="94743" tIns="47371" rIns="94743" bIns="47371" numCol="1" anchor="t" anchorCtr="0" compatLnSpc="1">
            <a:prstTxWarp prst="textNoShape">
              <a:avLst/>
            </a:prstTxWarp>
          </a:bodyPr>
          <a:lstStyle>
            <a:lvl1pPr algn="r" defTabSz="947601">
              <a:spcBef>
                <a:spcPct val="0"/>
              </a:spcBef>
              <a:defRPr sz="1200" b="0">
                <a:solidFill>
                  <a:schemeClr val="tx1"/>
                </a:solidFill>
                <a:ea typeface="宋体" pitchFamily="2" charset="-122"/>
              </a:defRPr>
            </a:lvl1pPr>
          </a:lstStyle>
          <a:p>
            <a:pPr>
              <a:defRPr/>
            </a:pPr>
            <a:endParaRPr lang="en-US" altLang="zh-CN"/>
          </a:p>
        </p:txBody>
      </p:sp>
      <p:sp>
        <p:nvSpPr>
          <p:cNvPr id="432132"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p:spPr>
        <p:txBody>
          <a:bodyPr vert="horz" wrap="square" lIns="94743" tIns="47371" rIns="94743" bIns="47371" numCol="1" anchor="b" anchorCtr="0" compatLnSpc="1">
            <a:prstTxWarp prst="textNoShape">
              <a:avLst/>
            </a:prstTxWarp>
          </a:bodyPr>
          <a:lstStyle>
            <a:lvl1pPr algn="l" defTabSz="947601">
              <a:spcBef>
                <a:spcPct val="0"/>
              </a:spcBef>
              <a:defRPr sz="1200" b="0">
                <a:solidFill>
                  <a:schemeClr val="tx1"/>
                </a:solidFill>
                <a:ea typeface="宋体" pitchFamily="2" charset="-122"/>
              </a:defRPr>
            </a:lvl1pPr>
          </a:lstStyle>
          <a:p>
            <a:pPr>
              <a:defRPr/>
            </a:pPr>
            <a:endParaRPr lang="en-US" altLang="zh-CN"/>
          </a:p>
        </p:txBody>
      </p:sp>
      <p:sp>
        <p:nvSpPr>
          <p:cNvPr id="432133" name="Rectangle 5"/>
          <p:cNvSpPr>
            <a:spLocks noGrp="1" noChangeArrowheads="1"/>
          </p:cNvSpPr>
          <p:nvPr>
            <p:ph type="sldNum" sz="quarter" idx="3"/>
          </p:nvPr>
        </p:nvSpPr>
        <p:spPr bwMode="auto">
          <a:xfrm>
            <a:off x="1968500" y="9721852"/>
            <a:ext cx="3074988" cy="512763"/>
          </a:xfrm>
          <a:prstGeom prst="rect">
            <a:avLst/>
          </a:prstGeom>
          <a:noFill/>
          <a:ln w="9525">
            <a:noFill/>
            <a:miter lim="800000"/>
            <a:headEnd/>
            <a:tailEnd/>
          </a:ln>
        </p:spPr>
        <p:txBody>
          <a:bodyPr vert="horz" wrap="square" lIns="94743" tIns="47371" rIns="94743" bIns="47371" numCol="1" anchor="b" anchorCtr="0" compatLnSpc="1">
            <a:prstTxWarp prst="textNoShape">
              <a:avLst/>
            </a:prstTxWarp>
          </a:bodyPr>
          <a:lstStyle>
            <a:lvl1pPr defTabSz="947601">
              <a:spcBef>
                <a:spcPct val="0"/>
              </a:spcBef>
              <a:defRPr sz="1200" b="0">
                <a:solidFill>
                  <a:schemeClr val="tx1"/>
                </a:solidFill>
                <a:ea typeface="宋体" pitchFamily="2" charset="-122"/>
              </a:defRPr>
            </a:lvl1pPr>
          </a:lstStyle>
          <a:p>
            <a:pPr>
              <a:defRPr/>
            </a:pPr>
            <a:fld id="{99170EFC-A0AE-464A-A35B-AD0384D10D87}" type="slidenum">
              <a:rPr lang="en-US" altLang="zh-CN"/>
              <a:pPr>
                <a:defRPr/>
              </a:pPr>
              <a:t>‹#›</a:t>
            </a:fld>
            <a:endParaRPr lang="en-US" altLang="zh-CN"/>
          </a:p>
        </p:txBody>
      </p:sp>
    </p:spTree>
    <p:extLst>
      <p:ext uri="{BB962C8B-B14F-4D97-AF65-F5344CB8AC3E}">
        <p14:creationId xmlns:p14="http://schemas.microsoft.com/office/powerpoint/2010/main" val="13851075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2"/>
            <a:ext cx="3074988" cy="512763"/>
          </a:xfrm>
          <a:prstGeom prst="rect">
            <a:avLst/>
          </a:prstGeom>
          <a:noFill/>
          <a:ln w="9525">
            <a:noFill/>
            <a:miter lim="800000"/>
            <a:headEnd/>
            <a:tailEnd/>
          </a:ln>
        </p:spPr>
        <p:txBody>
          <a:bodyPr vert="horz" wrap="square" lIns="94743" tIns="47371" rIns="94743" bIns="47371" numCol="1" anchor="t" anchorCtr="0" compatLnSpc="1">
            <a:prstTxWarp prst="textNoShape">
              <a:avLst/>
            </a:prstTxWarp>
          </a:bodyPr>
          <a:lstStyle>
            <a:lvl1pPr algn="l" defTabSz="947601">
              <a:spcBef>
                <a:spcPct val="0"/>
              </a:spcBef>
              <a:defRPr sz="1200" b="0">
                <a:solidFill>
                  <a:schemeClr val="tx1"/>
                </a:solidFill>
                <a:ea typeface="宋体" pitchFamily="2" charset="-122"/>
              </a:defRPr>
            </a:lvl1pPr>
          </a:lstStyle>
          <a:p>
            <a:pPr>
              <a:defRPr/>
            </a:pPr>
            <a:endParaRPr lang="zh-CN" altLang="en-US"/>
          </a:p>
        </p:txBody>
      </p:sp>
      <p:sp>
        <p:nvSpPr>
          <p:cNvPr id="344067" name="Rectangle 3"/>
          <p:cNvSpPr>
            <a:spLocks noGrp="1" noChangeArrowheads="1"/>
          </p:cNvSpPr>
          <p:nvPr>
            <p:ph type="dt" idx="1"/>
          </p:nvPr>
        </p:nvSpPr>
        <p:spPr bwMode="auto">
          <a:xfrm>
            <a:off x="4022725" y="2"/>
            <a:ext cx="3074988" cy="512763"/>
          </a:xfrm>
          <a:prstGeom prst="rect">
            <a:avLst/>
          </a:prstGeom>
          <a:noFill/>
          <a:ln w="9525">
            <a:noFill/>
            <a:miter lim="800000"/>
            <a:headEnd/>
            <a:tailEnd/>
          </a:ln>
        </p:spPr>
        <p:txBody>
          <a:bodyPr vert="horz" wrap="square" lIns="94743" tIns="47371" rIns="94743" bIns="47371" numCol="1" anchor="t" anchorCtr="0" compatLnSpc="1">
            <a:prstTxWarp prst="textNoShape">
              <a:avLst/>
            </a:prstTxWarp>
          </a:bodyPr>
          <a:lstStyle>
            <a:lvl1pPr algn="r" defTabSz="947601">
              <a:spcBef>
                <a:spcPct val="0"/>
              </a:spcBef>
              <a:defRPr sz="1200" b="0">
                <a:solidFill>
                  <a:schemeClr val="tx1"/>
                </a:solidFill>
                <a:ea typeface="宋体" pitchFamily="2" charset="-122"/>
              </a:defRPr>
            </a:lvl1pPr>
          </a:lstStyle>
          <a:p>
            <a:pPr>
              <a:defRPr/>
            </a:pPr>
            <a:endParaRPr lang="en-US" altLang="zh-CN"/>
          </a:p>
        </p:txBody>
      </p:sp>
      <p:sp>
        <p:nvSpPr>
          <p:cNvPr id="44036" name="Rectangle 4"/>
          <p:cNvSpPr>
            <a:spLocks noGrp="1" noRot="1" noChangeAspec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709615" y="4862515"/>
            <a:ext cx="5680075" cy="4603750"/>
          </a:xfrm>
          <a:prstGeom prst="rect">
            <a:avLst/>
          </a:prstGeom>
          <a:noFill/>
          <a:ln w="9525">
            <a:noFill/>
            <a:miter lim="800000"/>
            <a:headEnd/>
            <a:tailEnd/>
          </a:ln>
        </p:spPr>
        <p:txBody>
          <a:bodyPr vert="horz" wrap="square" lIns="94743" tIns="47371" rIns="94743" bIns="47371"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44070"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p:spPr>
        <p:txBody>
          <a:bodyPr vert="horz" wrap="square" lIns="94743" tIns="47371" rIns="94743" bIns="47371" numCol="1" anchor="b" anchorCtr="0" compatLnSpc="1">
            <a:prstTxWarp prst="textNoShape">
              <a:avLst/>
            </a:prstTxWarp>
          </a:bodyPr>
          <a:lstStyle>
            <a:lvl1pPr algn="l" defTabSz="947601">
              <a:spcBef>
                <a:spcPct val="0"/>
              </a:spcBef>
              <a:defRPr sz="1200" b="0">
                <a:solidFill>
                  <a:schemeClr val="tx1"/>
                </a:solidFill>
                <a:ea typeface="宋体" pitchFamily="2" charset="-122"/>
              </a:defRPr>
            </a:lvl1pPr>
          </a:lstStyle>
          <a:p>
            <a:pPr>
              <a:defRPr/>
            </a:pPr>
            <a:endParaRPr lang="en-US" altLang="zh-CN"/>
          </a:p>
        </p:txBody>
      </p:sp>
      <p:sp>
        <p:nvSpPr>
          <p:cNvPr id="344071"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p:spPr>
        <p:txBody>
          <a:bodyPr vert="horz" wrap="square" lIns="94743" tIns="47371" rIns="94743" bIns="47371" numCol="1" anchor="b" anchorCtr="0" compatLnSpc="1">
            <a:prstTxWarp prst="textNoShape">
              <a:avLst/>
            </a:prstTxWarp>
          </a:bodyPr>
          <a:lstStyle>
            <a:lvl1pPr algn="r" defTabSz="947601">
              <a:spcBef>
                <a:spcPct val="0"/>
              </a:spcBef>
              <a:defRPr sz="1200" b="0">
                <a:solidFill>
                  <a:schemeClr val="tx1"/>
                </a:solidFill>
                <a:ea typeface="宋体" pitchFamily="2" charset="-122"/>
              </a:defRPr>
            </a:lvl1pPr>
          </a:lstStyle>
          <a:p>
            <a:pPr>
              <a:defRPr/>
            </a:pPr>
            <a:fld id="{4F4A16B3-6A58-41D8-A1D2-566616BEA52E}" type="slidenum">
              <a:rPr lang="en-US" altLang="zh-CN"/>
              <a:pPr>
                <a:defRPr/>
              </a:pPr>
              <a:t>‹#›</a:t>
            </a:fld>
            <a:endParaRPr lang="en-US" altLang="zh-CN"/>
          </a:p>
        </p:txBody>
      </p:sp>
    </p:spTree>
    <p:extLst>
      <p:ext uri="{BB962C8B-B14F-4D97-AF65-F5344CB8AC3E}">
        <p14:creationId xmlns:p14="http://schemas.microsoft.com/office/powerpoint/2010/main" val="111340866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4B2AE1-A0D5-4713-BA12-9F4CACB9A2A0}" type="slidenum">
              <a:rPr lang="en-US" altLang="zh-CN" smtClean="0"/>
              <a:pPr/>
              <a:t>1</a:t>
            </a:fld>
            <a:endParaRPr lang="en-US" altLang="zh-CN" smtClean="0"/>
          </a:p>
        </p:txBody>
      </p:sp>
      <p:sp>
        <p:nvSpPr>
          <p:cNvPr id="45059" name="Rectangle 7"/>
          <p:cNvSpPr txBox="1">
            <a:spLocks noGrp="1" noChangeArrowheads="1"/>
          </p:cNvSpPr>
          <p:nvPr/>
        </p:nvSpPr>
        <p:spPr bwMode="auto">
          <a:xfrm>
            <a:off x="4022725" y="9720263"/>
            <a:ext cx="3074988" cy="512762"/>
          </a:xfrm>
          <a:prstGeom prst="rect">
            <a:avLst/>
          </a:prstGeom>
          <a:noFill/>
          <a:ln w="9525">
            <a:noFill/>
            <a:miter lim="800000"/>
            <a:headEnd/>
            <a:tailEnd/>
          </a:ln>
        </p:spPr>
        <p:txBody>
          <a:bodyPr lIns="94743" tIns="47371" rIns="94743" bIns="47371" anchor="b"/>
          <a:lstStyle/>
          <a:p>
            <a:pPr algn="r" defTabSz="947601">
              <a:spcBef>
                <a:spcPct val="0"/>
              </a:spcBef>
            </a:pPr>
            <a:fld id="{85DE6A7B-7F18-403C-AFA9-CFF2F015AA02}" type="slidenum">
              <a:rPr lang="en-US" altLang="zh-CN" sz="1200" b="0">
                <a:solidFill>
                  <a:schemeClr val="tx1"/>
                </a:solidFill>
                <a:ea typeface="宋体" pitchFamily="2" charset="-122"/>
              </a:rPr>
              <a:pPr algn="r" defTabSz="947601">
                <a:spcBef>
                  <a:spcPct val="0"/>
                </a:spcBef>
              </a:pPr>
              <a:t>1</a:t>
            </a:fld>
            <a:endParaRPr lang="en-US" altLang="zh-CN" sz="1200" b="0">
              <a:solidFill>
                <a:schemeClr val="tx1"/>
              </a:solidFill>
              <a:ea typeface="宋体" pitchFamily="2" charset="-122"/>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zh-CN" altLang="zh-CN" smtClean="0"/>
          </a:p>
        </p:txBody>
      </p:sp>
      <p:sp>
        <p:nvSpPr>
          <p:cNvPr id="6" name="日期占位符 5"/>
          <p:cNvSpPr>
            <a:spLocks noGrp="1"/>
          </p:cNvSpPr>
          <p:nvPr>
            <p:ph type="dt" idx="10"/>
          </p:nvPr>
        </p:nvSpPr>
        <p:spPr/>
        <p:txBody>
          <a:bodyPr/>
          <a:lstStyle/>
          <a:p>
            <a:pPr>
              <a:defRPr/>
            </a:pPr>
            <a:endParaRPr lang="en-US" altLang="zh-CN"/>
          </a:p>
        </p:txBody>
      </p:sp>
    </p:spTree>
    <p:extLst>
      <p:ext uri="{BB962C8B-B14F-4D97-AF65-F5344CB8AC3E}">
        <p14:creationId xmlns:p14="http://schemas.microsoft.com/office/powerpoint/2010/main" val="140068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
        <p:nvSpPr>
          <p:cNvPr id="44036" name="灯片编号占位符 3"/>
          <p:cNvSpPr>
            <a:spLocks noGrp="1"/>
          </p:cNvSpPr>
          <p:nvPr>
            <p:ph type="sldNum" sz="quarter" idx="5"/>
          </p:nvPr>
        </p:nvSpPr>
        <p:spPr>
          <a:ln>
            <a:miter lim="800000"/>
            <a:headEnd/>
            <a:tailE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F8A58B9-63F8-4619-BA19-486F1E897E70}" type="slidenum">
              <a:rPr lang="zh-CN" altLang="en-US" b="0"/>
              <a:pPr eaLnBrk="1" hangingPunct="1"/>
              <a:t>2</a:t>
            </a:fld>
            <a:endParaRPr lang="en-US" altLang="zh-CN" b="0"/>
          </a:p>
        </p:txBody>
      </p:sp>
    </p:spTree>
    <p:extLst>
      <p:ext uri="{BB962C8B-B14F-4D97-AF65-F5344CB8AC3E}">
        <p14:creationId xmlns:p14="http://schemas.microsoft.com/office/powerpoint/2010/main" val="80698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4036" name="灯片编号占位符 3"/>
          <p:cNvSpPr>
            <a:spLocks noGrp="1"/>
          </p:cNvSpPr>
          <p:nvPr>
            <p:ph type="sldNum" sz="quarter" idx="5"/>
          </p:nvPr>
        </p:nvSpPr>
        <p:spPr>
          <a:ln>
            <a:miter lim="800000"/>
            <a:headEnd/>
            <a:tailE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F04899A5-2B7B-4A73-B7BD-430B071C4765}" type="slidenum">
              <a:rPr lang="zh-CN" altLang="en-US" b="0"/>
              <a:pPr eaLnBrk="1" hangingPunct="1"/>
              <a:t>3</a:t>
            </a:fld>
            <a:endParaRPr lang="en-US" altLang="zh-CN" b="0"/>
          </a:p>
        </p:txBody>
      </p:sp>
    </p:spTree>
    <p:extLst>
      <p:ext uri="{BB962C8B-B14F-4D97-AF65-F5344CB8AC3E}">
        <p14:creationId xmlns:p14="http://schemas.microsoft.com/office/powerpoint/2010/main" val="314341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pPr>
              <a:defRPr/>
            </a:pPr>
            <a:endParaRPr lang="en-US" altLang="zh-CN"/>
          </a:p>
        </p:txBody>
      </p:sp>
      <p:sp>
        <p:nvSpPr>
          <p:cNvPr id="5" name="灯片编号占位符 4"/>
          <p:cNvSpPr>
            <a:spLocks noGrp="1"/>
          </p:cNvSpPr>
          <p:nvPr>
            <p:ph type="sldNum" sz="quarter" idx="11"/>
          </p:nvPr>
        </p:nvSpPr>
        <p:spPr/>
        <p:txBody>
          <a:bodyPr/>
          <a:lstStyle/>
          <a:p>
            <a:pPr>
              <a:defRPr/>
            </a:pPr>
            <a:fld id="{4F4A16B3-6A58-41D8-A1D2-566616BEA52E}" type="slidenum">
              <a:rPr lang="en-US" altLang="zh-CN" smtClean="0"/>
              <a:pPr>
                <a:defRPr/>
              </a:pPr>
              <a:t>7</a:t>
            </a:fld>
            <a:endParaRPr lang="en-US" altLang="zh-CN"/>
          </a:p>
        </p:txBody>
      </p:sp>
    </p:spTree>
    <p:extLst>
      <p:ext uri="{BB962C8B-B14F-4D97-AF65-F5344CB8AC3E}">
        <p14:creationId xmlns:p14="http://schemas.microsoft.com/office/powerpoint/2010/main" val="420463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pPr>
              <a:defRPr/>
            </a:pPr>
            <a:endParaRPr lang="en-US" altLang="zh-CN"/>
          </a:p>
        </p:txBody>
      </p:sp>
      <p:sp>
        <p:nvSpPr>
          <p:cNvPr id="5" name="灯片编号占位符 4"/>
          <p:cNvSpPr>
            <a:spLocks noGrp="1"/>
          </p:cNvSpPr>
          <p:nvPr>
            <p:ph type="sldNum" sz="quarter" idx="11"/>
          </p:nvPr>
        </p:nvSpPr>
        <p:spPr/>
        <p:txBody>
          <a:bodyPr/>
          <a:lstStyle/>
          <a:p>
            <a:pPr>
              <a:defRPr/>
            </a:pPr>
            <a:fld id="{4F4A16B3-6A58-41D8-A1D2-566616BEA52E}" type="slidenum">
              <a:rPr lang="en-US" altLang="zh-CN" smtClean="0"/>
              <a:pPr>
                <a:defRPr/>
              </a:pPr>
              <a:t>18</a:t>
            </a:fld>
            <a:endParaRPr lang="en-US" altLang="zh-CN"/>
          </a:p>
        </p:txBody>
      </p:sp>
    </p:spTree>
    <p:extLst>
      <p:ext uri="{BB962C8B-B14F-4D97-AF65-F5344CB8AC3E}">
        <p14:creationId xmlns:p14="http://schemas.microsoft.com/office/powerpoint/2010/main" val="309608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日期占位符 3"/>
          <p:cNvSpPr>
            <a:spLocks noGrp="1"/>
          </p:cNvSpPr>
          <p:nvPr>
            <p:ph type="dt" idx="10"/>
          </p:nvPr>
        </p:nvSpPr>
        <p:spPr/>
        <p:txBody>
          <a:bodyPr/>
          <a:lstStyle/>
          <a:p>
            <a:pPr>
              <a:defRPr/>
            </a:pPr>
            <a:endParaRPr lang="en-US" altLang="zh-CN"/>
          </a:p>
        </p:txBody>
      </p:sp>
      <p:sp>
        <p:nvSpPr>
          <p:cNvPr id="5" name="灯片编号占位符 4"/>
          <p:cNvSpPr>
            <a:spLocks noGrp="1"/>
          </p:cNvSpPr>
          <p:nvPr>
            <p:ph type="sldNum" sz="quarter" idx="11"/>
          </p:nvPr>
        </p:nvSpPr>
        <p:spPr/>
        <p:txBody>
          <a:bodyPr/>
          <a:lstStyle/>
          <a:p>
            <a:pPr>
              <a:defRPr/>
            </a:pPr>
            <a:fld id="{4F4A16B3-6A58-41D8-A1D2-566616BEA52E}" type="slidenum">
              <a:rPr lang="en-US" altLang="zh-CN" smtClean="0"/>
              <a:pPr>
                <a:defRPr/>
              </a:pPr>
              <a:t>22</a:t>
            </a:fld>
            <a:endParaRPr lang="en-US" altLang="zh-CN"/>
          </a:p>
        </p:txBody>
      </p:sp>
    </p:spTree>
    <p:extLst>
      <p:ext uri="{BB962C8B-B14F-4D97-AF65-F5344CB8AC3E}">
        <p14:creationId xmlns:p14="http://schemas.microsoft.com/office/powerpoint/2010/main" val="209566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450"/>
            <a:ext cx="2057400" cy="60817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450"/>
            <a:ext cx="6019800" cy="608171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4450"/>
            <a:ext cx="8229600" cy="608171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8229600" cy="7207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Picture 30" descr="微生物采油研究中心logo-03"/>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27474" y="44704"/>
            <a:ext cx="720000" cy="720000"/>
          </a:xfrm>
          <a:prstGeom prst="rect">
            <a:avLst/>
          </a:prstGeom>
          <a:noFill/>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1179" y="44704"/>
            <a:ext cx="720000" cy="720000"/>
          </a:xfrm>
          <a:prstGeom prst="rect">
            <a:avLst/>
          </a:prstGeom>
          <a:noFill/>
          <a:ln>
            <a:noFill/>
          </a:ln>
          <a:effectLst/>
          <a:extLst/>
        </p:spPr>
      </p:pic>
    </p:spTree>
    <p:extLst>
      <p:ext uri="{BB962C8B-B14F-4D97-AF65-F5344CB8AC3E}">
        <p14:creationId xmlns:p14="http://schemas.microsoft.com/office/powerpoint/2010/main" val="3733349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Picture 30" descr="微生物采油研究中心logo-03"/>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27474" y="44704"/>
            <a:ext cx="720000" cy="720000"/>
          </a:xfrm>
          <a:prstGeom prst="rect">
            <a:avLst/>
          </a:prstGeom>
          <a:noFill/>
        </p:spPr>
      </p:pic>
      <p:sp>
        <p:nvSpPr>
          <p:cNvPr id="7" name="文本框 6"/>
          <p:cNvSpPr txBox="1"/>
          <p:nvPr userDrawn="1"/>
        </p:nvSpPr>
        <p:spPr>
          <a:xfrm flipH="1">
            <a:off x="35950" y="116632"/>
            <a:ext cx="1224136" cy="612000"/>
          </a:xfrm>
          <a:prstGeom prst="rect">
            <a:avLst/>
          </a:prstGeom>
          <a:solidFill>
            <a:schemeClr val="bg1"/>
          </a:solidFill>
        </p:spPr>
        <p:txBody>
          <a:bodyPr wrap="square" rtlCol="0">
            <a:spAutoFit/>
          </a:bodyPr>
          <a:lstStyle/>
          <a:p>
            <a:r>
              <a:rPr lang="en-US" altLang="zh-CN" dirty="0" smtClean="0"/>
              <a:t>    </a:t>
            </a:r>
            <a:endParaRPr lang="zh-CN" altLang="en-US" dirty="0"/>
          </a:p>
        </p:txBody>
      </p:sp>
      <p:pic>
        <p:nvPicPr>
          <p:cNvPr id="3" name="Picture 3"/>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1179" y="44624"/>
            <a:ext cx="720000" cy="720000"/>
          </a:xfrm>
          <a:prstGeom prst="rect">
            <a:avLst/>
          </a:prstGeom>
          <a:noFill/>
          <a:ln>
            <a:noFill/>
          </a:ln>
          <a:effectLst/>
          <a:extLst/>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Picture 30" descr="微生物采油研究中心logo-03"/>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27474" y="44704"/>
            <a:ext cx="720000" cy="720000"/>
          </a:xfrm>
          <a:prstGeom prst="rect">
            <a:avLst/>
          </a:prstGeom>
          <a:noFill/>
        </p:spPr>
      </p:pic>
      <p:sp>
        <p:nvSpPr>
          <p:cNvPr id="2" name="文本框 1"/>
          <p:cNvSpPr txBox="1"/>
          <p:nvPr userDrawn="1"/>
        </p:nvSpPr>
        <p:spPr>
          <a:xfrm>
            <a:off x="120951" y="89738"/>
            <a:ext cx="1008112" cy="648000"/>
          </a:xfrm>
          <a:prstGeom prst="rect">
            <a:avLst/>
          </a:prstGeom>
          <a:solidFill>
            <a:schemeClr val="bg1"/>
          </a:solidFill>
        </p:spPr>
        <p:txBody>
          <a:bodyPr wrap="square" rtlCol="0">
            <a:spAutoFit/>
          </a:bodyPr>
          <a:lstStyle/>
          <a:p>
            <a:r>
              <a:rPr lang="en-US" altLang="zh-CN" dirty="0" smtClean="0"/>
              <a:t>   </a:t>
            </a:r>
            <a:endParaRPr lang="zh-CN" altLang="en-US" dirty="0"/>
          </a:p>
        </p:txBody>
      </p:sp>
      <p:pic>
        <p:nvPicPr>
          <p:cNvPr id="5" name="Picture 3"/>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6406" y="44704"/>
            <a:ext cx="720000" cy="720000"/>
          </a:xfrm>
          <a:prstGeom prst="rect">
            <a:avLst/>
          </a:prstGeom>
          <a:noFill/>
          <a:ln>
            <a:noFill/>
          </a:ln>
          <a:effectLst/>
          <a:extLst/>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zh-CN"/>
              <a:t>1</a:t>
            </a:r>
          </a:p>
        </p:txBody>
      </p:sp>
      <p:pic>
        <p:nvPicPr>
          <p:cNvPr id="3" name="Picture 30" descr="微生物采油研究中心logo-0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31669" y="70025"/>
            <a:ext cx="720000" cy="720000"/>
          </a:xfrm>
          <a:prstGeom prst="rect">
            <a:avLst/>
          </a:prstGeom>
          <a:noFill/>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4706" y="44704"/>
            <a:ext cx="720000" cy="720000"/>
          </a:xfrm>
          <a:prstGeom prst="rect">
            <a:avLst/>
          </a:prstGeom>
          <a:noFill/>
          <a:ln>
            <a:noFill/>
          </a:ln>
          <a:effectLst/>
          <a:extLst/>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zh-CN"/>
              <a:t>1</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3708400"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a typeface="宋体" pitchFamily="2" charset="-122"/>
              </a:defRPr>
            </a:lvl1pPr>
          </a:lstStyle>
          <a:p>
            <a:pPr>
              <a:defRPr/>
            </a:pPr>
            <a:r>
              <a:rPr lang="en-US" altLang="zh-CN"/>
              <a:t>1</a:t>
            </a:r>
          </a:p>
        </p:txBody>
      </p:sp>
      <p:sp>
        <p:nvSpPr>
          <p:cNvPr id="1031" name="Line 7"/>
          <p:cNvSpPr>
            <a:spLocks noChangeShapeType="1"/>
          </p:cNvSpPr>
          <p:nvPr userDrawn="1"/>
        </p:nvSpPr>
        <p:spPr bwMode="auto">
          <a:xfrm>
            <a:off x="0" y="836613"/>
            <a:ext cx="9144000" cy="0"/>
          </a:xfrm>
          <a:prstGeom prst="line">
            <a:avLst/>
          </a:prstGeom>
          <a:noFill/>
          <a:ln w="57150" cmpd="thickThin">
            <a:solidFill>
              <a:schemeClr val="accent2"/>
            </a:solidFill>
            <a:round/>
            <a:headEnd/>
            <a:tailEnd/>
          </a:ln>
        </p:spPr>
        <p:txBody>
          <a:bodyPr/>
          <a:lstStyle/>
          <a:p>
            <a:pPr>
              <a:defRPr/>
            </a:pPr>
            <a:endParaRPr lang="zh-CN" altLang="en-US"/>
          </a:p>
        </p:txBody>
      </p:sp>
      <p:sp>
        <p:nvSpPr>
          <p:cNvPr id="1033" name="Rectangle 9"/>
          <p:cNvSpPr>
            <a:spLocks noGrp="1" noChangeArrowheads="1"/>
          </p:cNvSpPr>
          <p:nvPr>
            <p:ph type="title"/>
          </p:nvPr>
        </p:nvSpPr>
        <p:spPr bwMode="auto">
          <a:xfrm>
            <a:off x="468313" y="0"/>
            <a:ext cx="8229600"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2pPr>
      <a:lvl3pPr algn="ctr" rtl="0" eaLnBrk="0" fontAlgn="base" hangingPunct="0">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3pPr>
      <a:lvl4pPr algn="ctr" rtl="0" eaLnBrk="0" fontAlgn="base" hangingPunct="0">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4pPr>
      <a:lvl5pPr algn="ctr" rtl="0" eaLnBrk="0" fontAlgn="base" hangingPunct="0">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5pPr>
      <a:lvl6pPr marL="457200" algn="ctr" rtl="0" fontAlgn="base">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6pPr>
      <a:lvl7pPr marL="914400" algn="ctr" rtl="0" fontAlgn="base">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7pPr>
      <a:lvl8pPr marL="1371600" algn="ctr" rtl="0" fontAlgn="base">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8pPr>
      <a:lvl9pPr marL="1828800" algn="ctr" rtl="0" fontAlgn="base">
        <a:spcBef>
          <a:spcPct val="0"/>
        </a:spcBef>
        <a:spcAft>
          <a:spcPct val="0"/>
        </a:spcAft>
        <a:defRPr sz="3600" b="1">
          <a:solidFill>
            <a:srgbClr val="FF0000"/>
          </a:solidFill>
          <a:effectLst>
            <a:outerShdw blurRad="38100" dist="38100" dir="2700000" algn="tl">
              <a:srgbClr val="C0C0C0"/>
            </a:outerShdw>
          </a:effectLst>
          <a:latin typeface="Arial" charset="0"/>
          <a:ea typeface="华文新魏"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3" Type="http://schemas.openxmlformats.org/officeDocument/2006/relationships/image" Target="../media/image79.jpeg"/><Relationship Id="rId18" Type="http://schemas.openxmlformats.org/officeDocument/2006/relationships/image" Target="../media/image84.jpeg"/><Relationship Id="rId26" Type="http://schemas.openxmlformats.org/officeDocument/2006/relationships/image" Target="../media/image92.png"/><Relationship Id="rId39" Type="http://schemas.openxmlformats.org/officeDocument/2006/relationships/image" Target="../media/image105.jpeg"/><Relationship Id="rId21" Type="http://schemas.openxmlformats.org/officeDocument/2006/relationships/image" Target="../media/image87.jpeg"/><Relationship Id="rId34" Type="http://schemas.openxmlformats.org/officeDocument/2006/relationships/image" Target="../media/image100.jpeg"/><Relationship Id="rId42" Type="http://schemas.openxmlformats.org/officeDocument/2006/relationships/image" Target="../media/image108.png"/><Relationship Id="rId47" Type="http://schemas.openxmlformats.org/officeDocument/2006/relationships/image" Target="../media/image113.png"/><Relationship Id="rId7" Type="http://schemas.openxmlformats.org/officeDocument/2006/relationships/image" Target="../media/image73.jpeg"/><Relationship Id="rId2" Type="http://schemas.openxmlformats.org/officeDocument/2006/relationships/image" Target="../media/image68.jpeg"/><Relationship Id="rId16" Type="http://schemas.openxmlformats.org/officeDocument/2006/relationships/image" Target="../media/image82.jpeg"/><Relationship Id="rId29" Type="http://schemas.openxmlformats.org/officeDocument/2006/relationships/image" Target="../media/image95.jpeg"/><Relationship Id="rId1" Type="http://schemas.openxmlformats.org/officeDocument/2006/relationships/slideLayout" Target="../slideLayouts/slideLayout14.xml"/><Relationship Id="rId6" Type="http://schemas.openxmlformats.org/officeDocument/2006/relationships/image" Target="../media/image72.jpeg"/><Relationship Id="rId11" Type="http://schemas.openxmlformats.org/officeDocument/2006/relationships/image" Target="../media/image77.jpeg"/><Relationship Id="rId24" Type="http://schemas.openxmlformats.org/officeDocument/2006/relationships/image" Target="../media/image90.jpeg"/><Relationship Id="rId32" Type="http://schemas.openxmlformats.org/officeDocument/2006/relationships/image" Target="../media/image98.jpeg"/><Relationship Id="rId37" Type="http://schemas.openxmlformats.org/officeDocument/2006/relationships/image" Target="../media/image103.jpeg"/><Relationship Id="rId40" Type="http://schemas.openxmlformats.org/officeDocument/2006/relationships/image" Target="../media/image106.jpeg"/><Relationship Id="rId45" Type="http://schemas.openxmlformats.org/officeDocument/2006/relationships/image" Target="../media/image111.png"/><Relationship Id="rId5" Type="http://schemas.openxmlformats.org/officeDocument/2006/relationships/image" Target="../media/image71.jpeg"/><Relationship Id="rId15" Type="http://schemas.openxmlformats.org/officeDocument/2006/relationships/image" Target="../media/image81.jpeg"/><Relationship Id="rId23" Type="http://schemas.openxmlformats.org/officeDocument/2006/relationships/image" Target="../media/image89.jpeg"/><Relationship Id="rId28" Type="http://schemas.openxmlformats.org/officeDocument/2006/relationships/image" Target="../media/image94.jpeg"/><Relationship Id="rId36" Type="http://schemas.openxmlformats.org/officeDocument/2006/relationships/image" Target="../media/image102.jpeg"/><Relationship Id="rId10" Type="http://schemas.openxmlformats.org/officeDocument/2006/relationships/image" Target="../media/image76.jpeg"/><Relationship Id="rId19" Type="http://schemas.openxmlformats.org/officeDocument/2006/relationships/image" Target="../media/image85.jpeg"/><Relationship Id="rId31" Type="http://schemas.openxmlformats.org/officeDocument/2006/relationships/image" Target="../media/image97.png"/><Relationship Id="rId44" Type="http://schemas.openxmlformats.org/officeDocument/2006/relationships/image" Target="../media/image110.pn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 Id="rId22" Type="http://schemas.openxmlformats.org/officeDocument/2006/relationships/image" Target="../media/image88.jpeg"/><Relationship Id="rId27" Type="http://schemas.openxmlformats.org/officeDocument/2006/relationships/image" Target="../media/image93.jpeg"/><Relationship Id="rId30" Type="http://schemas.openxmlformats.org/officeDocument/2006/relationships/image" Target="../media/image96.jpeg"/><Relationship Id="rId35" Type="http://schemas.openxmlformats.org/officeDocument/2006/relationships/image" Target="../media/image101.jpeg"/><Relationship Id="rId43" Type="http://schemas.openxmlformats.org/officeDocument/2006/relationships/image" Target="../media/image109.png"/><Relationship Id="rId8" Type="http://schemas.openxmlformats.org/officeDocument/2006/relationships/image" Target="../media/image74.jpeg"/><Relationship Id="rId3" Type="http://schemas.openxmlformats.org/officeDocument/2006/relationships/image" Target="../media/image69.jpeg"/><Relationship Id="rId12" Type="http://schemas.openxmlformats.org/officeDocument/2006/relationships/image" Target="../media/image78.jpeg"/><Relationship Id="rId17" Type="http://schemas.openxmlformats.org/officeDocument/2006/relationships/image" Target="../media/image83.jpeg"/><Relationship Id="rId25" Type="http://schemas.openxmlformats.org/officeDocument/2006/relationships/image" Target="../media/image91.jpeg"/><Relationship Id="rId33" Type="http://schemas.openxmlformats.org/officeDocument/2006/relationships/image" Target="../media/image99.jpeg"/><Relationship Id="rId38" Type="http://schemas.openxmlformats.org/officeDocument/2006/relationships/image" Target="../media/image104.jpeg"/><Relationship Id="rId46" Type="http://schemas.openxmlformats.org/officeDocument/2006/relationships/image" Target="../media/image112.png"/><Relationship Id="rId20" Type="http://schemas.openxmlformats.org/officeDocument/2006/relationships/image" Target="../media/image86.jpeg"/><Relationship Id="rId41" Type="http://schemas.openxmlformats.org/officeDocument/2006/relationships/image" Target="../media/image10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oleObject" Target="../embeddings/oleObject2.bin"/><Relationship Id="rId18" Type="http://schemas.openxmlformats.org/officeDocument/2006/relationships/oleObject" Target="../embeddings/oleObject3.bin"/><Relationship Id="rId3" Type="http://schemas.openxmlformats.org/officeDocument/2006/relationships/image" Target="../media/image34.png"/><Relationship Id="rId21" Type="http://schemas.openxmlformats.org/officeDocument/2006/relationships/image" Target="../media/image33.emf"/><Relationship Id="rId7" Type="http://schemas.openxmlformats.org/officeDocument/2006/relationships/image" Target="../media/image38.png"/><Relationship Id="rId12" Type="http://schemas.openxmlformats.org/officeDocument/2006/relationships/image" Target="../media/image31.emf"/><Relationship Id="rId17" Type="http://schemas.openxmlformats.org/officeDocument/2006/relationships/image" Target="../media/image45.png"/><Relationship Id="rId2" Type="http://schemas.openxmlformats.org/officeDocument/2006/relationships/slideLayout" Target="../slideLayouts/slideLayout14.xml"/><Relationship Id="rId16" Type="http://schemas.openxmlformats.org/officeDocument/2006/relationships/image" Target="../media/image44.png"/><Relationship Id="rId20"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image" Target="../media/image32.emf"/><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0" y="0"/>
            <a:ext cx="9144000" cy="792000"/>
          </a:xfrm>
          <a:prstGeom prst="rect">
            <a:avLst/>
          </a:prstGeom>
          <a:solidFill>
            <a:schemeClr val="bg1"/>
          </a:solidFill>
          <a:ln>
            <a:solidFill>
              <a:schemeClr val="bg1"/>
            </a:solidFill>
          </a:ln>
        </p:spPr>
        <p:txBody>
          <a:bodyPr wrap="square" rtlCol="0">
            <a:spAutoFit/>
          </a:bodyPr>
          <a:lstStyle/>
          <a:p>
            <a:endParaRPr lang="zh-CN" altLang="en-US" dirty="0"/>
          </a:p>
        </p:txBody>
      </p:sp>
      <p:sp>
        <p:nvSpPr>
          <p:cNvPr id="4098" name="Rectangle 2"/>
          <p:cNvSpPr>
            <a:spLocks noChangeArrowheads="1"/>
          </p:cNvSpPr>
          <p:nvPr/>
        </p:nvSpPr>
        <p:spPr bwMode="auto">
          <a:xfrm>
            <a:off x="3779912" y="6021288"/>
            <a:ext cx="1841500" cy="452432"/>
          </a:xfrm>
          <a:prstGeom prst="rect">
            <a:avLst/>
          </a:prstGeom>
          <a:noFill/>
          <a:ln w="9525">
            <a:noFill/>
            <a:miter lim="800000"/>
            <a:headEnd/>
            <a:tailEnd/>
          </a:ln>
        </p:spPr>
        <p:txBody>
          <a:bodyPr>
            <a:spAutoFit/>
          </a:bodyPr>
          <a:lstStyle/>
          <a:p>
            <a:pPr>
              <a:lnSpc>
                <a:spcPct val="130000"/>
              </a:lnSpc>
              <a:spcBef>
                <a:spcPct val="20000"/>
              </a:spcBef>
              <a:buClr>
                <a:schemeClr val="hlink"/>
              </a:buClr>
              <a:buFont typeface="Wingdings" pitchFamily="2" charset="2"/>
              <a:buNone/>
            </a:pPr>
            <a:r>
              <a:rPr lang="en-US" altLang="zh-CN" sz="1800" dirty="0" smtClean="0">
                <a:solidFill>
                  <a:srgbClr val="000066"/>
                </a:solidFill>
                <a:latin typeface="Times New Roman" pitchFamily="18" charset="0"/>
              </a:rPr>
              <a:t>21</a:t>
            </a:r>
            <a:r>
              <a:rPr lang="en-US" altLang="zh-CN" sz="1800" baseline="30000" dirty="0" smtClean="0">
                <a:solidFill>
                  <a:srgbClr val="000066"/>
                </a:solidFill>
                <a:latin typeface="Times New Roman" pitchFamily="18" charset="0"/>
              </a:rPr>
              <a:t>th</a:t>
            </a:r>
            <a:r>
              <a:rPr lang="en-US" altLang="zh-CN" sz="1800" dirty="0" smtClean="0">
                <a:solidFill>
                  <a:srgbClr val="000066"/>
                </a:solidFill>
                <a:latin typeface="Times New Roman" pitchFamily="18" charset="0"/>
              </a:rPr>
              <a:t> July, 2016</a:t>
            </a:r>
            <a:endParaRPr lang="zh-CN" altLang="en-US" sz="1800" dirty="0">
              <a:solidFill>
                <a:srgbClr val="000066"/>
              </a:solidFill>
              <a:latin typeface="Times New Roman" pitchFamily="18" charset="0"/>
            </a:endParaRPr>
          </a:p>
        </p:txBody>
      </p:sp>
      <p:sp>
        <p:nvSpPr>
          <p:cNvPr id="16399" name="Text Box 15"/>
          <p:cNvSpPr txBox="1">
            <a:spLocks noChangeArrowheads="1"/>
          </p:cNvSpPr>
          <p:nvPr/>
        </p:nvSpPr>
        <p:spPr bwMode="gray">
          <a:xfrm>
            <a:off x="755576" y="1628800"/>
            <a:ext cx="7776864" cy="1569660"/>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spcBef>
                <a:spcPct val="0"/>
              </a:spcBef>
              <a:tabLst>
                <a:tab pos="3773488" algn="l"/>
              </a:tabLst>
              <a:defRPr/>
            </a:pPr>
            <a:r>
              <a:rPr lang="en-US" altLang="zh-CN" sz="3200" dirty="0" smtClean="0">
                <a:latin typeface="Times New Roman" panose="02020603050405020304" pitchFamily="18" charset="0"/>
                <a:cs typeface="Times New Roman" panose="02020603050405020304" pitchFamily="18" charset="0"/>
              </a:rPr>
              <a:t>The influence </a:t>
            </a:r>
            <a:r>
              <a:rPr lang="en-US" altLang="zh-CN" sz="3200" dirty="0">
                <a:latin typeface="Times New Roman" panose="02020603050405020304" pitchFamily="18" charset="0"/>
                <a:cs typeface="Times New Roman" panose="02020603050405020304" pitchFamily="18" charset="0"/>
              </a:rPr>
              <a:t>of sulfide </a:t>
            </a:r>
            <a:r>
              <a:rPr lang="en-US" altLang="zh-CN" sz="3200" dirty="0" smtClean="0">
                <a:latin typeface="Times New Roman" panose="02020603050405020304" pitchFamily="18" charset="0"/>
                <a:cs typeface="Times New Roman" panose="02020603050405020304" pitchFamily="18" charset="0"/>
              </a:rPr>
              <a:t>ion on viscosity </a:t>
            </a:r>
            <a:r>
              <a:rPr lang="en-US" altLang="zh-CN" sz="3200" dirty="0">
                <a:latin typeface="Times New Roman" panose="02020603050405020304" pitchFamily="18" charset="0"/>
                <a:cs typeface="Times New Roman" panose="02020603050405020304" pitchFamily="18" charset="0"/>
              </a:rPr>
              <a:t>of HPAM </a:t>
            </a:r>
            <a:r>
              <a:rPr lang="en-US" altLang="zh-CN" sz="3200" dirty="0" smtClean="0">
                <a:latin typeface="Times New Roman" panose="02020603050405020304" pitchFamily="18" charset="0"/>
                <a:cs typeface="Times New Roman" panose="02020603050405020304" pitchFamily="18" charset="0"/>
              </a:rPr>
              <a:t>solution used </a:t>
            </a:r>
            <a:r>
              <a:rPr lang="en-US" altLang="zh-CN" sz="3200" dirty="0">
                <a:latin typeface="Times New Roman" panose="02020603050405020304" pitchFamily="18" charset="0"/>
                <a:cs typeface="Times New Roman" panose="02020603050405020304" pitchFamily="18" charset="0"/>
              </a:rPr>
              <a:t>in oil recovery </a:t>
            </a:r>
            <a:r>
              <a:rPr lang="en-US" altLang="zh-CN" sz="3200" dirty="0" smtClean="0">
                <a:latin typeface="Times New Roman" panose="02020603050405020304" pitchFamily="18" charset="0"/>
                <a:cs typeface="Times New Roman" panose="02020603050405020304" pitchFamily="18" charset="0"/>
              </a:rPr>
              <a:t>and </a:t>
            </a:r>
            <a:r>
              <a:rPr lang="en-US" altLang="zh-CN" sz="3200" dirty="0">
                <a:latin typeface="Times New Roman" panose="02020603050405020304" pitchFamily="18" charset="0"/>
                <a:cs typeface="Times New Roman" panose="02020603050405020304" pitchFamily="18" charset="0"/>
              </a:rPr>
              <a:t>the concerning </a:t>
            </a:r>
            <a:r>
              <a:rPr lang="en-US" altLang="zh-CN" sz="3200" dirty="0" smtClean="0">
                <a:latin typeface="Times New Roman" panose="02020603050405020304" pitchFamily="18" charset="0"/>
                <a:cs typeface="Times New Roman" panose="02020603050405020304" pitchFamily="18" charset="0"/>
              </a:rPr>
              <a:t>mechanisms</a:t>
            </a:r>
            <a:endParaRPr kumimoji="1"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1403648" y="4869160"/>
            <a:ext cx="6768752" cy="461665"/>
          </a:xfrm>
          <a:prstGeom prst="rect">
            <a:avLst/>
          </a:prstGeom>
          <a:noFill/>
          <a:ln w="9525">
            <a:solidFill>
              <a:schemeClr val="bg1"/>
            </a:solidFill>
            <a:miter lim="800000"/>
            <a:headEnd/>
            <a:tailEnd/>
          </a:ln>
        </p:spPr>
        <p:txBody>
          <a:bodyPr wrap="square">
            <a:spAutoFit/>
          </a:bodyPr>
          <a:lstStyle/>
          <a:p>
            <a:pPr>
              <a:spcBef>
                <a:spcPct val="0"/>
              </a:spcBef>
              <a:tabLst>
                <a:tab pos="1611313" algn="l"/>
              </a:tabLst>
            </a:pPr>
            <a:r>
              <a:rPr lang="en-US" altLang="zh-CN" dirty="0" smtClean="0">
                <a:solidFill>
                  <a:srgbClr val="000066"/>
                </a:solidFill>
                <a:latin typeface="Times New Roman" pitchFamily="18" charset="0"/>
              </a:rPr>
              <a:t>East China University of Science and Technology</a:t>
            </a:r>
            <a:endParaRPr lang="zh-CN" altLang="en-US" dirty="0">
              <a:solidFill>
                <a:srgbClr val="000066"/>
              </a:solidFill>
              <a:latin typeface="Times New Roman" pitchFamily="18" charset="0"/>
              <a:ea typeface="宋体" pitchFamily="2" charset="-122"/>
            </a:endParaRPr>
          </a:p>
        </p:txBody>
      </p:sp>
      <p:pic>
        <p:nvPicPr>
          <p:cNvPr id="2" name="图片 1"/>
          <p:cNvPicPr>
            <a:picLocks noChangeAspect="1"/>
          </p:cNvPicPr>
          <p:nvPr/>
        </p:nvPicPr>
        <p:blipFill>
          <a:blip r:embed="rId3"/>
          <a:stretch>
            <a:fillRect/>
          </a:stretch>
        </p:blipFill>
        <p:spPr>
          <a:xfrm>
            <a:off x="92426" y="44624"/>
            <a:ext cx="4434896" cy="720000"/>
          </a:xfrm>
          <a:prstGeom prst="rect">
            <a:avLst/>
          </a:prstGeom>
        </p:spPr>
      </p:pic>
      <p:sp>
        <p:nvSpPr>
          <p:cNvPr id="11" name="文本框 10"/>
          <p:cNvSpPr txBox="1"/>
          <p:nvPr/>
        </p:nvSpPr>
        <p:spPr>
          <a:xfrm>
            <a:off x="3405358" y="5589240"/>
            <a:ext cx="2592288" cy="461665"/>
          </a:xfrm>
          <a:prstGeom prst="rect">
            <a:avLst/>
          </a:prstGeom>
          <a:noFill/>
        </p:spPr>
        <p:txBody>
          <a:bodyPr wrap="square" rtlCol="0">
            <a:spAutoFit/>
          </a:bodyPr>
          <a:lstStyle/>
          <a:p>
            <a:r>
              <a:rPr lang="en-US" altLang="zh-CN" dirty="0" smtClean="0">
                <a:solidFill>
                  <a:schemeClr val="accent6"/>
                </a:solidFill>
                <a:latin typeface="Times New Roman" panose="02020603050405020304" pitchFamily="18" charset="0"/>
                <a:cs typeface="Times New Roman" panose="02020603050405020304" pitchFamily="18" charset="0"/>
              </a:rPr>
              <a:t>Jinfeng Liu</a:t>
            </a:r>
            <a:endParaRPr lang="zh-CN" altLang="en-US"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5"/>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48880"/>
            <a:ext cx="4604897" cy="3600000"/>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5868144" y="6093858"/>
            <a:ext cx="32048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pPr algn="l">
              <a:spcBef>
                <a:spcPts val="0"/>
              </a:spcBef>
            </a:pP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 Viscosity at 72 </a:t>
            </a:r>
            <a:r>
              <a:rPr lang="en-US" altLang="zh-CN" sz="1200" b="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hrs</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after addition of S</a:t>
            </a:r>
            <a:r>
              <a:rPr lang="en-US" altLang="zh-CN" sz="1200" b="0" baseline="30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 </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iscosity of the 48 </a:t>
            </a:r>
            <a:r>
              <a:rPr lang="en-US" altLang="zh-CN" sz="1200" b="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hrs</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dialysate from A </a:t>
            </a:r>
          </a:p>
          <a:p>
            <a:pPr algn="l">
              <a:spcBef>
                <a:spcPts val="0"/>
              </a:spcBef>
            </a:pP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 Viscosity of B </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after addition of S</a:t>
            </a:r>
            <a:r>
              <a:rPr lang="en-US" altLang="zh-CN" sz="1200"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for 72 </a:t>
            </a:r>
            <a:r>
              <a:rPr lang="en-US" altLang="zh-CN" sz="1200" b="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hrs</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gn="l">
              <a:spcBef>
                <a:spcPts val="0"/>
              </a:spcBef>
            </a:pP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 </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iscosity </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of the 48 </a:t>
            </a:r>
            <a:r>
              <a:rPr lang="en-US" altLang="zh-CN" sz="1200" b="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hrs</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dialysate from </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 </a:t>
            </a:r>
            <a:endPar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679" name="Text Box 7"/>
          <p:cNvSpPr txBox="1">
            <a:spLocks noChangeArrowheads="1"/>
          </p:cNvSpPr>
          <p:nvPr/>
        </p:nvSpPr>
        <p:spPr bwMode="auto">
          <a:xfrm>
            <a:off x="251520" y="6012177"/>
            <a:ext cx="54726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viscosity of HPAM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solution with different concentration of  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before and after dialysis treatment</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07504" y="1052736"/>
            <a:ext cx="7416824"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a:t>
            </a:r>
            <a:r>
              <a:rPr lang="en-US" altLang="zh-CN" sz="2000" dirty="0">
                <a:solidFill>
                  <a:srgbClr val="FFFFFF"/>
                </a:solidFill>
              </a:rPr>
              <a:t>viscosity of HPAM solution</a:t>
            </a:r>
            <a:endParaRPr lang="zh-CN" altLang="en-US" sz="2000" dirty="0">
              <a:solidFill>
                <a:srgbClr val="FFFFFF"/>
              </a:solidFill>
            </a:endParaRPr>
          </a:p>
        </p:txBody>
      </p:sp>
      <p:grpSp>
        <p:nvGrpSpPr>
          <p:cNvPr id="28714" name="组合 28713"/>
          <p:cNvGrpSpPr/>
          <p:nvPr/>
        </p:nvGrpSpPr>
        <p:grpSpPr>
          <a:xfrm>
            <a:off x="5868144" y="2924944"/>
            <a:ext cx="2880320" cy="943542"/>
            <a:chOff x="6012160" y="3068960"/>
            <a:chExt cx="2880320" cy="943542"/>
          </a:xfrm>
        </p:grpSpPr>
        <p:grpSp>
          <p:nvGrpSpPr>
            <p:cNvPr id="28682" name="组合 28681"/>
            <p:cNvGrpSpPr/>
            <p:nvPr/>
          </p:nvGrpSpPr>
          <p:grpSpPr>
            <a:xfrm>
              <a:off x="6480226" y="3068960"/>
              <a:ext cx="1029588" cy="900000"/>
              <a:chOff x="5868144" y="3212976"/>
              <a:chExt cx="1029588" cy="900000"/>
            </a:xfrm>
          </p:grpSpPr>
          <p:pic>
            <p:nvPicPr>
              <p:cNvPr id="44" name="图片 43"/>
              <p:cNvPicPr>
                <a:picLocks noChangeAspect="1"/>
              </p:cNvPicPr>
              <p:nvPr/>
            </p:nvPicPr>
            <p:blipFill rotWithShape="1">
              <a:blip r:embed="rId3"/>
              <a:srcRect t="15501"/>
              <a:stretch/>
            </p:blipFill>
            <p:spPr>
              <a:xfrm>
                <a:off x="5868144" y="3212976"/>
                <a:ext cx="1029588" cy="900000"/>
              </a:xfrm>
              <a:prstGeom prst="rect">
                <a:avLst/>
              </a:prstGeom>
            </p:spPr>
          </p:pic>
          <p:sp>
            <p:nvSpPr>
              <p:cNvPr id="52" name="文本框 51"/>
              <p:cNvSpPr txBox="1"/>
              <p:nvPr/>
            </p:nvSpPr>
            <p:spPr>
              <a:xfrm>
                <a:off x="6199156" y="3429000"/>
                <a:ext cx="314509" cy="307777"/>
              </a:xfrm>
              <a:prstGeom prst="rect">
                <a:avLst/>
              </a:prstGeom>
              <a:noFill/>
            </p:spPr>
            <p:txBody>
              <a:bodyPr wrap="none" rtlCol="0">
                <a:spAutoFit/>
              </a:bodyPr>
              <a:lstStyle/>
              <a:p>
                <a:r>
                  <a:rPr lang="en-US" altLang="zh-CN" sz="1400" dirty="0" smtClean="0">
                    <a:solidFill>
                      <a:schemeClr val="tx1"/>
                    </a:solidFill>
                  </a:rPr>
                  <a:t>A</a:t>
                </a:r>
                <a:endParaRPr lang="zh-CN" altLang="en-US" sz="1400" dirty="0">
                  <a:solidFill>
                    <a:schemeClr val="tx1"/>
                  </a:solidFill>
                </a:endParaRPr>
              </a:p>
            </p:txBody>
          </p:sp>
        </p:grpSp>
        <p:grpSp>
          <p:nvGrpSpPr>
            <p:cNvPr id="28677" name="组合 28676"/>
            <p:cNvGrpSpPr/>
            <p:nvPr/>
          </p:nvGrpSpPr>
          <p:grpSpPr>
            <a:xfrm>
              <a:off x="7873209" y="3112502"/>
              <a:ext cx="1019271" cy="900000"/>
              <a:chOff x="7441161" y="3256518"/>
              <a:chExt cx="1019271" cy="900000"/>
            </a:xfrm>
          </p:grpSpPr>
          <p:pic>
            <p:nvPicPr>
              <p:cNvPr id="53" name="图片 52"/>
              <p:cNvPicPr>
                <a:picLocks noChangeAspect="1"/>
              </p:cNvPicPr>
              <p:nvPr/>
            </p:nvPicPr>
            <p:blipFill rotWithShape="1">
              <a:blip r:embed="rId4"/>
              <a:srcRect t="22789"/>
              <a:stretch/>
            </p:blipFill>
            <p:spPr>
              <a:xfrm>
                <a:off x="7441161" y="3256518"/>
                <a:ext cx="1019271" cy="900000"/>
              </a:xfrm>
              <a:prstGeom prst="rect">
                <a:avLst/>
              </a:prstGeom>
            </p:spPr>
          </p:pic>
          <p:sp>
            <p:nvSpPr>
              <p:cNvPr id="54" name="文本框 53"/>
              <p:cNvSpPr txBox="1"/>
              <p:nvPr/>
            </p:nvSpPr>
            <p:spPr>
              <a:xfrm>
                <a:off x="7458547" y="3633013"/>
                <a:ext cx="971741" cy="246221"/>
              </a:xfrm>
              <a:prstGeom prst="rect">
                <a:avLst/>
              </a:prstGeom>
              <a:noFill/>
            </p:spPr>
            <p:txBody>
              <a:bodyPr wrap="none" rtlCol="0">
                <a:spAutoFit/>
              </a:bodyPr>
              <a:lstStyle/>
              <a:p>
                <a:r>
                  <a:rPr lang="en-US" altLang="zh-CN" sz="1000" b="0" dirty="0" err="1" smtClean="0">
                    <a:solidFill>
                      <a:srgbClr val="0000FF"/>
                    </a:solidFill>
                  </a:rPr>
                  <a:t>Dialyzate</a:t>
                </a:r>
                <a:r>
                  <a:rPr lang="en-US" altLang="zh-CN" sz="1000" b="0" dirty="0" smtClean="0">
                    <a:solidFill>
                      <a:srgbClr val="0000FF"/>
                    </a:solidFill>
                  </a:rPr>
                  <a:t> of A</a:t>
                </a:r>
                <a:endParaRPr lang="zh-CN" altLang="en-US" sz="1000" b="0" dirty="0">
                  <a:solidFill>
                    <a:srgbClr val="0000FF"/>
                  </a:solidFill>
                </a:endParaRPr>
              </a:p>
            </p:txBody>
          </p:sp>
          <p:sp>
            <p:nvSpPr>
              <p:cNvPr id="55" name="文本框 54"/>
              <p:cNvSpPr txBox="1"/>
              <p:nvPr/>
            </p:nvSpPr>
            <p:spPr>
              <a:xfrm>
                <a:off x="7696247" y="3743734"/>
                <a:ext cx="475296" cy="307777"/>
              </a:xfrm>
              <a:prstGeom prst="rect">
                <a:avLst/>
              </a:prstGeom>
              <a:noFill/>
            </p:spPr>
            <p:txBody>
              <a:bodyPr wrap="square" rtlCol="0">
                <a:spAutoFit/>
              </a:bodyPr>
              <a:lstStyle/>
              <a:p>
                <a:r>
                  <a:rPr lang="en-US" altLang="zh-CN" sz="1400" dirty="0" smtClean="0">
                    <a:solidFill>
                      <a:srgbClr val="FF0000"/>
                    </a:solidFill>
                  </a:rPr>
                  <a:t>(B)</a:t>
                </a:r>
                <a:endParaRPr lang="zh-CN" altLang="en-US" sz="1400" dirty="0">
                  <a:solidFill>
                    <a:srgbClr val="FF0000"/>
                  </a:solidFill>
                </a:endParaRPr>
              </a:p>
            </p:txBody>
          </p:sp>
        </p:grpSp>
        <p:sp>
          <p:nvSpPr>
            <p:cNvPr id="92" name="右箭头 91"/>
            <p:cNvSpPr/>
            <p:nvPr/>
          </p:nvSpPr>
          <p:spPr bwMode="auto">
            <a:xfrm>
              <a:off x="7380312" y="3573016"/>
              <a:ext cx="432048" cy="144016"/>
            </a:xfrm>
            <a:prstGeom prst="rightArrow">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96" name="文本框 95"/>
            <p:cNvSpPr txBox="1"/>
            <p:nvPr/>
          </p:nvSpPr>
          <p:spPr>
            <a:xfrm>
              <a:off x="6012160" y="3501008"/>
              <a:ext cx="492443" cy="307777"/>
            </a:xfrm>
            <a:prstGeom prst="rect">
              <a:avLst/>
            </a:prstGeom>
            <a:noFill/>
          </p:spPr>
          <p:txBody>
            <a:bodyPr wrap="none" rtlCol="0">
              <a:spAutoFit/>
            </a:bodyPr>
            <a:lstStyle/>
            <a:p>
              <a:r>
                <a:rPr lang="en-US" altLang="zh-CN" sz="1400" dirty="0" smtClean="0">
                  <a:solidFill>
                    <a:schemeClr val="tx1"/>
                  </a:solidFill>
                </a:rPr>
                <a:t>48h</a:t>
              </a:r>
              <a:endParaRPr lang="zh-CN" altLang="en-US" sz="1400" dirty="0">
                <a:solidFill>
                  <a:schemeClr val="tx1"/>
                </a:solidFill>
              </a:endParaRPr>
            </a:p>
          </p:txBody>
        </p:sp>
      </p:grpSp>
      <p:grpSp>
        <p:nvGrpSpPr>
          <p:cNvPr id="28716" name="组合 28715"/>
          <p:cNvGrpSpPr/>
          <p:nvPr/>
        </p:nvGrpSpPr>
        <p:grpSpPr>
          <a:xfrm>
            <a:off x="5868144" y="5085184"/>
            <a:ext cx="2880320" cy="936104"/>
            <a:chOff x="6012160" y="5517232"/>
            <a:chExt cx="2880320" cy="936104"/>
          </a:xfrm>
        </p:grpSpPr>
        <p:grpSp>
          <p:nvGrpSpPr>
            <p:cNvPr id="28684" name="组合 28683"/>
            <p:cNvGrpSpPr/>
            <p:nvPr/>
          </p:nvGrpSpPr>
          <p:grpSpPr>
            <a:xfrm>
              <a:off x="6480226" y="5553336"/>
              <a:ext cx="1029588" cy="900000"/>
              <a:chOff x="6167335" y="5905738"/>
              <a:chExt cx="1029588" cy="900000"/>
            </a:xfrm>
          </p:grpSpPr>
          <p:pic>
            <p:nvPicPr>
              <p:cNvPr id="72" name="图片 71"/>
              <p:cNvPicPr>
                <a:picLocks noChangeAspect="1"/>
              </p:cNvPicPr>
              <p:nvPr/>
            </p:nvPicPr>
            <p:blipFill rotWithShape="1">
              <a:blip r:embed="rId3"/>
              <a:srcRect t="15501"/>
              <a:stretch/>
            </p:blipFill>
            <p:spPr>
              <a:xfrm>
                <a:off x="6167335" y="5905738"/>
                <a:ext cx="1029588" cy="900000"/>
              </a:xfrm>
              <a:prstGeom prst="rect">
                <a:avLst/>
              </a:prstGeom>
            </p:spPr>
          </p:pic>
          <p:sp>
            <p:nvSpPr>
              <p:cNvPr id="73" name="文本框 72"/>
              <p:cNvSpPr txBox="1"/>
              <p:nvPr/>
            </p:nvSpPr>
            <p:spPr>
              <a:xfrm>
                <a:off x="6487188" y="6165304"/>
                <a:ext cx="314509" cy="307777"/>
              </a:xfrm>
              <a:prstGeom prst="rect">
                <a:avLst/>
              </a:prstGeom>
              <a:noFill/>
            </p:spPr>
            <p:txBody>
              <a:bodyPr wrap="none" rtlCol="0">
                <a:spAutoFit/>
              </a:bodyPr>
              <a:lstStyle/>
              <a:p>
                <a:r>
                  <a:rPr lang="en-US" altLang="zh-CN" sz="1400" dirty="0" smtClean="0">
                    <a:solidFill>
                      <a:srgbClr val="0000FF"/>
                    </a:solidFill>
                  </a:rPr>
                  <a:t>C</a:t>
                </a:r>
                <a:endParaRPr lang="zh-CN" altLang="en-US" sz="1400" dirty="0">
                  <a:solidFill>
                    <a:srgbClr val="0000FF"/>
                  </a:solidFill>
                </a:endParaRPr>
              </a:p>
            </p:txBody>
          </p:sp>
        </p:grpSp>
        <p:grpSp>
          <p:nvGrpSpPr>
            <p:cNvPr id="28674" name="组合 28673"/>
            <p:cNvGrpSpPr/>
            <p:nvPr/>
          </p:nvGrpSpPr>
          <p:grpSpPr>
            <a:xfrm>
              <a:off x="7872346" y="5517232"/>
              <a:ext cx="1020134" cy="900000"/>
              <a:chOff x="7512306" y="5661248"/>
              <a:chExt cx="1020134" cy="900000"/>
            </a:xfrm>
          </p:grpSpPr>
          <p:pic>
            <p:nvPicPr>
              <p:cNvPr id="74" name="图片 73"/>
              <p:cNvPicPr>
                <a:picLocks noChangeAspect="1"/>
              </p:cNvPicPr>
              <p:nvPr/>
            </p:nvPicPr>
            <p:blipFill rotWithShape="1">
              <a:blip r:embed="rId4"/>
              <a:srcRect t="22789"/>
              <a:stretch/>
            </p:blipFill>
            <p:spPr>
              <a:xfrm>
                <a:off x="7524328" y="5661248"/>
                <a:ext cx="1008112" cy="900000"/>
              </a:xfrm>
              <a:prstGeom prst="rect">
                <a:avLst/>
              </a:prstGeom>
            </p:spPr>
          </p:pic>
          <p:sp>
            <p:nvSpPr>
              <p:cNvPr id="75" name="文本框 74"/>
              <p:cNvSpPr txBox="1"/>
              <p:nvPr/>
            </p:nvSpPr>
            <p:spPr>
              <a:xfrm>
                <a:off x="7512306" y="6035802"/>
                <a:ext cx="1015022" cy="246221"/>
              </a:xfrm>
              <a:prstGeom prst="rect">
                <a:avLst/>
              </a:prstGeom>
              <a:noFill/>
            </p:spPr>
            <p:txBody>
              <a:bodyPr wrap="none" rtlCol="0">
                <a:spAutoFit/>
              </a:bodyPr>
              <a:lstStyle/>
              <a:p>
                <a:r>
                  <a:rPr lang="en-US" altLang="zh-CN" sz="1000" b="0" dirty="0" err="1" smtClean="0">
                    <a:solidFill>
                      <a:srgbClr val="0000FF"/>
                    </a:solidFill>
                  </a:rPr>
                  <a:t>Dialyzate</a:t>
                </a:r>
                <a:r>
                  <a:rPr lang="en-US" altLang="zh-CN" sz="1000" b="0" dirty="0" smtClean="0">
                    <a:solidFill>
                      <a:srgbClr val="0000FF"/>
                    </a:solidFill>
                  </a:rPr>
                  <a:t> of  C</a:t>
                </a:r>
                <a:endParaRPr lang="zh-CN" altLang="en-US" sz="1000" b="0" dirty="0">
                  <a:solidFill>
                    <a:srgbClr val="0000FF"/>
                  </a:solidFill>
                </a:endParaRPr>
              </a:p>
            </p:txBody>
          </p:sp>
          <p:sp>
            <p:nvSpPr>
              <p:cNvPr id="76" name="文本框 75"/>
              <p:cNvSpPr txBox="1"/>
              <p:nvPr/>
            </p:nvSpPr>
            <p:spPr>
              <a:xfrm>
                <a:off x="7812359" y="6149550"/>
                <a:ext cx="433445" cy="308541"/>
              </a:xfrm>
              <a:prstGeom prst="rect">
                <a:avLst/>
              </a:prstGeom>
              <a:noFill/>
            </p:spPr>
            <p:txBody>
              <a:bodyPr wrap="square" rtlCol="0">
                <a:spAutoFit/>
              </a:bodyPr>
              <a:lstStyle/>
              <a:p>
                <a:r>
                  <a:rPr lang="en-US" altLang="zh-CN" sz="1400" dirty="0" smtClean="0">
                    <a:solidFill>
                      <a:srgbClr val="009999"/>
                    </a:solidFill>
                  </a:rPr>
                  <a:t>(D)</a:t>
                </a:r>
                <a:endParaRPr lang="zh-CN" altLang="en-US" sz="1400" dirty="0">
                  <a:solidFill>
                    <a:srgbClr val="009999"/>
                  </a:solidFill>
                </a:endParaRPr>
              </a:p>
            </p:txBody>
          </p:sp>
        </p:grpSp>
        <p:sp>
          <p:nvSpPr>
            <p:cNvPr id="94" name="右箭头 93"/>
            <p:cNvSpPr/>
            <p:nvPr/>
          </p:nvSpPr>
          <p:spPr bwMode="auto">
            <a:xfrm>
              <a:off x="7380312" y="6093296"/>
              <a:ext cx="432048" cy="144016"/>
            </a:xfrm>
            <a:prstGeom prst="rightArrow">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97" name="文本框 96"/>
            <p:cNvSpPr txBox="1"/>
            <p:nvPr/>
          </p:nvSpPr>
          <p:spPr>
            <a:xfrm>
              <a:off x="6012160" y="6093296"/>
              <a:ext cx="492443" cy="307777"/>
            </a:xfrm>
            <a:prstGeom prst="rect">
              <a:avLst/>
            </a:prstGeom>
            <a:noFill/>
          </p:spPr>
          <p:txBody>
            <a:bodyPr wrap="none" rtlCol="0">
              <a:spAutoFit/>
            </a:bodyPr>
            <a:lstStyle/>
            <a:p>
              <a:r>
                <a:rPr lang="en-US" altLang="zh-CN" sz="1400" dirty="0" smtClean="0">
                  <a:solidFill>
                    <a:schemeClr val="tx1"/>
                  </a:solidFill>
                </a:rPr>
                <a:t>48h</a:t>
              </a:r>
              <a:endParaRPr lang="zh-CN" altLang="en-US" sz="1400" dirty="0">
                <a:solidFill>
                  <a:schemeClr val="tx1"/>
                </a:solidFill>
              </a:endParaRPr>
            </a:p>
          </p:txBody>
        </p:sp>
      </p:grpSp>
      <p:sp>
        <p:nvSpPr>
          <p:cNvPr id="28718" name="椭圆 28717"/>
          <p:cNvSpPr/>
          <p:nvPr/>
        </p:nvSpPr>
        <p:spPr bwMode="auto">
          <a:xfrm>
            <a:off x="4932040" y="5113650"/>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67" name="椭圆 166"/>
          <p:cNvSpPr/>
          <p:nvPr/>
        </p:nvSpPr>
        <p:spPr bwMode="auto">
          <a:xfrm>
            <a:off x="4932040" y="4509120"/>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68" name="椭圆 167"/>
          <p:cNvSpPr/>
          <p:nvPr/>
        </p:nvSpPr>
        <p:spPr bwMode="auto">
          <a:xfrm>
            <a:off x="4932040" y="4826180"/>
            <a:ext cx="144016" cy="144016"/>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69" name="椭圆 168"/>
          <p:cNvSpPr/>
          <p:nvPr/>
        </p:nvSpPr>
        <p:spPr bwMode="auto">
          <a:xfrm>
            <a:off x="4932040" y="4925126"/>
            <a:ext cx="144016" cy="144016"/>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grpSp>
        <p:nvGrpSpPr>
          <p:cNvPr id="3" name="组合 2"/>
          <p:cNvGrpSpPr/>
          <p:nvPr/>
        </p:nvGrpSpPr>
        <p:grpSpPr>
          <a:xfrm>
            <a:off x="5868144" y="1831763"/>
            <a:ext cx="2880320" cy="985069"/>
            <a:chOff x="5868144" y="1831763"/>
            <a:chExt cx="2880320" cy="985069"/>
          </a:xfrm>
        </p:grpSpPr>
        <p:grpSp>
          <p:nvGrpSpPr>
            <p:cNvPr id="28713" name="组合 28712"/>
            <p:cNvGrpSpPr/>
            <p:nvPr/>
          </p:nvGrpSpPr>
          <p:grpSpPr>
            <a:xfrm>
              <a:off x="5868144" y="1831763"/>
              <a:ext cx="2880320" cy="985069"/>
              <a:chOff x="6012160" y="1831763"/>
              <a:chExt cx="2880320" cy="985069"/>
            </a:xfrm>
          </p:grpSpPr>
          <p:grpSp>
            <p:nvGrpSpPr>
              <p:cNvPr id="28681" name="组合 28680"/>
              <p:cNvGrpSpPr/>
              <p:nvPr/>
            </p:nvGrpSpPr>
            <p:grpSpPr>
              <a:xfrm>
                <a:off x="6454747" y="1916832"/>
                <a:ext cx="925565" cy="900000"/>
                <a:chOff x="5796136" y="1931347"/>
                <a:chExt cx="925565" cy="900000"/>
              </a:xfrm>
            </p:grpSpPr>
            <p:pic>
              <p:nvPicPr>
                <p:cNvPr id="43" name="图片 42"/>
                <p:cNvPicPr>
                  <a:picLocks noChangeAspect="1"/>
                </p:cNvPicPr>
                <p:nvPr/>
              </p:nvPicPr>
              <p:blipFill rotWithShape="1">
                <a:blip r:embed="rId4"/>
                <a:srcRect t="22984"/>
                <a:stretch/>
              </p:blipFill>
              <p:spPr>
                <a:xfrm>
                  <a:off x="5796136" y="1931347"/>
                  <a:ext cx="925565" cy="900000"/>
                </a:xfrm>
                <a:prstGeom prst="rect">
                  <a:avLst/>
                </a:prstGeom>
              </p:spPr>
            </p:pic>
            <p:sp>
              <p:nvSpPr>
                <p:cNvPr id="45" name="文本框 44"/>
                <p:cNvSpPr txBox="1"/>
                <p:nvPr/>
              </p:nvSpPr>
              <p:spPr>
                <a:xfrm>
                  <a:off x="5947270" y="2334928"/>
                  <a:ext cx="617285" cy="276999"/>
                </a:xfrm>
                <a:prstGeom prst="rect">
                  <a:avLst/>
                </a:prstGeom>
                <a:noFill/>
              </p:spPr>
              <p:txBody>
                <a:bodyPr wrap="none" rtlCol="0">
                  <a:spAutoFit/>
                </a:bodyPr>
                <a:lstStyle/>
                <a:p>
                  <a:r>
                    <a:rPr lang="en-US" altLang="zh-CN" sz="1200" b="0" dirty="0" smtClean="0">
                      <a:solidFill>
                        <a:srgbClr val="0000FF"/>
                      </a:solidFill>
                    </a:rPr>
                    <a:t>HPAM</a:t>
                  </a:r>
                  <a:endParaRPr lang="zh-CN" altLang="en-US" sz="1200" b="0" dirty="0">
                    <a:solidFill>
                      <a:srgbClr val="0000FF"/>
                    </a:solidFill>
                  </a:endParaRPr>
                </a:p>
              </p:txBody>
            </p:sp>
          </p:grpSp>
          <p:grpSp>
            <p:nvGrpSpPr>
              <p:cNvPr id="28685" name="组合 28684"/>
              <p:cNvGrpSpPr/>
              <p:nvPr/>
            </p:nvGrpSpPr>
            <p:grpSpPr>
              <a:xfrm>
                <a:off x="7884368" y="1916832"/>
                <a:ext cx="1008112" cy="900000"/>
                <a:chOff x="7423292" y="1938422"/>
                <a:chExt cx="1008112" cy="900000"/>
              </a:xfrm>
            </p:grpSpPr>
            <p:pic>
              <p:nvPicPr>
                <p:cNvPr id="48" name="图片 47"/>
                <p:cNvPicPr>
                  <a:picLocks noChangeAspect="1"/>
                </p:cNvPicPr>
                <p:nvPr/>
              </p:nvPicPr>
              <p:blipFill rotWithShape="1">
                <a:blip r:embed="rId4"/>
                <a:srcRect t="21931"/>
                <a:stretch/>
              </p:blipFill>
              <p:spPr>
                <a:xfrm>
                  <a:off x="7423292" y="1938422"/>
                  <a:ext cx="1008112" cy="900000"/>
                </a:xfrm>
                <a:prstGeom prst="rect">
                  <a:avLst/>
                </a:prstGeom>
              </p:spPr>
            </p:pic>
            <p:grpSp>
              <p:nvGrpSpPr>
                <p:cNvPr id="28680" name="组合 28679"/>
                <p:cNvGrpSpPr/>
                <p:nvPr/>
              </p:nvGrpSpPr>
              <p:grpSpPr>
                <a:xfrm>
                  <a:off x="7508963" y="2305159"/>
                  <a:ext cx="792205" cy="423506"/>
                  <a:chOff x="7508963" y="2305159"/>
                  <a:chExt cx="792205" cy="423506"/>
                </a:xfrm>
              </p:grpSpPr>
              <p:sp>
                <p:nvSpPr>
                  <p:cNvPr id="50" name="文本框 49"/>
                  <p:cNvSpPr txBox="1"/>
                  <p:nvPr/>
                </p:nvSpPr>
                <p:spPr>
                  <a:xfrm>
                    <a:off x="7508963" y="2305159"/>
                    <a:ext cx="792205" cy="246221"/>
                  </a:xfrm>
                  <a:prstGeom prst="rect">
                    <a:avLst/>
                  </a:prstGeom>
                  <a:noFill/>
                </p:spPr>
                <p:txBody>
                  <a:bodyPr wrap="none" rtlCol="0">
                    <a:spAutoFit/>
                  </a:bodyPr>
                  <a:lstStyle/>
                  <a:p>
                    <a:r>
                      <a:rPr lang="en-US" altLang="zh-CN" sz="1000" b="0" dirty="0" smtClean="0">
                        <a:solidFill>
                          <a:srgbClr val="0000FF"/>
                        </a:solidFill>
                      </a:rPr>
                      <a:t>HPAM+S</a:t>
                    </a:r>
                    <a:r>
                      <a:rPr lang="en-US" altLang="zh-CN" sz="1000" b="0" baseline="30000" dirty="0" smtClean="0">
                        <a:solidFill>
                          <a:srgbClr val="0000FF"/>
                        </a:solidFill>
                      </a:rPr>
                      <a:t>2-</a:t>
                    </a:r>
                    <a:endParaRPr lang="zh-CN" altLang="en-US" sz="1000" b="0" baseline="30000" dirty="0">
                      <a:solidFill>
                        <a:srgbClr val="0000FF"/>
                      </a:solidFill>
                    </a:endParaRPr>
                  </a:p>
                </p:txBody>
              </p:sp>
              <p:sp>
                <p:nvSpPr>
                  <p:cNvPr id="46" name="文本框 45"/>
                  <p:cNvSpPr txBox="1"/>
                  <p:nvPr/>
                </p:nvSpPr>
                <p:spPr>
                  <a:xfrm>
                    <a:off x="7710762" y="2420888"/>
                    <a:ext cx="433131" cy="307777"/>
                  </a:xfrm>
                  <a:prstGeom prst="rect">
                    <a:avLst/>
                  </a:prstGeom>
                  <a:noFill/>
                </p:spPr>
                <p:txBody>
                  <a:bodyPr wrap="none" rtlCol="0">
                    <a:spAutoFit/>
                  </a:bodyPr>
                  <a:lstStyle/>
                  <a:p>
                    <a:r>
                      <a:rPr lang="en-US" altLang="zh-CN" sz="1400" dirty="0" smtClean="0">
                        <a:solidFill>
                          <a:schemeClr val="tx1"/>
                        </a:solidFill>
                      </a:rPr>
                      <a:t>(A)</a:t>
                    </a:r>
                    <a:endParaRPr lang="zh-CN" altLang="en-US" sz="1400" dirty="0">
                      <a:solidFill>
                        <a:schemeClr val="tx1"/>
                      </a:solidFill>
                    </a:endParaRPr>
                  </a:p>
                </p:txBody>
              </p:sp>
            </p:grpSp>
          </p:grpSp>
          <p:sp>
            <p:nvSpPr>
              <p:cNvPr id="28691" name="右箭头 28690"/>
              <p:cNvSpPr/>
              <p:nvPr/>
            </p:nvSpPr>
            <p:spPr bwMode="auto">
              <a:xfrm>
                <a:off x="7380312" y="2492896"/>
                <a:ext cx="432048" cy="144016"/>
              </a:xfrm>
              <a:prstGeom prst="rightArrow">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8692" name="文本框 28691"/>
              <p:cNvSpPr txBox="1"/>
              <p:nvPr/>
            </p:nvSpPr>
            <p:spPr>
              <a:xfrm>
                <a:off x="6012160" y="2348880"/>
                <a:ext cx="492443" cy="307777"/>
              </a:xfrm>
              <a:prstGeom prst="rect">
                <a:avLst/>
              </a:prstGeom>
              <a:noFill/>
            </p:spPr>
            <p:txBody>
              <a:bodyPr wrap="none" rtlCol="0">
                <a:spAutoFit/>
              </a:bodyPr>
              <a:lstStyle/>
              <a:p>
                <a:r>
                  <a:rPr lang="en-US" altLang="zh-CN" sz="1400" dirty="0" smtClean="0">
                    <a:solidFill>
                      <a:schemeClr val="tx1"/>
                    </a:solidFill>
                  </a:rPr>
                  <a:t>72h</a:t>
                </a:r>
                <a:endParaRPr lang="zh-CN" altLang="en-US" sz="1400" dirty="0">
                  <a:solidFill>
                    <a:schemeClr val="tx1"/>
                  </a:solidFill>
                </a:endParaRPr>
              </a:p>
            </p:txBody>
          </p:sp>
          <p:grpSp>
            <p:nvGrpSpPr>
              <p:cNvPr id="28712" name="组合 28711"/>
              <p:cNvGrpSpPr/>
              <p:nvPr/>
            </p:nvGrpSpPr>
            <p:grpSpPr>
              <a:xfrm>
                <a:off x="7242060" y="1831763"/>
                <a:ext cx="345492" cy="360000"/>
                <a:chOff x="7242060" y="1799679"/>
                <a:chExt cx="345492" cy="360000"/>
              </a:xfrm>
            </p:grpSpPr>
            <p:pic>
              <p:nvPicPr>
                <p:cNvPr id="28710" name="图片 28709"/>
                <p:cNvPicPr>
                  <a:picLocks noChangeAspect="1"/>
                </p:cNvPicPr>
                <p:nvPr/>
              </p:nvPicPr>
              <p:blipFill>
                <a:blip r:embed="rId5"/>
                <a:stretch>
                  <a:fillRect/>
                </a:stretch>
              </p:blipFill>
              <p:spPr>
                <a:xfrm rot="18903442">
                  <a:off x="7242060" y="1799679"/>
                  <a:ext cx="338000" cy="360000"/>
                </a:xfrm>
                <a:prstGeom prst="rect">
                  <a:avLst/>
                </a:prstGeom>
              </p:spPr>
            </p:pic>
            <p:sp>
              <p:nvSpPr>
                <p:cNvPr id="28711" name="文本框 28710"/>
                <p:cNvSpPr txBox="1"/>
                <p:nvPr/>
              </p:nvSpPr>
              <p:spPr>
                <a:xfrm flipH="1">
                  <a:off x="7308303" y="1941095"/>
                  <a:ext cx="279249" cy="215444"/>
                </a:xfrm>
                <a:prstGeom prst="rect">
                  <a:avLst/>
                </a:prstGeom>
                <a:noFill/>
              </p:spPr>
              <p:txBody>
                <a:bodyPr wrap="square" lIns="0" tIns="0" rIns="0" bIns="0" rtlCol="0">
                  <a:spAutoFit/>
                </a:bodyPr>
                <a:lstStyle/>
                <a:p>
                  <a:r>
                    <a:rPr lang="en-US" altLang="zh-CN" sz="1400" dirty="0" smtClean="0"/>
                    <a:t>S</a:t>
                  </a:r>
                  <a:r>
                    <a:rPr lang="en-US" altLang="zh-CN" sz="1400" baseline="30000" dirty="0" smtClean="0"/>
                    <a:t>2-</a:t>
                  </a:r>
                  <a:endParaRPr lang="zh-CN" altLang="en-US" sz="1400" baseline="30000" dirty="0"/>
                </a:p>
              </p:txBody>
            </p:sp>
          </p:grpSp>
        </p:grpSp>
        <p:sp>
          <p:nvSpPr>
            <p:cNvPr id="2" name="椭圆 1"/>
            <p:cNvSpPr/>
            <p:nvPr/>
          </p:nvSpPr>
          <p:spPr bwMode="auto">
            <a:xfrm>
              <a:off x="6980348" y="2036966"/>
              <a:ext cx="72008" cy="144016"/>
            </a:xfrm>
            <a:prstGeom prst="ellipse">
              <a:avLst/>
            </a:prstGeom>
            <a:solidFill>
              <a:srgbClr val="CC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grpSp>
      <p:grpSp>
        <p:nvGrpSpPr>
          <p:cNvPr id="4" name="组合 3"/>
          <p:cNvGrpSpPr/>
          <p:nvPr/>
        </p:nvGrpSpPr>
        <p:grpSpPr>
          <a:xfrm>
            <a:off x="5868144" y="3933056"/>
            <a:ext cx="2880320" cy="1027974"/>
            <a:chOff x="5868144" y="3933056"/>
            <a:chExt cx="2880320" cy="1027974"/>
          </a:xfrm>
        </p:grpSpPr>
        <p:grpSp>
          <p:nvGrpSpPr>
            <p:cNvPr id="28715" name="组合 28714"/>
            <p:cNvGrpSpPr/>
            <p:nvPr/>
          </p:nvGrpSpPr>
          <p:grpSpPr>
            <a:xfrm>
              <a:off x="5868144" y="3933056"/>
              <a:ext cx="2880320" cy="1027974"/>
              <a:chOff x="6012160" y="4165122"/>
              <a:chExt cx="2880320" cy="1027974"/>
            </a:xfrm>
          </p:grpSpPr>
          <p:grpSp>
            <p:nvGrpSpPr>
              <p:cNvPr id="28683" name="组合 28682"/>
              <p:cNvGrpSpPr/>
              <p:nvPr/>
            </p:nvGrpSpPr>
            <p:grpSpPr>
              <a:xfrm>
                <a:off x="6480226" y="4221088"/>
                <a:ext cx="908071" cy="900000"/>
                <a:chOff x="5868144" y="4365104"/>
                <a:chExt cx="908071" cy="900000"/>
              </a:xfrm>
            </p:grpSpPr>
            <p:pic>
              <p:nvPicPr>
                <p:cNvPr id="56" name="图片 55"/>
                <p:cNvPicPr>
                  <a:picLocks noChangeAspect="1"/>
                </p:cNvPicPr>
                <p:nvPr/>
              </p:nvPicPr>
              <p:blipFill rotWithShape="1">
                <a:blip r:embed="rId4"/>
                <a:srcRect t="21501"/>
                <a:stretch/>
              </p:blipFill>
              <p:spPr>
                <a:xfrm>
                  <a:off x="5868144" y="4365104"/>
                  <a:ext cx="908071" cy="900000"/>
                </a:xfrm>
                <a:prstGeom prst="rect">
                  <a:avLst/>
                </a:prstGeom>
              </p:spPr>
            </p:pic>
            <p:sp>
              <p:nvSpPr>
                <p:cNvPr id="57" name="文本框 56"/>
                <p:cNvSpPr txBox="1"/>
                <p:nvPr/>
              </p:nvSpPr>
              <p:spPr>
                <a:xfrm>
                  <a:off x="6156176" y="4797152"/>
                  <a:ext cx="314509" cy="307777"/>
                </a:xfrm>
                <a:prstGeom prst="rect">
                  <a:avLst/>
                </a:prstGeom>
                <a:noFill/>
              </p:spPr>
              <p:txBody>
                <a:bodyPr wrap="none" rtlCol="0">
                  <a:spAutoFit/>
                </a:bodyPr>
                <a:lstStyle/>
                <a:p>
                  <a:r>
                    <a:rPr lang="en-US" altLang="zh-CN" sz="1400" dirty="0" smtClean="0">
                      <a:solidFill>
                        <a:srgbClr val="FF0000"/>
                      </a:solidFill>
                    </a:rPr>
                    <a:t>B</a:t>
                  </a:r>
                  <a:endParaRPr lang="zh-CN" altLang="en-US" sz="1400" dirty="0">
                    <a:solidFill>
                      <a:srgbClr val="FF0000"/>
                    </a:solidFill>
                  </a:endParaRPr>
                </a:p>
              </p:txBody>
            </p:sp>
          </p:grpSp>
          <p:grpSp>
            <p:nvGrpSpPr>
              <p:cNvPr id="28675" name="组合 28674"/>
              <p:cNvGrpSpPr/>
              <p:nvPr/>
            </p:nvGrpSpPr>
            <p:grpSpPr>
              <a:xfrm>
                <a:off x="7884368" y="4293096"/>
                <a:ext cx="1008112" cy="900000"/>
                <a:chOff x="7452320" y="4437112"/>
                <a:chExt cx="1008112" cy="900000"/>
              </a:xfrm>
            </p:grpSpPr>
            <p:pic>
              <p:nvPicPr>
                <p:cNvPr id="69" name="图片 68"/>
                <p:cNvPicPr>
                  <a:picLocks noChangeAspect="1"/>
                </p:cNvPicPr>
                <p:nvPr/>
              </p:nvPicPr>
              <p:blipFill rotWithShape="1">
                <a:blip r:embed="rId4"/>
                <a:srcRect t="21931"/>
                <a:stretch/>
              </p:blipFill>
              <p:spPr>
                <a:xfrm>
                  <a:off x="7452320" y="4437112"/>
                  <a:ext cx="1008112" cy="900000"/>
                </a:xfrm>
                <a:prstGeom prst="rect">
                  <a:avLst/>
                </a:prstGeom>
              </p:spPr>
            </p:pic>
            <p:sp>
              <p:nvSpPr>
                <p:cNvPr id="70" name="文本框 69"/>
                <p:cNvSpPr txBox="1"/>
                <p:nvPr/>
              </p:nvSpPr>
              <p:spPr>
                <a:xfrm>
                  <a:off x="7700966" y="4811666"/>
                  <a:ext cx="506869" cy="246221"/>
                </a:xfrm>
                <a:prstGeom prst="rect">
                  <a:avLst/>
                </a:prstGeom>
                <a:noFill/>
              </p:spPr>
              <p:txBody>
                <a:bodyPr wrap="none" rtlCol="0">
                  <a:spAutoFit/>
                </a:bodyPr>
                <a:lstStyle/>
                <a:p>
                  <a:r>
                    <a:rPr lang="en-US" altLang="zh-CN" sz="1000" b="0" dirty="0" smtClean="0">
                      <a:solidFill>
                        <a:srgbClr val="0000FF"/>
                      </a:solidFill>
                    </a:rPr>
                    <a:t>B+S</a:t>
                  </a:r>
                  <a:r>
                    <a:rPr lang="en-US" altLang="zh-CN" sz="1000" b="0" baseline="30000" dirty="0" smtClean="0">
                      <a:solidFill>
                        <a:srgbClr val="0000FF"/>
                      </a:solidFill>
                    </a:rPr>
                    <a:t>2-</a:t>
                  </a:r>
                  <a:endParaRPr lang="zh-CN" altLang="en-US" sz="1000" b="0" baseline="30000" dirty="0">
                    <a:solidFill>
                      <a:srgbClr val="0000FF"/>
                    </a:solidFill>
                  </a:endParaRPr>
                </a:p>
              </p:txBody>
            </p:sp>
            <p:sp>
              <p:nvSpPr>
                <p:cNvPr id="71" name="文本框 70"/>
                <p:cNvSpPr txBox="1"/>
                <p:nvPr/>
              </p:nvSpPr>
              <p:spPr>
                <a:xfrm>
                  <a:off x="7727352" y="4926178"/>
                  <a:ext cx="433131" cy="307777"/>
                </a:xfrm>
                <a:prstGeom prst="rect">
                  <a:avLst/>
                </a:prstGeom>
                <a:noFill/>
              </p:spPr>
              <p:txBody>
                <a:bodyPr wrap="none" rtlCol="0">
                  <a:spAutoFit/>
                </a:bodyPr>
                <a:lstStyle/>
                <a:p>
                  <a:r>
                    <a:rPr lang="en-US" altLang="zh-CN" sz="1400" dirty="0" smtClean="0">
                      <a:solidFill>
                        <a:srgbClr val="0000FF"/>
                      </a:solidFill>
                    </a:rPr>
                    <a:t>(C)</a:t>
                  </a:r>
                  <a:endParaRPr lang="zh-CN" altLang="en-US" sz="1400" dirty="0">
                    <a:solidFill>
                      <a:srgbClr val="0000FF"/>
                    </a:solidFill>
                  </a:endParaRPr>
                </a:p>
              </p:txBody>
            </p:sp>
          </p:grpSp>
          <p:sp>
            <p:nvSpPr>
              <p:cNvPr id="93" name="右箭头 92"/>
              <p:cNvSpPr/>
              <p:nvPr/>
            </p:nvSpPr>
            <p:spPr bwMode="auto">
              <a:xfrm>
                <a:off x="7380312" y="4797152"/>
                <a:ext cx="432048" cy="144016"/>
              </a:xfrm>
              <a:prstGeom prst="rightArrow">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98" name="文本框 97"/>
              <p:cNvSpPr txBox="1"/>
              <p:nvPr/>
            </p:nvSpPr>
            <p:spPr>
              <a:xfrm>
                <a:off x="6012160" y="4725144"/>
                <a:ext cx="492443" cy="307777"/>
              </a:xfrm>
              <a:prstGeom prst="rect">
                <a:avLst/>
              </a:prstGeom>
              <a:noFill/>
            </p:spPr>
            <p:txBody>
              <a:bodyPr wrap="none" rtlCol="0">
                <a:spAutoFit/>
              </a:bodyPr>
              <a:lstStyle/>
              <a:p>
                <a:r>
                  <a:rPr lang="en-US" altLang="zh-CN" sz="1400" dirty="0" smtClean="0">
                    <a:solidFill>
                      <a:schemeClr val="tx1"/>
                    </a:solidFill>
                  </a:rPr>
                  <a:t>72h</a:t>
                </a:r>
                <a:endParaRPr lang="zh-CN" altLang="en-US" sz="1400" dirty="0">
                  <a:solidFill>
                    <a:schemeClr val="tx1"/>
                  </a:solidFill>
                </a:endParaRPr>
              </a:p>
            </p:txBody>
          </p:sp>
          <p:grpSp>
            <p:nvGrpSpPr>
              <p:cNvPr id="158" name="组合 157"/>
              <p:cNvGrpSpPr/>
              <p:nvPr/>
            </p:nvGrpSpPr>
            <p:grpSpPr>
              <a:xfrm>
                <a:off x="7236296" y="4165122"/>
                <a:ext cx="338000" cy="360000"/>
                <a:chOff x="7242060" y="1799679"/>
                <a:chExt cx="338000" cy="360000"/>
              </a:xfrm>
            </p:grpSpPr>
            <p:pic>
              <p:nvPicPr>
                <p:cNvPr id="159" name="图片 158"/>
                <p:cNvPicPr>
                  <a:picLocks noChangeAspect="1"/>
                </p:cNvPicPr>
                <p:nvPr/>
              </p:nvPicPr>
              <p:blipFill>
                <a:blip r:embed="rId5"/>
                <a:stretch>
                  <a:fillRect/>
                </a:stretch>
              </p:blipFill>
              <p:spPr>
                <a:xfrm rot="18903442">
                  <a:off x="7242060" y="1799679"/>
                  <a:ext cx="338000" cy="360000"/>
                </a:xfrm>
                <a:prstGeom prst="rect">
                  <a:avLst/>
                </a:prstGeom>
              </p:spPr>
            </p:pic>
            <p:sp>
              <p:nvSpPr>
                <p:cNvPr id="160" name="文本框 159"/>
                <p:cNvSpPr txBox="1"/>
                <p:nvPr/>
              </p:nvSpPr>
              <p:spPr>
                <a:xfrm flipH="1">
                  <a:off x="7308304" y="1916832"/>
                  <a:ext cx="242315" cy="215443"/>
                </a:xfrm>
                <a:prstGeom prst="rect">
                  <a:avLst/>
                </a:prstGeom>
                <a:noFill/>
              </p:spPr>
              <p:txBody>
                <a:bodyPr wrap="square" lIns="0" tIns="0" rIns="0" bIns="0" rtlCol="0">
                  <a:spAutoFit/>
                </a:bodyPr>
                <a:lstStyle/>
                <a:p>
                  <a:r>
                    <a:rPr lang="en-US" altLang="zh-CN" sz="1400" dirty="0" smtClean="0"/>
                    <a:t>S</a:t>
                  </a:r>
                  <a:r>
                    <a:rPr lang="en-US" altLang="zh-CN" sz="1400" baseline="30000" dirty="0" smtClean="0"/>
                    <a:t>2-</a:t>
                  </a:r>
                  <a:endParaRPr lang="zh-CN" altLang="en-US" sz="1400" baseline="30000" dirty="0"/>
                </a:p>
              </p:txBody>
            </p:sp>
          </p:grpSp>
        </p:grpSp>
        <p:sp>
          <p:nvSpPr>
            <p:cNvPr id="60" name="椭圆 59"/>
            <p:cNvSpPr/>
            <p:nvPr/>
          </p:nvSpPr>
          <p:spPr bwMode="auto">
            <a:xfrm>
              <a:off x="6972508" y="4124836"/>
              <a:ext cx="72008" cy="144016"/>
            </a:xfrm>
            <a:prstGeom prst="ellipse">
              <a:avLst/>
            </a:prstGeom>
            <a:solidFill>
              <a:srgbClr val="CC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grpSp>
    </p:spTree>
    <p:extLst>
      <p:ext uri="{BB962C8B-B14F-4D97-AF65-F5344CB8AC3E}">
        <p14:creationId xmlns:p14="http://schemas.microsoft.com/office/powerpoint/2010/main" val="23759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8718"/>
                                        </p:tgtEl>
                                        <p:attrNameLst>
                                          <p:attrName>style.visibility</p:attrName>
                                        </p:attrNameLst>
                                      </p:cBhvr>
                                      <p:to>
                                        <p:strVal val="visible"/>
                                      </p:to>
                                    </p:set>
                                    <p:animEffect transition="in" filter="wheel(1)">
                                      <p:cBhvr>
                                        <p:cTn id="11" dur="2000"/>
                                        <p:tgtEl>
                                          <p:spTgt spid="287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714"/>
                                        </p:tgtEl>
                                        <p:attrNameLst>
                                          <p:attrName>style.visibility</p:attrName>
                                        </p:attrNameLst>
                                      </p:cBhvr>
                                      <p:to>
                                        <p:strVal val="visible"/>
                                      </p:to>
                                    </p:set>
                                    <p:animEffect transition="in" filter="wipe(left)">
                                      <p:cBhvr>
                                        <p:cTn id="16" dur="500"/>
                                        <p:tgtEl>
                                          <p:spTgt spid="28714"/>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wheel(1)">
                                      <p:cBhvr>
                                        <p:cTn id="20" dur="2000"/>
                                        <p:tgtEl>
                                          <p:spTgt spid="1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1000"/>
                            </p:stCondLst>
                            <p:childTnLst>
                              <p:par>
                                <p:cTn id="27" presetID="21" presetClass="entr" presetSubtype="2" fill="hold" grpId="0"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wheel(2)">
                                      <p:cBhvr>
                                        <p:cTn id="29" dur="2000"/>
                                        <p:tgtEl>
                                          <p:spTgt spid="1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716"/>
                                        </p:tgtEl>
                                        <p:attrNameLst>
                                          <p:attrName>style.visibility</p:attrName>
                                        </p:attrNameLst>
                                      </p:cBhvr>
                                      <p:to>
                                        <p:strVal val="visible"/>
                                      </p:to>
                                    </p:set>
                                    <p:animEffect transition="in" filter="wipe(left)">
                                      <p:cBhvr>
                                        <p:cTn id="34" dur="500"/>
                                        <p:tgtEl>
                                          <p:spTgt spid="28716"/>
                                        </p:tgtEl>
                                      </p:cBhvr>
                                    </p:animEffect>
                                  </p:childTnLst>
                                </p:cTn>
                              </p:par>
                            </p:childTnLst>
                          </p:cTn>
                        </p:par>
                        <p:par>
                          <p:cTn id="35" fill="hold">
                            <p:stCondLst>
                              <p:cond delay="500"/>
                            </p:stCondLst>
                            <p:childTnLst>
                              <p:par>
                                <p:cTn id="36" presetID="21" presetClass="entr" presetSubtype="3" fill="hold" grpId="0" nodeType="afterEffect">
                                  <p:stCondLst>
                                    <p:cond delay="0"/>
                                  </p:stCondLst>
                                  <p:childTnLst>
                                    <p:set>
                                      <p:cBhvr>
                                        <p:cTn id="37" dur="1" fill="hold">
                                          <p:stCondLst>
                                            <p:cond delay="0"/>
                                          </p:stCondLst>
                                        </p:cTn>
                                        <p:tgtEl>
                                          <p:spTgt spid="169"/>
                                        </p:tgtEl>
                                        <p:attrNameLst>
                                          <p:attrName>style.visibility</p:attrName>
                                        </p:attrNameLst>
                                      </p:cBhvr>
                                      <p:to>
                                        <p:strVal val="visible"/>
                                      </p:to>
                                    </p:set>
                                    <p:animEffect transition="in" filter="wheel(3)">
                                      <p:cBhvr>
                                        <p:cTn id="38" dur="2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8" grpId="0" animBg="1"/>
      <p:bldP spid="167" grpId="0" animBg="1"/>
      <p:bldP spid="168" grpId="0" animBg="1"/>
      <p:bldP spid="1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492896"/>
            <a:ext cx="4578933" cy="3600000"/>
          </a:xfrm>
          <a:prstGeom prst="rect">
            <a:avLst/>
          </a:prstGeom>
          <a:noFill/>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1691680" y="6165304"/>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viscosity of HPAM solution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under </a:t>
            </a:r>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different concentration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of 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and pH conditions</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2" name="矩形 11"/>
          <p:cNvSpPr/>
          <p:nvPr/>
        </p:nvSpPr>
        <p:spPr>
          <a:xfrm>
            <a:off x="107504" y="1052736"/>
            <a:ext cx="7416824"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a:t>
            </a:r>
            <a:r>
              <a:rPr lang="en-US" altLang="zh-CN" sz="2000" dirty="0">
                <a:solidFill>
                  <a:srgbClr val="FFFFFF"/>
                </a:solidFill>
              </a:rPr>
              <a:t>viscosity of HPAM solution</a:t>
            </a:r>
            <a:endParaRPr lang="zh-CN" altLang="en-US" sz="2000" dirty="0">
              <a:solidFill>
                <a:srgbClr val="FFFFFF"/>
              </a:solidFill>
            </a:endParaRPr>
          </a:p>
        </p:txBody>
      </p:sp>
    </p:spTree>
    <p:extLst>
      <p:ext uri="{BB962C8B-B14F-4D97-AF65-F5344CB8AC3E}">
        <p14:creationId xmlns:p14="http://schemas.microsoft.com/office/powerpoint/2010/main" val="207067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5220196" cy="3600000"/>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755576" y="5877272"/>
            <a:ext cx="6192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 Viscosity with S</a:t>
            </a:r>
            <a:r>
              <a:rPr lang="en-US" altLang="zh-CN" sz="1200" b="0" baseline="30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under DO conditions        D: S</a:t>
            </a:r>
            <a:r>
              <a:rPr lang="en-US" altLang="zh-CN" sz="1200" b="0" baseline="30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concentration under DO conditions</a:t>
            </a:r>
            <a:endPar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a:spcBef>
                <a:spcPts val="0"/>
              </a:spcBef>
            </a:pP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Viscosity with S</a:t>
            </a:r>
            <a:r>
              <a:rPr lang="en-US" altLang="zh-CN" sz="1200"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under </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anoxic condition;    C</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a:t>
            </a:r>
            <a:r>
              <a:rPr lang="en-US" altLang="zh-CN" sz="1200"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concentration </a:t>
            </a:r>
            <a:r>
              <a:rPr lang="en-US" altLang="zh-CN"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under oxygen-free conditions</a:t>
            </a:r>
            <a:endParaRPr lang="zh-CN" altLang="en-US" sz="1200" b="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 Box 8"/>
          <p:cNvSpPr txBox="1">
            <a:spLocks noChangeArrowheads="1"/>
          </p:cNvSpPr>
          <p:nvPr/>
        </p:nvSpPr>
        <p:spPr bwMode="auto">
          <a:xfrm>
            <a:off x="-36512" y="6309320"/>
            <a:ext cx="7920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viscosity of HPAM solution with different concentration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of 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with and without DO</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6588224" y="2492896"/>
            <a:ext cx="2232248" cy="2915395"/>
          </a:xfrm>
          <a:prstGeom prst="rect">
            <a:avLst/>
          </a:prstGeom>
          <a:solidFill>
            <a:srgbClr val="FFFF00"/>
          </a:solidFill>
          <a:ln>
            <a:noFill/>
          </a:ln>
          <a:effectLst>
            <a:outerShdw blurRad="50800" dist="38100" dir="2700000" algn="tl" rotWithShape="0">
              <a:prstClr val="black">
                <a:alpha val="40000"/>
              </a:prstClr>
            </a:outerShdw>
          </a:effectLst>
        </p:spPr>
        <p:txBody>
          <a:bodyPr wrap="square" lIns="144000" tIns="72000" rIns="144000" bIns="72000">
            <a:spAutoFit/>
          </a:bodyPr>
          <a:lstStyle/>
          <a:p>
            <a:pPr algn="just">
              <a:lnSpc>
                <a:spcPct val="125000"/>
              </a:lnSpc>
            </a:pPr>
            <a:r>
              <a:rPr lang="en-US" altLang="zh-CN" sz="1800" b="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Stronger influence of S</a:t>
            </a:r>
            <a:r>
              <a:rPr lang="en-US" altLang="zh-CN" sz="1800" b="0" baseline="300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on viscosity of HPAM was observed under DO conditions than that without DO; So, this influence is proposed to be oxygen dependent. </a:t>
            </a:r>
            <a:endParaRPr lang="zh-CN" altLang="en-US" sz="1800"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2" name="矩形 11"/>
          <p:cNvSpPr/>
          <p:nvPr/>
        </p:nvSpPr>
        <p:spPr>
          <a:xfrm>
            <a:off x="107504" y="1052736"/>
            <a:ext cx="7416824"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a:t>
            </a:r>
            <a:r>
              <a:rPr lang="en-US" altLang="zh-CN" sz="2000" dirty="0">
                <a:solidFill>
                  <a:srgbClr val="FFFFFF"/>
                </a:solidFill>
              </a:rPr>
              <a:t>viscosity of HPAM solution</a:t>
            </a:r>
            <a:endParaRPr lang="zh-CN" altLang="en-US" sz="2000" dirty="0">
              <a:solidFill>
                <a:srgbClr val="FFFFFF"/>
              </a:solidFill>
            </a:endParaRPr>
          </a:p>
        </p:txBody>
      </p:sp>
    </p:spTree>
    <p:extLst>
      <p:ext uri="{BB962C8B-B14F-4D97-AF65-F5344CB8AC3E}">
        <p14:creationId xmlns:p14="http://schemas.microsoft.com/office/powerpoint/2010/main" val="1635987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597807" y="6237312"/>
            <a:ext cx="82090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600" dirty="0" smtClean="0">
                <a:solidFill>
                  <a:srgbClr val="0000FF"/>
                </a:solidFill>
                <a:latin typeface="Times New Roman" panose="02020603050405020304" pitchFamily="18" charset="0"/>
                <a:cs typeface="Times New Roman" panose="02020603050405020304" pitchFamily="18" charset="0"/>
              </a:rPr>
              <a:t>change in particle </a:t>
            </a:r>
            <a:r>
              <a:rPr lang="en-US" altLang="zh-CN" sz="1600" dirty="0">
                <a:solidFill>
                  <a:srgbClr val="0000FF"/>
                </a:solidFill>
                <a:latin typeface="Times New Roman" panose="02020603050405020304" pitchFamily="18" charset="0"/>
                <a:cs typeface="Times New Roman" panose="02020603050405020304" pitchFamily="18" charset="0"/>
              </a:rPr>
              <a:t>size </a:t>
            </a:r>
            <a:r>
              <a:rPr lang="en-US" altLang="zh-CN" sz="1600" dirty="0" smtClean="0">
                <a:solidFill>
                  <a:srgbClr val="0000FF"/>
                </a:solidFill>
                <a:latin typeface="Times New Roman" panose="02020603050405020304" pitchFamily="18" charset="0"/>
                <a:cs typeface="Times New Roman" panose="02020603050405020304" pitchFamily="18" charset="0"/>
              </a:rPr>
              <a:t>of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HPAM</a:t>
            </a:r>
            <a:r>
              <a:rPr lang="zh-CN" altLang="en-US"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under different concentration of </a:t>
            </a:r>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and pH conditions </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30" name="Picture 10" descr="粒径变化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9" t="1220" r="1053" b="4962"/>
          <a:stretch/>
        </p:blipFill>
        <p:spPr bwMode="auto">
          <a:xfrm>
            <a:off x="240632" y="2348880"/>
            <a:ext cx="8903368" cy="3785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107504" y="1052736"/>
            <a:ext cx="7848872"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a:t>
            </a:r>
            <a:r>
              <a:rPr lang="en-US" altLang="zh-CN" sz="2000" dirty="0">
                <a:solidFill>
                  <a:srgbClr val="FFFFFF"/>
                </a:solidFill>
              </a:rPr>
              <a:t>hydrodynamic radius of </a:t>
            </a:r>
            <a:r>
              <a:rPr lang="en-US" altLang="zh-CN" sz="2000" dirty="0" smtClean="0">
                <a:solidFill>
                  <a:srgbClr val="FFFFFF"/>
                </a:solidFill>
              </a:rPr>
              <a:t>HPAM</a:t>
            </a:r>
            <a:endParaRPr lang="zh-CN" altLang="en-US" sz="2000" dirty="0">
              <a:solidFill>
                <a:srgbClr val="FFFFFF"/>
              </a:solidFill>
            </a:endParaRPr>
          </a:p>
        </p:txBody>
      </p:sp>
      <p:sp>
        <p:nvSpPr>
          <p:cNvPr id="2" name="矩形 1"/>
          <p:cNvSpPr/>
          <p:nvPr/>
        </p:nvSpPr>
        <p:spPr>
          <a:xfrm>
            <a:off x="1233505" y="4398203"/>
            <a:ext cx="2232248" cy="938719"/>
          </a:xfrm>
          <a:prstGeom prst="rect">
            <a:avLst/>
          </a:prstGeom>
        </p:spPr>
        <p:txBody>
          <a:bodyPr wrap="square">
            <a:spAutoFit/>
          </a:bodyPr>
          <a:lstStyle/>
          <a:p>
            <a:pPr algn="just">
              <a:spcBef>
                <a:spcPts val="0"/>
              </a:spcBef>
              <a:spcAft>
                <a:spcPts val="0"/>
              </a:spcAft>
            </a:pPr>
            <a:r>
              <a:rPr lang="en-US" altLang="zh-CN" sz="1100" kern="100" dirty="0" err="1" smtClean="0">
                <a:solidFill>
                  <a:schemeClr val="tx1"/>
                </a:solidFill>
                <a:latin typeface="Times New Roman" panose="02020603050405020304" pitchFamily="18" charset="0"/>
                <a:ea typeface="宋体" panose="02010600030101010101" pitchFamily="2" charset="-122"/>
              </a:rPr>
              <a:t>Zetasizer</a:t>
            </a:r>
            <a:r>
              <a:rPr lang="en-US" altLang="zh-CN" sz="1100" kern="100" dirty="0" smtClean="0">
                <a:solidFill>
                  <a:schemeClr val="tx1"/>
                </a:solidFill>
                <a:latin typeface="Times New Roman" panose="02020603050405020304" pitchFamily="18" charset="0"/>
                <a:ea typeface="宋体" panose="02010600030101010101" pitchFamily="2" charset="-122"/>
              </a:rPr>
              <a:t> </a:t>
            </a:r>
            <a:r>
              <a:rPr lang="en-US" altLang="zh-CN" sz="1100" kern="100" dirty="0">
                <a:solidFill>
                  <a:schemeClr val="tx1"/>
                </a:solidFill>
                <a:latin typeface="Times New Roman" panose="02020603050405020304" pitchFamily="18" charset="0"/>
                <a:ea typeface="宋体" panose="02010600030101010101" pitchFamily="2" charset="-122"/>
              </a:rPr>
              <a:t>Nano </a:t>
            </a:r>
            <a:r>
              <a:rPr lang="en-US" altLang="zh-CN" sz="1100" kern="100" dirty="0" smtClean="0">
                <a:solidFill>
                  <a:schemeClr val="tx1"/>
                </a:solidFill>
                <a:latin typeface="Times New Roman" panose="02020603050405020304" pitchFamily="18" charset="0"/>
                <a:ea typeface="宋体" panose="02010600030101010101" pitchFamily="2" charset="-122"/>
              </a:rPr>
              <a:t>ZS90</a:t>
            </a:r>
          </a:p>
          <a:p>
            <a:pPr algn="just">
              <a:spcBef>
                <a:spcPts val="0"/>
              </a:spcBef>
              <a:spcAft>
                <a:spcPts val="0"/>
              </a:spcAft>
            </a:pPr>
            <a:r>
              <a:rPr lang="en-US" altLang="zh-CN" sz="1100" kern="100" dirty="0" smtClean="0">
                <a:solidFill>
                  <a:schemeClr val="tx1"/>
                </a:solidFill>
                <a:latin typeface="Times New Roman" panose="02020603050405020304" pitchFamily="18" charset="0"/>
                <a:ea typeface="宋体" panose="02010600030101010101" pitchFamily="2" charset="-122"/>
              </a:rPr>
              <a:t>Detect temperature: 25 </a:t>
            </a:r>
            <a:r>
              <a:rPr lang="en-US" altLang="zh-CN" sz="1100" kern="100" dirty="0" smtClean="0">
                <a:solidFill>
                  <a:schemeClr val="tx1"/>
                </a:solidFill>
                <a:latin typeface="宋体" panose="02010600030101010101" pitchFamily="2" charset="-122"/>
                <a:ea typeface="宋体" panose="02010600030101010101" pitchFamily="2" charset="-122"/>
              </a:rPr>
              <a:t>℃</a:t>
            </a:r>
            <a:endParaRPr lang="en-US" altLang="zh-CN" sz="1100" kern="100" dirty="0" smtClean="0">
              <a:solidFill>
                <a:schemeClr val="tx1"/>
              </a:solidFill>
              <a:latin typeface="Times New Roman" panose="02020603050405020304" pitchFamily="18" charset="0"/>
              <a:ea typeface="宋体" panose="02010600030101010101" pitchFamily="2" charset="-122"/>
            </a:endParaRPr>
          </a:p>
          <a:p>
            <a:pPr algn="just">
              <a:spcBef>
                <a:spcPts val="0"/>
              </a:spcBef>
              <a:spcAft>
                <a:spcPts val="0"/>
              </a:spcAft>
            </a:pPr>
            <a:r>
              <a:rPr lang="en-US" altLang="zh-CN" sz="1100" kern="100" dirty="0" smtClean="0">
                <a:solidFill>
                  <a:schemeClr val="tx1"/>
                </a:solidFill>
                <a:latin typeface="Times New Roman" panose="02020603050405020304" pitchFamily="18" charset="0"/>
                <a:ea typeface="宋体" panose="02010600030101010101" pitchFamily="2" charset="-122"/>
              </a:rPr>
              <a:t>Scattering angle: 173</a:t>
            </a:r>
            <a:r>
              <a:rPr lang="en-US" altLang="zh-CN" sz="1100" kern="100" dirty="0">
                <a:solidFill>
                  <a:schemeClr val="tx1"/>
                </a:solidFill>
                <a:latin typeface="宋体" panose="02010600030101010101" pitchFamily="2" charset="-122"/>
                <a:ea typeface="宋体" panose="02010600030101010101" pitchFamily="2" charset="-122"/>
              </a:rPr>
              <a:t> </a:t>
            </a:r>
            <a:r>
              <a:rPr lang="en-US" altLang="zh-CN" sz="1100" kern="100" dirty="0" smtClean="0">
                <a:solidFill>
                  <a:schemeClr val="tx1"/>
                </a:solidFill>
                <a:latin typeface="宋体" panose="02010600030101010101" pitchFamily="2" charset="-122"/>
                <a:ea typeface="宋体" panose="02010600030101010101" pitchFamily="2" charset="-122"/>
              </a:rPr>
              <a:t>℃</a:t>
            </a:r>
          </a:p>
          <a:p>
            <a:pPr algn="just">
              <a:spcBef>
                <a:spcPts val="0"/>
              </a:spcBef>
              <a:spcAft>
                <a:spcPts val="0"/>
              </a:spcAft>
            </a:pPr>
            <a:r>
              <a:rPr lang="en-US" altLang="zh-CN" sz="1100" kern="100" dirty="0">
                <a:solidFill>
                  <a:schemeClr val="tx1"/>
                </a:solidFill>
                <a:latin typeface="Times New Roman" panose="02020603050405020304" pitchFamily="18" charset="0"/>
                <a:ea typeface="宋体" panose="02010600030101010101" pitchFamily="2" charset="-122"/>
              </a:rPr>
              <a:t>Operating wavelength: 633 nm</a:t>
            </a:r>
          </a:p>
          <a:p>
            <a:pPr algn="just">
              <a:spcBef>
                <a:spcPts val="0"/>
              </a:spcBef>
              <a:spcAft>
                <a:spcPts val="0"/>
              </a:spcAft>
            </a:pPr>
            <a:endParaRPr lang="zh-CN" altLang="zh-CN" sz="1100" kern="100" dirty="0">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67153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6300192" y="2420888"/>
            <a:ext cx="2448272" cy="4029308"/>
          </a:xfrm>
          <a:prstGeom prst="rect">
            <a:avLst/>
          </a:prstGeom>
          <a:solidFill>
            <a:srgbClr val="FFFF00"/>
          </a:solidFill>
          <a:ln w="19050">
            <a:solidFill>
              <a:srgbClr val="00B050"/>
            </a:solidFill>
          </a:ln>
          <a:effectLst>
            <a:outerShdw blurRad="50800" dist="38100" dir="2700000" algn="tl" rotWithShape="0">
              <a:prstClr val="black">
                <a:alpha val="40000"/>
              </a:prstClr>
            </a:outerShdw>
          </a:effectLst>
          <a:extLst/>
        </p:spPr>
        <p:txBody>
          <a:bodyPr wrap="square">
            <a:spAutoFit/>
          </a:bodyPr>
          <a:lstStyle/>
          <a:p>
            <a:pPr algn="just">
              <a:lnSpc>
                <a:spcPct val="125000"/>
              </a:lnSpc>
              <a:spcBef>
                <a:spcPts val="0"/>
              </a:spcBef>
            </a:pPr>
            <a:r>
              <a:rPr lang="en-US" altLang="zh-CN" sz="16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A&amp;C: 0 </a:t>
            </a:r>
            <a:r>
              <a:rPr lang="en-US" altLang="zh-CN"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ppm </a:t>
            </a:r>
            <a:r>
              <a:rPr lang="en-US" altLang="zh-CN" sz="16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aseline="30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5000"/>
              </a:lnSpc>
              <a:spcBef>
                <a:spcPts val="0"/>
              </a:spcBef>
            </a:pPr>
            <a:r>
              <a:rPr lang="en-US" altLang="zh-CN" sz="16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B&amp;D: 5 </a:t>
            </a:r>
            <a:r>
              <a:rPr lang="en-US" altLang="zh-CN"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ppm </a:t>
            </a:r>
            <a:r>
              <a:rPr lang="en-US" altLang="zh-CN" sz="16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aseline="30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gn="just">
              <a:lnSpc>
                <a:spcPct val="125000"/>
              </a:lnSpc>
              <a:spcBef>
                <a:spcPts val="0"/>
              </a:spcBef>
            </a:pPr>
            <a:endParaRPr lang="en-US" altLang="zh-CN" sz="1600"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5000"/>
              </a:lnSpc>
              <a:spcBef>
                <a:spcPts val="0"/>
              </a:spcBef>
            </a:pPr>
            <a:r>
              <a:rPr lang="en-NZ" altLang="zh-CN" sz="1800" b="0" dirty="0" smtClean="0">
                <a:solidFill>
                  <a:srgbClr val="FF0000"/>
                </a:solidFill>
                <a:latin typeface="Times New Roman" panose="02020603050405020304" pitchFamily="18" charset="0"/>
                <a:cs typeface="Times New Roman" panose="02020603050405020304" pitchFamily="18" charset="0"/>
              </a:rPr>
              <a:t>Without S</a:t>
            </a:r>
            <a:r>
              <a:rPr lang="en-NZ" altLang="zh-CN" sz="1800" b="0" baseline="30000" dirty="0" smtClean="0">
                <a:solidFill>
                  <a:srgbClr val="FF0000"/>
                </a:solidFill>
                <a:latin typeface="Times New Roman" panose="02020603050405020304" pitchFamily="18" charset="0"/>
                <a:cs typeface="Times New Roman" panose="02020603050405020304" pitchFamily="18" charset="0"/>
              </a:rPr>
              <a:t>2- </a:t>
            </a:r>
            <a:r>
              <a:rPr lang="en-NZ" altLang="zh-CN" sz="1800" b="0" dirty="0" smtClean="0">
                <a:solidFill>
                  <a:srgbClr val="FF0000"/>
                </a:solidFill>
                <a:latin typeface="Times New Roman" panose="02020603050405020304" pitchFamily="18" charset="0"/>
                <a:cs typeface="Times New Roman" panose="02020603050405020304" pitchFamily="18" charset="0"/>
              </a:rPr>
              <a:t>(A and C</a:t>
            </a:r>
            <a:r>
              <a:rPr lang="en-NZ" altLang="zh-CN" sz="1800" b="0" dirty="0">
                <a:solidFill>
                  <a:srgbClr val="FF0000"/>
                </a:solidFill>
                <a:latin typeface="Times New Roman" panose="02020603050405020304" pitchFamily="18" charset="0"/>
                <a:cs typeface="Times New Roman" panose="02020603050405020304" pitchFamily="18" charset="0"/>
              </a:rPr>
              <a:t>), HPAM forms a network structure, resulting in high viscosity; while S</a:t>
            </a:r>
            <a:r>
              <a:rPr lang="en-NZ" altLang="zh-CN" sz="1800" b="0" baseline="30000" dirty="0">
                <a:solidFill>
                  <a:srgbClr val="FF0000"/>
                </a:solidFill>
                <a:latin typeface="Times New Roman" panose="02020603050405020304" pitchFamily="18" charset="0"/>
                <a:cs typeface="Times New Roman" panose="02020603050405020304" pitchFamily="18" charset="0"/>
              </a:rPr>
              <a:t>2-</a:t>
            </a:r>
            <a:r>
              <a:rPr lang="en-NZ" altLang="zh-CN" sz="1800" b="0" dirty="0">
                <a:solidFill>
                  <a:srgbClr val="FF0000"/>
                </a:solidFill>
                <a:latin typeface="Times New Roman" panose="02020603050405020304" pitchFamily="18" charset="0"/>
                <a:cs typeface="Times New Roman" panose="02020603050405020304" pitchFamily="18" charset="0"/>
              </a:rPr>
              <a:t> </a:t>
            </a:r>
            <a:r>
              <a:rPr lang="en-NZ" altLang="zh-CN" sz="1800" b="0" dirty="0" smtClean="0">
                <a:solidFill>
                  <a:srgbClr val="FF0000"/>
                </a:solidFill>
                <a:latin typeface="Times New Roman" panose="02020603050405020304" pitchFamily="18" charset="0"/>
                <a:cs typeface="Times New Roman" panose="02020603050405020304" pitchFamily="18" charset="0"/>
              </a:rPr>
              <a:t>added (B and D), the </a:t>
            </a:r>
            <a:r>
              <a:rPr lang="en-NZ" altLang="zh-CN" sz="1800" b="0" dirty="0">
                <a:solidFill>
                  <a:srgbClr val="FF0000"/>
                </a:solidFill>
                <a:latin typeface="Times New Roman" panose="02020603050405020304" pitchFamily="18" charset="0"/>
                <a:cs typeface="Times New Roman" panose="02020603050405020304" pitchFamily="18" charset="0"/>
              </a:rPr>
              <a:t>network structure is significantly damaged, thus the viscosity be greatly reduced.</a:t>
            </a:r>
            <a:endParaRPr lang="zh-CN" altLang="en-US" sz="1800"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323528" y="2010326"/>
            <a:ext cx="5905500" cy="4781564"/>
            <a:chOff x="250676" y="2010326"/>
            <a:chExt cx="5905500" cy="4781564"/>
          </a:xfrm>
        </p:grpSpPr>
        <p:pic>
          <p:nvPicPr>
            <p:cNvPr id="37892" name="Picture 4" descr="新建 Microsoft PowerPoint 幻灯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76" y="2010326"/>
              <a:ext cx="5905500" cy="4430712"/>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1661439" y="6453336"/>
              <a:ext cx="3035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600" dirty="0">
                  <a:solidFill>
                    <a:srgbClr val="0000FF"/>
                  </a:solidFill>
                  <a:latin typeface="Times New Roman" panose="02020603050405020304" pitchFamily="18" charset="0"/>
                  <a:cs typeface="Times New Roman" panose="02020603050405020304" pitchFamily="18" charset="0"/>
                </a:rPr>
                <a:t>micromorphology </a:t>
              </a:r>
              <a:r>
                <a:rPr lang="en-US" altLang="zh-CN" sz="1600" dirty="0" smtClean="0">
                  <a:solidFill>
                    <a:srgbClr val="0000FF"/>
                  </a:solidFill>
                  <a:latin typeface="Times New Roman" panose="02020603050405020304" pitchFamily="18" charset="0"/>
                  <a:cs typeface="Times New Roman" panose="02020603050405020304" pitchFamily="18" charset="0"/>
                </a:rPr>
                <a:t>of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HPAM</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378283" y="2059979"/>
              <a:ext cx="405759" cy="461665"/>
            </a:xfrm>
            <a:prstGeom prst="rect">
              <a:avLst/>
            </a:prstGeom>
            <a:solidFill>
              <a:schemeClr val="bg1"/>
            </a:solidFill>
          </p:spPr>
          <p:txBody>
            <a:bodyPr wrap="square" rtlCol="0">
              <a:spAutoFit/>
            </a:bodyPr>
            <a:lstStyle/>
            <a:p>
              <a:r>
                <a:rPr lang="en-US" altLang="zh-CN" dirty="0" smtClean="0"/>
                <a:t>A</a:t>
              </a:r>
              <a:endParaRPr lang="zh-CN" altLang="en-US" dirty="0"/>
            </a:p>
          </p:txBody>
        </p:sp>
        <p:sp>
          <p:nvSpPr>
            <p:cNvPr id="9" name="文本框 8"/>
            <p:cNvSpPr txBox="1"/>
            <p:nvPr/>
          </p:nvSpPr>
          <p:spPr>
            <a:xfrm>
              <a:off x="3463414" y="2059979"/>
              <a:ext cx="405759" cy="461665"/>
            </a:xfrm>
            <a:prstGeom prst="rect">
              <a:avLst/>
            </a:prstGeom>
            <a:solidFill>
              <a:schemeClr val="bg1"/>
            </a:solidFill>
          </p:spPr>
          <p:txBody>
            <a:bodyPr wrap="square" rtlCol="0">
              <a:spAutoFit/>
            </a:bodyPr>
            <a:lstStyle/>
            <a:p>
              <a:r>
                <a:rPr lang="en-US" altLang="zh-CN" dirty="0" smtClean="0"/>
                <a:t>B</a:t>
              </a:r>
              <a:endParaRPr lang="zh-CN" altLang="en-US" dirty="0"/>
            </a:p>
          </p:txBody>
        </p:sp>
        <p:sp>
          <p:nvSpPr>
            <p:cNvPr id="10" name="文本框 9"/>
            <p:cNvSpPr txBox="1"/>
            <p:nvPr/>
          </p:nvSpPr>
          <p:spPr>
            <a:xfrm>
              <a:off x="378845" y="4319542"/>
              <a:ext cx="405759" cy="461665"/>
            </a:xfrm>
            <a:prstGeom prst="rect">
              <a:avLst/>
            </a:prstGeom>
            <a:solidFill>
              <a:schemeClr val="bg1"/>
            </a:solidFill>
          </p:spPr>
          <p:txBody>
            <a:bodyPr wrap="square" rtlCol="0">
              <a:spAutoFit/>
            </a:bodyPr>
            <a:lstStyle/>
            <a:p>
              <a:r>
                <a:rPr lang="en-US" altLang="zh-CN" dirty="0" smtClean="0"/>
                <a:t>C</a:t>
              </a:r>
              <a:endParaRPr lang="zh-CN" altLang="en-US" dirty="0"/>
            </a:p>
          </p:txBody>
        </p:sp>
        <p:sp>
          <p:nvSpPr>
            <p:cNvPr id="11" name="文本框 10"/>
            <p:cNvSpPr txBox="1"/>
            <p:nvPr/>
          </p:nvSpPr>
          <p:spPr>
            <a:xfrm>
              <a:off x="3463414" y="4320104"/>
              <a:ext cx="405759" cy="461665"/>
            </a:xfrm>
            <a:prstGeom prst="rect">
              <a:avLst/>
            </a:prstGeom>
            <a:solidFill>
              <a:schemeClr val="bg1"/>
            </a:solidFill>
          </p:spPr>
          <p:txBody>
            <a:bodyPr wrap="square" rtlCol="0">
              <a:spAutoFit/>
            </a:bodyPr>
            <a:lstStyle/>
            <a:p>
              <a:r>
                <a:rPr lang="en-US" altLang="zh-CN" dirty="0" smtClean="0"/>
                <a:t>D</a:t>
              </a:r>
              <a:endParaRPr lang="zh-CN" altLang="en-US" dirty="0"/>
            </a:p>
          </p:txBody>
        </p:sp>
      </p:grpSp>
      <p:sp>
        <p:nvSpPr>
          <p:cNvPr id="13"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4" name="矩形 13"/>
          <p:cNvSpPr/>
          <p:nvPr/>
        </p:nvSpPr>
        <p:spPr>
          <a:xfrm>
            <a:off x="107504" y="1052736"/>
            <a:ext cx="698477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microstructure </a:t>
            </a:r>
            <a:r>
              <a:rPr lang="en-US" altLang="zh-CN" sz="2000" dirty="0">
                <a:solidFill>
                  <a:srgbClr val="FFFFFF"/>
                </a:solidFill>
              </a:rPr>
              <a:t>of </a:t>
            </a:r>
            <a:r>
              <a:rPr lang="en-US" altLang="zh-CN" sz="2000" dirty="0" smtClean="0">
                <a:solidFill>
                  <a:srgbClr val="FFFFFF"/>
                </a:solidFill>
              </a:rPr>
              <a:t>HPAM</a:t>
            </a:r>
            <a:endParaRPr lang="zh-CN" altLang="en-US" sz="2000" dirty="0">
              <a:solidFill>
                <a:srgbClr val="FFFFFF"/>
              </a:solidFill>
            </a:endParaRPr>
          </a:p>
        </p:txBody>
      </p:sp>
    </p:spTree>
    <p:extLst>
      <p:ext uri="{BB962C8B-B14F-4D97-AF65-F5344CB8AC3E}">
        <p14:creationId xmlns:p14="http://schemas.microsoft.com/office/powerpoint/2010/main" val="213110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87197"/>
            <a:ext cx="5493529" cy="3816424"/>
          </a:xfrm>
          <a:prstGeom prst="rect">
            <a:avLst/>
          </a:prstGeom>
          <a:noFill/>
          <a:extLst>
            <a:ext uri="{909E8E84-426E-40DD-AFC4-6F175D3DCCD1}">
              <a14:hiddenFill xmlns:a14="http://schemas.microsoft.com/office/drawing/2010/main">
                <a:solidFill>
                  <a:srgbClr val="FFFFFF"/>
                </a:solidFill>
              </a14:hiddenFill>
            </a:ext>
          </a:extLst>
        </p:spPr>
      </p:pic>
      <p:sp>
        <p:nvSpPr>
          <p:cNvPr id="31756" name="Text Box 12"/>
          <p:cNvSpPr txBox="1">
            <a:spLocks noChangeArrowheads="1"/>
          </p:cNvSpPr>
          <p:nvPr/>
        </p:nvSpPr>
        <p:spPr bwMode="auto">
          <a:xfrm>
            <a:off x="1403648" y="6093296"/>
            <a:ext cx="6640507" cy="50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FT-IR spectroscopy of HPAM </a:t>
            </a:r>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before and after interaction with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0" name="矩形 9"/>
          <p:cNvSpPr/>
          <p:nvPr/>
        </p:nvSpPr>
        <p:spPr>
          <a:xfrm>
            <a:off x="107504" y="1052736"/>
            <a:ext cx="6912768"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the structure  </a:t>
            </a:r>
            <a:r>
              <a:rPr lang="en-US" altLang="zh-CN" sz="2000" dirty="0">
                <a:solidFill>
                  <a:srgbClr val="FFFFFF"/>
                </a:solidFill>
              </a:rPr>
              <a:t>of </a:t>
            </a:r>
            <a:r>
              <a:rPr lang="en-US" altLang="zh-CN" sz="2000" dirty="0" smtClean="0">
                <a:solidFill>
                  <a:srgbClr val="FFFFFF"/>
                </a:solidFill>
              </a:rPr>
              <a:t>HPAM</a:t>
            </a:r>
            <a:endParaRPr lang="zh-CN" altLang="en-US" sz="2000" dirty="0">
              <a:solidFill>
                <a:srgbClr val="FFFFFF"/>
              </a:solidFill>
            </a:endParaRPr>
          </a:p>
        </p:txBody>
      </p:sp>
      <p:sp>
        <p:nvSpPr>
          <p:cNvPr id="2" name="文本框 1"/>
          <p:cNvSpPr txBox="1"/>
          <p:nvPr/>
        </p:nvSpPr>
        <p:spPr>
          <a:xfrm>
            <a:off x="6084168" y="2487197"/>
            <a:ext cx="2376264" cy="3213801"/>
          </a:xfrm>
          <a:prstGeom prst="rect">
            <a:avLst/>
          </a:prstGeom>
          <a:noFill/>
          <a:ln w="28575">
            <a:solidFill>
              <a:srgbClr val="0000FF"/>
            </a:solidFill>
            <a:prstDash val="solid"/>
          </a:ln>
        </p:spPr>
        <p:txBody>
          <a:bodyPr wrap="square" lIns="144000" tIns="144000" rIns="144000" bIns="72000" rtlCol="0">
            <a:spAutoFit/>
          </a:bodyPr>
          <a:lstStyle/>
          <a:p>
            <a:pPr algn="l">
              <a:spcBef>
                <a:spcPts val="0"/>
              </a:spcBef>
            </a:pPr>
            <a:r>
              <a:rPr lang="en-US" altLang="zh-CN" sz="1800" dirty="0">
                <a:solidFill>
                  <a:schemeClr val="tx1"/>
                </a:solidFill>
                <a:latin typeface="Times New Roman" panose="02020603050405020304" pitchFamily="18" charset="0"/>
                <a:cs typeface="Times New Roman" panose="02020603050405020304" pitchFamily="18" charset="0"/>
              </a:rPr>
              <a:t>N-H: 3100-3500 </a:t>
            </a:r>
            <a:r>
              <a:rPr lang="en-US" altLang="zh-CN" sz="1800" dirty="0" smtClean="0">
                <a:solidFill>
                  <a:schemeClr val="tx1"/>
                </a:solidFill>
                <a:latin typeface="Times New Roman" panose="02020603050405020304" pitchFamily="18" charset="0"/>
                <a:cs typeface="Times New Roman" panose="02020603050405020304" pitchFamily="18" charset="0"/>
              </a:rPr>
              <a:t>cm</a:t>
            </a:r>
            <a:r>
              <a:rPr lang="en-US" altLang="zh-CN" sz="1800" baseline="30000" dirty="0" smtClean="0">
                <a:solidFill>
                  <a:schemeClr val="tx1"/>
                </a:solidFill>
                <a:latin typeface="Times New Roman" panose="02020603050405020304" pitchFamily="18" charset="0"/>
                <a:cs typeface="Times New Roman" panose="02020603050405020304" pitchFamily="18" charset="0"/>
              </a:rPr>
              <a:t>-1</a:t>
            </a:r>
            <a:endParaRPr lang="en-US" altLang="zh-CN" sz="1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altLang="zh-CN" sz="1600" dirty="0" smtClean="0">
                <a:solidFill>
                  <a:schemeClr val="tx1"/>
                </a:solidFill>
                <a:latin typeface="Times New Roman" panose="02020603050405020304" pitchFamily="18" charset="0"/>
                <a:cs typeface="Times New Roman" panose="02020603050405020304" pitchFamily="18" charset="0"/>
              </a:rPr>
              <a:t>(stretching vibration)</a:t>
            </a:r>
          </a:p>
          <a:p>
            <a:pPr algn="l">
              <a:spcBef>
                <a:spcPts val="800"/>
              </a:spcBef>
            </a:pPr>
            <a:r>
              <a:rPr lang="en-US" altLang="zh-CN" sz="1800" dirty="0" smtClean="0">
                <a:solidFill>
                  <a:schemeClr val="tx1"/>
                </a:solidFill>
                <a:latin typeface="Times New Roman" panose="02020603050405020304" pitchFamily="18" charset="0"/>
                <a:cs typeface="Times New Roman" panose="02020603050405020304" pitchFamily="18" charset="0"/>
              </a:rPr>
              <a:t>N-H</a:t>
            </a:r>
            <a:r>
              <a:rPr lang="en-US" altLang="zh-CN" sz="1800" dirty="0">
                <a:solidFill>
                  <a:schemeClr val="tx1"/>
                </a:solidFill>
                <a:latin typeface="Times New Roman" panose="02020603050405020304" pitchFamily="18" charset="0"/>
                <a:cs typeface="Times New Roman" panose="02020603050405020304" pitchFamily="18" charset="0"/>
              </a:rPr>
              <a:t>: </a:t>
            </a:r>
            <a:r>
              <a:rPr lang="en-US" altLang="zh-CN" sz="1800" dirty="0" smtClean="0">
                <a:solidFill>
                  <a:schemeClr val="tx1"/>
                </a:solidFill>
                <a:latin typeface="Times New Roman" panose="02020603050405020304" pitchFamily="18" charset="0"/>
                <a:cs typeface="Times New Roman" panose="02020603050405020304" pitchFamily="18" charset="0"/>
              </a:rPr>
              <a:t>1475 cm</a:t>
            </a:r>
            <a:r>
              <a:rPr lang="en-US" altLang="zh-CN" sz="1800" baseline="30000" dirty="0" smtClean="0">
                <a:solidFill>
                  <a:schemeClr val="tx1"/>
                </a:solidFill>
                <a:latin typeface="Times New Roman" panose="02020603050405020304" pitchFamily="18" charset="0"/>
                <a:cs typeface="Times New Roman" panose="02020603050405020304" pitchFamily="18" charset="0"/>
              </a:rPr>
              <a:t>-1</a:t>
            </a:r>
          </a:p>
          <a:p>
            <a:pPr algn="l">
              <a:spcBef>
                <a:spcPts val="0"/>
              </a:spcBef>
            </a:pPr>
            <a:r>
              <a:rPr lang="en-US" altLang="zh-CN" sz="1600" dirty="0" smtClean="0">
                <a:solidFill>
                  <a:schemeClr val="tx1"/>
                </a:solidFill>
                <a:latin typeface="Times New Roman" panose="02020603050405020304" pitchFamily="18" charset="0"/>
                <a:cs typeface="Times New Roman" panose="02020603050405020304" pitchFamily="18" charset="0"/>
              </a:rPr>
              <a:t>(bending vibration)</a:t>
            </a:r>
          </a:p>
          <a:p>
            <a:pPr algn="l">
              <a:spcBef>
                <a:spcPts val="800"/>
              </a:spcBef>
            </a:pPr>
            <a:r>
              <a:rPr lang="en-US" altLang="zh-CN" sz="1800" dirty="0" smtClean="0">
                <a:solidFill>
                  <a:schemeClr val="tx1"/>
                </a:solidFill>
                <a:latin typeface="Times New Roman" panose="02020603050405020304" pitchFamily="18" charset="0"/>
                <a:cs typeface="Times New Roman" panose="02020603050405020304" pitchFamily="18" charset="0"/>
              </a:rPr>
              <a:t>C=O: 1615 </a:t>
            </a:r>
            <a:r>
              <a:rPr lang="en-US" altLang="zh-CN" sz="1800" dirty="0">
                <a:solidFill>
                  <a:schemeClr val="tx1"/>
                </a:solidFill>
                <a:latin typeface="Times New Roman" panose="02020603050405020304" pitchFamily="18" charset="0"/>
                <a:cs typeface="Times New Roman" panose="02020603050405020304" pitchFamily="18" charset="0"/>
              </a:rPr>
              <a:t>cm</a:t>
            </a:r>
            <a:r>
              <a:rPr lang="en-US" altLang="zh-CN" sz="1800" baseline="30000" dirty="0">
                <a:solidFill>
                  <a:schemeClr val="tx1"/>
                </a:solidFill>
                <a:latin typeface="Times New Roman" panose="02020603050405020304" pitchFamily="18" charset="0"/>
                <a:cs typeface="Times New Roman" panose="02020603050405020304" pitchFamily="18" charset="0"/>
              </a:rPr>
              <a:t>-1</a:t>
            </a:r>
            <a:endParaRPr lang="en-US" altLang="zh-CN"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altLang="zh-CN" sz="1600" dirty="0" smtClean="0">
                <a:solidFill>
                  <a:schemeClr val="tx1"/>
                </a:solidFill>
                <a:latin typeface="Times New Roman" panose="02020603050405020304" pitchFamily="18" charset="0"/>
                <a:cs typeface="Times New Roman" panose="02020603050405020304" pitchFamily="18" charset="0"/>
              </a:rPr>
              <a:t>(stretching vibration)</a:t>
            </a:r>
          </a:p>
          <a:p>
            <a:pPr algn="l">
              <a:spcBef>
                <a:spcPts val="800"/>
              </a:spcBef>
            </a:pPr>
            <a:r>
              <a:rPr lang="en-US" altLang="zh-CN" sz="1800" dirty="0" smtClean="0">
                <a:solidFill>
                  <a:schemeClr val="tx1"/>
                </a:solidFill>
                <a:latin typeface="Times New Roman" panose="02020603050405020304" pitchFamily="18" charset="0"/>
                <a:cs typeface="Times New Roman" panose="02020603050405020304" pitchFamily="18" charset="0"/>
              </a:rPr>
              <a:t>C-N: 1415 </a:t>
            </a:r>
            <a:r>
              <a:rPr lang="en-US" altLang="zh-CN" sz="1800" dirty="0">
                <a:solidFill>
                  <a:schemeClr val="tx1"/>
                </a:solidFill>
                <a:latin typeface="Times New Roman" panose="02020603050405020304" pitchFamily="18" charset="0"/>
                <a:cs typeface="Times New Roman" panose="02020603050405020304" pitchFamily="18" charset="0"/>
              </a:rPr>
              <a:t>cm</a:t>
            </a:r>
            <a:r>
              <a:rPr lang="en-US" altLang="zh-CN" sz="1800" baseline="30000" dirty="0">
                <a:solidFill>
                  <a:schemeClr val="tx1"/>
                </a:solidFill>
                <a:latin typeface="Times New Roman" panose="02020603050405020304" pitchFamily="18" charset="0"/>
                <a:cs typeface="Times New Roman" panose="02020603050405020304" pitchFamily="18" charset="0"/>
              </a:rPr>
              <a:t>-1</a:t>
            </a:r>
            <a:endParaRPr lang="en-US" altLang="zh-CN"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altLang="zh-CN" sz="1600" dirty="0" smtClean="0">
                <a:solidFill>
                  <a:schemeClr val="tx1"/>
                </a:solidFill>
                <a:latin typeface="Times New Roman" panose="02020603050405020304" pitchFamily="18" charset="0"/>
                <a:cs typeface="Times New Roman" panose="02020603050405020304" pitchFamily="18" charset="0"/>
              </a:rPr>
              <a:t>(stretching vibration)</a:t>
            </a:r>
          </a:p>
          <a:p>
            <a:pPr algn="l">
              <a:spcBef>
                <a:spcPts val="800"/>
              </a:spcBef>
            </a:pPr>
            <a:r>
              <a:rPr lang="en-US" altLang="zh-CN" sz="1600" dirty="0" smtClean="0">
                <a:solidFill>
                  <a:schemeClr val="tx1"/>
                </a:solidFill>
                <a:latin typeface="Times New Roman" panose="02020603050405020304" pitchFamily="18" charset="0"/>
                <a:cs typeface="Times New Roman" panose="02020603050405020304" pitchFamily="18" charset="0"/>
              </a:rPr>
              <a:t>C-O</a:t>
            </a:r>
            <a:r>
              <a:rPr lang="en-US" altLang="zh-CN" sz="1600" dirty="0">
                <a:solidFill>
                  <a:schemeClr val="tx1"/>
                </a:solidFill>
                <a:latin typeface="Times New Roman" panose="02020603050405020304" pitchFamily="18" charset="0"/>
                <a:cs typeface="Times New Roman" panose="02020603050405020304" pitchFamily="18" charset="0"/>
              </a:rPr>
              <a:t>: </a:t>
            </a:r>
            <a:r>
              <a:rPr lang="en-US" altLang="zh-CN" sz="1600" dirty="0" smtClean="0">
                <a:solidFill>
                  <a:schemeClr val="tx1"/>
                </a:solidFill>
                <a:latin typeface="Times New Roman" panose="02020603050405020304" pitchFamily="18" charset="0"/>
                <a:cs typeface="Times New Roman" panose="02020603050405020304" pitchFamily="18" charset="0"/>
              </a:rPr>
              <a:t>1130 cm</a:t>
            </a:r>
            <a:r>
              <a:rPr lang="en-US" altLang="zh-CN" sz="1600" baseline="30000" dirty="0" smtClean="0">
                <a:solidFill>
                  <a:schemeClr val="tx1"/>
                </a:solidFill>
                <a:latin typeface="Times New Roman" panose="02020603050405020304" pitchFamily="18" charset="0"/>
                <a:cs typeface="Times New Roman" panose="02020603050405020304" pitchFamily="18" charset="0"/>
              </a:rPr>
              <a:t>-1</a:t>
            </a:r>
          </a:p>
          <a:p>
            <a:pPr algn="l">
              <a:spcBef>
                <a:spcPts val="0"/>
              </a:spcBef>
            </a:pPr>
            <a:r>
              <a:rPr lang="en-US" altLang="zh-CN" sz="1600" dirty="0">
                <a:solidFill>
                  <a:schemeClr val="tx1"/>
                </a:solidFill>
                <a:latin typeface="Times New Roman" panose="02020603050405020304" pitchFamily="18" charset="0"/>
                <a:cs typeface="Times New Roman" panose="02020603050405020304" pitchFamily="18" charset="0"/>
              </a:rPr>
              <a:t>(stretching vibration</a:t>
            </a:r>
            <a:r>
              <a:rPr lang="en-US" altLang="zh-CN" sz="1600" dirty="0" smtClean="0">
                <a:solidFill>
                  <a:schemeClr val="tx1"/>
                </a:solidFill>
                <a:latin typeface="Times New Roman" panose="02020603050405020304" pitchFamily="18" charset="0"/>
                <a:cs typeface="Times New Roman" panose="02020603050405020304" pitchFamily="18" charset="0"/>
              </a:rPr>
              <a:t>) </a:t>
            </a:r>
            <a:endParaRPr lang="en-US" altLang="zh-CN" sz="1600" dirty="0">
              <a:solidFill>
                <a:srgbClr val="FF0000"/>
              </a:solidFill>
              <a:latin typeface="Times New Roman" panose="02020603050405020304" pitchFamily="18" charset="0"/>
              <a:cs typeface="Times New Roman" panose="02020603050405020304" pitchFamily="18" charset="0"/>
            </a:endParaRPr>
          </a:p>
        </p:txBody>
      </p:sp>
      <p:cxnSp>
        <p:nvCxnSpPr>
          <p:cNvPr id="4" name="直接连接符 3"/>
          <p:cNvCxnSpPr/>
          <p:nvPr/>
        </p:nvCxnSpPr>
        <p:spPr bwMode="auto">
          <a:xfrm>
            <a:off x="6084168" y="3193325"/>
            <a:ext cx="2376264" cy="0"/>
          </a:xfrm>
          <a:prstGeom prst="line">
            <a:avLst/>
          </a:prstGeom>
          <a:solidFill>
            <a:schemeClr val="accent1"/>
          </a:solidFill>
          <a:ln w="12700" cap="flat" cmpd="sng" algn="ctr">
            <a:solidFill>
              <a:srgbClr val="00B050"/>
            </a:solidFill>
            <a:prstDash val="solid"/>
            <a:round/>
            <a:headEnd type="none" w="med" len="med"/>
            <a:tailEnd type="none" w="med" len="med"/>
          </a:ln>
          <a:effectLst/>
        </p:spPr>
      </p:cxnSp>
      <p:cxnSp>
        <p:nvCxnSpPr>
          <p:cNvPr id="11" name="直接连接符 10"/>
          <p:cNvCxnSpPr/>
          <p:nvPr/>
        </p:nvCxnSpPr>
        <p:spPr bwMode="auto">
          <a:xfrm>
            <a:off x="6084168" y="3812369"/>
            <a:ext cx="2376264" cy="0"/>
          </a:xfrm>
          <a:prstGeom prst="line">
            <a:avLst/>
          </a:prstGeom>
          <a:solidFill>
            <a:schemeClr val="accent1"/>
          </a:solidFill>
          <a:ln w="12700" cap="flat" cmpd="sng" algn="ctr">
            <a:solidFill>
              <a:srgbClr val="00B050"/>
            </a:solidFill>
            <a:prstDash val="solid"/>
            <a:round/>
            <a:headEnd type="none" w="med" len="med"/>
            <a:tailEnd type="none" w="med" len="med"/>
          </a:ln>
          <a:effectLst/>
        </p:spPr>
      </p:cxnSp>
      <p:cxnSp>
        <p:nvCxnSpPr>
          <p:cNvPr id="12" name="直接连接符 11"/>
          <p:cNvCxnSpPr/>
          <p:nvPr/>
        </p:nvCxnSpPr>
        <p:spPr bwMode="auto">
          <a:xfrm>
            <a:off x="6084168" y="4417461"/>
            <a:ext cx="2376264" cy="0"/>
          </a:xfrm>
          <a:prstGeom prst="line">
            <a:avLst/>
          </a:prstGeom>
          <a:solidFill>
            <a:schemeClr val="accent1"/>
          </a:solidFill>
          <a:ln w="12700" cap="flat" cmpd="sng" algn="ctr">
            <a:solidFill>
              <a:srgbClr val="00B050"/>
            </a:solidFill>
            <a:prstDash val="solid"/>
            <a:round/>
            <a:headEnd type="none" w="med" len="med"/>
            <a:tailEnd type="none" w="med" len="med"/>
          </a:ln>
          <a:effectLst/>
        </p:spPr>
      </p:cxnSp>
      <p:cxnSp>
        <p:nvCxnSpPr>
          <p:cNvPr id="13" name="直接连接符 12"/>
          <p:cNvCxnSpPr/>
          <p:nvPr/>
        </p:nvCxnSpPr>
        <p:spPr bwMode="auto">
          <a:xfrm>
            <a:off x="6084168" y="5033956"/>
            <a:ext cx="2376264" cy="0"/>
          </a:xfrm>
          <a:prstGeom prst="line">
            <a:avLst/>
          </a:prstGeom>
          <a:solidFill>
            <a:schemeClr val="accent1"/>
          </a:solidFill>
          <a:ln w="127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1846203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343181"/>
            <a:ext cx="6643148" cy="3600000"/>
          </a:xfrm>
          <a:prstGeom prst="rect">
            <a:avLst/>
          </a:prstGeom>
          <a:noFill/>
          <a:extLst>
            <a:ext uri="{909E8E84-426E-40DD-AFC4-6F175D3DCCD1}">
              <a14:hiddenFill xmlns:a14="http://schemas.microsoft.com/office/drawing/2010/main">
                <a:solidFill>
                  <a:srgbClr val="FFFFFF"/>
                </a:solidFill>
              </a14:hiddenFill>
            </a:ext>
          </a:extLst>
        </p:spPr>
      </p:pic>
      <p:sp>
        <p:nvSpPr>
          <p:cNvPr id="31756" name="Text Box 12"/>
          <p:cNvSpPr txBox="1">
            <a:spLocks noChangeArrowheads="1"/>
          </p:cNvSpPr>
          <p:nvPr/>
        </p:nvSpPr>
        <p:spPr bwMode="auto">
          <a:xfrm>
            <a:off x="1691680" y="5943581"/>
            <a:ext cx="5782096" cy="50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200000"/>
              </a:lnSpc>
            </a:pP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GPC analysis of HPAM before and after interaction with 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107504" y="1052736"/>
            <a:ext cx="5688632"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Mw of HPAM</a:t>
            </a:r>
            <a:endParaRPr lang="zh-CN" altLang="en-US" sz="2000" dirty="0">
              <a:solidFill>
                <a:srgbClr val="FFFFFF"/>
              </a:solidFill>
            </a:endParaRPr>
          </a:p>
        </p:txBody>
      </p:sp>
    </p:spTree>
    <p:extLst>
      <p:ext uri="{BB962C8B-B14F-4D97-AF65-F5344CB8AC3E}">
        <p14:creationId xmlns:p14="http://schemas.microsoft.com/office/powerpoint/2010/main" val="345381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787" y="3284984"/>
            <a:ext cx="5458954" cy="2880000"/>
          </a:xfrm>
          <a:prstGeom prst="rect">
            <a:avLst/>
          </a:prstGeom>
          <a:noFill/>
          <a:extLst>
            <a:ext uri="{909E8E84-426E-40DD-AFC4-6F175D3DCCD1}">
              <a14:hiddenFill xmlns:a14="http://schemas.microsoft.com/office/drawing/2010/main">
                <a:solidFill>
                  <a:srgbClr val="FFFFFF"/>
                </a:solidFill>
              </a14:hiddenFill>
            </a:ext>
          </a:extLst>
        </p:spPr>
      </p:pic>
      <p:sp>
        <p:nvSpPr>
          <p:cNvPr id="31756" name="Text Box 12"/>
          <p:cNvSpPr txBox="1">
            <a:spLocks noChangeArrowheads="1"/>
          </p:cNvSpPr>
          <p:nvPr/>
        </p:nvSpPr>
        <p:spPr bwMode="auto">
          <a:xfrm>
            <a:off x="1885819" y="6021288"/>
            <a:ext cx="53504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 NMR </a:t>
            </a:r>
            <a:r>
              <a:rPr lang="en-US" altLang="zh-CN"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before and after interaction with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2" name="椭圆 1"/>
          <p:cNvSpPr/>
          <p:nvPr/>
        </p:nvSpPr>
        <p:spPr bwMode="auto">
          <a:xfrm>
            <a:off x="5903753" y="4005064"/>
            <a:ext cx="216024" cy="1683526"/>
          </a:xfrm>
          <a:prstGeom prst="ellipse">
            <a:avLst/>
          </a:prstGeom>
          <a:solidFill>
            <a:srgbClr val="FFC000">
              <a:alpha val="30000"/>
            </a:srgbClr>
          </a:solidFill>
          <a:ln w="190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3" name="矩形 2"/>
          <p:cNvSpPr/>
          <p:nvPr/>
        </p:nvSpPr>
        <p:spPr>
          <a:xfrm>
            <a:off x="2173851" y="5373216"/>
            <a:ext cx="1952971" cy="307777"/>
          </a:xfrm>
          <a:prstGeom prst="rect">
            <a:avLst/>
          </a:prstGeom>
        </p:spPr>
        <p:txBody>
          <a:bodyPr wrap="none">
            <a:spAutoFit/>
          </a:bodyPr>
          <a:lstStyle/>
          <a:p>
            <a:r>
              <a:rPr lang="en-US" altLang="zh-CN" sz="1400" kern="100" dirty="0">
                <a:latin typeface="Times New Roman" panose="02020603050405020304" pitchFamily="18" charset="0"/>
                <a:ea typeface="宋体" panose="02010600030101010101" pitchFamily="2" charset="-122"/>
              </a:rPr>
              <a:t>AVANCE III 400 NMR</a:t>
            </a:r>
            <a:endParaRPr lang="zh-CN" altLang="en-US" sz="1400" dirty="0"/>
          </a:p>
        </p:txBody>
      </p:sp>
      <p:pic>
        <p:nvPicPr>
          <p:cNvPr id="10" name="Picture 58" descr="新建 Microsoft PowerPoint 幻灯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988840"/>
            <a:ext cx="2553429" cy="1080000"/>
          </a:xfrm>
          <a:prstGeom prst="rect">
            <a:avLst/>
          </a:prstGeom>
          <a:solidFill>
            <a:srgbClr val="FFFF00"/>
          </a:solidFill>
          <a:ln w="28575">
            <a:solidFill>
              <a:srgbClr val="FFC000"/>
            </a:solidFill>
          </a:ln>
        </p:spPr>
      </p:pic>
      <p:sp>
        <p:nvSpPr>
          <p:cNvPr id="4" name="椭圆 3"/>
          <p:cNvSpPr/>
          <p:nvPr/>
        </p:nvSpPr>
        <p:spPr bwMode="auto">
          <a:xfrm>
            <a:off x="4182932" y="1988840"/>
            <a:ext cx="360040" cy="504056"/>
          </a:xfrm>
          <a:prstGeom prst="ellipse">
            <a:avLst/>
          </a:prstGeom>
          <a:solidFill>
            <a:srgbClr val="FFC000">
              <a:alpha val="39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5" name="椭圆 4"/>
          <p:cNvSpPr/>
          <p:nvPr/>
        </p:nvSpPr>
        <p:spPr bwMode="auto">
          <a:xfrm>
            <a:off x="6162757" y="4005064"/>
            <a:ext cx="216024" cy="1656184"/>
          </a:xfrm>
          <a:prstGeom prst="ellipse">
            <a:avLst/>
          </a:prstGeom>
          <a:solidFill>
            <a:srgbClr val="00B050">
              <a:alpha val="30000"/>
            </a:srgb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2" name="椭圆 11"/>
          <p:cNvSpPr/>
          <p:nvPr/>
        </p:nvSpPr>
        <p:spPr bwMode="auto">
          <a:xfrm>
            <a:off x="4874546" y="1988840"/>
            <a:ext cx="360040" cy="504056"/>
          </a:xfrm>
          <a:prstGeom prst="ellipse">
            <a:avLst/>
          </a:prstGeom>
          <a:solidFill>
            <a:srgbClr val="00B050">
              <a:alpha val="30000"/>
            </a:srgb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3" name="矩形 12"/>
          <p:cNvSpPr/>
          <p:nvPr/>
        </p:nvSpPr>
        <p:spPr>
          <a:xfrm>
            <a:off x="107504" y="1052736"/>
            <a:ext cx="5760640"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interaction site of sulfide ions and HPAM</a:t>
            </a:r>
            <a:endParaRPr lang="zh-CN" altLang="en-US" sz="2000" dirty="0">
              <a:solidFill>
                <a:srgbClr val="FFFFFF"/>
              </a:solidFill>
            </a:endParaRPr>
          </a:p>
        </p:txBody>
      </p:sp>
    </p:spTree>
    <p:extLst>
      <p:ext uri="{BB962C8B-B14F-4D97-AF65-F5344CB8AC3E}">
        <p14:creationId xmlns:p14="http://schemas.microsoft.com/office/powerpoint/2010/main" val="20919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t="2601"/>
          <a:stretch/>
        </p:blipFill>
        <p:spPr>
          <a:xfrm>
            <a:off x="4572000" y="3852617"/>
            <a:ext cx="4196276" cy="2454466"/>
          </a:xfrm>
          <a:prstGeom prst="rect">
            <a:avLst/>
          </a:prstGeom>
        </p:spPr>
      </p:pic>
      <p:pic>
        <p:nvPicPr>
          <p:cNvPr id="23" name="图片 22"/>
          <p:cNvPicPr>
            <a:picLocks noChangeAspect="1"/>
          </p:cNvPicPr>
          <p:nvPr/>
        </p:nvPicPr>
        <p:blipFill rotWithShape="1">
          <a:blip r:embed="rId4"/>
          <a:srcRect t="2601"/>
          <a:stretch/>
        </p:blipFill>
        <p:spPr>
          <a:xfrm>
            <a:off x="395536" y="3846423"/>
            <a:ext cx="4196276" cy="2454466"/>
          </a:xfrm>
          <a:prstGeom prst="rect">
            <a:avLst/>
          </a:prstGeom>
        </p:spPr>
      </p:pic>
      <p:sp>
        <p:nvSpPr>
          <p:cNvPr id="8"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107504" y="1052736"/>
            <a:ext cx="5760640"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interaction site of sulfide ions and HPAM</a:t>
            </a:r>
            <a:endParaRPr lang="zh-CN" altLang="en-US" sz="2000" dirty="0">
              <a:solidFill>
                <a:srgbClr val="FFFFFF"/>
              </a:solidFill>
            </a:endParaRPr>
          </a:p>
        </p:txBody>
      </p:sp>
      <p:pic>
        <p:nvPicPr>
          <p:cNvPr id="10" name="Picture 58" descr="新建 Microsoft PowerPoint 幻灯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340449"/>
            <a:ext cx="2553429" cy="1080000"/>
          </a:xfrm>
          <a:prstGeom prst="rect">
            <a:avLst/>
          </a:prstGeom>
          <a:solidFill>
            <a:srgbClr val="FFFF00"/>
          </a:solidFill>
          <a:ln w="12700">
            <a:solidFill>
              <a:srgbClr val="FF0000"/>
            </a:solidFill>
          </a:ln>
        </p:spPr>
      </p:pic>
      <p:grpSp>
        <p:nvGrpSpPr>
          <p:cNvPr id="7" name="组合 6"/>
          <p:cNvGrpSpPr/>
          <p:nvPr/>
        </p:nvGrpSpPr>
        <p:grpSpPr>
          <a:xfrm>
            <a:off x="5436096" y="2340449"/>
            <a:ext cx="2553429" cy="1080000"/>
            <a:chOff x="4211960" y="2276872"/>
            <a:chExt cx="2553429" cy="1080000"/>
          </a:xfrm>
        </p:grpSpPr>
        <p:pic>
          <p:nvPicPr>
            <p:cNvPr id="13" name="Picture 58" descr="新建 Microsoft PowerPoint 幻灯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276872"/>
              <a:ext cx="2553429" cy="1080000"/>
            </a:xfrm>
            <a:prstGeom prst="rect">
              <a:avLst/>
            </a:prstGeom>
            <a:solidFill>
              <a:srgbClr val="FFFF00"/>
            </a:solidFill>
            <a:ln w="12700">
              <a:solidFill>
                <a:srgbClr val="00B050"/>
              </a:solidFill>
            </a:ln>
          </p:spPr>
        </p:pic>
        <p:sp>
          <p:nvSpPr>
            <p:cNvPr id="6" name="文本框 5"/>
            <p:cNvSpPr txBox="1"/>
            <p:nvPr/>
          </p:nvSpPr>
          <p:spPr>
            <a:xfrm>
              <a:off x="5033638" y="3155482"/>
              <a:ext cx="432048" cy="184666"/>
            </a:xfrm>
            <a:prstGeom prst="rect">
              <a:avLst/>
            </a:prstGeom>
            <a:solidFill>
              <a:schemeClr val="bg1"/>
            </a:solidFill>
            <a:ln w="12700">
              <a:solidFill>
                <a:schemeClr val="bg1"/>
              </a:solidFill>
            </a:ln>
          </p:spPr>
          <p:txBody>
            <a:bodyPr wrap="square" lIns="0" tIns="0" rIns="0" bIns="0" rtlCol="0">
              <a:spAutoFit/>
            </a:bodyPr>
            <a:lstStyle/>
            <a:p>
              <a:pPr algn="l"/>
              <a:r>
                <a:rPr lang="en-US" altLang="zh-CN" sz="1200" dirty="0" smtClean="0">
                  <a:solidFill>
                    <a:schemeClr val="tx1"/>
                  </a:solidFill>
                  <a:latin typeface="Times New Roman" panose="02020603050405020304" pitchFamily="18" charset="0"/>
                  <a:cs typeface="Times New Roman" panose="02020603050405020304" pitchFamily="18" charset="0"/>
                </a:rPr>
                <a:t>OH</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grpSp>
      <p:sp>
        <p:nvSpPr>
          <p:cNvPr id="11" name="Rectangle 3"/>
          <p:cNvSpPr>
            <a:spLocks noChangeArrowheads="1"/>
          </p:cNvSpPr>
          <p:nvPr/>
        </p:nvSpPr>
        <p:spPr bwMode="auto">
          <a:xfrm>
            <a:off x="2123728" y="20177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827584" y="6228601"/>
            <a:ext cx="3366120" cy="584775"/>
          </a:xfrm>
          <a:prstGeom prst="rect">
            <a:avLst/>
          </a:prstGeom>
        </p:spPr>
        <p:txBody>
          <a:bodyPr wrap="square">
            <a:spAutoFit/>
          </a:bodyPr>
          <a:lstStyle/>
          <a:p>
            <a:r>
              <a:rPr lang="en-US" altLang="zh-CN" sz="16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viscosity of HPAM solution with different concentration of  </a:t>
            </a:r>
            <a:r>
              <a:rPr lang="en-US" altLang="zh-CN" sz="16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pH =7</a:t>
            </a:r>
            <a:r>
              <a:rPr lang="en-US" altLang="zh-CN" sz="16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1600" b="0" dirty="0"/>
          </a:p>
        </p:txBody>
      </p:sp>
      <p:sp>
        <p:nvSpPr>
          <p:cNvPr id="20" name="矩形 19"/>
          <p:cNvSpPr/>
          <p:nvPr/>
        </p:nvSpPr>
        <p:spPr>
          <a:xfrm>
            <a:off x="5166320" y="6228601"/>
            <a:ext cx="3366120" cy="584775"/>
          </a:xfrm>
          <a:prstGeom prst="rect">
            <a:avLst/>
          </a:prstGeom>
        </p:spPr>
        <p:txBody>
          <a:bodyPr wrap="square">
            <a:spAutoFit/>
          </a:bodyPr>
          <a:lstStyle/>
          <a:p>
            <a:r>
              <a:rPr lang="en-US" altLang="zh-CN" sz="16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viscosity of </a:t>
            </a:r>
            <a:r>
              <a:rPr lang="en-US" altLang="zh-CN" sz="16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HPAA </a:t>
            </a:r>
            <a:r>
              <a:rPr lang="en-US" altLang="zh-CN" sz="16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solution with different concentration of  </a:t>
            </a:r>
            <a:r>
              <a:rPr lang="en-US" altLang="zh-CN" sz="16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6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pH =7</a:t>
            </a:r>
            <a:r>
              <a:rPr lang="en-US" altLang="zh-CN" sz="16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1600" b="0" dirty="0"/>
          </a:p>
        </p:txBody>
      </p:sp>
      <p:sp>
        <p:nvSpPr>
          <p:cNvPr id="17" name="矩形 16"/>
          <p:cNvSpPr/>
          <p:nvPr/>
        </p:nvSpPr>
        <p:spPr bwMode="auto">
          <a:xfrm>
            <a:off x="6632449" y="2671461"/>
            <a:ext cx="144016" cy="144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4" name="矩形 23"/>
          <p:cNvSpPr/>
          <p:nvPr/>
        </p:nvSpPr>
        <p:spPr bwMode="auto">
          <a:xfrm>
            <a:off x="7697493" y="2642995"/>
            <a:ext cx="144016" cy="144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 name="椭圆 1"/>
          <p:cNvSpPr/>
          <p:nvPr/>
        </p:nvSpPr>
        <p:spPr bwMode="auto">
          <a:xfrm>
            <a:off x="1979712" y="3060249"/>
            <a:ext cx="360040" cy="432048"/>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1" name="椭圆 20"/>
          <p:cNvSpPr/>
          <p:nvPr/>
        </p:nvSpPr>
        <p:spPr bwMode="auto">
          <a:xfrm>
            <a:off x="6199156" y="3060249"/>
            <a:ext cx="360040" cy="432048"/>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cxnSp>
        <p:nvCxnSpPr>
          <p:cNvPr id="5" name="直接箭头连接符 4"/>
          <p:cNvCxnSpPr/>
          <p:nvPr/>
        </p:nvCxnSpPr>
        <p:spPr bwMode="auto">
          <a:xfrm>
            <a:off x="2411760" y="3204265"/>
            <a:ext cx="3672408" cy="0"/>
          </a:xfrm>
          <a:prstGeom prst="straightConnector1">
            <a:avLst/>
          </a:prstGeom>
          <a:solidFill>
            <a:schemeClr val="accent1"/>
          </a:solidFill>
          <a:ln w="6350" cap="flat" cmpd="sng" algn="ctr">
            <a:solidFill>
              <a:srgbClr val="0000FF"/>
            </a:solidFill>
            <a:prstDash val="dash"/>
            <a:round/>
            <a:headEnd type="none" w="sm" len="lg"/>
            <a:tailEnd type="stealth" w="med" len="lg"/>
          </a:ln>
          <a:effectLst/>
        </p:spPr>
      </p:cxnSp>
      <p:sp>
        <p:nvSpPr>
          <p:cNvPr id="12" name="椭圆 11"/>
          <p:cNvSpPr/>
          <p:nvPr/>
        </p:nvSpPr>
        <p:spPr bwMode="auto">
          <a:xfrm>
            <a:off x="1907704" y="5364505"/>
            <a:ext cx="1440160" cy="36004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5" name="椭圆 24"/>
          <p:cNvSpPr/>
          <p:nvPr/>
        </p:nvSpPr>
        <p:spPr bwMode="auto">
          <a:xfrm>
            <a:off x="5580112" y="4212377"/>
            <a:ext cx="1440160" cy="36004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cxnSp>
        <p:nvCxnSpPr>
          <p:cNvPr id="18" name="直接箭头连接符 17"/>
          <p:cNvCxnSpPr/>
          <p:nvPr/>
        </p:nvCxnSpPr>
        <p:spPr bwMode="auto">
          <a:xfrm flipV="1">
            <a:off x="3208965" y="4572417"/>
            <a:ext cx="2371147" cy="772808"/>
          </a:xfrm>
          <a:prstGeom prst="straightConnector1">
            <a:avLst/>
          </a:prstGeom>
          <a:solidFill>
            <a:schemeClr val="accent1"/>
          </a:solidFill>
          <a:ln w="6350" cap="flat" cmpd="sng" algn="ctr">
            <a:solidFill>
              <a:srgbClr val="0000FF"/>
            </a:solidFill>
            <a:prstDash val="dash"/>
            <a:round/>
            <a:headEnd type="none" w="med" len="lg"/>
            <a:tailEnd type="stealth" w="med" len="lg"/>
          </a:ln>
          <a:effectLst/>
        </p:spPr>
      </p:cxnSp>
      <p:grpSp>
        <p:nvGrpSpPr>
          <p:cNvPr id="28" name="组合 27"/>
          <p:cNvGrpSpPr/>
          <p:nvPr/>
        </p:nvGrpSpPr>
        <p:grpSpPr>
          <a:xfrm>
            <a:off x="2051720" y="3434521"/>
            <a:ext cx="846023" cy="489824"/>
            <a:chOff x="2051720" y="3227208"/>
            <a:chExt cx="846023" cy="489824"/>
          </a:xfrm>
        </p:grpSpPr>
        <p:sp>
          <p:nvSpPr>
            <p:cNvPr id="16" name="下箭头 15"/>
            <p:cNvSpPr/>
            <p:nvPr/>
          </p:nvSpPr>
          <p:spPr bwMode="auto">
            <a:xfrm>
              <a:off x="2051720" y="3227208"/>
              <a:ext cx="846023" cy="489824"/>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7" name="文本框 26"/>
            <p:cNvSpPr txBox="1"/>
            <p:nvPr/>
          </p:nvSpPr>
          <p:spPr>
            <a:xfrm>
              <a:off x="2138242" y="3256518"/>
              <a:ext cx="648072" cy="307777"/>
            </a:xfrm>
            <a:prstGeom prst="rect">
              <a:avLst/>
            </a:prstGeom>
            <a:noFill/>
          </p:spPr>
          <p:txBody>
            <a:bodyPr wrap="square" rtlCol="0">
              <a:spAutoFit/>
            </a:bodyPr>
            <a:lstStyle/>
            <a:p>
              <a:r>
                <a:rPr lang="en-US" altLang="zh-CN" sz="1400" dirty="0" smtClean="0">
                  <a:solidFill>
                    <a:srgbClr val="FFFF00"/>
                  </a:solidFill>
                </a:rPr>
                <a:t>+S</a:t>
              </a:r>
              <a:r>
                <a:rPr lang="en-US" altLang="zh-CN" sz="1400" baseline="30000" dirty="0" smtClean="0">
                  <a:solidFill>
                    <a:srgbClr val="FFFF00"/>
                  </a:solidFill>
                </a:rPr>
                <a:t>2-</a:t>
              </a:r>
              <a:endParaRPr lang="zh-CN" altLang="en-US" sz="1400" baseline="30000" dirty="0">
                <a:solidFill>
                  <a:srgbClr val="FFFF00"/>
                </a:solidFill>
              </a:endParaRPr>
            </a:p>
          </p:txBody>
        </p:sp>
      </p:grpSp>
      <p:grpSp>
        <p:nvGrpSpPr>
          <p:cNvPr id="30" name="组合 29"/>
          <p:cNvGrpSpPr/>
          <p:nvPr/>
        </p:nvGrpSpPr>
        <p:grpSpPr>
          <a:xfrm>
            <a:off x="6317702" y="3434521"/>
            <a:ext cx="774015" cy="489824"/>
            <a:chOff x="6317702" y="3227208"/>
            <a:chExt cx="774015" cy="489824"/>
          </a:xfrm>
        </p:grpSpPr>
        <p:sp>
          <p:nvSpPr>
            <p:cNvPr id="22" name="下箭头 21"/>
            <p:cNvSpPr/>
            <p:nvPr/>
          </p:nvSpPr>
          <p:spPr bwMode="auto">
            <a:xfrm>
              <a:off x="6317702" y="3227208"/>
              <a:ext cx="774015" cy="489824"/>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29" name="文本框 28"/>
            <p:cNvSpPr txBox="1"/>
            <p:nvPr/>
          </p:nvSpPr>
          <p:spPr>
            <a:xfrm>
              <a:off x="6372200" y="3269908"/>
              <a:ext cx="648072" cy="307777"/>
            </a:xfrm>
            <a:prstGeom prst="rect">
              <a:avLst/>
            </a:prstGeom>
            <a:noFill/>
          </p:spPr>
          <p:txBody>
            <a:bodyPr wrap="square" rtlCol="0">
              <a:spAutoFit/>
            </a:bodyPr>
            <a:lstStyle/>
            <a:p>
              <a:r>
                <a:rPr lang="en-US" altLang="zh-CN" sz="1400" dirty="0" smtClean="0">
                  <a:solidFill>
                    <a:srgbClr val="FFFF00"/>
                  </a:solidFill>
                </a:rPr>
                <a:t>+S</a:t>
              </a:r>
              <a:r>
                <a:rPr lang="en-US" altLang="zh-CN" sz="1400" baseline="30000" dirty="0" smtClean="0">
                  <a:solidFill>
                    <a:srgbClr val="FFFF00"/>
                  </a:solidFill>
                </a:rPr>
                <a:t>2-</a:t>
              </a:r>
              <a:endParaRPr lang="zh-CN" altLang="en-US" sz="1400" baseline="30000" dirty="0">
                <a:solidFill>
                  <a:srgbClr val="FFFF00"/>
                </a:solidFill>
              </a:endParaRPr>
            </a:p>
          </p:txBody>
        </p:sp>
      </p:grpSp>
      <p:sp>
        <p:nvSpPr>
          <p:cNvPr id="31" name="矩形 30"/>
          <p:cNvSpPr/>
          <p:nvPr/>
        </p:nvSpPr>
        <p:spPr>
          <a:xfrm>
            <a:off x="5903371" y="2002921"/>
            <a:ext cx="1620957" cy="369332"/>
          </a:xfrm>
          <a:prstGeom prst="rect">
            <a:avLst/>
          </a:prstGeom>
        </p:spPr>
        <p:txBody>
          <a:bodyPr wrap="none">
            <a:spAutoFit/>
          </a:bodyPr>
          <a:lstStyle/>
          <a:p>
            <a:r>
              <a:rPr lang="en-US" altLang="zh-CN" sz="1800" b="0" dirty="0" err="1">
                <a:solidFill>
                  <a:srgbClr val="333333"/>
                </a:solidFill>
                <a:latin typeface="Times New Roman" panose="02020603050405020304" pitchFamily="18" charset="0"/>
                <a:cs typeface="Times New Roman" panose="02020603050405020304" pitchFamily="18" charset="0"/>
              </a:rPr>
              <a:t>Polyacrylicacid</a:t>
            </a:r>
            <a:endParaRPr lang="zh-CN" altLang="en-US" sz="1800" b="0" dirty="0">
              <a:solidFill>
                <a:srgbClr val="333333"/>
              </a:solidFill>
              <a:latin typeface="Times New Roman" panose="02020603050405020304" pitchFamily="18" charset="0"/>
              <a:cs typeface="Times New Roman" panose="02020603050405020304" pitchFamily="18" charset="0"/>
            </a:endParaRPr>
          </a:p>
        </p:txBody>
      </p:sp>
      <p:sp>
        <p:nvSpPr>
          <p:cNvPr id="32" name="矩形 31"/>
          <p:cNvSpPr/>
          <p:nvPr/>
        </p:nvSpPr>
        <p:spPr>
          <a:xfrm>
            <a:off x="1749896" y="1988331"/>
            <a:ext cx="1531188" cy="369332"/>
          </a:xfrm>
          <a:prstGeom prst="rect">
            <a:avLst/>
          </a:prstGeom>
        </p:spPr>
        <p:txBody>
          <a:bodyPr wrap="none">
            <a:spAutoFit/>
          </a:bodyPr>
          <a:lstStyle/>
          <a:p>
            <a:r>
              <a:rPr lang="en-US" altLang="zh-CN" sz="1800" b="0" dirty="0" err="1" smtClean="0">
                <a:solidFill>
                  <a:srgbClr val="333333"/>
                </a:solidFill>
                <a:latin typeface="Times New Roman" panose="02020603050405020304" pitchFamily="18" charset="0"/>
                <a:cs typeface="Times New Roman" panose="02020603050405020304" pitchFamily="18" charset="0"/>
              </a:rPr>
              <a:t>Polyacrylamid</a:t>
            </a:r>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1000"/>
                                        <p:tgtEl>
                                          <p:spTgt spid="2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1000"/>
                                        <p:tgtEl>
                                          <p:spTgt spid="3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1000"/>
                                        <p:tgtEl>
                                          <p:spTgt spid="21"/>
                                        </p:tgtEl>
                                      </p:cBhvr>
                                    </p:animEffect>
                                  </p:childTnLst>
                                </p:cTn>
                              </p:par>
                            </p:childTnLst>
                          </p:cTn>
                        </p:par>
                        <p:par>
                          <p:cTn id="33" fill="hold">
                            <p:stCondLst>
                              <p:cond delay="3000"/>
                            </p:stCondLst>
                            <p:childTnLst>
                              <p:par>
                                <p:cTn id="34" presetID="21"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000"/>
                                        <p:tgtEl>
                                          <p:spTgt spid="18"/>
                                        </p:tgtEl>
                                      </p:cBhvr>
                                    </p:animEffect>
                                  </p:childTnLst>
                                </p:cTn>
                              </p:par>
                            </p:childTnLst>
                          </p:cTn>
                        </p:par>
                        <p:par>
                          <p:cTn id="41" fill="hold">
                            <p:stCondLst>
                              <p:cond delay="6000"/>
                            </p:stCondLst>
                            <p:childTnLst>
                              <p:par>
                                <p:cTn id="42" presetID="21"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2"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539552" y="2132856"/>
            <a:ext cx="8064896" cy="3816350"/>
          </a:xfrm>
          <a:prstGeom prst="rect">
            <a:avLst/>
          </a:prstGeom>
          <a:solidFill>
            <a:schemeClr val="bg1"/>
          </a:solidFill>
          <a:ln w="285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85750" indent="-285750" algn="just" eaLnBrk="0" hangingPunct="0">
              <a:lnSpc>
                <a:spcPct val="125000"/>
              </a:lnSpc>
              <a:spcBef>
                <a:spcPts val="800"/>
              </a:spcBef>
              <a:buClr>
                <a:srgbClr val="FF3300"/>
              </a:buClr>
              <a:buSzPct val="120000"/>
              <a:buFont typeface="Wingdings" panose="05000000000000000000" pitchFamily="2" charset="2"/>
              <a:buChar char="l"/>
            </a:pP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viscosity of HPAM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solution is sensitive to cationic ions, the sensitivity is in this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order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as: Fe</a:t>
            </a:r>
            <a:r>
              <a:rPr lang="en-US" altLang="zh-CN" sz="18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&gt; Ca</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&gt; Mg</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&gt; K</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&gt; Na</a:t>
            </a:r>
            <a:r>
              <a:rPr lang="en-US" altLang="zh-CN" sz="18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wherein</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18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is the most distinguish one which can significantly reduce the viscosity of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HPAM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solution at a concentration of 5 mg/L.</a:t>
            </a:r>
            <a:r>
              <a:rPr lang="zh-CN" altLang="en-US"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18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0" hangingPunct="0">
              <a:lnSpc>
                <a:spcPct val="125000"/>
              </a:lnSpc>
              <a:spcBef>
                <a:spcPts val="800"/>
              </a:spcBef>
              <a:buClr>
                <a:srgbClr val="FF3300"/>
              </a:buClr>
              <a:buSzPct val="120000"/>
              <a:buFont typeface="Wingdings" panose="05000000000000000000" pitchFamily="2" charset="2"/>
              <a:buChar char="l"/>
            </a:pP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Under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sufficient oxygen, the lower the pH and the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higher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temperature, the more significant the influence of S</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on viscosity of HPAM solution. However, under anaerobic conditions, S</a:t>
            </a:r>
            <a:r>
              <a:rPr lang="en-US" altLang="zh-CN" sz="1800" b="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shows no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or not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significant effect on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viscosity. </a:t>
            </a:r>
            <a:endPar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0" hangingPunct="0">
              <a:lnSpc>
                <a:spcPct val="125000"/>
              </a:lnSpc>
              <a:spcBef>
                <a:spcPts val="800"/>
              </a:spcBef>
              <a:buClr>
                <a:srgbClr val="FF3300"/>
              </a:buClr>
              <a:buSzPct val="120000"/>
              <a:buFont typeface="Wingdings" panose="05000000000000000000" pitchFamily="2" charset="2"/>
              <a:buChar char="l"/>
            </a:pP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1800" b="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largely reduce the viscosity through destroying the network structure of HPAM in solution rather than cutting down the HPAM </a:t>
            </a:r>
            <a:r>
              <a:rPr lang="en-US" altLang="zh-CN" sz="1800" b="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chain, and this action is reasonably related to the amid group of HPAM.</a:t>
            </a:r>
            <a:endParaRPr lang="zh-CN" altLang="en-US" sz="1800"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107504" y="1052736"/>
            <a:ext cx="1440160"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Summary</a:t>
            </a:r>
            <a:endParaRPr lang="zh-CN" altLang="en-US" sz="2000" dirty="0">
              <a:solidFill>
                <a:srgbClr val="FFFFFF"/>
              </a:solidFill>
            </a:endParaRPr>
          </a:p>
        </p:txBody>
      </p:sp>
    </p:spTree>
    <p:extLst>
      <p:ext uri="{BB962C8B-B14F-4D97-AF65-F5344CB8AC3E}">
        <p14:creationId xmlns:p14="http://schemas.microsoft.com/office/powerpoint/2010/main" val="90052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1" name="Rectangle 25"/>
          <p:cNvSpPr>
            <a:spLocks noChangeArrowheads="1"/>
          </p:cNvSpPr>
          <p:nvPr/>
        </p:nvSpPr>
        <p:spPr bwMode="auto">
          <a:xfrm>
            <a:off x="0" y="0"/>
            <a:ext cx="9144000" cy="0"/>
          </a:xfrm>
          <a:prstGeom prst="rect">
            <a:avLst/>
          </a:prstGeom>
          <a:noFill/>
          <a:ln w="9525" cap="flat" cmpd="sng" algn="ctr">
            <a:noFill/>
            <a:prstDash val="solid"/>
            <a:miter lim="800000"/>
            <a:headEnd/>
            <a:tailEnd/>
          </a:ln>
          <a:effectLst>
            <a:prstShdw prst="shdw13" dist="53882" dir="13500000">
              <a:schemeClr val="accent1">
                <a:gamma/>
                <a:shade val="60000"/>
                <a:invGamma/>
                <a:alpha val="50000"/>
              </a:schemeClr>
            </a:prstShdw>
          </a:effectLst>
        </p:spPr>
        <p:txBody>
          <a:bodyPr wrap="none" anchor="ctr">
            <a:spAutoFit/>
          </a:bodyPr>
          <a:lstStyle/>
          <a:p>
            <a:pPr algn="ctr">
              <a:defRPr/>
            </a:pPr>
            <a:endParaRPr lang="zh-CN" altLang="en-US">
              <a:latin typeface="Arial" charset="0"/>
            </a:endParaRPr>
          </a:p>
        </p:txBody>
      </p:sp>
      <p:sp>
        <p:nvSpPr>
          <p:cNvPr id="1031" name="Rectangle 36"/>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任意多边形 6"/>
          <p:cNvSpPr/>
          <p:nvPr/>
        </p:nvSpPr>
        <p:spPr>
          <a:xfrm>
            <a:off x="3448213" y="2847223"/>
            <a:ext cx="1747234" cy="722891"/>
          </a:xfrm>
          <a:custGeom>
            <a:avLst/>
            <a:gdLst>
              <a:gd name="connsiteX0" fmla="*/ 0 w 1079350"/>
              <a:gd name="connsiteY0" fmla="*/ 505462 h 1010923"/>
              <a:gd name="connsiteX1" fmla="*/ 539675 w 1079350"/>
              <a:gd name="connsiteY1" fmla="*/ 0 h 1010923"/>
              <a:gd name="connsiteX2" fmla="*/ 1079350 w 1079350"/>
              <a:gd name="connsiteY2" fmla="*/ 505462 h 1010923"/>
              <a:gd name="connsiteX3" fmla="*/ 539675 w 1079350"/>
              <a:gd name="connsiteY3" fmla="*/ 1010924 h 1010923"/>
              <a:gd name="connsiteX4" fmla="*/ 0 w 1079350"/>
              <a:gd name="connsiteY4" fmla="*/ 505462 h 101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50" h="1010923">
                <a:moveTo>
                  <a:pt x="0" y="505462"/>
                </a:moveTo>
                <a:cubicBezTo>
                  <a:pt x="0" y="226303"/>
                  <a:pt x="241621" y="0"/>
                  <a:pt x="539675" y="0"/>
                </a:cubicBezTo>
                <a:cubicBezTo>
                  <a:pt x="837729" y="0"/>
                  <a:pt x="1079350" y="226303"/>
                  <a:pt x="1079350" y="505462"/>
                </a:cubicBezTo>
                <a:cubicBezTo>
                  <a:pt x="1079350" y="784621"/>
                  <a:pt x="837729" y="1010924"/>
                  <a:pt x="539675" y="1010924"/>
                </a:cubicBezTo>
                <a:cubicBezTo>
                  <a:pt x="241621" y="1010924"/>
                  <a:pt x="0" y="784621"/>
                  <a:pt x="0" y="505462"/>
                </a:cubicBezTo>
                <a:close/>
              </a:path>
            </a:pathLst>
          </a:custGeom>
          <a:solidFill>
            <a:srgbClr val="00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3307" tIns="163286" rIns="173307" bIns="163286" numCol="1" spcCol="1270" anchor="ctr" anchorCtr="0">
            <a:noAutofit/>
          </a:bodyPr>
          <a:lstStyle/>
          <a:p>
            <a:pPr defTabSz="1066800">
              <a:lnSpc>
                <a:spcPct val="90000"/>
              </a:lnSpc>
              <a:spcBef>
                <a:spcPct val="0"/>
              </a:spcBef>
              <a:spcAft>
                <a:spcPct val="35000"/>
              </a:spcAft>
            </a:pPr>
            <a:r>
              <a:rPr lang="en-US" altLang="zh-CN" sz="2000" dirty="0" err="1" smtClean="0">
                <a:solidFill>
                  <a:schemeClr val="bg1"/>
                </a:solidFill>
                <a:latin typeface="Times New Roman" panose="02020603050405020304" pitchFamily="18" charset="0"/>
                <a:ea typeface="黑体" pitchFamily="49" charset="-122"/>
                <a:cs typeface="Times New Roman" panose="02020603050405020304" pitchFamily="18" charset="0"/>
              </a:rPr>
              <a:t>Clasification</a:t>
            </a:r>
            <a:endParaRPr lang="zh-CN" altLang="en-US" sz="2000" dirty="0">
              <a:solidFill>
                <a:schemeClr val="bg1"/>
              </a:solidFill>
              <a:latin typeface="Times New Roman" panose="02020603050405020304" pitchFamily="18" charset="0"/>
              <a:ea typeface="黑体" pitchFamily="49" charset="-122"/>
              <a:cs typeface="Times New Roman" panose="02020603050405020304" pitchFamily="18" charset="0"/>
            </a:endParaRPr>
          </a:p>
        </p:txBody>
      </p:sp>
      <p:sp>
        <p:nvSpPr>
          <p:cNvPr id="8" name="任意多边形 7"/>
          <p:cNvSpPr/>
          <p:nvPr/>
        </p:nvSpPr>
        <p:spPr>
          <a:xfrm>
            <a:off x="3442182" y="3808904"/>
            <a:ext cx="1782293" cy="697314"/>
          </a:xfrm>
          <a:custGeom>
            <a:avLst/>
            <a:gdLst>
              <a:gd name="connsiteX0" fmla="*/ 0 w 1136385"/>
              <a:gd name="connsiteY0" fmla="*/ 514387 h 1028774"/>
              <a:gd name="connsiteX1" fmla="*/ 568193 w 1136385"/>
              <a:gd name="connsiteY1" fmla="*/ 0 h 1028774"/>
              <a:gd name="connsiteX2" fmla="*/ 1136386 w 1136385"/>
              <a:gd name="connsiteY2" fmla="*/ 514387 h 1028774"/>
              <a:gd name="connsiteX3" fmla="*/ 568193 w 1136385"/>
              <a:gd name="connsiteY3" fmla="*/ 1028774 h 1028774"/>
              <a:gd name="connsiteX4" fmla="*/ 0 w 1136385"/>
              <a:gd name="connsiteY4" fmla="*/ 514387 h 102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85" h="1028774">
                <a:moveTo>
                  <a:pt x="0" y="514387"/>
                </a:moveTo>
                <a:cubicBezTo>
                  <a:pt x="0" y="230299"/>
                  <a:pt x="254389" y="0"/>
                  <a:pt x="568193" y="0"/>
                </a:cubicBezTo>
                <a:cubicBezTo>
                  <a:pt x="881997" y="0"/>
                  <a:pt x="1136386" y="230299"/>
                  <a:pt x="1136386" y="514387"/>
                </a:cubicBezTo>
                <a:cubicBezTo>
                  <a:pt x="1136386" y="798475"/>
                  <a:pt x="881997" y="1028774"/>
                  <a:pt x="568193" y="1028774"/>
                </a:cubicBezTo>
                <a:cubicBezTo>
                  <a:pt x="254389" y="1028774"/>
                  <a:pt x="0" y="798475"/>
                  <a:pt x="0" y="51438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660" tIns="165900" rIns="181660" bIns="165900" numCol="1" spcCol="1270" anchor="ctr" anchorCtr="0">
            <a:noAutofit/>
          </a:bodyPr>
          <a:lstStyle/>
          <a:p>
            <a:pPr lvl="0" defTabSz="1066800">
              <a:lnSpc>
                <a:spcPct val="90000"/>
              </a:lnSpc>
              <a:spcBef>
                <a:spcPct val="0"/>
              </a:spcBef>
              <a:spcAft>
                <a:spcPct val="35000"/>
              </a:spcAft>
            </a:pPr>
            <a:r>
              <a:rPr lang="en-US" altLang="zh-CN" sz="2000">
                <a:solidFill>
                  <a:schemeClr val="bg1"/>
                </a:solidFill>
                <a:latin typeface="Times New Roman" panose="02020603050405020304" pitchFamily="18" charset="0"/>
                <a:ea typeface="黑体" pitchFamily="49" charset="-122"/>
                <a:cs typeface="Times New Roman" panose="02020603050405020304" pitchFamily="18" charset="0"/>
              </a:rPr>
              <a:t>Properties</a:t>
            </a:r>
            <a:endParaRPr lang="en-US" altLang="zh-CN" sz="2000" dirty="0">
              <a:solidFill>
                <a:schemeClr val="bg1"/>
              </a:solidFill>
              <a:latin typeface="Times New Roman" panose="02020603050405020304" pitchFamily="18" charset="0"/>
              <a:ea typeface="黑体" pitchFamily="49" charset="-122"/>
              <a:cs typeface="Times New Roman" panose="02020603050405020304" pitchFamily="18" charset="0"/>
            </a:endParaRPr>
          </a:p>
        </p:txBody>
      </p:sp>
      <p:sp>
        <p:nvSpPr>
          <p:cNvPr id="9" name="任意多边形 8"/>
          <p:cNvSpPr/>
          <p:nvPr/>
        </p:nvSpPr>
        <p:spPr>
          <a:xfrm>
            <a:off x="3444853" y="4719487"/>
            <a:ext cx="1750594" cy="665341"/>
          </a:xfrm>
          <a:custGeom>
            <a:avLst/>
            <a:gdLst>
              <a:gd name="connsiteX0" fmla="*/ 0 w 1108430"/>
              <a:gd name="connsiteY0" fmla="*/ 548695 h 1097389"/>
              <a:gd name="connsiteX1" fmla="*/ 554215 w 1108430"/>
              <a:gd name="connsiteY1" fmla="*/ 0 h 1097389"/>
              <a:gd name="connsiteX2" fmla="*/ 1108430 w 1108430"/>
              <a:gd name="connsiteY2" fmla="*/ 548695 h 1097389"/>
              <a:gd name="connsiteX3" fmla="*/ 554215 w 1108430"/>
              <a:gd name="connsiteY3" fmla="*/ 1097390 h 1097389"/>
              <a:gd name="connsiteX4" fmla="*/ 0 w 1108430"/>
              <a:gd name="connsiteY4" fmla="*/ 548695 h 109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30" h="1097389">
                <a:moveTo>
                  <a:pt x="0" y="548695"/>
                </a:moveTo>
                <a:cubicBezTo>
                  <a:pt x="0" y="245659"/>
                  <a:pt x="248131" y="0"/>
                  <a:pt x="554215" y="0"/>
                </a:cubicBezTo>
                <a:cubicBezTo>
                  <a:pt x="860299" y="0"/>
                  <a:pt x="1108430" y="245659"/>
                  <a:pt x="1108430" y="548695"/>
                </a:cubicBezTo>
                <a:cubicBezTo>
                  <a:pt x="1108430" y="851731"/>
                  <a:pt x="860299" y="1097390"/>
                  <a:pt x="554215" y="1097390"/>
                </a:cubicBezTo>
                <a:cubicBezTo>
                  <a:pt x="248131" y="1097390"/>
                  <a:pt x="0" y="851731"/>
                  <a:pt x="0" y="548695"/>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566" tIns="175949" rIns="177566" bIns="175949" numCol="1" spcCol="1270" anchor="ctr" anchorCtr="0">
            <a:noAutofit/>
          </a:bodyPr>
          <a:lstStyle/>
          <a:p>
            <a:pPr lvl="0" defTabSz="1066800">
              <a:lnSpc>
                <a:spcPct val="90000"/>
              </a:lnSpc>
              <a:spcBef>
                <a:spcPct val="0"/>
              </a:spcBef>
              <a:spcAft>
                <a:spcPct val="35000"/>
              </a:spcAft>
            </a:pPr>
            <a:r>
              <a:rPr lang="en-US" altLang="zh-CN" sz="2000" kern="1200" dirty="0" smtClean="0">
                <a:solidFill>
                  <a:schemeClr val="bg1"/>
                </a:solidFill>
                <a:latin typeface="Times New Roman" panose="02020603050405020304" pitchFamily="18" charset="0"/>
                <a:ea typeface="黑体" pitchFamily="49" charset="-122"/>
                <a:cs typeface="Times New Roman" panose="02020603050405020304" pitchFamily="18" charset="0"/>
              </a:rPr>
              <a:t>Applications</a:t>
            </a:r>
            <a:endParaRPr lang="zh-CN" altLang="en-US" sz="2000" kern="1200" dirty="0">
              <a:solidFill>
                <a:schemeClr val="bg1"/>
              </a:solidFill>
              <a:latin typeface="Times New Roman" panose="02020603050405020304" pitchFamily="18" charset="0"/>
              <a:ea typeface="黑体" pitchFamily="49" charset="-122"/>
              <a:cs typeface="Times New Roman" panose="02020603050405020304" pitchFamily="18" charset="0"/>
            </a:endParaRPr>
          </a:p>
        </p:txBody>
      </p:sp>
      <p:sp>
        <p:nvSpPr>
          <p:cNvPr id="42" name="TextBox 41"/>
          <p:cNvSpPr txBox="1"/>
          <p:nvPr/>
        </p:nvSpPr>
        <p:spPr>
          <a:xfrm>
            <a:off x="5425423" y="3762942"/>
            <a:ext cx="3390993" cy="830997"/>
          </a:xfrm>
          <a:prstGeom prst="rect">
            <a:avLst/>
          </a:prstGeom>
          <a:noFill/>
        </p:spPr>
        <p:txBody>
          <a:bodyPr wrap="none">
            <a:spAutoFit/>
          </a:bodyPr>
          <a:lstStyle/>
          <a:p>
            <a:pPr marL="261938" indent="-261938" algn="l">
              <a:spcBef>
                <a:spcPts val="0"/>
              </a:spcBef>
              <a:buClr>
                <a:srgbClr val="00B050"/>
              </a:buClr>
              <a:buFont typeface="Wingdings" panose="05000000000000000000" pitchFamily="2" charset="2"/>
              <a:buChar char="l"/>
              <a:defRPr/>
            </a:pP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M</a:t>
            </a:r>
            <a:r>
              <a:rPr lang="en-US" altLang="zh-CN" sz="1600" b="0" baseline="-25000" dirty="0" smtClean="0">
                <a:solidFill>
                  <a:schemeClr val="tx1"/>
                </a:solidFill>
                <a:latin typeface="Times New Roman" panose="02020603050405020304" pitchFamily="18" charset="0"/>
                <a:ea typeface="黑体" pitchFamily="49" charset="-122"/>
                <a:cs typeface="Times New Roman" panose="02020603050405020304" pitchFamily="18" charset="0"/>
              </a:rPr>
              <a:t>W</a:t>
            </a:r>
            <a:r>
              <a:rPr lang="en-US" altLang="zh-CN" sz="1600" b="0" dirty="0">
                <a:solidFill>
                  <a:schemeClr val="tx1"/>
                </a:solidFill>
                <a:latin typeface="Times New Roman" panose="02020603050405020304" pitchFamily="18" charset="0"/>
                <a:ea typeface="黑体" pitchFamily="49" charset="-122"/>
                <a:cs typeface="Times New Roman" panose="02020603050405020304" pitchFamily="18" charset="0"/>
              </a:rPr>
              <a:t> </a:t>
            </a: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 0.2-20×10</a:t>
            </a:r>
            <a:r>
              <a:rPr lang="en-US" altLang="zh-CN" sz="1600" b="0" baseline="30000" dirty="0" smtClean="0">
                <a:solidFill>
                  <a:schemeClr val="tx1"/>
                </a:solidFill>
                <a:latin typeface="Times New Roman" panose="02020603050405020304" pitchFamily="18" charset="0"/>
                <a:ea typeface="黑体" pitchFamily="49" charset="-122"/>
                <a:cs typeface="Times New Roman" panose="02020603050405020304" pitchFamily="18" charset="0"/>
              </a:rPr>
              <a:t>6 </a:t>
            </a: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Da</a:t>
            </a:r>
            <a:endParaRPr lang="en-US" altLang="zh-CN" sz="1600" b="0" dirty="0">
              <a:solidFill>
                <a:schemeClr val="tx1"/>
              </a:solidFill>
              <a:latin typeface="Times New Roman" panose="02020603050405020304" pitchFamily="18" charset="0"/>
              <a:ea typeface="黑体" pitchFamily="49" charset="-122"/>
              <a:cs typeface="Times New Roman" panose="02020603050405020304" pitchFamily="18" charset="0"/>
            </a:endParaRPr>
          </a:p>
          <a:p>
            <a:pPr marL="261938" indent="-261938" algn="l">
              <a:spcBef>
                <a:spcPts val="0"/>
              </a:spcBef>
              <a:buClr>
                <a:srgbClr val="00B050"/>
              </a:buClr>
              <a:buFont typeface="Wingdings" panose="05000000000000000000" pitchFamily="2" charset="2"/>
              <a:buChar char="l"/>
              <a:defRPr/>
            </a:pP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Hydrophilic,  Good </a:t>
            </a:r>
            <a:r>
              <a:rPr lang="en-US" altLang="zh-CN" sz="1600" b="0" dirty="0">
                <a:solidFill>
                  <a:schemeClr val="tx1"/>
                </a:solidFill>
                <a:latin typeface="Times New Roman" panose="02020603050405020304" pitchFamily="18" charset="0"/>
                <a:ea typeface="黑体" pitchFamily="49" charset="-122"/>
                <a:cs typeface="Times New Roman" panose="02020603050405020304" pitchFamily="18" charset="0"/>
              </a:rPr>
              <a:t>water </a:t>
            </a: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solubility</a:t>
            </a:r>
          </a:p>
          <a:p>
            <a:pPr marL="261938" indent="-261938" algn="l">
              <a:spcBef>
                <a:spcPts val="0"/>
              </a:spcBef>
              <a:buClr>
                <a:srgbClr val="00B050"/>
              </a:buClr>
              <a:buFont typeface="Wingdings" panose="05000000000000000000" pitchFamily="2" charset="2"/>
              <a:buChar char="l"/>
              <a:defRPr/>
            </a:pPr>
            <a:r>
              <a:rPr lang="en-US" altLang="zh-CN" sz="1600" b="0" dirty="0" smtClean="0">
                <a:solidFill>
                  <a:schemeClr val="tx1"/>
                </a:solidFill>
                <a:latin typeface="Times New Roman" panose="02020603050405020304" pitchFamily="18" charset="0"/>
                <a:ea typeface="黑体" pitchFamily="49" charset="-122"/>
                <a:cs typeface="Times New Roman" panose="02020603050405020304" pitchFamily="18" charset="0"/>
              </a:rPr>
              <a:t>Flow property, Flocculation……</a:t>
            </a:r>
            <a:endParaRPr lang="zh-CN" altLang="en-US" sz="1600" b="0" dirty="0">
              <a:solidFill>
                <a:schemeClr val="tx1"/>
              </a:solidFill>
              <a:latin typeface="Times New Roman" panose="02020603050405020304" pitchFamily="18" charset="0"/>
              <a:ea typeface="黑体" pitchFamily="49" charset="-122"/>
              <a:cs typeface="Times New Roman" panose="02020603050405020304" pitchFamily="18" charset="0"/>
            </a:endParaRPr>
          </a:p>
        </p:txBody>
      </p:sp>
      <p:sp>
        <p:nvSpPr>
          <p:cNvPr id="1032" name="TextBox 44"/>
          <p:cNvSpPr txBox="1">
            <a:spLocks noChangeArrowheads="1"/>
          </p:cNvSpPr>
          <p:nvPr/>
        </p:nvSpPr>
        <p:spPr bwMode="auto">
          <a:xfrm>
            <a:off x="5425422" y="2814027"/>
            <a:ext cx="3236225" cy="830997"/>
          </a:xfrm>
          <a:prstGeom prst="rect">
            <a:avLst/>
          </a:prstGeom>
          <a:noFill/>
        </p:spPr>
        <p:txBody>
          <a:bodyPr wrap="square">
            <a:spAutoFit/>
          </a:bodyPr>
          <a:lstStyle>
            <a:defPPr>
              <a:defRPr lang="zh-CN"/>
            </a:defPPr>
            <a:lvl1pPr marL="342900" indent="-342900" algn="l">
              <a:spcBef>
                <a:spcPts val="0"/>
              </a:spcBef>
              <a:buFont typeface="Wingdings" panose="05000000000000000000" pitchFamily="2" charset="2"/>
              <a:buChar char="l"/>
              <a:defRPr sz="1600" b="0">
                <a:solidFill>
                  <a:srgbClr val="800080"/>
                </a:solidFill>
                <a:latin typeface="黑体" pitchFamily="49" charset="-122"/>
                <a:ea typeface="黑体" pitchFamily="49" charset="-122"/>
              </a:defRPr>
            </a:lvl1pPr>
          </a:lstStyle>
          <a:p>
            <a:pPr marL="261938" indent="-261938">
              <a:buClr>
                <a:srgbClr val="0000FF"/>
              </a:buClr>
            </a:pPr>
            <a:r>
              <a:rPr lang="en-US" altLang="zh-CN" dirty="0" smtClean="0">
                <a:solidFill>
                  <a:schemeClr val="tx1"/>
                </a:solidFill>
                <a:latin typeface="Times New Roman" panose="02020603050405020304" pitchFamily="18" charset="0"/>
                <a:cs typeface="Times New Roman" panose="02020603050405020304" pitchFamily="18" charset="0"/>
              </a:rPr>
              <a:t>Anionic</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Cationic</a:t>
            </a:r>
            <a:endParaRPr lang="en-US" altLang="zh-CN" dirty="0">
              <a:solidFill>
                <a:schemeClr val="tx1"/>
              </a:solidFill>
              <a:latin typeface="Times New Roman" panose="02020603050405020304" pitchFamily="18" charset="0"/>
              <a:cs typeface="Times New Roman" panose="02020603050405020304" pitchFamily="18" charset="0"/>
            </a:endParaRPr>
          </a:p>
          <a:p>
            <a:pPr marL="261938" indent="-261938">
              <a:buClr>
                <a:srgbClr val="0000FF"/>
              </a:buClr>
              <a:defRPr/>
            </a:pPr>
            <a:r>
              <a:rPr lang="en-US" altLang="zh-CN" dirty="0" smtClean="0">
                <a:solidFill>
                  <a:schemeClr val="tx1"/>
                </a:solidFill>
                <a:latin typeface="Times New Roman" panose="02020603050405020304" pitchFamily="18" charset="0"/>
                <a:cs typeface="Times New Roman" panose="02020603050405020304" pitchFamily="18" charset="0"/>
              </a:rPr>
              <a:t>Nonionic </a:t>
            </a:r>
            <a:endParaRPr lang="en-US" altLang="zh-CN" dirty="0">
              <a:solidFill>
                <a:schemeClr val="tx1"/>
              </a:solidFill>
              <a:latin typeface="Times New Roman" panose="02020603050405020304" pitchFamily="18" charset="0"/>
              <a:cs typeface="Times New Roman" panose="02020603050405020304" pitchFamily="18" charset="0"/>
            </a:endParaRPr>
          </a:p>
          <a:p>
            <a:pPr marL="261938" indent="-261938">
              <a:buClr>
                <a:srgbClr val="0000FF"/>
              </a:buClr>
              <a:defRPr/>
            </a:pPr>
            <a:r>
              <a:rPr lang="en-US" altLang="zh-CN" dirty="0" err="1" smtClean="0">
                <a:solidFill>
                  <a:schemeClr val="tx1"/>
                </a:solidFill>
                <a:latin typeface="Times New Roman" panose="02020603050405020304" pitchFamily="18" charset="0"/>
                <a:cs typeface="Times New Roman" panose="02020603050405020304" pitchFamily="18" charset="0"/>
              </a:rPr>
              <a:t>Zwitterionic</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033" name="TextBox 45"/>
          <p:cNvSpPr txBox="1">
            <a:spLocks noChangeArrowheads="1"/>
          </p:cNvSpPr>
          <p:nvPr/>
        </p:nvSpPr>
        <p:spPr bwMode="auto">
          <a:xfrm>
            <a:off x="5425816" y="4686235"/>
            <a:ext cx="3610680" cy="830997"/>
          </a:xfrm>
          <a:prstGeom prst="rect">
            <a:avLst/>
          </a:prstGeom>
          <a:noFill/>
        </p:spPr>
        <p:txBody>
          <a:bodyPr wrap="square">
            <a:spAutoFit/>
          </a:bodyPr>
          <a:lstStyle>
            <a:defPPr>
              <a:defRPr lang="zh-CN"/>
            </a:defPPr>
            <a:lvl1pPr marL="342900" indent="-342900" algn="l">
              <a:spcBef>
                <a:spcPts val="0"/>
              </a:spcBef>
              <a:buFont typeface="Wingdings" panose="05000000000000000000" pitchFamily="2" charset="2"/>
              <a:buChar char="l"/>
              <a:defRPr sz="1600" b="0">
                <a:solidFill>
                  <a:srgbClr val="800080"/>
                </a:solidFill>
                <a:latin typeface="黑体" pitchFamily="49" charset="-122"/>
                <a:ea typeface="黑体" pitchFamily="49" charset="-122"/>
              </a:defRPr>
            </a:lvl1pPr>
          </a:lstStyle>
          <a:p>
            <a:pPr marL="261938" indent="-261938">
              <a:buClr>
                <a:srgbClr val="FF0000"/>
              </a:buClr>
            </a:pPr>
            <a:r>
              <a:rPr lang="en-US" altLang="zh-CN" dirty="0" smtClean="0">
                <a:solidFill>
                  <a:schemeClr val="tx1"/>
                </a:solidFill>
                <a:latin typeface="Times New Roman" panose="02020603050405020304" pitchFamily="18" charset="0"/>
                <a:cs typeface="Times New Roman" panose="02020603050405020304" pitchFamily="18" charset="0"/>
              </a:rPr>
              <a:t>Oil-displacing agent</a:t>
            </a:r>
            <a:endParaRPr lang="zh-CN" altLang="en-US" dirty="0">
              <a:solidFill>
                <a:schemeClr val="tx1"/>
              </a:solidFill>
              <a:latin typeface="Times New Roman" panose="02020603050405020304" pitchFamily="18" charset="0"/>
              <a:cs typeface="Times New Roman" panose="02020603050405020304" pitchFamily="18" charset="0"/>
            </a:endParaRPr>
          </a:p>
          <a:p>
            <a:pPr marL="261938" indent="-261938">
              <a:buClr>
                <a:srgbClr val="FF0000"/>
              </a:buClr>
            </a:pPr>
            <a:r>
              <a:rPr lang="en-US" altLang="zh-CN" dirty="0" smtClean="0">
                <a:solidFill>
                  <a:schemeClr val="tx1"/>
                </a:solidFill>
                <a:latin typeface="Times New Roman" panose="02020603050405020304" pitchFamily="18" charset="0"/>
                <a:cs typeface="Times New Roman" panose="02020603050405020304" pitchFamily="18" charset="0"/>
              </a:rPr>
              <a:t>Regulator / stabilizer </a:t>
            </a:r>
            <a:r>
              <a:rPr lang="en-US" altLang="zh-CN" dirty="0">
                <a:solidFill>
                  <a:schemeClr val="tx1"/>
                </a:solidFill>
                <a:latin typeface="Times New Roman" panose="02020603050405020304" pitchFamily="18" charset="0"/>
                <a:cs typeface="Times New Roman" panose="02020603050405020304" pitchFamily="18" charset="0"/>
              </a:rPr>
              <a:t>of drilling </a:t>
            </a:r>
            <a:r>
              <a:rPr lang="en-US" altLang="zh-CN" dirty="0" smtClean="0">
                <a:solidFill>
                  <a:schemeClr val="tx1"/>
                </a:solidFill>
                <a:latin typeface="Times New Roman" panose="02020603050405020304" pitchFamily="18" charset="0"/>
                <a:cs typeface="Times New Roman" panose="02020603050405020304" pitchFamily="18" charset="0"/>
              </a:rPr>
              <a:t>fluid</a:t>
            </a:r>
            <a:endParaRPr lang="zh-CN" altLang="en-US" dirty="0">
              <a:solidFill>
                <a:schemeClr val="tx1"/>
              </a:solidFill>
              <a:latin typeface="Times New Roman" panose="02020603050405020304" pitchFamily="18" charset="0"/>
              <a:cs typeface="Times New Roman" panose="02020603050405020304" pitchFamily="18" charset="0"/>
            </a:endParaRPr>
          </a:p>
          <a:p>
            <a:pPr marL="261938" indent="-261938">
              <a:buClr>
                <a:srgbClr val="FF0000"/>
              </a:buClr>
            </a:pPr>
            <a:r>
              <a:rPr lang="en-US" altLang="zh-CN" dirty="0" smtClean="0">
                <a:solidFill>
                  <a:schemeClr val="tx1"/>
                </a:solidFill>
                <a:latin typeface="Times New Roman" panose="02020603050405020304" pitchFamily="18" charset="0"/>
                <a:cs typeface="Times New Roman" panose="02020603050405020304" pitchFamily="18" charset="0"/>
              </a:rPr>
              <a:t>Water treatment agent</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5" name="直接连接符 14"/>
          <p:cNvCxnSpPr>
            <a:stCxn id="3" idx="3"/>
            <a:endCxn id="8" idx="0"/>
          </p:cNvCxnSpPr>
          <p:nvPr/>
        </p:nvCxnSpPr>
        <p:spPr bwMode="auto">
          <a:xfrm flipV="1">
            <a:off x="2861802" y="4157561"/>
            <a:ext cx="580380" cy="1285"/>
          </a:xfrm>
          <a:prstGeom prst="line">
            <a:avLst/>
          </a:prstGeom>
          <a:solidFill>
            <a:schemeClr val="accent1"/>
          </a:solidFill>
          <a:ln w="12700" cap="flat" cmpd="sng" algn="ctr">
            <a:solidFill>
              <a:srgbClr val="0000FF"/>
            </a:solidFill>
            <a:prstDash val="solid"/>
            <a:round/>
            <a:headEnd type="none" w="med" len="med"/>
            <a:tailEnd type="none" w="med" len="med"/>
          </a:ln>
          <a:effectLst/>
        </p:spPr>
      </p:cxnSp>
      <p:cxnSp>
        <p:nvCxnSpPr>
          <p:cNvPr id="18" name="直接连接符 17"/>
          <p:cNvCxnSpPr>
            <a:endCxn id="7" idx="0"/>
          </p:cNvCxnSpPr>
          <p:nvPr/>
        </p:nvCxnSpPr>
        <p:spPr bwMode="auto">
          <a:xfrm flipV="1">
            <a:off x="2843808" y="3208669"/>
            <a:ext cx="604405" cy="698289"/>
          </a:xfrm>
          <a:prstGeom prst="line">
            <a:avLst/>
          </a:prstGeom>
          <a:solidFill>
            <a:schemeClr val="accent1"/>
          </a:solidFill>
          <a:ln w="12700" cap="flat" cmpd="sng" algn="ctr">
            <a:solidFill>
              <a:srgbClr val="0000FF"/>
            </a:solidFill>
            <a:prstDash val="solid"/>
            <a:round/>
            <a:headEnd type="none" w="med" len="med"/>
            <a:tailEnd type="none" w="med" len="med"/>
          </a:ln>
          <a:effectLst/>
        </p:spPr>
      </p:cxnSp>
      <p:cxnSp>
        <p:nvCxnSpPr>
          <p:cNvPr id="23" name="直接连接符 22"/>
          <p:cNvCxnSpPr/>
          <p:nvPr/>
        </p:nvCxnSpPr>
        <p:spPr bwMode="auto">
          <a:xfrm>
            <a:off x="2843808" y="4411014"/>
            <a:ext cx="565953" cy="628288"/>
          </a:xfrm>
          <a:prstGeom prst="line">
            <a:avLst/>
          </a:prstGeom>
          <a:solidFill>
            <a:schemeClr val="accent1"/>
          </a:solidFill>
          <a:ln w="12700" cap="flat" cmpd="sng" algn="ctr">
            <a:solidFill>
              <a:srgbClr val="0000FF"/>
            </a:solidFill>
            <a:prstDash val="solid"/>
            <a:round/>
            <a:headEnd type="none" w="med" len="med"/>
            <a:tailEnd type="none" w="med" len="med"/>
          </a:ln>
          <a:effectLst/>
        </p:spPr>
      </p:cxnSp>
      <p:sp>
        <p:nvSpPr>
          <p:cNvPr id="40"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827584" y="2898846"/>
            <a:ext cx="2034218" cy="2520000"/>
          </a:xfrm>
          <a:prstGeom prst="rect">
            <a:avLst/>
          </a:prstGeom>
        </p:spPr>
      </p:pic>
      <p:sp>
        <p:nvSpPr>
          <p:cNvPr id="14" name="矩形 13"/>
          <p:cNvSpPr/>
          <p:nvPr/>
        </p:nvSpPr>
        <p:spPr>
          <a:xfrm>
            <a:off x="107504" y="6545888"/>
            <a:ext cx="4320480" cy="276999"/>
          </a:xfrm>
          <a:prstGeom prst="rect">
            <a:avLst/>
          </a:prstGeom>
        </p:spPr>
        <p:txBody>
          <a:bodyPr wrap="square">
            <a:spAutoFit/>
          </a:bodyPr>
          <a:lstStyle/>
          <a:p>
            <a:pPr algn="l"/>
            <a:r>
              <a:rPr lang="en-US" altLang="zh-CN" sz="1200" b="0" dirty="0">
                <a:solidFill>
                  <a:srgbClr val="000000"/>
                </a:solidFill>
                <a:latin typeface="Arial" panose="020B0604020202020204" pitchFamily="34" charset="0"/>
              </a:rPr>
              <a:t>Feng Y, </a:t>
            </a:r>
            <a:r>
              <a:rPr lang="en-US" altLang="zh-CN" sz="1200" b="0" i="1" dirty="0" smtClean="0">
                <a:solidFill>
                  <a:srgbClr val="000000"/>
                </a:solidFill>
                <a:latin typeface="Arial" panose="020B0604020202020204" pitchFamily="34" charset="0"/>
              </a:rPr>
              <a:t>et al</a:t>
            </a:r>
            <a:r>
              <a:rPr lang="en-US" altLang="zh-CN" sz="1200" b="0" dirty="0" smtClean="0">
                <a:solidFill>
                  <a:srgbClr val="000000"/>
                </a:solidFill>
                <a:latin typeface="Arial" panose="020B0604020202020204" pitchFamily="34" charset="0"/>
              </a:rPr>
              <a:t>. </a:t>
            </a:r>
            <a:r>
              <a:rPr lang="en-US" altLang="zh-CN" sz="1200" b="0" dirty="0">
                <a:solidFill>
                  <a:srgbClr val="000000"/>
                </a:solidFill>
                <a:latin typeface="Arial" panose="020B0604020202020204" pitchFamily="34" charset="0"/>
              </a:rPr>
              <a:t>Polymer International, 2002, 51(51):</a:t>
            </a:r>
            <a:r>
              <a:rPr lang="en-US" altLang="zh-CN" sz="1200" b="0" dirty="0" smtClean="0">
                <a:solidFill>
                  <a:srgbClr val="000000"/>
                </a:solidFill>
                <a:latin typeface="Arial" panose="020B0604020202020204" pitchFamily="34" charset="0"/>
              </a:rPr>
              <a:t>931-938</a:t>
            </a:r>
            <a:endParaRPr lang="zh-CN" altLang="en-US" sz="1200" dirty="0"/>
          </a:p>
        </p:txBody>
      </p:sp>
      <p:sp>
        <p:nvSpPr>
          <p:cNvPr id="2" name="矩形 1"/>
          <p:cNvSpPr/>
          <p:nvPr/>
        </p:nvSpPr>
        <p:spPr>
          <a:xfrm>
            <a:off x="1763688" y="5949280"/>
            <a:ext cx="6264696" cy="461665"/>
          </a:xfrm>
          <a:prstGeom prst="rect">
            <a:avLst/>
          </a:prstGeom>
        </p:spPr>
        <p:txBody>
          <a:bodyPr wrap="square">
            <a:spAutoFit/>
          </a:bodyPr>
          <a:lstStyle/>
          <a:p>
            <a:pPr algn="l"/>
            <a:r>
              <a:rPr lang="en-US" altLang="zh-CN" dirty="0">
                <a:solidFill>
                  <a:schemeClr val="tx1"/>
                </a:solidFill>
                <a:latin typeface="Times New Roman" panose="02020603050405020304" pitchFamily="18" charset="0"/>
                <a:cs typeface="Times New Roman" panose="02020603050405020304" pitchFamily="18" charset="0"/>
              </a:rPr>
              <a:t>The structure and property of HPAM</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spTree>
    <p:extLst>
      <p:ext uri="{BB962C8B-B14F-4D97-AF65-F5344CB8AC3E}">
        <p14:creationId xmlns:p14="http://schemas.microsoft.com/office/powerpoint/2010/main" val="2017509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left)">
                                      <p:cBhvr>
                                        <p:cTn id="15" dur="10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033"/>
                                        </p:tgtEl>
                                        <p:attrNameLst>
                                          <p:attrName>style.visibility</p:attrName>
                                        </p:attrNameLst>
                                      </p:cBhvr>
                                      <p:to>
                                        <p:strVal val="visible"/>
                                      </p:to>
                                    </p:set>
                                    <p:animEffect transition="in" filter="wipe(left)">
                                      <p:cBhvr>
                                        <p:cTn id="41"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2" grpId="0"/>
      <p:bldP spid="1032" grpId="0"/>
      <p:bldP spid="10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9" name="矩形 42"/>
          <p:cNvSpPr>
            <a:spLocks noChangeArrowheads="1"/>
          </p:cNvSpPr>
          <p:nvPr/>
        </p:nvSpPr>
        <p:spPr bwMode="auto">
          <a:xfrm>
            <a:off x="57150" y="1555554"/>
            <a:ext cx="8892480" cy="2881558"/>
          </a:xfrm>
          <a:prstGeom prst="rect">
            <a:avLst/>
          </a:prstGeom>
          <a:noFill/>
          <a:ln w="9525">
            <a:noFill/>
            <a:miter lim="800000"/>
            <a:headEnd/>
            <a:tailEnd/>
          </a:ln>
        </p:spPr>
        <p:txBody>
          <a:bodyPr wrap="square">
            <a:spAutoFit/>
          </a:bodyPr>
          <a:lstStyle/>
          <a:p>
            <a:pPr algn="just" defTabSz="4422775">
              <a:lnSpc>
                <a:spcPct val="125000"/>
              </a:lnSpc>
              <a:spcBef>
                <a:spcPct val="0"/>
              </a:spcBef>
            </a:pPr>
            <a:r>
              <a:rPr lang="en-US" altLang="zh-CN" sz="1600" dirty="0">
                <a:solidFill>
                  <a:srgbClr val="0000FF"/>
                </a:solidFill>
                <a:latin typeface="Times New Roman" panose="02020603050405020304" pitchFamily="18" charset="0"/>
                <a:ea typeface="宋体" charset="-122"/>
                <a:cs typeface="Times New Roman" panose="02020603050405020304" pitchFamily="18" charset="0"/>
              </a:rPr>
              <a:t>INTRODUCTION</a:t>
            </a:r>
            <a:endParaRPr lang="zh-CN" altLang="zh-CN" sz="1600" dirty="0">
              <a:solidFill>
                <a:srgbClr val="0000FF"/>
              </a:solidFill>
              <a:latin typeface="Times New Roman" panose="02020603050405020304" pitchFamily="18" charset="0"/>
              <a:ea typeface="宋体" charset="-122"/>
              <a:cs typeface="Times New Roman" panose="02020603050405020304" pitchFamily="18" charset="0"/>
            </a:endParaRPr>
          </a:p>
          <a:p>
            <a:pPr algn="just" defTabSz="4422775">
              <a:lnSpc>
                <a:spcPct val="125000"/>
              </a:lnSpc>
              <a:spcBef>
                <a:spcPct val="0"/>
              </a:spcBef>
            </a:pPr>
            <a:r>
              <a:rPr lang="en-US" altLang="zh-CN" sz="1550" b="0" dirty="0" smtClean="0">
                <a:solidFill>
                  <a:prstClr val="black"/>
                </a:solidFill>
                <a:latin typeface="Times New Roman" panose="02020603050405020304" pitchFamily="18" charset="0"/>
                <a:ea typeface="宋体" charset="-122"/>
                <a:cs typeface="Times New Roman" panose="02020603050405020304" pitchFamily="18" charset="0"/>
              </a:rPr>
              <a:t>Engineering </a:t>
            </a: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Research Center of Microbial Enhanced Oil Recovery of the Ministry of Education was established in Oct. 2013, and was built based on East China University of Science and </a:t>
            </a:r>
            <a:r>
              <a:rPr lang="en-US" altLang="zh-CN" sz="1550" b="0" dirty="0" smtClean="0">
                <a:solidFill>
                  <a:prstClr val="black"/>
                </a:solidFill>
                <a:latin typeface="Times New Roman" panose="02020603050405020304" pitchFamily="18" charset="0"/>
                <a:ea typeface="宋体" charset="-122"/>
                <a:cs typeface="Times New Roman" panose="02020603050405020304" pitchFamily="18" charset="0"/>
              </a:rPr>
              <a:t>Technology. </a:t>
            </a: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The center consists of four platforms as key Technology Development &amp; Integration, Engineering R&amp;D, Scaling up &amp; Pilot Protocols, and Technology </a:t>
            </a:r>
            <a:r>
              <a:rPr lang="en-US" altLang="zh-CN" sz="1550" b="0" dirty="0" smtClean="0">
                <a:solidFill>
                  <a:prstClr val="black"/>
                </a:solidFill>
                <a:latin typeface="Times New Roman" panose="02020603050405020304" pitchFamily="18" charset="0"/>
                <a:ea typeface="宋体" charset="-122"/>
                <a:cs typeface="Times New Roman" panose="02020603050405020304" pitchFamily="18" charset="0"/>
              </a:rPr>
              <a:t>Transfer.</a:t>
            </a:r>
          </a:p>
          <a:p>
            <a:pPr algn="just" defTabSz="4422775">
              <a:lnSpc>
                <a:spcPct val="125000"/>
              </a:lnSpc>
              <a:spcBef>
                <a:spcPts val="600"/>
              </a:spcBef>
            </a:pPr>
            <a:r>
              <a:rPr lang="en-US" altLang="zh-CN" sz="1600" dirty="0" smtClean="0">
                <a:solidFill>
                  <a:srgbClr val="0000FF"/>
                </a:solidFill>
                <a:latin typeface="Times New Roman" panose="02020603050405020304" pitchFamily="18" charset="0"/>
                <a:ea typeface="宋体" charset="-122"/>
                <a:cs typeface="Times New Roman" panose="02020603050405020304" pitchFamily="18" charset="0"/>
              </a:rPr>
              <a:t>VISION</a:t>
            </a:r>
            <a:r>
              <a:rPr lang="en-US" altLang="zh-CN" sz="1600" dirty="0" smtClean="0">
                <a:solidFill>
                  <a:prstClr val="black"/>
                </a:solidFill>
                <a:latin typeface="Times New Roman" panose="02020603050405020304" pitchFamily="18" charset="0"/>
                <a:ea typeface="宋体" charset="-122"/>
                <a:cs typeface="Times New Roman" panose="02020603050405020304" pitchFamily="18" charset="0"/>
              </a:rPr>
              <a:t> </a:t>
            </a:r>
            <a:endParaRPr lang="zh-CN" altLang="zh-CN" sz="1600" dirty="0">
              <a:solidFill>
                <a:prstClr val="black"/>
              </a:solidFill>
              <a:latin typeface="Times New Roman" panose="02020603050405020304" pitchFamily="18" charset="0"/>
              <a:ea typeface="宋体" charset="-122"/>
              <a:cs typeface="Times New Roman" panose="02020603050405020304" pitchFamily="18" charset="0"/>
            </a:endParaRPr>
          </a:p>
          <a:p>
            <a:pPr algn="just" defTabSz="4422775">
              <a:lnSpc>
                <a:spcPct val="125000"/>
              </a:lnSpc>
              <a:spcBef>
                <a:spcPct val="0"/>
              </a:spcBef>
            </a:pP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As one of the leading research center, it strives to attract nurture frontiers in green and sustainable technologies in microbial enhanced oil recovery, and to serve as an open platform for research, technical training, technology transfer, information sharing, and international collaboration. </a:t>
            </a:r>
          </a:p>
        </p:txBody>
      </p:sp>
      <p:pic>
        <p:nvPicPr>
          <p:cNvPr id="10" name="Picture 30" descr="微生物采油研究中心logo-0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488" y="4437112"/>
            <a:ext cx="2160000" cy="2160000"/>
          </a:xfrm>
          <a:prstGeom prst="rect">
            <a:avLst/>
          </a:prstGeom>
          <a:noFill/>
        </p:spPr>
      </p:pic>
      <p:sp>
        <p:nvSpPr>
          <p:cNvPr id="2" name="矩形 1"/>
          <p:cNvSpPr/>
          <p:nvPr/>
        </p:nvSpPr>
        <p:spPr>
          <a:xfrm>
            <a:off x="72008" y="4408291"/>
            <a:ext cx="6588224" cy="2189061"/>
          </a:xfrm>
          <a:prstGeom prst="rect">
            <a:avLst/>
          </a:prstGeom>
        </p:spPr>
        <p:txBody>
          <a:bodyPr wrap="square">
            <a:spAutoFit/>
          </a:bodyPr>
          <a:lstStyle/>
          <a:p>
            <a:pPr algn="just" defTabSz="4422775">
              <a:lnSpc>
                <a:spcPct val="125000"/>
              </a:lnSpc>
              <a:spcBef>
                <a:spcPct val="35000"/>
              </a:spcBef>
            </a:pPr>
            <a:r>
              <a:rPr lang="en-US" altLang="zh-CN" sz="1600" dirty="0">
                <a:solidFill>
                  <a:srgbClr val="0000FF"/>
                </a:solidFill>
                <a:latin typeface="Times New Roman" panose="02020603050405020304" pitchFamily="18" charset="0"/>
                <a:ea typeface="宋体" charset="-122"/>
                <a:cs typeface="Times New Roman" panose="02020603050405020304" pitchFamily="18" charset="0"/>
              </a:rPr>
              <a:t>MISSION</a:t>
            </a:r>
            <a:r>
              <a:rPr lang="en-US" altLang="zh-CN" sz="1600" dirty="0">
                <a:solidFill>
                  <a:prstClr val="black"/>
                </a:solidFill>
                <a:latin typeface="Times New Roman" panose="02020603050405020304" pitchFamily="18" charset="0"/>
                <a:ea typeface="宋体" charset="-122"/>
                <a:cs typeface="Times New Roman" panose="02020603050405020304" pitchFamily="18" charset="0"/>
              </a:rPr>
              <a:t> </a:t>
            </a:r>
            <a:endParaRPr lang="zh-CN" altLang="zh-CN" sz="1600" dirty="0">
              <a:solidFill>
                <a:prstClr val="black"/>
              </a:solidFill>
              <a:latin typeface="Times New Roman" panose="02020603050405020304" pitchFamily="18" charset="0"/>
              <a:ea typeface="宋体" charset="-122"/>
              <a:cs typeface="Times New Roman" panose="02020603050405020304" pitchFamily="18" charset="0"/>
            </a:endParaRPr>
          </a:p>
          <a:p>
            <a:pPr algn="just" defTabSz="4422775">
              <a:lnSpc>
                <a:spcPct val="125000"/>
              </a:lnSpc>
              <a:spcBef>
                <a:spcPct val="0"/>
              </a:spcBef>
            </a:pP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The objectives of the center are focus on cost-effective approaches for enhancement of energy recovery. The on-going </a:t>
            </a:r>
            <a:r>
              <a:rPr lang="en-US" altLang="zh-CN" sz="1550" b="0" dirty="0" smtClean="0">
                <a:solidFill>
                  <a:prstClr val="black"/>
                </a:solidFill>
                <a:latin typeface="Times New Roman" panose="02020603050405020304" pitchFamily="18" charset="0"/>
                <a:ea typeface="宋体" charset="-122"/>
                <a:cs typeface="Times New Roman" panose="02020603050405020304" pitchFamily="18" charset="0"/>
              </a:rPr>
              <a:t>tasks include </a:t>
            </a: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(1) roles of microbial community in-situ petroleum, (2) bio-conversion of residues oils into natural gas in oil reservoirs, (3) microbial and bio-based </a:t>
            </a:r>
            <a:r>
              <a:rPr lang="en-US" altLang="zh-CN" sz="1550" b="0" dirty="0" smtClean="0">
                <a:solidFill>
                  <a:prstClr val="black"/>
                </a:solidFill>
                <a:latin typeface="Times New Roman" panose="02020603050405020304" pitchFamily="18" charset="0"/>
                <a:ea typeface="宋体" charset="-122"/>
                <a:cs typeface="Times New Roman" panose="02020603050405020304" pitchFamily="18" charset="0"/>
              </a:rPr>
              <a:t>surfactants, </a:t>
            </a: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and (4) </a:t>
            </a:r>
            <a:r>
              <a:rPr lang="en-US" altLang="zh-CN" sz="1550" b="0" dirty="0" err="1">
                <a:solidFill>
                  <a:prstClr val="black"/>
                </a:solidFill>
                <a:latin typeface="Times New Roman" panose="02020603050405020304" pitchFamily="18" charset="0"/>
                <a:ea typeface="宋体" charset="-122"/>
                <a:cs typeface="Times New Roman" panose="02020603050405020304" pitchFamily="18" charset="0"/>
              </a:rPr>
              <a:t>biofixation</a:t>
            </a:r>
            <a:r>
              <a:rPr lang="en-US" altLang="zh-CN" sz="1550" b="0" dirty="0">
                <a:solidFill>
                  <a:prstClr val="black"/>
                </a:solidFill>
                <a:latin typeface="Times New Roman" panose="02020603050405020304" pitchFamily="18" charset="0"/>
                <a:ea typeface="宋体" charset="-122"/>
                <a:cs typeface="Times New Roman" panose="02020603050405020304" pitchFamily="18" charset="0"/>
              </a:rPr>
              <a:t> and bio-conversion of carbon dioxide to methane energy by geo-microorganisms in-situ oil reservoirs.</a:t>
            </a:r>
          </a:p>
        </p:txBody>
      </p:sp>
    </p:spTree>
    <p:extLst>
      <p:ext uri="{BB962C8B-B14F-4D97-AF65-F5344CB8AC3E}">
        <p14:creationId xmlns:p14="http://schemas.microsoft.com/office/powerpoint/2010/main" val="50518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3" name="Rectangle 23"/>
          <p:cNvSpPr>
            <a:spLocks noChangeArrowheads="1"/>
          </p:cNvSpPr>
          <p:nvPr/>
        </p:nvSpPr>
        <p:spPr bwMode="auto">
          <a:xfrm>
            <a:off x="2538413" y="6220544"/>
            <a:ext cx="4195762" cy="304800"/>
          </a:xfrm>
          <a:prstGeom prst="rect">
            <a:avLst/>
          </a:prstGeom>
          <a:noFill/>
          <a:ln w="9525">
            <a:noFill/>
            <a:miter lim="800000"/>
            <a:headEnd/>
            <a:tailEnd/>
          </a:ln>
        </p:spPr>
        <p:txBody>
          <a:bodyPr wrap="none">
            <a:spAutoFit/>
          </a:bodyPr>
          <a:lstStyle/>
          <a:p>
            <a:r>
              <a:rPr kumimoji="0" lang="en-US" altLang="zh-CN" sz="1400" b="1" i="0">
                <a:solidFill>
                  <a:srgbClr val="0000CC"/>
                </a:solidFill>
                <a:effectLst/>
                <a:latin typeface="Georgia" pitchFamily="18" charset="0"/>
              </a:rPr>
              <a:t>Academic members (including Postdoctors)</a:t>
            </a:r>
          </a:p>
        </p:txBody>
      </p:sp>
      <p:sp>
        <p:nvSpPr>
          <p:cNvPr id="4" name="Rectangle 58"/>
          <p:cNvSpPr>
            <a:spLocks noChangeArrowheads="1"/>
          </p:cNvSpPr>
          <p:nvPr/>
        </p:nvSpPr>
        <p:spPr bwMode="auto">
          <a:xfrm>
            <a:off x="333375" y="1178644"/>
            <a:ext cx="8582025" cy="396875"/>
          </a:xfrm>
          <a:prstGeom prst="rect">
            <a:avLst/>
          </a:prstGeom>
          <a:noFill/>
          <a:ln w="9525">
            <a:noFill/>
            <a:miter lim="800000"/>
            <a:headEnd/>
            <a:tailEnd/>
          </a:ln>
        </p:spPr>
        <p:txBody>
          <a:bodyPr>
            <a:spAutoFit/>
          </a:bodyPr>
          <a:lstStyle/>
          <a:p>
            <a:pPr algn="ctr"/>
            <a:r>
              <a:rPr kumimoji="0" lang="en-US" altLang="zh-CN" sz="2000" b="1" i="0" dirty="0">
                <a:solidFill>
                  <a:srgbClr val="0000CC"/>
                </a:solidFill>
                <a:effectLst/>
                <a:latin typeface="Georgia" pitchFamily="18" charset="0"/>
              </a:rPr>
              <a:t>Faculty and students in our group</a:t>
            </a:r>
          </a:p>
        </p:txBody>
      </p:sp>
      <p:grpSp>
        <p:nvGrpSpPr>
          <p:cNvPr id="5" name="Group 64"/>
          <p:cNvGrpSpPr>
            <a:grpSpLocks/>
          </p:cNvGrpSpPr>
          <p:nvPr/>
        </p:nvGrpSpPr>
        <p:grpSpPr bwMode="auto">
          <a:xfrm>
            <a:off x="169863" y="1635844"/>
            <a:ext cx="8797925" cy="4489450"/>
            <a:chOff x="107" y="925"/>
            <a:chExt cx="5542" cy="2828"/>
          </a:xfrm>
        </p:grpSpPr>
        <p:sp>
          <p:nvSpPr>
            <p:cNvPr id="7" name="Rectangle 41"/>
            <p:cNvSpPr>
              <a:spLocks noChangeArrowheads="1"/>
            </p:cNvSpPr>
            <p:nvPr/>
          </p:nvSpPr>
          <p:spPr bwMode="auto">
            <a:xfrm>
              <a:off x="107" y="2101"/>
              <a:ext cx="5542" cy="202"/>
            </a:xfrm>
            <a:prstGeom prst="rect">
              <a:avLst/>
            </a:prstGeom>
            <a:noFill/>
            <a:ln w="9525">
              <a:noFill/>
              <a:miter lim="800000"/>
              <a:headEnd/>
              <a:tailEnd/>
            </a:ln>
          </p:spPr>
          <p:txBody>
            <a:bodyPr tIns="36000" bIns="72000">
              <a:spAutoFit/>
            </a:bodyPr>
            <a:lstStyle/>
            <a:p>
              <a:pPr algn="ctr"/>
              <a:r>
                <a:rPr kumimoji="0" lang="en-US" altLang="zh-CN" sz="1400" b="1" i="0">
                  <a:solidFill>
                    <a:srgbClr val="0000CC"/>
                  </a:solidFill>
                  <a:effectLst/>
                  <a:latin typeface="Georgia" pitchFamily="18" charset="0"/>
                </a:rPr>
                <a:t>Biodegradation &amp; Products</a:t>
              </a:r>
            </a:p>
          </p:txBody>
        </p:sp>
        <p:sp>
          <p:nvSpPr>
            <p:cNvPr id="8" name="Rectangle 31"/>
            <p:cNvSpPr>
              <a:spLocks noChangeArrowheads="1"/>
            </p:cNvSpPr>
            <p:nvPr/>
          </p:nvSpPr>
          <p:spPr bwMode="auto">
            <a:xfrm>
              <a:off x="249" y="2921"/>
              <a:ext cx="5143" cy="179"/>
            </a:xfrm>
            <a:prstGeom prst="rect">
              <a:avLst/>
            </a:prstGeom>
            <a:noFill/>
            <a:ln w="9525">
              <a:noFill/>
              <a:miter lim="800000"/>
              <a:headEnd/>
              <a:tailEnd/>
            </a:ln>
          </p:spPr>
          <p:txBody>
            <a:bodyPr tIns="0" bIns="72000">
              <a:spAutoFit/>
            </a:bodyPr>
            <a:lstStyle/>
            <a:p>
              <a:pPr algn="ctr"/>
              <a:r>
                <a:rPr kumimoji="0" lang="en-US" altLang="zh-CN" sz="1400" b="1" i="0">
                  <a:solidFill>
                    <a:srgbClr val="0000CC"/>
                  </a:solidFill>
                  <a:effectLst/>
                  <a:latin typeface="Georgia" pitchFamily="18" charset="0"/>
                </a:rPr>
                <a:t>Microbial communities</a:t>
              </a:r>
            </a:p>
          </p:txBody>
        </p:sp>
        <p:pic>
          <p:nvPicPr>
            <p:cNvPr id="9" name="Picture 3"/>
            <p:cNvPicPr preferRelativeResize="0">
              <a:picLocks noChangeArrowheads="1"/>
            </p:cNvPicPr>
            <p:nvPr/>
          </p:nvPicPr>
          <p:blipFill>
            <a:blip r:embed="rId2" cstate="print">
              <a:lum bright="10000"/>
            </a:blip>
            <a:srcRect/>
            <a:stretch>
              <a:fillRect/>
            </a:stretch>
          </p:blipFill>
          <p:spPr bwMode="auto">
            <a:xfrm>
              <a:off x="3022" y="3186"/>
              <a:ext cx="453" cy="566"/>
            </a:xfrm>
            <a:prstGeom prst="rect">
              <a:avLst/>
            </a:prstGeom>
            <a:noFill/>
            <a:ln w="9525">
              <a:noFill/>
              <a:miter lim="800000"/>
              <a:headEnd/>
              <a:tailEnd/>
            </a:ln>
          </p:spPr>
        </p:pic>
        <p:pic>
          <p:nvPicPr>
            <p:cNvPr id="10" name="Picture 4"/>
            <p:cNvPicPr preferRelativeResize="0">
              <a:picLocks noChangeArrowheads="1"/>
            </p:cNvPicPr>
            <p:nvPr/>
          </p:nvPicPr>
          <p:blipFill>
            <a:blip r:embed="rId3" cstate="print">
              <a:lum bright="10000"/>
            </a:blip>
            <a:srcRect/>
            <a:stretch>
              <a:fillRect/>
            </a:stretch>
          </p:blipFill>
          <p:spPr bwMode="auto">
            <a:xfrm>
              <a:off x="1596" y="3185"/>
              <a:ext cx="453" cy="567"/>
            </a:xfrm>
            <a:prstGeom prst="rect">
              <a:avLst/>
            </a:prstGeom>
            <a:noFill/>
            <a:ln w="9525">
              <a:noFill/>
              <a:miter lim="800000"/>
              <a:headEnd/>
              <a:tailEnd/>
            </a:ln>
          </p:spPr>
        </p:pic>
        <p:pic>
          <p:nvPicPr>
            <p:cNvPr id="11" name="Picture 8"/>
            <p:cNvPicPr>
              <a:picLocks noChangeArrowheads="1"/>
            </p:cNvPicPr>
            <p:nvPr/>
          </p:nvPicPr>
          <p:blipFill>
            <a:blip r:embed="rId4" cstate="print"/>
            <a:srcRect/>
            <a:stretch>
              <a:fillRect/>
            </a:stretch>
          </p:blipFill>
          <p:spPr bwMode="auto">
            <a:xfrm>
              <a:off x="3502" y="3185"/>
              <a:ext cx="454" cy="567"/>
            </a:xfrm>
            <a:prstGeom prst="rect">
              <a:avLst/>
            </a:prstGeom>
            <a:noFill/>
            <a:ln w="9525">
              <a:noFill/>
              <a:miter lim="800000"/>
              <a:headEnd/>
              <a:tailEnd/>
            </a:ln>
          </p:spPr>
        </p:pic>
        <p:pic>
          <p:nvPicPr>
            <p:cNvPr id="12" name="Picture 11"/>
            <p:cNvPicPr>
              <a:picLocks noChangeArrowheads="1"/>
            </p:cNvPicPr>
            <p:nvPr/>
          </p:nvPicPr>
          <p:blipFill>
            <a:blip r:embed="rId5" cstate="print"/>
            <a:srcRect/>
            <a:stretch>
              <a:fillRect/>
            </a:stretch>
          </p:blipFill>
          <p:spPr bwMode="auto">
            <a:xfrm>
              <a:off x="2545" y="3185"/>
              <a:ext cx="453" cy="567"/>
            </a:xfrm>
            <a:prstGeom prst="rect">
              <a:avLst/>
            </a:prstGeom>
            <a:noFill/>
            <a:ln w="9525">
              <a:noFill/>
              <a:miter lim="800000"/>
              <a:headEnd/>
              <a:tailEnd/>
            </a:ln>
          </p:spPr>
        </p:pic>
        <p:pic>
          <p:nvPicPr>
            <p:cNvPr id="13" name="Picture 27" descr="C:\Documents and Settings\Administrator\桌面\照片\宋昌盛.jpg"/>
            <p:cNvPicPr preferRelativeResize="0">
              <a:picLocks noChangeArrowheads="1"/>
            </p:cNvPicPr>
            <p:nvPr/>
          </p:nvPicPr>
          <p:blipFill>
            <a:blip r:embed="rId6" cstate="print"/>
            <a:srcRect/>
            <a:stretch>
              <a:fillRect/>
            </a:stretch>
          </p:blipFill>
          <p:spPr bwMode="auto">
            <a:xfrm>
              <a:off x="654" y="3185"/>
              <a:ext cx="454" cy="567"/>
            </a:xfrm>
            <a:prstGeom prst="rect">
              <a:avLst/>
            </a:prstGeom>
            <a:noFill/>
            <a:ln w="9525">
              <a:noFill/>
              <a:miter lim="800000"/>
              <a:headEnd/>
              <a:tailEnd/>
            </a:ln>
          </p:spPr>
        </p:pic>
        <p:pic>
          <p:nvPicPr>
            <p:cNvPr id="14" name="Picture 11" descr="IMG_0815"/>
            <p:cNvPicPr preferRelativeResize="0">
              <a:picLocks noChangeArrowheads="1"/>
            </p:cNvPicPr>
            <p:nvPr/>
          </p:nvPicPr>
          <p:blipFill>
            <a:blip r:embed="rId7" cstate="print"/>
            <a:srcRect/>
            <a:stretch>
              <a:fillRect/>
            </a:stretch>
          </p:blipFill>
          <p:spPr bwMode="auto">
            <a:xfrm>
              <a:off x="2072" y="3185"/>
              <a:ext cx="453" cy="567"/>
            </a:xfrm>
            <a:prstGeom prst="rect">
              <a:avLst/>
            </a:prstGeom>
            <a:noFill/>
            <a:ln w="9525" algn="ctr">
              <a:noFill/>
              <a:miter lim="800000"/>
              <a:headEnd/>
              <a:tailEnd/>
            </a:ln>
          </p:spPr>
        </p:pic>
        <p:pic>
          <p:nvPicPr>
            <p:cNvPr id="15" name="Picture 50"/>
            <p:cNvPicPr>
              <a:picLocks noChangeArrowheads="1"/>
            </p:cNvPicPr>
            <p:nvPr/>
          </p:nvPicPr>
          <p:blipFill>
            <a:blip r:embed="rId8" cstate="print"/>
            <a:srcRect/>
            <a:stretch>
              <a:fillRect/>
            </a:stretch>
          </p:blipFill>
          <p:spPr bwMode="auto">
            <a:xfrm>
              <a:off x="4455" y="3185"/>
              <a:ext cx="454" cy="567"/>
            </a:xfrm>
            <a:prstGeom prst="rect">
              <a:avLst/>
            </a:prstGeom>
            <a:noFill/>
            <a:ln w="9525">
              <a:noFill/>
              <a:miter lim="800000"/>
              <a:headEnd/>
              <a:tailEnd/>
            </a:ln>
          </p:spPr>
        </p:pic>
        <p:pic>
          <p:nvPicPr>
            <p:cNvPr id="16" name="Picture 51"/>
            <p:cNvPicPr>
              <a:picLocks noChangeArrowheads="1"/>
            </p:cNvPicPr>
            <p:nvPr/>
          </p:nvPicPr>
          <p:blipFill>
            <a:blip r:embed="rId9" cstate="print"/>
            <a:srcRect/>
            <a:stretch>
              <a:fillRect/>
            </a:stretch>
          </p:blipFill>
          <p:spPr bwMode="auto">
            <a:xfrm>
              <a:off x="3980" y="3186"/>
              <a:ext cx="454" cy="565"/>
            </a:xfrm>
            <a:prstGeom prst="rect">
              <a:avLst/>
            </a:prstGeom>
            <a:noFill/>
            <a:ln w="9525">
              <a:noFill/>
              <a:miter lim="800000"/>
              <a:headEnd/>
              <a:tailEnd/>
            </a:ln>
          </p:spPr>
        </p:pic>
        <p:pic>
          <p:nvPicPr>
            <p:cNvPr id="17" name="Picture 51"/>
            <p:cNvPicPr>
              <a:picLocks noChangeArrowheads="1"/>
            </p:cNvPicPr>
            <p:nvPr/>
          </p:nvPicPr>
          <p:blipFill>
            <a:blip r:embed="rId10" cstate="print"/>
            <a:srcRect/>
            <a:stretch>
              <a:fillRect/>
            </a:stretch>
          </p:blipFill>
          <p:spPr bwMode="auto">
            <a:xfrm>
              <a:off x="4568" y="1590"/>
              <a:ext cx="399" cy="499"/>
            </a:xfrm>
            <a:prstGeom prst="rect">
              <a:avLst/>
            </a:prstGeom>
            <a:noFill/>
            <a:ln w="9525">
              <a:noFill/>
              <a:miter lim="800000"/>
              <a:headEnd/>
              <a:tailEnd/>
            </a:ln>
          </p:spPr>
        </p:pic>
        <p:pic>
          <p:nvPicPr>
            <p:cNvPr id="18" name="Picture 52"/>
            <p:cNvPicPr>
              <a:picLocks noChangeArrowheads="1"/>
            </p:cNvPicPr>
            <p:nvPr/>
          </p:nvPicPr>
          <p:blipFill>
            <a:blip r:embed="rId11" cstate="print"/>
            <a:srcRect/>
            <a:stretch>
              <a:fillRect/>
            </a:stretch>
          </p:blipFill>
          <p:spPr bwMode="auto">
            <a:xfrm>
              <a:off x="4975" y="1591"/>
              <a:ext cx="399" cy="499"/>
            </a:xfrm>
            <a:prstGeom prst="rect">
              <a:avLst/>
            </a:prstGeom>
            <a:noFill/>
            <a:ln w="9525">
              <a:noFill/>
              <a:miter lim="800000"/>
              <a:headEnd/>
              <a:tailEnd/>
            </a:ln>
          </p:spPr>
        </p:pic>
        <p:pic>
          <p:nvPicPr>
            <p:cNvPr id="19" name="Picture 57"/>
            <p:cNvPicPr>
              <a:picLocks noChangeArrowheads="1"/>
            </p:cNvPicPr>
            <p:nvPr/>
          </p:nvPicPr>
          <p:blipFill>
            <a:blip r:embed="rId12" cstate="print"/>
            <a:srcRect/>
            <a:stretch>
              <a:fillRect/>
            </a:stretch>
          </p:blipFill>
          <p:spPr bwMode="auto">
            <a:xfrm>
              <a:off x="4150" y="1590"/>
              <a:ext cx="399" cy="499"/>
            </a:xfrm>
            <a:prstGeom prst="rect">
              <a:avLst/>
            </a:prstGeom>
            <a:noFill/>
            <a:ln w="9525">
              <a:noFill/>
              <a:miter lim="800000"/>
              <a:headEnd/>
              <a:tailEnd/>
            </a:ln>
          </p:spPr>
        </p:pic>
        <p:pic>
          <p:nvPicPr>
            <p:cNvPr id="20" name="Picture 48"/>
            <p:cNvPicPr>
              <a:picLocks noChangeArrowheads="1"/>
            </p:cNvPicPr>
            <p:nvPr/>
          </p:nvPicPr>
          <p:blipFill>
            <a:blip r:embed="rId13" cstate="print"/>
            <a:srcRect/>
            <a:stretch>
              <a:fillRect/>
            </a:stretch>
          </p:blipFill>
          <p:spPr bwMode="auto">
            <a:xfrm>
              <a:off x="3744" y="1589"/>
              <a:ext cx="399" cy="499"/>
            </a:xfrm>
            <a:prstGeom prst="rect">
              <a:avLst/>
            </a:prstGeom>
            <a:noFill/>
            <a:ln w="9525">
              <a:noFill/>
              <a:miter lim="800000"/>
              <a:headEnd/>
              <a:tailEnd/>
            </a:ln>
          </p:spPr>
        </p:pic>
        <p:pic>
          <p:nvPicPr>
            <p:cNvPr id="21" name="Picture 8"/>
            <p:cNvPicPr>
              <a:picLocks noChangeArrowheads="1"/>
            </p:cNvPicPr>
            <p:nvPr/>
          </p:nvPicPr>
          <p:blipFill>
            <a:blip r:embed="rId14" cstate="print"/>
            <a:srcRect/>
            <a:stretch>
              <a:fillRect/>
            </a:stretch>
          </p:blipFill>
          <p:spPr bwMode="auto">
            <a:xfrm>
              <a:off x="2905" y="1589"/>
              <a:ext cx="399" cy="499"/>
            </a:xfrm>
            <a:prstGeom prst="rect">
              <a:avLst/>
            </a:prstGeom>
            <a:noFill/>
            <a:ln w="9525">
              <a:noFill/>
              <a:miter lim="800000"/>
              <a:headEnd/>
              <a:tailEnd/>
            </a:ln>
          </p:spPr>
        </p:pic>
        <p:pic>
          <p:nvPicPr>
            <p:cNvPr id="22" name="Picture 9" descr="C:\Users\dell\Desktop\蔡帮鑫.jpg"/>
            <p:cNvPicPr>
              <a:picLocks noChangeArrowheads="1"/>
            </p:cNvPicPr>
            <p:nvPr/>
          </p:nvPicPr>
          <p:blipFill>
            <a:blip r:embed="rId15" cstate="print"/>
            <a:srcRect/>
            <a:stretch>
              <a:fillRect/>
            </a:stretch>
          </p:blipFill>
          <p:spPr bwMode="auto">
            <a:xfrm>
              <a:off x="839" y="1594"/>
              <a:ext cx="399" cy="499"/>
            </a:xfrm>
            <a:prstGeom prst="rect">
              <a:avLst/>
            </a:prstGeom>
            <a:noFill/>
            <a:ln w="9525">
              <a:noFill/>
              <a:miter lim="800000"/>
              <a:headEnd/>
              <a:tailEnd/>
            </a:ln>
          </p:spPr>
        </p:pic>
        <p:pic>
          <p:nvPicPr>
            <p:cNvPr id="23" name="Picture 48"/>
            <p:cNvPicPr>
              <a:picLocks noChangeArrowheads="1"/>
            </p:cNvPicPr>
            <p:nvPr/>
          </p:nvPicPr>
          <p:blipFill>
            <a:blip r:embed="rId16" cstate="print"/>
            <a:srcRect/>
            <a:stretch>
              <a:fillRect/>
            </a:stretch>
          </p:blipFill>
          <p:spPr bwMode="auto">
            <a:xfrm>
              <a:off x="1649" y="1590"/>
              <a:ext cx="399" cy="499"/>
            </a:xfrm>
            <a:prstGeom prst="rect">
              <a:avLst/>
            </a:prstGeom>
            <a:noFill/>
            <a:ln w="9525">
              <a:noFill/>
              <a:miter lim="800000"/>
              <a:headEnd/>
              <a:tailEnd/>
            </a:ln>
          </p:spPr>
        </p:pic>
        <p:pic>
          <p:nvPicPr>
            <p:cNvPr id="24" name="Picture 16" descr="C:\Documents and Settings\Administrator\桌面\照片\孟勇.jpg"/>
            <p:cNvPicPr preferRelativeResize="0">
              <a:picLocks noChangeArrowheads="1"/>
            </p:cNvPicPr>
            <p:nvPr/>
          </p:nvPicPr>
          <p:blipFill>
            <a:blip r:embed="rId17" cstate="print"/>
            <a:srcRect/>
            <a:stretch>
              <a:fillRect/>
            </a:stretch>
          </p:blipFill>
          <p:spPr bwMode="auto">
            <a:xfrm>
              <a:off x="5202" y="2396"/>
              <a:ext cx="400" cy="499"/>
            </a:xfrm>
            <a:prstGeom prst="rect">
              <a:avLst/>
            </a:prstGeom>
            <a:noFill/>
            <a:ln w="9525">
              <a:noFill/>
              <a:miter lim="800000"/>
              <a:headEnd/>
              <a:tailEnd/>
            </a:ln>
          </p:spPr>
        </p:pic>
        <p:pic>
          <p:nvPicPr>
            <p:cNvPr id="25" name="Picture 48"/>
            <p:cNvPicPr>
              <a:picLocks noChangeArrowheads="1"/>
            </p:cNvPicPr>
            <p:nvPr/>
          </p:nvPicPr>
          <p:blipFill>
            <a:blip r:embed="rId18" cstate="print"/>
            <a:srcRect/>
            <a:stretch>
              <a:fillRect/>
            </a:stretch>
          </p:blipFill>
          <p:spPr bwMode="auto">
            <a:xfrm>
              <a:off x="4795" y="2396"/>
              <a:ext cx="399" cy="499"/>
            </a:xfrm>
            <a:prstGeom prst="rect">
              <a:avLst/>
            </a:prstGeom>
            <a:noFill/>
            <a:ln w="9525">
              <a:noFill/>
              <a:miter lim="800000"/>
              <a:headEnd/>
              <a:tailEnd/>
            </a:ln>
          </p:spPr>
        </p:pic>
        <p:pic>
          <p:nvPicPr>
            <p:cNvPr id="26" name="Picture 3" descr="C:\Users\dell\Desktop\岳建强.jpg"/>
            <p:cNvPicPr>
              <a:picLocks noChangeArrowheads="1"/>
            </p:cNvPicPr>
            <p:nvPr/>
          </p:nvPicPr>
          <p:blipFill>
            <a:blip r:embed="rId19" cstate="print"/>
            <a:srcRect/>
            <a:stretch>
              <a:fillRect/>
            </a:stretch>
          </p:blipFill>
          <p:spPr bwMode="auto">
            <a:xfrm>
              <a:off x="2481" y="1594"/>
              <a:ext cx="399" cy="499"/>
            </a:xfrm>
            <a:prstGeom prst="rect">
              <a:avLst/>
            </a:prstGeom>
            <a:noFill/>
            <a:ln w="9525">
              <a:noFill/>
              <a:miter lim="800000"/>
              <a:headEnd/>
              <a:tailEnd/>
            </a:ln>
          </p:spPr>
        </p:pic>
        <p:pic>
          <p:nvPicPr>
            <p:cNvPr id="27" name="Picture 58"/>
            <p:cNvPicPr>
              <a:picLocks noChangeArrowheads="1"/>
            </p:cNvPicPr>
            <p:nvPr/>
          </p:nvPicPr>
          <p:blipFill>
            <a:blip r:embed="rId20" cstate="print"/>
            <a:srcRect/>
            <a:stretch>
              <a:fillRect/>
            </a:stretch>
          </p:blipFill>
          <p:spPr bwMode="auto">
            <a:xfrm>
              <a:off x="3953" y="2396"/>
              <a:ext cx="399" cy="499"/>
            </a:xfrm>
            <a:prstGeom prst="rect">
              <a:avLst/>
            </a:prstGeom>
            <a:noFill/>
            <a:ln w="9525">
              <a:noFill/>
              <a:miter lim="800000"/>
              <a:headEnd/>
              <a:tailEnd/>
            </a:ln>
          </p:spPr>
        </p:pic>
        <p:pic>
          <p:nvPicPr>
            <p:cNvPr id="28" name="Picture 60"/>
            <p:cNvPicPr>
              <a:picLocks noChangeArrowheads="1"/>
            </p:cNvPicPr>
            <p:nvPr/>
          </p:nvPicPr>
          <p:blipFill>
            <a:blip r:embed="rId21" cstate="print"/>
            <a:srcRect/>
            <a:stretch>
              <a:fillRect/>
            </a:stretch>
          </p:blipFill>
          <p:spPr bwMode="auto">
            <a:xfrm>
              <a:off x="2066" y="1591"/>
              <a:ext cx="399" cy="499"/>
            </a:xfrm>
            <a:prstGeom prst="rect">
              <a:avLst/>
            </a:prstGeom>
            <a:noFill/>
            <a:ln w="9525">
              <a:noFill/>
              <a:miter lim="800000"/>
              <a:headEnd/>
              <a:tailEnd/>
            </a:ln>
          </p:spPr>
        </p:pic>
        <p:pic>
          <p:nvPicPr>
            <p:cNvPr id="29" name="Picture 65"/>
            <p:cNvPicPr>
              <a:picLocks noChangeArrowheads="1"/>
            </p:cNvPicPr>
            <p:nvPr/>
          </p:nvPicPr>
          <p:blipFill>
            <a:blip r:embed="rId22" cstate="print"/>
            <a:srcRect/>
            <a:stretch>
              <a:fillRect/>
            </a:stretch>
          </p:blipFill>
          <p:spPr bwMode="auto">
            <a:xfrm>
              <a:off x="2268" y="2396"/>
              <a:ext cx="399" cy="499"/>
            </a:xfrm>
            <a:prstGeom prst="rect">
              <a:avLst/>
            </a:prstGeom>
            <a:noFill/>
            <a:ln w="9525">
              <a:noFill/>
              <a:miter lim="800000"/>
              <a:headEnd/>
              <a:tailEnd/>
            </a:ln>
          </p:spPr>
        </p:pic>
        <p:pic>
          <p:nvPicPr>
            <p:cNvPr id="30" name="Picture 42"/>
            <p:cNvPicPr>
              <a:picLocks noChangeArrowheads="1"/>
            </p:cNvPicPr>
            <p:nvPr/>
          </p:nvPicPr>
          <p:blipFill>
            <a:blip r:embed="rId23" cstate="print"/>
            <a:srcRect/>
            <a:stretch>
              <a:fillRect/>
            </a:stretch>
          </p:blipFill>
          <p:spPr bwMode="auto">
            <a:xfrm>
              <a:off x="4370" y="2396"/>
              <a:ext cx="400" cy="499"/>
            </a:xfrm>
            <a:prstGeom prst="rect">
              <a:avLst/>
            </a:prstGeom>
            <a:noFill/>
            <a:ln w="9525">
              <a:noFill/>
              <a:miter lim="800000"/>
              <a:headEnd/>
              <a:tailEnd/>
            </a:ln>
          </p:spPr>
        </p:pic>
        <p:pic>
          <p:nvPicPr>
            <p:cNvPr id="31" name="Picture 43"/>
            <p:cNvPicPr>
              <a:picLocks noChangeArrowheads="1"/>
            </p:cNvPicPr>
            <p:nvPr/>
          </p:nvPicPr>
          <p:blipFill>
            <a:blip r:embed="rId24" cstate="print"/>
            <a:srcRect/>
            <a:stretch>
              <a:fillRect/>
            </a:stretch>
          </p:blipFill>
          <p:spPr bwMode="auto">
            <a:xfrm>
              <a:off x="2675" y="2396"/>
              <a:ext cx="399" cy="499"/>
            </a:xfrm>
            <a:prstGeom prst="rect">
              <a:avLst/>
            </a:prstGeom>
            <a:noFill/>
            <a:ln w="9525">
              <a:noFill/>
              <a:miter lim="800000"/>
              <a:headEnd/>
              <a:tailEnd/>
            </a:ln>
          </p:spPr>
        </p:pic>
        <p:pic>
          <p:nvPicPr>
            <p:cNvPr id="32" name="Picture 48"/>
            <p:cNvPicPr>
              <a:picLocks noChangeArrowheads="1"/>
            </p:cNvPicPr>
            <p:nvPr/>
          </p:nvPicPr>
          <p:blipFill>
            <a:blip r:embed="rId25" cstate="print"/>
            <a:srcRect/>
            <a:stretch>
              <a:fillRect/>
            </a:stretch>
          </p:blipFill>
          <p:spPr bwMode="auto">
            <a:xfrm>
              <a:off x="1256" y="1594"/>
              <a:ext cx="399" cy="499"/>
            </a:xfrm>
            <a:prstGeom prst="rect">
              <a:avLst/>
            </a:prstGeom>
            <a:noFill/>
            <a:ln w="9525">
              <a:noFill/>
              <a:miter lim="800000"/>
              <a:headEnd/>
              <a:tailEnd/>
            </a:ln>
          </p:spPr>
        </p:pic>
        <p:pic>
          <p:nvPicPr>
            <p:cNvPr id="33" name="Picture 49"/>
            <p:cNvPicPr>
              <a:picLocks noChangeArrowheads="1"/>
            </p:cNvPicPr>
            <p:nvPr/>
          </p:nvPicPr>
          <p:blipFill>
            <a:blip r:embed="rId26" cstate="print"/>
            <a:srcRect l="-2" r="5135"/>
            <a:stretch>
              <a:fillRect/>
            </a:stretch>
          </p:blipFill>
          <p:spPr bwMode="auto">
            <a:xfrm>
              <a:off x="1136" y="3186"/>
              <a:ext cx="454" cy="567"/>
            </a:xfrm>
            <a:prstGeom prst="rect">
              <a:avLst/>
            </a:prstGeom>
            <a:noFill/>
            <a:ln w="9525">
              <a:noFill/>
              <a:miter lim="800000"/>
              <a:headEnd/>
              <a:tailEnd/>
            </a:ln>
          </p:spPr>
        </p:pic>
        <p:pic>
          <p:nvPicPr>
            <p:cNvPr id="34" name="Picture 50"/>
            <p:cNvPicPr>
              <a:picLocks noChangeArrowheads="1"/>
            </p:cNvPicPr>
            <p:nvPr/>
          </p:nvPicPr>
          <p:blipFill>
            <a:blip r:embed="rId27" cstate="print"/>
            <a:srcRect/>
            <a:stretch>
              <a:fillRect/>
            </a:stretch>
          </p:blipFill>
          <p:spPr bwMode="auto">
            <a:xfrm>
              <a:off x="3532" y="2395"/>
              <a:ext cx="399" cy="499"/>
            </a:xfrm>
            <a:prstGeom prst="rect">
              <a:avLst/>
            </a:prstGeom>
            <a:noFill/>
            <a:ln w="9525">
              <a:noFill/>
              <a:miter lim="800000"/>
              <a:headEnd/>
              <a:tailEnd/>
            </a:ln>
          </p:spPr>
        </p:pic>
        <p:pic>
          <p:nvPicPr>
            <p:cNvPr id="35" name="Picture 51"/>
            <p:cNvPicPr>
              <a:picLocks noChangeArrowheads="1"/>
            </p:cNvPicPr>
            <p:nvPr/>
          </p:nvPicPr>
          <p:blipFill>
            <a:blip r:embed="rId28" cstate="print"/>
            <a:srcRect/>
            <a:stretch>
              <a:fillRect/>
            </a:stretch>
          </p:blipFill>
          <p:spPr bwMode="auto">
            <a:xfrm>
              <a:off x="3111" y="2396"/>
              <a:ext cx="399" cy="499"/>
            </a:xfrm>
            <a:prstGeom prst="rect">
              <a:avLst/>
            </a:prstGeom>
            <a:noFill/>
            <a:ln w="9525">
              <a:noFill/>
              <a:miter lim="800000"/>
              <a:headEnd/>
              <a:tailEnd/>
            </a:ln>
          </p:spPr>
        </p:pic>
        <p:pic>
          <p:nvPicPr>
            <p:cNvPr id="36" name="Picture 53"/>
            <p:cNvPicPr>
              <a:picLocks noChangeArrowheads="1"/>
            </p:cNvPicPr>
            <p:nvPr/>
          </p:nvPicPr>
          <p:blipFill>
            <a:blip r:embed="rId29" cstate="print"/>
            <a:srcRect/>
            <a:stretch>
              <a:fillRect/>
            </a:stretch>
          </p:blipFill>
          <p:spPr bwMode="auto">
            <a:xfrm>
              <a:off x="431" y="1594"/>
              <a:ext cx="399" cy="499"/>
            </a:xfrm>
            <a:prstGeom prst="rect">
              <a:avLst/>
            </a:prstGeom>
            <a:noFill/>
            <a:ln w="9525">
              <a:noFill/>
              <a:miter lim="800000"/>
              <a:headEnd/>
              <a:tailEnd/>
            </a:ln>
          </p:spPr>
        </p:pic>
        <p:pic>
          <p:nvPicPr>
            <p:cNvPr id="37" name="Picture 43"/>
            <p:cNvPicPr>
              <a:picLocks noChangeArrowheads="1"/>
            </p:cNvPicPr>
            <p:nvPr/>
          </p:nvPicPr>
          <p:blipFill>
            <a:blip r:embed="rId30" cstate="print"/>
            <a:srcRect/>
            <a:stretch>
              <a:fillRect/>
            </a:stretch>
          </p:blipFill>
          <p:spPr bwMode="auto">
            <a:xfrm>
              <a:off x="4976" y="925"/>
              <a:ext cx="399" cy="499"/>
            </a:xfrm>
            <a:prstGeom prst="rect">
              <a:avLst/>
            </a:prstGeom>
            <a:noFill/>
            <a:ln w="9525">
              <a:noFill/>
              <a:miter lim="800000"/>
              <a:headEnd/>
              <a:tailEnd/>
            </a:ln>
          </p:spPr>
        </p:pic>
        <p:pic>
          <p:nvPicPr>
            <p:cNvPr id="38" name="Picture 46"/>
            <p:cNvPicPr>
              <a:picLocks noChangeArrowheads="1"/>
            </p:cNvPicPr>
            <p:nvPr/>
          </p:nvPicPr>
          <p:blipFill>
            <a:blip r:embed="rId31" cstate="print"/>
            <a:srcRect/>
            <a:stretch>
              <a:fillRect/>
            </a:stretch>
          </p:blipFill>
          <p:spPr bwMode="auto">
            <a:xfrm>
              <a:off x="1846" y="2387"/>
              <a:ext cx="399" cy="499"/>
            </a:xfrm>
            <a:prstGeom prst="rect">
              <a:avLst/>
            </a:prstGeom>
            <a:noFill/>
            <a:ln w="9525">
              <a:noFill/>
              <a:miter lim="800000"/>
              <a:headEnd/>
              <a:tailEnd/>
            </a:ln>
          </p:spPr>
        </p:pic>
        <p:pic>
          <p:nvPicPr>
            <p:cNvPr id="39" name="Picture 48"/>
            <p:cNvPicPr>
              <a:picLocks noChangeArrowheads="1"/>
            </p:cNvPicPr>
            <p:nvPr/>
          </p:nvPicPr>
          <p:blipFill>
            <a:blip r:embed="rId32" cstate="print"/>
            <a:srcRect/>
            <a:stretch>
              <a:fillRect/>
            </a:stretch>
          </p:blipFill>
          <p:spPr bwMode="auto">
            <a:xfrm>
              <a:off x="4141" y="935"/>
              <a:ext cx="399" cy="499"/>
            </a:xfrm>
            <a:prstGeom prst="rect">
              <a:avLst/>
            </a:prstGeom>
            <a:noFill/>
            <a:ln w="9525">
              <a:noFill/>
              <a:miter lim="800000"/>
              <a:headEnd/>
              <a:tailEnd/>
            </a:ln>
          </p:spPr>
        </p:pic>
        <p:pic>
          <p:nvPicPr>
            <p:cNvPr id="40" name="Picture 57"/>
            <p:cNvPicPr>
              <a:picLocks noChangeArrowheads="1"/>
            </p:cNvPicPr>
            <p:nvPr/>
          </p:nvPicPr>
          <p:blipFill>
            <a:blip r:embed="rId33" cstate="print"/>
            <a:srcRect/>
            <a:stretch>
              <a:fillRect/>
            </a:stretch>
          </p:blipFill>
          <p:spPr bwMode="auto">
            <a:xfrm>
              <a:off x="3316" y="1589"/>
              <a:ext cx="399" cy="499"/>
            </a:xfrm>
            <a:prstGeom prst="rect">
              <a:avLst/>
            </a:prstGeom>
            <a:noFill/>
            <a:ln w="9525">
              <a:noFill/>
              <a:miter lim="800000"/>
              <a:headEnd/>
              <a:tailEnd/>
            </a:ln>
          </p:spPr>
        </p:pic>
        <p:pic>
          <p:nvPicPr>
            <p:cNvPr id="41" name="图片 51"/>
            <p:cNvPicPr>
              <a:picLocks/>
            </p:cNvPicPr>
            <p:nvPr/>
          </p:nvPicPr>
          <p:blipFill>
            <a:blip r:embed="rId34" cstate="print"/>
            <a:srcRect/>
            <a:stretch>
              <a:fillRect/>
            </a:stretch>
          </p:blipFill>
          <p:spPr bwMode="auto">
            <a:xfrm>
              <a:off x="3316" y="935"/>
              <a:ext cx="399" cy="499"/>
            </a:xfrm>
            <a:prstGeom prst="rect">
              <a:avLst/>
            </a:prstGeom>
            <a:noFill/>
            <a:ln w="9525">
              <a:noFill/>
              <a:miter lim="800000"/>
              <a:headEnd/>
              <a:tailEnd/>
            </a:ln>
          </p:spPr>
        </p:pic>
        <p:pic>
          <p:nvPicPr>
            <p:cNvPr id="42" name="图片 53"/>
            <p:cNvPicPr>
              <a:picLocks/>
            </p:cNvPicPr>
            <p:nvPr/>
          </p:nvPicPr>
          <p:blipFill>
            <a:blip r:embed="rId35" cstate="print"/>
            <a:srcRect/>
            <a:stretch>
              <a:fillRect/>
            </a:stretch>
          </p:blipFill>
          <p:spPr bwMode="auto">
            <a:xfrm>
              <a:off x="612" y="2387"/>
              <a:ext cx="399" cy="499"/>
            </a:xfrm>
            <a:prstGeom prst="rect">
              <a:avLst/>
            </a:prstGeom>
            <a:noFill/>
            <a:ln w="9525">
              <a:noFill/>
              <a:miter lim="800000"/>
              <a:headEnd/>
              <a:tailEnd/>
            </a:ln>
          </p:spPr>
        </p:pic>
        <p:pic>
          <p:nvPicPr>
            <p:cNvPr id="43" name="图片 56"/>
            <p:cNvPicPr>
              <a:picLocks/>
            </p:cNvPicPr>
            <p:nvPr/>
          </p:nvPicPr>
          <p:blipFill>
            <a:blip r:embed="rId36" cstate="print"/>
            <a:srcRect/>
            <a:stretch>
              <a:fillRect/>
            </a:stretch>
          </p:blipFill>
          <p:spPr bwMode="auto">
            <a:xfrm>
              <a:off x="204" y="2387"/>
              <a:ext cx="399" cy="499"/>
            </a:xfrm>
            <a:prstGeom prst="rect">
              <a:avLst/>
            </a:prstGeom>
            <a:noFill/>
            <a:ln w="9525">
              <a:noFill/>
              <a:miter lim="800000"/>
              <a:headEnd/>
              <a:tailEnd/>
            </a:ln>
          </p:spPr>
        </p:pic>
        <p:pic>
          <p:nvPicPr>
            <p:cNvPr id="44" name="图片 57"/>
            <p:cNvPicPr>
              <a:picLocks/>
            </p:cNvPicPr>
            <p:nvPr/>
          </p:nvPicPr>
          <p:blipFill>
            <a:blip r:embed="rId37" cstate="print"/>
            <a:srcRect/>
            <a:stretch>
              <a:fillRect/>
            </a:stretch>
          </p:blipFill>
          <p:spPr bwMode="auto">
            <a:xfrm>
              <a:off x="2055" y="935"/>
              <a:ext cx="399" cy="499"/>
            </a:xfrm>
            <a:prstGeom prst="rect">
              <a:avLst/>
            </a:prstGeom>
            <a:noFill/>
            <a:ln w="9525">
              <a:noFill/>
              <a:miter lim="800000"/>
              <a:headEnd/>
              <a:tailEnd/>
            </a:ln>
          </p:spPr>
        </p:pic>
        <p:pic>
          <p:nvPicPr>
            <p:cNvPr id="45" name="图片 58"/>
            <p:cNvPicPr>
              <a:picLocks/>
            </p:cNvPicPr>
            <p:nvPr/>
          </p:nvPicPr>
          <p:blipFill>
            <a:blip r:embed="rId38" cstate="print"/>
            <a:srcRect/>
            <a:stretch>
              <a:fillRect/>
            </a:stretch>
          </p:blipFill>
          <p:spPr bwMode="auto">
            <a:xfrm>
              <a:off x="1646" y="935"/>
              <a:ext cx="399" cy="499"/>
            </a:xfrm>
            <a:prstGeom prst="rect">
              <a:avLst/>
            </a:prstGeom>
            <a:noFill/>
            <a:ln w="9525">
              <a:noFill/>
              <a:miter lim="800000"/>
              <a:headEnd/>
              <a:tailEnd/>
            </a:ln>
          </p:spPr>
        </p:pic>
        <p:pic>
          <p:nvPicPr>
            <p:cNvPr id="46" name="图片 59"/>
            <p:cNvPicPr>
              <a:picLocks/>
            </p:cNvPicPr>
            <p:nvPr/>
          </p:nvPicPr>
          <p:blipFill>
            <a:blip r:embed="rId39" cstate="print"/>
            <a:srcRect/>
            <a:stretch>
              <a:fillRect/>
            </a:stretch>
          </p:blipFill>
          <p:spPr bwMode="auto">
            <a:xfrm>
              <a:off x="1238" y="935"/>
              <a:ext cx="399" cy="499"/>
            </a:xfrm>
            <a:prstGeom prst="rect">
              <a:avLst/>
            </a:prstGeom>
            <a:noFill/>
            <a:ln w="9525">
              <a:noFill/>
              <a:miter lim="800000"/>
              <a:headEnd/>
              <a:tailEnd/>
            </a:ln>
          </p:spPr>
        </p:pic>
        <p:pic>
          <p:nvPicPr>
            <p:cNvPr id="47" name="图片 62"/>
            <p:cNvPicPr>
              <a:picLocks/>
            </p:cNvPicPr>
            <p:nvPr/>
          </p:nvPicPr>
          <p:blipFill>
            <a:blip r:embed="rId40" cstate="print"/>
            <a:srcRect/>
            <a:stretch>
              <a:fillRect/>
            </a:stretch>
          </p:blipFill>
          <p:spPr bwMode="auto">
            <a:xfrm>
              <a:off x="3742" y="935"/>
              <a:ext cx="379" cy="499"/>
            </a:xfrm>
            <a:prstGeom prst="rect">
              <a:avLst/>
            </a:prstGeom>
            <a:noFill/>
            <a:ln w="9525">
              <a:noFill/>
              <a:miter lim="800000"/>
              <a:headEnd/>
              <a:tailEnd/>
            </a:ln>
          </p:spPr>
        </p:pic>
        <p:pic>
          <p:nvPicPr>
            <p:cNvPr id="48" name="Picture 55"/>
            <p:cNvPicPr>
              <a:picLocks noChangeAspect="1" noChangeArrowheads="1"/>
            </p:cNvPicPr>
            <p:nvPr/>
          </p:nvPicPr>
          <p:blipFill>
            <a:blip r:embed="rId41" cstate="print"/>
            <a:srcRect/>
            <a:stretch>
              <a:fillRect/>
            </a:stretch>
          </p:blipFill>
          <p:spPr bwMode="auto">
            <a:xfrm>
              <a:off x="422" y="935"/>
              <a:ext cx="399" cy="489"/>
            </a:xfrm>
            <a:prstGeom prst="rect">
              <a:avLst/>
            </a:prstGeom>
            <a:noFill/>
            <a:ln w="9525">
              <a:noFill/>
              <a:miter lim="800000"/>
              <a:headEnd/>
              <a:tailEnd/>
            </a:ln>
          </p:spPr>
        </p:pic>
        <p:pic>
          <p:nvPicPr>
            <p:cNvPr id="49" name="Picture 56"/>
            <p:cNvPicPr>
              <a:picLocks noChangeAspect="1" noChangeArrowheads="1"/>
            </p:cNvPicPr>
            <p:nvPr/>
          </p:nvPicPr>
          <p:blipFill>
            <a:blip r:embed="rId42" cstate="print"/>
            <a:srcRect/>
            <a:stretch>
              <a:fillRect/>
            </a:stretch>
          </p:blipFill>
          <p:spPr bwMode="auto">
            <a:xfrm>
              <a:off x="2476" y="935"/>
              <a:ext cx="404" cy="504"/>
            </a:xfrm>
            <a:prstGeom prst="rect">
              <a:avLst/>
            </a:prstGeom>
            <a:noFill/>
            <a:ln w="9525">
              <a:noFill/>
              <a:miter lim="800000"/>
              <a:headEnd/>
              <a:tailEnd/>
            </a:ln>
          </p:spPr>
        </p:pic>
        <p:pic>
          <p:nvPicPr>
            <p:cNvPr id="50" name="Picture 57"/>
            <p:cNvPicPr>
              <a:picLocks noChangeAspect="1" noChangeArrowheads="1"/>
            </p:cNvPicPr>
            <p:nvPr/>
          </p:nvPicPr>
          <p:blipFill>
            <a:blip r:embed="rId43" cstate="print"/>
            <a:srcRect/>
            <a:stretch>
              <a:fillRect/>
            </a:stretch>
          </p:blipFill>
          <p:spPr bwMode="auto">
            <a:xfrm>
              <a:off x="2880" y="935"/>
              <a:ext cx="433" cy="493"/>
            </a:xfrm>
            <a:prstGeom prst="rect">
              <a:avLst/>
            </a:prstGeom>
            <a:noFill/>
            <a:ln w="9525">
              <a:noFill/>
              <a:miter lim="800000"/>
              <a:headEnd/>
              <a:tailEnd/>
            </a:ln>
          </p:spPr>
        </p:pic>
        <p:pic>
          <p:nvPicPr>
            <p:cNvPr id="51" name="Picture 58"/>
            <p:cNvPicPr>
              <a:picLocks noChangeAspect="1" noChangeArrowheads="1"/>
            </p:cNvPicPr>
            <p:nvPr/>
          </p:nvPicPr>
          <p:blipFill>
            <a:blip r:embed="rId44" cstate="print"/>
            <a:srcRect/>
            <a:stretch>
              <a:fillRect/>
            </a:stretch>
          </p:blipFill>
          <p:spPr bwMode="auto">
            <a:xfrm>
              <a:off x="839" y="935"/>
              <a:ext cx="403" cy="478"/>
            </a:xfrm>
            <a:prstGeom prst="rect">
              <a:avLst/>
            </a:prstGeom>
            <a:noFill/>
            <a:ln w="9525">
              <a:noFill/>
              <a:miter lim="800000"/>
              <a:headEnd/>
              <a:tailEnd/>
            </a:ln>
          </p:spPr>
        </p:pic>
        <p:pic>
          <p:nvPicPr>
            <p:cNvPr id="52" name="Picture 60"/>
            <p:cNvPicPr>
              <a:picLocks noChangeAspect="1" noChangeArrowheads="1"/>
            </p:cNvPicPr>
            <p:nvPr/>
          </p:nvPicPr>
          <p:blipFill>
            <a:blip r:embed="rId45" cstate="print"/>
            <a:srcRect/>
            <a:stretch>
              <a:fillRect/>
            </a:stretch>
          </p:blipFill>
          <p:spPr bwMode="auto">
            <a:xfrm>
              <a:off x="1429" y="2387"/>
              <a:ext cx="417" cy="525"/>
            </a:xfrm>
            <a:prstGeom prst="rect">
              <a:avLst/>
            </a:prstGeom>
            <a:noFill/>
            <a:ln w="9525">
              <a:noFill/>
              <a:miter lim="800000"/>
              <a:headEnd/>
              <a:tailEnd/>
            </a:ln>
          </p:spPr>
        </p:pic>
        <p:pic>
          <p:nvPicPr>
            <p:cNvPr id="53" name="Picture 62"/>
            <p:cNvPicPr>
              <a:picLocks noChangeAspect="1" noChangeArrowheads="1"/>
            </p:cNvPicPr>
            <p:nvPr/>
          </p:nvPicPr>
          <p:blipFill>
            <a:blip r:embed="rId46" cstate="print"/>
            <a:srcRect/>
            <a:stretch>
              <a:fillRect/>
            </a:stretch>
          </p:blipFill>
          <p:spPr bwMode="auto">
            <a:xfrm>
              <a:off x="1020" y="2387"/>
              <a:ext cx="402" cy="512"/>
            </a:xfrm>
            <a:prstGeom prst="rect">
              <a:avLst/>
            </a:prstGeom>
            <a:noFill/>
            <a:ln w="9525">
              <a:noFill/>
              <a:miter lim="800000"/>
              <a:headEnd/>
              <a:tailEnd/>
            </a:ln>
          </p:spPr>
        </p:pic>
        <p:pic>
          <p:nvPicPr>
            <p:cNvPr id="54" name="Picture 63"/>
            <p:cNvPicPr>
              <a:picLocks noChangeAspect="1" noChangeArrowheads="1"/>
            </p:cNvPicPr>
            <p:nvPr/>
          </p:nvPicPr>
          <p:blipFill>
            <a:blip r:embed="rId47" cstate="print"/>
            <a:srcRect/>
            <a:stretch>
              <a:fillRect/>
            </a:stretch>
          </p:blipFill>
          <p:spPr bwMode="auto">
            <a:xfrm>
              <a:off x="4558" y="935"/>
              <a:ext cx="403" cy="508"/>
            </a:xfrm>
            <a:prstGeom prst="rect">
              <a:avLst/>
            </a:prstGeom>
            <a:noFill/>
            <a:ln w="9525">
              <a:noFill/>
              <a:miter lim="800000"/>
              <a:headEnd/>
              <a:tailEnd/>
            </a:ln>
          </p:spPr>
        </p:pic>
      </p:grpSp>
    </p:spTree>
    <p:extLst>
      <p:ext uri="{BB962C8B-B14F-4D97-AF65-F5344CB8AC3E}">
        <p14:creationId xmlns:p14="http://schemas.microsoft.com/office/powerpoint/2010/main" val="2782120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5"/>
          <p:cNvSpPr txBox="1">
            <a:spLocks noChangeArrowheads="1"/>
          </p:cNvSpPr>
          <p:nvPr/>
        </p:nvSpPr>
        <p:spPr bwMode="auto">
          <a:xfrm>
            <a:off x="1941006" y="5085184"/>
            <a:ext cx="5539401" cy="938719"/>
          </a:xfrm>
          <a:prstGeom prst="rect">
            <a:avLst/>
          </a:prstGeom>
          <a:noFill/>
          <a:ln w="9525" algn="ctr">
            <a:noFill/>
            <a:miter lim="800000"/>
            <a:headEnd/>
            <a:tailEnd/>
          </a:ln>
        </p:spPr>
        <p:txBody>
          <a:bodyPr wrap="none">
            <a:spAutoFit/>
          </a:bodyPr>
          <a:lstStyle/>
          <a:p>
            <a:pPr>
              <a:spcBef>
                <a:spcPts val="600"/>
              </a:spcBef>
            </a:pPr>
            <a:r>
              <a:rPr lang="en-US" altLang="zh-CN" sz="2000" dirty="0" smtClean="0">
                <a:solidFill>
                  <a:srgbClr val="000099"/>
                </a:solidFill>
                <a:latin typeface="Times New Roman" panose="02020603050405020304" pitchFamily="18" charset="0"/>
                <a:cs typeface="Times New Roman" panose="02020603050405020304" pitchFamily="18" charset="0"/>
              </a:rPr>
              <a:t>East China University of Science and Technology</a:t>
            </a:r>
          </a:p>
          <a:p>
            <a:pPr>
              <a:spcBef>
                <a:spcPts val="1800"/>
              </a:spcBef>
            </a:pPr>
            <a:r>
              <a:rPr lang="en-US" altLang="zh-CN" sz="2000" dirty="0" smtClean="0">
                <a:solidFill>
                  <a:srgbClr val="000099"/>
                </a:solidFill>
                <a:latin typeface="Times New Roman" panose="02020603050405020304" pitchFamily="18" charset="0"/>
                <a:cs typeface="Times New Roman" panose="02020603050405020304" pitchFamily="18" charset="0"/>
              </a:rPr>
              <a:t>21</a:t>
            </a:r>
            <a:r>
              <a:rPr lang="en-US" altLang="zh-CN" sz="2000" baseline="30000" dirty="0" smtClean="0">
                <a:solidFill>
                  <a:srgbClr val="000099"/>
                </a:solidFill>
                <a:latin typeface="Times New Roman" panose="02020603050405020304" pitchFamily="18" charset="0"/>
                <a:cs typeface="Times New Roman" panose="02020603050405020304" pitchFamily="18" charset="0"/>
              </a:rPr>
              <a:t>th</a:t>
            </a:r>
            <a:r>
              <a:rPr lang="en-US" altLang="zh-CN" sz="2000" dirty="0" smtClean="0">
                <a:solidFill>
                  <a:srgbClr val="000099"/>
                </a:solidFill>
                <a:latin typeface="Times New Roman" panose="02020603050405020304" pitchFamily="18" charset="0"/>
                <a:cs typeface="Times New Roman" panose="02020603050405020304" pitchFamily="18" charset="0"/>
              </a:rPr>
              <a:t> July, 2016</a:t>
            </a:r>
          </a:p>
        </p:txBody>
      </p:sp>
      <p:sp>
        <p:nvSpPr>
          <p:cNvPr id="336912" name="Text Box 16"/>
          <p:cNvSpPr txBox="1">
            <a:spLocks noChangeArrowheads="1"/>
          </p:cNvSpPr>
          <p:nvPr/>
        </p:nvSpPr>
        <p:spPr bwMode="auto">
          <a:xfrm>
            <a:off x="391587" y="2204864"/>
            <a:ext cx="8386015" cy="1015663"/>
          </a:xfrm>
          <a:prstGeom prst="rect">
            <a:avLst/>
          </a:prstGeom>
          <a:noFill/>
          <a:ln w="9525" algn="ctr">
            <a:noFill/>
            <a:miter lim="800000"/>
            <a:headEnd/>
            <a:tailEnd/>
          </a:ln>
          <a:effectLst>
            <a:outerShdw dist="35921" dir="2700000" algn="ctr" rotWithShape="0">
              <a:schemeClr val="bg2"/>
            </a:outerShdw>
          </a:effectLst>
        </p:spPr>
        <p:txBody>
          <a:bodyPr wrap="none">
            <a:spAutoFit/>
          </a:bodyPr>
          <a:lstStyle/>
          <a:p>
            <a:pPr marL="342900" indent="-342900">
              <a:spcBef>
                <a:spcPct val="20000"/>
              </a:spcBef>
              <a:buClr>
                <a:schemeClr val="folHlink"/>
              </a:buClr>
              <a:buSzPct val="60000"/>
              <a:buFont typeface="Wingdings" pitchFamily="2" charset="2"/>
              <a:buNone/>
              <a:defRPr/>
            </a:pPr>
            <a:r>
              <a:rPr lang="en-US" altLang="zh-CN" sz="6000" kern="100" spc="-180" dirty="0" smtClean="0">
                <a:solidFill>
                  <a:srgbClr val="FF3300"/>
                </a:solidFill>
                <a:effectLst>
                  <a:outerShdw blurRad="38100" dist="38100" dir="2700000" algn="tl">
                    <a:srgbClr val="000000">
                      <a:alpha val="43137"/>
                    </a:srgbClr>
                  </a:outerShdw>
                </a:effectLst>
                <a:latin typeface="Times New Roman" panose="02020603050405020304" pitchFamily="18" charset="0"/>
                <a:ea typeface="华文行楷" pitchFamily="2" charset="-122"/>
                <a:cs typeface="Times New Roman" panose="02020603050405020304" pitchFamily="18" charset="0"/>
              </a:rPr>
              <a:t>Thanks for your attentions</a:t>
            </a:r>
            <a:endParaRPr lang="zh-CN" altLang="en-US" sz="6000" kern="100" spc="-180" dirty="0">
              <a:solidFill>
                <a:srgbClr val="FF3300"/>
              </a:solidFill>
              <a:effectLst>
                <a:outerShdw blurRad="38100" dist="38100" dir="2700000" algn="tl">
                  <a:srgbClr val="000000">
                    <a:alpha val="43137"/>
                  </a:srgbClr>
                </a:outerShdw>
              </a:effectLst>
              <a:latin typeface="Times New Roman" panose="02020603050405020304" pitchFamily="18" charset="0"/>
              <a:ea typeface="华文行楷" pitchFamily="2"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53657" y="0"/>
            <a:ext cx="4878383" cy="792000"/>
          </a:xfrm>
          <a:prstGeom prst="rect">
            <a:avLst/>
          </a:prstGeom>
        </p:spPr>
      </p:pic>
      <p:sp>
        <p:nvSpPr>
          <p:cNvPr id="3" name="文本框 2"/>
          <p:cNvSpPr txBox="1"/>
          <p:nvPr/>
        </p:nvSpPr>
        <p:spPr>
          <a:xfrm>
            <a:off x="7279838" y="2637"/>
            <a:ext cx="1728192" cy="792088"/>
          </a:xfrm>
          <a:prstGeom prst="rect">
            <a:avLst/>
          </a:prstGeom>
          <a:solidFill>
            <a:schemeClr val="bg1"/>
          </a:solidFill>
          <a:ln>
            <a:solidFill>
              <a:schemeClr val="bg1"/>
            </a:solidFill>
          </a:ln>
        </p:spPr>
        <p:txBody>
          <a:bodyPr wrap="square" rtlCol="0">
            <a:spAutoFit/>
          </a:bodyPr>
          <a:lstStyle/>
          <a:p>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6912"/>
                                        </p:tgtEl>
                                        <p:attrNameLst>
                                          <p:attrName>style.visibility</p:attrName>
                                        </p:attrNameLst>
                                      </p:cBhvr>
                                      <p:to>
                                        <p:strVal val="visible"/>
                                      </p:to>
                                    </p:set>
                                    <p:animEffect transition="in" filter="wipe(left)">
                                      <p:cBhvr>
                                        <p:cTn id="7" dur="5000"/>
                                        <p:tgtEl>
                                          <p:spTgt spid="336912"/>
                                        </p:tgtEl>
                                      </p:cBhvr>
                                    </p:animEffect>
                                  </p:childTnLst>
                                </p:cTn>
                              </p:par>
                            </p:childTnLst>
                          </p:cTn>
                        </p:par>
                        <p:par>
                          <p:cTn id="8" fill="hold">
                            <p:stCondLst>
                              <p:cond delay="5000"/>
                            </p:stCondLst>
                            <p:childTnLst>
                              <p:par>
                                <p:cTn id="9" presetID="16" presetClass="entr" presetSubtype="37"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barn(outVertical)">
                                      <p:cBhvr>
                                        <p:cTn id="11" dur="1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369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1" name="Rectangle 25"/>
          <p:cNvSpPr>
            <a:spLocks noChangeArrowheads="1"/>
          </p:cNvSpPr>
          <p:nvPr/>
        </p:nvSpPr>
        <p:spPr bwMode="auto">
          <a:xfrm>
            <a:off x="0" y="0"/>
            <a:ext cx="184150" cy="261938"/>
          </a:xfrm>
          <a:prstGeom prst="rect">
            <a:avLst/>
          </a:prstGeom>
          <a:noFill/>
          <a:ln w="9525" cap="flat" cmpd="sng" algn="ctr">
            <a:noFill/>
            <a:prstDash val="solid"/>
            <a:miter lim="800000"/>
            <a:headEnd/>
            <a:tailEnd/>
          </a:ln>
          <a:effectLst>
            <a:prstShdw prst="shdw13" dist="53882" dir="13500000">
              <a:schemeClr val="accent1">
                <a:gamma/>
                <a:shade val="60000"/>
                <a:invGamma/>
                <a:alpha val="50000"/>
              </a:schemeClr>
            </a:prstShdw>
          </a:effectLst>
        </p:spPr>
        <p:txBody>
          <a:bodyPr wrap="none" anchor="ctr">
            <a:spAutoFit/>
          </a:bodyPr>
          <a:lstStyle/>
          <a:p>
            <a:pPr algn="ctr">
              <a:defRPr/>
            </a:pPr>
            <a:endParaRPr lang="zh-CN" altLang="en-US" sz="1100">
              <a:latin typeface="Arial" charset="0"/>
            </a:endParaRPr>
          </a:p>
        </p:txBody>
      </p:sp>
      <p:sp>
        <p:nvSpPr>
          <p:cNvPr id="14339" name="Rectangle 36"/>
          <p:cNvSpPr>
            <a:spLocks noChangeArrowheads="1"/>
          </p:cNvSpPr>
          <p:nvPr/>
        </p:nvSpPr>
        <p:spPr bwMode="auto">
          <a:xfrm>
            <a:off x="0" y="0"/>
            <a:ext cx="184150" cy="2619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100"/>
          </a:p>
        </p:txBody>
      </p:sp>
      <p:sp>
        <p:nvSpPr>
          <p:cNvPr id="14342" name="十字星 117"/>
          <p:cNvSpPr>
            <a:spLocks noChangeArrowheads="1"/>
          </p:cNvSpPr>
          <p:nvPr/>
        </p:nvSpPr>
        <p:spPr bwMode="auto">
          <a:xfrm>
            <a:off x="107504" y="2213496"/>
            <a:ext cx="261937" cy="279400"/>
          </a:xfrm>
          <a:prstGeom prst="star4">
            <a:avLst>
              <a:gd name="adj" fmla="val 12500"/>
            </a:avLst>
          </a:prstGeom>
          <a:solidFill>
            <a:srgbClr val="FF0000"/>
          </a:solidFill>
          <a:ln w="9525">
            <a:miter lim="800000"/>
            <a:headEnd/>
            <a:tailEnd/>
          </a:ln>
          <a:scene3d>
            <a:camera prst="legacyObliqueBottom"/>
            <a:lightRig rig="legacyNormal3" dir="l"/>
          </a:scene3d>
          <a:sp3d prstMaterial="legacyPlastic">
            <a:bevelT w="13500" h="13500" prst="angle"/>
            <a:bevelB w="13500" h="13500" prst="angle"/>
            <a:extrusionClr>
              <a:schemeClr val="accent1"/>
            </a:extrusionClr>
            <a:contourClr>
              <a:srgbClr val="FF0000"/>
            </a:contourClr>
          </a:sp3d>
        </p:spPr>
        <p:txBody>
          <a:bodyPr wrap="none" anchor="ctr">
            <a:flatTx/>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343" name="TextBox 118"/>
          <p:cNvSpPr txBox="1">
            <a:spLocks noChangeArrowheads="1"/>
          </p:cNvSpPr>
          <p:nvPr/>
        </p:nvSpPr>
        <p:spPr bwMode="auto">
          <a:xfrm>
            <a:off x="313737" y="2132856"/>
            <a:ext cx="80607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l" eaLnBrk="1" hangingPunct="1">
              <a:spcBef>
                <a:spcPts val="600"/>
              </a:spcBef>
            </a:pPr>
            <a:r>
              <a:rPr lang="en-US" altLang="zh-CN" sz="1600" b="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Viscosity reduction negatively and notably influenced the HPAM flooding effect</a:t>
            </a:r>
          </a:p>
          <a:p>
            <a:pPr marL="449263" indent="-274638" algn="l" eaLnBrk="1" hangingPunct="1">
              <a:spcBef>
                <a:spcPts val="600"/>
              </a:spcBef>
              <a:buClr>
                <a:srgbClr val="FF0000"/>
              </a:buClr>
              <a:buFont typeface="Wingdings" panose="05000000000000000000" pitchFamily="2" charset="2"/>
              <a:buChar char="l"/>
            </a:pPr>
            <a:r>
              <a:rPr lang="en-US" altLang="zh-CN" sz="1600" u="sng" dirty="0" smtClean="0">
                <a:latin typeface="Times New Roman" panose="02020603050405020304" pitchFamily="18" charset="0"/>
                <a:ea typeface="黑体" panose="02010609060101010101" pitchFamily="49" charset="-122"/>
                <a:cs typeface="Times New Roman" panose="02020603050405020304" pitchFamily="18" charset="0"/>
              </a:rPr>
              <a:t>Physical </a:t>
            </a:r>
            <a:r>
              <a:rPr lang="en-US" altLang="zh-CN" sz="1600" u="sng" dirty="0">
                <a:latin typeface="Times New Roman" panose="02020603050405020304" pitchFamily="18" charset="0"/>
                <a:ea typeface="黑体" panose="02010609060101010101" pitchFamily="49" charset="-122"/>
                <a:cs typeface="Times New Roman" panose="02020603050405020304" pitchFamily="18" charset="0"/>
              </a:rPr>
              <a:t>factors</a:t>
            </a:r>
            <a:r>
              <a:rPr lang="en-US" altLang="zh-CN" sz="1600" b="0" dirty="0">
                <a:latin typeface="Times New Roman" panose="02020603050405020304" pitchFamily="18" charset="0"/>
                <a:ea typeface="黑体" panose="02010609060101010101" pitchFamily="49" charset="-122"/>
                <a:cs typeface="Times New Roman" panose="02020603050405020304" pitchFamily="18" charset="0"/>
              </a:rPr>
              <a:t>: pH, Temperature, </a:t>
            </a:r>
            <a:r>
              <a:rPr lang="en-US" altLang="zh-CN" sz="1600" b="0" dirty="0" smtClean="0">
                <a:latin typeface="Times New Roman" panose="02020603050405020304" pitchFamily="18" charset="0"/>
                <a:ea typeface="黑体" panose="02010609060101010101" pitchFamily="49" charset="-122"/>
                <a:cs typeface="Times New Roman" panose="02020603050405020304" pitchFamily="18" charset="0"/>
              </a:rPr>
              <a:t>Salinity, </a:t>
            </a:r>
            <a:r>
              <a:rPr lang="en-US" altLang="zh-CN" sz="1600" b="0" dirty="0">
                <a:latin typeface="Times New Roman" panose="02020603050405020304" pitchFamily="18" charset="0"/>
                <a:ea typeface="黑体" panose="02010609060101010101" pitchFamily="49" charset="-122"/>
                <a:cs typeface="Times New Roman" panose="02020603050405020304" pitchFamily="18" charset="0"/>
              </a:rPr>
              <a:t>Shearing and </a:t>
            </a:r>
            <a:r>
              <a:rPr lang="en-US" altLang="zh-CN" sz="1600" b="0" dirty="0" err="1" smtClean="0">
                <a:latin typeface="Times New Roman" panose="02020603050405020304" pitchFamily="18" charset="0"/>
                <a:ea typeface="黑体" panose="02010609060101010101" pitchFamily="49" charset="-122"/>
                <a:cs typeface="Times New Roman" panose="02020603050405020304" pitchFamily="18" charset="0"/>
              </a:rPr>
              <a:t>etc</a:t>
            </a:r>
            <a:endParaRPr lang="en-US" altLang="zh-CN" sz="1600" b="0" dirty="0" smtClean="0">
              <a:latin typeface="Times New Roman" panose="02020603050405020304" pitchFamily="18" charset="0"/>
              <a:ea typeface="黑体" panose="02010609060101010101" pitchFamily="49" charset="-122"/>
              <a:cs typeface="Times New Roman" panose="02020603050405020304" pitchFamily="18" charset="0"/>
            </a:endParaRPr>
          </a:p>
          <a:p>
            <a:pPr marL="449263" indent="-274638" algn="l" eaLnBrk="1" hangingPunct="1">
              <a:spcBef>
                <a:spcPts val="600"/>
              </a:spcBef>
              <a:buClr>
                <a:srgbClr val="FF0000"/>
              </a:buClr>
              <a:buFont typeface="Wingdings" panose="05000000000000000000" pitchFamily="2" charset="2"/>
              <a:buChar char="l"/>
            </a:pPr>
            <a:r>
              <a:rPr lang="en-US" altLang="zh-CN" sz="1600" u="sng" dirty="0" smtClean="0">
                <a:latin typeface="Times New Roman" panose="02020603050405020304" pitchFamily="18" charset="0"/>
                <a:ea typeface="黑体" panose="02010609060101010101" pitchFamily="49" charset="-122"/>
                <a:cs typeface="Times New Roman" panose="02020603050405020304" pitchFamily="18" charset="0"/>
              </a:rPr>
              <a:t>Biological </a:t>
            </a:r>
            <a:r>
              <a:rPr lang="en-US" altLang="zh-CN" sz="1600" u="sng" dirty="0">
                <a:latin typeface="Times New Roman" panose="02020603050405020304" pitchFamily="18" charset="0"/>
                <a:ea typeface="黑体" panose="02010609060101010101" pitchFamily="49" charset="-122"/>
                <a:cs typeface="Times New Roman" panose="02020603050405020304" pitchFamily="18" charset="0"/>
              </a:rPr>
              <a:t>factors</a:t>
            </a:r>
            <a:r>
              <a:rPr lang="en-US" altLang="zh-CN" sz="1600" b="0" dirty="0">
                <a:latin typeface="Times New Roman" panose="02020603050405020304" pitchFamily="18" charset="0"/>
                <a:ea typeface="黑体" panose="02010609060101010101" pitchFamily="49" charset="-122"/>
                <a:cs typeface="Times New Roman" panose="02020603050405020304" pitchFamily="18" charset="0"/>
              </a:rPr>
              <a:t>: Biodegradation </a:t>
            </a:r>
            <a:r>
              <a:rPr lang="en-US" altLang="zh-CN" sz="1600" b="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600" b="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9"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207" name="矩形 206"/>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grpSp>
        <p:nvGrpSpPr>
          <p:cNvPr id="4" name="组合 3"/>
          <p:cNvGrpSpPr/>
          <p:nvPr/>
        </p:nvGrpSpPr>
        <p:grpSpPr>
          <a:xfrm>
            <a:off x="0" y="3342084"/>
            <a:ext cx="9144000" cy="3543300"/>
            <a:chOff x="0" y="3342084"/>
            <a:chExt cx="9144000" cy="3543300"/>
          </a:xfrm>
        </p:grpSpPr>
        <p:sp>
          <p:nvSpPr>
            <p:cNvPr id="14348" name="Rectangle 2"/>
            <p:cNvSpPr>
              <a:spLocks noChangeArrowheads="1"/>
            </p:cNvSpPr>
            <p:nvPr/>
          </p:nvSpPr>
          <p:spPr bwMode="auto">
            <a:xfrm flipH="1">
              <a:off x="0" y="5642372"/>
              <a:ext cx="9144000" cy="1122362"/>
            </a:xfrm>
            <a:prstGeom prst="rect">
              <a:avLst/>
            </a:prstGeom>
            <a:solidFill>
              <a:srgbClr val="660033"/>
            </a:solidFill>
            <a:ln w="9525">
              <a:solidFill>
                <a:schemeClr val="tx1"/>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9" name="Rectangle 3"/>
            <p:cNvSpPr>
              <a:spLocks noChangeArrowheads="1"/>
            </p:cNvSpPr>
            <p:nvPr/>
          </p:nvSpPr>
          <p:spPr bwMode="auto">
            <a:xfrm flipH="1">
              <a:off x="0" y="5045472"/>
              <a:ext cx="9144000" cy="6016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4350" name="Group 4"/>
            <p:cNvGrpSpPr>
              <a:grpSpLocks/>
            </p:cNvGrpSpPr>
            <p:nvPr/>
          </p:nvGrpSpPr>
          <p:grpSpPr bwMode="auto">
            <a:xfrm flipH="1">
              <a:off x="304800" y="3810397"/>
              <a:ext cx="1711325" cy="1281112"/>
              <a:chOff x="1474" y="1616"/>
              <a:chExt cx="2586" cy="1880"/>
            </a:xfrm>
          </p:grpSpPr>
          <p:pic>
            <p:nvPicPr>
              <p:cNvPr id="14550" name="Picture 5" descr="cyj"/>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4" y="1616"/>
                <a:ext cx="2586"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51" name="Rectangle 6"/>
              <p:cNvSpPr>
                <a:spLocks noChangeArrowheads="1"/>
              </p:cNvSpPr>
              <p:nvPr/>
            </p:nvSpPr>
            <p:spPr bwMode="auto">
              <a:xfrm>
                <a:off x="2290" y="3363"/>
                <a:ext cx="1723" cy="112"/>
              </a:xfrm>
              <a:prstGeom prst="rect">
                <a:avLst/>
              </a:prstGeom>
              <a:solidFill>
                <a:srgbClr val="0066FF"/>
              </a:solidFill>
              <a:ln w="9525">
                <a:solidFill>
                  <a:srgbClr val="0066FF"/>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16" name="Text Box 118"/>
            <p:cNvSpPr txBox="1">
              <a:spLocks noChangeArrowheads="1"/>
            </p:cNvSpPr>
            <p:nvPr/>
          </p:nvSpPr>
          <p:spPr bwMode="auto">
            <a:xfrm flipH="1">
              <a:off x="194026" y="5108593"/>
              <a:ext cx="1717675" cy="536575"/>
            </a:xfrm>
            <a:prstGeom prst="rect">
              <a:avLst/>
            </a:prstGeom>
            <a:noFill/>
            <a:ln w="9525">
              <a:noFill/>
              <a:miter lim="800000"/>
              <a:headEnd/>
              <a:tailEnd/>
            </a:ln>
            <a:effectLst/>
          </p:spPr>
          <p:txBody>
            <a:bodyPr lIns="288036" tIns="144018" rIns="288036" bIns="144018">
              <a:spAutoFit/>
            </a:bodyPr>
            <a:lstStyle/>
            <a:p>
              <a:pPr>
                <a:spcBef>
                  <a:spcPct val="50000"/>
                </a:spcBef>
                <a:defRPr/>
              </a:pPr>
              <a:r>
                <a:rPr lang="en-US" altLang="zh-CN" sz="1600"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Production</a:t>
              </a:r>
            </a:p>
          </p:txBody>
        </p:sp>
        <p:sp>
          <p:nvSpPr>
            <p:cNvPr id="14450" name="Rectangle 8"/>
            <p:cNvSpPr>
              <a:spLocks noChangeArrowheads="1"/>
            </p:cNvSpPr>
            <p:nvPr/>
          </p:nvSpPr>
          <p:spPr bwMode="auto">
            <a:xfrm flipH="1">
              <a:off x="7493549" y="5723722"/>
              <a:ext cx="98143" cy="140997"/>
            </a:xfrm>
            <a:prstGeom prst="rect">
              <a:avLst/>
            </a:prstGeom>
            <a:solidFill>
              <a:srgbClr val="FF33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51" name="Line 9"/>
            <p:cNvSpPr>
              <a:spLocks noChangeShapeType="1"/>
            </p:cNvSpPr>
            <p:nvPr/>
          </p:nvSpPr>
          <p:spPr bwMode="auto">
            <a:xfrm flipH="1">
              <a:off x="7629080" y="5504117"/>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2" name="Line 10"/>
            <p:cNvSpPr>
              <a:spLocks noChangeShapeType="1"/>
            </p:cNvSpPr>
            <p:nvPr/>
          </p:nvSpPr>
          <p:spPr bwMode="auto">
            <a:xfrm>
              <a:off x="7629080" y="5494135"/>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3" name="Line 11"/>
            <p:cNvSpPr>
              <a:spLocks noChangeShapeType="1"/>
            </p:cNvSpPr>
            <p:nvPr/>
          </p:nvSpPr>
          <p:spPr bwMode="auto">
            <a:xfrm flipH="1">
              <a:off x="7629080" y="5484153"/>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4" name="Line 12"/>
            <p:cNvSpPr>
              <a:spLocks noChangeShapeType="1"/>
            </p:cNvSpPr>
            <p:nvPr/>
          </p:nvSpPr>
          <p:spPr bwMode="auto">
            <a:xfrm>
              <a:off x="7629080" y="5474171"/>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5" name="Line 13"/>
            <p:cNvSpPr>
              <a:spLocks noChangeShapeType="1"/>
            </p:cNvSpPr>
            <p:nvPr/>
          </p:nvSpPr>
          <p:spPr bwMode="auto">
            <a:xfrm flipH="1">
              <a:off x="7629080" y="5464189"/>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6" name="Line 14"/>
            <p:cNvSpPr>
              <a:spLocks noChangeShapeType="1"/>
            </p:cNvSpPr>
            <p:nvPr/>
          </p:nvSpPr>
          <p:spPr bwMode="auto">
            <a:xfrm>
              <a:off x="7629080" y="5454207"/>
              <a:ext cx="10905"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7" name="Line 15"/>
            <p:cNvSpPr>
              <a:spLocks noChangeShapeType="1"/>
            </p:cNvSpPr>
            <p:nvPr/>
          </p:nvSpPr>
          <p:spPr bwMode="auto">
            <a:xfrm flipH="1">
              <a:off x="7446814" y="5494135"/>
              <a:ext cx="14020"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8" name="Line 16"/>
            <p:cNvSpPr>
              <a:spLocks noChangeShapeType="1"/>
            </p:cNvSpPr>
            <p:nvPr/>
          </p:nvSpPr>
          <p:spPr bwMode="auto">
            <a:xfrm>
              <a:off x="7446814" y="5504117"/>
              <a:ext cx="14020"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59" name="Line 17"/>
            <p:cNvSpPr>
              <a:spLocks noChangeShapeType="1"/>
            </p:cNvSpPr>
            <p:nvPr/>
          </p:nvSpPr>
          <p:spPr bwMode="auto">
            <a:xfrm>
              <a:off x="7446814" y="5484153"/>
              <a:ext cx="14020"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60" name="Line 18"/>
            <p:cNvSpPr>
              <a:spLocks noChangeShapeType="1"/>
            </p:cNvSpPr>
            <p:nvPr/>
          </p:nvSpPr>
          <p:spPr bwMode="auto">
            <a:xfrm>
              <a:off x="7446814" y="5464189"/>
              <a:ext cx="14020"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61" name="Line 19"/>
            <p:cNvSpPr>
              <a:spLocks noChangeShapeType="1"/>
            </p:cNvSpPr>
            <p:nvPr/>
          </p:nvSpPr>
          <p:spPr bwMode="auto">
            <a:xfrm flipH="1">
              <a:off x="7446814" y="5454207"/>
              <a:ext cx="14020" cy="9982"/>
            </a:xfrm>
            <a:prstGeom prst="line">
              <a:avLst/>
            </a:prstGeom>
            <a:noFill/>
            <a:ln w="476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62" name="Line 20"/>
            <p:cNvSpPr>
              <a:spLocks noChangeShapeType="1"/>
            </p:cNvSpPr>
            <p:nvPr/>
          </p:nvSpPr>
          <p:spPr bwMode="auto">
            <a:xfrm flipH="1">
              <a:off x="7446814" y="5474171"/>
              <a:ext cx="14020" cy="9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63" name="Rectangle 21"/>
            <p:cNvSpPr>
              <a:spLocks noChangeArrowheads="1"/>
            </p:cNvSpPr>
            <p:nvPr/>
          </p:nvSpPr>
          <p:spPr bwMode="auto">
            <a:xfrm flipH="1">
              <a:off x="7507570" y="4688084"/>
              <a:ext cx="73218" cy="178429"/>
            </a:xfrm>
            <a:prstGeom prst="rect">
              <a:avLst/>
            </a:prstGeom>
            <a:solidFill>
              <a:srgbClr val="996633"/>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4" name="Rectangle 22"/>
            <p:cNvSpPr>
              <a:spLocks noChangeArrowheads="1"/>
            </p:cNvSpPr>
            <p:nvPr/>
          </p:nvSpPr>
          <p:spPr bwMode="auto">
            <a:xfrm flipH="1">
              <a:off x="7482644" y="4866514"/>
              <a:ext cx="123068" cy="58645"/>
            </a:xfrm>
            <a:prstGeom prst="rect">
              <a:avLst/>
            </a:prstGeom>
            <a:solidFill>
              <a:srgbClr val="CCCCFF"/>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5" name="Rectangle 23"/>
            <p:cNvSpPr>
              <a:spLocks noChangeArrowheads="1"/>
            </p:cNvSpPr>
            <p:nvPr/>
          </p:nvSpPr>
          <p:spPr bwMode="auto">
            <a:xfrm flipH="1">
              <a:off x="7507570" y="4925158"/>
              <a:ext cx="73218" cy="101068"/>
            </a:xfrm>
            <a:prstGeom prst="rect">
              <a:avLst/>
            </a:prstGeom>
            <a:solidFill>
              <a:srgbClr val="CCCCFF"/>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6" name="Rectangle 24"/>
            <p:cNvSpPr>
              <a:spLocks noChangeArrowheads="1"/>
            </p:cNvSpPr>
            <p:nvPr/>
          </p:nvSpPr>
          <p:spPr bwMode="auto">
            <a:xfrm flipH="1">
              <a:off x="7496665" y="5026226"/>
              <a:ext cx="95027" cy="19964"/>
            </a:xfrm>
            <a:prstGeom prst="rect">
              <a:avLst/>
            </a:prstGeom>
            <a:solidFill>
              <a:srgbClr val="CCCCFF"/>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7" name="Rectangle 25"/>
            <p:cNvSpPr>
              <a:spLocks noChangeArrowheads="1"/>
            </p:cNvSpPr>
            <p:nvPr/>
          </p:nvSpPr>
          <p:spPr bwMode="auto">
            <a:xfrm flipH="1">
              <a:off x="7482644" y="5046191"/>
              <a:ext cx="123068" cy="119785"/>
            </a:xfrm>
            <a:prstGeom prst="rect">
              <a:avLst/>
            </a:prstGeom>
            <a:solidFill>
              <a:srgbClr val="CCCCFF"/>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8" name="Rectangle 26"/>
            <p:cNvSpPr>
              <a:spLocks noChangeArrowheads="1"/>
            </p:cNvSpPr>
            <p:nvPr/>
          </p:nvSpPr>
          <p:spPr bwMode="auto">
            <a:xfrm flipH="1">
              <a:off x="7471740" y="5165975"/>
              <a:ext cx="144878" cy="58645"/>
            </a:xfrm>
            <a:prstGeom prst="rect">
              <a:avLst/>
            </a:prstGeom>
            <a:solidFill>
              <a:srgbClr val="996633"/>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69" name="Rectangle 27"/>
            <p:cNvSpPr>
              <a:spLocks noChangeArrowheads="1"/>
            </p:cNvSpPr>
            <p:nvPr/>
          </p:nvSpPr>
          <p:spPr bwMode="auto">
            <a:xfrm flipH="1">
              <a:off x="7507570" y="5224620"/>
              <a:ext cx="73218" cy="89838"/>
            </a:xfrm>
            <a:prstGeom prst="rect">
              <a:avLst/>
            </a:prstGeom>
            <a:solidFill>
              <a:srgbClr val="996633"/>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0" name="Rectangle 28"/>
            <p:cNvSpPr>
              <a:spLocks noChangeArrowheads="1"/>
            </p:cNvSpPr>
            <p:nvPr/>
          </p:nvSpPr>
          <p:spPr bwMode="auto">
            <a:xfrm flipH="1">
              <a:off x="7496665" y="5314458"/>
              <a:ext cx="95027" cy="19964"/>
            </a:xfrm>
            <a:prstGeom prst="rect">
              <a:avLst/>
            </a:prstGeom>
            <a:solidFill>
              <a:srgbClr val="FF66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1" name="Rectangle 29"/>
            <p:cNvSpPr>
              <a:spLocks noChangeArrowheads="1"/>
            </p:cNvSpPr>
            <p:nvPr/>
          </p:nvSpPr>
          <p:spPr bwMode="auto">
            <a:xfrm flipH="1">
              <a:off x="7482644" y="5334422"/>
              <a:ext cx="123068" cy="69874"/>
            </a:xfrm>
            <a:prstGeom prst="rect">
              <a:avLst/>
            </a:prstGeom>
            <a:solidFill>
              <a:srgbClr val="FF66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2" name="Rectangle 30"/>
            <p:cNvSpPr>
              <a:spLocks noChangeArrowheads="1"/>
            </p:cNvSpPr>
            <p:nvPr/>
          </p:nvSpPr>
          <p:spPr bwMode="auto">
            <a:xfrm flipH="1">
              <a:off x="7460835" y="5404297"/>
              <a:ext cx="168245" cy="149731"/>
            </a:xfrm>
            <a:prstGeom prst="rect">
              <a:avLst/>
            </a:prstGeom>
            <a:solidFill>
              <a:srgbClr val="CCCCFF"/>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3" name="Rectangle 31"/>
            <p:cNvSpPr>
              <a:spLocks noChangeArrowheads="1"/>
            </p:cNvSpPr>
            <p:nvPr/>
          </p:nvSpPr>
          <p:spPr bwMode="auto">
            <a:xfrm flipH="1">
              <a:off x="7496665" y="5554028"/>
              <a:ext cx="95027" cy="19964"/>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4" name="Rectangle 32"/>
            <p:cNvSpPr>
              <a:spLocks noChangeArrowheads="1"/>
            </p:cNvSpPr>
            <p:nvPr/>
          </p:nvSpPr>
          <p:spPr bwMode="auto">
            <a:xfrm flipH="1">
              <a:off x="7471740" y="5573992"/>
              <a:ext cx="144878" cy="29946"/>
            </a:xfrm>
            <a:prstGeom prst="rect">
              <a:avLst/>
            </a:prstGeom>
            <a:solidFill>
              <a:srgbClr val="66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227" name="Rectangle 33"/>
            <p:cNvSpPr>
              <a:spLocks noChangeArrowheads="1"/>
            </p:cNvSpPr>
            <p:nvPr/>
          </p:nvSpPr>
          <p:spPr bwMode="auto">
            <a:xfrm flipH="1">
              <a:off x="7446814" y="5603938"/>
              <a:ext cx="193170" cy="88591"/>
            </a:xfrm>
            <a:prstGeom prst="rect">
              <a:avLst/>
            </a:prstGeom>
            <a:gradFill rotWithShape="0">
              <a:gsLst>
                <a:gs pos="0">
                  <a:schemeClr val="tx1"/>
                </a:gs>
                <a:gs pos="50000">
                  <a:schemeClr val="tx1">
                    <a:gamma/>
                    <a:tint val="53333"/>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zh-CN" altLang="en-US" sz="1600">
                <a:latin typeface="Arial" charset="0"/>
                <a:ea typeface="宋体" charset="-122"/>
              </a:endParaRPr>
            </a:p>
          </p:txBody>
        </p:sp>
        <p:sp>
          <p:nvSpPr>
            <p:cNvPr id="14476" name="Rectangle 34"/>
            <p:cNvSpPr>
              <a:spLocks noChangeArrowheads="1"/>
            </p:cNvSpPr>
            <p:nvPr/>
          </p:nvSpPr>
          <p:spPr bwMode="auto">
            <a:xfrm flipH="1">
              <a:off x="7471740" y="5693776"/>
              <a:ext cx="144878" cy="81104"/>
            </a:xfrm>
            <a:prstGeom prst="rect">
              <a:avLst/>
            </a:prstGeom>
            <a:solidFill>
              <a:srgbClr val="66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7" name="Rectangle 35"/>
            <p:cNvSpPr>
              <a:spLocks noChangeArrowheads="1"/>
            </p:cNvSpPr>
            <p:nvPr/>
          </p:nvSpPr>
          <p:spPr bwMode="auto">
            <a:xfrm flipH="1">
              <a:off x="7532495" y="5454207"/>
              <a:ext cx="35830" cy="59892"/>
            </a:xfrm>
            <a:prstGeom prst="rect">
              <a:avLst/>
            </a:prstGeom>
            <a:solidFill>
              <a:srgbClr val="FF3300"/>
            </a:solidFill>
            <a:ln w="9525">
              <a:solidFill>
                <a:srgbClr val="FF3300"/>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78" name="Line 36"/>
            <p:cNvSpPr>
              <a:spLocks noChangeShapeType="1"/>
            </p:cNvSpPr>
            <p:nvPr/>
          </p:nvSpPr>
          <p:spPr bwMode="auto">
            <a:xfrm flipH="1">
              <a:off x="7532495" y="5474171"/>
              <a:ext cx="358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79" name="Line 37"/>
            <p:cNvSpPr>
              <a:spLocks noChangeShapeType="1"/>
            </p:cNvSpPr>
            <p:nvPr/>
          </p:nvSpPr>
          <p:spPr bwMode="auto">
            <a:xfrm flipH="1">
              <a:off x="7532495" y="5484153"/>
              <a:ext cx="358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80" name="Line 38"/>
            <p:cNvSpPr>
              <a:spLocks noChangeShapeType="1"/>
            </p:cNvSpPr>
            <p:nvPr/>
          </p:nvSpPr>
          <p:spPr bwMode="auto">
            <a:xfrm flipH="1">
              <a:off x="7532495" y="5494135"/>
              <a:ext cx="358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81" name="Line 39"/>
            <p:cNvSpPr>
              <a:spLocks noChangeShapeType="1"/>
            </p:cNvSpPr>
            <p:nvPr/>
          </p:nvSpPr>
          <p:spPr bwMode="auto">
            <a:xfrm flipH="1">
              <a:off x="7532495" y="5504117"/>
              <a:ext cx="358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82" name="Line 40"/>
            <p:cNvSpPr>
              <a:spLocks noChangeShapeType="1"/>
            </p:cNvSpPr>
            <p:nvPr/>
          </p:nvSpPr>
          <p:spPr bwMode="auto">
            <a:xfrm flipH="1">
              <a:off x="7532495" y="5464189"/>
              <a:ext cx="358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83" name="Line 41"/>
            <p:cNvSpPr>
              <a:spLocks noChangeShapeType="1"/>
            </p:cNvSpPr>
            <p:nvPr/>
          </p:nvSpPr>
          <p:spPr bwMode="auto">
            <a:xfrm flipH="1">
              <a:off x="7639985" y="4726765"/>
              <a:ext cx="0" cy="1914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84" name="Rectangle 42"/>
            <p:cNvSpPr>
              <a:spLocks noChangeArrowheads="1"/>
            </p:cNvSpPr>
            <p:nvPr/>
          </p:nvSpPr>
          <p:spPr bwMode="auto">
            <a:xfrm flipH="1">
              <a:off x="7638427" y="4688084"/>
              <a:ext cx="24925" cy="1945253"/>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85" name="Rectangle 43"/>
            <p:cNvSpPr>
              <a:spLocks noChangeArrowheads="1"/>
            </p:cNvSpPr>
            <p:nvPr/>
          </p:nvSpPr>
          <p:spPr bwMode="auto">
            <a:xfrm flipH="1">
              <a:off x="7421889" y="4694323"/>
              <a:ext cx="24925" cy="19465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86" name="Rectangle 44"/>
            <p:cNvSpPr>
              <a:spLocks noChangeArrowheads="1"/>
            </p:cNvSpPr>
            <p:nvPr/>
          </p:nvSpPr>
          <p:spPr bwMode="auto">
            <a:xfrm flipH="1">
              <a:off x="7482644" y="5864719"/>
              <a:ext cx="119953" cy="19964"/>
            </a:xfrm>
            <a:prstGeom prst="rect">
              <a:avLst/>
            </a:prstGeom>
            <a:solidFill>
              <a:srgbClr val="FF33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87" name="Rectangle 45"/>
            <p:cNvSpPr>
              <a:spLocks noChangeArrowheads="1"/>
            </p:cNvSpPr>
            <p:nvPr/>
          </p:nvSpPr>
          <p:spPr bwMode="auto">
            <a:xfrm flipH="1">
              <a:off x="7471740" y="5884683"/>
              <a:ext cx="143320" cy="108555"/>
            </a:xfrm>
            <a:prstGeom prst="rect">
              <a:avLst/>
            </a:prstGeom>
            <a:solidFill>
              <a:srgbClr val="FF33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88" name="Rectangle 46"/>
            <p:cNvSpPr>
              <a:spLocks noChangeArrowheads="1"/>
            </p:cNvSpPr>
            <p:nvPr/>
          </p:nvSpPr>
          <p:spPr bwMode="auto">
            <a:xfrm flipH="1">
              <a:off x="7493549" y="5993238"/>
              <a:ext cx="98143" cy="6114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89" name="Rectangle 47"/>
            <p:cNvSpPr>
              <a:spLocks noChangeArrowheads="1"/>
            </p:cNvSpPr>
            <p:nvPr/>
          </p:nvSpPr>
          <p:spPr bwMode="auto">
            <a:xfrm flipH="1">
              <a:off x="7482644" y="6054378"/>
              <a:ext cx="119953" cy="48663"/>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0" name="Rectangle 48"/>
            <p:cNvSpPr>
              <a:spLocks noChangeArrowheads="1"/>
            </p:cNvSpPr>
            <p:nvPr/>
          </p:nvSpPr>
          <p:spPr bwMode="auto">
            <a:xfrm flipH="1">
              <a:off x="7471740" y="6103041"/>
              <a:ext cx="143320" cy="19964"/>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243" name="Rectangle 49"/>
            <p:cNvSpPr>
              <a:spLocks noChangeArrowheads="1"/>
            </p:cNvSpPr>
            <p:nvPr/>
          </p:nvSpPr>
          <p:spPr bwMode="auto">
            <a:xfrm flipH="1">
              <a:off x="7446814" y="6123005"/>
              <a:ext cx="193170" cy="58645"/>
            </a:xfrm>
            <a:prstGeom prst="rect">
              <a:avLst/>
            </a:prstGeom>
            <a:gradFill rotWithShape="0">
              <a:gsLst>
                <a:gs pos="0">
                  <a:schemeClr val="tx1"/>
                </a:gs>
                <a:gs pos="50000">
                  <a:schemeClr val="tx1">
                    <a:gamma/>
                    <a:tint val="4549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zh-CN" altLang="en-US" sz="1600">
                <a:latin typeface="Arial" charset="0"/>
                <a:ea typeface="宋体" charset="-122"/>
              </a:endParaRPr>
            </a:p>
          </p:txBody>
        </p:sp>
        <p:sp>
          <p:nvSpPr>
            <p:cNvPr id="14492" name="Rectangle 50"/>
            <p:cNvSpPr>
              <a:spLocks noChangeArrowheads="1"/>
            </p:cNvSpPr>
            <p:nvPr/>
          </p:nvSpPr>
          <p:spPr bwMode="auto">
            <a:xfrm flipH="1">
              <a:off x="7471740" y="6182897"/>
              <a:ext cx="143320" cy="19964"/>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3" name="Rectangle 51"/>
            <p:cNvSpPr>
              <a:spLocks noChangeArrowheads="1"/>
            </p:cNvSpPr>
            <p:nvPr/>
          </p:nvSpPr>
          <p:spPr bwMode="auto">
            <a:xfrm flipH="1">
              <a:off x="7493549" y="6202861"/>
              <a:ext cx="98143" cy="39928"/>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4" name="Oval 52"/>
            <p:cNvSpPr>
              <a:spLocks noChangeArrowheads="1"/>
            </p:cNvSpPr>
            <p:nvPr/>
          </p:nvSpPr>
          <p:spPr bwMode="auto">
            <a:xfrm flipH="1">
              <a:off x="7591692" y="5894665"/>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5" name="Oval 53"/>
            <p:cNvSpPr>
              <a:spLocks noChangeArrowheads="1"/>
            </p:cNvSpPr>
            <p:nvPr/>
          </p:nvSpPr>
          <p:spPr bwMode="auto">
            <a:xfrm flipH="1">
              <a:off x="7591692" y="5924611"/>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6" name="Oval 54"/>
            <p:cNvSpPr>
              <a:spLocks noChangeArrowheads="1"/>
            </p:cNvSpPr>
            <p:nvPr/>
          </p:nvSpPr>
          <p:spPr bwMode="auto">
            <a:xfrm flipH="1">
              <a:off x="7591692" y="5953310"/>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7" name="Oval 55"/>
            <p:cNvSpPr>
              <a:spLocks noChangeArrowheads="1"/>
            </p:cNvSpPr>
            <p:nvPr/>
          </p:nvSpPr>
          <p:spPr bwMode="auto">
            <a:xfrm flipH="1">
              <a:off x="7544957" y="5894665"/>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8" name="Oval 56"/>
            <p:cNvSpPr>
              <a:spLocks noChangeArrowheads="1"/>
            </p:cNvSpPr>
            <p:nvPr/>
          </p:nvSpPr>
          <p:spPr bwMode="auto">
            <a:xfrm flipH="1">
              <a:off x="7544957" y="5924611"/>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499" name="Oval 57"/>
            <p:cNvSpPr>
              <a:spLocks noChangeArrowheads="1"/>
            </p:cNvSpPr>
            <p:nvPr/>
          </p:nvSpPr>
          <p:spPr bwMode="auto">
            <a:xfrm flipH="1">
              <a:off x="7544957" y="5953310"/>
              <a:ext cx="10905"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0" name="Oval 58"/>
            <p:cNvSpPr>
              <a:spLocks noChangeArrowheads="1"/>
            </p:cNvSpPr>
            <p:nvPr/>
          </p:nvSpPr>
          <p:spPr bwMode="auto">
            <a:xfrm flipH="1">
              <a:off x="7493549" y="5894665"/>
              <a:ext cx="14020"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1" name="Oval 59"/>
            <p:cNvSpPr>
              <a:spLocks noChangeArrowheads="1"/>
            </p:cNvSpPr>
            <p:nvPr/>
          </p:nvSpPr>
          <p:spPr bwMode="auto">
            <a:xfrm flipH="1">
              <a:off x="7493549" y="5924611"/>
              <a:ext cx="14020"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2" name="Oval 60"/>
            <p:cNvSpPr>
              <a:spLocks noChangeArrowheads="1"/>
            </p:cNvSpPr>
            <p:nvPr/>
          </p:nvSpPr>
          <p:spPr bwMode="auto">
            <a:xfrm flipH="1">
              <a:off x="7493549" y="5953310"/>
              <a:ext cx="14020" cy="9982"/>
            </a:xfrm>
            <a:prstGeom prst="ellipse">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3" name="Rectangle 61"/>
            <p:cNvSpPr>
              <a:spLocks noChangeArrowheads="1"/>
            </p:cNvSpPr>
            <p:nvPr/>
          </p:nvSpPr>
          <p:spPr bwMode="auto">
            <a:xfrm flipH="1">
              <a:off x="7421889" y="5774881"/>
              <a:ext cx="24925"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4" name="Rectangle 62"/>
            <p:cNvSpPr>
              <a:spLocks noChangeArrowheads="1"/>
            </p:cNvSpPr>
            <p:nvPr/>
          </p:nvSpPr>
          <p:spPr bwMode="auto">
            <a:xfrm flipH="1">
              <a:off x="7421889" y="5823543"/>
              <a:ext cx="24925" cy="11230"/>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5" name="Rectangle 63"/>
            <p:cNvSpPr>
              <a:spLocks noChangeArrowheads="1"/>
            </p:cNvSpPr>
            <p:nvPr/>
          </p:nvSpPr>
          <p:spPr bwMode="auto">
            <a:xfrm flipH="1">
              <a:off x="7421889" y="5874701"/>
              <a:ext cx="24925"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6" name="Rectangle 64"/>
            <p:cNvSpPr>
              <a:spLocks noChangeArrowheads="1"/>
            </p:cNvSpPr>
            <p:nvPr/>
          </p:nvSpPr>
          <p:spPr bwMode="auto">
            <a:xfrm flipH="1">
              <a:off x="7421889" y="5924611"/>
              <a:ext cx="24925"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7" name="Rectangle 65"/>
            <p:cNvSpPr>
              <a:spLocks noChangeArrowheads="1"/>
            </p:cNvSpPr>
            <p:nvPr/>
          </p:nvSpPr>
          <p:spPr bwMode="auto">
            <a:xfrm flipH="1">
              <a:off x="7421889" y="5973274"/>
              <a:ext cx="24925"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8" name="Rectangle 66"/>
            <p:cNvSpPr>
              <a:spLocks noChangeArrowheads="1"/>
            </p:cNvSpPr>
            <p:nvPr/>
          </p:nvSpPr>
          <p:spPr bwMode="auto">
            <a:xfrm flipH="1">
              <a:off x="7639985" y="5774881"/>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09" name="Rectangle 67"/>
            <p:cNvSpPr>
              <a:spLocks noChangeArrowheads="1"/>
            </p:cNvSpPr>
            <p:nvPr/>
          </p:nvSpPr>
          <p:spPr bwMode="auto">
            <a:xfrm flipH="1">
              <a:off x="7639985" y="5823543"/>
              <a:ext cx="23367" cy="11230"/>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0" name="Rectangle 68"/>
            <p:cNvSpPr>
              <a:spLocks noChangeArrowheads="1"/>
            </p:cNvSpPr>
            <p:nvPr/>
          </p:nvSpPr>
          <p:spPr bwMode="auto">
            <a:xfrm flipH="1">
              <a:off x="7639985" y="5874701"/>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1" name="Rectangle 69"/>
            <p:cNvSpPr>
              <a:spLocks noChangeArrowheads="1"/>
            </p:cNvSpPr>
            <p:nvPr/>
          </p:nvSpPr>
          <p:spPr bwMode="auto">
            <a:xfrm flipH="1">
              <a:off x="7639985" y="5924611"/>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2" name="Rectangle 70"/>
            <p:cNvSpPr>
              <a:spLocks noChangeArrowheads="1"/>
            </p:cNvSpPr>
            <p:nvPr/>
          </p:nvSpPr>
          <p:spPr bwMode="auto">
            <a:xfrm flipH="1">
              <a:off x="7639985" y="5973274"/>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3" name="Text Box 71"/>
            <p:cNvSpPr txBox="1">
              <a:spLocks noChangeArrowheads="1"/>
            </p:cNvSpPr>
            <p:nvPr/>
          </p:nvSpPr>
          <p:spPr bwMode="auto">
            <a:xfrm flipH="1">
              <a:off x="7571441" y="5869710"/>
              <a:ext cx="194728" cy="101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6000">
                <a:latin typeface="宋体" panose="02010600030101010101" pitchFamily="2" charset="-122"/>
              </a:endParaRPr>
            </a:p>
          </p:txBody>
        </p:sp>
        <p:sp>
          <p:nvSpPr>
            <p:cNvPr id="14514" name="Rectangle 72"/>
            <p:cNvSpPr>
              <a:spLocks noChangeArrowheads="1"/>
            </p:cNvSpPr>
            <p:nvPr/>
          </p:nvSpPr>
          <p:spPr bwMode="auto">
            <a:xfrm flipH="1">
              <a:off x="7372039" y="4678102"/>
              <a:ext cx="345837" cy="16221"/>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5" name="Rectangle 73"/>
            <p:cNvSpPr>
              <a:spLocks noChangeArrowheads="1"/>
            </p:cNvSpPr>
            <p:nvPr/>
          </p:nvSpPr>
          <p:spPr bwMode="auto">
            <a:xfrm flipH="1">
              <a:off x="7372039" y="4663129"/>
              <a:ext cx="345837" cy="14973"/>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16" name="AutoShape 74"/>
            <p:cNvSpPr>
              <a:spLocks noChangeArrowheads="1"/>
            </p:cNvSpPr>
            <p:nvPr/>
          </p:nvSpPr>
          <p:spPr bwMode="auto">
            <a:xfrm rot="10800000" flipH="1">
              <a:off x="7426563" y="4630688"/>
              <a:ext cx="239905" cy="324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08 w 21600"/>
                <a:gd name="T13" fmla="*/ 4154 h 21600"/>
                <a:gd name="T14" fmla="*/ 17392 w 21600"/>
                <a:gd name="T15" fmla="*/ 17446 h 21600"/>
              </a:gdLst>
              <a:ahLst/>
              <a:cxnLst>
                <a:cxn ang="T8">
                  <a:pos x="T0" y="T1"/>
                </a:cxn>
                <a:cxn ang="T9">
                  <a:pos x="T2" y="T3"/>
                </a:cxn>
                <a:cxn ang="T10">
                  <a:pos x="T4" y="T5"/>
                </a:cxn>
                <a:cxn ang="T11">
                  <a:pos x="T6" y="T7"/>
                </a:cxn>
              </a:cxnLst>
              <a:rect l="T12" t="T13" r="T14" b="T15"/>
              <a:pathLst>
                <a:path w="21600" h="21600">
                  <a:moveTo>
                    <a:pt x="0" y="0"/>
                  </a:moveTo>
                  <a:lnTo>
                    <a:pt x="4800" y="21600"/>
                  </a:lnTo>
                  <a:lnTo>
                    <a:pt x="16800" y="21600"/>
                  </a:lnTo>
                  <a:lnTo>
                    <a:pt x="21600" y="0"/>
                  </a:lnTo>
                  <a:close/>
                </a:path>
              </a:pathLst>
            </a:cu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518" name="Line 76"/>
            <p:cNvSpPr>
              <a:spLocks noChangeShapeType="1"/>
            </p:cNvSpPr>
            <p:nvPr/>
          </p:nvSpPr>
          <p:spPr bwMode="auto">
            <a:xfrm flipH="1">
              <a:off x="7345556" y="4567052"/>
              <a:ext cx="0" cy="311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19" name="AutoShape 77"/>
            <p:cNvSpPr>
              <a:spLocks noChangeArrowheads="1"/>
            </p:cNvSpPr>
            <p:nvPr/>
          </p:nvSpPr>
          <p:spPr bwMode="auto">
            <a:xfrm flipH="1">
              <a:off x="7292590" y="4567052"/>
              <a:ext cx="105932" cy="16221"/>
            </a:xfrm>
            <a:prstGeom prst="roundRect">
              <a:avLst>
                <a:gd name="adj" fmla="val 16667"/>
              </a:avLst>
            </a:prstGeom>
            <a:solidFill>
              <a:srgbClr val="FF3300"/>
            </a:solidFill>
            <a:ln w="3175">
              <a:solidFill>
                <a:schemeClr val="bg2"/>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0" name="Rectangle 78"/>
            <p:cNvSpPr>
              <a:spLocks noChangeArrowheads="1"/>
            </p:cNvSpPr>
            <p:nvPr/>
          </p:nvSpPr>
          <p:spPr bwMode="auto">
            <a:xfrm flipH="1">
              <a:off x="7479529" y="4503416"/>
              <a:ext cx="132415" cy="127271"/>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1" name="Rectangle 79"/>
            <p:cNvSpPr>
              <a:spLocks noChangeArrowheads="1"/>
            </p:cNvSpPr>
            <p:nvPr/>
          </p:nvSpPr>
          <p:spPr bwMode="auto">
            <a:xfrm flipH="1">
              <a:off x="7292590" y="4598246"/>
              <a:ext cx="186939" cy="32442"/>
            </a:xfrm>
            <a:prstGeom prst="rect">
              <a:avLst/>
            </a:prstGeom>
            <a:gradFill rotWithShape="0">
              <a:gsLst>
                <a:gs pos="0">
                  <a:srgbClr val="5E6D76"/>
                </a:gs>
                <a:gs pos="50000">
                  <a:srgbClr val="CCECFF"/>
                </a:gs>
                <a:gs pos="100000">
                  <a:srgbClr val="5E6D76"/>
                </a:gs>
              </a:gsLst>
              <a:lin ang="540000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2" name="Line 80"/>
            <p:cNvSpPr>
              <a:spLocks noChangeShapeType="1"/>
            </p:cNvSpPr>
            <p:nvPr/>
          </p:nvSpPr>
          <p:spPr bwMode="auto">
            <a:xfrm flipH="1">
              <a:off x="7426563" y="4550831"/>
              <a:ext cx="5296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23" name="AutoShape 81"/>
            <p:cNvSpPr>
              <a:spLocks noChangeArrowheads="1"/>
            </p:cNvSpPr>
            <p:nvPr/>
          </p:nvSpPr>
          <p:spPr bwMode="auto">
            <a:xfrm flipH="1">
              <a:off x="7426563" y="4518390"/>
              <a:ext cx="26483" cy="64883"/>
            </a:xfrm>
            <a:prstGeom prst="roundRect">
              <a:avLst>
                <a:gd name="adj" fmla="val 16667"/>
              </a:avLst>
            </a:prstGeom>
            <a:solidFill>
              <a:srgbClr val="FF3300"/>
            </a:solidFill>
            <a:ln w="317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4" name="Rectangle 82"/>
            <p:cNvSpPr>
              <a:spLocks noChangeArrowheads="1"/>
            </p:cNvSpPr>
            <p:nvPr/>
          </p:nvSpPr>
          <p:spPr bwMode="auto">
            <a:xfrm flipH="1">
              <a:off x="7453046" y="4470975"/>
              <a:ext cx="185381" cy="32442"/>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5" name="Rectangle 83"/>
            <p:cNvSpPr>
              <a:spLocks noChangeArrowheads="1"/>
            </p:cNvSpPr>
            <p:nvPr/>
          </p:nvSpPr>
          <p:spPr bwMode="auto">
            <a:xfrm flipH="1">
              <a:off x="7507570" y="4285059"/>
              <a:ext cx="79449" cy="185916"/>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6" name="Rectangle 84"/>
            <p:cNvSpPr>
              <a:spLocks noChangeArrowheads="1"/>
            </p:cNvSpPr>
            <p:nvPr/>
          </p:nvSpPr>
          <p:spPr bwMode="auto">
            <a:xfrm flipH="1">
              <a:off x="7587019" y="4423560"/>
              <a:ext cx="158898" cy="32442"/>
            </a:xfrm>
            <a:prstGeom prst="rect">
              <a:avLst/>
            </a:prstGeom>
            <a:gradFill rotWithShape="0">
              <a:gsLst>
                <a:gs pos="0">
                  <a:srgbClr val="5E6D76"/>
                </a:gs>
                <a:gs pos="50000">
                  <a:srgbClr val="CCECFF"/>
                </a:gs>
                <a:gs pos="100000">
                  <a:srgbClr val="5E6D76"/>
                </a:gs>
              </a:gsLst>
              <a:lin ang="540000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7" name="Rectangle 85"/>
            <p:cNvSpPr>
              <a:spLocks noChangeArrowheads="1"/>
            </p:cNvSpPr>
            <p:nvPr/>
          </p:nvSpPr>
          <p:spPr bwMode="auto">
            <a:xfrm flipH="1">
              <a:off x="7345556" y="4423560"/>
              <a:ext cx="162014" cy="32442"/>
            </a:xfrm>
            <a:prstGeom prst="rect">
              <a:avLst/>
            </a:prstGeom>
            <a:gradFill rotWithShape="0">
              <a:gsLst>
                <a:gs pos="0">
                  <a:srgbClr val="5E6D76"/>
                </a:gs>
                <a:gs pos="50000">
                  <a:srgbClr val="CCECFF"/>
                </a:gs>
                <a:gs pos="100000">
                  <a:srgbClr val="5E6D76"/>
                </a:gs>
              </a:gsLst>
              <a:lin ang="540000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28" name="Line 86"/>
            <p:cNvSpPr>
              <a:spLocks noChangeShapeType="1"/>
            </p:cNvSpPr>
            <p:nvPr/>
          </p:nvSpPr>
          <p:spPr bwMode="auto">
            <a:xfrm flipH="1" flipV="1">
              <a:off x="7426563" y="4407339"/>
              <a:ext cx="0" cy="1622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29" name="AutoShape 87"/>
            <p:cNvSpPr>
              <a:spLocks noChangeArrowheads="1"/>
            </p:cNvSpPr>
            <p:nvPr/>
          </p:nvSpPr>
          <p:spPr bwMode="auto">
            <a:xfrm flipH="1">
              <a:off x="7611944" y="4392366"/>
              <a:ext cx="105932" cy="14973"/>
            </a:xfrm>
            <a:prstGeom prst="roundRect">
              <a:avLst>
                <a:gd name="adj" fmla="val 16667"/>
              </a:avLst>
            </a:prstGeom>
            <a:solidFill>
              <a:srgbClr val="FF3300"/>
            </a:solidFill>
            <a:ln w="3175">
              <a:solidFill>
                <a:schemeClr val="bg2"/>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0" name="Line 88"/>
            <p:cNvSpPr>
              <a:spLocks noChangeShapeType="1"/>
            </p:cNvSpPr>
            <p:nvPr/>
          </p:nvSpPr>
          <p:spPr bwMode="auto">
            <a:xfrm flipH="1">
              <a:off x="7666468" y="4407339"/>
              <a:ext cx="0" cy="1622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31" name="AutoShape 89"/>
            <p:cNvSpPr>
              <a:spLocks noChangeArrowheads="1"/>
            </p:cNvSpPr>
            <p:nvPr/>
          </p:nvSpPr>
          <p:spPr bwMode="auto">
            <a:xfrm flipH="1">
              <a:off x="7372039" y="4392366"/>
              <a:ext cx="107490" cy="14973"/>
            </a:xfrm>
            <a:prstGeom prst="roundRect">
              <a:avLst>
                <a:gd name="adj" fmla="val 16667"/>
              </a:avLst>
            </a:prstGeom>
            <a:solidFill>
              <a:srgbClr val="FF3300"/>
            </a:solidFill>
            <a:ln w="3175">
              <a:solidFill>
                <a:schemeClr val="bg2"/>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2" name="Line 90"/>
            <p:cNvSpPr>
              <a:spLocks noChangeShapeType="1"/>
            </p:cNvSpPr>
            <p:nvPr/>
          </p:nvSpPr>
          <p:spPr bwMode="auto">
            <a:xfrm flipH="1">
              <a:off x="7453046" y="4343704"/>
              <a:ext cx="545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33" name="AutoShape 91"/>
            <p:cNvSpPr>
              <a:spLocks noChangeArrowheads="1"/>
            </p:cNvSpPr>
            <p:nvPr/>
          </p:nvSpPr>
          <p:spPr bwMode="auto">
            <a:xfrm flipH="1">
              <a:off x="7453046" y="4312510"/>
              <a:ext cx="26483" cy="62388"/>
            </a:xfrm>
            <a:prstGeom prst="roundRect">
              <a:avLst>
                <a:gd name="adj" fmla="val 16667"/>
              </a:avLst>
            </a:prstGeom>
            <a:solidFill>
              <a:srgbClr val="FF3300"/>
            </a:solidFill>
            <a:ln w="3175">
              <a:solidFill>
                <a:schemeClr val="bg2"/>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4" name="Rectangle 92"/>
            <p:cNvSpPr>
              <a:spLocks noChangeArrowheads="1"/>
            </p:cNvSpPr>
            <p:nvPr/>
          </p:nvSpPr>
          <p:spPr bwMode="auto">
            <a:xfrm flipH="1">
              <a:off x="7745917" y="4407339"/>
              <a:ext cx="26483" cy="63636"/>
            </a:xfrm>
            <a:prstGeom prst="rect">
              <a:avLst/>
            </a:prstGeom>
            <a:gradFill rotWithShape="0">
              <a:gsLst>
                <a:gs pos="0">
                  <a:srgbClr val="5E6D76"/>
                </a:gs>
                <a:gs pos="50000">
                  <a:srgbClr val="CCECFF"/>
                </a:gs>
                <a:gs pos="100000">
                  <a:srgbClr val="5E6D76"/>
                </a:gs>
              </a:gsLst>
              <a:lin ang="5400000" scaled="1"/>
            </a:gra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5" name="Rectangle 93"/>
            <p:cNvSpPr>
              <a:spLocks noChangeArrowheads="1"/>
            </p:cNvSpPr>
            <p:nvPr/>
          </p:nvSpPr>
          <p:spPr bwMode="auto">
            <a:xfrm flipH="1">
              <a:off x="7303495" y="4822842"/>
              <a:ext cx="459559" cy="17469"/>
            </a:xfrm>
            <a:prstGeom prst="rect">
              <a:avLst/>
            </a:prstGeom>
            <a:solidFill>
              <a:schemeClr val="bg1"/>
            </a:solidFill>
            <a:ln w="3175">
              <a:solidFill>
                <a:schemeClr val="bg2"/>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6" name="Rectangle 94" descr="40%"/>
            <p:cNvSpPr>
              <a:spLocks noChangeArrowheads="1"/>
            </p:cNvSpPr>
            <p:nvPr/>
          </p:nvSpPr>
          <p:spPr bwMode="auto">
            <a:xfrm flipH="1">
              <a:off x="7272338" y="4822842"/>
              <a:ext cx="65429" cy="68627"/>
            </a:xfrm>
            <a:prstGeom prst="rect">
              <a:avLst/>
            </a:prstGeom>
            <a:pattFill prst="pct40">
              <a:fgClr>
                <a:srgbClr val="FFCC99"/>
              </a:fgClr>
              <a:bgClr>
                <a:srgbClr val="FFFFFF"/>
              </a:bgClr>
            </a:pattFill>
            <a:ln w="3175">
              <a:pattFill prst="pct40">
                <a:fgClr>
                  <a:srgbClr val="FFCC99"/>
                </a:fgClr>
                <a:bgClr>
                  <a:srgbClr val="FFFFFF"/>
                </a:bgClr>
              </a:patt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7" name="Line 96"/>
            <p:cNvSpPr>
              <a:spLocks noChangeShapeType="1"/>
            </p:cNvSpPr>
            <p:nvPr/>
          </p:nvSpPr>
          <p:spPr bwMode="auto">
            <a:xfrm flipH="1">
              <a:off x="7663352" y="4721774"/>
              <a:ext cx="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538" name="Rectangle 97"/>
            <p:cNvSpPr>
              <a:spLocks noChangeArrowheads="1"/>
            </p:cNvSpPr>
            <p:nvPr/>
          </p:nvSpPr>
          <p:spPr bwMode="auto">
            <a:xfrm flipH="1">
              <a:off x="7639985" y="602942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39" name="Rectangle 98"/>
            <p:cNvSpPr>
              <a:spLocks noChangeArrowheads="1"/>
            </p:cNvSpPr>
            <p:nvPr/>
          </p:nvSpPr>
          <p:spPr bwMode="auto">
            <a:xfrm flipH="1">
              <a:off x="7423447" y="602942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0" name="Rectangle 99"/>
            <p:cNvSpPr>
              <a:spLocks noChangeArrowheads="1"/>
            </p:cNvSpPr>
            <p:nvPr/>
          </p:nvSpPr>
          <p:spPr bwMode="auto">
            <a:xfrm flipH="1">
              <a:off x="7423447" y="607933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1" name="Rectangle 100"/>
            <p:cNvSpPr>
              <a:spLocks noChangeArrowheads="1"/>
            </p:cNvSpPr>
            <p:nvPr/>
          </p:nvSpPr>
          <p:spPr bwMode="auto">
            <a:xfrm flipH="1">
              <a:off x="7423447" y="614047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2" name="Rectangle 101"/>
            <p:cNvSpPr>
              <a:spLocks noChangeArrowheads="1"/>
            </p:cNvSpPr>
            <p:nvPr/>
          </p:nvSpPr>
          <p:spPr bwMode="auto">
            <a:xfrm flipH="1">
              <a:off x="7423447" y="6190384"/>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3" name="Rectangle 102"/>
            <p:cNvSpPr>
              <a:spLocks noChangeArrowheads="1"/>
            </p:cNvSpPr>
            <p:nvPr/>
          </p:nvSpPr>
          <p:spPr bwMode="auto">
            <a:xfrm flipH="1">
              <a:off x="7423447" y="6241542"/>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4" name="Rectangle 103"/>
            <p:cNvSpPr>
              <a:spLocks noChangeArrowheads="1"/>
            </p:cNvSpPr>
            <p:nvPr/>
          </p:nvSpPr>
          <p:spPr bwMode="auto">
            <a:xfrm flipH="1">
              <a:off x="7423447" y="6301434"/>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5" name="Rectangle 104"/>
            <p:cNvSpPr>
              <a:spLocks noChangeArrowheads="1"/>
            </p:cNvSpPr>
            <p:nvPr/>
          </p:nvSpPr>
          <p:spPr bwMode="auto">
            <a:xfrm flipH="1">
              <a:off x="7639985" y="607933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6" name="Rectangle 105"/>
            <p:cNvSpPr>
              <a:spLocks noChangeArrowheads="1"/>
            </p:cNvSpPr>
            <p:nvPr/>
          </p:nvSpPr>
          <p:spPr bwMode="auto">
            <a:xfrm flipH="1">
              <a:off x="7639985" y="6140473"/>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7" name="Rectangle 106"/>
            <p:cNvSpPr>
              <a:spLocks noChangeArrowheads="1"/>
            </p:cNvSpPr>
            <p:nvPr/>
          </p:nvSpPr>
          <p:spPr bwMode="auto">
            <a:xfrm flipH="1">
              <a:off x="7639985" y="6190384"/>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8" name="Rectangle 107"/>
            <p:cNvSpPr>
              <a:spLocks noChangeArrowheads="1"/>
            </p:cNvSpPr>
            <p:nvPr/>
          </p:nvSpPr>
          <p:spPr bwMode="auto">
            <a:xfrm flipH="1">
              <a:off x="7639985" y="6241542"/>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549" name="Rectangle 108"/>
            <p:cNvSpPr>
              <a:spLocks noChangeArrowheads="1"/>
            </p:cNvSpPr>
            <p:nvPr/>
          </p:nvSpPr>
          <p:spPr bwMode="auto">
            <a:xfrm flipH="1">
              <a:off x="7639985" y="6301434"/>
              <a:ext cx="23367" cy="9982"/>
            </a:xfrm>
            <a:prstGeom prst="rect">
              <a:avLst/>
            </a:prstGeom>
            <a:solidFill>
              <a:schemeClr val="bg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53" name="Rectangle 109"/>
            <p:cNvSpPr>
              <a:spLocks noChangeArrowheads="1"/>
            </p:cNvSpPr>
            <p:nvPr/>
          </p:nvSpPr>
          <p:spPr bwMode="auto">
            <a:xfrm flipH="1">
              <a:off x="2117725" y="5042297"/>
              <a:ext cx="73025" cy="1609725"/>
            </a:xfrm>
            <a:prstGeom prst="rect">
              <a:avLst/>
            </a:prstGeom>
            <a:solidFill>
              <a:srgbClr val="996633"/>
            </a:solidFill>
            <a:ln w="9525">
              <a:solidFill>
                <a:schemeClr val="tx1"/>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54" name="Line 110"/>
            <p:cNvSpPr>
              <a:spLocks noChangeShapeType="1"/>
            </p:cNvSpPr>
            <p:nvPr/>
          </p:nvSpPr>
          <p:spPr bwMode="auto">
            <a:xfrm flipH="1">
              <a:off x="2222500" y="5094684"/>
              <a:ext cx="26988" cy="169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288036" tIns="144018" rIns="288036" bIns="144018" anchor="ctr"/>
            <a:lstStyle/>
            <a:p>
              <a:endParaRPr lang="zh-CN" altLang="en-US"/>
            </a:p>
          </p:txBody>
        </p:sp>
        <p:sp>
          <p:nvSpPr>
            <p:cNvPr id="14355" name="Rectangle 111"/>
            <p:cNvSpPr>
              <a:spLocks noChangeArrowheads="1"/>
            </p:cNvSpPr>
            <p:nvPr/>
          </p:nvSpPr>
          <p:spPr bwMode="auto">
            <a:xfrm>
              <a:off x="2206625" y="5042297"/>
              <a:ext cx="42863" cy="1793875"/>
            </a:xfrm>
            <a:prstGeom prst="rect">
              <a:avLst/>
            </a:prstGeom>
            <a:solidFill>
              <a:schemeClr val="accent1"/>
            </a:solidFill>
            <a:ln w="9525">
              <a:solidFill>
                <a:schemeClr val="tx1"/>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56" name="Rectangle 112"/>
            <p:cNvSpPr>
              <a:spLocks noChangeArrowheads="1"/>
            </p:cNvSpPr>
            <p:nvPr/>
          </p:nvSpPr>
          <p:spPr bwMode="auto">
            <a:xfrm flipH="1">
              <a:off x="2017713" y="5050234"/>
              <a:ext cx="57150" cy="1782763"/>
            </a:xfrm>
            <a:prstGeom prst="rect">
              <a:avLst/>
            </a:prstGeom>
            <a:solidFill>
              <a:schemeClr val="accent1"/>
            </a:solidFill>
            <a:ln w="9525">
              <a:solidFill>
                <a:schemeClr val="tx1"/>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57" name="Rectangle 113"/>
            <p:cNvSpPr>
              <a:spLocks noChangeArrowheads="1"/>
            </p:cNvSpPr>
            <p:nvPr/>
          </p:nvSpPr>
          <p:spPr bwMode="auto">
            <a:xfrm flipH="1">
              <a:off x="1982788" y="5028009"/>
              <a:ext cx="344487" cy="22225"/>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58" name="Rectangle 114"/>
            <p:cNvSpPr>
              <a:spLocks noChangeArrowheads="1"/>
            </p:cNvSpPr>
            <p:nvPr/>
          </p:nvSpPr>
          <p:spPr bwMode="auto">
            <a:xfrm flipH="1">
              <a:off x="1982788" y="5007372"/>
              <a:ext cx="344487" cy="20637"/>
            </a:xfrm>
            <a:prstGeom prst="rect">
              <a:avLst/>
            </a:prstGeom>
            <a:gradFill rotWithShape="0">
              <a:gsLst>
                <a:gs pos="0">
                  <a:srgbClr val="5E6D76"/>
                </a:gs>
                <a:gs pos="50000">
                  <a:srgbClr val="CCECFF"/>
                </a:gs>
                <a:gs pos="100000">
                  <a:srgbClr val="5E6D76"/>
                </a:gs>
              </a:gsLst>
              <a:lin ang="0" scaled="1"/>
            </a:gradFill>
            <a:ln w="3175">
              <a:solidFill>
                <a:schemeClr val="bg2"/>
              </a:solidFill>
              <a:miter lim="800000"/>
              <a:headEnd/>
              <a:tailEnd/>
            </a:ln>
          </p:spPr>
          <p:txBody>
            <a:bodyPr wrap="none" lIns="288036" tIns="144018" rIns="288036" bIns="144018"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14360" name="Line 116"/>
            <p:cNvSpPr>
              <a:spLocks noChangeShapeType="1"/>
            </p:cNvSpPr>
            <p:nvPr/>
          </p:nvSpPr>
          <p:spPr bwMode="auto">
            <a:xfrm flipH="1">
              <a:off x="2273300" y="5088334"/>
              <a:ext cx="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lIns="288036" tIns="144018" rIns="288036" bIns="144018" anchor="ctr"/>
            <a:lstStyle/>
            <a:p>
              <a:endParaRPr lang="zh-CN" altLang="en-US"/>
            </a:p>
          </p:txBody>
        </p:sp>
        <p:sp>
          <p:nvSpPr>
            <p:cNvPr id="128" name="Text Box 117"/>
            <p:cNvSpPr txBox="1">
              <a:spLocks noChangeArrowheads="1"/>
            </p:cNvSpPr>
            <p:nvPr/>
          </p:nvSpPr>
          <p:spPr bwMode="auto">
            <a:xfrm flipH="1">
              <a:off x="7668344" y="5077222"/>
              <a:ext cx="1436688" cy="536575"/>
            </a:xfrm>
            <a:prstGeom prst="rect">
              <a:avLst/>
            </a:prstGeom>
            <a:noFill/>
            <a:ln w="9525">
              <a:noFill/>
              <a:miter lim="800000"/>
              <a:headEnd/>
              <a:tailEnd/>
            </a:ln>
            <a:effectLst/>
          </p:spPr>
          <p:txBody>
            <a:bodyPr lIns="288036" tIns="144018" rIns="288036" bIns="144018">
              <a:spAutoFit/>
            </a:bodyPr>
            <a:lstStyle/>
            <a:p>
              <a:pPr>
                <a:spcBef>
                  <a:spcPct val="50000"/>
                </a:spcBef>
                <a:defRPr/>
              </a:pPr>
              <a:r>
                <a:rPr lang="en-US" altLang="zh-CN" sz="1600"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Injection</a:t>
              </a:r>
            </a:p>
          </p:txBody>
        </p:sp>
        <p:pic>
          <p:nvPicPr>
            <p:cNvPr id="14362" name="Picture 140"/>
            <p:cNvPicPr>
              <a:picLocks noChangeAspect="1" noChangeArrowheads="1"/>
            </p:cNvPicPr>
            <p:nvPr/>
          </p:nvPicPr>
          <p:blipFill>
            <a:blip r:embed="rId4">
              <a:extLst>
                <a:ext uri="{28A0092B-C50C-407E-A947-70E740481C1C}">
                  <a14:useLocalDpi xmlns:a14="http://schemas.microsoft.com/office/drawing/2010/main" val="0"/>
                </a:ext>
              </a:extLst>
            </a:blip>
            <a:srcRect l="8482" t="67657" r="17964" b="19231"/>
            <a:stretch>
              <a:fillRect/>
            </a:stretch>
          </p:blipFill>
          <p:spPr bwMode="auto">
            <a:xfrm>
              <a:off x="4975225" y="4915297"/>
              <a:ext cx="792163"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Line 158"/>
            <p:cNvSpPr>
              <a:spLocks noChangeShapeType="1"/>
            </p:cNvSpPr>
            <p:nvPr/>
          </p:nvSpPr>
          <p:spPr bwMode="auto">
            <a:xfrm rot="11211540" flipH="1" flipV="1">
              <a:off x="2276915" y="4405709"/>
              <a:ext cx="33338" cy="155575"/>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lIns="288036" tIns="144018" rIns="288036" bIns="144018"/>
            <a:lstStyle/>
            <a:p>
              <a:endParaRPr lang="zh-CN" altLang="en-US"/>
            </a:p>
          </p:txBody>
        </p:sp>
        <p:pic>
          <p:nvPicPr>
            <p:cNvPr id="14365" name="Picture 166" descr="线"/>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260600" y="5967809"/>
              <a:ext cx="52371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67"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77938" y="5861447"/>
              <a:ext cx="17272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68"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50025" y="5647136"/>
              <a:ext cx="2052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69"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864457" y="4709331"/>
              <a:ext cx="500062" cy="12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Text Box 178"/>
            <p:cNvSpPr txBox="1">
              <a:spLocks noChangeArrowheads="1"/>
            </p:cNvSpPr>
            <p:nvPr/>
          </p:nvSpPr>
          <p:spPr bwMode="auto">
            <a:xfrm flipH="1">
              <a:off x="3635896" y="6034236"/>
              <a:ext cx="2028825" cy="567848"/>
            </a:xfrm>
            <a:prstGeom prst="rect">
              <a:avLst/>
            </a:prstGeom>
            <a:noFill/>
            <a:ln w="9525">
              <a:noFill/>
              <a:miter lim="800000"/>
              <a:headEnd/>
              <a:tailEnd/>
            </a:ln>
            <a:effectLst/>
          </p:spPr>
          <p:txBody>
            <a:bodyPr lIns="288036" tIns="144018" rIns="288036" bIns="144018">
              <a:spAutoFit/>
            </a:bodyPr>
            <a:lstStyle/>
            <a:p>
              <a:pPr>
                <a:spcBef>
                  <a:spcPct val="50000"/>
                </a:spcBef>
                <a:defRPr/>
              </a:pPr>
              <a:r>
                <a:rPr lang="en-US" altLang="zh-CN" sz="18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Oil reservoir</a:t>
              </a:r>
            </a:p>
          </p:txBody>
        </p:sp>
        <p:pic>
          <p:nvPicPr>
            <p:cNvPr id="143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710384"/>
              <a:ext cx="130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763" y="3607197"/>
              <a:ext cx="3857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6913" y="4373959"/>
              <a:ext cx="4460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038" y="4196159"/>
              <a:ext cx="223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6488" y="3710384"/>
              <a:ext cx="111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6" name="组合 90"/>
            <p:cNvGrpSpPr>
              <a:grpSpLocks/>
            </p:cNvGrpSpPr>
            <p:nvPr/>
          </p:nvGrpSpPr>
          <p:grpSpPr bwMode="auto">
            <a:xfrm>
              <a:off x="3652838" y="3862784"/>
              <a:ext cx="855662" cy="976313"/>
              <a:chOff x="672669" y="734848"/>
              <a:chExt cx="5017431" cy="4826989"/>
            </a:xfrm>
          </p:grpSpPr>
          <p:sp>
            <p:nvSpPr>
              <p:cNvPr id="196" name="流程图: 离页连接符 195"/>
              <p:cNvSpPr/>
              <p:nvPr/>
            </p:nvSpPr>
            <p:spPr bwMode="auto">
              <a:xfrm>
                <a:off x="672669" y="1810130"/>
                <a:ext cx="5017431" cy="3751707"/>
              </a:xfrm>
              <a:prstGeom prst="flowChartOffpageConnector">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4592" tIns="82296" rIns="164592" bIns="82296" anchor="ctr"/>
              <a:lstStyle/>
              <a:p>
                <a:pPr algn="ctr" defTabSz="1645920" fontAlgn="auto">
                  <a:spcBef>
                    <a:spcPts val="0"/>
                  </a:spcBef>
                  <a:spcAft>
                    <a:spcPts val="0"/>
                  </a:spcAft>
                  <a:defRPr/>
                </a:pPr>
                <a:endParaRPr lang="zh-CN" altLang="en-US" sz="1600"/>
              </a:p>
            </p:txBody>
          </p:sp>
          <p:sp>
            <p:nvSpPr>
              <p:cNvPr id="197" name="流程图: 过程 196"/>
              <p:cNvSpPr/>
              <p:nvPr/>
            </p:nvSpPr>
            <p:spPr bwMode="auto">
              <a:xfrm>
                <a:off x="1705941" y="2163322"/>
                <a:ext cx="2960193" cy="1193011"/>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98" name="流程图: 过程 197"/>
              <p:cNvSpPr/>
              <p:nvPr/>
            </p:nvSpPr>
            <p:spPr bwMode="auto">
              <a:xfrm>
                <a:off x="1603547" y="3003142"/>
                <a:ext cx="3090516" cy="1514808"/>
              </a:xfrm>
              <a:prstGeom prst="flowChartProcess">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99" name="椭圆 198"/>
              <p:cNvSpPr/>
              <p:nvPr/>
            </p:nvSpPr>
            <p:spPr bwMode="auto">
              <a:xfrm>
                <a:off x="3251199" y="3591796"/>
                <a:ext cx="1154289" cy="3610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200" name="椭圆 199"/>
              <p:cNvSpPr/>
              <p:nvPr/>
            </p:nvSpPr>
            <p:spPr bwMode="auto">
              <a:xfrm>
                <a:off x="2096910" y="3591796"/>
                <a:ext cx="1154289" cy="3610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201" name="等腰三角形 200"/>
              <p:cNvSpPr/>
              <p:nvPr/>
            </p:nvSpPr>
            <p:spPr bwMode="auto">
              <a:xfrm>
                <a:off x="672669" y="734848"/>
                <a:ext cx="5017431" cy="1075282"/>
              </a:xfrm>
              <a:prstGeom prst="triangle">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4592" tIns="82296" rIns="164592" bIns="82296" anchor="ctr"/>
              <a:lstStyle/>
              <a:p>
                <a:pPr algn="ctr" defTabSz="1645920" fontAlgn="auto">
                  <a:spcBef>
                    <a:spcPts val="0"/>
                  </a:spcBef>
                  <a:spcAft>
                    <a:spcPts val="0"/>
                  </a:spcAft>
                  <a:defRPr/>
                </a:pPr>
                <a:endParaRPr lang="zh-CN" altLang="en-US" sz="1600"/>
              </a:p>
            </p:txBody>
          </p:sp>
        </p:grpSp>
        <p:sp>
          <p:nvSpPr>
            <p:cNvPr id="144" name="流程图: 延期 143"/>
            <p:cNvSpPr/>
            <p:nvPr/>
          </p:nvSpPr>
          <p:spPr bwMode="auto">
            <a:xfrm rot="5400000" flipH="1">
              <a:off x="5264944" y="3765153"/>
              <a:ext cx="174625" cy="576263"/>
            </a:xfrm>
            <a:prstGeom prst="flowChartDelay">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45" name="流程图: 过程 144"/>
            <p:cNvSpPr/>
            <p:nvPr/>
          </p:nvSpPr>
          <p:spPr bwMode="auto">
            <a:xfrm>
              <a:off x="4065588" y="3545284"/>
              <a:ext cx="55562" cy="938213"/>
            </a:xfrm>
            <a:prstGeom prst="flowChartProcess">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46" name="矩形 145"/>
            <p:cNvSpPr/>
            <p:nvPr/>
          </p:nvSpPr>
          <p:spPr bwMode="auto">
            <a:xfrm>
              <a:off x="5064125" y="4145359"/>
              <a:ext cx="576263" cy="56197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47" name="流程图: 延期 146"/>
            <p:cNvSpPr/>
            <p:nvPr/>
          </p:nvSpPr>
          <p:spPr bwMode="auto">
            <a:xfrm rot="16200000" flipH="1">
              <a:off x="5288757" y="4482702"/>
              <a:ext cx="127000" cy="576263"/>
            </a:xfrm>
            <a:prstGeom prst="flowChartDelay">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48" name="流程图: 过程 147"/>
            <p:cNvSpPr/>
            <p:nvPr/>
          </p:nvSpPr>
          <p:spPr bwMode="auto">
            <a:xfrm>
              <a:off x="5157788" y="4272359"/>
              <a:ext cx="390525" cy="15398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49" name="流程图: 过程 148"/>
            <p:cNvSpPr/>
            <p:nvPr/>
          </p:nvSpPr>
          <p:spPr bwMode="auto">
            <a:xfrm>
              <a:off x="5151438" y="4426347"/>
              <a:ext cx="396875" cy="268287"/>
            </a:xfrm>
            <a:prstGeom prst="flowChartProcess">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pic>
          <p:nvPicPr>
            <p:cNvPr id="14383"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9888" y="4424759"/>
              <a:ext cx="119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5500" y="4448572"/>
              <a:ext cx="2174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0" y="4272359"/>
              <a:ext cx="222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5038" y="3769122"/>
              <a:ext cx="111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流程图: 延期 153"/>
            <p:cNvSpPr/>
            <p:nvPr/>
          </p:nvSpPr>
          <p:spPr bwMode="auto">
            <a:xfrm rot="5400000" flipH="1">
              <a:off x="6397626" y="3737371"/>
              <a:ext cx="144462" cy="576263"/>
            </a:xfrm>
            <a:prstGeom prst="flowChartDelay">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55" name="矩形 154"/>
            <p:cNvSpPr/>
            <p:nvPr/>
          </p:nvSpPr>
          <p:spPr bwMode="auto">
            <a:xfrm>
              <a:off x="6181725" y="4102497"/>
              <a:ext cx="576263" cy="61277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156" name="流程图: 延期 155"/>
            <p:cNvSpPr/>
            <p:nvPr/>
          </p:nvSpPr>
          <p:spPr bwMode="auto">
            <a:xfrm rot="16200000" flipH="1">
              <a:off x="6405563" y="4491434"/>
              <a:ext cx="128587" cy="576263"/>
            </a:xfrm>
            <a:prstGeom prst="flowChartDelay">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57" name="流程图: 过程 156"/>
            <p:cNvSpPr/>
            <p:nvPr/>
          </p:nvSpPr>
          <p:spPr bwMode="auto">
            <a:xfrm>
              <a:off x="6275388" y="4231084"/>
              <a:ext cx="390525" cy="1270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sp>
          <p:nvSpPr>
            <p:cNvPr id="158" name="流程图: 过程 157"/>
            <p:cNvSpPr/>
            <p:nvPr/>
          </p:nvSpPr>
          <p:spPr bwMode="auto">
            <a:xfrm>
              <a:off x="6275388" y="4358084"/>
              <a:ext cx="390525" cy="338138"/>
            </a:xfrm>
            <a:prstGeom prst="flowChartProcess">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920" fontAlgn="auto">
                <a:spcBef>
                  <a:spcPts val="0"/>
                </a:spcBef>
                <a:spcAft>
                  <a:spcPts val="0"/>
                </a:spcAft>
                <a:defRPr/>
              </a:pPr>
              <a:endParaRPr lang="zh-CN" altLang="en-US" sz="1600"/>
            </a:p>
          </p:txBody>
        </p:sp>
        <p:pic>
          <p:nvPicPr>
            <p:cNvPr id="1439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5038" y="3692922"/>
              <a:ext cx="409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86513" y="3692922"/>
              <a:ext cx="119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0388" y="4477147"/>
              <a:ext cx="1079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5738" y="4358084"/>
              <a:ext cx="1222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16488" y="3684984"/>
              <a:ext cx="4270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3684984"/>
              <a:ext cx="1190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8" name="Line 152"/>
            <p:cNvSpPr>
              <a:spLocks noChangeShapeType="1"/>
            </p:cNvSpPr>
            <p:nvPr/>
          </p:nvSpPr>
          <p:spPr bwMode="auto">
            <a:xfrm flipH="1">
              <a:off x="3887788" y="4797822"/>
              <a:ext cx="47625" cy="7302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9" name="Line 153"/>
            <p:cNvSpPr>
              <a:spLocks noChangeShapeType="1"/>
            </p:cNvSpPr>
            <p:nvPr/>
          </p:nvSpPr>
          <p:spPr bwMode="auto">
            <a:xfrm>
              <a:off x="4264025" y="4797822"/>
              <a:ext cx="58738" cy="8731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4400" name="Picture 140"/>
            <p:cNvPicPr>
              <a:picLocks noChangeAspect="1" noChangeArrowheads="1"/>
            </p:cNvPicPr>
            <p:nvPr/>
          </p:nvPicPr>
          <p:blipFill>
            <a:blip r:embed="rId4">
              <a:extLst>
                <a:ext uri="{28A0092B-C50C-407E-A947-70E740481C1C}">
                  <a14:useLocalDpi xmlns:a14="http://schemas.microsoft.com/office/drawing/2010/main" val="0"/>
                </a:ext>
              </a:extLst>
            </a:blip>
            <a:srcRect l="8482" t="67657" r="17964" b="19231"/>
            <a:stretch>
              <a:fillRect/>
            </a:stretch>
          </p:blipFill>
          <p:spPr bwMode="auto">
            <a:xfrm>
              <a:off x="6064250" y="4915297"/>
              <a:ext cx="7905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1" name="Line 152"/>
            <p:cNvSpPr>
              <a:spLocks noChangeShapeType="1"/>
            </p:cNvSpPr>
            <p:nvPr/>
          </p:nvSpPr>
          <p:spPr bwMode="auto">
            <a:xfrm flipH="1">
              <a:off x="5173663" y="4827984"/>
              <a:ext cx="47625" cy="714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2" name="Line 153"/>
            <p:cNvSpPr>
              <a:spLocks noChangeShapeType="1"/>
            </p:cNvSpPr>
            <p:nvPr/>
          </p:nvSpPr>
          <p:spPr bwMode="auto">
            <a:xfrm>
              <a:off x="5510213" y="4827984"/>
              <a:ext cx="58737" cy="87313"/>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3" name="Line 152"/>
            <p:cNvSpPr>
              <a:spLocks noChangeShapeType="1"/>
            </p:cNvSpPr>
            <p:nvPr/>
          </p:nvSpPr>
          <p:spPr bwMode="auto">
            <a:xfrm flipH="1">
              <a:off x="6300788" y="4827984"/>
              <a:ext cx="47625" cy="714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4" name="Line 153"/>
            <p:cNvSpPr>
              <a:spLocks noChangeShapeType="1"/>
            </p:cNvSpPr>
            <p:nvPr/>
          </p:nvSpPr>
          <p:spPr bwMode="auto">
            <a:xfrm>
              <a:off x="6637338" y="4827984"/>
              <a:ext cx="58737" cy="87313"/>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4405"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33763" y="3631009"/>
              <a:ext cx="3937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16488" y="3689747"/>
              <a:ext cx="3556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64250" y="3719909"/>
              <a:ext cx="3556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625975" y="4126310"/>
              <a:ext cx="70008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680076" y="4180284"/>
              <a:ext cx="7874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614737" y="3843735"/>
              <a:ext cx="29051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176838" y="3784997"/>
              <a:ext cx="290512"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307931" y="3761979"/>
              <a:ext cx="263525"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8325" y="4477147"/>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37113" y="4361259"/>
              <a:ext cx="1190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389834"/>
              <a:ext cx="11906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70"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64238" y="4448572"/>
              <a:ext cx="1190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56" descr="未标题-1"/>
            <p:cNvPicPr>
              <a:picLocks noChangeAspect="1" noChangeArrowheads="1"/>
            </p:cNvPicPr>
            <p:nvPr/>
          </p:nvPicPr>
          <p:blipFill rotWithShape="1">
            <a:blip r:embed="rId19">
              <a:extLst>
                <a:ext uri="{28A0092B-C50C-407E-A947-70E740481C1C}">
                  <a14:useLocalDpi xmlns:a14="http://schemas.microsoft.com/office/drawing/2010/main" val="0"/>
                </a:ext>
              </a:extLst>
            </a:blip>
            <a:srcRect b="14594"/>
            <a:stretch/>
          </p:blipFill>
          <p:spPr bwMode="auto">
            <a:xfrm>
              <a:off x="2235200" y="4435871"/>
              <a:ext cx="533400" cy="61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40"/>
            <p:cNvPicPr>
              <a:picLocks noChangeAspect="1" noChangeArrowheads="1"/>
            </p:cNvPicPr>
            <p:nvPr/>
          </p:nvPicPr>
          <p:blipFill>
            <a:blip r:embed="rId4">
              <a:extLst>
                <a:ext uri="{28A0092B-C50C-407E-A947-70E740481C1C}">
                  <a14:useLocalDpi xmlns:a14="http://schemas.microsoft.com/office/drawing/2010/main" val="0"/>
                </a:ext>
              </a:extLst>
            </a:blip>
            <a:srcRect l="8482" t="67657" r="17964" b="19231"/>
            <a:stretch>
              <a:fillRect/>
            </a:stretch>
          </p:blipFill>
          <p:spPr bwMode="auto">
            <a:xfrm>
              <a:off x="3709988" y="4915297"/>
              <a:ext cx="7905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56400" y="4418409"/>
              <a:ext cx="32543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53263" y="4273947"/>
              <a:ext cx="177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53263" y="4207272"/>
              <a:ext cx="4841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71"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4418409"/>
              <a:ext cx="4746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71"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53263" y="4221559"/>
              <a:ext cx="4746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矩形 190"/>
            <p:cNvSpPr/>
            <p:nvPr/>
          </p:nvSpPr>
          <p:spPr bwMode="auto">
            <a:xfrm>
              <a:off x="2320925" y="5062934"/>
              <a:ext cx="533400" cy="17462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pic>
          <p:nvPicPr>
            <p:cNvPr id="14425" name="Picture 175"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48051" flipV="1">
              <a:off x="2071688" y="4432697"/>
              <a:ext cx="5651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29" name="Group 145"/>
            <p:cNvGrpSpPr>
              <a:grpSpLocks/>
            </p:cNvGrpSpPr>
            <p:nvPr/>
          </p:nvGrpSpPr>
          <p:grpSpPr bwMode="auto">
            <a:xfrm>
              <a:off x="2987675" y="3504009"/>
              <a:ext cx="511175" cy="622300"/>
              <a:chOff x="4608" y="2784"/>
              <a:chExt cx="432" cy="737"/>
            </a:xfrm>
          </p:grpSpPr>
          <p:grpSp>
            <p:nvGrpSpPr>
              <p:cNvPr id="14435" name="Group 146"/>
              <p:cNvGrpSpPr>
                <a:grpSpLocks/>
              </p:cNvGrpSpPr>
              <p:nvPr/>
            </p:nvGrpSpPr>
            <p:grpSpPr bwMode="auto">
              <a:xfrm>
                <a:off x="4644" y="2784"/>
                <a:ext cx="332" cy="611"/>
                <a:chOff x="4645" y="2976"/>
                <a:chExt cx="553" cy="810"/>
              </a:xfrm>
            </p:grpSpPr>
            <p:sp>
              <p:nvSpPr>
                <p:cNvPr id="14439" name="Rectangle 147"/>
                <p:cNvSpPr>
                  <a:spLocks noChangeArrowheads="1"/>
                </p:cNvSpPr>
                <p:nvPr/>
              </p:nvSpPr>
              <p:spPr bwMode="auto">
                <a:xfrm>
                  <a:off x="4704" y="3120"/>
                  <a:ext cx="494" cy="503"/>
                </a:xfrm>
                <a:prstGeom prst="rect">
                  <a:avLst/>
                </a:prstGeom>
                <a:gradFill rotWithShape="1">
                  <a:gsLst>
                    <a:gs pos="0">
                      <a:srgbClr val="133A13"/>
                    </a:gs>
                    <a:gs pos="50000">
                      <a:srgbClr val="339933"/>
                    </a:gs>
                    <a:gs pos="100000">
                      <a:srgbClr val="133A13"/>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kumimoji="1" lang="zh-CN" altLang="en-US" sz="1500" baseline="-30000">
                    <a:solidFill>
                      <a:srgbClr val="0000FF"/>
                    </a:solidFill>
                    <a:latin typeface="Times New Roman" panose="02020603050405020304" pitchFamily="18" charset="0"/>
                  </a:endParaRPr>
                </a:p>
              </p:txBody>
            </p:sp>
            <p:sp>
              <p:nvSpPr>
                <p:cNvPr id="14440" name="Line 148"/>
                <p:cNvSpPr>
                  <a:spLocks noChangeShapeType="1"/>
                </p:cNvSpPr>
                <p:nvPr/>
              </p:nvSpPr>
              <p:spPr bwMode="auto">
                <a:xfrm flipH="1">
                  <a:off x="4645" y="3617"/>
                  <a:ext cx="47" cy="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14441" name="Line 149"/>
                <p:cNvSpPr>
                  <a:spLocks noChangeShapeType="1"/>
                </p:cNvSpPr>
                <p:nvPr/>
              </p:nvSpPr>
              <p:spPr bwMode="auto">
                <a:xfrm>
                  <a:off x="4782" y="3646"/>
                  <a:ext cx="47" cy="1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sp>
              <p:nvSpPr>
                <p:cNvPr id="14442" name="Oval 150"/>
                <p:cNvSpPr>
                  <a:spLocks noChangeArrowheads="1"/>
                </p:cNvSpPr>
                <p:nvPr/>
              </p:nvSpPr>
              <p:spPr bwMode="auto">
                <a:xfrm>
                  <a:off x="4704" y="2976"/>
                  <a:ext cx="494" cy="257"/>
                </a:xfrm>
                <a:prstGeom prst="ellipse">
                  <a:avLst/>
                </a:prstGeom>
                <a:gradFill rotWithShape="1">
                  <a:gsLst>
                    <a:gs pos="0">
                      <a:srgbClr val="133A13"/>
                    </a:gs>
                    <a:gs pos="50000">
                      <a:srgbClr val="339933"/>
                    </a:gs>
                    <a:gs pos="100000">
                      <a:srgbClr val="133A1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kumimoji="1" lang="zh-CN" altLang="en-US" sz="1500" baseline="-30000">
                    <a:solidFill>
                      <a:srgbClr val="0000FF"/>
                    </a:solidFill>
                    <a:latin typeface="Times New Roman" panose="02020603050405020304" pitchFamily="18" charset="0"/>
                  </a:endParaRPr>
                </a:p>
              </p:txBody>
            </p:sp>
            <p:sp>
              <p:nvSpPr>
                <p:cNvPr id="14443" name="Oval 151"/>
                <p:cNvSpPr>
                  <a:spLocks noChangeArrowheads="1"/>
                </p:cNvSpPr>
                <p:nvPr/>
              </p:nvSpPr>
              <p:spPr bwMode="auto">
                <a:xfrm>
                  <a:off x="4704" y="3504"/>
                  <a:ext cx="494" cy="257"/>
                </a:xfrm>
                <a:prstGeom prst="ellipse">
                  <a:avLst/>
                </a:prstGeom>
                <a:gradFill rotWithShape="1">
                  <a:gsLst>
                    <a:gs pos="0">
                      <a:srgbClr val="133A13"/>
                    </a:gs>
                    <a:gs pos="50000">
                      <a:srgbClr val="339933"/>
                    </a:gs>
                    <a:gs pos="100000">
                      <a:srgbClr val="133A1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kumimoji="1" lang="zh-CN" altLang="en-US" sz="1500" baseline="-30000">
                    <a:solidFill>
                      <a:srgbClr val="0000FF"/>
                    </a:solidFill>
                    <a:latin typeface="Times New Roman" panose="02020603050405020304" pitchFamily="18" charset="0"/>
                  </a:endParaRPr>
                </a:p>
              </p:txBody>
            </p:sp>
          </p:grpSp>
          <p:sp>
            <p:nvSpPr>
              <p:cNvPr id="14436" name="Line 152"/>
              <p:cNvSpPr>
                <a:spLocks noChangeShapeType="1"/>
              </p:cNvSpPr>
              <p:nvPr/>
            </p:nvSpPr>
            <p:spPr bwMode="auto">
              <a:xfrm flipH="1">
                <a:off x="4680" y="3354"/>
                <a:ext cx="72" cy="1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37" name="Line 153"/>
              <p:cNvSpPr>
                <a:spLocks noChangeShapeType="1"/>
              </p:cNvSpPr>
              <p:nvPr/>
            </p:nvSpPr>
            <p:spPr bwMode="auto">
              <a:xfrm>
                <a:off x="4896" y="3354"/>
                <a:ext cx="72" cy="1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4438" name="Picture 154"/>
              <p:cNvPicPr>
                <a:picLocks noChangeAspect="1" noChangeArrowheads="1"/>
              </p:cNvPicPr>
              <p:nvPr/>
            </p:nvPicPr>
            <p:blipFill>
              <a:blip r:embed="rId22">
                <a:extLst>
                  <a:ext uri="{28A0092B-C50C-407E-A947-70E740481C1C}">
                    <a14:useLocalDpi xmlns:a14="http://schemas.microsoft.com/office/drawing/2010/main" val="0"/>
                  </a:ext>
                </a:extLst>
              </a:blip>
              <a:srcRect l="8482" t="67657" r="17964" b="19231"/>
              <a:stretch>
                <a:fillRect/>
              </a:stretch>
            </p:blipFill>
            <p:spPr bwMode="auto">
              <a:xfrm>
                <a:off x="4608" y="3408"/>
                <a:ext cx="4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431" name="Picture 157" descr="未标题-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9788" y="3342084"/>
              <a:ext cx="814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矩形 213"/>
            <p:cNvSpPr/>
            <p:nvPr/>
          </p:nvSpPr>
          <p:spPr bwMode="auto">
            <a:xfrm>
              <a:off x="2782888" y="5054997"/>
              <a:ext cx="874712" cy="13652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pic>
          <p:nvPicPr>
            <p:cNvPr id="14433" name="Picture 169" descr="线"/>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422156" flipV="1">
              <a:off x="2312884" y="4152292"/>
              <a:ext cx="723228" cy="9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bwMode="auto">
            <a:xfrm>
              <a:off x="2248692" y="5047080"/>
              <a:ext cx="4968552" cy="144016"/>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grpSp>
    </p:spTree>
    <p:extLst>
      <p:ext uri="{BB962C8B-B14F-4D97-AF65-F5344CB8AC3E}">
        <p14:creationId xmlns:p14="http://schemas.microsoft.com/office/powerpoint/2010/main" val="14841886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pic>
        <p:nvPicPr>
          <p:cNvPr id="7" name="Picture 16"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88" y="1997278"/>
            <a:ext cx="2520000" cy="2079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98" b="2040"/>
          <a:stretch/>
        </p:blipFill>
        <p:spPr bwMode="auto">
          <a:xfrm>
            <a:off x="467544" y="4941168"/>
            <a:ext cx="2520000" cy="18333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descr="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439" b="4841"/>
          <a:stretch/>
        </p:blipFill>
        <p:spPr bwMode="auto">
          <a:xfrm>
            <a:off x="4139952" y="4953782"/>
            <a:ext cx="2583175" cy="18324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9"/>
          <p:cNvSpPr>
            <a:spLocks noChangeArrowheads="1"/>
          </p:cNvSpPr>
          <p:nvPr/>
        </p:nvSpPr>
        <p:spPr bwMode="auto">
          <a:xfrm>
            <a:off x="3347864" y="5661248"/>
            <a:ext cx="576064" cy="432048"/>
          </a:xfrm>
          <a:prstGeom prst="rightArrow">
            <a:avLst>
              <a:gd name="adj1" fmla="val 50000"/>
              <a:gd name="adj2" fmla="val 28814"/>
            </a:avLst>
          </a:prstGeom>
          <a:solidFill>
            <a:schemeClr val="accent1"/>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dirty="0">
                <a:latin typeface="黑体" panose="02010609060101010101" pitchFamily="49" charset="-122"/>
                <a:ea typeface="黑体" panose="02010609060101010101" pitchFamily="49" charset="-122"/>
              </a:rPr>
              <a:t>碳源</a:t>
            </a:r>
          </a:p>
        </p:txBody>
      </p:sp>
      <p:pic>
        <p:nvPicPr>
          <p:cNvPr id="13"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05" b="5096"/>
          <a:stretch/>
        </p:blipFill>
        <p:spPr bwMode="auto">
          <a:xfrm>
            <a:off x="6948264" y="4943633"/>
            <a:ext cx="1620000" cy="1869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456" y="1825516"/>
            <a:ext cx="5040000" cy="30436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534016" y="4082806"/>
            <a:ext cx="432048" cy="599947"/>
            <a:chOff x="3563888" y="2276872"/>
            <a:chExt cx="432048" cy="599947"/>
          </a:xfrm>
        </p:grpSpPr>
        <p:sp>
          <p:nvSpPr>
            <p:cNvPr id="2" name="右箭头 1"/>
            <p:cNvSpPr/>
            <p:nvPr/>
          </p:nvSpPr>
          <p:spPr bwMode="auto">
            <a:xfrm rot="16200000">
              <a:off x="3491880" y="2348880"/>
              <a:ext cx="576064" cy="4320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3" name="文本框 2"/>
            <p:cNvSpPr txBox="1"/>
            <p:nvPr/>
          </p:nvSpPr>
          <p:spPr>
            <a:xfrm>
              <a:off x="3594952" y="2415154"/>
              <a:ext cx="360040" cy="461665"/>
            </a:xfrm>
            <a:prstGeom prst="rect">
              <a:avLst/>
            </a:prstGeom>
            <a:noFill/>
          </p:spPr>
          <p:txBody>
            <a:bodyPr wrap="square" rtlCol="0">
              <a:spAutoFit/>
            </a:bodyPr>
            <a:lstStyle/>
            <a:p>
              <a:r>
                <a:rPr lang="zh-CN" altLang="en-US" sz="1200" dirty="0"/>
                <a:t>氮源</a:t>
              </a:r>
            </a:p>
          </p:txBody>
        </p:sp>
      </p:grpSp>
    </p:spTree>
    <p:extLst>
      <p:ext uri="{BB962C8B-B14F-4D97-AF65-F5344CB8AC3E}">
        <p14:creationId xmlns:p14="http://schemas.microsoft.com/office/powerpoint/2010/main" val="6540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47" name="矩形 8"/>
          <p:cNvSpPr>
            <a:spLocks noChangeArrowheads="1"/>
          </p:cNvSpPr>
          <p:nvPr/>
        </p:nvSpPr>
        <p:spPr bwMode="auto">
          <a:xfrm>
            <a:off x="4626702" y="6550025"/>
            <a:ext cx="453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eaLnBrk="1" hangingPunct="1">
              <a:spcBef>
                <a:spcPts val="1200"/>
              </a:spcBef>
              <a:buClr>
                <a:srgbClr val="0066FF"/>
              </a:buClr>
            </a:pPr>
            <a:r>
              <a:rPr lang="en-US" altLang="zh-CN" sz="1400" dirty="0">
                <a:solidFill>
                  <a:srgbClr val="333333"/>
                </a:solidFill>
                <a:latin typeface="Times New Roman" panose="02020603050405020304" pitchFamily="18" charset="0"/>
                <a:cs typeface="Times New Roman" panose="02020603050405020304" pitchFamily="18" charset="0"/>
              </a:rPr>
              <a:t>Li </a:t>
            </a:r>
            <a:r>
              <a:rPr lang="en-US" altLang="zh-CN" sz="1400" dirty="0" err="1">
                <a:solidFill>
                  <a:srgbClr val="333333"/>
                </a:solidFill>
                <a:latin typeface="Times New Roman" panose="02020603050405020304" pitchFamily="18" charset="0"/>
                <a:cs typeface="Times New Roman" panose="02020603050405020304" pitchFamily="18" charset="0"/>
              </a:rPr>
              <a:t>Cai</a:t>
            </a:r>
            <a:r>
              <a:rPr lang="en-US" altLang="zh-CN" sz="1400" dirty="0">
                <a:solidFill>
                  <a:srgbClr val="333333"/>
                </a:solidFill>
                <a:latin typeface="Times New Roman" panose="02020603050405020304" pitchFamily="18" charset="0"/>
                <a:cs typeface="Times New Roman" panose="02020603050405020304" pitchFamily="18" charset="0"/>
              </a:rPr>
              <a:t>-Yun </a:t>
            </a:r>
            <a:r>
              <a:rPr lang="en-US" altLang="zh-CN" sz="1400" i="1" dirty="0">
                <a:solidFill>
                  <a:srgbClr val="333333"/>
                </a:solidFill>
                <a:latin typeface="Times New Roman" panose="02020603050405020304" pitchFamily="18" charset="0"/>
                <a:cs typeface="Times New Roman" panose="02020603050405020304" pitchFamily="18" charset="0"/>
              </a:rPr>
              <a:t>et al</a:t>
            </a:r>
            <a:r>
              <a:rPr lang="en-US" altLang="zh-CN" sz="1400" dirty="0">
                <a:solidFill>
                  <a:srgbClr val="333333"/>
                </a:solidFill>
                <a:latin typeface="Times New Roman" panose="02020603050405020304" pitchFamily="18" charset="0"/>
                <a:cs typeface="Times New Roman" panose="02020603050405020304" pitchFamily="18" charset="0"/>
              </a:rPr>
              <a:t>. Journal of  Hazardous Material, </a:t>
            </a:r>
            <a:r>
              <a:rPr lang="en-US" altLang="zh-CN" sz="1400" dirty="0" smtClean="0">
                <a:solidFill>
                  <a:srgbClr val="333333"/>
                </a:solidFill>
                <a:latin typeface="Times New Roman" panose="02020603050405020304" pitchFamily="18" charset="0"/>
                <a:cs typeface="Times New Roman" panose="02020603050405020304" pitchFamily="18" charset="0"/>
              </a:rPr>
              <a:t>2016</a:t>
            </a:r>
            <a:endParaRPr lang="zh-CN" altLang="en-US" sz="1400" dirty="0">
              <a:solidFill>
                <a:srgbClr val="333333"/>
              </a:solidFill>
              <a:latin typeface="Times New Roman" panose="02020603050405020304" pitchFamily="18" charset="0"/>
              <a:cs typeface="Times New Roman" panose="02020603050405020304" pitchFamily="18" charset="0"/>
            </a:endParaRPr>
          </a:p>
        </p:txBody>
      </p:sp>
      <p:grpSp>
        <p:nvGrpSpPr>
          <p:cNvPr id="2" name="组合 1"/>
          <p:cNvGrpSpPr/>
          <p:nvPr/>
        </p:nvGrpSpPr>
        <p:grpSpPr>
          <a:xfrm>
            <a:off x="827584" y="2492896"/>
            <a:ext cx="7070010" cy="3629963"/>
            <a:chOff x="827584" y="2492896"/>
            <a:chExt cx="7070010" cy="3629963"/>
          </a:xfrm>
        </p:grpSpPr>
        <p:grpSp>
          <p:nvGrpSpPr>
            <p:cNvPr id="17" name="Gruppieren 123"/>
            <p:cNvGrpSpPr>
              <a:grpSpLocks/>
            </p:cNvGrpSpPr>
            <p:nvPr/>
          </p:nvGrpSpPr>
          <p:grpSpPr bwMode="auto">
            <a:xfrm>
              <a:off x="3394968" y="4326987"/>
              <a:ext cx="3218270" cy="641153"/>
              <a:chOff x="3343966" y="3257208"/>
              <a:chExt cx="3390210" cy="622597"/>
            </a:xfrm>
          </p:grpSpPr>
          <p:sp>
            <p:nvSpPr>
              <p:cNvPr id="136" name="Text Box 31"/>
              <p:cNvSpPr txBox="1">
                <a:spLocks noChangeArrowheads="1"/>
              </p:cNvSpPr>
              <p:nvPr/>
            </p:nvSpPr>
            <p:spPr bwMode="auto">
              <a:xfrm>
                <a:off x="3343966" y="3257208"/>
                <a:ext cx="595373" cy="24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SO</a:t>
                </a:r>
                <a:r>
                  <a:rPr lang="de-DE" altLang="zh-CN" sz="1100" baseline="-25000">
                    <a:solidFill>
                      <a:srgbClr val="FF0000"/>
                    </a:solidFill>
                    <a:latin typeface="Times New Roman" panose="02020603050405020304" pitchFamily="18" charset="0"/>
                    <a:cs typeface="Times New Roman" panose="02020603050405020304" pitchFamily="18" charset="0"/>
                  </a:rPr>
                  <a:t>4</a:t>
                </a:r>
                <a:r>
                  <a:rPr lang="de-DE" altLang="zh-CN" sz="1100" baseline="30000">
                    <a:solidFill>
                      <a:srgbClr val="FF0000"/>
                    </a:solidFill>
                    <a:latin typeface="Times New Roman" panose="02020603050405020304" pitchFamily="18" charset="0"/>
                    <a:cs typeface="Times New Roman" panose="02020603050405020304" pitchFamily="18" charset="0"/>
                  </a:rPr>
                  <a:t>2-</a:t>
                </a:r>
              </a:p>
            </p:txBody>
          </p:sp>
          <p:sp>
            <p:nvSpPr>
              <p:cNvPr id="137" name="Line 49"/>
              <p:cNvSpPr>
                <a:spLocks noChangeShapeType="1"/>
              </p:cNvSpPr>
              <p:nvPr/>
            </p:nvSpPr>
            <p:spPr bwMode="auto">
              <a:xfrm flipV="1">
                <a:off x="4506089" y="3380763"/>
                <a:ext cx="2092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8" name="Text Box 50"/>
              <p:cNvSpPr txBox="1">
                <a:spLocks noChangeArrowheads="1"/>
              </p:cNvSpPr>
              <p:nvPr/>
            </p:nvSpPr>
            <p:spPr bwMode="auto">
              <a:xfrm>
                <a:off x="4162914" y="3263426"/>
                <a:ext cx="447803" cy="24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S</a:t>
                </a:r>
                <a:r>
                  <a:rPr lang="de-DE" altLang="zh-CN" sz="1100" baseline="30000">
                    <a:solidFill>
                      <a:srgbClr val="FF0000"/>
                    </a:solidFill>
                    <a:latin typeface="Times New Roman" panose="02020603050405020304" pitchFamily="18" charset="0"/>
                    <a:cs typeface="Times New Roman" panose="02020603050405020304" pitchFamily="18" charset="0"/>
                  </a:rPr>
                  <a:t>2-</a:t>
                </a:r>
              </a:p>
            </p:txBody>
          </p:sp>
          <p:grpSp>
            <p:nvGrpSpPr>
              <p:cNvPr id="139" name="Gruppieren 67"/>
              <p:cNvGrpSpPr>
                <a:grpSpLocks/>
              </p:cNvGrpSpPr>
              <p:nvPr/>
            </p:nvGrpSpPr>
            <p:grpSpPr bwMode="auto">
              <a:xfrm>
                <a:off x="5025082" y="3368523"/>
                <a:ext cx="527273" cy="259729"/>
                <a:chOff x="5015557" y="3341584"/>
                <a:chExt cx="527273" cy="411000"/>
              </a:xfrm>
            </p:grpSpPr>
            <p:sp>
              <p:nvSpPr>
                <p:cNvPr id="143" name="Freeform 47"/>
                <p:cNvSpPr>
                  <a:spLocks/>
                </p:cNvSpPr>
                <p:nvPr/>
              </p:nvSpPr>
              <p:spPr bwMode="auto">
                <a:xfrm>
                  <a:off x="5015557" y="3341584"/>
                  <a:ext cx="255769" cy="248275"/>
                </a:xfrm>
                <a:custGeom>
                  <a:avLst/>
                  <a:gdLst>
                    <a:gd name="T0" fmla="*/ 0 w 325"/>
                    <a:gd name="T1" fmla="*/ 0 h 272"/>
                    <a:gd name="T2" fmla="*/ 2147483647 w 325"/>
                    <a:gd name="T3" fmla="*/ 2147483647 h 272"/>
                    <a:gd name="T4" fmla="*/ 2147483647 w 325"/>
                    <a:gd name="T5" fmla="*/ 2147483647 h 272"/>
                    <a:gd name="T6" fmla="*/ 0 60000 65536"/>
                    <a:gd name="T7" fmla="*/ 0 60000 65536"/>
                    <a:gd name="T8" fmla="*/ 0 60000 65536"/>
                    <a:gd name="T9" fmla="*/ 0 w 325"/>
                    <a:gd name="T10" fmla="*/ 0 h 272"/>
                    <a:gd name="T11" fmla="*/ 325 w 325"/>
                    <a:gd name="T12" fmla="*/ 272 h 272"/>
                  </a:gdLst>
                  <a:ahLst/>
                  <a:cxnLst>
                    <a:cxn ang="T6">
                      <a:pos x="T0" y="T1"/>
                    </a:cxn>
                    <a:cxn ang="T7">
                      <a:pos x="T2" y="T3"/>
                    </a:cxn>
                    <a:cxn ang="T8">
                      <a:pos x="T4" y="T5"/>
                    </a:cxn>
                  </a:cxnLst>
                  <a:rect l="T9" t="T10" r="T11" b="T12"/>
                  <a:pathLst>
                    <a:path w="325" h="272">
                      <a:moveTo>
                        <a:pt x="0" y="0"/>
                      </a:moveTo>
                      <a:cubicBezTo>
                        <a:pt x="109" y="0"/>
                        <a:pt x="219" y="0"/>
                        <a:pt x="272" y="45"/>
                      </a:cubicBezTo>
                      <a:cubicBezTo>
                        <a:pt x="325" y="90"/>
                        <a:pt x="321" y="181"/>
                        <a:pt x="318" y="2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4" name="Freeform 52"/>
                <p:cNvSpPr>
                  <a:spLocks/>
                </p:cNvSpPr>
                <p:nvPr/>
              </p:nvSpPr>
              <p:spPr bwMode="auto">
                <a:xfrm flipH="1">
                  <a:off x="5275052" y="3390372"/>
                  <a:ext cx="267778" cy="362212"/>
                </a:xfrm>
                <a:custGeom>
                  <a:avLst/>
                  <a:gdLst>
                    <a:gd name="T0" fmla="*/ 0 w 325"/>
                    <a:gd name="T1" fmla="*/ 0 h 272"/>
                    <a:gd name="T2" fmla="*/ 2147483647 w 325"/>
                    <a:gd name="T3" fmla="*/ 2147483647 h 272"/>
                    <a:gd name="T4" fmla="*/ 2147483647 w 325"/>
                    <a:gd name="T5" fmla="*/ 2147483647 h 272"/>
                    <a:gd name="T6" fmla="*/ 0 60000 65536"/>
                    <a:gd name="T7" fmla="*/ 0 60000 65536"/>
                    <a:gd name="T8" fmla="*/ 0 60000 65536"/>
                    <a:gd name="T9" fmla="*/ 0 w 325"/>
                    <a:gd name="T10" fmla="*/ 0 h 272"/>
                    <a:gd name="T11" fmla="*/ 325 w 325"/>
                    <a:gd name="T12" fmla="*/ 272 h 272"/>
                  </a:gdLst>
                  <a:ahLst/>
                  <a:cxnLst>
                    <a:cxn ang="T6">
                      <a:pos x="T0" y="T1"/>
                    </a:cxn>
                    <a:cxn ang="T7">
                      <a:pos x="T2" y="T3"/>
                    </a:cxn>
                    <a:cxn ang="T8">
                      <a:pos x="T4" y="T5"/>
                    </a:cxn>
                  </a:cxnLst>
                  <a:rect l="T9" t="T10" r="T11" b="T12"/>
                  <a:pathLst>
                    <a:path w="325" h="272">
                      <a:moveTo>
                        <a:pt x="0" y="0"/>
                      </a:moveTo>
                      <a:cubicBezTo>
                        <a:pt x="109" y="0"/>
                        <a:pt x="219" y="0"/>
                        <a:pt x="272" y="45"/>
                      </a:cubicBezTo>
                      <a:cubicBezTo>
                        <a:pt x="325" y="90"/>
                        <a:pt x="321" y="181"/>
                        <a:pt x="318" y="2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40" name="Text Box 53"/>
              <p:cNvSpPr txBox="1">
                <a:spLocks noChangeArrowheads="1"/>
              </p:cNvSpPr>
              <p:nvPr/>
            </p:nvSpPr>
            <p:spPr bwMode="auto">
              <a:xfrm>
                <a:off x="5406140" y="3278036"/>
                <a:ext cx="604032" cy="24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Fe</a:t>
                </a:r>
                <a:r>
                  <a:rPr lang="de-DE" altLang="zh-CN" sz="1100" baseline="30000">
                    <a:solidFill>
                      <a:srgbClr val="FF0000"/>
                    </a:solidFill>
                    <a:latin typeface="Times New Roman" panose="02020603050405020304" pitchFamily="18" charset="0"/>
                    <a:cs typeface="Times New Roman" panose="02020603050405020304" pitchFamily="18" charset="0"/>
                  </a:rPr>
                  <a:t>2+</a:t>
                </a:r>
              </a:p>
            </p:txBody>
          </p:sp>
          <p:sp>
            <p:nvSpPr>
              <p:cNvPr id="141" name="Freeform 56"/>
              <p:cNvSpPr>
                <a:spLocks/>
              </p:cNvSpPr>
              <p:nvPr/>
            </p:nvSpPr>
            <p:spPr bwMode="auto">
              <a:xfrm>
                <a:off x="5870575" y="3414713"/>
                <a:ext cx="503238" cy="215900"/>
              </a:xfrm>
              <a:custGeom>
                <a:avLst/>
                <a:gdLst>
                  <a:gd name="T0" fmla="*/ 0 w 325"/>
                  <a:gd name="T1" fmla="*/ 0 h 272"/>
                  <a:gd name="T2" fmla="*/ 2147483647 w 325"/>
                  <a:gd name="T3" fmla="*/ 2147483647 h 272"/>
                  <a:gd name="T4" fmla="*/ 2147483647 w 325"/>
                  <a:gd name="T5" fmla="*/ 2147483647 h 272"/>
                  <a:gd name="T6" fmla="*/ 0 60000 65536"/>
                  <a:gd name="T7" fmla="*/ 0 60000 65536"/>
                  <a:gd name="T8" fmla="*/ 0 60000 65536"/>
                  <a:gd name="T9" fmla="*/ 0 w 325"/>
                  <a:gd name="T10" fmla="*/ 0 h 272"/>
                  <a:gd name="T11" fmla="*/ 325 w 325"/>
                  <a:gd name="T12" fmla="*/ 272 h 272"/>
                </a:gdLst>
                <a:ahLst/>
                <a:cxnLst>
                  <a:cxn ang="T6">
                    <a:pos x="T0" y="T1"/>
                  </a:cxn>
                  <a:cxn ang="T7">
                    <a:pos x="T2" y="T3"/>
                  </a:cxn>
                  <a:cxn ang="T8">
                    <a:pos x="T4" y="T5"/>
                  </a:cxn>
                </a:cxnLst>
                <a:rect l="T9" t="T10" r="T11" b="T12"/>
                <a:pathLst>
                  <a:path w="325" h="272">
                    <a:moveTo>
                      <a:pt x="0" y="0"/>
                    </a:moveTo>
                    <a:cubicBezTo>
                      <a:pt x="109" y="0"/>
                      <a:pt x="219" y="0"/>
                      <a:pt x="272" y="45"/>
                    </a:cubicBezTo>
                    <a:cubicBezTo>
                      <a:pt x="325" y="90"/>
                      <a:pt x="321" y="181"/>
                      <a:pt x="318" y="272"/>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2" name="Text Box 57"/>
              <p:cNvSpPr txBox="1">
                <a:spLocks noChangeArrowheads="1"/>
              </p:cNvSpPr>
              <p:nvPr/>
            </p:nvSpPr>
            <p:spPr bwMode="auto">
              <a:xfrm>
                <a:off x="6013451" y="3630610"/>
                <a:ext cx="720725" cy="24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4 Fe</a:t>
                </a:r>
                <a:r>
                  <a:rPr lang="de-DE" altLang="zh-CN" sz="1100" baseline="30000">
                    <a:solidFill>
                      <a:srgbClr val="FF0000"/>
                    </a:solidFill>
                    <a:latin typeface="Times New Roman" panose="02020603050405020304" pitchFamily="18" charset="0"/>
                    <a:cs typeface="Times New Roman" panose="02020603050405020304" pitchFamily="18" charset="0"/>
                  </a:rPr>
                  <a:t>2+</a:t>
                </a:r>
              </a:p>
            </p:txBody>
          </p:sp>
        </p:grpSp>
        <p:sp>
          <p:nvSpPr>
            <p:cNvPr id="18" name="Text Box 53"/>
            <p:cNvSpPr txBox="1">
              <a:spLocks noChangeArrowheads="1"/>
            </p:cNvSpPr>
            <p:nvPr/>
          </p:nvSpPr>
          <p:spPr bwMode="auto">
            <a:xfrm>
              <a:off x="4902966" y="4744259"/>
              <a:ext cx="565577" cy="23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FeS</a:t>
              </a:r>
            </a:p>
          </p:txBody>
        </p:sp>
        <p:sp>
          <p:nvSpPr>
            <p:cNvPr id="19" name="任意多边形 18"/>
            <p:cNvSpPr/>
            <p:nvPr/>
          </p:nvSpPr>
          <p:spPr bwMode="auto">
            <a:xfrm>
              <a:off x="1652588" y="4746496"/>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zh-CN" altLang="en-US" sz="1100"/>
            </a:p>
          </p:txBody>
        </p:sp>
        <p:sp>
          <p:nvSpPr>
            <p:cNvPr id="20" name="Line 49"/>
            <p:cNvSpPr>
              <a:spLocks noChangeShapeType="1"/>
            </p:cNvSpPr>
            <p:nvPr/>
          </p:nvSpPr>
          <p:spPr bwMode="auto">
            <a:xfrm>
              <a:off x="3951891" y="4467341"/>
              <a:ext cx="34208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Line 49"/>
            <p:cNvSpPr>
              <a:spLocks noChangeShapeType="1"/>
            </p:cNvSpPr>
            <p:nvPr/>
          </p:nvSpPr>
          <p:spPr bwMode="auto">
            <a:xfrm flipH="1">
              <a:off x="3877617" y="4428587"/>
              <a:ext cx="3476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Text Box 31"/>
            <p:cNvSpPr txBox="1">
              <a:spLocks noChangeArrowheads="1"/>
            </p:cNvSpPr>
            <p:nvPr/>
          </p:nvSpPr>
          <p:spPr bwMode="auto">
            <a:xfrm>
              <a:off x="4584507" y="4332771"/>
              <a:ext cx="540696" cy="25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100">
                  <a:solidFill>
                    <a:srgbClr val="FF0000"/>
                  </a:solidFill>
                  <a:latin typeface="Times New Roman" panose="02020603050405020304" pitchFamily="18" charset="0"/>
                  <a:cs typeface="Times New Roman" panose="02020603050405020304" pitchFamily="18" charset="0"/>
                </a:rPr>
                <a:t>HS</a:t>
              </a:r>
              <a:r>
                <a:rPr lang="de-DE" altLang="zh-CN" sz="1100" baseline="30000">
                  <a:solidFill>
                    <a:srgbClr val="FF0000"/>
                  </a:solidFill>
                  <a:latin typeface="Times New Roman" panose="02020603050405020304" pitchFamily="18" charset="0"/>
                  <a:cs typeface="Times New Roman" panose="02020603050405020304" pitchFamily="18" charset="0"/>
                </a:rPr>
                <a:t>-</a:t>
              </a:r>
            </a:p>
          </p:txBody>
        </p:sp>
        <p:sp>
          <p:nvSpPr>
            <p:cNvPr id="23" name="Text Box 31"/>
            <p:cNvSpPr txBox="1">
              <a:spLocks noChangeArrowheads="1"/>
            </p:cNvSpPr>
            <p:nvPr/>
          </p:nvSpPr>
          <p:spPr bwMode="auto">
            <a:xfrm>
              <a:off x="4498154" y="3371729"/>
              <a:ext cx="595924" cy="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100">
                  <a:solidFill>
                    <a:srgbClr val="FF0000"/>
                  </a:solidFill>
                  <a:latin typeface="Times New Roman" panose="02020603050405020304" pitchFamily="18" charset="0"/>
                  <a:cs typeface="Times New Roman" panose="02020603050405020304" pitchFamily="18" charset="0"/>
                </a:rPr>
                <a:t>H</a:t>
              </a:r>
              <a:r>
                <a:rPr lang="en-US" altLang="zh-CN" sz="1100" baseline="-25000">
                  <a:solidFill>
                    <a:srgbClr val="FF0000"/>
                  </a:solidFill>
                  <a:latin typeface="Times New Roman" panose="02020603050405020304" pitchFamily="18" charset="0"/>
                  <a:cs typeface="Times New Roman" panose="02020603050405020304" pitchFamily="18" charset="0"/>
                </a:rPr>
                <a:t>2</a:t>
              </a:r>
              <a:r>
                <a:rPr lang="en-US" altLang="zh-CN" sz="1100">
                  <a:solidFill>
                    <a:srgbClr val="FF0000"/>
                  </a:solidFill>
                  <a:latin typeface="Times New Roman" panose="02020603050405020304" pitchFamily="18" charset="0"/>
                  <a:cs typeface="Times New Roman" panose="02020603050405020304" pitchFamily="18" charset="0"/>
                </a:rPr>
                <a:t>S</a:t>
              </a:r>
              <a:endParaRPr lang="de-DE" altLang="zh-CN" sz="1100" baseline="30000">
                <a:solidFill>
                  <a:srgbClr val="FF0000"/>
                </a:solidFill>
                <a:latin typeface="Times New Roman" panose="02020603050405020304" pitchFamily="18" charset="0"/>
                <a:cs typeface="Times New Roman" panose="02020603050405020304" pitchFamily="18" charset="0"/>
              </a:endParaRPr>
            </a:p>
          </p:txBody>
        </p:sp>
        <p:sp>
          <p:nvSpPr>
            <p:cNvPr id="24" name="TextBox 24"/>
            <p:cNvSpPr txBox="1">
              <a:spLocks noChangeArrowheads="1"/>
            </p:cNvSpPr>
            <p:nvPr/>
          </p:nvSpPr>
          <p:spPr bwMode="auto">
            <a:xfrm>
              <a:off x="2682958" y="2852603"/>
              <a:ext cx="1505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ts val="0"/>
                </a:spcBef>
              </a:pPr>
              <a:r>
                <a:rPr lang="en-US" altLang="zh-CN" sz="1000" i="1" dirty="0" err="1">
                  <a:latin typeface="Times New Roman" panose="02020603050405020304" pitchFamily="18" charset="0"/>
                  <a:cs typeface="Times New Roman" panose="02020603050405020304" pitchFamily="18" charset="0"/>
                </a:rPr>
                <a:t>Methanomicrobiales</a:t>
              </a:r>
              <a:endParaRPr lang="en-US" altLang="zh-CN" sz="1000" i="1" dirty="0">
                <a:latin typeface="Times New Roman" panose="02020603050405020304" pitchFamily="18" charset="0"/>
                <a:cs typeface="Times New Roman" panose="02020603050405020304" pitchFamily="18" charset="0"/>
              </a:endParaRPr>
            </a:p>
            <a:p>
              <a:pPr eaLnBrk="1" hangingPunct="1">
                <a:spcBef>
                  <a:spcPts val="0"/>
                </a:spcBef>
              </a:pPr>
              <a:r>
                <a:rPr lang="en-US" altLang="zh-CN" sz="1000" i="1" dirty="0" err="1">
                  <a:latin typeface="Times New Roman" panose="02020603050405020304" pitchFamily="18" charset="0"/>
                  <a:cs typeface="Times New Roman" panose="02020603050405020304" pitchFamily="18" charset="0"/>
                </a:rPr>
                <a:t>Thermoplasmatales</a:t>
              </a:r>
              <a:endParaRPr lang="en-US" altLang="zh-CN" sz="1000" i="1" dirty="0">
                <a:latin typeface="Times New Roman" panose="02020603050405020304" pitchFamily="18" charset="0"/>
                <a:cs typeface="Times New Roman" panose="02020603050405020304" pitchFamily="18" charset="0"/>
              </a:endParaRPr>
            </a:p>
            <a:p>
              <a:pPr eaLnBrk="1" hangingPunct="1">
                <a:spcBef>
                  <a:spcPts val="0"/>
                </a:spcBef>
              </a:pPr>
              <a:r>
                <a:rPr lang="en-US" altLang="zh-CN" sz="1000" i="1" dirty="0" err="1">
                  <a:latin typeface="Times New Roman" panose="02020603050405020304" pitchFamily="18" charset="0"/>
                  <a:cs typeface="Times New Roman" panose="02020603050405020304" pitchFamily="18" charset="0"/>
                </a:rPr>
                <a:t>Methanosarcinales</a:t>
              </a:r>
              <a:endParaRPr lang="zh-CN" altLang="en-US" sz="1000" i="1" dirty="0">
                <a:latin typeface="Times New Roman" panose="02020603050405020304" pitchFamily="18" charset="0"/>
                <a:cs typeface="Times New Roman" panose="02020603050405020304" pitchFamily="18" charset="0"/>
              </a:endParaRPr>
            </a:p>
          </p:txBody>
        </p:sp>
        <p:sp>
          <p:nvSpPr>
            <p:cNvPr id="25" name="双括号 24"/>
            <p:cNvSpPr/>
            <p:nvPr/>
          </p:nvSpPr>
          <p:spPr bwMode="auto">
            <a:xfrm>
              <a:off x="2671763" y="2878009"/>
              <a:ext cx="1349375" cy="46990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800" dirty="0"/>
            </a:p>
          </p:txBody>
        </p:sp>
        <p:sp>
          <p:nvSpPr>
            <p:cNvPr id="26" name="TextBox 26"/>
            <p:cNvSpPr txBox="1">
              <a:spLocks noChangeArrowheads="1"/>
            </p:cNvSpPr>
            <p:nvPr/>
          </p:nvSpPr>
          <p:spPr bwMode="auto">
            <a:xfrm>
              <a:off x="5335697" y="2953192"/>
              <a:ext cx="1218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ts val="0"/>
                </a:spcBef>
              </a:pPr>
              <a:r>
                <a:rPr lang="en-US" altLang="zh-CN" sz="800" dirty="0" err="1">
                  <a:latin typeface="Times New Roman" panose="02020603050405020304" pitchFamily="18" charset="0"/>
                  <a:cs typeface="Times New Roman" panose="02020603050405020304" pitchFamily="18" charset="0"/>
                </a:rPr>
                <a:t>HCOONa</a:t>
              </a:r>
              <a:endParaRPr lang="en-US" altLang="zh-CN" sz="800" dirty="0">
                <a:latin typeface="Times New Roman" panose="02020603050405020304" pitchFamily="18" charset="0"/>
                <a:cs typeface="Times New Roman" panose="02020603050405020304" pitchFamily="18" charset="0"/>
              </a:endParaRPr>
            </a:p>
            <a:p>
              <a:pPr eaLnBrk="1" hangingPunct="1">
                <a:spcBef>
                  <a:spcPts val="0"/>
                </a:spcBef>
              </a:pP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3</a:t>
              </a:r>
              <a:r>
                <a:rPr lang="en-US" altLang="zh-CN" sz="800" dirty="0">
                  <a:latin typeface="Times New Roman" panose="02020603050405020304" pitchFamily="18" charset="0"/>
                  <a:cs typeface="Times New Roman" panose="02020603050405020304" pitchFamily="18" charset="0"/>
                </a:rPr>
                <a:t>COONa</a:t>
              </a:r>
            </a:p>
            <a:p>
              <a:pPr eaLnBrk="1" hangingPunct="1">
                <a:spcBef>
                  <a:spcPts val="0"/>
                </a:spcBef>
              </a:pP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3</a:t>
              </a: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2</a:t>
              </a:r>
              <a:r>
                <a:rPr lang="en-US" altLang="zh-CN" sz="800" dirty="0">
                  <a:latin typeface="Times New Roman" panose="02020603050405020304" pitchFamily="18" charset="0"/>
                  <a:cs typeface="Times New Roman" panose="02020603050405020304" pitchFamily="18" charset="0"/>
                </a:rPr>
                <a:t>COONa</a:t>
              </a:r>
            </a:p>
            <a:p>
              <a:pPr eaLnBrk="1" hangingPunct="1">
                <a:spcBef>
                  <a:spcPts val="0"/>
                </a:spcBef>
              </a:pP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3</a:t>
              </a: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2</a:t>
              </a:r>
              <a:r>
                <a:rPr lang="en-US" altLang="zh-CN" sz="800" dirty="0">
                  <a:latin typeface="Times New Roman" panose="02020603050405020304" pitchFamily="18" charset="0"/>
                  <a:cs typeface="Times New Roman" panose="02020603050405020304" pitchFamily="18" charset="0"/>
                </a:rPr>
                <a:t>CH</a:t>
              </a:r>
              <a:r>
                <a:rPr lang="en-US" altLang="zh-CN" sz="800" baseline="-25000" dirty="0">
                  <a:latin typeface="Times New Roman" panose="02020603050405020304" pitchFamily="18" charset="0"/>
                  <a:cs typeface="Times New Roman" panose="02020603050405020304" pitchFamily="18" charset="0"/>
                </a:rPr>
                <a:t>2</a:t>
              </a:r>
              <a:r>
                <a:rPr lang="en-US" altLang="zh-CN" sz="800" dirty="0">
                  <a:latin typeface="Times New Roman" panose="02020603050405020304" pitchFamily="18" charset="0"/>
                  <a:cs typeface="Times New Roman" panose="02020603050405020304" pitchFamily="18" charset="0"/>
                </a:rPr>
                <a:t>COONa</a:t>
              </a:r>
              <a:endParaRPr lang="zh-CN" altLang="en-US" sz="800" dirty="0">
                <a:latin typeface="Times New Roman" panose="02020603050405020304" pitchFamily="18" charset="0"/>
                <a:cs typeface="Times New Roman" panose="02020603050405020304" pitchFamily="18" charset="0"/>
              </a:endParaRPr>
            </a:p>
          </p:txBody>
        </p:sp>
        <p:sp>
          <p:nvSpPr>
            <p:cNvPr id="27" name="Text Box 31"/>
            <p:cNvSpPr txBox="1">
              <a:spLocks noChangeArrowheads="1"/>
            </p:cNvSpPr>
            <p:nvPr/>
          </p:nvSpPr>
          <p:spPr bwMode="auto">
            <a:xfrm>
              <a:off x="4301085" y="3180678"/>
              <a:ext cx="450057" cy="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100">
                  <a:solidFill>
                    <a:srgbClr val="FF0000"/>
                  </a:solidFill>
                  <a:latin typeface="Times New Roman" panose="02020603050405020304" pitchFamily="18" charset="0"/>
                  <a:cs typeface="Times New Roman" panose="02020603050405020304" pitchFamily="18" charset="0"/>
                </a:rPr>
                <a:t>CO</a:t>
              </a:r>
              <a:r>
                <a:rPr lang="en-US" altLang="zh-CN" sz="1100" baseline="-25000">
                  <a:solidFill>
                    <a:srgbClr val="FF0000"/>
                  </a:solidFill>
                  <a:latin typeface="Times New Roman" panose="02020603050405020304" pitchFamily="18" charset="0"/>
                  <a:cs typeface="Times New Roman" panose="02020603050405020304" pitchFamily="18" charset="0"/>
                </a:rPr>
                <a:t>2</a:t>
              </a:r>
              <a:endParaRPr lang="de-DE" altLang="zh-CN" sz="1100" baseline="-25000">
                <a:solidFill>
                  <a:srgbClr val="FF0000"/>
                </a:solidFill>
                <a:latin typeface="Times New Roman" panose="02020603050405020304" pitchFamily="18" charset="0"/>
                <a:cs typeface="Times New Roman" panose="02020603050405020304" pitchFamily="18" charset="0"/>
              </a:endParaRPr>
            </a:p>
          </p:txBody>
        </p:sp>
        <p:sp>
          <p:nvSpPr>
            <p:cNvPr id="28" name="Text Box 31"/>
            <p:cNvSpPr txBox="1">
              <a:spLocks noChangeArrowheads="1"/>
            </p:cNvSpPr>
            <p:nvPr/>
          </p:nvSpPr>
          <p:spPr bwMode="auto">
            <a:xfrm>
              <a:off x="1985525" y="4747294"/>
              <a:ext cx="595924" cy="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100">
                  <a:solidFill>
                    <a:srgbClr val="FF0000"/>
                  </a:solidFill>
                  <a:latin typeface="Times New Roman" panose="02020603050405020304" pitchFamily="18" charset="0"/>
                  <a:cs typeface="Times New Roman" panose="02020603050405020304" pitchFamily="18" charset="0"/>
                </a:rPr>
                <a:t>H</a:t>
              </a:r>
              <a:r>
                <a:rPr lang="en-US" altLang="zh-CN" sz="1100" baseline="-25000">
                  <a:solidFill>
                    <a:srgbClr val="FF0000"/>
                  </a:solidFill>
                  <a:latin typeface="Times New Roman" panose="02020603050405020304" pitchFamily="18" charset="0"/>
                  <a:cs typeface="Times New Roman" panose="02020603050405020304" pitchFamily="18" charset="0"/>
                </a:rPr>
                <a:t>2</a:t>
              </a:r>
              <a:r>
                <a:rPr lang="en-US" altLang="zh-CN" sz="1100">
                  <a:solidFill>
                    <a:srgbClr val="FF0000"/>
                  </a:solidFill>
                  <a:latin typeface="Times New Roman" panose="02020603050405020304" pitchFamily="18" charset="0"/>
                  <a:cs typeface="Times New Roman" panose="02020603050405020304" pitchFamily="18" charset="0"/>
                </a:rPr>
                <a:t>O</a:t>
              </a:r>
              <a:endParaRPr lang="de-DE" altLang="zh-CN" sz="1100" baseline="-25000">
                <a:solidFill>
                  <a:srgbClr val="FF0000"/>
                </a:solidFill>
                <a:latin typeface="Times New Roman" panose="02020603050405020304" pitchFamily="18" charset="0"/>
                <a:cs typeface="Times New Roman" panose="02020603050405020304" pitchFamily="18" charset="0"/>
              </a:endParaRPr>
            </a:p>
          </p:txBody>
        </p:sp>
        <p:sp>
          <p:nvSpPr>
            <p:cNvPr id="29" name="Line 49"/>
            <p:cNvSpPr>
              <a:spLocks noChangeShapeType="1"/>
            </p:cNvSpPr>
            <p:nvPr/>
          </p:nvSpPr>
          <p:spPr bwMode="auto">
            <a:xfrm flipH="1" flipV="1">
              <a:off x="4113473" y="3411979"/>
              <a:ext cx="384681" cy="685742"/>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 name="Text Box 31"/>
            <p:cNvSpPr txBox="1">
              <a:spLocks noChangeArrowheads="1"/>
            </p:cNvSpPr>
            <p:nvPr/>
          </p:nvSpPr>
          <p:spPr bwMode="auto">
            <a:xfrm>
              <a:off x="3857680" y="3257099"/>
              <a:ext cx="595924" cy="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100">
                  <a:solidFill>
                    <a:srgbClr val="FF0000"/>
                  </a:solidFill>
                  <a:latin typeface="Times New Roman" panose="02020603050405020304" pitchFamily="18" charset="0"/>
                  <a:cs typeface="Times New Roman" panose="02020603050405020304" pitchFamily="18" charset="0"/>
                </a:rPr>
                <a:t>CH</a:t>
              </a:r>
              <a:r>
                <a:rPr lang="en-US" altLang="zh-CN" sz="1100" baseline="-25000">
                  <a:solidFill>
                    <a:srgbClr val="FF0000"/>
                  </a:solidFill>
                  <a:latin typeface="Times New Roman" panose="02020603050405020304" pitchFamily="18" charset="0"/>
                  <a:cs typeface="Times New Roman" panose="02020603050405020304" pitchFamily="18" charset="0"/>
                </a:rPr>
                <a:t>4</a:t>
              </a:r>
              <a:endParaRPr lang="de-DE" altLang="zh-CN" sz="1100" baseline="-25000">
                <a:solidFill>
                  <a:srgbClr val="FF0000"/>
                </a:solidFill>
                <a:latin typeface="Times New Roman" panose="02020603050405020304" pitchFamily="18" charset="0"/>
                <a:cs typeface="Times New Roman" panose="02020603050405020304" pitchFamily="18" charset="0"/>
              </a:endParaRPr>
            </a:p>
          </p:txBody>
        </p:sp>
        <p:sp>
          <p:nvSpPr>
            <p:cNvPr id="31" name="立方体 30"/>
            <p:cNvSpPr/>
            <p:nvPr/>
          </p:nvSpPr>
          <p:spPr bwMode="auto">
            <a:xfrm>
              <a:off x="4843463" y="5014784"/>
              <a:ext cx="836612" cy="153987"/>
            </a:xfrm>
            <a:prstGeom prst="cub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32" name="Line 63"/>
            <p:cNvSpPr>
              <a:spLocks noChangeShapeType="1"/>
            </p:cNvSpPr>
            <p:nvPr/>
          </p:nvSpPr>
          <p:spPr bwMode="auto">
            <a:xfrm flipV="1">
              <a:off x="6271775" y="4902719"/>
              <a:ext cx="0" cy="484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Freeform 60"/>
            <p:cNvSpPr>
              <a:spLocks/>
            </p:cNvSpPr>
            <p:nvPr/>
          </p:nvSpPr>
          <p:spPr bwMode="auto">
            <a:xfrm>
              <a:off x="5976172" y="5081894"/>
              <a:ext cx="283874" cy="230507"/>
            </a:xfrm>
            <a:custGeom>
              <a:avLst/>
              <a:gdLst>
                <a:gd name="T0" fmla="*/ 0 w 325"/>
                <a:gd name="T1" fmla="*/ 0 h 272"/>
                <a:gd name="T2" fmla="*/ 2147483647 w 325"/>
                <a:gd name="T3" fmla="*/ 2147483647 h 272"/>
                <a:gd name="T4" fmla="*/ 2147483647 w 325"/>
                <a:gd name="T5" fmla="*/ 2147483647 h 272"/>
                <a:gd name="T6" fmla="*/ 0 60000 65536"/>
                <a:gd name="T7" fmla="*/ 0 60000 65536"/>
                <a:gd name="T8" fmla="*/ 0 60000 65536"/>
                <a:gd name="T9" fmla="*/ 0 w 325"/>
                <a:gd name="T10" fmla="*/ 0 h 272"/>
                <a:gd name="T11" fmla="*/ 325 w 325"/>
                <a:gd name="T12" fmla="*/ 272 h 272"/>
              </a:gdLst>
              <a:ahLst/>
              <a:cxnLst>
                <a:cxn ang="T6">
                  <a:pos x="T0" y="T1"/>
                </a:cxn>
                <a:cxn ang="T7">
                  <a:pos x="T2" y="T3"/>
                </a:cxn>
                <a:cxn ang="T8">
                  <a:pos x="T4" y="T5"/>
                </a:cxn>
              </a:cxnLst>
              <a:rect l="T9" t="T10" r="T11" b="T12"/>
              <a:pathLst>
                <a:path w="325" h="272">
                  <a:moveTo>
                    <a:pt x="0" y="0"/>
                  </a:moveTo>
                  <a:cubicBezTo>
                    <a:pt x="109" y="0"/>
                    <a:pt x="219" y="0"/>
                    <a:pt x="272" y="45"/>
                  </a:cubicBezTo>
                  <a:cubicBezTo>
                    <a:pt x="325" y="90"/>
                    <a:pt x="321" y="181"/>
                    <a:pt x="318" y="272"/>
                  </a:cubicBezTo>
                </a:path>
              </a:pathLst>
            </a:cu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Text Box 64"/>
            <p:cNvSpPr txBox="1">
              <a:spLocks noChangeArrowheads="1"/>
            </p:cNvSpPr>
            <p:nvPr/>
          </p:nvSpPr>
          <p:spPr bwMode="auto">
            <a:xfrm>
              <a:off x="5915029" y="5301863"/>
              <a:ext cx="684173" cy="14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200">
                  <a:solidFill>
                    <a:srgbClr val="FF0000"/>
                  </a:solidFill>
                  <a:latin typeface="Times New Roman" panose="02020603050405020304" pitchFamily="18" charset="0"/>
                  <a:cs typeface="Times New Roman" panose="02020603050405020304" pitchFamily="18" charset="0"/>
                </a:rPr>
                <a:t>4 Fe</a:t>
              </a:r>
              <a:r>
                <a:rPr lang="de-DE" altLang="zh-CN" sz="1200" baseline="30000">
                  <a:solidFill>
                    <a:srgbClr val="FF0000"/>
                  </a:solidFill>
                  <a:latin typeface="Times New Roman" panose="02020603050405020304" pitchFamily="18" charset="0"/>
                  <a:cs typeface="Times New Roman" panose="02020603050405020304" pitchFamily="18" charset="0"/>
                </a:rPr>
                <a:t>0</a:t>
              </a:r>
            </a:p>
          </p:txBody>
        </p:sp>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060" y="4326983"/>
              <a:ext cx="256224" cy="2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流程图: 联系 35"/>
            <p:cNvSpPr/>
            <p:nvPr/>
          </p:nvSpPr>
          <p:spPr bwMode="auto">
            <a:xfrm flipH="1" flipV="1">
              <a:off x="2871788" y="4059109"/>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37" name="流程图: 联系 36"/>
            <p:cNvSpPr/>
            <p:nvPr/>
          </p:nvSpPr>
          <p:spPr bwMode="auto">
            <a:xfrm flipH="1" flipV="1">
              <a:off x="2970213" y="4021009"/>
              <a:ext cx="98425" cy="76200"/>
            </a:xfrm>
            <a:prstGeom prst="flowChartConnector">
              <a:avLst/>
            </a:prstGeom>
            <a:solidFill>
              <a:schemeClr val="tx1">
                <a:lumMod val="75000"/>
                <a:lumOff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38" name="流程图: 联系 37"/>
            <p:cNvSpPr/>
            <p:nvPr/>
          </p:nvSpPr>
          <p:spPr bwMode="auto">
            <a:xfrm flipH="1" flipV="1">
              <a:off x="2970213" y="4097209"/>
              <a:ext cx="98425" cy="77787"/>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39" name="流程图: 联系 38"/>
            <p:cNvSpPr/>
            <p:nvPr/>
          </p:nvSpPr>
          <p:spPr bwMode="auto">
            <a:xfrm flipH="1" flipV="1">
              <a:off x="3316288" y="3868609"/>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0" name="流程图: 联系 39"/>
            <p:cNvSpPr/>
            <p:nvPr/>
          </p:nvSpPr>
          <p:spPr bwMode="auto">
            <a:xfrm flipH="1" flipV="1">
              <a:off x="3414713" y="3868609"/>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1" name="流程图: 联系 40"/>
            <p:cNvSpPr/>
            <p:nvPr/>
          </p:nvSpPr>
          <p:spPr bwMode="auto">
            <a:xfrm flipH="1" flipV="1">
              <a:off x="3068638" y="4059109"/>
              <a:ext cx="100012"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2" name="流程图: 联系 41"/>
            <p:cNvSpPr/>
            <p:nvPr/>
          </p:nvSpPr>
          <p:spPr bwMode="auto">
            <a:xfrm flipH="1" flipV="1">
              <a:off x="1887538" y="4365496"/>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3" name="流程图: 联系 42"/>
            <p:cNvSpPr/>
            <p:nvPr/>
          </p:nvSpPr>
          <p:spPr bwMode="auto">
            <a:xfrm flipH="1" flipV="1">
              <a:off x="1838325" y="4251196"/>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44" name="流程图: 联系 43"/>
            <p:cNvSpPr/>
            <p:nvPr/>
          </p:nvSpPr>
          <p:spPr bwMode="auto">
            <a:xfrm flipH="1" flipV="1">
              <a:off x="1789113" y="4327396"/>
              <a:ext cx="98425" cy="76200"/>
            </a:xfrm>
            <a:prstGeom prst="flowChartConnector">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pic>
          <p:nvPicPr>
            <p:cNvPr id="45" name="Picture 2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404" y="4518033"/>
              <a:ext cx="147802" cy="17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065852">
              <a:off x="2364336" y="4578397"/>
              <a:ext cx="124359" cy="24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588042">
              <a:off x="1539179" y="4611640"/>
              <a:ext cx="149358" cy="17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5266" y="4479823"/>
              <a:ext cx="131069" cy="17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732" y="3983091"/>
              <a:ext cx="147491" cy="17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任意多边形 49"/>
            <p:cNvSpPr/>
            <p:nvPr/>
          </p:nvSpPr>
          <p:spPr bwMode="auto">
            <a:xfrm>
              <a:off x="1049447" y="3677410"/>
              <a:ext cx="6355474" cy="1604826"/>
            </a:xfrm>
            <a:custGeom>
              <a:avLst/>
              <a:gdLst>
                <a:gd name="connsiteX0" fmla="*/ 271007 w 8572325"/>
                <a:gd name="connsiteY0" fmla="*/ 2635624 h 2653553"/>
                <a:gd name="connsiteX1" fmla="*/ 8572325 w 8572325"/>
                <a:gd name="connsiteY1" fmla="*/ 2653553 h 2653553"/>
                <a:gd name="connsiteX2" fmla="*/ 8213737 w 8572325"/>
                <a:gd name="connsiteY2" fmla="*/ 2330824 h 2653553"/>
                <a:gd name="connsiteX3" fmla="*/ 8446819 w 8572325"/>
                <a:gd name="connsiteY3" fmla="*/ 1882589 h 2653553"/>
                <a:gd name="connsiteX4" fmla="*/ 8536466 w 8572325"/>
                <a:gd name="connsiteY4" fmla="*/ 1541930 h 2653553"/>
                <a:gd name="connsiteX5" fmla="*/ 8482678 w 8572325"/>
                <a:gd name="connsiteY5" fmla="*/ 1237130 h 2653553"/>
                <a:gd name="connsiteX6" fmla="*/ 8410960 w 8572325"/>
                <a:gd name="connsiteY6" fmla="*/ 1165412 h 2653553"/>
                <a:gd name="connsiteX7" fmla="*/ 7926866 w 8572325"/>
                <a:gd name="connsiteY7" fmla="*/ 896471 h 2653553"/>
                <a:gd name="connsiteX8" fmla="*/ 7657925 w 8572325"/>
                <a:gd name="connsiteY8" fmla="*/ 753036 h 2653553"/>
                <a:gd name="connsiteX9" fmla="*/ 7102113 w 8572325"/>
                <a:gd name="connsiteY9" fmla="*/ 663389 h 2653553"/>
                <a:gd name="connsiteX10" fmla="*/ 7066254 w 8572325"/>
                <a:gd name="connsiteY10" fmla="*/ 394447 h 2653553"/>
                <a:gd name="connsiteX11" fmla="*/ 7048325 w 8572325"/>
                <a:gd name="connsiteY11" fmla="*/ 268942 h 2653553"/>
                <a:gd name="connsiteX12" fmla="*/ 6582160 w 8572325"/>
                <a:gd name="connsiteY12" fmla="*/ 251012 h 2653553"/>
                <a:gd name="connsiteX13" fmla="*/ 6420796 w 8572325"/>
                <a:gd name="connsiteY13" fmla="*/ 304800 h 2653553"/>
                <a:gd name="connsiteX14" fmla="*/ 5900843 w 8572325"/>
                <a:gd name="connsiteY14" fmla="*/ 215153 h 2653553"/>
                <a:gd name="connsiteX15" fmla="*/ 5721549 w 8572325"/>
                <a:gd name="connsiteY15" fmla="*/ 53789 h 2653553"/>
                <a:gd name="connsiteX16" fmla="*/ 5416749 w 8572325"/>
                <a:gd name="connsiteY16" fmla="*/ 53789 h 2653553"/>
                <a:gd name="connsiteX17" fmla="*/ 5416749 w 8572325"/>
                <a:gd name="connsiteY17" fmla="*/ 251012 h 2653553"/>
                <a:gd name="connsiteX18" fmla="*/ 5309172 w 8572325"/>
                <a:gd name="connsiteY18" fmla="*/ 430306 h 2653553"/>
                <a:gd name="connsiteX19" fmla="*/ 5111949 w 8572325"/>
                <a:gd name="connsiteY19" fmla="*/ 448236 h 2653553"/>
                <a:gd name="connsiteX20" fmla="*/ 4878866 w 8572325"/>
                <a:gd name="connsiteY20" fmla="*/ 555812 h 2653553"/>
                <a:gd name="connsiteX21" fmla="*/ 4609925 w 8572325"/>
                <a:gd name="connsiteY21" fmla="*/ 537883 h 2653553"/>
                <a:gd name="connsiteX22" fmla="*/ 4538207 w 8572325"/>
                <a:gd name="connsiteY22" fmla="*/ 358589 h 2653553"/>
                <a:gd name="connsiteX23" fmla="*/ 4520278 w 8572325"/>
                <a:gd name="connsiteY23" fmla="*/ 161365 h 2653553"/>
                <a:gd name="connsiteX24" fmla="*/ 4394772 w 8572325"/>
                <a:gd name="connsiteY24" fmla="*/ 71718 h 2653553"/>
                <a:gd name="connsiteX25" fmla="*/ 3677596 w 8572325"/>
                <a:gd name="connsiteY25" fmla="*/ 161365 h 2653553"/>
                <a:gd name="connsiteX26" fmla="*/ 3677596 w 8572325"/>
                <a:gd name="connsiteY26" fmla="*/ 268942 h 2653553"/>
                <a:gd name="connsiteX27" fmla="*/ 3444513 w 8572325"/>
                <a:gd name="connsiteY27" fmla="*/ 268942 h 2653553"/>
                <a:gd name="connsiteX28" fmla="*/ 3336937 w 8572325"/>
                <a:gd name="connsiteY28" fmla="*/ 35859 h 2653553"/>
                <a:gd name="connsiteX29" fmla="*/ 2942490 w 8572325"/>
                <a:gd name="connsiteY29" fmla="*/ 0 h 2653553"/>
                <a:gd name="connsiteX30" fmla="*/ 2655619 w 8572325"/>
                <a:gd name="connsiteY30" fmla="*/ 53789 h 2653553"/>
                <a:gd name="connsiteX31" fmla="*/ 2099807 w 8572325"/>
                <a:gd name="connsiteY31" fmla="*/ 89647 h 2653553"/>
                <a:gd name="connsiteX32" fmla="*/ 2010160 w 8572325"/>
                <a:gd name="connsiteY32" fmla="*/ 466165 h 2653553"/>
                <a:gd name="connsiteX33" fmla="*/ 1490207 w 8572325"/>
                <a:gd name="connsiteY33" fmla="*/ 591671 h 2653553"/>
                <a:gd name="connsiteX34" fmla="*/ 683384 w 8572325"/>
                <a:gd name="connsiteY34" fmla="*/ 681318 h 2653553"/>
                <a:gd name="connsiteX35" fmla="*/ 396513 w 8572325"/>
                <a:gd name="connsiteY35" fmla="*/ 878542 h 2653553"/>
                <a:gd name="connsiteX36" fmla="*/ 306866 w 8572325"/>
                <a:gd name="connsiteY36" fmla="*/ 1111624 h 2653553"/>
                <a:gd name="connsiteX37" fmla="*/ 235149 w 8572325"/>
                <a:gd name="connsiteY37" fmla="*/ 1255059 h 2653553"/>
                <a:gd name="connsiteX38" fmla="*/ 127572 w 8572325"/>
                <a:gd name="connsiteY38" fmla="*/ 1506071 h 2653553"/>
                <a:gd name="connsiteX39" fmla="*/ 2066 w 8572325"/>
                <a:gd name="connsiteY39" fmla="*/ 1864659 h 2653553"/>
                <a:gd name="connsiteX40" fmla="*/ 73784 w 8572325"/>
                <a:gd name="connsiteY40" fmla="*/ 2061883 h 2653553"/>
                <a:gd name="connsiteX41" fmla="*/ 199290 w 8572325"/>
                <a:gd name="connsiteY41" fmla="*/ 2223247 h 2653553"/>
                <a:gd name="connsiteX42" fmla="*/ 145502 w 8572325"/>
                <a:gd name="connsiteY42" fmla="*/ 2366683 h 2653553"/>
                <a:gd name="connsiteX43" fmla="*/ 145502 w 8572325"/>
                <a:gd name="connsiteY43" fmla="*/ 2366683 h 2653553"/>
                <a:gd name="connsiteX44" fmla="*/ 271007 w 8572325"/>
                <a:gd name="connsiteY44" fmla="*/ 2438400 h 2653553"/>
                <a:gd name="connsiteX45" fmla="*/ 342725 w 8572325"/>
                <a:gd name="connsiteY45" fmla="*/ 2474259 h 2653553"/>
                <a:gd name="connsiteX46" fmla="*/ 342725 w 8572325"/>
                <a:gd name="connsiteY46" fmla="*/ 2635624 h 2653553"/>
                <a:gd name="connsiteX47" fmla="*/ 1364702 w 8572325"/>
                <a:gd name="connsiteY47" fmla="*/ 2653553 h 26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325" h="2653553">
                  <a:moveTo>
                    <a:pt x="271007" y="2635624"/>
                  </a:moveTo>
                  <a:lnTo>
                    <a:pt x="8572325" y="2653553"/>
                  </a:lnTo>
                  <a:lnTo>
                    <a:pt x="8213737" y="2330824"/>
                  </a:lnTo>
                  <a:lnTo>
                    <a:pt x="8446819" y="1882589"/>
                  </a:lnTo>
                  <a:lnTo>
                    <a:pt x="8536466" y="1541930"/>
                  </a:lnTo>
                  <a:lnTo>
                    <a:pt x="8482678" y="1237130"/>
                  </a:lnTo>
                  <a:lnTo>
                    <a:pt x="8410960" y="1165412"/>
                  </a:lnTo>
                  <a:lnTo>
                    <a:pt x="7926866" y="896471"/>
                  </a:lnTo>
                  <a:lnTo>
                    <a:pt x="7657925" y="753036"/>
                  </a:lnTo>
                  <a:lnTo>
                    <a:pt x="7102113" y="663389"/>
                  </a:lnTo>
                  <a:cubicBezTo>
                    <a:pt x="7065409" y="406460"/>
                    <a:pt x="7066254" y="496897"/>
                    <a:pt x="7066254" y="394447"/>
                  </a:cubicBezTo>
                  <a:lnTo>
                    <a:pt x="7048325" y="268942"/>
                  </a:lnTo>
                  <a:lnTo>
                    <a:pt x="6582160" y="251012"/>
                  </a:lnTo>
                  <a:lnTo>
                    <a:pt x="6420796" y="304800"/>
                  </a:lnTo>
                  <a:cubicBezTo>
                    <a:pt x="5894922" y="232266"/>
                    <a:pt x="5900843" y="408042"/>
                    <a:pt x="5900843" y="215153"/>
                  </a:cubicBezTo>
                  <a:lnTo>
                    <a:pt x="5721549" y="53789"/>
                  </a:lnTo>
                  <a:lnTo>
                    <a:pt x="5416749" y="53789"/>
                  </a:lnTo>
                  <a:lnTo>
                    <a:pt x="5416749" y="251012"/>
                  </a:lnTo>
                  <a:lnTo>
                    <a:pt x="5309172" y="430306"/>
                  </a:lnTo>
                  <a:lnTo>
                    <a:pt x="5111949" y="448236"/>
                  </a:lnTo>
                  <a:lnTo>
                    <a:pt x="4878866" y="555812"/>
                  </a:lnTo>
                  <a:lnTo>
                    <a:pt x="4609925" y="537883"/>
                  </a:lnTo>
                  <a:lnTo>
                    <a:pt x="4538207" y="358589"/>
                  </a:lnTo>
                  <a:lnTo>
                    <a:pt x="4520278" y="161365"/>
                  </a:lnTo>
                  <a:lnTo>
                    <a:pt x="4394772" y="71718"/>
                  </a:lnTo>
                  <a:lnTo>
                    <a:pt x="3677596" y="161365"/>
                  </a:lnTo>
                  <a:lnTo>
                    <a:pt x="3677596" y="268942"/>
                  </a:lnTo>
                  <a:lnTo>
                    <a:pt x="3444513" y="268942"/>
                  </a:lnTo>
                  <a:lnTo>
                    <a:pt x="3336937" y="35859"/>
                  </a:lnTo>
                  <a:lnTo>
                    <a:pt x="2942490" y="0"/>
                  </a:lnTo>
                  <a:lnTo>
                    <a:pt x="2655619" y="53789"/>
                  </a:lnTo>
                  <a:lnTo>
                    <a:pt x="2099807" y="89647"/>
                  </a:lnTo>
                  <a:lnTo>
                    <a:pt x="2010160" y="466165"/>
                  </a:lnTo>
                  <a:lnTo>
                    <a:pt x="1490207" y="591671"/>
                  </a:lnTo>
                  <a:lnTo>
                    <a:pt x="683384" y="681318"/>
                  </a:lnTo>
                  <a:lnTo>
                    <a:pt x="396513" y="878542"/>
                  </a:lnTo>
                  <a:lnTo>
                    <a:pt x="306866" y="1111624"/>
                  </a:lnTo>
                  <a:lnTo>
                    <a:pt x="235149" y="1255059"/>
                  </a:lnTo>
                  <a:lnTo>
                    <a:pt x="127572" y="1506071"/>
                  </a:lnTo>
                  <a:cubicBezTo>
                    <a:pt x="0" y="1852338"/>
                    <a:pt x="2066" y="1725716"/>
                    <a:pt x="2066" y="1864659"/>
                  </a:cubicBezTo>
                  <a:lnTo>
                    <a:pt x="73784" y="2061883"/>
                  </a:lnTo>
                  <a:lnTo>
                    <a:pt x="199290" y="2223247"/>
                  </a:lnTo>
                  <a:cubicBezTo>
                    <a:pt x="159205" y="2343502"/>
                    <a:pt x="180335" y="2297016"/>
                    <a:pt x="145502" y="2366683"/>
                  </a:cubicBezTo>
                  <a:lnTo>
                    <a:pt x="145502" y="2366683"/>
                  </a:lnTo>
                  <a:lnTo>
                    <a:pt x="271007" y="2438400"/>
                  </a:lnTo>
                  <a:lnTo>
                    <a:pt x="342725" y="2474259"/>
                  </a:lnTo>
                  <a:lnTo>
                    <a:pt x="342725" y="2635624"/>
                  </a:lnTo>
                  <a:lnTo>
                    <a:pt x="1364702" y="2653553"/>
                  </a:lnTo>
                </a:path>
              </a:pathLst>
            </a:custGeom>
            <a:ln w="63500">
              <a:solidFill>
                <a:srgbClr val="FF0000"/>
              </a:solidFill>
            </a:ln>
            <a:scene3d>
              <a:camera prst="orthographicFront"/>
              <a:lightRig rig="threePt" dir="t"/>
            </a:scene3d>
            <a:sp3d>
              <a:bevelT w="25400"/>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100"/>
            </a:p>
          </p:txBody>
        </p:sp>
        <p:pic>
          <p:nvPicPr>
            <p:cNvPr id="51"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465" y="4365193"/>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任意多边形 51"/>
            <p:cNvSpPr/>
            <p:nvPr/>
          </p:nvSpPr>
          <p:spPr bwMode="auto">
            <a:xfrm>
              <a:off x="1246516" y="3600990"/>
              <a:ext cx="6256940" cy="1413775"/>
            </a:xfrm>
            <a:custGeom>
              <a:avLst/>
              <a:gdLst>
                <a:gd name="connsiteX0" fmla="*/ 271007 w 8572325"/>
                <a:gd name="connsiteY0" fmla="*/ 2635624 h 2653553"/>
                <a:gd name="connsiteX1" fmla="*/ 8572325 w 8572325"/>
                <a:gd name="connsiteY1" fmla="*/ 2653553 h 2653553"/>
                <a:gd name="connsiteX2" fmla="*/ 8213737 w 8572325"/>
                <a:gd name="connsiteY2" fmla="*/ 2330824 h 2653553"/>
                <a:gd name="connsiteX3" fmla="*/ 8446819 w 8572325"/>
                <a:gd name="connsiteY3" fmla="*/ 1882589 h 2653553"/>
                <a:gd name="connsiteX4" fmla="*/ 8536466 w 8572325"/>
                <a:gd name="connsiteY4" fmla="*/ 1541930 h 2653553"/>
                <a:gd name="connsiteX5" fmla="*/ 8482678 w 8572325"/>
                <a:gd name="connsiteY5" fmla="*/ 1237130 h 2653553"/>
                <a:gd name="connsiteX6" fmla="*/ 8410960 w 8572325"/>
                <a:gd name="connsiteY6" fmla="*/ 1165412 h 2653553"/>
                <a:gd name="connsiteX7" fmla="*/ 7926866 w 8572325"/>
                <a:gd name="connsiteY7" fmla="*/ 896471 h 2653553"/>
                <a:gd name="connsiteX8" fmla="*/ 7657925 w 8572325"/>
                <a:gd name="connsiteY8" fmla="*/ 753036 h 2653553"/>
                <a:gd name="connsiteX9" fmla="*/ 7102113 w 8572325"/>
                <a:gd name="connsiteY9" fmla="*/ 663389 h 2653553"/>
                <a:gd name="connsiteX10" fmla="*/ 7066254 w 8572325"/>
                <a:gd name="connsiteY10" fmla="*/ 394447 h 2653553"/>
                <a:gd name="connsiteX11" fmla="*/ 7048325 w 8572325"/>
                <a:gd name="connsiteY11" fmla="*/ 268942 h 2653553"/>
                <a:gd name="connsiteX12" fmla="*/ 6582160 w 8572325"/>
                <a:gd name="connsiteY12" fmla="*/ 251012 h 2653553"/>
                <a:gd name="connsiteX13" fmla="*/ 6420796 w 8572325"/>
                <a:gd name="connsiteY13" fmla="*/ 304800 h 2653553"/>
                <a:gd name="connsiteX14" fmla="*/ 5900843 w 8572325"/>
                <a:gd name="connsiteY14" fmla="*/ 215153 h 2653553"/>
                <a:gd name="connsiteX15" fmla="*/ 5721549 w 8572325"/>
                <a:gd name="connsiteY15" fmla="*/ 53789 h 2653553"/>
                <a:gd name="connsiteX16" fmla="*/ 5416749 w 8572325"/>
                <a:gd name="connsiteY16" fmla="*/ 53789 h 2653553"/>
                <a:gd name="connsiteX17" fmla="*/ 5416749 w 8572325"/>
                <a:gd name="connsiteY17" fmla="*/ 251012 h 2653553"/>
                <a:gd name="connsiteX18" fmla="*/ 5309172 w 8572325"/>
                <a:gd name="connsiteY18" fmla="*/ 430306 h 2653553"/>
                <a:gd name="connsiteX19" fmla="*/ 5111949 w 8572325"/>
                <a:gd name="connsiteY19" fmla="*/ 448236 h 2653553"/>
                <a:gd name="connsiteX20" fmla="*/ 4878866 w 8572325"/>
                <a:gd name="connsiteY20" fmla="*/ 555812 h 2653553"/>
                <a:gd name="connsiteX21" fmla="*/ 4609925 w 8572325"/>
                <a:gd name="connsiteY21" fmla="*/ 537883 h 2653553"/>
                <a:gd name="connsiteX22" fmla="*/ 4538207 w 8572325"/>
                <a:gd name="connsiteY22" fmla="*/ 358589 h 2653553"/>
                <a:gd name="connsiteX23" fmla="*/ 4520278 w 8572325"/>
                <a:gd name="connsiteY23" fmla="*/ 161365 h 2653553"/>
                <a:gd name="connsiteX24" fmla="*/ 4394772 w 8572325"/>
                <a:gd name="connsiteY24" fmla="*/ 71718 h 2653553"/>
                <a:gd name="connsiteX25" fmla="*/ 3677596 w 8572325"/>
                <a:gd name="connsiteY25" fmla="*/ 161365 h 2653553"/>
                <a:gd name="connsiteX26" fmla="*/ 3677596 w 8572325"/>
                <a:gd name="connsiteY26" fmla="*/ 268942 h 2653553"/>
                <a:gd name="connsiteX27" fmla="*/ 3444513 w 8572325"/>
                <a:gd name="connsiteY27" fmla="*/ 268942 h 2653553"/>
                <a:gd name="connsiteX28" fmla="*/ 3336937 w 8572325"/>
                <a:gd name="connsiteY28" fmla="*/ 35859 h 2653553"/>
                <a:gd name="connsiteX29" fmla="*/ 2942490 w 8572325"/>
                <a:gd name="connsiteY29" fmla="*/ 0 h 2653553"/>
                <a:gd name="connsiteX30" fmla="*/ 2655619 w 8572325"/>
                <a:gd name="connsiteY30" fmla="*/ 53789 h 2653553"/>
                <a:gd name="connsiteX31" fmla="*/ 2099807 w 8572325"/>
                <a:gd name="connsiteY31" fmla="*/ 89647 h 2653553"/>
                <a:gd name="connsiteX32" fmla="*/ 2010160 w 8572325"/>
                <a:gd name="connsiteY32" fmla="*/ 466165 h 2653553"/>
                <a:gd name="connsiteX33" fmla="*/ 1490207 w 8572325"/>
                <a:gd name="connsiteY33" fmla="*/ 591671 h 2653553"/>
                <a:gd name="connsiteX34" fmla="*/ 683384 w 8572325"/>
                <a:gd name="connsiteY34" fmla="*/ 681318 h 2653553"/>
                <a:gd name="connsiteX35" fmla="*/ 396513 w 8572325"/>
                <a:gd name="connsiteY35" fmla="*/ 878542 h 2653553"/>
                <a:gd name="connsiteX36" fmla="*/ 306866 w 8572325"/>
                <a:gd name="connsiteY36" fmla="*/ 1111624 h 2653553"/>
                <a:gd name="connsiteX37" fmla="*/ 235149 w 8572325"/>
                <a:gd name="connsiteY37" fmla="*/ 1255059 h 2653553"/>
                <a:gd name="connsiteX38" fmla="*/ 127572 w 8572325"/>
                <a:gd name="connsiteY38" fmla="*/ 1506071 h 2653553"/>
                <a:gd name="connsiteX39" fmla="*/ 2066 w 8572325"/>
                <a:gd name="connsiteY39" fmla="*/ 1864659 h 2653553"/>
                <a:gd name="connsiteX40" fmla="*/ 73784 w 8572325"/>
                <a:gd name="connsiteY40" fmla="*/ 2061883 h 2653553"/>
                <a:gd name="connsiteX41" fmla="*/ 199290 w 8572325"/>
                <a:gd name="connsiteY41" fmla="*/ 2223247 h 2653553"/>
                <a:gd name="connsiteX42" fmla="*/ 145502 w 8572325"/>
                <a:gd name="connsiteY42" fmla="*/ 2366683 h 2653553"/>
                <a:gd name="connsiteX43" fmla="*/ 145502 w 8572325"/>
                <a:gd name="connsiteY43" fmla="*/ 2366683 h 2653553"/>
                <a:gd name="connsiteX44" fmla="*/ 271007 w 8572325"/>
                <a:gd name="connsiteY44" fmla="*/ 2438400 h 2653553"/>
                <a:gd name="connsiteX45" fmla="*/ 342725 w 8572325"/>
                <a:gd name="connsiteY45" fmla="*/ 2474259 h 2653553"/>
                <a:gd name="connsiteX46" fmla="*/ 342725 w 8572325"/>
                <a:gd name="connsiteY46" fmla="*/ 2635624 h 2653553"/>
                <a:gd name="connsiteX47" fmla="*/ 1364702 w 8572325"/>
                <a:gd name="connsiteY47" fmla="*/ 2653553 h 26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72325" h="2653553">
                  <a:moveTo>
                    <a:pt x="271007" y="2635624"/>
                  </a:moveTo>
                  <a:lnTo>
                    <a:pt x="8572325" y="2653553"/>
                  </a:lnTo>
                  <a:lnTo>
                    <a:pt x="8213737" y="2330824"/>
                  </a:lnTo>
                  <a:lnTo>
                    <a:pt x="8446819" y="1882589"/>
                  </a:lnTo>
                  <a:lnTo>
                    <a:pt x="8536466" y="1541930"/>
                  </a:lnTo>
                  <a:lnTo>
                    <a:pt x="8482678" y="1237130"/>
                  </a:lnTo>
                  <a:lnTo>
                    <a:pt x="8410960" y="1165412"/>
                  </a:lnTo>
                  <a:lnTo>
                    <a:pt x="7926866" y="896471"/>
                  </a:lnTo>
                  <a:lnTo>
                    <a:pt x="7657925" y="753036"/>
                  </a:lnTo>
                  <a:lnTo>
                    <a:pt x="7102113" y="663389"/>
                  </a:lnTo>
                  <a:cubicBezTo>
                    <a:pt x="7065409" y="406460"/>
                    <a:pt x="7066254" y="496897"/>
                    <a:pt x="7066254" y="394447"/>
                  </a:cubicBezTo>
                  <a:lnTo>
                    <a:pt x="7048325" y="268942"/>
                  </a:lnTo>
                  <a:lnTo>
                    <a:pt x="6582160" y="251012"/>
                  </a:lnTo>
                  <a:lnTo>
                    <a:pt x="6420796" y="304800"/>
                  </a:lnTo>
                  <a:cubicBezTo>
                    <a:pt x="5894922" y="232266"/>
                    <a:pt x="5900843" y="408042"/>
                    <a:pt x="5900843" y="215153"/>
                  </a:cubicBezTo>
                  <a:lnTo>
                    <a:pt x="5721549" y="53789"/>
                  </a:lnTo>
                  <a:lnTo>
                    <a:pt x="5416749" y="53789"/>
                  </a:lnTo>
                  <a:lnTo>
                    <a:pt x="5416749" y="251012"/>
                  </a:lnTo>
                  <a:lnTo>
                    <a:pt x="5309172" y="430306"/>
                  </a:lnTo>
                  <a:lnTo>
                    <a:pt x="5111949" y="448236"/>
                  </a:lnTo>
                  <a:lnTo>
                    <a:pt x="4878866" y="555812"/>
                  </a:lnTo>
                  <a:lnTo>
                    <a:pt x="4609925" y="537883"/>
                  </a:lnTo>
                  <a:lnTo>
                    <a:pt x="4538207" y="358589"/>
                  </a:lnTo>
                  <a:lnTo>
                    <a:pt x="4520278" y="161365"/>
                  </a:lnTo>
                  <a:lnTo>
                    <a:pt x="4394772" y="71718"/>
                  </a:lnTo>
                  <a:lnTo>
                    <a:pt x="3677596" y="161365"/>
                  </a:lnTo>
                  <a:lnTo>
                    <a:pt x="3677596" y="268942"/>
                  </a:lnTo>
                  <a:lnTo>
                    <a:pt x="3444513" y="268942"/>
                  </a:lnTo>
                  <a:lnTo>
                    <a:pt x="3336937" y="35859"/>
                  </a:lnTo>
                  <a:lnTo>
                    <a:pt x="2942490" y="0"/>
                  </a:lnTo>
                  <a:lnTo>
                    <a:pt x="2655619" y="53789"/>
                  </a:lnTo>
                  <a:lnTo>
                    <a:pt x="2099807" y="89647"/>
                  </a:lnTo>
                  <a:lnTo>
                    <a:pt x="2010160" y="466165"/>
                  </a:lnTo>
                  <a:lnTo>
                    <a:pt x="1490207" y="591671"/>
                  </a:lnTo>
                  <a:lnTo>
                    <a:pt x="683384" y="681318"/>
                  </a:lnTo>
                  <a:lnTo>
                    <a:pt x="396513" y="878542"/>
                  </a:lnTo>
                  <a:lnTo>
                    <a:pt x="306866" y="1111624"/>
                  </a:lnTo>
                  <a:lnTo>
                    <a:pt x="235149" y="1255059"/>
                  </a:lnTo>
                  <a:lnTo>
                    <a:pt x="127572" y="1506071"/>
                  </a:lnTo>
                  <a:cubicBezTo>
                    <a:pt x="0" y="1852338"/>
                    <a:pt x="2066" y="1725716"/>
                    <a:pt x="2066" y="1864659"/>
                  </a:cubicBezTo>
                  <a:lnTo>
                    <a:pt x="73784" y="2061883"/>
                  </a:lnTo>
                  <a:lnTo>
                    <a:pt x="199290" y="2223247"/>
                  </a:lnTo>
                  <a:cubicBezTo>
                    <a:pt x="159205" y="2343502"/>
                    <a:pt x="180335" y="2297016"/>
                    <a:pt x="145502" y="2366683"/>
                  </a:cubicBezTo>
                  <a:lnTo>
                    <a:pt x="145502" y="2366683"/>
                  </a:lnTo>
                  <a:lnTo>
                    <a:pt x="271007" y="2438400"/>
                  </a:lnTo>
                  <a:lnTo>
                    <a:pt x="342725" y="2474259"/>
                  </a:lnTo>
                  <a:lnTo>
                    <a:pt x="342725" y="2635624"/>
                  </a:lnTo>
                  <a:lnTo>
                    <a:pt x="1364702" y="2653553"/>
                  </a:lnTo>
                </a:path>
              </a:pathLst>
            </a:custGeom>
            <a:ln w="63500">
              <a:solidFill>
                <a:srgbClr val="FF0000"/>
              </a:solidFill>
            </a:ln>
            <a:scene3d>
              <a:camera prst="orthographicFront"/>
              <a:lightRig rig="threePt" dir="t"/>
            </a:scene3d>
            <a:sp3d>
              <a:bevelT w="25400"/>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100"/>
            </a:p>
          </p:txBody>
        </p:sp>
        <p:sp>
          <p:nvSpPr>
            <p:cNvPr id="53" name="立方体 52"/>
            <p:cNvSpPr/>
            <p:nvPr/>
          </p:nvSpPr>
          <p:spPr bwMode="auto">
            <a:xfrm>
              <a:off x="1098550" y="5014784"/>
              <a:ext cx="6503988" cy="1108075"/>
            </a:xfrm>
            <a:prstGeom prst="cub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pic>
          <p:nvPicPr>
            <p:cNvPr id="54"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991" y="4670874"/>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861" y="4059512"/>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456" y="4518033"/>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603" y="4441613"/>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Line 49"/>
            <p:cNvSpPr>
              <a:spLocks noChangeShapeType="1"/>
            </p:cNvSpPr>
            <p:nvPr/>
          </p:nvSpPr>
          <p:spPr bwMode="auto">
            <a:xfrm flipH="1" flipV="1">
              <a:off x="4498154" y="3371729"/>
              <a:ext cx="49267" cy="764203"/>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Line 49"/>
            <p:cNvSpPr>
              <a:spLocks noChangeShapeType="1"/>
            </p:cNvSpPr>
            <p:nvPr/>
          </p:nvSpPr>
          <p:spPr bwMode="auto">
            <a:xfrm flipV="1">
              <a:off x="4596689" y="3600990"/>
              <a:ext cx="197069" cy="496732"/>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1" name="双括号 100"/>
            <p:cNvSpPr/>
            <p:nvPr/>
          </p:nvSpPr>
          <p:spPr bwMode="auto">
            <a:xfrm>
              <a:off x="5335588" y="3027234"/>
              <a:ext cx="1084262" cy="395287"/>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100"/>
            </a:p>
          </p:txBody>
        </p:sp>
        <p:pic>
          <p:nvPicPr>
            <p:cNvPr id="102"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741" y="4059512"/>
              <a:ext cx="124809" cy="1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198" y="4174143"/>
              <a:ext cx="279591" cy="7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6473" y="4632664"/>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473" y="4861924"/>
              <a:ext cx="279591" cy="7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853" y="4212352"/>
              <a:ext cx="279591" cy="7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0137" y="4288772"/>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801" y="3868461"/>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1861" y="4288772"/>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7465" y="4747294"/>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258" y="4518033"/>
              <a:ext cx="302170" cy="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2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4318" y="4403403"/>
              <a:ext cx="295601" cy="1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5999" y="4326983"/>
              <a:ext cx="295601" cy="1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335" y="4747294"/>
              <a:ext cx="295601" cy="1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611344" y="3906671"/>
              <a:ext cx="156013" cy="29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1707" y="2556674"/>
              <a:ext cx="640474" cy="45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曲线连接符 116"/>
            <p:cNvCxnSpPr/>
            <p:nvPr/>
          </p:nvCxnSpPr>
          <p:spPr bwMode="auto">
            <a:xfrm flipV="1">
              <a:off x="6272213" y="4479796"/>
              <a:ext cx="295275" cy="152400"/>
            </a:xfrm>
            <a:prstGeom prst="curvedConnector3">
              <a:avLst>
                <a:gd name="adj1" fmla="val 5862"/>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8" name="Text Box 53"/>
            <p:cNvSpPr txBox="1">
              <a:spLocks noChangeArrowheads="1"/>
            </p:cNvSpPr>
            <p:nvPr/>
          </p:nvSpPr>
          <p:spPr bwMode="auto">
            <a:xfrm>
              <a:off x="6567379" y="4365193"/>
              <a:ext cx="739009" cy="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de-DE" altLang="zh-CN" sz="1100">
                  <a:solidFill>
                    <a:srgbClr val="FF0000"/>
                  </a:solidFill>
                  <a:latin typeface="Times New Roman" panose="02020603050405020304" pitchFamily="18" charset="0"/>
                  <a:cs typeface="Times New Roman" panose="02020603050405020304" pitchFamily="18" charset="0"/>
                </a:rPr>
                <a:t>Fe(OH)</a:t>
              </a:r>
              <a:r>
                <a:rPr lang="de-DE" altLang="zh-CN" sz="1100" baseline="-25000">
                  <a:solidFill>
                    <a:srgbClr val="FF0000"/>
                  </a:solidFill>
                  <a:latin typeface="Times New Roman" panose="02020603050405020304" pitchFamily="18" charset="0"/>
                  <a:cs typeface="Times New Roman" panose="02020603050405020304" pitchFamily="18" charset="0"/>
                </a:rPr>
                <a:t>2</a:t>
              </a:r>
            </a:p>
          </p:txBody>
        </p:sp>
        <p:sp>
          <p:nvSpPr>
            <p:cNvPr id="119" name="Text Box 31"/>
            <p:cNvSpPr txBox="1">
              <a:spLocks noChangeArrowheads="1"/>
            </p:cNvSpPr>
            <p:nvPr/>
          </p:nvSpPr>
          <p:spPr bwMode="auto">
            <a:xfrm>
              <a:off x="3660775" y="4135309"/>
              <a:ext cx="787400" cy="141287"/>
            </a:xfrm>
            <a:prstGeom prst="rect">
              <a:avLst/>
            </a:prstGeom>
            <a:noFill/>
            <a:ln w="9525">
              <a:noFill/>
              <a:miter lim="800000"/>
              <a:headEnd/>
              <a:tailEnd/>
            </a:ln>
          </p:spPr>
          <p:txBody>
            <a:bodyPr>
              <a:spAutoFit/>
            </a:bodyPr>
            <a:lstStyle/>
            <a:p>
              <a:pPr algn="ctr">
                <a:spcBef>
                  <a:spcPct val="50000"/>
                </a:spcBef>
                <a:defRPr/>
              </a:pPr>
              <a:r>
                <a:rPr lang="de-DE" altLang="zh-CN" sz="1050" dirty="0">
                  <a:solidFill>
                    <a:srgbClr val="FF0000"/>
                  </a:solidFill>
                  <a:latin typeface="Times New Roman" pitchFamily="18" charset="0"/>
                  <a:ea typeface="宋体" charset="-122"/>
                  <a:cs typeface="Times New Roman" pitchFamily="18" charset="0"/>
                </a:rPr>
                <a:t>-CONH</a:t>
              </a:r>
              <a:r>
                <a:rPr lang="de-DE" altLang="zh-CN" sz="1050" baseline="-25000" dirty="0">
                  <a:solidFill>
                    <a:srgbClr val="FF0000"/>
                  </a:solidFill>
                  <a:latin typeface="Times New Roman" pitchFamily="18" charset="0"/>
                  <a:ea typeface="宋体" charset="-122"/>
                  <a:cs typeface="Times New Roman" pitchFamily="18" charset="0"/>
                </a:rPr>
                <a:t>2</a:t>
              </a:r>
              <a:endParaRPr lang="de-DE" altLang="zh-CN" sz="1050" baseline="30000" dirty="0">
                <a:solidFill>
                  <a:srgbClr val="FF0000"/>
                </a:solidFill>
                <a:latin typeface="Times New Roman" pitchFamily="18" charset="0"/>
                <a:ea typeface="宋体" charset="-122"/>
                <a:cs typeface="Times New Roman" pitchFamily="18" charset="0"/>
              </a:endParaRPr>
            </a:p>
          </p:txBody>
        </p:sp>
        <p:sp>
          <p:nvSpPr>
            <p:cNvPr id="120" name="Line 49"/>
            <p:cNvSpPr>
              <a:spLocks noChangeShapeType="1"/>
            </p:cNvSpPr>
            <p:nvPr/>
          </p:nvSpPr>
          <p:spPr bwMode="auto">
            <a:xfrm flipV="1">
              <a:off x="4301085" y="4212352"/>
              <a:ext cx="1986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1" name="Text Box 31"/>
            <p:cNvSpPr txBox="1">
              <a:spLocks noChangeArrowheads="1"/>
            </p:cNvSpPr>
            <p:nvPr/>
          </p:nvSpPr>
          <p:spPr bwMode="auto">
            <a:xfrm>
              <a:off x="4397375" y="4135309"/>
              <a:ext cx="495300" cy="249237"/>
            </a:xfrm>
            <a:prstGeom prst="rect">
              <a:avLst/>
            </a:prstGeom>
            <a:noFill/>
            <a:ln w="9525">
              <a:noFill/>
              <a:miter lim="800000"/>
              <a:headEnd/>
              <a:tailEnd/>
            </a:ln>
          </p:spPr>
          <p:txBody>
            <a:bodyPr>
              <a:spAutoFit/>
            </a:bodyPr>
            <a:lstStyle/>
            <a:p>
              <a:pPr algn="ctr">
                <a:spcBef>
                  <a:spcPct val="50000"/>
                </a:spcBef>
                <a:defRPr/>
              </a:pPr>
              <a:r>
                <a:rPr lang="de-DE" altLang="zh-CN" sz="1050" dirty="0">
                  <a:solidFill>
                    <a:srgbClr val="FF0000"/>
                  </a:solidFill>
                  <a:latin typeface="Times New Roman" pitchFamily="18" charset="0"/>
                  <a:ea typeface="宋体" charset="-122"/>
                  <a:cs typeface="Times New Roman" pitchFamily="18" charset="0"/>
                </a:rPr>
                <a:t>NH</a:t>
              </a:r>
              <a:r>
                <a:rPr lang="de-DE" altLang="zh-CN" sz="1050" baseline="-25000" dirty="0">
                  <a:solidFill>
                    <a:srgbClr val="FF0000"/>
                  </a:solidFill>
                  <a:latin typeface="Times New Roman" pitchFamily="18" charset="0"/>
                  <a:ea typeface="宋体" charset="-122"/>
                  <a:cs typeface="Times New Roman" pitchFamily="18" charset="0"/>
                </a:rPr>
                <a:t>3</a:t>
              </a:r>
              <a:endParaRPr lang="de-DE" altLang="zh-CN" sz="1050" baseline="30000" dirty="0">
                <a:solidFill>
                  <a:srgbClr val="FF0000"/>
                </a:solidFill>
                <a:latin typeface="Times New Roman" pitchFamily="18" charset="0"/>
                <a:ea typeface="宋体" charset="-122"/>
                <a:cs typeface="Times New Roman" pitchFamily="18" charset="0"/>
              </a:endParaRPr>
            </a:p>
          </p:txBody>
        </p:sp>
        <p:sp>
          <p:nvSpPr>
            <p:cNvPr id="122" name="Line 49"/>
            <p:cNvSpPr>
              <a:spLocks noChangeShapeType="1"/>
            </p:cNvSpPr>
            <p:nvPr/>
          </p:nvSpPr>
          <p:spPr bwMode="auto">
            <a:xfrm flipV="1">
              <a:off x="4843025" y="4212352"/>
              <a:ext cx="1986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 name="Text Box 31"/>
            <p:cNvSpPr txBox="1">
              <a:spLocks noChangeArrowheads="1"/>
            </p:cNvSpPr>
            <p:nvPr/>
          </p:nvSpPr>
          <p:spPr bwMode="auto">
            <a:xfrm>
              <a:off x="4938713" y="4090859"/>
              <a:ext cx="593725" cy="249237"/>
            </a:xfrm>
            <a:prstGeom prst="rect">
              <a:avLst/>
            </a:prstGeom>
            <a:noFill/>
            <a:ln w="9525">
              <a:noFill/>
              <a:miter lim="800000"/>
              <a:headEnd/>
              <a:tailEnd/>
            </a:ln>
          </p:spPr>
          <p:txBody>
            <a:bodyPr>
              <a:spAutoFit/>
            </a:bodyPr>
            <a:lstStyle/>
            <a:p>
              <a:pPr algn="ctr">
                <a:spcBef>
                  <a:spcPct val="50000"/>
                </a:spcBef>
                <a:defRPr/>
              </a:pPr>
              <a:r>
                <a:rPr lang="de-DE" altLang="zh-CN" sz="1050" dirty="0">
                  <a:solidFill>
                    <a:srgbClr val="FF0000"/>
                  </a:solidFill>
                  <a:latin typeface="Times New Roman" pitchFamily="18" charset="0"/>
                  <a:ea typeface="宋体" charset="-122"/>
                  <a:cs typeface="Times New Roman" pitchFamily="18" charset="0"/>
                </a:rPr>
                <a:t>NH</a:t>
              </a:r>
              <a:r>
                <a:rPr lang="de-DE" altLang="zh-CN" sz="1050" baseline="-25000" dirty="0">
                  <a:solidFill>
                    <a:srgbClr val="FF0000"/>
                  </a:solidFill>
                  <a:latin typeface="Times New Roman" pitchFamily="18" charset="0"/>
                  <a:ea typeface="宋体" charset="-122"/>
                  <a:cs typeface="Times New Roman" pitchFamily="18" charset="0"/>
                </a:rPr>
                <a:t>4</a:t>
              </a:r>
              <a:r>
                <a:rPr lang="de-DE" altLang="zh-CN" sz="1050" baseline="30000" dirty="0">
                  <a:solidFill>
                    <a:srgbClr val="FF0000"/>
                  </a:solidFill>
                  <a:latin typeface="Times New Roman" pitchFamily="18" charset="0"/>
                  <a:ea typeface="宋体" charset="-122"/>
                  <a:cs typeface="Times New Roman" pitchFamily="18" charset="0"/>
                </a:rPr>
                <a:t>+</a:t>
              </a:r>
            </a:p>
          </p:txBody>
        </p:sp>
        <p:sp>
          <p:nvSpPr>
            <p:cNvPr id="124" name="Text Box 31"/>
            <p:cNvSpPr txBox="1">
              <a:spLocks noChangeArrowheads="1"/>
            </p:cNvSpPr>
            <p:nvPr/>
          </p:nvSpPr>
          <p:spPr bwMode="auto">
            <a:xfrm>
              <a:off x="5565775" y="4106734"/>
              <a:ext cx="500063" cy="249237"/>
            </a:xfrm>
            <a:prstGeom prst="rect">
              <a:avLst/>
            </a:prstGeom>
            <a:noFill/>
            <a:ln w="9525">
              <a:noFill/>
              <a:miter lim="800000"/>
              <a:headEnd/>
              <a:tailEnd/>
            </a:ln>
          </p:spPr>
          <p:txBody>
            <a:bodyPr>
              <a:spAutoFit/>
            </a:bodyPr>
            <a:lstStyle/>
            <a:p>
              <a:pPr algn="ctr">
                <a:spcBef>
                  <a:spcPct val="50000"/>
                </a:spcBef>
                <a:defRPr/>
              </a:pPr>
              <a:r>
                <a:rPr lang="de-DE" altLang="zh-CN" sz="1050" dirty="0">
                  <a:solidFill>
                    <a:srgbClr val="FF0000"/>
                  </a:solidFill>
                  <a:latin typeface="Times New Roman" pitchFamily="18" charset="0"/>
                  <a:ea typeface="宋体" charset="-122"/>
                  <a:cs typeface="Times New Roman" pitchFamily="18" charset="0"/>
                </a:rPr>
                <a:t>NO</a:t>
              </a:r>
              <a:r>
                <a:rPr lang="de-DE" altLang="zh-CN" sz="1050" baseline="-25000" dirty="0">
                  <a:solidFill>
                    <a:srgbClr val="FF0000"/>
                  </a:solidFill>
                  <a:latin typeface="Times New Roman" pitchFamily="18" charset="0"/>
                  <a:ea typeface="宋体" charset="-122"/>
                  <a:cs typeface="Times New Roman" pitchFamily="18" charset="0"/>
                </a:rPr>
                <a:t>2</a:t>
              </a:r>
              <a:r>
                <a:rPr lang="de-DE" altLang="zh-CN" sz="1050" baseline="30000" dirty="0">
                  <a:solidFill>
                    <a:srgbClr val="FF0000"/>
                  </a:solidFill>
                  <a:latin typeface="Times New Roman" pitchFamily="18" charset="0"/>
                  <a:ea typeface="宋体" charset="-122"/>
                  <a:cs typeface="Times New Roman" pitchFamily="18" charset="0"/>
                </a:rPr>
                <a:t>-</a:t>
              </a:r>
            </a:p>
          </p:txBody>
        </p:sp>
        <p:sp>
          <p:nvSpPr>
            <p:cNvPr id="125" name="Line 49"/>
            <p:cNvSpPr>
              <a:spLocks noChangeShapeType="1"/>
            </p:cNvSpPr>
            <p:nvPr/>
          </p:nvSpPr>
          <p:spPr bwMode="auto">
            <a:xfrm flipV="1">
              <a:off x="5434232" y="4212352"/>
              <a:ext cx="1986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6" name="Line 49"/>
            <p:cNvSpPr>
              <a:spLocks noChangeShapeType="1"/>
            </p:cNvSpPr>
            <p:nvPr/>
          </p:nvSpPr>
          <p:spPr bwMode="auto">
            <a:xfrm flipV="1">
              <a:off x="5976172" y="4212352"/>
              <a:ext cx="1986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7" name="Text Box 31"/>
            <p:cNvSpPr txBox="1">
              <a:spLocks noChangeArrowheads="1"/>
            </p:cNvSpPr>
            <p:nvPr/>
          </p:nvSpPr>
          <p:spPr bwMode="auto">
            <a:xfrm>
              <a:off x="6126163" y="4122609"/>
              <a:ext cx="628650" cy="247650"/>
            </a:xfrm>
            <a:prstGeom prst="rect">
              <a:avLst/>
            </a:prstGeom>
            <a:noFill/>
            <a:ln w="9525">
              <a:noFill/>
              <a:miter lim="800000"/>
              <a:headEnd/>
              <a:tailEnd/>
            </a:ln>
          </p:spPr>
          <p:txBody>
            <a:bodyPr>
              <a:spAutoFit/>
            </a:bodyPr>
            <a:lstStyle/>
            <a:p>
              <a:pPr algn="ctr">
                <a:spcBef>
                  <a:spcPct val="50000"/>
                </a:spcBef>
                <a:defRPr/>
              </a:pPr>
              <a:r>
                <a:rPr lang="de-DE" altLang="zh-CN" sz="1050" dirty="0">
                  <a:solidFill>
                    <a:srgbClr val="FF0000"/>
                  </a:solidFill>
                  <a:latin typeface="Times New Roman" pitchFamily="18" charset="0"/>
                  <a:ea typeface="宋体" charset="-122"/>
                  <a:cs typeface="Times New Roman" pitchFamily="18" charset="0"/>
                </a:rPr>
                <a:t>NO</a:t>
              </a:r>
              <a:r>
                <a:rPr lang="de-DE" altLang="zh-CN" sz="1050" baseline="-25000" dirty="0">
                  <a:solidFill>
                    <a:srgbClr val="FF0000"/>
                  </a:solidFill>
                  <a:latin typeface="Times New Roman" pitchFamily="18" charset="0"/>
                  <a:ea typeface="宋体" charset="-122"/>
                  <a:cs typeface="Times New Roman" pitchFamily="18" charset="0"/>
                </a:rPr>
                <a:t>3</a:t>
              </a:r>
              <a:r>
                <a:rPr lang="de-DE" altLang="zh-CN" sz="1050" baseline="30000" dirty="0">
                  <a:solidFill>
                    <a:srgbClr val="FF0000"/>
                  </a:solidFill>
                  <a:latin typeface="Times New Roman" pitchFamily="18" charset="0"/>
                  <a:ea typeface="宋体" charset="-122"/>
                  <a:cs typeface="Times New Roman" pitchFamily="18" charset="0"/>
                </a:rPr>
                <a:t>-</a:t>
              </a:r>
            </a:p>
          </p:txBody>
        </p:sp>
        <p:sp>
          <p:nvSpPr>
            <p:cNvPr id="128" name="双括号 127"/>
            <p:cNvSpPr/>
            <p:nvPr/>
          </p:nvSpPr>
          <p:spPr bwMode="auto">
            <a:xfrm>
              <a:off x="827584" y="2492896"/>
              <a:ext cx="1614487" cy="125095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spcBef>
                  <a:spcPts val="0"/>
                </a:spcBef>
                <a:defRPr/>
              </a:pPr>
              <a:r>
                <a:rPr lang="en-US" altLang="zh-CN" sz="900" i="1" dirty="0" err="1">
                  <a:latin typeface="Times New Roman" panose="02020603050405020304" pitchFamily="18" charset="0"/>
                  <a:cs typeface="Times New Roman" panose="02020603050405020304" pitchFamily="18" charset="0"/>
                </a:rPr>
                <a:t>Pseudomonadaceae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Flavobacteriaceae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Clostridiales</a:t>
              </a:r>
              <a:r>
                <a:rPr lang="en-US" altLang="zh-CN" sz="900" i="1" dirty="0">
                  <a:latin typeface="Times New Roman" panose="02020603050405020304" pitchFamily="18" charset="0"/>
                  <a:cs typeface="Times New Roman" panose="02020603050405020304" pitchFamily="18" charset="0"/>
                </a:rPr>
                <a:t> </a:t>
              </a:r>
              <a:r>
                <a:rPr lang="en-US" altLang="zh-CN" sz="900" i="1" dirty="0" err="1">
                  <a:latin typeface="Times New Roman" panose="02020603050405020304" pitchFamily="18" charset="0"/>
                  <a:cs typeface="Times New Roman" panose="02020603050405020304" pitchFamily="18" charset="0"/>
                </a:rPr>
                <a:t>Incertae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Campylobacteraceae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Desulfobulbaceae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Rhodocyclaceae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Alcaligenaceae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Bacteriovoracaceae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Comamonadaceae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Oxalobacteraceae</a:t>
              </a:r>
              <a:endParaRPr lang="en-US" altLang="zh-CN" sz="900" i="1" dirty="0">
                <a:latin typeface="Times New Roman" panose="02020603050405020304" pitchFamily="18" charset="0"/>
                <a:cs typeface="Times New Roman" panose="02020603050405020304" pitchFamily="18" charset="0"/>
              </a:endParaRPr>
            </a:p>
            <a:p>
              <a:pPr>
                <a:spcBef>
                  <a:spcPts val="0"/>
                </a:spcBef>
                <a:defRPr/>
              </a:pPr>
              <a:r>
                <a:rPr lang="en-US" altLang="zh-CN" sz="900" i="1" dirty="0" err="1">
                  <a:latin typeface="Times New Roman" panose="02020603050405020304" pitchFamily="18" charset="0"/>
                  <a:cs typeface="Times New Roman" panose="02020603050405020304" pitchFamily="18" charset="0"/>
                </a:rPr>
                <a:t>Moraxellaceae</a:t>
              </a:r>
              <a:endParaRPr lang="zh-CN" altLang="en-US" sz="900" i="1" dirty="0">
                <a:latin typeface="Times New Roman" panose="02020603050405020304" pitchFamily="18" charset="0"/>
                <a:cs typeface="Times New Roman" panose="02020603050405020304" pitchFamily="18" charset="0"/>
              </a:endParaRPr>
            </a:p>
          </p:txBody>
        </p:sp>
        <p:graphicFrame>
          <p:nvGraphicFramePr>
            <p:cNvPr id="129" name="Object 12"/>
            <p:cNvGraphicFramePr>
              <a:graphicFrameLocks noChangeAspect="1"/>
            </p:cNvGraphicFramePr>
            <p:nvPr>
              <p:extLst>
                <p:ext uri="{D42A27DB-BD31-4B8C-83A1-F6EECF244321}">
                  <p14:modId xmlns:p14="http://schemas.microsoft.com/office/powerpoint/2010/main" val="1470713886"/>
                </p:ext>
              </p:extLst>
            </p:nvPr>
          </p:nvGraphicFramePr>
          <p:xfrm>
            <a:off x="6468844" y="4518033"/>
            <a:ext cx="788276" cy="461006"/>
          </p:xfrm>
          <a:graphic>
            <a:graphicData uri="http://schemas.openxmlformats.org/presentationml/2006/ole">
              <mc:AlternateContent xmlns:mc="http://schemas.openxmlformats.org/markup-compatibility/2006">
                <mc:Choice xmlns:v="urn:schemas-microsoft-com:vml" Requires="v">
                  <p:oleObj spid="_x0000_s1130" name="Chem3D XML" r:id="rId11" imgW="4200576" imgH="3095550" progId="Chem3D.Document.9">
                    <p:embed/>
                  </p:oleObj>
                </mc:Choice>
                <mc:Fallback>
                  <p:oleObj name="Chem3D XML" r:id="rId11" imgW="4200576" imgH="3095550" progId="Chem3D.Document.9">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8844" y="4518033"/>
                          <a:ext cx="788276" cy="46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13"/>
            <p:cNvGraphicFramePr>
              <a:graphicFrameLocks noChangeAspect="1"/>
            </p:cNvGraphicFramePr>
            <p:nvPr>
              <p:extLst>
                <p:ext uri="{D42A27DB-BD31-4B8C-83A1-F6EECF244321}">
                  <p14:modId xmlns:p14="http://schemas.microsoft.com/office/powerpoint/2010/main" val="2856340127"/>
                </p:ext>
              </p:extLst>
            </p:nvPr>
          </p:nvGraphicFramePr>
          <p:xfrm>
            <a:off x="5384965" y="4518033"/>
            <a:ext cx="788270" cy="461066"/>
          </p:xfrm>
          <a:graphic>
            <a:graphicData uri="http://schemas.openxmlformats.org/presentationml/2006/ole">
              <mc:AlternateContent xmlns:mc="http://schemas.openxmlformats.org/markup-compatibility/2006">
                <mc:Choice xmlns:v="urn:schemas-microsoft-com:vml" Requires="v">
                  <p:oleObj spid="_x0000_s1131" name="Chem3D XML" r:id="rId13" imgW="4200576" imgH="3095550" progId="Chem3D.Document.9">
                    <p:embed/>
                  </p:oleObj>
                </mc:Choice>
                <mc:Fallback>
                  <p:oleObj name="Chem3D XML" r:id="rId13" imgW="4200576" imgH="3095550" progId="Chem3D.Document.9">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4965" y="4518033"/>
                          <a:ext cx="788270" cy="46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1" name="Picture 2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5962" y="5358655"/>
              <a:ext cx="1576552" cy="1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5892" y="5368993"/>
              <a:ext cx="2118491" cy="1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91044" y="2498682"/>
              <a:ext cx="985345" cy="4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9577" y="2492896"/>
              <a:ext cx="1478017" cy="4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5" name="Object 14"/>
            <p:cNvGraphicFramePr>
              <a:graphicFrameLocks noChangeAspect="1"/>
            </p:cNvGraphicFramePr>
            <p:nvPr>
              <p:extLst>
                <p:ext uri="{D42A27DB-BD31-4B8C-83A1-F6EECF244321}">
                  <p14:modId xmlns:p14="http://schemas.microsoft.com/office/powerpoint/2010/main" val="2460300354"/>
                </p:ext>
              </p:extLst>
            </p:nvPr>
          </p:nvGraphicFramePr>
          <p:xfrm>
            <a:off x="6714338" y="3154356"/>
            <a:ext cx="1006243" cy="539973"/>
          </p:xfrm>
          <a:graphic>
            <a:graphicData uri="http://schemas.openxmlformats.org/presentationml/2006/ole">
              <mc:AlternateContent xmlns:mc="http://schemas.openxmlformats.org/markup-compatibility/2006">
                <mc:Choice xmlns:v="urn:schemas-microsoft-com:vml" Requires="v">
                  <p:oleObj spid="_x0000_s1132" name="CS ChemDraw Drawing" r:id="rId18" imgW="1451981" imgH="1006830" progId="ChemDraw.Document.6.0">
                    <p:embed/>
                  </p:oleObj>
                </mc:Choice>
                <mc:Fallback>
                  <p:oleObj name="CS ChemDraw Drawing" r:id="rId18" imgW="1451981" imgH="1006830" progId="ChemDraw.Document.6.0">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4338" y="3154356"/>
                          <a:ext cx="1006243" cy="539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154"/>
            <p:cNvGraphicFramePr>
              <a:graphicFrameLocks noChangeAspect="1"/>
            </p:cNvGraphicFramePr>
            <p:nvPr>
              <p:extLst>
                <p:ext uri="{D42A27DB-BD31-4B8C-83A1-F6EECF244321}">
                  <p14:modId xmlns:p14="http://schemas.microsoft.com/office/powerpoint/2010/main" val="1174145136"/>
                </p:ext>
              </p:extLst>
            </p:nvPr>
          </p:nvGraphicFramePr>
          <p:xfrm>
            <a:off x="1187450" y="5487859"/>
            <a:ext cx="6135688" cy="611187"/>
          </p:xfrm>
          <a:graphic>
            <a:graphicData uri="http://schemas.openxmlformats.org/presentationml/2006/ole">
              <mc:AlternateContent xmlns:mc="http://schemas.openxmlformats.org/markup-compatibility/2006">
                <mc:Choice xmlns:v="urn:schemas-microsoft-com:vml" Requires="v">
                  <p:oleObj spid="_x0000_s1133" name="CS ChemDraw Drawing" r:id="rId20" imgW="14789813" imgH="1321110" progId="ChemDraw.Document.6.0">
                    <p:embed/>
                  </p:oleObj>
                </mc:Choice>
                <mc:Fallback>
                  <p:oleObj name="CS ChemDraw Drawing" r:id="rId20" imgW="14789813" imgH="1321110" progId="ChemDraw.Document.6.0">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87450" y="5487859"/>
                          <a:ext cx="61356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oleObj>
                </mc:Fallback>
              </mc:AlternateContent>
            </a:graphicData>
          </a:graphic>
        </p:graphicFrame>
        <p:sp>
          <p:nvSpPr>
            <p:cNvPr id="149" name="Line 49"/>
            <p:cNvSpPr>
              <a:spLocks noChangeShapeType="1"/>
            </p:cNvSpPr>
            <p:nvPr/>
          </p:nvSpPr>
          <p:spPr bwMode="auto">
            <a:xfrm flipH="1" flipV="1">
              <a:off x="4789488" y="4284534"/>
              <a:ext cx="280987"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50" name="矩形 149"/>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spTree>
    <p:extLst>
      <p:ext uri="{BB962C8B-B14F-4D97-AF65-F5344CB8AC3E}">
        <p14:creationId xmlns:p14="http://schemas.microsoft.com/office/powerpoint/2010/main" val="161649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002411"/>
            <a:ext cx="3240000" cy="2570605"/>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08920"/>
            <a:ext cx="3720756"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3528" y="5661248"/>
            <a:ext cx="4032448" cy="336439"/>
          </a:xfrm>
          <a:prstGeom prst="rect">
            <a:avLst/>
          </a:prstGeom>
        </p:spPr>
        <p:txBody>
          <a:bodyPr wrap="square">
            <a:spAutoFit/>
          </a:bodyPr>
          <a:lstStyle/>
          <a:p>
            <a:pPr>
              <a:lnSpc>
                <a:spcPct val="125000"/>
              </a:lnSpc>
            </a:pP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K</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effect on viscosity of HPAM solution</a:t>
            </a:r>
            <a:endParaRPr lang="zh-CN" altLang="en-US"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4932040" y="3501008"/>
            <a:ext cx="4248472" cy="361637"/>
          </a:xfrm>
          <a:prstGeom prst="rect">
            <a:avLst/>
          </a:prstGeom>
        </p:spPr>
        <p:txBody>
          <a:bodyPr wrap="square">
            <a:spAutoFit/>
          </a:bodyPr>
          <a:lstStyle/>
          <a:p>
            <a:pPr>
              <a:lnSpc>
                <a:spcPct val="125000"/>
              </a:lnSpc>
            </a:pP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Ca</a:t>
            </a:r>
            <a:r>
              <a:rPr lang="en-US" altLang="zh-CN" sz="14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effect on viscosity of HPAM solution</a:t>
            </a:r>
            <a:endParaRPr lang="zh-CN" altLang="en-US"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pic>
        <p:nvPicPr>
          <p:cNvPr id="9" name="Picture 8"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440" y="4005064"/>
            <a:ext cx="3240000" cy="255942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924287" y="6466710"/>
            <a:ext cx="4248472" cy="371255"/>
          </a:xfrm>
          <a:prstGeom prst="rect">
            <a:avLst/>
          </a:prstGeom>
        </p:spPr>
        <p:txBody>
          <a:bodyPr wrap="square">
            <a:spAutoFit/>
          </a:bodyPr>
          <a:lstStyle/>
          <a:p>
            <a:pPr>
              <a:lnSpc>
                <a:spcPct val="125000"/>
              </a:lnSpc>
            </a:pP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14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1400"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effect on viscosity of HPAM solution</a:t>
            </a:r>
            <a:endParaRPr lang="zh-CN" altLang="en-US" sz="1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11198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0" name="AutoShape 46"/>
          <p:cNvSpPr>
            <a:spLocks noChangeArrowheads="1"/>
          </p:cNvSpPr>
          <p:nvPr/>
        </p:nvSpPr>
        <p:spPr bwMode="auto">
          <a:xfrm>
            <a:off x="107504" y="3671902"/>
            <a:ext cx="1955350" cy="923925"/>
          </a:xfrm>
          <a:prstGeom prst="homePlate">
            <a:avLst>
              <a:gd name="adj" fmla="val 33678"/>
            </a:avLst>
          </a:prstGeom>
          <a:solidFill>
            <a:schemeClr val="accent4"/>
          </a:solidFill>
          <a:ln>
            <a:noFill/>
          </a:ln>
          <a:effectLst/>
        </p:spPr>
        <p:txBody>
          <a:bodyPr wrap="none" anchor="ctr"/>
          <a:lstStyle/>
          <a:p>
            <a:endParaRPr lang="zh-CN" altLang="en-US"/>
          </a:p>
        </p:txBody>
      </p:sp>
      <p:sp>
        <p:nvSpPr>
          <p:cNvPr id="16431" name="AutoShape 47"/>
          <p:cNvSpPr>
            <a:spLocks noChangeArrowheads="1"/>
          </p:cNvSpPr>
          <p:nvPr/>
        </p:nvSpPr>
        <p:spPr bwMode="auto">
          <a:xfrm>
            <a:off x="1818210" y="3671902"/>
            <a:ext cx="2033709" cy="923925"/>
          </a:xfrm>
          <a:prstGeom prst="chevron">
            <a:avLst>
              <a:gd name="adj" fmla="val 33678"/>
            </a:avLst>
          </a:prstGeom>
          <a:solidFill>
            <a:srgbClr val="7030A0"/>
          </a:solidFill>
          <a:ln>
            <a:noFill/>
          </a:ln>
          <a:effectLst/>
        </p:spPr>
        <p:txBody>
          <a:bodyPr wrap="none" anchor="ctr"/>
          <a:lstStyle/>
          <a:p>
            <a:endParaRPr lang="zh-CN" altLang="en-US"/>
          </a:p>
        </p:txBody>
      </p:sp>
      <p:sp>
        <p:nvSpPr>
          <p:cNvPr id="16432" name="AutoShape 48"/>
          <p:cNvSpPr>
            <a:spLocks noChangeArrowheads="1"/>
          </p:cNvSpPr>
          <p:nvPr/>
        </p:nvSpPr>
        <p:spPr bwMode="auto">
          <a:xfrm>
            <a:off x="3613205" y="3671902"/>
            <a:ext cx="2366871" cy="923925"/>
          </a:xfrm>
          <a:prstGeom prst="chevron">
            <a:avLst>
              <a:gd name="adj" fmla="val 33678"/>
            </a:avLst>
          </a:prstGeom>
          <a:solidFill>
            <a:srgbClr val="6D4B28"/>
          </a:solidFill>
          <a:ln>
            <a:noFill/>
          </a:ln>
          <a:effectLst/>
        </p:spPr>
        <p:txBody>
          <a:bodyPr wrap="none" anchor="ctr"/>
          <a:lstStyle/>
          <a:p>
            <a:endParaRPr lang="zh-CN" altLang="en-US"/>
          </a:p>
        </p:txBody>
      </p:sp>
      <p:sp>
        <p:nvSpPr>
          <p:cNvPr id="16433" name="AutoShape 49"/>
          <p:cNvSpPr>
            <a:spLocks noChangeArrowheads="1"/>
          </p:cNvSpPr>
          <p:nvPr/>
        </p:nvSpPr>
        <p:spPr bwMode="auto">
          <a:xfrm>
            <a:off x="5724128" y="3671902"/>
            <a:ext cx="3312368" cy="923925"/>
          </a:xfrm>
          <a:prstGeom prst="chevron">
            <a:avLst>
              <a:gd name="adj" fmla="val 33678"/>
            </a:avLst>
          </a:prstGeom>
          <a:solidFill>
            <a:srgbClr val="00B050"/>
          </a:solidFill>
          <a:ln>
            <a:noFill/>
          </a:ln>
          <a:effectLst/>
        </p:spPr>
        <p:txBody>
          <a:bodyPr wrap="none" anchor="ctr"/>
          <a:lstStyle/>
          <a:p>
            <a:endParaRPr lang="zh-CN" altLang="en-US"/>
          </a:p>
        </p:txBody>
      </p:sp>
      <p:sp>
        <p:nvSpPr>
          <p:cNvPr id="16441" name="Line 57"/>
          <p:cNvSpPr>
            <a:spLocks noChangeShapeType="1"/>
          </p:cNvSpPr>
          <p:nvPr/>
        </p:nvSpPr>
        <p:spPr bwMode="auto">
          <a:xfrm flipV="1">
            <a:off x="323528" y="2406896"/>
            <a:ext cx="0" cy="1266594"/>
          </a:xfrm>
          <a:prstGeom prst="line">
            <a:avLst/>
          </a:prstGeom>
          <a:noFill/>
          <a:ln w="28575">
            <a:solidFill>
              <a:schemeClr val="hlink"/>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44" name="Rectangle 60"/>
          <p:cNvSpPr>
            <a:spLocks noChangeArrowheads="1"/>
          </p:cNvSpPr>
          <p:nvPr/>
        </p:nvSpPr>
        <p:spPr bwMode="auto">
          <a:xfrm>
            <a:off x="3851920" y="2550912"/>
            <a:ext cx="3384376" cy="830997"/>
          </a:xfrm>
          <a:prstGeom prst="rect">
            <a:avLst/>
          </a:prstGeom>
          <a:solidFill>
            <a:schemeClr val="bg1">
              <a:lumMod val="85000"/>
            </a:schemeClr>
          </a:solidFill>
          <a:ln>
            <a:solidFill>
              <a:srgbClr val="6D4B28"/>
            </a:solidFill>
          </a:ln>
        </p:spPr>
        <p:txBody>
          <a:bodyPr wrap="square">
            <a:spAutoFit/>
          </a:bodyPr>
          <a:lstStyle/>
          <a:p>
            <a:pPr algn="just">
              <a:spcBef>
                <a:spcPts val="600"/>
              </a:spcBef>
            </a:pP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Viscosity decreases with increasing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temperature. Dramatically under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acidic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conditions / </a:t>
            </a:r>
            <a:r>
              <a:rPr lang="en-US" altLang="zh-CN" sz="16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Well </a:t>
            </a:r>
            <a:r>
              <a:rPr lang="en-US" altLang="zh-CN" sz="16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Characterised</a:t>
            </a:r>
            <a:endParaRPr lang="en-US" altLang="zh-CN"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446" name="Rectangle 62"/>
          <p:cNvSpPr>
            <a:spLocks noChangeArrowheads="1"/>
          </p:cNvSpPr>
          <p:nvPr/>
        </p:nvSpPr>
        <p:spPr bwMode="auto">
          <a:xfrm>
            <a:off x="5868144" y="4855168"/>
            <a:ext cx="2880320" cy="830997"/>
          </a:xfrm>
          <a:prstGeom prst="rect">
            <a:avLst/>
          </a:prstGeom>
          <a:solidFill>
            <a:schemeClr val="bg1">
              <a:lumMod val="85000"/>
            </a:schemeClr>
          </a:solidFill>
          <a:ln>
            <a:solidFill>
              <a:srgbClr val="00B050"/>
            </a:solidFill>
          </a:ln>
        </p:spPr>
        <p:txBody>
          <a:bodyPr wrap="square">
            <a:spAutoFit/>
          </a:bodyPr>
          <a:lstStyle/>
          <a:p>
            <a:pPr algn="just">
              <a:spcBef>
                <a:spcPts val="600"/>
              </a:spcBef>
            </a:pP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Biodegradation reduces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the viscosity via </a:t>
            </a:r>
            <a:r>
              <a:rPr lang="zh-CN" altLang="en-US"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scission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of HPAM backbone </a:t>
            </a:r>
            <a:r>
              <a:rPr lang="zh-CN" altLang="en-US"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chain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Characterised</a:t>
            </a:r>
            <a:endParaRPr lang="zh-CN" altLang="en-US"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449" name="Rectangle 65"/>
          <p:cNvSpPr>
            <a:spLocks noChangeArrowheads="1"/>
          </p:cNvSpPr>
          <p:nvPr/>
        </p:nvSpPr>
        <p:spPr bwMode="auto">
          <a:xfrm>
            <a:off x="2077292" y="4855168"/>
            <a:ext cx="2667190" cy="830997"/>
          </a:xfrm>
          <a:prstGeom prst="rect">
            <a:avLst/>
          </a:prstGeom>
          <a:solidFill>
            <a:schemeClr val="bg1">
              <a:lumMod val="85000"/>
            </a:schemeClr>
          </a:solidFill>
          <a:ln>
            <a:solidFill>
              <a:srgbClr val="7030A0"/>
            </a:solidFill>
          </a:ln>
        </p:spPr>
        <p:txBody>
          <a:bodyPr wrap="square">
            <a:spAutoFit/>
          </a:bodyPr>
          <a:lstStyle/>
          <a:p>
            <a:pPr algn="just">
              <a:spcBef>
                <a:spcPts val="600"/>
              </a:spcBef>
            </a:pP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The higher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cation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valence, the greater effect on the viscosity,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Well </a:t>
            </a:r>
            <a:r>
              <a:rPr lang="en-US" altLang="zh-CN" sz="16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Characterised</a:t>
            </a:r>
            <a:endParaRPr lang="en-US" altLang="zh-CN"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79512" y="3890036"/>
            <a:ext cx="1364476" cy="461665"/>
          </a:xfrm>
          <a:prstGeom prst="rect">
            <a:avLst/>
          </a:prstGeom>
        </p:spPr>
        <p:txBody>
          <a:bodyPr wrap="none">
            <a:spAutoFit/>
          </a:bodyPr>
          <a:lstStyle/>
          <a:p>
            <a:r>
              <a:rPr lang="en-US" altLang="zh-CN"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rPr>
              <a:t>Shearing</a:t>
            </a:r>
            <a:endParaRPr lang="zh-CN" altLang="en-US"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矩形 3"/>
          <p:cNvSpPr/>
          <p:nvPr/>
        </p:nvSpPr>
        <p:spPr>
          <a:xfrm>
            <a:off x="2195736" y="3890036"/>
            <a:ext cx="750525" cy="461665"/>
          </a:xfrm>
          <a:prstGeom prst="rect">
            <a:avLst/>
          </a:prstGeom>
        </p:spPr>
        <p:txBody>
          <a:bodyPr wrap="none">
            <a:spAutoFit/>
          </a:bodyPr>
          <a:lstStyle/>
          <a:p>
            <a:r>
              <a:rPr lang="en-US" altLang="zh-CN"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rPr>
              <a:t>Ions</a:t>
            </a:r>
            <a:endParaRPr lang="zh-CN" altLang="en-US"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p:cNvSpPr/>
          <p:nvPr/>
        </p:nvSpPr>
        <p:spPr>
          <a:xfrm>
            <a:off x="3933057" y="3876084"/>
            <a:ext cx="1575047" cy="461665"/>
          </a:xfrm>
          <a:prstGeom prst="rect">
            <a:avLst/>
          </a:prstGeom>
        </p:spPr>
        <p:txBody>
          <a:bodyPr wrap="none">
            <a:spAutoFit/>
          </a:bodyPr>
          <a:lstStyle/>
          <a:p>
            <a:r>
              <a:rPr lang="en-US" altLang="zh-CN" kern="10" dirty="0" smtClean="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rPr>
              <a:t>Tem &amp; pH</a:t>
            </a:r>
            <a:endParaRPr lang="zh-CN" altLang="en-US"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p:cNvSpPr/>
          <p:nvPr/>
        </p:nvSpPr>
        <p:spPr>
          <a:xfrm>
            <a:off x="6056504" y="3861048"/>
            <a:ext cx="2331920" cy="461665"/>
          </a:xfrm>
          <a:prstGeom prst="rect">
            <a:avLst/>
          </a:prstGeom>
        </p:spPr>
        <p:txBody>
          <a:bodyPr wrap="none">
            <a:spAutoFit/>
          </a:bodyPr>
          <a:lstStyle/>
          <a:p>
            <a:r>
              <a:rPr lang="en-US" altLang="zh-CN" kern="10" dirty="0" smtClean="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rPr>
              <a:t>Microorganisms</a:t>
            </a:r>
            <a:endParaRPr lang="zh-CN" altLang="en-US" kern="10" dirty="0">
              <a:ln w="9525">
                <a:solidFill>
                  <a:schemeClr val="bg1"/>
                </a:solidFill>
                <a:round/>
                <a:headEnd/>
                <a:tailEnd/>
              </a:ln>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323528" y="2550912"/>
            <a:ext cx="2808312" cy="830997"/>
          </a:xfrm>
          <a:prstGeom prst="rect">
            <a:avLst/>
          </a:prstGeom>
          <a:solidFill>
            <a:schemeClr val="bg1">
              <a:lumMod val="85000"/>
            </a:schemeClr>
          </a:solidFill>
          <a:ln>
            <a:solidFill>
              <a:srgbClr val="000000"/>
            </a:solidFill>
          </a:ln>
        </p:spPr>
        <p:txBody>
          <a:bodyPr wrap="square">
            <a:spAutoFit/>
          </a:bodyPr>
          <a:lstStyle/>
          <a:p>
            <a:pPr algn="just">
              <a:spcBef>
                <a:spcPts val="600"/>
              </a:spcBef>
            </a:pP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echanical shear force exceeds the range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of </a:t>
            </a:r>
            <a:r>
              <a:rPr lang="zh-CN" altLang="en-US"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tolerance </a:t>
            </a:r>
            <a:r>
              <a:rPr lang="en-US" altLang="zh-CN" sz="1600" b="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force of </a:t>
            </a:r>
            <a:r>
              <a:rPr lang="en-US" altLang="zh-CN" sz="1600" b="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HPAM  / </a:t>
            </a:r>
            <a:r>
              <a:rPr lang="en-US" altLang="zh-CN" sz="16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Well </a:t>
            </a:r>
            <a:r>
              <a:rPr lang="en-US" altLang="zh-CN" sz="1600"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Characterised</a:t>
            </a:r>
            <a:endPar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Line 57"/>
          <p:cNvSpPr>
            <a:spLocks noChangeShapeType="1"/>
          </p:cNvSpPr>
          <p:nvPr/>
        </p:nvSpPr>
        <p:spPr bwMode="auto">
          <a:xfrm flipV="1">
            <a:off x="2077292" y="4610116"/>
            <a:ext cx="0" cy="1266594"/>
          </a:xfrm>
          <a:prstGeom prst="line">
            <a:avLst/>
          </a:prstGeom>
          <a:noFill/>
          <a:ln w="28575">
            <a:solidFill>
              <a:schemeClr val="hlink"/>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57"/>
          <p:cNvSpPr>
            <a:spLocks noChangeShapeType="1"/>
          </p:cNvSpPr>
          <p:nvPr/>
        </p:nvSpPr>
        <p:spPr bwMode="auto">
          <a:xfrm flipV="1">
            <a:off x="5868144" y="4610678"/>
            <a:ext cx="0" cy="1266594"/>
          </a:xfrm>
          <a:prstGeom prst="line">
            <a:avLst/>
          </a:prstGeom>
          <a:noFill/>
          <a:ln w="28575">
            <a:solidFill>
              <a:schemeClr val="hlink"/>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57"/>
          <p:cNvSpPr>
            <a:spLocks noChangeShapeType="1"/>
          </p:cNvSpPr>
          <p:nvPr/>
        </p:nvSpPr>
        <p:spPr bwMode="auto">
          <a:xfrm flipV="1">
            <a:off x="3851920" y="2406896"/>
            <a:ext cx="0" cy="1266594"/>
          </a:xfrm>
          <a:prstGeom prst="line">
            <a:avLst/>
          </a:prstGeom>
          <a:noFill/>
          <a:ln w="28575">
            <a:solidFill>
              <a:schemeClr val="hlink"/>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40" name="矩形 39"/>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sp>
        <p:nvSpPr>
          <p:cNvPr id="2" name="文本框 1"/>
          <p:cNvSpPr txBox="1"/>
          <p:nvPr/>
        </p:nvSpPr>
        <p:spPr>
          <a:xfrm>
            <a:off x="1187624" y="6165304"/>
            <a:ext cx="7272808" cy="461665"/>
          </a:xfrm>
          <a:prstGeom prst="rect">
            <a:avLst/>
          </a:prstGeom>
          <a:noFill/>
        </p:spPr>
        <p:txBody>
          <a:bodyPr wrap="square" rtlCol="0">
            <a:spAutoFit/>
          </a:bodyPr>
          <a:lstStyle/>
          <a:p>
            <a:r>
              <a:rPr lang="en-US" altLang="zh-CN" dirty="0" smtClean="0">
                <a:solidFill>
                  <a:srgbClr val="0000FF"/>
                </a:solidFill>
                <a:latin typeface="Times New Roman" panose="02020603050405020304" pitchFamily="18" charset="0"/>
                <a:cs typeface="Times New Roman" panose="02020603050405020304" pitchFamily="18" charset="0"/>
              </a:rPr>
              <a:t>Principal factors impacting on HPAM viscosity</a:t>
            </a:r>
            <a:endParaRPr lang="zh-CN"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9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441"/>
                                        </p:tgtEl>
                                        <p:attrNameLst>
                                          <p:attrName>style.visibility</p:attrName>
                                        </p:attrNameLst>
                                      </p:cBhvr>
                                      <p:to>
                                        <p:strVal val="visible"/>
                                      </p:to>
                                    </p:set>
                                    <p:animEffect transition="in" filter="wipe(down)">
                                      <p:cBhvr>
                                        <p:cTn id="7" dur="1000"/>
                                        <p:tgtEl>
                                          <p:spTgt spid="164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1000"/>
                                        <p:tgtEl>
                                          <p:spTgt spid="3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449"/>
                                        </p:tgtEl>
                                        <p:attrNameLst>
                                          <p:attrName>style.visibility</p:attrName>
                                        </p:attrNameLst>
                                      </p:cBhvr>
                                      <p:to>
                                        <p:strVal val="visible"/>
                                      </p:to>
                                    </p:set>
                                    <p:animEffect transition="in" filter="wipe(left)">
                                      <p:cBhvr>
                                        <p:cTn id="20" dur="1000"/>
                                        <p:tgtEl>
                                          <p:spTgt spid="164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1000"/>
                                        <p:tgtEl>
                                          <p:spTgt spid="3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6444"/>
                                        </p:tgtEl>
                                        <p:attrNameLst>
                                          <p:attrName>style.visibility</p:attrName>
                                        </p:attrNameLst>
                                      </p:cBhvr>
                                      <p:to>
                                        <p:strVal val="visible"/>
                                      </p:to>
                                    </p:set>
                                    <p:animEffect transition="in" filter="wipe(left)">
                                      <p:cBhvr>
                                        <p:cTn id="29" dur="1000"/>
                                        <p:tgtEl>
                                          <p:spTgt spid="164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1000"/>
                                        <p:tgtEl>
                                          <p:spTgt spid="3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6446"/>
                                        </p:tgtEl>
                                        <p:attrNameLst>
                                          <p:attrName>style.visibility</p:attrName>
                                        </p:attrNameLst>
                                      </p:cBhvr>
                                      <p:to>
                                        <p:strVal val="visible"/>
                                      </p:to>
                                    </p:set>
                                    <p:animEffect transition="in" filter="wipe(left)">
                                      <p:cBhvr>
                                        <p:cTn id="38" dur="1000"/>
                                        <p:tgtEl>
                                          <p:spTgt spid="16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1" grpId="0" animBg="1"/>
      <p:bldP spid="16444" grpId="0" animBg="1"/>
      <p:bldP spid="16446" grpId="0" animBg="1"/>
      <p:bldP spid="16449" grpId="0" animBg="1"/>
      <p:bldP spid="7"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07504" y="1052736"/>
            <a:ext cx="3744416"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Background of this research</a:t>
            </a:r>
            <a:endParaRPr lang="zh-CN" altLang="en-US" sz="2000" dirty="0">
              <a:solidFill>
                <a:srgbClr val="FFFFFF"/>
              </a:solidFill>
            </a:endParaRPr>
          </a:p>
        </p:txBody>
      </p:sp>
      <p:sp>
        <p:nvSpPr>
          <p:cNvPr id="27"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42" name="矩形 41"/>
          <p:cNvSpPr/>
          <p:nvPr/>
        </p:nvSpPr>
        <p:spPr bwMode="auto">
          <a:xfrm>
            <a:off x="3918796" y="5599020"/>
            <a:ext cx="799024" cy="24585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ctr" rtl="0" fontAlgn="base">
              <a:spcBef>
                <a:spcPct val="50000"/>
              </a:spcBef>
              <a:spcAft>
                <a:spcPct val="0"/>
              </a:spcAft>
              <a:defRPr sz="2400" b="1" kern="1200">
                <a:solidFill>
                  <a:srgbClr val="CC0000"/>
                </a:solidFill>
                <a:latin typeface="Arial" charset="0"/>
                <a:ea typeface="黑体" pitchFamily="2" charset="-122"/>
                <a:cs typeface="+mn-cs"/>
              </a:defRPr>
            </a:lvl1pPr>
            <a:lvl2pPr marL="457200" algn="ctr" rtl="0" fontAlgn="base">
              <a:spcBef>
                <a:spcPct val="50000"/>
              </a:spcBef>
              <a:spcAft>
                <a:spcPct val="0"/>
              </a:spcAft>
              <a:defRPr sz="2400" b="1" kern="1200">
                <a:solidFill>
                  <a:srgbClr val="CC0000"/>
                </a:solidFill>
                <a:latin typeface="Arial" charset="0"/>
                <a:ea typeface="黑体" pitchFamily="2" charset="-122"/>
                <a:cs typeface="+mn-cs"/>
              </a:defRPr>
            </a:lvl2pPr>
            <a:lvl3pPr marL="914400" algn="ctr" rtl="0" fontAlgn="base">
              <a:spcBef>
                <a:spcPct val="50000"/>
              </a:spcBef>
              <a:spcAft>
                <a:spcPct val="0"/>
              </a:spcAft>
              <a:defRPr sz="2400" b="1" kern="1200">
                <a:solidFill>
                  <a:srgbClr val="CC0000"/>
                </a:solidFill>
                <a:latin typeface="Arial" charset="0"/>
                <a:ea typeface="黑体" pitchFamily="2" charset="-122"/>
                <a:cs typeface="+mn-cs"/>
              </a:defRPr>
            </a:lvl3pPr>
            <a:lvl4pPr marL="1371600" algn="ctr" rtl="0" fontAlgn="base">
              <a:spcBef>
                <a:spcPct val="50000"/>
              </a:spcBef>
              <a:spcAft>
                <a:spcPct val="0"/>
              </a:spcAft>
              <a:defRPr sz="2400" b="1" kern="1200">
                <a:solidFill>
                  <a:srgbClr val="CC0000"/>
                </a:solidFill>
                <a:latin typeface="Arial" charset="0"/>
                <a:ea typeface="黑体" pitchFamily="2" charset="-122"/>
                <a:cs typeface="+mn-cs"/>
              </a:defRPr>
            </a:lvl4pPr>
            <a:lvl5pPr marL="1828800" algn="ctr" rtl="0" fontAlgn="base">
              <a:spcBef>
                <a:spcPct val="50000"/>
              </a:spcBef>
              <a:spcAft>
                <a:spcPct val="0"/>
              </a:spcAft>
              <a:defRPr sz="2400" b="1" kern="1200">
                <a:solidFill>
                  <a:srgbClr val="CC0000"/>
                </a:solidFill>
                <a:latin typeface="Arial" charset="0"/>
                <a:ea typeface="黑体" pitchFamily="2" charset="-122"/>
                <a:cs typeface="+mn-cs"/>
              </a:defRPr>
            </a:lvl5pPr>
            <a:lvl6pPr marL="2286000" algn="l" defTabSz="914400" rtl="0" eaLnBrk="1" latinLnBrk="0" hangingPunct="1">
              <a:defRPr sz="2400" b="1" kern="1200">
                <a:solidFill>
                  <a:srgbClr val="CC0000"/>
                </a:solidFill>
                <a:latin typeface="Arial" charset="0"/>
                <a:ea typeface="黑体" pitchFamily="2" charset="-122"/>
                <a:cs typeface="+mn-cs"/>
              </a:defRPr>
            </a:lvl6pPr>
            <a:lvl7pPr marL="2743200" algn="l" defTabSz="914400" rtl="0" eaLnBrk="1" latinLnBrk="0" hangingPunct="1">
              <a:defRPr sz="2400" b="1" kern="1200">
                <a:solidFill>
                  <a:srgbClr val="CC0000"/>
                </a:solidFill>
                <a:latin typeface="Arial" charset="0"/>
                <a:ea typeface="黑体" pitchFamily="2" charset="-122"/>
                <a:cs typeface="+mn-cs"/>
              </a:defRPr>
            </a:lvl7pPr>
            <a:lvl8pPr marL="3200400" algn="l" defTabSz="914400" rtl="0" eaLnBrk="1" latinLnBrk="0" hangingPunct="1">
              <a:defRPr sz="2400" b="1" kern="1200">
                <a:solidFill>
                  <a:srgbClr val="CC0000"/>
                </a:solidFill>
                <a:latin typeface="Arial" charset="0"/>
                <a:ea typeface="黑体" pitchFamily="2" charset="-122"/>
                <a:cs typeface="+mn-cs"/>
              </a:defRPr>
            </a:lvl8pPr>
            <a:lvl9pPr marL="3657600" algn="l" defTabSz="914400" rtl="0" eaLnBrk="1" latinLnBrk="0" hangingPunct="1">
              <a:defRPr sz="2400" b="1" kern="1200">
                <a:solidFill>
                  <a:srgbClr val="CC0000"/>
                </a:solidFill>
                <a:latin typeface="Arial" charset="0"/>
                <a:ea typeface="黑体"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38" name="矩形 37"/>
          <p:cNvSpPr/>
          <p:nvPr/>
        </p:nvSpPr>
        <p:spPr bwMode="auto">
          <a:xfrm>
            <a:off x="784162" y="3816581"/>
            <a:ext cx="799024" cy="20282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cxnSp>
        <p:nvCxnSpPr>
          <p:cNvPr id="14" name="直接连接符 13"/>
          <p:cNvCxnSpPr/>
          <p:nvPr/>
        </p:nvCxnSpPr>
        <p:spPr bwMode="auto">
          <a:xfrm>
            <a:off x="538308" y="5844874"/>
            <a:ext cx="460975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 name="矩形 31"/>
          <p:cNvSpPr/>
          <p:nvPr/>
        </p:nvSpPr>
        <p:spPr bwMode="auto">
          <a:xfrm>
            <a:off x="1829040" y="3789040"/>
            <a:ext cx="799024" cy="205583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18" name="文本框 17"/>
          <p:cNvSpPr txBox="1"/>
          <p:nvPr/>
        </p:nvSpPr>
        <p:spPr>
          <a:xfrm>
            <a:off x="907089" y="4738532"/>
            <a:ext cx="614634" cy="315248"/>
          </a:xfrm>
          <a:prstGeom prst="rect">
            <a:avLst/>
          </a:prstGeom>
          <a:noFill/>
        </p:spPr>
        <p:txBody>
          <a:bodyPr wrap="square" rtlCol="0">
            <a:spAutoFit/>
          </a:bodyPr>
          <a:lstStyle/>
          <a:p>
            <a:r>
              <a:rPr lang="en-US" altLang="zh-CN" sz="1800" dirty="0" smtClean="0"/>
              <a:t>Cl</a:t>
            </a:r>
            <a:r>
              <a:rPr lang="en-US" altLang="zh-CN" sz="1800" baseline="30000" dirty="0" smtClean="0"/>
              <a:t>-</a:t>
            </a:r>
            <a:endParaRPr lang="zh-CN" altLang="en-US" sz="1800" baseline="30000" dirty="0"/>
          </a:p>
        </p:txBody>
      </p:sp>
      <p:sp>
        <p:nvSpPr>
          <p:cNvPr id="35" name="文本框 34"/>
          <p:cNvSpPr txBox="1"/>
          <p:nvPr/>
        </p:nvSpPr>
        <p:spPr>
          <a:xfrm>
            <a:off x="1849424" y="4738532"/>
            <a:ext cx="799024" cy="369332"/>
          </a:xfrm>
          <a:prstGeom prst="rect">
            <a:avLst/>
          </a:prstGeom>
          <a:noFill/>
        </p:spPr>
        <p:txBody>
          <a:bodyPr wrap="square" rtlCol="0">
            <a:spAutoFit/>
          </a:bodyPr>
          <a:lstStyle/>
          <a:p>
            <a:r>
              <a:rPr lang="en-US" altLang="zh-CN" sz="1800" dirty="0" smtClean="0"/>
              <a:t>NO</a:t>
            </a:r>
            <a:r>
              <a:rPr lang="en-US" altLang="zh-CN" sz="1800" baseline="-25000" dirty="0" smtClean="0"/>
              <a:t>3</a:t>
            </a:r>
            <a:r>
              <a:rPr lang="en-US" altLang="zh-CN" sz="1800" baseline="30000" dirty="0" smtClean="0"/>
              <a:t>-</a:t>
            </a:r>
            <a:endParaRPr lang="zh-CN" altLang="en-US" sz="1800" baseline="30000" dirty="0"/>
          </a:p>
        </p:txBody>
      </p:sp>
      <p:sp>
        <p:nvSpPr>
          <p:cNvPr id="39" name="矩形 38"/>
          <p:cNvSpPr/>
          <p:nvPr/>
        </p:nvSpPr>
        <p:spPr bwMode="auto">
          <a:xfrm>
            <a:off x="2873918" y="3861048"/>
            <a:ext cx="799024" cy="19838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ctr" rtl="0" fontAlgn="base">
              <a:spcBef>
                <a:spcPct val="50000"/>
              </a:spcBef>
              <a:spcAft>
                <a:spcPct val="0"/>
              </a:spcAft>
              <a:defRPr sz="2400" b="1" kern="1200">
                <a:solidFill>
                  <a:srgbClr val="CC0000"/>
                </a:solidFill>
                <a:latin typeface="Arial" charset="0"/>
                <a:ea typeface="黑体" pitchFamily="2" charset="-122"/>
                <a:cs typeface="+mn-cs"/>
              </a:defRPr>
            </a:lvl1pPr>
            <a:lvl2pPr marL="457200" algn="ctr" rtl="0" fontAlgn="base">
              <a:spcBef>
                <a:spcPct val="50000"/>
              </a:spcBef>
              <a:spcAft>
                <a:spcPct val="0"/>
              </a:spcAft>
              <a:defRPr sz="2400" b="1" kern="1200">
                <a:solidFill>
                  <a:srgbClr val="CC0000"/>
                </a:solidFill>
                <a:latin typeface="Arial" charset="0"/>
                <a:ea typeface="黑体" pitchFamily="2" charset="-122"/>
                <a:cs typeface="+mn-cs"/>
              </a:defRPr>
            </a:lvl2pPr>
            <a:lvl3pPr marL="914400" algn="ctr" rtl="0" fontAlgn="base">
              <a:spcBef>
                <a:spcPct val="50000"/>
              </a:spcBef>
              <a:spcAft>
                <a:spcPct val="0"/>
              </a:spcAft>
              <a:defRPr sz="2400" b="1" kern="1200">
                <a:solidFill>
                  <a:srgbClr val="CC0000"/>
                </a:solidFill>
                <a:latin typeface="Arial" charset="0"/>
                <a:ea typeface="黑体" pitchFamily="2" charset="-122"/>
                <a:cs typeface="+mn-cs"/>
              </a:defRPr>
            </a:lvl3pPr>
            <a:lvl4pPr marL="1371600" algn="ctr" rtl="0" fontAlgn="base">
              <a:spcBef>
                <a:spcPct val="50000"/>
              </a:spcBef>
              <a:spcAft>
                <a:spcPct val="0"/>
              </a:spcAft>
              <a:defRPr sz="2400" b="1" kern="1200">
                <a:solidFill>
                  <a:srgbClr val="CC0000"/>
                </a:solidFill>
                <a:latin typeface="Arial" charset="0"/>
                <a:ea typeface="黑体" pitchFamily="2" charset="-122"/>
                <a:cs typeface="+mn-cs"/>
              </a:defRPr>
            </a:lvl4pPr>
            <a:lvl5pPr marL="1828800" algn="ctr" rtl="0" fontAlgn="base">
              <a:spcBef>
                <a:spcPct val="50000"/>
              </a:spcBef>
              <a:spcAft>
                <a:spcPct val="0"/>
              </a:spcAft>
              <a:defRPr sz="2400" b="1" kern="1200">
                <a:solidFill>
                  <a:srgbClr val="CC0000"/>
                </a:solidFill>
                <a:latin typeface="Arial" charset="0"/>
                <a:ea typeface="黑体" pitchFamily="2" charset="-122"/>
                <a:cs typeface="+mn-cs"/>
              </a:defRPr>
            </a:lvl5pPr>
            <a:lvl6pPr marL="2286000" algn="l" defTabSz="914400" rtl="0" eaLnBrk="1" latinLnBrk="0" hangingPunct="1">
              <a:defRPr sz="2400" b="1" kern="1200">
                <a:solidFill>
                  <a:srgbClr val="CC0000"/>
                </a:solidFill>
                <a:latin typeface="Arial" charset="0"/>
                <a:ea typeface="黑体" pitchFamily="2" charset="-122"/>
                <a:cs typeface="+mn-cs"/>
              </a:defRPr>
            </a:lvl6pPr>
            <a:lvl7pPr marL="2743200" algn="l" defTabSz="914400" rtl="0" eaLnBrk="1" latinLnBrk="0" hangingPunct="1">
              <a:defRPr sz="2400" b="1" kern="1200">
                <a:solidFill>
                  <a:srgbClr val="CC0000"/>
                </a:solidFill>
                <a:latin typeface="Arial" charset="0"/>
                <a:ea typeface="黑体" pitchFamily="2" charset="-122"/>
                <a:cs typeface="+mn-cs"/>
              </a:defRPr>
            </a:lvl7pPr>
            <a:lvl8pPr marL="3200400" algn="l" defTabSz="914400" rtl="0" eaLnBrk="1" latinLnBrk="0" hangingPunct="1">
              <a:defRPr sz="2400" b="1" kern="1200">
                <a:solidFill>
                  <a:srgbClr val="CC0000"/>
                </a:solidFill>
                <a:latin typeface="Arial" charset="0"/>
                <a:ea typeface="黑体" pitchFamily="2" charset="-122"/>
                <a:cs typeface="+mn-cs"/>
              </a:defRPr>
            </a:lvl8pPr>
            <a:lvl9pPr marL="3657600" algn="l" defTabSz="914400" rtl="0" eaLnBrk="1" latinLnBrk="0" hangingPunct="1">
              <a:defRPr sz="2400" b="1" kern="1200">
                <a:solidFill>
                  <a:srgbClr val="CC0000"/>
                </a:solidFill>
                <a:latin typeface="Arial" charset="0"/>
                <a:ea typeface="黑体"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40" name="文本框 39"/>
          <p:cNvSpPr txBox="1"/>
          <p:nvPr/>
        </p:nvSpPr>
        <p:spPr>
          <a:xfrm>
            <a:off x="2873918" y="4738532"/>
            <a:ext cx="799024" cy="369332"/>
          </a:xfrm>
          <a:prstGeom prst="rect">
            <a:avLst/>
          </a:prstGeom>
          <a:noFill/>
        </p:spPr>
        <p:txBody>
          <a:bodyPr wrap="square" rtlCol="0">
            <a:spAutoFit/>
          </a:bodyPr>
          <a:lstStyle/>
          <a:p>
            <a:r>
              <a:rPr lang="en-US" altLang="zh-CN" sz="1800" dirty="0" smtClean="0"/>
              <a:t>CO</a:t>
            </a:r>
            <a:r>
              <a:rPr lang="en-US" altLang="zh-CN" sz="1800" baseline="-25000" dirty="0" smtClean="0"/>
              <a:t>3</a:t>
            </a:r>
            <a:r>
              <a:rPr lang="en-US" altLang="zh-CN" sz="1800" baseline="30000" dirty="0" smtClean="0"/>
              <a:t>2-</a:t>
            </a:r>
            <a:endParaRPr lang="zh-CN" altLang="en-US" sz="1800" baseline="30000" dirty="0"/>
          </a:p>
        </p:txBody>
      </p:sp>
      <p:sp>
        <p:nvSpPr>
          <p:cNvPr id="41" name="文本框 34"/>
          <p:cNvSpPr txBox="1"/>
          <p:nvPr/>
        </p:nvSpPr>
        <p:spPr>
          <a:xfrm>
            <a:off x="3918796" y="5571634"/>
            <a:ext cx="799024" cy="315248"/>
          </a:xfrm>
          <a:prstGeom prst="rect">
            <a:avLst/>
          </a:prstGeom>
          <a:noFill/>
        </p:spPr>
        <p:txBody>
          <a:bodyPr wrap="square" rtlCol="0">
            <a:spAutoFit/>
          </a:bodyPr>
          <a:lstStyle>
            <a:defPPr>
              <a:defRPr lang="zh-CN"/>
            </a:defPPr>
            <a:lvl1pPr algn="ctr" rtl="0" fontAlgn="base">
              <a:spcBef>
                <a:spcPct val="50000"/>
              </a:spcBef>
              <a:spcAft>
                <a:spcPct val="0"/>
              </a:spcAft>
              <a:defRPr sz="2400" b="1" kern="1200">
                <a:solidFill>
                  <a:srgbClr val="CC0000"/>
                </a:solidFill>
                <a:latin typeface="Arial" charset="0"/>
                <a:ea typeface="黑体" pitchFamily="2" charset="-122"/>
                <a:cs typeface="+mn-cs"/>
              </a:defRPr>
            </a:lvl1pPr>
            <a:lvl2pPr marL="457200" algn="ctr" rtl="0" fontAlgn="base">
              <a:spcBef>
                <a:spcPct val="50000"/>
              </a:spcBef>
              <a:spcAft>
                <a:spcPct val="0"/>
              </a:spcAft>
              <a:defRPr sz="2400" b="1" kern="1200">
                <a:solidFill>
                  <a:srgbClr val="CC0000"/>
                </a:solidFill>
                <a:latin typeface="Arial" charset="0"/>
                <a:ea typeface="黑体" pitchFamily="2" charset="-122"/>
                <a:cs typeface="+mn-cs"/>
              </a:defRPr>
            </a:lvl2pPr>
            <a:lvl3pPr marL="914400" algn="ctr" rtl="0" fontAlgn="base">
              <a:spcBef>
                <a:spcPct val="50000"/>
              </a:spcBef>
              <a:spcAft>
                <a:spcPct val="0"/>
              </a:spcAft>
              <a:defRPr sz="2400" b="1" kern="1200">
                <a:solidFill>
                  <a:srgbClr val="CC0000"/>
                </a:solidFill>
                <a:latin typeface="Arial" charset="0"/>
                <a:ea typeface="黑体" pitchFamily="2" charset="-122"/>
                <a:cs typeface="+mn-cs"/>
              </a:defRPr>
            </a:lvl3pPr>
            <a:lvl4pPr marL="1371600" algn="ctr" rtl="0" fontAlgn="base">
              <a:spcBef>
                <a:spcPct val="50000"/>
              </a:spcBef>
              <a:spcAft>
                <a:spcPct val="0"/>
              </a:spcAft>
              <a:defRPr sz="2400" b="1" kern="1200">
                <a:solidFill>
                  <a:srgbClr val="CC0000"/>
                </a:solidFill>
                <a:latin typeface="Arial" charset="0"/>
                <a:ea typeface="黑体" pitchFamily="2" charset="-122"/>
                <a:cs typeface="+mn-cs"/>
              </a:defRPr>
            </a:lvl4pPr>
            <a:lvl5pPr marL="1828800" algn="ctr" rtl="0" fontAlgn="base">
              <a:spcBef>
                <a:spcPct val="50000"/>
              </a:spcBef>
              <a:spcAft>
                <a:spcPct val="0"/>
              </a:spcAft>
              <a:defRPr sz="2400" b="1" kern="1200">
                <a:solidFill>
                  <a:srgbClr val="CC0000"/>
                </a:solidFill>
                <a:latin typeface="Arial" charset="0"/>
                <a:ea typeface="黑体" pitchFamily="2" charset="-122"/>
                <a:cs typeface="+mn-cs"/>
              </a:defRPr>
            </a:lvl5pPr>
            <a:lvl6pPr marL="2286000" algn="l" defTabSz="914400" rtl="0" eaLnBrk="1" latinLnBrk="0" hangingPunct="1">
              <a:defRPr sz="2400" b="1" kern="1200">
                <a:solidFill>
                  <a:srgbClr val="CC0000"/>
                </a:solidFill>
                <a:latin typeface="Arial" charset="0"/>
                <a:ea typeface="黑体" pitchFamily="2" charset="-122"/>
                <a:cs typeface="+mn-cs"/>
              </a:defRPr>
            </a:lvl6pPr>
            <a:lvl7pPr marL="2743200" algn="l" defTabSz="914400" rtl="0" eaLnBrk="1" latinLnBrk="0" hangingPunct="1">
              <a:defRPr sz="2400" b="1" kern="1200">
                <a:solidFill>
                  <a:srgbClr val="CC0000"/>
                </a:solidFill>
                <a:latin typeface="Arial" charset="0"/>
                <a:ea typeface="黑体" pitchFamily="2" charset="-122"/>
                <a:cs typeface="+mn-cs"/>
              </a:defRPr>
            </a:lvl7pPr>
            <a:lvl8pPr marL="3200400" algn="l" defTabSz="914400" rtl="0" eaLnBrk="1" latinLnBrk="0" hangingPunct="1">
              <a:defRPr sz="2400" b="1" kern="1200">
                <a:solidFill>
                  <a:srgbClr val="CC0000"/>
                </a:solidFill>
                <a:latin typeface="Arial" charset="0"/>
                <a:ea typeface="黑体" pitchFamily="2" charset="-122"/>
                <a:cs typeface="+mn-cs"/>
              </a:defRPr>
            </a:lvl8pPr>
            <a:lvl9pPr marL="3657600" algn="l" defTabSz="914400" rtl="0" eaLnBrk="1" latinLnBrk="0" hangingPunct="1">
              <a:defRPr sz="2400" b="1" kern="1200">
                <a:solidFill>
                  <a:srgbClr val="CC0000"/>
                </a:solidFill>
                <a:latin typeface="Arial" charset="0"/>
                <a:ea typeface="黑体" pitchFamily="2" charset="-122"/>
                <a:cs typeface="+mn-cs"/>
              </a:defRPr>
            </a:lvl9pPr>
          </a:lstStyle>
          <a:p>
            <a:r>
              <a:rPr lang="en-US" altLang="zh-CN" sz="1800" dirty="0"/>
              <a:t>S</a:t>
            </a:r>
            <a:r>
              <a:rPr lang="en-US" altLang="zh-CN" sz="1800" baseline="30000" dirty="0" smtClean="0"/>
              <a:t>2-</a:t>
            </a:r>
            <a:endParaRPr lang="zh-CN" altLang="en-US" sz="1800" baseline="30000" dirty="0"/>
          </a:p>
        </p:txBody>
      </p:sp>
      <p:pic>
        <p:nvPicPr>
          <p:cNvPr id="23" name="图片 22"/>
          <p:cNvPicPr>
            <a:picLocks noChangeAspect="1"/>
          </p:cNvPicPr>
          <p:nvPr/>
        </p:nvPicPr>
        <p:blipFill rotWithShape="1">
          <a:blip r:embed="rId2"/>
          <a:srcRect r="21952"/>
          <a:stretch/>
        </p:blipFill>
        <p:spPr>
          <a:xfrm>
            <a:off x="1951966" y="3068960"/>
            <a:ext cx="614566" cy="659451"/>
          </a:xfrm>
          <a:prstGeom prst="rect">
            <a:avLst/>
          </a:prstGeom>
        </p:spPr>
      </p:pic>
      <p:pic>
        <p:nvPicPr>
          <p:cNvPr id="43" name="图片 42"/>
          <p:cNvPicPr>
            <a:picLocks noChangeAspect="1"/>
          </p:cNvPicPr>
          <p:nvPr/>
        </p:nvPicPr>
        <p:blipFill>
          <a:blip r:embed="rId3"/>
          <a:stretch>
            <a:fillRect/>
          </a:stretch>
        </p:blipFill>
        <p:spPr>
          <a:xfrm>
            <a:off x="845625" y="3079020"/>
            <a:ext cx="614045" cy="655676"/>
          </a:xfrm>
          <a:prstGeom prst="rect">
            <a:avLst/>
          </a:prstGeom>
        </p:spPr>
      </p:pic>
      <p:pic>
        <p:nvPicPr>
          <p:cNvPr id="44" name="图片 43"/>
          <p:cNvPicPr>
            <a:picLocks noChangeAspect="1"/>
          </p:cNvPicPr>
          <p:nvPr/>
        </p:nvPicPr>
        <p:blipFill rotWithShape="1">
          <a:blip r:embed="rId2"/>
          <a:srcRect r="21952"/>
          <a:stretch/>
        </p:blipFill>
        <p:spPr>
          <a:xfrm>
            <a:off x="2987824" y="3140968"/>
            <a:ext cx="614566" cy="659451"/>
          </a:xfrm>
          <a:prstGeom prst="rect">
            <a:avLst/>
          </a:prstGeom>
        </p:spPr>
      </p:pic>
      <p:cxnSp>
        <p:nvCxnSpPr>
          <p:cNvPr id="49" name="直接连接符 48"/>
          <p:cNvCxnSpPr/>
          <p:nvPr/>
        </p:nvCxnSpPr>
        <p:spPr bwMode="auto">
          <a:xfrm>
            <a:off x="538308" y="3263410"/>
            <a:ext cx="0" cy="258146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文本框 49"/>
          <p:cNvSpPr txBox="1"/>
          <p:nvPr/>
        </p:nvSpPr>
        <p:spPr>
          <a:xfrm rot="16200000">
            <a:off x="-501471" y="4335704"/>
            <a:ext cx="1473318" cy="400110"/>
          </a:xfrm>
          <a:prstGeom prst="rect">
            <a:avLst/>
          </a:prstGeom>
          <a:noFill/>
        </p:spPr>
        <p:txBody>
          <a:bodyPr wrap="square" rtlCol="0">
            <a:spAutoFit/>
          </a:bodyPr>
          <a:lstStyle/>
          <a:p>
            <a:r>
              <a:rPr lang="en-US" altLang="zh-CN" sz="2000" dirty="0" smtClean="0">
                <a:solidFill>
                  <a:schemeClr val="tx1"/>
                </a:solidFill>
                <a:latin typeface="Times New Roman" panose="02020603050405020304" pitchFamily="18" charset="0"/>
                <a:cs typeface="Times New Roman" panose="02020603050405020304" pitchFamily="18" charset="0"/>
              </a:rPr>
              <a:t>Viscosity</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2" name="文本框 51"/>
          <p:cNvSpPr txBox="1"/>
          <p:nvPr/>
        </p:nvSpPr>
        <p:spPr>
          <a:xfrm>
            <a:off x="2013430" y="5967801"/>
            <a:ext cx="1290732" cy="400110"/>
          </a:xfrm>
          <a:prstGeom prst="rect">
            <a:avLst/>
          </a:prstGeom>
          <a:noFill/>
        </p:spPr>
        <p:txBody>
          <a:bodyPr wrap="square" rtlCol="0">
            <a:spAutoFit/>
          </a:bodyPr>
          <a:lstStyle/>
          <a:p>
            <a:r>
              <a:rPr lang="en-US" altLang="zh-CN" sz="2000" dirty="0" smtClean="0">
                <a:solidFill>
                  <a:schemeClr val="tx1"/>
                </a:solidFill>
                <a:latin typeface="Times New Roman" panose="02020603050405020304" pitchFamily="18" charset="0"/>
                <a:cs typeface="Times New Roman" panose="02020603050405020304" pitchFamily="18" charset="0"/>
              </a:rPr>
              <a:t>Anion</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grpSp>
        <p:nvGrpSpPr>
          <p:cNvPr id="62" name="组合 61"/>
          <p:cNvGrpSpPr>
            <a:grpSpLocks noChangeAspect="1"/>
          </p:cNvGrpSpPr>
          <p:nvPr/>
        </p:nvGrpSpPr>
        <p:grpSpPr>
          <a:xfrm>
            <a:off x="5220072" y="2646972"/>
            <a:ext cx="3570932" cy="3300174"/>
            <a:chOff x="6255714" y="1988840"/>
            <a:chExt cx="4364958" cy="4033994"/>
          </a:xfrm>
        </p:grpSpPr>
        <p:pic>
          <p:nvPicPr>
            <p:cNvPr id="54" name="图片 5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67870" y="2786159"/>
              <a:ext cx="1901373" cy="1930401"/>
            </a:xfrm>
            <a:prstGeom prst="rect">
              <a:avLst/>
            </a:prstGeom>
          </p:spPr>
        </p:pic>
        <p:sp>
          <p:nvSpPr>
            <p:cNvPr id="55" name="矩形 54"/>
            <p:cNvSpPr/>
            <p:nvPr/>
          </p:nvSpPr>
          <p:spPr>
            <a:xfrm>
              <a:off x="6255714" y="5157544"/>
              <a:ext cx="4320480" cy="865290"/>
            </a:xfrm>
            <a:prstGeom prst="rect">
              <a:avLst/>
            </a:prstGeom>
          </p:spPr>
          <p:txBody>
            <a:bodyPr wrap="square">
              <a:spAutoFit/>
            </a:bodyPr>
            <a:lstStyle/>
            <a:p>
              <a:r>
                <a:rPr lang="en-US" altLang="zh-CN" sz="2000" dirty="0" smtClean="0">
                  <a:solidFill>
                    <a:srgbClr val="0000FF"/>
                  </a:solidFill>
                  <a:latin typeface="Times New Roman" panose="02020603050405020304" pitchFamily="18" charset="0"/>
                  <a:cs typeface="Times New Roman" panose="02020603050405020304" pitchFamily="18" charset="0"/>
                </a:rPr>
                <a:t>Influence of S</a:t>
              </a:r>
              <a:r>
                <a:rPr lang="en-US" altLang="zh-CN" sz="2000" baseline="30000" dirty="0" smtClean="0">
                  <a:solidFill>
                    <a:srgbClr val="0000FF"/>
                  </a:solidFill>
                  <a:latin typeface="Times New Roman" panose="02020603050405020304" pitchFamily="18" charset="0"/>
                  <a:cs typeface="Times New Roman" panose="02020603050405020304" pitchFamily="18" charset="0"/>
                </a:rPr>
                <a:t>2-</a:t>
              </a:r>
              <a:r>
                <a:rPr lang="en-US" altLang="zh-CN" sz="2000" dirty="0" smtClean="0">
                  <a:solidFill>
                    <a:srgbClr val="0000FF"/>
                  </a:solidFill>
                  <a:latin typeface="Times New Roman" panose="02020603050405020304" pitchFamily="18" charset="0"/>
                  <a:cs typeface="Times New Roman" panose="02020603050405020304" pitchFamily="18" charset="0"/>
                </a:rPr>
                <a:t> on HPAM viscosity </a:t>
              </a:r>
              <a:endParaRPr lang="zh-CN" altLang="en-US" sz="2000" dirty="0">
                <a:solidFill>
                  <a:srgbClr val="0000FF"/>
                </a:solidFill>
                <a:latin typeface="Times New Roman" panose="02020603050405020304" pitchFamily="18" charset="0"/>
                <a:cs typeface="Times New Roman" panose="02020603050405020304" pitchFamily="18" charset="0"/>
              </a:endParaRPr>
            </a:p>
          </p:txBody>
        </p:sp>
        <p:cxnSp>
          <p:nvCxnSpPr>
            <p:cNvPr id="56" name="直接连接符 55"/>
            <p:cNvCxnSpPr/>
            <p:nvPr/>
          </p:nvCxnSpPr>
          <p:spPr bwMode="auto">
            <a:xfrm>
              <a:off x="6444208" y="1988840"/>
              <a:ext cx="0" cy="396044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7" name="直接连接符 56"/>
            <p:cNvCxnSpPr/>
            <p:nvPr/>
          </p:nvCxnSpPr>
          <p:spPr bwMode="auto">
            <a:xfrm>
              <a:off x="10620672" y="1988840"/>
              <a:ext cx="0" cy="396044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8" name="直接连接符 57"/>
            <p:cNvCxnSpPr/>
            <p:nvPr/>
          </p:nvCxnSpPr>
          <p:spPr bwMode="auto">
            <a:xfrm>
              <a:off x="6444208" y="1988840"/>
              <a:ext cx="4176464"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59" name="直接连接符 58"/>
            <p:cNvCxnSpPr/>
            <p:nvPr/>
          </p:nvCxnSpPr>
          <p:spPr bwMode="auto">
            <a:xfrm>
              <a:off x="6444208" y="5949280"/>
              <a:ext cx="4176464"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60" name="椭圆 59"/>
            <p:cNvSpPr/>
            <p:nvPr/>
          </p:nvSpPr>
          <p:spPr bwMode="auto">
            <a:xfrm>
              <a:off x="8302464" y="3471980"/>
              <a:ext cx="432048" cy="64807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chemeClr val="tx1"/>
                </a:solidFill>
                <a:effectLst/>
                <a:latin typeface="Arial" charset="0"/>
                <a:ea typeface="宋体" pitchFamily="2" charset="-122"/>
              </a:endParaRPr>
            </a:p>
          </p:txBody>
        </p:sp>
        <p:sp>
          <p:nvSpPr>
            <p:cNvPr id="61" name="文本框 60"/>
            <p:cNvSpPr txBox="1"/>
            <p:nvPr/>
          </p:nvSpPr>
          <p:spPr>
            <a:xfrm>
              <a:off x="8331492" y="3148492"/>
              <a:ext cx="432047" cy="1015663"/>
            </a:xfrm>
            <a:prstGeom prst="rect">
              <a:avLst/>
            </a:prstGeom>
            <a:noFill/>
          </p:spPr>
          <p:txBody>
            <a:bodyPr wrap="square" rtlCol="0">
              <a:spAutoFit/>
            </a:bodyPr>
            <a:lstStyle/>
            <a:p>
              <a:r>
                <a:rPr lang="en-US" altLang="zh-CN" sz="6000" dirty="0" smtClean="0">
                  <a:solidFill>
                    <a:srgbClr val="0000FF"/>
                  </a:solidFill>
                  <a:latin typeface="Times New Roman" panose="02020603050405020304" pitchFamily="18" charset="0"/>
                  <a:cs typeface="Times New Roman" panose="02020603050405020304" pitchFamily="18" charset="0"/>
                </a:rPr>
                <a:t>?</a:t>
              </a:r>
              <a:endParaRPr lang="zh-CN" altLang="en-US" sz="6000" dirty="0">
                <a:solidFill>
                  <a:srgbClr val="0000FF"/>
                </a:solidFill>
                <a:latin typeface="Times New Roman" panose="02020603050405020304" pitchFamily="18" charset="0"/>
                <a:cs typeface="Times New Roman" panose="02020603050405020304" pitchFamily="18" charset="0"/>
              </a:endParaRPr>
            </a:p>
          </p:txBody>
        </p:sp>
      </p:grpSp>
      <p:pic>
        <p:nvPicPr>
          <p:cNvPr id="68" name="图片 67"/>
          <p:cNvPicPr>
            <a:picLocks noChangeAspect="1"/>
          </p:cNvPicPr>
          <p:nvPr/>
        </p:nvPicPr>
        <p:blipFill rotWithShape="1">
          <a:blip r:embed="rId5"/>
          <a:srcRect b="8990"/>
          <a:stretch/>
        </p:blipFill>
        <p:spPr>
          <a:xfrm>
            <a:off x="3956012" y="4917286"/>
            <a:ext cx="733149" cy="648000"/>
          </a:xfrm>
          <a:prstGeom prst="rect">
            <a:avLst/>
          </a:prstGeom>
        </p:spPr>
      </p:pic>
    </p:spTree>
    <p:extLst>
      <p:ext uri="{BB962C8B-B14F-4D97-AF65-F5344CB8AC3E}">
        <p14:creationId xmlns:p14="http://schemas.microsoft.com/office/powerpoint/2010/main" val="1044373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627784" y="6082081"/>
            <a:ext cx="4680520" cy="584775"/>
          </a:xfrm>
          <a:prstGeom prst="rect">
            <a:avLst/>
          </a:prstGeom>
        </p:spPr>
        <p:txBody>
          <a:bodyPr wrap="square">
            <a:spAutoFit/>
          </a:bodyPr>
          <a:lstStyle/>
          <a:p>
            <a:pPr>
              <a:spcBef>
                <a:spcPts val="0"/>
              </a:spcBef>
            </a:pP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effect of S</a:t>
            </a:r>
            <a:r>
              <a:rPr lang="en-US" altLang="zh-CN" sz="1600"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6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on viscosity of HPAM solution </a:t>
            </a:r>
            <a:r>
              <a:rPr lang="en-US" altLang="zh-CN" sz="1600" dirty="0">
                <a:solidFill>
                  <a:srgbClr val="0000FF"/>
                </a:solidFill>
                <a:latin typeface="Times New Roman" panose="02020603050405020304" pitchFamily="18" charset="0"/>
                <a:cs typeface="Times New Roman" panose="02020603050405020304" pitchFamily="18" charset="0"/>
              </a:rPr>
              <a:t>prepared with simulated formation water</a:t>
            </a:r>
            <a:endParaRPr lang="zh-CN" altLang="en-US" sz="16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 Box 15"/>
          <p:cNvSpPr txBox="1">
            <a:spLocks noChangeArrowheads="1"/>
          </p:cNvSpPr>
          <p:nvPr/>
        </p:nvSpPr>
        <p:spPr bwMode="gray">
          <a:xfrm>
            <a:off x="1979712" y="187495"/>
            <a:ext cx="5112568" cy="649217"/>
          </a:xfrm>
          <a:prstGeom prst="rect">
            <a:avLst/>
          </a:prstGeom>
          <a:noFill/>
          <a:ln w="19050" algn="ctr">
            <a:noFill/>
            <a:miter lim="800000"/>
            <a:headEnd/>
            <a:tailEnd/>
          </a:ln>
          <a:effectLst>
            <a:prstShdw prst="shdw17" dist="17961" dir="2700000">
              <a:schemeClr val="hlink">
                <a:gamma/>
                <a:shade val="60000"/>
                <a:invGamma/>
              </a:schemeClr>
            </a:prstShdw>
          </a:effectLst>
        </p:spPr>
        <p:txBody>
          <a:bodyPr wrap="square">
            <a:spAutoFit/>
          </a:bodyPr>
          <a:lstStyle/>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Sulfide </a:t>
            </a:r>
            <a:r>
              <a:rPr lang="en-US" altLang="zh-CN" dirty="0">
                <a:latin typeface="Times New Roman" panose="02020603050405020304" pitchFamily="18" charset="0"/>
                <a:cs typeface="Times New Roman" panose="02020603050405020304" pitchFamily="18" charset="0"/>
              </a:rPr>
              <a:t>influence </a:t>
            </a:r>
            <a:r>
              <a:rPr lang="en-US" altLang="zh-CN" dirty="0" smtClean="0">
                <a:latin typeface="Times New Roman" panose="02020603050405020304" pitchFamily="18" charset="0"/>
                <a:cs typeface="Times New Roman" panose="02020603050405020304" pitchFamily="18" charset="0"/>
              </a:rPr>
              <a:t>on HPAM viscosity</a:t>
            </a:r>
          </a:p>
          <a:p>
            <a:pPr>
              <a:lnSpc>
                <a:spcPct val="75000"/>
              </a:lnSpc>
              <a:spcBef>
                <a:spcPct val="0"/>
              </a:spcBef>
              <a:defRPr/>
            </a:pPr>
            <a:r>
              <a:rPr lang="en-US" altLang="zh-CN" dirty="0" smtClean="0">
                <a:latin typeface="Times New Roman" panose="02020603050405020304" pitchFamily="18" charset="0"/>
                <a:cs typeface="Times New Roman" panose="02020603050405020304" pitchFamily="18" charset="0"/>
              </a:rPr>
              <a:t> and </a:t>
            </a:r>
            <a:r>
              <a:rPr lang="en-US" altLang="zh-CN" dirty="0">
                <a:latin typeface="Times New Roman" panose="02020603050405020304" pitchFamily="18" charset="0"/>
                <a:cs typeface="Times New Roman" panose="02020603050405020304" pitchFamily="18" charset="0"/>
              </a:rPr>
              <a:t>the concerning </a:t>
            </a:r>
            <a:r>
              <a:rPr lang="en-US" altLang="zh-CN" dirty="0" smtClean="0">
                <a:latin typeface="Times New Roman" panose="02020603050405020304" pitchFamily="18" charset="0"/>
                <a:cs typeface="Times New Roman" panose="02020603050405020304" pitchFamily="18" charset="0"/>
              </a:rPr>
              <a:t>mechanism</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10" name="矩形 9"/>
          <p:cNvSpPr/>
          <p:nvPr/>
        </p:nvSpPr>
        <p:spPr>
          <a:xfrm>
            <a:off x="107504" y="1052736"/>
            <a:ext cx="7416824" cy="598589"/>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144000" bIns="144000">
            <a:spAutoFit/>
          </a:bodyPr>
          <a:lstStyle/>
          <a:p>
            <a:pPr algn="l"/>
            <a:r>
              <a:rPr lang="en-US" altLang="zh-CN" sz="2000" dirty="0" smtClean="0">
                <a:solidFill>
                  <a:srgbClr val="FFFFFF"/>
                </a:solidFill>
              </a:rPr>
              <a:t>The influence of sulfide ions on </a:t>
            </a:r>
            <a:r>
              <a:rPr lang="en-US" altLang="zh-CN" sz="2000" dirty="0">
                <a:solidFill>
                  <a:srgbClr val="FFFFFF"/>
                </a:solidFill>
              </a:rPr>
              <a:t>viscosity of HPAM solution</a:t>
            </a:r>
            <a:endParaRPr lang="zh-CN" altLang="en-US" sz="2000" dirty="0">
              <a:solidFill>
                <a:srgbClr val="FFFFFF"/>
              </a:solidFill>
            </a:endParaRPr>
          </a:p>
        </p:txBody>
      </p:sp>
      <p:grpSp>
        <p:nvGrpSpPr>
          <p:cNvPr id="6" name="组合 5"/>
          <p:cNvGrpSpPr/>
          <p:nvPr/>
        </p:nvGrpSpPr>
        <p:grpSpPr>
          <a:xfrm>
            <a:off x="2411760" y="2276872"/>
            <a:ext cx="4868078" cy="3600000"/>
            <a:chOff x="2051720" y="2420888"/>
            <a:chExt cx="4868078" cy="3600000"/>
          </a:xfrm>
        </p:grpSpPr>
        <p:pic>
          <p:nvPicPr>
            <p:cNvPr id="24587" name="Picture 11"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420888"/>
              <a:ext cx="4432516"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903574" y="2593932"/>
              <a:ext cx="2016224" cy="184666"/>
            </a:xfrm>
            <a:prstGeom prst="rect">
              <a:avLst/>
            </a:prstGeom>
            <a:solidFill>
              <a:schemeClr val="bg1"/>
            </a:solidFill>
          </p:spPr>
          <p:txBody>
            <a:bodyPr wrap="square" lIns="36000" tIns="0" rIns="36000" bIns="0" rtlCol="0">
              <a:spAutoFit/>
            </a:bodyPr>
            <a:lstStyle/>
            <a:p>
              <a:pPr algn="l"/>
              <a:r>
                <a:rPr lang="en-US" altLang="zh-CN" sz="1200" b="0" dirty="0" smtClean="0">
                  <a:solidFill>
                    <a:schemeClr val="tx1"/>
                  </a:solidFill>
                </a:rPr>
                <a:t>25</a:t>
              </a:r>
              <a:r>
                <a:rPr lang="en-US" altLang="zh-CN" sz="1200" b="0" dirty="0" smtClean="0">
                  <a:solidFill>
                    <a:schemeClr val="tx1"/>
                  </a:solidFill>
                  <a:latin typeface="宋体" panose="02010600030101010101" pitchFamily="2" charset="-122"/>
                  <a:ea typeface="宋体" panose="02010600030101010101" pitchFamily="2" charset="-122"/>
                </a:rPr>
                <a:t>℃ </a:t>
              </a:r>
              <a:r>
                <a:rPr lang="en-US" altLang="zh-CN" sz="1200" b="0" dirty="0" smtClean="0">
                  <a:solidFill>
                    <a:schemeClr val="tx1"/>
                  </a:solidFill>
                </a:rPr>
                <a:t>Brine-1:  5330 ppm</a:t>
              </a:r>
              <a:endParaRPr lang="zh-CN" altLang="en-US" sz="1200" b="0" dirty="0">
                <a:solidFill>
                  <a:schemeClr val="tx1"/>
                </a:solidFill>
              </a:endParaRPr>
            </a:p>
          </p:txBody>
        </p:sp>
        <p:sp>
          <p:nvSpPr>
            <p:cNvPr id="9" name="文本框 8"/>
            <p:cNvSpPr txBox="1"/>
            <p:nvPr/>
          </p:nvSpPr>
          <p:spPr>
            <a:xfrm>
              <a:off x="4903012" y="2826800"/>
              <a:ext cx="2016224" cy="184666"/>
            </a:xfrm>
            <a:prstGeom prst="rect">
              <a:avLst/>
            </a:prstGeom>
            <a:solidFill>
              <a:schemeClr val="bg1"/>
            </a:solidFill>
          </p:spPr>
          <p:txBody>
            <a:bodyPr wrap="square" lIns="36000" tIns="0" rIns="36000" bIns="0" rtlCol="0">
              <a:spAutoFit/>
            </a:bodyPr>
            <a:lstStyle/>
            <a:p>
              <a:pPr algn="l"/>
              <a:r>
                <a:rPr lang="en-US" altLang="zh-CN" sz="1200" b="0" dirty="0" smtClean="0">
                  <a:solidFill>
                    <a:schemeClr val="tx1"/>
                  </a:solidFill>
                </a:rPr>
                <a:t>65</a:t>
              </a:r>
              <a:r>
                <a:rPr lang="en-US" altLang="zh-CN" sz="1200" b="0" dirty="0" smtClean="0">
                  <a:solidFill>
                    <a:schemeClr val="tx1"/>
                  </a:solidFill>
                  <a:latin typeface="宋体" panose="02010600030101010101" pitchFamily="2" charset="-122"/>
                  <a:ea typeface="宋体" panose="02010600030101010101" pitchFamily="2" charset="-122"/>
                </a:rPr>
                <a:t>℃ </a:t>
              </a:r>
              <a:r>
                <a:rPr lang="en-US" altLang="zh-CN" sz="1200" b="0" dirty="0" smtClean="0">
                  <a:solidFill>
                    <a:schemeClr val="tx1"/>
                  </a:solidFill>
                </a:rPr>
                <a:t>Brine-1:  5330 ppm</a:t>
              </a:r>
              <a:endParaRPr lang="zh-CN" altLang="en-US" sz="1200" b="0" dirty="0">
                <a:solidFill>
                  <a:schemeClr val="tx1"/>
                </a:solidFill>
              </a:endParaRPr>
            </a:p>
          </p:txBody>
        </p:sp>
        <p:sp>
          <p:nvSpPr>
            <p:cNvPr id="11" name="文本框 10"/>
            <p:cNvSpPr txBox="1"/>
            <p:nvPr/>
          </p:nvSpPr>
          <p:spPr>
            <a:xfrm>
              <a:off x="4897155" y="3068960"/>
              <a:ext cx="2016224" cy="184666"/>
            </a:xfrm>
            <a:prstGeom prst="rect">
              <a:avLst/>
            </a:prstGeom>
            <a:solidFill>
              <a:schemeClr val="bg1"/>
            </a:solidFill>
          </p:spPr>
          <p:txBody>
            <a:bodyPr wrap="square" lIns="36000" tIns="0" rIns="36000" bIns="0" rtlCol="0">
              <a:spAutoFit/>
            </a:bodyPr>
            <a:lstStyle/>
            <a:p>
              <a:pPr algn="l"/>
              <a:r>
                <a:rPr lang="en-US" altLang="zh-CN" sz="1200" b="0" dirty="0" smtClean="0">
                  <a:solidFill>
                    <a:schemeClr val="tx1"/>
                  </a:solidFill>
                </a:rPr>
                <a:t>25</a:t>
              </a:r>
              <a:r>
                <a:rPr lang="en-US" altLang="zh-CN" sz="1200" b="0" dirty="0" smtClean="0">
                  <a:solidFill>
                    <a:schemeClr val="tx1"/>
                  </a:solidFill>
                  <a:latin typeface="宋体" panose="02010600030101010101" pitchFamily="2" charset="-122"/>
                  <a:ea typeface="宋体" panose="02010600030101010101" pitchFamily="2" charset="-122"/>
                </a:rPr>
                <a:t>℃ </a:t>
              </a:r>
              <a:r>
                <a:rPr lang="en-US" altLang="zh-CN" sz="1200" b="0" dirty="0" smtClean="0">
                  <a:solidFill>
                    <a:schemeClr val="tx1"/>
                  </a:solidFill>
                </a:rPr>
                <a:t>Brine-2:  12219 ppm</a:t>
              </a:r>
              <a:endParaRPr lang="zh-CN" altLang="en-US" sz="1200" b="0" dirty="0">
                <a:solidFill>
                  <a:schemeClr val="tx1"/>
                </a:solidFill>
              </a:endParaRPr>
            </a:p>
          </p:txBody>
        </p:sp>
        <p:sp>
          <p:nvSpPr>
            <p:cNvPr id="12" name="文本框 11"/>
            <p:cNvSpPr txBox="1"/>
            <p:nvPr/>
          </p:nvSpPr>
          <p:spPr>
            <a:xfrm>
              <a:off x="4897155" y="3284984"/>
              <a:ext cx="2016224" cy="184666"/>
            </a:xfrm>
            <a:prstGeom prst="rect">
              <a:avLst/>
            </a:prstGeom>
            <a:solidFill>
              <a:schemeClr val="bg1"/>
            </a:solidFill>
          </p:spPr>
          <p:txBody>
            <a:bodyPr wrap="square" lIns="36000" tIns="0" rIns="36000" bIns="0" rtlCol="0">
              <a:spAutoFit/>
            </a:bodyPr>
            <a:lstStyle/>
            <a:p>
              <a:pPr algn="l"/>
              <a:r>
                <a:rPr lang="en-US" altLang="zh-CN" sz="1200" b="0" dirty="0" smtClean="0">
                  <a:solidFill>
                    <a:schemeClr val="tx1"/>
                  </a:solidFill>
                </a:rPr>
                <a:t>65</a:t>
              </a:r>
              <a:r>
                <a:rPr lang="en-US" altLang="zh-CN" sz="1200" b="0" dirty="0" smtClean="0">
                  <a:solidFill>
                    <a:schemeClr val="tx1"/>
                  </a:solidFill>
                  <a:latin typeface="宋体" panose="02010600030101010101" pitchFamily="2" charset="-122"/>
                  <a:ea typeface="宋体" panose="02010600030101010101" pitchFamily="2" charset="-122"/>
                </a:rPr>
                <a:t>℃ </a:t>
              </a:r>
              <a:r>
                <a:rPr lang="en-US" altLang="zh-CN" sz="1200" b="0" dirty="0" smtClean="0">
                  <a:solidFill>
                    <a:schemeClr val="tx1"/>
                  </a:solidFill>
                </a:rPr>
                <a:t>Brine-2:  12219 ppm</a:t>
              </a:r>
              <a:endParaRPr lang="zh-CN" altLang="en-US" sz="1200" b="0" dirty="0">
                <a:solidFill>
                  <a:schemeClr val="tx1"/>
                </a:solidFill>
              </a:endParaRPr>
            </a:p>
          </p:txBody>
        </p:sp>
      </p:grpSp>
    </p:spTree>
    <p:extLst>
      <p:ext uri="{BB962C8B-B14F-4D97-AF65-F5344CB8AC3E}">
        <p14:creationId xmlns:p14="http://schemas.microsoft.com/office/powerpoint/2010/main" val="280261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新魏"/>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1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1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82347</TotalTime>
  <Words>1377</Words>
  <Application>Microsoft Office PowerPoint</Application>
  <PresentationFormat>On-screen Show (4:3)</PresentationFormat>
  <Paragraphs>230</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默认设计模板</vt:lpstr>
      <vt:lpstr>Chem3D XML</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中国石油天然气股份有限公司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李峰</dc:creator>
  <cp:lastModifiedBy>Petroleum Engineering</cp:lastModifiedBy>
  <cp:revision>2910</cp:revision>
  <cp:lastPrinted>2016-06-06T06:21:54Z</cp:lastPrinted>
  <dcterms:created xsi:type="dcterms:W3CDTF">2007-12-03T05:11:00Z</dcterms:created>
  <dcterms:modified xsi:type="dcterms:W3CDTF">2016-07-19T06:53:39Z</dcterms:modified>
</cp:coreProperties>
</file>