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4" r:id="rId5"/>
    <p:sldMasterId id="2147483758" r:id="rId6"/>
  </p:sldMasterIdLst>
  <p:notesMasterIdLst>
    <p:notesMasterId r:id="rId53"/>
  </p:notesMasterIdLst>
  <p:sldIdLst>
    <p:sldId id="399" r:id="rId7"/>
    <p:sldId id="400" r:id="rId8"/>
    <p:sldId id="262" r:id="rId9"/>
    <p:sldId id="263" r:id="rId10"/>
    <p:sldId id="333" r:id="rId11"/>
    <p:sldId id="334" r:id="rId12"/>
    <p:sldId id="335" r:id="rId13"/>
    <p:sldId id="336"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8" r:id="rId33"/>
    <p:sldId id="359" r:id="rId34"/>
    <p:sldId id="360" r:id="rId35"/>
    <p:sldId id="361" r:id="rId36"/>
    <p:sldId id="362" r:id="rId37"/>
    <p:sldId id="397" r:id="rId38"/>
    <p:sldId id="364" r:id="rId39"/>
    <p:sldId id="371" r:id="rId40"/>
    <p:sldId id="376" r:id="rId41"/>
    <p:sldId id="384" r:id="rId42"/>
    <p:sldId id="385" r:id="rId43"/>
    <p:sldId id="386" r:id="rId44"/>
    <p:sldId id="387" r:id="rId45"/>
    <p:sldId id="388" r:id="rId46"/>
    <p:sldId id="389" r:id="rId47"/>
    <p:sldId id="390" r:id="rId48"/>
    <p:sldId id="391" r:id="rId49"/>
    <p:sldId id="326" r:id="rId50"/>
    <p:sldId id="398" r:id="rId51"/>
    <p:sldId id="401" r:id="rId5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681" autoAdjust="0"/>
  </p:normalViewPr>
  <p:slideViewPr>
    <p:cSldViewPr snapToGrid="0">
      <p:cViewPr>
        <p:scale>
          <a:sx n="80" d="100"/>
          <a:sy n="80" d="100"/>
        </p:scale>
        <p:origin x="-1086" y="-378"/>
      </p:cViewPr>
      <p:guideLst>
        <p:guide orient="horz" pos="1620"/>
        <p:guide pos="2880"/>
      </p:guideLst>
    </p:cSldViewPr>
  </p:slideViewPr>
  <p:notesTextViewPr>
    <p:cViewPr>
      <p:scale>
        <a:sx n="100" d="100"/>
        <a:sy n="100" d="100"/>
      </p:scale>
      <p:origin x="0" y="0"/>
    </p:cViewPr>
  </p:notesTextViewPr>
  <p:sorterViewPr>
    <p:cViewPr>
      <p:scale>
        <a:sx n="30" d="100"/>
        <a:sy n="30" d="100"/>
      </p:scale>
      <p:origin x="0" y="0"/>
    </p:cViewPr>
  </p:sorterViewPr>
  <p:notesViewPr>
    <p:cSldViewPr snapToGrid="0">
      <p:cViewPr varScale="1">
        <p:scale>
          <a:sx n="62" d="100"/>
          <a:sy n="62" d="100"/>
        </p:scale>
        <p:origin x="-313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78D1F-67DA-4A87-A70F-FE2312CE08D6}" type="datetimeFigureOut">
              <a:rPr lang="en-US" smtClean="0"/>
              <a:pPr/>
              <a:t>9/22/2015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9B2E5-0906-4AD0-9C63-EB42E7C84841}" type="slidenum">
              <a:rPr lang="en-US" smtClean="0"/>
              <a:pPr/>
              <a:t>‹#›</a:t>
            </a:fld>
            <a:endParaRPr lang="en-US"/>
          </a:p>
        </p:txBody>
      </p:sp>
    </p:spTree>
    <p:extLst>
      <p:ext uri="{BB962C8B-B14F-4D97-AF65-F5344CB8AC3E}">
        <p14:creationId xmlns:p14="http://schemas.microsoft.com/office/powerpoint/2010/main" val="143444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381000" y="685800"/>
            <a:ext cx="6096000" cy="3429000"/>
          </a:xfrm>
          <a:ln/>
        </p:spPr>
      </p:sp>
      <p:sp>
        <p:nvSpPr>
          <p:cNvPr id="68611" name="Notes Placeholder 2"/>
          <p:cNvSpPr>
            <a:spLocks noGrp="1"/>
          </p:cNvSpPr>
          <p:nvPr>
            <p:ph type="body" idx="1"/>
          </p:nvPr>
        </p:nvSpPr>
        <p:spPr>
          <a:noFill/>
        </p:spPr>
        <p:txBody>
          <a:bodyPr/>
          <a:lstStyle/>
          <a:p>
            <a:endParaRPr lang="en-US" smtClean="0">
              <a:latin typeface="Arial" pitchFamily="34" charset="0"/>
            </a:endParaRPr>
          </a:p>
        </p:txBody>
      </p:sp>
      <p:sp>
        <p:nvSpPr>
          <p:cNvPr id="68612" name="Slide Number Placeholder 3"/>
          <p:cNvSpPr>
            <a:spLocks noGrp="1"/>
          </p:cNvSpPr>
          <p:nvPr>
            <p:ph type="sldNum" sz="quarter" idx="5"/>
          </p:nvPr>
        </p:nvSpPr>
        <p:spPr>
          <a:noFill/>
          <a:ln>
            <a:miter lim="800000"/>
            <a:headEnd/>
            <a:tailEnd/>
          </a:ln>
        </p:spPr>
        <p:txBody>
          <a:bodyPr/>
          <a:lstStyle/>
          <a:p>
            <a:fld id="{067F05C0-A0AF-4637-901F-F68D8500A94E}"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7A487AF0-062F-43F3-A5AD-1431CB578DA3}"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xfrm>
            <a:off x="312738" y="615950"/>
            <a:ext cx="6307137" cy="3548063"/>
          </a:xfrm>
          <a:ln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381000" y="685800"/>
            <a:ext cx="6096000" cy="3429000"/>
          </a:xfrm>
          <a:ln/>
        </p:spPr>
      </p:sp>
      <p:sp>
        <p:nvSpPr>
          <p:cNvPr id="70659" name="Notes Placeholder 2"/>
          <p:cNvSpPr>
            <a:spLocks noGrp="1"/>
          </p:cNvSpPr>
          <p:nvPr>
            <p:ph type="body" idx="1"/>
          </p:nvPr>
        </p:nvSpPr>
        <p:spPr>
          <a:noFill/>
        </p:spPr>
        <p:txBody>
          <a:bodyPr/>
          <a:lstStyle/>
          <a:p>
            <a:endParaRPr lang="en-US" i="1" smtClean="0">
              <a:latin typeface="Arial" pitchFamily="34" charset="0"/>
            </a:endParaRPr>
          </a:p>
        </p:txBody>
      </p:sp>
      <p:sp>
        <p:nvSpPr>
          <p:cNvPr id="70660" name="Slide Number Placeholder 3"/>
          <p:cNvSpPr>
            <a:spLocks noGrp="1"/>
          </p:cNvSpPr>
          <p:nvPr>
            <p:ph type="sldNum" sz="quarter" idx="5"/>
          </p:nvPr>
        </p:nvSpPr>
        <p:spPr>
          <a:noFill/>
          <a:ln>
            <a:miter lim="800000"/>
            <a:headEnd/>
            <a:tailEnd/>
          </a:ln>
        </p:spPr>
        <p:txBody>
          <a:bodyPr/>
          <a:lstStyle/>
          <a:p>
            <a:fld id="{00FF2E8A-02AB-4D30-8951-EEBADEA86E2C}"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txBox="1">
            <a:spLocks noChangeArrowheads="1"/>
          </p:cNvSpPr>
          <p:nvPr userDrawn="1"/>
        </p:nvSpPr>
        <p:spPr>
          <a:xfrm>
            <a:off x="1200153" y="4872039"/>
            <a:ext cx="6581775" cy="150019"/>
          </a:xfrm>
          <a:prstGeom prst="rect">
            <a:avLst/>
          </a:prstGeom>
        </p:spPr>
        <p:txBody>
          <a:bodyPr/>
          <a:lstStyle/>
          <a:p>
            <a:pPr fontAlgn="auto">
              <a:spcBef>
                <a:spcPts val="0"/>
              </a:spcBef>
              <a:spcAft>
                <a:spcPts val="0"/>
              </a:spcAft>
              <a:defRPr/>
            </a:pPr>
            <a:r>
              <a:rPr lang="en-US" sz="900" dirty="0">
                <a:latin typeface="+mn-lt"/>
                <a:cs typeface="+mn-cs"/>
              </a:rPr>
              <a:t>Copyright © </a:t>
            </a:r>
            <a:r>
              <a:rPr lang="en-US" sz="900" dirty="0" smtClean="0">
                <a:latin typeface="+mn-lt"/>
                <a:cs typeface="+mn-cs"/>
              </a:rPr>
              <a:t>2014 </a:t>
            </a:r>
            <a:r>
              <a:rPr lang="en-US" sz="900" dirty="0">
                <a:latin typeface="+mn-lt"/>
                <a:cs typeface="+mn-cs"/>
              </a:rPr>
              <a:t>STERIS Corporation. All Rights Reserved. CONFIDENTIAL and PROPRIETARY to STERIS Corporation.</a:t>
            </a:r>
          </a:p>
        </p:txBody>
      </p:sp>
      <p:sp>
        <p:nvSpPr>
          <p:cNvPr id="8" name="Slide Number Placeholder 5"/>
          <p:cNvSpPr>
            <a:spLocks noGrp="1"/>
          </p:cNvSpPr>
          <p:nvPr>
            <p:ph type="sldNum" sz="quarter" idx="12"/>
          </p:nvPr>
        </p:nvSpPr>
        <p:spPr/>
        <p:txBody>
          <a:bodyPr/>
          <a:lstStyle>
            <a:lvl1pPr>
              <a:defRPr/>
            </a:lvl1pPr>
          </a:lstStyle>
          <a:p>
            <a:pPr>
              <a:defRPr/>
            </a:pPr>
            <a:fld id="{022CF310-06D4-4294-AFB3-2CE32C2888C8}" type="slidenum">
              <a:rPr lang="en-US"/>
              <a:pPr>
                <a:defRPr/>
              </a:pPr>
              <a:t>‹#›</a:t>
            </a:fld>
            <a:endParaRPr lang="en-US" dirty="0"/>
          </a:p>
        </p:txBody>
      </p:sp>
      <p:pic>
        <p:nvPicPr>
          <p:cNvPr id="10" name="Picture 9" descr="STERIS-Life-Sciences.jpg"/>
          <p:cNvPicPr>
            <a:picLocks noChangeAspect="1"/>
          </p:cNvPicPr>
          <p:nvPr userDrawn="1"/>
        </p:nvPicPr>
        <p:blipFill>
          <a:blip r:embed="rId2" cstate="print"/>
          <a:stretch>
            <a:fillRect/>
          </a:stretch>
        </p:blipFill>
        <p:spPr>
          <a:xfrm>
            <a:off x="7208521" y="229822"/>
            <a:ext cx="1645065" cy="524558"/>
          </a:xfrm>
          <a:prstGeom prst="rect">
            <a:avLst/>
          </a:prstGeom>
        </p:spPr>
      </p:pic>
      <p:pic>
        <p:nvPicPr>
          <p:cNvPr id="14" name="Picture 13" descr="SSL_Integrated_FI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372" y="4233033"/>
            <a:ext cx="2952750" cy="292100"/>
          </a:xfrm>
          <a:prstGeom prst="rect">
            <a:avLst/>
          </a:prstGeom>
        </p:spPr>
      </p:pic>
      <p:pic>
        <p:nvPicPr>
          <p:cNvPr id="16" name="Picture 15" descr="iS_10353204L_flip-crop_PPT.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9531"/>
          <a:stretch/>
        </p:blipFill>
        <p:spPr>
          <a:xfrm>
            <a:off x="0" y="1308942"/>
            <a:ext cx="6929920" cy="2282617"/>
          </a:xfrm>
          <a:prstGeom prst="rect">
            <a:avLst/>
          </a:prstGeom>
        </p:spPr>
      </p:pic>
      <p:sp>
        <p:nvSpPr>
          <p:cNvPr id="17" name="Rectangle 16"/>
          <p:cNvSpPr/>
          <p:nvPr userDrawn="1"/>
        </p:nvSpPr>
        <p:spPr>
          <a:xfrm>
            <a:off x="6929920" y="1308940"/>
            <a:ext cx="2214080" cy="2283714"/>
          </a:xfrm>
          <a:prstGeom prst="rect">
            <a:avLst/>
          </a:prstGeom>
          <a:solidFill>
            <a:srgbClr val="3F6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6943726" y="1458687"/>
            <a:ext cx="2200275" cy="1217839"/>
          </a:xfrm>
          <a:prstGeom prst="rect">
            <a:avLst/>
          </a:prstGeom>
          <a:noFill/>
        </p:spPr>
        <p:txBody>
          <a:bodyPr wrap="square" lIns="0" bIns="0" rtlCol="0" anchor="ctr">
            <a:noAutofit/>
          </a:bodyPr>
          <a:lstStyle/>
          <a:p>
            <a:pPr algn="ctr"/>
            <a:r>
              <a:rPr lang="en-US" dirty="0" smtClean="0">
                <a:solidFill>
                  <a:schemeClr val="bg1"/>
                </a:solidFill>
                <a:latin typeface="Arial"/>
                <a:cs typeface="Arial"/>
              </a:rPr>
              <a:t>Annual Sales Meeting 2014</a:t>
            </a:r>
          </a:p>
        </p:txBody>
      </p:sp>
      <p:sp>
        <p:nvSpPr>
          <p:cNvPr id="19" name="Title 1"/>
          <p:cNvSpPr>
            <a:spLocks noGrp="1"/>
          </p:cNvSpPr>
          <p:nvPr>
            <p:ph type="title" hasCustomPrompt="1"/>
          </p:nvPr>
        </p:nvSpPr>
        <p:spPr>
          <a:xfrm>
            <a:off x="333375" y="205980"/>
            <a:ext cx="6724650" cy="784621"/>
          </a:xfrm>
        </p:spPr>
        <p:txBody>
          <a:bodyPr/>
          <a:lstStyle>
            <a:lvl1pPr>
              <a:defRPr lang="en-US" sz="2500" kern="1200" dirty="0">
                <a:solidFill>
                  <a:srgbClr val="3F6B9E"/>
                </a:solidFill>
                <a:latin typeface="Arial"/>
                <a:ea typeface="+mn-ea"/>
                <a:cs typeface="Arial"/>
              </a:defRPr>
            </a:lvl1pPr>
          </a:lstStyle>
          <a:p>
            <a:r>
              <a:rPr lang="en-US" dirty="0" smtClean="0"/>
              <a:t>Presentation Title</a:t>
            </a:r>
            <a:br>
              <a:rPr lang="en-US" dirty="0" smtClean="0"/>
            </a:br>
            <a:r>
              <a:rPr lang="en-US" dirty="0" smtClean="0"/>
              <a:t>Presenter’s Name</a:t>
            </a:r>
            <a:endParaRPr lang="en-US" dirty="0"/>
          </a:p>
        </p:txBody>
      </p:sp>
      <p:sp>
        <p:nvSpPr>
          <p:cNvPr id="26" name="Text Placeholder 2"/>
          <p:cNvSpPr>
            <a:spLocks noGrp="1"/>
          </p:cNvSpPr>
          <p:nvPr>
            <p:ph type="body" idx="1" hasCustomPrompt="1"/>
          </p:nvPr>
        </p:nvSpPr>
        <p:spPr>
          <a:xfrm>
            <a:off x="6932615" y="2809874"/>
            <a:ext cx="2211387" cy="428625"/>
          </a:xfrm>
        </p:spPr>
        <p:txBody>
          <a:bodyPr anchor="b"/>
          <a:lstStyle>
            <a:lvl1pPr marL="0" indent="0" algn="ctr">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May X, XXXX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Rectangle 6"/>
          <p:cNvSpPr/>
          <p:nvPr userDrawn="1"/>
        </p:nvSpPr>
        <p:spPr>
          <a:xfrm>
            <a:off x="0" y="0"/>
            <a:ext cx="837644" cy="5143500"/>
          </a:xfrm>
          <a:prstGeom prst="rect">
            <a:avLst/>
          </a:prstGeom>
          <a:solidFill>
            <a:srgbClr val="3F6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055759" y="4884869"/>
            <a:ext cx="4613381" cy="176972"/>
          </a:xfrm>
          <a:prstGeom prst="rect">
            <a:avLst/>
          </a:prstGeom>
          <a:noFill/>
        </p:spPr>
        <p:txBody>
          <a:bodyPr wrap="square" rtlCol="0">
            <a:spAutoFit/>
          </a:bodyPr>
          <a:lstStyle/>
          <a:p>
            <a:r>
              <a:rPr lang="en-US" sz="550" dirty="0" smtClean="0">
                <a:latin typeface="Arial"/>
                <a:cs typeface="Arial"/>
              </a:rPr>
              <a:t>Copyright © 2014 STERIS Corporations. All Rights Reserved. CONFIDENTIAL and PROPRIETARY to STERIS Corporation</a:t>
            </a:r>
            <a:endParaRPr lang="en-US" sz="550" dirty="0">
              <a:latin typeface="Arial"/>
              <a:cs typeface="Arial"/>
            </a:endParaRPr>
          </a:p>
        </p:txBody>
      </p:sp>
      <p:pic>
        <p:nvPicPr>
          <p:cNvPr id="13" name="Picture 12" descr="SSL_Mark-only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5" y="4559767"/>
            <a:ext cx="508860" cy="502075"/>
          </a:xfrm>
          <a:prstGeom prst="rect">
            <a:avLst/>
          </a:prstGeom>
        </p:spPr>
      </p:pic>
      <p:sp>
        <p:nvSpPr>
          <p:cNvPr id="15" name="Slide Number Placeholder 5"/>
          <p:cNvSpPr>
            <a:spLocks noGrp="1"/>
          </p:cNvSpPr>
          <p:nvPr>
            <p:ph type="sldNum" sz="quarter" idx="12"/>
          </p:nvPr>
        </p:nvSpPr>
        <p:spPr>
          <a:xfrm>
            <a:off x="8013700" y="4767264"/>
            <a:ext cx="762000" cy="294577"/>
          </a:xfrm>
        </p:spPr>
        <p:txBody>
          <a:bodyPr/>
          <a:lstStyle/>
          <a:p>
            <a:fld id="{D85AD2C7-6DC9-BC4A-8B95-CCAFF3BEACE7}" type="slidenum">
              <a:rPr lang="en-US" smtClean="0"/>
              <a:pPr/>
              <a:t>‹#›</a:t>
            </a:fld>
            <a:endParaRPr lang="en-US"/>
          </a:p>
        </p:txBody>
      </p:sp>
    </p:spTree>
    <p:extLst>
      <p:ext uri="{BB962C8B-B14F-4D97-AF65-F5344CB8AC3E}">
        <p14:creationId xmlns:p14="http://schemas.microsoft.com/office/powerpoint/2010/main" val="122957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9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658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BEAF80B8-9749-42EC-8D25-15AB70878DE3}" type="datetimeFigureOut">
              <a:rPr lang="en-US">
                <a:solidFill>
                  <a:prstClr val="black">
                    <a:tint val="75000"/>
                  </a:prstClr>
                </a:solidFill>
              </a:rPr>
              <a:pPr>
                <a:defRPr/>
              </a:pPr>
              <a:t>9/22/2015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846218A4-F375-47BF-A4DA-02081A2276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9319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382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254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758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3"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620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28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93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500" kern="1200" dirty="0">
                <a:solidFill>
                  <a:srgbClr val="3F6B9E"/>
                </a:solidFill>
                <a:latin typeface="Arial"/>
                <a:ea typeface="+mn-ea"/>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6C302E-3C3C-4CDE-994D-2B83239F3C2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733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500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555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3" y="273845"/>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995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774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857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BEAF80B8-9749-42EC-8D25-15AB70878DE3}" type="datetimeFigureOut">
              <a:rPr lang="en-US">
                <a:solidFill>
                  <a:prstClr val="black">
                    <a:tint val="75000"/>
                  </a:prstClr>
                </a:solidFill>
              </a:rPr>
              <a:pPr>
                <a:defRPr/>
              </a:pPr>
              <a:t>9/22/2015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846218A4-F375-47BF-A4DA-02081A2276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6179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089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406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65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6613" y="3305176"/>
            <a:ext cx="7772400" cy="1021556"/>
          </a:xfrm>
        </p:spPr>
        <p:txBody>
          <a:bodyPr anchor="t"/>
          <a:lstStyle>
            <a:lvl1pPr algn="l">
              <a:defRPr sz="2500" b="1"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8366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8A24E018-9F40-4FC1-9C5B-A026CA32E3A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689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544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78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84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299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670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22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0AACDC-013B-4257-847B-1E67A721AB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8675"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28675"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16503"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6503"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p:txBody>
          <a:bodyPr/>
          <a:lstStyle>
            <a:lvl1pPr>
              <a:defRPr/>
            </a:lvl1pPr>
          </a:lstStyle>
          <a:p>
            <a:pPr>
              <a:defRPr/>
            </a:pPr>
            <a:fld id="{5AACF15B-369E-4EB6-8795-BEE4A580F6C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pPr>
              <a:defRPr/>
            </a:pPr>
            <a:fld id="{505CB38C-7F25-4468-A016-A0F20E735F4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302E32E2-F2FB-4B4D-89DC-1E8F44E503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837644" cy="5143500"/>
          </a:xfrm>
          <a:prstGeom prst="rect">
            <a:avLst/>
          </a:prstGeom>
          <a:solidFill>
            <a:srgbClr val="3F6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055759" y="4884869"/>
            <a:ext cx="4613381" cy="176972"/>
          </a:xfrm>
          <a:prstGeom prst="rect">
            <a:avLst/>
          </a:prstGeom>
          <a:noFill/>
        </p:spPr>
        <p:txBody>
          <a:bodyPr wrap="square" rtlCol="0">
            <a:spAutoFit/>
          </a:bodyPr>
          <a:lstStyle/>
          <a:p>
            <a:r>
              <a:rPr lang="en-US" sz="550" dirty="0" smtClean="0">
                <a:latin typeface="Arial"/>
                <a:cs typeface="Arial"/>
              </a:rPr>
              <a:t>Copyright © 2014 STERIS Corporations. All Rights Reserved. CONFIDENTIAL and PROPRIETARY to STERIS Corporation</a:t>
            </a:r>
            <a:endParaRPr lang="en-US" sz="550" dirty="0">
              <a:latin typeface="Arial"/>
              <a:cs typeface="Arial"/>
            </a:endParaRPr>
          </a:p>
        </p:txBody>
      </p:sp>
      <p:pic>
        <p:nvPicPr>
          <p:cNvPr id="13" name="Picture 12" descr="SSL_Mark-only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5" y="4559767"/>
            <a:ext cx="508860" cy="502075"/>
          </a:xfrm>
          <a:prstGeom prst="rect">
            <a:avLst/>
          </a:prstGeom>
        </p:spPr>
      </p:pic>
      <p:sp>
        <p:nvSpPr>
          <p:cNvPr id="15" name="Slide Number Placeholder 5"/>
          <p:cNvSpPr>
            <a:spLocks noGrp="1"/>
          </p:cNvSpPr>
          <p:nvPr>
            <p:ph type="sldNum" sz="quarter" idx="12"/>
          </p:nvPr>
        </p:nvSpPr>
        <p:spPr>
          <a:xfrm>
            <a:off x="8013700" y="4767264"/>
            <a:ext cx="762000" cy="294577"/>
          </a:xfrm>
        </p:spPr>
        <p:txBody>
          <a:bodyPr/>
          <a:lstStyle/>
          <a:p>
            <a:fld id="{D85AD2C7-6DC9-BC4A-8B95-CCAFF3BEACE7}" type="slidenum">
              <a:rPr lang="en-US" smtClean="0"/>
              <a:pPr/>
              <a:t>‹#›</a:t>
            </a:fld>
            <a:endParaRPr lang="en-US"/>
          </a:p>
        </p:txBody>
      </p:sp>
    </p:spTree>
    <p:extLst>
      <p:ext uri="{BB962C8B-B14F-4D97-AF65-F5344CB8AC3E}">
        <p14:creationId xmlns:p14="http://schemas.microsoft.com/office/powerpoint/2010/main" val="122957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7" name="Rectangle 6"/>
          <p:cNvSpPr/>
          <p:nvPr userDrawn="1"/>
        </p:nvSpPr>
        <p:spPr>
          <a:xfrm>
            <a:off x="0" y="0"/>
            <a:ext cx="837644" cy="5143500"/>
          </a:xfrm>
          <a:prstGeom prst="rect">
            <a:avLst/>
          </a:prstGeom>
          <a:solidFill>
            <a:srgbClr val="3F6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055759" y="4884869"/>
            <a:ext cx="4613381" cy="176972"/>
          </a:xfrm>
          <a:prstGeom prst="rect">
            <a:avLst/>
          </a:prstGeom>
          <a:noFill/>
        </p:spPr>
        <p:txBody>
          <a:bodyPr wrap="square" rtlCol="0">
            <a:spAutoFit/>
          </a:bodyPr>
          <a:lstStyle/>
          <a:p>
            <a:r>
              <a:rPr lang="en-US" sz="550" dirty="0" smtClean="0">
                <a:latin typeface="Arial"/>
                <a:cs typeface="Arial"/>
              </a:rPr>
              <a:t>Copyright © 2014 STERIS Corporations. All Rights Reserved. CONFIDENTIAL and PROPRIETARY to STERIS Corporation</a:t>
            </a:r>
            <a:endParaRPr lang="en-US" sz="550" dirty="0">
              <a:latin typeface="Arial"/>
              <a:cs typeface="Arial"/>
            </a:endParaRPr>
          </a:p>
        </p:txBody>
      </p:sp>
      <p:pic>
        <p:nvPicPr>
          <p:cNvPr id="13" name="Picture 12" descr="SSL_Mark-only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5" y="4559767"/>
            <a:ext cx="508860" cy="502075"/>
          </a:xfrm>
          <a:prstGeom prst="rect">
            <a:avLst/>
          </a:prstGeom>
        </p:spPr>
      </p:pic>
      <p:sp>
        <p:nvSpPr>
          <p:cNvPr id="15" name="Slide Number Placeholder 5"/>
          <p:cNvSpPr>
            <a:spLocks noGrp="1"/>
          </p:cNvSpPr>
          <p:nvPr>
            <p:ph type="sldNum" sz="quarter" idx="12"/>
          </p:nvPr>
        </p:nvSpPr>
        <p:spPr>
          <a:xfrm>
            <a:off x="8013700" y="4767264"/>
            <a:ext cx="762000" cy="294577"/>
          </a:xfrm>
        </p:spPr>
        <p:txBody>
          <a:bodyPr/>
          <a:lstStyle/>
          <a:p>
            <a:fld id="{D85AD2C7-6DC9-BC4A-8B95-CCAFF3BEACE7}" type="slidenum">
              <a:rPr lang="en-US" smtClean="0"/>
              <a:pPr/>
              <a:t>‹#›</a:t>
            </a:fld>
            <a:endParaRPr lang="en-US"/>
          </a:p>
        </p:txBody>
      </p:sp>
    </p:spTree>
    <p:extLst>
      <p:ext uri="{BB962C8B-B14F-4D97-AF65-F5344CB8AC3E}">
        <p14:creationId xmlns:p14="http://schemas.microsoft.com/office/powerpoint/2010/main" val="122957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205979"/>
            <a:ext cx="6324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Slide Title</a:t>
            </a:r>
          </a:p>
        </p:txBody>
      </p:sp>
      <p:sp>
        <p:nvSpPr>
          <p:cNvPr id="1027" name="Text Placeholder 2"/>
          <p:cNvSpPr>
            <a:spLocks noGrp="1"/>
          </p:cNvSpPr>
          <p:nvPr>
            <p:ph type="body" idx="1"/>
          </p:nvPr>
        </p:nvSpPr>
        <p:spPr bwMode="auto">
          <a:xfrm>
            <a:off x="838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4B6BE1-E8D3-4CA0-9FFA-11568AF9371F}" type="slidenum">
              <a:rPr lang="en-US"/>
              <a:pPr>
                <a:defRPr/>
              </a:pPr>
              <a:t>‹#›</a:t>
            </a:fld>
            <a:endParaRPr lang="en-US" dirty="0"/>
          </a:p>
        </p:txBody>
      </p:sp>
      <p:pic>
        <p:nvPicPr>
          <p:cNvPr id="9" name="Picture 8" descr="STERIS-Life-Sciences.jpg"/>
          <p:cNvPicPr>
            <a:picLocks noChangeAspect="1"/>
          </p:cNvPicPr>
          <p:nvPr userDrawn="1"/>
        </p:nvPicPr>
        <p:blipFill>
          <a:blip r:embed="rId12" cstate="print"/>
          <a:stretch>
            <a:fillRect/>
          </a:stretch>
        </p:blipFill>
        <p:spPr>
          <a:xfrm>
            <a:off x="7208521" y="229822"/>
            <a:ext cx="1645065" cy="524558"/>
          </a:xfrm>
          <a:prstGeom prst="rect">
            <a:avLst/>
          </a:prstGeom>
        </p:spPr>
      </p:pic>
      <p:sp>
        <p:nvSpPr>
          <p:cNvPr id="10" name="Rectangle 9"/>
          <p:cNvSpPr/>
          <p:nvPr userDrawn="1"/>
        </p:nvSpPr>
        <p:spPr>
          <a:xfrm>
            <a:off x="0" y="0"/>
            <a:ext cx="837644" cy="5143500"/>
          </a:xfrm>
          <a:prstGeom prst="rect">
            <a:avLst/>
          </a:prstGeom>
          <a:solidFill>
            <a:srgbClr val="3F6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SL_Mark-only_RGB.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415" y="4559767"/>
            <a:ext cx="508860" cy="502075"/>
          </a:xfrm>
          <a:prstGeom prst="rect">
            <a:avLst/>
          </a:prstGeom>
        </p:spPr>
      </p:pic>
      <p:sp>
        <p:nvSpPr>
          <p:cNvPr id="12" name="TextBox 11"/>
          <p:cNvSpPr txBox="1"/>
          <p:nvPr userDrawn="1"/>
        </p:nvSpPr>
        <p:spPr>
          <a:xfrm>
            <a:off x="1055759" y="4884869"/>
            <a:ext cx="4613381" cy="176972"/>
          </a:xfrm>
          <a:prstGeom prst="rect">
            <a:avLst/>
          </a:prstGeom>
          <a:noFill/>
        </p:spPr>
        <p:txBody>
          <a:bodyPr wrap="square" rtlCol="0">
            <a:spAutoFit/>
          </a:bodyPr>
          <a:lstStyle/>
          <a:p>
            <a:r>
              <a:rPr lang="en-US" sz="550" dirty="0" smtClean="0">
                <a:latin typeface="Arial"/>
                <a:cs typeface="Arial"/>
              </a:rPr>
              <a:t>Copyright © 2014 STERIS Corporations. All Rights Reserved. CONFIDENTIAL and PROPRIETARY to STERIS Corporation</a:t>
            </a:r>
            <a:endParaRPr lang="en-US" sz="550"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84" r:id="rId8"/>
    <p:sldLayoutId id="2147483741" r:id="rId9"/>
    <p:sldLayoutId id="2147483743" r:id="rId10"/>
  </p:sldLayoutIdLst>
  <p:txStyles>
    <p:titleStyle>
      <a:lvl1pPr algn="l" rtl="0" eaLnBrk="0" fontAlgn="base" hangingPunct="0">
        <a:spcBef>
          <a:spcPct val="0"/>
        </a:spcBef>
        <a:spcAft>
          <a:spcPct val="0"/>
        </a:spcAft>
        <a:defRPr lang="en-US" sz="2500" kern="1200" dirty="0" smtClean="0">
          <a:solidFill>
            <a:srgbClr val="3F6B9E"/>
          </a:solidFill>
          <a:latin typeface="Arial"/>
          <a:ea typeface="+mn-ea"/>
          <a:cs typeface="Arial"/>
        </a:defRPr>
      </a:lvl1pPr>
      <a:lvl2pPr algn="l" rtl="0" eaLnBrk="0" fontAlgn="base" hangingPunct="0">
        <a:spcBef>
          <a:spcPct val="0"/>
        </a:spcBef>
        <a:spcAft>
          <a:spcPct val="0"/>
        </a:spcAft>
        <a:defRPr sz="3600">
          <a:solidFill>
            <a:schemeClr val="accent1"/>
          </a:solidFill>
          <a:latin typeface="Arial" charset="0"/>
          <a:cs typeface="Arial" charset="0"/>
        </a:defRPr>
      </a:lvl2pPr>
      <a:lvl3pPr algn="l" rtl="0" eaLnBrk="0" fontAlgn="base" hangingPunct="0">
        <a:spcBef>
          <a:spcPct val="0"/>
        </a:spcBef>
        <a:spcAft>
          <a:spcPct val="0"/>
        </a:spcAft>
        <a:defRPr sz="3600">
          <a:solidFill>
            <a:schemeClr val="accent1"/>
          </a:solidFill>
          <a:latin typeface="Arial" charset="0"/>
          <a:cs typeface="Arial" charset="0"/>
        </a:defRPr>
      </a:lvl3pPr>
      <a:lvl4pPr algn="l" rtl="0" eaLnBrk="0" fontAlgn="base" hangingPunct="0">
        <a:spcBef>
          <a:spcPct val="0"/>
        </a:spcBef>
        <a:spcAft>
          <a:spcPct val="0"/>
        </a:spcAft>
        <a:defRPr sz="3600">
          <a:solidFill>
            <a:schemeClr val="accent1"/>
          </a:solidFill>
          <a:latin typeface="Arial" charset="0"/>
          <a:cs typeface="Arial" charset="0"/>
        </a:defRPr>
      </a:lvl4pPr>
      <a:lvl5pPr algn="l" rtl="0" eaLnBrk="0" fontAlgn="base" hangingPunct="0">
        <a:spcBef>
          <a:spcPct val="0"/>
        </a:spcBef>
        <a:spcAft>
          <a:spcPct val="0"/>
        </a:spcAft>
        <a:defRPr sz="3600">
          <a:solidFill>
            <a:schemeClr val="accent1"/>
          </a:solidFill>
          <a:latin typeface="Arial" charset="0"/>
          <a:cs typeface="Arial" charset="0"/>
        </a:defRPr>
      </a:lvl5pPr>
      <a:lvl6pPr marL="457200" algn="l" rtl="0" fontAlgn="base">
        <a:spcBef>
          <a:spcPct val="0"/>
        </a:spcBef>
        <a:spcAft>
          <a:spcPct val="0"/>
        </a:spcAft>
        <a:defRPr sz="3600">
          <a:solidFill>
            <a:schemeClr val="accent1"/>
          </a:solidFill>
          <a:latin typeface="Arial" charset="0"/>
          <a:cs typeface="Arial" charset="0"/>
        </a:defRPr>
      </a:lvl6pPr>
      <a:lvl7pPr marL="914400" algn="l" rtl="0" fontAlgn="base">
        <a:spcBef>
          <a:spcPct val="0"/>
        </a:spcBef>
        <a:spcAft>
          <a:spcPct val="0"/>
        </a:spcAft>
        <a:defRPr sz="3600">
          <a:solidFill>
            <a:schemeClr val="accent1"/>
          </a:solidFill>
          <a:latin typeface="Arial" charset="0"/>
          <a:cs typeface="Arial" charset="0"/>
        </a:defRPr>
      </a:lvl7pPr>
      <a:lvl8pPr marL="1371600" algn="l" rtl="0" fontAlgn="base">
        <a:spcBef>
          <a:spcPct val="0"/>
        </a:spcBef>
        <a:spcAft>
          <a:spcPct val="0"/>
        </a:spcAft>
        <a:defRPr sz="3600">
          <a:solidFill>
            <a:schemeClr val="accent1"/>
          </a:solidFill>
          <a:latin typeface="Arial" charset="0"/>
          <a:cs typeface="Arial" charset="0"/>
        </a:defRPr>
      </a:lvl8pPr>
      <a:lvl9pPr marL="1828800" algn="l" rtl="0" fontAlgn="base">
        <a:spcBef>
          <a:spcPct val="0"/>
        </a:spcBef>
        <a:spcAft>
          <a:spcPct val="0"/>
        </a:spcAft>
        <a:defRPr sz="3600">
          <a:solidFill>
            <a:schemeClr val="accent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80311B7-EF11-457E-8FDD-7ACB9AEA53A5}" type="datetimeFigureOut">
              <a:rPr lang="en-US" smtClean="0">
                <a:solidFill>
                  <a:prstClr val="black">
                    <a:tint val="75000"/>
                  </a:prstClr>
                </a:solidFill>
                <a:latin typeface="Calibri"/>
                <a:cs typeface="+mn-cs"/>
              </a:rPr>
              <a:pPr fontAlgn="auto">
                <a:spcBef>
                  <a:spcPts val="0"/>
                </a:spcBef>
                <a:spcAft>
                  <a:spcPts val="0"/>
                </a:spcAft>
              </a:pPr>
              <a:t>9/22/2015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4E3F97-B710-4DE4-9331-CE0EFBD3716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0007002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80311B7-EF11-457E-8FDD-7ACB9AEA53A5}" type="datetimeFigureOut">
              <a:rPr lang="en-US" smtClean="0">
                <a:solidFill>
                  <a:prstClr val="black">
                    <a:tint val="75000"/>
                  </a:prstClr>
                </a:solidFill>
                <a:latin typeface="Calibri"/>
                <a:cs typeface="+mn-cs"/>
              </a:rPr>
              <a:pPr fontAlgn="auto">
                <a:spcBef>
                  <a:spcPts val="0"/>
                </a:spcBef>
                <a:spcAft>
                  <a:spcPts val="0"/>
                </a:spcAft>
              </a:pPr>
              <a:t>9/22/2015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4E3F97-B710-4DE4-9331-CE0EFBD3716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37785836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open-access-publication.php" TargetMode="External"/><Relationship Id="rId2" Type="http://schemas.openxmlformats.org/officeDocument/2006/relationships/image" Target="../media/image5.jpg"/><Relationship Id="rId1" Type="http://schemas.openxmlformats.org/officeDocument/2006/relationships/slideLayout" Target="../slideLayouts/slideLayout14.xm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scholarly-journals.ph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Microsoft_Excel_97-2003_Worksheet1.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Microsoft_Excel_97-2003_Worksheet2.xls"/></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jpe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oleObject" Target="../embeddings/Microsoft_Excel_97-2003_Worksheet3.xls"/></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parenterals-injectables.pharmaceuticalconferences.com/" TargetMode="External"/><Relationship Id="rId2" Type="http://schemas.openxmlformats.org/officeDocument/2006/relationships/image" Target="../media/image5.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About OMICS Group</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OMICS Group is an amalgamation of </a:t>
            </a:r>
            <a:r>
              <a:rPr lang="en-US" dirty="0">
                <a:hlinkClick r:id="rId3"/>
              </a:rPr>
              <a:t>Open Access Publications</a:t>
            </a:r>
            <a:r>
              <a:rPr lang="en-US" dirty="0"/>
              <a:t> and worldwide international science conferences and events. Established in the year 2007 with the sole aim of making the information on Sciences and technology ‘Open Access’, OMICS Group publishes 700+ online open access </a:t>
            </a:r>
            <a:r>
              <a:rPr lang="en-US" dirty="0">
                <a:hlinkClick r:id="rId4"/>
              </a:rPr>
              <a:t>scholarly journals </a:t>
            </a:r>
            <a:r>
              <a:rPr lang="en-US" dirty="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1000+ </a:t>
            </a:r>
            <a:r>
              <a:rPr lang="en-US" dirty="0">
                <a:hlinkClick r:id="rId5"/>
              </a:rPr>
              <a:t>International conferences</a:t>
            </a:r>
            <a:r>
              <a:rPr lang="en-US" dirty="0"/>
              <a:t> annually across the globe, where knowledge transfer takes place through debates, round table discussions, poster presentations, workshops, symposia and exhibitions.</a:t>
            </a:r>
          </a:p>
          <a:p>
            <a:pPr marL="0" indent="0">
              <a:buNone/>
            </a:pPr>
            <a:endParaRPr lang="en-US" dirty="0"/>
          </a:p>
        </p:txBody>
      </p:sp>
    </p:spTree>
    <p:extLst>
      <p:ext uri="{BB962C8B-B14F-4D97-AF65-F5344CB8AC3E}">
        <p14:creationId xmlns:p14="http://schemas.microsoft.com/office/powerpoint/2010/main" val="256161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50026" y="192913"/>
            <a:ext cx="9144000" cy="800100"/>
          </a:xfrm>
        </p:spPr>
        <p:txBody>
          <a:bodyPr/>
          <a:lstStyle/>
          <a:p>
            <a:r>
              <a:rPr lang="en-US" dirty="0" smtClean="0"/>
              <a:t>VALIDATION – Microorganism Selection</a:t>
            </a:r>
          </a:p>
        </p:txBody>
      </p:sp>
      <p:pic>
        <p:nvPicPr>
          <p:cNvPr id="22531" name="Picture 4" descr="orderofresistance"/>
          <p:cNvPicPr>
            <a:picLocks noGrp="1" noChangeAspect="1" noChangeArrowheads="1"/>
          </p:cNvPicPr>
          <p:nvPr>
            <p:ph type="body" idx="1"/>
          </p:nvPr>
        </p:nvPicPr>
        <p:blipFill>
          <a:blip r:embed="rId2" cstate="print"/>
          <a:srcRect/>
          <a:stretch>
            <a:fillRect/>
          </a:stretch>
        </p:blipFill>
        <p:spPr>
          <a:xfrm>
            <a:off x="1010949" y="938151"/>
            <a:ext cx="7288212" cy="3665966"/>
          </a:xfrm>
        </p:spPr>
      </p:pic>
      <p:sp>
        <p:nvSpPr>
          <p:cNvPr id="22532" name="Text Box 5"/>
          <p:cNvSpPr txBox="1">
            <a:spLocks noChangeArrowheads="1"/>
          </p:cNvSpPr>
          <p:nvPr/>
        </p:nvSpPr>
        <p:spPr bwMode="auto">
          <a:xfrm>
            <a:off x="1432299" y="4454026"/>
            <a:ext cx="6564313" cy="523220"/>
          </a:xfrm>
          <a:prstGeom prst="rect">
            <a:avLst/>
          </a:prstGeom>
          <a:noFill/>
          <a:ln w="9525">
            <a:noFill/>
            <a:miter lim="800000"/>
            <a:headEnd/>
            <a:tailEnd/>
          </a:ln>
        </p:spPr>
        <p:txBody>
          <a:bodyPr>
            <a:spAutoFit/>
          </a:bodyPr>
          <a:lstStyle/>
          <a:p>
            <a:pPr>
              <a:spcBef>
                <a:spcPct val="50000"/>
              </a:spcBef>
            </a:pPr>
            <a:r>
              <a:rPr lang="en-US" sz="1400" dirty="0"/>
              <a:t>From McDonnell, “Antisepsis, Disinfection, and Sterilization: Types, Action, and Resistance”  2007, ASM Press</a:t>
            </a:r>
          </a:p>
        </p:txBody>
      </p:sp>
      <p:sp>
        <p:nvSpPr>
          <p:cNvPr id="808976" name="Rectangle 16"/>
          <p:cNvSpPr>
            <a:spLocks noChangeArrowheads="1"/>
          </p:cNvSpPr>
          <p:nvPr/>
        </p:nvSpPr>
        <p:spPr bwMode="auto">
          <a:xfrm>
            <a:off x="1843088" y="3240882"/>
            <a:ext cx="5664200" cy="265510"/>
          </a:xfrm>
          <a:prstGeom prst="rect">
            <a:avLst/>
          </a:prstGeom>
          <a:solidFill>
            <a:srgbClr val="FF00FF">
              <a:alpha val="21960"/>
            </a:srgbClr>
          </a:solidFill>
          <a:ln w="9525">
            <a:solidFill>
              <a:schemeClr val="tx1"/>
            </a:solidFill>
            <a:miter lim="800000"/>
            <a:headEnd/>
            <a:tailEnd/>
          </a:ln>
        </p:spPr>
        <p:txBody>
          <a:bodyPr wrap="none" anchor="ctr"/>
          <a:lstStyle/>
          <a:p>
            <a:endParaRPr lang="en-US"/>
          </a:p>
        </p:txBody>
      </p:sp>
      <p:sp>
        <p:nvSpPr>
          <p:cNvPr id="808977" name="Rectangle 17"/>
          <p:cNvSpPr>
            <a:spLocks noChangeArrowheads="1"/>
          </p:cNvSpPr>
          <p:nvPr/>
        </p:nvSpPr>
        <p:spPr bwMode="auto">
          <a:xfrm>
            <a:off x="1828802" y="2864644"/>
            <a:ext cx="5662613" cy="177404"/>
          </a:xfrm>
          <a:prstGeom prst="rect">
            <a:avLst/>
          </a:prstGeom>
          <a:solidFill>
            <a:srgbClr val="FF00FF">
              <a:alpha val="21960"/>
            </a:srgb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76" grpId="0" animBg="1"/>
      <p:bldP spid="8089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Fungal Spores</a:t>
            </a:r>
          </a:p>
        </p:txBody>
      </p:sp>
      <p:sp>
        <p:nvSpPr>
          <p:cNvPr id="23555" name="Content Placeholder 2"/>
          <p:cNvSpPr>
            <a:spLocks noGrp="1"/>
          </p:cNvSpPr>
          <p:nvPr>
            <p:ph idx="1"/>
          </p:nvPr>
        </p:nvSpPr>
        <p:spPr/>
        <p:txBody>
          <a:bodyPr/>
          <a:lstStyle/>
          <a:p>
            <a:r>
              <a:rPr lang="en-US" i="1" smtClean="0"/>
              <a:t>Penicillium</a:t>
            </a:r>
          </a:p>
          <a:p>
            <a:r>
              <a:rPr lang="en-US" i="1" smtClean="0"/>
              <a:t>Aspergillus</a:t>
            </a:r>
          </a:p>
          <a:p>
            <a:r>
              <a:rPr lang="en-US" i="1" smtClean="0"/>
              <a:t>Cladosporium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Common sources of Spores</a:t>
            </a:r>
          </a:p>
        </p:txBody>
      </p:sp>
      <p:sp>
        <p:nvSpPr>
          <p:cNvPr id="24579" name="Content Placeholder 2"/>
          <p:cNvSpPr>
            <a:spLocks noGrp="1"/>
          </p:cNvSpPr>
          <p:nvPr>
            <p:ph idx="1"/>
          </p:nvPr>
        </p:nvSpPr>
        <p:spPr/>
        <p:txBody>
          <a:bodyPr/>
          <a:lstStyle/>
          <a:p>
            <a:r>
              <a:rPr lang="en-US" smtClean="0"/>
              <a:t>Items brought into the Cleanroom</a:t>
            </a:r>
          </a:p>
          <a:p>
            <a:pPr lvl="1"/>
            <a:r>
              <a:rPr lang="en-US" smtClean="0"/>
              <a:t>Bags, Boxes, Intervention Equipment, Pallets, Pallet Jacks, Scrubbers, Cart Wheels, Shoes, Shoe Covers</a:t>
            </a:r>
          </a:p>
          <a:p>
            <a:pPr lvl="1"/>
            <a:r>
              <a:rPr lang="en-US" smtClean="0"/>
              <a:t>Raw Materials</a:t>
            </a:r>
          </a:p>
          <a:p>
            <a:pPr lvl="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i="1" smtClean="0"/>
              <a:t>Penicillium</a:t>
            </a:r>
          </a:p>
        </p:txBody>
      </p:sp>
      <p:sp>
        <p:nvSpPr>
          <p:cNvPr id="25603" name="Content Placeholder 2"/>
          <p:cNvSpPr>
            <a:spLocks noGrp="1"/>
          </p:cNvSpPr>
          <p:nvPr>
            <p:ph idx="1"/>
          </p:nvPr>
        </p:nvSpPr>
        <p:spPr/>
        <p:txBody>
          <a:bodyPr/>
          <a:lstStyle/>
          <a:p>
            <a:r>
              <a:rPr lang="en-US" smtClean="0"/>
              <a:t>ISO-7 Cleanrooms</a:t>
            </a:r>
          </a:p>
          <a:p>
            <a:r>
              <a:rPr lang="en-US" smtClean="0"/>
              <a:t>Action Levels of 10 and picking up &gt;100</a:t>
            </a:r>
          </a:p>
          <a:p>
            <a:pPr lvl="1"/>
            <a:r>
              <a:rPr lang="en-US" smtClean="0"/>
              <a:t>Engineering Investigating</a:t>
            </a:r>
          </a:p>
          <a:p>
            <a:pPr lvl="1"/>
            <a:r>
              <a:rPr lang="en-US" smtClean="0"/>
              <a:t>HVAC</a:t>
            </a:r>
          </a:p>
          <a:p>
            <a:pPr lvl="1"/>
            <a:r>
              <a:rPr lang="en-US" smtClean="0"/>
              <a:t>Duct Work</a:t>
            </a:r>
          </a:p>
          <a:p>
            <a:pPr lvl="1"/>
            <a:r>
              <a:rPr lang="en-US" smtClean="0"/>
              <a:t>HEPA Filters</a:t>
            </a:r>
          </a:p>
          <a:p>
            <a:pPr lvl="1"/>
            <a:r>
              <a:rPr lang="en-US" smtClean="0"/>
              <a:t>Cooling Coils</a:t>
            </a:r>
          </a:p>
          <a:p>
            <a:pPr lvl="1"/>
            <a:r>
              <a:rPr lang="en-US" smtClean="0"/>
              <a:t>Wall Coverings</a:t>
            </a:r>
          </a:p>
          <a:p>
            <a:pPr lvl="1"/>
            <a:r>
              <a:rPr lang="en-US" smtClean="0"/>
              <a:t>Airflow Vents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i="1" smtClean="0"/>
              <a:t>Penicillium</a:t>
            </a:r>
            <a:r>
              <a:rPr lang="en-US" smtClean="0"/>
              <a:t> Investigation</a:t>
            </a:r>
          </a:p>
        </p:txBody>
      </p:sp>
      <p:sp>
        <p:nvSpPr>
          <p:cNvPr id="26627" name="Content Placeholder 2"/>
          <p:cNvSpPr>
            <a:spLocks noGrp="1"/>
          </p:cNvSpPr>
          <p:nvPr>
            <p:ph idx="1"/>
          </p:nvPr>
        </p:nvSpPr>
        <p:spPr>
          <a:xfrm>
            <a:off x="1045031" y="897052"/>
            <a:ext cx="7896225" cy="2680097"/>
          </a:xfrm>
        </p:spPr>
        <p:txBody>
          <a:bodyPr/>
          <a:lstStyle/>
          <a:p>
            <a:r>
              <a:rPr lang="en-US" dirty="0" smtClean="0"/>
              <a:t>Entry and Exit Procedures</a:t>
            </a:r>
          </a:p>
          <a:p>
            <a:r>
              <a:rPr lang="en-US" dirty="0" smtClean="0"/>
              <a:t>Gowning Procedure</a:t>
            </a:r>
          </a:p>
          <a:p>
            <a:r>
              <a:rPr lang="en-US" dirty="0" smtClean="0"/>
              <a:t>Cart Wheels</a:t>
            </a:r>
          </a:p>
          <a:p>
            <a:r>
              <a:rPr lang="en-US" dirty="0" smtClean="0"/>
              <a:t>Construction</a:t>
            </a:r>
          </a:p>
          <a:p>
            <a:pPr lvl="1"/>
            <a:r>
              <a:rPr lang="en-US" dirty="0" smtClean="0"/>
              <a:t>Further Investigation</a:t>
            </a:r>
          </a:p>
          <a:p>
            <a:pPr lvl="1"/>
            <a:r>
              <a:rPr lang="en-US" dirty="0" smtClean="0"/>
              <a:t>Use of </a:t>
            </a:r>
            <a:r>
              <a:rPr lang="en-US" dirty="0" err="1" smtClean="0"/>
              <a:t>Sporicides</a:t>
            </a:r>
            <a:endParaRPr lang="en-US" dirty="0" smtClean="0"/>
          </a:p>
          <a:p>
            <a:pPr lvl="1"/>
            <a:r>
              <a:rPr lang="en-US" dirty="0" smtClean="0"/>
              <a:t>Containers in the </a:t>
            </a:r>
            <a:r>
              <a:rPr lang="en-US" dirty="0" err="1" smtClean="0"/>
              <a:t>Cleanroom</a:t>
            </a:r>
            <a:endParaRPr lang="en-US" dirty="0" smtClean="0"/>
          </a:p>
          <a:p>
            <a:pPr lvl="1"/>
            <a:r>
              <a:rPr lang="en-US" dirty="0" err="1" smtClean="0"/>
              <a:t>Coldroom</a:t>
            </a:r>
            <a:r>
              <a:rPr lang="en-US" dirty="0" smtClean="0"/>
              <a:t> Cleaning Procedures</a:t>
            </a:r>
          </a:p>
          <a:p>
            <a:pPr lvl="1"/>
            <a:r>
              <a:rPr lang="en-US" dirty="0" smtClean="0"/>
              <a:t>Documentation</a:t>
            </a:r>
          </a:p>
          <a:p>
            <a:pPr lvl="1"/>
            <a:r>
              <a:rPr lang="en-US" dirty="0" smtClean="0"/>
              <a:t>Assignable Cause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i="1" smtClean="0"/>
              <a:t>Penicillium</a:t>
            </a:r>
          </a:p>
        </p:txBody>
      </p:sp>
      <p:pic>
        <p:nvPicPr>
          <p:cNvPr id="27651" name="Picture 2" descr="C:\Users\jpolarin\Pictures\Clip Art\Penicillium_notatum.jpg"/>
          <p:cNvPicPr>
            <a:picLocks noChangeAspect="1" noChangeArrowheads="1"/>
          </p:cNvPicPr>
          <p:nvPr/>
        </p:nvPicPr>
        <p:blipFill>
          <a:blip r:embed="rId2" cstate="print"/>
          <a:srcRect/>
          <a:stretch>
            <a:fillRect/>
          </a:stretch>
        </p:blipFill>
        <p:spPr bwMode="auto">
          <a:xfrm>
            <a:off x="2363788" y="2712245"/>
            <a:ext cx="1428750" cy="804863"/>
          </a:xfrm>
          <a:prstGeom prst="rect">
            <a:avLst/>
          </a:prstGeom>
          <a:noFill/>
          <a:ln w="9525">
            <a:noFill/>
            <a:miter lim="800000"/>
            <a:headEnd/>
            <a:tailEnd/>
          </a:ln>
        </p:spPr>
      </p:pic>
      <p:pic>
        <p:nvPicPr>
          <p:cNvPr id="27652" name="Picture 3" descr="C:\Users\jpolarin\Pictures\Clip Art\penicillium_colonies.jpg"/>
          <p:cNvPicPr>
            <a:picLocks noChangeAspect="1" noChangeArrowheads="1"/>
          </p:cNvPicPr>
          <p:nvPr/>
        </p:nvPicPr>
        <p:blipFill>
          <a:blip r:embed="rId3" cstate="print"/>
          <a:srcRect/>
          <a:stretch>
            <a:fillRect/>
          </a:stretch>
        </p:blipFill>
        <p:spPr bwMode="auto">
          <a:xfrm>
            <a:off x="976603" y="1327069"/>
            <a:ext cx="4224635" cy="2294906"/>
          </a:xfrm>
          <a:prstGeom prst="rect">
            <a:avLst/>
          </a:prstGeom>
          <a:noFill/>
          <a:ln w="9525">
            <a:noFill/>
            <a:miter lim="800000"/>
            <a:headEnd/>
            <a:tailEnd/>
          </a:ln>
        </p:spPr>
      </p:pic>
      <p:pic>
        <p:nvPicPr>
          <p:cNvPr id="27653" name="Picture 4" descr="C:\Users\jpolarin\Pictures\Clip Art\Penicillium_notatum.jpg"/>
          <p:cNvPicPr>
            <a:picLocks noGrp="1" noChangeAspect="1" noChangeArrowheads="1"/>
          </p:cNvPicPr>
          <p:nvPr>
            <p:ph idx="1"/>
          </p:nvPr>
        </p:nvPicPr>
        <p:blipFill>
          <a:blip r:embed="rId4" cstate="print"/>
          <a:srcRect/>
          <a:stretch>
            <a:fillRect/>
          </a:stretch>
        </p:blipFill>
        <p:spPr>
          <a:xfrm>
            <a:off x="4732341" y="1778795"/>
            <a:ext cx="4179887" cy="2352675"/>
          </a:xfrm>
        </p:spPr>
      </p:pic>
      <p:sp>
        <p:nvSpPr>
          <p:cNvPr id="27654" name="TextBox 6"/>
          <p:cNvSpPr txBox="1">
            <a:spLocks noChangeArrowheads="1"/>
          </p:cNvSpPr>
          <p:nvPr/>
        </p:nvSpPr>
        <p:spPr bwMode="auto">
          <a:xfrm>
            <a:off x="692171" y="3557682"/>
            <a:ext cx="1617302" cy="276999"/>
          </a:xfrm>
          <a:prstGeom prst="rect">
            <a:avLst/>
          </a:prstGeom>
          <a:noFill/>
          <a:ln w="9525">
            <a:noFill/>
            <a:miter lim="800000"/>
            <a:headEnd/>
            <a:tailEnd/>
          </a:ln>
        </p:spPr>
        <p:txBody>
          <a:bodyPr wrap="none">
            <a:spAutoFit/>
          </a:bodyPr>
          <a:lstStyle/>
          <a:p>
            <a:r>
              <a:rPr lang="en-US" sz="1200" dirty="0"/>
              <a:t>Courtesy Ann Larson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i="1" smtClean="0"/>
              <a:t>Aspergillus</a:t>
            </a:r>
          </a:p>
        </p:txBody>
      </p:sp>
      <p:sp>
        <p:nvSpPr>
          <p:cNvPr id="28675" name="Content Placeholder 2"/>
          <p:cNvSpPr>
            <a:spLocks noGrp="1"/>
          </p:cNvSpPr>
          <p:nvPr>
            <p:ph idx="1"/>
          </p:nvPr>
        </p:nvSpPr>
        <p:spPr/>
        <p:txBody>
          <a:bodyPr/>
          <a:lstStyle/>
          <a:p>
            <a:r>
              <a:rPr lang="en-US" smtClean="0"/>
              <a:t>ISO-5 Cleanroom</a:t>
            </a:r>
          </a:p>
          <a:p>
            <a:pPr lvl="1"/>
            <a:r>
              <a:rPr lang="en-US" smtClean="0"/>
              <a:t>Source</a:t>
            </a:r>
          </a:p>
          <a:p>
            <a:pPr lvl="2"/>
            <a:r>
              <a:rPr lang="en-US" smtClean="0"/>
              <a:t>Door Kick Plate</a:t>
            </a:r>
          </a:p>
          <a:p>
            <a:pPr lvl="2"/>
            <a:r>
              <a:rPr lang="en-US" smtClean="0"/>
              <a:t>High Impingement Spraying Device</a:t>
            </a:r>
          </a:p>
          <a:p>
            <a:r>
              <a:rPr lang="en-US" smtClean="0"/>
              <a:t>Exceeding Limits in ISO-7 areas</a:t>
            </a:r>
          </a:p>
          <a:p>
            <a:pPr lvl="1"/>
            <a:r>
              <a:rPr lang="en-US" smtClean="0"/>
              <a:t>Dock Doors proximal to ISO-7 cleanroom</a:t>
            </a:r>
          </a:p>
          <a:p>
            <a:pPr lvl="1"/>
            <a:r>
              <a:rPr lang="en-US" smtClean="0"/>
              <a:t>Storage room with limited control</a:t>
            </a:r>
          </a:p>
          <a:p>
            <a:pPr lvl="1"/>
            <a:r>
              <a:rPr lang="en-US" smtClean="0"/>
              <a:t>No limits for mold spores</a:t>
            </a:r>
          </a:p>
          <a:p>
            <a:pPr lvl="1"/>
            <a:r>
              <a:rPr lang="en-US" smtClean="0"/>
              <a:t>Limited control for incoming and outgoing items</a:t>
            </a:r>
          </a:p>
          <a:p>
            <a:pPr lvl="1"/>
            <a:endParaRPr lang="en-US" smtClean="0"/>
          </a:p>
          <a:p>
            <a:pPr lvl="1">
              <a:buFontTx/>
              <a:buNone/>
            </a:pPr>
            <a:r>
              <a:rPr lang="en-US"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i="1" smtClean="0"/>
              <a:t>Aspergillus </a:t>
            </a:r>
            <a:r>
              <a:rPr lang="en-US" smtClean="0"/>
              <a:t>Investigation</a:t>
            </a:r>
          </a:p>
        </p:txBody>
      </p:sp>
      <p:sp>
        <p:nvSpPr>
          <p:cNvPr id="29699" name="Content Placeholder 2"/>
          <p:cNvSpPr>
            <a:spLocks noGrp="1"/>
          </p:cNvSpPr>
          <p:nvPr>
            <p:ph idx="1"/>
          </p:nvPr>
        </p:nvSpPr>
        <p:spPr/>
        <p:txBody>
          <a:bodyPr/>
          <a:lstStyle/>
          <a:p>
            <a:r>
              <a:rPr lang="en-US" smtClean="0"/>
              <a:t>Sporicidal usage in pass thru</a:t>
            </a:r>
          </a:p>
          <a:p>
            <a:r>
              <a:rPr lang="en-US" smtClean="0"/>
              <a:t>Clean and dirty area on the Dock</a:t>
            </a:r>
          </a:p>
          <a:p>
            <a:r>
              <a:rPr lang="en-US" smtClean="0"/>
              <a:t>Better control of gowning area</a:t>
            </a:r>
          </a:p>
          <a:p>
            <a:r>
              <a:rPr lang="en-US" smtClean="0"/>
              <a:t>Cart Wheel control</a:t>
            </a:r>
          </a:p>
          <a:p>
            <a:r>
              <a:rPr lang="en-US" smtClean="0"/>
              <a:t>Better gowning control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38127" y="223838"/>
            <a:ext cx="8647113" cy="600164"/>
          </a:xfrm>
          <a:prstGeom prst="rect">
            <a:avLst/>
          </a:prstGeom>
          <a:noFill/>
          <a:ln w="9525">
            <a:noFill/>
            <a:miter lim="800000"/>
            <a:headEnd/>
            <a:tailEnd/>
          </a:ln>
        </p:spPr>
        <p:txBody>
          <a:bodyPr>
            <a:spAutoFit/>
          </a:bodyPr>
          <a:lstStyle/>
          <a:p>
            <a:pPr algn="ctr"/>
            <a:r>
              <a:rPr lang="en-US" sz="3300" b="1">
                <a:latin typeface="Calibri" pitchFamily="34" charset="0"/>
                <a:ea typeface="Calibri" pitchFamily="34" charset="0"/>
                <a:cs typeface="Calibri" pitchFamily="34" charset="0"/>
              </a:rPr>
              <a:t>Fungi</a:t>
            </a:r>
          </a:p>
        </p:txBody>
      </p:sp>
      <p:pic>
        <p:nvPicPr>
          <p:cNvPr id="30723" name="Picture 2" descr="E:\EKS\IMG_0711.JPG"/>
          <p:cNvPicPr>
            <a:picLocks noGrp="1" noChangeAspect="1" noChangeArrowheads="1"/>
          </p:cNvPicPr>
          <p:nvPr>
            <p:ph sz="quarter" idx="1"/>
          </p:nvPr>
        </p:nvPicPr>
        <p:blipFill>
          <a:blip r:embed="rId2" cstate="print"/>
          <a:srcRect/>
          <a:stretch>
            <a:fillRect/>
          </a:stretch>
        </p:blipFill>
        <p:spPr>
          <a:xfrm>
            <a:off x="1743075" y="1096567"/>
            <a:ext cx="5729288" cy="3223022"/>
          </a:xfrm>
        </p:spPr>
      </p:pic>
      <p:sp>
        <p:nvSpPr>
          <p:cNvPr id="30724" name="TextBox 3"/>
          <p:cNvSpPr txBox="1">
            <a:spLocks noChangeArrowheads="1"/>
          </p:cNvSpPr>
          <p:nvPr/>
        </p:nvSpPr>
        <p:spPr bwMode="auto">
          <a:xfrm>
            <a:off x="1524003" y="4339830"/>
            <a:ext cx="1361655" cy="276999"/>
          </a:xfrm>
          <a:prstGeom prst="rect">
            <a:avLst/>
          </a:prstGeom>
          <a:noFill/>
          <a:ln w="9525">
            <a:noFill/>
            <a:miter lim="800000"/>
            <a:headEnd/>
            <a:tailEnd/>
          </a:ln>
        </p:spPr>
        <p:txBody>
          <a:bodyPr wrap="none">
            <a:spAutoFit/>
          </a:bodyPr>
          <a:lstStyle/>
          <a:p>
            <a:r>
              <a:rPr lang="en-US" sz="1200">
                <a:latin typeface="Calibri" pitchFamily="34" charset="0"/>
                <a:ea typeface="Calibri" pitchFamily="34" charset="0"/>
                <a:cs typeface="Calibri" pitchFamily="34" charset="0"/>
              </a:rPr>
              <a:t>Courtesy Dan Klein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268288" y="232173"/>
            <a:ext cx="8577262" cy="600164"/>
          </a:xfrm>
          <a:prstGeom prst="rect">
            <a:avLst/>
          </a:prstGeom>
          <a:noFill/>
          <a:ln w="9525">
            <a:noFill/>
            <a:miter lim="800000"/>
            <a:headEnd/>
            <a:tailEnd/>
          </a:ln>
        </p:spPr>
        <p:txBody>
          <a:bodyPr>
            <a:spAutoFit/>
          </a:bodyPr>
          <a:lstStyle/>
          <a:p>
            <a:pPr algn="ctr"/>
            <a:r>
              <a:rPr lang="en-US" sz="3300" b="1">
                <a:latin typeface="Calibri" pitchFamily="34" charset="0"/>
                <a:ea typeface="Calibri" pitchFamily="34" charset="0"/>
                <a:cs typeface="Calibri" pitchFamily="34" charset="0"/>
              </a:rPr>
              <a:t>Cleanroom Fungi</a:t>
            </a:r>
          </a:p>
        </p:txBody>
      </p:sp>
      <p:pic>
        <p:nvPicPr>
          <p:cNvPr id="31747" name="Picture 2" descr="E:\EKS\photo.jpg"/>
          <p:cNvPicPr>
            <a:picLocks noGrp="1" noChangeAspect="1" noChangeArrowheads="1"/>
          </p:cNvPicPr>
          <p:nvPr>
            <p:ph sz="quarter" idx="1"/>
          </p:nvPr>
        </p:nvPicPr>
        <p:blipFill>
          <a:blip r:embed="rId2" cstate="print"/>
          <a:srcRect/>
          <a:stretch>
            <a:fillRect/>
          </a:stretch>
        </p:blipFill>
        <p:spPr>
          <a:xfrm>
            <a:off x="1733550" y="1047752"/>
            <a:ext cx="5678488" cy="3194447"/>
          </a:xfrm>
        </p:spPr>
      </p:pic>
      <p:sp>
        <p:nvSpPr>
          <p:cNvPr id="31748" name="TextBox 3"/>
          <p:cNvSpPr txBox="1">
            <a:spLocks noChangeArrowheads="1"/>
          </p:cNvSpPr>
          <p:nvPr/>
        </p:nvSpPr>
        <p:spPr bwMode="auto">
          <a:xfrm>
            <a:off x="1431927" y="4313636"/>
            <a:ext cx="1361655" cy="276999"/>
          </a:xfrm>
          <a:prstGeom prst="rect">
            <a:avLst/>
          </a:prstGeom>
          <a:noFill/>
          <a:ln w="9525">
            <a:noFill/>
            <a:miter lim="800000"/>
            <a:headEnd/>
            <a:tailEnd/>
          </a:ln>
        </p:spPr>
        <p:txBody>
          <a:bodyPr wrap="none">
            <a:spAutoFit/>
          </a:bodyPr>
          <a:lstStyle/>
          <a:p>
            <a:r>
              <a:rPr lang="en-US" sz="1200">
                <a:latin typeface="Calibri" pitchFamily="34" charset="0"/>
                <a:ea typeface="Calibri" pitchFamily="34" charset="0"/>
                <a:cs typeface="Calibri" pitchFamily="34" charset="0"/>
              </a:rPr>
              <a:t>Courtesy Dan Klein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OMICS International Conferences</a:t>
            </a:r>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OMICS International is a pioneer and leading science event organizer, which publishes around 700+ open access journals and conducts over 500 Medical, Clinical, Engineering, Life Sciences, </a:t>
            </a:r>
            <a:r>
              <a:rPr lang="en-US" dirty="0" err="1"/>
              <a:t>Pharma</a:t>
            </a:r>
            <a:r>
              <a:rPr lang="en-US" dirty="0"/>
              <a:t> scientific conferences all over the globe annually with the support of more than 1000 scientific associations and 30,000 editorial board members and 3.5 million followers to its credit.</a:t>
            </a:r>
          </a:p>
          <a:p>
            <a:pPr marL="0" indent="0" algn="just">
              <a:buNone/>
            </a:pPr>
            <a:endParaRPr lang="en-US" dirty="0"/>
          </a:p>
          <a:p>
            <a:pPr marL="0" indent="0" algn="just">
              <a:buNone/>
            </a:pPr>
            <a:r>
              <a:rPr lang="en-US" dirty="0"/>
              <a:t>OMICS Group has organized 1000+ conferences, workshops and national symposiums across the major cities including San Francisco, Las Vegas, San Antonio, Omaha, Orlando, Raleigh, Santa Clara, Chicago, Philadelphia, Baltimore, United Kingdom, Valencia, Dubai, Beijing, Hyderabad, Bengaluru and Mumbai.</a:t>
            </a:r>
          </a:p>
          <a:p>
            <a:endParaRPr lang="en-US" dirty="0"/>
          </a:p>
        </p:txBody>
      </p:sp>
    </p:spTree>
    <p:extLst>
      <p:ext uri="{BB962C8B-B14F-4D97-AF65-F5344CB8AC3E}">
        <p14:creationId xmlns:p14="http://schemas.microsoft.com/office/powerpoint/2010/main" val="165954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200" smtClean="0"/>
              <a:t>Inoculum Preparation—Fungal Spores </a:t>
            </a:r>
          </a:p>
        </p:txBody>
      </p:sp>
      <p:sp>
        <p:nvSpPr>
          <p:cNvPr id="32771" name="Content Placeholder 5"/>
          <p:cNvSpPr>
            <a:spLocks noGrp="1"/>
          </p:cNvSpPr>
          <p:nvPr>
            <p:ph sz="half" idx="1"/>
          </p:nvPr>
        </p:nvSpPr>
        <p:spPr>
          <a:xfrm>
            <a:off x="295275" y="1493045"/>
            <a:ext cx="4286250" cy="1493044"/>
          </a:xfrm>
        </p:spPr>
        <p:txBody>
          <a:bodyPr/>
          <a:lstStyle/>
          <a:p>
            <a:r>
              <a:rPr lang="en-US" sz="2000" smtClean="0"/>
              <a:t>Cultures need to be incubated for a sufficient length of time before harvesting spores</a:t>
            </a:r>
          </a:p>
          <a:p>
            <a:pPr>
              <a:buFontTx/>
              <a:buNone/>
            </a:pPr>
            <a:endParaRPr lang="en-US" smtClean="0"/>
          </a:p>
        </p:txBody>
      </p:sp>
      <p:pic>
        <p:nvPicPr>
          <p:cNvPr id="32772" name="Picture 2" descr="E:\EKS\IMG_0711.JPG"/>
          <p:cNvPicPr>
            <a:picLocks noGrp="1" noChangeAspect="1" noChangeArrowheads="1"/>
          </p:cNvPicPr>
          <p:nvPr>
            <p:ph sz="half" idx="2"/>
          </p:nvPr>
        </p:nvPicPr>
        <p:blipFill>
          <a:blip r:embed="rId2" cstate="print"/>
          <a:srcRect/>
          <a:stretch>
            <a:fillRect/>
          </a:stretch>
        </p:blipFill>
        <p:spPr>
          <a:xfrm>
            <a:off x="5105400" y="800101"/>
            <a:ext cx="3581400" cy="1529954"/>
          </a:xfrm>
        </p:spPr>
      </p:pic>
      <p:pic>
        <p:nvPicPr>
          <p:cNvPr id="32773" name="Content Placeholder 4" descr="A niger on agar.jpg"/>
          <p:cNvPicPr>
            <a:picLocks noChangeAspect="1"/>
          </p:cNvPicPr>
          <p:nvPr/>
        </p:nvPicPr>
        <p:blipFill>
          <a:blip r:embed="rId3" cstate="print"/>
          <a:srcRect/>
          <a:stretch>
            <a:fillRect/>
          </a:stretch>
        </p:blipFill>
        <p:spPr bwMode="auto">
          <a:xfrm>
            <a:off x="914400" y="2571750"/>
            <a:ext cx="7696200" cy="1714500"/>
          </a:xfrm>
          <a:prstGeom prst="rect">
            <a:avLst/>
          </a:prstGeom>
          <a:noFill/>
          <a:ln w="9525">
            <a:noFill/>
            <a:miter lim="800000"/>
            <a:headEnd/>
            <a:tailEnd/>
          </a:ln>
        </p:spPr>
      </p:pic>
      <p:sp>
        <p:nvSpPr>
          <p:cNvPr id="32774" name="TextBox 5"/>
          <p:cNvSpPr txBox="1">
            <a:spLocks noChangeArrowheads="1"/>
          </p:cNvSpPr>
          <p:nvPr/>
        </p:nvSpPr>
        <p:spPr bwMode="auto">
          <a:xfrm>
            <a:off x="900113" y="4339830"/>
            <a:ext cx="1897062" cy="276999"/>
          </a:xfrm>
          <a:prstGeom prst="rect">
            <a:avLst/>
          </a:prstGeom>
          <a:noFill/>
          <a:ln w="9525">
            <a:noFill/>
            <a:miter lim="800000"/>
            <a:headEnd/>
            <a:tailEnd/>
          </a:ln>
        </p:spPr>
        <p:txBody>
          <a:bodyPr>
            <a:spAutoFit/>
          </a:bodyPr>
          <a:lstStyle/>
          <a:p>
            <a:r>
              <a:rPr lang="en-US" sz="1200"/>
              <a:t>Courtesy Dan Klein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73228" y="486967"/>
            <a:ext cx="8081963" cy="432197"/>
          </a:xfrm>
        </p:spPr>
        <p:txBody>
          <a:bodyPr/>
          <a:lstStyle/>
          <a:p>
            <a:r>
              <a:rPr lang="en-US" sz="3200" smtClean="0"/>
              <a:t>Surface Preparation</a:t>
            </a:r>
          </a:p>
        </p:txBody>
      </p:sp>
      <p:sp>
        <p:nvSpPr>
          <p:cNvPr id="33795" name="Content Placeholder 3"/>
          <p:cNvSpPr>
            <a:spLocks noGrp="1"/>
          </p:cNvSpPr>
          <p:nvPr>
            <p:ph sz="half" idx="1"/>
          </p:nvPr>
        </p:nvSpPr>
        <p:spPr>
          <a:xfrm>
            <a:off x="1181100" y="1085850"/>
            <a:ext cx="7048500" cy="628650"/>
          </a:xfrm>
        </p:spPr>
        <p:txBody>
          <a:bodyPr/>
          <a:lstStyle/>
          <a:p>
            <a:r>
              <a:rPr lang="en-US" smtClean="0"/>
              <a:t>Autoclaving may not be acceptable for some surfaces  (Saniflex)</a:t>
            </a:r>
          </a:p>
          <a:p>
            <a:endParaRPr lang="en-US" smtClean="0"/>
          </a:p>
        </p:txBody>
      </p:sp>
      <p:pic>
        <p:nvPicPr>
          <p:cNvPr id="33796" name="Content Placeholder 6" descr="DSC01362.jpg"/>
          <p:cNvPicPr>
            <a:picLocks noGrp="1" noChangeAspect="1"/>
          </p:cNvPicPr>
          <p:nvPr>
            <p:ph sz="half" idx="2"/>
          </p:nvPr>
        </p:nvPicPr>
        <p:blipFill>
          <a:blip r:embed="rId2" cstate="print"/>
          <a:srcRect/>
          <a:stretch>
            <a:fillRect/>
          </a:stretch>
        </p:blipFill>
        <p:spPr>
          <a:xfrm>
            <a:off x="1426029" y="2044783"/>
            <a:ext cx="6705600" cy="2286000"/>
          </a:xfrm>
        </p:spPr>
      </p:pic>
      <p:sp>
        <p:nvSpPr>
          <p:cNvPr id="33797" name="TextBox 4"/>
          <p:cNvSpPr txBox="1">
            <a:spLocks noChangeArrowheads="1"/>
          </p:cNvSpPr>
          <p:nvPr/>
        </p:nvSpPr>
        <p:spPr bwMode="auto">
          <a:xfrm>
            <a:off x="1309688" y="4114801"/>
            <a:ext cx="1789272" cy="276999"/>
          </a:xfrm>
          <a:prstGeom prst="rect">
            <a:avLst/>
          </a:prstGeom>
          <a:noFill/>
          <a:ln w="9525">
            <a:noFill/>
            <a:miter lim="800000"/>
            <a:headEnd/>
            <a:tailEnd/>
          </a:ln>
        </p:spPr>
        <p:txBody>
          <a:bodyPr wrap="none">
            <a:spAutoFit/>
          </a:bodyPr>
          <a:lstStyle/>
          <a:p>
            <a:r>
              <a:rPr lang="en-US" sz="1200"/>
              <a:t>Courtesy Carol Bartnett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066928" y="158355"/>
            <a:ext cx="4625975" cy="820340"/>
          </a:xfrm>
        </p:spPr>
        <p:txBody>
          <a:bodyPr/>
          <a:lstStyle/>
          <a:p>
            <a:r>
              <a:rPr lang="en-US" smtClean="0"/>
              <a:t>Surface Tension Issue</a:t>
            </a:r>
          </a:p>
        </p:txBody>
      </p:sp>
      <p:pic>
        <p:nvPicPr>
          <p:cNvPr id="34819" name="Content Placeholder 6" descr="DSC01365.jpg"/>
          <p:cNvPicPr>
            <a:picLocks noGrp="1" noChangeAspect="1"/>
          </p:cNvPicPr>
          <p:nvPr>
            <p:ph sz="half" idx="1"/>
          </p:nvPr>
        </p:nvPicPr>
        <p:blipFill>
          <a:blip r:embed="rId2" cstate="print"/>
          <a:srcRect/>
          <a:stretch>
            <a:fillRect/>
          </a:stretch>
        </p:blipFill>
        <p:spPr>
          <a:xfrm>
            <a:off x="595910" y="1264228"/>
            <a:ext cx="4546600" cy="3533775"/>
          </a:xfrm>
        </p:spPr>
      </p:pic>
      <p:pic>
        <p:nvPicPr>
          <p:cNvPr id="34820" name="Content Placeholder 9" descr="DSC01370.jpg"/>
          <p:cNvPicPr>
            <a:picLocks noGrp="1" noChangeAspect="1"/>
          </p:cNvPicPr>
          <p:nvPr>
            <p:ph sz="half" idx="2"/>
          </p:nvPr>
        </p:nvPicPr>
        <p:blipFill>
          <a:blip r:embed="rId3" cstate="print"/>
          <a:srcRect/>
          <a:stretch>
            <a:fillRect/>
          </a:stretch>
        </p:blipFill>
        <p:spPr>
          <a:xfrm>
            <a:off x="4162136" y="1126424"/>
            <a:ext cx="4483100" cy="3552825"/>
          </a:xfrm>
        </p:spPr>
      </p:pic>
      <p:sp>
        <p:nvSpPr>
          <p:cNvPr id="5" name="Rectangle 4"/>
          <p:cNvSpPr/>
          <p:nvPr/>
        </p:nvSpPr>
        <p:spPr>
          <a:xfrm>
            <a:off x="0" y="3771901"/>
            <a:ext cx="9144000" cy="103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473203" y="451248"/>
            <a:ext cx="8081963" cy="432197"/>
          </a:xfrm>
        </p:spPr>
        <p:txBody>
          <a:bodyPr/>
          <a:lstStyle/>
          <a:p>
            <a:r>
              <a:rPr lang="en-US" i="1" smtClean="0"/>
              <a:t>Cladosporium</a:t>
            </a:r>
          </a:p>
        </p:txBody>
      </p:sp>
      <p:sp>
        <p:nvSpPr>
          <p:cNvPr id="35843" name="Content Placeholder 2"/>
          <p:cNvSpPr>
            <a:spLocks noGrp="1"/>
          </p:cNvSpPr>
          <p:nvPr>
            <p:ph sz="half" idx="1"/>
          </p:nvPr>
        </p:nvSpPr>
        <p:spPr>
          <a:xfrm>
            <a:off x="857253" y="1407319"/>
            <a:ext cx="8081963" cy="3187304"/>
          </a:xfrm>
        </p:spPr>
        <p:txBody>
          <a:bodyPr/>
          <a:lstStyle/>
          <a:p>
            <a:r>
              <a:rPr lang="en-US" smtClean="0"/>
              <a:t>Elevated levels in Puerto Rico</a:t>
            </a:r>
          </a:p>
          <a:p>
            <a:r>
              <a:rPr lang="en-US" smtClean="0"/>
              <a:t>Common in Southern CA</a:t>
            </a:r>
          </a:p>
          <a:p>
            <a:pPr lvl="1"/>
            <a:r>
              <a:rPr lang="en-US" smtClean="0"/>
              <a:t>Increase Sporicide Usage</a:t>
            </a:r>
          </a:p>
          <a:p>
            <a:pPr lvl="1"/>
            <a:r>
              <a:rPr lang="en-US" smtClean="0"/>
              <a:t>Sources</a:t>
            </a:r>
          </a:p>
          <a:p>
            <a:pPr lvl="2"/>
            <a:r>
              <a:rPr lang="en-US" smtClean="0"/>
              <a:t>Humidity and temperature</a:t>
            </a:r>
          </a:p>
          <a:p>
            <a:pPr lvl="2"/>
            <a:r>
              <a:rPr lang="en-US" smtClean="0"/>
              <a:t>Burning of Sugar Cane fields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571625" y="404814"/>
            <a:ext cx="8229600" cy="355997"/>
          </a:xfrm>
        </p:spPr>
        <p:txBody>
          <a:bodyPr lIns="90488" tIns="44450" rIns="90488" bIns="44450"/>
          <a:lstStyle/>
          <a:p>
            <a:pPr eaLnBrk="1" hangingPunct="1">
              <a:defRPr/>
            </a:pPr>
            <a:r>
              <a:rPr lang="en-US" dirty="0" smtClean="0">
                <a:latin typeface="+mn-lt"/>
                <a:ea typeface="Calibri" pitchFamily="34" charset="0"/>
                <a:cs typeface="Calibri" pitchFamily="34" charset="0"/>
              </a:rPr>
              <a:t>Case Study on Substrates</a:t>
            </a:r>
          </a:p>
        </p:txBody>
      </p:sp>
      <p:graphicFrame>
        <p:nvGraphicFramePr>
          <p:cNvPr id="5" name="Group 2"/>
          <p:cNvGraphicFramePr>
            <a:graphicFrameLocks/>
          </p:cNvGraphicFramePr>
          <p:nvPr/>
        </p:nvGraphicFramePr>
        <p:xfrm>
          <a:off x="852076" y="931163"/>
          <a:ext cx="7975318" cy="4064423"/>
        </p:xfrm>
        <a:graphic>
          <a:graphicData uri="http://schemas.openxmlformats.org/drawingml/2006/table">
            <a:tbl>
              <a:tblPr/>
              <a:tblGrid>
                <a:gridCol w="1489218"/>
                <a:gridCol w="1081530"/>
                <a:gridCol w="1081529"/>
                <a:gridCol w="1079991"/>
                <a:gridCol w="1081530"/>
                <a:gridCol w="1079991"/>
                <a:gridCol w="1081529"/>
              </a:tblGrid>
              <a:tr h="320040">
                <a:tc gridSpan="7">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Efficacy (log reduction) of Low pH </a:t>
                      </a:r>
                      <a:r>
                        <a:rPr kumimoji="0" lang="en-US" sz="800" b="0" i="0" u="none" strike="noStrike" cap="none" normalizeH="0" baseline="0" dirty="0" err="1" smtClean="0">
                          <a:ln>
                            <a:noFill/>
                          </a:ln>
                          <a:solidFill>
                            <a:schemeClr val="tx1"/>
                          </a:solidFill>
                          <a:effectLst/>
                          <a:latin typeface="CG Omega" charset="0"/>
                        </a:rPr>
                        <a:t>phenolic</a:t>
                      </a:r>
                      <a:r>
                        <a:rPr kumimoji="0" lang="en-US" sz="800" b="0" i="0" u="none" strike="noStrike" cap="none" normalizeH="0" baseline="0" dirty="0" smtClean="0">
                          <a:ln>
                            <a:noFill/>
                          </a:ln>
                          <a:solidFill>
                            <a:schemeClr val="tx1"/>
                          </a:solidFill>
                          <a:effectLst/>
                          <a:latin typeface="CG Omega" charset="0"/>
                        </a:rPr>
                        <a:t> (Environ </a:t>
                      </a:r>
                      <a:r>
                        <a:rPr kumimoji="0" lang="en-US" sz="800" b="0" i="0" u="none" strike="noStrike" cap="none" normalizeH="0" baseline="0" dirty="0" err="1" smtClean="0">
                          <a:ln>
                            <a:noFill/>
                          </a:ln>
                          <a:solidFill>
                            <a:schemeClr val="tx1"/>
                          </a:solidFill>
                          <a:effectLst/>
                          <a:latin typeface="CG Omega" charset="0"/>
                        </a:rPr>
                        <a:t>LpH</a:t>
                      </a:r>
                      <a:r>
                        <a:rPr kumimoji="0" lang="en-US" sz="800" b="0" i="0" u="none" strike="noStrike" cap="none" normalizeH="0" baseline="0" dirty="0" smtClean="0">
                          <a:ln>
                            <a:noFill/>
                          </a:ln>
                          <a:solidFill>
                            <a:schemeClr val="tx1"/>
                          </a:solidFill>
                          <a:effectLst/>
                          <a:latin typeface="CG Omega" charset="0"/>
                        </a:rPr>
                        <a:t> se) : (1:256 Dilution) against test microorganisms on representative surfaces</a:t>
                      </a:r>
                      <a:endParaRPr kumimoji="0" lang="en-US" sz="1800" b="0" i="0" u="none" strike="noStrike" cap="none" normalizeH="0" baseline="0" dirty="0" smtClean="0">
                        <a:ln>
                          <a:noFill/>
                        </a:ln>
                        <a:solidFill>
                          <a:schemeClr val="tx1"/>
                        </a:solidFill>
                        <a:effectLst/>
                        <a:latin typeface="Times" pitchFamily="18" charset="0"/>
                      </a:endParaRPr>
                    </a:p>
                  </a:txBody>
                  <a:tcPr marT="34290" marB="3429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4407">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Surface</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CG Omega" charset="0"/>
                        </a:rPr>
                        <a:t>Staphylococcus epidermidis</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CG Omega" charset="0"/>
                        </a:rPr>
                        <a:t>Pseudomonas aeruginosa</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CG Omega" charset="0"/>
                        </a:rPr>
                        <a:t>Corynebacterium glutamicum</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CG Omega" charset="0"/>
                        </a:rPr>
                        <a:t>Candida albicans</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CG Omega" charset="0"/>
                        </a:rPr>
                        <a:t>Aspergillus niger</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CG Omega" charset="0"/>
                        </a:rPr>
                        <a:t>Penicillium chrysogenum</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Stainless Steel</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6.62</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&gt;6.10</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4.18</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&gt;4.31</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4.95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Glass</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6.85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6.42</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5.26</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&gt;5.80</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2.98</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5.11</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Aluminum</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6.35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5.69</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5.14</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&gt;3.93</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3.48</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Epoxy </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4.36</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4.45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4.48</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3.19</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Enamel </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&gt;6.05</a:t>
                      </a:r>
                      <a:r>
                        <a:rPr kumimoji="0" lang="en-US" sz="800" b="0" i="1" u="none" strike="noStrike" cap="none" normalizeH="0" baseline="30000" dirty="0" smtClean="0">
                          <a:ln>
                            <a:noFill/>
                          </a:ln>
                          <a:solidFill>
                            <a:schemeClr val="tx1"/>
                          </a:solidFill>
                          <a:effectLst/>
                          <a:latin typeface="CG Omega" charset="0"/>
                        </a:rPr>
                        <a:t>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&gt;5.72</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5.45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&gt;3.92</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2.83</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Acrylic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4.53</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6.06</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4.49</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2.92</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a:t>
                      </a:r>
                      <a:r>
                        <a:rPr kumimoji="0" lang="en-US" sz="800" b="0" i="1" u="none" strike="noStrike" cap="none" normalizeH="0" baseline="30000" dirty="0" smtClean="0">
                          <a:ln>
                            <a:noFill/>
                          </a:ln>
                          <a:solidFill>
                            <a:schemeClr val="tx1"/>
                          </a:solidFill>
                          <a:effectLst/>
                          <a:latin typeface="CG Omega" charset="0"/>
                        </a:rPr>
                        <a:t> 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Mipolam</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4.36</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3.87</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4.29</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4.37</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3.25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Vinyl</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4.08</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3.68</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3.93</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2.61</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2.1</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Hardwood</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5.18</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&gt;4.54</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5.26</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3.2</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2.59</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2818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Melamine Covered Wood</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&gt;5.38</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&gt;5.64</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&gt;5.09</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&gt;5.12</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3.65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3.95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Plastic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&gt;5.73</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&gt;5.32</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&gt;5.05</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&gt;4.04</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2.44</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Plexiglas</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&gt;5.90</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5.62</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4.83</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&gt;4.40</a:t>
                      </a:r>
                      <a:r>
                        <a:rPr kumimoji="0" lang="en-US" sz="800" b="0" i="1" u="none" strike="noStrike" cap="none" normalizeH="0" baseline="30000" dirty="0" smtClean="0">
                          <a:ln>
                            <a:noFill/>
                          </a:ln>
                          <a:solidFill>
                            <a:schemeClr val="tx1"/>
                          </a:solidFill>
                          <a:effectLst/>
                          <a:latin typeface="CG Omega" charset="0"/>
                        </a:rPr>
                        <a:t> b</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3.85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Print</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5.85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5.86</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5.74</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4.51</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3.38</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9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Chromium</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6.55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5.95</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6.63</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4.08</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&lt;3.00</a:t>
                      </a:r>
                      <a:r>
                        <a:rPr kumimoji="0" lang="en-US" sz="800" b="0" i="1" u="none" strike="noStrike" cap="none" normalizeH="0" baseline="30000" dirty="0" smtClean="0">
                          <a:ln>
                            <a:noFill/>
                          </a:ln>
                          <a:solidFill>
                            <a:schemeClr val="tx1"/>
                          </a:solidFill>
                          <a:effectLst/>
                          <a:latin typeface="CG Omega" charset="0"/>
                        </a:rPr>
                        <a:t>c</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G Omega" charset="0"/>
                        </a:rPr>
                        <a:t>2.61</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54407">
                <a:tc gridSpan="7">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1" u="none" strike="noStrike" cap="none" normalizeH="0" baseline="30000" dirty="0" smtClean="0">
                          <a:ln>
                            <a:noFill/>
                          </a:ln>
                          <a:solidFill>
                            <a:schemeClr val="tx1"/>
                          </a:solidFill>
                          <a:effectLst/>
                          <a:latin typeface="CG Omega" charset="0"/>
                        </a:rPr>
                        <a:t>a</a:t>
                      </a:r>
                      <a:r>
                        <a:rPr kumimoji="0" lang="en-US" sz="800" b="0" i="0" u="none" strike="noStrike" cap="none" normalizeH="0" baseline="0" dirty="0" smtClean="0">
                          <a:ln>
                            <a:noFill/>
                          </a:ln>
                          <a:solidFill>
                            <a:schemeClr val="tx1"/>
                          </a:solidFill>
                          <a:effectLst/>
                          <a:latin typeface="CG Omega" charset="0"/>
                        </a:rPr>
                        <a:t> Disinfectant Efficacy = (Log MSP</a:t>
                      </a:r>
                      <a:r>
                        <a:rPr kumimoji="0" lang="en-US" sz="800" b="0" i="0" u="none" strike="noStrike" cap="none" normalizeH="0" baseline="-30000" dirty="0" smtClean="0">
                          <a:ln>
                            <a:noFill/>
                          </a:ln>
                          <a:solidFill>
                            <a:schemeClr val="tx1"/>
                          </a:solidFill>
                          <a:effectLst/>
                          <a:latin typeface="CG Omega" charset="0"/>
                        </a:rPr>
                        <a:t>(positive control)</a:t>
                      </a:r>
                      <a:r>
                        <a:rPr kumimoji="0" lang="en-US" sz="800" b="0" i="0" u="none" strike="noStrike" cap="none" normalizeH="0" baseline="0" dirty="0" smtClean="0">
                          <a:ln>
                            <a:noFill/>
                          </a:ln>
                          <a:solidFill>
                            <a:schemeClr val="tx1"/>
                          </a:solidFill>
                          <a:effectLst/>
                          <a:latin typeface="CG Omega" charset="0"/>
                        </a:rPr>
                        <a:t> - Log MSP</a:t>
                      </a:r>
                      <a:r>
                        <a:rPr kumimoji="0" lang="en-US" sz="800" b="0" i="0" u="none" strike="noStrike" cap="none" normalizeH="0" baseline="-30000" dirty="0" smtClean="0">
                          <a:ln>
                            <a:noFill/>
                          </a:ln>
                          <a:solidFill>
                            <a:schemeClr val="tx1"/>
                          </a:solidFill>
                          <a:effectLst/>
                          <a:latin typeface="CG Omega" charset="0"/>
                        </a:rPr>
                        <a:t>(test coupons)</a:t>
                      </a:r>
                      <a:r>
                        <a:rPr kumimoji="0" lang="en-US" sz="800" b="0" i="0" u="none" strike="noStrike" cap="none" normalizeH="0" baseline="0" dirty="0" smtClean="0">
                          <a:ln>
                            <a:noFill/>
                          </a:ln>
                          <a:solidFill>
                            <a:schemeClr val="tx1"/>
                          </a:solidFill>
                          <a:effectLst/>
                          <a:latin typeface="CG Omega" charset="0"/>
                        </a:rPr>
                        <a:t>), where MSP</a:t>
                      </a:r>
                      <a:r>
                        <a:rPr kumimoji="0" lang="en-US" sz="800" b="0" i="0" u="none" strike="noStrike" cap="none" normalizeH="0" baseline="-30000" dirty="0" smtClean="0">
                          <a:ln>
                            <a:noFill/>
                          </a:ln>
                          <a:solidFill>
                            <a:schemeClr val="tx1"/>
                          </a:solidFill>
                          <a:effectLst/>
                          <a:latin typeface="CG Omega" charset="0"/>
                        </a:rPr>
                        <a:t>(Positive Control)</a:t>
                      </a:r>
                      <a:r>
                        <a:rPr kumimoji="0" lang="en-US" sz="800" b="0" i="0" u="none" strike="noStrike" cap="none" normalizeH="0" baseline="0" dirty="0" smtClean="0">
                          <a:ln>
                            <a:noFill/>
                          </a:ln>
                          <a:solidFill>
                            <a:schemeClr val="tx1"/>
                          </a:solidFill>
                          <a:effectLst/>
                          <a:latin typeface="CG Omega" charset="0"/>
                        </a:rPr>
                        <a:t>= Mean surviving population on positive control coupons; MSP</a:t>
                      </a:r>
                      <a:r>
                        <a:rPr kumimoji="0" lang="en-US" sz="800" b="0" i="0" u="none" strike="noStrike" cap="none" normalizeH="0" baseline="-30000" dirty="0" smtClean="0">
                          <a:ln>
                            <a:noFill/>
                          </a:ln>
                          <a:solidFill>
                            <a:schemeClr val="tx1"/>
                          </a:solidFill>
                          <a:effectLst/>
                          <a:latin typeface="CG Omega" charset="0"/>
                        </a:rPr>
                        <a:t>(test coupon)</a:t>
                      </a:r>
                      <a:r>
                        <a:rPr kumimoji="0" lang="en-US" sz="800" b="0" i="0" u="none" strike="noStrike" cap="none" normalizeH="0" baseline="0" dirty="0" smtClean="0">
                          <a:ln>
                            <a:noFill/>
                          </a:ln>
                          <a:solidFill>
                            <a:schemeClr val="tx1"/>
                          </a:solidFill>
                          <a:effectLst/>
                          <a:latin typeface="CG Omega" charset="0"/>
                        </a:rPr>
                        <a:t> = Mean surviving population on test coupons after disinfectant treatment; </a:t>
                      </a:r>
                      <a:r>
                        <a:rPr kumimoji="0" lang="en-US" sz="800" b="0" i="1" u="none" strike="noStrike" cap="none" normalizeH="0" baseline="30000" dirty="0" smtClean="0">
                          <a:ln>
                            <a:noFill/>
                          </a:ln>
                          <a:solidFill>
                            <a:schemeClr val="tx1"/>
                          </a:solidFill>
                          <a:effectLst/>
                          <a:latin typeface="CG Omega" charset="0"/>
                        </a:rPr>
                        <a:t>b</a:t>
                      </a:r>
                      <a:r>
                        <a:rPr kumimoji="0" lang="en-US" sz="800" b="0" i="0" u="none" strike="noStrike" cap="none" normalizeH="0" baseline="0" dirty="0" smtClean="0">
                          <a:ln>
                            <a:noFill/>
                          </a:ln>
                          <a:solidFill>
                            <a:schemeClr val="tx1"/>
                          </a:solidFill>
                          <a:effectLst/>
                          <a:latin typeface="CG Omega" charset="0"/>
                        </a:rPr>
                        <a:t> Each of triplicate coupons showed no growth after disinfectant treatment; </a:t>
                      </a:r>
                      <a:r>
                        <a:rPr kumimoji="0" lang="en-US" sz="800" b="0" i="1" u="none" strike="noStrike" cap="none" normalizeH="0" baseline="30000" dirty="0" smtClean="0">
                          <a:ln>
                            <a:noFill/>
                          </a:ln>
                          <a:solidFill>
                            <a:schemeClr val="tx1"/>
                          </a:solidFill>
                          <a:effectLst/>
                          <a:latin typeface="CG Omega" charset="0"/>
                        </a:rPr>
                        <a:t>c </a:t>
                      </a:r>
                      <a:r>
                        <a:rPr kumimoji="0" lang="en-US" sz="800" b="0" i="0" u="none" strike="noStrike" cap="none" normalizeH="0" baseline="0" dirty="0" smtClean="0">
                          <a:ln>
                            <a:noFill/>
                          </a:ln>
                          <a:solidFill>
                            <a:schemeClr val="tx1"/>
                          </a:solidFill>
                          <a:effectLst/>
                          <a:latin typeface="CG Omega" charset="0"/>
                        </a:rPr>
                        <a:t>Each of triplicate coupons showed TNTC growth</a:t>
                      </a:r>
                      <a:endParaRPr kumimoji="0" lang="en-US" sz="1800" b="0" i="0" u="none" strike="noStrike" cap="none" normalizeH="0" baseline="0" dirty="0" smtClean="0">
                        <a:ln>
                          <a:noFill/>
                        </a:ln>
                        <a:solidFill>
                          <a:schemeClr val="tx1"/>
                        </a:solidFill>
                        <a:effectLst/>
                        <a:latin typeface="Times" pitchFamily="18" charset="0"/>
                      </a:endParaRPr>
                    </a:p>
                  </a:txBody>
                  <a:tcPr marT="34290" marB="34290" anchor="b" horzOverflow="overflow">
                    <a:lnL cap="flat">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082675" y="204789"/>
            <a:ext cx="8534400" cy="569119"/>
          </a:xfrm>
        </p:spPr>
        <p:txBody>
          <a:bodyPr/>
          <a:lstStyle/>
          <a:p>
            <a:pPr eaLnBrk="1" hangingPunct="1">
              <a:defRPr/>
            </a:pPr>
            <a:r>
              <a:rPr lang="en-US" dirty="0" smtClean="0">
                <a:latin typeface="+mn-lt"/>
                <a:ea typeface="Calibri" pitchFamily="34" charset="0"/>
                <a:cs typeface="Calibri" pitchFamily="34" charset="0"/>
              </a:rPr>
              <a:t>70% IPA Efficacy Against Molds</a:t>
            </a:r>
          </a:p>
        </p:txBody>
      </p:sp>
      <p:graphicFrame>
        <p:nvGraphicFramePr>
          <p:cNvPr id="1026" name="Object 3"/>
          <p:cNvGraphicFramePr>
            <a:graphicFrameLocks noGrp="1" noChangeAspect="1"/>
          </p:cNvGraphicFramePr>
          <p:nvPr>
            <p:ph sz="quarter" idx="1"/>
          </p:nvPr>
        </p:nvGraphicFramePr>
        <p:xfrm>
          <a:off x="679450" y="1095376"/>
          <a:ext cx="8464550" cy="4048125"/>
        </p:xfrm>
        <a:graphic>
          <a:graphicData uri="http://schemas.openxmlformats.org/presentationml/2006/ole">
            <mc:AlternateContent xmlns:mc="http://schemas.openxmlformats.org/markup-compatibility/2006">
              <mc:Choice xmlns:v="urn:schemas-microsoft-com:vml" Requires="v">
                <p:oleObj spid="_x0000_s1027" name="Chart" r:id="rId4" imgW="7096049" imgH="4524451" progId="Excel.Sheet.8">
                  <p:embed/>
                </p:oleObj>
              </mc:Choice>
              <mc:Fallback>
                <p:oleObj name="Chart" r:id="rId4" imgW="7096049" imgH="4524451"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1095376"/>
                        <a:ext cx="8464550" cy="404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244600" y="140495"/>
            <a:ext cx="8534400" cy="569119"/>
          </a:xfrm>
        </p:spPr>
        <p:txBody>
          <a:bodyPr/>
          <a:lstStyle/>
          <a:p>
            <a:pPr eaLnBrk="1" hangingPunct="1">
              <a:defRPr/>
            </a:pPr>
            <a:r>
              <a:rPr lang="en-US" dirty="0" smtClean="0">
                <a:latin typeface="+mn-lt"/>
                <a:ea typeface="Calibri" pitchFamily="34" charset="0"/>
                <a:cs typeface="Calibri" pitchFamily="34" charset="0"/>
              </a:rPr>
              <a:t>H2O2/PAA RTU  Against Molds</a:t>
            </a:r>
          </a:p>
        </p:txBody>
      </p:sp>
      <p:graphicFrame>
        <p:nvGraphicFramePr>
          <p:cNvPr id="2050" name="Object 3"/>
          <p:cNvGraphicFramePr>
            <a:graphicFrameLocks noGrp="1" noChangeAspect="1"/>
          </p:cNvGraphicFramePr>
          <p:nvPr>
            <p:ph sz="quarter" idx="1"/>
          </p:nvPr>
        </p:nvGraphicFramePr>
        <p:xfrm>
          <a:off x="423866" y="1017985"/>
          <a:ext cx="8461375" cy="4045744"/>
        </p:xfrm>
        <a:graphic>
          <a:graphicData uri="http://schemas.openxmlformats.org/presentationml/2006/ole">
            <mc:AlternateContent xmlns:mc="http://schemas.openxmlformats.org/markup-compatibility/2006">
              <mc:Choice xmlns:v="urn:schemas-microsoft-com:vml" Requires="v">
                <p:oleObj spid="_x0000_s2051" name="Chart" r:id="rId4" imgW="7096049" imgH="4524451" progId="Excel.Sheet.8">
                  <p:embed/>
                </p:oleObj>
              </mc:Choice>
              <mc:Fallback>
                <p:oleObj name="Chart" r:id="rId4" imgW="7096049" imgH="4524451"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6" y="1017985"/>
                        <a:ext cx="8461375" cy="40457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Agenda</a:t>
            </a:r>
          </a:p>
        </p:txBody>
      </p:sp>
      <p:sp>
        <p:nvSpPr>
          <p:cNvPr id="38915" name="Content Placeholder 2"/>
          <p:cNvSpPr>
            <a:spLocks noGrp="1"/>
          </p:cNvSpPr>
          <p:nvPr>
            <p:ph idx="1"/>
          </p:nvPr>
        </p:nvSpPr>
        <p:spPr/>
        <p:txBody>
          <a:bodyPr/>
          <a:lstStyle/>
          <a:p>
            <a:pPr>
              <a:buFont typeface="Wingdings" pitchFamily="2" charset="2"/>
              <a:buChar char="ü"/>
            </a:pPr>
            <a:r>
              <a:rPr lang="en-US" smtClean="0"/>
              <a:t>Operator Contamination</a:t>
            </a:r>
          </a:p>
          <a:p>
            <a:pPr>
              <a:buFont typeface="Wingdings" pitchFamily="2" charset="2"/>
              <a:buChar char="ü"/>
            </a:pPr>
            <a:r>
              <a:rPr lang="en-US" smtClean="0"/>
              <a:t>Fungal Spore Contamination</a:t>
            </a:r>
          </a:p>
          <a:p>
            <a:pPr>
              <a:buFont typeface="Wingdings" pitchFamily="2" charset="2"/>
              <a:buChar char="ü"/>
            </a:pPr>
            <a:r>
              <a:rPr lang="en-US" smtClean="0"/>
              <a:t>Bacterial Spore Contamination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Bacterial Spores</a:t>
            </a:r>
          </a:p>
        </p:txBody>
      </p:sp>
      <p:sp>
        <p:nvSpPr>
          <p:cNvPr id="39939" name="Content Placeholder 2"/>
          <p:cNvSpPr>
            <a:spLocks noGrp="1"/>
          </p:cNvSpPr>
          <p:nvPr>
            <p:ph idx="1"/>
          </p:nvPr>
        </p:nvSpPr>
        <p:spPr/>
        <p:txBody>
          <a:bodyPr/>
          <a:lstStyle/>
          <a:p>
            <a:r>
              <a:rPr lang="en-US" i="1" dirty="0" smtClean="0"/>
              <a:t>Bacillus cereus</a:t>
            </a:r>
          </a:p>
          <a:p>
            <a:r>
              <a:rPr lang="en-US" i="1" dirty="0" smtClean="0"/>
              <a:t>Bacillus </a:t>
            </a:r>
            <a:r>
              <a:rPr lang="en-US" i="1" dirty="0" err="1" smtClean="0"/>
              <a:t>circulans</a:t>
            </a:r>
            <a:endParaRPr lang="en-US" i="1" dirty="0" smtClean="0"/>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Grp="1" noChangeAspect="1"/>
          </p:cNvGraphicFramePr>
          <p:nvPr>
            <p:ph sz="quarter" idx="1"/>
          </p:nvPr>
        </p:nvGraphicFramePr>
        <p:xfrm>
          <a:off x="501650" y="1181100"/>
          <a:ext cx="3735388" cy="3484960"/>
        </p:xfrm>
        <a:graphic>
          <a:graphicData uri="http://schemas.openxmlformats.org/presentationml/2006/ole">
            <mc:AlternateContent xmlns:mc="http://schemas.openxmlformats.org/markup-compatibility/2006">
              <mc:Choice xmlns:v="urn:schemas-microsoft-com:vml" Requires="v">
                <p:oleObj spid="_x0000_s4099" name="Photo House" r:id="rId3" imgW="4900779" imgH="6095496" progId="">
                  <p:embed/>
                </p:oleObj>
              </mc:Choice>
              <mc:Fallback>
                <p:oleObj name="Photo House" r:id="rId3" imgW="4900779" imgH="6095496"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1181100"/>
                        <a:ext cx="3735388" cy="348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Text Box 3"/>
          <p:cNvSpPr txBox="1">
            <a:spLocks noChangeArrowheads="1"/>
          </p:cNvSpPr>
          <p:nvPr/>
        </p:nvSpPr>
        <p:spPr bwMode="auto">
          <a:xfrm>
            <a:off x="307975" y="266701"/>
            <a:ext cx="8567738" cy="600164"/>
          </a:xfrm>
          <a:prstGeom prst="rect">
            <a:avLst/>
          </a:prstGeom>
          <a:noFill/>
          <a:ln w="9525">
            <a:noFill/>
            <a:miter lim="800000"/>
            <a:headEnd/>
            <a:tailEnd/>
          </a:ln>
        </p:spPr>
        <p:txBody>
          <a:bodyPr>
            <a:spAutoFit/>
          </a:bodyPr>
          <a:lstStyle/>
          <a:p>
            <a:pPr algn="ctr"/>
            <a:r>
              <a:rPr lang="en-US" sz="3300" b="1">
                <a:latin typeface="Calibri" pitchFamily="34" charset="0"/>
                <a:ea typeface="Calibri" pitchFamily="34" charset="0"/>
                <a:cs typeface="Calibri" pitchFamily="34" charset="0"/>
              </a:rPr>
              <a:t>Bacterial Endospore</a:t>
            </a:r>
          </a:p>
        </p:txBody>
      </p:sp>
      <p:pic>
        <p:nvPicPr>
          <p:cNvPr id="4100" name="Picture 4" descr="Anthrax simulant spores"/>
          <p:cNvPicPr>
            <a:picLocks noChangeAspect="1" noChangeArrowheads="1"/>
          </p:cNvPicPr>
          <p:nvPr/>
        </p:nvPicPr>
        <p:blipFill>
          <a:blip r:embed="rId5" cstate="print"/>
          <a:srcRect/>
          <a:stretch>
            <a:fillRect/>
          </a:stretch>
        </p:blipFill>
        <p:spPr bwMode="auto">
          <a:xfrm>
            <a:off x="5348291" y="1782367"/>
            <a:ext cx="3019425" cy="1743075"/>
          </a:xfrm>
          <a:prstGeom prst="rect">
            <a:avLst/>
          </a:prstGeom>
          <a:noFill/>
          <a:ln w="9525">
            <a:noFill/>
            <a:miter lim="800000"/>
            <a:headEnd/>
            <a:tailEnd/>
          </a:ln>
        </p:spPr>
      </p:pic>
      <p:sp>
        <p:nvSpPr>
          <p:cNvPr id="4101" name="TextBox 4"/>
          <p:cNvSpPr txBox="1">
            <a:spLocks noChangeArrowheads="1"/>
          </p:cNvSpPr>
          <p:nvPr/>
        </p:nvSpPr>
        <p:spPr bwMode="auto">
          <a:xfrm>
            <a:off x="4295775" y="4423173"/>
            <a:ext cx="2172390" cy="369332"/>
          </a:xfrm>
          <a:prstGeom prst="rect">
            <a:avLst/>
          </a:prstGeom>
          <a:noFill/>
          <a:ln w="9525">
            <a:noFill/>
            <a:miter lim="800000"/>
            <a:headEnd/>
            <a:tailEnd/>
          </a:ln>
        </p:spPr>
        <p:txBody>
          <a:bodyPr wrap="none">
            <a:spAutoFit/>
          </a:bodyPr>
          <a:lstStyle/>
          <a:p>
            <a:r>
              <a:rPr lang="en-US"/>
              <a:t>Courtesy Dan Klein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S_10353204L_flip-crop_PPT.jpg"/>
          <p:cNvPicPr>
            <a:picLocks noChangeAspect="1"/>
          </p:cNvPicPr>
          <p:nvPr/>
        </p:nvPicPr>
        <p:blipFill rotWithShape="1">
          <a:blip r:embed="rId2" cstate="print">
            <a:extLst>
              <a:ext uri="{28A0092B-C50C-407E-A947-70E740481C1C}">
                <a14:useLocalDpi xmlns:a14="http://schemas.microsoft.com/office/drawing/2010/main" val="0"/>
              </a:ext>
            </a:extLst>
          </a:blip>
          <a:srcRect l="9531"/>
          <a:stretch/>
        </p:blipFill>
        <p:spPr>
          <a:xfrm>
            <a:off x="0" y="1308942"/>
            <a:ext cx="6929920" cy="2282617"/>
          </a:xfrm>
          <a:prstGeom prst="rect">
            <a:avLst/>
          </a:prstGeom>
        </p:spPr>
      </p:pic>
      <p:sp>
        <p:nvSpPr>
          <p:cNvPr id="7" name="Rectangle 6"/>
          <p:cNvSpPr/>
          <p:nvPr/>
        </p:nvSpPr>
        <p:spPr>
          <a:xfrm>
            <a:off x="6929920" y="1308940"/>
            <a:ext cx="2214080" cy="2283714"/>
          </a:xfrm>
          <a:prstGeom prst="rect">
            <a:avLst/>
          </a:prstGeom>
          <a:solidFill>
            <a:srgbClr val="3F6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282543" y="1458687"/>
            <a:ext cx="2208298" cy="2133968"/>
          </a:xfrm>
          <a:prstGeom prst="rect">
            <a:avLst/>
          </a:prstGeom>
          <a:noFill/>
        </p:spPr>
        <p:txBody>
          <a:bodyPr wrap="square" lIns="0" bIns="0" rtlCol="0" anchor="ctr">
            <a:noAutofit/>
          </a:bodyPr>
          <a:lstStyle/>
          <a:p>
            <a:r>
              <a:rPr lang="en-US" dirty="0" smtClean="0">
                <a:solidFill>
                  <a:schemeClr val="bg1"/>
                </a:solidFill>
                <a:latin typeface="Arial"/>
                <a:cs typeface="Arial"/>
              </a:rPr>
              <a:t>Jim Polarine MA.</a:t>
            </a:r>
          </a:p>
          <a:p>
            <a:pPr>
              <a:lnSpc>
                <a:spcPct val="220000"/>
              </a:lnSpc>
            </a:pPr>
            <a:r>
              <a:rPr lang="en-US" dirty="0" smtClean="0">
                <a:solidFill>
                  <a:schemeClr val="bg1"/>
                </a:solidFill>
                <a:latin typeface="Arial"/>
                <a:cs typeface="Arial"/>
              </a:rPr>
              <a:t>August 17, 2015</a:t>
            </a:r>
            <a:endParaRPr lang="en-US" dirty="0">
              <a:solidFill>
                <a:schemeClr val="bg1"/>
              </a:solidFill>
              <a:latin typeface="Arial"/>
              <a:cs typeface="Arial"/>
            </a:endParaRPr>
          </a:p>
        </p:txBody>
      </p:sp>
      <p:sp>
        <p:nvSpPr>
          <p:cNvPr id="18" name="TextBox 17"/>
          <p:cNvSpPr txBox="1"/>
          <p:nvPr/>
        </p:nvSpPr>
        <p:spPr>
          <a:xfrm>
            <a:off x="874373" y="270995"/>
            <a:ext cx="6055549" cy="1037945"/>
          </a:xfrm>
          <a:prstGeom prst="rect">
            <a:avLst/>
          </a:prstGeom>
          <a:noFill/>
          <a:ln>
            <a:noFill/>
          </a:ln>
        </p:spPr>
        <p:txBody>
          <a:bodyPr wrap="square" lIns="0" rIns="0" bIns="0" rtlCol="0">
            <a:noAutofit/>
          </a:bodyPr>
          <a:lstStyle/>
          <a:p>
            <a:r>
              <a:rPr lang="en-US" sz="2500" dirty="0" smtClean="0">
                <a:solidFill>
                  <a:srgbClr val="3F6B9E"/>
                </a:solidFill>
                <a:latin typeface="Arial"/>
                <a:cs typeface="Arial"/>
              </a:rPr>
              <a:t>Case Studies of Human Flora and Spore Contamination in </a:t>
            </a:r>
            <a:r>
              <a:rPr lang="en-US" sz="2500" dirty="0" err="1" smtClean="0">
                <a:solidFill>
                  <a:srgbClr val="3F6B9E"/>
                </a:solidFill>
                <a:latin typeface="Arial"/>
                <a:cs typeface="Arial"/>
              </a:rPr>
              <a:t>Cleanrooms</a:t>
            </a:r>
            <a:endParaRPr lang="en-US" sz="2500" dirty="0" smtClean="0">
              <a:solidFill>
                <a:srgbClr val="3F6B9E"/>
              </a:solidFill>
              <a:latin typeface="Arial"/>
              <a:cs typeface="Arial"/>
            </a:endParaRPr>
          </a:p>
        </p:txBody>
      </p:sp>
      <p:pic>
        <p:nvPicPr>
          <p:cNvPr id="19" name="Picture 18" descr="SSL_Integrated_FIN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72" y="4233033"/>
            <a:ext cx="2952750" cy="292100"/>
          </a:xfrm>
          <a:prstGeom prst="rect">
            <a:avLst/>
          </a:prstGeom>
        </p:spPr>
      </p:pic>
    </p:spTree>
    <p:extLst>
      <p:ext uri="{BB962C8B-B14F-4D97-AF65-F5344CB8AC3E}">
        <p14:creationId xmlns:p14="http://schemas.microsoft.com/office/powerpoint/2010/main" val="2698600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2757491" y="191691"/>
            <a:ext cx="3424335" cy="523220"/>
          </a:xfrm>
          <a:prstGeom prst="rect">
            <a:avLst/>
          </a:prstGeom>
          <a:noFill/>
          <a:ln w="9525">
            <a:noFill/>
            <a:miter lim="800000"/>
            <a:headEnd/>
            <a:tailEnd/>
          </a:ln>
        </p:spPr>
        <p:txBody>
          <a:bodyPr wrap="none">
            <a:spAutoFit/>
          </a:bodyPr>
          <a:lstStyle/>
          <a:p>
            <a:r>
              <a:rPr lang="en-US" sz="2800">
                <a:solidFill>
                  <a:schemeClr val="bg1"/>
                </a:solidFill>
              </a:rPr>
              <a:t>Bacterial Endospore</a:t>
            </a:r>
          </a:p>
        </p:txBody>
      </p:sp>
      <p:pic>
        <p:nvPicPr>
          <p:cNvPr id="40963" name="Picture 7" descr="endospore%20structure"/>
          <p:cNvPicPr>
            <a:picLocks noChangeAspect="1" noChangeArrowheads="1"/>
          </p:cNvPicPr>
          <p:nvPr/>
        </p:nvPicPr>
        <p:blipFill>
          <a:blip r:embed="rId2" cstate="print"/>
          <a:srcRect/>
          <a:stretch>
            <a:fillRect/>
          </a:stretch>
        </p:blipFill>
        <p:spPr bwMode="auto">
          <a:xfrm>
            <a:off x="614366" y="1181101"/>
            <a:ext cx="7820025" cy="3353991"/>
          </a:xfrm>
          <a:prstGeom prst="rect">
            <a:avLst/>
          </a:prstGeom>
          <a:noFill/>
          <a:ln w="9525">
            <a:noFill/>
            <a:miter lim="800000"/>
            <a:headEnd/>
            <a:tailEnd/>
          </a:ln>
        </p:spPr>
      </p:pic>
      <p:sp>
        <p:nvSpPr>
          <p:cNvPr id="40964" name="TextBox 3"/>
          <p:cNvSpPr txBox="1">
            <a:spLocks noChangeArrowheads="1"/>
          </p:cNvSpPr>
          <p:nvPr/>
        </p:nvSpPr>
        <p:spPr bwMode="auto">
          <a:xfrm>
            <a:off x="120652" y="1027510"/>
            <a:ext cx="4201791" cy="523220"/>
          </a:xfrm>
          <a:prstGeom prst="rect">
            <a:avLst/>
          </a:prstGeom>
          <a:noFill/>
          <a:ln w="9525">
            <a:noFill/>
            <a:miter lim="800000"/>
            <a:headEnd/>
            <a:tailEnd/>
          </a:ln>
        </p:spPr>
        <p:txBody>
          <a:bodyPr wrap="none">
            <a:spAutoFit/>
          </a:bodyPr>
          <a:lstStyle/>
          <a:p>
            <a:r>
              <a:rPr lang="en-US" sz="2800"/>
              <a:t>Bacterial Spore Structure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i="1" smtClean="0"/>
              <a:t>Bacillus cereus</a:t>
            </a:r>
          </a:p>
        </p:txBody>
      </p:sp>
      <p:sp>
        <p:nvSpPr>
          <p:cNvPr id="41987" name="Content Placeholder 2"/>
          <p:cNvSpPr>
            <a:spLocks noGrp="1"/>
          </p:cNvSpPr>
          <p:nvPr>
            <p:ph idx="1"/>
          </p:nvPr>
        </p:nvSpPr>
        <p:spPr/>
        <p:txBody>
          <a:bodyPr/>
          <a:lstStyle/>
          <a:p>
            <a:r>
              <a:rPr lang="en-US" smtClean="0"/>
              <a:t>ISO-7 and ISO-8 cleanrooms</a:t>
            </a:r>
          </a:p>
          <a:p>
            <a:r>
              <a:rPr lang="en-US" smtClean="0"/>
              <a:t>Process Vessels</a:t>
            </a:r>
          </a:p>
          <a:p>
            <a:pPr lvl="1"/>
            <a:r>
              <a:rPr lang="en-US" smtClean="0"/>
              <a:t>Source Locations</a:t>
            </a:r>
          </a:p>
          <a:p>
            <a:pPr lvl="2"/>
            <a:r>
              <a:rPr lang="en-US" smtClean="0"/>
              <a:t>Cleanroom Shoe Cover</a:t>
            </a:r>
          </a:p>
          <a:p>
            <a:pPr lvl="2"/>
            <a:r>
              <a:rPr lang="en-US" smtClean="0"/>
              <a:t>Fermentor</a:t>
            </a:r>
          </a:p>
          <a:p>
            <a:pPr lvl="2"/>
            <a:r>
              <a:rPr lang="en-US" smtClean="0"/>
              <a:t>Process Vessels</a:t>
            </a:r>
          </a:p>
          <a:p>
            <a:pPr lvl="2">
              <a:buFont typeface="Wingdings" pitchFamily="2" charset="2"/>
              <a:buChar char="ü"/>
            </a:pPr>
            <a:r>
              <a:rPr lang="en-US" smtClean="0"/>
              <a:t>The Source was a Raw Material</a:t>
            </a:r>
          </a:p>
          <a:p>
            <a:pPr lvl="2"/>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914400" y="0"/>
            <a:ext cx="6155140" cy="818866"/>
          </a:xfrm>
        </p:spPr>
        <p:txBody>
          <a:bodyPr/>
          <a:lstStyle/>
          <a:p>
            <a:r>
              <a:rPr lang="en-US" sz="3600" dirty="0" smtClean="0">
                <a:solidFill>
                  <a:schemeClr val="tx2"/>
                </a:solidFill>
              </a:rPr>
              <a:t>Exosporium – </a:t>
            </a:r>
            <a:r>
              <a:rPr lang="en-US" sz="3600" i="1" dirty="0" smtClean="0">
                <a:solidFill>
                  <a:schemeClr val="tx2"/>
                </a:solidFill>
              </a:rPr>
              <a:t>B. anthracis</a:t>
            </a:r>
          </a:p>
        </p:txBody>
      </p:sp>
      <p:sp>
        <p:nvSpPr>
          <p:cNvPr id="40963" name="Content Placeholder 2"/>
          <p:cNvSpPr>
            <a:spLocks noGrp="1"/>
          </p:cNvSpPr>
          <p:nvPr>
            <p:ph idx="4294967295"/>
          </p:nvPr>
        </p:nvSpPr>
        <p:spPr>
          <a:xfrm>
            <a:off x="928048" y="832087"/>
            <a:ext cx="6714698" cy="355269"/>
          </a:xfrm>
        </p:spPr>
        <p:txBody>
          <a:bodyPr>
            <a:normAutofit/>
          </a:bodyPr>
          <a:lstStyle/>
          <a:p>
            <a:pPr algn="ctr">
              <a:buFont typeface="Arial" pitchFamily="34" charset="0"/>
              <a:buNone/>
              <a:defRPr/>
            </a:pPr>
            <a:r>
              <a:rPr lang="en-US" sz="1600" dirty="0" smtClean="0"/>
              <a:t>Cote CK et al. 2011. Microbes and Infection 13(14-15):1146-55.</a:t>
            </a:r>
          </a:p>
        </p:txBody>
      </p:sp>
      <p:pic>
        <p:nvPicPr>
          <p:cNvPr id="30724" name="Picture 2" descr="http://origin-ars.els-cdn.com/content/image/1-s2.0-S1286457911001900-gr1.jpg"/>
          <p:cNvPicPr>
            <a:picLocks noChangeAspect="1" noChangeArrowheads="1"/>
          </p:cNvPicPr>
          <p:nvPr/>
        </p:nvPicPr>
        <p:blipFill>
          <a:blip r:embed="rId2" cstate="print"/>
          <a:srcRect/>
          <a:stretch>
            <a:fillRect/>
          </a:stretch>
        </p:blipFill>
        <p:spPr bwMode="auto">
          <a:xfrm>
            <a:off x="1542199" y="1194499"/>
            <a:ext cx="7397087" cy="3684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62039" y="725586"/>
            <a:ext cx="8081963" cy="432197"/>
          </a:xfrm>
        </p:spPr>
        <p:txBody>
          <a:bodyPr/>
          <a:lstStyle/>
          <a:p>
            <a:r>
              <a:rPr lang="en-US" dirty="0" err="1" smtClean="0"/>
              <a:t>Exosporium</a:t>
            </a:r>
            <a:r>
              <a:rPr lang="en-US" dirty="0" smtClean="0"/>
              <a:t> – </a:t>
            </a:r>
            <a:r>
              <a:rPr lang="en-US" i="1" dirty="0" smtClean="0"/>
              <a:t>B. </a:t>
            </a:r>
            <a:r>
              <a:rPr lang="en-US" i="1" dirty="0" err="1" smtClean="0"/>
              <a:t>anthracis</a:t>
            </a:r>
            <a:endParaRPr lang="en-US" dirty="0" smtClean="0"/>
          </a:p>
        </p:txBody>
      </p:sp>
      <p:sp>
        <p:nvSpPr>
          <p:cNvPr id="44035" name="Content Placeholder 2"/>
          <p:cNvSpPr>
            <a:spLocks noGrp="1"/>
          </p:cNvSpPr>
          <p:nvPr>
            <p:ph idx="1"/>
          </p:nvPr>
        </p:nvSpPr>
        <p:spPr>
          <a:xfrm>
            <a:off x="0" y="4411267"/>
            <a:ext cx="9144000" cy="398859"/>
          </a:xfrm>
        </p:spPr>
        <p:txBody>
          <a:bodyPr/>
          <a:lstStyle/>
          <a:p>
            <a:pPr algn="ctr">
              <a:buFont typeface="Arial" pitchFamily="34" charset="0"/>
              <a:buNone/>
            </a:pPr>
            <a:r>
              <a:rPr lang="en-US" smtClean="0"/>
              <a:t>https://www.llnl.gov/str/Sep06/Velsko.html</a:t>
            </a:r>
          </a:p>
        </p:txBody>
      </p:sp>
      <p:pic>
        <p:nvPicPr>
          <p:cNvPr id="44036" name="Picture 2" descr="https://www.llnl.gov/str/Sep06/gifs/Velsko8.jpg"/>
          <p:cNvPicPr>
            <a:picLocks noChangeAspect="1" noChangeArrowheads="1"/>
          </p:cNvPicPr>
          <p:nvPr/>
        </p:nvPicPr>
        <p:blipFill>
          <a:blip r:embed="rId2" cstate="print"/>
          <a:srcRect/>
          <a:stretch>
            <a:fillRect/>
          </a:stretch>
        </p:blipFill>
        <p:spPr bwMode="auto">
          <a:xfrm>
            <a:off x="1221674" y="1733427"/>
            <a:ext cx="7922327" cy="2617117"/>
          </a:xfrm>
          <a:prstGeom prst="rect">
            <a:avLst/>
          </a:prstGeom>
          <a:noFill/>
          <a:ln w="9525">
            <a:noFill/>
            <a:miter lim="800000"/>
            <a:headEnd/>
            <a:tailEnd/>
          </a:ln>
        </p:spPr>
      </p:pic>
      <p:sp>
        <p:nvSpPr>
          <p:cNvPr id="44037" name="TextBox 4"/>
          <p:cNvSpPr txBox="1">
            <a:spLocks noChangeArrowheads="1"/>
          </p:cNvSpPr>
          <p:nvPr/>
        </p:nvSpPr>
        <p:spPr bwMode="auto">
          <a:xfrm>
            <a:off x="2279653" y="1197769"/>
            <a:ext cx="3993401" cy="369332"/>
          </a:xfrm>
          <a:prstGeom prst="rect">
            <a:avLst/>
          </a:prstGeom>
          <a:noFill/>
          <a:ln w="9525">
            <a:noFill/>
            <a:miter lim="800000"/>
            <a:headEnd/>
            <a:tailEnd/>
          </a:ln>
        </p:spPr>
        <p:txBody>
          <a:bodyPr wrap="none">
            <a:spAutoFit/>
          </a:bodyPr>
          <a:lstStyle/>
          <a:p>
            <a:r>
              <a:rPr lang="en-US"/>
              <a:t>Hydrophobicity helps adhere to fibers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371725" y="235744"/>
            <a:ext cx="8229600" cy="308372"/>
          </a:xfrm>
        </p:spPr>
        <p:txBody>
          <a:bodyPr/>
          <a:lstStyle/>
          <a:p>
            <a:pPr eaLnBrk="1" hangingPunct="1"/>
            <a:r>
              <a:rPr lang="en-US" i="1" smtClean="0"/>
              <a:t>Bacillus</a:t>
            </a:r>
            <a:r>
              <a:rPr lang="en-US" smtClean="0"/>
              <a:t> Testing</a:t>
            </a:r>
          </a:p>
        </p:txBody>
      </p:sp>
      <p:graphicFrame>
        <p:nvGraphicFramePr>
          <p:cNvPr id="5122" name="Object 3"/>
          <p:cNvGraphicFramePr>
            <a:graphicFrameLocks noChangeAspect="1"/>
          </p:cNvGraphicFramePr>
          <p:nvPr/>
        </p:nvGraphicFramePr>
        <p:xfrm>
          <a:off x="1154113" y="1267954"/>
          <a:ext cx="7110412" cy="3381375"/>
        </p:xfrm>
        <a:graphic>
          <a:graphicData uri="http://schemas.openxmlformats.org/presentationml/2006/ole">
            <mc:AlternateContent xmlns:mc="http://schemas.openxmlformats.org/markup-compatibility/2006">
              <mc:Choice xmlns:v="urn:schemas-microsoft-com:vml" Requires="v">
                <p:oleObj spid="_x0000_s5123" name="Chart" r:id="rId4" imgW="5753100" imgH="3648075" progId="Excel.Sheet.8">
                  <p:embed/>
                </p:oleObj>
              </mc:Choice>
              <mc:Fallback>
                <p:oleObj name="Chart" r:id="rId4" imgW="5753100" imgH="364807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1267954"/>
                        <a:ext cx="7110412" cy="338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9"/>
          <p:cNvGrpSpPr/>
          <p:nvPr/>
        </p:nvGrpSpPr>
        <p:grpSpPr>
          <a:xfrm>
            <a:off x="3333888" y="1431287"/>
            <a:ext cx="725488" cy="332184"/>
            <a:chOff x="3025775" y="1560513"/>
            <a:chExt cx="725488" cy="442912"/>
          </a:xfrm>
          <a:solidFill>
            <a:schemeClr val="bg1"/>
          </a:solidFill>
        </p:grpSpPr>
        <p:sp>
          <p:nvSpPr>
            <p:cNvPr id="21" name="Rectangle 4"/>
            <p:cNvSpPr>
              <a:spLocks noChangeArrowheads="1"/>
            </p:cNvSpPr>
            <p:nvPr/>
          </p:nvSpPr>
          <p:spPr bwMode="auto">
            <a:xfrm>
              <a:off x="3025775" y="1560513"/>
              <a:ext cx="725488" cy="228600"/>
            </a:xfrm>
            <a:prstGeom prst="rect">
              <a:avLst/>
            </a:prstGeom>
            <a:grpFill/>
            <a:ln w="9525" algn="ctr">
              <a:solidFill>
                <a:schemeClr val="bg1"/>
              </a:solidFill>
              <a:miter lim="800000"/>
              <a:headEnd/>
              <a:tailEnd/>
            </a:ln>
          </p:spPr>
          <p:txBody>
            <a:bodyPr wrap="none" anchor="ctr"/>
            <a:lstStyle/>
            <a:p>
              <a:pPr>
                <a:defRPr/>
              </a:pPr>
              <a:endParaRPr lang="en-US" dirty="0">
                <a:latin typeface="Arial" charset="0"/>
                <a:cs typeface="Arial" charset="0"/>
              </a:endParaRPr>
            </a:p>
          </p:txBody>
        </p:sp>
        <p:sp>
          <p:nvSpPr>
            <p:cNvPr id="22" name="Rectangle 5"/>
            <p:cNvSpPr>
              <a:spLocks noChangeArrowheads="1"/>
            </p:cNvSpPr>
            <p:nvPr/>
          </p:nvSpPr>
          <p:spPr bwMode="auto">
            <a:xfrm>
              <a:off x="3124200" y="1828800"/>
              <a:ext cx="492125" cy="174625"/>
            </a:xfrm>
            <a:prstGeom prst="rect">
              <a:avLst/>
            </a:prstGeom>
            <a:grpFill/>
            <a:ln w="9525" algn="ctr">
              <a:solidFill>
                <a:schemeClr val="bg1"/>
              </a:solidFill>
              <a:miter lim="800000"/>
              <a:headEnd/>
              <a:tailEnd/>
            </a:ln>
          </p:spPr>
          <p:txBody>
            <a:bodyPr wrap="none" anchor="ctr"/>
            <a:lstStyle/>
            <a:p>
              <a:pPr>
                <a:defRPr/>
              </a:pPr>
              <a:endParaRPr lang="en-US" dirty="0">
                <a:latin typeface="Arial" charset="0"/>
                <a:cs typeface="Arial" charset="0"/>
              </a:endParaRPr>
            </a:p>
          </p:txBody>
        </p:sp>
      </p:grpSp>
      <p:sp>
        <p:nvSpPr>
          <p:cNvPr id="5125" name="Rectangle 6"/>
          <p:cNvSpPr>
            <a:spLocks noChangeArrowheads="1"/>
          </p:cNvSpPr>
          <p:nvPr/>
        </p:nvSpPr>
        <p:spPr bwMode="auto">
          <a:xfrm>
            <a:off x="1917703" y="3401617"/>
            <a:ext cx="5586413" cy="756047"/>
          </a:xfrm>
          <a:prstGeom prst="rect">
            <a:avLst/>
          </a:prstGeom>
          <a:solidFill>
            <a:schemeClr val="bg1"/>
          </a:solidFill>
          <a:ln w="9525" algn="ctr">
            <a:solidFill>
              <a:schemeClr val="bg1"/>
            </a:solidFill>
            <a:miter lim="800000"/>
            <a:headEnd/>
            <a:tailEnd/>
          </a:ln>
        </p:spPr>
        <p:txBody>
          <a:bodyPr wrap="none" anchor="ctr"/>
          <a:lstStyle/>
          <a:p>
            <a:endParaRPr lang="en-US"/>
          </a:p>
        </p:txBody>
      </p:sp>
      <p:sp>
        <p:nvSpPr>
          <p:cNvPr id="5126" name="TextBox 24"/>
          <p:cNvSpPr txBox="1">
            <a:spLocks noChangeArrowheads="1"/>
          </p:cNvSpPr>
          <p:nvPr/>
        </p:nvSpPr>
        <p:spPr bwMode="auto">
          <a:xfrm rot="4329402">
            <a:off x="6479986" y="3818675"/>
            <a:ext cx="1136721" cy="276999"/>
          </a:xfrm>
          <a:prstGeom prst="rect">
            <a:avLst/>
          </a:prstGeom>
          <a:noFill/>
          <a:ln w="9525">
            <a:noFill/>
            <a:miter lim="800000"/>
            <a:headEnd/>
            <a:tailEnd/>
          </a:ln>
        </p:spPr>
        <p:txBody>
          <a:bodyPr wrap="none">
            <a:spAutoFit/>
          </a:bodyPr>
          <a:lstStyle/>
          <a:p>
            <a:r>
              <a:rPr lang="en-US" sz="1200" dirty="0">
                <a:latin typeface="Calibri" pitchFamily="34" charset="0"/>
              </a:rPr>
              <a:t>H202/PAA 1:18</a:t>
            </a:r>
          </a:p>
        </p:txBody>
      </p:sp>
      <p:sp>
        <p:nvSpPr>
          <p:cNvPr id="5127" name="TextBox 25"/>
          <p:cNvSpPr txBox="1">
            <a:spLocks noChangeArrowheads="1"/>
          </p:cNvSpPr>
          <p:nvPr/>
        </p:nvSpPr>
        <p:spPr bwMode="auto">
          <a:xfrm rot="4370884">
            <a:off x="5795619" y="3902429"/>
            <a:ext cx="1319592" cy="276999"/>
          </a:xfrm>
          <a:prstGeom prst="rect">
            <a:avLst/>
          </a:prstGeom>
          <a:noFill/>
          <a:ln w="9525">
            <a:noFill/>
            <a:miter lim="800000"/>
            <a:headEnd/>
            <a:tailEnd/>
          </a:ln>
        </p:spPr>
        <p:txBody>
          <a:bodyPr wrap="none">
            <a:spAutoFit/>
          </a:bodyPr>
          <a:lstStyle/>
          <a:p>
            <a:r>
              <a:rPr lang="en-US" sz="1200" dirty="0" err="1">
                <a:latin typeface="Calibri" pitchFamily="34" charset="0"/>
              </a:rPr>
              <a:t>Aklaline</a:t>
            </a:r>
            <a:r>
              <a:rPr lang="en-US" sz="1200" dirty="0">
                <a:latin typeface="Calibri" pitchFamily="34" charset="0"/>
              </a:rPr>
              <a:t> Cleaner-2</a:t>
            </a:r>
          </a:p>
        </p:txBody>
      </p:sp>
      <p:sp>
        <p:nvSpPr>
          <p:cNvPr id="5128" name="TextBox 26"/>
          <p:cNvSpPr txBox="1">
            <a:spLocks noChangeArrowheads="1"/>
          </p:cNvSpPr>
          <p:nvPr/>
        </p:nvSpPr>
        <p:spPr bwMode="auto">
          <a:xfrm rot="4357550">
            <a:off x="5384206" y="3520233"/>
            <a:ext cx="834629" cy="461665"/>
          </a:xfrm>
          <a:prstGeom prst="rect">
            <a:avLst/>
          </a:prstGeom>
          <a:noFill/>
          <a:ln w="9525">
            <a:noFill/>
            <a:miter lim="800000"/>
            <a:headEnd/>
            <a:tailEnd/>
          </a:ln>
        </p:spPr>
        <p:txBody>
          <a:bodyPr>
            <a:spAutoFit/>
          </a:bodyPr>
          <a:lstStyle/>
          <a:p>
            <a:r>
              <a:rPr lang="en-US" sz="1200">
                <a:latin typeface="Calibri" pitchFamily="34" charset="0"/>
              </a:rPr>
              <a:t>Iodine Product</a:t>
            </a:r>
          </a:p>
        </p:txBody>
      </p:sp>
      <p:sp>
        <p:nvSpPr>
          <p:cNvPr id="5129" name="TextBox 27"/>
          <p:cNvSpPr txBox="1">
            <a:spLocks noChangeArrowheads="1"/>
          </p:cNvSpPr>
          <p:nvPr/>
        </p:nvSpPr>
        <p:spPr bwMode="auto">
          <a:xfrm rot="4290417">
            <a:off x="4722918" y="3795961"/>
            <a:ext cx="1069524" cy="276999"/>
          </a:xfrm>
          <a:prstGeom prst="rect">
            <a:avLst/>
          </a:prstGeom>
          <a:noFill/>
          <a:ln w="9525">
            <a:noFill/>
            <a:miter lim="800000"/>
            <a:headEnd/>
            <a:tailEnd/>
          </a:ln>
        </p:spPr>
        <p:txBody>
          <a:bodyPr wrap="none">
            <a:spAutoFit/>
          </a:bodyPr>
          <a:lstStyle/>
          <a:p>
            <a:r>
              <a:rPr lang="en-US" sz="1200" dirty="0">
                <a:latin typeface="Calibri" pitchFamily="34" charset="0"/>
              </a:rPr>
              <a:t>Acidic Cleaner</a:t>
            </a:r>
          </a:p>
        </p:txBody>
      </p:sp>
      <p:sp>
        <p:nvSpPr>
          <p:cNvPr id="5130" name="TextBox 28"/>
          <p:cNvSpPr txBox="1">
            <a:spLocks noChangeArrowheads="1"/>
          </p:cNvSpPr>
          <p:nvPr/>
        </p:nvSpPr>
        <p:spPr bwMode="auto">
          <a:xfrm rot="4013796">
            <a:off x="4056815" y="3809684"/>
            <a:ext cx="1191929" cy="276999"/>
          </a:xfrm>
          <a:prstGeom prst="rect">
            <a:avLst/>
          </a:prstGeom>
          <a:noFill/>
          <a:ln w="9525">
            <a:noFill/>
            <a:miter lim="800000"/>
            <a:headEnd/>
            <a:tailEnd/>
          </a:ln>
        </p:spPr>
        <p:txBody>
          <a:bodyPr wrap="none">
            <a:spAutoFit/>
          </a:bodyPr>
          <a:lstStyle/>
          <a:p>
            <a:r>
              <a:rPr lang="en-US" sz="1200" dirty="0">
                <a:latin typeface="Calibri" pitchFamily="34" charset="0"/>
              </a:rPr>
              <a:t>Alkaline Cleaner</a:t>
            </a:r>
          </a:p>
        </p:txBody>
      </p:sp>
      <p:sp>
        <p:nvSpPr>
          <p:cNvPr id="5131" name="TextBox 29"/>
          <p:cNvSpPr txBox="1">
            <a:spLocks noChangeArrowheads="1"/>
          </p:cNvSpPr>
          <p:nvPr/>
        </p:nvSpPr>
        <p:spPr bwMode="auto">
          <a:xfrm rot="3939867">
            <a:off x="3522825" y="3654494"/>
            <a:ext cx="912429" cy="276999"/>
          </a:xfrm>
          <a:prstGeom prst="rect">
            <a:avLst/>
          </a:prstGeom>
          <a:noFill/>
          <a:ln w="9525">
            <a:noFill/>
            <a:miter lim="800000"/>
            <a:headEnd/>
            <a:tailEnd/>
          </a:ln>
        </p:spPr>
        <p:txBody>
          <a:bodyPr wrap="none">
            <a:spAutoFit/>
          </a:bodyPr>
          <a:lstStyle/>
          <a:p>
            <a:r>
              <a:rPr lang="en-US" sz="1200" dirty="0">
                <a:latin typeface="Calibri" pitchFamily="34" charset="0"/>
              </a:rPr>
              <a:t>1:10 Bleach</a:t>
            </a:r>
          </a:p>
        </p:txBody>
      </p:sp>
      <p:sp>
        <p:nvSpPr>
          <p:cNvPr id="5132" name="TextBox 30"/>
          <p:cNvSpPr txBox="1">
            <a:spLocks noChangeArrowheads="1"/>
          </p:cNvSpPr>
          <p:nvPr/>
        </p:nvSpPr>
        <p:spPr bwMode="auto">
          <a:xfrm rot="3791735">
            <a:off x="2931037" y="3562375"/>
            <a:ext cx="833883" cy="276999"/>
          </a:xfrm>
          <a:prstGeom prst="rect">
            <a:avLst/>
          </a:prstGeom>
          <a:noFill/>
          <a:ln w="9525">
            <a:noFill/>
            <a:miter lim="800000"/>
            <a:headEnd/>
            <a:tailEnd/>
          </a:ln>
        </p:spPr>
        <p:txBody>
          <a:bodyPr wrap="none">
            <a:spAutoFit/>
          </a:bodyPr>
          <a:lstStyle/>
          <a:p>
            <a:r>
              <a:rPr lang="en-US" sz="1200" dirty="0">
                <a:latin typeface="Calibri" pitchFamily="34" charset="0"/>
              </a:rPr>
              <a:t>1:4 Bleach</a:t>
            </a:r>
          </a:p>
        </p:txBody>
      </p:sp>
      <p:sp>
        <p:nvSpPr>
          <p:cNvPr id="5133" name="TextBox 31"/>
          <p:cNvSpPr txBox="1">
            <a:spLocks noChangeArrowheads="1"/>
          </p:cNvSpPr>
          <p:nvPr/>
        </p:nvSpPr>
        <p:spPr bwMode="auto">
          <a:xfrm rot="4042626">
            <a:off x="2166055" y="3712239"/>
            <a:ext cx="1116011" cy="276999"/>
          </a:xfrm>
          <a:prstGeom prst="rect">
            <a:avLst/>
          </a:prstGeom>
          <a:noFill/>
          <a:ln w="9525">
            <a:noFill/>
            <a:miter lim="800000"/>
            <a:headEnd/>
            <a:tailEnd/>
          </a:ln>
        </p:spPr>
        <p:txBody>
          <a:bodyPr wrap="none">
            <a:spAutoFit/>
          </a:bodyPr>
          <a:lstStyle/>
          <a:p>
            <a:r>
              <a:rPr lang="en-US" sz="1200" dirty="0">
                <a:latin typeface="Calibri" pitchFamily="34" charset="0"/>
              </a:rPr>
              <a:t>H202/PAA RTU</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i="1" smtClean="0"/>
              <a:t>Bacillus circulans</a:t>
            </a:r>
          </a:p>
        </p:txBody>
      </p:sp>
      <p:sp>
        <p:nvSpPr>
          <p:cNvPr id="53251" name="Content Placeholder 2"/>
          <p:cNvSpPr>
            <a:spLocks noGrp="1"/>
          </p:cNvSpPr>
          <p:nvPr>
            <p:ph idx="1"/>
          </p:nvPr>
        </p:nvSpPr>
        <p:spPr/>
        <p:txBody>
          <a:bodyPr/>
          <a:lstStyle/>
          <a:p>
            <a:r>
              <a:rPr lang="en-US" dirty="0" smtClean="0"/>
              <a:t>Efficacy Testing Failures (different test methods)</a:t>
            </a:r>
          </a:p>
          <a:p>
            <a:pPr lvl="1"/>
            <a:r>
              <a:rPr lang="en-US" dirty="0" smtClean="0"/>
              <a:t>Vinyl surfaces</a:t>
            </a:r>
          </a:p>
          <a:p>
            <a:pPr lvl="2"/>
            <a:r>
              <a:rPr lang="en-US" dirty="0" smtClean="0"/>
              <a:t>Sent out for ID</a:t>
            </a:r>
          </a:p>
          <a:p>
            <a:pPr lvl="3"/>
            <a:r>
              <a:rPr lang="en-US" sz="2000" i="1" dirty="0" err="1" smtClean="0"/>
              <a:t>Paenibacillus</a:t>
            </a:r>
            <a:endParaRPr lang="en-US" sz="2000" i="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a:xfrm>
            <a:off x="0" y="154380"/>
            <a:ext cx="8096250" cy="978694"/>
          </a:xfrm>
        </p:spPr>
        <p:txBody>
          <a:bodyPr/>
          <a:lstStyle/>
          <a:p>
            <a:pPr algn="ctr"/>
            <a:r>
              <a:rPr lang="en-US" sz="2400" dirty="0" smtClean="0"/>
              <a:t>Case Study:  Construction Event at Biotech Site</a:t>
            </a:r>
          </a:p>
        </p:txBody>
      </p:sp>
      <p:sp>
        <p:nvSpPr>
          <p:cNvPr id="58371" name="Content Placeholder 3"/>
          <p:cNvSpPr>
            <a:spLocks noGrp="1"/>
          </p:cNvSpPr>
          <p:nvPr>
            <p:ph idx="1"/>
          </p:nvPr>
        </p:nvSpPr>
        <p:spPr>
          <a:xfrm>
            <a:off x="764454" y="1169101"/>
            <a:ext cx="8229600" cy="3429000"/>
          </a:xfrm>
        </p:spPr>
        <p:txBody>
          <a:bodyPr/>
          <a:lstStyle/>
          <a:p>
            <a:pPr>
              <a:buFont typeface="Wingdings" pitchFamily="2" charset="2"/>
              <a:buChar char="q"/>
            </a:pPr>
            <a:r>
              <a:rPr lang="en-US" dirty="0" smtClean="0"/>
              <a:t>Worst Case Events</a:t>
            </a:r>
          </a:p>
          <a:p>
            <a:pPr>
              <a:buFont typeface="Wingdings" pitchFamily="2" charset="2"/>
              <a:buChar char="q"/>
            </a:pPr>
            <a:r>
              <a:rPr lang="en-US" dirty="0" smtClean="0"/>
              <a:t>9X Clean </a:t>
            </a:r>
            <a:r>
              <a:rPr lang="en-US" dirty="0" smtClean="0">
                <a:latin typeface="Calibri" pitchFamily="34" charset="0"/>
              </a:rPr>
              <a:t>[1X </a:t>
            </a:r>
            <a:r>
              <a:rPr lang="en-US" dirty="0" err="1" smtClean="0">
                <a:latin typeface="Calibri" pitchFamily="34" charset="0"/>
              </a:rPr>
              <a:t>Sporicide</a:t>
            </a:r>
            <a:r>
              <a:rPr lang="en-US" dirty="0" smtClean="0">
                <a:latin typeface="Calibri" pitchFamily="34" charset="0"/>
              </a:rPr>
              <a:t> + 2X </a:t>
            </a:r>
            <a:r>
              <a:rPr lang="en-US" dirty="0" err="1" smtClean="0">
                <a:latin typeface="Calibri" pitchFamily="34" charset="0"/>
              </a:rPr>
              <a:t>Phenolic</a:t>
            </a:r>
            <a:r>
              <a:rPr lang="en-US" dirty="0" smtClean="0">
                <a:latin typeface="Calibri" pitchFamily="34" charset="0"/>
              </a:rPr>
              <a:t> (day 1) 2X </a:t>
            </a:r>
            <a:r>
              <a:rPr lang="en-US" dirty="0" err="1" smtClean="0">
                <a:latin typeface="Calibri" pitchFamily="34" charset="0"/>
              </a:rPr>
              <a:t>Phenolic</a:t>
            </a:r>
            <a:r>
              <a:rPr lang="en-US" dirty="0" smtClean="0">
                <a:latin typeface="Calibri" pitchFamily="34" charset="0"/>
              </a:rPr>
              <a:t> +1X </a:t>
            </a:r>
            <a:r>
              <a:rPr lang="en-US" dirty="0" err="1" smtClean="0">
                <a:latin typeface="Calibri" pitchFamily="34" charset="0"/>
              </a:rPr>
              <a:t>Sporicide</a:t>
            </a:r>
            <a:r>
              <a:rPr lang="en-US" dirty="0" smtClean="0">
                <a:latin typeface="Calibri" pitchFamily="34" charset="0"/>
              </a:rPr>
              <a:t> (day 2), 2X </a:t>
            </a:r>
            <a:r>
              <a:rPr lang="en-US" dirty="0" err="1" smtClean="0">
                <a:latin typeface="Calibri" pitchFamily="34" charset="0"/>
              </a:rPr>
              <a:t>Phenolic</a:t>
            </a:r>
            <a:r>
              <a:rPr lang="en-US" dirty="0" smtClean="0">
                <a:latin typeface="Calibri" pitchFamily="34" charset="0"/>
              </a:rPr>
              <a:t> +1X </a:t>
            </a:r>
            <a:r>
              <a:rPr lang="en-US" dirty="0" err="1" smtClean="0">
                <a:latin typeface="Calibri" pitchFamily="34" charset="0"/>
              </a:rPr>
              <a:t>Sporicide</a:t>
            </a:r>
            <a:r>
              <a:rPr lang="en-US" dirty="0" smtClean="0">
                <a:latin typeface="Calibri" pitchFamily="34" charset="0"/>
              </a:rPr>
              <a:t> (day 3)]</a:t>
            </a:r>
            <a:endParaRPr lang="en-US" dirty="0" smtClean="0"/>
          </a:p>
          <a:p>
            <a:pPr>
              <a:buFont typeface="Wingdings" pitchFamily="2" charset="2"/>
              <a:buChar char="q"/>
            </a:pPr>
            <a:r>
              <a:rPr lang="en-US" dirty="0" smtClean="0"/>
              <a:t>Fogging</a:t>
            </a:r>
          </a:p>
          <a:p>
            <a:pPr>
              <a:buFont typeface="Wingdings" pitchFamily="2" charset="2"/>
              <a:buChar char="q"/>
            </a:pPr>
            <a:r>
              <a:rPr lang="en-US" dirty="0" smtClean="0"/>
              <a:t>VHP</a:t>
            </a:r>
          </a:p>
          <a:p>
            <a:pPr>
              <a:buFont typeface="Wingdings" pitchFamily="2" charset="2"/>
              <a:buChar char="q"/>
            </a:pPr>
            <a:r>
              <a:rPr lang="en-US" dirty="0" smtClean="0"/>
              <a:t>Triple Clean</a:t>
            </a:r>
          </a:p>
          <a:p>
            <a:pPr lvl="1">
              <a:buFont typeface="Wingdings" pitchFamily="2" charset="2"/>
              <a:buChar char="ü"/>
            </a:pPr>
            <a:r>
              <a:rPr lang="en-US" dirty="0" smtClean="0"/>
              <a:t>Defined 3X Disinfectants and </a:t>
            </a:r>
            <a:r>
              <a:rPr lang="en-US" dirty="0" err="1" smtClean="0"/>
              <a:t>Sporicide</a:t>
            </a:r>
            <a:endParaRPr lang="en-US" dirty="0" smtClean="0"/>
          </a:p>
          <a:p>
            <a:pPr lvl="1">
              <a:buFont typeface="Wingdings" pitchFamily="2" charset="2"/>
              <a:buChar char="ü"/>
            </a:pPr>
            <a:r>
              <a:rPr lang="en-US" dirty="0" smtClean="0"/>
              <a:t>EM frequency (Static and Dynamic)</a:t>
            </a:r>
          </a:p>
          <a:p>
            <a:pPr lvl="1">
              <a:buFont typeface="Wingdings" pitchFamily="2" charset="2"/>
              <a:buChar char="ü"/>
            </a:pPr>
            <a:r>
              <a:rPr lang="en-US" dirty="0" smtClean="0"/>
              <a:t>Release of the room</a:t>
            </a:r>
          </a:p>
          <a:p>
            <a:pPr>
              <a:buFont typeface="Arial" pitchFamily="34" charset="0"/>
              <a:buNone/>
            </a:pPr>
            <a:r>
              <a:rPr lang="en-US" dirty="0" smtClean="0">
                <a:latin typeface="Calibri" pitchFamily="34" charset="0"/>
              </a:rPr>
              <a:t>	</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0" y="170260"/>
            <a:ext cx="9144000" cy="857250"/>
          </a:xfrm>
        </p:spPr>
        <p:txBody>
          <a:bodyPr/>
          <a:lstStyle/>
          <a:p>
            <a:pPr algn="ctr"/>
            <a:r>
              <a:rPr lang="en-US" smtClean="0"/>
              <a:t>Cleaning  and Disinfection Efficacy</a:t>
            </a:r>
          </a:p>
        </p:txBody>
      </p:sp>
      <p:pic>
        <p:nvPicPr>
          <p:cNvPr id="59395" name="Picture 5" descr="Image1"/>
          <p:cNvPicPr>
            <a:picLocks noChangeAspect="1" noChangeArrowheads="1"/>
          </p:cNvPicPr>
          <p:nvPr/>
        </p:nvPicPr>
        <p:blipFill>
          <a:blip r:embed="rId2" cstate="print"/>
          <a:srcRect/>
          <a:stretch>
            <a:fillRect/>
          </a:stretch>
        </p:blipFill>
        <p:spPr bwMode="auto">
          <a:xfrm>
            <a:off x="1028700" y="1600201"/>
            <a:ext cx="74295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
          <p:cNvSpPr>
            <a:spLocks noGrp="1"/>
          </p:cNvSpPr>
          <p:nvPr>
            <p:ph type="title"/>
          </p:nvPr>
        </p:nvSpPr>
        <p:spPr>
          <a:xfrm>
            <a:off x="0" y="1"/>
            <a:ext cx="9144000" cy="626269"/>
          </a:xfrm>
        </p:spPr>
        <p:txBody>
          <a:bodyPr/>
          <a:lstStyle/>
          <a:p>
            <a:pPr algn="ctr"/>
            <a:r>
              <a:rPr lang="en-US" sz="4000" smtClean="0">
                <a:ea typeface="Calibri" pitchFamily="34" charset="0"/>
                <a:cs typeface="Calibri" pitchFamily="34" charset="0"/>
              </a:rPr>
              <a:t/>
            </a:r>
            <a:br>
              <a:rPr lang="en-US" sz="4000" smtClean="0">
                <a:ea typeface="Calibri" pitchFamily="34" charset="0"/>
                <a:cs typeface="Calibri" pitchFamily="34" charset="0"/>
              </a:rPr>
            </a:br>
            <a:r>
              <a:rPr lang="en-US" sz="4000" smtClean="0">
                <a:ea typeface="Calibri" pitchFamily="34" charset="0"/>
                <a:cs typeface="Calibri" pitchFamily="34" charset="0"/>
              </a:rPr>
              <a:t>Time 0</a:t>
            </a:r>
          </a:p>
        </p:txBody>
      </p:sp>
      <p:pic>
        <p:nvPicPr>
          <p:cNvPr id="60419" name="Picture 1028" descr="Image3"/>
          <p:cNvPicPr>
            <a:picLocks noChangeAspect="1" noChangeArrowheads="1"/>
          </p:cNvPicPr>
          <p:nvPr/>
        </p:nvPicPr>
        <p:blipFill>
          <a:blip r:embed="rId2" cstate="print"/>
          <a:srcRect/>
          <a:stretch>
            <a:fillRect/>
          </a:stretch>
        </p:blipFill>
        <p:spPr bwMode="auto">
          <a:xfrm>
            <a:off x="838200" y="1828801"/>
            <a:ext cx="7429500" cy="2714625"/>
          </a:xfrm>
          <a:prstGeom prst="rect">
            <a:avLst/>
          </a:prstGeom>
          <a:noFill/>
          <a:ln w="9525">
            <a:noFill/>
            <a:miter lim="800000"/>
            <a:headEnd/>
            <a:tailEnd/>
          </a:ln>
        </p:spPr>
      </p:pic>
      <p:sp>
        <p:nvSpPr>
          <p:cNvPr id="60420" name="Rectangle 3"/>
          <p:cNvSpPr>
            <a:spLocks noChangeArrowheads="1"/>
          </p:cNvSpPr>
          <p:nvPr/>
        </p:nvSpPr>
        <p:spPr bwMode="auto">
          <a:xfrm>
            <a:off x="2209801" y="1437085"/>
            <a:ext cx="3857018" cy="369332"/>
          </a:xfrm>
          <a:prstGeom prst="rect">
            <a:avLst/>
          </a:prstGeom>
          <a:noFill/>
          <a:ln w="9525">
            <a:noFill/>
            <a:miter lim="800000"/>
            <a:headEnd/>
            <a:tailEnd/>
          </a:ln>
        </p:spPr>
        <p:txBody>
          <a:bodyPr wrap="none">
            <a:spAutoFit/>
          </a:bodyPr>
          <a:lstStyle/>
          <a:p>
            <a:r>
              <a:rPr lang="en-US">
                <a:latin typeface="Calibri" pitchFamily="34" charset="0"/>
              </a:rPr>
              <a:t>Red = Sporeformers         Green = Other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5"/>
          <p:cNvSpPr>
            <a:spLocks noGrp="1"/>
          </p:cNvSpPr>
          <p:nvPr>
            <p:ph type="title"/>
          </p:nvPr>
        </p:nvSpPr>
        <p:spPr>
          <a:xfrm>
            <a:off x="0" y="0"/>
            <a:ext cx="9144000" cy="857250"/>
          </a:xfrm>
        </p:spPr>
        <p:txBody>
          <a:bodyPr/>
          <a:lstStyle/>
          <a:p>
            <a:pPr algn="ctr"/>
            <a:r>
              <a:rPr lang="en-US" smtClean="0"/>
              <a:t>After 1X Cleaning - NO Sporicide</a:t>
            </a:r>
          </a:p>
        </p:txBody>
      </p:sp>
      <p:pic>
        <p:nvPicPr>
          <p:cNvPr id="61443" name="Picture 2052" descr="Image4"/>
          <p:cNvPicPr>
            <a:picLocks noChangeAspect="1" noChangeArrowheads="1"/>
          </p:cNvPicPr>
          <p:nvPr/>
        </p:nvPicPr>
        <p:blipFill>
          <a:blip r:embed="rId2" cstate="print"/>
          <a:srcRect/>
          <a:stretch>
            <a:fillRect/>
          </a:stretch>
        </p:blipFill>
        <p:spPr bwMode="auto">
          <a:xfrm>
            <a:off x="838200" y="1428751"/>
            <a:ext cx="74295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5AD2C7-6DC9-BC4A-8B95-CCAFF3BEACE7}" type="slidenum">
              <a:rPr lang="en-US" smtClean="0"/>
              <a:pPr/>
              <a:t>4</a:t>
            </a:fld>
            <a:endParaRPr lang="en-US" dirty="0"/>
          </a:p>
        </p:txBody>
      </p:sp>
      <p:sp>
        <p:nvSpPr>
          <p:cNvPr id="4" name="TextBox 3"/>
          <p:cNvSpPr txBox="1"/>
          <p:nvPr/>
        </p:nvSpPr>
        <p:spPr>
          <a:xfrm>
            <a:off x="988054" y="1172530"/>
            <a:ext cx="7719409" cy="1077218"/>
          </a:xfrm>
          <a:prstGeom prst="rect">
            <a:avLst/>
          </a:prstGeom>
          <a:noFill/>
        </p:spPr>
        <p:txBody>
          <a:bodyPr wrap="square" rtlCol="0">
            <a:spAutoFit/>
          </a:bodyPr>
          <a:lstStyle/>
          <a:p>
            <a:pPr>
              <a:buFont typeface="Wingdings" pitchFamily="2" charset="2"/>
              <a:buChar char="ü"/>
            </a:pPr>
            <a:r>
              <a:rPr lang="en-US" sz="3200" dirty="0" smtClean="0">
                <a:solidFill>
                  <a:srgbClr val="FF0000"/>
                </a:solidFill>
                <a:latin typeface="Arial" pitchFamily="34" charset="0"/>
                <a:cs typeface="Arial" pitchFamily="34" charset="0"/>
              </a:rPr>
              <a:t>Case Studies in </a:t>
            </a:r>
            <a:r>
              <a:rPr lang="en-US" sz="3200" dirty="0" err="1" smtClean="0">
                <a:solidFill>
                  <a:srgbClr val="FF0000"/>
                </a:solidFill>
                <a:latin typeface="Arial" pitchFamily="34" charset="0"/>
                <a:cs typeface="Arial" pitchFamily="34" charset="0"/>
              </a:rPr>
              <a:t>Bioburden</a:t>
            </a:r>
            <a:r>
              <a:rPr lang="en-US" sz="3200" dirty="0" smtClean="0">
                <a:solidFill>
                  <a:srgbClr val="FF0000"/>
                </a:solidFill>
                <a:latin typeface="Arial" pitchFamily="34" charset="0"/>
                <a:cs typeface="Arial" pitchFamily="34" charset="0"/>
              </a:rPr>
              <a:t> Control</a:t>
            </a:r>
          </a:p>
          <a:p>
            <a:pPr>
              <a:buFont typeface="Wingdings" pitchFamily="2" charset="2"/>
              <a:buChar char="ü"/>
            </a:pPr>
            <a:r>
              <a:rPr lang="en-US" sz="3200" dirty="0" smtClean="0">
                <a:latin typeface="Arial" pitchFamily="34" charset="0"/>
                <a:cs typeface="Arial" pitchFamily="34" charset="0"/>
              </a:rPr>
              <a:t>Starting Up a New </a:t>
            </a:r>
            <a:r>
              <a:rPr lang="en-US" sz="3200" dirty="0" err="1" smtClean="0">
                <a:latin typeface="Arial" pitchFamily="34" charset="0"/>
                <a:cs typeface="Arial" pitchFamily="34" charset="0"/>
              </a:rPr>
              <a:t>Cleanroom</a:t>
            </a:r>
            <a:endParaRPr lang="en-US" sz="3200" dirty="0" smtClean="0">
              <a:latin typeface="Arial" pitchFamily="34" charset="0"/>
              <a:cs typeface="Arial" pitchFamily="34" charset="0"/>
            </a:endParaRPr>
          </a:p>
        </p:txBody>
      </p:sp>
      <p:sp>
        <p:nvSpPr>
          <p:cNvPr id="5" name="Rectangle 4"/>
          <p:cNvSpPr/>
          <p:nvPr/>
        </p:nvSpPr>
        <p:spPr>
          <a:xfrm>
            <a:off x="1078909" y="291585"/>
            <a:ext cx="1774845" cy="646331"/>
          </a:xfrm>
          <a:prstGeom prst="rect">
            <a:avLst/>
          </a:prstGeom>
        </p:spPr>
        <p:txBody>
          <a:bodyPr wrap="none">
            <a:spAutoFit/>
          </a:bodyPr>
          <a:lstStyle/>
          <a:p>
            <a:r>
              <a:rPr lang="en-US" sz="3600" dirty="0" smtClean="0">
                <a:solidFill>
                  <a:schemeClr val="tx2"/>
                </a:solidFill>
              </a:rPr>
              <a:t>Agenda</a:t>
            </a:r>
            <a:endParaRPr lang="en-US" sz="36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5"/>
          <p:cNvSpPr>
            <a:spLocks noGrp="1"/>
          </p:cNvSpPr>
          <p:nvPr>
            <p:ph type="title"/>
          </p:nvPr>
        </p:nvSpPr>
        <p:spPr>
          <a:xfrm>
            <a:off x="0" y="0"/>
            <a:ext cx="9144000" cy="857250"/>
          </a:xfrm>
        </p:spPr>
        <p:txBody>
          <a:bodyPr/>
          <a:lstStyle/>
          <a:p>
            <a:pPr algn="ctr"/>
            <a:r>
              <a:rPr lang="en-US" smtClean="0"/>
              <a:t>After 2X Cleaning – NO Sporicide</a:t>
            </a:r>
          </a:p>
        </p:txBody>
      </p:sp>
      <p:pic>
        <p:nvPicPr>
          <p:cNvPr id="62467" name="Picture 1028" descr="Image5"/>
          <p:cNvPicPr>
            <a:picLocks noChangeAspect="1" noChangeArrowheads="1"/>
          </p:cNvPicPr>
          <p:nvPr/>
        </p:nvPicPr>
        <p:blipFill>
          <a:blip r:embed="rId2" cstate="print"/>
          <a:srcRect/>
          <a:stretch>
            <a:fillRect/>
          </a:stretch>
        </p:blipFill>
        <p:spPr bwMode="auto">
          <a:xfrm>
            <a:off x="838200" y="1514476"/>
            <a:ext cx="74295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a:xfrm>
            <a:off x="0" y="0"/>
            <a:ext cx="9144000" cy="857250"/>
          </a:xfrm>
        </p:spPr>
        <p:txBody>
          <a:bodyPr/>
          <a:lstStyle/>
          <a:p>
            <a:pPr algn="ctr"/>
            <a:r>
              <a:rPr lang="en-US" smtClean="0"/>
              <a:t>After 3X Cleaning - No Sporicide</a:t>
            </a:r>
          </a:p>
        </p:txBody>
      </p:sp>
      <p:pic>
        <p:nvPicPr>
          <p:cNvPr id="63491" name="Picture 1028" descr="Image6"/>
          <p:cNvPicPr>
            <a:picLocks noChangeAspect="1" noChangeArrowheads="1"/>
          </p:cNvPicPr>
          <p:nvPr/>
        </p:nvPicPr>
        <p:blipFill>
          <a:blip r:embed="rId2" cstate="print"/>
          <a:srcRect/>
          <a:stretch>
            <a:fillRect/>
          </a:stretch>
        </p:blipFill>
        <p:spPr bwMode="auto">
          <a:xfrm>
            <a:off x="1148938" y="1497776"/>
            <a:ext cx="74295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a:spLocks noGrp="1"/>
          </p:cNvSpPr>
          <p:nvPr>
            <p:ph type="title"/>
          </p:nvPr>
        </p:nvSpPr>
        <p:spPr>
          <a:xfrm>
            <a:off x="0" y="0"/>
            <a:ext cx="9144000" cy="857250"/>
          </a:xfrm>
        </p:spPr>
        <p:txBody>
          <a:bodyPr/>
          <a:lstStyle/>
          <a:p>
            <a:pPr algn="ctr"/>
            <a:r>
              <a:rPr lang="en-US" smtClean="0"/>
              <a:t>After Sporicide</a:t>
            </a:r>
          </a:p>
        </p:txBody>
      </p:sp>
      <p:pic>
        <p:nvPicPr>
          <p:cNvPr id="64515" name="Picture 1028" descr="Image1"/>
          <p:cNvPicPr>
            <a:picLocks noChangeAspect="1" noChangeArrowheads="1"/>
          </p:cNvPicPr>
          <p:nvPr/>
        </p:nvPicPr>
        <p:blipFill>
          <a:blip r:embed="rId2" cstate="print"/>
          <a:srcRect/>
          <a:stretch>
            <a:fillRect/>
          </a:stretch>
        </p:blipFill>
        <p:spPr bwMode="auto">
          <a:xfrm>
            <a:off x="838200" y="1400176"/>
            <a:ext cx="74295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err="1" smtClean="0"/>
              <a:t>Bioburden</a:t>
            </a:r>
            <a:r>
              <a:rPr lang="en-US" dirty="0" smtClean="0"/>
              <a:t> Agenda</a:t>
            </a:r>
          </a:p>
        </p:txBody>
      </p:sp>
      <p:sp>
        <p:nvSpPr>
          <p:cNvPr id="65539" name="Content Placeholder 2"/>
          <p:cNvSpPr>
            <a:spLocks noGrp="1"/>
          </p:cNvSpPr>
          <p:nvPr>
            <p:ph idx="1"/>
          </p:nvPr>
        </p:nvSpPr>
        <p:spPr/>
        <p:txBody>
          <a:bodyPr/>
          <a:lstStyle/>
          <a:p>
            <a:pPr>
              <a:buFont typeface="Wingdings" pitchFamily="2" charset="2"/>
              <a:buChar char="Ø"/>
            </a:pPr>
            <a:r>
              <a:rPr lang="en-US" dirty="0" smtClean="0">
                <a:solidFill>
                  <a:srgbClr val="FF0000"/>
                </a:solidFill>
              </a:rPr>
              <a:t>Operator Contamination</a:t>
            </a:r>
          </a:p>
          <a:p>
            <a:pPr>
              <a:buFont typeface="Wingdings" pitchFamily="2" charset="2"/>
              <a:buChar char="Ø"/>
            </a:pPr>
            <a:r>
              <a:rPr lang="en-US" dirty="0" smtClean="0">
                <a:solidFill>
                  <a:srgbClr val="FF0000"/>
                </a:solidFill>
              </a:rPr>
              <a:t>Fungal Spore Contamination</a:t>
            </a:r>
          </a:p>
          <a:p>
            <a:pPr>
              <a:buFont typeface="Wingdings" pitchFamily="2" charset="2"/>
              <a:buChar char="Ø"/>
            </a:pPr>
            <a:r>
              <a:rPr lang="en-US" dirty="0" smtClean="0">
                <a:solidFill>
                  <a:srgbClr val="FF0000"/>
                </a:solidFill>
              </a:rPr>
              <a:t>Bacterial Spore Contamination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5AD2C7-6DC9-BC4A-8B95-CCAFF3BEACE7}" type="slidenum">
              <a:rPr lang="en-US" smtClean="0"/>
              <a:pPr/>
              <a:t>44</a:t>
            </a:fld>
            <a:endParaRPr lang="en-US"/>
          </a:p>
        </p:txBody>
      </p:sp>
      <p:sp>
        <p:nvSpPr>
          <p:cNvPr id="7" name="TextBox 6"/>
          <p:cNvSpPr txBox="1"/>
          <p:nvPr/>
        </p:nvSpPr>
        <p:spPr>
          <a:xfrm>
            <a:off x="930166" y="252249"/>
            <a:ext cx="2159566" cy="646331"/>
          </a:xfrm>
          <a:prstGeom prst="rect">
            <a:avLst/>
          </a:prstGeom>
          <a:noFill/>
        </p:spPr>
        <p:txBody>
          <a:bodyPr wrap="none" rtlCol="0">
            <a:spAutoFit/>
          </a:bodyPr>
          <a:lstStyle/>
          <a:p>
            <a:r>
              <a:rPr lang="en-US" sz="3600" dirty="0" smtClean="0">
                <a:solidFill>
                  <a:schemeClr val="tx2"/>
                </a:solidFill>
                <a:latin typeface="Arial" pitchFamily="34" charset="0"/>
                <a:cs typeface="Arial" pitchFamily="34" charset="0"/>
              </a:rPr>
              <a:t>Summary</a:t>
            </a:r>
            <a:endParaRPr lang="en-US" sz="3600" dirty="0">
              <a:solidFill>
                <a:schemeClr val="tx2"/>
              </a:solidFill>
              <a:latin typeface="Arial" pitchFamily="34" charset="0"/>
              <a:cs typeface="Arial" pitchFamily="34" charset="0"/>
            </a:endParaRPr>
          </a:p>
        </p:txBody>
      </p:sp>
      <p:sp>
        <p:nvSpPr>
          <p:cNvPr id="4" name="TextBox 3"/>
          <p:cNvSpPr txBox="1"/>
          <p:nvPr/>
        </p:nvSpPr>
        <p:spPr bwMode="auto">
          <a:xfrm>
            <a:off x="1306286" y="1563218"/>
            <a:ext cx="6923314" cy="175432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3600" b="0" i="0" u="none" strike="noStrike" kern="1200" cap="none" spc="0" normalizeH="0" baseline="0" noProof="0" dirty="0" smtClean="0">
                <a:ln>
                  <a:noFill/>
                </a:ln>
                <a:effectLst/>
                <a:uLnTx/>
                <a:uFillTx/>
                <a:latin typeface="Arial" pitchFamily="34" charset="0"/>
                <a:ea typeface="+mj-ea"/>
                <a:cs typeface="Arial" pitchFamily="34" charset="0"/>
              </a:rPr>
              <a:t>Case</a:t>
            </a:r>
            <a:r>
              <a:rPr kumimoji="0" lang="en-US" sz="3600" b="0" i="0" u="none" strike="noStrike" kern="1200" cap="none" spc="0" normalizeH="0" noProof="0" dirty="0" smtClean="0">
                <a:ln>
                  <a:noFill/>
                </a:ln>
                <a:effectLst/>
                <a:uLnTx/>
                <a:uFillTx/>
                <a:latin typeface="Arial" pitchFamily="34" charset="0"/>
                <a:ea typeface="+mj-ea"/>
                <a:cs typeface="Arial" pitchFamily="34" charset="0"/>
              </a:rPr>
              <a:t> Studies in </a:t>
            </a:r>
            <a:r>
              <a:rPr kumimoji="0" lang="en-US" sz="3600" b="0" i="0" u="none" strike="noStrike" kern="1200" cap="none" spc="0" normalizeH="0" noProof="0" dirty="0" err="1" smtClean="0">
                <a:ln>
                  <a:noFill/>
                </a:ln>
                <a:effectLst/>
                <a:uLnTx/>
                <a:uFillTx/>
                <a:latin typeface="Arial" pitchFamily="34" charset="0"/>
                <a:ea typeface="+mj-ea"/>
                <a:cs typeface="Arial" pitchFamily="34" charset="0"/>
              </a:rPr>
              <a:t>Bioburden</a:t>
            </a:r>
            <a:r>
              <a:rPr kumimoji="0" lang="en-US" sz="3600" b="0" i="0" u="none" strike="noStrike" kern="1200" cap="none" spc="0" normalizeH="0" noProof="0" dirty="0" smtClean="0">
                <a:ln>
                  <a:noFill/>
                </a:ln>
                <a:effectLst/>
                <a:uLnTx/>
                <a:uFillTx/>
                <a:latin typeface="Arial" pitchFamily="34" charset="0"/>
                <a:ea typeface="+mj-ea"/>
                <a:cs typeface="Arial" pitchFamily="34" charset="0"/>
              </a:rPr>
              <a:t> Control</a:t>
            </a:r>
          </a:p>
          <a:p>
            <a:pPr marL="0" marR="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3600" baseline="0" dirty="0" smtClean="0">
                <a:latin typeface="Arial" pitchFamily="34" charset="0"/>
                <a:ea typeface="+mj-ea"/>
                <a:cs typeface="Arial" pitchFamily="34" charset="0"/>
              </a:rPr>
              <a:t>Starting</a:t>
            </a:r>
            <a:r>
              <a:rPr lang="en-US" sz="3600" dirty="0" smtClean="0">
                <a:latin typeface="Arial" pitchFamily="34" charset="0"/>
                <a:ea typeface="+mj-ea"/>
                <a:cs typeface="Arial" pitchFamily="34" charset="0"/>
              </a:rPr>
              <a:t> up a New </a:t>
            </a:r>
            <a:r>
              <a:rPr lang="en-US" sz="3600" dirty="0" err="1" smtClean="0">
                <a:latin typeface="Arial" pitchFamily="34" charset="0"/>
                <a:ea typeface="+mj-ea"/>
                <a:cs typeface="Arial" pitchFamily="34" charset="0"/>
              </a:rPr>
              <a:t>Cleanroom</a:t>
            </a:r>
            <a:endParaRPr lang="en-US" sz="3600" dirty="0" smtClean="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914400" y="882779"/>
            <a:ext cx="7727244" cy="923330"/>
          </a:xfrm>
          <a:prstGeom prst="rect">
            <a:avLst/>
          </a:prstGeom>
          <a:noFill/>
          <a:ln w="9525">
            <a:noFill/>
            <a:miter lim="800000"/>
            <a:headEnd/>
            <a:tailEnd/>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5400" b="0" i="0" u="none" strike="noStrike" kern="1200" cap="none" spc="0" normalizeH="0" baseline="0" noProof="0" dirty="0" smtClean="0">
                <a:ln>
                  <a:noFill/>
                </a:ln>
                <a:effectLst/>
                <a:uLnTx/>
                <a:uFillTx/>
                <a:latin typeface="Arial" pitchFamily="34" charset="0"/>
                <a:ea typeface="+mj-ea"/>
                <a:cs typeface="Arial" pitchFamily="34" charset="0"/>
              </a:rPr>
              <a:t>Thank You</a:t>
            </a:r>
            <a:r>
              <a:rPr kumimoji="0" lang="en-US" sz="5400" b="0" i="0" u="none" strike="noStrike" kern="1200" cap="none" spc="0" normalizeH="0" noProof="0" dirty="0" smtClean="0">
                <a:ln>
                  <a:noFill/>
                </a:ln>
                <a:effectLst/>
                <a:uLnTx/>
                <a:uFillTx/>
                <a:latin typeface="Arial" pitchFamily="34" charset="0"/>
                <a:ea typeface="+mj-ea"/>
                <a:cs typeface="Arial" pitchFamily="34" charset="0"/>
              </a:rPr>
              <a:t> for Your Time</a:t>
            </a:r>
            <a:endParaRPr kumimoji="0" lang="en-US" sz="5400" b="0" i="0" u="none" strike="noStrike" kern="1200" cap="none" spc="0" normalizeH="0" baseline="0" noProof="0" dirty="0" smtClean="0">
              <a:ln>
                <a:noFill/>
              </a:ln>
              <a:effectLst/>
              <a:uLnTx/>
              <a:uFillTx/>
              <a:latin typeface="Arial" pitchFamily="34" charset="0"/>
              <a:ea typeface="+mj-ea"/>
              <a:cs typeface="Arial" pitchFamily="34" charset="0"/>
            </a:endParaRPr>
          </a:p>
        </p:txBody>
      </p:sp>
      <p:sp>
        <p:nvSpPr>
          <p:cNvPr id="3" name="TextBox 2"/>
          <p:cNvSpPr txBox="1"/>
          <p:nvPr/>
        </p:nvSpPr>
        <p:spPr bwMode="auto">
          <a:xfrm>
            <a:off x="3900259" y="3333100"/>
            <a:ext cx="5243743" cy="1200329"/>
          </a:xfrm>
          <a:prstGeom prst="rect">
            <a:avLst/>
          </a:prstGeom>
          <a:noFill/>
          <a:ln w="9525">
            <a:noFill/>
            <a:miter lim="800000"/>
            <a:headEnd/>
            <a:tailEnd/>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spc="0" normalizeH="0" baseline="0" noProof="0" dirty="0" smtClean="0">
                <a:ln>
                  <a:noFill/>
                </a:ln>
                <a:solidFill>
                  <a:schemeClr val="accent1"/>
                </a:solidFill>
                <a:effectLst/>
                <a:uLnTx/>
                <a:uFillTx/>
                <a:latin typeface="Arial" pitchFamily="34" charset="0"/>
                <a:ea typeface="+mj-ea"/>
                <a:cs typeface="Arial" pitchFamily="34" charset="0"/>
              </a:rPr>
              <a:t>Jim Polarine Jr. MA.</a:t>
            </a:r>
          </a:p>
          <a:p>
            <a:pPr marL="0" marR="0" indent="0" algn="l" defTabSz="914400" rtl="0" eaLnBrk="0" fontAlgn="base" latinLnBrk="0" hangingPunct="0">
              <a:lnSpc>
                <a:spcPct val="100000"/>
              </a:lnSpc>
              <a:spcBef>
                <a:spcPct val="0"/>
              </a:spcBef>
              <a:spcAft>
                <a:spcPct val="0"/>
              </a:spcAft>
              <a:buClrTx/>
              <a:buSzTx/>
              <a:buFontTx/>
              <a:buNone/>
              <a:tabLst/>
            </a:pPr>
            <a:r>
              <a:rPr lang="en-US" sz="3600" dirty="0" smtClean="0">
                <a:solidFill>
                  <a:schemeClr val="accent1"/>
                </a:solidFill>
                <a:latin typeface="Arial" pitchFamily="34" charset="0"/>
                <a:ea typeface="+mj-ea"/>
                <a:cs typeface="Arial" pitchFamily="34" charset="0"/>
              </a:rPr>
              <a:t>jim_polarine@steris.com</a:t>
            </a:r>
            <a:endParaRPr kumimoji="0" lang="en-US" sz="3600" b="0" i="0" u="none" strike="noStrike" kern="1200" cap="none" spc="0" normalizeH="0" baseline="0" noProof="0" dirty="0" smtClean="0">
              <a:ln>
                <a:noFill/>
              </a:ln>
              <a:solidFill>
                <a:schemeClr val="accent1"/>
              </a:solidFill>
              <a:effectLst/>
              <a:uLnTx/>
              <a:uFillTx/>
              <a:latin typeface="Arial" pitchFamily="34" charset="0"/>
              <a:ea typeface="+mj-ea"/>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Let us meet again..</a:t>
            </a:r>
          </a:p>
        </p:txBody>
      </p:sp>
      <p:sp>
        <p:nvSpPr>
          <p:cNvPr id="3" name="Content Placeholder 2"/>
          <p:cNvSpPr>
            <a:spLocks noGrp="1"/>
          </p:cNvSpPr>
          <p:nvPr>
            <p:ph idx="1"/>
          </p:nvPr>
        </p:nvSpPr>
        <p:spPr>
          <a:xfrm>
            <a:off x="463138" y="1369219"/>
            <a:ext cx="8253350" cy="3570916"/>
          </a:xfrm>
        </p:spPr>
        <p:txBody>
          <a:bodyPr>
            <a:normAutofit fontScale="92500" lnSpcReduction="20000"/>
          </a:bodyPr>
          <a:lstStyle/>
          <a:p>
            <a:pPr marL="0" indent="0" algn="ctr">
              <a:buNone/>
            </a:pPr>
            <a:r>
              <a:rPr lang="en-US" sz="3200" dirty="0"/>
              <a:t>We welcome you all to our future conferences of OMICS International</a:t>
            </a:r>
          </a:p>
          <a:p>
            <a:pPr marL="0" indent="0" algn="ctr">
              <a:buNone/>
            </a:pPr>
            <a:r>
              <a:rPr lang="en-US" sz="3200" b="1" dirty="0"/>
              <a:t>2</a:t>
            </a:r>
            <a:r>
              <a:rPr lang="en-US" sz="3200" b="1" baseline="30000" dirty="0"/>
              <a:t>nd</a:t>
            </a:r>
            <a:r>
              <a:rPr lang="en-US" sz="3200" b="1" dirty="0"/>
              <a:t> International Conference and Expo </a:t>
            </a:r>
            <a:br>
              <a:rPr lang="en-US" sz="3200" b="1" dirty="0"/>
            </a:br>
            <a:r>
              <a:rPr lang="en-US" sz="3200" b="1" dirty="0"/>
              <a:t>on </a:t>
            </a:r>
          </a:p>
          <a:p>
            <a:pPr marL="0" indent="0" algn="ctr">
              <a:buNone/>
            </a:pPr>
            <a:r>
              <a:rPr lang="en-US" sz="3200" b="1" dirty="0"/>
              <a:t>Parenterals and Injectables</a:t>
            </a:r>
          </a:p>
          <a:p>
            <a:pPr marL="0" indent="0" algn="ctr">
              <a:buNone/>
            </a:pPr>
            <a:r>
              <a:rPr lang="en-US" sz="3200" dirty="0"/>
              <a:t>On</a:t>
            </a:r>
          </a:p>
          <a:p>
            <a:pPr marL="0" indent="0" algn="ctr">
              <a:buNone/>
            </a:pPr>
            <a:r>
              <a:rPr lang="en-US" sz="3200" dirty="0"/>
              <a:t> </a:t>
            </a:r>
            <a:r>
              <a:rPr lang="en-US" sz="3200" b="1" dirty="0"/>
              <a:t>October 24-26, 2016 </a:t>
            </a:r>
            <a:r>
              <a:rPr lang="en-US" sz="3200" dirty="0"/>
              <a:t>at </a:t>
            </a:r>
            <a:r>
              <a:rPr lang="en-US" sz="3200" b="1" dirty="0"/>
              <a:t>Istanbul, Turkey</a:t>
            </a:r>
          </a:p>
          <a:p>
            <a:pPr marL="0" indent="0" algn="ctr">
              <a:buNone/>
            </a:pPr>
            <a:r>
              <a:rPr lang="en-US" dirty="0">
                <a:hlinkClick r:id="rId3"/>
              </a:rPr>
              <a:t>http://parenterals-injectables.pharmaceuticalconferences.com/</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096987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err="1" smtClean="0"/>
              <a:t>Bioburden</a:t>
            </a:r>
            <a:r>
              <a:rPr lang="en-US" dirty="0" smtClean="0"/>
              <a:t> Agenda</a:t>
            </a:r>
          </a:p>
        </p:txBody>
      </p:sp>
      <p:sp>
        <p:nvSpPr>
          <p:cNvPr id="16387" name="Content Placeholder 2"/>
          <p:cNvSpPr>
            <a:spLocks noGrp="1"/>
          </p:cNvSpPr>
          <p:nvPr>
            <p:ph idx="1"/>
          </p:nvPr>
        </p:nvSpPr>
        <p:spPr/>
        <p:txBody>
          <a:bodyPr/>
          <a:lstStyle/>
          <a:p>
            <a:pPr>
              <a:buFont typeface="Wingdings" pitchFamily="2" charset="2"/>
              <a:buChar char="ü"/>
            </a:pPr>
            <a:r>
              <a:rPr lang="en-US" dirty="0" smtClean="0"/>
              <a:t>Operator Contamination</a:t>
            </a:r>
          </a:p>
          <a:p>
            <a:r>
              <a:rPr lang="en-US" dirty="0" smtClean="0"/>
              <a:t>Fungal Spore Contamination</a:t>
            </a:r>
          </a:p>
          <a:p>
            <a:r>
              <a:rPr lang="en-US" dirty="0" smtClean="0"/>
              <a:t>Bacterial Spore Contamination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Operator contamination</a:t>
            </a:r>
          </a:p>
        </p:txBody>
      </p:sp>
      <p:sp>
        <p:nvSpPr>
          <p:cNvPr id="17411" name="Content Placeholder 2"/>
          <p:cNvSpPr>
            <a:spLocks noGrp="1"/>
          </p:cNvSpPr>
          <p:nvPr>
            <p:ph idx="1"/>
          </p:nvPr>
        </p:nvSpPr>
        <p:spPr/>
        <p:txBody>
          <a:bodyPr/>
          <a:lstStyle/>
          <a:p>
            <a:r>
              <a:rPr lang="en-US" i="1" dirty="0" smtClean="0"/>
              <a:t>Staphylococcus</a:t>
            </a:r>
          </a:p>
          <a:p>
            <a:r>
              <a:rPr lang="en-US" i="1" dirty="0" err="1" smtClean="0"/>
              <a:t>Propionibacterium</a:t>
            </a:r>
            <a:r>
              <a:rPr lang="en-US" i="1" dirty="0" smtClean="0"/>
              <a:t> acnes</a:t>
            </a:r>
          </a:p>
          <a:p>
            <a:pPr>
              <a:buNone/>
            </a:pPr>
            <a:endParaRPr lang="en-US"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Human Skin Flora</a:t>
            </a:r>
          </a:p>
        </p:txBody>
      </p:sp>
      <p:sp>
        <p:nvSpPr>
          <p:cNvPr id="18435" name="Content Placeholder 2"/>
          <p:cNvSpPr>
            <a:spLocks noGrp="1"/>
          </p:cNvSpPr>
          <p:nvPr>
            <p:ph idx="1"/>
          </p:nvPr>
        </p:nvSpPr>
        <p:spPr/>
        <p:txBody>
          <a:bodyPr/>
          <a:lstStyle/>
          <a:p>
            <a:r>
              <a:rPr lang="en-US" i="1" smtClean="0"/>
              <a:t>Staphylococcus </a:t>
            </a:r>
            <a:r>
              <a:rPr lang="en-US" smtClean="0"/>
              <a:t>cleanroom outbreak</a:t>
            </a:r>
          </a:p>
          <a:p>
            <a:pPr lvl="1"/>
            <a:r>
              <a:rPr lang="en-US" smtClean="0"/>
              <a:t>Source</a:t>
            </a:r>
          </a:p>
          <a:p>
            <a:pPr lvl="2"/>
            <a:r>
              <a:rPr lang="en-US" smtClean="0"/>
              <a:t>Gowning Material</a:t>
            </a:r>
          </a:p>
          <a:p>
            <a:pPr lvl="2"/>
            <a:r>
              <a:rPr lang="en-US" smtClean="0"/>
              <a:t>Traced back to one operator</a:t>
            </a:r>
          </a:p>
          <a:p>
            <a:pPr lvl="2"/>
            <a:r>
              <a:rPr lang="en-US" smtClean="0"/>
              <a:t>Skin infection</a:t>
            </a:r>
          </a:p>
          <a:p>
            <a:pPr lvl="2"/>
            <a:r>
              <a:rPr lang="en-US" smtClean="0"/>
              <a:t>Another case was from a Tongue Stud</a:t>
            </a:r>
          </a:p>
          <a:p>
            <a:pPr lvl="2"/>
            <a:r>
              <a:rPr lang="en-US" smtClean="0"/>
              <a:t>Non-sterile drug product</a:t>
            </a:r>
          </a:p>
        </p:txBody>
      </p:sp>
      <p:pic>
        <p:nvPicPr>
          <p:cNvPr id="18436" name="Picture 1" descr="C:\Users\jpolarin\Pictures\Clip Art\Staphylococcus.jpg"/>
          <p:cNvPicPr>
            <a:picLocks noChangeAspect="1" noChangeArrowheads="1"/>
          </p:cNvPicPr>
          <p:nvPr/>
        </p:nvPicPr>
        <p:blipFill>
          <a:blip r:embed="rId2" cstate="print"/>
          <a:srcRect/>
          <a:stretch>
            <a:fillRect/>
          </a:stretch>
        </p:blipFill>
        <p:spPr bwMode="auto">
          <a:xfrm>
            <a:off x="5008566" y="3018236"/>
            <a:ext cx="3303587" cy="1882378"/>
          </a:xfrm>
          <a:prstGeom prst="rect">
            <a:avLst/>
          </a:prstGeom>
          <a:noFill/>
          <a:ln w="9525">
            <a:noFill/>
            <a:miter lim="800000"/>
            <a:headEnd/>
            <a:tailEnd/>
          </a:ln>
        </p:spPr>
      </p:pic>
      <p:sp>
        <p:nvSpPr>
          <p:cNvPr id="18437" name="TextBox 4"/>
          <p:cNvSpPr txBox="1">
            <a:spLocks noChangeArrowheads="1"/>
          </p:cNvSpPr>
          <p:nvPr/>
        </p:nvSpPr>
        <p:spPr bwMode="auto">
          <a:xfrm>
            <a:off x="3098803" y="4636295"/>
            <a:ext cx="1916113" cy="276999"/>
          </a:xfrm>
          <a:prstGeom prst="rect">
            <a:avLst/>
          </a:prstGeom>
          <a:noFill/>
          <a:ln w="9525">
            <a:noFill/>
            <a:miter lim="800000"/>
            <a:headEnd/>
            <a:tailEnd/>
          </a:ln>
        </p:spPr>
        <p:txBody>
          <a:bodyPr>
            <a:spAutoFit/>
          </a:bodyPr>
          <a:lstStyle/>
          <a:p>
            <a:r>
              <a:rPr lang="en-US" sz="1200"/>
              <a:t>Courtesy Ann Larson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i="1" smtClean="0"/>
              <a:t>Propionibacterium acnes</a:t>
            </a:r>
            <a:br>
              <a:rPr lang="en-US" i="1" smtClean="0"/>
            </a:br>
            <a:endParaRPr lang="en-US" i="1" smtClean="0"/>
          </a:p>
        </p:txBody>
      </p:sp>
      <p:sp>
        <p:nvSpPr>
          <p:cNvPr id="19459" name="Content Placeholder 2"/>
          <p:cNvSpPr>
            <a:spLocks noGrp="1"/>
          </p:cNvSpPr>
          <p:nvPr>
            <p:ph idx="1"/>
          </p:nvPr>
        </p:nvSpPr>
        <p:spPr/>
        <p:txBody>
          <a:bodyPr/>
          <a:lstStyle/>
          <a:p>
            <a:r>
              <a:rPr lang="en-US" smtClean="0"/>
              <a:t>Gowning room </a:t>
            </a:r>
          </a:p>
          <a:p>
            <a:pPr lvl="1"/>
            <a:r>
              <a:rPr lang="en-US" smtClean="0"/>
              <a:t>BSL Hood</a:t>
            </a:r>
          </a:p>
          <a:p>
            <a:pPr lvl="1"/>
            <a:r>
              <a:rPr lang="en-US" smtClean="0"/>
              <a:t>Sources </a:t>
            </a:r>
          </a:p>
          <a:p>
            <a:pPr lvl="2"/>
            <a:r>
              <a:rPr lang="en-US" smtClean="0"/>
              <a:t>Operator with acne</a:t>
            </a:r>
          </a:p>
          <a:p>
            <a:pPr lvl="3"/>
            <a:r>
              <a:rPr lang="en-US" smtClean="0"/>
              <a:t>Solution</a:t>
            </a:r>
          </a:p>
          <a:p>
            <a:pPr lvl="4"/>
            <a:r>
              <a:rPr lang="en-US" smtClean="0"/>
              <a:t>Antimicrobial Handwash</a:t>
            </a:r>
          </a:p>
          <a:p>
            <a:pPr lvl="4"/>
            <a:r>
              <a:rPr lang="en-US" smtClean="0"/>
              <a:t>Antimicrobial Bodywash</a:t>
            </a:r>
          </a:p>
        </p:txBody>
      </p:sp>
      <p:pic>
        <p:nvPicPr>
          <p:cNvPr id="19460" name="Picture 1" descr="C:\Users\jpolarin\Pictures\Clip Art\imagesCAQFN0Y8.jpg"/>
          <p:cNvPicPr>
            <a:picLocks noChangeAspect="1" noChangeArrowheads="1"/>
          </p:cNvPicPr>
          <p:nvPr/>
        </p:nvPicPr>
        <p:blipFill>
          <a:blip r:embed="rId2" cstate="print"/>
          <a:srcRect/>
          <a:stretch>
            <a:fillRect/>
          </a:stretch>
        </p:blipFill>
        <p:spPr bwMode="auto">
          <a:xfrm>
            <a:off x="5975353" y="2975374"/>
            <a:ext cx="1914525" cy="1793081"/>
          </a:xfrm>
          <a:prstGeom prst="rect">
            <a:avLst/>
          </a:prstGeom>
          <a:noFill/>
          <a:ln w="9525">
            <a:noFill/>
            <a:miter lim="800000"/>
            <a:headEnd/>
            <a:tailEnd/>
          </a:ln>
        </p:spPr>
      </p:pic>
      <p:sp>
        <p:nvSpPr>
          <p:cNvPr id="19461" name="TextBox 4"/>
          <p:cNvSpPr txBox="1">
            <a:spLocks noChangeArrowheads="1"/>
          </p:cNvSpPr>
          <p:nvPr/>
        </p:nvSpPr>
        <p:spPr bwMode="auto">
          <a:xfrm>
            <a:off x="4367213" y="4257675"/>
            <a:ext cx="2284412" cy="261610"/>
          </a:xfrm>
          <a:prstGeom prst="rect">
            <a:avLst/>
          </a:prstGeom>
          <a:noFill/>
          <a:ln w="9525">
            <a:noFill/>
            <a:miter lim="800000"/>
            <a:headEnd/>
            <a:tailEnd/>
          </a:ln>
        </p:spPr>
        <p:txBody>
          <a:bodyPr>
            <a:spAutoFit/>
          </a:bodyPr>
          <a:lstStyle/>
          <a:p>
            <a:r>
              <a:rPr lang="en-US" sz="1100"/>
              <a:t>Courtesy Ann Larson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Agenda</a:t>
            </a:r>
          </a:p>
        </p:txBody>
      </p:sp>
      <p:sp>
        <p:nvSpPr>
          <p:cNvPr id="21507" name="Content Placeholder 2"/>
          <p:cNvSpPr>
            <a:spLocks noGrp="1"/>
          </p:cNvSpPr>
          <p:nvPr>
            <p:ph idx="1"/>
          </p:nvPr>
        </p:nvSpPr>
        <p:spPr/>
        <p:txBody>
          <a:bodyPr/>
          <a:lstStyle/>
          <a:p>
            <a:pPr>
              <a:buFont typeface="Wingdings" pitchFamily="2" charset="2"/>
              <a:buChar char="ü"/>
            </a:pPr>
            <a:r>
              <a:rPr lang="en-US" smtClean="0"/>
              <a:t>Operator Contamination</a:t>
            </a:r>
          </a:p>
          <a:p>
            <a:pPr>
              <a:buFont typeface="Wingdings" pitchFamily="2" charset="2"/>
              <a:buChar char="ü"/>
            </a:pPr>
            <a:r>
              <a:rPr lang="en-US" smtClean="0"/>
              <a:t>Fungal Spore Contamination</a:t>
            </a:r>
          </a:p>
          <a:p>
            <a:r>
              <a:rPr lang="en-US" smtClean="0"/>
              <a:t>Bacterial Spore Contamination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ERIS Palette">
      <a:dk1>
        <a:sysClr val="windowText" lastClr="000000"/>
      </a:dk1>
      <a:lt1>
        <a:sysClr val="window" lastClr="FFFFFF"/>
      </a:lt1>
      <a:dk2>
        <a:srgbClr val="1F497D"/>
      </a:dk2>
      <a:lt2>
        <a:srgbClr val="D8D8D8"/>
      </a:lt2>
      <a:accent1>
        <a:srgbClr val="6699CC"/>
      </a:accent1>
      <a:accent2>
        <a:srgbClr val="B0CBEA"/>
      </a:accent2>
      <a:accent3>
        <a:srgbClr val="58595B"/>
      </a:accent3>
      <a:accent4>
        <a:srgbClr val="1F497D"/>
      </a:accent4>
      <a:accent5>
        <a:srgbClr val="FFA200"/>
      </a:accent5>
      <a:accent6>
        <a:srgbClr val="2EB135"/>
      </a:accent6>
      <a:hlink>
        <a:srgbClr val="FFA200"/>
      </a:hlink>
      <a:folHlink>
        <a:srgbClr val="D8D8D8"/>
      </a:folHlink>
    </a:clrScheme>
    <a:fontScheme name="STERIS ppt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600" b="0" i="0" u="none" strike="noStrike" kern="1200" cap="none" spc="0" normalizeH="0" baseline="0" noProof="0" dirty="0" smtClean="0">
            <a:ln>
              <a:noFill/>
            </a:ln>
            <a:solidFill>
              <a:schemeClr val="accent1"/>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44EA8D983A71479F788C5C0142A94C" ma:contentTypeVersion="0" ma:contentTypeDescription="Create a new document." ma:contentTypeScope="" ma:versionID="7084a6ff1bec9c0965c54cb3497f0e8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5874CAE-E79D-4873-8098-9066EEBE2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E80BCFF-1B35-4DCE-BA36-1997425F8926}">
  <ds:schemaRefs>
    <ds:schemaRef ds:uri="http://schemas.microsoft.com/sharepoint/v3/contenttype/forms"/>
  </ds:schemaRefs>
</ds:datastoreItem>
</file>

<file path=customXml/itemProps3.xml><?xml version="1.0" encoding="utf-8"?>
<ds:datastoreItem xmlns:ds="http://schemas.openxmlformats.org/officeDocument/2006/customXml" ds:itemID="{BC1C0CDB-98DE-49BF-B445-1326C122AAB2}">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710</TotalTime>
  <Words>1146</Words>
  <Application>Microsoft Office PowerPoint</Application>
  <PresentationFormat>On-screen Show (16:9)</PresentationFormat>
  <Paragraphs>297</Paragraphs>
  <Slides>46</Slides>
  <Notes>3</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46</vt:i4>
      </vt:variant>
    </vt:vector>
  </HeadingPairs>
  <TitlesOfParts>
    <vt:vector size="51" baseType="lpstr">
      <vt:lpstr>Office Theme</vt:lpstr>
      <vt:lpstr>Custom Design</vt:lpstr>
      <vt:lpstr>1_Custom Design</vt:lpstr>
      <vt:lpstr>Chart</vt:lpstr>
      <vt:lpstr>Photo House</vt:lpstr>
      <vt:lpstr>About OMICS Group</vt:lpstr>
      <vt:lpstr>OMICS International Conferences</vt:lpstr>
      <vt:lpstr>PowerPoint Presentation</vt:lpstr>
      <vt:lpstr>PowerPoint Presentation</vt:lpstr>
      <vt:lpstr>Bioburden Agenda</vt:lpstr>
      <vt:lpstr>Operator contamination</vt:lpstr>
      <vt:lpstr>Human Skin Flora</vt:lpstr>
      <vt:lpstr>Propionibacterium acnes </vt:lpstr>
      <vt:lpstr>Agenda</vt:lpstr>
      <vt:lpstr>VALIDATION – Microorganism Selection</vt:lpstr>
      <vt:lpstr>Fungal Spores</vt:lpstr>
      <vt:lpstr>Common sources of Spores</vt:lpstr>
      <vt:lpstr>Penicillium</vt:lpstr>
      <vt:lpstr>Penicillium Investigation</vt:lpstr>
      <vt:lpstr>Penicillium</vt:lpstr>
      <vt:lpstr>Aspergillus</vt:lpstr>
      <vt:lpstr>Aspergillus Investigation</vt:lpstr>
      <vt:lpstr>PowerPoint Presentation</vt:lpstr>
      <vt:lpstr>PowerPoint Presentation</vt:lpstr>
      <vt:lpstr>Inoculum Preparation—Fungal Spores </vt:lpstr>
      <vt:lpstr>Surface Preparation</vt:lpstr>
      <vt:lpstr>Surface Tension Issue</vt:lpstr>
      <vt:lpstr>Cladosporium</vt:lpstr>
      <vt:lpstr>Case Study on Substrates</vt:lpstr>
      <vt:lpstr>70% IPA Efficacy Against Molds</vt:lpstr>
      <vt:lpstr>H2O2/PAA RTU  Against Molds</vt:lpstr>
      <vt:lpstr>Agenda</vt:lpstr>
      <vt:lpstr>Bacterial Spores</vt:lpstr>
      <vt:lpstr>PowerPoint Presentation</vt:lpstr>
      <vt:lpstr>PowerPoint Presentation</vt:lpstr>
      <vt:lpstr>Bacillus cereus</vt:lpstr>
      <vt:lpstr>Exosporium – B. anthracis</vt:lpstr>
      <vt:lpstr>Exosporium – B. anthracis</vt:lpstr>
      <vt:lpstr>Bacillus Testing</vt:lpstr>
      <vt:lpstr>Bacillus circulans</vt:lpstr>
      <vt:lpstr>Case Study:  Construction Event at Biotech Site</vt:lpstr>
      <vt:lpstr>Cleaning  and Disinfection Efficacy</vt:lpstr>
      <vt:lpstr> Time 0</vt:lpstr>
      <vt:lpstr>After 1X Cleaning - NO Sporicide</vt:lpstr>
      <vt:lpstr>After 2X Cleaning – NO Sporicide</vt:lpstr>
      <vt:lpstr>After 3X Cleaning - No Sporicide</vt:lpstr>
      <vt:lpstr>After Sporicide</vt:lpstr>
      <vt:lpstr>Bioburden Agenda</vt:lpstr>
      <vt:lpstr>PowerPoint Presentation</vt:lpstr>
      <vt:lpstr>PowerPoint Presentation</vt:lpstr>
      <vt:lpstr>Let us meet again..</vt:lpstr>
    </vt:vector>
  </TitlesOfParts>
  <Company>STERIS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dsill</dc:creator>
  <cp:lastModifiedBy>Prudhvi Aaleti</cp:lastModifiedBy>
  <cp:revision>106</cp:revision>
  <dcterms:created xsi:type="dcterms:W3CDTF">2011-12-01T14:16:31Z</dcterms:created>
  <dcterms:modified xsi:type="dcterms:W3CDTF">2015-09-22T13:06:34Z</dcterms:modified>
</cp:coreProperties>
</file>