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4" r:id="rId2"/>
    <p:sldId id="315" r:id="rId3"/>
    <p:sldId id="317" r:id="rId4"/>
    <p:sldId id="318" r:id="rId5"/>
    <p:sldId id="328" r:id="rId6"/>
    <p:sldId id="263" r:id="rId7"/>
    <p:sldId id="269" r:id="rId8"/>
    <p:sldId id="270" r:id="rId9"/>
    <p:sldId id="271" r:id="rId10"/>
    <p:sldId id="276" r:id="rId11"/>
    <p:sldId id="300" r:id="rId12"/>
    <p:sldId id="311" r:id="rId13"/>
    <p:sldId id="319" r:id="rId14"/>
    <p:sldId id="331" r:id="rId15"/>
    <p:sldId id="320" r:id="rId16"/>
    <p:sldId id="329" r:id="rId17"/>
    <p:sldId id="321" r:id="rId18"/>
    <p:sldId id="322" r:id="rId19"/>
    <p:sldId id="323" r:id="rId20"/>
    <p:sldId id="327" r:id="rId21"/>
    <p:sldId id="325" r:id="rId22"/>
    <p:sldId id="326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5" autoAdjust="0"/>
  </p:normalViewPr>
  <p:slideViewPr>
    <p:cSldViewPr>
      <p:cViewPr varScale="1">
        <p:scale>
          <a:sx n="72" d="100"/>
          <a:sy n="72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A1CF-303C-4DDD-8806-7DBABBF122DF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8336-584B-4E21-ADA3-EBFBC1BD3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444-52E4-4BDC-B005-F40657B939E4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BBA-807A-4522-8CA6-2E9C785AF92C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AA7-FC97-4BF4-BBF9-2FC09754ED30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652E-18A6-488D-B8BC-A0D9BB307C7E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9E5-24A8-4C50-8A14-38AF03492CC4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A5B5-974B-4C39-A417-E0D1376558B6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7A8D-974E-4CA4-9125-068A3BED8A4C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B76A-6BC3-4618-9012-42C70B02E5BF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6204-AB04-49C5-AD33-9208FE23B8AF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ECE-420B-401B-ABCD-3BF4DF7036F8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C0BD-828A-4340-9546-881CFE3B6ECB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C36BE-D8E8-4575-8EBE-3FCBE61415D7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28F9F0-15F7-4006-9437-852835B462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Track 3</a:t>
            </a:r>
          </a:p>
          <a:p>
            <a:pPr marL="0" indent="0" algn="ctr">
              <a:buNone/>
            </a:pPr>
            <a:r>
              <a:rPr lang="en-US" sz="4800" dirty="0" err="1" smtClean="0"/>
              <a:t>NanoMedicine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Session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249362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NP </a:t>
            </a:r>
            <a:r>
              <a:rPr lang="en-US" sz="3600" dirty="0" err="1" smtClean="0"/>
              <a:t>Extravasation</a:t>
            </a:r>
            <a:r>
              <a:rPr lang="en-US" sz="3600" dirty="0" smtClean="0"/>
              <a:t> and Drug Payload Delivery</a:t>
            </a:r>
            <a:br>
              <a:rPr lang="en-US" sz="3600" dirty="0" smtClean="0"/>
            </a:br>
            <a:r>
              <a:rPr lang="en-US" sz="2800" dirty="0" smtClean="0"/>
              <a:t>(largely diffusion controlled) </a:t>
            </a:r>
          </a:p>
        </p:txBody>
      </p:sp>
      <p:pic>
        <p:nvPicPr>
          <p:cNvPr id="21506" name="Picture 4" descr="EPR_Eff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621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88900" y="1041400"/>
            <a:ext cx="90551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Lubbe et al. in Germany reported in 1996 Phase I clinical trial results with magnetic targeting of Epirubicin-loaded magnetite NP in 14 patients.</a:t>
            </a:r>
          </a:p>
          <a:p>
            <a:endParaRPr lang="en-US" sz="2400"/>
          </a:p>
          <a:p>
            <a:r>
              <a:rPr lang="en-US" sz="2400"/>
              <a:t>Key observations:</a:t>
            </a:r>
          </a:p>
          <a:p>
            <a:endParaRPr lang="en-US" sz="2400"/>
          </a:p>
          <a:p>
            <a:pPr>
              <a:buFont typeface="Wingdings" pitchFamily="2" charset="2"/>
              <a:buChar char="u"/>
            </a:pPr>
            <a:r>
              <a:rPr lang="en-US" sz="2400"/>
              <a:t>With magnetic targeting, systemic drug side effects and drug plasma concentrations were reduced.</a:t>
            </a:r>
          </a:p>
          <a:p>
            <a:pPr>
              <a:buFont typeface="Wingdings" pitchFamily="2" charset="2"/>
              <a:buChar char="u"/>
            </a:pPr>
            <a:r>
              <a:rPr lang="en-US" sz="2400"/>
              <a:t>Macroscopic and slowly reversible skin discoloration due to NPs, corresponding to boundary of over-laying magnets on superficial tumors.</a:t>
            </a:r>
          </a:p>
          <a:p>
            <a:pPr>
              <a:buFont typeface="Wingdings" pitchFamily="2" charset="2"/>
              <a:buChar char="u"/>
            </a:pPr>
            <a:r>
              <a:rPr lang="en-US" sz="2400"/>
              <a:t>NP accumulation verified by histological techniques</a:t>
            </a:r>
          </a:p>
          <a:p>
            <a:pPr>
              <a:buFont typeface="Wingdings" pitchFamily="2" charset="2"/>
              <a:buChar char="u"/>
            </a:pPr>
            <a:r>
              <a:rPr lang="en-US" sz="2400"/>
              <a:t>MRI also provided evidence of accumulation/extravasation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       Thus, predictions of EPR effect were validated in humans. 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184400" y="457200"/>
            <a:ext cx="505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Early Clinical Experience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76200" y="279400"/>
            <a:ext cx="899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The Challenge: to extend beyond current capability of magnetic localization only to superficial tumors to visceral/deeper sites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u="sng" dirty="0" smtClean="0"/>
              <a:t>Superficial</a:t>
            </a:r>
            <a:r>
              <a:rPr lang="en-US" sz="2400" dirty="0"/>
              <a:t>		  		</a:t>
            </a:r>
            <a:r>
              <a:rPr lang="en-US" sz="2400" u="sng" dirty="0" smtClean="0"/>
              <a:t>Visceral</a:t>
            </a:r>
            <a:endParaRPr lang="en-US" sz="2400" u="sng" dirty="0"/>
          </a:p>
        </p:txBody>
      </p:sp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165100" y="2255838"/>
            <a:ext cx="8902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	</a:t>
            </a:r>
            <a:r>
              <a:rPr lang="en-US" sz="2000" dirty="0" smtClean="0"/>
              <a:t>Locally </a:t>
            </a:r>
            <a:r>
              <a:rPr lang="en-US" sz="2000" dirty="0"/>
              <a:t>Advanced Breast 			</a:t>
            </a:r>
            <a:r>
              <a:rPr lang="en-US" sz="2000" dirty="0" smtClean="0"/>
              <a:t>Pancreatic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Melanoma/Sarcoma</a:t>
            </a:r>
            <a:r>
              <a:rPr lang="en-US" sz="2000" dirty="0"/>
              <a:t>				</a:t>
            </a:r>
            <a:r>
              <a:rPr lang="en-US" sz="2000" dirty="0" err="1" smtClean="0"/>
              <a:t>ColoRectal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					</a:t>
            </a:r>
            <a:r>
              <a:rPr lang="en-US" sz="2000" dirty="0" smtClean="0"/>
              <a:t>Focal </a:t>
            </a:r>
            <a:r>
              <a:rPr lang="en-US" sz="2000" dirty="0"/>
              <a:t>Recurrent Ovarian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0" y="4279900"/>
            <a:ext cx="9067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just"/>
            <a:r>
              <a:rPr lang="en-US" sz="1600" dirty="0" smtClean="0"/>
              <a:t>To </a:t>
            </a:r>
            <a:r>
              <a:rPr lang="en-US" sz="1600" dirty="0"/>
              <a:t>depths of up to several cm				</a:t>
            </a:r>
            <a:r>
              <a:rPr lang="en-US" sz="1600" dirty="0" smtClean="0"/>
              <a:t>To </a:t>
            </a:r>
            <a:r>
              <a:rPr lang="en-US" sz="1600" dirty="0"/>
              <a:t>depths beyond several cm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Gradient </a:t>
            </a:r>
            <a:r>
              <a:rPr lang="en-US" sz="1600" dirty="0"/>
              <a:t>created by one magnet/array	           </a:t>
            </a:r>
            <a:r>
              <a:rPr lang="en-US" sz="1600" dirty="0" smtClean="0"/>
              <a:t>          Gradient </a:t>
            </a:r>
            <a:r>
              <a:rPr lang="en-US" sz="1600" dirty="0"/>
              <a:t>created by multiple magnets/arrays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Gradient </a:t>
            </a:r>
            <a:r>
              <a:rPr lang="en-US" sz="1600" dirty="0"/>
              <a:t>on axis orthogonal to magnet face		Gradient nadir focused on tumor</a:t>
            </a: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E:\Nanotek-2014\SAIF\ATT38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anotek-2014\SAIF\Houston-20140709-0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anotek-2014\SAIF\Houston-20140709-0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62299"/>
            <a:ext cx="3962400" cy="31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- Data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7" y="685800"/>
            <a:ext cx="892098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7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E:\Nanotek-2014\Large Array\8-26-14\DSC_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301"/>
            <a:ext cx="4343400" cy="28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anotek-2014\Small Array\9-16-14\DSC_0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8301"/>
            <a:ext cx="4343400" cy="28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anotek-2014\Small Array\9-17-14\DSC_0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01"/>
            <a:ext cx="4343400" cy="28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Nanotek-2014\Small Array\9-18-14\DSC_05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3893900"/>
            <a:ext cx="4343402" cy="28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6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2057400"/>
            <a:ext cx="302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array  distance vs. T2*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3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1676400"/>
            <a:ext cx="12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5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90500" y="1600199"/>
            <a:ext cx="8763000" cy="213360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Magnetic vectoring for drug delivery to tumors: Past,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present and is there a future?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December 4, 2014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Nanotek-2014, San Francisco, CA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342900" y="4114799"/>
            <a:ext cx="8458200" cy="2239963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EJ Auzenne</a:t>
            </a:r>
            <a:r>
              <a:rPr lang="en-US" baseline="30000" dirty="0" smtClean="0"/>
              <a:t>1</a:t>
            </a:r>
            <a:r>
              <a:rPr lang="en-US" dirty="0" smtClean="0"/>
              <a:t>, RD Weiss</a:t>
            </a:r>
            <a:r>
              <a:rPr lang="en-US" baseline="30000" dirty="0" smtClean="0"/>
              <a:t>2</a:t>
            </a:r>
            <a:r>
              <a:rPr lang="en-US" dirty="0" smtClean="0"/>
              <a:t>, J Klostergaard</a:t>
            </a:r>
            <a:r>
              <a:rPr lang="en-US" baseline="30000" dirty="0" smtClean="0"/>
              <a:t>1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The University of Texas, MD Anderson Cancer Center, Houston, TX</a:t>
            </a:r>
            <a:r>
              <a:rPr lang="en-US" sz="2000" baseline="30000" dirty="0" smtClean="0"/>
              <a:t>1</a:t>
            </a:r>
          </a:p>
          <a:p>
            <a:pPr algn="ctr"/>
            <a:r>
              <a:rPr lang="en-US" sz="2000" dirty="0" err="1" smtClean="0"/>
              <a:t>Arkival</a:t>
            </a:r>
            <a:r>
              <a:rPr lang="en-US" sz="2000" dirty="0" smtClean="0"/>
              <a:t> Technology Corp, Nashua, NH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Slide Number Placeholder 3"/>
          <p:cNvSpPr>
            <a:spLocks noGrp="1"/>
          </p:cNvSpPr>
          <p:nvPr/>
        </p:nvSpPr>
        <p:spPr>
          <a:xfrm>
            <a:off x="7886700" y="623411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28F9F0-15F7-4006-9437-852835B462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E:\Nanotek-2014\Large Array\8-26-14\DSC_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71"/>
            <a:ext cx="4495800" cy="29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anotek-2014\Large Array\8-26-14\DSC_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820771"/>
            <a:ext cx="4495801" cy="29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Nanotek-2014\Large Array\8-27-14\DSC_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572"/>
            <a:ext cx="4495800" cy="29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Nanotek-2014\Large Array\8-28-14\DSC_0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92572"/>
            <a:ext cx="4495799" cy="29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2209800"/>
            <a:ext cx="286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array distance vs. T2*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4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2743200"/>
            <a:ext cx="112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96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4800" smtClean="0"/>
          </a:p>
          <a:p>
            <a:pPr marL="0" indent="0">
              <a:buFont typeface="Arial" charset="0"/>
              <a:buNone/>
            </a:pPr>
            <a:endParaRPr lang="en-US" sz="4800" smtClean="0"/>
          </a:p>
          <a:p>
            <a:pPr marL="0" indent="0" algn="ctr">
              <a:buFont typeface="Arial" charset="0"/>
              <a:buNone/>
            </a:pPr>
            <a:endParaRPr lang="en-US" sz="4800" smtClean="0"/>
          </a:p>
        </p:txBody>
      </p:sp>
      <p:sp>
        <p:nvSpPr>
          <p:cNvPr id="40962" name="Content Placeholder 2"/>
          <p:cNvSpPr txBox="1">
            <a:spLocks/>
          </p:cNvSpPr>
          <p:nvPr/>
        </p:nvSpPr>
        <p:spPr bwMode="auto">
          <a:xfrm>
            <a:off x="457200" y="2497138"/>
            <a:ext cx="82296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8000">
                <a:latin typeface="Calibri" pitchFamily="34" charset="0"/>
                <a:ea typeface="ＭＳ Ｐゴシック"/>
                <a:cs typeface="ＭＳ Ｐゴシック"/>
              </a:rPr>
              <a:t>Thank You!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225675" y="5710238"/>
            <a:ext cx="550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/>
                <a:cs typeface="ＭＳ Ｐゴシック"/>
              </a:rPr>
              <a:t>Funding: NCI, NSF, DOD, NanCogenics,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91200"/>
          </a:xfrm>
        </p:spPr>
        <p:txBody>
          <a:bodyPr>
            <a:noAutofit/>
          </a:bodyPr>
          <a:lstStyle/>
          <a:p>
            <a:r>
              <a:rPr lang="en-US" sz="1800" dirty="0" err="1"/>
              <a:t>Hari</a:t>
            </a:r>
            <a:r>
              <a:rPr lang="en-US" sz="1800" dirty="0"/>
              <a:t> S Sharma	Uppsala University, Sweden</a:t>
            </a:r>
          </a:p>
          <a:p>
            <a:r>
              <a:rPr lang="en-US" sz="1800" dirty="0" err="1"/>
              <a:t>Nanodrug</a:t>
            </a:r>
            <a:r>
              <a:rPr lang="en-US" sz="1800" dirty="0"/>
              <a:t> delivery of a multimodal novel drug </a:t>
            </a:r>
            <a:r>
              <a:rPr lang="en-US" sz="1800" dirty="0" err="1"/>
              <a:t>Cerebrolysin</a:t>
            </a:r>
            <a:r>
              <a:rPr lang="en-US" sz="1800" dirty="0"/>
              <a:t> reduces engineered nanoparticles induced aggravation of heat stroke induced ubiquitin expression and brain pathology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Jerzy </a:t>
            </a:r>
            <a:r>
              <a:rPr lang="en-US" sz="1800" dirty="0" err="1"/>
              <a:t>Leszek</a:t>
            </a:r>
            <a:r>
              <a:rPr lang="en-US" sz="1800" dirty="0"/>
              <a:t>	Wroclaw Medical University, Poland</a:t>
            </a:r>
          </a:p>
          <a:p>
            <a:r>
              <a:rPr lang="en-US" sz="1800" dirty="0"/>
              <a:t>Early detection and treatment of Alzheimer’s disease-­‐Nanotechnology as a tool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 err="1"/>
              <a:t>Candan</a:t>
            </a:r>
            <a:r>
              <a:rPr lang="en-US" sz="1800" dirty="0"/>
              <a:t> </a:t>
            </a:r>
            <a:r>
              <a:rPr lang="en-US" sz="1800" dirty="0" err="1"/>
              <a:t>Tamerler</a:t>
            </a:r>
            <a:r>
              <a:rPr lang="en-US" sz="1800" dirty="0"/>
              <a:t>	University of Kansas, USA</a:t>
            </a:r>
          </a:p>
          <a:p>
            <a:r>
              <a:rPr lang="en-US" sz="1800" dirty="0"/>
              <a:t>Tunable self-</a:t>
            </a:r>
            <a:r>
              <a:rPr lang="en-US" sz="1800" dirty="0" err="1"/>
              <a:t>nanopatterned</a:t>
            </a:r>
            <a:r>
              <a:rPr lang="en-US" sz="1800" dirty="0"/>
              <a:t> fluorescence proteins on metallic surfaces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Anna </a:t>
            </a:r>
            <a:r>
              <a:rPr lang="en-US" sz="1800" dirty="0" err="1"/>
              <a:t>SalvaI</a:t>
            </a:r>
            <a:r>
              <a:rPr lang="en-US" sz="1800" dirty="0"/>
              <a:t> 	University of Groningen, The Netherlands</a:t>
            </a:r>
          </a:p>
          <a:p>
            <a:r>
              <a:rPr lang="en-US" sz="1800" dirty="0"/>
              <a:t>Nanoparticle interactions with cells for targeting </a:t>
            </a:r>
            <a:r>
              <a:rPr lang="en-US" sz="1800" dirty="0" err="1"/>
              <a:t>nanomedicines</a:t>
            </a:r>
            <a:r>
              <a:rPr lang="en-US" sz="1800" dirty="0"/>
              <a:t> and potential impact of </a:t>
            </a:r>
            <a:r>
              <a:rPr lang="en-US" sz="1800" dirty="0" err="1"/>
              <a:t>nanomaterials</a:t>
            </a:r>
            <a:endParaRPr lang="en-US" sz="1800" dirty="0"/>
          </a:p>
          <a:p>
            <a:r>
              <a:rPr lang="en-US" sz="1800" dirty="0"/>
              <a:t> </a:t>
            </a:r>
          </a:p>
          <a:p>
            <a:r>
              <a:rPr lang="en-US" sz="1800" dirty="0" err="1"/>
              <a:t>Wassana</a:t>
            </a:r>
            <a:r>
              <a:rPr lang="en-US" sz="1800" dirty="0"/>
              <a:t> </a:t>
            </a:r>
            <a:r>
              <a:rPr lang="en-US" sz="1800" dirty="0" err="1"/>
              <a:t>Yantasee</a:t>
            </a:r>
            <a:r>
              <a:rPr lang="en-US" sz="1800" dirty="0"/>
              <a:t>	Oregon Health and Science University, USA</a:t>
            </a:r>
          </a:p>
          <a:p>
            <a:r>
              <a:rPr lang="en-US" sz="1800" dirty="0" err="1"/>
              <a:t>Bioreducible</a:t>
            </a:r>
            <a:r>
              <a:rPr lang="en-US" sz="1800" dirty="0"/>
              <a:t> cross‐linked polymer coated </a:t>
            </a:r>
            <a:r>
              <a:rPr lang="en-US" sz="1800" dirty="0" err="1"/>
              <a:t>mesoporous</a:t>
            </a:r>
            <a:r>
              <a:rPr lang="en-US" sz="1800" dirty="0"/>
              <a:t> silica nanoparticles for targeted delivery of </a:t>
            </a:r>
            <a:r>
              <a:rPr lang="en-US" sz="1800" dirty="0" err="1"/>
              <a:t>siRNA</a:t>
            </a:r>
            <a:r>
              <a:rPr lang="en-US" sz="1800" dirty="0"/>
              <a:t> and chemotherapeutics to HER2+ breast </a:t>
            </a:r>
            <a:r>
              <a:rPr lang="en-US" sz="1800" dirty="0" smtClean="0"/>
              <a:t>cancer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Viya</a:t>
            </a:r>
            <a:r>
              <a:rPr lang="en-US" dirty="0"/>
              <a:t> </a:t>
            </a:r>
            <a:r>
              <a:rPr lang="en-US" dirty="0" err="1"/>
              <a:t>Fedoseyeva</a:t>
            </a:r>
            <a:r>
              <a:rPr lang="en-US" dirty="0"/>
              <a:t>	Russian Academy of Sciences, Russia</a:t>
            </a:r>
          </a:p>
          <a:p>
            <a:r>
              <a:rPr lang="en-US" dirty="0"/>
              <a:t>Types of self-assembling of lengthy Intron RNA presented in the regions of homologue chromosomes somatic pairing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Niren</a:t>
            </a:r>
            <a:r>
              <a:rPr lang="en-US" dirty="0"/>
              <a:t> Murthy	University of California at Berkeley, USA</a:t>
            </a:r>
          </a:p>
          <a:p>
            <a:r>
              <a:rPr lang="en-US" dirty="0"/>
              <a:t>In vivo delivery of transcription factors with chemically modified </a:t>
            </a:r>
            <a:r>
              <a:rPr lang="en-US" dirty="0" smtClean="0"/>
              <a:t>oligonucleotides</a:t>
            </a:r>
          </a:p>
          <a:p>
            <a:endParaRPr lang="en-US" dirty="0" smtClean="0"/>
          </a:p>
          <a:p>
            <a:r>
              <a:rPr lang="en-US" dirty="0" err="1"/>
              <a:t>Ebru</a:t>
            </a:r>
            <a:r>
              <a:rPr lang="en-US" dirty="0"/>
              <a:t> </a:t>
            </a:r>
            <a:r>
              <a:rPr lang="en-US" dirty="0" err="1"/>
              <a:t>Basaran</a:t>
            </a:r>
            <a:r>
              <a:rPr lang="en-US" dirty="0"/>
              <a:t>	</a:t>
            </a:r>
            <a:r>
              <a:rPr lang="en-US" dirty="0" err="1"/>
              <a:t>Anadolu</a:t>
            </a:r>
            <a:r>
              <a:rPr lang="en-US" dirty="0"/>
              <a:t> University, Turkey</a:t>
            </a:r>
          </a:p>
          <a:p>
            <a:r>
              <a:rPr lang="en-US" dirty="0"/>
              <a:t>Ocular application of </a:t>
            </a:r>
            <a:r>
              <a:rPr lang="en-US" dirty="0" err="1"/>
              <a:t>dirithromycin</a:t>
            </a:r>
            <a:r>
              <a:rPr lang="en-US" dirty="0"/>
              <a:t> with chitosan based polymeric nanoparticles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Evrim</a:t>
            </a:r>
            <a:r>
              <a:rPr lang="en-US" dirty="0"/>
              <a:t> </a:t>
            </a:r>
            <a:r>
              <a:rPr lang="en-US" dirty="0" err="1"/>
              <a:t>Yenilmez</a:t>
            </a:r>
            <a:r>
              <a:rPr lang="en-US" dirty="0"/>
              <a:t>	</a:t>
            </a:r>
            <a:r>
              <a:rPr lang="en-US" dirty="0" err="1" smtClean="0"/>
              <a:t>Anadolu</a:t>
            </a:r>
            <a:r>
              <a:rPr lang="en-US" dirty="0" smtClean="0"/>
              <a:t> </a:t>
            </a:r>
            <a:r>
              <a:rPr lang="en-US" dirty="0"/>
              <a:t>University, Turkey</a:t>
            </a:r>
          </a:p>
          <a:p>
            <a:r>
              <a:rPr lang="en-US" dirty="0"/>
              <a:t>Formulation and characterization of </a:t>
            </a:r>
            <a:r>
              <a:rPr lang="en-US" dirty="0" err="1"/>
              <a:t>dirithromycin</a:t>
            </a:r>
            <a:r>
              <a:rPr lang="en-US" dirty="0"/>
              <a:t> nanoparticles for topical treatment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Sree</a:t>
            </a:r>
            <a:r>
              <a:rPr lang="en-US" dirty="0"/>
              <a:t> </a:t>
            </a:r>
            <a:r>
              <a:rPr lang="en-US" dirty="0" err="1"/>
              <a:t>Harsha</a:t>
            </a:r>
            <a:r>
              <a:rPr lang="en-US" dirty="0"/>
              <a:t>	King Faisal University, Saudi Arabia</a:t>
            </a:r>
          </a:p>
          <a:p>
            <a:r>
              <a:rPr lang="en-US" dirty="0"/>
              <a:t>Optimization of particles size for lung specific drug delivery by way of microspheres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Manuel Fuentes	University of Salamanca‐CSIC, Spain</a:t>
            </a:r>
          </a:p>
          <a:p>
            <a:r>
              <a:rPr lang="en-US" sz="3200" dirty="0"/>
              <a:t>Functional Proteomics for Biomarker and Drug Discovery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Hussein </a:t>
            </a:r>
            <a:r>
              <a:rPr lang="en-US" sz="3200" dirty="0" err="1"/>
              <a:t>Ammar</a:t>
            </a:r>
            <a:r>
              <a:rPr lang="en-US" sz="3200" dirty="0"/>
              <a:t>		National Research Center, Egypt</a:t>
            </a:r>
          </a:p>
          <a:p>
            <a:r>
              <a:rPr lang="en-US" sz="3200" dirty="0"/>
              <a:t>New trends in site-specific drug delivery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 err="1"/>
              <a:t>ArI</a:t>
            </a:r>
            <a:r>
              <a:rPr lang="en-US" sz="3200" dirty="0"/>
              <a:t> </a:t>
            </a:r>
            <a:r>
              <a:rPr lang="en-US" sz="3200" dirty="0" err="1"/>
              <a:t>Goel</a:t>
            </a:r>
            <a:r>
              <a:rPr lang="en-US" sz="3200" dirty="0"/>
              <a:t>	Amity University, India</a:t>
            </a:r>
          </a:p>
          <a:p>
            <a:r>
              <a:rPr lang="en-US" sz="3200" dirty="0"/>
              <a:t>Green Nanotechnology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 err="1"/>
              <a:t>Archana</a:t>
            </a:r>
            <a:r>
              <a:rPr lang="en-US" sz="3200" dirty="0"/>
              <a:t> M </a:t>
            </a:r>
            <a:r>
              <a:rPr lang="en-US" sz="3200" dirty="0" err="1"/>
              <a:t>Raichur</a:t>
            </a:r>
            <a:r>
              <a:rPr lang="en-US" sz="3200" dirty="0"/>
              <a:t>	Toyo University, Japan</a:t>
            </a:r>
          </a:p>
          <a:p>
            <a:r>
              <a:rPr lang="en-US" sz="3200" dirty="0"/>
              <a:t>Strategist PLGA </a:t>
            </a:r>
            <a:r>
              <a:rPr lang="en-US" sz="3200" dirty="0" err="1"/>
              <a:t>nano</a:t>
            </a:r>
            <a:r>
              <a:rPr lang="en-US" sz="3200" dirty="0"/>
              <a:t>‐capsules to deliver </a:t>
            </a:r>
            <a:r>
              <a:rPr lang="en-US" sz="3200" dirty="0" err="1"/>
              <a:t>siRNA</a:t>
            </a:r>
            <a:r>
              <a:rPr lang="en-US" sz="3200" dirty="0"/>
              <a:t> for inhibition of carcinoma and </a:t>
            </a:r>
            <a:r>
              <a:rPr lang="en-US" sz="3200" dirty="0" err="1"/>
              <a:t>neuroblastoma</a:t>
            </a:r>
            <a:r>
              <a:rPr lang="en-US" sz="3200" dirty="0"/>
              <a:t> cell lines by knockdown of proto-oncogene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 err="1"/>
              <a:t>Lamees</a:t>
            </a:r>
            <a:r>
              <a:rPr lang="en-US" sz="3200" dirty="0"/>
              <a:t> </a:t>
            </a:r>
            <a:r>
              <a:rPr lang="en-US" sz="3200" dirty="0" err="1"/>
              <a:t>Nayef</a:t>
            </a:r>
            <a:r>
              <a:rPr lang="en-US" sz="3200" dirty="0"/>
              <a:t>	McGill University, Canada</a:t>
            </a:r>
          </a:p>
          <a:p>
            <a:r>
              <a:rPr lang="en-US" sz="3200" dirty="0"/>
              <a:t>Testing the efficiency of a hybrid </a:t>
            </a:r>
            <a:r>
              <a:rPr lang="en-US" sz="3200" dirty="0" err="1" smtClean="0"/>
              <a:t>nanoparticulate</a:t>
            </a:r>
            <a:r>
              <a:rPr lang="en-US" sz="3200" dirty="0" smtClean="0"/>
              <a:t> </a:t>
            </a:r>
            <a:r>
              <a:rPr lang="en-US" sz="3200" dirty="0"/>
              <a:t>drug delivery system for use in bone regeneration with distraction </a:t>
            </a:r>
            <a:r>
              <a:rPr lang="en-US" sz="3200" dirty="0" err="1" smtClean="0"/>
              <a:t>osteogenesis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8F9F0-15F7-4006-9437-852835B462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/>
              <a:t>EPR (Enhanced Permeability and Retention) Effect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688388" cy="4525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1800" smtClean="0">
                <a:latin typeface="Arial" charset="0"/>
              </a:rPr>
              <a:t>Matsumura, Y., and Maeda, H. (1986) A new concept for macromolecular therapeutics in cancer chemotherapy: Mechanism of tumoritropic accumulation of proteins and the antitumor agent SMANCS. </a:t>
            </a:r>
            <a:r>
              <a:rPr lang="en-US" sz="1800" i="1" smtClean="0">
                <a:latin typeface="Arial" charset="0"/>
              </a:rPr>
              <a:t>Cancer Res. 46</a:t>
            </a:r>
            <a:r>
              <a:rPr lang="en-US" sz="1800" smtClean="0">
                <a:latin typeface="Arial" charset="0"/>
              </a:rPr>
              <a:t>, 6387–6392.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14313" y="2895600"/>
            <a:ext cx="87772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u"/>
            </a:pPr>
            <a:r>
              <a:rPr lang="en-US" dirty="0"/>
              <a:t>Demonstrated advantages in uptake/retention of macromolecules vs. small molecules/free drugs in tumor vs. normal tissues.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dirty="0"/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dirty="0"/>
              <a:t>Due to typically chaotic </a:t>
            </a:r>
            <a:r>
              <a:rPr lang="en-US" dirty="0" err="1"/>
              <a:t>neovascularization</a:t>
            </a:r>
            <a:r>
              <a:rPr lang="en-US" dirty="0"/>
              <a:t> of tumors and resultant architectural defects, tumor vasculature is </a:t>
            </a:r>
            <a:r>
              <a:rPr lang="en-US" dirty="0" err="1"/>
              <a:t>hyperpermeable</a:t>
            </a:r>
            <a:r>
              <a:rPr lang="en-US" dirty="0"/>
              <a:t> to macromolecules compared to normal vasculature.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dirty="0"/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dirty="0"/>
              <a:t>The lymphatic system is also defective or even essentially nonexistent in tumor tissue, causing delayed egress/increased retention of </a:t>
            </a:r>
            <a:r>
              <a:rPr lang="en-US" dirty="0" smtClean="0"/>
              <a:t>macromolecules/fluid.</a:t>
            </a:r>
            <a:endParaRPr lang="en-US" dirty="0"/>
          </a:p>
          <a:p>
            <a:pPr marL="285750" indent="-285750" algn="just">
              <a:buFont typeface="Wingdings" pitchFamily="2" charset="2"/>
              <a:buChar char="u"/>
            </a:pPr>
            <a:endParaRPr lang="en-US" dirty="0"/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dirty="0"/>
              <a:t>Combined with greater interstitial volume of tumor compared to normal tissue, in totality, typically increased uptake/retention of macromolecules by tumors.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839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charset="0"/>
              </a:rPr>
              <a:t>Barriers to Successful NP </a:t>
            </a:r>
            <a:r>
              <a:rPr lang="en-US" dirty="0" err="1" smtClean="0">
                <a:latin typeface="Arial" charset="0"/>
              </a:rPr>
              <a:t>Extravasation</a:t>
            </a:r>
            <a:r>
              <a:rPr lang="en-US" dirty="0" smtClean="0">
                <a:latin typeface="Arial" charset="0"/>
              </a:rPr>
              <a:t> into Tumors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0" y="2108200"/>
            <a:ext cx="8839200" cy="4343400"/>
          </a:xfrm>
        </p:spPr>
        <p:txBody>
          <a:bodyPr/>
          <a:lstStyle/>
          <a:p>
            <a:pPr algn="just">
              <a:buFont typeface="Wingdings" pitchFamily="2" charset="2"/>
              <a:buChar char="u"/>
            </a:pPr>
            <a:r>
              <a:rPr lang="en-US" dirty="0" smtClean="0"/>
              <a:t>  Renal filtration</a:t>
            </a:r>
          </a:p>
          <a:p>
            <a:pPr algn="just">
              <a:buFont typeface="Wingdings" pitchFamily="2" charset="2"/>
              <a:buChar char="u"/>
            </a:pPr>
            <a:r>
              <a:rPr lang="en-US" dirty="0" smtClean="0"/>
              <a:t> Clearance by mononuclear phagocytes in liver (</a:t>
            </a:r>
            <a:r>
              <a:rPr lang="en-US" dirty="0" err="1" smtClean="0"/>
              <a:t>Kupffer</a:t>
            </a:r>
            <a:r>
              <a:rPr lang="en-US" dirty="0" smtClean="0"/>
              <a:t> cells), spleen, lung</a:t>
            </a:r>
          </a:p>
          <a:p>
            <a:pPr algn="just">
              <a:buFont typeface="Wingdings" pitchFamily="2" charset="2"/>
              <a:buChar char="u"/>
            </a:pPr>
            <a:r>
              <a:rPr lang="en-US" dirty="0" smtClean="0"/>
              <a:t> Transport from plasma into tumor interstitial fluid (e.g., gaps, fenestrations, among endothelial cells lining vessel; mural cells/</a:t>
            </a:r>
            <a:r>
              <a:rPr lang="en-US" dirty="0" err="1" smtClean="0"/>
              <a:t>pericytes</a:t>
            </a:r>
            <a:r>
              <a:rPr lang="en-US" dirty="0" smtClean="0"/>
              <a:t>)</a:t>
            </a:r>
          </a:p>
          <a:p>
            <a:pPr algn="just">
              <a:buFont typeface="Wingdings" pitchFamily="2" charset="2"/>
              <a:buChar char="u"/>
            </a:pPr>
            <a:r>
              <a:rPr lang="en-US" dirty="0" smtClean="0"/>
              <a:t> Distribution within tumor interstitial fluid (e.g., gradient of interstitial pressure, tumor ECM)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15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Renal Clearance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076325"/>
            <a:ext cx="49403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50" r="150"/>
          <a:stretch>
            <a:fillRect/>
          </a:stretch>
        </p:blipFill>
        <p:spPr>
          <a:xfrm>
            <a:off x="228600" y="2082800"/>
            <a:ext cx="8686800" cy="4043363"/>
          </a:xfrm>
        </p:spPr>
      </p:pic>
      <p:pic>
        <p:nvPicPr>
          <p:cNvPr id="1843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8122" y="152400"/>
            <a:ext cx="5434704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266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Hepatic Clearance (MPS)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442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 </vt:lpstr>
      <vt:lpstr>PowerPoint Presentation</vt:lpstr>
      <vt:lpstr>PowerPoint Presentation</vt:lpstr>
      <vt:lpstr>PowerPoint Presentation</vt:lpstr>
      <vt:lpstr>PowerPoint Presentation</vt:lpstr>
      <vt:lpstr>EPR (Enhanced Permeability and Retention) Effect</vt:lpstr>
      <vt:lpstr>Barriers to Successful NP Extravasation into Tumors</vt:lpstr>
      <vt:lpstr>Renal Clearance</vt:lpstr>
      <vt:lpstr>PowerPoint Presentation</vt:lpstr>
      <vt:lpstr>NP Extravasation and Drug Payload Delivery (largely diffusion controlled)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Nanotechnology and Cancer Therapeutics: Hype vs. Clinical Reality  March 4, 2014 Florida International University</dc:title>
  <dc:creator>s k</dc:creator>
  <cp:lastModifiedBy>Klostergaard,Jim</cp:lastModifiedBy>
  <cp:revision>59</cp:revision>
  <dcterms:created xsi:type="dcterms:W3CDTF">2014-02-25T21:38:24Z</dcterms:created>
  <dcterms:modified xsi:type="dcterms:W3CDTF">2014-11-20T17:27:35Z</dcterms:modified>
</cp:coreProperties>
</file>