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56" r:id="rId14"/>
    <p:sldId id="257" r:id="rId15"/>
    <p:sldId id="261" r:id="rId16"/>
    <p:sldId id="263" r:id="rId17"/>
    <p:sldId id="259" r:id="rId18"/>
    <p:sldId id="260" r:id="rId19"/>
    <p:sldId id="264" r:id="rId20"/>
    <p:sldId id="265" r:id="rId21"/>
    <p:sldId id="266" r:id="rId22"/>
    <p:sldId id="268" r:id="rId23"/>
    <p:sldId id="267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M. Holsen - tholsen" initials="TMH-t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6-04T12:07:06.185" idx="5">
    <p:pos x="10" y="10"/>
    <p:text>Why?  What is the explantion?  Maybe add a box below that explains?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26FC3-7AC0-4898-A3A1-74533F24F663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E8995-B0DC-4D82-9E23-21B3095B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this project, sampling site, and Russell coal-fired power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8995-B0DC-4D82-9E23-21B3095B71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1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Talk about this site location, and the sources nearby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8995-B0DC-4D82-9E23-21B3095B71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09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Instruments were used in this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8995-B0DC-4D82-9E23-21B3095B71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64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the principle of PMF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8995-B0DC-4D82-9E23-21B3095B71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Hg concentrations changes</a:t>
            </a:r>
            <a:r>
              <a:rPr lang="en-US" baseline="0" dirty="0" smtClean="0"/>
              <a:t> when the air coming from local CFPP before and after it was closed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8995-B0DC-4D82-9E23-21B3095B71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60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PMF results, focus</a:t>
            </a:r>
            <a:r>
              <a:rPr lang="en-US" baseline="0" dirty="0" smtClean="0"/>
              <a:t> on CFPP factor, briefly talk about gas phase oxidation and wood </a:t>
            </a:r>
            <a:r>
              <a:rPr lang="en-US" baseline="0" dirty="0" err="1" smtClean="0"/>
              <a:t>conmustion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8995-B0DC-4D82-9E23-21B3095B71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73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Hg concentrations from CFPP,</a:t>
            </a:r>
            <a:r>
              <a:rPr lang="en-US" baseline="0" dirty="0" smtClean="0"/>
              <a:t> try to compare at same seasons, dramatic drop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8995-B0DC-4D82-9E23-21B3095B71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8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Hg CPF</a:t>
            </a:r>
            <a:r>
              <a:rPr lang="en-US" baseline="0" dirty="0" smtClean="0"/>
              <a:t> shifted after CFPP closed from northwest to more southwest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8995-B0DC-4D82-9E23-21B3095B71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55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Partitioning</a:t>
            </a:r>
            <a:r>
              <a:rPr lang="en-US" baseline="0" dirty="0" smtClean="0"/>
              <a:t> coefficient changed after the local CFPP closed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E8995-B0DC-4D82-9E23-21B3095B71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34FF-3B37-441A-9EBE-D8B72665A643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5048-EDE7-44F0-87CE-90BB0E68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34FF-3B37-441A-9EBE-D8B72665A643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5048-EDE7-44F0-87CE-90BB0E68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0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34FF-3B37-441A-9EBE-D8B72665A643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5048-EDE7-44F0-87CE-90BB0E68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2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34FF-3B37-441A-9EBE-D8B72665A643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5048-EDE7-44F0-87CE-90BB0E68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34FF-3B37-441A-9EBE-D8B72665A643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5048-EDE7-44F0-87CE-90BB0E68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34FF-3B37-441A-9EBE-D8B72665A643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5048-EDE7-44F0-87CE-90BB0E68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6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34FF-3B37-441A-9EBE-D8B72665A643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5048-EDE7-44F0-87CE-90BB0E68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80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34FF-3B37-441A-9EBE-D8B72665A643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5048-EDE7-44F0-87CE-90BB0E68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7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34FF-3B37-441A-9EBE-D8B72665A643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5048-EDE7-44F0-87CE-90BB0E68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34FF-3B37-441A-9EBE-D8B72665A643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5048-EDE7-44F0-87CE-90BB0E68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0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34FF-3B37-441A-9EBE-D8B72665A643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5048-EDE7-44F0-87CE-90BB0E68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C34FF-3B37-441A-9EBE-D8B72665A643}" type="datetimeFigureOut">
              <a:rPr lang="en-US" smtClean="0"/>
              <a:t>7/30/2014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5048-EDE7-44F0-87CE-90BB0E68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lar.google.com/citations?view_op=view_citation&amp;hl=en&amp;user=GGpVNYUAAAAJ&amp;citation_for_view=GGpVNYUAAAAJ:2osOgNQ5qMEC" TargetMode="External"/><Relationship Id="rId2" Type="http://schemas.openxmlformats.org/officeDocument/2006/relationships/hyperlink" Target="http://scholar.google.com/citations?view_op=view_citation&amp;hl=en&amp;user=GGpVNYUAAAAJ&amp;citation_for_view=GGpVNYUAAAAJ:0EnyYjriUFM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1470025"/>
          </a:xfrm>
        </p:spPr>
        <p:txBody>
          <a:bodyPr>
            <a:noAutofit/>
          </a:bodyPr>
          <a:lstStyle/>
          <a:p>
            <a:r>
              <a:rPr lang="en-US" sz="3600" b="1" dirty="0"/>
              <a:t>Use of passive sampling methods to understand sources of mercury to high elevation sites in the Western United States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5181600"/>
            <a:ext cx="3200400" cy="11430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altLang="zh-TW" dirty="0" err="1" smtClean="0"/>
              <a:t>Jiaoyan</a:t>
            </a:r>
            <a:r>
              <a:rPr lang="en-US" altLang="zh-TW" dirty="0" smtClean="0"/>
              <a:t> Huang</a:t>
            </a:r>
          </a:p>
          <a:p>
            <a:pPr algn="r"/>
            <a:r>
              <a:rPr lang="en-US" dirty="0" smtClean="0"/>
              <a:t>Mae S. </a:t>
            </a:r>
            <a:r>
              <a:rPr lang="en-US" dirty="0" err="1" smtClean="0"/>
              <a:t>Gustin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6" b="28514"/>
          <a:stretch/>
        </p:blipFill>
        <p:spPr>
          <a:xfrm>
            <a:off x="0" y="2241755"/>
            <a:ext cx="9144000" cy="2654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81600"/>
            <a:ext cx="1257300" cy="126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33303" r="51763" b="34491"/>
          <a:stretch/>
        </p:blipFill>
        <p:spPr>
          <a:xfrm>
            <a:off x="2081981" y="5431554"/>
            <a:ext cx="2286000" cy="766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1" r="23360" b="30000"/>
          <a:stretch/>
        </p:blipFill>
        <p:spPr>
          <a:xfrm>
            <a:off x="4645741" y="5181599"/>
            <a:ext cx="1268362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3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AGPK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LA and MBL </a:t>
            </a:r>
            <a:r>
              <a:rPr lang="en-US" dirty="0" smtClean="0"/>
              <a:t>boxes-high elevation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LA</a:t>
            </a:r>
            <a:r>
              <a:rPr lang="en-US" dirty="0"/>
              <a:t>, Las Vegas, MBL, and San Joaquin Valley </a:t>
            </a:r>
            <a:r>
              <a:rPr lang="en-US" dirty="0" smtClean="0"/>
              <a:t>low </a:t>
            </a:r>
            <a:r>
              <a:rPr lang="en-US" dirty="0"/>
              <a:t>elevation.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PEAV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SF all elevations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LA less points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long range transport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7"/>
          <a:stretch/>
        </p:blipFill>
        <p:spPr bwMode="auto">
          <a:xfrm>
            <a:off x="152400" y="1524000"/>
            <a:ext cx="4495800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t="17359" b="4528"/>
          <a:stretch/>
        </p:blipFill>
        <p:spPr bwMode="auto">
          <a:xfrm>
            <a:off x="4572000" y="1498600"/>
            <a:ext cx="4572000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49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Hg amount collected on Mustang S is comparable that on ICE 450.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Hg dry deposition was higher at high elevation sites than at low elevation sites.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Dry deposition uncertainties are still high and different GOM species were observed.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Regional and long range transport sources affect Hg level at high elevation sites in the Western 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Influence of a Local Coal-Fired Power Plant on</a:t>
            </a:r>
            <a:br>
              <a:rPr lang="en-US" b="1" dirty="0" smtClean="0"/>
            </a:br>
            <a:r>
              <a:rPr lang="en-US" b="1" dirty="0" smtClean="0"/>
              <a:t>Ambient Mercury Concentrations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4810919"/>
            <a:ext cx="35814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 err="1" smtClean="0"/>
              <a:t>Jiaoyan</a:t>
            </a:r>
            <a:r>
              <a:rPr lang="en-US" dirty="0" smtClean="0"/>
              <a:t> Huang</a:t>
            </a:r>
          </a:p>
          <a:p>
            <a:pPr algn="r"/>
            <a:r>
              <a:rPr lang="en-US" dirty="0" err="1" smtClean="0"/>
              <a:t>Yungang</a:t>
            </a:r>
            <a:r>
              <a:rPr lang="en-US" dirty="0" smtClean="0"/>
              <a:t> Wang</a:t>
            </a:r>
          </a:p>
          <a:p>
            <a:pPr algn="r"/>
            <a:r>
              <a:rPr lang="en-US" dirty="0" smtClean="0"/>
              <a:t>Philip K. </a:t>
            </a:r>
            <a:r>
              <a:rPr lang="en-US" dirty="0" err="1" smtClean="0"/>
              <a:t>Hopke</a:t>
            </a:r>
            <a:endParaRPr lang="en-US" dirty="0" smtClean="0"/>
          </a:p>
          <a:p>
            <a:pPr algn="r"/>
            <a:r>
              <a:rPr lang="en-US" dirty="0" smtClean="0"/>
              <a:t>Thomas M. </a:t>
            </a:r>
            <a:r>
              <a:rPr lang="en-US" dirty="0" err="1" smtClean="0"/>
              <a:t>Holsen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20957"/>
            <a:ext cx="3657600" cy="2551043"/>
          </a:xfrm>
          <a:prstGeom prst="rect">
            <a:avLst/>
          </a:prstGeom>
        </p:spPr>
      </p:pic>
      <p:pic>
        <p:nvPicPr>
          <p:cNvPr id="5" name="Picture 12" descr="RC_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799" y="2020957"/>
            <a:ext cx="3692927" cy="2551043"/>
          </a:xfrm>
          <a:prstGeom prst="rect">
            <a:avLst/>
          </a:prstGeom>
          <a:noFill/>
        </p:spPr>
      </p:pic>
      <p:pic>
        <p:nvPicPr>
          <p:cNvPr id="6" name="Picture 9" descr="2inchGre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029200"/>
            <a:ext cx="2124075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82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small" dirty="0" smtClean="0"/>
              <a:t>Site Map</a:t>
            </a:r>
            <a:endParaRPr lang="en-US" b="1" cap="small" dirty="0"/>
          </a:p>
        </p:txBody>
      </p:sp>
      <p:pic>
        <p:nvPicPr>
          <p:cNvPr id="4" name="Picture 3" descr="E:\+Clarkson stuff\Rochester mercury paper\Fig. 3 - Map.jpg"/>
          <p:cNvPicPr/>
          <p:nvPr/>
        </p:nvPicPr>
        <p:blipFill>
          <a:blip r:embed="rId3" cstate="print"/>
          <a:srcRect l="6139" t="10288" r="5556" b="7404"/>
          <a:stretch>
            <a:fillRect/>
          </a:stretch>
        </p:blipFill>
        <p:spPr bwMode="auto">
          <a:xfrm>
            <a:off x="457200" y="14478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84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/>
              <a:t>Instruments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Tekran® 2537/1130/1135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Trace gases instruments (CO, ozone, SO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Scanning </a:t>
            </a:r>
            <a:r>
              <a:rPr lang="en-US" dirty="0"/>
              <a:t>mobility particle </a:t>
            </a:r>
            <a:r>
              <a:rPr lang="en-US" dirty="0" err="1" smtClean="0"/>
              <a:t>sizer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differential mobility analyzer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aseline="30000" dirty="0" smtClean="0"/>
              <a:t>85</a:t>
            </a:r>
            <a:r>
              <a:rPr lang="en-US" dirty="0" smtClean="0"/>
              <a:t>Kr aerosol neutralizer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Condensation particle counter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: tapered </a:t>
            </a:r>
            <a:r>
              <a:rPr lang="en-US" dirty="0"/>
              <a:t>element oscillating </a:t>
            </a:r>
            <a:r>
              <a:rPr lang="en-US" dirty="0" smtClean="0"/>
              <a:t>microbalance (TEOM)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Two-wavelength </a:t>
            </a:r>
            <a:r>
              <a:rPr lang="en-US" dirty="0" err="1"/>
              <a:t>aethalometer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small" dirty="0"/>
              <a:t>Positive Matrix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76600"/>
            <a:ext cx="68580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weighted factorization problem with non-negativity constraints using known experimental uncertainties as input data thereby allowing individual treatment (scaling) of matrix elements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82090"/>
            <a:ext cx="322162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0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small" dirty="0" smtClean="0"/>
              <a:t>Ambient Air Hg Concentration</a:t>
            </a:r>
            <a:br>
              <a:rPr lang="en-US" b="1" cap="small" dirty="0" smtClean="0"/>
            </a:br>
            <a:r>
              <a:rPr lang="en-US" b="1" cap="small" dirty="0" smtClean="0"/>
              <a:t>Downwind Influences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46819"/>
              </p:ext>
            </p:extLst>
          </p:nvPr>
        </p:nvGraphicFramePr>
        <p:xfrm>
          <a:off x="1371600" y="1752600"/>
          <a:ext cx="6248400" cy="4740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SPW 12.0 Graph" r:id="rId4" imgW="5869440" imgH="4453920" progId="SigmaPlotGraphicObject.11">
                  <p:embed/>
                </p:oleObj>
              </mc:Choice>
              <mc:Fallback>
                <p:oleObj name="SPW 12.0 Graph" r:id="rId4" imgW="5869440" imgH="4453920" progId="SigmaPlotGraphicObject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2600"/>
                        <a:ext cx="6248400" cy="47401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6451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Significantly higher before than after the CFPP closure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small" dirty="0"/>
              <a:t>PMF </a:t>
            </a:r>
            <a:r>
              <a:rPr lang="en-US" sz="4000" b="1" cap="small" dirty="0" smtClean="0"/>
              <a:t>Results</a:t>
            </a:r>
            <a:endParaRPr lang="en-US" sz="4000" b="1" cap="small" dirty="0"/>
          </a:p>
        </p:txBody>
      </p:sp>
      <p:pic>
        <p:nvPicPr>
          <p:cNvPr id="4" name="Picture 3" descr="E:\+Clarkson stuff\Rochester mercury paper\source profile (%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24000"/>
            <a:ext cx="4876800" cy="494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077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small" dirty="0"/>
              <a:t>CFPP </a:t>
            </a:r>
            <a:r>
              <a:rPr lang="en-US" sz="4000" b="1" cap="small" dirty="0" smtClean="0"/>
              <a:t>Contribution</a:t>
            </a:r>
            <a:endParaRPr lang="en-US" sz="4000" b="1" cap="small" dirty="0"/>
          </a:p>
        </p:txBody>
      </p:sp>
      <p:pic>
        <p:nvPicPr>
          <p:cNvPr id="4" name="Picture 3" descr="E:\+Clarkson stuff\Rochester mercury paper\Temporal profiles - PM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95400"/>
            <a:ext cx="5486400" cy="510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7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Undergraduate </a:t>
            </a:r>
            <a:r>
              <a:rPr lang="en-US" dirty="0"/>
              <a:t>students </a:t>
            </a:r>
            <a:r>
              <a:rPr lang="en-US" dirty="0" smtClean="0"/>
              <a:t>at UNR</a:t>
            </a:r>
          </a:p>
          <a:p>
            <a:pPr marL="457200" lvl="1" indent="0">
              <a:buNone/>
            </a:pPr>
            <a:r>
              <a:rPr lang="en-US" dirty="0" smtClean="0"/>
              <a:t>Matthew </a:t>
            </a:r>
            <a:r>
              <a:rPr lang="en-US" dirty="0" err="1" smtClean="0"/>
              <a:t>Peckham</a:t>
            </a:r>
            <a:r>
              <a:rPr lang="en-US" dirty="0" smtClean="0"/>
              <a:t>, Douglas Yan, Travis Lyman, </a:t>
            </a:r>
            <a:r>
              <a:rPr lang="en-US" dirty="0" err="1" smtClean="0"/>
              <a:t>Musheng</a:t>
            </a:r>
            <a:r>
              <a:rPr lang="en-US" dirty="0" smtClean="0"/>
              <a:t> </a:t>
            </a:r>
            <a:r>
              <a:rPr lang="en-US" dirty="0" err="1" smtClean="0"/>
              <a:t>Alishahi</a:t>
            </a:r>
            <a:r>
              <a:rPr lang="en-US" dirty="0" smtClean="0"/>
              <a:t>, and Jennifer Arnold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site operators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Jeff </a:t>
            </a:r>
            <a:r>
              <a:rPr lang="en-US" dirty="0"/>
              <a:t>Morris (BISP), Cody </a:t>
            </a:r>
            <a:r>
              <a:rPr lang="en-US" dirty="0" err="1"/>
              <a:t>Tingey</a:t>
            </a:r>
            <a:r>
              <a:rPr lang="en-US" dirty="0"/>
              <a:t> (CGSP), Tim </a:t>
            </a:r>
            <a:r>
              <a:rPr lang="en-US" dirty="0" err="1"/>
              <a:t>Forsell</a:t>
            </a:r>
            <a:r>
              <a:rPr lang="en-US" dirty="0"/>
              <a:t> (CCRS), Russ Merle (PRMP), Jerry Dries (ECHO), Daren </a:t>
            </a:r>
            <a:r>
              <a:rPr lang="en-US" dirty="0" err="1"/>
              <a:t>Winkelman</a:t>
            </a:r>
            <a:r>
              <a:rPr lang="en-US" dirty="0"/>
              <a:t> (AGPK), and Li Zhang (AGPK), Tony </a:t>
            </a:r>
            <a:r>
              <a:rPr lang="en-US" dirty="0" err="1"/>
              <a:t>Lesperance</a:t>
            </a:r>
            <a:r>
              <a:rPr lang="en-US" dirty="0"/>
              <a:t> (PAVA), Ben Roberts (GBNP), and Peter Weiss-Penzias (CHALK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6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small" dirty="0"/>
              <a:t>Conditional Probability Function</a:t>
            </a:r>
          </a:p>
        </p:txBody>
      </p:sp>
      <p:pic>
        <p:nvPicPr>
          <p:cNvPr id="4" name="Picture 3" descr="E:\+Clarkson stuff\Rochester mercury paper\CPF CFP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822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33600" y="5562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line: before the CFPP closure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 line: after the CFPP closure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6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small" dirty="0"/>
              <a:t>Reactive Hg Partitioning Coefficient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373633"/>
              </p:ext>
            </p:extLst>
          </p:nvPr>
        </p:nvGraphicFramePr>
        <p:xfrm>
          <a:off x="533400" y="3200400"/>
          <a:ext cx="8229601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8042"/>
                <a:gridCol w="1613325"/>
                <a:gridCol w="1280782"/>
                <a:gridCol w="1514549"/>
                <a:gridCol w="1512903"/>
              </a:tblGrid>
              <a:tr h="2165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Time period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slope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intercept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r</a:t>
                      </a:r>
                      <a:r>
                        <a:rPr lang="en-US" sz="1800" kern="0" baseline="30000">
                          <a:effectLst/>
                        </a:rPr>
                        <a:t>2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K</a:t>
                      </a:r>
                      <a:r>
                        <a:rPr lang="en-US" sz="1800" kern="0" baseline="-25000">
                          <a:effectLst/>
                        </a:rPr>
                        <a:t>p</a:t>
                      </a:r>
                      <a:r>
                        <a:rPr lang="en-US" sz="1800" kern="0">
                          <a:effectLst/>
                        </a:rPr>
                        <a:t> (m</a:t>
                      </a:r>
                      <a:r>
                        <a:rPr lang="en-US" sz="1800" kern="0" baseline="30000">
                          <a:effectLst/>
                        </a:rPr>
                        <a:t>3</a:t>
                      </a:r>
                      <a:r>
                        <a:rPr lang="en-US" sz="1800" kern="0">
                          <a:effectLst/>
                        </a:rPr>
                        <a:t>/μg)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Overall 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-1300 ± 120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5.0 ± 0.4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0.11, p&lt; 0.01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1.1 ± 4.0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12/7/2007-4/24/2008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-1400 ± 330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5.7 ± 1.2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0.09, p&lt; 0.01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0.5 ± 0.5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12/7/2008-4/24/2009</a:t>
                      </a:r>
                      <a:endParaRPr lang="en-US" sz="1800" kern="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-3500 ± 260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13 ± 1.0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0.35, p&lt; 0.01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1.5 ± 6.7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4/25/2008-12/6/2008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-1100 ± 280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4.3 ± 1.0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0.06, p&lt; 0.01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1.2 ± 1.3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21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4/25/2009-12/6/2009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-2000 ± 490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7.4 ± 1.7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</a:rPr>
                        <a:t>0.07, p&lt; 0.01</a:t>
                      </a:r>
                      <a:endParaRPr lang="en-US" sz="1800" kern="1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1.2 ± 4.0</a:t>
                      </a:r>
                      <a:endParaRPr lang="en-US" sz="1800" kern="1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19400" y="1981200"/>
                <a:ext cx="3276600" cy="618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p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PBM</m:t>
                          </m:r>
                          <m:r>
                            <a:rPr lang="en-US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PM</m:t>
                              </m:r>
                            </m:e>
                            <m:sub>
                              <m:r>
                                <a:rPr lang="en-US">
                                  <a:latin typeface="Cambria Math"/>
                                </a:rPr>
                                <m:t>2.5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GOM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981200"/>
                <a:ext cx="3276600" cy="6183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00200" y="5638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Partitioning coefficient significantly changed after the </a:t>
            </a:r>
            <a:r>
              <a:rPr lang="en-US" smtClean="0">
                <a:solidFill>
                  <a:srgbClr val="FF0000"/>
                </a:solidFill>
              </a:rPr>
              <a:t>CFPP closure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small" dirty="0" smtClean="0"/>
              <a:t>Summary</a:t>
            </a:r>
            <a:endParaRPr lang="en-US" sz="4000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 </a:t>
            </a:r>
            <a:r>
              <a:rPr lang="en-US" dirty="0"/>
              <a:t>significant reduction of three Hg concentrations </a:t>
            </a:r>
            <a:r>
              <a:rPr lang="en-US" dirty="0" smtClean="0"/>
              <a:t>after the CFPP closure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PMF </a:t>
            </a:r>
            <a:r>
              <a:rPr lang="en-US" dirty="0"/>
              <a:t>results indicates a low contribution of three Hg forms for </a:t>
            </a:r>
            <a:r>
              <a:rPr lang="en-US" dirty="0" smtClean="0"/>
              <a:t>the CFPP factor after shutdown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CPF </a:t>
            </a:r>
            <a:r>
              <a:rPr lang="en-US" dirty="0"/>
              <a:t>results also show the low contribution from the CFPP </a:t>
            </a:r>
            <a:r>
              <a:rPr lang="en-US" dirty="0" smtClean="0"/>
              <a:t>location after shutdown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 significant </a:t>
            </a:r>
            <a:r>
              <a:rPr lang="en-US" dirty="0"/>
              <a:t>change of </a:t>
            </a:r>
            <a:r>
              <a:rPr lang="en-US" dirty="0" smtClean="0"/>
              <a:t>reactive Hg gas-particle </a:t>
            </a:r>
            <a:r>
              <a:rPr lang="en-US" dirty="0"/>
              <a:t>partitioning </a:t>
            </a:r>
            <a:r>
              <a:rPr lang="en-US" dirty="0" smtClean="0"/>
              <a:t>coefficient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3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small" dirty="0" smtClean="0"/>
              <a:t>Acknowledgements</a:t>
            </a:r>
            <a:endParaRPr lang="en-US" sz="4000" b="1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New York State Energy Research and Development </a:t>
            </a:r>
            <a:r>
              <a:rPr lang="en-US" dirty="0" smtClean="0"/>
              <a:t>Authority (NYSERDA)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United States Environmental Protection Agency (US EPA) through Science to Achieve Results (STAR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US EPA Atmospheric Clean Air Markets Division and NADP Hg Monitoring </a:t>
            </a:r>
            <a:r>
              <a:rPr lang="en-US" dirty="0" smtClean="0"/>
              <a:t>Network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Syracuse Center of Excellence Collaborative Activities for Research and Technology Innovation (CARTI) 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New York State Department of Environmental Conservation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small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hlinkClick r:id="rId2"/>
              </a:rPr>
              <a:t>Effect of the shutdown of a large coal-fired power plant on ambient mercury species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Y Wang, J Huang, PK </a:t>
            </a:r>
            <a:r>
              <a:rPr lang="en-US" dirty="0" err="1"/>
              <a:t>Hopke</a:t>
            </a:r>
            <a:r>
              <a:rPr lang="en-US" dirty="0"/>
              <a:t>, OV Rattigan, DC </a:t>
            </a:r>
            <a:r>
              <a:rPr lang="en-US" dirty="0" err="1"/>
              <a:t>Chalupa</a:t>
            </a:r>
            <a:r>
              <a:rPr lang="en-US" dirty="0"/>
              <a:t>, MJ </a:t>
            </a:r>
            <a:r>
              <a:rPr lang="en-US" dirty="0" err="1"/>
              <a:t>Utell</a:t>
            </a:r>
            <a:r>
              <a:rPr lang="en-US" dirty="0"/>
              <a:t>, ...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Chemosphere 92 (4), </a:t>
            </a:r>
            <a:r>
              <a:rPr lang="en-US" dirty="0" smtClean="0"/>
              <a:t>360-367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hlinkClick r:id="rId3"/>
              </a:rPr>
              <a:t>Ambient </a:t>
            </a:r>
            <a:r>
              <a:rPr lang="en-US" dirty="0">
                <a:hlinkClick r:id="rId3"/>
              </a:rPr>
              <a:t>mercury sources in Rochester, NY: results from principle components analysis (PCA) of mercury monitoring network 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J Huang, HD Choi, PK </a:t>
            </a:r>
            <a:r>
              <a:rPr lang="en-US" dirty="0" err="1"/>
              <a:t>Hopke</a:t>
            </a:r>
            <a:r>
              <a:rPr lang="en-US" dirty="0"/>
              <a:t>, TM </a:t>
            </a:r>
            <a:r>
              <a:rPr lang="en-US" dirty="0" err="1"/>
              <a:t>Holsen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Environmental science &amp; technology 44 (22), </a:t>
            </a:r>
            <a:r>
              <a:rPr lang="en-US" dirty="0" smtClean="0"/>
              <a:t>8441-8445</a:t>
            </a:r>
          </a:p>
          <a:p>
            <a:pPr marL="0" indent="0" algn="ctr">
              <a:buNone/>
            </a:pPr>
            <a:r>
              <a:rPr lang="en-US" sz="5200" b="1" cap="small" dirty="0" smtClean="0"/>
              <a:t>Questions??</a:t>
            </a:r>
            <a:endParaRPr lang="en-US" sz="5200" b="1" cap="small" dirty="0"/>
          </a:p>
        </p:txBody>
      </p:sp>
    </p:spTree>
    <p:extLst>
      <p:ext uri="{BB962C8B-B14F-4D97-AF65-F5344CB8AC3E}">
        <p14:creationId xmlns:p14="http://schemas.microsoft.com/office/powerpoint/2010/main" val="18863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Box sampler-concentration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Surrogate surface-dry deposition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A 3-times correction </a:t>
                </a:r>
                <a:r>
                  <a:rPr lang="en-US" dirty="0" smtClean="0"/>
                  <a:t>factor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Multiple-resistance model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α=β=2, α=β=10, no canopy resistance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Hybrid Single Particle </a:t>
                </a:r>
                <a:r>
                  <a:rPr lang="en-US" dirty="0" err="1"/>
                  <a:t>Lagrangian</a:t>
                </a:r>
                <a:r>
                  <a:rPr lang="en-US" dirty="0"/>
                  <a:t> Integrated </a:t>
                </a:r>
                <a:r>
                  <a:rPr lang="en-US" dirty="0" smtClean="0"/>
                  <a:t>Trajectory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𝑃𝑟𝑜𝑏𝑎𝑏𝑙𝑖𝑡𝑦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𝑓𝑢𝑛𝑐𝑡𝑖𝑜𝑛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 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17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sites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845966"/>
              </p:ext>
            </p:extLst>
          </p:nvPr>
        </p:nvGraphicFramePr>
        <p:xfrm>
          <a:off x="1562100" y="1295400"/>
          <a:ext cx="6019800" cy="5099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3" imgW="3553028" imgH="3000375" progId="SigmaPlotGraphicObject.11">
                  <p:embed/>
                </p:oleObj>
              </mc:Choice>
              <mc:Fallback>
                <p:oleObj r:id="rId3" imgW="3553028" imgH="3000375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1295400"/>
                        <a:ext cx="6019800" cy="50998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2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materials and exposure times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566528"/>
              </p:ext>
            </p:extLst>
          </p:nvPr>
        </p:nvGraphicFramePr>
        <p:xfrm>
          <a:off x="2438400" y="1295400"/>
          <a:ext cx="4067175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r:id="rId3" imgW="4067243" imgH="5562690" progId="SigmaPlotGraphicObject.11">
                  <p:embed/>
                </p:oleObj>
              </mc:Choice>
              <mc:Fallback>
                <p:oleObj r:id="rId3" imgW="4067243" imgH="5562690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95400"/>
                        <a:ext cx="4067175" cy="556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477000" y="1833265"/>
            <a:ext cx="251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polysulfone</a:t>
            </a:r>
            <a:r>
              <a:rPr lang="en-US" dirty="0" smtClean="0"/>
              <a:t> </a:t>
            </a:r>
            <a:r>
              <a:rPr lang="en-US" dirty="0"/>
              <a:t>membranes, ICE </a:t>
            </a:r>
            <a:r>
              <a:rPr lang="en-US" dirty="0" smtClean="0"/>
              <a:t>450</a:t>
            </a:r>
            <a:endParaRPr lang="en-US" dirty="0"/>
          </a:p>
          <a:p>
            <a:endParaRPr lang="en-US" dirty="0" smtClean="0"/>
          </a:p>
          <a:p>
            <a:r>
              <a:rPr lang="en-US" dirty="0" err="1"/>
              <a:t>polyethersulfone</a:t>
            </a:r>
            <a:r>
              <a:rPr lang="en-US" dirty="0"/>
              <a:t> membrane, </a:t>
            </a:r>
            <a:endParaRPr lang="en-US" dirty="0" smtClean="0"/>
          </a:p>
          <a:p>
            <a:r>
              <a:rPr lang="en-US" dirty="0" smtClean="0"/>
              <a:t>Mustang </a:t>
            </a:r>
            <a:r>
              <a:rPr lang="en-US" dirty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18291"/>
              </p:ext>
            </p:extLst>
          </p:nvPr>
        </p:nvGraphicFramePr>
        <p:xfrm>
          <a:off x="1905000" y="1447800"/>
          <a:ext cx="5334000" cy="520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3" imgW="5819572" imgH="5695860" progId="SigmaPlotGraphicObject.11">
                  <p:embed/>
                </p:oleObj>
              </mc:Choice>
              <mc:Fallback>
                <p:oleObj r:id="rId3" imgW="5819572" imgH="5695860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447800"/>
                        <a:ext cx="5334000" cy="5203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3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and temporal variation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169608"/>
              </p:ext>
            </p:extLst>
          </p:nvPr>
        </p:nvGraphicFramePr>
        <p:xfrm>
          <a:off x="990600" y="1676400"/>
          <a:ext cx="6943725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r:id="rId3" imgW="6943657" imgH="4381680" progId="SigmaPlotGraphicObject.11">
                  <p:embed/>
                </p:oleObj>
              </mc:Choice>
              <mc:Fallback>
                <p:oleObj r:id="rId3" imgW="6943657" imgH="4381680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76400"/>
                        <a:ext cx="6943725" cy="438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3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Modeled and measured results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r="21769" b="59529"/>
          <a:stretch/>
        </p:blipFill>
        <p:spPr bwMode="auto">
          <a:xfrm>
            <a:off x="76200" y="2209800"/>
            <a:ext cx="4267200" cy="2927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39893" r="21769" b="20941"/>
          <a:stretch/>
        </p:blipFill>
        <p:spPr bwMode="auto">
          <a:xfrm>
            <a:off x="4559300" y="2279650"/>
            <a:ext cx="4191000" cy="2787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5486400"/>
            <a:ext cx="1859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thorn shrubs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function domain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810362"/>
              </p:ext>
            </p:extLst>
          </p:nvPr>
        </p:nvGraphicFramePr>
        <p:xfrm>
          <a:off x="1524000" y="1219200"/>
          <a:ext cx="6019800" cy="479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SPW 12.0 Graph" r:id="rId3" imgW="5138935" imgH="4095072" progId="SigmaPlotGraphicObject.11">
                  <p:embed/>
                </p:oleObj>
              </mc:Choice>
              <mc:Fallback>
                <p:oleObj name="SPW 12.0 Graph" r:id="rId3" imgW="5138935" imgH="4095072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219200"/>
                        <a:ext cx="6019800" cy="479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595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742</Words>
  <Application>Microsoft Office PowerPoint</Application>
  <PresentationFormat>On-screen Show (4:3)</PresentationFormat>
  <Paragraphs>130</Paragraphs>
  <Slides>24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SigmaPlotGraphicObject.11</vt:lpstr>
      <vt:lpstr>SPW 12.0 Graph</vt:lpstr>
      <vt:lpstr>Use of passive sampling methods to understand sources of mercury to high elevation sites in the Western United States</vt:lpstr>
      <vt:lpstr>Acknowledgement</vt:lpstr>
      <vt:lpstr>Methods</vt:lpstr>
      <vt:lpstr>Sampling sites</vt:lpstr>
      <vt:lpstr>Different materials and exposure times</vt:lpstr>
      <vt:lpstr>Correlations</vt:lpstr>
      <vt:lpstr>Spatial and temporal variation</vt:lpstr>
      <vt:lpstr>Modeled and measured results</vt:lpstr>
      <vt:lpstr>Probability function domain</vt:lpstr>
      <vt:lpstr>Source regions</vt:lpstr>
      <vt:lpstr>Asian long range transport</vt:lpstr>
      <vt:lpstr>Summary</vt:lpstr>
      <vt:lpstr>The Influence of a Local Coal-Fired Power Plant on Ambient Mercury Concentrations</vt:lpstr>
      <vt:lpstr>Site Map</vt:lpstr>
      <vt:lpstr>Instruments</vt:lpstr>
      <vt:lpstr>Positive Matrix Factorization</vt:lpstr>
      <vt:lpstr>Ambient Air Hg Concentration Downwind Influences</vt:lpstr>
      <vt:lpstr>PMF Results</vt:lpstr>
      <vt:lpstr>CFPP Contribution</vt:lpstr>
      <vt:lpstr>Conditional Probability Function</vt:lpstr>
      <vt:lpstr>Reactive Hg Partitioning Coefficient</vt:lpstr>
      <vt:lpstr>Summary</vt:lpstr>
      <vt:lpstr>Acknowledgements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Influences of a Local Coal-Fired Ambient Mercury Concentrations</dc:title>
  <dc:creator>Huang, Jiaoyan</dc:creator>
  <cp:lastModifiedBy>Huang</cp:lastModifiedBy>
  <cp:revision>30</cp:revision>
  <dcterms:created xsi:type="dcterms:W3CDTF">2014-05-26T21:31:32Z</dcterms:created>
  <dcterms:modified xsi:type="dcterms:W3CDTF">2014-07-30T17:22:57Z</dcterms:modified>
</cp:coreProperties>
</file>