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301" r:id="rId2"/>
    <p:sldId id="30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3" r:id="rId48"/>
  </p:sldIdLst>
  <p:sldSz cx="9144000" cy="6858000" type="screen4x3"/>
  <p:notesSz cx="6858000" cy="9144000"/>
  <p:defaultTextStyle>
    <a:lvl1pPr>
      <a:defRPr sz="2000" b="1">
        <a:latin typeface="+mn-lt"/>
        <a:ea typeface="+mn-ea"/>
        <a:cs typeface="+mn-cs"/>
        <a:sym typeface="Helvetica"/>
      </a:defRPr>
    </a:lvl1pPr>
    <a:lvl2pPr>
      <a:defRPr sz="2000" b="1">
        <a:latin typeface="+mn-lt"/>
        <a:ea typeface="+mn-ea"/>
        <a:cs typeface="+mn-cs"/>
        <a:sym typeface="Helvetica"/>
      </a:defRPr>
    </a:lvl2pPr>
    <a:lvl3pPr>
      <a:defRPr sz="2000" b="1">
        <a:latin typeface="+mn-lt"/>
        <a:ea typeface="+mn-ea"/>
        <a:cs typeface="+mn-cs"/>
        <a:sym typeface="Helvetica"/>
      </a:defRPr>
    </a:lvl3pPr>
    <a:lvl4pPr>
      <a:defRPr sz="2000" b="1">
        <a:latin typeface="+mn-lt"/>
        <a:ea typeface="+mn-ea"/>
        <a:cs typeface="+mn-cs"/>
        <a:sym typeface="Helvetica"/>
      </a:defRPr>
    </a:lvl4pPr>
    <a:lvl5pPr>
      <a:defRPr sz="2000" b="1">
        <a:latin typeface="+mn-lt"/>
        <a:ea typeface="+mn-ea"/>
        <a:cs typeface="+mn-cs"/>
        <a:sym typeface="Helvetica"/>
      </a:defRPr>
    </a:lvl5pPr>
    <a:lvl6pPr>
      <a:defRPr sz="2000" b="1">
        <a:latin typeface="+mn-lt"/>
        <a:ea typeface="+mn-ea"/>
        <a:cs typeface="+mn-cs"/>
        <a:sym typeface="Helvetica"/>
      </a:defRPr>
    </a:lvl6pPr>
    <a:lvl7pPr>
      <a:defRPr sz="2000" b="1">
        <a:latin typeface="+mn-lt"/>
        <a:ea typeface="+mn-ea"/>
        <a:cs typeface="+mn-cs"/>
        <a:sym typeface="Helvetica"/>
      </a:defRPr>
    </a:lvl7pPr>
    <a:lvl8pPr>
      <a:defRPr sz="2000" b="1">
        <a:latin typeface="+mn-lt"/>
        <a:ea typeface="+mn-ea"/>
        <a:cs typeface="+mn-cs"/>
        <a:sym typeface="Helvetica"/>
      </a:defRPr>
    </a:lvl8pPr>
    <a:lvl9pPr>
      <a:defRPr sz="2000" b="1">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CECCA"/>
          </a:solidFill>
        </a:fill>
      </a:tcStyle>
    </a:wholeTbl>
    <a:band2H>
      <a:tcTxStyle/>
      <a:tcStyle>
        <a:tcBdr/>
        <a:fill>
          <a:solidFill>
            <a:srgbClr val="F6F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0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0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00"/>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9D9"/>
          </a:solidFill>
        </a:fill>
      </a:tcStyle>
    </a:wholeTbl>
    <a:band2H>
      <a:tcTxStyle/>
      <a:tcStyle>
        <a:tcBdr/>
        <a:fill>
          <a:solidFill>
            <a:srgbClr val="E9EDED"/>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8A8A"/>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8A8A"/>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8A8A"/>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CCC0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CCCC00"/>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04011253"/>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prstGeom prst="rect">
            <a:avLst/>
          </a:prstGeom>
        </p:spPr>
        <p:txBody>
          <a:bodyPr/>
          <a:lstStyle/>
          <a:p>
            <a:pPr marL="650236" lvl="0" indent="-650236" defTabSz="914400">
              <a:lnSpc>
                <a:spcPct val="100000"/>
              </a:lnSpc>
              <a:spcBef>
                <a:spcPts val="500"/>
              </a:spcBef>
              <a:buClr>
                <a:srgbClr val="330066"/>
              </a:buClr>
              <a:buSzPct val="70000"/>
              <a:buFont typeface="Wingdings"/>
              <a:buChar char="●"/>
              <a:defRPr sz="1800"/>
            </a:pPr>
            <a:r>
              <a:rPr sz="2400">
                <a:latin typeface="Arial"/>
                <a:ea typeface="Arial"/>
                <a:cs typeface="Arial"/>
                <a:sym typeface="Arial"/>
              </a:rPr>
              <a:t>for example, potato, alfalfa, and sugarcane are autopolyploids, whereas wheat, cotton, coffee, and </a:t>
            </a:r>
            <a:r>
              <a:rPr sz="2400" i="1">
                <a:latin typeface="Arial"/>
                <a:ea typeface="Arial"/>
                <a:cs typeface="Arial"/>
                <a:sym typeface="Arial"/>
              </a:rPr>
              <a:t>Brassica napus are allopolyploids.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pPr lvl="0"/>
            <a:endParaRPr/>
          </a:p>
        </p:txBody>
      </p:sp>
      <p:sp>
        <p:nvSpPr>
          <p:cNvPr id="265" name="Shape 26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9. Functional annotation of nonadditive genes and additive genes in </a:t>
            </a:r>
            <a:r>
              <a:rPr sz="1200" b="1" i="1">
                <a:latin typeface="Arial"/>
                <a:ea typeface="Arial"/>
                <a:cs typeface="Arial"/>
                <a:sym typeface="Arial"/>
              </a:rPr>
              <a:t>Brassica hexaploid based on GO </a:t>
            </a:r>
            <a:r>
              <a:rPr sz="1200" b="1">
                <a:latin typeface="Arial"/>
                <a:ea typeface="Arial"/>
                <a:cs typeface="Arial"/>
                <a:sym typeface="Arial"/>
              </a:rPr>
              <a:t>terms. Nonadditive genes and additive genes are grouped to the secondary classification of GO terms. There are 12, 9, and 23 </a:t>
            </a:r>
            <a:r>
              <a:rPr sz="1200">
                <a:latin typeface="Arial"/>
                <a:ea typeface="Arial"/>
                <a:cs typeface="Arial"/>
                <a:sym typeface="Arial"/>
              </a:rPr>
              <a:t>functional groups in the three main categories (molecular function, cellular component, and biological process) of GO classification,</a:t>
            </a:r>
          </a:p>
          <a:p>
            <a:pPr lvl="0" defTabSz="914400">
              <a:lnSpc>
                <a:spcPct val="100000"/>
              </a:lnSpc>
              <a:spcBef>
                <a:spcPts val="400"/>
              </a:spcBef>
              <a:defRPr sz="1800"/>
            </a:pPr>
            <a:r>
              <a:rPr sz="1200">
                <a:latin typeface="Arial"/>
                <a:ea typeface="Arial"/>
                <a:cs typeface="Arial"/>
                <a:sym typeface="Arial"/>
              </a:rPr>
              <a:t>respectively.</a:t>
            </a:r>
            <a:r>
              <a:rPr sz="1200">
                <a:latin typeface="宋体"/>
                <a:ea typeface="宋体"/>
                <a:cs typeface="宋体"/>
                <a:sym typeface="宋体"/>
              </a:rPr>
              <a:t>在</a:t>
            </a:r>
            <a:r>
              <a:rPr sz="1200">
                <a:latin typeface="Arial"/>
                <a:ea typeface="Arial"/>
                <a:cs typeface="Arial"/>
                <a:sym typeface="Arial"/>
              </a:rPr>
              <a:t>GO</a:t>
            </a:r>
            <a:r>
              <a:rPr sz="1200">
                <a:latin typeface="宋体"/>
                <a:ea typeface="宋体"/>
                <a:cs typeface="宋体"/>
                <a:sym typeface="宋体"/>
              </a:rPr>
              <a:t>的三大类别（分子功能、细胞组成和生物过程）中我们分别得到了</a:t>
            </a:r>
            <a:r>
              <a:rPr sz="1200">
                <a:latin typeface="Arial"/>
                <a:ea typeface="Arial"/>
                <a:cs typeface="Arial"/>
                <a:sym typeface="Arial"/>
              </a:rPr>
              <a:t>12</a:t>
            </a:r>
            <a:r>
              <a:rPr sz="1200">
                <a:latin typeface="宋体"/>
                <a:ea typeface="宋体"/>
                <a:cs typeface="宋体"/>
                <a:sym typeface="宋体"/>
              </a:rPr>
              <a:t>、</a:t>
            </a:r>
            <a:r>
              <a:rPr sz="1200">
                <a:latin typeface="Arial"/>
                <a:ea typeface="Arial"/>
                <a:cs typeface="Arial"/>
                <a:sym typeface="Arial"/>
              </a:rPr>
              <a:t>9</a:t>
            </a:r>
            <a:r>
              <a:rPr sz="1200">
                <a:latin typeface="宋体"/>
                <a:ea typeface="宋体"/>
                <a:cs typeface="宋体"/>
                <a:sym typeface="宋体"/>
              </a:rPr>
              <a:t>和</a:t>
            </a:r>
            <a:r>
              <a:rPr sz="1200">
                <a:latin typeface="Arial"/>
                <a:ea typeface="Arial"/>
                <a:cs typeface="Arial"/>
                <a:sym typeface="Arial"/>
              </a:rPr>
              <a:t>23</a:t>
            </a:r>
            <a:r>
              <a:rPr sz="1200">
                <a:latin typeface="宋体"/>
                <a:ea typeface="宋体"/>
                <a:cs typeface="宋体"/>
                <a:sym typeface="宋体"/>
              </a:rPr>
              <a:t>个功能组。在分子功能这一大类中，功能组</a:t>
            </a:r>
            <a:r>
              <a:rPr sz="1200">
                <a:latin typeface="Arial"/>
                <a:ea typeface="Arial"/>
                <a:cs typeface="Arial"/>
                <a:sym typeface="Arial"/>
              </a:rPr>
              <a:t>“</a:t>
            </a:r>
            <a:r>
              <a:rPr sz="1200">
                <a:latin typeface="宋体"/>
                <a:ea typeface="宋体"/>
                <a:cs typeface="宋体"/>
                <a:sym typeface="宋体"/>
              </a:rPr>
              <a:t>转录调节活性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GO:0030528</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抗氧化剂活性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GO:0016209</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结构分子活性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GO:0005198</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催化活性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GO:0003824</a:t>
            </a:r>
            <a:r>
              <a:rPr sz="1200">
                <a:latin typeface="宋体"/>
                <a:ea typeface="宋体"/>
                <a:cs typeface="宋体"/>
                <a:sym typeface="宋体"/>
              </a:rPr>
              <a:t>）在加性表达基因和非加性表达基因间具有显著差异，其中</a:t>
            </a:r>
            <a:r>
              <a:rPr sz="1200">
                <a:latin typeface="Arial"/>
                <a:ea typeface="Arial"/>
                <a:cs typeface="Arial"/>
                <a:sym typeface="Arial"/>
              </a:rPr>
              <a:t>“</a:t>
            </a:r>
            <a:r>
              <a:rPr sz="1200">
                <a:latin typeface="宋体"/>
                <a:ea typeface="宋体"/>
                <a:cs typeface="宋体"/>
                <a:sym typeface="宋体"/>
              </a:rPr>
              <a:t>转录调节活性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抗氧化剂活性</a:t>
            </a:r>
            <a:r>
              <a:rPr sz="1200">
                <a:latin typeface="Arial"/>
                <a:ea typeface="Arial"/>
                <a:cs typeface="Arial"/>
                <a:sym typeface="Arial"/>
              </a:rPr>
              <a:t>”</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催化活性</a:t>
            </a:r>
            <a:r>
              <a:rPr sz="1200">
                <a:latin typeface="Arial"/>
                <a:ea typeface="Arial"/>
                <a:cs typeface="Arial"/>
                <a:sym typeface="Arial"/>
              </a:rPr>
              <a:t>”</a:t>
            </a:r>
            <a:r>
              <a:rPr sz="1200">
                <a:latin typeface="宋体"/>
                <a:ea typeface="宋体"/>
                <a:cs typeface="宋体"/>
                <a:sym typeface="宋体"/>
              </a:rPr>
              <a:t>功能组在非加性表达基因中显著富集。在细胞组成大类中，功能组</a:t>
            </a:r>
            <a:r>
              <a:rPr sz="1200">
                <a:latin typeface="Arial"/>
                <a:ea typeface="Arial"/>
                <a:cs typeface="Arial"/>
                <a:sym typeface="Arial"/>
              </a:rPr>
              <a:t>“</a:t>
            </a:r>
            <a:r>
              <a:rPr sz="1200">
                <a:latin typeface="宋体"/>
                <a:ea typeface="宋体"/>
                <a:cs typeface="宋体"/>
                <a:sym typeface="宋体"/>
              </a:rPr>
              <a:t>细胞部分</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GO:0044464</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细胞器部分</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GO:0044422</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胞外区部分</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GO:0044421</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细胞器</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GO:0043226</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复杂大分子</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GO:0032991</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膜封闭腔</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GO:0044464</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GO:0005632</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胞外区</a:t>
            </a:r>
            <a:r>
              <a:rPr sz="1200">
                <a:latin typeface="Arial"/>
                <a:ea typeface="Arial"/>
                <a:cs typeface="Arial"/>
                <a:sym typeface="Arial"/>
              </a:rPr>
              <a:t>”</a:t>
            </a:r>
            <a:r>
              <a:rPr sz="1200">
                <a:latin typeface="宋体"/>
                <a:ea typeface="宋体"/>
                <a:cs typeface="宋体"/>
                <a:sym typeface="宋体"/>
              </a:rPr>
              <a:t>（ </a:t>
            </a:r>
            <a:r>
              <a:rPr sz="1200">
                <a:latin typeface="Arial"/>
                <a:ea typeface="Arial"/>
                <a:cs typeface="Arial"/>
                <a:sym typeface="Arial"/>
              </a:rPr>
              <a:t>GO:0005576</a:t>
            </a:r>
            <a:r>
              <a:rPr sz="1200">
                <a:latin typeface="宋体"/>
                <a:ea typeface="宋体"/>
                <a:cs typeface="宋体"/>
                <a:sym typeface="宋体"/>
              </a:rPr>
              <a:t>）在加性表达基因和非加性表达基因间具有显著差异，其中</a:t>
            </a:r>
            <a:r>
              <a:rPr sz="1200">
                <a:latin typeface="Arial"/>
                <a:ea typeface="Arial"/>
                <a:cs typeface="Arial"/>
                <a:sym typeface="Arial"/>
              </a:rPr>
              <a:t>4</a:t>
            </a:r>
            <a:r>
              <a:rPr sz="1200">
                <a:latin typeface="宋体"/>
                <a:ea typeface="宋体"/>
                <a:cs typeface="宋体"/>
                <a:sym typeface="宋体"/>
              </a:rPr>
              <a:t>个功能组（</a:t>
            </a:r>
            <a:r>
              <a:rPr sz="1200">
                <a:latin typeface="Arial"/>
                <a:ea typeface="Arial"/>
                <a:cs typeface="Arial"/>
                <a:sym typeface="Arial"/>
              </a:rPr>
              <a:t>“</a:t>
            </a:r>
            <a:r>
              <a:rPr sz="1200">
                <a:latin typeface="宋体"/>
                <a:ea typeface="宋体"/>
                <a:cs typeface="宋体"/>
                <a:sym typeface="宋体"/>
              </a:rPr>
              <a:t>细胞部分</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胞外区部分</a:t>
            </a:r>
            <a:r>
              <a:rPr sz="1200">
                <a:latin typeface="Arial"/>
                <a:ea typeface="Arial"/>
                <a:cs typeface="Arial"/>
                <a:sym typeface="Arial"/>
              </a:rPr>
              <a:t>”</a:t>
            </a:r>
            <a:r>
              <a:rPr sz="1200">
                <a:latin typeface="宋体"/>
                <a:ea typeface="宋体"/>
                <a:cs typeface="宋体"/>
                <a:sym typeface="宋体"/>
              </a:rPr>
              <a:t>、 </a:t>
            </a:r>
            <a:r>
              <a:rPr sz="1200">
                <a:latin typeface="Arial"/>
                <a:ea typeface="Arial"/>
                <a:cs typeface="Arial"/>
                <a:sym typeface="Arial"/>
              </a:rPr>
              <a:t>“</a:t>
            </a:r>
            <a:r>
              <a:rPr sz="1200">
                <a:latin typeface="宋体"/>
                <a:ea typeface="宋体"/>
                <a:cs typeface="宋体"/>
                <a:sym typeface="宋体"/>
              </a:rPr>
              <a:t>细胞</a:t>
            </a:r>
            <a:r>
              <a:rPr sz="1200">
                <a:latin typeface="Arial"/>
                <a:ea typeface="Arial"/>
                <a:cs typeface="Arial"/>
                <a:sym typeface="Arial"/>
              </a:rPr>
              <a:t>”</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胞外区</a:t>
            </a:r>
            <a:r>
              <a:rPr sz="1200">
                <a:latin typeface="Arial"/>
                <a:ea typeface="Arial"/>
                <a:cs typeface="Arial"/>
                <a:sym typeface="Arial"/>
              </a:rPr>
              <a:t>”</a:t>
            </a:r>
            <a:r>
              <a:rPr sz="1200">
                <a:latin typeface="宋体"/>
                <a:ea typeface="宋体"/>
                <a:cs typeface="宋体"/>
                <a:sym typeface="宋体"/>
              </a:rPr>
              <a:t>）在非加性表达基因中显著富集。在生物过程大类中，</a:t>
            </a:r>
            <a:r>
              <a:rPr sz="1200">
                <a:latin typeface="Arial"/>
                <a:ea typeface="Arial"/>
                <a:cs typeface="Arial"/>
                <a:sym typeface="Arial"/>
              </a:rPr>
              <a:t>9</a:t>
            </a:r>
            <a:r>
              <a:rPr sz="1200">
                <a:latin typeface="宋体"/>
                <a:ea typeface="宋体"/>
                <a:cs typeface="宋体"/>
                <a:sym typeface="宋体"/>
              </a:rPr>
              <a:t>个功能组，包括</a:t>
            </a:r>
            <a:r>
              <a:rPr sz="1200">
                <a:latin typeface="Arial"/>
                <a:ea typeface="Arial"/>
                <a:cs typeface="Arial"/>
                <a:sym typeface="Arial"/>
              </a:rPr>
              <a:t>“</a:t>
            </a:r>
            <a:r>
              <a:rPr sz="1200">
                <a:latin typeface="宋体"/>
                <a:ea typeface="宋体"/>
                <a:cs typeface="宋体"/>
                <a:sym typeface="宋体"/>
              </a:rPr>
              <a:t>生物调节</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GO:0065007</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多生物过程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GO:0051704</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应激反应</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GO:0050896</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生物节律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GO:0048511</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色素沉淀</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GO:0043473</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发育过程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GO:0032502</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GO:0009987</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代谢过程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GO:0008152</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免疫过程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GO:0002376</a:t>
            </a:r>
            <a:r>
              <a:rPr sz="1200">
                <a:latin typeface="宋体"/>
                <a:ea typeface="宋体"/>
                <a:cs typeface="宋体"/>
                <a:sym typeface="宋体"/>
              </a:rPr>
              <a:t>）在加性表达基因和非加性表达基因间具有显著差异，且都在非加性表达基因中较加性表达基因更为富集。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pPr lvl="0"/>
            <a:endParaRPr/>
          </a:p>
        </p:txBody>
      </p:sp>
      <p:sp>
        <p:nvSpPr>
          <p:cNvPr id="271" name="Shape 271"/>
          <p:cNvSpPr>
            <a:spLocks noGrp="1"/>
          </p:cNvSpPr>
          <p:nvPr>
            <p:ph type="body" sz="quarter" idx="1"/>
          </p:nvPr>
        </p:nvSpPr>
        <p:spPr>
          <a:prstGeom prst="rect">
            <a:avLst/>
          </a:prstGeom>
        </p:spPr>
        <p:txBody>
          <a:bodyPr/>
          <a:lstStyle/>
          <a:p>
            <a:pPr marL="195451" lvl="0" indent="-195451" defTabSz="521208">
              <a:lnSpc>
                <a:spcPct val="120000"/>
              </a:lnSpc>
              <a:spcBef>
                <a:spcPts val="400"/>
              </a:spcBef>
              <a:defRPr sz="1800"/>
            </a:pPr>
            <a:r>
              <a:rPr sz="1200">
                <a:latin typeface="宋体"/>
                <a:ea typeface="宋体"/>
                <a:cs typeface="宋体"/>
                <a:sym typeface="宋体"/>
              </a:rPr>
              <a:t>。 </a:t>
            </a:r>
            <a:r>
              <a:rPr sz="1200"/>
              <a:t>589 putative TF genes were detected </a:t>
            </a:r>
          </a:p>
          <a:p>
            <a:pPr marL="195451" lvl="0" indent="-195451" defTabSz="521208">
              <a:lnSpc>
                <a:spcPct val="117999"/>
              </a:lnSpc>
              <a:spcBef>
                <a:spcPts val="200"/>
              </a:spcBef>
              <a:defRPr sz="1800"/>
            </a:pPr>
            <a:r>
              <a:rPr sz="1200"/>
              <a:t>143 genes belonging to 36 families showed significant differential expression, accounting for</a:t>
            </a:r>
          </a:p>
          <a:p>
            <a:pPr marL="195451" lvl="0" indent="-195451" defTabSz="521208">
              <a:lnSpc>
                <a:spcPct val="117999"/>
              </a:lnSpc>
              <a:spcBef>
                <a:spcPts val="200"/>
              </a:spcBef>
              <a:defRPr sz="1800"/>
            </a:pPr>
            <a:r>
              <a:rPr sz="1200"/>
              <a:t>24.28% of the total TF genes</a:t>
            </a:r>
          </a:p>
          <a:p>
            <a:pPr marL="195451" lvl="0" indent="-195451" defTabSz="521208">
              <a:lnSpc>
                <a:spcPct val="117999"/>
              </a:lnSpc>
              <a:spcBef>
                <a:spcPts val="200"/>
              </a:spcBef>
              <a:defRPr sz="1800"/>
            </a:pPr>
            <a:r>
              <a:rPr sz="1200"/>
              <a:t>101 putative TF genes differentially expressed between </a:t>
            </a:r>
            <a:r>
              <a:rPr sz="1200" i="1"/>
              <a:t>Brassica </a:t>
            </a:r>
            <a:r>
              <a:rPr sz="1200"/>
              <a:t>hexaploid and </a:t>
            </a:r>
            <a:r>
              <a:rPr sz="1200" i="1"/>
              <a:t>B. rapa, with 49 genes upregulated and 52 </a:t>
            </a:r>
            <a:r>
              <a:rPr sz="1200"/>
              <a:t>genes downregulated in </a:t>
            </a:r>
            <a:r>
              <a:rPr sz="1200" i="1"/>
              <a:t>Brassica hexaploid. </a:t>
            </a:r>
          </a:p>
          <a:p>
            <a:pPr marL="195451" lvl="0" indent="-195451" defTabSz="521208">
              <a:lnSpc>
                <a:spcPct val="117999"/>
              </a:lnSpc>
              <a:spcBef>
                <a:spcPts val="200"/>
              </a:spcBef>
              <a:defRPr sz="1800"/>
            </a:pPr>
            <a:r>
              <a:rPr sz="1200" i="1"/>
              <a:t>Seventy-six </a:t>
            </a:r>
            <a:r>
              <a:rPr sz="1200"/>
              <a:t>putative TF genes showed differential expression between</a:t>
            </a:r>
          </a:p>
          <a:p>
            <a:pPr marL="195451" lvl="0" indent="-195451" defTabSz="521208">
              <a:lnSpc>
                <a:spcPct val="117999"/>
              </a:lnSpc>
              <a:spcBef>
                <a:spcPts val="200"/>
              </a:spcBef>
              <a:defRPr sz="1800"/>
            </a:pPr>
            <a:r>
              <a:rPr sz="1200" i="1"/>
              <a:t>Brassica hexaploid and B. carinata: 46 genes were upregulated</a:t>
            </a:r>
          </a:p>
          <a:p>
            <a:pPr marL="195451" lvl="0" indent="-195451" defTabSz="521208">
              <a:lnSpc>
                <a:spcPct val="117999"/>
              </a:lnSpc>
              <a:spcBef>
                <a:spcPts val="200"/>
              </a:spcBef>
              <a:defRPr sz="1800"/>
            </a:pPr>
            <a:r>
              <a:rPr sz="1200"/>
              <a:t>and 30 were downregulated in </a:t>
            </a:r>
            <a:r>
              <a:rPr sz="1200" i="1"/>
              <a:t>Brassica hexaploid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pPr lvl="0"/>
            <a:endParaRPr/>
          </a:p>
        </p:txBody>
      </p:sp>
      <p:sp>
        <p:nvSpPr>
          <p:cNvPr id="277" name="Shape 277"/>
          <p:cNvSpPr>
            <a:spLocks noGrp="1"/>
          </p:cNvSpPr>
          <p:nvPr>
            <p:ph type="body" sz="quarter" idx="1"/>
          </p:nvPr>
        </p:nvSpPr>
        <p:spPr>
          <a:prstGeom prst="rect">
            <a:avLst/>
          </a:prstGeom>
        </p:spPr>
        <p:txBody>
          <a:bodyPr/>
          <a:lstStyle/>
          <a:p>
            <a:pPr lvl="8" indent="0">
              <a:lnSpc>
                <a:spcPct val="117999"/>
              </a:lnSpc>
              <a:spcBef>
                <a:spcPts val="1900"/>
              </a:spcBef>
              <a:defRPr sz="1800"/>
            </a:pPr>
            <a:r>
              <a:rPr sz="1200">
                <a:latin typeface="Arial"/>
                <a:ea typeface="Arial"/>
                <a:cs typeface="Arial"/>
                <a:sym typeface="Arial"/>
              </a:rPr>
              <a:t>3</a:t>
            </a:r>
            <a:r>
              <a:rPr sz="1200">
                <a:latin typeface="宋体"/>
                <a:ea typeface="宋体"/>
                <a:cs typeface="宋体"/>
                <a:sym typeface="宋体"/>
              </a:rPr>
              <a:t>个差异表达的</a:t>
            </a:r>
            <a:r>
              <a:rPr sz="1200">
                <a:latin typeface="Arial"/>
                <a:ea typeface="Arial"/>
                <a:cs typeface="Arial"/>
                <a:sym typeface="Arial"/>
              </a:rPr>
              <a:t>TCP</a:t>
            </a:r>
            <a:r>
              <a:rPr sz="1200">
                <a:latin typeface="宋体"/>
                <a:ea typeface="宋体"/>
                <a:cs typeface="宋体"/>
                <a:sym typeface="宋体"/>
              </a:rPr>
              <a:t>基因（</a:t>
            </a:r>
            <a:r>
              <a:rPr sz="1200">
                <a:latin typeface="Arial"/>
                <a:ea typeface="Arial"/>
                <a:cs typeface="Arial"/>
                <a:sym typeface="Arial"/>
              </a:rPr>
              <a:t>Bra001992</a:t>
            </a:r>
            <a:r>
              <a:rPr sz="1200">
                <a:latin typeface="宋体"/>
                <a:ea typeface="宋体"/>
                <a:cs typeface="宋体"/>
                <a:sym typeface="宋体"/>
              </a:rPr>
              <a:t>，</a:t>
            </a:r>
            <a:r>
              <a:rPr sz="1200">
                <a:latin typeface="Arial"/>
                <a:ea typeface="Arial"/>
                <a:cs typeface="Arial"/>
                <a:sym typeface="Arial"/>
              </a:rPr>
              <a:t>Bra003959</a:t>
            </a:r>
            <a:r>
              <a:rPr sz="1200">
                <a:latin typeface="宋体"/>
                <a:ea typeface="宋体"/>
                <a:cs typeface="宋体"/>
                <a:sym typeface="宋体"/>
              </a:rPr>
              <a:t>，</a:t>
            </a:r>
            <a:r>
              <a:rPr sz="1200">
                <a:latin typeface="Arial"/>
                <a:ea typeface="Arial"/>
                <a:cs typeface="Arial"/>
                <a:sym typeface="Arial"/>
              </a:rPr>
              <a:t>Bra006616</a:t>
            </a:r>
            <a:r>
              <a:rPr sz="1200">
                <a:latin typeface="宋体"/>
                <a:ea typeface="宋体"/>
                <a:cs typeface="宋体"/>
                <a:sym typeface="宋体"/>
              </a:rPr>
              <a:t>）在六倍体植物中表达高于白菜型油菜，这其中的两个（</a:t>
            </a:r>
            <a:r>
              <a:rPr sz="1200">
                <a:latin typeface="Arial"/>
                <a:ea typeface="Arial"/>
                <a:cs typeface="Arial"/>
                <a:sym typeface="Arial"/>
              </a:rPr>
              <a:t>Bra003959</a:t>
            </a:r>
            <a:r>
              <a:rPr sz="1200">
                <a:latin typeface="宋体"/>
                <a:ea typeface="宋体"/>
                <a:cs typeface="宋体"/>
                <a:sym typeface="宋体"/>
              </a:rPr>
              <a:t>，</a:t>
            </a:r>
            <a:r>
              <a:rPr sz="1200">
                <a:latin typeface="Arial"/>
                <a:ea typeface="Arial"/>
                <a:cs typeface="Arial"/>
                <a:sym typeface="Arial"/>
              </a:rPr>
              <a:t>Bra006616</a:t>
            </a:r>
            <a:r>
              <a:rPr sz="1200">
                <a:latin typeface="宋体"/>
                <a:ea typeface="宋体"/>
                <a:cs typeface="宋体"/>
                <a:sym typeface="宋体"/>
              </a:rPr>
              <a:t>）在六倍体植物中的表达同时也高于埃塞俄比亚芥，另外的两个</a:t>
            </a:r>
            <a:r>
              <a:rPr sz="1200">
                <a:latin typeface="Arial"/>
                <a:ea typeface="Arial"/>
                <a:cs typeface="Arial"/>
                <a:sym typeface="Arial"/>
              </a:rPr>
              <a:t>TCP</a:t>
            </a:r>
            <a:r>
              <a:rPr sz="1200">
                <a:latin typeface="宋体"/>
                <a:ea typeface="宋体"/>
                <a:cs typeface="宋体"/>
                <a:sym typeface="宋体"/>
              </a:rPr>
              <a:t>基因（</a:t>
            </a:r>
            <a:r>
              <a:rPr sz="1200">
                <a:latin typeface="Arial"/>
                <a:ea typeface="Arial"/>
                <a:cs typeface="Arial"/>
                <a:sym typeface="Arial"/>
              </a:rPr>
              <a:t>Bra009679, Bra011803</a:t>
            </a:r>
            <a:r>
              <a:rPr sz="1200">
                <a:latin typeface="宋体"/>
                <a:ea typeface="宋体"/>
                <a:cs typeface="宋体"/>
                <a:sym typeface="宋体"/>
              </a:rPr>
              <a:t>）在六倍体植物中的表达低于白菜型油菜。我们还检测到了</a:t>
            </a:r>
            <a:r>
              <a:rPr sz="1200">
                <a:latin typeface="Arial"/>
                <a:ea typeface="Arial"/>
                <a:cs typeface="Arial"/>
                <a:sym typeface="Arial"/>
              </a:rPr>
              <a:t>32</a:t>
            </a:r>
            <a:r>
              <a:rPr sz="1200">
                <a:latin typeface="宋体"/>
                <a:ea typeface="宋体"/>
                <a:cs typeface="宋体"/>
                <a:sym typeface="宋体"/>
              </a:rPr>
              <a:t>个</a:t>
            </a:r>
            <a:r>
              <a:rPr sz="1200">
                <a:latin typeface="Arial"/>
                <a:ea typeface="Arial"/>
                <a:cs typeface="Arial"/>
                <a:sym typeface="Arial"/>
              </a:rPr>
              <a:t>TCP</a:t>
            </a:r>
            <a:r>
              <a:rPr sz="1200">
                <a:latin typeface="宋体"/>
                <a:ea typeface="宋体"/>
                <a:cs typeface="宋体"/>
                <a:sym typeface="宋体"/>
              </a:rPr>
              <a:t>转录因子家族的可能的靶基因，其中有</a:t>
            </a:r>
            <a:r>
              <a:rPr sz="1200">
                <a:latin typeface="Arial"/>
                <a:ea typeface="Arial"/>
                <a:cs typeface="Arial"/>
                <a:sym typeface="Arial"/>
              </a:rPr>
              <a:t>10</a:t>
            </a:r>
            <a:r>
              <a:rPr sz="1200">
                <a:latin typeface="宋体"/>
                <a:ea typeface="宋体"/>
                <a:cs typeface="宋体"/>
                <a:sym typeface="宋体"/>
              </a:rPr>
              <a:t>个为差异基因。 </a:t>
            </a:r>
            <a:r>
              <a:rPr sz="2000"/>
              <a:t>The TCP gene family is a family of transcription factors present in various plant species. We detected 15 TCP and five showed significantly different expression between Brassica hexaploid and its parents </a:t>
            </a:r>
          </a:p>
          <a:p>
            <a:pPr lvl="8" indent="0">
              <a:lnSpc>
                <a:spcPct val="117999"/>
              </a:lnSpc>
              <a:spcBef>
                <a:spcPts val="1900"/>
              </a:spcBef>
              <a:defRPr sz="1800"/>
            </a:pPr>
            <a:r>
              <a:rPr sz="2000"/>
              <a:t>Three TCP genes (Bra001992, Bra003959, and Bra006616) were expressed at higher levels in Brassica hexaploid compared with B. rapa; </a:t>
            </a:r>
          </a:p>
          <a:p>
            <a:pPr lvl="8" indent="0">
              <a:lnSpc>
                <a:spcPct val="117999"/>
              </a:lnSpc>
              <a:spcBef>
                <a:spcPts val="1900"/>
              </a:spcBef>
              <a:defRPr sz="1800"/>
            </a:pPr>
            <a:r>
              <a:rPr sz="2000"/>
              <a:t>two genes (Bra003959 and Bra006616) were upregulated in Brassica hexaploid compared with B. carinata.</a:t>
            </a:r>
          </a:p>
          <a:p>
            <a:pPr lvl="8" indent="0">
              <a:lnSpc>
                <a:spcPct val="117999"/>
              </a:lnSpc>
              <a:spcBef>
                <a:spcPts val="1900"/>
              </a:spcBef>
              <a:defRPr sz="1800"/>
            </a:pPr>
            <a:r>
              <a:rPr sz="2000"/>
              <a:t> The other two differentially expressed TCP genes (Bra009679 and Bra011803) showed lower expression levels in Brassica hexaploid compared with B. rapa. </a:t>
            </a:r>
          </a:p>
          <a:p>
            <a:pPr lvl="8" indent="0">
              <a:lnSpc>
                <a:spcPct val="117999"/>
              </a:lnSpc>
              <a:spcBef>
                <a:spcPts val="1900"/>
              </a:spcBef>
              <a:defRPr sz="1800"/>
            </a:pPr>
            <a:r>
              <a:rPr sz="2000" b="1">
                <a:solidFill>
                  <a:srgbClr val="FF0000"/>
                </a:solidFill>
              </a:rPr>
              <a:t>Some putative target genes of the TCP gene family also showed differential expression</a:t>
            </a:r>
            <a:r>
              <a:rPr sz="2000"/>
              <a:t>. Ten of the 32 genes potentially</a:t>
            </a:r>
            <a:endParaRPr sz="2000">
              <a:solidFill>
                <a:srgbClr val="FFFFFF"/>
              </a:solidFill>
            </a:endParaRPr>
          </a:p>
          <a:p>
            <a:pPr lvl="0">
              <a:lnSpc>
                <a:spcPct val="117999"/>
              </a:lnSpc>
              <a:defRPr sz="1800"/>
            </a:pPr>
            <a:r>
              <a:rPr sz="2000"/>
              <a:t>regulated by TCP genes that we examined showed significant differential expression between Brassica hexaploid and its parents.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pPr lvl="0"/>
            <a:endParaRPr/>
          </a:p>
        </p:txBody>
      </p:sp>
      <p:sp>
        <p:nvSpPr>
          <p:cNvPr id="283" name="Shape 28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宋体"/>
                <a:ea typeface="宋体"/>
                <a:cs typeface="宋体"/>
                <a:sym typeface="宋体"/>
              </a:rPr>
              <a:t>基因</a:t>
            </a:r>
            <a:r>
              <a:rPr sz="1200">
                <a:latin typeface="Arial"/>
                <a:ea typeface="Arial"/>
                <a:cs typeface="Arial"/>
                <a:sym typeface="Arial"/>
              </a:rPr>
              <a:t>Bra006224</a:t>
            </a:r>
            <a:r>
              <a:rPr sz="1200">
                <a:latin typeface="宋体"/>
                <a:ea typeface="宋体"/>
                <a:cs typeface="宋体"/>
                <a:sym typeface="宋体"/>
              </a:rPr>
              <a:t>，</a:t>
            </a:r>
            <a:r>
              <a:rPr sz="1200">
                <a:latin typeface="Arial"/>
                <a:ea typeface="Arial"/>
                <a:cs typeface="Arial"/>
                <a:sym typeface="Arial"/>
              </a:rPr>
              <a:t>Bra037675</a:t>
            </a:r>
            <a:r>
              <a:rPr sz="1200">
                <a:latin typeface="宋体"/>
                <a:ea typeface="宋体"/>
                <a:cs typeface="宋体"/>
                <a:sym typeface="宋体"/>
              </a:rPr>
              <a:t>，</a:t>
            </a:r>
            <a:r>
              <a:rPr sz="1200">
                <a:latin typeface="Arial"/>
                <a:ea typeface="Arial"/>
                <a:cs typeface="Arial"/>
                <a:sym typeface="Arial"/>
              </a:rPr>
              <a:t>Bra004736</a:t>
            </a:r>
            <a:r>
              <a:rPr sz="1200">
                <a:latin typeface="宋体"/>
                <a:ea typeface="宋体"/>
                <a:cs typeface="宋体"/>
                <a:sym typeface="宋体"/>
              </a:rPr>
              <a:t>，</a:t>
            </a:r>
            <a:r>
              <a:rPr sz="1200">
                <a:latin typeface="Arial"/>
                <a:ea typeface="Arial"/>
                <a:cs typeface="Arial"/>
                <a:sym typeface="Arial"/>
              </a:rPr>
              <a:t>Bra030747</a:t>
            </a:r>
            <a:r>
              <a:rPr sz="1200">
                <a:latin typeface="宋体"/>
                <a:ea typeface="宋体"/>
                <a:cs typeface="宋体"/>
                <a:sym typeface="宋体"/>
              </a:rPr>
              <a:t>在六倍体植物中表达量高于两亲本，属于模式</a:t>
            </a:r>
            <a:r>
              <a:rPr sz="1200">
                <a:latin typeface="Arial"/>
                <a:ea typeface="Arial"/>
                <a:cs typeface="Arial"/>
                <a:sym typeface="Arial"/>
              </a:rPr>
              <a:t>4</a:t>
            </a:r>
            <a:r>
              <a:rPr sz="1200">
                <a:latin typeface="宋体"/>
                <a:ea typeface="宋体"/>
                <a:cs typeface="宋体"/>
                <a:sym typeface="宋体"/>
              </a:rPr>
              <a:t>；基因</a:t>
            </a:r>
            <a:r>
              <a:rPr sz="1200">
                <a:latin typeface="Arial"/>
                <a:ea typeface="Arial"/>
                <a:cs typeface="Arial"/>
                <a:sym typeface="Arial"/>
              </a:rPr>
              <a:t>Bra031642</a:t>
            </a:r>
            <a:r>
              <a:rPr sz="1200">
                <a:latin typeface="宋体"/>
                <a:ea typeface="宋体"/>
                <a:cs typeface="宋体"/>
                <a:sym typeface="宋体"/>
              </a:rPr>
              <a:t>，</a:t>
            </a:r>
            <a:r>
              <a:rPr sz="1200">
                <a:latin typeface="Arial"/>
                <a:ea typeface="Arial"/>
                <a:cs typeface="Arial"/>
                <a:sym typeface="Arial"/>
              </a:rPr>
              <a:t>Bra021558</a:t>
            </a:r>
            <a:r>
              <a:rPr sz="1200">
                <a:latin typeface="宋体"/>
                <a:ea typeface="宋体"/>
                <a:cs typeface="宋体"/>
                <a:sym typeface="宋体"/>
              </a:rPr>
              <a:t>，</a:t>
            </a:r>
            <a:r>
              <a:rPr sz="1200">
                <a:latin typeface="Arial"/>
                <a:ea typeface="Arial"/>
                <a:cs typeface="Arial"/>
                <a:sym typeface="Arial"/>
              </a:rPr>
              <a:t>Bra006598</a:t>
            </a:r>
            <a:r>
              <a:rPr sz="1200">
                <a:latin typeface="宋体"/>
                <a:ea typeface="宋体"/>
                <a:cs typeface="宋体"/>
                <a:sym typeface="宋体"/>
              </a:rPr>
              <a:t>在六倍体植物中表达量高于埃塞俄比亚芥而低于白菜型油菜，属于模式</a:t>
            </a:r>
            <a:r>
              <a:rPr sz="1200">
                <a:latin typeface="Arial"/>
                <a:ea typeface="Arial"/>
                <a:cs typeface="Arial"/>
                <a:sym typeface="Arial"/>
              </a:rPr>
              <a:t>2</a:t>
            </a:r>
            <a:r>
              <a:rPr sz="1200">
                <a:latin typeface="宋体"/>
                <a:ea typeface="宋体"/>
                <a:cs typeface="宋体"/>
                <a:sym typeface="宋体"/>
              </a:rPr>
              <a:t>；基因</a:t>
            </a:r>
            <a:r>
              <a:rPr sz="1200">
                <a:latin typeface="Arial"/>
                <a:ea typeface="Arial"/>
                <a:cs typeface="Arial"/>
                <a:sym typeface="Arial"/>
              </a:rPr>
              <a:t>Bra034327</a:t>
            </a:r>
            <a:r>
              <a:rPr sz="1200">
                <a:latin typeface="宋体"/>
                <a:ea typeface="宋体"/>
                <a:cs typeface="宋体"/>
                <a:sym typeface="宋体"/>
              </a:rPr>
              <a:t>在六倍体植物中的表达量高于白菜型油菜低于埃塞俄比亚芥，属于模式</a:t>
            </a:r>
            <a:r>
              <a:rPr sz="1200">
                <a:latin typeface="Arial"/>
                <a:ea typeface="Arial"/>
                <a:cs typeface="Arial"/>
                <a:sym typeface="Arial"/>
              </a:rPr>
              <a:t>3</a:t>
            </a:r>
            <a:r>
              <a:rPr sz="1200">
                <a:latin typeface="宋体"/>
                <a:ea typeface="宋体"/>
                <a:cs typeface="宋体"/>
                <a:sym typeface="宋体"/>
              </a:rPr>
              <a:t>，基因</a:t>
            </a:r>
            <a:r>
              <a:rPr sz="1200">
                <a:latin typeface="Arial"/>
                <a:ea typeface="Arial"/>
                <a:cs typeface="Arial"/>
                <a:sym typeface="Arial"/>
              </a:rPr>
              <a:t>Bra009406</a:t>
            </a:r>
            <a:r>
              <a:rPr sz="1200">
                <a:latin typeface="宋体"/>
                <a:ea typeface="宋体"/>
                <a:cs typeface="宋体"/>
                <a:sym typeface="宋体"/>
              </a:rPr>
              <a:t>，</a:t>
            </a:r>
            <a:r>
              <a:rPr sz="1200">
                <a:latin typeface="Arial"/>
                <a:ea typeface="Arial"/>
                <a:cs typeface="Arial"/>
                <a:sym typeface="Arial"/>
              </a:rPr>
              <a:t>Bra029318</a:t>
            </a:r>
            <a:r>
              <a:rPr sz="1200">
                <a:latin typeface="宋体"/>
                <a:ea typeface="宋体"/>
                <a:cs typeface="宋体"/>
                <a:sym typeface="宋体"/>
              </a:rPr>
              <a:t>在六倍体植物中的表达量则低于两亲本，属于模式</a:t>
            </a:r>
            <a:r>
              <a:rPr sz="1200">
                <a:latin typeface="Arial"/>
                <a:ea typeface="Arial"/>
                <a:cs typeface="Arial"/>
                <a:sym typeface="Arial"/>
              </a:rPr>
              <a:t>1</a:t>
            </a:r>
            <a:r>
              <a:rPr sz="1200">
                <a:latin typeface="宋体"/>
                <a:ea typeface="宋体"/>
                <a:cs typeface="宋体"/>
                <a:sym typeface="宋体"/>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pPr lvl="0"/>
            <a:endParaRPr/>
          </a:p>
        </p:txBody>
      </p:sp>
      <p:sp>
        <p:nvSpPr>
          <p:cNvPr id="289" name="Shape 28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宋体"/>
                <a:ea typeface="宋体"/>
                <a:cs typeface="宋体"/>
                <a:sym typeface="宋体"/>
              </a:rPr>
              <a:t>从差异基因的数目和差异的程度上来看，六倍体植物中基因表达水平与其父本白菜型油菜的差别更大，从而更接近其母本埃塞俄比亚芥，这与</a:t>
            </a:r>
            <a:r>
              <a:rPr sz="1200">
                <a:latin typeface="Arial"/>
                <a:ea typeface="Arial"/>
                <a:cs typeface="Arial"/>
                <a:sym typeface="Arial"/>
              </a:rPr>
              <a:t>Xu</a:t>
            </a:r>
            <a:r>
              <a:rPr sz="1200">
                <a:latin typeface="宋体"/>
                <a:ea typeface="宋体"/>
                <a:cs typeface="宋体"/>
                <a:sym typeface="宋体"/>
              </a:rPr>
              <a:t>的研究结果是一致的。然而，</a:t>
            </a:r>
            <a:r>
              <a:rPr sz="1200">
                <a:latin typeface="Arial"/>
                <a:ea typeface="Arial"/>
                <a:cs typeface="Arial"/>
                <a:sym typeface="Arial"/>
              </a:rPr>
              <a:t>Albertin</a:t>
            </a:r>
            <a:r>
              <a:rPr sz="1200">
                <a:latin typeface="宋体"/>
                <a:ea typeface="宋体"/>
                <a:cs typeface="宋体"/>
                <a:sym typeface="宋体"/>
              </a:rPr>
              <a:t>等（</a:t>
            </a:r>
            <a:r>
              <a:rPr sz="1200">
                <a:latin typeface="Arial"/>
                <a:ea typeface="Arial"/>
                <a:cs typeface="Arial"/>
                <a:sym typeface="Arial"/>
              </a:rPr>
              <a:t>2006</a:t>
            </a:r>
            <a:r>
              <a:rPr sz="1200">
                <a:latin typeface="宋体"/>
                <a:ea typeface="宋体"/>
                <a:cs typeface="宋体"/>
                <a:sym typeface="宋体"/>
              </a:rPr>
              <a:t>）对人工合成甘蓝型油菜的蛋白质组研究显示，四倍体中超过</a:t>
            </a:r>
            <a:r>
              <a:rPr sz="1200">
                <a:latin typeface="Arial"/>
                <a:ea typeface="Arial"/>
                <a:cs typeface="Arial"/>
                <a:sym typeface="Arial"/>
              </a:rPr>
              <a:t>60%</a:t>
            </a:r>
            <a:r>
              <a:rPr sz="1200">
                <a:latin typeface="宋体"/>
                <a:ea typeface="宋体"/>
                <a:cs typeface="宋体"/>
                <a:sym typeface="宋体"/>
              </a:rPr>
              <a:t>的蛋白质水平与其父本更接近，考虑到实验所用的多倍体材料来源不同，以及蛋白质组与转录组水平的差异，我们与</a:t>
            </a:r>
            <a:r>
              <a:rPr sz="1200">
                <a:latin typeface="Arial"/>
                <a:ea typeface="Arial"/>
                <a:cs typeface="Arial"/>
                <a:sym typeface="Arial"/>
              </a:rPr>
              <a:t>Albertin</a:t>
            </a:r>
            <a:r>
              <a:rPr sz="1200">
                <a:latin typeface="宋体"/>
                <a:ea typeface="宋体"/>
                <a:cs typeface="宋体"/>
                <a:sym typeface="宋体"/>
              </a:rPr>
              <a:t>的结果不一致也是可以理解的。 </a:t>
            </a:r>
            <a:endParaRPr sz="1200">
              <a:latin typeface="Arial"/>
              <a:ea typeface="Arial"/>
              <a:cs typeface="Arial"/>
              <a:sym typeface="Arial"/>
            </a:endParaRPr>
          </a:p>
          <a:p>
            <a:pPr lvl="0" defTabSz="914400">
              <a:lnSpc>
                <a:spcPct val="100000"/>
              </a:lnSpc>
              <a:spcBef>
                <a:spcPts val="400"/>
              </a:spcBef>
              <a:defRPr sz="1800"/>
            </a:pPr>
            <a:r>
              <a:rPr sz="1200">
                <a:latin typeface="宋体"/>
                <a:ea typeface="宋体"/>
                <a:cs typeface="宋体"/>
                <a:sym typeface="宋体"/>
              </a:rPr>
              <a:t>芸薹属六倍体中基因表达的母本偏向性可能与细胞的核质效应有关，因为卵细胞受精后为子代的发育提供了大部分的细胞质，加上细胞核中部分表观遗传的调控，使得后代的基因表达更偏向于母本 </a:t>
            </a:r>
            <a:r>
              <a:rPr sz="1200">
                <a:latin typeface="Arial"/>
                <a:ea typeface="Arial"/>
                <a:cs typeface="Arial"/>
                <a:sym typeface="Arial"/>
              </a:rPr>
              <a:t>We explored the transcriptomic changes of synthetic</a:t>
            </a:r>
            <a:r>
              <a:rPr sz="1200" i="1">
                <a:latin typeface="Arial"/>
                <a:ea typeface="Arial"/>
                <a:cs typeface="Arial"/>
                <a:sym typeface="Arial"/>
              </a:rPr>
              <a:t> Brassica</a:t>
            </a:r>
            <a:r>
              <a:rPr sz="1200">
                <a:latin typeface="Arial"/>
                <a:ea typeface="Arial"/>
                <a:cs typeface="Arial"/>
                <a:sym typeface="Arial"/>
              </a:rPr>
              <a:t> allohexaploid by comparing to its parents using a high-throughput RNA-Seq method.</a:t>
            </a:r>
            <a:r>
              <a:rPr sz="1200" b="1">
                <a:latin typeface="Arial"/>
                <a:ea typeface="Arial"/>
                <a:cs typeface="Arial"/>
                <a:sym typeface="Arial"/>
              </a:rPr>
              <a:t> </a:t>
            </a:r>
            <a:r>
              <a:rPr sz="1200">
                <a:latin typeface="Arial"/>
                <a:ea typeface="Arial"/>
                <a:cs typeface="Arial"/>
                <a:sym typeface="Arial"/>
              </a:rPr>
              <a:t>A total of 35644409 sequence reads were generated, and 32642 genes were aligned from the data. There were 29260, 29060 and 29697 genes identified in </a:t>
            </a:r>
            <a:r>
              <a:rPr sz="1200" i="1">
                <a:latin typeface="Arial"/>
                <a:ea typeface="Arial"/>
                <a:cs typeface="Arial"/>
                <a:sym typeface="Arial"/>
              </a:rPr>
              <a:t>B. rapa</a:t>
            </a:r>
            <a:r>
              <a:rPr sz="1200">
                <a:latin typeface="Arial"/>
                <a:ea typeface="Arial"/>
                <a:cs typeface="Arial"/>
                <a:sym typeface="Arial"/>
              </a:rPr>
              <a:t>, </a:t>
            </a:r>
            <a:r>
              <a:rPr sz="1200" i="1">
                <a:latin typeface="Arial"/>
                <a:ea typeface="Arial"/>
                <a:cs typeface="Arial"/>
                <a:sym typeface="Arial"/>
              </a:rPr>
              <a:t>B. carinata</a:t>
            </a:r>
            <a:r>
              <a:rPr sz="1200">
                <a:latin typeface="Arial"/>
                <a:ea typeface="Arial"/>
                <a:cs typeface="Arial"/>
                <a:sym typeface="Arial"/>
              </a:rPr>
              <a:t>, and </a:t>
            </a:r>
            <a:r>
              <a:rPr sz="1200" i="1">
                <a:latin typeface="Arial"/>
                <a:ea typeface="Arial"/>
                <a:cs typeface="Arial"/>
                <a:sym typeface="Arial"/>
              </a:rPr>
              <a:t>Brassica</a:t>
            </a:r>
            <a:r>
              <a:rPr sz="1200">
                <a:latin typeface="Arial"/>
                <a:ea typeface="Arial"/>
                <a:cs typeface="Arial"/>
                <a:sym typeface="Arial"/>
              </a:rPr>
              <a:t> allohexaploid, respectively. We screened differentially expressed genes (DEGs) by a standard of two-fold or greater change in expression and false discovery rate (FDR) no more than 0.001. As a result, 7397 DEGs were detected between </a:t>
            </a:r>
            <a:r>
              <a:rPr sz="1200" i="1">
                <a:latin typeface="Arial"/>
                <a:ea typeface="Arial"/>
                <a:cs typeface="Arial"/>
                <a:sym typeface="Arial"/>
              </a:rPr>
              <a:t>Brassica</a:t>
            </a:r>
            <a:r>
              <a:rPr sz="1200">
                <a:latin typeface="Arial"/>
                <a:ea typeface="Arial"/>
                <a:cs typeface="Arial"/>
                <a:sym typeface="Arial"/>
              </a:rPr>
              <a:t> hexaploid and its parents. A large proportion of the 3184 DEGs between </a:t>
            </a:r>
            <a:r>
              <a:rPr sz="1200" i="1">
                <a:latin typeface="Arial"/>
                <a:ea typeface="Arial"/>
                <a:cs typeface="Arial"/>
                <a:sym typeface="Arial"/>
              </a:rPr>
              <a:t>Brassica</a:t>
            </a:r>
            <a:r>
              <a:rPr sz="1200">
                <a:latin typeface="Arial"/>
                <a:ea typeface="Arial"/>
                <a:cs typeface="Arial"/>
                <a:sym typeface="Arial"/>
              </a:rPr>
              <a:t> hexaploid and its paternal </a:t>
            </a:r>
            <a:r>
              <a:rPr sz="1200" i="1">
                <a:latin typeface="Arial"/>
                <a:ea typeface="Arial"/>
                <a:cs typeface="Arial"/>
                <a:sym typeface="Arial"/>
              </a:rPr>
              <a:t>B. rapa</a:t>
            </a:r>
            <a:r>
              <a:rPr sz="1200">
                <a:latin typeface="Arial"/>
                <a:ea typeface="Arial"/>
                <a:cs typeface="Arial"/>
                <a:sym typeface="Arial"/>
              </a:rPr>
              <a:t> was involved in biosynthesis of secondary metabolites, plant-pathogen interaction, photosynthesis, and circadian rhythm. Between </a:t>
            </a:r>
            <a:r>
              <a:rPr sz="1200" i="1">
                <a:latin typeface="Arial"/>
                <a:ea typeface="Arial"/>
                <a:cs typeface="Arial"/>
                <a:sym typeface="Arial"/>
              </a:rPr>
              <a:t>Brassica</a:t>
            </a:r>
            <a:r>
              <a:rPr sz="1200">
                <a:latin typeface="Arial"/>
                <a:ea typeface="Arial"/>
                <a:cs typeface="Arial"/>
                <a:sym typeface="Arial"/>
              </a:rPr>
              <a:t> hexaploid and its maternal </a:t>
            </a:r>
            <a:r>
              <a:rPr sz="1200" i="1">
                <a:latin typeface="Arial"/>
                <a:ea typeface="Arial"/>
                <a:cs typeface="Arial"/>
                <a:sym typeface="Arial"/>
              </a:rPr>
              <a:t>B. carinata</a:t>
            </a:r>
            <a:r>
              <a:rPr sz="1200">
                <a:latin typeface="Arial"/>
                <a:ea typeface="Arial"/>
                <a:cs typeface="Arial"/>
                <a:sym typeface="Arial"/>
              </a:rPr>
              <a:t>, 2233 DEGs were screened. A lot of them had functions of plant-pathogen interaction, plant hormone signal transduction, ribosome, limonene and pinene degradation, photosynthesis, and also biosynthesis of secondary metabolites. Based on the analysis of the DEGs between </a:t>
            </a:r>
            <a:r>
              <a:rPr sz="1200" i="1">
                <a:latin typeface="Arial"/>
                <a:ea typeface="Arial"/>
                <a:cs typeface="Arial"/>
                <a:sym typeface="Arial"/>
              </a:rPr>
              <a:t>Brassica</a:t>
            </a:r>
            <a:r>
              <a:rPr sz="1200">
                <a:latin typeface="Arial"/>
                <a:ea typeface="Arial"/>
                <a:cs typeface="Arial"/>
                <a:sym typeface="Arial"/>
              </a:rPr>
              <a:t> hexaploid and its parents, we discovered there were bigger differences on the level of gene expression between the allohexaploid and its paternal parent</a:t>
            </a:r>
            <a:r>
              <a:rPr sz="1200" i="1">
                <a:latin typeface="Arial"/>
                <a:ea typeface="Arial"/>
                <a:cs typeface="Arial"/>
                <a:sym typeface="Arial"/>
              </a:rPr>
              <a:t> </a:t>
            </a:r>
            <a:r>
              <a:rPr sz="1200">
                <a:latin typeface="Arial"/>
                <a:ea typeface="Arial"/>
                <a:cs typeface="Arial"/>
                <a:sym typeface="Arial"/>
              </a:rPr>
              <a:t>than that between the allohexaploid and its maternal parent. This variation may partly be affected by the cytoplasmic and maternal effects. In addition, we found many transcription factor genes, methyltransferase and methylation genes that showed differential expression between </a:t>
            </a:r>
            <a:r>
              <a:rPr sz="1200" i="1">
                <a:latin typeface="Arial"/>
                <a:ea typeface="Arial"/>
                <a:cs typeface="Arial"/>
                <a:sym typeface="Arial"/>
              </a:rPr>
              <a:t>Brassica</a:t>
            </a:r>
            <a:r>
              <a:rPr sz="1200">
                <a:latin typeface="Arial"/>
                <a:ea typeface="Arial"/>
                <a:cs typeface="Arial"/>
                <a:sym typeface="Arial"/>
              </a:rPr>
              <a:t> hexaploid and its parents. Accounting to 7.797% of the total detected genes was nonadditively expressed in </a:t>
            </a:r>
            <a:r>
              <a:rPr sz="1200" i="1">
                <a:latin typeface="Arial"/>
                <a:ea typeface="Arial"/>
                <a:cs typeface="Arial"/>
                <a:sym typeface="Arial"/>
              </a:rPr>
              <a:t>Brassica</a:t>
            </a:r>
            <a:r>
              <a:rPr sz="1200">
                <a:latin typeface="Arial"/>
                <a:ea typeface="Arial"/>
                <a:cs typeface="Arial"/>
                <a:sym typeface="Arial"/>
              </a:rPr>
              <a:t> hexaploid. Compared with the additive genes in </a:t>
            </a:r>
            <a:r>
              <a:rPr sz="1200" i="1">
                <a:latin typeface="Arial"/>
                <a:ea typeface="Arial"/>
                <a:cs typeface="Arial"/>
                <a:sym typeface="Arial"/>
              </a:rPr>
              <a:t>Brassica</a:t>
            </a:r>
            <a:r>
              <a:rPr sz="1200">
                <a:latin typeface="Arial"/>
                <a:ea typeface="Arial"/>
                <a:cs typeface="Arial"/>
                <a:sym typeface="Arial"/>
              </a:rPr>
              <a:t> hexaploid, the nonadditive genes were significantly enriched in biological processes related to stimulus response, immune system, cellular metabolic, rhythmic process, developmental process, pigmentation, seed germination, and tropism, and in the molecular functions associated with catalytic activity, antioxidant activity, and transcription regulator activity. Our results demonstrated that </a:t>
            </a:r>
            <a:r>
              <a:rPr sz="1200" i="1">
                <a:latin typeface="Arial"/>
                <a:ea typeface="Arial"/>
                <a:cs typeface="Arial"/>
                <a:sym typeface="Arial"/>
              </a:rPr>
              <a:t>Brassica</a:t>
            </a:r>
            <a:r>
              <a:rPr sz="1200">
                <a:latin typeface="Arial"/>
                <a:ea typeface="Arial"/>
                <a:cs typeface="Arial"/>
                <a:sym typeface="Arial"/>
              </a:rPr>
              <a:t> allohexaploid can generate extensive transcriptomic diversity compared to its parents. These changes may contribute to the normal growth and reproduction of allohexaploid.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pPr lvl="0"/>
            <a:endParaRPr/>
          </a:p>
        </p:txBody>
      </p:sp>
      <p:sp>
        <p:nvSpPr>
          <p:cNvPr id="310" name="Shape 31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宋体"/>
                <a:ea typeface="宋体"/>
                <a:cs typeface="宋体"/>
                <a:sym typeface="宋体"/>
              </a:rPr>
              <a:t>分别取正常生长三个月的芸薹属六倍体及其亲本的叶片（图</a:t>
            </a:r>
            <a:r>
              <a:rPr sz="1200">
                <a:latin typeface="Arial"/>
                <a:ea typeface="Arial"/>
                <a:cs typeface="Arial"/>
                <a:sym typeface="Arial"/>
              </a:rPr>
              <a:t>2-1</a:t>
            </a:r>
            <a:r>
              <a:rPr sz="1200">
                <a:latin typeface="宋体"/>
                <a:ea typeface="宋体"/>
                <a:cs typeface="宋体"/>
                <a:sym typeface="宋体"/>
              </a:rPr>
              <a:t>），三个单株混合取样，存于液氮中用于</a:t>
            </a:r>
            <a:r>
              <a:rPr sz="1200">
                <a:latin typeface="Arial"/>
                <a:ea typeface="Arial"/>
                <a:cs typeface="Arial"/>
                <a:sym typeface="Arial"/>
              </a:rPr>
              <a:t>RNA</a:t>
            </a:r>
            <a:r>
              <a:rPr sz="1200">
                <a:latin typeface="宋体"/>
                <a:ea typeface="宋体"/>
                <a:cs typeface="宋体"/>
                <a:sym typeface="宋体"/>
              </a:rPr>
              <a:t>的提取。</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prstGeom prst="rect">
            <a:avLst/>
          </a:prstGeom>
        </p:spPr>
        <p:txBody>
          <a:bodyPr/>
          <a:lstStyle/>
          <a:p>
            <a:pPr lvl="0"/>
            <a:endParaRPr/>
          </a:p>
        </p:txBody>
      </p:sp>
      <p:sp>
        <p:nvSpPr>
          <p:cNvPr id="447" name="Shape 447"/>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 1 The length distribution  </a:t>
            </a:r>
            <a:r>
              <a:rPr sz="1200">
                <a:latin typeface="Arial"/>
                <a:ea typeface="Arial"/>
                <a:cs typeface="Arial"/>
                <a:sym typeface="Arial"/>
              </a:rPr>
              <a:t>and categories distribution of small RNAs in </a:t>
            </a:r>
            <a:r>
              <a:rPr sz="1200" i="1">
                <a:latin typeface="Arial"/>
                <a:ea typeface="Arial"/>
                <a:cs typeface="Arial"/>
                <a:sym typeface="Arial"/>
              </a:rPr>
              <a:t>B. rapa, B. carinata, </a:t>
            </a:r>
            <a:r>
              <a:rPr sz="1200">
                <a:latin typeface="Arial"/>
                <a:ea typeface="Arial"/>
                <a:cs typeface="Arial"/>
                <a:sym typeface="Arial"/>
              </a:rPr>
              <a:t>and </a:t>
            </a:r>
            <a:r>
              <a:rPr sz="1200" i="1">
                <a:latin typeface="Arial"/>
                <a:ea typeface="Arial"/>
                <a:cs typeface="Arial"/>
                <a:sym typeface="Arial"/>
              </a:rPr>
              <a:t>Brassica hexaploid. </a:t>
            </a:r>
            <a:r>
              <a:rPr sz="1200" b="1" i="1">
                <a:latin typeface="Arial"/>
                <a:ea typeface="Arial"/>
                <a:cs typeface="Arial"/>
                <a:sym typeface="Arial"/>
              </a:rPr>
              <a:t>a  </a:t>
            </a:r>
            <a:r>
              <a:rPr sz="1200">
                <a:latin typeface="Arial"/>
                <a:ea typeface="Arial"/>
                <a:cs typeface="Arial"/>
                <a:sym typeface="Arial"/>
              </a:rPr>
              <a:t>The length distribution of small</a:t>
            </a:r>
          </a:p>
          <a:p>
            <a:pPr lvl="0" defTabSz="914400">
              <a:lnSpc>
                <a:spcPct val="100000"/>
              </a:lnSpc>
              <a:spcBef>
                <a:spcPts val="400"/>
              </a:spcBef>
              <a:defRPr sz="1800"/>
            </a:pPr>
            <a:r>
              <a:rPr sz="1200">
                <a:latin typeface="Arial"/>
                <a:ea typeface="Arial"/>
                <a:cs typeface="Arial"/>
                <a:sym typeface="Arial"/>
              </a:rPr>
              <a:t>RNAs in </a:t>
            </a:r>
            <a:r>
              <a:rPr sz="1200" i="1">
                <a:latin typeface="Arial"/>
                <a:ea typeface="Arial"/>
                <a:cs typeface="Arial"/>
                <a:sym typeface="Arial"/>
              </a:rPr>
              <a:t>B. rapa, B. carinata, </a:t>
            </a:r>
            <a:r>
              <a:rPr sz="1200">
                <a:latin typeface="Arial"/>
                <a:ea typeface="Arial"/>
                <a:cs typeface="Arial"/>
                <a:sym typeface="Arial"/>
              </a:rPr>
              <a:t>and </a:t>
            </a:r>
            <a:r>
              <a:rPr sz="1200" i="1">
                <a:latin typeface="Arial"/>
                <a:ea typeface="Arial"/>
                <a:cs typeface="Arial"/>
                <a:sym typeface="Arial"/>
              </a:rPr>
              <a:t>Brassica hexaploid. </a:t>
            </a:r>
            <a:r>
              <a:rPr sz="1200" b="1" i="1">
                <a:latin typeface="Arial"/>
                <a:ea typeface="Arial"/>
                <a:cs typeface="Arial"/>
                <a:sym typeface="Arial"/>
              </a:rPr>
              <a:t>b </a:t>
            </a:r>
            <a:r>
              <a:rPr sz="1200">
                <a:latin typeface="Arial"/>
                <a:ea typeface="Arial"/>
                <a:cs typeface="Arial"/>
                <a:sym typeface="Arial"/>
              </a:rPr>
              <a:t>Categories distribution of small RNAs in </a:t>
            </a:r>
            <a:r>
              <a:rPr sz="1200" i="1">
                <a:latin typeface="Arial"/>
                <a:ea typeface="Arial"/>
                <a:cs typeface="Arial"/>
                <a:sym typeface="Arial"/>
              </a:rPr>
              <a:t>B. rapa, B. carinata, </a:t>
            </a:r>
            <a:r>
              <a:rPr sz="1200">
                <a:latin typeface="Arial"/>
                <a:ea typeface="Arial"/>
                <a:cs typeface="Arial"/>
                <a:sym typeface="Arial"/>
              </a:rPr>
              <a:t>and </a:t>
            </a:r>
            <a:r>
              <a:rPr sz="1200" i="1">
                <a:latin typeface="Arial"/>
                <a:ea typeface="Arial"/>
                <a:cs typeface="Arial"/>
                <a:sym typeface="Arial"/>
              </a:rPr>
              <a:t>Brassica hexaploid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pPr lvl="0"/>
            <a:endParaRPr/>
          </a:p>
        </p:txBody>
      </p:sp>
      <p:sp>
        <p:nvSpPr>
          <p:cNvPr id="457" name="Shape 457"/>
          <p:cNvSpPr>
            <a:spLocks noGrp="1"/>
          </p:cNvSpPr>
          <p:nvPr>
            <p:ph type="body" sz="quarter" idx="1"/>
          </p:nvPr>
        </p:nvSpPr>
        <p:spPr>
          <a:prstGeom prst="rect">
            <a:avLst/>
          </a:prstGeom>
        </p:spPr>
        <p:txBody>
          <a:bodyPr/>
          <a:lstStyle/>
          <a:p>
            <a:pPr lvl="0">
              <a:lnSpc>
                <a:spcPct val="94399"/>
              </a:lnSpc>
              <a:defRPr sz="1800"/>
            </a:pPr>
            <a:r>
              <a:rPr sz="1600" b="1"/>
              <a:t>Fig. </a:t>
            </a:r>
            <a:r>
              <a:rPr sz="1600"/>
              <a:t>2 </a:t>
            </a:r>
            <a:r>
              <a:t>Venn diagram showing the known miRNAs expressed in B.rapa, B. carinata, and Brassica hexaploid. Among all known miRNAs</a:t>
            </a:r>
            <a:r>
              <a:rPr sz="1600"/>
              <a:t>, </a:t>
            </a:r>
            <a:r>
              <a:rPr sz="1600" b="1"/>
              <a:t>441 are expressed at all three RNA libraries. In addition, 506 are co-expressed in </a:t>
            </a:r>
            <a:r>
              <a:rPr sz="1600" b="1" i="1"/>
              <a:t>B. rapa and B. carinata, and 600 are co-expressed </a:t>
            </a:r>
            <a:r>
              <a:rPr sz="1600" b="1"/>
              <a:t>in </a:t>
            </a:r>
            <a:r>
              <a:rPr sz="1600" b="1" i="1"/>
              <a:t>Brassica hexaploid and B. carinata, while 493 are co-expressed in Brassica hexaploid and B. rapa. The number of specific-specifically </a:t>
            </a:r>
            <a:r>
              <a:rPr sz="1600" b="1"/>
              <a:t>expressed miRNAs is 55 (</a:t>
            </a:r>
            <a:r>
              <a:rPr sz="1600" b="1" i="1"/>
              <a:t>B. rapa), 119 (B. carinata), and 90 (Brassica </a:t>
            </a:r>
            <a:r>
              <a:rPr sz="1600" b="1"/>
              <a:t>hexaploid), respectively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prstGeom prst="rect">
            <a:avLst/>
          </a:prstGeom>
        </p:spPr>
        <p:txBody>
          <a:bodyPr/>
          <a:lstStyle/>
          <a:p>
            <a:pPr lvl="0"/>
            <a:endParaRPr/>
          </a:p>
        </p:txBody>
      </p:sp>
      <p:sp>
        <p:nvSpPr>
          <p:cNvPr id="484" name="Shape 484"/>
          <p:cNvSpPr>
            <a:spLocks noGrp="1"/>
          </p:cNvSpPr>
          <p:nvPr>
            <p:ph type="body" sz="quarter" idx="1"/>
          </p:nvPr>
        </p:nvSpPr>
        <p:spPr>
          <a:prstGeom prst="rect">
            <a:avLst/>
          </a:prstGeom>
        </p:spPr>
        <p:txBody>
          <a:bodyPr/>
          <a:lstStyle/>
          <a:p>
            <a:pPr lvl="0" defTabSz="914400">
              <a:lnSpc>
                <a:spcPct val="100000"/>
              </a:lnSpc>
              <a:spcBef>
                <a:spcPts val="500"/>
              </a:spcBef>
              <a:defRPr sz="1800"/>
            </a:pPr>
            <a:r>
              <a:rPr sz="1600">
                <a:latin typeface="Arial"/>
                <a:ea typeface="Arial"/>
                <a:cs typeface="Arial"/>
                <a:sym typeface="Arial"/>
              </a:rPr>
              <a:t>The total value based on the fold change in differentially expressed miRNAs between </a:t>
            </a:r>
            <a:r>
              <a:rPr sz="1600" i="1">
                <a:latin typeface="Arial"/>
                <a:ea typeface="Arial"/>
                <a:cs typeface="Arial"/>
                <a:sym typeface="Arial"/>
              </a:rPr>
              <a:t>Brassica hexaploid and B. rapa was 2,557.83, while the </a:t>
            </a:r>
            <a:r>
              <a:rPr sz="1600">
                <a:latin typeface="Arial"/>
                <a:ea typeface="Arial"/>
                <a:cs typeface="Arial"/>
                <a:sym typeface="Arial"/>
              </a:rPr>
              <a:t>value was 2,182.84 between </a:t>
            </a:r>
            <a:r>
              <a:rPr sz="1600" i="1">
                <a:latin typeface="Arial"/>
                <a:ea typeface="Arial"/>
                <a:cs typeface="Arial"/>
                <a:sym typeface="Arial"/>
              </a:rPr>
              <a:t>Brassica hexaploid and B. carinata. These results suggested that more differentially </a:t>
            </a:r>
            <a:r>
              <a:rPr sz="1600">
                <a:latin typeface="Arial"/>
                <a:ea typeface="Arial"/>
                <a:cs typeface="Arial"/>
                <a:sym typeface="Arial"/>
              </a:rPr>
              <a:t>expressed miRNAs with larger differences in expression exist between </a:t>
            </a:r>
            <a:r>
              <a:rPr sz="1600" i="1">
                <a:latin typeface="Arial"/>
                <a:ea typeface="Arial"/>
                <a:cs typeface="Arial"/>
                <a:sym typeface="Arial"/>
              </a:rPr>
              <a:t>Brassica hexaploid and B. rapa, which may </a:t>
            </a:r>
            <a:r>
              <a:rPr sz="1600">
                <a:latin typeface="Arial"/>
                <a:ea typeface="Arial"/>
                <a:cs typeface="Arial"/>
                <a:sym typeface="Arial"/>
              </a:rPr>
              <a:t>be affected by genome dosage and composition.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pPr lvl="0"/>
            <a:endParaRPr/>
          </a:p>
        </p:txBody>
      </p:sp>
      <p:sp>
        <p:nvSpPr>
          <p:cNvPr id="490" name="Shape 49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 4 Validation via quantitative real-time RT-PCR of differentially </a:t>
            </a:r>
            <a:r>
              <a:rPr sz="1200">
                <a:latin typeface="Arial"/>
                <a:ea typeface="Arial"/>
                <a:cs typeface="Arial"/>
                <a:sym typeface="Arial"/>
              </a:rPr>
              <a:t>expressed known miRNAs obtained from deep sequencing.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pPr lvl="0"/>
            <a:endParaRPr/>
          </a:p>
        </p:txBody>
      </p:sp>
      <p:sp>
        <p:nvSpPr>
          <p:cNvPr id="144" name="Shape 14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宋体"/>
                <a:ea typeface="宋体"/>
                <a:cs typeface="宋体"/>
                <a:sym typeface="宋体"/>
              </a:rPr>
              <a:t>分别取正常生长三个月的芸薹属六倍体及其亲本的叶片（图</a:t>
            </a:r>
            <a:r>
              <a:rPr sz="1200">
                <a:latin typeface="Arial"/>
                <a:ea typeface="Arial"/>
                <a:cs typeface="Arial"/>
                <a:sym typeface="Arial"/>
              </a:rPr>
              <a:t>2-1</a:t>
            </a:r>
            <a:r>
              <a:rPr sz="1200">
                <a:latin typeface="宋体"/>
                <a:ea typeface="宋体"/>
                <a:cs typeface="宋体"/>
                <a:sym typeface="宋体"/>
              </a:rPr>
              <a:t>），三个单株混合取样，存于液氮中用于</a:t>
            </a:r>
            <a:r>
              <a:rPr sz="1200">
                <a:latin typeface="Arial"/>
                <a:ea typeface="Arial"/>
                <a:cs typeface="Arial"/>
                <a:sym typeface="Arial"/>
              </a:rPr>
              <a:t>RNA</a:t>
            </a:r>
            <a:r>
              <a:rPr sz="1200">
                <a:latin typeface="宋体"/>
                <a:ea typeface="宋体"/>
                <a:cs typeface="宋体"/>
                <a:sym typeface="宋体"/>
              </a:rPr>
              <a:t>的提取。</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pPr lvl="0"/>
            <a:endParaRPr/>
          </a:p>
        </p:txBody>
      </p:sp>
      <p:sp>
        <p:nvSpPr>
          <p:cNvPr id="500" name="Shape 50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Fig. 2-12 GO classifications of coherent target genes of up-regulated and down-regulated miRNAs in</a:t>
            </a:r>
            <a:r>
              <a:rPr sz="1200" i="1">
                <a:latin typeface="Arial"/>
                <a:ea typeface="Arial"/>
                <a:cs typeface="Arial"/>
                <a:sym typeface="Arial"/>
              </a:rPr>
              <a:t> Brassica</a:t>
            </a:r>
            <a:r>
              <a:rPr sz="1200">
                <a:latin typeface="Arial"/>
                <a:ea typeface="Arial"/>
                <a:cs typeface="Arial"/>
                <a:sym typeface="Arial"/>
              </a:rPr>
              <a:t> hexaploid compared with </a:t>
            </a:r>
            <a:r>
              <a:rPr sz="1200" i="1">
                <a:latin typeface="Arial"/>
                <a:ea typeface="Arial"/>
                <a:cs typeface="Arial"/>
                <a:sym typeface="Arial"/>
              </a:rPr>
              <a:t>B. rapa </a:t>
            </a:r>
            <a:r>
              <a:rPr sz="1200">
                <a:latin typeface="Arial"/>
                <a:ea typeface="Arial"/>
                <a:cs typeface="Arial"/>
                <a:sym typeface="Arial"/>
              </a:rPr>
              <a:t>(A) and in </a:t>
            </a:r>
            <a:r>
              <a:rPr sz="1200" i="1">
                <a:latin typeface="Arial"/>
                <a:ea typeface="Arial"/>
                <a:cs typeface="Arial"/>
                <a:sym typeface="Arial"/>
              </a:rPr>
              <a:t>Brassica</a:t>
            </a:r>
            <a:r>
              <a:rPr sz="1200">
                <a:latin typeface="Arial"/>
                <a:ea typeface="Arial"/>
                <a:cs typeface="Arial"/>
                <a:sym typeface="Arial"/>
              </a:rPr>
              <a:t> hexaploid compared with </a:t>
            </a:r>
            <a:r>
              <a:rPr sz="1200" i="1">
                <a:latin typeface="Arial"/>
                <a:ea typeface="Arial"/>
                <a:cs typeface="Arial"/>
                <a:sym typeface="Arial"/>
              </a:rPr>
              <a:t>B. carinata </a:t>
            </a:r>
            <a:r>
              <a:rPr sz="1200">
                <a:latin typeface="Arial"/>
                <a:ea typeface="Arial"/>
                <a:cs typeface="Arial"/>
                <a:sym typeface="Arial"/>
              </a:rPr>
              <a:t>(B).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505"/>
          <p:cNvSpPr>
            <a:spLocks noGrp="1" noRot="1" noChangeAspect="1"/>
          </p:cNvSpPr>
          <p:nvPr>
            <p:ph type="sldImg"/>
          </p:nvPr>
        </p:nvSpPr>
        <p:spPr>
          <a:prstGeom prst="rect">
            <a:avLst/>
          </a:prstGeom>
        </p:spPr>
        <p:txBody>
          <a:bodyPr/>
          <a:lstStyle/>
          <a:p>
            <a:pPr lvl="0"/>
            <a:endParaRPr/>
          </a:p>
        </p:txBody>
      </p:sp>
      <p:sp>
        <p:nvSpPr>
          <p:cNvPr id="506" name="Shape 50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Fig. 2-12 GO classifications of coherent target genes of up-regulated and down-regulated miRNAs in</a:t>
            </a:r>
            <a:r>
              <a:rPr sz="1200" i="1">
                <a:latin typeface="Arial"/>
                <a:ea typeface="Arial"/>
                <a:cs typeface="Arial"/>
                <a:sym typeface="Arial"/>
              </a:rPr>
              <a:t> Brassica</a:t>
            </a:r>
            <a:r>
              <a:rPr sz="1200">
                <a:latin typeface="Arial"/>
                <a:ea typeface="Arial"/>
                <a:cs typeface="Arial"/>
                <a:sym typeface="Arial"/>
              </a:rPr>
              <a:t> hexaploid compared with </a:t>
            </a:r>
            <a:r>
              <a:rPr sz="1200" i="1">
                <a:latin typeface="Arial"/>
                <a:ea typeface="Arial"/>
                <a:cs typeface="Arial"/>
                <a:sym typeface="Arial"/>
              </a:rPr>
              <a:t>B. rapa </a:t>
            </a:r>
            <a:r>
              <a:rPr sz="1200">
                <a:latin typeface="Arial"/>
                <a:ea typeface="Arial"/>
                <a:cs typeface="Arial"/>
                <a:sym typeface="Arial"/>
              </a:rPr>
              <a:t>(A) and in </a:t>
            </a:r>
            <a:r>
              <a:rPr sz="1200" i="1">
                <a:latin typeface="Arial"/>
                <a:ea typeface="Arial"/>
                <a:cs typeface="Arial"/>
                <a:sym typeface="Arial"/>
              </a:rPr>
              <a:t>Brassica</a:t>
            </a:r>
            <a:r>
              <a:rPr sz="1200">
                <a:latin typeface="Arial"/>
                <a:ea typeface="Arial"/>
                <a:cs typeface="Arial"/>
                <a:sym typeface="Arial"/>
              </a:rPr>
              <a:t> hexaploid compared with </a:t>
            </a:r>
            <a:r>
              <a:rPr sz="1200" i="1">
                <a:latin typeface="Arial"/>
                <a:ea typeface="Arial"/>
                <a:cs typeface="Arial"/>
                <a:sym typeface="Arial"/>
              </a:rPr>
              <a:t>B. carinata </a:t>
            </a:r>
            <a:r>
              <a:rPr sz="1200">
                <a:latin typeface="Arial"/>
                <a:ea typeface="Arial"/>
                <a:cs typeface="Arial"/>
                <a:sym typeface="Arial"/>
              </a:rPr>
              <a:t>(B).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prstGeom prst="rect">
            <a:avLst/>
          </a:prstGeom>
        </p:spPr>
        <p:txBody>
          <a:bodyPr/>
          <a:lstStyle/>
          <a:p>
            <a:pPr lvl="0"/>
            <a:endParaRPr/>
          </a:p>
        </p:txBody>
      </p:sp>
      <p:sp>
        <p:nvSpPr>
          <p:cNvPr id="517" name="Shape 517"/>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Fig. 2-14 GO classifications of target genes of additive and non-additive miRNAs in </a:t>
            </a:r>
            <a:r>
              <a:rPr sz="1200" i="1">
                <a:latin typeface="Arial"/>
                <a:ea typeface="Arial"/>
                <a:cs typeface="Arial"/>
                <a:sym typeface="Arial"/>
              </a:rPr>
              <a:t>Brassica</a:t>
            </a:r>
            <a:r>
              <a:rPr sz="1200">
                <a:latin typeface="Arial"/>
                <a:ea typeface="Arial"/>
                <a:cs typeface="Arial"/>
                <a:sym typeface="Arial"/>
              </a:rPr>
              <a:t> hexaploid. The results are summarized in three main categories: cellular component, molecular function, and biological process by GO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pPr lvl="0"/>
            <a:endParaRPr/>
          </a:p>
        </p:txBody>
      </p:sp>
      <p:sp>
        <p:nvSpPr>
          <p:cNvPr id="523" name="Shape 52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Identification of potential novel miRNAs…. In addition to the identification of known miRNAs, 653 small RNAs (235, 319, and 236 in </a:t>
            </a:r>
            <a:r>
              <a:rPr sz="1200" i="1">
                <a:latin typeface="Arial"/>
                <a:ea typeface="Arial"/>
                <a:cs typeface="Arial"/>
                <a:sym typeface="Arial"/>
              </a:rPr>
              <a:t>B. rapa, B. carinata,</a:t>
            </a:r>
            <a:r>
              <a:rPr sz="1200">
                <a:latin typeface="Arial"/>
                <a:ea typeface="Arial"/>
                <a:cs typeface="Arial"/>
                <a:sym typeface="Arial"/>
              </a:rPr>
              <a:t>and </a:t>
            </a:r>
            <a:r>
              <a:rPr sz="1200" i="1">
                <a:latin typeface="Arial"/>
                <a:ea typeface="Arial"/>
                <a:cs typeface="Arial"/>
                <a:sym typeface="Arial"/>
              </a:rPr>
              <a:t>Brassica hexaploid, respectively) met the criteria as </a:t>
            </a:r>
            <a:r>
              <a:rPr sz="1200">
                <a:latin typeface="Arial"/>
                <a:ea typeface="Arial"/>
                <a:cs typeface="Arial"/>
                <a:sym typeface="Arial"/>
              </a:rPr>
              <a:t>established according to Allen et al. (2005) and were considered putative novel miRNAs in the three libraries</a:t>
            </a:r>
          </a:p>
          <a:p>
            <a:pPr lvl="0" defTabSz="914400">
              <a:lnSpc>
                <a:spcPct val="100000"/>
              </a:lnSpc>
              <a:spcBef>
                <a:spcPts val="400"/>
              </a:spcBef>
              <a:defRPr sz="1800"/>
            </a:pPr>
            <a:endParaRPr sz="1200">
              <a:latin typeface="Arial"/>
              <a:ea typeface="Arial"/>
              <a:cs typeface="Arial"/>
              <a:sym typeface="Arial"/>
            </a:endParaRPr>
          </a:p>
          <a:p>
            <a:pPr lvl="0">
              <a:lnSpc>
                <a:spcPct val="117999"/>
              </a:lnSpc>
              <a:defRPr sz="1800"/>
            </a:pPr>
            <a:r>
              <a:rPr sz="2200"/>
              <a:t>Fig.2-16 Predicted novel miRNAs in this study. (a) Venn diagram showing the novel miRNAs expressed in </a:t>
            </a:r>
            <a:r>
              <a:rPr sz="2200" i="1"/>
              <a:t>B. rapa</a:t>
            </a:r>
            <a:r>
              <a:rPr sz="2200"/>
              <a:t>, </a:t>
            </a:r>
            <a:r>
              <a:rPr sz="2200" i="1"/>
              <a:t>B. carinata</a:t>
            </a:r>
            <a:r>
              <a:rPr sz="2200"/>
              <a:t>, and </a:t>
            </a:r>
            <a:r>
              <a:rPr sz="2200" i="1"/>
              <a:t>Brassica</a:t>
            </a:r>
            <a:r>
              <a:rPr sz="2200"/>
              <a:t> hexaploid. (b) Stem-loop RT-PCR analysis for the identified novel miRNAs. Five novel miRNAs were confirmed via quantitative real-time RT-PCR. The sizes of the obtained PCR products were approximately 60 bp. M indicates a 20 bp DNA Ladder Marker (Takara, Japan). The arrow indicates 60 bp. (c) Validation via quantitative real-time RT-PCR of the predicted novel miRNA</a:t>
            </a:r>
          </a:p>
          <a:p>
            <a:pPr lvl="0">
              <a:lnSpc>
                <a:spcPct val="117999"/>
              </a:lnSpc>
              <a:defRPr sz="1800"/>
            </a:pPr>
            <a:r>
              <a:t/>
            </a:r>
            <a:b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pPr lvl="0"/>
            <a:endParaRPr/>
          </a:p>
        </p:txBody>
      </p:sp>
      <p:sp>
        <p:nvSpPr>
          <p:cNvPr id="529" name="Shape 52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In this study, the expression levels of novel miRNA</a:t>
            </a:r>
          </a:p>
          <a:p>
            <a:pPr lvl="0" defTabSz="914400">
              <a:lnSpc>
                <a:spcPct val="100000"/>
              </a:lnSpc>
              <a:spcBef>
                <a:spcPts val="400"/>
              </a:spcBef>
              <a:defRPr sz="1800"/>
            </a:pPr>
            <a:r>
              <a:rPr sz="1200">
                <a:latin typeface="Arial"/>
                <a:ea typeface="Arial"/>
                <a:cs typeface="Arial"/>
                <a:sym typeface="Arial"/>
              </a:rPr>
              <a:t>candidates were examined (Supplemental Table 2c). We</a:t>
            </a:r>
          </a:p>
          <a:p>
            <a:pPr lvl="0" defTabSz="914400">
              <a:lnSpc>
                <a:spcPct val="100000"/>
              </a:lnSpc>
              <a:spcBef>
                <a:spcPts val="400"/>
              </a:spcBef>
              <a:defRPr sz="1800"/>
            </a:pPr>
            <a:r>
              <a:rPr sz="1200">
                <a:latin typeface="Arial"/>
                <a:ea typeface="Arial"/>
                <a:cs typeface="Arial"/>
                <a:sym typeface="Arial"/>
              </a:rPr>
              <a:t>found that the expression levels of predicted novel miRNAs</a:t>
            </a:r>
          </a:p>
          <a:p>
            <a:pPr lvl="0" defTabSz="914400">
              <a:lnSpc>
                <a:spcPct val="100000"/>
              </a:lnSpc>
              <a:spcBef>
                <a:spcPts val="400"/>
              </a:spcBef>
              <a:defRPr sz="1800"/>
            </a:pPr>
            <a:r>
              <a:rPr sz="1200">
                <a:latin typeface="Arial"/>
                <a:ea typeface="Arial"/>
                <a:cs typeface="Arial"/>
                <a:sym typeface="Arial"/>
              </a:rPr>
              <a:t>varied markedly from 5 to 240,279 reads among the three</a:t>
            </a:r>
          </a:p>
          <a:p>
            <a:pPr lvl="0" defTabSz="914400">
              <a:lnSpc>
                <a:spcPct val="100000"/>
              </a:lnSpc>
              <a:spcBef>
                <a:spcPts val="400"/>
              </a:spcBef>
              <a:defRPr sz="1800"/>
            </a:pPr>
            <a:r>
              <a:rPr sz="1200">
                <a:latin typeface="Arial"/>
                <a:ea typeface="Arial"/>
                <a:cs typeface="Arial"/>
                <a:sym typeface="Arial"/>
              </a:rPr>
              <a:t>libraries. However, 82.15 % of predicted novel miRNAs</a:t>
            </a:r>
          </a:p>
          <a:p>
            <a:pPr lvl="0" defTabSz="914400">
              <a:lnSpc>
                <a:spcPct val="100000"/>
              </a:lnSpc>
              <a:spcBef>
                <a:spcPts val="400"/>
              </a:spcBef>
              <a:defRPr sz="1800"/>
            </a:pPr>
            <a:r>
              <a:rPr sz="1200">
                <a:latin typeface="Arial"/>
                <a:ea typeface="Arial"/>
                <a:cs typeface="Arial"/>
                <a:sym typeface="Arial"/>
              </a:rPr>
              <a:t>generated less than 100 reads. This result indicated that</a:t>
            </a:r>
          </a:p>
          <a:p>
            <a:pPr lvl="0" defTabSz="914400">
              <a:lnSpc>
                <a:spcPct val="100000"/>
              </a:lnSpc>
              <a:spcBef>
                <a:spcPts val="400"/>
              </a:spcBef>
              <a:defRPr sz="1800"/>
            </a:pPr>
            <a:r>
              <a:rPr sz="1200">
                <a:latin typeface="Arial"/>
                <a:ea typeface="Arial"/>
                <a:cs typeface="Arial"/>
                <a:sym typeface="Arial"/>
              </a:rPr>
              <a:t>novel miRNAs were expressed at lower levels than known</a:t>
            </a:r>
          </a:p>
          <a:p>
            <a:pPr lvl="0" defTabSz="914400">
              <a:lnSpc>
                <a:spcPct val="100000"/>
              </a:lnSpc>
              <a:spcBef>
                <a:spcPts val="400"/>
              </a:spcBef>
              <a:defRPr sz="1800"/>
            </a:pPr>
            <a:r>
              <a:rPr sz="1200">
                <a:latin typeface="Arial"/>
                <a:ea typeface="Arial"/>
                <a:cs typeface="Arial"/>
                <a:sym typeface="Arial"/>
              </a:rPr>
              <a:t>miRNAs, which may suggest a specific role in </a:t>
            </a:r>
            <a:r>
              <a:rPr sz="1200" i="1">
                <a:latin typeface="Arial"/>
                <a:ea typeface="Arial"/>
                <a:cs typeface="Arial"/>
                <a:sym typeface="Arial"/>
              </a:rPr>
              <a:t>Brassica</a:t>
            </a:r>
          </a:p>
          <a:p>
            <a:pPr lvl="0" defTabSz="914400">
              <a:lnSpc>
                <a:spcPct val="100000"/>
              </a:lnSpc>
              <a:spcBef>
                <a:spcPts val="400"/>
              </a:spcBef>
              <a:defRPr sz="1800"/>
            </a:pPr>
            <a:r>
              <a:rPr sz="1200">
                <a:latin typeface="Arial"/>
                <a:ea typeface="Arial"/>
                <a:cs typeface="Arial"/>
                <a:sym typeface="Arial"/>
              </a:rPr>
              <a:t>hexaploid and its parents.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pPr lvl="0"/>
            <a:endParaRPr/>
          </a:p>
        </p:txBody>
      </p:sp>
      <p:sp>
        <p:nvSpPr>
          <p:cNvPr id="206" name="Shape 20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The saturation analysis of genes detected by sequencing reads. The gene saturation analysis are taken in the</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libraries of </a:t>
            </a:r>
            <a:r>
              <a:rPr sz="1200" i="1">
                <a:latin typeface="Arial"/>
                <a:ea typeface="Arial"/>
                <a:cs typeface="Arial"/>
                <a:sym typeface="Arial"/>
              </a:rPr>
              <a:t>B. rapa (A), B. carinata (B), and Brassica hexaploid (C) respectively. The curve indicated that the number of detected</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genes almost ceases to increase when the number of reads reaches 10 million.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2. The different read coverage of genes in three libraries. The genes with different read coverage were indicated by</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different colours. The capital letters A, B, and C in brackets refer to libraries of </a:t>
            </a:r>
            <a:r>
              <a:rPr sz="1200" i="1">
                <a:latin typeface="Arial"/>
                <a:ea typeface="Arial"/>
                <a:cs typeface="Arial"/>
                <a:sym typeface="Arial"/>
              </a:rPr>
              <a:t>B. rapa, B. carinata, and Brassica hexaploid</a:t>
            </a:r>
          </a:p>
          <a:p>
            <a:pPr lvl="0" defTabSz="914400">
              <a:lnSpc>
                <a:spcPct val="100000"/>
              </a:lnSpc>
              <a:spcBef>
                <a:spcPts val="400"/>
              </a:spcBef>
              <a:defRPr sz="1800"/>
            </a:pPr>
            <a:r>
              <a:rPr sz="1200">
                <a:latin typeface="Arial"/>
                <a:ea typeface="Arial"/>
                <a:cs typeface="Arial"/>
                <a:sym typeface="Arial"/>
              </a:rPr>
              <a:t>respectively.</a:t>
            </a:r>
            <a:r>
              <a:rPr sz="1200">
                <a:latin typeface="宋体"/>
                <a:ea typeface="宋体"/>
                <a:cs typeface="宋体"/>
                <a:sym typeface="宋体"/>
              </a:rPr>
              <a:t>在三个文库中检测到的覆盖度达</a:t>
            </a:r>
            <a:r>
              <a:rPr sz="1200">
                <a:latin typeface="Arial"/>
                <a:ea typeface="Arial"/>
                <a:cs typeface="Arial"/>
                <a:sym typeface="Arial"/>
              </a:rPr>
              <a:t>90%</a:t>
            </a:r>
            <a:r>
              <a:rPr sz="1200">
                <a:latin typeface="宋体"/>
                <a:ea typeface="宋体"/>
                <a:cs typeface="宋体"/>
                <a:sym typeface="宋体"/>
              </a:rPr>
              <a:t>及以上的基因数目是最多的，分别是</a:t>
            </a:r>
            <a:r>
              <a:rPr sz="1200">
                <a:latin typeface="Arial"/>
                <a:ea typeface="Arial"/>
                <a:cs typeface="Arial"/>
                <a:sym typeface="Arial"/>
              </a:rPr>
              <a:t>38%</a:t>
            </a:r>
            <a:r>
              <a:rPr sz="1200">
                <a:latin typeface="宋体"/>
                <a:ea typeface="宋体"/>
                <a:cs typeface="宋体"/>
                <a:sym typeface="宋体"/>
              </a:rPr>
              <a:t>、</a:t>
            </a:r>
            <a:r>
              <a:rPr sz="1200">
                <a:latin typeface="Arial"/>
                <a:ea typeface="Arial"/>
                <a:cs typeface="Arial"/>
                <a:sym typeface="Arial"/>
              </a:rPr>
              <a:t>15% and 26%</a:t>
            </a:r>
            <a:r>
              <a:rPr sz="1200">
                <a:latin typeface="宋体"/>
                <a:ea typeface="宋体"/>
                <a:cs typeface="宋体"/>
                <a:sym typeface="宋体"/>
              </a:rPr>
              <a:t>；其次是覆盖度为</a:t>
            </a:r>
            <a:r>
              <a:rPr sz="1200">
                <a:latin typeface="Arial"/>
                <a:ea typeface="Arial"/>
                <a:cs typeface="Arial"/>
                <a:sym typeface="Arial"/>
              </a:rPr>
              <a:t>80%</a:t>
            </a:r>
            <a:r>
              <a:rPr sz="1200">
                <a:latin typeface="宋体"/>
                <a:ea typeface="宋体"/>
                <a:cs typeface="宋体"/>
                <a:sym typeface="宋体"/>
              </a:rPr>
              <a:t>至</a:t>
            </a:r>
            <a:r>
              <a:rPr sz="1200">
                <a:latin typeface="Arial"/>
                <a:ea typeface="Arial"/>
                <a:cs typeface="Arial"/>
                <a:sym typeface="Arial"/>
              </a:rPr>
              <a:t>90%</a:t>
            </a:r>
            <a:r>
              <a:rPr sz="1200">
                <a:latin typeface="宋体"/>
                <a:ea typeface="宋体"/>
                <a:cs typeface="宋体"/>
                <a:sym typeface="宋体"/>
              </a:rPr>
              <a:t>的基因；其它还有</a:t>
            </a:r>
            <a:r>
              <a:rPr sz="1200">
                <a:latin typeface="Arial"/>
                <a:ea typeface="Arial"/>
                <a:cs typeface="Arial"/>
                <a:sym typeface="Arial"/>
              </a:rPr>
              <a:t>8</a:t>
            </a:r>
            <a:r>
              <a:rPr sz="1200">
                <a:latin typeface="宋体"/>
                <a:ea typeface="宋体"/>
                <a:cs typeface="宋体"/>
                <a:sym typeface="宋体"/>
              </a:rPr>
              <a:t>个不同覆盖范围的基因，所占的比列都为</a:t>
            </a:r>
            <a:r>
              <a:rPr sz="1200">
                <a:latin typeface="Arial"/>
                <a:ea typeface="Arial"/>
                <a:cs typeface="Arial"/>
                <a:sym typeface="Arial"/>
              </a:rPr>
              <a:t>10%</a:t>
            </a:r>
            <a:r>
              <a:rPr sz="1200">
                <a:latin typeface="宋体"/>
                <a:ea typeface="宋体"/>
                <a:cs typeface="宋体"/>
                <a:sym typeface="宋体"/>
              </a:rPr>
              <a:t>左右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pPr lvl="0"/>
            <a:endParaRPr/>
          </a:p>
        </p:txBody>
      </p:sp>
      <p:sp>
        <p:nvSpPr>
          <p:cNvPr id="225" name="Shape 22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3. Venn diagram showing genes expressed in </a:t>
            </a:r>
            <a:r>
              <a:rPr sz="1200" b="1" i="1">
                <a:latin typeface="Arial"/>
                <a:ea typeface="Arial"/>
                <a:cs typeface="Arial"/>
                <a:sym typeface="Arial"/>
              </a:rPr>
              <a:t>Brassica hexaploid and its parents. A, B. rapa; B, B. carinata; C,</a:t>
            </a:r>
            <a:endParaRPr sz="1200">
              <a:latin typeface="Arial"/>
              <a:ea typeface="Arial"/>
              <a:cs typeface="Arial"/>
              <a:sym typeface="Arial"/>
            </a:endParaRPr>
          </a:p>
          <a:p>
            <a:pPr lvl="0" defTabSz="914400">
              <a:lnSpc>
                <a:spcPct val="100000"/>
              </a:lnSpc>
              <a:spcBef>
                <a:spcPts val="400"/>
              </a:spcBef>
              <a:defRPr sz="1800"/>
            </a:pPr>
            <a:r>
              <a:rPr sz="1200" i="1">
                <a:latin typeface="Arial"/>
                <a:ea typeface="Arial"/>
                <a:cs typeface="Arial"/>
                <a:sym typeface="Arial"/>
              </a:rPr>
              <a:t>Brassica hexaploid.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pPr lvl="0"/>
            <a:endParaRPr/>
          </a:p>
        </p:txBody>
      </p:sp>
      <p:sp>
        <p:nvSpPr>
          <p:cNvPr id="232" name="Shape 232"/>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4. Gene ontology (GO) annotations of all detected genes. The histogram shows the result of classifying 24658 genes to </a:t>
            </a:r>
            <a:r>
              <a:rPr sz="1200">
                <a:latin typeface="Arial"/>
                <a:ea typeface="Arial"/>
                <a:cs typeface="Arial"/>
                <a:sym typeface="Arial"/>
              </a:rPr>
              <a:t>the secondary classification of GO terms. The y-axis indicates the number of genes in a functional term.</a:t>
            </a:r>
          </a:p>
          <a:p>
            <a:pPr lvl="0" defTabSz="914400">
              <a:lnSpc>
                <a:spcPct val="100000"/>
              </a:lnSpc>
              <a:spcBef>
                <a:spcPts val="400"/>
              </a:spcBef>
              <a:defRPr sz="1800"/>
            </a:pPr>
            <a:r>
              <a:rPr sz="1200">
                <a:latin typeface="Arial"/>
                <a:ea typeface="Arial"/>
                <a:cs typeface="Arial"/>
                <a:sym typeface="Arial"/>
              </a:rPr>
              <a:t>24658 </a:t>
            </a:r>
            <a:r>
              <a:rPr sz="1200">
                <a:latin typeface="宋体"/>
                <a:ea typeface="宋体"/>
                <a:cs typeface="宋体"/>
                <a:sym typeface="宋体"/>
              </a:rPr>
              <a:t>个（</a:t>
            </a:r>
            <a:r>
              <a:rPr sz="1200">
                <a:latin typeface="Arial"/>
                <a:ea typeface="Arial"/>
                <a:cs typeface="Arial"/>
                <a:sym typeface="Arial"/>
              </a:rPr>
              <a:t>75.54%</a:t>
            </a:r>
            <a:r>
              <a:rPr sz="1200">
                <a:latin typeface="宋体"/>
                <a:ea typeface="宋体"/>
                <a:cs typeface="宋体"/>
                <a:sym typeface="宋体"/>
              </a:rPr>
              <a:t>）得到了相应的</a:t>
            </a:r>
            <a:r>
              <a:rPr sz="1200">
                <a:latin typeface="Arial"/>
                <a:ea typeface="Arial"/>
                <a:cs typeface="Arial"/>
                <a:sym typeface="Arial"/>
              </a:rPr>
              <a:t>GO</a:t>
            </a:r>
            <a:r>
              <a:rPr sz="1200">
                <a:latin typeface="宋体"/>
                <a:ea typeface="宋体"/>
                <a:cs typeface="宋体"/>
                <a:sym typeface="宋体"/>
              </a:rPr>
              <a:t>功能注释。生物过程、细胞组成和分子功能各有</a:t>
            </a:r>
            <a:r>
              <a:rPr sz="1200">
                <a:latin typeface="Arial"/>
                <a:ea typeface="Arial"/>
                <a:cs typeface="Arial"/>
                <a:sym typeface="Arial"/>
              </a:rPr>
              <a:t>26</a:t>
            </a:r>
            <a:r>
              <a:rPr sz="1200">
                <a:latin typeface="宋体"/>
                <a:ea typeface="宋体"/>
                <a:cs typeface="宋体"/>
                <a:sym typeface="宋体"/>
              </a:rPr>
              <a:t>、</a:t>
            </a:r>
            <a:r>
              <a:rPr sz="1200">
                <a:latin typeface="Arial"/>
                <a:ea typeface="Arial"/>
                <a:cs typeface="Arial"/>
                <a:sym typeface="Arial"/>
              </a:rPr>
              <a:t>9</a:t>
            </a:r>
            <a:r>
              <a:rPr sz="1200">
                <a:latin typeface="宋体"/>
                <a:ea typeface="宋体"/>
                <a:cs typeface="宋体"/>
                <a:sym typeface="宋体"/>
              </a:rPr>
              <a:t>和</a:t>
            </a:r>
            <a:r>
              <a:rPr sz="1200">
                <a:latin typeface="Arial"/>
                <a:ea typeface="Arial"/>
                <a:cs typeface="Arial"/>
                <a:sym typeface="Arial"/>
              </a:rPr>
              <a:t>11</a:t>
            </a:r>
            <a:r>
              <a:rPr sz="1200">
                <a:latin typeface="宋体"/>
                <a:ea typeface="宋体"/>
                <a:cs typeface="宋体"/>
                <a:sym typeface="宋体"/>
              </a:rPr>
              <a:t>个功能组。生物过程这一个大类中</a:t>
            </a:r>
            <a:r>
              <a:rPr sz="1200">
                <a:latin typeface="Arial"/>
                <a:ea typeface="Arial"/>
                <a:cs typeface="Arial"/>
                <a:sym typeface="Arial"/>
              </a:rPr>
              <a:t>“</a:t>
            </a:r>
            <a:r>
              <a:rPr sz="1200">
                <a:latin typeface="宋体"/>
                <a:ea typeface="宋体"/>
                <a:cs typeface="宋体"/>
                <a:sym typeface="宋体"/>
              </a:rPr>
              <a:t>细胞过程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GO:0009987</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代谢过程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GO:0008152</a:t>
            </a:r>
            <a:r>
              <a:rPr sz="1200">
                <a:latin typeface="宋体"/>
                <a:ea typeface="宋体"/>
                <a:cs typeface="宋体"/>
                <a:sym typeface="宋体"/>
              </a:rPr>
              <a:t>）分别有</a:t>
            </a:r>
            <a:r>
              <a:rPr sz="1200">
                <a:latin typeface="Arial"/>
                <a:ea typeface="Arial"/>
                <a:cs typeface="Arial"/>
                <a:sym typeface="Arial"/>
              </a:rPr>
              <a:t>12537</a:t>
            </a:r>
            <a:r>
              <a:rPr sz="1200">
                <a:latin typeface="宋体"/>
                <a:ea typeface="宋体"/>
                <a:cs typeface="宋体"/>
                <a:sym typeface="宋体"/>
              </a:rPr>
              <a:t>和</a:t>
            </a:r>
            <a:r>
              <a:rPr sz="1200">
                <a:latin typeface="Arial"/>
                <a:ea typeface="Arial"/>
                <a:cs typeface="Arial"/>
                <a:sym typeface="Arial"/>
              </a:rPr>
              <a:t>12007</a:t>
            </a:r>
            <a:r>
              <a:rPr sz="1200">
                <a:latin typeface="宋体"/>
                <a:ea typeface="宋体"/>
                <a:cs typeface="宋体"/>
                <a:sym typeface="宋体"/>
              </a:rPr>
              <a:t>个基因，是包括基因最多的两个功能组。在细胞组成和分子功能两大类中，</a:t>
            </a:r>
            <a:r>
              <a:rPr sz="1200">
                <a:latin typeface="Arial"/>
                <a:ea typeface="Arial"/>
                <a:cs typeface="Arial"/>
                <a:sym typeface="Arial"/>
              </a:rPr>
              <a:t>“</a:t>
            </a:r>
            <a:r>
              <a:rPr sz="1200">
                <a:latin typeface="宋体"/>
                <a:ea typeface="宋体"/>
                <a:cs typeface="宋体"/>
                <a:sym typeface="宋体"/>
              </a:rPr>
              <a:t>细胞</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GO:0005623</a:t>
            </a:r>
            <a:r>
              <a:rPr sz="1200">
                <a:latin typeface="宋体"/>
                <a:ea typeface="宋体"/>
                <a:cs typeface="宋体"/>
                <a:sym typeface="宋体"/>
              </a:rPr>
              <a:t>）与</a:t>
            </a:r>
            <a:r>
              <a:rPr sz="1200">
                <a:latin typeface="Arial"/>
                <a:ea typeface="Arial"/>
                <a:cs typeface="Arial"/>
                <a:sym typeface="Arial"/>
              </a:rPr>
              <a:t>“</a:t>
            </a:r>
            <a:r>
              <a:rPr sz="1200">
                <a:latin typeface="宋体"/>
                <a:ea typeface="宋体"/>
                <a:cs typeface="宋体"/>
                <a:sym typeface="宋体"/>
              </a:rPr>
              <a:t>结合</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GO:0005488</a:t>
            </a:r>
            <a:r>
              <a:rPr sz="1200">
                <a:latin typeface="宋体"/>
                <a:ea typeface="宋体"/>
                <a:cs typeface="宋体"/>
                <a:sym typeface="宋体"/>
              </a:rPr>
              <a:t>）是含有基因最多的功能组。另外我们注意到在这三大类别中，还有</a:t>
            </a:r>
            <a:r>
              <a:rPr sz="1200">
                <a:latin typeface="Arial"/>
                <a:ea typeface="Arial"/>
                <a:cs typeface="Arial"/>
                <a:sym typeface="Arial"/>
              </a:rPr>
              <a:t>“</a:t>
            </a:r>
            <a:r>
              <a:rPr sz="1200">
                <a:latin typeface="宋体"/>
                <a:ea typeface="宋体"/>
                <a:cs typeface="宋体"/>
                <a:sym typeface="宋体"/>
              </a:rPr>
              <a:t>应激反应</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GO:0050896</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细胞部分</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GO:0044464</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催化活性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GO:0003824</a:t>
            </a:r>
            <a:r>
              <a:rPr sz="1200">
                <a:latin typeface="宋体"/>
                <a:ea typeface="宋体"/>
                <a:cs typeface="宋体"/>
                <a:sym typeface="宋体"/>
              </a:rPr>
              <a:t>）的基因数也较多。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pPr lvl="0"/>
            <a:endParaRPr/>
          </a:p>
        </p:txBody>
      </p:sp>
      <p:sp>
        <p:nvSpPr>
          <p:cNvPr id="238" name="Shape 23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5. Differentially expressed genes detected between  </a:t>
            </a:r>
            <a:r>
              <a:rPr sz="1200" b="1" i="1">
                <a:latin typeface="Arial"/>
                <a:ea typeface="Arial"/>
                <a:cs typeface="Arial"/>
                <a:sym typeface="Arial"/>
              </a:rPr>
              <a:t>Brassica hexaploid and its parents. The number of upregulated  </a:t>
            </a:r>
            <a:r>
              <a:rPr sz="1200">
                <a:latin typeface="Arial"/>
                <a:ea typeface="Arial"/>
                <a:cs typeface="Arial"/>
                <a:sym typeface="Arial"/>
              </a:rPr>
              <a:t>and down-regulated genes between </a:t>
            </a:r>
            <a:r>
              <a:rPr sz="1200" i="1">
                <a:latin typeface="Arial"/>
                <a:ea typeface="Arial"/>
                <a:cs typeface="Arial"/>
                <a:sym typeface="Arial"/>
              </a:rPr>
              <a:t>Brassica</a:t>
            </a:r>
          </a:p>
          <a:p>
            <a:pPr lvl="0" defTabSz="914400">
              <a:lnSpc>
                <a:spcPct val="100000"/>
              </a:lnSpc>
              <a:spcBef>
                <a:spcPts val="400"/>
              </a:spcBef>
              <a:defRPr sz="1800"/>
            </a:pPr>
            <a:r>
              <a:rPr sz="1200">
                <a:latin typeface="Arial"/>
                <a:ea typeface="Arial"/>
                <a:cs typeface="Arial"/>
                <a:sym typeface="Arial"/>
              </a:rPr>
              <a:t>hexaploid (C) and </a:t>
            </a:r>
            <a:r>
              <a:rPr sz="1200" i="1">
                <a:latin typeface="Arial"/>
                <a:ea typeface="Arial"/>
                <a:cs typeface="Arial"/>
                <a:sym typeface="Arial"/>
              </a:rPr>
              <a:t>B. rapa (A), Brassica hexaploid (C) and B. carinata (B) are revealed.</a:t>
            </a:r>
            <a:r>
              <a:rPr sz="1200">
                <a:latin typeface="宋体"/>
                <a:ea typeface="宋体"/>
                <a:cs typeface="宋体"/>
                <a:sym typeface="宋体"/>
              </a:rPr>
              <a:t>差异基因占到了总基因数的</a:t>
            </a:r>
            <a:r>
              <a:rPr sz="1200">
                <a:latin typeface="Arial"/>
                <a:ea typeface="Arial"/>
                <a:cs typeface="Arial"/>
                <a:sym typeface="Arial"/>
              </a:rPr>
              <a:t>22.66%</a:t>
            </a:r>
            <a:r>
              <a:rPr sz="1200">
                <a:latin typeface="宋体"/>
                <a:ea typeface="宋体"/>
                <a:cs typeface="宋体"/>
                <a:sym typeface="宋体"/>
              </a:rPr>
              <a:t>，六倍体植物与父本相比的所有差异基因的差异倍数之和为</a:t>
            </a:r>
            <a:r>
              <a:rPr sz="1200">
                <a:latin typeface="Arial"/>
                <a:ea typeface="Arial"/>
                <a:cs typeface="Arial"/>
                <a:sym typeface="Arial"/>
              </a:rPr>
              <a:t>15640.92</a:t>
            </a:r>
            <a:r>
              <a:rPr sz="1200">
                <a:latin typeface="宋体"/>
                <a:ea typeface="宋体"/>
                <a:cs typeface="宋体"/>
                <a:sym typeface="宋体"/>
              </a:rPr>
              <a:t>，而六倍体植物与母本相比所有差异基因的差异倍数之和为</a:t>
            </a:r>
            <a:r>
              <a:rPr sz="1200">
                <a:latin typeface="Arial"/>
                <a:ea typeface="Arial"/>
                <a:cs typeface="Arial"/>
                <a:sym typeface="Arial"/>
              </a:rPr>
              <a:t>10371.10</a:t>
            </a:r>
            <a:r>
              <a:rPr sz="1200">
                <a:latin typeface="宋体"/>
                <a:ea typeface="宋体"/>
                <a:cs typeface="宋体"/>
                <a:sym typeface="宋体"/>
              </a:rPr>
              <a:t>，可见六倍体植物与其父本之间基因表达量的差异更大，且差异基因的数目也多于六倍体植物与母本的差异基因数目。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pPr lvl="0"/>
            <a:endParaRPr/>
          </a:p>
        </p:txBody>
      </p:sp>
      <p:sp>
        <p:nvSpPr>
          <p:cNvPr id="244" name="Shape 24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6. Functional annotation of DEGs between Brassica hexaploid and its parents based on GO terms. DEGs between  </a:t>
            </a:r>
            <a:r>
              <a:rPr sz="1200">
                <a:latin typeface="Arial"/>
                <a:ea typeface="Arial"/>
                <a:cs typeface="Arial"/>
                <a:sym typeface="Arial"/>
              </a:rPr>
              <a:t>Brassica hexaploid (C)-B. rapa (A) and Brassica hexaploid (C)-B. carinata (B) are grouped to the secondary classification of GO terms. There are 8, 9, and 20 functional groups in the three main categories (molecular function, cellular component, and biological</a:t>
            </a:r>
          </a:p>
          <a:p>
            <a:pPr lvl="0" defTabSz="914400">
              <a:lnSpc>
                <a:spcPct val="100000"/>
              </a:lnSpc>
              <a:spcBef>
                <a:spcPts val="400"/>
              </a:spcBef>
              <a:defRPr sz="1800"/>
            </a:pPr>
            <a:r>
              <a:rPr sz="1200">
                <a:latin typeface="Arial"/>
                <a:ea typeface="Arial"/>
                <a:cs typeface="Arial"/>
                <a:sym typeface="Arial"/>
              </a:rPr>
              <a:t>process) of GO classification, respectively.</a:t>
            </a:r>
            <a:r>
              <a:rPr sz="1200">
                <a:latin typeface="宋体"/>
                <a:ea typeface="宋体"/>
                <a:cs typeface="宋体"/>
                <a:sym typeface="宋体"/>
              </a:rPr>
              <a:t>在</a:t>
            </a:r>
            <a:r>
              <a:rPr sz="1200">
                <a:latin typeface="Arial"/>
                <a:ea typeface="Arial"/>
                <a:cs typeface="Arial"/>
                <a:sym typeface="Arial"/>
              </a:rPr>
              <a:t>GO</a:t>
            </a:r>
            <a:r>
              <a:rPr sz="1200">
                <a:latin typeface="宋体"/>
                <a:ea typeface="宋体"/>
                <a:cs typeface="宋体"/>
                <a:sym typeface="宋体"/>
              </a:rPr>
              <a:t>的三大类别（分子功能、细胞组成和生物过程）中我们分别得到了</a:t>
            </a:r>
            <a:r>
              <a:rPr sz="1200">
                <a:latin typeface="Arial"/>
                <a:ea typeface="Arial"/>
                <a:cs typeface="Arial"/>
                <a:sym typeface="Arial"/>
              </a:rPr>
              <a:t>8</a:t>
            </a:r>
            <a:r>
              <a:rPr sz="1200">
                <a:latin typeface="宋体"/>
                <a:ea typeface="宋体"/>
                <a:cs typeface="宋体"/>
                <a:sym typeface="宋体"/>
              </a:rPr>
              <a:t>、</a:t>
            </a:r>
            <a:r>
              <a:rPr sz="1200">
                <a:latin typeface="Arial"/>
                <a:ea typeface="Arial"/>
                <a:cs typeface="Arial"/>
                <a:sym typeface="Arial"/>
              </a:rPr>
              <a:t>9</a:t>
            </a:r>
            <a:r>
              <a:rPr sz="1200">
                <a:latin typeface="宋体"/>
                <a:ea typeface="宋体"/>
                <a:cs typeface="宋体"/>
                <a:sym typeface="宋体"/>
              </a:rPr>
              <a:t>和</a:t>
            </a:r>
            <a:r>
              <a:rPr sz="1200">
                <a:latin typeface="Arial"/>
                <a:ea typeface="Arial"/>
                <a:cs typeface="Arial"/>
                <a:sym typeface="Arial"/>
              </a:rPr>
              <a:t>20</a:t>
            </a:r>
            <a:r>
              <a:rPr sz="1200">
                <a:latin typeface="宋体"/>
                <a:ea typeface="宋体"/>
                <a:cs typeface="宋体"/>
                <a:sym typeface="宋体"/>
              </a:rPr>
              <a:t>个功能组。</a:t>
            </a:r>
            <a:r>
              <a:rPr sz="1200">
                <a:latin typeface="Arial"/>
                <a:ea typeface="Arial"/>
                <a:cs typeface="Arial"/>
                <a:sym typeface="Arial"/>
              </a:rPr>
              <a:t>“</a:t>
            </a:r>
            <a:r>
              <a:rPr sz="1200">
                <a:latin typeface="宋体"/>
                <a:ea typeface="宋体"/>
                <a:cs typeface="宋体"/>
                <a:sym typeface="宋体"/>
              </a:rPr>
              <a:t>结合</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GO:0005488</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代谢过程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GO:0008152</a:t>
            </a:r>
            <a:r>
              <a:rPr sz="1200">
                <a:latin typeface="宋体"/>
                <a:ea typeface="宋体"/>
                <a:cs typeface="宋体"/>
                <a:sym typeface="宋体"/>
              </a:rPr>
              <a:t>）分别是分子功能和生物过程大类中基因数目最多的功能组，在细胞组成大类中，</a:t>
            </a:r>
            <a:r>
              <a:rPr sz="1200">
                <a:latin typeface="Arial"/>
                <a:ea typeface="Arial"/>
                <a:cs typeface="Arial"/>
                <a:sym typeface="Arial"/>
              </a:rPr>
              <a:t>“</a:t>
            </a:r>
            <a:r>
              <a:rPr sz="1200">
                <a:latin typeface="宋体"/>
                <a:ea typeface="宋体"/>
                <a:cs typeface="宋体"/>
                <a:sym typeface="宋体"/>
              </a:rPr>
              <a:t>细胞</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GO:0005623</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细胞部分</a:t>
            </a:r>
            <a:r>
              <a:rPr sz="1200">
                <a:latin typeface="Arial"/>
                <a:ea typeface="Arial"/>
                <a:cs typeface="Arial"/>
                <a:sym typeface="Arial"/>
              </a:rPr>
              <a:t>”</a:t>
            </a:r>
            <a:r>
              <a:rPr sz="1200">
                <a:latin typeface="宋体"/>
                <a:ea typeface="宋体"/>
                <a:cs typeface="宋体"/>
                <a:sym typeface="宋体"/>
              </a:rPr>
              <a:t>（ </a:t>
            </a:r>
            <a:r>
              <a:rPr sz="1200">
                <a:latin typeface="Arial"/>
                <a:ea typeface="Arial"/>
                <a:cs typeface="Arial"/>
                <a:sym typeface="Arial"/>
              </a:rPr>
              <a:t>GO:0044464</a:t>
            </a:r>
            <a:r>
              <a:rPr sz="1200">
                <a:latin typeface="宋体"/>
                <a:ea typeface="宋体"/>
                <a:cs typeface="宋体"/>
                <a:sym typeface="宋体"/>
              </a:rPr>
              <a:t>）两个功能组所具有的基因数目一样，且高于其它的功能组。另外，功能组</a:t>
            </a:r>
            <a:r>
              <a:rPr sz="1200">
                <a:latin typeface="Arial"/>
                <a:ea typeface="Arial"/>
                <a:cs typeface="Arial"/>
                <a:sym typeface="Arial"/>
              </a:rPr>
              <a:t>“</a:t>
            </a:r>
            <a:r>
              <a:rPr sz="1200">
                <a:latin typeface="宋体"/>
                <a:ea typeface="宋体"/>
                <a:cs typeface="宋体"/>
                <a:sym typeface="宋体"/>
              </a:rPr>
              <a:t>催化活性</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GO:0003824</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转运功能</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GO:0005215</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细胞器</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GO:0043226</a:t>
            </a:r>
            <a:r>
              <a:rPr sz="1200">
                <a:latin typeface="宋体"/>
                <a:ea typeface="宋体"/>
                <a:cs typeface="宋体"/>
                <a:sym typeface="宋体"/>
              </a:rPr>
              <a:t>）、</a:t>
            </a:r>
            <a:r>
              <a:rPr sz="1200">
                <a:latin typeface="Arial"/>
                <a:ea typeface="Arial"/>
                <a:cs typeface="Arial"/>
                <a:sym typeface="Arial"/>
              </a:rPr>
              <a:t>“</a:t>
            </a:r>
            <a:r>
              <a:rPr sz="1200">
                <a:latin typeface="宋体"/>
                <a:ea typeface="宋体"/>
                <a:cs typeface="宋体"/>
                <a:sym typeface="宋体"/>
              </a:rPr>
              <a:t>细胞过程</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GO:0009987</a:t>
            </a:r>
            <a:r>
              <a:rPr sz="1200">
                <a:latin typeface="宋体"/>
                <a:ea typeface="宋体"/>
                <a:cs typeface="宋体"/>
                <a:sym typeface="宋体"/>
              </a:rPr>
              <a:t>）和</a:t>
            </a:r>
            <a:r>
              <a:rPr sz="1200">
                <a:latin typeface="Arial"/>
                <a:ea typeface="Arial"/>
                <a:cs typeface="Arial"/>
                <a:sym typeface="Arial"/>
              </a:rPr>
              <a:t>“</a:t>
            </a:r>
            <a:r>
              <a:rPr sz="1200">
                <a:latin typeface="宋体"/>
                <a:ea typeface="宋体"/>
                <a:cs typeface="宋体"/>
                <a:sym typeface="宋体"/>
              </a:rPr>
              <a:t>应激反应</a:t>
            </a:r>
            <a:r>
              <a:rPr sz="1200">
                <a:latin typeface="Arial"/>
                <a:ea typeface="Arial"/>
                <a:cs typeface="Arial"/>
                <a:sym typeface="Arial"/>
              </a:rPr>
              <a:t>”</a:t>
            </a:r>
            <a:r>
              <a:rPr sz="1200">
                <a:latin typeface="宋体"/>
                <a:ea typeface="宋体"/>
                <a:cs typeface="宋体"/>
                <a:sym typeface="宋体"/>
              </a:rPr>
              <a:t>（</a:t>
            </a:r>
            <a:r>
              <a:rPr sz="1200">
                <a:latin typeface="Arial"/>
                <a:ea typeface="Arial"/>
                <a:cs typeface="Arial"/>
                <a:sym typeface="Arial"/>
              </a:rPr>
              <a:t>GO: 0050896</a:t>
            </a:r>
            <a:r>
              <a:rPr sz="1200">
                <a:latin typeface="宋体"/>
                <a:ea typeface="宋体"/>
                <a:cs typeface="宋体"/>
                <a:sym typeface="宋体"/>
              </a:rPr>
              <a:t>）所具有的差异基因数目也相对较多。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pPr lvl="0"/>
            <a:endParaRPr/>
          </a:p>
        </p:txBody>
      </p:sp>
      <p:sp>
        <p:nvSpPr>
          <p:cNvPr id="255" name="Shape 255"/>
          <p:cNvSpPr>
            <a:spLocks noGrp="1"/>
          </p:cNvSpPr>
          <p:nvPr>
            <p:ph type="body" sz="quarter" idx="1"/>
          </p:nvPr>
        </p:nvSpPr>
        <p:spPr>
          <a:prstGeom prst="rect">
            <a:avLst/>
          </a:prstGeom>
        </p:spPr>
        <p:txBody>
          <a:bodyPr/>
          <a:lstStyle/>
          <a:p>
            <a:pPr lvl="0">
              <a:lnSpc>
                <a:spcPct val="117999"/>
              </a:lnSpc>
              <a:defRPr sz="1800"/>
            </a:pPr>
            <a:r>
              <a:rPr sz="2200">
                <a:latin typeface="宋体"/>
                <a:ea typeface="宋体"/>
                <a:cs typeface="宋体"/>
                <a:sym typeface="宋体"/>
              </a:rPr>
              <a:t>基于分析差异基因表达模式的相似性和差异性的目的，我们应用</a:t>
            </a:r>
            <a:r>
              <a:rPr sz="2200"/>
              <a:t>MATLAB 7.8</a:t>
            </a:r>
            <a:r>
              <a:rPr sz="2200">
                <a:latin typeface="宋体"/>
                <a:ea typeface="宋体"/>
                <a:cs typeface="宋体"/>
                <a:sym typeface="宋体"/>
              </a:rPr>
              <a:t>软件对</a:t>
            </a:r>
            <a:r>
              <a:rPr sz="2200"/>
              <a:t>7397</a:t>
            </a:r>
            <a:r>
              <a:rPr sz="2200">
                <a:latin typeface="宋体"/>
                <a:ea typeface="宋体"/>
                <a:cs typeface="宋体"/>
                <a:sym typeface="宋体"/>
              </a:rPr>
              <a:t>个差异基因进行分层聚类分析。我们将每个差异基因的</a:t>
            </a:r>
            <a:r>
              <a:rPr sz="2200"/>
              <a:t>RPKM</a:t>
            </a:r>
            <a:r>
              <a:rPr sz="2200">
                <a:latin typeface="宋体"/>
                <a:ea typeface="宋体"/>
                <a:cs typeface="宋体"/>
                <a:sym typeface="宋体"/>
              </a:rPr>
              <a:t>值除以其在对照组中的值，再将结果转化为以</a:t>
            </a:r>
            <a:r>
              <a:rPr sz="2200"/>
              <a:t>2</a:t>
            </a:r>
            <a:r>
              <a:rPr sz="2200">
                <a:latin typeface="宋体"/>
                <a:ea typeface="宋体"/>
                <a:cs typeface="宋体"/>
                <a:sym typeface="宋体"/>
              </a:rPr>
              <a:t>为底数的对数值来进行聚类，聚类的结果用</a:t>
            </a:r>
            <a:r>
              <a:rPr sz="2200"/>
              <a:t>Java TreeView</a:t>
            </a:r>
            <a:r>
              <a:rPr sz="2200">
                <a:latin typeface="宋体"/>
                <a:ea typeface="宋体"/>
                <a:cs typeface="宋体"/>
                <a:sym typeface="宋体"/>
              </a:rPr>
              <a:t>软件显示（图</a:t>
            </a:r>
            <a:r>
              <a:rPr sz="2200"/>
              <a:t>2-7</a:t>
            </a:r>
            <a:r>
              <a:rPr sz="2200">
                <a:latin typeface="宋体"/>
                <a:ea typeface="宋体"/>
                <a:cs typeface="宋体"/>
                <a:sym typeface="宋体"/>
              </a:rPr>
              <a:t>），图中红色表示上调的基因，绿色表示下调的基因。</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b="0">
                <a:solidFill>
                  <a:srgbClr val="000000"/>
                </a:solidFill>
              </a:defRPr>
            </a:pPr>
            <a:r>
              <a:rPr sz="3900" b="1">
                <a:solidFill>
                  <a:srgbClr val="330066"/>
                </a:solidFill>
              </a:rPr>
              <a:t>Title Text</a:t>
            </a:r>
          </a:p>
        </p:txBody>
      </p:sp>
      <p:sp>
        <p:nvSpPr>
          <p:cNvPr id="40" name="Shape 40"/>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空白 0">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6" cy="1435100"/>
          </a:xfrm>
          <a:prstGeom prst="rect">
            <a:avLst/>
          </a:prstGeom>
        </p:spPr>
        <p:txBody>
          <a:bodyPr/>
          <a:lstStyle>
            <a:lvl1pPr>
              <a:defRPr sz="2000"/>
            </a:lvl1pPr>
          </a:lstStyle>
          <a:p>
            <a:pPr lvl="0">
              <a:defRPr sz="1800" b="0">
                <a:solidFill>
                  <a:srgbClr val="000000"/>
                </a:solidFill>
              </a:defRPr>
            </a:pPr>
            <a:r>
              <a:rPr sz="2000" b="1">
                <a:solidFill>
                  <a:srgbClr val="330066"/>
                </a:solidFill>
              </a:rPr>
              <a:t>Title Text</a:t>
            </a:r>
          </a:p>
        </p:txBody>
      </p:sp>
      <p:sp>
        <p:nvSpPr>
          <p:cNvPr id="73" name="Shape 73"/>
          <p:cNvSpPr>
            <a:spLocks noGrp="1"/>
          </p:cNvSpPr>
          <p:nvPr>
            <p:ph type="body" idx="1"/>
          </p:nvPr>
        </p:nvSpPr>
        <p:spPr>
          <a:xfrm>
            <a:off x="3575050" y="273050"/>
            <a:ext cx="5111750" cy="6584950"/>
          </a:xfrm>
          <a:prstGeom prst="rect">
            <a:avLst/>
          </a:prstGeom>
        </p:spPr>
        <p:txBody>
          <a:bodyPr/>
          <a:lstStyle>
            <a:lvl1pPr>
              <a:defRPr sz="3200"/>
            </a:lvl1pPr>
            <a:lvl2pPr marL="741816" indent="-397328">
              <a:defRPr sz="3200"/>
            </a:lvl2pPr>
            <a:lvl3pPr marL="1085319" indent="-391582">
              <a:defRPr sz="3200"/>
            </a:lvl3pPr>
            <a:lvl4pPr marL="1456370" indent="-467359">
              <a:defRPr sz="3200"/>
            </a:lvl4pPr>
            <a:lvl5pPr marL="1788160" indent="-5054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4" name="Shape 7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76" name="Shape 76"/>
          <p:cNvSpPr>
            <a:spLocks noGrp="1"/>
          </p:cNvSpPr>
          <p:nvPr>
            <p:ph type="title"/>
          </p:nvPr>
        </p:nvSpPr>
        <p:spPr>
          <a:xfrm>
            <a:off x="1792288" y="4800600"/>
            <a:ext cx="5486404" cy="566738"/>
          </a:xfrm>
          <a:prstGeom prst="rect">
            <a:avLst/>
          </a:prstGeom>
        </p:spPr>
        <p:txBody>
          <a:bodyPr/>
          <a:lstStyle>
            <a:lvl1pPr>
              <a:defRPr sz="2000"/>
            </a:lvl1pPr>
          </a:lstStyle>
          <a:p>
            <a:pPr lvl="0">
              <a:defRPr sz="1800" b="0">
                <a:solidFill>
                  <a:srgbClr val="000000"/>
                </a:solidFill>
              </a:defRPr>
            </a:pPr>
            <a:r>
              <a:rPr sz="2000" b="1">
                <a:solidFill>
                  <a:srgbClr val="330066"/>
                </a:solidFill>
              </a:rPr>
              <a:t>Title Text</a:t>
            </a:r>
          </a:p>
        </p:txBody>
      </p:sp>
      <p:sp>
        <p:nvSpPr>
          <p:cNvPr id="77" name="Shape 77"/>
          <p:cNvSpPr>
            <a:spLocks noGrp="1"/>
          </p:cNvSpPr>
          <p:nvPr>
            <p:ph type="body" idx="1"/>
          </p:nvPr>
        </p:nvSpPr>
        <p:spPr>
          <a:xfrm>
            <a:off x="1792288" y="5367337"/>
            <a:ext cx="5486404" cy="804866"/>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b="0">
                <a:solidFill>
                  <a:srgbClr val="000000"/>
                </a:solidFill>
              </a:defRPr>
            </a:pPr>
            <a:r>
              <a:rPr sz="3900" b="1">
                <a:solidFill>
                  <a:srgbClr val="330066"/>
                </a:solidFill>
              </a:rPr>
              <a:t>Title Text</a:t>
            </a:r>
          </a:p>
        </p:txBody>
      </p:sp>
      <p:sp>
        <p:nvSpPr>
          <p:cNvPr id="81" name="Shape 81"/>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84" name="Shape 84"/>
          <p:cNvSpPr>
            <a:spLocks noGrp="1"/>
          </p:cNvSpPr>
          <p:nvPr>
            <p:ph type="title"/>
          </p:nvPr>
        </p:nvSpPr>
        <p:spPr>
          <a:xfrm>
            <a:off x="6629400" y="0"/>
            <a:ext cx="2057400" cy="6130925"/>
          </a:xfrm>
          <a:prstGeom prst="rect">
            <a:avLst/>
          </a:prstGeom>
        </p:spPr>
        <p:txBody>
          <a:bodyPr/>
          <a:lstStyle/>
          <a:p>
            <a:pPr lvl="0">
              <a:defRPr sz="1800" b="0">
                <a:solidFill>
                  <a:srgbClr val="000000"/>
                </a:solidFill>
              </a:defRPr>
            </a:pPr>
            <a:r>
              <a:rPr sz="3900" b="1">
                <a:solidFill>
                  <a:srgbClr val="330066"/>
                </a:solidFill>
              </a:rPr>
              <a:t>Title Text</a:t>
            </a:r>
          </a:p>
        </p:txBody>
      </p:sp>
      <p:sp>
        <p:nvSpPr>
          <p:cNvPr id="85" name="Shape 85"/>
          <p:cNvSpPr>
            <a:spLocks noGrp="1"/>
          </p:cNvSpPr>
          <p:nvPr>
            <p:ph type="body" idx="1"/>
          </p:nvPr>
        </p:nvSpPr>
        <p:spPr>
          <a:xfrm>
            <a:off x="457200" y="122237"/>
            <a:ext cx="6019800" cy="6735765"/>
          </a:xfrm>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86" name="Shape 8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88" name="Shape 88"/>
          <p:cNvSpPr>
            <a:spLocks noGrp="1"/>
          </p:cNvSpPr>
          <p:nvPr>
            <p:ph type="body" idx="1"/>
          </p:nvPr>
        </p:nvSpPr>
        <p:spPr>
          <a:xfrm>
            <a:off x="457200" y="122237"/>
            <a:ext cx="8229600" cy="6008690"/>
          </a:xfrm>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89" name="Shape 8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FF041C9C-1A57-4349-BFEB-AE4709A617D8}" type="slidenum">
              <a:rPr lang="en-US"/>
              <a:pPr>
                <a:defRPr/>
              </a:pPr>
              <a:t>‹#›</a:t>
            </a:fld>
            <a:endParaRPr lang="en-US" dirty="0"/>
          </a:p>
        </p:txBody>
      </p:sp>
    </p:spTree>
    <p:extLst>
      <p:ext uri="{BB962C8B-B14F-4D97-AF65-F5344CB8AC3E}">
        <p14:creationId xmlns:p14="http://schemas.microsoft.com/office/powerpoint/2010/main" val="237095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标题和内容 0">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b="0">
                <a:solidFill>
                  <a:srgbClr val="000000"/>
                </a:solidFill>
              </a:defRPr>
            </a:pPr>
            <a:r>
              <a:rPr sz="3900" b="1">
                <a:solidFill>
                  <a:srgbClr val="330066"/>
                </a:solidFill>
              </a:rPr>
              <a:t>Title Text</a:t>
            </a:r>
          </a:p>
        </p:txBody>
      </p:sp>
      <p:sp>
        <p:nvSpPr>
          <p:cNvPr id="44" name="Shape 44"/>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和内容 0">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b="0">
                <a:solidFill>
                  <a:srgbClr val="000000"/>
                </a:solidFill>
              </a:defRPr>
            </a:pPr>
            <a:r>
              <a:rPr sz="3900" b="1">
                <a:solidFill>
                  <a:srgbClr val="330066"/>
                </a:solidFill>
              </a:rPr>
              <a:t>Title Text</a:t>
            </a:r>
          </a:p>
        </p:txBody>
      </p:sp>
      <p:sp>
        <p:nvSpPr>
          <p:cNvPr id="48" name="Shape 48"/>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51" name="Shape 51"/>
          <p:cNvSpPr>
            <a:spLocks noGrp="1"/>
          </p:cNvSpPr>
          <p:nvPr>
            <p:ph type="title"/>
          </p:nvPr>
        </p:nvSpPr>
        <p:spPr>
          <a:xfrm>
            <a:off x="722312" y="4406900"/>
            <a:ext cx="7772401" cy="1362075"/>
          </a:xfrm>
          <a:prstGeom prst="rect">
            <a:avLst/>
          </a:prstGeom>
        </p:spPr>
        <p:txBody>
          <a:bodyPr anchor="t"/>
          <a:lstStyle>
            <a:lvl1pPr>
              <a:defRPr sz="4000" cap="all"/>
            </a:lvl1pPr>
          </a:lstStyle>
          <a:p>
            <a:pPr lvl="0">
              <a:defRPr sz="1800" b="0" cap="none">
                <a:solidFill>
                  <a:srgbClr val="000000"/>
                </a:solidFill>
              </a:defRPr>
            </a:pPr>
            <a:r>
              <a:rPr sz="4000" b="1" cap="all">
                <a:solidFill>
                  <a:srgbClr val="330066"/>
                </a:solidFill>
              </a:rPr>
              <a:t>Title Text</a:t>
            </a:r>
          </a:p>
        </p:txBody>
      </p:sp>
      <p:sp>
        <p:nvSpPr>
          <p:cNvPr id="52" name="Shape 52"/>
          <p:cNvSpPr>
            <a:spLocks noGrp="1"/>
          </p:cNvSpPr>
          <p:nvPr>
            <p:ph type="body" idx="1"/>
          </p:nvPr>
        </p:nvSpPr>
        <p:spPr>
          <a:xfrm>
            <a:off x="722312" y="2906713"/>
            <a:ext cx="7772401" cy="1500191"/>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b="0">
                <a:solidFill>
                  <a:srgbClr val="000000"/>
                </a:solidFill>
              </a:defRPr>
            </a:pPr>
            <a:r>
              <a:rPr sz="3900" b="1">
                <a:solidFill>
                  <a:srgbClr val="330066"/>
                </a:solidFill>
              </a:rPr>
              <a:t>Title Text</a:t>
            </a:r>
          </a:p>
        </p:txBody>
      </p:sp>
      <p:sp>
        <p:nvSpPr>
          <p:cNvPr id="56" name="Shape 56"/>
          <p:cNvSpPr>
            <a:spLocks noGrp="1"/>
          </p:cNvSpPr>
          <p:nvPr>
            <p:ph type="body" idx="1"/>
          </p:nvPr>
        </p:nvSpPr>
        <p:spPr>
          <a:xfrm>
            <a:off x="457200" y="1719263"/>
            <a:ext cx="4038600" cy="5138738"/>
          </a:xfrm>
          <a:prstGeom prst="rect">
            <a:avLst/>
          </a:prstGeom>
        </p:spPr>
        <p:txBody>
          <a:bodyPr/>
          <a:lstStyle>
            <a:lvl1pPr>
              <a:spcBef>
                <a:spcPts val="600"/>
              </a:spcBef>
              <a:defRPr sz="2800"/>
            </a:lvl1pPr>
            <a:lvl2pPr marL="750093" indent="-405606">
              <a:spcBef>
                <a:spcPts val="600"/>
              </a:spcBef>
              <a:defRPr sz="2800"/>
            </a:lvl2pPr>
            <a:lvl3pPr marL="1104900" indent="-411162">
              <a:spcBef>
                <a:spcPts val="600"/>
              </a:spcBef>
              <a:defRPr sz="2800"/>
            </a:lvl3pPr>
            <a:lvl4pPr marL="1443389" indent="-454377">
              <a:spcBef>
                <a:spcPts val="600"/>
              </a:spcBef>
              <a:defRPr sz="2800"/>
            </a:lvl4pPr>
            <a:lvl5pPr marL="1774120" indent="-49142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57" name="Shape 5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9" name="Shape 59"/>
          <p:cNvSpPr>
            <a:spLocks noGrp="1"/>
          </p:cNvSpPr>
          <p:nvPr>
            <p:ph type="title"/>
          </p:nvPr>
        </p:nvSpPr>
        <p:spPr>
          <a:xfrm>
            <a:off x="457200" y="0"/>
            <a:ext cx="8229600" cy="1417638"/>
          </a:xfrm>
          <a:prstGeom prst="rect">
            <a:avLst/>
          </a:prstGeom>
        </p:spPr>
        <p:txBody>
          <a:bodyPr/>
          <a:lstStyle/>
          <a:p>
            <a:pPr lvl="0">
              <a:defRPr sz="1800" b="0">
                <a:solidFill>
                  <a:srgbClr val="000000"/>
                </a:solidFill>
              </a:defRPr>
            </a:pPr>
            <a:r>
              <a:rPr sz="3900" b="1">
                <a:solidFill>
                  <a:srgbClr val="330066"/>
                </a:solidFill>
              </a:rPr>
              <a:t>Title Text</a:t>
            </a:r>
          </a:p>
        </p:txBody>
      </p:sp>
      <p:sp>
        <p:nvSpPr>
          <p:cNvPr id="60" name="Shape 60"/>
          <p:cNvSpPr>
            <a:spLocks noGrp="1"/>
          </p:cNvSpPr>
          <p:nvPr>
            <p:ph type="body" idx="1"/>
          </p:nvPr>
        </p:nvSpPr>
        <p:spPr>
          <a:xfrm>
            <a:off x="457200" y="1417637"/>
            <a:ext cx="4040188" cy="757238"/>
          </a:xfrm>
          <a:prstGeom prst="rect">
            <a:avLst/>
          </a:prstGeom>
        </p:spPr>
        <p:txBody>
          <a:bodyPr anchor="b"/>
          <a:lstStyle>
            <a:lvl1pPr marL="0" indent="0">
              <a:spcBef>
                <a:spcPts val="500"/>
              </a:spcBef>
              <a:buClrTx/>
              <a:buSzTx/>
              <a:buFontTx/>
              <a:buNone/>
              <a:defRPr sz="2400" b="1"/>
            </a:lvl1pPr>
            <a:lvl2pPr marL="0" indent="0">
              <a:spcBef>
                <a:spcPts val="500"/>
              </a:spcBef>
              <a:buClrTx/>
              <a:buSzTx/>
              <a:buFontTx/>
              <a:buNone/>
              <a:defRPr sz="2400" b="1"/>
            </a:lvl2pPr>
            <a:lvl3pPr marL="0" indent="0">
              <a:spcBef>
                <a:spcPts val="500"/>
              </a:spcBef>
              <a:buClrTx/>
              <a:buSzTx/>
              <a:buFontTx/>
              <a:buNone/>
              <a:defRPr sz="2400" b="1"/>
            </a:lvl3pPr>
            <a:lvl4pPr marL="0" indent="0">
              <a:spcBef>
                <a:spcPts val="500"/>
              </a:spcBef>
              <a:buClrTx/>
              <a:buSzTx/>
              <a:buFontTx/>
              <a:buNone/>
              <a:defRPr sz="2400" b="1"/>
            </a:lvl4pPr>
            <a:lvl5pPr marL="0" indent="0">
              <a:spcBef>
                <a:spcPts val="500"/>
              </a:spcBef>
              <a:buClrTx/>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b="0">
                <a:solidFill>
                  <a:srgbClr val="000000"/>
                </a:solidFill>
              </a:defRPr>
            </a:pPr>
            <a:r>
              <a:rPr sz="3900" b="1">
                <a:solidFill>
                  <a:srgbClr val="330066"/>
                </a:solidFill>
              </a:rPr>
              <a:t>Title Text</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空白 0">
    <p:spTree>
      <p:nvGrpSpPr>
        <p:cNvPr id="1" name=""/>
        <p:cNvGrpSpPr/>
        <p:nvPr/>
      </p:nvGrpSpPr>
      <p:grpSpPr>
        <a:xfrm>
          <a:off x="0" y="0"/>
          <a:ext cx="0" cy="0"/>
          <a:chOff x="0" y="0"/>
          <a:chExt cx="0" cy="0"/>
        </a:xfrm>
      </p:grpSpPr>
      <p:sp>
        <p:nvSpPr>
          <p:cNvPr id="68" name="Shape 6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7962900" y="152398"/>
            <a:ext cx="1" cy="1524004"/>
          </a:xfrm>
          <a:prstGeom prst="line">
            <a:avLst/>
          </a:prstGeom>
          <a:ln>
            <a:solidFill/>
            <a:round/>
          </a:ln>
        </p:spPr>
        <p:txBody>
          <a:bodyPr lIns="0" tIns="0" rIns="0" bIns="0"/>
          <a:lstStyle/>
          <a:p>
            <a:pPr lvl="0" defTabSz="457200">
              <a:defRPr sz="1200" b="0"/>
            </a:pPr>
            <a:endParaRPr/>
          </a:p>
        </p:txBody>
      </p:sp>
      <p:grpSp>
        <p:nvGrpSpPr>
          <p:cNvPr id="34" name="Group 34"/>
          <p:cNvGrpSpPr/>
          <p:nvPr/>
        </p:nvGrpSpPr>
        <p:grpSpPr>
          <a:xfrm>
            <a:off x="8153390" y="152392"/>
            <a:ext cx="792170" cy="1295398"/>
            <a:chOff x="-2" y="-2"/>
            <a:chExt cx="792169" cy="1295396"/>
          </a:xfrm>
        </p:grpSpPr>
        <p:sp>
          <p:nvSpPr>
            <p:cNvPr id="3" name="Shape 3"/>
            <p:cNvSpPr/>
            <p:nvPr/>
          </p:nvSpPr>
          <p:spPr>
            <a:xfrm>
              <a:off x="-3" y="-3"/>
              <a:ext cx="120025"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4" name="Shape 4"/>
            <p:cNvSpPr/>
            <p:nvPr/>
          </p:nvSpPr>
          <p:spPr>
            <a:xfrm>
              <a:off x="168032" y="-3"/>
              <a:ext cx="118534"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5" name="Shape 5"/>
            <p:cNvSpPr/>
            <p:nvPr/>
          </p:nvSpPr>
          <p:spPr>
            <a:xfrm>
              <a:off x="336070" y="-3"/>
              <a:ext cx="114031"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6" name="Shape 6"/>
            <p:cNvSpPr/>
            <p:nvPr/>
          </p:nvSpPr>
          <p:spPr>
            <a:xfrm>
              <a:off x="-3" y="167919"/>
              <a:ext cx="120025" cy="115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7" name="Shape 7"/>
            <p:cNvSpPr/>
            <p:nvPr/>
          </p:nvSpPr>
          <p:spPr>
            <a:xfrm>
              <a:off x="168032" y="167919"/>
              <a:ext cx="118534" cy="115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8" name="Shape 8"/>
            <p:cNvSpPr/>
            <p:nvPr/>
          </p:nvSpPr>
          <p:spPr>
            <a:xfrm>
              <a:off x="336070" y="167919"/>
              <a:ext cx="114031" cy="115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9" name="Shape 9"/>
            <p:cNvSpPr/>
            <p:nvPr/>
          </p:nvSpPr>
          <p:spPr>
            <a:xfrm>
              <a:off x="504104" y="167919"/>
              <a:ext cx="109520" cy="115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0" name="Shape 10"/>
            <p:cNvSpPr/>
            <p:nvPr/>
          </p:nvSpPr>
          <p:spPr>
            <a:xfrm>
              <a:off x="-3" y="335842"/>
              <a:ext cx="120025" cy="109453"/>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1" name="Shape 11"/>
            <p:cNvSpPr/>
            <p:nvPr/>
          </p:nvSpPr>
          <p:spPr>
            <a:xfrm>
              <a:off x="168032" y="335842"/>
              <a:ext cx="118534" cy="109453"/>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2" name="Shape 12"/>
            <p:cNvSpPr/>
            <p:nvPr/>
          </p:nvSpPr>
          <p:spPr>
            <a:xfrm>
              <a:off x="336070" y="335842"/>
              <a:ext cx="114031" cy="109453"/>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3" name="Shape 13"/>
            <p:cNvSpPr/>
            <p:nvPr/>
          </p:nvSpPr>
          <p:spPr>
            <a:xfrm>
              <a:off x="504104" y="335842"/>
              <a:ext cx="109520" cy="109453"/>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4" name="Shape 14"/>
            <p:cNvSpPr/>
            <p:nvPr/>
          </p:nvSpPr>
          <p:spPr>
            <a:xfrm>
              <a:off x="672142" y="335842"/>
              <a:ext cx="120025" cy="109453"/>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5" name="Shape 15"/>
            <p:cNvSpPr/>
            <p:nvPr/>
          </p:nvSpPr>
          <p:spPr>
            <a:xfrm>
              <a:off x="-3" y="503764"/>
              <a:ext cx="120025"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0066"/>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6" name="Shape 16"/>
            <p:cNvSpPr/>
            <p:nvPr/>
          </p:nvSpPr>
          <p:spPr>
            <a:xfrm>
              <a:off x="168032" y="503764"/>
              <a:ext cx="118534"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7" name="Shape 17"/>
            <p:cNvSpPr/>
            <p:nvPr/>
          </p:nvSpPr>
          <p:spPr>
            <a:xfrm>
              <a:off x="336070" y="503764"/>
              <a:ext cx="114031"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8" name="Shape 18"/>
            <p:cNvSpPr/>
            <p:nvPr/>
          </p:nvSpPr>
          <p:spPr>
            <a:xfrm>
              <a:off x="504104" y="503764"/>
              <a:ext cx="109520"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19" name="Shape 19"/>
            <p:cNvSpPr/>
            <p:nvPr/>
          </p:nvSpPr>
          <p:spPr>
            <a:xfrm>
              <a:off x="-3" y="671687"/>
              <a:ext cx="120025" cy="11994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0" name="Shape 20"/>
            <p:cNvSpPr/>
            <p:nvPr/>
          </p:nvSpPr>
          <p:spPr>
            <a:xfrm>
              <a:off x="168032" y="671687"/>
              <a:ext cx="118534" cy="11994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1" name="Shape 21"/>
            <p:cNvSpPr/>
            <p:nvPr/>
          </p:nvSpPr>
          <p:spPr>
            <a:xfrm>
              <a:off x="336070" y="671687"/>
              <a:ext cx="114031" cy="11994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2" name="Shape 22"/>
            <p:cNvSpPr/>
            <p:nvPr/>
          </p:nvSpPr>
          <p:spPr>
            <a:xfrm>
              <a:off x="504104" y="671687"/>
              <a:ext cx="109520" cy="11994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3" name="Shape 23"/>
            <p:cNvSpPr/>
            <p:nvPr/>
          </p:nvSpPr>
          <p:spPr>
            <a:xfrm>
              <a:off x="672142" y="671687"/>
              <a:ext cx="120025" cy="11994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EC"/>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4" name="Shape 24"/>
            <p:cNvSpPr/>
            <p:nvPr/>
          </p:nvSpPr>
          <p:spPr>
            <a:xfrm>
              <a:off x="-3" y="839611"/>
              <a:ext cx="120025" cy="118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99"/>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5" name="Shape 25"/>
            <p:cNvSpPr/>
            <p:nvPr/>
          </p:nvSpPr>
          <p:spPr>
            <a:xfrm>
              <a:off x="168032" y="839611"/>
              <a:ext cx="118534" cy="118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6" name="Shape 26"/>
            <p:cNvSpPr/>
            <p:nvPr/>
          </p:nvSpPr>
          <p:spPr>
            <a:xfrm>
              <a:off x="336070" y="839611"/>
              <a:ext cx="114031" cy="118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7" name="Shape 27"/>
            <p:cNvSpPr/>
            <p:nvPr/>
          </p:nvSpPr>
          <p:spPr>
            <a:xfrm>
              <a:off x="504104" y="839611"/>
              <a:ext cx="109520" cy="11844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EC"/>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8" name="Shape 28"/>
            <p:cNvSpPr/>
            <p:nvPr/>
          </p:nvSpPr>
          <p:spPr>
            <a:xfrm>
              <a:off x="-3" y="1007534"/>
              <a:ext cx="120025" cy="1124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29" name="Shape 29"/>
            <p:cNvSpPr/>
            <p:nvPr/>
          </p:nvSpPr>
          <p:spPr>
            <a:xfrm>
              <a:off x="168032" y="1007534"/>
              <a:ext cx="118534" cy="1124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00"/>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30" name="Shape 30"/>
            <p:cNvSpPr/>
            <p:nvPr/>
          </p:nvSpPr>
          <p:spPr>
            <a:xfrm>
              <a:off x="336070" y="1007534"/>
              <a:ext cx="114031" cy="1124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EC"/>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31" name="Shape 31"/>
            <p:cNvSpPr/>
            <p:nvPr/>
          </p:nvSpPr>
          <p:spPr>
            <a:xfrm>
              <a:off x="504104" y="1007534"/>
              <a:ext cx="109520" cy="1124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EC"/>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32" name="Shape 32"/>
            <p:cNvSpPr/>
            <p:nvPr/>
          </p:nvSpPr>
          <p:spPr>
            <a:xfrm>
              <a:off x="168032" y="1175456"/>
              <a:ext cx="118534"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EC"/>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sp>
          <p:nvSpPr>
            <p:cNvPr id="33" name="Shape 33"/>
            <p:cNvSpPr/>
            <p:nvPr/>
          </p:nvSpPr>
          <p:spPr>
            <a:xfrm>
              <a:off x="504104" y="1175456"/>
              <a:ext cx="109520" cy="119939"/>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D8EC"/>
            </a:solidFill>
            <a:ln w="12700" cap="flat">
              <a:noFill/>
              <a:miter lim="400000"/>
            </a:ln>
            <a:effectLst/>
          </p:spPr>
          <p:txBody>
            <a:bodyPr wrap="square" lIns="0" tIns="0" rIns="0" bIns="0" numCol="1" anchor="ctr">
              <a:noAutofit/>
            </a:bodyPr>
            <a:lstStyle/>
            <a:p>
              <a:pPr lvl="0">
                <a:defRPr sz="3200" b="0">
                  <a:latin typeface="Arial"/>
                  <a:ea typeface="Arial"/>
                  <a:cs typeface="Arial"/>
                  <a:sym typeface="Arial"/>
                </a:defRPr>
              </a:pPr>
              <a:endParaRPr/>
            </a:p>
          </p:txBody>
        </p:sp>
      </p:grpSp>
      <p:sp>
        <p:nvSpPr>
          <p:cNvPr id="35" name="Shape 35"/>
          <p:cNvSpPr>
            <a:spLocks noGrp="1"/>
          </p:cNvSpPr>
          <p:nvPr>
            <p:ph type="title"/>
          </p:nvPr>
        </p:nvSpPr>
        <p:spPr>
          <a:xfrm>
            <a:off x="457200" y="0"/>
            <a:ext cx="7543800" cy="14176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lstStyle/>
          <a:p>
            <a:pPr lvl="0">
              <a:defRPr sz="1800" b="0">
                <a:solidFill>
                  <a:srgbClr val="000000"/>
                </a:solidFill>
              </a:defRPr>
            </a:pPr>
            <a:r>
              <a:rPr sz="3900" b="1">
                <a:solidFill>
                  <a:srgbClr val="330066"/>
                </a:solidFill>
              </a:rPr>
              <a:t>Title Text</a:t>
            </a:r>
          </a:p>
        </p:txBody>
      </p:sp>
      <p:sp>
        <p:nvSpPr>
          <p:cNvPr id="36" name="Shape 36"/>
          <p:cNvSpPr>
            <a:spLocks noGrp="1"/>
          </p:cNvSpPr>
          <p:nvPr>
            <p:ph type="body" idx="1"/>
          </p:nvPr>
        </p:nvSpPr>
        <p:spPr>
          <a:xfrm>
            <a:off x="457200" y="1719263"/>
            <a:ext cx="8229600" cy="5138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37" name="Shape 37"/>
          <p:cNvSpPr>
            <a:spLocks noGrp="1"/>
          </p:cNvSpPr>
          <p:nvPr>
            <p:ph type="sldNum" sz="quarter" idx="2"/>
          </p:nvPr>
        </p:nvSpPr>
        <p:spPr>
          <a:xfrm>
            <a:off x="6553200" y="6248400"/>
            <a:ext cx="2133600" cy="226982"/>
          </a:xfrm>
          <a:prstGeom prst="rect">
            <a:avLst/>
          </a:prstGeom>
          <a:ln w="12700">
            <a:miter lim="400000"/>
          </a:ln>
        </p:spPr>
        <p:txBody>
          <a:bodyPr lIns="45718" tIns="45718" rIns="45718" bIns="45718">
            <a:spAutoFit/>
          </a:bodyPr>
          <a:lstStyle>
            <a:lvl1pPr algn="r">
              <a:defRPr sz="1000" b="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a:defRPr sz="3900" b="1">
          <a:solidFill>
            <a:srgbClr val="330066"/>
          </a:solidFill>
          <a:latin typeface="Arial"/>
          <a:ea typeface="Arial"/>
          <a:cs typeface="Arial"/>
          <a:sym typeface="Arial"/>
        </a:defRPr>
      </a:lvl1pPr>
      <a:lvl2pPr>
        <a:defRPr sz="3900" b="1">
          <a:solidFill>
            <a:srgbClr val="330066"/>
          </a:solidFill>
          <a:latin typeface="Arial"/>
          <a:ea typeface="Arial"/>
          <a:cs typeface="Arial"/>
          <a:sym typeface="Arial"/>
        </a:defRPr>
      </a:lvl2pPr>
      <a:lvl3pPr>
        <a:defRPr sz="3900" b="1">
          <a:solidFill>
            <a:srgbClr val="330066"/>
          </a:solidFill>
          <a:latin typeface="Arial"/>
          <a:ea typeface="Arial"/>
          <a:cs typeface="Arial"/>
          <a:sym typeface="Arial"/>
        </a:defRPr>
      </a:lvl3pPr>
      <a:lvl4pPr>
        <a:defRPr sz="3900" b="1">
          <a:solidFill>
            <a:srgbClr val="330066"/>
          </a:solidFill>
          <a:latin typeface="Arial"/>
          <a:ea typeface="Arial"/>
          <a:cs typeface="Arial"/>
          <a:sym typeface="Arial"/>
        </a:defRPr>
      </a:lvl4pPr>
      <a:lvl5pPr>
        <a:defRPr sz="3900" b="1">
          <a:solidFill>
            <a:srgbClr val="330066"/>
          </a:solidFill>
          <a:latin typeface="Arial"/>
          <a:ea typeface="Arial"/>
          <a:cs typeface="Arial"/>
          <a:sym typeface="Arial"/>
        </a:defRPr>
      </a:lvl5pPr>
      <a:lvl6pPr>
        <a:defRPr sz="3900" b="1">
          <a:solidFill>
            <a:srgbClr val="330066"/>
          </a:solidFill>
          <a:latin typeface="Arial"/>
          <a:ea typeface="Arial"/>
          <a:cs typeface="Arial"/>
          <a:sym typeface="Arial"/>
        </a:defRPr>
      </a:lvl6pPr>
      <a:lvl7pPr>
        <a:defRPr sz="3900" b="1">
          <a:solidFill>
            <a:srgbClr val="330066"/>
          </a:solidFill>
          <a:latin typeface="Arial"/>
          <a:ea typeface="Arial"/>
          <a:cs typeface="Arial"/>
          <a:sym typeface="Arial"/>
        </a:defRPr>
      </a:lvl7pPr>
      <a:lvl8pPr>
        <a:defRPr sz="3900" b="1">
          <a:solidFill>
            <a:srgbClr val="330066"/>
          </a:solidFill>
          <a:latin typeface="Arial"/>
          <a:ea typeface="Arial"/>
          <a:cs typeface="Arial"/>
          <a:sym typeface="Arial"/>
        </a:defRPr>
      </a:lvl8pPr>
      <a:lvl9pPr>
        <a:defRPr sz="3900" b="1">
          <a:solidFill>
            <a:srgbClr val="330066"/>
          </a:solidFill>
          <a:latin typeface="Arial"/>
          <a:ea typeface="Arial"/>
          <a:cs typeface="Arial"/>
          <a:sym typeface="Arial"/>
        </a:defRPr>
      </a:lvl9pPr>
    </p:titleStyle>
    <p:bodyStyle>
      <a:lvl1pPr marL="342900" indent="-342900">
        <a:spcBef>
          <a:spcPts val="700"/>
        </a:spcBef>
        <a:buClr>
          <a:srgbClr val="330066"/>
        </a:buClr>
        <a:buSzPct val="70000"/>
        <a:buFont typeface="Wingdings"/>
        <a:buChar char="●"/>
        <a:defRPr sz="3000">
          <a:latin typeface="Arial"/>
          <a:ea typeface="Arial"/>
          <a:cs typeface="Arial"/>
          <a:sym typeface="Arial"/>
        </a:defRPr>
      </a:lvl1pPr>
      <a:lvl2pPr marL="745635" indent="-401147">
        <a:spcBef>
          <a:spcPts val="700"/>
        </a:spcBef>
        <a:buClr>
          <a:srgbClr val="330066"/>
        </a:buClr>
        <a:buSzPct val="70000"/>
        <a:buFont typeface="Wingdings"/>
        <a:buChar char="●"/>
        <a:defRPr sz="3000">
          <a:latin typeface="Arial"/>
          <a:ea typeface="Arial"/>
          <a:cs typeface="Arial"/>
          <a:sym typeface="Arial"/>
        </a:defRPr>
      </a:lvl2pPr>
      <a:lvl3pPr marL="1076808" indent="-383070">
        <a:spcBef>
          <a:spcPts val="700"/>
        </a:spcBef>
        <a:buClr>
          <a:srgbClr val="330066"/>
        </a:buClr>
        <a:buSzPct val="70000"/>
        <a:buFont typeface="Wingdings"/>
        <a:buChar char="●"/>
        <a:defRPr sz="3000">
          <a:latin typeface="Arial"/>
          <a:ea typeface="Arial"/>
          <a:cs typeface="Arial"/>
          <a:sym typeface="Arial"/>
        </a:defRPr>
      </a:lvl3pPr>
      <a:lvl4pPr marL="1427162" indent="-438150">
        <a:spcBef>
          <a:spcPts val="700"/>
        </a:spcBef>
        <a:buClr>
          <a:srgbClr val="330066"/>
        </a:buClr>
        <a:buSzPct val="75000"/>
        <a:buFont typeface="Wingdings"/>
        <a:buChar char="▪"/>
        <a:defRPr sz="3000">
          <a:latin typeface="Arial"/>
          <a:ea typeface="Arial"/>
          <a:cs typeface="Arial"/>
          <a:sym typeface="Arial"/>
        </a:defRPr>
      </a:lvl4pPr>
      <a:lvl5pPr marL="1756567" indent="-473867">
        <a:spcBef>
          <a:spcPts val="700"/>
        </a:spcBef>
        <a:buClr>
          <a:srgbClr val="330066"/>
        </a:buClr>
        <a:buSzPct val="80000"/>
        <a:buFont typeface="Wingdings"/>
        <a:buChar char="▪"/>
        <a:defRPr sz="3000">
          <a:latin typeface="Arial"/>
          <a:ea typeface="Arial"/>
          <a:cs typeface="Arial"/>
          <a:sym typeface="Arial"/>
        </a:defRPr>
      </a:lvl5pPr>
      <a:lvl6pPr marL="2213767" indent="-473867">
        <a:spcBef>
          <a:spcPts val="700"/>
        </a:spcBef>
        <a:buClr>
          <a:srgbClr val="330066"/>
        </a:buClr>
        <a:buSzPct val="80000"/>
        <a:buFont typeface="Wingdings"/>
        <a:buChar char="▪"/>
        <a:defRPr sz="3000">
          <a:latin typeface="Arial"/>
          <a:ea typeface="Arial"/>
          <a:cs typeface="Arial"/>
          <a:sym typeface="Arial"/>
        </a:defRPr>
      </a:lvl6pPr>
      <a:lvl7pPr marL="2670967" indent="-473867">
        <a:spcBef>
          <a:spcPts val="700"/>
        </a:spcBef>
        <a:buClr>
          <a:srgbClr val="330066"/>
        </a:buClr>
        <a:buSzPct val="80000"/>
        <a:buFont typeface="Wingdings"/>
        <a:buChar char="▪"/>
        <a:defRPr sz="3000">
          <a:latin typeface="Arial"/>
          <a:ea typeface="Arial"/>
          <a:cs typeface="Arial"/>
          <a:sym typeface="Arial"/>
        </a:defRPr>
      </a:lvl7pPr>
      <a:lvl8pPr marL="3128167" indent="-473867">
        <a:spcBef>
          <a:spcPts val="700"/>
        </a:spcBef>
        <a:buClr>
          <a:srgbClr val="330066"/>
        </a:buClr>
        <a:buSzPct val="80000"/>
        <a:buFont typeface="Wingdings"/>
        <a:buChar char="▪"/>
        <a:defRPr sz="3000">
          <a:latin typeface="Arial"/>
          <a:ea typeface="Arial"/>
          <a:cs typeface="Arial"/>
          <a:sym typeface="Arial"/>
        </a:defRPr>
      </a:lvl8pPr>
      <a:lvl9pPr marL="3585369" indent="-473867">
        <a:spcBef>
          <a:spcPts val="700"/>
        </a:spcBef>
        <a:buClr>
          <a:srgbClr val="330066"/>
        </a:buClr>
        <a:buSzPct val="80000"/>
        <a:buFont typeface="Wingdings"/>
        <a:buChar char="▪"/>
        <a:defRPr sz="3000">
          <a:latin typeface="Arial"/>
          <a:ea typeface="Arial"/>
          <a:cs typeface="Arial"/>
          <a:sym typeface="Arial"/>
        </a:defRPr>
      </a:lvl9pPr>
    </p:bodyStyle>
    <p:otherStyle>
      <a:lvl1pPr algn="r">
        <a:defRPr sz="1000">
          <a:solidFill>
            <a:schemeClr val="tx1"/>
          </a:solidFill>
          <a:latin typeface="+mn-lt"/>
          <a:ea typeface="+mn-ea"/>
          <a:cs typeface="+mn-cs"/>
          <a:sym typeface="Arial"/>
        </a:defRPr>
      </a:lvl1pPr>
      <a:lvl2pPr algn="r">
        <a:defRPr sz="1000">
          <a:solidFill>
            <a:schemeClr val="tx1"/>
          </a:solidFill>
          <a:latin typeface="+mn-lt"/>
          <a:ea typeface="+mn-ea"/>
          <a:cs typeface="+mn-cs"/>
          <a:sym typeface="Arial"/>
        </a:defRPr>
      </a:lvl2pPr>
      <a:lvl3pPr algn="r">
        <a:defRPr sz="1000">
          <a:solidFill>
            <a:schemeClr val="tx1"/>
          </a:solidFill>
          <a:latin typeface="+mn-lt"/>
          <a:ea typeface="+mn-ea"/>
          <a:cs typeface="+mn-cs"/>
          <a:sym typeface="Arial"/>
        </a:defRPr>
      </a:lvl3pPr>
      <a:lvl4pPr algn="r">
        <a:defRPr sz="1000">
          <a:solidFill>
            <a:schemeClr val="tx1"/>
          </a:solidFill>
          <a:latin typeface="+mn-lt"/>
          <a:ea typeface="+mn-ea"/>
          <a:cs typeface="+mn-cs"/>
          <a:sym typeface="Arial"/>
        </a:defRPr>
      </a:lvl4pPr>
      <a:lvl5pPr algn="r">
        <a:defRPr sz="1000">
          <a:solidFill>
            <a:schemeClr val="tx1"/>
          </a:solidFill>
          <a:latin typeface="+mn-lt"/>
          <a:ea typeface="+mn-ea"/>
          <a:cs typeface="+mn-cs"/>
          <a:sym typeface="Arial"/>
        </a:defRPr>
      </a:lvl5pPr>
      <a:lvl6pPr algn="r">
        <a:defRPr sz="1000">
          <a:solidFill>
            <a:schemeClr val="tx1"/>
          </a:solidFill>
          <a:latin typeface="+mn-lt"/>
          <a:ea typeface="+mn-ea"/>
          <a:cs typeface="+mn-cs"/>
          <a:sym typeface="Arial"/>
        </a:defRPr>
      </a:lvl6pPr>
      <a:lvl7pPr algn="r">
        <a:defRPr sz="1000">
          <a:solidFill>
            <a:schemeClr val="tx1"/>
          </a:solidFill>
          <a:latin typeface="+mn-lt"/>
          <a:ea typeface="+mn-ea"/>
          <a:cs typeface="+mn-cs"/>
          <a:sym typeface="Arial"/>
        </a:defRPr>
      </a:lvl7pPr>
      <a:lvl8pPr algn="r">
        <a:defRPr sz="1000">
          <a:solidFill>
            <a:schemeClr val="tx1"/>
          </a:solidFill>
          <a:latin typeface="+mn-lt"/>
          <a:ea typeface="+mn-ea"/>
          <a:cs typeface="+mn-cs"/>
          <a:sym typeface="Arial"/>
        </a:defRPr>
      </a:lvl8pPr>
      <a:lvl9pPr algn="r">
        <a:defRPr sz="10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6.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transcriptomics.conferenceseries.com/" TargetMode="External"/><Relationship Id="rId1" Type="http://schemas.openxmlformats.org/officeDocument/2006/relationships/slideLayout" Target="../slideLayouts/slideLayout16.xml"/><Relationship Id="rId4" Type="http://schemas.openxmlformats.org/officeDocument/2006/relationships/hyperlink" Target="http://www.conferenceseries.com/genetics-and-molecular-biology-conference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04800" y="1295400"/>
            <a:ext cx="85344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202211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3779911" y="6021287"/>
            <a:ext cx="2153401" cy="332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1600">
                <a:latin typeface="黑体"/>
                <a:ea typeface="黑体"/>
                <a:cs typeface="黑体"/>
                <a:sym typeface="黑体"/>
              </a:rPr>
              <a:t>(</a:t>
            </a:r>
            <a:r>
              <a:rPr sz="1600" b="1">
                <a:latin typeface="Arial"/>
                <a:ea typeface="Arial"/>
                <a:cs typeface="Arial"/>
                <a:sym typeface="Arial"/>
              </a:rPr>
              <a:t>BBCCAA</a:t>
            </a:r>
            <a:r>
              <a:rPr sz="1600">
                <a:latin typeface="黑体"/>
                <a:ea typeface="黑体"/>
                <a:cs typeface="黑体"/>
                <a:sym typeface="黑体"/>
              </a:rPr>
              <a:t>，</a:t>
            </a:r>
            <a:r>
              <a:rPr sz="1600" b="1">
                <a:latin typeface="Arial"/>
                <a:ea typeface="Arial"/>
                <a:cs typeface="Arial"/>
                <a:sym typeface="Arial"/>
              </a:rPr>
              <a:t>2n = 54</a:t>
            </a:r>
            <a:r>
              <a:rPr sz="1600">
                <a:latin typeface="黑体"/>
                <a:ea typeface="黑体"/>
                <a:cs typeface="黑体"/>
                <a:sym typeface="黑体"/>
              </a:rPr>
              <a:t>）</a:t>
            </a:r>
          </a:p>
        </p:txBody>
      </p:sp>
      <p:pic>
        <p:nvPicPr>
          <p:cNvPr id="130" name="image2.png" descr="图片2.png"/>
          <p:cNvPicPr/>
          <p:nvPr/>
        </p:nvPicPr>
        <p:blipFill>
          <a:blip r:embed="rId3">
            <a:extLst/>
          </a:blip>
          <a:stretch>
            <a:fillRect/>
          </a:stretch>
        </p:blipFill>
        <p:spPr>
          <a:xfrm>
            <a:off x="2057400" y="1981200"/>
            <a:ext cx="1914525" cy="1541463"/>
          </a:xfrm>
          <a:prstGeom prst="rect">
            <a:avLst/>
          </a:prstGeom>
          <a:ln w="12700">
            <a:miter lim="400000"/>
          </a:ln>
        </p:spPr>
      </p:pic>
      <p:pic>
        <p:nvPicPr>
          <p:cNvPr id="131" name="image3.png" descr="图片3.png"/>
          <p:cNvPicPr/>
          <p:nvPr/>
        </p:nvPicPr>
        <p:blipFill>
          <a:blip r:embed="rId4">
            <a:extLst/>
          </a:blip>
          <a:stretch>
            <a:fillRect/>
          </a:stretch>
        </p:blipFill>
        <p:spPr>
          <a:xfrm>
            <a:off x="3779911" y="4437112"/>
            <a:ext cx="2036767" cy="1541466"/>
          </a:xfrm>
          <a:prstGeom prst="rect">
            <a:avLst/>
          </a:prstGeom>
          <a:ln w="12700">
            <a:miter lim="400000"/>
          </a:ln>
        </p:spPr>
      </p:pic>
      <p:pic>
        <p:nvPicPr>
          <p:cNvPr id="132" name="image4.png" descr="图片4.png"/>
          <p:cNvPicPr/>
          <p:nvPr/>
        </p:nvPicPr>
        <p:blipFill>
          <a:blip r:embed="rId5">
            <a:extLst/>
          </a:blip>
          <a:stretch>
            <a:fillRect/>
          </a:stretch>
        </p:blipFill>
        <p:spPr>
          <a:xfrm>
            <a:off x="5700712" y="1982788"/>
            <a:ext cx="1928816" cy="1538291"/>
          </a:xfrm>
          <a:prstGeom prst="rect">
            <a:avLst/>
          </a:prstGeom>
          <a:ln w="12700">
            <a:miter lim="400000"/>
          </a:ln>
        </p:spPr>
      </p:pic>
      <p:grpSp>
        <p:nvGrpSpPr>
          <p:cNvPr id="135" name="Group 135"/>
          <p:cNvGrpSpPr/>
          <p:nvPr/>
        </p:nvGrpSpPr>
        <p:grpSpPr>
          <a:xfrm>
            <a:off x="4571996" y="2420883"/>
            <a:ext cx="461778" cy="457016"/>
            <a:chOff x="0" y="-1"/>
            <a:chExt cx="461777" cy="457015"/>
          </a:xfrm>
        </p:grpSpPr>
        <p:sp>
          <p:nvSpPr>
            <p:cNvPr id="133" name="Shape 133"/>
            <p:cNvSpPr/>
            <p:nvPr/>
          </p:nvSpPr>
          <p:spPr>
            <a:xfrm rot="18900000">
              <a:off x="191595" y="-58440"/>
              <a:ext cx="71442" cy="571508"/>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sp>
          <p:nvSpPr>
            <p:cNvPr id="134" name="Shape 134"/>
            <p:cNvSpPr/>
            <p:nvPr/>
          </p:nvSpPr>
          <p:spPr>
            <a:xfrm rot="13500000">
              <a:off x="198740" y="-56056"/>
              <a:ext cx="71442" cy="571507"/>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grpSp>
      <p:sp>
        <p:nvSpPr>
          <p:cNvPr id="136" name="Shape 136"/>
          <p:cNvSpPr/>
          <p:nvPr/>
        </p:nvSpPr>
        <p:spPr>
          <a:xfrm>
            <a:off x="4716016" y="3284982"/>
            <a:ext cx="214315" cy="714379"/>
          </a:xfrm>
          <a:custGeom>
            <a:avLst/>
            <a:gdLst/>
            <a:ahLst/>
            <a:cxnLst>
              <a:cxn ang="0">
                <a:pos x="wd2" y="hd2"/>
              </a:cxn>
              <a:cxn ang="5400000">
                <a:pos x="wd2" y="hd2"/>
              </a:cxn>
              <a:cxn ang="10800000">
                <a:pos x="wd2" y="hd2"/>
              </a:cxn>
              <a:cxn ang="16200000">
                <a:pos x="wd2" y="hd2"/>
              </a:cxn>
            </a:cxnLst>
            <a:rect l="0" t="0" r="r" b="b"/>
            <a:pathLst>
              <a:path w="21600" h="21600" extrusionOk="0">
                <a:moveTo>
                  <a:pt x="0" y="18360"/>
                </a:moveTo>
                <a:lnTo>
                  <a:pt x="5400" y="18360"/>
                </a:lnTo>
                <a:lnTo>
                  <a:pt x="5400" y="0"/>
                </a:lnTo>
                <a:lnTo>
                  <a:pt x="16200" y="0"/>
                </a:lnTo>
                <a:lnTo>
                  <a:pt x="16200" y="18360"/>
                </a:lnTo>
                <a:lnTo>
                  <a:pt x="21600" y="18360"/>
                </a:lnTo>
                <a:lnTo>
                  <a:pt x="10800" y="21600"/>
                </a:lnTo>
                <a:close/>
              </a:path>
            </a:pathLst>
          </a:custGeom>
          <a:solidFill/>
          <a:ln w="12700">
            <a:solidFill/>
            <a:miter lim="400000"/>
          </a:ln>
        </p:spPr>
        <p:txBody>
          <a:bodyPr lIns="0" tIns="0" rIns="0" bIns="0" anchor="ctr"/>
          <a:lstStyle/>
          <a:p>
            <a:pPr lvl="0" algn="ctr">
              <a:defRPr>
                <a:latin typeface="Arial"/>
                <a:ea typeface="Arial"/>
                <a:cs typeface="Arial"/>
                <a:sym typeface="Arial"/>
              </a:defRPr>
            </a:pPr>
            <a:endParaRPr/>
          </a:p>
        </p:txBody>
      </p:sp>
      <p:sp>
        <p:nvSpPr>
          <p:cNvPr id="137" name="Shape 137"/>
          <p:cNvSpPr/>
          <p:nvPr/>
        </p:nvSpPr>
        <p:spPr>
          <a:xfrm>
            <a:off x="1691680" y="3573016"/>
            <a:ext cx="2664299" cy="31338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lvl="0" indent="-342900" algn="ctr">
              <a:defRPr sz="1800" b="0"/>
            </a:pPr>
            <a:r>
              <a:rPr sz="1600">
                <a:latin typeface="黑体"/>
                <a:ea typeface="黑体"/>
                <a:cs typeface="黑体"/>
                <a:sym typeface="黑体"/>
              </a:rPr>
              <a:t>（</a:t>
            </a:r>
            <a:r>
              <a:rPr sz="1600" b="1" i="1">
                <a:latin typeface="Arial"/>
                <a:ea typeface="Arial"/>
                <a:cs typeface="Arial"/>
                <a:sym typeface="Arial"/>
              </a:rPr>
              <a:t>B. rapa</a:t>
            </a:r>
            <a:r>
              <a:rPr sz="1600">
                <a:latin typeface="黑体"/>
                <a:ea typeface="黑体"/>
                <a:cs typeface="黑体"/>
                <a:sym typeface="黑体"/>
              </a:rPr>
              <a:t>，</a:t>
            </a:r>
            <a:r>
              <a:rPr sz="1600" b="1">
                <a:latin typeface="Arial"/>
                <a:ea typeface="Arial"/>
                <a:cs typeface="Arial"/>
                <a:sym typeface="Arial"/>
              </a:rPr>
              <a:t> AA</a:t>
            </a:r>
            <a:r>
              <a:rPr sz="1600">
                <a:latin typeface="黑体"/>
                <a:ea typeface="黑体"/>
                <a:cs typeface="黑体"/>
                <a:sym typeface="黑体"/>
              </a:rPr>
              <a:t>，</a:t>
            </a:r>
            <a:r>
              <a:rPr sz="1600" b="1">
                <a:latin typeface="Arial"/>
                <a:ea typeface="Arial"/>
                <a:cs typeface="Arial"/>
                <a:sym typeface="Arial"/>
              </a:rPr>
              <a:t>2n = 20</a:t>
            </a:r>
            <a:r>
              <a:rPr sz="1600">
                <a:latin typeface="黑体"/>
                <a:ea typeface="黑体"/>
                <a:cs typeface="黑体"/>
                <a:sym typeface="黑体"/>
              </a:rPr>
              <a:t>）</a:t>
            </a:r>
          </a:p>
        </p:txBody>
      </p:sp>
      <p:sp>
        <p:nvSpPr>
          <p:cNvPr id="138" name="Shape 138"/>
          <p:cNvSpPr/>
          <p:nvPr/>
        </p:nvSpPr>
        <p:spPr>
          <a:xfrm>
            <a:off x="5148064" y="3573016"/>
            <a:ext cx="3312369" cy="370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defRPr sz="1800" b="0"/>
            </a:pPr>
            <a:r>
              <a:rPr sz="1600">
                <a:latin typeface="黑体"/>
                <a:ea typeface="黑体"/>
                <a:cs typeface="黑体"/>
                <a:sym typeface="黑体"/>
              </a:rPr>
              <a:t>（</a:t>
            </a:r>
            <a:r>
              <a:rPr sz="1600" b="1" i="1">
                <a:latin typeface="Arial"/>
                <a:ea typeface="Arial"/>
                <a:cs typeface="Arial"/>
                <a:sym typeface="Arial"/>
              </a:rPr>
              <a:t>B. carinata</a:t>
            </a:r>
            <a:r>
              <a:rPr sz="1600">
                <a:latin typeface="宋体"/>
                <a:ea typeface="宋体"/>
                <a:cs typeface="宋体"/>
                <a:sym typeface="宋体"/>
              </a:rPr>
              <a:t>，</a:t>
            </a:r>
            <a:r>
              <a:rPr sz="1600" b="1">
                <a:latin typeface="Arial"/>
                <a:ea typeface="Arial"/>
                <a:cs typeface="Arial"/>
                <a:sym typeface="Arial"/>
              </a:rPr>
              <a:t> BBCC</a:t>
            </a:r>
            <a:r>
              <a:rPr sz="1600">
                <a:latin typeface="宋体"/>
                <a:ea typeface="宋体"/>
                <a:cs typeface="宋体"/>
                <a:sym typeface="宋体"/>
              </a:rPr>
              <a:t>，</a:t>
            </a:r>
            <a:r>
              <a:rPr sz="1600" b="1">
                <a:latin typeface="Arial"/>
                <a:ea typeface="Arial"/>
                <a:cs typeface="Arial"/>
                <a:sym typeface="Arial"/>
              </a:rPr>
              <a:t>2n = 34</a:t>
            </a:r>
            <a:r>
              <a:rPr sz="1600">
                <a:latin typeface="宋体"/>
                <a:ea typeface="宋体"/>
                <a:cs typeface="宋体"/>
                <a:sym typeface="宋体"/>
              </a:rPr>
              <a:t>）</a:t>
            </a:r>
          </a:p>
        </p:txBody>
      </p:sp>
      <p:sp>
        <p:nvSpPr>
          <p:cNvPr id="139" name="Shape 139"/>
          <p:cNvSpPr/>
          <p:nvPr/>
        </p:nvSpPr>
        <p:spPr>
          <a:xfrm>
            <a:off x="5589182" y="6457889"/>
            <a:ext cx="3491837" cy="3752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latin typeface="Arial"/>
                <a:ea typeface="Arial"/>
                <a:cs typeface="Arial"/>
                <a:sym typeface="Arial"/>
              </a:defRPr>
            </a:lvl1pPr>
          </a:lstStyle>
          <a:p>
            <a:pPr lvl="0">
              <a:defRPr sz="1800"/>
            </a:pPr>
            <a:r>
              <a:rPr sz="2000"/>
              <a:t>From Prof. Meng, HAU, China</a:t>
            </a:r>
          </a:p>
        </p:txBody>
      </p:sp>
      <p:sp>
        <p:nvSpPr>
          <p:cNvPr id="140" name="Shape 140"/>
          <p:cNvSpPr/>
          <p:nvPr/>
        </p:nvSpPr>
        <p:spPr>
          <a:xfrm>
            <a:off x="-1" y="1371600"/>
            <a:ext cx="9144004" cy="0"/>
          </a:xfrm>
          <a:prstGeom prst="line">
            <a:avLst/>
          </a:prstGeom>
          <a:ln w="76200">
            <a:solidFill>
              <a:srgbClr val="008080"/>
            </a:solidFill>
            <a:round/>
          </a:ln>
        </p:spPr>
        <p:txBody>
          <a:bodyPr lIns="0" tIns="0" rIns="0" bIns="0"/>
          <a:lstStyle/>
          <a:p>
            <a:pPr lvl="0" defTabSz="457200">
              <a:defRPr sz="1200" b="0"/>
            </a:pPr>
            <a:endParaRPr/>
          </a:p>
        </p:txBody>
      </p:sp>
      <p:sp>
        <p:nvSpPr>
          <p:cNvPr id="141" name="Shape 141"/>
          <p:cNvSpPr/>
          <p:nvPr/>
        </p:nvSpPr>
        <p:spPr>
          <a:xfrm>
            <a:off x="990600" y="558340"/>
            <a:ext cx="7696200" cy="518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spcBef>
                <a:spcPts val="2100"/>
              </a:spcBef>
              <a:defRPr sz="3600">
                <a:latin typeface="Arial"/>
                <a:ea typeface="Arial"/>
                <a:cs typeface="Arial"/>
                <a:sym typeface="Arial"/>
              </a:defRPr>
            </a:lvl1pPr>
          </a:lstStyle>
          <a:p>
            <a:pPr lvl="0">
              <a:defRPr sz="1800" b="0"/>
            </a:pPr>
            <a:r>
              <a:rPr sz="3600" b="1"/>
              <a:t>New synthesized allohexploids </a:t>
            </a:r>
          </a:p>
        </p:txBody>
      </p:sp>
      <p:sp>
        <p:nvSpPr>
          <p:cNvPr id="142" name="Shape 142"/>
          <p:cNvSpPr/>
          <p:nvPr/>
        </p:nvSpPr>
        <p:spPr>
          <a:xfrm>
            <a:off x="3707903" y="4077072"/>
            <a:ext cx="2069803" cy="234653"/>
          </a:xfrm>
          <a:prstGeom prst="rect">
            <a:avLst/>
          </a:prstGeom>
          <a:ln w="12700">
            <a:solidFill>
              <a:srgbClr val="0000CC"/>
            </a:solidFill>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600" b="0">
                <a:solidFill>
                  <a:srgbClr val="0000CC"/>
                </a:solidFill>
                <a:latin typeface="Arial"/>
                <a:ea typeface="Arial"/>
                <a:cs typeface="Arial"/>
                <a:sym typeface="Arial"/>
              </a:defRPr>
            </a:lvl1pPr>
          </a:lstStyle>
          <a:p>
            <a:pPr lvl="0">
              <a:defRPr sz="1800">
                <a:solidFill>
                  <a:srgbClr val="000000"/>
                </a:solidFill>
              </a:defRPr>
            </a:pPr>
            <a:r>
              <a:rPr sz="1600">
                <a:solidFill>
                  <a:srgbClr val="0000CC"/>
                </a:solidFill>
              </a:rPr>
              <a:t>Chromosome doubling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2123725" y="552626"/>
            <a:ext cx="4153174" cy="5461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b="0"/>
            </a:pPr>
            <a:r>
              <a:rPr sz="3600" b="1">
                <a:latin typeface="Arial"/>
                <a:ea typeface="Arial"/>
                <a:cs typeface="Arial"/>
                <a:sym typeface="Arial"/>
              </a:rPr>
              <a:t>RNA-Seq</a:t>
            </a:r>
            <a:r>
              <a:rPr sz="3600" b="1">
                <a:latin typeface="微软雅黑"/>
                <a:ea typeface="微软雅黑"/>
                <a:cs typeface="微软雅黑"/>
                <a:sym typeface="微软雅黑"/>
              </a:rPr>
              <a:t> flowchart</a:t>
            </a:r>
          </a:p>
        </p:txBody>
      </p:sp>
      <p:sp>
        <p:nvSpPr>
          <p:cNvPr id="147" name="Shape 147"/>
          <p:cNvSpPr/>
          <p:nvPr/>
        </p:nvSpPr>
        <p:spPr>
          <a:xfrm>
            <a:off x="3531989" y="1588691"/>
            <a:ext cx="2088235"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400">
                <a:latin typeface="Arial"/>
                <a:ea typeface="Arial"/>
                <a:cs typeface="Arial"/>
                <a:sym typeface="Arial"/>
              </a:defRPr>
            </a:lvl1pPr>
          </a:lstStyle>
          <a:p>
            <a:pPr lvl="0">
              <a:defRPr sz="1800" b="0"/>
            </a:pPr>
            <a:r>
              <a:rPr sz="2400" b="1"/>
              <a:t>Total RNA</a:t>
            </a:r>
          </a:p>
        </p:txBody>
      </p:sp>
      <p:sp>
        <p:nvSpPr>
          <p:cNvPr id="148" name="Shape 148"/>
          <p:cNvSpPr/>
          <p:nvPr/>
        </p:nvSpPr>
        <p:spPr>
          <a:xfrm>
            <a:off x="3241531" y="2444575"/>
            <a:ext cx="2664300"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400">
                <a:latin typeface="Arial"/>
                <a:ea typeface="Arial"/>
                <a:cs typeface="Arial"/>
                <a:sym typeface="Arial"/>
              </a:defRPr>
            </a:lvl1pPr>
          </a:lstStyle>
          <a:p>
            <a:pPr lvl="0">
              <a:defRPr sz="1800" b="0"/>
            </a:pPr>
            <a:r>
              <a:rPr sz="2400" b="1"/>
              <a:t>Enriched mRNA</a:t>
            </a:r>
          </a:p>
        </p:txBody>
      </p:sp>
      <p:sp>
        <p:nvSpPr>
          <p:cNvPr id="149" name="Shape 149"/>
          <p:cNvSpPr/>
          <p:nvPr/>
        </p:nvSpPr>
        <p:spPr>
          <a:xfrm>
            <a:off x="2745687" y="3295617"/>
            <a:ext cx="3672412"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400">
                <a:latin typeface="Arial"/>
                <a:ea typeface="Arial"/>
                <a:cs typeface="Arial"/>
                <a:sym typeface="Arial"/>
              </a:defRPr>
            </a:lvl1pPr>
          </a:lstStyle>
          <a:p>
            <a:pPr lvl="0">
              <a:defRPr sz="1800" b="0"/>
            </a:pPr>
            <a:r>
              <a:rPr sz="2400" b="1"/>
              <a:t>200nt mRNA fragments</a:t>
            </a:r>
          </a:p>
        </p:txBody>
      </p:sp>
      <p:sp>
        <p:nvSpPr>
          <p:cNvPr id="150" name="Shape 150"/>
          <p:cNvSpPr/>
          <p:nvPr/>
        </p:nvSpPr>
        <p:spPr>
          <a:xfrm>
            <a:off x="3420812" y="4223510"/>
            <a:ext cx="2304259"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000" b="1">
                <a:latin typeface="Arial"/>
                <a:ea typeface="Arial"/>
                <a:cs typeface="Arial"/>
                <a:sym typeface="Arial"/>
              </a:rPr>
              <a:t> </a:t>
            </a:r>
            <a:r>
              <a:rPr sz="2400" b="1">
                <a:latin typeface="Arial"/>
                <a:ea typeface="Arial"/>
                <a:cs typeface="Arial"/>
                <a:sym typeface="Arial"/>
              </a:rPr>
              <a:t>cDNA library</a:t>
            </a:r>
          </a:p>
        </p:txBody>
      </p:sp>
      <p:sp>
        <p:nvSpPr>
          <p:cNvPr id="151" name="Shape 151"/>
          <p:cNvSpPr/>
          <p:nvPr/>
        </p:nvSpPr>
        <p:spPr>
          <a:xfrm>
            <a:off x="3033719" y="5127716"/>
            <a:ext cx="3096348"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000" b="1">
                <a:latin typeface="Arial"/>
                <a:ea typeface="Arial"/>
                <a:cs typeface="Arial"/>
                <a:sym typeface="Arial"/>
              </a:rPr>
              <a:t> </a:t>
            </a:r>
            <a:r>
              <a:rPr sz="2400" b="1">
                <a:latin typeface="Arial"/>
                <a:ea typeface="Arial"/>
                <a:cs typeface="Arial"/>
                <a:sym typeface="Arial"/>
              </a:rPr>
              <a:t>PCR amplification</a:t>
            </a:r>
          </a:p>
        </p:txBody>
      </p:sp>
      <p:sp>
        <p:nvSpPr>
          <p:cNvPr id="152" name="Shape 152"/>
          <p:cNvSpPr/>
          <p:nvPr/>
        </p:nvSpPr>
        <p:spPr>
          <a:xfrm>
            <a:off x="2852958" y="6021287"/>
            <a:ext cx="3456385"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2400">
                <a:latin typeface="Arial"/>
                <a:ea typeface="Arial"/>
                <a:cs typeface="Arial"/>
                <a:sym typeface="Arial"/>
              </a:defRPr>
            </a:lvl1pPr>
          </a:lstStyle>
          <a:p>
            <a:pPr lvl="0">
              <a:defRPr sz="1800" b="0"/>
            </a:pPr>
            <a:r>
              <a:rPr sz="2400" b="1"/>
              <a:t> Illumina sequencing</a:t>
            </a:r>
          </a:p>
        </p:txBody>
      </p:sp>
      <p:sp>
        <p:nvSpPr>
          <p:cNvPr id="153" name="Shape 153"/>
          <p:cNvSpPr/>
          <p:nvPr/>
        </p:nvSpPr>
        <p:spPr>
          <a:xfrm>
            <a:off x="179510" y="1628799"/>
            <a:ext cx="2664300" cy="469305"/>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3200">
                <a:solidFill>
                  <a:srgbClr val="0000CC"/>
                </a:solidFill>
                <a:latin typeface="Arial"/>
                <a:ea typeface="Arial"/>
                <a:cs typeface="Arial"/>
                <a:sym typeface="Arial"/>
              </a:defRPr>
            </a:lvl1pPr>
          </a:lstStyle>
          <a:p>
            <a:pPr lvl="0">
              <a:defRPr sz="1800" b="0">
                <a:solidFill>
                  <a:srgbClr val="000000"/>
                </a:solidFill>
              </a:defRPr>
            </a:pPr>
            <a:r>
              <a:rPr sz="3200" b="1">
                <a:solidFill>
                  <a:srgbClr val="0000CC"/>
                </a:solidFill>
              </a:rPr>
              <a:t>Sequencing</a:t>
            </a:r>
          </a:p>
        </p:txBody>
      </p:sp>
      <p:sp>
        <p:nvSpPr>
          <p:cNvPr id="154" name="Shape 154"/>
          <p:cNvSpPr/>
          <p:nvPr/>
        </p:nvSpPr>
        <p:spPr>
          <a:xfrm>
            <a:off x="4571999" y="2092747"/>
            <a:ext cx="1" cy="288035"/>
          </a:xfrm>
          <a:prstGeom prst="line">
            <a:avLst/>
          </a:prstGeom>
          <a:ln w="381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55" name="Shape 155"/>
          <p:cNvSpPr/>
          <p:nvPr/>
        </p:nvSpPr>
        <p:spPr>
          <a:xfrm>
            <a:off x="4571999" y="2956841"/>
            <a:ext cx="1" cy="288036"/>
          </a:xfrm>
          <a:prstGeom prst="line">
            <a:avLst/>
          </a:prstGeom>
          <a:ln w="381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56" name="Shape 156"/>
          <p:cNvSpPr/>
          <p:nvPr/>
        </p:nvSpPr>
        <p:spPr>
          <a:xfrm>
            <a:off x="4571999" y="3842205"/>
            <a:ext cx="1" cy="288035"/>
          </a:xfrm>
          <a:prstGeom prst="line">
            <a:avLst/>
          </a:prstGeom>
          <a:ln w="381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57" name="Shape 157"/>
          <p:cNvSpPr/>
          <p:nvPr/>
        </p:nvSpPr>
        <p:spPr>
          <a:xfrm>
            <a:off x="4571999" y="4797152"/>
            <a:ext cx="1" cy="288035"/>
          </a:xfrm>
          <a:prstGeom prst="line">
            <a:avLst/>
          </a:prstGeom>
          <a:ln w="381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58" name="Shape 158"/>
          <p:cNvSpPr/>
          <p:nvPr/>
        </p:nvSpPr>
        <p:spPr>
          <a:xfrm>
            <a:off x="4571999" y="5661247"/>
            <a:ext cx="1" cy="288035"/>
          </a:xfrm>
          <a:prstGeom prst="line">
            <a:avLst/>
          </a:prstGeom>
          <a:ln w="381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59" name="Shape 159"/>
          <p:cNvSpPr/>
          <p:nvPr/>
        </p:nvSpPr>
        <p:spPr>
          <a:xfrm>
            <a:off x="-1" y="1412775"/>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3878972" y="1356245"/>
            <a:ext cx="1368155" cy="2964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Raw date</a:t>
            </a:r>
          </a:p>
        </p:txBody>
      </p:sp>
      <p:sp>
        <p:nvSpPr>
          <p:cNvPr id="162" name="Shape 162"/>
          <p:cNvSpPr/>
          <p:nvPr/>
        </p:nvSpPr>
        <p:spPr>
          <a:xfrm>
            <a:off x="3779911" y="2017372"/>
            <a:ext cx="1584179" cy="296492"/>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Arial"/>
                <a:ea typeface="Arial"/>
                <a:cs typeface="Arial"/>
                <a:sym typeface="Arial"/>
              </a:defRPr>
            </a:lvl1pPr>
          </a:lstStyle>
          <a:p>
            <a:pPr lvl="0">
              <a:defRPr sz="1800" b="0"/>
            </a:pPr>
            <a:r>
              <a:rPr sz="2000" b="1"/>
              <a:t>Clean reads</a:t>
            </a:r>
          </a:p>
        </p:txBody>
      </p:sp>
      <p:sp>
        <p:nvSpPr>
          <p:cNvPr id="163" name="Shape 163"/>
          <p:cNvSpPr/>
          <p:nvPr/>
        </p:nvSpPr>
        <p:spPr>
          <a:xfrm>
            <a:off x="2486191" y="2684290"/>
            <a:ext cx="4176465" cy="2964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Mapping to reference genome</a:t>
            </a:r>
          </a:p>
        </p:txBody>
      </p:sp>
      <p:sp>
        <p:nvSpPr>
          <p:cNvPr id="164" name="Shape 164"/>
          <p:cNvSpPr/>
          <p:nvPr/>
        </p:nvSpPr>
        <p:spPr>
          <a:xfrm>
            <a:off x="395533" y="3465745"/>
            <a:ext cx="3096350" cy="2964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Arial"/>
                <a:ea typeface="Arial"/>
                <a:cs typeface="Arial"/>
                <a:sym typeface="Arial"/>
              </a:defRPr>
            </a:lvl1pPr>
          </a:lstStyle>
          <a:p>
            <a:pPr lvl="0">
              <a:defRPr sz="1800" b="0"/>
            </a:pPr>
            <a:r>
              <a:rPr sz="2000" b="1"/>
              <a:t> Sequencing evaluation</a:t>
            </a:r>
          </a:p>
        </p:txBody>
      </p:sp>
      <p:sp>
        <p:nvSpPr>
          <p:cNvPr id="165" name="Shape 165"/>
          <p:cNvSpPr/>
          <p:nvPr/>
        </p:nvSpPr>
        <p:spPr>
          <a:xfrm>
            <a:off x="4932040" y="3476378"/>
            <a:ext cx="3888433" cy="2964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Arial"/>
                <a:ea typeface="Arial"/>
                <a:cs typeface="Arial"/>
                <a:sym typeface="Arial"/>
              </a:defRPr>
            </a:lvl1pPr>
          </a:lstStyle>
          <a:p>
            <a:pPr lvl="0">
              <a:defRPr sz="1800" b="0"/>
            </a:pPr>
            <a:r>
              <a:rPr sz="2000" b="1"/>
              <a:t> Statistics of gene expression </a:t>
            </a:r>
          </a:p>
        </p:txBody>
      </p:sp>
      <p:sp>
        <p:nvSpPr>
          <p:cNvPr id="166" name="Shape 166"/>
          <p:cNvSpPr/>
          <p:nvPr/>
        </p:nvSpPr>
        <p:spPr>
          <a:xfrm>
            <a:off x="74429" y="4295518"/>
            <a:ext cx="1691684" cy="8806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000" b="1">
                <a:latin typeface="Arial"/>
                <a:ea typeface="Arial"/>
                <a:cs typeface="Arial"/>
                <a:sym typeface="Arial"/>
              </a:rPr>
              <a:t>Distribution of reads on </a:t>
            </a:r>
            <a:endParaRPr>
              <a:latin typeface="Arial"/>
              <a:ea typeface="Arial"/>
              <a:cs typeface="Arial"/>
              <a:sym typeface="Arial"/>
            </a:endParaRPr>
          </a:p>
          <a:p>
            <a:pPr lvl="0" algn="ctr">
              <a:defRPr sz="1800" b="0"/>
            </a:pPr>
            <a:r>
              <a:rPr sz="2000" b="1">
                <a:latin typeface="Arial"/>
                <a:ea typeface="Arial"/>
                <a:cs typeface="Arial"/>
                <a:sym typeface="Arial"/>
              </a:rPr>
              <a:t>genome</a:t>
            </a:r>
          </a:p>
        </p:txBody>
      </p:sp>
      <p:sp>
        <p:nvSpPr>
          <p:cNvPr id="167" name="Shape 167"/>
          <p:cNvSpPr/>
          <p:nvPr/>
        </p:nvSpPr>
        <p:spPr>
          <a:xfrm>
            <a:off x="3563887" y="4320149"/>
            <a:ext cx="1512171" cy="5885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Saturation analysis</a:t>
            </a:r>
          </a:p>
        </p:txBody>
      </p:sp>
      <p:sp>
        <p:nvSpPr>
          <p:cNvPr id="168" name="Shape 168"/>
          <p:cNvSpPr/>
          <p:nvPr/>
        </p:nvSpPr>
        <p:spPr>
          <a:xfrm>
            <a:off x="5364088" y="4322571"/>
            <a:ext cx="1440163" cy="5885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000" b="1">
                <a:latin typeface="Arial"/>
                <a:ea typeface="Arial"/>
                <a:cs typeface="Arial"/>
                <a:sym typeface="Arial"/>
              </a:rPr>
              <a:t>Screen of</a:t>
            </a:r>
            <a:endParaRPr>
              <a:latin typeface="Arial"/>
              <a:ea typeface="Arial"/>
              <a:cs typeface="Arial"/>
              <a:sym typeface="Arial"/>
            </a:endParaRPr>
          </a:p>
          <a:p>
            <a:pPr lvl="0" algn="ctr">
              <a:defRPr sz="1800" b="0"/>
            </a:pPr>
            <a:r>
              <a:rPr sz="2000" b="1">
                <a:latin typeface="Arial"/>
                <a:ea typeface="Arial"/>
                <a:cs typeface="Arial"/>
                <a:sym typeface="Arial"/>
              </a:rPr>
              <a:t> DEG</a:t>
            </a:r>
          </a:p>
        </p:txBody>
      </p:sp>
      <p:sp>
        <p:nvSpPr>
          <p:cNvPr id="169" name="Shape 169"/>
          <p:cNvSpPr/>
          <p:nvPr/>
        </p:nvSpPr>
        <p:spPr>
          <a:xfrm>
            <a:off x="6948264" y="4330782"/>
            <a:ext cx="1872211" cy="5885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Repeatability analysis</a:t>
            </a:r>
          </a:p>
        </p:txBody>
      </p:sp>
      <p:sp>
        <p:nvSpPr>
          <p:cNvPr id="170" name="Shape 170"/>
          <p:cNvSpPr/>
          <p:nvPr/>
        </p:nvSpPr>
        <p:spPr>
          <a:xfrm>
            <a:off x="2176893" y="5629349"/>
            <a:ext cx="2520283" cy="5885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Cluster analysis of expression pattern</a:t>
            </a:r>
          </a:p>
        </p:txBody>
      </p:sp>
      <p:sp>
        <p:nvSpPr>
          <p:cNvPr id="171" name="Shape 171"/>
          <p:cNvSpPr/>
          <p:nvPr/>
        </p:nvSpPr>
        <p:spPr>
          <a:xfrm>
            <a:off x="4851822" y="5618715"/>
            <a:ext cx="2016227" cy="5885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Gene ontology analysis</a:t>
            </a:r>
          </a:p>
        </p:txBody>
      </p:sp>
      <p:sp>
        <p:nvSpPr>
          <p:cNvPr id="172" name="Shape 172"/>
          <p:cNvSpPr/>
          <p:nvPr/>
        </p:nvSpPr>
        <p:spPr>
          <a:xfrm>
            <a:off x="7020272" y="5608082"/>
            <a:ext cx="1368155" cy="5885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000" b="1">
                <a:latin typeface="Arial"/>
                <a:ea typeface="Arial"/>
                <a:cs typeface="Arial"/>
                <a:sym typeface="Arial"/>
              </a:rPr>
              <a:t>Pathway</a:t>
            </a:r>
            <a:endParaRPr>
              <a:latin typeface="Arial"/>
              <a:ea typeface="Arial"/>
              <a:cs typeface="Arial"/>
              <a:sym typeface="Arial"/>
            </a:endParaRPr>
          </a:p>
          <a:p>
            <a:pPr lvl="0" algn="ctr">
              <a:defRPr sz="1800" b="0"/>
            </a:pPr>
            <a:r>
              <a:rPr sz="2000" b="1">
                <a:latin typeface="Arial"/>
                <a:ea typeface="Arial"/>
                <a:cs typeface="Arial"/>
                <a:sym typeface="Arial"/>
              </a:rPr>
              <a:t>analysis</a:t>
            </a:r>
          </a:p>
        </p:txBody>
      </p:sp>
      <p:sp>
        <p:nvSpPr>
          <p:cNvPr id="173" name="Shape 173"/>
          <p:cNvSpPr/>
          <p:nvPr/>
        </p:nvSpPr>
        <p:spPr>
          <a:xfrm>
            <a:off x="1835696" y="4293096"/>
            <a:ext cx="1656186" cy="88069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Arial"/>
                <a:ea typeface="Arial"/>
                <a:cs typeface="Arial"/>
                <a:sym typeface="Arial"/>
              </a:defRPr>
            </a:lvl1pPr>
          </a:lstStyle>
          <a:p>
            <a:pPr lvl="0">
              <a:defRPr sz="1800" b="0"/>
            </a:pPr>
            <a:r>
              <a:rPr sz="2000" b="1"/>
              <a:t>Distribution of reads on genes</a:t>
            </a:r>
          </a:p>
        </p:txBody>
      </p:sp>
      <p:sp>
        <p:nvSpPr>
          <p:cNvPr id="174" name="Shape 174"/>
          <p:cNvSpPr/>
          <p:nvPr/>
        </p:nvSpPr>
        <p:spPr>
          <a:xfrm>
            <a:off x="4571999" y="1788292"/>
            <a:ext cx="1"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75" name="Shape 175"/>
          <p:cNvSpPr/>
          <p:nvPr/>
        </p:nvSpPr>
        <p:spPr>
          <a:xfrm>
            <a:off x="4571999" y="2444574"/>
            <a:ext cx="1"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76" name="Shape 176"/>
          <p:cNvSpPr/>
          <p:nvPr/>
        </p:nvSpPr>
        <p:spPr>
          <a:xfrm>
            <a:off x="4577786" y="3103282"/>
            <a:ext cx="3" cy="144019"/>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77" name="Shape 177"/>
          <p:cNvSpPr/>
          <p:nvPr/>
        </p:nvSpPr>
        <p:spPr>
          <a:xfrm>
            <a:off x="1907701" y="3263717"/>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78" name="Shape 178"/>
          <p:cNvSpPr/>
          <p:nvPr/>
        </p:nvSpPr>
        <p:spPr>
          <a:xfrm>
            <a:off x="6892676" y="3253085"/>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79" name="Shape 179"/>
          <p:cNvSpPr/>
          <p:nvPr/>
        </p:nvSpPr>
        <p:spPr>
          <a:xfrm>
            <a:off x="1907701" y="3263716"/>
            <a:ext cx="4968557" cy="4"/>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0" name="Shape 180"/>
          <p:cNvSpPr/>
          <p:nvPr/>
        </p:nvSpPr>
        <p:spPr>
          <a:xfrm>
            <a:off x="1835696" y="3901156"/>
            <a:ext cx="3" cy="144019"/>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1" name="Shape 181"/>
          <p:cNvSpPr/>
          <p:nvPr/>
        </p:nvSpPr>
        <p:spPr>
          <a:xfrm>
            <a:off x="899591" y="4085282"/>
            <a:ext cx="2"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2" name="Shape 182"/>
          <p:cNvSpPr/>
          <p:nvPr/>
        </p:nvSpPr>
        <p:spPr>
          <a:xfrm>
            <a:off x="2627783" y="4095915"/>
            <a:ext cx="2"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3" name="Shape 183"/>
          <p:cNvSpPr/>
          <p:nvPr/>
        </p:nvSpPr>
        <p:spPr>
          <a:xfrm>
            <a:off x="4345342" y="4077072"/>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4" name="Shape 184"/>
          <p:cNvSpPr/>
          <p:nvPr/>
        </p:nvSpPr>
        <p:spPr>
          <a:xfrm>
            <a:off x="899591" y="4077072"/>
            <a:ext cx="3456388" cy="3"/>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5" name="Shape 185"/>
          <p:cNvSpPr/>
          <p:nvPr/>
        </p:nvSpPr>
        <p:spPr>
          <a:xfrm>
            <a:off x="6084168" y="4106548"/>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6" name="Shape 186"/>
          <p:cNvSpPr/>
          <p:nvPr/>
        </p:nvSpPr>
        <p:spPr>
          <a:xfrm>
            <a:off x="7863102" y="4117180"/>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7" name="Shape 187"/>
          <p:cNvSpPr/>
          <p:nvPr/>
        </p:nvSpPr>
        <p:spPr>
          <a:xfrm>
            <a:off x="7020272" y="3901156"/>
            <a:ext cx="3" cy="144019"/>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8" name="Shape 188"/>
          <p:cNvSpPr/>
          <p:nvPr/>
        </p:nvSpPr>
        <p:spPr>
          <a:xfrm>
            <a:off x="6084168" y="4106548"/>
            <a:ext cx="1800203" cy="3"/>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89" name="Shape 189"/>
          <p:cNvSpPr/>
          <p:nvPr/>
        </p:nvSpPr>
        <p:spPr>
          <a:xfrm>
            <a:off x="6084168" y="5055708"/>
            <a:ext cx="3" cy="317511"/>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90" name="Shape 190"/>
          <p:cNvSpPr/>
          <p:nvPr/>
        </p:nvSpPr>
        <p:spPr>
          <a:xfrm>
            <a:off x="3635895" y="5373215"/>
            <a:ext cx="4104457" cy="3"/>
          </a:xfrm>
          <a:prstGeom prst="line">
            <a:avLst/>
          </a:prstGeom>
          <a:ln w="25400">
            <a:solidFill>
              <a:srgbClr val="0000CC"/>
            </a:solidFill>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91" name="Shape 191"/>
          <p:cNvSpPr/>
          <p:nvPr/>
        </p:nvSpPr>
        <p:spPr>
          <a:xfrm>
            <a:off x="7740352" y="5373215"/>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92" name="Shape 192"/>
          <p:cNvSpPr/>
          <p:nvPr/>
        </p:nvSpPr>
        <p:spPr>
          <a:xfrm>
            <a:off x="5724128" y="5373215"/>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93" name="Shape 193"/>
          <p:cNvSpPr/>
          <p:nvPr/>
        </p:nvSpPr>
        <p:spPr>
          <a:xfrm>
            <a:off x="3635895" y="5373215"/>
            <a:ext cx="3" cy="216027"/>
          </a:xfrm>
          <a:prstGeom prst="line">
            <a:avLst/>
          </a:prstGeom>
          <a:ln w="25400">
            <a:solidFill>
              <a:srgbClr val="0000CC"/>
            </a:solidFill>
            <a:tailEnd type="triangle"/>
          </a:ln>
          <a:effectLst>
            <a:outerShdw blurRad="38100" dist="20000" dir="5400000" rotWithShape="0">
              <a:srgbClr val="000000">
                <a:alpha val="38000"/>
              </a:srgbClr>
            </a:outerShdw>
          </a:effectLst>
        </p:spPr>
        <p:txBody>
          <a:bodyPr lIns="0" tIns="0" rIns="0" bIns="0"/>
          <a:lstStyle/>
          <a:p>
            <a:pPr lvl="0" defTabSz="457200">
              <a:defRPr sz="1200" b="0"/>
            </a:pPr>
            <a:endParaRPr/>
          </a:p>
        </p:txBody>
      </p:sp>
      <p:sp>
        <p:nvSpPr>
          <p:cNvPr id="194" name="Shape 194"/>
          <p:cNvSpPr/>
          <p:nvPr/>
        </p:nvSpPr>
        <p:spPr>
          <a:xfrm>
            <a:off x="179509" y="1359610"/>
            <a:ext cx="2952333" cy="939205"/>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3200">
                <a:solidFill>
                  <a:srgbClr val="0000CC"/>
                </a:solidFill>
                <a:latin typeface="Arial"/>
                <a:ea typeface="Arial"/>
                <a:cs typeface="Arial"/>
                <a:sym typeface="Arial"/>
              </a:defRPr>
            </a:lvl1pPr>
          </a:lstStyle>
          <a:p>
            <a:pPr lvl="0">
              <a:defRPr sz="1800" b="0">
                <a:solidFill>
                  <a:srgbClr val="000000"/>
                </a:solidFill>
              </a:defRPr>
            </a:pPr>
            <a:r>
              <a:rPr sz="3200" b="1">
                <a:solidFill>
                  <a:srgbClr val="0000CC"/>
                </a:solidFill>
              </a:rPr>
              <a:t>Bioinformatics analysis</a:t>
            </a:r>
          </a:p>
        </p:txBody>
      </p:sp>
      <p:sp>
        <p:nvSpPr>
          <p:cNvPr id="195" name="Shape 195"/>
          <p:cNvSpPr/>
          <p:nvPr/>
        </p:nvSpPr>
        <p:spPr>
          <a:xfrm>
            <a:off x="-1" y="1196750"/>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5.png"/>
          <p:cNvPicPr/>
          <p:nvPr/>
        </p:nvPicPr>
        <p:blipFill>
          <a:blip r:embed="rId3">
            <a:extLst/>
          </a:blip>
          <a:stretch>
            <a:fillRect/>
          </a:stretch>
        </p:blipFill>
        <p:spPr>
          <a:xfrm>
            <a:off x="179511" y="2276872"/>
            <a:ext cx="2952331" cy="2808312"/>
          </a:xfrm>
          <a:prstGeom prst="rect">
            <a:avLst/>
          </a:prstGeom>
          <a:ln w="12700">
            <a:miter lim="400000"/>
          </a:ln>
        </p:spPr>
      </p:pic>
      <p:pic>
        <p:nvPicPr>
          <p:cNvPr id="198" name="image6.png"/>
          <p:cNvPicPr/>
          <p:nvPr/>
        </p:nvPicPr>
        <p:blipFill>
          <a:blip r:embed="rId4">
            <a:extLst/>
          </a:blip>
          <a:stretch>
            <a:fillRect/>
          </a:stretch>
        </p:blipFill>
        <p:spPr>
          <a:xfrm>
            <a:off x="3131840" y="2204864"/>
            <a:ext cx="3024336" cy="2952328"/>
          </a:xfrm>
          <a:prstGeom prst="rect">
            <a:avLst/>
          </a:prstGeom>
          <a:ln w="12700">
            <a:miter lim="400000"/>
          </a:ln>
        </p:spPr>
      </p:pic>
      <p:pic>
        <p:nvPicPr>
          <p:cNvPr id="199" name="image7.png"/>
          <p:cNvPicPr/>
          <p:nvPr/>
        </p:nvPicPr>
        <p:blipFill>
          <a:blip r:embed="rId5">
            <a:extLst/>
          </a:blip>
          <a:stretch>
            <a:fillRect/>
          </a:stretch>
        </p:blipFill>
        <p:spPr>
          <a:xfrm>
            <a:off x="6084168" y="2276872"/>
            <a:ext cx="3059835" cy="2736304"/>
          </a:xfrm>
          <a:prstGeom prst="rect">
            <a:avLst/>
          </a:prstGeom>
          <a:ln w="12700">
            <a:miter lim="400000"/>
          </a:ln>
        </p:spPr>
      </p:pic>
      <p:sp>
        <p:nvSpPr>
          <p:cNvPr id="200" name="Shape 200"/>
          <p:cNvSpPr/>
          <p:nvPr/>
        </p:nvSpPr>
        <p:spPr>
          <a:xfrm>
            <a:off x="0" y="908720"/>
            <a:ext cx="9036496" cy="4370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latin typeface="Arial"/>
                <a:ea typeface="Arial"/>
                <a:cs typeface="Arial"/>
                <a:sym typeface="Arial"/>
              </a:defRPr>
            </a:lvl1pPr>
          </a:lstStyle>
          <a:p>
            <a:pPr lvl="0">
              <a:defRPr sz="1800" b="0"/>
            </a:pPr>
            <a:r>
              <a:rPr sz="2400" b="1"/>
              <a:t>Saturation analysis of genes detected by sequencing reads</a:t>
            </a:r>
          </a:p>
        </p:txBody>
      </p:sp>
      <p:sp>
        <p:nvSpPr>
          <p:cNvPr id="201" name="Shape 201"/>
          <p:cNvSpPr/>
          <p:nvPr/>
        </p:nvSpPr>
        <p:spPr>
          <a:xfrm>
            <a:off x="-1" y="1700808"/>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202" name="Shape 202"/>
          <p:cNvSpPr/>
          <p:nvPr/>
        </p:nvSpPr>
        <p:spPr>
          <a:xfrm>
            <a:off x="1200702" y="5301207"/>
            <a:ext cx="883321" cy="293316"/>
          </a:xfrm>
          <a:prstGeom prst="rect">
            <a:avLst/>
          </a:prstGeom>
          <a:ln>
            <a:solidFill>
              <a:srgbClr val="0000CC"/>
            </a:solidFill>
          </a:ln>
          <a:extLst>
            <a:ext uri="{C572A759-6A51-4108-AA02-DFA0A04FC94B}">
              <ma14:wrappingTextBoxFlag xmlns:ma14="http://schemas.microsoft.com/office/mac/drawingml/2011/main" xmlns="" val="1"/>
            </a:ext>
          </a:extLst>
        </p:spPr>
        <p:txBody>
          <a:bodyPr wrap="none" lIns="0" tIns="0" rIns="0" bIns="0">
            <a:spAutoFit/>
          </a:bodyPr>
          <a:lstStyle>
            <a:lvl1pPr algn="ctr">
              <a:defRPr i="1">
                <a:latin typeface="Arial"/>
                <a:ea typeface="Arial"/>
                <a:cs typeface="Arial"/>
                <a:sym typeface="Arial"/>
              </a:defRPr>
            </a:lvl1pPr>
          </a:lstStyle>
          <a:p>
            <a:pPr lvl="0">
              <a:defRPr sz="1800" b="0" i="0"/>
            </a:pPr>
            <a:r>
              <a:rPr sz="2000" b="1" i="1"/>
              <a:t>B. rapa</a:t>
            </a:r>
          </a:p>
        </p:txBody>
      </p:sp>
      <p:sp>
        <p:nvSpPr>
          <p:cNvPr id="203" name="Shape 203"/>
          <p:cNvSpPr/>
          <p:nvPr/>
        </p:nvSpPr>
        <p:spPr>
          <a:xfrm>
            <a:off x="4010607" y="5301207"/>
            <a:ext cx="1250430" cy="293316"/>
          </a:xfrm>
          <a:prstGeom prst="rect">
            <a:avLst/>
          </a:prstGeom>
          <a:ln>
            <a:solidFill>
              <a:srgbClr val="0000CC"/>
            </a:solidFill>
          </a:ln>
          <a:extLst>
            <a:ext uri="{C572A759-6A51-4108-AA02-DFA0A04FC94B}">
              <ma14:wrappingTextBoxFlag xmlns:ma14="http://schemas.microsoft.com/office/mac/drawingml/2011/main" xmlns="" val="1"/>
            </a:ext>
          </a:extLst>
        </p:spPr>
        <p:txBody>
          <a:bodyPr wrap="none" lIns="0" tIns="0" rIns="0" bIns="0">
            <a:spAutoFit/>
          </a:bodyPr>
          <a:lstStyle>
            <a:lvl1pPr algn="ctr">
              <a:defRPr i="1">
                <a:latin typeface="Arial"/>
                <a:ea typeface="Arial"/>
                <a:cs typeface="Arial"/>
                <a:sym typeface="Arial"/>
              </a:defRPr>
            </a:lvl1pPr>
          </a:lstStyle>
          <a:p>
            <a:pPr lvl="0">
              <a:defRPr sz="1800" b="0" i="0"/>
            </a:pPr>
            <a:r>
              <a:rPr sz="2000" b="1" i="1"/>
              <a:t>B.carinata</a:t>
            </a:r>
          </a:p>
        </p:txBody>
      </p:sp>
      <p:sp>
        <p:nvSpPr>
          <p:cNvPr id="204" name="Shape 204"/>
          <p:cNvSpPr/>
          <p:nvPr/>
        </p:nvSpPr>
        <p:spPr>
          <a:xfrm>
            <a:off x="6536381" y="5301207"/>
            <a:ext cx="2337496" cy="293316"/>
          </a:xfrm>
          <a:prstGeom prst="rect">
            <a:avLst/>
          </a:prstGeom>
          <a:ln>
            <a:solidFill>
              <a:srgbClr val="0000CC"/>
            </a:solidFill>
          </a:ln>
          <a:extLst>
            <a:ext uri="{C572A759-6A51-4108-AA02-DFA0A04FC94B}">
              <ma14:wrappingTextBoxFlag xmlns:ma14="http://schemas.microsoft.com/office/mac/drawingml/2011/main" xmlns="" val="1"/>
            </a:ext>
          </a:extLst>
        </p:spPr>
        <p:txBody>
          <a:bodyPr wrap="none" lIns="0" tIns="0" rIns="0" bIns="0">
            <a:spAutoFit/>
          </a:bodyPr>
          <a:lstStyle/>
          <a:p>
            <a:pPr lvl="0" algn="ctr">
              <a:defRPr sz="1800" b="0"/>
            </a:pPr>
            <a:r>
              <a:rPr sz="2000" b="1" i="1">
                <a:latin typeface="Arial"/>
                <a:ea typeface="Arial"/>
                <a:cs typeface="Arial"/>
                <a:sym typeface="Arial"/>
              </a:rPr>
              <a:t>Brassica </a:t>
            </a:r>
            <a:r>
              <a:rPr sz="2000" b="1">
                <a:latin typeface="Arial"/>
                <a:ea typeface="Arial"/>
                <a:cs typeface="Arial"/>
                <a:sym typeface="Arial"/>
              </a:rPr>
              <a:t>hexaploid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 name="Table 208"/>
          <p:cNvGraphicFramePr/>
          <p:nvPr/>
        </p:nvGraphicFramePr>
        <p:xfrm>
          <a:off x="467543" y="1268758"/>
          <a:ext cx="8167688" cy="5492011"/>
        </p:xfrm>
        <a:graphic>
          <a:graphicData uri="http://schemas.openxmlformats.org/drawingml/2006/table">
            <a:tbl>
              <a:tblPr>
                <a:tableStyleId>{4C3C2611-4C71-4FC5-86AE-919BDF0F9419}</a:tableStyleId>
              </a:tblPr>
              <a:tblGrid>
                <a:gridCol w="1800200"/>
                <a:gridCol w="2160240"/>
                <a:gridCol w="2088232"/>
                <a:gridCol w="2119016"/>
              </a:tblGrid>
              <a:tr h="1039171">
                <a:tc>
                  <a:txBody>
                    <a:bodyPr/>
                    <a:lstStyle/>
                    <a:p>
                      <a:pPr lvl="0" algn="ctr">
                        <a:spcBef>
                          <a:spcPts val="400"/>
                        </a:spcBef>
                        <a:defRPr sz="1800" b="0" i="0"/>
                      </a:pPr>
                      <a:endParaRPr/>
                    </a:p>
                  </a:txBody>
                  <a:tcPr marL="45720" marR="45720" anchor="ctr"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tcPr>
                </a:tc>
                <a:tc>
                  <a:txBody>
                    <a:bodyPr/>
                    <a:lstStyle/>
                    <a:p>
                      <a:pPr lvl="0" algn="ctr">
                        <a:spcBef>
                          <a:spcPts val="500"/>
                        </a:spcBef>
                        <a:defRPr sz="1800" b="0" i="0"/>
                      </a:pPr>
                      <a:r>
                        <a:rPr sz="2400">
                          <a:sym typeface="Helvetica"/>
                        </a:rPr>
                        <a:t>A</a:t>
                      </a:r>
                      <a:endParaRPr>
                        <a:sym typeface="Helvetica"/>
                      </a:endParaRPr>
                    </a:p>
                    <a:p>
                      <a:pPr lvl="0" algn="ctr">
                        <a:spcBef>
                          <a:spcPts val="400"/>
                        </a:spcBef>
                        <a:defRPr sz="1800" b="0" i="0"/>
                      </a:pPr>
                      <a:r>
                        <a:rPr sz="2000">
                          <a:latin typeface="黑体"/>
                          <a:ea typeface="黑体"/>
                          <a:cs typeface="黑体"/>
                          <a:sym typeface="黑体"/>
                        </a:rPr>
                        <a:t>（</a:t>
                      </a:r>
                      <a:r>
                        <a:rPr sz="2000" i="1">
                          <a:latin typeface="Arial"/>
                          <a:ea typeface="Arial"/>
                          <a:cs typeface="Arial"/>
                        </a:rPr>
                        <a:t>B. rapa</a:t>
                      </a:r>
                      <a:r>
                        <a:rPr sz="2000">
                          <a:latin typeface="黑体"/>
                          <a:ea typeface="黑体"/>
                          <a:cs typeface="黑体"/>
                          <a:sym typeface="黑体"/>
                        </a:rPr>
                        <a:t>）</a:t>
                      </a:r>
                    </a:p>
                  </a:txBody>
                  <a:tcPr marL="45720" marR="45720" anchor="ctr"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tcPr>
                </a:tc>
                <a:tc>
                  <a:txBody>
                    <a:bodyPr/>
                    <a:lstStyle/>
                    <a:p>
                      <a:pPr lvl="0" algn="ctr">
                        <a:spcBef>
                          <a:spcPts val="600"/>
                        </a:spcBef>
                        <a:defRPr sz="1800" b="0" i="0"/>
                      </a:pPr>
                      <a:r>
                        <a:rPr sz="2400">
                          <a:sym typeface="Helvetica"/>
                        </a:rPr>
                        <a:t>B</a:t>
                      </a:r>
                      <a:endParaRPr>
                        <a:sym typeface="Helvetica"/>
                      </a:endParaRPr>
                    </a:p>
                    <a:p>
                      <a:pPr lvl="0" algn="ctr">
                        <a:spcBef>
                          <a:spcPts val="400"/>
                        </a:spcBef>
                        <a:defRPr sz="1800" b="0" i="0"/>
                      </a:pPr>
                      <a:r>
                        <a:rPr sz="2000">
                          <a:sym typeface="Helvetica"/>
                        </a:rPr>
                        <a:t>(</a:t>
                      </a:r>
                      <a:r>
                        <a:rPr sz="2000" i="1">
                          <a:latin typeface="Arial"/>
                          <a:ea typeface="Arial"/>
                          <a:cs typeface="Arial"/>
                        </a:rPr>
                        <a:t>B.carinata</a:t>
                      </a:r>
                      <a:r>
                        <a:rPr sz="2000">
                          <a:sym typeface="Helvetica"/>
                        </a:rPr>
                        <a:t>)</a:t>
                      </a:r>
                    </a:p>
                  </a:txBody>
                  <a:tcPr marL="45720" marR="45720" anchor="ctr"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tcPr>
                </a:tc>
                <a:tc>
                  <a:txBody>
                    <a:bodyPr/>
                    <a:lstStyle/>
                    <a:p>
                      <a:pPr lvl="0" algn="ctr">
                        <a:spcBef>
                          <a:spcPts val="600"/>
                        </a:spcBef>
                        <a:defRPr sz="1800" b="0" i="0"/>
                      </a:pPr>
                      <a:r>
                        <a:rPr sz="2400">
                          <a:sym typeface="Helvetica"/>
                        </a:rPr>
                        <a:t>C</a:t>
                      </a:r>
                      <a:endParaRPr>
                        <a:sym typeface="Helvetica"/>
                      </a:endParaRPr>
                    </a:p>
                    <a:p>
                      <a:pPr lvl="0" algn="just">
                        <a:spcBef>
                          <a:spcPts val="400"/>
                        </a:spcBef>
                        <a:defRPr sz="1800" b="0" i="0"/>
                      </a:pPr>
                      <a:r>
                        <a:rPr sz="2000">
                          <a:latin typeface="黑体"/>
                          <a:ea typeface="黑体"/>
                          <a:cs typeface="黑体"/>
                          <a:sym typeface="黑体"/>
                        </a:rPr>
                        <a:t>  （</a:t>
                      </a:r>
                      <a:r>
                        <a:rPr sz="2000" i="1">
                          <a:latin typeface="Arial"/>
                          <a:ea typeface="Arial"/>
                          <a:cs typeface="Arial"/>
                        </a:rPr>
                        <a:t>Brassica      </a:t>
                      </a:r>
                      <a:endParaRPr>
                        <a:sym typeface="Helvetica"/>
                      </a:endParaRPr>
                    </a:p>
                    <a:p>
                      <a:pPr lvl="0" algn="just">
                        <a:spcBef>
                          <a:spcPts val="400"/>
                        </a:spcBef>
                        <a:defRPr sz="1800" b="0" i="0"/>
                      </a:pPr>
                      <a:r>
                        <a:rPr sz="2000" i="1">
                          <a:latin typeface="Arial"/>
                          <a:ea typeface="Arial"/>
                          <a:cs typeface="Arial"/>
                        </a:rPr>
                        <a:t>      </a:t>
                      </a:r>
                      <a:r>
                        <a:rPr sz="2000">
                          <a:latin typeface="Arial"/>
                          <a:ea typeface="Arial"/>
                          <a:cs typeface="Arial"/>
                        </a:rPr>
                        <a:t>hexaploid</a:t>
                      </a:r>
                      <a:r>
                        <a:rPr sz="2000">
                          <a:latin typeface="黑体"/>
                          <a:ea typeface="黑体"/>
                          <a:cs typeface="黑体"/>
                          <a:sym typeface="黑体"/>
                        </a:rPr>
                        <a:t>）</a:t>
                      </a:r>
                    </a:p>
                  </a:txBody>
                  <a:tcPr marL="45720" marR="45720" anchor="ctr"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tcPr>
                </a:tc>
              </a:tr>
              <a:tr h="682403">
                <a:tc>
                  <a:txBody>
                    <a:bodyPr/>
                    <a:lstStyle/>
                    <a:p>
                      <a:pPr lvl="0" algn="ctr">
                        <a:defRPr sz="1800" b="0" i="0"/>
                      </a:pPr>
                      <a:r>
                        <a:rPr sz="2000">
                          <a:sym typeface="Helvetica"/>
                        </a:rPr>
                        <a:t>Total reads</a:t>
                      </a:r>
                    </a:p>
                  </a:txBody>
                  <a:tcPr marL="45720" marR="45720" anchor="ctr"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defRPr sz="1800" b="0" i="0"/>
                      </a:pPr>
                      <a:r>
                        <a:rPr sz="2000">
                          <a:sym typeface="Helvetica"/>
                        </a:rPr>
                        <a:t>12,216,743</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11,859,888</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11,567,778</a:t>
                      </a:r>
                    </a:p>
                  </a:txBody>
                  <a:tcPr marL="45720" marR="45720" anchor="ctr"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910302">
                <a:tc>
                  <a:txBody>
                    <a:bodyPr/>
                    <a:lstStyle/>
                    <a:p>
                      <a:pPr lvl="0" algn="ctr">
                        <a:defRPr sz="1800" b="0" i="0"/>
                      </a:pPr>
                      <a:r>
                        <a:rPr sz="2000">
                          <a:sym typeface="Helvetica"/>
                        </a:rPr>
                        <a:t>Mapped reads</a:t>
                      </a:r>
                    </a:p>
                  </a:txBody>
                  <a:tcPr marL="45720" marR="45720" anchor="ctr"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9,359,218</a:t>
                      </a:r>
                      <a:endParaRPr>
                        <a:sym typeface="Helvetica"/>
                      </a:endParaRPr>
                    </a:p>
                    <a:p>
                      <a:pPr lvl="0" algn="ctr">
                        <a:spcBef>
                          <a:spcPts val="500"/>
                        </a:spcBef>
                        <a:defRPr sz="1800" b="0" i="0"/>
                      </a:pPr>
                      <a:r>
                        <a:rPr sz="2000">
                          <a:sym typeface="Helvetica"/>
                        </a:rPr>
                        <a:t>(76.61%)</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6,360,133</a:t>
                      </a:r>
                      <a:endParaRPr>
                        <a:sym typeface="Helvetica"/>
                      </a:endParaRPr>
                    </a:p>
                    <a:p>
                      <a:pPr lvl="0" algn="ctr">
                        <a:spcBef>
                          <a:spcPts val="500"/>
                        </a:spcBef>
                        <a:defRPr sz="1800" b="0" i="0"/>
                      </a:pPr>
                      <a:r>
                        <a:rPr sz="2000">
                          <a:sym typeface="Helvetica"/>
                        </a:rPr>
                        <a:t>(53.63%)</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7,026,728</a:t>
                      </a:r>
                      <a:endParaRPr>
                        <a:sym typeface="Helvetica"/>
                      </a:endParaRPr>
                    </a:p>
                    <a:p>
                      <a:pPr lvl="0" algn="ctr">
                        <a:spcBef>
                          <a:spcPts val="500"/>
                        </a:spcBef>
                        <a:defRPr sz="1800" b="0" i="0"/>
                      </a:pPr>
                      <a:r>
                        <a:rPr sz="2000">
                          <a:sym typeface="Helvetica"/>
                        </a:rPr>
                        <a:t>(60.74%)</a:t>
                      </a:r>
                    </a:p>
                  </a:txBody>
                  <a:tcPr marL="45720" marR="45720" anchor="ctr"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910302">
                <a:tc>
                  <a:txBody>
                    <a:bodyPr/>
                    <a:lstStyle/>
                    <a:p>
                      <a:pPr lvl="0" algn="ctr">
                        <a:defRPr sz="1800" b="0" i="0"/>
                      </a:pPr>
                      <a:r>
                        <a:rPr sz="2000">
                          <a:sym typeface="Helvetica"/>
                        </a:rPr>
                        <a:t>Unique match</a:t>
                      </a:r>
                    </a:p>
                  </a:txBody>
                  <a:tcPr marL="45720" marR="45720" anchor="ctr"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8,594,083</a:t>
                      </a:r>
                      <a:endParaRPr>
                        <a:sym typeface="Helvetica"/>
                      </a:endParaRPr>
                    </a:p>
                    <a:p>
                      <a:pPr lvl="0" algn="ctr">
                        <a:spcBef>
                          <a:spcPts val="500"/>
                        </a:spcBef>
                        <a:defRPr sz="1800" b="0" i="0"/>
                      </a:pPr>
                      <a:r>
                        <a:rPr sz="2000">
                          <a:sym typeface="Helvetica"/>
                        </a:rPr>
                        <a:t>(70.35%)</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5,479,383</a:t>
                      </a:r>
                      <a:endParaRPr>
                        <a:sym typeface="Helvetica"/>
                      </a:endParaRPr>
                    </a:p>
                    <a:p>
                      <a:pPr lvl="0" algn="ctr">
                        <a:spcBef>
                          <a:spcPts val="500"/>
                        </a:spcBef>
                        <a:defRPr sz="1800" b="0" i="0"/>
                      </a:pPr>
                      <a:r>
                        <a:rPr sz="2000">
                          <a:sym typeface="Helvetica"/>
                        </a:rPr>
                        <a:t>(46.20%)</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6,267,830</a:t>
                      </a:r>
                      <a:endParaRPr>
                        <a:sym typeface="Helvetica"/>
                      </a:endParaRPr>
                    </a:p>
                    <a:p>
                      <a:pPr lvl="0" algn="ctr">
                        <a:spcBef>
                          <a:spcPts val="500"/>
                        </a:spcBef>
                        <a:defRPr sz="1800" b="0" i="0"/>
                      </a:pPr>
                      <a:r>
                        <a:rPr sz="2000">
                          <a:sym typeface="Helvetica"/>
                        </a:rPr>
                        <a:t>(54.18%)</a:t>
                      </a:r>
                    </a:p>
                  </a:txBody>
                  <a:tcPr marL="45720" marR="45720" anchor="ctr"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910302">
                <a:tc>
                  <a:txBody>
                    <a:bodyPr/>
                    <a:lstStyle/>
                    <a:p>
                      <a:pPr lvl="0" algn="ctr">
                        <a:defRPr sz="1800" b="0" i="0"/>
                      </a:pPr>
                      <a:r>
                        <a:rPr sz="2000">
                          <a:sym typeface="Helvetica"/>
                        </a:rPr>
                        <a:t>Multi-position match</a:t>
                      </a:r>
                    </a:p>
                  </a:txBody>
                  <a:tcPr marL="45720" marR="45720" anchor="ctr"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765,135</a:t>
                      </a:r>
                      <a:endParaRPr>
                        <a:sym typeface="Helvetica"/>
                      </a:endParaRPr>
                    </a:p>
                    <a:p>
                      <a:pPr lvl="0" algn="ctr">
                        <a:spcBef>
                          <a:spcPts val="500"/>
                        </a:spcBef>
                        <a:defRPr sz="1800" b="0" i="0"/>
                      </a:pPr>
                      <a:r>
                        <a:rPr sz="2000">
                          <a:sym typeface="Helvetica"/>
                        </a:rPr>
                        <a:t>(6.26%)</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880,750</a:t>
                      </a:r>
                      <a:endParaRPr>
                        <a:sym typeface="Helvetica"/>
                      </a:endParaRPr>
                    </a:p>
                    <a:p>
                      <a:pPr lvl="0" algn="ctr">
                        <a:spcBef>
                          <a:spcPts val="500"/>
                        </a:spcBef>
                        <a:defRPr sz="1800" b="0" i="0"/>
                      </a:pPr>
                      <a:r>
                        <a:rPr sz="2000">
                          <a:sym typeface="Helvetica"/>
                        </a:rPr>
                        <a:t>(7.43%)</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spcBef>
                          <a:spcPts val="500"/>
                        </a:spcBef>
                        <a:defRPr sz="1800" b="0" i="0"/>
                      </a:pPr>
                      <a:r>
                        <a:rPr sz="2000">
                          <a:sym typeface="Helvetica"/>
                        </a:rPr>
                        <a:t>758,898</a:t>
                      </a:r>
                      <a:endParaRPr>
                        <a:sym typeface="Helvetica"/>
                      </a:endParaRPr>
                    </a:p>
                    <a:p>
                      <a:pPr lvl="0" algn="ctr">
                        <a:spcBef>
                          <a:spcPts val="500"/>
                        </a:spcBef>
                        <a:defRPr sz="1800" b="0" i="0"/>
                      </a:pPr>
                      <a:r>
                        <a:rPr sz="2000">
                          <a:sym typeface="Helvetica"/>
                        </a:rPr>
                        <a:t>(6.56%)</a:t>
                      </a:r>
                    </a:p>
                  </a:txBody>
                  <a:tcPr marL="45720" marR="45720" anchor="ctr"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910302">
                <a:tc>
                  <a:txBody>
                    <a:bodyPr/>
                    <a:lstStyle/>
                    <a:p>
                      <a:pPr lvl="0" algn="ctr">
                        <a:defRPr sz="1800" b="0" i="0"/>
                      </a:pPr>
                      <a:r>
                        <a:rPr sz="2000">
                          <a:sym typeface="Helvetica"/>
                        </a:rPr>
                        <a:t>Unmapped reads</a:t>
                      </a:r>
                    </a:p>
                  </a:txBody>
                  <a:tcPr marL="45720" marR="45720" anchor="ctr"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tcPr>
                </a:tc>
                <a:tc>
                  <a:txBody>
                    <a:bodyPr/>
                    <a:lstStyle/>
                    <a:p>
                      <a:pPr lvl="0" algn="ctr">
                        <a:spcBef>
                          <a:spcPts val="500"/>
                        </a:spcBef>
                        <a:defRPr sz="1800" b="0" i="0"/>
                      </a:pPr>
                      <a:r>
                        <a:rPr sz="2000">
                          <a:sym typeface="Helvetica"/>
                        </a:rPr>
                        <a:t>2,857,525</a:t>
                      </a:r>
                      <a:endParaRPr>
                        <a:sym typeface="Helvetica"/>
                      </a:endParaRPr>
                    </a:p>
                    <a:p>
                      <a:pPr lvl="0" algn="ctr">
                        <a:spcBef>
                          <a:spcPts val="500"/>
                        </a:spcBef>
                        <a:defRPr sz="1800" b="0" i="0"/>
                      </a:pPr>
                      <a:r>
                        <a:rPr sz="2000">
                          <a:sym typeface="Helvetica"/>
                        </a:rPr>
                        <a:t>(23.39%)</a:t>
                      </a:r>
                    </a:p>
                  </a:txBody>
                  <a:tcPr marL="45720" marR="45720" anchor="ctr"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tcPr>
                </a:tc>
                <a:tc>
                  <a:txBody>
                    <a:bodyPr/>
                    <a:lstStyle/>
                    <a:p>
                      <a:pPr lvl="0" algn="ctr">
                        <a:spcBef>
                          <a:spcPts val="500"/>
                        </a:spcBef>
                        <a:defRPr sz="1800" b="0" i="0"/>
                      </a:pPr>
                      <a:r>
                        <a:rPr sz="2000">
                          <a:sym typeface="Helvetica"/>
                        </a:rPr>
                        <a:t>5,499,755</a:t>
                      </a:r>
                      <a:endParaRPr>
                        <a:sym typeface="Helvetica"/>
                      </a:endParaRPr>
                    </a:p>
                    <a:p>
                      <a:pPr lvl="0" algn="ctr">
                        <a:spcBef>
                          <a:spcPts val="500"/>
                        </a:spcBef>
                        <a:defRPr sz="1800" b="0" i="0"/>
                      </a:pPr>
                      <a:r>
                        <a:rPr sz="2000">
                          <a:sym typeface="Helvetica"/>
                        </a:rPr>
                        <a:t>(46.37%)</a:t>
                      </a:r>
                    </a:p>
                  </a:txBody>
                  <a:tcPr marL="45720" marR="45720" anchor="ctr"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tcPr>
                </a:tc>
                <a:tc>
                  <a:txBody>
                    <a:bodyPr/>
                    <a:lstStyle/>
                    <a:p>
                      <a:pPr lvl="0" algn="ctr">
                        <a:spcBef>
                          <a:spcPts val="500"/>
                        </a:spcBef>
                        <a:defRPr sz="1800" b="0" i="0"/>
                      </a:pPr>
                      <a:r>
                        <a:rPr sz="2000">
                          <a:sym typeface="Helvetica"/>
                        </a:rPr>
                        <a:t>4,541,050</a:t>
                      </a:r>
                      <a:endParaRPr>
                        <a:sym typeface="Helvetica"/>
                      </a:endParaRPr>
                    </a:p>
                    <a:p>
                      <a:pPr lvl="0" algn="ctr">
                        <a:spcBef>
                          <a:spcPts val="500"/>
                        </a:spcBef>
                        <a:defRPr sz="1800" b="0" i="0"/>
                      </a:pPr>
                      <a:r>
                        <a:rPr sz="2000">
                          <a:sym typeface="Helvetica"/>
                        </a:rPr>
                        <a:t>(39.26%)</a:t>
                      </a:r>
                    </a:p>
                  </a:txBody>
                  <a:tcPr marL="45720" marR="45720" anchor="ctr"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tcPr>
                </a:tc>
              </a:tr>
            </a:tbl>
          </a:graphicData>
        </a:graphic>
      </p:graphicFrame>
      <p:sp>
        <p:nvSpPr>
          <p:cNvPr id="209" name="Shape 209"/>
          <p:cNvSpPr/>
          <p:nvPr/>
        </p:nvSpPr>
        <p:spPr>
          <a:xfrm>
            <a:off x="-1" y="1052737"/>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210" name="Shape 210"/>
          <p:cNvSpPr/>
          <p:nvPr/>
        </p:nvSpPr>
        <p:spPr>
          <a:xfrm>
            <a:off x="323527" y="476672"/>
            <a:ext cx="8028386" cy="4370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defRPr sz="1800" b="0"/>
            </a:pPr>
            <a:r>
              <a:rPr sz="2400" b="1">
                <a:latin typeface="Arial"/>
                <a:ea typeface="Arial"/>
                <a:cs typeface="Arial"/>
                <a:sym typeface="Arial"/>
              </a:rPr>
              <a:t>Number of reads matched to </a:t>
            </a:r>
            <a:r>
              <a:rPr sz="2400" b="1" i="1">
                <a:latin typeface="Arial"/>
                <a:ea typeface="Arial"/>
                <a:cs typeface="Arial"/>
                <a:sym typeface="Arial"/>
              </a:rPr>
              <a:t>B. rapa </a:t>
            </a:r>
            <a:r>
              <a:rPr sz="2400" b="1">
                <a:latin typeface="Arial"/>
                <a:ea typeface="Arial"/>
                <a:cs typeface="Arial"/>
                <a:sym typeface="Arial"/>
              </a:rPr>
              <a:t>genome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image8.png"/>
          <p:cNvPicPr/>
          <p:nvPr/>
        </p:nvPicPr>
        <p:blipFill>
          <a:blip r:embed="rId3">
            <a:extLst/>
          </a:blip>
          <a:stretch>
            <a:fillRect/>
          </a:stretch>
        </p:blipFill>
        <p:spPr>
          <a:xfrm>
            <a:off x="683568" y="1412775"/>
            <a:ext cx="3600402" cy="2448275"/>
          </a:xfrm>
          <a:prstGeom prst="rect">
            <a:avLst/>
          </a:prstGeom>
          <a:ln w="12700">
            <a:miter lim="400000"/>
          </a:ln>
        </p:spPr>
      </p:pic>
      <p:pic>
        <p:nvPicPr>
          <p:cNvPr id="213" name="image9.png"/>
          <p:cNvPicPr/>
          <p:nvPr/>
        </p:nvPicPr>
        <p:blipFill>
          <a:blip r:embed="rId4">
            <a:extLst/>
          </a:blip>
          <a:stretch>
            <a:fillRect/>
          </a:stretch>
        </p:blipFill>
        <p:spPr>
          <a:xfrm>
            <a:off x="4860032" y="1412775"/>
            <a:ext cx="3456386" cy="2376267"/>
          </a:xfrm>
          <a:prstGeom prst="rect">
            <a:avLst/>
          </a:prstGeom>
          <a:ln w="12700">
            <a:miter lim="400000"/>
          </a:ln>
        </p:spPr>
      </p:pic>
      <p:pic>
        <p:nvPicPr>
          <p:cNvPr id="214" name="image10.png"/>
          <p:cNvPicPr/>
          <p:nvPr/>
        </p:nvPicPr>
        <p:blipFill>
          <a:blip r:embed="rId5">
            <a:extLst/>
          </a:blip>
          <a:stretch>
            <a:fillRect/>
          </a:stretch>
        </p:blipFill>
        <p:spPr>
          <a:xfrm>
            <a:off x="2627783" y="4005064"/>
            <a:ext cx="3816426" cy="2551262"/>
          </a:xfrm>
          <a:prstGeom prst="rect">
            <a:avLst/>
          </a:prstGeom>
          <a:ln w="12700">
            <a:miter lim="400000"/>
          </a:ln>
        </p:spPr>
      </p:pic>
      <p:sp>
        <p:nvSpPr>
          <p:cNvPr id="215" name="Shape 215"/>
          <p:cNvSpPr/>
          <p:nvPr/>
        </p:nvSpPr>
        <p:spPr>
          <a:xfrm>
            <a:off x="323527" y="548679"/>
            <a:ext cx="8280921" cy="4370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latin typeface="Arial"/>
                <a:ea typeface="Arial"/>
                <a:cs typeface="Arial"/>
                <a:sym typeface="Arial"/>
              </a:defRPr>
            </a:lvl1pPr>
          </a:lstStyle>
          <a:p>
            <a:pPr lvl="0">
              <a:defRPr sz="1800" b="0"/>
            </a:pPr>
            <a:r>
              <a:rPr sz="2400" b="1"/>
              <a:t>The different read coverage of genes in three libraries </a:t>
            </a:r>
          </a:p>
        </p:txBody>
      </p:sp>
      <p:sp>
        <p:nvSpPr>
          <p:cNvPr id="216" name="Shape 216"/>
          <p:cNvSpPr/>
          <p:nvPr/>
        </p:nvSpPr>
        <p:spPr>
          <a:xfrm>
            <a:off x="-1" y="1196750"/>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11.png"/>
          <p:cNvPicPr/>
          <p:nvPr/>
        </p:nvPicPr>
        <p:blipFill>
          <a:blip r:embed="rId3">
            <a:extLst/>
          </a:blip>
          <a:stretch>
            <a:fillRect/>
          </a:stretch>
        </p:blipFill>
        <p:spPr>
          <a:xfrm>
            <a:off x="2123725" y="1484783"/>
            <a:ext cx="4736128" cy="4810127"/>
          </a:xfrm>
          <a:prstGeom prst="rect">
            <a:avLst/>
          </a:prstGeom>
          <a:ln w="12700">
            <a:miter lim="400000"/>
          </a:ln>
        </p:spPr>
      </p:pic>
      <p:sp>
        <p:nvSpPr>
          <p:cNvPr id="221" name="Shape 221"/>
          <p:cNvSpPr/>
          <p:nvPr/>
        </p:nvSpPr>
        <p:spPr>
          <a:xfrm>
            <a:off x="539551" y="848562"/>
            <a:ext cx="8229601" cy="3456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defRPr sz="1800" b="0"/>
            </a:pPr>
            <a:r>
              <a:rPr sz="2400" b="1">
                <a:latin typeface="Arial"/>
                <a:ea typeface="Arial"/>
                <a:cs typeface="Arial"/>
                <a:sym typeface="Arial"/>
              </a:rPr>
              <a:t>Gene expression in </a:t>
            </a:r>
            <a:r>
              <a:rPr sz="2400" b="1" i="1">
                <a:latin typeface="Arial"/>
                <a:ea typeface="Arial"/>
                <a:cs typeface="Arial"/>
                <a:sym typeface="Arial"/>
              </a:rPr>
              <a:t>Brassica</a:t>
            </a:r>
            <a:r>
              <a:rPr sz="2400" b="1">
                <a:latin typeface="Arial"/>
                <a:ea typeface="Arial"/>
                <a:cs typeface="Arial"/>
                <a:sym typeface="Arial"/>
              </a:rPr>
              <a:t> hexaploid and its parents</a:t>
            </a:r>
          </a:p>
        </p:txBody>
      </p:sp>
      <p:sp>
        <p:nvSpPr>
          <p:cNvPr id="222" name="Shape 222"/>
          <p:cNvSpPr/>
          <p:nvPr/>
        </p:nvSpPr>
        <p:spPr>
          <a:xfrm>
            <a:off x="3419871" y="5949279"/>
            <a:ext cx="2376267" cy="407467"/>
          </a:xfrm>
          <a:prstGeom prst="rect">
            <a:avLst/>
          </a:prstGeom>
          <a:ln w="12700">
            <a:solidFill>
              <a:srgbClr val="0000CC"/>
            </a:solidFill>
            <a:miter lim="400000"/>
          </a:ln>
          <a:extLst>
            <a:ext uri="{C572A759-6A51-4108-AA02-DFA0A04FC94B}">
              <ma14:wrappingTextBoxFlag xmlns:ma14="http://schemas.microsoft.com/office/mac/drawingml/2011/main" xmlns="" val="1"/>
            </a:ext>
          </a:extLst>
        </p:spPr>
        <p:txBody>
          <a:bodyPr lIns="0" tIns="0" rIns="0" bIns="0">
            <a:spAutoFit/>
          </a:bodyPr>
          <a:lstStyle>
            <a:lvl1pPr marL="480059" indent="-480059" algn="ctr">
              <a:spcBef>
                <a:spcPts val="600"/>
              </a:spcBef>
              <a:defRPr sz="2800" b="0">
                <a:latin typeface="Arial"/>
                <a:ea typeface="Arial"/>
                <a:cs typeface="Arial"/>
                <a:sym typeface="Arial"/>
              </a:defRPr>
            </a:lvl1pPr>
          </a:lstStyle>
          <a:p>
            <a:pPr lvl="0">
              <a:defRPr sz="1800"/>
            </a:pPr>
            <a:r>
              <a:rPr sz="2800"/>
              <a:t>Total: 32642</a:t>
            </a:r>
          </a:p>
        </p:txBody>
      </p:sp>
      <p:sp>
        <p:nvSpPr>
          <p:cNvPr id="223" name="Shape 223"/>
          <p:cNvSpPr/>
          <p:nvPr/>
        </p:nvSpPr>
        <p:spPr>
          <a:xfrm>
            <a:off x="-3" y="1544091"/>
            <a:ext cx="9144005"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12.png" descr="GO柱状图2★"/>
          <p:cNvPicPr/>
          <p:nvPr/>
        </p:nvPicPr>
        <p:blipFill>
          <a:blip r:embed="rId3">
            <a:extLst/>
          </a:blip>
          <a:stretch>
            <a:fillRect/>
          </a:stretch>
        </p:blipFill>
        <p:spPr>
          <a:xfrm>
            <a:off x="683568" y="1700808"/>
            <a:ext cx="7467601" cy="4978402"/>
          </a:xfrm>
          <a:prstGeom prst="rect">
            <a:avLst/>
          </a:prstGeom>
          <a:ln w="12700">
            <a:miter lim="400000"/>
          </a:ln>
        </p:spPr>
      </p:pic>
      <p:sp>
        <p:nvSpPr>
          <p:cNvPr id="228" name="Shape 228"/>
          <p:cNvSpPr/>
          <p:nvPr/>
        </p:nvSpPr>
        <p:spPr>
          <a:xfrm>
            <a:off x="4409135" y="3228943"/>
            <a:ext cx="245275" cy="3752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Arial"/>
                <a:ea typeface="Arial"/>
                <a:cs typeface="Arial"/>
                <a:sym typeface="Arial"/>
              </a:defRPr>
            </a:lvl1pPr>
          </a:lstStyle>
          <a:p>
            <a:pPr lvl="0">
              <a:defRPr sz="1800" b="0"/>
            </a:pPr>
            <a:r>
              <a:rPr sz="2000" b="1"/>
              <a:t>. </a:t>
            </a:r>
          </a:p>
        </p:txBody>
      </p:sp>
      <p:sp>
        <p:nvSpPr>
          <p:cNvPr id="229" name="Shape 229"/>
          <p:cNvSpPr/>
          <p:nvPr/>
        </p:nvSpPr>
        <p:spPr>
          <a:xfrm>
            <a:off x="323527" y="764702"/>
            <a:ext cx="8352929" cy="43706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latin typeface="Arial"/>
                <a:ea typeface="Arial"/>
                <a:cs typeface="Arial"/>
                <a:sym typeface="Arial"/>
              </a:defRPr>
            </a:lvl1pPr>
          </a:lstStyle>
          <a:p>
            <a:pPr lvl="0">
              <a:defRPr sz="1800" b="0"/>
            </a:pPr>
            <a:r>
              <a:rPr sz="2400" b="1"/>
              <a:t>Gene ontology (GO) annotations of all detected genes </a:t>
            </a:r>
          </a:p>
        </p:txBody>
      </p:sp>
      <p:sp>
        <p:nvSpPr>
          <p:cNvPr id="230" name="Shape 230"/>
          <p:cNvSpPr/>
          <p:nvPr/>
        </p:nvSpPr>
        <p:spPr>
          <a:xfrm>
            <a:off x="-1" y="1484783"/>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image13.png" descr="5"/>
          <p:cNvPicPr/>
          <p:nvPr/>
        </p:nvPicPr>
        <p:blipFill>
          <a:blip r:embed="rId3">
            <a:extLst/>
          </a:blip>
          <a:stretch>
            <a:fillRect/>
          </a:stretch>
        </p:blipFill>
        <p:spPr>
          <a:xfrm>
            <a:off x="1835696" y="2132856"/>
            <a:ext cx="4824415" cy="4410077"/>
          </a:xfrm>
          <a:prstGeom prst="rect">
            <a:avLst/>
          </a:prstGeom>
          <a:ln w="12700">
            <a:miter lim="400000"/>
          </a:ln>
        </p:spPr>
      </p:pic>
      <p:sp>
        <p:nvSpPr>
          <p:cNvPr id="235" name="Shape 235"/>
          <p:cNvSpPr/>
          <p:nvPr/>
        </p:nvSpPr>
        <p:spPr>
          <a:xfrm>
            <a:off x="1259632" y="692694"/>
            <a:ext cx="6696744"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sz="2400" b="1">
                <a:latin typeface="Arial"/>
                <a:ea typeface="Arial"/>
                <a:cs typeface="Arial"/>
                <a:sym typeface="Arial"/>
              </a:rPr>
              <a:t>Differentially expressed genes detected</a:t>
            </a:r>
            <a:endParaRPr>
              <a:latin typeface="Arial"/>
              <a:ea typeface="Arial"/>
              <a:cs typeface="Arial"/>
              <a:sym typeface="Arial"/>
            </a:endParaRPr>
          </a:p>
          <a:p>
            <a:pPr lvl="0">
              <a:defRPr sz="1800" b="0"/>
            </a:pPr>
            <a:r>
              <a:rPr sz="2400" b="1">
                <a:latin typeface="Arial"/>
                <a:ea typeface="Arial"/>
                <a:cs typeface="Arial"/>
                <a:sym typeface="Arial"/>
              </a:rPr>
              <a:t>between  </a:t>
            </a:r>
            <a:r>
              <a:rPr sz="2400" b="1" i="1">
                <a:latin typeface="Arial"/>
                <a:ea typeface="Arial"/>
                <a:cs typeface="Arial"/>
                <a:sym typeface="Arial"/>
              </a:rPr>
              <a:t>Brassica </a:t>
            </a:r>
            <a:r>
              <a:rPr sz="2400" b="1">
                <a:latin typeface="Arial"/>
                <a:ea typeface="Arial"/>
                <a:cs typeface="Arial"/>
                <a:sym typeface="Arial"/>
              </a:rPr>
              <a:t>hexaploid and its parents</a:t>
            </a:r>
            <a:r>
              <a:rPr sz="2400" b="1" i="1">
                <a:latin typeface="Arial"/>
                <a:ea typeface="Arial"/>
                <a:cs typeface="Arial"/>
                <a:sym typeface="Arial"/>
              </a:rPr>
              <a:t> </a:t>
            </a:r>
          </a:p>
        </p:txBody>
      </p:sp>
      <p:sp>
        <p:nvSpPr>
          <p:cNvPr id="236" name="Shape 236"/>
          <p:cNvSpPr/>
          <p:nvPr/>
        </p:nvSpPr>
        <p:spPr>
          <a:xfrm>
            <a:off x="-1" y="1772816"/>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mage14.png" descr="差异基因GO条形图★"/>
          <p:cNvPicPr/>
          <p:nvPr/>
        </p:nvPicPr>
        <p:blipFill>
          <a:blip r:embed="rId3">
            <a:extLst/>
          </a:blip>
          <a:stretch>
            <a:fillRect/>
          </a:stretch>
        </p:blipFill>
        <p:spPr>
          <a:xfrm>
            <a:off x="1187624" y="1556791"/>
            <a:ext cx="6408712" cy="5112571"/>
          </a:xfrm>
          <a:prstGeom prst="rect">
            <a:avLst/>
          </a:prstGeom>
          <a:ln w="12700">
            <a:miter lim="400000"/>
          </a:ln>
        </p:spPr>
      </p:pic>
      <p:sp>
        <p:nvSpPr>
          <p:cNvPr id="241" name="Shape 241"/>
          <p:cNvSpPr/>
          <p:nvPr/>
        </p:nvSpPr>
        <p:spPr>
          <a:xfrm>
            <a:off x="611559" y="404662"/>
            <a:ext cx="8352929"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sz="2400" b="1">
                <a:latin typeface="Arial"/>
                <a:ea typeface="Arial"/>
                <a:cs typeface="Arial"/>
                <a:sym typeface="Arial"/>
              </a:rPr>
              <a:t>Functional annotation of DEGs between </a:t>
            </a:r>
            <a:endParaRPr>
              <a:latin typeface="Arial"/>
              <a:ea typeface="Arial"/>
              <a:cs typeface="Arial"/>
              <a:sym typeface="Arial"/>
            </a:endParaRPr>
          </a:p>
          <a:p>
            <a:pPr lvl="0">
              <a:defRPr sz="1800" b="0"/>
            </a:pPr>
            <a:r>
              <a:rPr sz="2400" b="1" i="1">
                <a:latin typeface="Arial"/>
                <a:ea typeface="Arial"/>
                <a:cs typeface="Arial"/>
                <a:sym typeface="Arial"/>
              </a:rPr>
              <a:t>Brassica</a:t>
            </a:r>
            <a:r>
              <a:rPr sz="2400" b="1">
                <a:latin typeface="Arial"/>
                <a:ea typeface="Arial"/>
                <a:cs typeface="Arial"/>
                <a:sym typeface="Arial"/>
              </a:rPr>
              <a:t> hexaploid and its parents based on GO terms</a:t>
            </a:r>
          </a:p>
        </p:txBody>
      </p:sp>
      <p:sp>
        <p:nvSpPr>
          <p:cNvPr id="242" name="Shape 242"/>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International Conferences</a:t>
            </a:r>
          </a:p>
        </p:txBody>
      </p:sp>
      <p:sp>
        <p:nvSpPr>
          <p:cNvPr id="3" name="Content Placeholder 2"/>
          <p:cNvSpPr>
            <a:spLocks noGrp="1"/>
          </p:cNvSpPr>
          <p:nvPr>
            <p:ph idx="1"/>
          </p:nvPr>
        </p:nvSpPr>
        <p:spPr>
          <a:xfrm>
            <a:off x="457200" y="1295400"/>
            <a:ext cx="808672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a:t>
            </a:r>
            <a:r>
              <a:rPr lang="en-US" sz="2000" dirty="0" err="1" smtClean="0">
                <a:latin typeface="Times New Roman" pitchFamily="18" charset="0"/>
                <a:cs typeface="Times New Roman" pitchFamily="18" charset="0"/>
              </a:rPr>
              <a:t>Pharma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scientific conferences all over the globe annually with the support of more than 1000 scientific associations and 30,000 editorial board members and 3.5 million followers to its credit.</a:t>
            </a: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endParaRPr lang="en-US" sz="2000" dirty="0">
              <a:latin typeface="Times New Roman" pitchFamily="18" charset="0"/>
              <a:cs typeface="Times New Roman" pitchFamily="18" charset="0"/>
            </a:endParaRPr>
          </a:p>
          <a:p>
            <a:pPr algn="just">
              <a:buFont typeface="Arial" charset="0"/>
              <a:buNone/>
              <a:defRPr/>
            </a:pPr>
            <a:r>
              <a:rPr lang="en-US" sz="2000" dirty="0" smtClean="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0102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1"/>
          <p:cNvGrpSpPr/>
          <p:nvPr/>
        </p:nvGrpSpPr>
        <p:grpSpPr>
          <a:xfrm>
            <a:off x="4355973" y="1556789"/>
            <a:ext cx="3894789" cy="4918726"/>
            <a:chOff x="-1" y="0"/>
            <a:chExt cx="3894787" cy="4918725"/>
          </a:xfrm>
        </p:grpSpPr>
        <p:pic>
          <p:nvPicPr>
            <p:cNvPr id="246" name="image15.png" descr="C-VS-A"/>
            <p:cNvPicPr/>
            <p:nvPr/>
          </p:nvPicPr>
          <p:blipFill>
            <a:blip r:embed="rId3">
              <a:extLst/>
            </a:blip>
            <a:stretch>
              <a:fillRect/>
            </a:stretch>
          </p:blipFill>
          <p:spPr>
            <a:xfrm>
              <a:off x="2829647" y="4054621"/>
              <a:ext cx="1065140" cy="618998"/>
            </a:xfrm>
            <a:prstGeom prst="rect">
              <a:avLst/>
            </a:prstGeom>
            <a:ln w="12700" cap="flat">
              <a:noFill/>
              <a:miter lim="400000"/>
            </a:ln>
            <a:effectLst/>
          </p:spPr>
        </p:pic>
        <p:grpSp>
          <p:nvGrpSpPr>
            <p:cNvPr id="249" name="Group 249"/>
            <p:cNvGrpSpPr/>
            <p:nvPr/>
          </p:nvGrpSpPr>
          <p:grpSpPr>
            <a:xfrm>
              <a:off x="-2" y="332345"/>
              <a:ext cx="2636722" cy="4586381"/>
              <a:chOff x="0" y="0"/>
              <a:chExt cx="2636720" cy="4586379"/>
            </a:xfrm>
          </p:grpSpPr>
          <p:pic>
            <p:nvPicPr>
              <p:cNvPr id="247" name="image16.png" descr="C-VS-A"/>
              <p:cNvPicPr/>
              <p:nvPr/>
            </p:nvPicPr>
            <p:blipFill>
              <a:blip r:embed="rId4">
                <a:extLst/>
              </a:blip>
              <a:stretch>
                <a:fillRect/>
              </a:stretch>
            </p:blipFill>
            <p:spPr>
              <a:xfrm>
                <a:off x="-1" y="0"/>
                <a:ext cx="2584233" cy="4586380"/>
              </a:xfrm>
              <a:prstGeom prst="rect">
                <a:avLst/>
              </a:prstGeom>
              <a:ln w="9525" cap="flat">
                <a:solidFill>
                  <a:srgbClr val="FFFFFF"/>
                </a:solidFill>
                <a:prstDash val="solid"/>
                <a:miter lim="800000"/>
              </a:ln>
              <a:effectLst/>
            </p:spPr>
          </p:pic>
          <p:sp>
            <p:nvSpPr>
              <p:cNvPr id="248" name="Shape 248"/>
              <p:cNvSpPr/>
              <p:nvPr/>
            </p:nvSpPr>
            <p:spPr>
              <a:xfrm>
                <a:off x="2167969" y="0"/>
                <a:ext cx="468752" cy="4586380"/>
              </a:xfrm>
              <a:prstGeom prst="rect">
                <a:avLst/>
              </a:prstGeom>
              <a:solidFill>
                <a:srgbClr val="FFFFFF"/>
              </a:solidFill>
              <a:ln w="9525" cap="flat">
                <a:solidFill>
                  <a:srgbClr val="FFFFFF"/>
                </a:solidFill>
                <a:prstDash val="solid"/>
                <a:miter lim="800000"/>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250" name="Shape 250"/>
            <p:cNvSpPr/>
            <p:nvPr/>
          </p:nvSpPr>
          <p:spPr>
            <a:xfrm>
              <a:off x="864167" y="-1"/>
              <a:ext cx="1578281" cy="2888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pPr lvl="0">
                <a:defRPr sz="1800" b="0"/>
              </a:pPr>
              <a:r>
                <a:rPr sz="1400" b="1"/>
                <a:t>C-vs-A  C-vs-B</a:t>
              </a:r>
            </a:p>
          </p:txBody>
        </p:sp>
      </p:grpSp>
      <p:sp>
        <p:nvSpPr>
          <p:cNvPr id="252" name="Shape 252"/>
          <p:cNvSpPr/>
          <p:nvPr/>
        </p:nvSpPr>
        <p:spPr>
          <a:xfrm>
            <a:off x="539551" y="2852933"/>
            <a:ext cx="3384377" cy="189338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ts val="3600"/>
              </a:lnSpc>
              <a:defRPr sz="2400">
                <a:latin typeface="Arial"/>
                <a:ea typeface="Arial"/>
                <a:cs typeface="Arial"/>
                <a:sym typeface="Arial"/>
              </a:defRPr>
            </a:lvl1pPr>
          </a:lstStyle>
          <a:p>
            <a:pPr lvl="0">
              <a:defRPr sz="1800" b="0"/>
            </a:pPr>
            <a:r>
              <a:rPr sz="2400" b="1"/>
              <a:t>Hierarchical clustering analysis of 7397 DEGs based on log ratio RPKM data</a:t>
            </a:r>
          </a:p>
        </p:txBody>
      </p:sp>
      <p:sp>
        <p:nvSpPr>
          <p:cNvPr id="253" name="Shape 253"/>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xfrm>
            <a:off x="323527" y="620687"/>
            <a:ext cx="8075539" cy="490541"/>
          </a:xfrm>
          <a:prstGeom prst="rect">
            <a:avLst/>
          </a:prstGeom>
        </p:spPr>
        <p:txBody>
          <a:bodyPr lIns="0" tIns="0" rIns="0" bIns="0">
            <a:normAutofit/>
          </a:bodyPr>
          <a:lstStyle/>
          <a:p>
            <a:pPr lvl="0" algn="ctr" defTabSz="585215">
              <a:defRPr sz="1800" b="0">
                <a:solidFill>
                  <a:srgbClr val="000000"/>
                </a:solidFill>
              </a:defRPr>
            </a:pPr>
            <a:r>
              <a:rPr sz="2400" b="1"/>
              <a:t>Nonadditive genes expressed in </a:t>
            </a:r>
            <a:r>
              <a:rPr sz="2400" b="1" i="1"/>
              <a:t>Brassica </a:t>
            </a:r>
            <a:r>
              <a:rPr sz="2400" b="1"/>
              <a:t>hexaploid</a:t>
            </a:r>
          </a:p>
        </p:txBody>
      </p:sp>
      <p:sp>
        <p:nvSpPr>
          <p:cNvPr id="258" name="Shape 258"/>
          <p:cNvSpPr/>
          <p:nvPr/>
        </p:nvSpPr>
        <p:spPr>
          <a:xfrm>
            <a:off x="574576" y="2073547"/>
            <a:ext cx="7994847" cy="23928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63538" lvl="0" indent="-363538" algn="just">
              <a:spcBef>
                <a:spcPts val="14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A total of 2,545 genes, accounting for 7.8% of the total detected genes, were nonadditively expressed in </a:t>
            </a:r>
            <a:r>
              <a:rPr sz="2400" i="1">
                <a:latin typeface="Arial"/>
                <a:ea typeface="Arial"/>
                <a:cs typeface="Arial"/>
                <a:sym typeface="Arial"/>
              </a:rPr>
              <a:t>Brassica </a:t>
            </a:r>
            <a:r>
              <a:rPr sz="2400">
                <a:latin typeface="Arial"/>
                <a:ea typeface="Arial"/>
                <a:cs typeface="Arial"/>
                <a:sym typeface="Arial"/>
              </a:rPr>
              <a:t>hexaploid. </a:t>
            </a:r>
          </a:p>
          <a:p>
            <a:pPr marL="363538" lvl="0" indent="-363538" algn="just">
              <a:spcBef>
                <a:spcPts val="14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Of these nonadditive genes, 2,445 showed differential expression either between </a:t>
            </a:r>
            <a:r>
              <a:rPr sz="2400" i="1">
                <a:latin typeface="Arial"/>
                <a:ea typeface="Arial"/>
                <a:cs typeface="Arial"/>
                <a:sym typeface="Arial"/>
              </a:rPr>
              <a:t>Brassica </a:t>
            </a:r>
            <a:r>
              <a:rPr sz="2400">
                <a:latin typeface="Arial"/>
                <a:ea typeface="Arial"/>
                <a:cs typeface="Arial"/>
                <a:sym typeface="Arial"/>
              </a:rPr>
              <a:t>hexaploid and </a:t>
            </a:r>
            <a:r>
              <a:rPr sz="2400" i="1">
                <a:latin typeface="Arial"/>
                <a:ea typeface="Arial"/>
                <a:cs typeface="Arial"/>
                <a:sym typeface="Arial"/>
              </a:rPr>
              <a:t>B. rapa </a:t>
            </a:r>
            <a:r>
              <a:rPr sz="2400">
                <a:latin typeface="Arial"/>
                <a:ea typeface="Arial"/>
                <a:cs typeface="Arial"/>
                <a:sym typeface="Arial"/>
              </a:rPr>
              <a:t>or between </a:t>
            </a:r>
            <a:r>
              <a:rPr sz="2400" i="1">
                <a:latin typeface="Arial"/>
                <a:ea typeface="Arial"/>
                <a:cs typeface="Arial"/>
                <a:sym typeface="Arial"/>
              </a:rPr>
              <a:t>Brassica </a:t>
            </a:r>
            <a:r>
              <a:rPr sz="2400">
                <a:latin typeface="Arial"/>
                <a:ea typeface="Arial"/>
                <a:cs typeface="Arial"/>
                <a:sym typeface="Arial"/>
              </a:rPr>
              <a:t>hexaploid and </a:t>
            </a:r>
            <a:r>
              <a:rPr sz="2400" i="1">
                <a:latin typeface="Arial"/>
                <a:ea typeface="Arial"/>
                <a:cs typeface="Arial"/>
                <a:sym typeface="Arial"/>
              </a:rPr>
              <a:t>B. carinata.</a:t>
            </a:r>
          </a:p>
        </p:txBody>
      </p:sp>
      <p:sp>
        <p:nvSpPr>
          <p:cNvPr id="259" name="Shape 259"/>
          <p:cNvSpPr/>
          <p:nvPr/>
        </p:nvSpPr>
        <p:spPr>
          <a:xfrm>
            <a:off x="-1" y="1484783"/>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17.png" descr="09"/>
          <p:cNvPicPr/>
          <p:nvPr/>
        </p:nvPicPr>
        <p:blipFill>
          <a:blip r:embed="rId3">
            <a:extLst/>
          </a:blip>
          <a:stretch>
            <a:fillRect/>
          </a:stretch>
        </p:blipFill>
        <p:spPr>
          <a:xfrm>
            <a:off x="1115616" y="1556791"/>
            <a:ext cx="6480720" cy="4752531"/>
          </a:xfrm>
          <a:prstGeom prst="rect">
            <a:avLst/>
          </a:prstGeom>
          <a:ln w="12700">
            <a:miter lim="400000"/>
          </a:ln>
        </p:spPr>
      </p:pic>
      <p:sp>
        <p:nvSpPr>
          <p:cNvPr id="262" name="Shape 262"/>
          <p:cNvSpPr/>
          <p:nvPr/>
        </p:nvSpPr>
        <p:spPr>
          <a:xfrm>
            <a:off x="323527" y="260647"/>
            <a:ext cx="8424938"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sz="2400" b="1">
                <a:latin typeface="Arial"/>
                <a:ea typeface="Arial"/>
                <a:cs typeface="Arial"/>
                <a:sym typeface="Arial"/>
              </a:rPr>
              <a:t>Functional annotation of nonadditive genes and </a:t>
            </a:r>
            <a:endParaRPr>
              <a:latin typeface="Arial"/>
              <a:ea typeface="Arial"/>
              <a:cs typeface="Arial"/>
              <a:sym typeface="Arial"/>
            </a:endParaRPr>
          </a:p>
          <a:p>
            <a:pPr lvl="0">
              <a:defRPr sz="1800" b="0"/>
            </a:pPr>
            <a:r>
              <a:rPr sz="2400" b="1">
                <a:latin typeface="Arial"/>
                <a:ea typeface="Arial"/>
                <a:cs typeface="Arial"/>
                <a:sym typeface="Arial"/>
              </a:rPr>
              <a:t>additive genes in </a:t>
            </a:r>
            <a:r>
              <a:rPr sz="2400" b="1" i="1">
                <a:latin typeface="Arial"/>
                <a:ea typeface="Arial"/>
                <a:cs typeface="Arial"/>
                <a:sym typeface="Arial"/>
              </a:rPr>
              <a:t>Brassica </a:t>
            </a:r>
            <a:r>
              <a:rPr sz="2400" b="1">
                <a:latin typeface="Arial"/>
                <a:ea typeface="Arial"/>
                <a:cs typeface="Arial"/>
                <a:sym typeface="Arial"/>
              </a:rPr>
              <a:t>hexaploid based on GO terms</a:t>
            </a:r>
          </a:p>
        </p:txBody>
      </p:sp>
      <p:sp>
        <p:nvSpPr>
          <p:cNvPr id="263" name="Shape 263"/>
          <p:cNvSpPr/>
          <p:nvPr/>
        </p:nvSpPr>
        <p:spPr>
          <a:xfrm>
            <a:off x="-10392" y="1309593"/>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xfrm>
            <a:off x="611560" y="404664"/>
            <a:ext cx="7848601" cy="692152"/>
          </a:xfrm>
          <a:prstGeom prst="rect">
            <a:avLst/>
          </a:prstGeom>
        </p:spPr>
        <p:txBody>
          <a:bodyPr lIns="0" tIns="0" rIns="0" bIns="0">
            <a:normAutofit/>
          </a:bodyPr>
          <a:lstStyle>
            <a:lvl1pPr defTabSz="713230">
              <a:defRPr sz="2400">
                <a:solidFill>
                  <a:srgbClr val="000000"/>
                </a:solidFill>
              </a:defRPr>
            </a:lvl1pPr>
          </a:lstStyle>
          <a:p>
            <a:pPr lvl="0">
              <a:defRPr sz="1800" b="0"/>
            </a:pPr>
            <a:r>
              <a:rPr sz="2400" b="1"/>
              <a:t>Analysis of putative transcription factor genes</a:t>
            </a:r>
          </a:p>
        </p:txBody>
      </p:sp>
      <p:sp>
        <p:nvSpPr>
          <p:cNvPr id="268" name="Shape 268"/>
          <p:cNvSpPr>
            <a:spLocks noGrp="1"/>
          </p:cNvSpPr>
          <p:nvPr>
            <p:ph type="body" idx="1"/>
          </p:nvPr>
        </p:nvSpPr>
        <p:spPr>
          <a:xfrm>
            <a:off x="251519" y="1700808"/>
            <a:ext cx="8712970" cy="4824437"/>
          </a:xfrm>
          <a:prstGeom prst="rect">
            <a:avLst/>
          </a:prstGeom>
        </p:spPr>
        <p:txBody>
          <a:bodyPr lIns="0" tIns="0" rIns="0" bIns="0">
            <a:normAutofit/>
          </a:bodyPr>
          <a:lstStyle/>
          <a:p>
            <a:pPr marL="363538" lvl="0" indent="-363538" defTabSz="521208">
              <a:lnSpc>
                <a:spcPct val="120000"/>
              </a:lnSpc>
              <a:spcBef>
                <a:spcPts val="400"/>
              </a:spcBef>
              <a:buSzTx/>
              <a:buNone/>
              <a:defRPr sz="1800"/>
            </a:pPr>
            <a:r>
              <a:rPr sz="2400">
                <a:solidFill>
                  <a:srgbClr val="FF0000"/>
                </a:solidFill>
                <a:latin typeface="Wingdings 3"/>
                <a:ea typeface="Wingdings 3"/>
                <a:cs typeface="Wingdings 3"/>
                <a:sym typeface="Wingdings 3"/>
              </a:rPr>
              <a:t></a:t>
            </a:r>
            <a:r>
              <a:rPr sz="2400"/>
              <a:t>Putative TF genes detected: </a:t>
            </a:r>
          </a:p>
          <a:p>
            <a:pPr marL="363538" lvl="0" indent="-363538" defTabSz="521208">
              <a:lnSpc>
                <a:spcPct val="120000"/>
              </a:lnSpc>
              <a:spcBef>
                <a:spcPts val="400"/>
              </a:spcBef>
              <a:buSzTx/>
              <a:buNone/>
              <a:defRPr sz="1800"/>
            </a:pPr>
            <a:r>
              <a:rPr sz="2400"/>
              <a:t>     ----589 genes, belonging to 49 TF gene families</a:t>
            </a:r>
          </a:p>
          <a:p>
            <a:pPr marL="363538" lvl="0" indent="-363538" defTabSz="521208">
              <a:spcBef>
                <a:spcPts val="200"/>
              </a:spcBef>
              <a:buSzTx/>
              <a:buNone/>
              <a:defRPr sz="1800"/>
            </a:pPr>
            <a:r>
              <a:rPr sz="2400">
                <a:solidFill>
                  <a:srgbClr val="FF0000"/>
                </a:solidFill>
                <a:latin typeface="Wingdings 3"/>
                <a:ea typeface="Wingdings 3"/>
                <a:cs typeface="Wingdings 3"/>
                <a:sym typeface="Wingdings 3"/>
              </a:rPr>
              <a:t></a:t>
            </a:r>
            <a:r>
              <a:rPr sz="2400"/>
              <a:t>Significant differential expression: </a:t>
            </a:r>
          </a:p>
          <a:p>
            <a:pPr marL="363538" lvl="0" indent="-363538" defTabSz="521208">
              <a:spcBef>
                <a:spcPts val="200"/>
              </a:spcBef>
              <a:buSzTx/>
              <a:buNone/>
              <a:defRPr sz="1800"/>
            </a:pPr>
            <a:r>
              <a:rPr sz="2400"/>
              <a:t>     ----143 genes, belonging to 36 families </a:t>
            </a:r>
          </a:p>
          <a:p>
            <a:pPr marL="363538" lvl="0" indent="-363538" defTabSz="521208">
              <a:spcBef>
                <a:spcPts val="200"/>
              </a:spcBef>
              <a:buSzTx/>
              <a:buNone/>
              <a:defRPr sz="1800"/>
            </a:pPr>
            <a:r>
              <a:rPr sz="2400">
                <a:solidFill>
                  <a:srgbClr val="FF0000"/>
                </a:solidFill>
                <a:latin typeface="Wingdings 3"/>
                <a:ea typeface="Wingdings 3"/>
                <a:cs typeface="Wingdings 3"/>
                <a:sym typeface="Wingdings 3"/>
              </a:rPr>
              <a:t></a:t>
            </a:r>
            <a:r>
              <a:rPr sz="2400"/>
              <a:t>Differentially expressed between </a:t>
            </a:r>
            <a:r>
              <a:rPr sz="2400" i="1"/>
              <a:t>B. </a:t>
            </a:r>
            <a:r>
              <a:rPr sz="2400"/>
              <a:t>hexaploid and </a:t>
            </a:r>
            <a:r>
              <a:rPr sz="2400" i="1"/>
              <a:t>B. rapa</a:t>
            </a:r>
          </a:p>
          <a:p>
            <a:pPr marL="987425" lvl="0" indent="-987425" defTabSz="521208">
              <a:spcBef>
                <a:spcPts val="200"/>
              </a:spcBef>
              <a:buSzTx/>
              <a:buNone/>
              <a:defRPr sz="1800"/>
            </a:pPr>
            <a:r>
              <a:rPr sz="2400" i="1"/>
              <a:t>     </a:t>
            </a:r>
            <a:r>
              <a:rPr sz="2400"/>
              <a:t>----101 genes, with 49 genes upregulated </a:t>
            </a:r>
          </a:p>
          <a:p>
            <a:pPr marL="987425" lvl="0" indent="-987425" defTabSz="521208">
              <a:spcBef>
                <a:spcPts val="200"/>
              </a:spcBef>
              <a:buSzTx/>
              <a:buNone/>
              <a:defRPr sz="1800"/>
            </a:pPr>
            <a:r>
              <a:rPr sz="2400"/>
              <a:t>          and 52 genes downregulated in </a:t>
            </a:r>
            <a:r>
              <a:rPr sz="2400" i="1"/>
              <a:t>Brassica</a:t>
            </a:r>
            <a:r>
              <a:rPr sz="2400"/>
              <a:t> hexaploid. </a:t>
            </a:r>
          </a:p>
          <a:p>
            <a:pPr marL="363538" lvl="0" indent="-363538" defTabSz="521208">
              <a:spcBef>
                <a:spcPts val="200"/>
              </a:spcBef>
              <a:buSzTx/>
              <a:buNone/>
              <a:defRPr sz="1800"/>
            </a:pPr>
            <a:r>
              <a:rPr sz="2400">
                <a:solidFill>
                  <a:srgbClr val="FF0000"/>
                </a:solidFill>
                <a:latin typeface="Wingdings 3"/>
                <a:ea typeface="Wingdings 3"/>
                <a:cs typeface="Wingdings 3"/>
                <a:sym typeface="Wingdings 3"/>
              </a:rPr>
              <a:t></a:t>
            </a:r>
            <a:r>
              <a:rPr sz="2400"/>
              <a:t>Differential expression between </a:t>
            </a:r>
            <a:r>
              <a:rPr sz="2400" i="1"/>
              <a:t>B. </a:t>
            </a:r>
            <a:r>
              <a:rPr sz="2400"/>
              <a:t>hexaploid and</a:t>
            </a:r>
            <a:r>
              <a:rPr sz="2400" i="1"/>
              <a:t> B. carinata:</a:t>
            </a:r>
          </a:p>
          <a:p>
            <a:pPr marL="363538" lvl="0" indent="-363538" defTabSz="521208">
              <a:spcBef>
                <a:spcPts val="200"/>
              </a:spcBef>
              <a:buSzTx/>
              <a:buNone/>
              <a:defRPr sz="1800"/>
            </a:pPr>
            <a:r>
              <a:rPr sz="2400" i="1"/>
              <a:t>     </a:t>
            </a:r>
            <a:r>
              <a:rPr sz="2400"/>
              <a:t>----76</a:t>
            </a:r>
            <a:r>
              <a:rPr sz="2400" i="1"/>
              <a:t> </a:t>
            </a:r>
            <a:r>
              <a:rPr sz="2400"/>
              <a:t>genes, with 46 genes upregulated </a:t>
            </a:r>
          </a:p>
          <a:p>
            <a:pPr marL="363538" lvl="0" indent="-363538" defTabSz="521208">
              <a:spcBef>
                <a:spcPts val="200"/>
              </a:spcBef>
              <a:buSzTx/>
              <a:buNone/>
              <a:defRPr sz="1800"/>
            </a:pPr>
            <a:r>
              <a:rPr sz="2400"/>
              <a:t>          and 30 downregulated in </a:t>
            </a:r>
            <a:r>
              <a:rPr sz="2400" i="1"/>
              <a:t>Brassica</a:t>
            </a:r>
            <a:r>
              <a:rPr sz="2400"/>
              <a:t> hexaploid</a:t>
            </a:r>
          </a:p>
        </p:txBody>
      </p:sp>
      <p:sp>
        <p:nvSpPr>
          <p:cNvPr id="269" name="Shape 269"/>
          <p:cNvSpPr/>
          <p:nvPr/>
        </p:nvSpPr>
        <p:spPr>
          <a:xfrm>
            <a:off x="-1" y="1412775"/>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611560" y="404664"/>
            <a:ext cx="7848601" cy="692152"/>
          </a:xfrm>
          <a:prstGeom prst="rect">
            <a:avLst/>
          </a:prstGeom>
        </p:spPr>
        <p:txBody>
          <a:bodyPr lIns="0" tIns="0" rIns="0" bIns="0">
            <a:normAutofit/>
          </a:bodyPr>
          <a:lstStyle>
            <a:lvl1pPr defTabSz="713230">
              <a:defRPr sz="2500">
                <a:solidFill>
                  <a:srgbClr val="000000"/>
                </a:solidFill>
              </a:defRPr>
            </a:lvl1pPr>
          </a:lstStyle>
          <a:p>
            <a:pPr lvl="0">
              <a:defRPr sz="1800" b="0"/>
            </a:pPr>
            <a:r>
              <a:rPr sz="2500" b="1"/>
              <a:t>Analysis of TCP transcription factor gene family</a:t>
            </a:r>
          </a:p>
        </p:txBody>
      </p:sp>
      <p:sp>
        <p:nvSpPr>
          <p:cNvPr id="274" name="Shape 274"/>
          <p:cNvSpPr/>
          <p:nvPr/>
        </p:nvSpPr>
        <p:spPr>
          <a:xfrm>
            <a:off x="251519" y="1484783"/>
            <a:ext cx="8712970" cy="48456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69875" lvl="8" indent="-269875">
              <a:spcBef>
                <a:spcPts val="1900"/>
              </a:spcBef>
              <a:defRPr sz="1800" b="0"/>
            </a:pPr>
            <a:r>
              <a:rPr>
                <a:solidFill>
                  <a:srgbClr val="FF0000"/>
                </a:solidFill>
                <a:latin typeface="Wingdings 3"/>
                <a:ea typeface="Wingdings 3"/>
                <a:cs typeface="Wingdings 3"/>
                <a:sym typeface="Wingdings 3"/>
              </a:rPr>
              <a:t></a:t>
            </a:r>
            <a:r>
              <a:rPr sz="2000">
                <a:latin typeface="Arial"/>
                <a:ea typeface="Arial"/>
                <a:cs typeface="Arial"/>
                <a:sym typeface="Arial"/>
              </a:rPr>
              <a:t>TCP gene family presents in various plant species. We detected 15 TCP and five showed significantly different expression between </a:t>
            </a:r>
            <a:r>
              <a:rPr sz="2000" i="1">
                <a:latin typeface="Arial"/>
                <a:ea typeface="Arial"/>
                <a:cs typeface="Arial"/>
                <a:sym typeface="Arial"/>
              </a:rPr>
              <a:t>Brassica</a:t>
            </a:r>
            <a:r>
              <a:rPr sz="2000">
                <a:latin typeface="Arial"/>
                <a:ea typeface="Arial"/>
                <a:cs typeface="Arial"/>
                <a:sym typeface="Arial"/>
              </a:rPr>
              <a:t> hexaploid and its parents </a:t>
            </a:r>
            <a:endParaRPr>
              <a:latin typeface="Arial"/>
              <a:ea typeface="Arial"/>
              <a:cs typeface="Arial"/>
              <a:sym typeface="Arial"/>
            </a:endParaRPr>
          </a:p>
          <a:p>
            <a:pPr marL="269875" lvl="8" indent="-269875">
              <a:spcBef>
                <a:spcPts val="1900"/>
              </a:spcBef>
              <a:defRPr sz="1800" b="0"/>
            </a:pPr>
            <a:r>
              <a:rPr>
                <a:solidFill>
                  <a:srgbClr val="FF0000"/>
                </a:solidFill>
                <a:latin typeface="Wingdings 3"/>
                <a:ea typeface="Wingdings 3"/>
                <a:cs typeface="Wingdings 3"/>
                <a:sym typeface="Wingdings 3"/>
              </a:rPr>
              <a:t></a:t>
            </a:r>
            <a:r>
              <a:rPr sz="2000">
                <a:latin typeface="Arial"/>
                <a:ea typeface="Arial"/>
                <a:cs typeface="Arial"/>
                <a:sym typeface="Arial"/>
              </a:rPr>
              <a:t>Three TCP genes (Bra001992, Bra003959, and Bra006616) were expressed at higher levels in </a:t>
            </a:r>
            <a:r>
              <a:rPr sz="2000" i="1">
                <a:latin typeface="Arial"/>
                <a:ea typeface="Arial"/>
                <a:cs typeface="Arial"/>
                <a:sym typeface="Arial"/>
              </a:rPr>
              <a:t>Brassica </a:t>
            </a:r>
            <a:r>
              <a:rPr sz="2000">
                <a:latin typeface="Arial"/>
                <a:ea typeface="Arial"/>
                <a:cs typeface="Arial"/>
                <a:sym typeface="Arial"/>
              </a:rPr>
              <a:t>hexaploid compared with </a:t>
            </a:r>
            <a:r>
              <a:rPr sz="2000" i="1">
                <a:latin typeface="Arial"/>
                <a:ea typeface="Arial"/>
                <a:cs typeface="Arial"/>
                <a:sym typeface="Arial"/>
              </a:rPr>
              <a:t>B. rapa</a:t>
            </a:r>
            <a:endParaRPr>
              <a:latin typeface="Arial"/>
              <a:ea typeface="Arial"/>
              <a:cs typeface="Arial"/>
              <a:sym typeface="Arial"/>
            </a:endParaRPr>
          </a:p>
          <a:p>
            <a:pPr marL="269875" lvl="8" indent="-269875">
              <a:spcBef>
                <a:spcPts val="1900"/>
              </a:spcBef>
              <a:defRPr sz="1800" b="0"/>
            </a:pPr>
            <a:r>
              <a:rPr>
                <a:solidFill>
                  <a:srgbClr val="FF0000"/>
                </a:solidFill>
                <a:latin typeface="Wingdings 3"/>
                <a:ea typeface="Wingdings 3"/>
                <a:cs typeface="Wingdings 3"/>
                <a:sym typeface="Wingdings 3"/>
              </a:rPr>
              <a:t></a:t>
            </a:r>
            <a:r>
              <a:rPr sz="2000">
                <a:latin typeface="Arial"/>
                <a:ea typeface="Arial"/>
                <a:cs typeface="Arial"/>
                <a:sym typeface="Arial"/>
              </a:rPr>
              <a:t>Two genes (Bra003959 and Bra006616) were upregulated in </a:t>
            </a:r>
            <a:r>
              <a:rPr sz="2000" i="1">
                <a:latin typeface="Arial"/>
                <a:ea typeface="Arial"/>
                <a:cs typeface="Arial"/>
                <a:sym typeface="Arial"/>
              </a:rPr>
              <a:t>Brassica</a:t>
            </a:r>
            <a:r>
              <a:rPr sz="2000">
                <a:latin typeface="Arial"/>
                <a:ea typeface="Arial"/>
                <a:cs typeface="Arial"/>
                <a:sym typeface="Arial"/>
              </a:rPr>
              <a:t> hexaploid compared with </a:t>
            </a:r>
            <a:r>
              <a:rPr sz="2000" i="1">
                <a:latin typeface="Arial"/>
                <a:ea typeface="Arial"/>
                <a:cs typeface="Arial"/>
                <a:sym typeface="Arial"/>
              </a:rPr>
              <a:t>B. carinata</a:t>
            </a:r>
            <a:r>
              <a:rPr sz="2000">
                <a:latin typeface="Arial"/>
                <a:ea typeface="Arial"/>
                <a:cs typeface="Arial"/>
                <a:sym typeface="Arial"/>
              </a:rPr>
              <a:t>.</a:t>
            </a:r>
            <a:endParaRPr>
              <a:latin typeface="Arial"/>
              <a:ea typeface="Arial"/>
              <a:cs typeface="Arial"/>
              <a:sym typeface="Arial"/>
            </a:endParaRPr>
          </a:p>
          <a:p>
            <a:pPr marL="269875" lvl="8" indent="-269875">
              <a:spcBef>
                <a:spcPts val="1900"/>
              </a:spcBef>
              <a:defRPr sz="1800" b="0"/>
            </a:pPr>
            <a:r>
              <a:rPr sz="2000">
                <a:latin typeface="Arial"/>
                <a:ea typeface="Arial"/>
                <a:cs typeface="Arial"/>
                <a:sym typeface="Arial"/>
              </a:rPr>
              <a:t> </a:t>
            </a:r>
            <a:r>
              <a:rPr>
                <a:solidFill>
                  <a:srgbClr val="FF0000"/>
                </a:solidFill>
                <a:latin typeface="Wingdings 3"/>
                <a:ea typeface="Wingdings 3"/>
                <a:cs typeface="Wingdings 3"/>
                <a:sym typeface="Wingdings 3"/>
              </a:rPr>
              <a:t></a:t>
            </a:r>
            <a:r>
              <a:rPr sz="2000">
                <a:latin typeface="Arial"/>
                <a:ea typeface="Arial"/>
                <a:cs typeface="Arial"/>
                <a:sym typeface="Arial"/>
              </a:rPr>
              <a:t>The other two differentially expressed TCP genes (Bra009679 and Bra011803) showed lower expression levels in </a:t>
            </a:r>
            <a:r>
              <a:rPr sz="2000" i="1">
                <a:latin typeface="Arial"/>
                <a:ea typeface="Arial"/>
                <a:cs typeface="Arial"/>
                <a:sym typeface="Arial"/>
              </a:rPr>
              <a:t>Brassica</a:t>
            </a:r>
            <a:r>
              <a:rPr sz="2000">
                <a:latin typeface="Arial"/>
                <a:ea typeface="Arial"/>
                <a:cs typeface="Arial"/>
                <a:sym typeface="Arial"/>
              </a:rPr>
              <a:t> hexaploid compared with </a:t>
            </a:r>
            <a:r>
              <a:rPr sz="2000" i="1">
                <a:latin typeface="Arial"/>
                <a:ea typeface="Arial"/>
                <a:cs typeface="Arial"/>
                <a:sym typeface="Arial"/>
              </a:rPr>
              <a:t>B. rapa</a:t>
            </a:r>
            <a:r>
              <a:rPr sz="2000">
                <a:latin typeface="Arial"/>
                <a:ea typeface="Arial"/>
                <a:cs typeface="Arial"/>
                <a:sym typeface="Arial"/>
              </a:rPr>
              <a:t>. </a:t>
            </a:r>
            <a:endParaRPr>
              <a:latin typeface="Arial"/>
              <a:ea typeface="Arial"/>
              <a:cs typeface="Arial"/>
              <a:sym typeface="Arial"/>
            </a:endParaRPr>
          </a:p>
          <a:p>
            <a:pPr marL="269875" lvl="8" indent="-269875">
              <a:spcBef>
                <a:spcPts val="1900"/>
              </a:spcBef>
              <a:defRPr sz="1800" b="0"/>
            </a:pPr>
            <a:r>
              <a:rPr>
                <a:solidFill>
                  <a:srgbClr val="FF0000"/>
                </a:solidFill>
                <a:latin typeface="Wingdings 3"/>
                <a:ea typeface="Wingdings 3"/>
                <a:cs typeface="Wingdings 3"/>
                <a:sym typeface="Wingdings 3"/>
              </a:rPr>
              <a:t></a:t>
            </a:r>
            <a:r>
              <a:rPr sz="2000">
                <a:latin typeface="Arial"/>
                <a:ea typeface="Arial"/>
                <a:cs typeface="Arial"/>
                <a:sym typeface="Arial"/>
              </a:rPr>
              <a:t>Ten of the 32 genes potentially regulated by TCP genes that we examined showed significant differential expression between </a:t>
            </a:r>
            <a:r>
              <a:rPr sz="2000" i="1">
                <a:latin typeface="Arial"/>
                <a:ea typeface="Arial"/>
                <a:cs typeface="Arial"/>
                <a:sym typeface="Arial"/>
              </a:rPr>
              <a:t>Brassica</a:t>
            </a:r>
            <a:r>
              <a:rPr sz="2000">
                <a:latin typeface="Arial"/>
                <a:ea typeface="Arial"/>
                <a:cs typeface="Arial"/>
                <a:sym typeface="Arial"/>
              </a:rPr>
              <a:t> hexaploid and its parents.</a:t>
            </a:r>
          </a:p>
        </p:txBody>
      </p:sp>
      <p:sp>
        <p:nvSpPr>
          <p:cNvPr id="275" name="Shape 275"/>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p:nvPr>
        </p:nvSpPr>
        <p:spPr>
          <a:xfrm>
            <a:off x="2267742" y="260646"/>
            <a:ext cx="4032449" cy="649293"/>
          </a:xfrm>
          <a:prstGeom prst="rect">
            <a:avLst/>
          </a:prstGeom>
        </p:spPr>
        <p:txBody>
          <a:bodyPr lIns="0" tIns="0" rIns="0" bIns="0">
            <a:normAutofit/>
          </a:bodyPr>
          <a:lstStyle>
            <a:lvl1pPr>
              <a:defRPr sz="2400">
                <a:solidFill>
                  <a:srgbClr val="000000"/>
                </a:solidFill>
                <a:latin typeface="微软雅黑"/>
                <a:ea typeface="微软雅黑"/>
                <a:cs typeface="微软雅黑"/>
                <a:sym typeface="微软雅黑"/>
              </a:defRPr>
            </a:lvl1pPr>
          </a:lstStyle>
          <a:p>
            <a:pPr lvl="0">
              <a:defRPr sz="1800" b="0"/>
            </a:pPr>
            <a:r>
              <a:rPr sz="2400" b="1"/>
              <a:t>Validation by qRT-PCR </a:t>
            </a:r>
          </a:p>
        </p:txBody>
      </p:sp>
      <p:pic>
        <p:nvPicPr>
          <p:cNvPr id="280" name="image18.png" descr="表达谱验证图"/>
          <p:cNvPicPr/>
          <p:nvPr/>
        </p:nvPicPr>
        <p:blipFill>
          <a:blip r:embed="rId3">
            <a:extLst/>
          </a:blip>
          <a:stretch>
            <a:fillRect/>
          </a:stretch>
        </p:blipFill>
        <p:spPr>
          <a:xfrm>
            <a:off x="1403648" y="1196750"/>
            <a:ext cx="5174135" cy="5661251"/>
          </a:xfrm>
          <a:prstGeom prst="rect">
            <a:avLst/>
          </a:prstGeom>
          <a:ln w="12700">
            <a:miter lim="400000"/>
          </a:ln>
        </p:spPr>
      </p:pic>
      <p:sp>
        <p:nvSpPr>
          <p:cNvPr id="281" name="Shape 281"/>
          <p:cNvSpPr/>
          <p:nvPr/>
        </p:nvSpPr>
        <p:spPr>
          <a:xfrm>
            <a:off x="-1" y="1124745"/>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107502" y="1628546"/>
            <a:ext cx="8747739" cy="456547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363538" lvl="0" indent="-363538" algn="just">
              <a:lnSpc>
                <a:spcPts val="2800"/>
              </a:lnSpc>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A large proportion of the DEGs between </a:t>
            </a:r>
            <a:r>
              <a:rPr sz="2400" i="1">
                <a:latin typeface="Arial"/>
                <a:ea typeface="Arial"/>
                <a:cs typeface="Arial"/>
                <a:sym typeface="Arial"/>
              </a:rPr>
              <a:t>Brassica</a:t>
            </a:r>
            <a:r>
              <a:rPr sz="2400">
                <a:latin typeface="Arial"/>
                <a:ea typeface="Arial"/>
                <a:cs typeface="Arial"/>
                <a:sym typeface="Arial"/>
              </a:rPr>
              <a:t> hexaploid and its parents was involved in biosynthesis of secondary metabolites, plant-pathogen interaction, photosynthesis, and plant hormone signal transduction </a:t>
            </a:r>
          </a:p>
          <a:p>
            <a:pPr marL="363538" lvl="0" indent="-363538" algn="just">
              <a:lnSpc>
                <a:spcPts val="2800"/>
              </a:lnSpc>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There were bigger differences on the level of gene expression between the hexaploid and its paternal parent compared with its maternal parent. This variation may partly be affected by the cytoplasmic and maternal effects.</a:t>
            </a:r>
            <a:r>
              <a:rPr sz="2400" b="1">
                <a:solidFill>
                  <a:srgbClr val="FF0000"/>
                </a:solidFill>
                <a:latin typeface="Arial"/>
                <a:ea typeface="Arial"/>
                <a:cs typeface="Arial"/>
                <a:sym typeface="Arial"/>
              </a:rPr>
              <a:t> </a:t>
            </a:r>
            <a:endParaRPr sz="2400">
              <a:solidFill>
                <a:srgbClr val="FF0000"/>
              </a:solidFill>
              <a:latin typeface="Arial"/>
              <a:ea typeface="Arial"/>
              <a:cs typeface="Arial"/>
              <a:sym typeface="Arial"/>
            </a:endParaRPr>
          </a:p>
          <a:p>
            <a:pPr marL="363538" lvl="0" indent="-363538" algn="just">
              <a:lnSpc>
                <a:spcPts val="2800"/>
              </a:lnSpc>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Gene expression analyses showed that </a:t>
            </a:r>
            <a:r>
              <a:rPr sz="2400" i="1">
                <a:latin typeface="Arial"/>
                <a:ea typeface="Arial"/>
                <a:cs typeface="Arial"/>
                <a:sym typeface="Arial"/>
              </a:rPr>
              <a:t>Brassica</a:t>
            </a:r>
            <a:r>
              <a:rPr sz="2400">
                <a:latin typeface="Arial"/>
                <a:ea typeface="Arial"/>
                <a:cs typeface="Arial"/>
                <a:sym typeface="Arial"/>
              </a:rPr>
              <a:t> hexaploid can generate extensive transcriptomic diversity compared to its parents. These changes may contribute to the growth and reproduction traits of allohexaploid.</a:t>
            </a:r>
          </a:p>
        </p:txBody>
      </p:sp>
      <p:sp>
        <p:nvSpPr>
          <p:cNvPr id="286" name="Shape 286"/>
          <p:cNvSpPr/>
          <p:nvPr/>
        </p:nvSpPr>
        <p:spPr>
          <a:xfrm>
            <a:off x="827582" y="476672"/>
            <a:ext cx="7560844" cy="6463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0">
                <a:latin typeface="Arial"/>
                <a:ea typeface="Arial"/>
                <a:cs typeface="Arial"/>
                <a:sym typeface="Arial"/>
              </a:defRPr>
            </a:lvl1pPr>
          </a:lstStyle>
          <a:p>
            <a:pPr lvl="0">
              <a:defRPr sz="1800"/>
            </a:pPr>
            <a:r>
              <a:rPr sz="4000"/>
              <a:t>Summary of gene expression</a:t>
            </a:r>
          </a:p>
        </p:txBody>
      </p:sp>
      <p:sp>
        <p:nvSpPr>
          <p:cNvPr id="287" name="Shape 287"/>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p:nvPr/>
        </p:nvSpPr>
        <p:spPr>
          <a:xfrm>
            <a:off x="0" y="1676400"/>
            <a:ext cx="9144000" cy="504825"/>
          </a:xfrm>
          <a:prstGeom prst="rect">
            <a:avLst/>
          </a:prstGeom>
          <a:solidFill>
            <a:srgbClr val="7030A0"/>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292" name="Shape 292"/>
          <p:cNvSpPr/>
          <p:nvPr/>
        </p:nvSpPr>
        <p:spPr>
          <a:xfrm>
            <a:off x="611560" y="2420888"/>
            <a:ext cx="7921129" cy="21904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ts val="5600"/>
              </a:lnSpc>
              <a:defRPr sz="1800" b="0"/>
            </a:pPr>
            <a:r>
              <a:rPr sz="4000">
                <a:latin typeface="Arial"/>
                <a:ea typeface="Arial"/>
                <a:cs typeface="Arial"/>
                <a:sym typeface="Arial"/>
              </a:rPr>
              <a:t>Characterization and expression patterns of small RNAs in synthesized </a:t>
            </a:r>
            <a:r>
              <a:rPr sz="4000" i="1">
                <a:latin typeface="Arial"/>
                <a:ea typeface="Arial"/>
                <a:cs typeface="Arial"/>
                <a:sym typeface="Arial"/>
              </a:rPr>
              <a:t>Brassica </a:t>
            </a:r>
            <a:r>
              <a:rPr sz="4000">
                <a:latin typeface="Arial"/>
                <a:ea typeface="Arial"/>
                <a:cs typeface="Arial"/>
                <a:sym typeface="Arial"/>
              </a:rPr>
              <a:t>hexaploids</a:t>
            </a:r>
          </a:p>
        </p:txBody>
      </p:sp>
      <p:sp>
        <p:nvSpPr>
          <p:cNvPr id="293" name="Shape 293"/>
          <p:cNvSpPr/>
          <p:nvPr/>
        </p:nvSpPr>
        <p:spPr>
          <a:xfrm>
            <a:off x="611558" y="404661"/>
            <a:ext cx="2808317" cy="122659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8000">
                <a:solidFill>
                  <a:srgbClr val="7030A0"/>
                </a:solidFill>
                <a:latin typeface="Arial"/>
                <a:ea typeface="Arial"/>
                <a:cs typeface="Arial"/>
                <a:sym typeface="Arial"/>
              </a:defRPr>
            </a:lvl1pPr>
          </a:lstStyle>
          <a:p>
            <a:pPr lvl="0">
              <a:defRPr sz="1800" b="0">
                <a:solidFill>
                  <a:srgbClr val="000000"/>
                </a:solidFill>
              </a:defRPr>
            </a:pPr>
            <a:r>
              <a:rPr sz="8000" b="1">
                <a:solidFill>
                  <a:srgbClr val="7030A0"/>
                </a:solidFill>
              </a:rPr>
              <a:t>3</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p:nvPr/>
        </p:nvSpPr>
        <p:spPr>
          <a:xfrm>
            <a:off x="3779911" y="6021287"/>
            <a:ext cx="2153401" cy="332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1600">
                <a:latin typeface="黑体"/>
                <a:ea typeface="黑体"/>
                <a:cs typeface="黑体"/>
                <a:sym typeface="黑体"/>
              </a:rPr>
              <a:t>(</a:t>
            </a:r>
            <a:r>
              <a:rPr sz="1600" b="1">
                <a:latin typeface="Arial"/>
                <a:ea typeface="Arial"/>
                <a:cs typeface="Arial"/>
                <a:sym typeface="Arial"/>
              </a:rPr>
              <a:t>BBCCAA</a:t>
            </a:r>
            <a:r>
              <a:rPr sz="1600">
                <a:latin typeface="黑体"/>
                <a:ea typeface="黑体"/>
                <a:cs typeface="黑体"/>
                <a:sym typeface="黑体"/>
              </a:rPr>
              <a:t>，</a:t>
            </a:r>
            <a:r>
              <a:rPr sz="1600" b="1">
                <a:latin typeface="Arial"/>
                <a:ea typeface="Arial"/>
                <a:cs typeface="Arial"/>
                <a:sym typeface="Arial"/>
              </a:rPr>
              <a:t>2n = 54</a:t>
            </a:r>
            <a:r>
              <a:rPr sz="1600">
                <a:latin typeface="黑体"/>
                <a:ea typeface="黑体"/>
                <a:cs typeface="黑体"/>
                <a:sym typeface="黑体"/>
              </a:rPr>
              <a:t>）</a:t>
            </a:r>
          </a:p>
        </p:txBody>
      </p:sp>
      <p:pic>
        <p:nvPicPr>
          <p:cNvPr id="296" name="image2.png" descr="图片2.png"/>
          <p:cNvPicPr/>
          <p:nvPr/>
        </p:nvPicPr>
        <p:blipFill>
          <a:blip r:embed="rId3">
            <a:extLst/>
          </a:blip>
          <a:stretch>
            <a:fillRect/>
          </a:stretch>
        </p:blipFill>
        <p:spPr>
          <a:xfrm>
            <a:off x="2057400" y="1981200"/>
            <a:ext cx="1914525" cy="1541463"/>
          </a:xfrm>
          <a:prstGeom prst="rect">
            <a:avLst/>
          </a:prstGeom>
          <a:ln w="12700">
            <a:miter lim="400000"/>
          </a:ln>
        </p:spPr>
      </p:pic>
      <p:pic>
        <p:nvPicPr>
          <p:cNvPr id="297" name="image3.png" descr="图片3.png"/>
          <p:cNvPicPr/>
          <p:nvPr/>
        </p:nvPicPr>
        <p:blipFill>
          <a:blip r:embed="rId4">
            <a:extLst/>
          </a:blip>
          <a:stretch>
            <a:fillRect/>
          </a:stretch>
        </p:blipFill>
        <p:spPr>
          <a:xfrm>
            <a:off x="3779911" y="4437112"/>
            <a:ext cx="2036767" cy="1541466"/>
          </a:xfrm>
          <a:prstGeom prst="rect">
            <a:avLst/>
          </a:prstGeom>
          <a:ln w="12700">
            <a:miter lim="400000"/>
          </a:ln>
        </p:spPr>
      </p:pic>
      <p:pic>
        <p:nvPicPr>
          <p:cNvPr id="298" name="image4.png" descr="图片4.png"/>
          <p:cNvPicPr/>
          <p:nvPr/>
        </p:nvPicPr>
        <p:blipFill>
          <a:blip r:embed="rId5">
            <a:extLst/>
          </a:blip>
          <a:stretch>
            <a:fillRect/>
          </a:stretch>
        </p:blipFill>
        <p:spPr>
          <a:xfrm>
            <a:off x="5700712" y="1982788"/>
            <a:ext cx="1928816" cy="1538291"/>
          </a:xfrm>
          <a:prstGeom prst="rect">
            <a:avLst/>
          </a:prstGeom>
          <a:ln w="12700">
            <a:miter lim="400000"/>
          </a:ln>
        </p:spPr>
      </p:pic>
      <p:grpSp>
        <p:nvGrpSpPr>
          <p:cNvPr id="301" name="Group 301"/>
          <p:cNvGrpSpPr/>
          <p:nvPr/>
        </p:nvGrpSpPr>
        <p:grpSpPr>
          <a:xfrm>
            <a:off x="4571996" y="2420883"/>
            <a:ext cx="461778" cy="457016"/>
            <a:chOff x="0" y="-1"/>
            <a:chExt cx="461777" cy="457015"/>
          </a:xfrm>
        </p:grpSpPr>
        <p:sp>
          <p:nvSpPr>
            <p:cNvPr id="299" name="Shape 299"/>
            <p:cNvSpPr/>
            <p:nvPr/>
          </p:nvSpPr>
          <p:spPr>
            <a:xfrm rot="18900000">
              <a:off x="191595" y="-58440"/>
              <a:ext cx="71442" cy="571508"/>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sp>
          <p:nvSpPr>
            <p:cNvPr id="300" name="Shape 300"/>
            <p:cNvSpPr/>
            <p:nvPr/>
          </p:nvSpPr>
          <p:spPr>
            <a:xfrm rot="13500000">
              <a:off x="198740" y="-56056"/>
              <a:ext cx="71442" cy="571507"/>
            </a:xfrm>
            <a:prstGeom prst="rect">
              <a:avLst/>
            </a:prstGeom>
            <a:solidFill>
              <a:srgbClr val="000000"/>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grpSp>
      <p:sp>
        <p:nvSpPr>
          <p:cNvPr id="302" name="Shape 302"/>
          <p:cNvSpPr/>
          <p:nvPr/>
        </p:nvSpPr>
        <p:spPr>
          <a:xfrm>
            <a:off x="4716016" y="3284982"/>
            <a:ext cx="214315" cy="714379"/>
          </a:xfrm>
          <a:custGeom>
            <a:avLst/>
            <a:gdLst/>
            <a:ahLst/>
            <a:cxnLst>
              <a:cxn ang="0">
                <a:pos x="wd2" y="hd2"/>
              </a:cxn>
              <a:cxn ang="5400000">
                <a:pos x="wd2" y="hd2"/>
              </a:cxn>
              <a:cxn ang="10800000">
                <a:pos x="wd2" y="hd2"/>
              </a:cxn>
              <a:cxn ang="16200000">
                <a:pos x="wd2" y="hd2"/>
              </a:cxn>
            </a:cxnLst>
            <a:rect l="0" t="0" r="r" b="b"/>
            <a:pathLst>
              <a:path w="21600" h="21600" extrusionOk="0">
                <a:moveTo>
                  <a:pt x="0" y="18360"/>
                </a:moveTo>
                <a:lnTo>
                  <a:pt x="5400" y="18360"/>
                </a:lnTo>
                <a:lnTo>
                  <a:pt x="5400" y="0"/>
                </a:lnTo>
                <a:lnTo>
                  <a:pt x="16200" y="0"/>
                </a:lnTo>
                <a:lnTo>
                  <a:pt x="16200" y="18360"/>
                </a:lnTo>
                <a:lnTo>
                  <a:pt x="21600" y="18360"/>
                </a:lnTo>
                <a:lnTo>
                  <a:pt x="10800" y="21600"/>
                </a:lnTo>
                <a:close/>
              </a:path>
            </a:pathLst>
          </a:custGeom>
          <a:solidFill/>
          <a:ln w="12700">
            <a:solidFill/>
            <a:miter lim="400000"/>
          </a:ln>
        </p:spPr>
        <p:txBody>
          <a:bodyPr lIns="0" tIns="0" rIns="0" bIns="0" anchor="ctr"/>
          <a:lstStyle/>
          <a:p>
            <a:pPr lvl="0" algn="ctr">
              <a:defRPr>
                <a:latin typeface="Arial"/>
                <a:ea typeface="Arial"/>
                <a:cs typeface="Arial"/>
                <a:sym typeface="Arial"/>
              </a:defRPr>
            </a:pPr>
            <a:endParaRPr/>
          </a:p>
        </p:txBody>
      </p:sp>
      <p:sp>
        <p:nvSpPr>
          <p:cNvPr id="303" name="Shape 303"/>
          <p:cNvSpPr/>
          <p:nvPr/>
        </p:nvSpPr>
        <p:spPr>
          <a:xfrm>
            <a:off x="1691680" y="3573016"/>
            <a:ext cx="2664299" cy="31338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lvl="0" indent="-342900" algn="ctr">
              <a:defRPr sz="1800" b="0"/>
            </a:pPr>
            <a:r>
              <a:rPr sz="1600">
                <a:latin typeface="黑体"/>
                <a:ea typeface="黑体"/>
                <a:cs typeface="黑体"/>
                <a:sym typeface="黑体"/>
              </a:rPr>
              <a:t>（</a:t>
            </a:r>
            <a:r>
              <a:rPr sz="1600" b="1" i="1">
                <a:latin typeface="Arial"/>
                <a:ea typeface="Arial"/>
                <a:cs typeface="Arial"/>
                <a:sym typeface="Arial"/>
              </a:rPr>
              <a:t>B. rapa</a:t>
            </a:r>
            <a:r>
              <a:rPr sz="1600">
                <a:latin typeface="黑体"/>
                <a:ea typeface="黑体"/>
                <a:cs typeface="黑体"/>
                <a:sym typeface="黑体"/>
              </a:rPr>
              <a:t>，</a:t>
            </a:r>
            <a:r>
              <a:rPr sz="1600" b="1">
                <a:latin typeface="Arial"/>
                <a:ea typeface="Arial"/>
                <a:cs typeface="Arial"/>
                <a:sym typeface="Arial"/>
              </a:rPr>
              <a:t> AA</a:t>
            </a:r>
            <a:r>
              <a:rPr sz="1600">
                <a:latin typeface="黑体"/>
                <a:ea typeface="黑体"/>
                <a:cs typeface="黑体"/>
                <a:sym typeface="黑体"/>
              </a:rPr>
              <a:t>，</a:t>
            </a:r>
            <a:r>
              <a:rPr sz="1600" b="1">
                <a:latin typeface="Arial"/>
                <a:ea typeface="Arial"/>
                <a:cs typeface="Arial"/>
                <a:sym typeface="Arial"/>
              </a:rPr>
              <a:t>2n = 20</a:t>
            </a:r>
            <a:r>
              <a:rPr sz="1600">
                <a:latin typeface="黑体"/>
                <a:ea typeface="黑体"/>
                <a:cs typeface="黑体"/>
                <a:sym typeface="黑体"/>
              </a:rPr>
              <a:t>）</a:t>
            </a:r>
          </a:p>
        </p:txBody>
      </p:sp>
      <p:sp>
        <p:nvSpPr>
          <p:cNvPr id="304" name="Shape 304"/>
          <p:cNvSpPr/>
          <p:nvPr/>
        </p:nvSpPr>
        <p:spPr>
          <a:xfrm>
            <a:off x="5148064" y="3573016"/>
            <a:ext cx="3312369" cy="370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defRPr sz="1800" b="0"/>
            </a:pPr>
            <a:r>
              <a:rPr sz="1600">
                <a:latin typeface="黑体"/>
                <a:ea typeface="黑体"/>
                <a:cs typeface="黑体"/>
                <a:sym typeface="黑体"/>
              </a:rPr>
              <a:t>（</a:t>
            </a:r>
            <a:r>
              <a:rPr sz="1600" b="1" i="1">
                <a:latin typeface="Arial"/>
                <a:ea typeface="Arial"/>
                <a:cs typeface="Arial"/>
                <a:sym typeface="Arial"/>
              </a:rPr>
              <a:t>B. carinata</a:t>
            </a:r>
            <a:r>
              <a:rPr sz="1600">
                <a:latin typeface="宋体"/>
                <a:ea typeface="宋体"/>
                <a:cs typeface="宋体"/>
                <a:sym typeface="宋体"/>
              </a:rPr>
              <a:t>，</a:t>
            </a:r>
            <a:r>
              <a:rPr sz="1600" b="1">
                <a:latin typeface="Arial"/>
                <a:ea typeface="Arial"/>
                <a:cs typeface="Arial"/>
                <a:sym typeface="Arial"/>
              </a:rPr>
              <a:t> BBCC</a:t>
            </a:r>
            <a:r>
              <a:rPr sz="1600">
                <a:latin typeface="宋体"/>
                <a:ea typeface="宋体"/>
                <a:cs typeface="宋体"/>
                <a:sym typeface="宋体"/>
              </a:rPr>
              <a:t>，</a:t>
            </a:r>
            <a:r>
              <a:rPr sz="1600" b="1">
                <a:latin typeface="Arial"/>
                <a:ea typeface="Arial"/>
                <a:cs typeface="Arial"/>
                <a:sym typeface="Arial"/>
              </a:rPr>
              <a:t>2n = 34</a:t>
            </a:r>
            <a:r>
              <a:rPr sz="1600">
                <a:latin typeface="宋体"/>
                <a:ea typeface="宋体"/>
                <a:cs typeface="宋体"/>
                <a:sym typeface="宋体"/>
              </a:rPr>
              <a:t>）</a:t>
            </a:r>
          </a:p>
        </p:txBody>
      </p:sp>
      <p:sp>
        <p:nvSpPr>
          <p:cNvPr id="305" name="Shape 305"/>
          <p:cNvSpPr/>
          <p:nvPr/>
        </p:nvSpPr>
        <p:spPr>
          <a:xfrm>
            <a:off x="5589182" y="6457889"/>
            <a:ext cx="3491837" cy="3752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latin typeface="Arial"/>
                <a:ea typeface="Arial"/>
                <a:cs typeface="Arial"/>
                <a:sym typeface="Arial"/>
              </a:defRPr>
            </a:lvl1pPr>
          </a:lstStyle>
          <a:p>
            <a:pPr lvl="0">
              <a:defRPr sz="1800"/>
            </a:pPr>
            <a:r>
              <a:rPr sz="2000"/>
              <a:t>From Prof. Meng, HAU, China</a:t>
            </a:r>
          </a:p>
        </p:txBody>
      </p:sp>
      <p:sp>
        <p:nvSpPr>
          <p:cNvPr id="306" name="Shape 306"/>
          <p:cNvSpPr/>
          <p:nvPr/>
        </p:nvSpPr>
        <p:spPr>
          <a:xfrm>
            <a:off x="-1" y="1371600"/>
            <a:ext cx="9144004" cy="0"/>
          </a:xfrm>
          <a:prstGeom prst="line">
            <a:avLst/>
          </a:prstGeom>
          <a:ln w="76200">
            <a:solidFill>
              <a:srgbClr val="008080"/>
            </a:solidFill>
            <a:round/>
          </a:ln>
        </p:spPr>
        <p:txBody>
          <a:bodyPr lIns="0" tIns="0" rIns="0" bIns="0"/>
          <a:lstStyle/>
          <a:p>
            <a:pPr lvl="0" defTabSz="457200">
              <a:defRPr sz="1200" b="0"/>
            </a:pPr>
            <a:endParaRPr/>
          </a:p>
        </p:txBody>
      </p:sp>
      <p:sp>
        <p:nvSpPr>
          <p:cNvPr id="307" name="Shape 307"/>
          <p:cNvSpPr/>
          <p:nvPr/>
        </p:nvSpPr>
        <p:spPr>
          <a:xfrm>
            <a:off x="990600" y="558340"/>
            <a:ext cx="7696200" cy="518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spcBef>
                <a:spcPts val="2100"/>
              </a:spcBef>
              <a:defRPr sz="3600">
                <a:latin typeface="Arial"/>
                <a:ea typeface="Arial"/>
                <a:cs typeface="Arial"/>
                <a:sym typeface="Arial"/>
              </a:defRPr>
            </a:lvl1pPr>
          </a:lstStyle>
          <a:p>
            <a:pPr lvl="0">
              <a:defRPr sz="1800" b="0"/>
            </a:pPr>
            <a:r>
              <a:rPr sz="3600" b="1"/>
              <a:t>New synthesized allohexploids </a:t>
            </a:r>
          </a:p>
        </p:txBody>
      </p:sp>
      <p:sp>
        <p:nvSpPr>
          <p:cNvPr id="308" name="Shape 308"/>
          <p:cNvSpPr/>
          <p:nvPr/>
        </p:nvSpPr>
        <p:spPr>
          <a:xfrm>
            <a:off x="3707903" y="4077072"/>
            <a:ext cx="2069803" cy="234653"/>
          </a:xfrm>
          <a:prstGeom prst="rect">
            <a:avLst/>
          </a:prstGeom>
          <a:ln w="12700">
            <a:solidFill>
              <a:srgbClr val="0000CC"/>
            </a:solidFill>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600" b="0">
                <a:solidFill>
                  <a:srgbClr val="0000CC"/>
                </a:solidFill>
                <a:latin typeface="Arial"/>
                <a:ea typeface="Arial"/>
                <a:cs typeface="Arial"/>
                <a:sym typeface="Arial"/>
              </a:defRPr>
            </a:lvl1pPr>
          </a:lstStyle>
          <a:p>
            <a:pPr lvl="0">
              <a:defRPr sz="1800">
                <a:solidFill>
                  <a:srgbClr val="000000"/>
                </a:solidFill>
              </a:defRPr>
            </a:pPr>
            <a:r>
              <a:rPr sz="1600">
                <a:solidFill>
                  <a:srgbClr val="0000CC"/>
                </a:solidFill>
              </a:rPr>
              <a:t>Chromosome doubling</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4"/>
          <p:cNvGrpSpPr/>
          <p:nvPr/>
        </p:nvGrpSpPr>
        <p:grpSpPr>
          <a:xfrm>
            <a:off x="3097093" y="1268385"/>
            <a:ext cx="3033797" cy="558826"/>
            <a:chOff x="-39" y="-8"/>
            <a:chExt cx="3033795" cy="558824"/>
          </a:xfrm>
        </p:grpSpPr>
        <p:sp>
          <p:nvSpPr>
            <p:cNvPr id="312" name="Shape 312"/>
            <p:cNvSpPr/>
            <p:nvPr/>
          </p:nvSpPr>
          <p:spPr>
            <a:xfrm>
              <a:off x="-40" y="-9"/>
              <a:ext cx="3033797" cy="55882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w="38100" cap="flat">
              <a:solidFill>
                <a:srgbClr val="FFFFFF"/>
              </a:solidFill>
              <a:prstDash val="solid"/>
              <a:bevel/>
            </a:ln>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sp>
          <p:nvSpPr>
            <p:cNvPr id="313" name="Shape 313"/>
            <p:cNvSpPr/>
            <p:nvPr/>
          </p:nvSpPr>
          <p:spPr>
            <a:xfrm>
              <a:off x="444355" y="137520"/>
              <a:ext cx="2145162" cy="2837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sz="1800" b="0">
                  <a:solidFill>
                    <a:srgbClr val="000000"/>
                  </a:solidFill>
                </a:defRPr>
              </a:pPr>
              <a:r>
                <a:rPr sz="2000" b="1">
                  <a:solidFill>
                    <a:srgbClr val="FFFFFF"/>
                  </a:solidFill>
                </a:rPr>
                <a:t>Total RNA</a:t>
              </a:r>
            </a:p>
          </p:txBody>
        </p:sp>
      </p:grpSp>
      <p:sp>
        <p:nvSpPr>
          <p:cNvPr id="315" name="Shape 315"/>
          <p:cNvSpPr/>
          <p:nvPr/>
        </p:nvSpPr>
        <p:spPr>
          <a:xfrm flipH="1">
            <a:off x="4611687" y="1844674"/>
            <a:ext cx="1590" cy="385768"/>
          </a:xfrm>
          <a:prstGeom prst="line">
            <a:avLst/>
          </a:prstGeom>
          <a:ln w="3810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grpSp>
        <p:nvGrpSpPr>
          <p:cNvPr id="318" name="Group 318"/>
          <p:cNvGrpSpPr/>
          <p:nvPr/>
        </p:nvGrpSpPr>
        <p:grpSpPr>
          <a:xfrm>
            <a:off x="3624261" y="2210853"/>
            <a:ext cx="1976443" cy="394767"/>
            <a:chOff x="0" y="-1"/>
            <a:chExt cx="1976441" cy="394766"/>
          </a:xfrm>
        </p:grpSpPr>
        <p:sp>
          <p:nvSpPr>
            <p:cNvPr id="316" name="Shape 316"/>
            <p:cNvSpPr/>
            <p:nvPr/>
          </p:nvSpPr>
          <p:spPr>
            <a:xfrm>
              <a:off x="-1" y="30694"/>
              <a:ext cx="1976443" cy="333379"/>
            </a:xfrm>
            <a:prstGeom prst="rect">
              <a:avLst/>
            </a:prstGeom>
            <a:solidFill>
              <a:srgbClr val="C00000"/>
            </a:solidFill>
            <a:ln w="9525" cap="flat">
              <a:solidFill>
                <a:srgbClr val="0000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2800">
                  <a:solidFill>
                    <a:srgbClr val="FFFFFF"/>
                  </a:solidFill>
                  <a:latin typeface="Arial"/>
                  <a:ea typeface="Arial"/>
                  <a:cs typeface="Arial"/>
                  <a:sym typeface="Arial"/>
                </a:defRPr>
              </a:pPr>
              <a:endParaRPr/>
            </a:p>
          </p:txBody>
        </p:sp>
        <p:sp>
          <p:nvSpPr>
            <p:cNvPr id="317" name="Shape 317"/>
            <p:cNvSpPr/>
            <p:nvPr/>
          </p:nvSpPr>
          <p:spPr>
            <a:xfrm>
              <a:off x="-1" y="-2"/>
              <a:ext cx="1976443" cy="3947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solidFill>
                    <a:srgbClr val="FFFFFF"/>
                  </a:solidFill>
                  <a:latin typeface="Arial"/>
                  <a:ea typeface="Arial"/>
                  <a:cs typeface="Arial"/>
                  <a:sym typeface="Arial"/>
                </a:defRPr>
              </a:lvl1pPr>
            </a:lstStyle>
            <a:p>
              <a:pPr lvl="0">
                <a:defRPr sz="1800" b="0">
                  <a:solidFill>
                    <a:srgbClr val="000000"/>
                  </a:solidFill>
                </a:defRPr>
              </a:pPr>
              <a:r>
                <a:rPr sz="2800" b="1">
                  <a:solidFill>
                    <a:srgbClr val="FFFFFF"/>
                  </a:solidFill>
                </a:rPr>
                <a:t>+</a:t>
              </a:r>
            </a:p>
          </p:txBody>
        </p:sp>
      </p:grpSp>
      <p:sp>
        <p:nvSpPr>
          <p:cNvPr id="319" name="Shape 319"/>
          <p:cNvSpPr/>
          <p:nvPr/>
        </p:nvSpPr>
        <p:spPr>
          <a:xfrm flipH="1">
            <a:off x="4611687" y="2636838"/>
            <a:ext cx="1590" cy="384179"/>
          </a:xfrm>
          <a:prstGeom prst="line">
            <a:avLst/>
          </a:prstGeom>
          <a:ln w="3810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sp>
        <p:nvSpPr>
          <p:cNvPr id="320" name="Shape 320"/>
          <p:cNvSpPr/>
          <p:nvPr/>
        </p:nvSpPr>
        <p:spPr>
          <a:xfrm>
            <a:off x="1646238" y="2982913"/>
            <a:ext cx="1978028" cy="384179"/>
          </a:xfrm>
          <a:prstGeom prst="rect">
            <a:avLst/>
          </a:prstGeom>
          <a:solidFill>
            <a:srgbClr val="0070C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grpSp>
        <p:nvGrpSpPr>
          <p:cNvPr id="323" name="Group 323"/>
          <p:cNvGrpSpPr/>
          <p:nvPr/>
        </p:nvGrpSpPr>
        <p:grpSpPr>
          <a:xfrm>
            <a:off x="3624261" y="2977616"/>
            <a:ext cx="1976443" cy="394767"/>
            <a:chOff x="0" y="-1"/>
            <a:chExt cx="1976441" cy="394766"/>
          </a:xfrm>
        </p:grpSpPr>
        <p:sp>
          <p:nvSpPr>
            <p:cNvPr id="321" name="Shape 321"/>
            <p:cNvSpPr/>
            <p:nvPr/>
          </p:nvSpPr>
          <p:spPr>
            <a:xfrm>
              <a:off x="-1" y="5294"/>
              <a:ext cx="1976443" cy="384180"/>
            </a:xfrm>
            <a:prstGeom prst="rect">
              <a:avLst/>
            </a:prstGeom>
            <a:solidFill>
              <a:srgbClr val="C00000"/>
            </a:solidFill>
            <a:ln w="9525" cap="flat">
              <a:solidFill>
                <a:srgbClr val="C000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2800">
                  <a:solidFill>
                    <a:srgbClr val="FFFFFF"/>
                  </a:solidFill>
                  <a:latin typeface="Arial"/>
                  <a:ea typeface="Arial"/>
                  <a:cs typeface="Arial"/>
                  <a:sym typeface="Arial"/>
                </a:defRPr>
              </a:pPr>
              <a:endParaRPr/>
            </a:p>
          </p:txBody>
        </p:sp>
        <p:sp>
          <p:nvSpPr>
            <p:cNvPr id="322" name="Shape 322"/>
            <p:cNvSpPr/>
            <p:nvPr/>
          </p:nvSpPr>
          <p:spPr>
            <a:xfrm>
              <a:off x="-1" y="-2"/>
              <a:ext cx="1976443" cy="3947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solidFill>
                    <a:srgbClr val="FFFFFF"/>
                  </a:solidFill>
                  <a:latin typeface="Arial"/>
                  <a:ea typeface="Arial"/>
                  <a:cs typeface="Arial"/>
                  <a:sym typeface="Arial"/>
                </a:defRPr>
              </a:lvl1pPr>
            </a:lstStyle>
            <a:p>
              <a:pPr lvl="0">
                <a:defRPr sz="1800" b="0">
                  <a:solidFill>
                    <a:srgbClr val="000000"/>
                  </a:solidFill>
                </a:defRPr>
              </a:pPr>
              <a:r>
                <a:rPr sz="2800" b="1">
                  <a:solidFill>
                    <a:srgbClr val="FFFFFF"/>
                  </a:solidFill>
                </a:rPr>
                <a:t>+</a:t>
              </a:r>
            </a:p>
          </p:txBody>
        </p:sp>
      </p:grpSp>
      <p:sp>
        <p:nvSpPr>
          <p:cNvPr id="324" name="Shape 324"/>
          <p:cNvSpPr/>
          <p:nvPr/>
        </p:nvSpPr>
        <p:spPr>
          <a:xfrm flipH="1">
            <a:off x="4611688" y="3405187"/>
            <a:ext cx="1590" cy="385766"/>
          </a:xfrm>
          <a:prstGeom prst="line">
            <a:avLst/>
          </a:prstGeom>
          <a:ln w="3810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sp>
        <p:nvSpPr>
          <p:cNvPr id="325" name="Shape 325"/>
          <p:cNvSpPr/>
          <p:nvPr/>
        </p:nvSpPr>
        <p:spPr>
          <a:xfrm>
            <a:off x="1646238" y="3794125"/>
            <a:ext cx="1978028" cy="355600"/>
          </a:xfrm>
          <a:prstGeom prst="rect">
            <a:avLst/>
          </a:prstGeom>
          <a:solidFill>
            <a:srgbClr val="0070C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26" name="Shape 326"/>
          <p:cNvSpPr/>
          <p:nvPr/>
        </p:nvSpPr>
        <p:spPr>
          <a:xfrm>
            <a:off x="5600698" y="3794125"/>
            <a:ext cx="1976443" cy="355600"/>
          </a:xfrm>
          <a:prstGeom prst="rect">
            <a:avLst/>
          </a:prstGeom>
          <a:solidFill>
            <a:srgbClr val="7030A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27" name="Shape 327"/>
          <p:cNvSpPr/>
          <p:nvPr/>
        </p:nvSpPr>
        <p:spPr>
          <a:xfrm flipH="1">
            <a:off x="4611688" y="4175123"/>
            <a:ext cx="1590" cy="385767"/>
          </a:xfrm>
          <a:prstGeom prst="line">
            <a:avLst/>
          </a:prstGeom>
          <a:ln w="3810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sp>
        <p:nvSpPr>
          <p:cNvPr id="328" name="Shape 328"/>
          <p:cNvSpPr/>
          <p:nvPr/>
        </p:nvSpPr>
        <p:spPr>
          <a:xfrm>
            <a:off x="1646238" y="4619625"/>
            <a:ext cx="1978028" cy="384175"/>
          </a:xfrm>
          <a:prstGeom prst="rect">
            <a:avLst/>
          </a:prstGeom>
          <a:solidFill>
            <a:srgbClr val="0070C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29" name="Shape 329"/>
          <p:cNvSpPr/>
          <p:nvPr/>
        </p:nvSpPr>
        <p:spPr>
          <a:xfrm>
            <a:off x="5600698" y="4619625"/>
            <a:ext cx="1976443" cy="384175"/>
          </a:xfrm>
          <a:prstGeom prst="rect">
            <a:avLst/>
          </a:prstGeom>
          <a:solidFill>
            <a:srgbClr val="7030A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30" name="Shape 330"/>
          <p:cNvSpPr/>
          <p:nvPr/>
        </p:nvSpPr>
        <p:spPr>
          <a:xfrm>
            <a:off x="1646238" y="5003798"/>
            <a:ext cx="1978028" cy="369893"/>
          </a:xfrm>
          <a:prstGeom prst="rect">
            <a:avLst/>
          </a:prstGeom>
          <a:solidFill>
            <a:srgbClr val="0070C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grpSp>
        <p:nvGrpSpPr>
          <p:cNvPr id="333" name="Group 333"/>
          <p:cNvGrpSpPr/>
          <p:nvPr/>
        </p:nvGrpSpPr>
        <p:grpSpPr>
          <a:xfrm>
            <a:off x="3641723" y="4992946"/>
            <a:ext cx="1976444" cy="394767"/>
            <a:chOff x="0" y="0"/>
            <a:chExt cx="1976443" cy="394766"/>
          </a:xfrm>
        </p:grpSpPr>
        <p:sp>
          <p:nvSpPr>
            <p:cNvPr id="331" name="Shape 331"/>
            <p:cNvSpPr/>
            <p:nvPr/>
          </p:nvSpPr>
          <p:spPr>
            <a:xfrm>
              <a:off x="-1" y="12438"/>
              <a:ext cx="1976445" cy="369893"/>
            </a:xfrm>
            <a:prstGeom prst="rect">
              <a:avLst/>
            </a:prstGeom>
            <a:solidFill>
              <a:srgbClr val="C00000"/>
            </a:solidFill>
            <a:ln w="9525" cap="flat">
              <a:solidFill>
                <a:srgbClr val="0000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2800">
                  <a:solidFill>
                    <a:srgbClr val="FFFFFF"/>
                  </a:solidFill>
                  <a:latin typeface="Arial"/>
                  <a:ea typeface="Arial"/>
                  <a:cs typeface="Arial"/>
                  <a:sym typeface="Arial"/>
                </a:defRPr>
              </a:pPr>
              <a:endParaRPr/>
            </a:p>
          </p:txBody>
        </p:sp>
        <p:sp>
          <p:nvSpPr>
            <p:cNvPr id="332" name="Shape 332"/>
            <p:cNvSpPr/>
            <p:nvPr/>
          </p:nvSpPr>
          <p:spPr>
            <a:xfrm>
              <a:off x="-1" y="-1"/>
              <a:ext cx="1976445" cy="3947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solidFill>
                    <a:srgbClr val="FFFFFF"/>
                  </a:solidFill>
                  <a:latin typeface="Arial"/>
                  <a:ea typeface="Arial"/>
                  <a:cs typeface="Arial"/>
                  <a:sym typeface="Arial"/>
                </a:defRPr>
              </a:lvl1pPr>
            </a:lstStyle>
            <a:p>
              <a:pPr lvl="0">
                <a:defRPr sz="1800" b="0">
                  <a:solidFill>
                    <a:srgbClr val="000000"/>
                  </a:solidFill>
                </a:defRPr>
              </a:pPr>
              <a:r>
                <a:rPr sz="2800" b="1">
                  <a:solidFill>
                    <a:srgbClr val="FFFFFF"/>
                  </a:solidFill>
                </a:rPr>
                <a:t>-</a:t>
              </a:r>
            </a:p>
          </p:txBody>
        </p:sp>
      </p:grpSp>
      <p:sp>
        <p:nvSpPr>
          <p:cNvPr id="334" name="Shape 334"/>
          <p:cNvSpPr/>
          <p:nvPr/>
        </p:nvSpPr>
        <p:spPr>
          <a:xfrm>
            <a:off x="5600698" y="5003798"/>
            <a:ext cx="1976443" cy="369893"/>
          </a:xfrm>
          <a:prstGeom prst="rect">
            <a:avLst/>
          </a:prstGeom>
          <a:solidFill>
            <a:srgbClr val="7030A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35" name="Shape 335"/>
          <p:cNvSpPr/>
          <p:nvPr/>
        </p:nvSpPr>
        <p:spPr>
          <a:xfrm flipH="1">
            <a:off x="4614863" y="5373687"/>
            <a:ext cx="1590" cy="385766"/>
          </a:xfrm>
          <a:prstGeom prst="line">
            <a:avLst/>
          </a:prstGeom>
          <a:ln w="3810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sp>
        <p:nvSpPr>
          <p:cNvPr id="336" name="Shape 336"/>
          <p:cNvSpPr/>
          <p:nvPr/>
        </p:nvSpPr>
        <p:spPr>
          <a:xfrm>
            <a:off x="1649413" y="5745162"/>
            <a:ext cx="1976437" cy="407991"/>
          </a:xfrm>
          <a:prstGeom prst="rect">
            <a:avLst/>
          </a:prstGeom>
          <a:solidFill>
            <a:srgbClr val="0070C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37" name="Shape 337"/>
          <p:cNvSpPr/>
          <p:nvPr/>
        </p:nvSpPr>
        <p:spPr>
          <a:xfrm>
            <a:off x="1649413" y="6162675"/>
            <a:ext cx="1976437" cy="434975"/>
          </a:xfrm>
          <a:prstGeom prst="rect">
            <a:avLst/>
          </a:prstGeom>
          <a:solidFill>
            <a:srgbClr val="0070C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38" name="Shape 338"/>
          <p:cNvSpPr/>
          <p:nvPr/>
        </p:nvSpPr>
        <p:spPr>
          <a:xfrm>
            <a:off x="5602287" y="6162675"/>
            <a:ext cx="1976437" cy="434975"/>
          </a:xfrm>
          <a:prstGeom prst="rect">
            <a:avLst/>
          </a:prstGeom>
          <a:solidFill>
            <a:srgbClr val="7030A0"/>
          </a:solidFill>
          <a:ln>
            <a:solidFill/>
          </a:ln>
          <a:effectLst>
            <a:outerShdw blurRad="38100" dist="23000" dir="5400000" rotWithShape="0">
              <a:srgbClr val="000000">
                <a:alpha val="35000"/>
              </a:srgbClr>
            </a:outerShdw>
          </a:effectLst>
        </p:spPr>
        <p:txBody>
          <a:bodyPr lIns="0" tIns="0" rIns="0" bIns="0" anchor="ctr"/>
          <a:lstStyle/>
          <a:p>
            <a:pPr lvl="0">
              <a:defRPr sz="1800">
                <a:solidFill>
                  <a:srgbClr val="FFFFFF"/>
                </a:solidFill>
                <a:latin typeface="Calibri"/>
                <a:ea typeface="Calibri"/>
                <a:cs typeface="Calibri"/>
                <a:sym typeface="Calibri"/>
              </a:defRPr>
            </a:pPr>
            <a:endParaRPr/>
          </a:p>
        </p:txBody>
      </p:sp>
      <p:sp>
        <p:nvSpPr>
          <p:cNvPr id="339" name="Shape 339"/>
          <p:cNvSpPr/>
          <p:nvPr/>
        </p:nvSpPr>
        <p:spPr>
          <a:xfrm>
            <a:off x="3625850" y="5732462"/>
            <a:ext cx="1063625" cy="427041"/>
          </a:xfrm>
          <a:prstGeom prst="rect">
            <a:avLst/>
          </a:prstGeom>
          <a:solidFill>
            <a:srgbClr val="C00000"/>
          </a:solidFill>
          <a:ln>
            <a:solidFill/>
          </a:ln>
          <a:effectLst>
            <a:outerShdw blurRad="38100" dist="23000" dir="5400000" rotWithShape="0">
              <a:srgbClr val="000000">
                <a:alpha val="35000"/>
              </a:srgbClr>
            </a:outerShdw>
          </a:effectLst>
        </p:spPr>
        <p:txBody>
          <a:bodyPr lIns="0" tIns="0" rIns="0" bIns="0" anchor="ctr"/>
          <a:lstStyle/>
          <a:p>
            <a:pPr lvl="0">
              <a:defRPr sz="2800">
                <a:solidFill>
                  <a:srgbClr val="FFFFFF"/>
                </a:solidFill>
                <a:latin typeface="Calibri"/>
                <a:ea typeface="Calibri"/>
                <a:cs typeface="Calibri"/>
                <a:sym typeface="Calibri"/>
              </a:defRPr>
            </a:pPr>
            <a:endParaRPr/>
          </a:p>
        </p:txBody>
      </p:sp>
      <p:grpSp>
        <p:nvGrpSpPr>
          <p:cNvPr id="342" name="Group 342"/>
          <p:cNvGrpSpPr/>
          <p:nvPr/>
        </p:nvGrpSpPr>
        <p:grpSpPr>
          <a:xfrm>
            <a:off x="3624261" y="3774541"/>
            <a:ext cx="1976443" cy="394767"/>
            <a:chOff x="0" y="-1"/>
            <a:chExt cx="1976441" cy="394766"/>
          </a:xfrm>
        </p:grpSpPr>
        <p:sp>
          <p:nvSpPr>
            <p:cNvPr id="340" name="Shape 340"/>
            <p:cNvSpPr/>
            <p:nvPr/>
          </p:nvSpPr>
          <p:spPr>
            <a:xfrm>
              <a:off x="-1" y="19582"/>
              <a:ext cx="1976443" cy="355605"/>
            </a:xfrm>
            <a:prstGeom prst="rect">
              <a:avLst/>
            </a:prstGeom>
            <a:solidFill>
              <a:srgbClr val="C00000"/>
            </a:solidFill>
            <a:ln w="9525" cap="flat">
              <a:solidFill>
                <a:srgbClr val="0000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2800">
                  <a:solidFill>
                    <a:srgbClr val="FFFFFF"/>
                  </a:solidFill>
                  <a:latin typeface="Arial"/>
                  <a:ea typeface="Arial"/>
                  <a:cs typeface="Arial"/>
                  <a:sym typeface="Arial"/>
                </a:defRPr>
              </a:pPr>
              <a:endParaRPr/>
            </a:p>
          </p:txBody>
        </p:sp>
        <p:sp>
          <p:nvSpPr>
            <p:cNvPr id="341" name="Shape 341"/>
            <p:cNvSpPr/>
            <p:nvPr/>
          </p:nvSpPr>
          <p:spPr>
            <a:xfrm>
              <a:off x="-1" y="-2"/>
              <a:ext cx="1976443" cy="3947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solidFill>
                    <a:srgbClr val="FFFFFF"/>
                  </a:solidFill>
                  <a:latin typeface="Arial"/>
                  <a:ea typeface="Arial"/>
                  <a:cs typeface="Arial"/>
                  <a:sym typeface="Arial"/>
                </a:defRPr>
              </a:lvl1pPr>
            </a:lstStyle>
            <a:p>
              <a:pPr lvl="0">
                <a:defRPr sz="1800" b="0">
                  <a:solidFill>
                    <a:srgbClr val="000000"/>
                  </a:solidFill>
                </a:defRPr>
              </a:pPr>
              <a:r>
                <a:rPr sz="2800" b="1">
                  <a:solidFill>
                    <a:srgbClr val="FFFFFF"/>
                  </a:solidFill>
                </a:rPr>
                <a:t>+</a:t>
              </a:r>
            </a:p>
          </p:txBody>
        </p:sp>
      </p:grpSp>
      <p:grpSp>
        <p:nvGrpSpPr>
          <p:cNvPr id="345" name="Group 345"/>
          <p:cNvGrpSpPr/>
          <p:nvPr/>
        </p:nvGrpSpPr>
        <p:grpSpPr>
          <a:xfrm>
            <a:off x="3624261" y="4614327"/>
            <a:ext cx="1976443" cy="394767"/>
            <a:chOff x="0" y="0"/>
            <a:chExt cx="1976441" cy="394766"/>
          </a:xfrm>
        </p:grpSpPr>
        <p:sp>
          <p:nvSpPr>
            <p:cNvPr id="343" name="Shape 343"/>
            <p:cNvSpPr/>
            <p:nvPr/>
          </p:nvSpPr>
          <p:spPr>
            <a:xfrm>
              <a:off x="-1" y="5294"/>
              <a:ext cx="1976443" cy="384181"/>
            </a:xfrm>
            <a:prstGeom prst="rect">
              <a:avLst/>
            </a:prstGeom>
            <a:solidFill>
              <a:srgbClr val="C00000"/>
            </a:solidFill>
            <a:ln w="9525" cap="flat">
              <a:solidFill>
                <a:srgbClr val="0000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2800">
                  <a:solidFill>
                    <a:srgbClr val="FFFFFF"/>
                  </a:solidFill>
                  <a:latin typeface="Arial"/>
                  <a:ea typeface="Arial"/>
                  <a:cs typeface="Arial"/>
                  <a:sym typeface="Arial"/>
                </a:defRPr>
              </a:pPr>
              <a:endParaRPr/>
            </a:p>
          </p:txBody>
        </p:sp>
        <p:sp>
          <p:nvSpPr>
            <p:cNvPr id="344" name="Shape 344"/>
            <p:cNvSpPr/>
            <p:nvPr/>
          </p:nvSpPr>
          <p:spPr>
            <a:xfrm>
              <a:off x="-1" y="-1"/>
              <a:ext cx="1976443" cy="3947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solidFill>
                    <a:srgbClr val="FFFFFF"/>
                  </a:solidFill>
                  <a:latin typeface="Arial"/>
                  <a:ea typeface="Arial"/>
                  <a:cs typeface="Arial"/>
                  <a:sym typeface="Arial"/>
                </a:defRPr>
              </a:lvl1pPr>
            </a:lstStyle>
            <a:p>
              <a:pPr lvl="0">
                <a:defRPr sz="1800" b="0">
                  <a:solidFill>
                    <a:srgbClr val="000000"/>
                  </a:solidFill>
                </a:defRPr>
              </a:pPr>
              <a:r>
                <a:rPr sz="2800" b="1">
                  <a:solidFill>
                    <a:srgbClr val="FFFFFF"/>
                  </a:solidFill>
                </a:rPr>
                <a:t>+</a:t>
              </a:r>
            </a:p>
          </p:txBody>
        </p:sp>
      </p:grpSp>
      <p:grpSp>
        <p:nvGrpSpPr>
          <p:cNvPr id="348" name="Group 348"/>
          <p:cNvGrpSpPr/>
          <p:nvPr/>
        </p:nvGrpSpPr>
        <p:grpSpPr>
          <a:xfrm>
            <a:off x="3625848" y="6162673"/>
            <a:ext cx="1976444" cy="434981"/>
            <a:chOff x="0" y="0"/>
            <a:chExt cx="1976443" cy="434979"/>
          </a:xfrm>
        </p:grpSpPr>
        <p:sp>
          <p:nvSpPr>
            <p:cNvPr id="346" name="Shape 346"/>
            <p:cNvSpPr/>
            <p:nvPr/>
          </p:nvSpPr>
          <p:spPr>
            <a:xfrm>
              <a:off x="-1" y="-1"/>
              <a:ext cx="1976445" cy="434981"/>
            </a:xfrm>
            <a:prstGeom prst="rect">
              <a:avLst/>
            </a:prstGeom>
            <a:solidFill>
              <a:srgbClr val="C00000"/>
            </a:solidFill>
            <a:ln w="9525" cap="flat">
              <a:solidFill>
                <a:srgbClr val="0000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2800">
                  <a:solidFill>
                    <a:srgbClr val="FFFFFF"/>
                  </a:solidFill>
                  <a:latin typeface="Arial"/>
                  <a:ea typeface="Arial"/>
                  <a:cs typeface="Arial"/>
                  <a:sym typeface="Arial"/>
                </a:defRPr>
              </a:pPr>
              <a:endParaRPr/>
            </a:p>
          </p:txBody>
        </p:sp>
        <p:sp>
          <p:nvSpPr>
            <p:cNvPr id="347" name="Shape 347"/>
            <p:cNvSpPr/>
            <p:nvPr/>
          </p:nvSpPr>
          <p:spPr>
            <a:xfrm>
              <a:off x="-1" y="20105"/>
              <a:ext cx="1976445" cy="3947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solidFill>
                    <a:srgbClr val="FFFFFF"/>
                  </a:solidFill>
                  <a:latin typeface="Arial"/>
                  <a:ea typeface="Arial"/>
                  <a:cs typeface="Arial"/>
                  <a:sym typeface="Arial"/>
                </a:defRPr>
              </a:lvl1pPr>
            </a:lstStyle>
            <a:p>
              <a:pPr lvl="0">
                <a:defRPr sz="1800" b="0">
                  <a:solidFill>
                    <a:srgbClr val="000000"/>
                  </a:solidFill>
                </a:defRPr>
              </a:pPr>
              <a:r>
                <a:rPr sz="2800" b="1">
                  <a:solidFill>
                    <a:srgbClr val="FFFFFF"/>
                  </a:solidFill>
                </a:rPr>
                <a:t>-</a:t>
              </a:r>
            </a:p>
          </p:txBody>
        </p:sp>
      </p:grpSp>
      <p:sp>
        <p:nvSpPr>
          <p:cNvPr id="349" name="Shape 349"/>
          <p:cNvSpPr/>
          <p:nvPr/>
        </p:nvSpPr>
        <p:spPr>
          <a:xfrm>
            <a:off x="3238499" y="2205038"/>
            <a:ext cx="385768" cy="408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b="1">
                <a:latin typeface="Arial"/>
                <a:ea typeface="Arial"/>
                <a:cs typeface="Arial"/>
                <a:sym typeface="Arial"/>
              </a:rPr>
              <a:t>5</a:t>
            </a:r>
            <a:r>
              <a:rPr baseline="30000">
                <a:latin typeface="宋体"/>
                <a:ea typeface="宋体"/>
                <a:cs typeface="宋体"/>
                <a:sym typeface="宋体"/>
              </a:rPr>
              <a:t>，</a:t>
            </a:r>
          </a:p>
        </p:txBody>
      </p:sp>
      <p:sp>
        <p:nvSpPr>
          <p:cNvPr id="350" name="Shape 350"/>
          <p:cNvSpPr/>
          <p:nvPr/>
        </p:nvSpPr>
        <p:spPr>
          <a:xfrm>
            <a:off x="1268412" y="2871788"/>
            <a:ext cx="482466" cy="599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5</a:t>
            </a:r>
            <a:r>
              <a:rPr sz="2800" baseline="30000">
                <a:latin typeface="宋体"/>
                <a:ea typeface="宋体"/>
                <a:cs typeface="宋体"/>
                <a:sym typeface="宋体"/>
              </a:rPr>
              <a:t>，</a:t>
            </a:r>
          </a:p>
        </p:txBody>
      </p:sp>
      <p:sp>
        <p:nvSpPr>
          <p:cNvPr id="351" name="Shape 351"/>
          <p:cNvSpPr/>
          <p:nvPr/>
        </p:nvSpPr>
        <p:spPr>
          <a:xfrm>
            <a:off x="1258887" y="3679823"/>
            <a:ext cx="482466" cy="599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solidFill>
                  <a:srgbClr val="FFFFFF"/>
                </a:solidFill>
                <a:latin typeface="Arial"/>
                <a:ea typeface="Arial"/>
                <a:cs typeface="Arial"/>
                <a:sym typeface="Arial"/>
              </a:rPr>
              <a:t>5</a:t>
            </a:r>
            <a:r>
              <a:rPr sz="2800" baseline="30000">
                <a:solidFill>
                  <a:srgbClr val="FFFFFF"/>
                </a:solidFill>
                <a:latin typeface="宋体"/>
                <a:ea typeface="宋体"/>
                <a:cs typeface="宋体"/>
                <a:sym typeface="宋体"/>
              </a:rPr>
              <a:t>，</a:t>
            </a:r>
          </a:p>
        </p:txBody>
      </p:sp>
      <p:sp>
        <p:nvSpPr>
          <p:cNvPr id="352" name="Shape 352"/>
          <p:cNvSpPr/>
          <p:nvPr/>
        </p:nvSpPr>
        <p:spPr>
          <a:xfrm>
            <a:off x="1258887" y="4508498"/>
            <a:ext cx="482466" cy="599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5</a:t>
            </a:r>
            <a:r>
              <a:rPr sz="2800" baseline="30000">
                <a:latin typeface="宋体"/>
                <a:ea typeface="宋体"/>
                <a:cs typeface="宋体"/>
                <a:sym typeface="宋体"/>
              </a:rPr>
              <a:t>，</a:t>
            </a:r>
          </a:p>
        </p:txBody>
      </p:sp>
      <p:sp>
        <p:nvSpPr>
          <p:cNvPr id="353" name="Shape 353"/>
          <p:cNvSpPr/>
          <p:nvPr/>
        </p:nvSpPr>
        <p:spPr>
          <a:xfrm>
            <a:off x="1254124" y="5661023"/>
            <a:ext cx="482466" cy="599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5</a:t>
            </a:r>
            <a:r>
              <a:rPr sz="2800" baseline="30000">
                <a:latin typeface="宋体"/>
                <a:ea typeface="宋体"/>
                <a:cs typeface="宋体"/>
                <a:sym typeface="宋体"/>
              </a:rPr>
              <a:t>，</a:t>
            </a:r>
          </a:p>
        </p:txBody>
      </p:sp>
      <p:sp>
        <p:nvSpPr>
          <p:cNvPr id="354" name="Shape 354"/>
          <p:cNvSpPr/>
          <p:nvPr/>
        </p:nvSpPr>
        <p:spPr>
          <a:xfrm>
            <a:off x="5584823" y="2163763"/>
            <a:ext cx="292445" cy="3752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3</a:t>
            </a:r>
            <a:r>
              <a:rPr sz="2000" b="1" baseline="30000">
                <a:latin typeface="Arial"/>
                <a:ea typeface="Arial"/>
                <a:cs typeface="Arial"/>
                <a:sym typeface="Arial"/>
              </a:rPr>
              <a:t>’</a:t>
            </a:r>
          </a:p>
        </p:txBody>
      </p:sp>
      <p:sp>
        <p:nvSpPr>
          <p:cNvPr id="355" name="Shape 355"/>
          <p:cNvSpPr/>
          <p:nvPr/>
        </p:nvSpPr>
        <p:spPr>
          <a:xfrm>
            <a:off x="7562849" y="3716337"/>
            <a:ext cx="292446" cy="3752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3</a:t>
            </a:r>
            <a:r>
              <a:rPr sz="2000" b="1" baseline="30000">
                <a:latin typeface="Arial"/>
                <a:ea typeface="Arial"/>
                <a:cs typeface="Arial"/>
                <a:sym typeface="Arial"/>
              </a:rPr>
              <a:t>’</a:t>
            </a:r>
          </a:p>
        </p:txBody>
      </p:sp>
      <p:sp>
        <p:nvSpPr>
          <p:cNvPr id="356" name="Shape 356"/>
          <p:cNvSpPr/>
          <p:nvPr/>
        </p:nvSpPr>
        <p:spPr>
          <a:xfrm>
            <a:off x="5584823" y="2971799"/>
            <a:ext cx="292445" cy="3752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3</a:t>
            </a:r>
            <a:r>
              <a:rPr sz="2000" b="1" baseline="30000">
                <a:latin typeface="Arial"/>
                <a:ea typeface="Arial"/>
                <a:cs typeface="Arial"/>
                <a:sym typeface="Arial"/>
              </a:rPr>
              <a:t>’</a:t>
            </a:r>
          </a:p>
        </p:txBody>
      </p:sp>
      <p:sp>
        <p:nvSpPr>
          <p:cNvPr id="357" name="Shape 357"/>
          <p:cNvSpPr/>
          <p:nvPr/>
        </p:nvSpPr>
        <p:spPr>
          <a:xfrm>
            <a:off x="1263649" y="6162673"/>
            <a:ext cx="414733" cy="4470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3</a:t>
            </a:r>
            <a:r>
              <a:rPr sz="2000" baseline="30000">
                <a:latin typeface="宋体"/>
                <a:ea typeface="宋体"/>
                <a:cs typeface="宋体"/>
                <a:sym typeface="宋体"/>
              </a:rPr>
              <a:t>，</a:t>
            </a:r>
          </a:p>
        </p:txBody>
      </p:sp>
      <p:sp>
        <p:nvSpPr>
          <p:cNvPr id="358" name="Shape 358"/>
          <p:cNvSpPr/>
          <p:nvPr/>
        </p:nvSpPr>
        <p:spPr>
          <a:xfrm>
            <a:off x="1277937" y="5003798"/>
            <a:ext cx="414733" cy="4470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3</a:t>
            </a:r>
            <a:r>
              <a:rPr sz="2000" baseline="30000">
                <a:latin typeface="宋体"/>
                <a:ea typeface="宋体"/>
                <a:cs typeface="宋体"/>
                <a:sym typeface="宋体"/>
              </a:rPr>
              <a:t>，</a:t>
            </a:r>
          </a:p>
        </p:txBody>
      </p:sp>
      <p:sp>
        <p:nvSpPr>
          <p:cNvPr id="359" name="Shape 359"/>
          <p:cNvSpPr/>
          <p:nvPr/>
        </p:nvSpPr>
        <p:spPr>
          <a:xfrm>
            <a:off x="7562849" y="4648198"/>
            <a:ext cx="292446" cy="3752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b="0"/>
            </a:pPr>
            <a:r>
              <a:rPr sz="2000" b="1">
                <a:latin typeface="Arial"/>
                <a:ea typeface="Arial"/>
                <a:cs typeface="Arial"/>
                <a:sym typeface="Arial"/>
              </a:rPr>
              <a:t>3</a:t>
            </a:r>
            <a:r>
              <a:rPr sz="2000" b="1" baseline="30000">
                <a:latin typeface="Arial"/>
                <a:ea typeface="Arial"/>
                <a:cs typeface="Arial"/>
                <a:sym typeface="Arial"/>
              </a:rPr>
              <a:t>’</a:t>
            </a:r>
          </a:p>
        </p:txBody>
      </p:sp>
      <p:sp>
        <p:nvSpPr>
          <p:cNvPr id="360" name="Shape 360"/>
          <p:cNvSpPr/>
          <p:nvPr/>
        </p:nvSpPr>
        <p:spPr>
          <a:xfrm>
            <a:off x="7564438" y="5003798"/>
            <a:ext cx="315969" cy="3752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Arial"/>
                <a:ea typeface="Arial"/>
                <a:cs typeface="Arial"/>
                <a:sym typeface="Arial"/>
              </a:defRPr>
            </a:lvl1pPr>
          </a:lstStyle>
          <a:p>
            <a:pPr lvl="0">
              <a:defRPr sz="1800" b="0"/>
            </a:pPr>
            <a:r>
              <a:rPr sz="2000" b="1"/>
              <a:t>5’</a:t>
            </a:r>
          </a:p>
        </p:txBody>
      </p:sp>
      <p:sp>
        <p:nvSpPr>
          <p:cNvPr id="361" name="Shape 361"/>
          <p:cNvSpPr/>
          <p:nvPr/>
        </p:nvSpPr>
        <p:spPr>
          <a:xfrm>
            <a:off x="7589838" y="6162673"/>
            <a:ext cx="315969" cy="3752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Arial"/>
                <a:ea typeface="Arial"/>
                <a:cs typeface="Arial"/>
                <a:sym typeface="Arial"/>
              </a:defRPr>
            </a:lvl1pPr>
          </a:lstStyle>
          <a:p>
            <a:pPr lvl="0">
              <a:defRPr sz="1800" b="0"/>
            </a:pPr>
            <a:r>
              <a:rPr sz="2000" b="1"/>
              <a:t>5’</a:t>
            </a:r>
          </a:p>
        </p:txBody>
      </p:sp>
      <p:sp>
        <p:nvSpPr>
          <p:cNvPr id="362" name="Shape 362"/>
          <p:cNvSpPr/>
          <p:nvPr/>
        </p:nvSpPr>
        <p:spPr>
          <a:xfrm>
            <a:off x="1266825" y="1894866"/>
            <a:ext cx="3943350" cy="2837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a:solidFill>
                  <a:srgbClr val="FFFFFF"/>
                </a:solidFill>
                <a:latin typeface="Arial"/>
                <a:ea typeface="Arial"/>
                <a:cs typeface="Arial"/>
                <a:sym typeface="Arial"/>
              </a:defRPr>
            </a:lvl1pPr>
          </a:lstStyle>
          <a:p>
            <a:pPr lvl="0">
              <a:defRPr sz="1800" b="0">
                <a:solidFill>
                  <a:srgbClr val="000000"/>
                </a:solidFill>
              </a:defRPr>
            </a:pPr>
            <a:r>
              <a:rPr sz="2000" b="1">
                <a:solidFill>
                  <a:srgbClr val="FFFFFF"/>
                </a:solidFill>
              </a:rPr>
              <a:t>Size fractionation (18-30 nt)</a:t>
            </a:r>
          </a:p>
        </p:txBody>
      </p:sp>
      <p:sp>
        <p:nvSpPr>
          <p:cNvPr id="363" name="Shape 363"/>
          <p:cNvSpPr/>
          <p:nvPr/>
        </p:nvSpPr>
        <p:spPr>
          <a:xfrm>
            <a:off x="1277937" y="2494941"/>
            <a:ext cx="2508251" cy="2837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b="0"/>
            </a:pPr>
            <a:r>
              <a:rPr sz="2000" b="1">
                <a:latin typeface="Arial"/>
                <a:ea typeface="Arial"/>
                <a:cs typeface="Arial"/>
                <a:sym typeface="Arial"/>
              </a:rPr>
              <a:t>5</a:t>
            </a:r>
            <a:r>
              <a:rPr sz="2000" b="1" baseline="30000">
                <a:latin typeface="Arial"/>
                <a:ea typeface="Arial"/>
                <a:cs typeface="Arial"/>
                <a:sym typeface="Arial"/>
              </a:rPr>
              <a:t>’ </a:t>
            </a:r>
            <a:r>
              <a:rPr sz="2000" b="1">
                <a:latin typeface="Arial"/>
                <a:ea typeface="Arial"/>
                <a:cs typeface="Arial"/>
                <a:sym typeface="Arial"/>
              </a:rPr>
              <a:t>adaptor ligation</a:t>
            </a:r>
          </a:p>
        </p:txBody>
      </p:sp>
      <p:grpSp>
        <p:nvGrpSpPr>
          <p:cNvPr id="366" name="Group 366"/>
          <p:cNvGrpSpPr/>
          <p:nvPr/>
        </p:nvGrpSpPr>
        <p:grpSpPr>
          <a:xfrm>
            <a:off x="1266825" y="3405184"/>
            <a:ext cx="2508250" cy="384183"/>
            <a:chOff x="0" y="-1"/>
            <a:chExt cx="2508250" cy="384182"/>
          </a:xfrm>
        </p:grpSpPr>
        <p:sp>
          <p:nvSpPr>
            <p:cNvPr id="364" name="Shape 364"/>
            <p:cNvSpPr/>
            <p:nvPr/>
          </p:nvSpPr>
          <p:spPr>
            <a:xfrm>
              <a:off x="0" y="-2"/>
              <a:ext cx="2508250" cy="384183"/>
            </a:xfrm>
            <a:prstGeom prst="rect">
              <a:avLst/>
            </a:prstGeom>
            <a:solidFill>
              <a:srgbClr val="FFFFFF"/>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365" name="Shape 365"/>
            <p:cNvSpPr/>
            <p:nvPr/>
          </p:nvSpPr>
          <p:spPr>
            <a:xfrm>
              <a:off x="0" y="50192"/>
              <a:ext cx="2508250" cy="2837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sz="1800" b="0"/>
              </a:pPr>
              <a:r>
                <a:rPr sz="2000" b="1">
                  <a:latin typeface="Arial"/>
                  <a:ea typeface="Arial"/>
                  <a:cs typeface="Arial"/>
                  <a:sym typeface="Arial"/>
                </a:rPr>
                <a:t>3</a:t>
              </a:r>
              <a:r>
                <a:rPr sz="2000" b="1" baseline="30000">
                  <a:latin typeface="Arial"/>
                  <a:ea typeface="Arial"/>
                  <a:cs typeface="Arial"/>
                  <a:sym typeface="Arial"/>
                </a:rPr>
                <a:t>’ </a:t>
              </a:r>
              <a:r>
                <a:rPr sz="2000" b="1">
                  <a:latin typeface="Arial"/>
                  <a:ea typeface="Arial"/>
                  <a:cs typeface="Arial"/>
                  <a:sym typeface="Arial"/>
                </a:rPr>
                <a:t>adaptor ligation</a:t>
              </a:r>
            </a:p>
          </p:txBody>
        </p:sp>
      </p:grpSp>
      <p:sp>
        <p:nvSpPr>
          <p:cNvPr id="367" name="Shape 367"/>
          <p:cNvSpPr/>
          <p:nvPr/>
        </p:nvSpPr>
        <p:spPr>
          <a:xfrm>
            <a:off x="1266825" y="4284848"/>
            <a:ext cx="1433513" cy="28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a:latin typeface="Arial"/>
                <a:ea typeface="Arial"/>
                <a:cs typeface="Arial"/>
                <a:sym typeface="Arial"/>
              </a:defRPr>
            </a:lvl1pPr>
          </a:lstStyle>
          <a:p>
            <a:pPr lvl="0">
              <a:defRPr sz="1800" b="0"/>
            </a:pPr>
            <a:r>
              <a:rPr sz="2000" b="1"/>
              <a:t>RT-PCR</a:t>
            </a:r>
          </a:p>
        </p:txBody>
      </p:sp>
      <p:sp>
        <p:nvSpPr>
          <p:cNvPr id="368" name="Shape 368"/>
          <p:cNvSpPr/>
          <p:nvPr/>
        </p:nvSpPr>
        <p:spPr>
          <a:xfrm>
            <a:off x="1268412" y="5423880"/>
            <a:ext cx="2032001" cy="28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a:latin typeface="Arial"/>
                <a:ea typeface="Arial"/>
                <a:cs typeface="Arial"/>
                <a:sym typeface="Arial"/>
              </a:defRPr>
            </a:lvl1pPr>
          </a:lstStyle>
          <a:p>
            <a:pPr lvl="0">
              <a:defRPr sz="1800" b="0"/>
            </a:pPr>
            <a:r>
              <a:rPr sz="2000" b="1"/>
              <a:t>Sequencing…</a:t>
            </a:r>
          </a:p>
        </p:txBody>
      </p:sp>
      <p:sp>
        <p:nvSpPr>
          <p:cNvPr id="369" name="Shape 369"/>
          <p:cNvSpPr/>
          <p:nvPr/>
        </p:nvSpPr>
        <p:spPr>
          <a:xfrm>
            <a:off x="4772023" y="5945187"/>
            <a:ext cx="812805" cy="4765"/>
          </a:xfrm>
          <a:prstGeom prst="line">
            <a:avLst/>
          </a:prstGeom>
          <a:ln w="3810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sp>
        <p:nvSpPr>
          <p:cNvPr id="370" name="Shape 370"/>
          <p:cNvSpPr/>
          <p:nvPr/>
        </p:nvSpPr>
        <p:spPr>
          <a:xfrm>
            <a:off x="-1" y="1124745"/>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371" name="Shape 371"/>
          <p:cNvSpPr/>
          <p:nvPr/>
        </p:nvSpPr>
        <p:spPr>
          <a:xfrm>
            <a:off x="2267742" y="488522"/>
            <a:ext cx="4178549" cy="34562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400">
                <a:latin typeface="Arial"/>
                <a:ea typeface="Arial"/>
                <a:cs typeface="Arial"/>
                <a:sym typeface="Arial"/>
              </a:defRPr>
            </a:lvl1pPr>
          </a:lstStyle>
          <a:p>
            <a:pPr lvl="0">
              <a:defRPr sz="1800" b="0"/>
            </a:pPr>
            <a:r>
              <a:rPr sz="2400" b="1"/>
              <a:t>RNA-Seq flowchart for sRNA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1.jpeg" descr="BirdViewWuDa"/>
          <p:cNvPicPr/>
          <p:nvPr/>
        </p:nvPicPr>
        <p:blipFill>
          <a:blip r:embed="rId2">
            <a:extLst/>
          </a:blip>
          <a:srcRect t="30760"/>
          <a:stretch>
            <a:fillRect/>
          </a:stretch>
        </p:blipFill>
        <p:spPr>
          <a:xfrm>
            <a:off x="0" y="4868862"/>
            <a:ext cx="9144000" cy="1989141"/>
          </a:xfrm>
          <a:prstGeom prst="rect">
            <a:avLst/>
          </a:prstGeom>
          <a:ln w="12700">
            <a:miter lim="400000"/>
          </a:ln>
        </p:spPr>
      </p:pic>
      <p:sp>
        <p:nvSpPr>
          <p:cNvPr id="94" name="Shape 94"/>
          <p:cNvSpPr/>
          <p:nvPr/>
        </p:nvSpPr>
        <p:spPr>
          <a:xfrm>
            <a:off x="251519" y="1700807"/>
            <a:ext cx="8458201" cy="28992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defRPr sz="1800" b="0"/>
            </a:pPr>
            <a:r>
              <a:rPr sz="3600">
                <a:solidFill>
                  <a:srgbClr val="330066"/>
                </a:solidFill>
                <a:latin typeface="Arial"/>
                <a:ea typeface="Arial"/>
                <a:cs typeface="Arial"/>
                <a:sym typeface="Arial"/>
              </a:rPr>
              <a:t>Transcriptome and Small RNA Gene</a:t>
            </a:r>
            <a:endParaRPr>
              <a:solidFill>
                <a:srgbClr val="FFFFFF"/>
              </a:solidFill>
              <a:latin typeface="Arial"/>
              <a:ea typeface="Arial"/>
              <a:cs typeface="Arial"/>
              <a:sym typeface="Arial"/>
            </a:endParaRPr>
          </a:p>
          <a:p>
            <a:pPr lvl="0" algn="ctr">
              <a:defRPr sz="1800" b="0"/>
            </a:pPr>
            <a:r>
              <a:rPr sz="3600">
                <a:solidFill>
                  <a:srgbClr val="330066"/>
                </a:solidFill>
                <a:latin typeface="Arial"/>
                <a:ea typeface="Arial"/>
                <a:cs typeface="Arial"/>
                <a:sym typeface="Arial"/>
              </a:rPr>
              <a:t> Expression Changes in Synthetic</a:t>
            </a:r>
            <a:endParaRPr>
              <a:solidFill>
                <a:srgbClr val="FFFFFF"/>
              </a:solidFill>
              <a:latin typeface="Arial"/>
              <a:ea typeface="Arial"/>
              <a:cs typeface="Arial"/>
              <a:sym typeface="Arial"/>
            </a:endParaRPr>
          </a:p>
          <a:p>
            <a:pPr lvl="0" algn="ctr">
              <a:defRPr sz="1800" b="0"/>
            </a:pPr>
            <a:r>
              <a:rPr sz="3600">
                <a:solidFill>
                  <a:srgbClr val="330066"/>
                </a:solidFill>
                <a:latin typeface="Arial"/>
                <a:ea typeface="Arial"/>
                <a:cs typeface="Arial"/>
                <a:sym typeface="Arial"/>
              </a:rPr>
              <a:t> Allohexaploids of </a:t>
            </a:r>
            <a:r>
              <a:rPr sz="3600" i="1">
                <a:solidFill>
                  <a:srgbClr val="330066"/>
                </a:solidFill>
                <a:latin typeface="Arial"/>
                <a:ea typeface="Arial"/>
                <a:cs typeface="Arial"/>
                <a:sym typeface="Arial"/>
              </a:rPr>
              <a:t>Brassica</a:t>
            </a:r>
          </a:p>
          <a:p>
            <a:pPr lvl="0" algn="ctr">
              <a:defRPr sz="1800" b="0"/>
            </a:pPr>
            <a:endParaRPr sz="2800">
              <a:solidFill>
                <a:srgbClr val="330066"/>
              </a:solidFill>
              <a:latin typeface="Arial"/>
              <a:ea typeface="Arial"/>
              <a:cs typeface="Arial"/>
              <a:sym typeface="Arial"/>
            </a:endParaRPr>
          </a:p>
          <a:p>
            <a:pPr lvl="0" algn="ctr">
              <a:defRPr sz="1800" b="0"/>
            </a:pPr>
            <a:r>
              <a:rPr sz="2800">
                <a:solidFill>
                  <a:srgbClr val="330066"/>
                </a:solidFill>
                <a:latin typeface="Arial"/>
                <a:ea typeface="Arial"/>
                <a:cs typeface="Arial"/>
                <a:sym typeface="Arial"/>
              </a:rPr>
              <a:t>Jianbo Wang</a:t>
            </a:r>
            <a:endParaRPr>
              <a:latin typeface="Arial"/>
              <a:ea typeface="Arial"/>
              <a:cs typeface="Arial"/>
              <a:sym typeface="Arial"/>
            </a:endParaRPr>
          </a:p>
          <a:p>
            <a:pPr lvl="0" algn="ctr">
              <a:defRPr sz="1800" b="0"/>
            </a:pPr>
            <a:r>
              <a:rPr sz="2800">
                <a:solidFill>
                  <a:srgbClr val="330066"/>
                </a:solidFill>
                <a:latin typeface="Arial"/>
                <a:ea typeface="Arial"/>
                <a:cs typeface="Arial"/>
                <a:sym typeface="Arial"/>
              </a:rPr>
              <a:t>Wuhan University, China</a:t>
            </a:r>
          </a:p>
        </p:txBody>
      </p:sp>
      <p:sp>
        <p:nvSpPr>
          <p:cNvPr id="95" name="Shape 95"/>
          <p:cNvSpPr/>
          <p:nvPr/>
        </p:nvSpPr>
        <p:spPr>
          <a:xfrm>
            <a:off x="1115616" y="620687"/>
            <a:ext cx="6768752" cy="4370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solidFill>
                  <a:srgbClr val="330066"/>
                </a:solidFill>
                <a:latin typeface="Arial"/>
                <a:ea typeface="Arial"/>
                <a:cs typeface="Arial"/>
                <a:sym typeface="Arial"/>
              </a:defRPr>
            </a:lvl1pPr>
          </a:lstStyle>
          <a:p>
            <a:pPr lvl="0">
              <a:defRPr sz="1800" b="0">
                <a:solidFill>
                  <a:srgbClr val="000000"/>
                </a:solidFill>
              </a:defRPr>
            </a:pPr>
            <a:r>
              <a:rPr sz="2400" b="1">
                <a:solidFill>
                  <a:srgbClr val="330066"/>
                </a:solidFill>
              </a:rPr>
              <a:t>International Conference on Transcriptomics</a:t>
            </a:r>
          </a:p>
        </p:txBody>
      </p:sp>
      <p:sp>
        <p:nvSpPr>
          <p:cNvPr id="96" name="Shape 96"/>
          <p:cNvSpPr/>
          <p:nvPr/>
        </p:nvSpPr>
        <p:spPr>
          <a:xfrm>
            <a:off x="-2" y="1340766"/>
            <a:ext cx="9144005"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Group 375"/>
          <p:cNvGrpSpPr/>
          <p:nvPr/>
        </p:nvGrpSpPr>
        <p:grpSpPr>
          <a:xfrm>
            <a:off x="3609975" y="1239836"/>
            <a:ext cx="1571625" cy="460381"/>
            <a:chOff x="0" y="-1"/>
            <a:chExt cx="1571625" cy="460380"/>
          </a:xfrm>
        </p:grpSpPr>
        <p:sp>
          <p:nvSpPr>
            <p:cNvPr id="373" name="Shape 373"/>
            <p:cNvSpPr/>
            <p:nvPr/>
          </p:nvSpPr>
          <p:spPr>
            <a:xfrm>
              <a:off x="0" y="-2"/>
              <a:ext cx="1571625" cy="460382"/>
            </a:xfrm>
            <a:prstGeom prst="roundRect">
              <a:avLst>
                <a:gd name="adj" fmla="val 16667"/>
              </a:avLst>
            </a:prstGeom>
            <a:gradFill flip="none" rotWithShape="1">
              <a:gsLst>
                <a:gs pos="0">
                  <a:srgbClr val="FFC000"/>
                </a:gs>
                <a:gs pos="54000">
                  <a:srgbClr val="5C8A8A"/>
                </a:gs>
                <a:gs pos="100000">
                  <a:srgbClr val="528E8E"/>
                </a:gs>
              </a:gsLst>
              <a:lin ang="16200000" scaled="0"/>
            </a:gradFill>
            <a:ln w="9525" cap="flat">
              <a:solidFill>
                <a:srgbClr val="598888"/>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400">
                  <a:solidFill>
                    <a:srgbClr val="FFFFFF"/>
                  </a:solidFill>
                  <a:latin typeface="Arial"/>
                  <a:ea typeface="Arial"/>
                  <a:cs typeface="Arial"/>
                  <a:sym typeface="Arial"/>
                </a:defRPr>
              </a:pPr>
              <a:endParaRPr/>
            </a:p>
          </p:txBody>
        </p:sp>
        <p:sp>
          <p:nvSpPr>
            <p:cNvPr id="374" name="Shape 374"/>
            <p:cNvSpPr/>
            <p:nvPr/>
          </p:nvSpPr>
          <p:spPr>
            <a:xfrm>
              <a:off x="22472" y="131496"/>
              <a:ext cx="1526680" cy="1973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Solexa 50nt tags</a:t>
              </a:r>
            </a:p>
          </p:txBody>
        </p:sp>
      </p:grpSp>
      <p:sp>
        <p:nvSpPr>
          <p:cNvPr id="376" name="Shape 376"/>
          <p:cNvSpPr/>
          <p:nvPr/>
        </p:nvSpPr>
        <p:spPr>
          <a:xfrm>
            <a:off x="4397057" y="1700213"/>
            <a:ext cx="4" cy="358779"/>
          </a:xfrm>
          <a:prstGeom prst="line">
            <a:avLst/>
          </a:prstGeom>
          <a:ln w="38100">
            <a:solidFill>
              <a:srgbClr val="7030A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grpSp>
        <p:nvGrpSpPr>
          <p:cNvPr id="379" name="Group 379"/>
          <p:cNvGrpSpPr/>
          <p:nvPr/>
        </p:nvGrpSpPr>
        <p:grpSpPr>
          <a:xfrm>
            <a:off x="3609975" y="2058988"/>
            <a:ext cx="1571625" cy="384181"/>
            <a:chOff x="0" y="0"/>
            <a:chExt cx="1571625" cy="384179"/>
          </a:xfrm>
        </p:grpSpPr>
        <p:sp>
          <p:nvSpPr>
            <p:cNvPr id="377" name="Shape 377"/>
            <p:cNvSpPr/>
            <p:nvPr/>
          </p:nvSpPr>
          <p:spPr>
            <a:xfrm>
              <a:off x="0" y="0"/>
              <a:ext cx="1571625" cy="384180"/>
            </a:xfrm>
            <a:prstGeom prst="roundRect">
              <a:avLst>
                <a:gd name="adj" fmla="val 16667"/>
              </a:avLst>
            </a:prstGeom>
            <a:gradFill flip="none" rotWithShape="1">
              <a:gsLst>
                <a:gs pos="0">
                  <a:srgbClr val="FFC000"/>
                </a:gs>
                <a:gs pos="54000">
                  <a:srgbClr val="5C8A8A"/>
                </a:gs>
                <a:gs pos="100000">
                  <a:srgbClr val="528E8E"/>
                </a:gs>
              </a:gsLst>
              <a:lin ang="16200000" scaled="0"/>
            </a:gradFill>
            <a:ln w="9525" cap="flat">
              <a:solidFill>
                <a:srgbClr val="598888"/>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400">
                  <a:solidFill>
                    <a:srgbClr val="FFFFFF"/>
                  </a:solidFill>
                  <a:latin typeface="Arial"/>
                  <a:ea typeface="Arial"/>
                  <a:cs typeface="Arial"/>
                  <a:sym typeface="Arial"/>
                </a:defRPr>
              </a:pPr>
              <a:endParaRPr/>
            </a:p>
          </p:txBody>
        </p:sp>
        <p:sp>
          <p:nvSpPr>
            <p:cNvPr id="378" name="Shape 378"/>
            <p:cNvSpPr/>
            <p:nvPr/>
          </p:nvSpPr>
          <p:spPr>
            <a:xfrm>
              <a:off x="18751" y="93395"/>
              <a:ext cx="1534122" cy="1973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High quality tags</a:t>
              </a:r>
            </a:p>
          </p:txBody>
        </p:sp>
      </p:grpSp>
      <p:sp>
        <p:nvSpPr>
          <p:cNvPr id="380" name="Shape 380"/>
          <p:cNvSpPr/>
          <p:nvPr/>
        </p:nvSpPr>
        <p:spPr>
          <a:xfrm flipH="1">
            <a:off x="4394199" y="2443162"/>
            <a:ext cx="1590" cy="357191"/>
          </a:xfrm>
          <a:prstGeom prst="line">
            <a:avLst/>
          </a:prstGeom>
          <a:ln w="38100">
            <a:solidFill>
              <a:srgbClr val="7030A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grpSp>
        <p:nvGrpSpPr>
          <p:cNvPr id="383" name="Group 383"/>
          <p:cNvGrpSpPr/>
          <p:nvPr/>
        </p:nvGrpSpPr>
        <p:grpSpPr>
          <a:xfrm>
            <a:off x="3609975" y="2800349"/>
            <a:ext cx="1571625" cy="428632"/>
            <a:chOff x="0" y="0"/>
            <a:chExt cx="1571625" cy="428631"/>
          </a:xfrm>
        </p:grpSpPr>
        <p:sp>
          <p:nvSpPr>
            <p:cNvPr id="381" name="Shape 381"/>
            <p:cNvSpPr/>
            <p:nvPr/>
          </p:nvSpPr>
          <p:spPr>
            <a:xfrm>
              <a:off x="0" y="-1"/>
              <a:ext cx="1571625" cy="428632"/>
            </a:xfrm>
            <a:prstGeom prst="roundRect">
              <a:avLst>
                <a:gd name="adj" fmla="val 16667"/>
              </a:avLst>
            </a:prstGeom>
            <a:gradFill flip="none" rotWithShape="1">
              <a:gsLst>
                <a:gs pos="0">
                  <a:srgbClr val="FFC000"/>
                </a:gs>
                <a:gs pos="54000">
                  <a:srgbClr val="5C8A8A"/>
                </a:gs>
                <a:gs pos="100000">
                  <a:srgbClr val="528E8E"/>
                </a:gs>
              </a:gsLst>
              <a:lin ang="16200000" scaled="0"/>
            </a:gradFill>
            <a:ln w="9525" cap="flat">
              <a:solidFill>
                <a:srgbClr val="598888"/>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400">
                  <a:solidFill>
                    <a:srgbClr val="FFFFFF"/>
                  </a:solidFill>
                  <a:latin typeface="Arial"/>
                  <a:ea typeface="Arial"/>
                  <a:cs typeface="Arial"/>
                  <a:sym typeface="Arial"/>
                </a:defRPr>
              </a:pPr>
              <a:endParaRPr/>
            </a:p>
          </p:txBody>
        </p:sp>
        <p:sp>
          <p:nvSpPr>
            <p:cNvPr id="382" name="Shape 382"/>
            <p:cNvSpPr/>
            <p:nvPr/>
          </p:nvSpPr>
          <p:spPr>
            <a:xfrm>
              <a:off x="20920" y="14022"/>
              <a:ext cx="1529784" cy="4005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b="0"/>
              </a:pPr>
              <a:r>
                <a:rPr sz="1400" b="1">
                  <a:solidFill>
                    <a:srgbClr val="FFFFFF"/>
                  </a:solidFill>
                  <a:latin typeface="Arial"/>
                  <a:ea typeface="Arial"/>
                  <a:cs typeface="Arial"/>
                  <a:sym typeface="Arial"/>
                </a:rPr>
                <a:t>Full length </a:t>
              </a:r>
              <a:endParaRPr>
                <a:solidFill>
                  <a:srgbClr val="FFFFFF"/>
                </a:solidFill>
                <a:latin typeface="Arial"/>
                <a:ea typeface="Arial"/>
                <a:cs typeface="Arial"/>
                <a:sym typeface="Arial"/>
              </a:endParaRPr>
            </a:p>
            <a:p>
              <a:pPr lvl="0" algn="ctr">
                <a:defRPr sz="1800" b="0"/>
              </a:pPr>
              <a:r>
                <a:rPr sz="1400" b="1">
                  <a:solidFill>
                    <a:srgbClr val="FFFFFF"/>
                  </a:solidFill>
                  <a:latin typeface="Arial"/>
                  <a:ea typeface="Arial"/>
                  <a:cs typeface="Arial"/>
                  <a:sym typeface="Arial"/>
                </a:rPr>
                <a:t>small RNA tags</a:t>
              </a:r>
            </a:p>
          </p:txBody>
        </p:sp>
      </p:grpSp>
      <p:sp>
        <p:nvSpPr>
          <p:cNvPr id="384" name="Shape 384"/>
          <p:cNvSpPr/>
          <p:nvPr/>
        </p:nvSpPr>
        <p:spPr>
          <a:xfrm>
            <a:off x="5181598" y="3013074"/>
            <a:ext cx="500068" cy="1590"/>
          </a:xfrm>
          <a:prstGeom prst="line">
            <a:avLst/>
          </a:prstGeom>
          <a:ln w="38100">
            <a:solidFill>
              <a:srgbClr val="7030A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grpSp>
        <p:nvGrpSpPr>
          <p:cNvPr id="387" name="Group 387"/>
          <p:cNvGrpSpPr/>
          <p:nvPr/>
        </p:nvGrpSpPr>
        <p:grpSpPr>
          <a:xfrm>
            <a:off x="5681662" y="2800349"/>
            <a:ext cx="1571631" cy="428632"/>
            <a:chOff x="0" y="0"/>
            <a:chExt cx="1571630" cy="428631"/>
          </a:xfrm>
        </p:grpSpPr>
        <p:sp>
          <p:nvSpPr>
            <p:cNvPr id="385" name="Shape 385"/>
            <p:cNvSpPr/>
            <p:nvPr/>
          </p:nvSpPr>
          <p:spPr>
            <a:xfrm>
              <a:off x="-1" y="-1"/>
              <a:ext cx="1571632" cy="428632"/>
            </a:xfrm>
            <a:prstGeom prst="roundRect">
              <a:avLst>
                <a:gd name="adj" fmla="val 16667"/>
              </a:avLst>
            </a:prstGeom>
            <a:gradFill flip="none" rotWithShape="1">
              <a:gsLst>
                <a:gs pos="0">
                  <a:srgbClr val="FFC000"/>
                </a:gs>
                <a:gs pos="54000">
                  <a:srgbClr val="5C8A8A"/>
                </a:gs>
                <a:gs pos="100000">
                  <a:srgbClr val="528E8E"/>
                </a:gs>
              </a:gsLst>
              <a:lin ang="16200000" scaled="0"/>
            </a:gradFill>
            <a:ln w="9525" cap="flat">
              <a:solidFill>
                <a:srgbClr val="598888"/>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sp>
          <p:nvSpPr>
            <p:cNvPr id="386" name="Shape 386"/>
            <p:cNvSpPr/>
            <p:nvPr/>
          </p:nvSpPr>
          <p:spPr>
            <a:xfrm>
              <a:off x="20922" y="14022"/>
              <a:ext cx="1529785" cy="4005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Length distribution</a:t>
              </a:r>
            </a:p>
          </p:txBody>
        </p:sp>
      </p:grpSp>
      <p:grpSp>
        <p:nvGrpSpPr>
          <p:cNvPr id="390" name="Group 390"/>
          <p:cNvGrpSpPr/>
          <p:nvPr/>
        </p:nvGrpSpPr>
        <p:grpSpPr>
          <a:xfrm>
            <a:off x="1538285" y="2800349"/>
            <a:ext cx="1571633" cy="428632"/>
            <a:chOff x="-1" y="0"/>
            <a:chExt cx="1571632" cy="428631"/>
          </a:xfrm>
        </p:grpSpPr>
        <p:sp>
          <p:nvSpPr>
            <p:cNvPr id="388" name="Shape 388"/>
            <p:cNvSpPr/>
            <p:nvPr/>
          </p:nvSpPr>
          <p:spPr>
            <a:xfrm>
              <a:off x="-2" y="-1"/>
              <a:ext cx="1571634" cy="428632"/>
            </a:xfrm>
            <a:prstGeom prst="roundRect">
              <a:avLst>
                <a:gd name="adj" fmla="val 16667"/>
              </a:avLst>
            </a:prstGeom>
            <a:gradFill flip="none" rotWithShape="1">
              <a:gsLst>
                <a:gs pos="0">
                  <a:srgbClr val="FFC000"/>
                </a:gs>
                <a:gs pos="54000">
                  <a:srgbClr val="5C8A8A"/>
                </a:gs>
                <a:gs pos="100000">
                  <a:srgbClr val="528E8E"/>
                </a:gs>
              </a:gsLst>
              <a:lin ang="16200000" scaled="0"/>
            </a:gradFill>
            <a:ln w="9525" cap="flat">
              <a:solidFill>
                <a:srgbClr val="598888"/>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Arial"/>
                  <a:ea typeface="Arial"/>
                  <a:cs typeface="Arial"/>
                  <a:sym typeface="Arial"/>
                </a:defRPr>
              </a:pPr>
              <a:endParaRPr/>
            </a:p>
          </p:txBody>
        </p:sp>
        <p:sp>
          <p:nvSpPr>
            <p:cNvPr id="389" name="Shape 389"/>
            <p:cNvSpPr/>
            <p:nvPr/>
          </p:nvSpPr>
          <p:spPr>
            <a:xfrm>
              <a:off x="20923" y="14021"/>
              <a:ext cx="1529786" cy="4005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Common/Specific sequences</a:t>
              </a:r>
            </a:p>
          </p:txBody>
        </p:sp>
      </p:grpSp>
      <p:sp>
        <p:nvSpPr>
          <p:cNvPr id="391" name="Shape 391"/>
          <p:cNvSpPr/>
          <p:nvPr/>
        </p:nvSpPr>
        <p:spPr>
          <a:xfrm flipH="1" flipV="1">
            <a:off x="3441699" y="3015189"/>
            <a:ext cx="163515" cy="1062"/>
          </a:xfrm>
          <a:prstGeom prst="line">
            <a:avLst/>
          </a:prstGeom>
          <a:ln w="38100">
            <a:solidFill>
              <a:srgbClr val="7030A0"/>
            </a:solidFill>
            <a:tailEnd type="triangle"/>
          </a:ln>
          <a:effectLst>
            <a:outerShdw blurRad="38100" dist="23000" dir="5400000" rotWithShape="0">
              <a:srgbClr val="000000">
                <a:alpha val="35000"/>
              </a:srgbClr>
            </a:outerShdw>
          </a:effectLst>
        </p:spPr>
        <p:txBody>
          <a:bodyPr lIns="0" tIns="0" rIns="0" bIns="0"/>
          <a:lstStyle/>
          <a:p>
            <a:pPr lvl="0" defTabSz="457200">
              <a:defRPr sz="1200" b="0"/>
            </a:pPr>
            <a:endParaRPr/>
          </a:p>
        </p:txBody>
      </p:sp>
      <p:sp>
        <p:nvSpPr>
          <p:cNvPr id="392" name="Shape 392"/>
          <p:cNvSpPr/>
          <p:nvPr/>
        </p:nvSpPr>
        <p:spPr>
          <a:xfrm flipH="1">
            <a:off x="4395788" y="3301998"/>
            <a:ext cx="1590" cy="285754"/>
          </a:xfrm>
          <a:prstGeom prst="line">
            <a:avLst/>
          </a:prstGeom>
          <a:ln w="38100">
            <a:solidFill>
              <a:srgbClr val="7030A0"/>
            </a:solidFill>
            <a:round/>
          </a:ln>
        </p:spPr>
        <p:txBody>
          <a:bodyPr lIns="0" tIns="0" rIns="0" bIns="0"/>
          <a:lstStyle/>
          <a:p>
            <a:pPr lvl="0" defTabSz="457200">
              <a:defRPr sz="1200" b="0"/>
            </a:pPr>
            <a:endParaRPr/>
          </a:p>
        </p:txBody>
      </p:sp>
      <p:sp>
        <p:nvSpPr>
          <p:cNvPr id="393" name="Shape 393"/>
          <p:cNvSpPr/>
          <p:nvPr/>
        </p:nvSpPr>
        <p:spPr>
          <a:xfrm>
            <a:off x="1609722" y="3586162"/>
            <a:ext cx="5572132" cy="1589"/>
          </a:xfrm>
          <a:prstGeom prst="line">
            <a:avLst/>
          </a:prstGeom>
          <a:ln w="38100">
            <a:solidFill>
              <a:srgbClr val="7030A0"/>
            </a:solidFill>
            <a:round/>
          </a:ln>
        </p:spPr>
        <p:txBody>
          <a:bodyPr lIns="0" tIns="0" rIns="0" bIns="0"/>
          <a:lstStyle/>
          <a:p>
            <a:pPr lvl="0" defTabSz="457200">
              <a:defRPr sz="1200" b="0"/>
            </a:pPr>
            <a:endParaRPr/>
          </a:p>
        </p:txBody>
      </p:sp>
      <p:sp>
        <p:nvSpPr>
          <p:cNvPr id="394" name="Shape 394"/>
          <p:cNvSpPr/>
          <p:nvPr/>
        </p:nvSpPr>
        <p:spPr>
          <a:xfrm flipH="1">
            <a:off x="1609725" y="3587748"/>
            <a:ext cx="1591" cy="500068"/>
          </a:xfrm>
          <a:prstGeom prst="line">
            <a:avLst/>
          </a:prstGeom>
          <a:ln w="38100">
            <a:solidFill>
              <a:srgbClr val="7030A0"/>
            </a:solidFill>
            <a:round/>
            <a:tailEnd type="triangle"/>
          </a:ln>
        </p:spPr>
        <p:txBody>
          <a:bodyPr lIns="0" tIns="0" rIns="0" bIns="0"/>
          <a:lstStyle/>
          <a:p>
            <a:pPr lvl="0" defTabSz="457200">
              <a:defRPr sz="1200" b="0"/>
            </a:pPr>
            <a:endParaRPr/>
          </a:p>
        </p:txBody>
      </p:sp>
      <p:sp>
        <p:nvSpPr>
          <p:cNvPr id="395" name="Shape 395"/>
          <p:cNvSpPr/>
          <p:nvPr/>
        </p:nvSpPr>
        <p:spPr>
          <a:xfrm flipH="1">
            <a:off x="7181851" y="3587748"/>
            <a:ext cx="1590" cy="498479"/>
          </a:xfrm>
          <a:prstGeom prst="line">
            <a:avLst/>
          </a:prstGeom>
          <a:ln w="38100">
            <a:solidFill>
              <a:srgbClr val="7030A0"/>
            </a:solidFill>
            <a:round/>
            <a:tailEnd type="triangle"/>
          </a:ln>
        </p:spPr>
        <p:txBody>
          <a:bodyPr lIns="0" tIns="0" rIns="0" bIns="0"/>
          <a:lstStyle/>
          <a:p>
            <a:pPr lvl="0" defTabSz="457200">
              <a:defRPr sz="1200" b="0"/>
            </a:pPr>
            <a:endParaRPr/>
          </a:p>
        </p:txBody>
      </p:sp>
      <p:sp>
        <p:nvSpPr>
          <p:cNvPr id="396" name="Shape 396"/>
          <p:cNvSpPr/>
          <p:nvPr/>
        </p:nvSpPr>
        <p:spPr>
          <a:xfrm flipH="1">
            <a:off x="3181350" y="3586162"/>
            <a:ext cx="1591" cy="500066"/>
          </a:xfrm>
          <a:prstGeom prst="line">
            <a:avLst/>
          </a:prstGeom>
          <a:ln w="38100">
            <a:solidFill>
              <a:srgbClr val="7030A0"/>
            </a:solidFill>
            <a:round/>
            <a:tailEnd type="triangle"/>
          </a:ln>
        </p:spPr>
        <p:txBody>
          <a:bodyPr lIns="0" tIns="0" rIns="0" bIns="0"/>
          <a:lstStyle/>
          <a:p>
            <a:pPr lvl="0" defTabSz="457200">
              <a:defRPr sz="1200" b="0"/>
            </a:pPr>
            <a:endParaRPr/>
          </a:p>
        </p:txBody>
      </p:sp>
      <p:sp>
        <p:nvSpPr>
          <p:cNvPr id="397" name="Shape 397"/>
          <p:cNvSpPr/>
          <p:nvPr/>
        </p:nvSpPr>
        <p:spPr>
          <a:xfrm flipH="1">
            <a:off x="5538788" y="3586162"/>
            <a:ext cx="1590" cy="500066"/>
          </a:xfrm>
          <a:prstGeom prst="line">
            <a:avLst/>
          </a:prstGeom>
          <a:ln w="38100">
            <a:solidFill>
              <a:srgbClr val="7030A0"/>
            </a:solidFill>
            <a:round/>
            <a:tailEnd type="triangle"/>
          </a:ln>
        </p:spPr>
        <p:txBody>
          <a:bodyPr lIns="0" tIns="0" rIns="0" bIns="0"/>
          <a:lstStyle/>
          <a:p>
            <a:pPr lvl="0" defTabSz="457200">
              <a:defRPr sz="1200" b="0"/>
            </a:pPr>
            <a:endParaRPr/>
          </a:p>
        </p:txBody>
      </p:sp>
      <p:grpSp>
        <p:nvGrpSpPr>
          <p:cNvPr id="400" name="Group 400"/>
          <p:cNvGrpSpPr/>
          <p:nvPr/>
        </p:nvGrpSpPr>
        <p:grpSpPr>
          <a:xfrm>
            <a:off x="2752725" y="4086220"/>
            <a:ext cx="857250" cy="500070"/>
            <a:chOff x="0" y="-1"/>
            <a:chExt cx="857250" cy="500069"/>
          </a:xfrm>
        </p:grpSpPr>
        <p:sp>
          <p:nvSpPr>
            <p:cNvPr id="398" name="Shape 398"/>
            <p:cNvSpPr/>
            <p:nvPr/>
          </p:nvSpPr>
          <p:spPr>
            <a:xfrm>
              <a:off x="0" y="-2"/>
              <a:ext cx="857250"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399" name="Shape 399"/>
            <p:cNvSpPr/>
            <p:nvPr/>
          </p:nvSpPr>
          <p:spPr>
            <a:xfrm>
              <a:off x="24409" y="74725"/>
              <a:ext cx="808431"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b="0"/>
              </a:pPr>
              <a:r>
                <a:rPr sz="1200" b="1">
                  <a:solidFill>
                    <a:srgbClr val="FFFFFF"/>
                  </a:solidFill>
                  <a:latin typeface="Arial"/>
                  <a:ea typeface="Arial"/>
                  <a:cs typeface="Arial"/>
                  <a:sym typeface="Arial"/>
                </a:rPr>
                <a:t>Known </a:t>
              </a:r>
              <a:endParaRPr>
                <a:solidFill>
                  <a:srgbClr val="FFFFFF"/>
                </a:solidFill>
                <a:latin typeface="Arial"/>
                <a:ea typeface="Arial"/>
                <a:cs typeface="Arial"/>
                <a:sym typeface="Arial"/>
              </a:endParaRPr>
            </a:p>
            <a:p>
              <a:pPr lvl="0" algn="ctr">
                <a:defRPr sz="1800" b="0"/>
              </a:pPr>
              <a:r>
                <a:rPr sz="1200" b="1">
                  <a:solidFill>
                    <a:srgbClr val="FFFFFF"/>
                  </a:solidFill>
                  <a:latin typeface="Arial"/>
                  <a:ea typeface="Arial"/>
                  <a:cs typeface="Arial"/>
                  <a:sym typeface="Arial"/>
                </a:rPr>
                <a:t>miRNA</a:t>
              </a:r>
            </a:p>
          </p:txBody>
        </p:sp>
      </p:grpSp>
      <p:grpSp>
        <p:nvGrpSpPr>
          <p:cNvPr id="403" name="Group 403"/>
          <p:cNvGrpSpPr/>
          <p:nvPr/>
        </p:nvGrpSpPr>
        <p:grpSpPr>
          <a:xfrm>
            <a:off x="823908" y="4086220"/>
            <a:ext cx="1571635" cy="500070"/>
            <a:chOff x="-1" y="-1"/>
            <a:chExt cx="1571633" cy="500069"/>
          </a:xfrm>
        </p:grpSpPr>
        <p:sp>
          <p:nvSpPr>
            <p:cNvPr id="401" name="Shape 401"/>
            <p:cNvSpPr/>
            <p:nvPr/>
          </p:nvSpPr>
          <p:spPr>
            <a:xfrm>
              <a:off x="-2" y="-2"/>
              <a:ext cx="1571635"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02" name="Shape 402"/>
            <p:cNvSpPr/>
            <p:nvPr/>
          </p:nvSpPr>
          <p:spPr>
            <a:xfrm>
              <a:off x="24411" y="74725"/>
              <a:ext cx="1522810"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b="0"/>
              </a:pPr>
              <a:r>
                <a:rPr sz="1200" b="1">
                  <a:solidFill>
                    <a:srgbClr val="FFFFFF"/>
                  </a:solidFill>
                  <a:latin typeface="Arial"/>
                  <a:ea typeface="Arial"/>
                  <a:cs typeface="Arial"/>
                  <a:sym typeface="Arial"/>
                </a:rPr>
                <a:t>rRNAs, tRNAs,</a:t>
              </a:r>
              <a:endParaRPr>
                <a:solidFill>
                  <a:srgbClr val="FFFFFF"/>
                </a:solidFill>
                <a:latin typeface="Arial"/>
                <a:ea typeface="Arial"/>
                <a:cs typeface="Arial"/>
                <a:sym typeface="Arial"/>
              </a:endParaRPr>
            </a:p>
            <a:p>
              <a:pPr lvl="0" algn="ctr">
                <a:defRPr sz="1800" b="0"/>
              </a:pPr>
              <a:r>
                <a:rPr sz="1200" b="1">
                  <a:solidFill>
                    <a:srgbClr val="FFFFFF"/>
                  </a:solidFill>
                  <a:latin typeface="Arial"/>
                  <a:ea typeface="Arial"/>
                  <a:cs typeface="Arial"/>
                  <a:sym typeface="Arial"/>
                </a:rPr>
                <a:t>snRNAs, snoRNAs</a:t>
              </a:r>
            </a:p>
          </p:txBody>
        </p:sp>
      </p:grpSp>
      <p:grpSp>
        <p:nvGrpSpPr>
          <p:cNvPr id="406" name="Group 406"/>
          <p:cNvGrpSpPr/>
          <p:nvPr/>
        </p:nvGrpSpPr>
        <p:grpSpPr>
          <a:xfrm>
            <a:off x="3995736" y="4086220"/>
            <a:ext cx="714381" cy="500070"/>
            <a:chOff x="0" y="-1"/>
            <a:chExt cx="714379" cy="500069"/>
          </a:xfrm>
        </p:grpSpPr>
        <p:sp>
          <p:nvSpPr>
            <p:cNvPr id="404" name="Shape 404"/>
            <p:cNvSpPr/>
            <p:nvPr/>
          </p:nvSpPr>
          <p:spPr>
            <a:xfrm>
              <a:off x="-1" y="-2"/>
              <a:ext cx="714381"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05" name="Shape 405"/>
            <p:cNvSpPr/>
            <p:nvPr/>
          </p:nvSpPr>
          <p:spPr>
            <a:xfrm>
              <a:off x="24410" y="74725"/>
              <a:ext cx="665558"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b="0"/>
              </a:pPr>
              <a:r>
                <a:rPr sz="1200" b="1">
                  <a:solidFill>
                    <a:srgbClr val="FFFFFF"/>
                  </a:solidFill>
                  <a:latin typeface="Arial"/>
                  <a:ea typeface="Arial"/>
                  <a:cs typeface="Arial"/>
                  <a:sym typeface="Arial"/>
                </a:rPr>
                <a:t>Exon, </a:t>
              </a:r>
              <a:endParaRPr>
                <a:solidFill>
                  <a:srgbClr val="FFFFFF"/>
                </a:solidFill>
                <a:latin typeface="Arial"/>
                <a:ea typeface="Arial"/>
                <a:cs typeface="Arial"/>
                <a:sym typeface="Arial"/>
              </a:endParaRPr>
            </a:p>
            <a:p>
              <a:pPr lvl="0" algn="ctr">
                <a:defRPr sz="1800" b="0"/>
              </a:pPr>
              <a:r>
                <a:rPr sz="1200" b="1">
                  <a:solidFill>
                    <a:srgbClr val="FFFFFF"/>
                  </a:solidFill>
                  <a:latin typeface="Arial"/>
                  <a:ea typeface="Arial"/>
                  <a:cs typeface="Arial"/>
                  <a:sym typeface="Arial"/>
                </a:rPr>
                <a:t>intron</a:t>
              </a:r>
            </a:p>
          </p:txBody>
        </p:sp>
      </p:grpSp>
      <p:grpSp>
        <p:nvGrpSpPr>
          <p:cNvPr id="409" name="Group 409"/>
          <p:cNvGrpSpPr/>
          <p:nvPr/>
        </p:nvGrpSpPr>
        <p:grpSpPr>
          <a:xfrm>
            <a:off x="4976811" y="4087809"/>
            <a:ext cx="1108082" cy="500070"/>
            <a:chOff x="0" y="-1"/>
            <a:chExt cx="1108080" cy="500069"/>
          </a:xfrm>
        </p:grpSpPr>
        <p:sp>
          <p:nvSpPr>
            <p:cNvPr id="407" name="Shape 407"/>
            <p:cNvSpPr/>
            <p:nvPr/>
          </p:nvSpPr>
          <p:spPr>
            <a:xfrm>
              <a:off x="-1" y="-2"/>
              <a:ext cx="1108081"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08" name="Shape 408"/>
            <p:cNvSpPr/>
            <p:nvPr/>
          </p:nvSpPr>
          <p:spPr>
            <a:xfrm>
              <a:off x="24411" y="74724"/>
              <a:ext cx="1059258"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latin typeface="Arial"/>
                  <a:ea typeface="Arial"/>
                  <a:cs typeface="Arial"/>
                  <a:sym typeface="Arial"/>
                </a:defRPr>
              </a:lvl1pPr>
            </a:lstStyle>
            <a:p>
              <a:pPr lvl="0">
                <a:defRPr sz="1800" b="0">
                  <a:solidFill>
                    <a:srgbClr val="000000"/>
                  </a:solidFill>
                </a:defRPr>
              </a:pPr>
              <a:r>
                <a:rPr sz="1200" b="1">
                  <a:solidFill>
                    <a:srgbClr val="FFFFFF"/>
                  </a:solidFill>
                </a:rPr>
                <a:t>Unannoted sRNAs</a:t>
              </a:r>
            </a:p>
          </p:txBody>
        </p:sp>
      </p:grpSp>
      <p:sp>
        <p:nvSpPr>
          <p:cNvPr id="410" name="Shape 410"/>
          <p:cNvSpPr/>
          <p:nvPr/>
        </p:nvSpPr>
        <p:spPr>
          <a:xfrm flipH="1">
            <a:off x="4395788" y="3586162"/>
            <a:ext cx="1590" cy="500066"/>
          </a:xfrm>
          <a:prstGeom prst="line">
            <a:avLst/>
          </a:prstGeom>
          <a:ln w="38100">
            <a:solidFill>
              <a:srgbClr val="7030A0"/>
            </a:solidFill>
            <a:round/>
            <a:tailEnd type="triangle"/>
          </a:ln>
        </p:spPr>
        <p:txBody>
          <a:bodyPr lIns="0" tIns="0" rIns="0" bIns="0"/>
          <a:lstStyle/>
          <a:p>
            <a:pPr lvl="0" defTabSz="457200">
              <a:defRPr sz="1200" b="0"/>
            </a:pPr>
            <a:endParaRPr/>
          </a:p>
        </p:txBody>
      </p:sp>
      <p:grpSp>
        <p:nvGrpSpPr>
          <p:cNvPr id="413" name="Group 413"/>
          <p:cNvGrpSpPr/>
          <p:nvPr/>
        </p:nvGrpSpPr>
        <p:grpSpPr>
          <a:xfrm>
            <a:off x="6396034" y="4086220"/>
            <a:ext cx="1571634" cy="500070"/>
            <a:chOff x="-1" y="-1"/>
            <a:chExt cx="1571632" cy="500069"/>
          </a:xfrm>
        </p:grpSpPr>
        <p:sp>
          <p:nvSpPr>
            <p:cNvPr id="411" name="Shape 411"/>
            <p:cNvSpPr/>
            <p:nvPr/>
          </p:nvSpPr>
          <p:spPr>
            <a:xfrm>
              <a:off x="-2" y="-2"/>
              <a:ext cx="1571634"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12" name="Shape 412"/>
            <p:cNvSpPr/>
            <p:nvPr/>
          </p:nvSpPr>
          <p:spPr>
            <a:xfrm>
              <a:off x="24411" y="74725"/>
              <a:ext cx="1522809"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b="0"/>
              </a:pPr>
              <a:r>
                <a:rPr sz="1200" b="1">
                  <a:solidFill>
                    <a:srgbClr val="FFFFFF"/>
                  </a:solidFill>
                  <a:latin typeface="Arial"/>
                  <a:ea typeface="Arial"/>
                  <a:cs typeface="Arial"/>
                  <a:sym typeface="Arial"/>
                </a:rPr>
                <a:t>Repeat</a:t>
              </a:r>
              <a:endParaRPr>
                <a:solidFill>
                  <a:srgbClr val="FFFFFF"/>
                </a:solidFill>
                <a:latin typeface="Arial"/>
                <a:ea typeface="Arial"/>
                <a:cs typeface="Arial"/>
                <a:sym typeface="Arial"/>
              </a:endParaRPr>
            </a:p>
            <a:p>
              <a:pPr lvl="0" algn="ctr">
                <a:defRPr sz="1800" b="0"/>
              </a:pPr>
              <a:r>
                <a:rPr sz="1200" b="1">
                  <a:solidFill>
                    <a:srgbClr val="FFFFFF"/>
                  </a:solidFill>
                  <a:latin typeface="Arial"/>
                  <a:ea typeface="Arial"/>
                  <a:cs typeface="Arial"/>
                  <a:sym typeface="Arial"/>
                </a:rPr>
                <a:t>associated sRNAs</a:t>
              </a:r>
            </a:p>
          </p:txBody>
        </p:sp>
      </p:grpSp>
      <p:sp>
        <p:nvSpPr>
          <p:cNvPr id="414" name="Shape 414"/>
          <p:cNvSpPr/>
          <p:nvPr/>
        </p:nvSpPr>
        <p:spPr>
          <a:xfrm flipH="1">
            <a:off x="5538788" y="4586287"/>
            <a:ext cx="1590" cy="642941"/>
          </a:xfrm>
          <a:prstGeom prst="line">
            <a:avLst/>
          </a:prstGeom>
          <a:ln w="38100">
            <a:solidFill>
              <a:srgbClr val="7030A0"/>
            </a:solidFill>
            <a:round/>
            <a:tailEnd type="triangle"/>
          </a:ln>
        </p:spPr>
        <p:txBody>
          <a:bodyPr lIns="0" tIns="0" rIns="0" bIns="0"/>
          <a:lstStyle/>
          <a:p>
            <a:pPr lvl="0" defTabSz="457200">
              <a:defRPr sz="1200" b="0"/>
            </a:pPr>
            <a:endParaRPr/>
          </a:p>
        </p:txBody>
      </p:sp>
      <p:grpSp>
        <p:nvGrpSpPr>
          <p:cNvPr id="417" name="Group 417"/>
          <p:cNvGrpSpPr/>
          <p:nvPr/>
        </p:nvGrpSpPr>
        <p:grpSpPr>
          <a:xfrm>
            <a:off x="5110161" y="5229220"/>
            <a:ext cx="857257" cy="500070"/>
            <a:chOff x="-1" y="-1"/>
            <a:chExt cx="857256" cy="500069"/>
          </a:xfrm>
        </p:grpSpPr>
        <p:sp>
          <p:nvSpPr>
            <p:cNvPr id="415" name="Shape 415"/>
            <p:cNvSpPr/>
            <p:nvPr/>
          </p:nvSpPr>
          <p:spPr>
            <a:xfrm>
              <a:off x="-2" y="-2"/>
              <a:ext cx="857257"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16" name="Shape 416"/>
            <p:cNvSpPr/>
            <p:nvPr/>
          </p:nvSpPr>
          <p:spPr>
            <a:xfrm>
              <a:off x="24410" y="74725"/>
              <a:ext cx="808434"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latin typeface="Arial"/>
                  <a:ea typeface="Arial"/>
                  <a:cs typeface="Arial"/>
                  <a:sym typeface="Arial"/>
                </a:defRPr>
              </a:lvl1pPr>
            </a:lstStyle>
            <a:p>
              <a:pPr lvl="0">
                <a:defRPr sz="1800" b="0">
                  <a:solidFill>
                    <a:srgbClr val="000000"/>
                  </a:solidFill>
                </a:defRPr>
              </a:pPr>
              <a:r>
                <a:rPr sz="1200" b="1">
                  <a:solidFill>
                    <a:srgbClr val="FFFFFF"/>
                  </a:solidFill>
                </a:rPr>
                <a:t>Novel miRNA</a:t>
              </a:r>
            </a:p>
          </p:txBody>
        </p:sp>
      </p:grpSp>
      <p:sp>
        <p:nvSpPr>
          <p:cNvPr id="418" name="Shape 418"/>
          <p:cNvSpPr/>
          <p:nvPr/>
        </p:nvSpPr>
        <p:spPr>
          <a:xfrm>
            <a:off x="5538787" y="4943474"/>
            <a:ext cx="1214441" cy="1591"/>
          </a:xfrm>
          <a:prstGeom prst="line">
            <a:avLst/>
          </a:prstGeom>
          <a:ln w="38100">
            <a:solidFill>
              <a:srgbClr val="7030A0"/>
            </a:solidFill>
            <a:round/>
          </a:ln>
        </p:spPr>
        <p:txBody>
          <a:bodyPr lIns="0" tIns="0" rIns="0" bIns="0"/>
          <a:lstStyle/>
          <a:p>
            <a:pPr lvl="0" defTabSz="457200">
              <a:defRPr sz="1200" b="0"/>
            </a:pPr>
            <a:endParaRPr/>
          </a:p>
        </p:txBody>
      </p:sp>
      <p:sp>
        <p:nvSpPr>
          <p:cNvPr id="419" name="Shape 419"/>
          <p:cNvSpPr/>
          <p:nvPr/>
        </p:nvSpPr>
        <p:spPr>
          <a:xfrm flipH="1">
            <a:off x="6753226" y="4945062"/>
            <a:ext cx="1590" cy="284166"/>
          </a:xfrm>
          <a:prstGeom prst="line">
            <a:avLst/>
          </a:prstGeom>
          <a:ln w="38100">
            <a:solidFill>
              <a:srgbClr val="7030A0"/>
            </a:solidFill>
            <a:round/>
            <a:tailEnd type="triangle"/>
          </a:ln>
        </p:spPr>
        <p:txBody>
          <a:bodyPr lIns="0" tIns="0" rIns="0" bIns="0"/>
          <a:lstStyle/>
          <a:p>
            <a:pPr lvl="0" defTabSz="457200">
              <a:defRPr sz="1200" b="0"/>
            </a:pPr>
            <a:endParaRPr/>
          </a:p>
        </p:txBody>
      </p:sp>
      <p:grpSp>
        <p:nvGrpSpPr>
          <p:cNvPr id="422" name="Group 422"/>
          <p:cNvGrpSpPr/>
          <p:nvPr/>
        </p:nvGrpSpPr>
        <p:grpSpPr>
          <a:xfrm>
            <a:off x="6324600" y="5229220"/>
            <a:ext cx="857250" cy="500070"/>
            <a:chOff x="0" y="-1"/>
            <a:chExt cx="857250" cy="500069"/>
          </a:xfrm>
        </p:grpSpPr>
        <p:sp>
          <p:nvSpPr>
            <p:cNvPr id="420" name="Shape 420"/>
            <p:cNvSpPr/>
            <p:nvPr/>
          </p:nvSpPr>
          <p:spPr>
            <a:xfrm>
              <a:off x="0" y="-2"/>
              <a:ext cx="857250" cy="500071"/>
            </a:xfrm>
            <a:prstGeom prst="roundRect">
              <a:avLst>
                <a:gd name="adj" fmla="val 16667"/>
              </a:avLst>
            </a:prstGeom>
            <a:gradFill flip="none" rotWithShape="1">
              <a:gsLst>
                <a:gs pos="0">
                  <a:srgbClr val="CCCC00"/>
                </a:gs>
                <a:gs pos="20000">
                  <a:srgbClr val="4985C1"/>
                </a:gs>
                <a:gs pos="46000">
                  <a:srgbClr val="00B0F0"/>
                </a:gs>
                <a:gs pos="100000">
                  <a:srgbClr val="E5E59C"/>
                </a:gs>
              </a:gsLst>
              <a:lin ang="16200000" scaled="0"/>
            </a:gradFill>
            <a:ln w="9525" cap="flat">
              <a:solidFill>
                <a:srgbClr val="DEDEA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21" name="Shape 421"/>
            <p:cNvSpPr/>
            <p:nvPr/>
          </p:nvSpPr>
          <p:spPr>
            <a:xfrm>
              <a:off x="24409" y="163625"/>
              <a:ext cx="808431"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latin typeface="Arial"/>
                  <a:ea typeface="Arial"/>
                  <a:cs typeface="Arial"/>
                  <a:sym typeface="Arial"/>
                </a:defRPr>
              </a:lvl1pPr>
            </a:lstStyle>
            <a:p>
              <a:pPr lvl="0">
                <a:defRPr sz="1800" b="0">
                  <a:solidFill>
                    <a:srgbClr val="000000"/>
                  </a:solidFill>
                </a:defRPr>
              </a:pPr>
              <a:r>
                <a:rPr sz="1200" b="1">
                  <a:solidFill>
                    <a:srgbClr val="FFFFFF"/>
                  </a:solidFill>
                </a:rPr>
                <a:t>siRNA</a:t>
              </a:r>
            </a:p>
          </p:txBody>
        </p:sp>
      </p:grpSp>
      <p:sp>
        <p:nvSpPr>
          <p:cNvPr id="423" name="Shape 423"/>
          <p:cNvSpPr/>
          <p:nvPr/>
        </p:nvSpPr>
        <p:spPr>
          <a:xfrm>
            <a:off x="2538413" y="4943474"/>
            <a:ext cx="1214441" cy="1591"/>
          </a:xfrm>
          <a:prstGeom prst="line">
            <a:avLst/>
          </a:prstGeom>
          <a:ln w="38100">
            <a:solidFill>
              <a:srgbClr val="7030A0"/>
            </a:solidFill>
            <a:round/>
          </a:ln>
        </p:spPr>
        <p:txBody>
          <a:bodyPr lIns="0" tIns="0" rIns="0" bIns="0"/>
          <a:lstStyle/>
          <a:p>
            <a:pPr lvl="0" defTabSz="457200">
              <a:defRPr sz="1200" b="0"/>
            </a:pPr>
            <a:endParaRPr/>
          </a:p>
        </p:txBody>
      </p:sp>
      <p:sp>
        <p:nvSpPr>
          <p:cNvPr id="424" name="Shape 424"/>
          <p:cNvSpPr/>
          <p:nvPr/>
        </p:nvSpPr>
        <p:spPr>
          <a:xfrm flipH="1">
            <a:off x="2538414" y="4945062"/>
            <a:ext cx="1590" cy="214312"/>
          </a:xfrm>
          <a:prstGeom prst="line">
            <a:avLst/>
          </a:prstGeom>
          <a:ln w="38100">
            <a:solidFill>
              <a:srgbClr val="7030A0"/>
            </a:solidFill>
            <a:round/>
            <a:tailEnd type="triangle"/>
          </a:ln>
        </p:spPr>
        <p:txBody>
          <a:bodyPr lIns="0" tIns="0" rIns="0" bIns="0"/>
          <a:lstStyle/>
          <a:p>
            <a:pPr lvl="0" defTabSz="457200">
              <a:defRPr sz="1200" b="0"/>
            </a:pPr>
            <a:endParaRPr/>
          </a:p>
        </p:txBody>
      </p:sp>
      <p:sp>
        <p:nvSpPr>
          <p:cNvPr id="425" name="Shape 425"/>
          <p:cNvSpPr/>
          <p:nvPr/>
        </p:nvSpPr>
        <p:spPr>
          <a:xfrm flipH="1">
            <a:off x="3752849" y="4945062"/>
            <a:ext cx="1590" cy="212729"/>
          </a:xfrm>
          <a:prstGeom prst="line">
            <a:avLst/>
          </a:prstGeom>
          <a:ln w="38100">
            <a:solidFill>
              <a:srgbClr val="7030A0"/>
            </a:solidFill>
            <a:round/>
            <a:tailEnd type="triangle"/>
          </a:ln>
        </p:spPr>
        <p:txBody>
          <a:bodyPr lIns="0" tIns="0" rIns="0" bIns="0"/>
          <a:lstStyle/>
          <a:p>
            <a:pPr lvl="0" defTabSz="457200">
              <a:defRPr sz="1200" b="0"/>
            </a:pPr>
            <a:endParaRPr/>
          </a:p>
        </p:txBody>
      </p:sp>
      <p:sp>
        <p:nvSpPr>
          <p:cNvPr id="426" name="Shape 426"/>
          <p:cNvSpPr/>
          <p:nvPr/>
        </p:nvSpPr>
        <p:spPr>
          <a:xfrm flipH="1">
            <a:off x="3181350" y="4587873"/>
            <a:ext cx="1590" cy="357193"/>
          </a:xfrm>
          <a:prstGeom prst="line">
            <a:avLst/>
          </a:prstGeom>
          <a:ln w="38100">
            <a:solidFill>
              <a:srgbClr val="7030A0"/>
            </a:solidFill>
            <a:round/>
          </a:ln>
        </p:spPr>
        <p:txBody>
          <a:bodyPr lIns="0" tIns="0" rIns="0" bIns="0"/>
          <a:lstStyle/>
          <a:p>
            <a:pPr lvl="0" defTabSz="457200">
              <a:defRPr sz="1200" b="0"/>
            </a:pPr>
            <a:endParaRPr/>
          </a:p>
        </p:txBody>
      </p:sp>
      <p:grpSp>
        <p:nvGrpSpPr>
          <p:cNvPr id="429" name="Group 429"/>
          <p:cNvGrpSpPr/>
          <p:nvPr/>
        </p:nvGrpSpPr>
        <p:grpSpPr>
          <a:xfrm>
            <a:off x="1966910" y="5229220"/>
            <a:ext cx="1214446" cy="500070"/>
            <a:chOff x="-1" y="-1"/>
            <a:chExt cx="1214445" cy="500069"/>
          </a:xfrm>
        </p:grpSpPr>
        <p:sp>
          <p:nvSpPr>
            <p:cNvPr id="427" name="Shape 427"/>
            <p:cNvSpPr/>
            <p:nvPr/>
          </p:nvSpPr>
          <p:spPr>
            <a:xfrm>
              <a:off x="-2" y="-2"/>
              <a:ext cx="1214447" cy="500071"/>
            </a:xfrm>
            <a:prstGeom prst="roundRect">
              <a:avLst>
                <a:gd name="adj" fmla="val 16667"/>
              </a:avLst>
            </a:prstGeom>
            <a:gradFill flip="none" rotWithShape="1">
              <a:gsLst>
                <a:gs pos="0">
                  <a:srgbClr val="C2D6D6"/>
                </a:gs>
                <a:gs pos="35000">
                  <a:srgbClr val="669999"/>
                </a:gs>
                <a:gs pos="100000">
                  <a:srgbClr val="EBF7F7"/>
                </a:gs>
              </a:gsLst>
              <a:lin ang="16200000" scaled="0"/>
            </a:gradFill>
            <a:ln w="9525" cap="flat">
              <a:solidFill>
                <a:srgbClr val="629797"/>
              </a:solidFill>
              <a:prstDash val="solid"/>
              <a:bevel/>
            </a:ln>
            <a:effectLst>
              <a:outerShdw blurRad="38100" dist="20000" dir="5400000" rotWithShape="0">
                <a:srgbClr val="000000">
                  <a:alpha val="38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28" name="Shape 428"/>
            <p:cNvSpPr/>
            <p:nvPr/>
          </p:nvSpPr>
          <p:spPr>
            <a:xfrm>
              <a:off x="24410" y="74725"/>
              <a:ext cx="1165623"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latin typeface="Arial"/>
                  <a:ea typeface="Arial"/>
                  <a:cs typeface="Arial"/>
                  <a:sym typeface="Arial"/>
                </a:defRPr>
              </a:lvl1pPr>
            </a:lstStyle>
            <a:p>
              <a:pPr lvl="0">
                <a:defRPr sz="1800" b="0">
                  <a:solidFill>
                    <a:srgbClr val="000000"/>
                  </a:solidFill>
                </a:defRPr>
              </a:pPr>
              <a:r>
                <a:rPr sz="1200" b="1">
                  <a:solidFill>
                    <a:srgbClr val="FFFFFF"/>
                  </a:solidFill>
                </a:rPr>
                <a:t>Differential expression</a:t>
              </a:r>
            </a:p>
          </p:txBody>
        </p:sp>
      </p:grpSp>
      <p:grpSp>
        <p:nvGrpSpPr>
          <p:cNvPr id="432" name="Group 432"/>
          <p:cNvGrpSpPr/>
          <p:nvPr/>
        </p:nvGrpSpPr>
        <p:grpSpPr>
          <a:xfrm>
            <a:off x="3252784" y="5229220"/>
            <a:ext cx="1214446" cy="500070"/>
            <a:chOff x="-1" y="-1"/>
            <a:chExt cx="1214445" cy="500069"/>
          </a:xfrm>
        </p:grpSpPr>
        <p:sp>
          <p:nvSpPr>
            <p:cNvPr id="430" name="Shape 430"/>
            <p:cNvSpPr/>
            <p:nvPr/>
          </p:nvSpPr>
          <p:spPr>
            <a:xfrm>
              <a:off x="-2" y="-2"/>
              <a:ext cx="1214447" cy="500071"/>
            </a:xfrm>
            <a:prstGeom prst="roundRect">
              <a:avLst>
                <a:gd name="adj" fmla="val 16667"/>
              </a:avLst>
            </a:prstGeom>
            <a:gradFill flip="none" rotWithShape="1">
              <a:gsLst>
                <a:gs pos="0">
                  <a:srgbClr val="C2D6D6"/>
                </a:gs>
                <a:gs pos="35000">
                  <a:srgbClr val="669999"/>
                </a:gs>
                <a:gs pos="100000">
                  <a:srgbClr val="EBF7F7"/>
                </a:gs>
              </a:gsLst>
              <a:lin ang="16200000" scaled="0"/>
            </a:gradFill>
            <a:ln w="9525" cap="flat">
              <a:solidFill>
                <a:srgbClr val="629797"/>
              </a:solidFill>
              <a:prstDash val="solid"/>
              <a:bevel/>
            </a:ln>
            <a:effectLst>
              <a:outerShdw blurRad="38100" dist="20000" dir="5400000" rotWithShape="0">
                <a:srgbClr val="000000">
                  <a:alpha val="38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31" name="Shape 431"/>
            <p:cNvSpPr/>
            <p:nvPr/>
          </p:nvSpPr>
          <p:spPr>
            <a:xfrm>
              <a:off x="24410" y="74725"/>
              <a:ext cx="1165623"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latin typeface="Arial"/>
                  <a:ea typeface="Arial"/>
                  <a:cs typeface="Arial"/>
                  <a:sym typeface="Arial"/>
                </a:defRPr>
              </a:lvl1pPr>
            </a:lstStyle>
            <a:p>
              <a:pPr lvl="0">
                <a:defRPr sz="1800" b="0">
                  <a:solidFill>
                    <a:srgbClr val="000000"/>
                  </a:solidFill>
                </a:defRPr>
              </a:pPr>
              <a:r>
                <a:rPr sz="1200" b="1">
                  <a:solidFill>
                    <a:srgbClr val="FFFFFF"/>
                  </a:solidFill>
                </a:rPr>
                <a:t>Target prediction</a:t>
              </a:r>
            </a:p>
          </p:txBody>
        </p:sp>
      </p:grpSp>
      <p:sp>
        <p:nvSpPr>
          <p:cNvPr id="433" name="Shape 433"/>
          <p:cNvSpPr/>
          <p:nvPr/>
        </p:nvSpPr>
        <p:spPr>
          <a:xfrm flipH="1">
            <a:off x="3752849" y="5802312"/>
            <a:ext cx="1590" cy="212729"/>
          </a:xfrm>
          <a:prstGeom prst="line">
            <a:avLst/>
          </a:prstGeom>
          <a:ln w="38100">
            <a:solidFill>
              <a:srgbClr val="7030A0"/>
            </a:solidFill>
            <a:round/>
            <a:tailEnd type="triangle"/>
          </a:ln>
        </p:spPr>
        <p:txBody>
          <a:bodyPr lIns="0" tIns="0" rIns="0" bIns="0"/>
          <a:lstStyle/>
          <a:p>
            <a:pPr lvl="0" defTabSz="457200">
              <a:defRPr sz="1200" b="0"/>
            </a:pPr>
            <a:endParaRPr/>
          </a:p>
        </p:txBody>
      </p:sp>
      <p:grpSp>
        <p:nvGrpSpPr>
          <p:cNvPr id="436" name="Group 436"/>
          <p:cNvGrpSpPr/>
          <p:nvPr/>
        </p:nvGrpSpPr>
        <p:grpSpPr>
          <a:xfrm>
            <a:off x="2824163" y="6015034"/>
            <a:ext cx="1857381" cy="500070"/>
            <a:chOff x="0" y="-1"/>
            <a:chExt cx="1857380" cy="500069"/>
          </a:xfrm>
        </p:grpSpPr>
        <p:sp>
          <p:nvSpPr>
            <p:cNvPr id="434" name="Shape 434"/>
            <p:cNvSpPr/>
            <p:nvPr/>
          </p:nvSpPr>
          <p:spPr>
            <a:xfrm>
              <a:off x="0" y="-2"/>
              <a:ext cx="1857381" cy="500071"/>
            </a:xfrm>
            <a:prstGeom prst="roundRect">
              <a:avLst>
                <a:gd name="adj" fmla="val 16667"/>
              </a:avLst>
            </a:prstGeom>
            <a:gradFill flip="none" rotWithShape="1">
              <a:gsLst>
                <a:gs pos="0">
                  <a:srgbClr val="C2D6D6"/>
                </a:gs>
                <a:gs pos="35000">
                  <a:srgbClr val="669999"/>
                </a:gs>
                <a:gs pos="100000">
                  <a:srgbClr val="EBF7F7"/>
                </a:gs>
              </a:gsLst>
              <a:lin ang="16200000" scaled="0"/>
            </a:gradFill>
            <a:ln w="9525" cap="flat">
              <a:solidFill>
                <a:srgbClr val="629797"/>
              </a:solidFill>
              <a:prstDash val="solid"/>
              <a:bevel/>
            </a:ln>
            <a:effectLst>
              <a:outerShdw blurRad="38100" dist="20000" dir="5400000" rotWithShape="0">
                <a:srgbClr val="000000">
                  <a:alpha val="38000"/>
                </a:srgbClr>
              </a:outerShdw>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435" name="Shape 435"/>
            <p:cNvSpPr/>
            <p:nvPr/>
          </p:nvSpPr>
          <p:spPr>
            <a:xfrm>
              <a:off x="24410" y="74724"/>
              <a:ext cx="1808560" cy="3506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b="0"/>
              </a:pPr>
              <a:r>
                <a:rPr sz="1200" b="1">
                  <a:solidFill>
                    <a:srgbClr val="FFFFFF"/>
                  </a:solidFill>
                  <a:latin typeface="Arial"/>
                  <a:ea typeface="Arial"/>
                  <a:cs typeface="Arial"/>
                  <a:sym typeface="Arial"/>
                </a:rPr>
                <a:t>Integrated analysis</a:t>
              </a:r>
              <a:endParaRPr>
                <a:latin typeface="Arial"/>
                <a:ea typeface="Arial"/>
                <a:cs typeface="Arial"/>
                <a:sym typeface="Arial"/>
              </a:endParaRPr>
            </a:p>
            <a:p>
              <a:pPr lvl="0" algn="ctr">
                <a:defRPr sz="1800" b="0"/>
              </a:pPr>
              <a:r>
                <a:rPr sz="1200" b="1">
                  <a:solidFill>
                    <a:srgbClr val="FFFFFF"/>
                  </a:solidFill>
                  <a:latin typeface="Arial"/>
                  <a:ea typeface="Arial"/>
                  <a:cs typeface="Arial"/>
                  <a:sym typeface="Arial"/>
                </a:rPr>
                <a:t> with mRNA</a:t>
              </a:r>
            </a:p>
          </p:txBody>
        </p:sp>
      </p:grpSp>
      <p:sp>
        <p:nvSpPr>
          <p:cNvPr id="437" name="Shape 437"/>
          <p:cNvSpPr/>
          <p:nvPr/>
        </p:nvSpPr>
        <p:spPr>
          <a:xfrm>
            <a:off x="7412038" y="2133599"/>
            <a:ext cx="1458916" cy="2888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Data cleaning</a:t>
            </a:r>
          </a:p>
        </p:txBody>
      </p:sp>
      <p:sp>
        <p:nvSpPr>
          <p:cNvPr id="438" name="Shape 438"/>
          <p:cNvSpPr/>
          <p:nvPr/>
        </p:nvSpPr>
        <p:spPr>
          <a:xfrm>
            <a:off x="7391399" y="2719388"/>
            <a:ext cx="1625942"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Standard analysis</a:t>
            </a:r>
          </a:p>
        </p:txBody>
      </p:sp>
      <p:sp>
        <p:nvSpPr>
          <p:cNvPr id="439" name="Shape 439"/>
          <p:cNvSpPr/>
          <p:nvPr/>
        </p:nvSpPr>
        <p:spPr>
          <a:xfrm>
            <a:off x="4610100" y="1773238"/>
            <a:ext cx="2143125" cy="2888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Arial"/>
                <a:ea typeface="Arial"/>
                <a:cs typeface="Arial"/>
                <a:sym typeface="Arial"/>
              </a:defRPr>
            </a:lvl1pPr>
          </a:lstStyle>
          <a:p>
            <a:pPr lvl="0">
              <a:defRPr sz="1800" b="0"/>
            </a:pPr>
            <a:r>
              <a:rPr sz="1400" b="1"/>
              <a:t>Filter low quality tags</a:t>
            </a:r>
          </a:p>
        </p:txBody>
      </p:sp>
      <p:sp>
        <p:nvSpPr>
          <p:cNvPr id="440" name="Shape 440"/>
          <p:cNvSpPr/>
          <p:nvPr/>
        </p:nvSpPr>
        <p:spPr>
          <a:xfrm>
            <a:off x="-1" y="1124745"/>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441" name="Shape 441"/>
          <p:cNvSpPr/>
          <p:nvPr/>
        </p:nvSpPr>
        <p:spPr>
          <a:xfrm>
            <a:off x="179512" y="1268758"/>
            <a:ext cx="2736304" cy="813867"/>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800">
                <a:solidFill>
                  <a:srgbClr val="0000CC"/>
                </a:solidFill>
                <a:latin typeface="Arial"/>
                <a:ea typeface="Arial"/>
                <a:cs typeface="Arial"/>
                <a:sym typeface="Arial"/>
              </a:rPr>
              <a:t>Bioinformatics </a:t>
            </a:r>
            <a:endParaRPr>
              <a:latin typeface="Arial"/>
              <a:ea typeface="Arial"/>
              <a:cs typeface="Arial"/>
              <a:sym typeface="Arial"/>
            </a:endParaRPr>
          </a:p>
          <a:p>
            <a:pPr lvl="0" algn="ctr">
              <a:defRPr sz="1800" b="0"/>
            </a:pPr>
            <a:r>
              <a:rPr sz="2800">
                <a:solidFill>
                  <a:srgbClr val="0000CC"/>
                </a:solidFill>
                <a:latin typeface="Arial"/>
                <a:ea typeface="Arial"/>
                <a:cs typeface="Arial"/>
                <a:sym typeface="Arial"/>
              </a:rPr>
              <a:t>analysis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 name="image19.png"/>
          <p:cNvPicPr/>
          <p:nvPr/>
        </p:nvPicPr>
        <p:blipFill>
          <a:blip r:embed="rId3">
            <a:extLst/>
          </a:blip>
          <a:srcRect t="2603"/>
          <a:stretch>
            <a:fillRect/>
          </a:stretch>
        </p:blipFill>
        <p:spPr>
          <a:xfrm>
            <a:off x="1825625" y="1628774"/>
            <a:ext cx="5626100" cy="5195890"/>
          </a:xfrm>
          <a:prstGeom prst="rect">
            <a:avLst/>
          </a:prstGeom>
          <a:ln w="12700">
            <a:miter lim="400000"/>
          </a:ln>
        </p:spPr>
      </p:pic>
      <p:sp>
        <p:nvSpPr>
          <p:cNvPr id="444" name="Shape 444"/>
          <p:cNvSpPr/>
          <p:nvPr/>
        </p:nvSpPr>
        <p:spPr>
          <a:xfrm>
            <a:off x="-1" y="1412775"/>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445" name="Shape 445"/>
          <p:cNvSpPr/>
          <p:nvPr/>
        </p:nvSpPr>
        <p:spPr>
          <a:xfrm>
            <a:off x="1835696" y="404662"/>
            <a:ext cx="5797154"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sz="2400" b="1">
                <a:latin typeface="Arial"/>
                <a:ea typeface="Arial"/>
                <a:cs typeface="Arial"/>
                <a:sym typeface="Arial"/>
              </a:rPr>
              <a:t>The length distribution and </a:t>
            </a:r>
            <a:endParaRPr>
              <a:latin typeface="Arial"/>
              <a:ea typeface="Arial"/>
              <a:cs typeface="Arial"/>
              <a:sym typeface="Arial"/>
            </a:endParaRPr>
          </a:p>
          <a:p>
            <a:pPr lvl="0">
              <a:defRPr sz="1800" b="0"/>
            </a:pPr>
            <a:r>
              <a:rPr sz="2400" b="1">
                <a:latin typeface="Arial"/>
                <a:ea typeface="Arial"/>
                <a:cs typeface="Arial"/>
                <a:sym typeface="Arial"/>
              </a:rPr>
              <a:t>category distribution of small RNAs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9" name="Table 449"/>
          <p:cNvGraphicFramePr/>
          <p:nvPr/>
        </p:nvGraphicFramePr>
        <p:xfrm>
          <a:off x="298860" y="1488226"/>
          <a:ext cx="8773718" cy="5247958"/>
        </p:xfrm>
        <a:graphic>
          <a:graphicData uri="http://schemas.openxmlformats.org/drawingml/2006/table">
            <a:tbl>
              <a:tblPr bandRow="1">
                <a:tableStyleId>{4C3C2611-4C71-4FC5-86AE-919BDF0F9419}</a:tableStyleId>
              </a:tblPr>
              <a:tblGrid>
                <a:gridCol w="1199760"/>
                <a:gridCol w="216024"/>
                <a:gridCol w="1152128"/>
                <a:gridCol w="1205576"/>
                <a:gridCol w="162576"/>
                <a:gridCol w="934343"/>
                <a:gridCol w="1447601"/>
                <a:gridCol w="162576"/>
                <a:gridCol w="1152128"/>
                <a:gridCol w="1141006"/>
              </a:tblGrid>
              <a:tr h="416293">
                <a:tc rowSpan="2">
                  <a:txBody>
                    <a:bodyPr/>
                    <a:lstStyle/>
                    <a:p>
                      <a:pPr lvl="0" algn="just">
                        <a:lnSpc>
                          <a:spcPct val="150000"/>
                        </a:lnSpc>
                        <a:defRPr sz="1800" b="0" i="0"/>
                      </a:pPr>
                      <a:r>
                        <a:rPr sz="1400">
                          <a:latin typeface="Arial"/>
                          <a:ea typeface="Arial"/>
                          <a:cs typeface="Arial"/>
                        </a:rPr>
                        <a:t>RNA class</a:t>
                      </a:r>
                    </a:p>
                  </a:txBody>
                  <a:tcPr marL="63500" marR="63500" marT="63500" marB="63500" horzOverflow="overflow"/>
                </a:tc>
                <a:tc>
                  <a:txBody>
                    <a:bodyPr/>
                    <a:lstStyle/>
                    <a:p>
                      <a:pPr lvl="0" algn="just">
                        <a:lnSpc>
                          <a:spcPct val="150000"/>
                        </a:lnSpc>
                        <a:defRPr sz="1800" b="0" i="0"/>
                      </a:pPr>
                      <a:r>
                        <a:rPr sz="1400">
                          <a:sym typeface="Helvetica"/>
                        </a:rPr>
                        <a:t> </a:t>
                      </a:r>
                    </a:p>
                  </a:txBody>
                  <a:tcPr marL="63500" marR="63500" marT="63500" marB="63500" horzOverflow="overflow"/>
                </a:tc>
                <a:tc gridSpan="2">
                  <a:txBody>
                    <a:bodyPr/>
                    <a:lstStyle/>
                    <a:p>
                      <a:pPr lvl="0" algn="ctr">
                        <a:lnSpc>
                          <a:spcPct val="150000"/>
                        </a:lnSpc>
                        <a:defRPr sz="1800" b="0" i="0"/>
                      </a:pPr>
                      <a:r>
                        <a:rPr sz="1600" i="1">
                          <a:latin typeface="Arial"/>
                          <a:ea typeface="Arial"/>
                          <a:cs typeface="Arial"/>
                        </a:rPr>
                        <a:t>B. rapa</a:t>
                      </a:r>
                    </a:p>
                  </a:txBody>
                  <a:tcPr marL="63500" marR="63500" marT="63500" marB="63500" horzOverflow="overflow"/>
                </a:tc>
                <a:tc hMerge="1">
                  <a:txBody>
                    <a:bodyPr/>
                    <a:lstStyle/>
                    <a:p>
                      <a:endParaRPr lang="en-US"/>
                    </a:p>
                  </a:txBody>
                  <a:tcPr/>
                </a:tc>
                <a:tc>
                  <a:txBody>
                    <a:bodyPr/>
                    <a:lstStyle/>
                    <a:p>
                      <a:pPr lvl="0" algn="ctr">
                        <a:lnSpc>
                          <a:spcPct val="150000"/>
                        </a:lnSpc>
                        <a:defRPr sz="1800" b="0" i="0"/>
                      </a:pPr>
                      <a:r>
                        <a:rPr sz="1600" i="1">
                          <a:latin typeface="Arial"/>
                          <a:ea typeface="Arial"/>
                          <a:cs typeface="Arial"/>
                        </a:rPr>
                        <a:t> </a:t>
                      </a:r>
                    </a:p>
                  </a:txBody>
                  <a:tcPr marL="63500" marR="63500" marT="63500" marB="63500" horzOverflow="overflow"/>
                </a:tc>
                <a:tc gridSpan="2">
                  <a:txBody>
                    <a:bodyPr/>
                    <a:lstStyle/>
                    <a:p>
                      <a:pPr lvl="0" algn="ctr">
                        <a:lnSpc>
                          <a:spcPct val="150000"/>
                        </a:lnSpc>
                        <a:defRPr sz="1800" b="0" i="0"/>
                      </a:pPr>
                      <a:r>
                        <a:rPr sz="1600" i="1">
                          <a:latin typeface="Arial"/>
                          <a:ea typeface="Arial"/>
                          <a:cs typeface="Arial"/>
                        </a:rPr>
                        <a:t>B. carinata</a:t>
                      </a:r>
                    </a:p>
                  </a:txBody>
                  <a:tcPr marL="63500" marR="63500" marT="63500" marB="63500" horzOverflow="overflow"/>
                </a:tc>
                <a:tc hMerge="1">
                  <a:txBody>
                    <a:bodyPr/>
                    <a:lstStyle/>
                    <a:p>
                      <a:endParaRPr lang="en-US"/>
                    </a:p>
                  </a:txBody>
                  <a:tcPr/>
                </a:tc>
                <a:tc>
                  <a:txBody>
                    <a:bodyPr/>
                    <a:lstStyle/>
                    <a:p>
                      <a:pPr lvl="0" algn="ctr">
                        <a:lnSpc>
                          <a:spcPct val="150000"/>
                        </a:lnSpc>
                        <a:defRPr sz="1800" b="0" i="0"/>
                      </a:pPr>
                      <a:r>
                        <a:rPr sz="1600" i="1">
                          <a:latin typeface="Arial"/>
                          <a:ea typeface="Arial"/>
                          <a:cs typeface="Arial"/>
                        </a:rPr>
                        <a:t> </a:t>
                      </a:r>
                    </a:p>
                  </a:txBody>
                  <a:tcPr marL="63500" marR="63500" marT="63500" marB="63500" horzOverflow="overflow"/>
                </a:tc>
                <a:tc gridSpan="2">
                  <a:txBody>
                    <a:bodyPr/>
                    <a:lstStyle/>
                    <a:p>
                      <a:pPr lvl="0" algn="ctr">
                        <a:lnSpc>
                          <a:spcPct val="150000"/>
                        </a:lnSpc>
                        <a:defRPr sz="1800" b="0" i="0"/>
                      </a:pPr>
                      <a:r>
                        <a:rPr sz="1600" i="1">
                          <a:latin typeface="Arial"/>
                          <a:ea typeface="Arial"/>
                          <a:cs typeface="Arial"/>
                        </a:rPr>
                        <a:t>Brassica </a:t>
                      </a:r>
                      <a:r>
                        <a:rPr sz="1600">
                          <a:latin typeface="Arial"/>
                          <a:ea typeface="Arial"/>
                          <a:cs typeface="Arial"/>
                        </a:rPr>
                        <a:t>hexaploid</a:t>
                      </a:r>
                    </a:p>
                  </a:txBody>
                  <a:tcPr marL="63500" marR="63500" marT="63500" marB="63500" horzOverflow="overflow"/>
                </a:tc>
                <a:tc hMerge="1">
                  <a:txBody>
                    <a:bodyPr/>
                    <a:lstStyle/>
                    <a:p>
                      <a:endParaRPr lang="en-US"/>
                    </a:p>
                  </a:txBody>
                  <a:tcPr/>
                </a:tc>
              </a:tr>
              <a:tr h="832586">
                <a:tc vMerge="1">
                  <a:txBody>
                    <a:bodyPr/>
                    <a:lstStyle/>
                    <a:p>
                      <a:endParaRPr lang="en-US"/>
                    </a:p>
                  </a:txBody>
                  <a:tcPr/>
                </a:tc>
                <a:tc>
                  <a:txBody>
                    <a:bodyPr/>
                    <a:lstStyle/>
                    <a:p>
                      <a:pPr lvl="0" algn="just">
                        <a:lnSpc>
                          <a:spcPct val="150000"/>
                        </a:lnSpc>
                        <a:defRPr sz="1800" b="0" i="0"/>
                      </a:pPr>
                      <a:r>
                        <a:rPr sz="1400">
                          <a:sym typeface="Helvetica"/>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Unique sRNAs</a:t>
                      </a:r>
                    </a:p>
                  </a:txBody>
                  <a:tcPr marL="63500" marR="63500" marT="63500" marB="63500" horzOverflow="overflow"/>
                </a:tc>
                <a:tc>
                  <a:txBody>
                    <a:bodyPr/>
                    <a:lstStyle/>
                    <a:p>
                      <a:pPr lvl="0" algn="ctr">
                        <a:lnSpc>
                          <a:spcPct val="150000"/>
                        </a:lnSpc>
                        <a:defRPr sz="1800" b="0" i="0"/>
                      </a:pPr>
                      <a:r>
                        <a:rPr sz="1400">
                          <a:latin typeface="Arial"/>
                          <a:ea typeface="Arial"/>
                          <a:cs typeface="Arial"/>
                        </a:rPr>
                        <a:t>Total sRNAs</a:t>
                      </a:r>
                    </a:p>
                  </a:txBody>
                  <a:tcPr marL="63500" marR="63500" marT="63500" marB="63500" horzOverflow="overflow"/>
                </a:tc>
                <a:tc>
                  <a:txBody>
                    <a:bodyPr/>
                    <a:lstStyle/>
                    <a:p>
                      <a:pPr lvl="0" algn="ctr">
                        <a:lnSpc>
                          <a:spcPct val="150000"/>
                        </a:lnSpc>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Unique sRNAs</a:t>
                      </a:r>
                    </a:p>
                  </a:txBody>
                  <a:tcPr marL="63500" marR="63500" marT="63500" marB="63500" horzOverflow="overflow"/>
                </a:tc>
                <a:tc>
                  <a:txBody>
                    <a:bodyPr/>
                    <a:lstStyle/>
                    <a:p>
                      <a:pPr lvl="0" algn="ctr">
                        <a:lnSpc>
                          <a:spcPct val="150000"/>
                        </a:lnSpc>
                        <a:defRPr sz="1800" b="0" i="0"/>
                      </a:pPr>
                      <a:r>
                        <a:rPr sz="1400">
                          <a:latin typeface="Arial"/>
                          <a:ea typeface="Arial"/>
                          <a:cs typeface="Arial"/>
                        </a:rPr>
                        <a:t>Total sRNAs</a:t>
                      </a:r>
                    </a:p>
                  </a:txBody>
                  <a:tcPr marL="63500" marR="63500" marT="63500" marB="63500" horzOverflow="overflow"/>
                </a:tc>
                <a:tc>
                  <a:txBody>
                    <a:bodyPr/>
                    <a:lstStyle/>
                    <a:p>
                      <a:pPr lvl="0" algn="ctr">
                        <a:lnSpc>
                          <a:spcPct val="150000"/>
                        </a:lnSpc>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Unique sRNAs</a:t>
                      </a:r>
                    </a:p>
                  </a:txBody>
                  <a:tcPr marL="63500" marR="63500" marT="63500" marB="63500" horzOverflow="overflow"/>
                </a:tc>
                <a:tc>
                  <a:txBody>
                    <a:bodyPr/>
                    <a:lstStyle/>
                    <a:p>
                      <a:pPr lvl="0" algn="ctr">
                        <a:lnSpc>
                          <a:spcPct val="150000"/>
                        </a:lnSpc>
                        <a:defRPr sz="1800" b="0" i="0"/>
                      </a:pPr>
                      <a:r>
                        <a:rPr sz="1400">
                          <a:latin typeface="Arial"/>
                          <a:ea typeface="Arial"/>
                          <a:cs typeface="Arial"/>
                        </a:rPr>
                        <a:t>Total sRNAs</a:t>
                      </a:r>
                    </a:p>
                  </a:txBody>
                  <a:tcPr marL="63500" marR="63500" marT="63500" marB="63500" horzOverflow="overflow"/>
                </a:tc>
              </a:tr>
              <a:tr h="416293">
                <a:tc>
                  <a:txBody>
                    <a:bodyPr/>
                    <a:lstStyle/>
                    <a:p>
                      <a:pPr lvl="0" algn="just">
                        <a:lnSpc>
                          <a:spcPct val="150000"/>
                        </a:lnSpc>
                        <a:defRPr sz="1800" b="0" i="0"/>
                      </a:pPr>
                      <a:r>
                        <a:rPr sz="1400">
                          <a:latin typeface="Arial"/>
                          <a:ea typeface="Arial"/>
                          <a:cs typeface="Arial"/>
                        </a:rPr>
                        <a:t>Total</a:t>
                      </a:r>
                    </a:p>
                  </a:txBody>
                  <a:tcPr marL="63500" marR="63500" marT="63500" marB="63500" horzOverflow="overflow"/>
                </a:tc>
                <a:tc>
                  <a:txBody>
                    <a:bodyPr/>
                    <a:lstStyle/>
                    <a:p>
                      <a:pPr lvl="0" indent="258445"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3591336</a:t>
                      </a:r>
                    </a:p>
                  </a:txBody>
                  <a:tcPr marL="63500" marR="63500" marT="63500" marB="63500" horzOverflow="overflow"/>
                </a:tc>
                <a:tc>
                  <a:txBody>
                    <a:bodyPr/>
                    <a:lstStyle/>
                    <a:p>
                      <a:pPr lvl="0" algn="ctr">
                        <a:lnSpc>
                          <a:spcPct val="150000"/>
                        </a:lnSpc>
                        <a:defRPr sz="1800" b="0" i="0"/>
                      </a:pPr>
                      <a:r>
                        <a:rPr sz="1400">
                          <a:latin typeface="Arial"/>
                          <a:ea typeface="Arial"/>
                          <a:cs typeface="Arial"/>
                        </a:rPr>
                        <a:t>22927959</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7007879</a:t>
                      </a:r>
                    </a:p>
                  </a:txBody>
                  <a:tcPr marL="63500" marR="63500" marT="63500" marB="63500" horzOverflow="overflow"/>
                </a:tc>
                <a:tc>
                  <a:txBody>
                    <a:bodyPr/>
                    <a:lstStyle/>
                    <a:p>
                      <a:pPr lvl="0" algn="ctr">
                        <a:lnSpc>
                          <a:spcPct val="150000"/>
                        </a:lnSpc>
                        <a:defRPr sz="1800" b="0" i="0"/>
                      </a:pPr>
                      <a:r>
                        <a:rPr sz="1400">
                          <a:latin typeface="Arial"/>
                          <a:ea typeface="Arial"/>
                          <a:cs typeface="Arial"/>
                        </a:rPr>
                        <a:t>23372602</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5851489</a:t>
                      </a:r>
                    </a:p>
                  </a:txBody>
                  <a:tcPr marL="63500" marR="63500" marT="63500" marB="63500" horzOverflow="overflow"/>
                </a:tc>
                <a:tc>
                  <a:txBody>
                    <a:bodyPr/>
                    <a:lstStyle/>
                    <a:p>
                      <a:pPr lvl="0" algn="ctr">
                        <a:lnSpc>
                          <a:spcPct val="150000"/>
                        </a:lnSpc>
                        <a:defRPr sz="1800" b="0" i="0"/>
                      </a:pPr>
                      <a:r>
                        <a:rPr sz="1400">
                          <a:latin typeface="Arial"/>
                          <a:ea typeface="Arial"/>
                          <a:cs typeface="Arial"/>
                        </a:rPr>
                        <a:t>19622844</a:t>
                      </a:r>
                    </a:p>
                  </a:txBody>
                  <a:tcPr marL="63500" marR="63500" marT="63500" marB="63500" horzOverflow="overflow"/>
                </a:tc>
              </a:tr>
              <a:tr h="638974">
                <a:tc>
                  <a:txBody>
                    <a:bodyPr/>
                    <a:lstStyle/>
                    <a:p>
                      <a:pPr lvl="0" algn="just">
                        <a:lnSpc>
                          <a:spcPct val="150000"/>
                        </a:lnSpc>
                        <a:defRPr sz="1800" b="0" i="0"/>
                      </a:pPr>
                      <a:r>
                        <a:rPr sz="1400">
                          <a:latin typeface="Arial"/>
                          <a:ea typeface="Arial"/>
                          <a:cs typeface="Arial"/>
                        </a:rPr>
                        <a:t>miRNA</a:t>
                      </a:r>
                    </a:p>
                  </a:txBody>
                  <a:tcPr marL="63500" marR="63500" marT="63500" marB="63500" horzOverflow="overflow"/>
                </a:tc>
                <a:tc>
                  <a:txBody>
                    <a:bodyPr/>
                    <a:lstStyle/>
                    <a:p>
                      <a:pPr lvl="0"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47090</a:t>
                      </a:r>
                    </a:p>
                  </a:txBody>
                  <a:tcPr marL="63500" marR="63500" marT="63500" marB="63500" horzOverflow="overflow"/>
                </a:tc>
                <a:tc>
                  <a:txBody>
                    <a:bodyPr/>
                    <a:lstStyle/>
                    <a:p>
                      <a:pPr lvl="0" algn="ctr">
                        <a:lnSpc>
                          <a:spcPct val="150000"/>
                        </a:lnSpc>
                        <a:defRPr sz="1800" b="0" i="0"/>
                      </a:pPr>
                      <a:r>
                        <a:rPr sz="1400">
                          <a:latin typeface="Arial"/>
                          <a:ea typeface="Arial"/>
                          <a:cs typeface="Arial"/>
                        </a:rPr>
                        <a:t>2479434</a:t>
                      </a:r>
                    </a:p>
                    <a:p>
                      <a:pPr lvl="0" algn="ctr">
                        <a:lnSpc>
                          <a:spcPct val="150000"/>
                        </a:lnSpc>
                        <a:defRPr sz="1800" b="0" i="0"/>
                      </a:pPr>
                      <a:r>
                        <a:rPr sz="1400">
                          <a:sym typeface="Helvetica"/>
                        </a:rPr>
                        <a:t>（</a:t>
                      </a:r>
                      <a:r>
                        <a:rPr sz="1400">
                          <a:latin typeface="Arial"/>
                          <a:ea typeface="Arial"/>
                          <a:cs typeface="Arial"/>
                        </a:rPr>
                        <a:t>10.81%</a:t>
                      </a:r>
                      <a:r>
                        <a:rPr sz="1400">
                          <a:sym typeface="Helvetica"/>
                        </a:rPr>
                        <a:t>）</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58068</a:t>
                      </a:r>
                    </a:p>
                  </a:txBody>
                  <a:tcPr marL="63500" marR="63500" marT="63500" marB="63500" horzOverflow="overflow"/>
                </a:tc>
                <a:tc>
                  <a:txBody>
                    <a:bodyPr/>
                    <a:lstStyle/>
                    <a:p>
                      <a:pPr lvl="0" algn="ctr">
                        <a:lnSpc>
                          <a:spcPct val="150000"/>
                        </a:lnSpc>
                        <a:defRPr sz="1800" b="0" i="0"/>
                      </a:pPr>
                      <a:r>
                        <a:rPr sz="1400">
                          <a:latin typeface="Arial"/>
                          <a:ea typeface="Arial"/>
                          <a:cs typeface="Arial"/>
                        </a:rPr>
                        <a:t>2696740</a:t>
                      </a:r>
                    </a:p>
                    <a:p>
                      <a:pPr lvl="0" algn="ctr">
                        <a:lnSpc>
                          <a:spcPct val="150000"/>
                        </a:lnSpc>
                        <a:defRPr sz="1800" b="0" i="0"/>
                      </a:pPr>
                      <a:r>
                        <a:rPr sz="1400">
                          <a:sym typeface="Helvetica"/>
                        </a:rPr>
                        <a:t>（</a:t>
                      </a:r>
                      <a:r>
                        <a:rPr sz="1400">
                          <a:latin typeface="Arial"/>
                          <a:ea typeface="Arial"/>
                          <a:cs typeface="Arial"/>
                        </a:rPr>
                        <a:t>11.54%</a:t>
                      </a:r>
                      <a:r>
                        <a:rPr sz="1400">
                          <a:sym typeface="Helvetica"/>
                        </a:rPr>
                        <a:t>）</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48548</a:t>
                      </a:r>
                    </a:p>
                  </a:txBody>
                  <a:tcPr marL="63500" marR="63500" marT="63500" marB="63500" horzOverflow="overflow"/>
                </a:tc>
                <a:tc>
                  <a:txBody>
                    <a:bodyPr/>
                    <a:lstStyle/>
                    <a:p>
                      <a:pPr lvl="0" algn="ctr">
                        <a:lnSpc>
                          <a:spcPct val="150000"/>
                        </a:lnSpc>
                        <a:defRPr sz="1800" b="0" i="0"/>
                      </a:pPr>
                      <a:r>
                        <a:rPr sz="1400">
                          <a:latin typeface="Arial"/>
                          <a:ea typeface="Arial"/>
                          <a:cs typeface="Arial"/>
                        </a:rPr>
                        <a:t>1541989</a:t>
                      </a:r>
                    </a:p>
                    <a:p>
                      <a:pPr lvl="0" algn="ctr">
                        <a:lnSpc>
                          <a:spcPct val="150000"/>
                        </a:lnSpc>
                        <a:defRPr sz="1800" b="0" i="0"/>
                      </a:pPr>
                      <a:r>
                        <a:rPr sz="1400">
                          <a:sym typeface="Helvetica"/>
                        </a:rPr>
                        <a:t>（</a:t>
                      </a:r>
                      <a:r>
                        <a:rPr sz="1400">
                          <a:latin typeface="Arial"/>
                          <a:ea typeface="Arial"/>
                          <a:cs typeface="Arial"/>
                        </a:rPr>
                        <a:t>7.86%</a:t>
                      </a:r>
                      <a:r>
                        <a:rPr sz="1400">
                          <a:sym typeface="Helvetica"/>
                        </a:rPr>
                        <a:t>）</a:t>
                      </a:r>
                    </a:p>
                  </a:txBody>
                  <a:tcPr marL="63500" marR="63500" marT="63500" marB="63500" horzOverflow="overflow"/>
                </a:tc>
              </a:tr>
              <a:tr h="456840">
                <a:tc>
                  <a:txBody>
                    <a:bodyPr/>
                    <a:lstStyle/>
                    <a:p>
                      <a:pPr lvl="0" algn="just">
                        <a:lnSpc>
                          <a:spcPct val="150000"/>
                        </a:lnSpc>
                        <a:defRPr sz="1800" b="0" i="0"/>
                      </a:pPr>
                      <a:r>
                        <a:rPr sz="1400">
                          <a:latin typeface="Arial"/>
                          <a:ea typeface="Arial"/>
                          <a:cs typeface="Arial"/>
                        </a:rPr>
                        <a:t>rRNA</a:t>
                      </a:r>
                    </a:p>
                  </a:txBody>
                  <a:tcPr marL="63500" marR="63500" marT="63500" marB="63500" horzOverflow="overflow"/>
                </a:tc>
                <a:tc>
                  <a:txBody>
                    <a:bodyPr/>
                    <a:lstStyle/>
                    <a:p>
                      <a:pPr lvl="0"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192750</a:t>
                      </a:r>
                    </a:p>
                  </a:txBody>
                  <a:tcPr marL="63500" marR="63500" marT="63500" marB="63500" horzOverflow="overflow"/>
                </a:tc>
                <a:tc>
                  <a:txBody>
                    <a:bodyPr/>
                    <a:lstStyle/>
                    <a:p>
                      <a:pPr lvl="0" algn="ctr">
                        <a:lnSpc>
                          <a:spcPct val="150000"/>
                        </a:lnSpc>
                        <a:defRPr sz="1800" b="0" i="0"/>
                      </a:pPr>
                      <a:r>
                        <a:rPr sz="1400">
                          <a:latin typeface="Arial"/>
                          <a:ea typeface="Arial"/>
                          <a:cs typeface="Arial"/>
                        </a:rPr>
                        <a:t>10385626</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101728</a:t>
                      </a:r>
                    </a:p>
                  </a:txBody>
                  <a:tcPr marL="63500" marR="63500" marT="63500" marB="63500" horzOverflow="overflow"/>
                </a:tc>
                <a:tc>
                  <a:txBody>
                    <a:bodyPr/>
                    <a:lstStyle/>
                    <a:p>
                      <a:pPr lvl="0" algn="ctr">
                        <a:lnSpc>
                          <a:spcPct val="150000"/>
                        </a:lnSpc>
                        <a:defRPr sz="1800" b="0" i="0"/>
                      </a:pPr>
                      <a:r>
                        <a:rPr sz="1400">
                          <a:latin typeface="Arial"/>
                          <a:ea typeface="Arial"/>
                          <a:cs typeface="Arial"/>
                        </a:rPr>
                        <a:t>3692146</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121908</a:t>
                      </a:r>
                    </a:p>
                  </a:txBody>
                  <a:tcPr marL="63500" marR="63500" marT="63500" marB="63500" horzOverflow="overflow"/>
                </a:tc>
                <a:tc>
                  <a:txBody>
                    <a:bodyPr/>
                    <a:lstStyle/>
                    <a:p>
                      <a:pPr lvl="0" algn="ctr">
                        <a:lnSpc>
                          <a:spcPct val="150000"/>
                        </a:lnSpc>
                        <a:defRPr sz="1800" b="0" i="0"/>
                      </a:pPr>
                      <a:r>
                        <a:rPr sz="1400">
                          <a:latin typeface="Arial"/>
                          <a:ea typeface="Arial"/>
                          <a:cs typeface="Arial"/>
                        </a:rPr>
                        <a:t>4947980</a:t>
                      </a:r>
                    </a:p>
                  </a:txBody>
                  <a:tcPr marL="63500" marR="63500" marT="63500" marB="63500" horzOverflow="overflow"/>
                </a:tc>
              </a:tr>
              <a:tr h="416293">
                <a:tc>
                  <a:txBody>
                    <a:bodyPr/>
                    <a:lstStyle/>
                    <a:p>
                      <a:pPr lvl="0" algn="just">
                        <a:lnSpc>
                          <a:spcPct val="150000"/>
                        </a:lnSpc>
                        <a:defRPr sz="1800" b="0" i="0"/>
                      </a:pPr>
                      <a:r>
                        <a:rPr sz="1400">
                          <a:latin typeface="Arial"/>
                          <a:ea typeface="Arial"/>
                          <a:cs typeface="Arial"/>
                        </a:rPr>
                        <a:t>repeat</a:t>
                      </a:r>
                    </a:p>
                  </a:txBody>
                  <a:tcPr marL="63500" marR="63500" marT="63500" marB="63500" horzOverflow="overflow"/>
                </a:tc>
                <a:tc>
                  <a:txBody>
                    <a:bodyPr/>
                    <a:lstStyle/>
                    <a:p>
                      <a:pPr lvl="0"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1984</a:t>
                      </a:r>
                    </a:p>
                  </a:txBody>
                  <a:tcPr marL="63500" marR="63500" marT="63500" marB="63500" horzOverflow="overflow"/>
                </a:tc>
                <a:tc>
                  <a:txBody>
                    <a:bodyPr/>
                    <a:lstStyle/>
                    <a:p>
                      <a:pPr lvl="0" algn="ctr">
                        <a:lnSpc>
                          <a:spcPct val="150000"/>
                        </a:lnSpc>
                        <a:defRPr sz="1800" b="0" i="0"/>
                      </a:pPr>
                      <a:r>
                        <a:rPr sz="1400">
                          <a:latin typeface="Arial"/>
                          <a:ea typeface="Arial"/>
                          <a:cs typeface="Arial"/>
                        </a:rPr>
                        <a:t>4710</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7003</a:t>
                      </a:r>
                    </a:p>
                  </a:txBody>
                  <a:tcPr marL="63500" marR="63500" marT="63500" marB="63500" horzOverflow="overflow"/>
                </a:tc>
                <a:tc>
                  <a:txBody>
                    <a:bodyPr/>
                    <a:lstStyle/>
                    <a:p>
                      <a:pPr lvl="0" algn="ctr">
                        <a:lnSpc>
                          <a:spcPct val="150000"/>
                        </a:lnSpc>
                        <a:defRPr sz="1800" b="0" i="0"/>
                      </a:pPr>
                      <a:r>
                        <a:rPr sz="1400">
                          <a:latin typeface="Arial"/>
                          <a:ea typeface="Arial"/>
                          <a:cs typeface="Arial"/>
                        </a:rPr>
                        <a:t>26352</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5405</a:t>
                      </a:r>
                    </a:p>
                  </a:txBody>
                  <a:tcPr marL="63500" marR="63500" marT="63500" marB="63500" horzOverflow="overflow"/>
                </a:tc>
                <a:tc>
                  <a:txBody>
                    <a:bodyPr/>
                    <a:lstStyle/>
                    <a:p>
                      <a:pPr lvl="0" algn="ctr">
                        <a:lnSpc>
                          <a:spcPct val="150000"/>
                        </a:lnSpc>
                        <a:defRPr sz="1800" b="0" i="0"/>
                      </a:pPr>
                      <a:r>
                        <a:rPr sz="1400">
                          <a:latin typeface="Arial"/>
                          <a:ea typeface="Arial"/>
                          <a:cs typeface="Arial"/>
                        </a:rPr>
                        <a:t>16802</a:t>
                      </a:r>
                    </a:p>
                  </a:txBody>
                  <a:tcPr marL="63500" marR="63500" marT="63500" marB="63500" horzOverflow="overflow"/>
                </a:tc>
              </a:tr>
              <a:tr h="416293">
                <a:tc>
                  <a:txBody>
                    <a:bodyPr/>
                    <a:lstStyle/>
                    <a:p>
                      <a:pPr lvl="0" algn="just">
                        <a:lnSpc>
                          <a:spcPct val="150000"/>
                        </a:lnSpc>
                        <a:defRPr sz="1800" b="0" i="0"/>
                      </a:pPr>
                      <a:r>
                        <a:rPr sz="1400">
                          <a:latin typeface="Arial"/>
                          <a:ea typeface="Arial"/>
                          <a:cs typeface="Arial"/>
                        </a:rPr>
                        <a:t>snRNA</a:t>
                      </a:r>
                    </a:p>
                  </a:txBody>
                  <a:tcPr marL="63500" marR="63500" marT="63500" marB="63500" horzOverflow="overflow"/>
                </a:tc>
                <a:tc>
                  <a:txBody>
                    <a:bodyPr/>
                    <a:lstStyle/>
                    <a:p>
                      <a:pPr lvl="0"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4273</a:t>
                      </a:r>
                    </a:p>
                  </a:txBody>
                  <a:tcPr marL="63500" marR="63500" marT="63500" marB="63500" horzOverflow="overflow"/>
                </a:tc>
                <a:tc>
                  <a:txBody>
                    <a:bodyPr/>
                    <a:lstStyle/>
                    <a:p>
                      <a:pPr lvl="0" algn="ctr">
                        <a:lnSpc>
                          <a:spcPct val="150000"/>
                        </a:lnSpc>
                        <a:defRPr sz="1800" b="0" i="0"/>
                      </a:pPr>
                      <a:r>
                        <a:rPr sz="1400">
                          <a:latin typeface="Arial"/>
                          <a:ea typeface="Arial"/>
                          <a:cs typeface="Arial"/>
                        </a:rPr>
                        <a:t>18378</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3976</a:t>
                      </a:r>
                    </a:p>
                  </a:txBody>
                  <a:tcPr marL="63500" marR="63500" marT="63500" marB="63500" horzOverflow="overflow"/>
                </a:tc>
                <a:tc>
                  <a:txBody>
                    <a:bodyPr/>
                    <a:lstStyle/>
                    <a:p>
                      <a:pPr lvl="0" algn="ctr">
                        <a:lnSpc>
                          <a:spcPct val="150000"/>
                        </a:lnSpc>
                        <a:defRPr sz="1800" b="0" i="0"/>
                      </a:pPr>
                      <a:r>
                        <a:rPr sz="1400">
                          <a:latin typeface="Arial"/>
                          <a:ea typeface="Arial"/>
                          <a:cs typeface="Arial"/>
                        </a:rPr>
                        <a:t>13027</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4270</a:t>
                      </a:r>
                    </a:p>
                  </a:txBody>
                  <a:tcPr marL="63500" marR="63500" marT="63500" marB="63500" horzOverflow="overflow"/>
                </a:tc>
                <a:tc>
                  <a:txBody>
                    <a:bodyPr/>
                    <a:lstStyle/>
                    <a:p>
                      <a:pPr lvl="0" algn="ctr">
                        <a:lnSpc>
                          <a:spcPct val="150000"/>
                        </a:lnSpc>
                        <a:defRPr sz="1800" b="0" i="0"/>
                      </a:pPr>
                      <a:r>
                        <a:rPr sz="1400">
                          <a:latin typeface="Arial"/>
                          <a:ea typeface="Arial"/>
                          <a:cs typeface="Arial"/>
                        </a:rPr>
                        <a:t>13899</a:t>
                      </a:r>
                    </a:p>
                  </a:txBody>
                  <a:tcPr marL="63500" marR="63500" marT="63500" marB="63500" horzOverflow="overflow"/>
                </a:tc>
              </a:tr>
              <a:tr h="416293">
                <a:tc>
                  <a:txBody>
                    <a:bodyPr/>
                    <a:lstStyle/>
                    <a:p>
                      <a:pPr lvl="0" algn="just">
                        <a:lnSpc>
                          <a:spcPct val="150000"/>
                        </a:lnSpc>
                        <a:defRPr sz="1800" b="0" i="0"/>
                      </a:pPr>
                      <a:r>
                        <a:rPr sz="1400">
                          <a:latin typeface="Arial"/>
                          <a:ea typeface="Arial"/>
                          <a:cs typeface="Arial"/>
                        </a:rPr>
                        <a:t>snoRNA</a:t>
                      </a:r>
                    </a:p>
                  </a:txBody>
                  <a:tcPr marL="63500" marR="63500" marT="63500" marB="63500" horzOverflow="overflow"/>
                </a:tc>
                <a:tc>
                  <a:txBody>
                    <a:bodyPr/>
                    <a:lstStyle/>
                    <a:p>
                      <a:pPr lvl="0"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3691</a:t>
                      </a:r>
                    </a:p>
                  </a:txBody>
                  <a:tcPr marL="63500" marR="63500" marT="63500" marB="63500" horzOverflow="overflow"/>
                </a:tc>
                <a:tc>
                  <a:txBody>
                    <a:bodyPr/>
                    <a:lstStyle/>
                    <a:p>
                      <a:pPr lvl="0" algn="ctr">
                        <a:lnSpc>
                          <a:spcPct val="150000"/>
                        </a:lnSpc>
                        <a:defRPr sz="1800" b="0" i="0"/>
                      </a:pPr>
                      <a:r>
                        <a:rPr sz="1400">
                          <a:latin typeface="Arial"/>
                          <a:ea typeface="Arial"/>
                          <a:cs typeface="Arial"/>
                        </a:rPr>
                        <a:t>15178</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3056</a:t>
                      </a:r>
                    </a:p>
                  </a:txBody>
                  <a:tcPr marL="63500" marR="63500" marT="63500" marB="63500" horzOverflow="overflow"/>
                </a:tc>
                <a:tc>
                  <a:txBody>
                    <a:bodyPr/>
                    <a:lstStyle/>
                    <a:p>
                      <a:pPr lvl="0" algn="ctr">
                        <a:lnSpc>
                          <a:spcPct val="150000"/>
                        </a:lnSpc>
                        <a:defRPr sz="1800" b="0" i="0"/>
                      </a:pPr>
                      <a:r>
                        <a:rPr sz="1400">
                          <a:latin typeface="Arial"/>
                          <a:ea typeface="Arial"/>
                          <a:cs typeface="Arial"/>
                        </a:rPr>
                        <a:t>7917</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2496</a:t>
                      </a:r>
                    </a:p>
                  </a:txBody>
                  <a:tcPr marL="63500" marR="63500" marT="63500" marB="63500" horzOverflow="overflow"/>
                </a:tc>
                <a:tc>
                  <a:txBody>
                    <a:bodyPr/>
                    <a:lstStyle/>
                    <a:p>
                      <a:pPr lvl="0" algn="ctr">
                        <a:lnSpc>
                          <a:spcPct val="150000"/>
                        </a:lnSpc>
                        <a:defRPr sz="1800" b="0" i="0"/>
                      </a:pPr>
                      <a:r>
                        <a:rPr sz="1400">
                          <a:latin typeface="Arial"/>
                          <a:ea typeface="Arial"/>
                          <a:cs typeface="Arial"/>
                        </a:rPr>
                        <a:t>6765</a:t>
                      </a:r>
                    </a:p>
                  </a:txBody>
                  <a:tcPr marL="63500" marR="63500" marT="63500" marB="63500" horzOverflow="overflow"/>
                </a:tc>
              </a:tr>
              <a:tr h="416293">
                <a:tc>
                  <a:txBody>
                    <a:bodyPr/>
                    <a:lstStyle/>
                    <a:p>
                      <a:pPr lvl="0" algn="just">
                        <a:lnSpc>
                          <a:spcPct val="150000"/>
                        </a:lnSpc>
                        <a:defRPr sz="1800" b="0" i="0"/>
                      </a:pPr>
                      <a:r>
                        <a:rPr sz="1400">
                          <a:latin typeface="Arial"/>
                          <a:ea typeface="Arial"/>
                          <a:cs typeface="Arial"/>
                        </a:rPr>
                        <a:t>tRNA</a:t>
                      </a:r>
                    </a:p>
                  </a:txBody>
                  <a:tcPr marL="63500" marR="63500" marT="63500" marB="63500" horzOverflow="overflow"/>
                </a:tc>
                <a:tc>
                  <a:txBody>
                    <a:bodyPr/>
                    <a:lstStyle/>
                    <a:p>
                      <a:pPr lvl="0" algn="just">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23145</a:t>
                      </a:r>
                    </a:p>
                  </a:txBody>
                  <a:tcPr marL="63500" marR="63500" marT="63500" marB="63500" horzOverflow="overflow"/>
                </a:tc>
                <a:tc>
                  <a:txBody>
                    <a:bodyPr/>
                    <a:lstStyle/>
                    <a:p>
                      <a:pPr lvl="0" algn="ctr">
                        <a:lnSpc>
                          <a:spcPct val="150000"/>
                        </a:lnSpc>
                        <a:defRPr sz="1800" b="0" i="0"/>
                      </a:pPr>
                      <a:r>
                        <a:rPr sz="1400">
                          <a:latin typeface="Arial"/>
                          <a:ea typeface="Arial"/>
                          <a:cs typeface="Arial"/>
                        </a:rPr>
                        <a:t>1148451</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12675</a:t>
                      </a:r>
                    </a:p>
                  </a:txBody>
                  <a:tcPr marL="63500" marR="63500" marT="63500" marB="63500" horzOverflow="overflow"/>
                </a:tc>
                <a:tc>
                  <a:txBody>
                    <a:bodyPr/>
                    <a:lstStyle/>
                    <a:p>
                      <a:pPr lvl="0" algn="ctr">
                        <a:lnSpc>
                          <a:spcPct val="150000"/>
                        </a:lnSpc>
                        <a:defRPr sz="1800" b="0" i="0"/>
                      </a:pPr>
                      <a:r>
                        <a:rPr sz="1400">
                          <a:latin typeface="Arial"/>
                          <a:ea typeface="Arial"/>
                          <a:cs typeface="Arial"/>
                        </a:rPr>
                        <a:t>505697</a:t>
                      </a:r>
                    </a:p>
                  </a:txBody>
                  <a:tcPr marL="63500" marR="63500" marT="63500" marB="63500" horzOverflow="overflow"/>
                </a:tc>
                <a:tc>
                  <a:txBody>
                    <a:bodyPr/>
                    <a:lstStyle/>
                    <a:p>
                      <a:pPr lvl="0" algn="ctr">
                        <a:lnSpc>
                          <a:spcPct val="150000"/>
                        </a:lnSpc>
                        <a:spcBef>
                          <a:spcPts val="1300"/>
                        </a:spcBef>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16199</a:t>
                      </a:r>
                    </a:p>
                  </a:txBody>
                  <a:tcPr marL="63500" marR="63500" marT="63500" marB="63500" horzOverflow="overflow"/>
                </a:tc>
                <a:tc>
                  <a:txBody>
                    <a:bodyPr/>
                    <a:lstStyle/>
                    <a:p>
                      <a:pPr lvl="0" algn="ctr">
                        <a:lnSpc>
                          <a:spcPct val="150000"/>
                        </a:lnSpc>
                        <a:defRPr sz="1800" b="0" i="0"/>
                      </a:pPr>
                      <a:r>
                        <a:rPr sz="1400">
                          <a:latin typeface="Arial"/>
                          <a:ea typeface="Arial"/>
                          <a:cs typeface="Arial"/>
                        </a:rPr>
                        <a:t>939337</a:t>
                      </a:r>
                    </a:p>
                  </a:txBody>
                  <a:tcPr marL="63500" marR="63500" marT="63500" marB="63500" horzOverflow="overflow"/>
                </a:tc>
              </a:tr>
              <a:tr h="463492">
                <a:tc>
                  <a:txBody>
                    <a:bodyPr/>
                    <a:lstStyle/>
                    <a:p>
                      <a:pPr lvl="0" algn="just">
                        <a:lnSpc>
                          <a:spcPct val="150000"/>
                        </a:lnSpc>
                        <a:defRPr sz="1800" b="0" i="0"/>
                      </a:pPr>
                      <a:r>
                        <a:rPr sz="1400">
                          <a:latin typeface="Arial"/>
                          <a:ea typeface="Arial"/>
                          <a:cs typeface="Arial"/>
                        </a:rPr>
                        <a:t>Unannotated</a:t>
                      </a:r>
                    </a:p>
                  </a:txBody>
                  <a:tcPr marL="63500" marR="63500" marT="63500" marB="63500" horzOverflow="overflow"/>
                </a:tc>
                <a:tc>
                  <a:txBody>
                    <a:bodyPr/>
                    <a:lstStyle/>
                    <a:p>
                      <a:pPr lvl="0" algn="just">
                        <a:lnSpc>
                          <a:spcPct val="150000"/>
                        </a:lnSpc>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2888218</a:t>
                      </a:r>
                    </a:p>
                  </a:txBody>
                  <a:tcPr marL="63500" marR="63500" marT="63500" marB="63500" horzOverflow="overflow"/>
                </a:tc>
                <a:tc>
                  <a:txBody>
                    <a:bodyPr/>
                    <a:lstStyle/>
                    <a:p>
                      <a:pPr lvl="0" algn="ctr">
                        <a:lnSpc>
                          <a:spcPct val="150000"/>
                        </a:lnSpc>
                        <a:defRPr sz="1800" b="0" i="0"/>
                      </a:pPr>
                      <a:r>
                        <a:rPr sz="1400">
                          <a:latin typeface="Arial"/>
                          <a:ea typeface="Arial"/>
                          <a:cs typeface="Arial"/>
                        </a:rPr>
                        <a:t>7579140</a:t>
                      </a:r>
                    </a:p>
                  </a:txBody>
                  <a:tcPr marL="63500" marR="63500" marT="63500" marB="63500" horzOverflow="overflow"/>
                </a:tc>
                <a:tc>
                  <a:txBody>
                    <a:bodyPr/>
                    <a:lstStyle/>
                    <a:p>
                      <a:pPr lvl="0" algn="ctr">
                        <a:lnSpc>
                          <a:spcPct val="150000"/>
                        </a:lnSpc>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6603404</a:t>
                      </a:r>
                    </a:p>
                  </a:txBody>
                  <a:tcPr marL="63500" marR="63500" marT="63500" marB="63500" horzOverflow="overflow"/>
                </a:tc>
                <a:tc>
                  <a:txBody>
                    <a:bodyPr/>
                    <a:lstStyle/>
                    <a:p>
                      <a:pPr lvl="0" algn="ctr">
                        <a:lnSpc>
                          <a:spcPct val="150000"/>
                        </a:lnSpc>
                        <a:defRPr sz="1800" b="0" i="0"/>
                      </a:pPr>
                      <a:r>
                        <a:rPr sz="1400">
                          <a:latin typeface="Arial"/>
                          <a:ea typeface="Arial"/>
                          <a:cs typeface="Arial"/>
                        </a:rPr>
                        <a:t>15712069</a:t>
                      </a:r>
                    </a:p>
                  </a:txBody>
                  <a:tcPr marL="63500" marR="63500" marT="63500" marB="63500" horzOverflow="overflow"/>
                </a:tc>
                <a:tc>
                  <a:txBody>
                    <a:bodyPr/>
                    <a:lstStyle/>
                    <a:p>
                      <a:pPr lvl="0" algn="ctr">
                        <a:lnSpc>
                          <a:spcPct val="150000"/>
                        </a:lnSpc>
                        <a:defRPr sz="1800" b="0" i="0"/>
                      </a:pPr>
                      <a:r>
                        <a:rPr sz="1400">
                          <a:latin typeface="Arial"/>
                          <a:ea typeface="Arial"/>
                          <a:cs typeface="Arial"/>
                        </a:rPr>
                        <a:t> </a:t>
                      </a:r>
                    </a:p>
                  </a:txBody>
                  <a:tcPr marL="63500" marR="63500" marT="63500" marB="63500" horzOverflow="overflow"/>
                </a:tc>
                <a:tc>
                  <a:txBody>
                    <a:bodyPr/>
                    <a:lstStyle/>
                    <a:p>
                      <a:pPr lvl="0" algn="ctr">
                        <a:lnSpc>
                          <a:spcPct val="150000"/>
                        </a:lnSpc>
                        <a:defRPr sz="1800" b="0" i="0"/>
                      </a:pPr>
                      <a:r>
                        <a:rPr sz="1400">
                          <a:latin typeface="Arial"/>
                          <a:ea typeface="Arial"/>
                          <a:cs typeface="Arial"/>
                        </a:rPr>
                        <a:t>5302796</a:t>
                      </a:r>
                    </a:p>
                  </a:txBody>
                  <a:tcPr marL="63500" marR="63500" marT="63500" marB="63500" horzOverflow="overflow"/>
                </a:tc>
                <a:tc>
                  <a:txBody>
                    <a:bodyPr/>
                    <a:lstStyle/>
                    <a:p>
                      <a:pPr lvl="0" algn="ctr">
                        <a:lnSpc>
                          <a:spcPct val="150000"/>
                        </a:lnSpc>
                        <a:defRPr sz="1800" b="0" i="0"/>
                      </a:pPr>
                      <a:r>
                        <a:rPr sz="1400">
                          <a:latin typeface="Arial"/>
                          <a:ea typeface="Arial"/>
                          <a:cs typeface="Arial"/>
                        </a:rPr>
                        <a:t>11221168</a:t>
                      </a:r>
                    </a:p>
                  </a:txBody>
                  <a:tcPr marL="63500" marR="63500" marT="63500" marB="63500" horzOverflow="overflow"/>
                </a:tc>
              </a:tr>
            </a:tbl>
          </a:graphicData>
        </a:graphic>
      </p:graphicFrame>
      <p:sp>
        <p:nvSpPr>
          <p:cNvPr id="450" name="Shape 450"/>
          <p:cNvSpPr/>
          <p:nvPr/>
        </p:nvSpPr>
        <p:spPr>
          <a:xfrm>
            <a:off x="1619669" y="469547"/>
            <a:ext cx="5399238" cy="70123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b="0"/>
            </a:pPr>
            <a:r>
              <a:rPr sz="2400" b="1">
                <a:latin typeface="Arial"/>
                <a:ea typeface="Arial"/>
                <a:cs typeface="Arial"/>
                <a:sym typeface="Arial"/>
              </a:rPr>
              <a:t>Distribution of small RNAs classes </a:t>
            </a:r>
            <a:endParaRPr>
              <a:latin typeface="Arial"/>
              <a:ea typeface="Arial"/>
              <a:cs typeface="Arial"/>
              <a:sym typeface="Arial"/>
            </a:endParaRPr>
          </a:p>
          <a:p>
            <a:pPr lvl="0">
              <a:defRPr sz="1800" b="0"/>
            </a:pPr>
            <a:r>
              <a:rPr sz="2400" b="1">
                <a:latin typeface="Arial"/>
                <a:ea typeface="Arial"/>
                <a:cs typeface="Arial"/>
                <a:sym typeface="Arial"/>
              </a:rPr>
              <a:t>in </a:t>
            </a:r>
            <a:r>
              <a:rPr sz="2400" b="1" i="1">
                <a:latin typeface="Arial"/>
                <a:ea typeface="Arial"/>
                <a:cs typeface="Arial"/>
                <a:sym typeface="Arial"/>
              </a:rPr>
              <a:t>Brassica </a:t>
            </a:r>
            <a:r>
              <a:rPr sz="2400" b="1">
                <a:latin typeface="Arial"/>
                <a:ea typeface="Arial"/>
                <a:cs typeface="Arial"/>
                <a:sym typeface="Arial"/>
              </a:rPr>
              <a:t>hexaploid and its parents</a:t>
            </a:r>
          </a:p>
        </p:txBody>
      </p:sp>
      <p:sp>
        <p:nvSpPr>
          <p:cNvPr id="451" name="Shape 451"/>
          <p:cNvSpPr/>
          <p:nvPr/>
        </p:nvSpPr>
        <p:spPr>
          <a:xfrm>
            <a:off x="-1" y="1268758"/>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image20.png" descr="Figure 2-2.tif"/>
          <p:cNvPicPr/>
          <p:nvPr/>
        </p:nvPicPr>
        <p:blipFill>
          <a:blip r:embed="rId3">
            <a:extLst/>
          </a:blip>
          <a:stretch>
            <a:fillRect/>
          </a:stretch>
        </p:blipFill>
        <p:spPr>
          <a:xfrm>
            <a:off x="1979709" y="1772816"/>
            <a:ext cx="4464500" cy="4536505"/>
          </a:xfrm>
          <a:prstGeom prst="rect">
            <a:avLst/>
          </a:prstGeom>
          <a:ln w="12700">
            <a:miter lim="400000"/>
          </a:ln>
        </p:spPr>
      </p:pic>
      <p:sp>
        <p:nvSpPr>
          <p:cNvPr id="454" name="Shape 454"/>
          <p:cNvSpPr/>
          <p:nvPr/>
        </p:nvSpPr>
        <p:spPr>
          <a:xfrm>
            <a:off x="827583" y="476671"/>
            <a:ext cx="7848873"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901700" lvl="0" indent="-901700">
              <a:defRPr sz="1800" b="0"/>
            </a:pPr>
            <a:r>
              <a:rPr sz="2400">
                <a:latin typeface="Arial"/>
                <a:ea typeface="Arial"/>
                <a:cs typeface="Arial"/>
                <a:sym typeface="Arial"/>
              </a:rPr>
              <a:t>Venn diagram showing the known miRNAs expressed</a:t>
            </a:r>
          </a:p>
          <a:p>
            <a:pPr marL="901700" lvl="0" indent="-901700">
              <a:defRPr sz="1800" b="0"/>
            </a:pPr>
            <a:r>
              <a:rPr sz="2400">
                <a:latin typeface="Arial"/>
                <a:ea typeface="Arial"/>
                <a:cs typeface="Arial"/>
                <a:sym typeface="Arial"/>
              </a:rPr>
              <a:t> in </a:t>
            </a:r>
            <a:r>
              <a:rPr sz="2400" i="1">
                <a:latin typeface="Arial"/>
                <a:ea typeface="Arial"/>
                <a:cs typeface="Arial"/>
                <a:sym typeface="Arial"/>
              </a:rPr>
              <a:t>B. rapa</a:t>
            </a:r>
            <a:r>
              <a:rPr sz="2400">
                <a:latin typeface="Arial"/>
                <a:ea typeface="Arial"/>
                <a:cs typeface="Arial"/>
                <a:sym typeface="Arial"/>
              </a:rPr>
              <a:t>, </a:t>
            </a:r>
            <a:r>
              <a:rPr sz="2400" i="1">
                <a:latin typeface="Arial"/>
                <a:ea typeface="Arial"/>
                <a:cs typeface="Arial"/>
                <a:sym typeface="Arial"/>
              </a:rPr>
              <a:t>B. carinata, </a:t>
            </a:r>
            <a:r>
              <a:rPr sz="2400">
                <a:latin typeface="Arial"/>
                <a:ea typeface="Arial"/>
                <a:cs typeface="Arial"/>
                <a:sym typeface="Arial"/>
              </a:rPr>
              <a:t>and </a:t>
            </a:r>
            <a:r>
              <a:rPr sz="2400" i="1">
                <a:latin typeface="Arial"/>
                <a:ea typeface="Arial"/>
                <a:cs typeface="Arial"/>
                <a:sym typeface="Arial"/>
              </a:rPr>
              <a:t>Brassica</a:t>
            </a:r>
            <a:r>
              <a:rPr sz="2400">
                <a:latin typeface="Arial"/>
                <a:ea typeface="Arial"/>
                <a:cs typeface="Arial"/>
                <a:sym typeface="Arial"/>
              </a:rPr>
              <a:t> hexaploid </a:t>
            </a:r>
          </a:p>
        </p:txBody>
      </p:sp>
      <p:sp>
        <p:nvSpPr>
          <p:cNvPr id="455" name="Shape 455"/>
          <p:cNvSpPr/>
          <p:nvPr/>
        </p:nvSpPr>
        <p:spPr>
          <a:xfrm>
            <a:off x="-1" y="1412775"/>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9" name="Table 459"/>
          <p:cNvGraphicFramePr/>
          <p:nvPr/>
        </p:nvGraphicFramePr>
        <p:xfrm>
          <a:off x="539550" y="1844824"/>
          <a:ext cx="7914455" cy="3971565"/>
        </p:xfrm>
        <a:graphic>
          <a:graphicData uri="http://schemas.openxmlformats.org/drawingml/2006/table">
            <a:tbl>
              <a:tblPr>
                <a:tableStyleId>{4C3C2611-4C71-4FC5-86AE-919BDF0F9419}</a:tableStyleId>
              </a:tblPr>
              <a:tblGrid>
                <a:gridCol w="2638152"/>
                <a:gridCol w="3497169"/>
                <a:gridCol w="1779134"/>
              </a:tblGrid>
              <a:tr h="605250">
                <a:tc>
                  <a:txBody>
                    <a:bodyPr/>
                    <a:lstStyle/>
                    <a:p>
                      <a:pPr lvl="0" algn="l">
                        <a:defRPr sz="1800" b="0" i="0"/>
                      </a:pPr>
                      <a:r>
                        <a:rPr sz="2000" b="1">
                          <a:sym typeface="Helvetica"/>
                        </a:rPr>
                        <a:t>Abundance of</a:t>
                      </a:r>
                      <a:endParaRPr>
                        <a:sym typeface="Helvetica"/>
                      </a:endParaRPr>
                    </a:p>
                    <a:p>
                      <a:pPr lvl="0" algn="l">
                        <a:defRPr sz="1800" b="0" i="0"/>
                      </a:pPr>
                      <a:r>
                        <a:rPr sz="2000" b="1">
                          <a:sym typeface="Helvetica"/>
                        </a:rPr>
                        <a:t>known miRNAs </a:t>
                      </a:r>
                    </a:p>
                  </a:txBody>
                  <a:tcPr marL="45720" marR="45720" horzOverflow="overflow"/>
                </a:tc>
                <a:tc>
                  <a:txBody>
                    <a:bodyPr/>
                    <a:lstStyle/>
                    <a:p>
                      <a:pPr lvl="0" algn="l">
                        <a:defRPr sz="1800" b="0" i="0"/>
                      </a:pPr>
                      <a:r>
                        <a:rPr sz="2000" b="1">
                          <a:sym typeface="Helvetica"/>
                        </a:rPr>
                        <a:t>Total number of known miRNAs in the three libraries</a:t>
                      </a:r>
                    </a:p>
                  </a:txBody>
                  <a:tcPr marL="45720" marR="45720" horzOverflow="overflow"/>
                </a:tc>
                <a:tc>
                  <a:txBody>
                    <a:bodyPr/>
                    <a:lstStyle/>
                    <a:p>
                      <a:pPr lvl="0" algn="l">
                        <a:defRPr sz="1800" b="0" i="0"/>
                      </a:pPr>
                      <a:r>
                        <a:rPr sz="2000" b="1">
                          <a:sym typeface="Helvetica"/>
                        </a:rPr>
                        <a:t>Percentage (%)</a:t>
                      </a:r>
                    </a:p>
                  </a:txBody>
                  <a:tcPr marL="45720" marR="45720" horzOverflow="overflow"/>
                </a:tc>
              </a:tr>
              <a:tr h="423675">
                <a:tc>
                  <a:txBody>
                    <a:bodyPr/>
                    <a:lstStyle/>
                    <a:p>
                      <a:pPr lvl="0" algn="l">
                        <a:defRPr sz="1800" b="0" i="0"/>
                      </a:pPr>
                      <a:r>
                        <a:rPr sz="2000">
                          <a:sym typeface="Helvetica"/>
                        </a:rPr>
                        <a:t>1-100</a:t>
                      </a:r>
                    </a:p>
                  </a:txBody>
                  <a:tcPr marL="45720" marR="45720" horzOverflow="overflow"/>
                </a:tc>
                <a:tc>
                  <a:txBody>
                    <a:bodyPr/>
                    <a:lstStyle/>
                    <a:p>
                      <a:pPr lvl="0" algn="l">
                        <a:defRPr sz="1800" b="0" i="0"/>
                      </a:pPr>
                      <a:r>
                        <a:rPr sz="2000">
                          <a:sym typeface="Helvetica"/>
                        </a:rPr>
                        <a:t>1401</a:t>
                      </a:r>
                    </a:p>
                  </a:txBody>
                  <a:tcPr marL="45720" marR="45720" horzOverflow="overflow"/>
                </a:tc>
                <a:tc>
                  <a:txBody>
                    <a:bodyPr/>
                    <a:lstStyle/>
                    <a:p>
                      <a:pPr lvl="0" algn="l">
                        <a:defRPr sz="1800" b="0" i="0"/>
                      </a:pPr>
                      <a:r>
                        <a:rPr sz="2000">
                          <a:sym typeface="Helvetica"/>
                        </a:rPr>
                        <a:t>65.49</a:t>
                      </a:r>
                    </a:p>
                  </a:txBody>
                  <a:tcPr marL="45720" marR="45720" horzOverflow="overflow"/>
                </a:tc>
              </a:tr>
              <a:tr h="423675">
                <a:tc>
                  <a:txBody>
                    <a:bodyPr/>
                    <a:lstStyle/>
                    <a:p>
                      <a:pPr lvl="0" algn="l">
                        <a:defRPr sz="1800" b="0" i="0"/>
                      </a:pPr>
                      <a:r>
                        <a:rPr sz="2000">
                          <a:sym typeface="Helvetica"/>
                        </a:rPr>
                        <a:t>100-500</a:t>
                      </a:r>
                    </a:p>
                  </a:txBody>
                  <a:tcPr marL="45720" marR="45720" horzOverflow="overflow"/>
                </a:tc>
                <a:tc>
                  <a:txBody>
                    <a:bodyPr/>
                    <a:lstStyle/>
                    <a:p>
                      <a:pPr lvl="0" algn="l">
                        <a:defRPr sz="1800" b="0" i="0"/>
                      </a:pPr>
                      <a:r>
                        <a:rPr sz="2000">
                          <a:sym typeface="Helvetica"/>
                        </a:rPr>
                        <a:t>407</a:t>
                      </a:r>
                    </a:p>
                  </a:txBody>
                  <a:tcPr marL="45720" marR="45720" horzOverflow="overflow"/>
                </a:tc>
                <a:tc>
                  <a:txBody>
                    <a:bodyPr/>
                    <a:lstStyle/>
                    <a:p>
                      <a:pPr lvl="0" algn="l">
                        <a:defRPr sz="1800" b="0" i="0"/>
                      </a:pPr>
                      <a:r>
                        <a:rPr sz="2000">
                          <a:sym typeface="Helvetica"/>
                        </a:rPr>
                        <a:t>19.03</a:t>
                      </a:r>
                    </a:p>
                  </a:txBody>
                  <a:tcPr marL="45720" marR="45720" horzOverflow="overflow"/>
                </a:tc>
              </a:tr>
              <a:tr h="423675">
                <a:tc>
                  <a:txBody>
                    <a:bodyPr/>
                    <a:lstStyle/>
                    <a:p>
                      <a:pPr lvl="0" algn="l">
                        <a:defRPr sz="1800" b="0" i="0"/>
                      </a:pPr>
                      <a:r>
                        <a:rPr sz="2000">
                          <a:sym typeface="Helvetica"/>
                        </a:rPr>
                        <a:t>500-1,000</a:t>
                      </a:r>
                    </a:p>
                  </a:txBody>
                  <a:tcPr marL="45720" marR="45720" horzOverflow="overflow"/>
                </a:tc>
                <a:tc>
                  <a:txBody>
                    <a:bodyPr/>
                    <a:lstStyle/>
                    <a:p>
                      <a:pPr lvl="0" algn="l">
                        <a:defRPr sz="1800" b="0" i="0"/>
                      </a:pPr>
                      <a:r>
                        <a:rPr sz="2000">
                          <a:sym typeface="Helvetica"/>
                        </a:rPr>
                        <a:t>81</a:t>
                      </a:r>
                    </a:p>
                  </a:txBody>
                  <a:tcPr marL="45720" marR="45720" horzOverflow="overflow"/>
                </a:tc>
                <a:tc>
                  <a:txBody>
                    <a:bodyPr/>
                    <a:lstStyle/>
                    <a:p>
                      <a:pPr lvl="0" algn="l">
                        <a:defRPr sz="1800" b="0" i="0"/>
                      </a:pPr>
                      <a:r>
                        <a:rPr sz="2000">
                          <a:sym typeface="Helvetica"/>
                        </a:rPr>
                        <a:t>3.79</a:t>
                      </a:r>
                    </a:p>
                  </a:txBody>
                  <a:tcPr marL="45720" marR="45720" horzOverflow="overflow"/>
                </a:tc>
              </a:tr>
              <a:tr h="423675">
                <a:tc>
                  <a:txBody>
                    <a:bodyPr/>
                    <a:lstStyle/>
                    <a:p>
                      <a:pPr lvl="0" algn="l">
                        <a:defRPr sz="1800" b="0" i="0"/>
                      </a:pPr>
                      <a:r>
                        <a:rPr sz="2000">
                          <a:sym typeface="Helvetica"/>
                        </a:rPr>
                        <a:t>1,000-5,000</a:t>
                      </a:r>
                    </a:p>
                  </a:txBody>
                  <a:tcPr marL="45720" marR="45720" horzOverflow="overflow"/>
                </a:tc>
                <a:tc>
                  <a:txBody>
                    <a:bodyPr/>
                    <a:lstStyle/>
                    <a:p>
                      <a:pPr lvl="0" algn="l">
                        <a:defRPr sz="1800" b="0" i="0"/>
                      </a:pPr>
                      <a:r>
                        <a:rPr sz="2000">
                          <a:sym typeface="Helvetica"/>
                        </a:rPr>
                        <a:t>145</a:t>
                      </a:r>
                    </a:p>
                  </a:txBody>
                  <a:tcPr marL="45720" marR="45720" horzOverflow="overflow"/>
                </a:tc>
                <a:tc>
                  <a:txBody>
                    <a:bodyPr/>
                    <a:lstStyle/>
                    <a:p>
                      <a:pPr lvl="0" algn="l">
                        <a:defRPr sz="1800" b="0" i="0"/>
                      </a:pPr>
                      <a:r>
                        <a:rPr sz="2000">
                          <a:sym typeface="Helvetica"/>
                        </a:rPr>
                        <a:t>6.78</a:t>
                      </a:r>
                    </a:p>
                  </a:txBody>
                  <a:tcPr marL="45720" marR="45720" horzOverflow="overflow"/>
                </a:tc>
              </a:tr>
              <a:tr h="423675">
                <a:tc>
                  <a:txBody>
                    <a:bodyPr/>
                    <a:lstStyle/>
                    <a:p>
                      <a:pPr lvl="0" algn="l">
                        <a:defRPr sz="1800" b="0" i="0"/>
                      </a:pPr>
                      <a:r>
                        <a:rPr sz="2000">
                          <a:sym typeface="Helvetica"/>
                        </a:rPr>
                        <a:t>5,000-10,000</a:t>
                      </a:r>
                    </a:p>
                  </a:txBody>
                  <a:tcPr marL="45720" marR="45720" horzOverflow="overflow"/>
                </a:tc>
                <a:tc>
                  <a:txBody>
                    <a:bodyPr/>
                    <a:lstStyle/>
                    <a:p>
                      <a:pPr lvl="0" algn="l">
                        <a:defRPr sz="1800" b="0" i="0"/>
                      </a:pPr>
                      <a:r>
                        <a:rPr sz="2000">
                          <a:sym typeface="Helvetica"/>
                        </a:rPr>
                        <a:t>25</a:t>
                      </a:r>
                    </a:p>
                  </a:txBody>
                  <a:tcPr marL="45720" marR="45720" horzOverflow="overflow"/>
                </a:tc>
                <a:tc>
                  <a:txBody>
                    <a:bodyPr/>
                    <a:lstStyle/>
                    <a:p>
                      <a:pPr lvl="0" algn="l">
                        <a:defRPr sz="1800" b="0" i="0"/>
                      </a:pPr>
                      <a:r>
                        <a:rPr sz="2000">
                          <a:sym typeface="Helvetica"/>
                        </a:rPr>
                        <a:t>1.16</a:t>
                      </a:r>
                    </a:p>
                  </a:txBody>
                  <a:tcPr marL="45720" marR="45720" horzOverflow="overflow"/>
                </a:tc>
              </a:tr>
              <a:tr h="423675">
                <a:tc>
                  <a:txBody>
                    <a:bodyPr/>
                    <a:lstStyle/>
                    <a:p>
                      <a:pPr lvl="0" algn="l">
                        <a:defRPr sz="1800" b="0" i="0"/>
                      </a:pPr>
                      <a:r>
                        <a:rPr sz="2000">
                          <a:sym typeface="Helvetica"/>
                        </a:rPr>
                        <a:t>&gt;10,000</a:t>
                      </a:r>
                    </a:p>
                  </a:txBody>
                  <a:tcPr marL="45720" marR="45720" horzOverflow="overflow"/>
                </a:tc>
                <a:tc>
                  <a:txBody>
                    <a:bodyPr/>
                    <a:lstStyle/>
                    <a:p>
                      <a:pPr lvl="0" algn="l">
                        <a:defRPr sz="1800" b="0" i="0"/>
                      </a:pPr>
                      <a:r>
                        <a:rPr sz="2000">
                          <a:sym typeface="Helvetica"/>
                        </a:rPr>
                        <a:t>80</a:t>
                      </a:r>
                    </a:p>
                  </a:txBody>
                  <a:tcPr marL="45720" marR="45720" horzOverflow="overflow"/>
                </a:tc>
                <a:tc>
                  <a:txBody>
                    <a:bodyPr/>
                    <a:lstStyle/>
                    <a:p>
                      <a:pPr lvl="0" algn="l">
                        <a:defRPr sz="1800" b="0" i="0"/>
                      </a:pPr>
                      <a:r>
                        <a:rPr sz="2000">
                          <a:sym typeface="Helvetica"/>
                        </a:rPr>
                        <a:t>3.74</a:t>
                      </a:r>
                    </a:p>
                  </a:txBody>
                  <a:tcPr marL="45720" marR="45720" horzOverflow="overflow"/>
                </a:tc>
              </a:tr>
              <a:tr h="423675">
                <a:tc>
                  <a:txBody>
                    <a:bodyPr/>
                    <a:lstStyle/>
                    <a:p>
                      <a:pPr lvl="0" algn="l">
                        <a:defRPr sz="1800" b="0" i="0"/>
                      </a:pPr>
                      <a:r>
                        <a:rPr sz="2000">
                          <a:sym typeface="Helvetica"/>
                        </a:rPr>
                        <a:t>Total</a:t>
                      </a:r>
                    </a:p>
                  </a:txBody>
                  <a:tcPr marL="45720" marR="45720" horzOverflow="overflow"/>
                </a:tc>
                <a:tc>
                  <a:txBody>
                    <a:bodyPr/>
                    <a:lstStyle/>
                    <a:p>
                      <a:pPr lvl="0" algn="l">
                        <a:defRPr sz="1800" b="0" i="0"/>
                      </a:pPr>
                      <a:r>
                        <a:rPr sz="2000">
                          <a:sym typeface="Helvetica"/>
                        </a:rPr>
                        <a:t>2139</a:t>
                      </a:r>
                    </a:p>
                  </a:txBody>
                  <a:tcPr marL="45720" marR="45720" horzOverflow="overflow"/>
                </a:tc>
                <a:tc>
                  <a:txBody>
                    <a:bodyPr/>
                    <a:lstStyle/>
                    <a:p>
                      <a:pPr lvl="0" algn="l">
                        <a:defRPr sz="1800" b="0" i="0"/>
                      </a:pPr>
                      <a:r>
                        <a:rPr sz="2000">
                          <a:sym typeface="Helvetica"/>
                        </a:rPr>
                        <a:t>100</a:t>
                      </a:r>
                    </a:p>
                  </a:txBody>
                  <a:tcPr marL="45720" marR="45720" horzOverflow="overflow"/>
                </a:tc>
              </a:tr>
            </a:tbl>
          </a:graphicData>
        </a:graphic>
      </p:graphicFrame>
      <p:sp>
        <p:nvSpPr>
          <p:cNvPr id="460" name="Shape 460"/>
          <p:cNvSpPr/>
          <p:nvPr/>
        </p:nvSpPr>
        <p:spPr>
          <a:xfrm>
            <a:off x="1295400" y="5791200"/>
            <a:ext cx="6384925" cy="406400"/>
          </a:xfrm>
          <a:prstGeom prst="rect">
            <a:avLst/>
          </a:prstGeom>
          <a:ln w="38100">
            <a:solidFill>
              <a:srgbClr val="C00000"/>
            </a:solidFill>
            <a:miter/>
          </a:ln>
          <a:extLst>
            <a:ext uri="{C572A759-6A51-4108-AA02-DFA0A04FC94B}">
              <ma14:wrappingTextBoxFlag xmlns:ma14="http://schemas.microsoft.com/office/mac/drawingml/2011/main" xmlns="" val="1"/>
            </a:ext>
          </a:extLst>
        </p:spPr>
        <p:txBody>
          <a:bodyPr lIns="0" tIns="0" rIns="0" bIns="0">
            <a:spAutoFit/>
          </a:bodyPr>
          <a:lstStyle>
            <a:lvl1pPr>
              <a:defRPr sz="2400" b="0">
                <a:solidFill>
                  <a:srgbClr val="C00000"/>
                </a:solidFill>
              </a:defRPr>
            </a:lvl1pPr>
          </a:lstStyle>
          <a:p>
            <a:pPr lvl="0">
              <a:defRPr sz="1800">
                <a:solidFill>
                  <a:srgbClr val="000000"/>
                </a:solidFill>
              </a:defRPr>
            </a:pPr>
            <a:r>
              <a:rPr sz="2400">
                <a:solidFill>
                  <a:srgbClr val="C00000"/>
                </a:solidFill>
              </a:rPr>
              <a:t>miR168, miR166, miR167, miR172, miR157</a:t>
            </a:r>
          </a:p>
        </p:txBody>
      </p:sp>
      <p:sp>
        <p:nvSpPr>
          <p:cNvPr id="461" name="Shape 461"/>
          <p:cNvSpPr/>
          <p:nvPr/>
        </p:nvSpPr>
        <p:spPr>
          <a:xfrm>
            <a:off x="1727399" y="4839385"/>
            <a:ext cx="756445" cy="894395"/>
          </a:xfrm>
          <a:prstGeom prst="line">
            <a:avLst/>
          </a:prstGeom>
          <a:ln w="38100">
            <a:solidFill>
              <a:srgbClr val="C00000"/>
            </a:solidFill>
            <a:round/>
            <a:headEnd type="oval"/>
            <a:tailEnd type="triangle"/>
          </a:ln>
        </p:spPr>
        <p:txBody>
          <a:bodyPr lIns="0" tIns="0" rIns="0" bIns="0"/>
          <a:lstStyle/>
          <a:p>
            <a:pPr lvl="0" defTabSz="457200">
              <a:defRPr sz="1200" b="0"/>
            </a:pPr>
            <a:endParaRPr/>
          </a:p>
        </p:txBody>
      </p:sp>
      <p:sp>
        <p:nvSpPr>
          <p:cNvPr id="462" name="Shape 462"/>
          <p:cNvSpPr/>
          <p:nvPr/>
        </p:nvSpPr>
        <p:spPr>
          <a:xfrm>
            <a:off x="899590" y="541555"/>
            <a:ext cx="6629414" cy="70123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b="0"/>
            </a:pPr>
            <a:r>
              <a:rPr sz="2400" b="1">
                <a:latin typeface="Arial"/>
                <a:ea typeface="Arial"/>
                <a:cs typeface="Arial"/>
                <a:sym typeface="Arial"/>
              </a:rPr>
              <a:t>Distribution of abundance of known miRNAs </a:t>
            </a:r>
            <a:endParaRPr>
              <a:latin typeface="Arial"/>
              <a:ea typeface="Arial"/>
              <a:cs typeface="Arial"/>
              <a:sym typeface="Arial"/>
            </a:endParaRPr>
          </a:p>
          <a:p>
            <a:pPr lvl="0">
              <a:defRPr sz="1800" b="0"/>
            </a:pPr>
            <a:r>
              <a:rPr sz="2400" b="1">
                <a:latin typeface="Arial"/>
                <a:ea typeface="Arial"/>
                <a:cs typeface="Arial"/>
                <a:sym typeface="Arial"/>
              </a:rPr>
              <a:t>in Brassica hexaploid and its parents</a:t>
            </a:r>
          </a:p>
        </p:txBody>
      </p:sp>
      <p:sp>
        <p:nvSpPr>
          <p:cNvPr id="463" name="Shape 463"/>
          <p:cNvSpPr/>
          <p:nvPr/>
        </p:nvSpPr>
        <p:spPr>
          <a:xfrm>
            <a:off x="-1" y="1484783"/>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image21.png" descr="C:\Users\Administrator\AppData\Roaming\Tencent\Users\396769393\QQ\WinTemp\RichOle\3SRJ4L3S$HD13Q6)Q6XOJ16.png"/>
          <p:cNvPicPr/>
          <p:nvPr/>
        </p:nvPicPr>
        <p:blipFill>
          <a:blip r:embed="rId3">
            <a:extLst/>
          </a:blip>
          <a:srcRect l="50000"/>
          <a:stretch>
            <a:fillRect/>
          </a:stretch>
        </p:blipFill>
        <p:spPr>
          <a:xfrm>
            <a:off x="4960937" y="1231900"/>
            <a:ext cx="2584454" cy="2989266"/>
          </a:xfrm>
          <a:prstGeom prst="rect">
            <a:avLst/>
          </a:prstGeom>
          <a:ln w="12700">
            <a:miter lim="400000"/>
          </a:ln>
        </p:spPr>
      </p:pic>
      <p:pic>
        <p:nvPicPr>
          <p:cNvPr id="466" name="image21.png" descr="C:\Users\Administrator\AppData\Roaming\Tencent\Users\396769393\QQ\WinTemp\RichOle\3SRJ4L3S$HD13Q6)Q6XOJ16.png"/>
          <p:cNvPicPr/>
          <p:nvPr/>
        </p:nvPicPr>
        <p:blipFill>
          <a:blip r:embed="rId3">
            <a:extLst/>
          </a:blip>
          <a:srcRect r="51200"/>
          <a:stretch>
            <a:fillRect/>
          </a:stretch>
        </p:blipFill>
        <p:spPr>
          <a:xfrm>
            <a:off x="1576386" y="1238250"/>
            <a:ext cx="2520953" cy="2989266"/>
          </a:xfrm>
          <a:prstGeom prst="rect">
            <a:avLst/>
          </a:prstGeom>
          <a:ln w="12700">
            <a:miter lim="400000"/>
          </a:ln>
        </p:spPr>
      </p:pic>
      <p:pic>
        <p:nvPicPr>
          <p:cNvPr id="467" name="image22.png"/>
          <p:cNvPicPr/>
          <p:nvPr/>
        </p:nvPicPr>
        <p:blipFill>
          <a:blip r:embed="rId4">
            <a:extLst/>
          </a:blip>
          <a:stretch>
            <a:fillRect/>
          </a:stretch>
        </p:blipFill>
        <p:spPr>
          <a:xfrm>
            <a:off x="1423987" y="4227512"/>
            <a:ext cx="2819401" cy="2595566"/>
          </a:xfrm>
          <a:prstGeom prst="rect">
            <a:avLst/>
          </a:prstGeom>
          <a:ln w="12700">
            <a:miter lim="400000"/>
          </a:ln>
        </p:spPr>
      </p:pic>
      <p:sp>
        <p:nvSpPr>
          <p:cNvPr id="468" name="Shape 468"/>
          <p:cNvSpPr/>
          <p:nvPr/>
        </p:nvSpPr>
        <p:spPr>
          <a:xfrm flipV="1">
            <a:off x="5990767" y="2208213"/>
            <a:ext cx="1454610" cy="653655"/>
          </a:xfrm>
          <a:prstGeom prst="line">
            <a:avLst/>
          </a:prstGeom>
          <a:ln w="38100">
            <a:solidFill>
              <a:srgbClr val="C00000"/>
            </a:solidFill>
            <a:round/>
            <a:headEnd type="oval"/>
            <a:tailEnd type="triangle"/>
          </a:ln>
        </p:spPr>
        <p:txBody>
          <a:bodyPr lIns="0" tIns="0" rIns="0" bIns="0"/>
          <a:lstStyle/>
          <a:p>
            <a:pPr lvl="0" defTabSz="457200">
              <a:defRPr sz="1200" b="0"/>
            </a:pPr>
            <a:endParaRPr/>
          </a:p>
        </p:txBody>
      </p:sp>
      <p:sp>
        <p:nvSpPr>
          <p:cNvPr id="469" name="Shape 469"/>
          <p:cNvSpPr/>
          <p:nvPr/>
        </p:nvSpPr>
        <p:spPr>
          <a:xfrm>
            <a:off x="7426324" y="1924049"/>
            <a:ext cx="527925" cy="396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solidFill>
                  <a:srgbClr val="C00000"/>
                </a:solidFill>
                <a:latin typeface="黑体"/>
                <a:ea typeface="黑体"/>
                <a:cs typeface="黑体"/>
                <a:sym typeface="黑体"/>
              </a:defRPr>
            </a:lvl1pPr>
          </a:lstStyle>
          <a:p>
            <a:pPr lvl="0">
              <a:defRPr sz="1800">
                <a:solidFill>
                  <a:srgbClr val="000000"/>
                </a:solidFill>
              </a:defRPr>
            </a:pPr>
            <a:r>
              <a:rPr sz="2000">
                <a:solidFill>
                  <a:srgbClr val="C00000"/>
                </a:solidFill>
              </a:rPr>
              <a:t>276</a:t>
            </a:r>
          </a:p>
        </p:txBody>
      </p:sp>
      <p:sp>
        <p:nvSpPr>
          <p:cNvPr id="470" name="Shape 470"/>
          <p:cNvSpPr/>
          <p:nvPr/>
        </p:nvSpPr>
        <p:spPr>
          <a:xfrm flipV="1">
            <a:off x="6061981" y="3262311"/>
            <a:ext cx="1677083" cy="36897"/>
          </a:xfrm>
          <a:prstGeom prst="line">
            <a:avLst/>
          </a:prstGeom>
          <a:ln w="38100">
            <a:solidFill>
              <a:srgbClr val="008000"/>
            </a:solidFill>
            <a:round/>
            <a:headEnd type="oval"/>
            <a:tailEnd type="triangle"/>
          </a:ln>
        </p:spPr>
        <p:txBody>
          <a:bodyPr lIns="0" tIns="0" rIns="0" bIns="0"/>
          <a:lstStyle/>
          <a:p>
            <a:pPr lvl="0" defTabSz="457200">
              <a:defRPr sz="1200" b="0"/>
            </a:pPr>
            <a:endParaRPr/>
          </a:p>
        </p:txBody>
      </p:sp>
      <p:sp>
        <p:nvSpPr>
          <p:cNvPr id="471" name="Shape 471"/>
          <p:cNvSpPr/>
          <p:nvPr/>
        </p:nvSpPr>
        <p:spPr>
          <a:xfrm>
            <a:off x="7710488" y="3076574"/>
            <a:ext cx="527925" cy="396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solidFill>
                  <a:srgbClr val="008000"/>
                </a:solidFill>
                <a:latin typeface="黑体"/>
                <a:ea typeface="黑体"/>
                <a:cs typeface="黑体"/>
                <a:sym typeface="黑体"/>
              </a:defRPr>
            </a:lvl1pPr>
          </a:lstStyle>
          <a:p>
            <a:pPr lvl="0">
              <a:defRPr sz="1800">
                <a:solidFill>
                  <a:srgbClr val="000000"/>
                </a:solidFill>
              </a:defRPr>
            </a:pPr>
            <a:r>
              <a:rPr sz="2000">
                <a:solidFill>
                  <a:srgbClr val="008000"/>
                </a:solidFill>
              </a:rPr>
              <a:t>169</a:t>
            </a:r>
          </a:p>
        </p:txBody>
      </p:sp>
      <p:sp>
        <p:nvSpPr>
          <p:cNvPr id="472" name="Shape 472"/>
          <p:cNvSpPr/>
          <p:nvPr/>
        </p:nvSpPr>
        <p:spPr>
          <a:xfrm flipH="1" flipV="1">
            <a:off x="1468436" y="5062538"/>
            <a:ext cx="1059986" cy="453633"/>
          </a:xfrm>
          <a:prstGeom prst="line">
            <a:avLst/>
          </a:prstGeom>
          <a:ln w="38100">
            <a:solidFill>
              <a:srgbClr val="C00000"/>
            </a:solidFill>
            <a:round/>
            <a:headEnd type="oval"/>
            <a:tailEnd type="triangle"/>
          </a:ln>
        </p:spPr>
        <p:txBody>
          <a:bodyPr lIns="0" tIns="0" rIns="0" bIns="0"/>
          <a:lstStyle/>
          <a:p>
            <a:pPr lvl="0" defTabSz="457200">
              <a:defRPr sz="1200" b="0"/>
            </a:pPr>
            <a:endParaRPr/>
          </a:p>
        </p:txBody>
      </p:sp>
      <p:sp>
        <p:nvSpPr>
          <p:cNvPr id="473" name="Shape 473"/>
          <p:cNvSpPr/>
          <p:nvPr/>
        </p:nvSpPr>
        <p:spPr>
          <a:xfrm flipH="1">
            <a:off x="1095374" y="6055290"/>
            <a:ext cx="1383196" cy="253437"/>
          </a:xfrm>
          <a:prstGeom prst="line">
            <a:avLst/>
          </a:prstGeom>
          <a:ln w="38100">
            <a:solidFill>
              <a:srgbClr val="008000"/>
            </a:solidFill>
            <a:round/>
            <a:headEnd type="oval"/>
            <a:tailEnd type="triangle"/>
          </a:ln>
        </p:spPr>
        <p:txBody>
          <a:bodyPr lIns="0" tIns="0" rIns="0" bIns="0"/>
          <a:lstStyle/>
          <a:p>
            <a:pPr lvl="0" defTabSz="457200">
              <a:defRPr sz="1200" b="0"/>
            </a:pPr>
            <a:endParaRPr/>
          </a:p>
        </p:txBody>
      </p:sp>
      <p:sp>
        <p:nvSpPr>
          <p:cNvPr id="474" name="Shape 474"/>
          <p:cNvSpPr/>
          <p:nvPr/>
        </p:nvSpPr>
        <p:spPr>
          <a:xfrm>
            <a:off x="868362" y="4773612"/>
            <a:ext cx="527925" cy="396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solidFill>
                  <a:srgbClr val="C00000"/>
                </a:solidFill>
                <a:latin typeface="黑体"/>
                <a:ea typeface="黑体"/>
                <a:cs typeface="黑体"/>
                <a:sym typeface="黑体"/>
              </a:defRPr>
            </a:lvl1pPr>
          </a:lstStyle>
          <a:p>
            <a:pPr lvl="0">
              <a:defRPr sz="1800">
                <a:solidFill>
                  <a:srgbClr val="000000"/>
                </a:solidFill>
              </a:defRPr>
            </a:pPr>
            <a:r>
              <a:rPr sz="2000">
                <a:solidFill>
                  <a:srgbClr val="C00000"/>
                </a:solidFill>
              </a:rPr>
              <a:t>188</a:t>
            </a:r>
          </a:p>
        </p:txBody>
      </p:sp>
      <p:sp>
        <p:nvSpPr>
          <p:cNvPr id="475" name="Shape 475"/>
          <p:cNvSpPr/>
          <p:nvPr/>
        </p:nvSpPr>
        <p:spPr>
          <a:xfrm>
            <a:off x="525462" y="6176962"/>
            <a:ext cx="527925" cy="396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solidFill>
                  <a:srgbClr val="008000"/>
                </a:solidFill>
                <a:latin typeface="黑体"/>
                <a:ea typeface="黑体"/>
                <a:cs typeface="黑体"/>
                <a:sym typeface="黑体"/>
              </a:defRPr>
            </a:lvl1pPr>
          </a:lstStyle>
          <a:p>
            <a:pPr lvl="0">
              <a:defRPr sz="1800">
                <a:solidFill>
                  <a:srgbClr val="000000"/>
                </a:solidFill>
              </a:defRPr>
            </a:pPr>
            <a:r>
              <a:rPr sz="2000">
                <a:solidFill>
                  <a:srgbClr val="008000"/>
                </a:solidFill>
              </a:rPr>
              <a:t>239</a:t>
            </a:r>
          </a:p>
        </p:txBody>
      </p:sp>
      <p:sp>
        <p:nvSpPr>
          <p:cNvPr id="476" name="Shape 476"/>
          <p:cNvSpPr/>
          <p:nvPr/>
        </p:nvSpPr>
        <p:spPr>
          <a:xfrm flipH="1" flipV="1">
            <a:off x="1417637" y="2065338"/>
            <a:ext cx="1041639" cy="757280"/>
          </a:xfrm>
          <a:prstGeom prst="line">
            <a:avLst/>
          </a:prstGeom>
          <a:ln w="38100">
            <a:solidFill>
              <a:srgbClr val="C00000"/>
            </a:solidFill>
            <a:round/>
            <a:headEnd type="oval"/>
            <a:tailEnd type="triangle"/>
          </a:ln>
        </p:spPr>
        <p:txBody>
          <a:bodyPr lIns="0" tIns="0" rIns="0" bIns="0"/>
          <a:lstStyle/>
          <a:p>
            <a:pPr lvl="0" defTabSz="457200">
              <a:defRPr sz="1200" b="0"/>
            </a:pPr>
            <a:endParaRPr/>
          </a:p>
        </p:txBody>
      </p:sp>
      <p:sp>
        <p:nvSpPr>
          <p:cNvPr id="477" name="Shape 477"/>
          <p:cNvSpPr/>
          <p:nvPr/>
        </p:nvSpPr>
        <p:spPr>
          <a:xfrm flipH="1">
            <a:off x="1595436" y="3448985"/>
            <a:ext cx="911211" cy="327681"/>
          </a:xfrm>
          <a:prstGeom prst="line">
            <a:avLst/>
          </a:prstGeom>
          <a:ln w="38100">
            <a:solidFill>
              <a:srgbClr val="008000"/>
            </a:solidFill>
            <a:round/>
            <a:headEnd type="oval"/>
            <a:tailEnd type="triangle"/>
          </a:ln>
        </p:spPr>
        <p:txBody>
          <a:bodyPr lIns="0" tIns="0" rIns="0" bIns="0"/>
          <a:lstStyle/>
          <a:p>
            <a:pPr lvl="0" defTabSz="457200">
              <a:defRPr sz="1200" b="0"/>
            </a:pPr>
            <a:endParaRPr/>
          </a:p>
        </p:txBody>
      </p:sp>
      <p:sp>
        <p:nvSpPr>
          <p:cNvPr id="478" name="Shape 478"/>
          <p:cNvSpPr/>
          <p:nvPr/>
        </p:nvSpPr>
        <p:spPr>
          <a:xfrm>
            <a:off x="835024" y="1762124"/>
            <a:ext cx="527925" cy="396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solidFill>
                  <a:srgbClr val="C00000"/>
                </a:solidFill>
                <a:latin typeface="黑体"/>
                <a:ea typeface="黑体"/>
                <a:cs typeface="黑体"/>
                <a:sym typeface="黑体"/>
              </a:defRPr>
            </a:lvl1pPr>
          </a:lstStyle>
          <a:p>
            <a:pPr lvl="0">
              <a:defRPr sz="1800">
                <a:solidFill>
                  <a:srgbClr val="000000"/>
                </a:solidFill>
              </a:defRPr>
            </a:pPr>
            <a:r>
              <a:rPr sz="2000">
                <a:solidFill>
                  <a:srgbClr val="C00000"/>
                </a:solidFill>
              </a:rPr>
              <a:t>184</a:t>
            </a:r>
          </a:p>
        </p:txBody>
      </p:sp>
      <p:sp>
        <p:nvSpPr>
          <p:cNvPr id="479" name="Shape 479"/>
          <p:cNvSpPr/>
          <p:nvPr/>
        </p:nvSpPr>
        <p:spPr>
          <a:xfrm>
            <a:off x="1025524" y="3602037"/>
            <a:ext cx="527925" cy="396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0">
                <a:solidFill>
                  <a:srgbClr val="008000"/>
                </a:solidFill>
                <a:latin typeface="黑体"/>
                <a:ea typeface="黑体"/>
                <a:cs typeface="黑体"/>
                <a:sym typeface="黑体"/>
              </a:defRPr>
            </a:lvl1pPr>
          </a:lstStyle>
          <a:p>
            <a:pPr lvl="0">
              <a:defRPr sz="1800">
                <a:solidFill>
                  <a:srgbClr val="000000"/>
                </a:solidFill>
              </a:defRPr>
            </a:pPr>
            <a:r>
              <a:rPr sz="2000">
                <a:solidFill>
                  <a:srgbClr val="008000"/>
                </a:solidFill>
              </a:rPr>
              <a:t>310</a:t>
            </a:r>
          </a:p>
        </p:txBody>
      </p:sp>
      <p:sp>
        <p:nvSpPr>
          <p:cNvPr id="480" name="Shape 480"/>
          <p:cNvSpPr/>
          <p:nvPr/>
        </p:nvSpPr>
        <p:spPr>
          <a:xfrm>
            <a:off x="4427982" y="4725144"/>
            <a:ext cx="4176468" cy="1464891"/>
          </a:xfrm>
          <a:prstGeom prst="rect">
            <a:avLst/>
          </a:prstGeom>
          <a:ln w="12700">
            <a:solidFill>
              <a:srgbClr val="0000CC"/>
            </a:solidFill>
            <a:miter lim="400000"/>
          </a:ln>
          <a:extLst>
            <a:ext uri="{C572A759-6A51-4108-AA02-DFA0A04FC94B}">
              <ma14:wrappingTextBoxFlag xmlns:ma14="http://schemas.microsoft.com/office/mac/drawingml/2011/main" xmlns="" val="1"/>
            </a:ext>
          </a:extLst>
        </p:spPr>
        <p:txBody>
          <a:bodyPr lIns="0" tIns="0" rIns="0" bIns="0">
            <a:spAutoFit/>
          </a:bodyPr>
          <a:lstStyle/>
          <a:p>
            <a:pPr lvl="0">
              <a:defRPr sz="1800" b="0"/>
            </a:pPr>
            <a:r>
              <a:rPr sz="2000">
                <a:latin typeface="Arial"/>
                <a:ea typeface="Arial"/>
                <a:cs typeface="Arial"/>
                <a:sym typeface="Arial"/>
              </a:rPr>
              <a:t>Comparison of expression patterns of miRNAs between </a:t>
            </a:r>
            <a:r>
              <a:rPr sz="2000" i="1">
                <a:latin typeface="Arial"/>
                <a:ea typeface="Arial"/>
                <a:cs typeface="Arial"/>
                <a:sym typeface="Arial"/>
              </a:rPr>
              <a:t>B. carinata </a:t>
            </a:r>
            <a:r>
              <a:rPr sz="2000">
                <a:latin typeface="Arial"/>
                <a:ea typeface="Arial"/>
                <a:cs typeface="Arial"/>
                <a:sym typeface="Arial"/>
              </a:rPr>
              <a:t>and</a:t>
            </a:r>
            <a:r>
              <a:rPr sz="2000" i="1">
                <a:latin typeface="Arial"/>
                <a:ea typeface="Arial"/>
                <a:cs typeface="Arial"/>
                <a:sym typeface="Arial"/>
              </a:rPr>
              <a:t> B. rapa </a:t>
            </a:r>
            <a:r>
              <a:rPr sz="2000">
                <a:latin typeface="Arial"/>
                <a:ea typeface="Arial"/>
                <a:cs typeface="Arial"/>
                <a:sym typeface="Arial"/>
              </a:rPr>
              <a:t>(A)</a:t>
            </a:r>
            <a:r>
              <a:rPr sz="2000" i="1">
                <a:latin typeface="Arial"/>
                <a:ea typeface="Arial"/>
                <a:cs typeface="Arial"/>
                <a:sym typeface="Arial"/>
              </a:rPr>
              <a:t>, Brassica </a:t>
            </a:r>
            <a:r>
              <a:rPr sz="2000">
                <a:latin typeface="Arial"/>
                <a:ea typeface="Arial"/>
                <a:cs typeface="Arial"/>
                <a:sym typeface="Arial"/>
              </a:rPr>
              <a:t>hexaploid and </a:t>
            </a:r>
            <a:r>
              <a:rPr sz="2000" i="1">
                <a:latin typeface="Arial"/>
                <a:ea typeface="Arial"/>
                <a:cs typeface="Arial"/>
                <a:sym typeface="Arial"/>
              </a:rPr>
              <a:t>B. rapa </a:t>
            </a:r>
            <a:r>
              <a:rPr sz="2000">
                <a:latin typeface="Arial"/>
                <a:ea typeface="Arial"/>
                <a:cs typeface="Arial"/>
                <a:sym typeface="Arial"/>
              </a:rPr>
              <a:t>(B)</a:t>
            </a:r>
            <a:r>
              <a:rPr sz="2000" i="1">
                <a:latin typeface="Arial"/>
                <a:ea typeface="Arial"/>
                <a:cs typeface="Arial"/>
                <a:sym typeface="Arial"/>
              </a:rPr>
              <a:t>, </a:t>
            </a:r>
            <a:r>
              <a:rPr sz="2000">
                <a:latin typeface="Arial"/>
                <a:ea typeface="Arial"/>
                <a:cs typeface="Arial"/>
                <a:sym typeface="Arial"/>
              </a:rPr>
              <a:t>as well as </a:t>
            </a:r>
            <a:r>
              <a:rPr sz="2000" i="1">
                <a:latin typeface="Arial"/>
                <a:ea typeface="Arial"/>
                <a:cs typeface="Arial"/>
                <a:sym typeface="Arial"/>
              </a:rPr>
              <a:t>Brassica </a:t>
            </a:r>
            <a:r>
              <a:rPr sz="2000">
                <a:latin typeface="Arial"/>
                <a:ea typeface="Arial"/>
                <a:cs typeface="Arial"/>
                <a:sym typeface="Arial"/>
              </a:rPr>
              <a:t>hexaploid and </a:t>
            </a:r>
            <a:r>
              <a:rPr sz="2000" i="1">
                <a:latin typeface="Arial"/>
                <a:ea typeface="Arial"/>
                <a:cs typeface="Arial"/>
                <a:sym typeface="Arial"/>
              </a:rPr>
              <a:t>B. carinata </a:t>
            </a:r>
            <a:r>
              <a:rPr sz="2000">
                <a:latin typeface="Arial"/>
                <a:ea typeface="Arial"/>
                <a:cs typeface="Arial"/>
                <a:sym typeface="Arial"/>
              </a:rPr>
              <a:t>(C)</a:t>
            </a:r>
          </a:p>
        </p:txBody>
      </p:sp>
      <p:sp>
        <p:nvSpPr>
          <p:cNvPr id="481" name="Shape 481"/>
          <p:cNvSpPr/>
          <p:nvPr/>
        </p:nvSpPr>
        <p:spPr>
          <a:xfrm>
            <a:off x="-1" y="1268758"/>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482" name="Shape 482"/>
          <p:cNvSpPr/>
          <p:nvPr/>
        </p:nvSpPr>
        <p:spPr>
          <a:xfrm>
            <a:off x="1331637" y="620687"/>
            <a:ext cx="6048678" cy="4370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400">
                <a:latin typeface="Arial"/>
                <a:ea typeface="Arial"/>
                <a:cs typeface="Arial"/>
                <a:sym typeface="Arial"/>
              </a:defRPr>
            </a:lvl1pPr>
          </a:lstStyle>
          <a:p>
            <a:pPr lvl="0">
              <a:defRPr sz="1800" b="0"/>
            </a:pPr>
            <a:r>
              <a:rPr sz="2400" b="1"/>
              <a:t>Differential expression of known miRNA</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image23.png" descr="Figure 4-4.tif"/>
          <p:cNvPicPr/>
          <p:nvPr/>
        </p:nvPicPr>
        <p:blipFill>
          <a:blip r:embed="rId3">
            <a:extLst/>
          </a:blip>
          <a:stretch>
            <a:fillRect/>
          </a:stretch>
        </p:blipFill>
        <p:spPr>
          <a:xfrm>
            <a:off x="1691676" y="1412775"/>
            <a:ext cx="5344124" cy="5369025"/>
          </a:xfrm>
          <a:prstGeom prst="rect">
            <a:avLst/>
          </a:prstGeom>
          <a:ln w="12700">
            <a:miter lim="400000"/>
          </a:ln>
        </p:spPr>
      </p:pic>
      <p:sp>
        <p:nvSpPr>
          <p:cNvPr id="487" name="Shape 487"/>
          <p:cNvSpPr/>
          <p:nvPr/>
        </p:nvSpPr>
        <p:spPr>
          <a:xfrm>
            <a:off x="-1" y="1196750"/>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488" name="Shape 488"/>
          <p:cNvSpPr/>
          <p:nvPr/>
        </p:nvSpPr>
        <p:spPr>
          <a:xfrm>
            <a:off x="2195735" y="548679"/>
            <a:ext cx="4402834" cy="6492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2400">
                <a:latin typeface="微软雅黑"/>
                <a:ea typeface="微软雅黑"/>
                <a:cs typeface="微软雅黑"/>
                <a:sym typeface="微软雅黑"/>
              </a:defRPr>
            </a:lvl1pPr>
          </a:lstStyle>
          <a:p>
            <a:pPr lvl="0">
              <a:defRPr sz="1800" b="0"/>
            </a:pPr>
            <a:r>
              <a:rPr sz="2400" b="1"/>
              <a:t>Validation by qRT-PCR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p:nvPr/>
        </p:nvSpPr>
        <p:spPr>
          <a:xfrm>
            <a:off x="467543" y="1916831"/>
            <a:ext cx="7992889" cy="3078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63538" lvl="0" indent="-363538" algn="just">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We associated GO terms with coherent target genes of miRNAs that exhibited differential expression between </a:t>
            </a:r>
            <a:r>
              <a:rPr sz="2400" i="1">
                <a:latin typeface="Arial"/>
                <a:ea typeface="Arial"/>
                <a:cs typeface="Arial"/>
                <a:sym typeface="Arial"/>
              </a:rPr>
              <a:t>Brassica</a:t>
            </a:r>
            <a:r>
              <a:rPr sz="2400">
                <a:latin typeface="Arial"/>
                <a:ea typeface="Arial"/>
                <a:cs typeface="Arial"/>
                <a:sym typeface="Arial"/>
              </a:rPr>
              <a:t> hexaploid and its parents to identify the significantly changed GO biological process terms. </a:t>
            </a:r>
            <a:endParaRPr>
              <a:latin typeface="Arial"/>
              <a:ea typeface="Arial"/>
              <a:cs typeface="Arial"/>
              <a:sym typeface="Arial"/>
            </a:endParaRPr>
          </a:p>
          <a:p>
            <a:pPr marL="363538" lvl="0" indent="-363538" algn="just">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The results suggested that target genes involved in “response to stimulus” are significantly enriched in coherent target genes of down-regulated miRNAs in </a:t>
            </a:r>
            <a:r>
              <a:rPr sz="2400" i="1">
                <a:latin typeface="Arial"/>
                <a:ea typeface="Arial"/>
                <a:cs typeface="Arial"/>
                <a:sym typeface="Arial"/>
              </a:rPr>
              <a:t>Brassica</a:t>
            </a:r>
            <a:r>
              <a:rPr sz="2400">
                <a:latin typeface="Arial"/>
                <a:ea typeface="Arial"/>
                <a:cs typeface="Arial"/>
                <a:sym typeface="Arial"/>
              </a:rPr>
              <a:t> hexaploid . </a:t>
            </a:r>
          </a:p>
        </p:txBody>
      </p:sp>
      <p:sp>
        <p:nvSpPr>
          <p:cNvPr id="493" name="Shape 493"/>
          <p:cNvSpPr/>
          <p:nvPr/>
        </p:nvSpPr>
        <p:spPr>
          <a:xfrm>
            <a:off x="-10392" y="1484783"/>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494" name="Shape 494"/>
          <p:cNvSpPr/>
          <p:nvPr/>
        </p:nvSpPr>
        <p:spPr>
          <a:xfrm>
            <a:off x="971599" y="764702"/>
            <a:ext cx="7200801" cy="4862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latin typeface="Arial"/>
                <a:ea typeface="Arial"/>
                <a:cs typeface="Arial"/>
                <a:sym typeface="Arial"/>
              </a:defRPr>
            </a:lvl1pPr>
          </a:lstStyle>
          <a:p>
            <a:pPr lvl="0">
              <a:defRPr sz="1800" b="0"/>
            </a:pPr>
            <a:r>
              <a:rPr sz="2800" b="1"/>
              <a:t>Integrated analysis of miRNA with mRNA</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image24.png"/>
          <p:cNvPicPr/>
          <p:nvPr/>
        </p:nvPicPr>
        <p:blipFill>
          <a:blip r:embed="rId3">
            <a:extLst/>
          </a:blip>
          <a:stretch>
            <a:fillRect/>
          </a:stretch>
        </p:blipFill>
        <p:spPr>
          <a:xfrm>
            <a:off x="827583" y="1772816"/>
            <a:ext cx="7632852" cy="4752529"/>
          </a:xfrm>
          <a:prstGeom prst="rect">
            <a:avLst/>
          </a:prstGeom>
          <a:ln w="12700">
            <a:miter lim="400000"/>
          </a:ln>
        </p:spPr>
      </p:pic>
      <p:sp>
        <p:nvSpPr>
          <p:cNvPr id="497" name="Shape 497"/>
          <p:cNvSpPr/>
          <p:nvPr/>
        </p:nvSpPr>
        <p:spPr>
          <a:xfrm>
            <a:off x="611559" y="620687"/>
            <a:ext cx="8064897" cy="6173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400"/>
              </a:spcBef>
              <a:defRPr sz="1800" b="0"/>
            </a:pPr>
            <a:r>
              <a:rPr b="1">
                <a:latin typeface="Arial"/>
                <a:ea typeface="Arial"/>
                <a:cs typeface="Arial"/>
                <a:sym typeface="Arial"/>
              </a:rPr>
              <a:t>GO classifications of coherent target genes of up-regulated and down-regulated miRNAs in</a:t>
            </a:r>
            <a:r>
              <a:rPr b="1" i="1">
                <a:latin typeface="Arial"/>
                <a:ea typeface="Arial"/>
                <a:cs typeface="Arial"/>
                <a:sym typeface="Arial"/>
              </a:rPr>
              <a:t> Brassica</a:t>
            </a:r>
            <a:r>
              <a:rPr b="1">
                <a:latin typeface="Arial"/>
                <a:ea typeface="Arial"/>
                <a:cs typeface="Arial"/>
                <a:sym typeface="Arial"/>
              </a:rPr>
              <a:t> hexaploid compared with </a:t>
            </a:r>
            <a:r>
              <a:rPr b="1" i="1">
                <a:latin typeface="Arial"/>
                <a:ea typeface="Arial"/>
                <a:cs typeface="Arial"/>
                <a:sym typeface="Arial"/>
              </a:rPr>
              <a:t>B. rapa </a:t>
            </a:r>
          </a:p>
        </p:txBody>
      </p:sp>
      <p:sp>
        <p:nvSpPr>
          <p:cNvPr id="498" name="Shape 498"/>
          <p:cNvSpPr/>
          <p:nvPr/>
        </p:nvSpPr>
        <p:spPr>
          <a:xfrm>
            <a:off x="-1" y="1484783"/>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image25.png"/>
          <p:cNvPicPr/>
          <p:nvPr/>
        </p:nvPicPr>
        <p:blipFill>
          <a:blip r:embed="rId3">
            <a:extLst/>
          </a:blip>
          <a:stretch>
            <a:fillRect/>
          </a:stretch>
        </p:blipFill>
        <p:spPr>
          <a:xfrm>
            <a:off x="827583" y="1700808"/>
            <a:ext cx="7433324" cy="4762128"/>
          </a:xfrm>
          <a:prstGeom prst="rect">
            <a:avLst/>
          </a:prstGeom>
          <a:ln w="12700">
            <a:miter lim="400000"/>
          </a:ln>
        </p:spPr>
      </p:pic>
      <p:sp>
        <p:nvSpPr>
          <p:cNvPr id="503" name="Shape 503"/>
          <p:cNvSpPr/>
          <p:nvPr/>
        </p:nvSpPr>
        <p:spPr>
          <a:xfrm>
            <a:off x="395535" y="548679"/>
            <a:ext cx="8064897" cy="6173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400"/>
              </a:spcBef>
              <a:defRPr sz="1800" b="0"/>
            </a:pPr>
            <a:r>
              <a:rPr b="1">
                <a:latin typeface="Arial"/>
                <a:ea typeface="Arial"/>
                <a:cs typeface="Arial"/>
                <a:sym typeface="Arial"/>
              </a:rPr>
              <a:t>GO classifications of coherent target genes of up-regulated and down-regulated miRNAs in </a:t>
            </a:r>
            <a:r>
              <a:rPr b="1" i="1">
                <a:latin typeface="Arial"/>
                <a:ea typeface="Arial"/>
                <a:cs typeface="Arial"/>
                <a:sym typeface="Arial"/>
              </a:rPr>
              <a:t>Brassica</a:t>
            </a:r>
            <a:r>
              <a:rPr b="1">
                <a:latin typeface="Arial"/>
                <a:ea typeface="Arial"/>
                <a:cs typeface="Arial"/>
                <a:sym typeface="Arial"/>
              </a:rPr>
              <a:t> hexaploid compared with </a:t>
            </a:r>
            <a:r>
              <a:rPr b="1" i="1">
                <a:latin typeface="Arial"/>
                <a:ea typeface="Arial"/>
                <a:cs typeface="Arial"/>
                <a:sym typeface="Arial"/>
              </a:rPr>
              <a:t>B. carinata </a:t>
            </a:r>
          </a:p>
        </p:txBody>
      </p:sp>
      <p:sp>
        <p:nvSpPr>
          <p:cNvPr id="504" name="Shape 504"/>
          <p:cNvSpPr/>
          <p:nvPr/>
        </p:nvSpPr>
        <p:spPr>
          <a:xfrm>
            <a:off x="-1" y="1412775"/>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
          </p:nvPr>
        </p:nvSpPr>
        <p:spPr>
          <a:xfrm>
            <a:off x="266700" y="1792975"/>
            <a:ext cx="8686800" cy="4114804"/>
          </a:xfrm>
          <a:prstGeom prst="rect">
            <a:avLst/>
          </a:prstGeom>
        </p:spPr>
        <p:txBody>
          <a:bodyPr lIns="46798" tIns="46798" rIns="46798" bIns="46798">
            <a:normAutofit/>
          </a:bodyPr>
          <a:lstStyle/>
          <a:p>
            <a:pPr marL="342899" lvl="0" indent="-342899">
              <a:lnSpc>
                <a:spcPct val="150000"/>
              </a:lnSpc>
              <a:spcBef>
                <a:spcPts val="600"/>
              </a:spcBef>
              <a:buSzTx/>
              <a:buNone/>
              <a:defRPr sz="1800"/>
            </a:pPr>
            <a:r>
              <a:rPr sz="2900">
                <a:solidFill>
                  <a:srgbClr val="FF0000"/>
                </a:solidFill>
                <a:latin typeface="Wingdings 3"/>
                <a:ea typeface="Wingdings 3"/>
                <a:cs typeface="Wingdings 3"/>
                <a:sym typeface="Wingdings 3"/>
              </a:rPr>
              <a:t></a:t>
            </a:r>
            <a:r>
              <a:rPr sz="2900"/>
              <a:t>Background</a:t>
            </a:r>
          </a:p>
          <a:p>
            <a:pPr marL="444500" lvl="0" indent="-444500">
              <a:lnSpc>
                <a:spcPct val="150000"/>
              </a:lnSpc>
              <a:spcBef>
                <a:spcPts val="600"/>
              </a:spcBef>
              <a:buSzTx/>
              <a:buNone/>
              <a:defRPr sz="1800"/>
            </a:pPr>
            <a:r>
              <a:rPr sz="2900">
                <a:solidFill>
                  <a:srgbClr val="FF0000"/>
                </a:solidFill>
                <a:latin typeface="Wingdings 3"/>
                <a:ea typeface="Wingdings 3"/>
                <a:cs typeface="Wingdings 3"/>
                <a:sym typeface="Wingdings 3"/>
              </a:rPr>
              <a:t></a:t>
            </a:r>
            <a:r>
              <a:rPr sz="2900"/>
              <a:t>Transcriptomic changes in synthetic trigenomic allohexaploids of </a:t>
            </a:r>
            <a:r>
              <a:rPr sz="2900" i="1"/>
              <a:t>Brassica</a:t>
            </a:r>
          </a:p>
          <a:p>
            <a:pPr marL="446087" lvl="0" indent="-446087">
              <a:lnSpc>
                <a:spcPct val="150000"/>
              </a:lnSpc>
              <a:spcBef>
                <a:spcPts val="600"/>
              </a:spcBef>
              <a:buSzTx/>
              <a:buNone/>
              <a:tabLst>
                <a:tab pos="355600" algn="l"/>
              </a:tabLst>
              <a:defRPr sz="1800"/>
            </a:pPr>
            <a:r>
              <a:rPr sz="2900">
                <a:solidFill>
                  <a:srgbClr val="FF0000"/>
                </a:solidFill>
                <a:latin typeface="Wingdings 3"/>
                <a:ea typeface="Wingdings 3"/>
                <a:cs typeface="Wingdings 3"/>
                <a:sym typeface="Wingdings 3"/>
              </a:rPr>
              <a:t></a:t>
            </a:r>
            <a:r>
              <a:rPr sz="2900"/>
              <a:t>Characterization and expression patterns of small RNAs in synthesized </a:t>
            </a:r>
            <a:r>
              <a:rPr sz="2900" i="1"/>
              <a:t>Brassica hexaploids</a:t>
            </a:r>
          </a:p>
        </p:txBody>
      </p:sp>
      <p:sp>
        <p:nvSpPr>
          <p:cNvPr id="99" name="Shape 99"/>
          <p:cNvSpPr/>
          <p:nvPr/>
        </p:nvSpPr>
        <p:spPr>
          <a:xfrm>
            <a:off x="2514600" y="756021"/>
            <a:ext cx="3886200" cy="55488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lnSpc>
                <a:spcPct val="110000"/>
              </a:lnSpc>
              <a:spcBef>
                <a:spcPts val="2400"/>
              </a:spcBef>
              <a:defRPr sz="4000">
                <a:latin typeface="Arial"/>
                <a:ea typeface="Arial"/>
                <a:cs typeface="Arial"/>
                <a:sym typeface="Arial"/>
              </a:defRPr>
            </a:lvl1pPr>
          </a:lstStyle>
          <a:p>
            <a:pPr lvl="0">
              <a:defRPr sz="1800" b="0"/>
            </a:pPr>
            <a:r>
              <a:rPr sz="4000" b="1"/>
              <a:t>Outline</a:t>
            </a:r>
          </a:p>
        </p:txBody>
      </p:sp>
      <p:sp>
        <p:nvSpPr>
          <p:cNvPr id="100" name="Shape 100"/>
          <p:cNvSpPr/>
          <p:nvPr/>
        </p:nvSpPr>
        <p:spPr>
          <a:xfrm>
            <a:off x="38097" y="1574800"/>
            <a:ext cx="9144005" cy="0"/>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p:nvPr/>
        </p:nvSpPr>
        <p:spPr>
          <a:xfrm>
            <a:off x="3131840" y="5589239"/>
            <a:ext cx="3312369" cy="296491"/>
          </a:xfrm>
          <a:prstGeom prst="rect">
            <a:avLst/>
          </a:prstGeom>
          <a:ln w="12700">
            <a:solidFill>
              <a:srgbClr val="0000CC"/>
            </a:solidFill>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b="0"/>
            </a:pPr>
            <a:r>
              <a:rPr sz="2000" b="1">
                <a:latin typeface="Arial"/>
                <a:ea typeface="Arial"/>
                <a:cs typeface="Arial"/>
                <a:sym typeface="Arial"/>
              </a:rPr>
              <a:t>MPV</a:t>
            </a:r>
            <a:r>
              <a:rPr sz="2000">
                <a:latin typeface="黑体"/>
                <a:ea typeface="黑体"/>
                <a:cs typeface="黑体"/>
                <a:sym typeface="黑体"/>
              </a:rPr>
              <a:t>：</a:t>
            </a:r>
            <a:r>
              <a:rPr sz="2000" b="1">
                <a:latin typeface="Arial"/>
                <a:ea typeface="Arial"/>
                <a:cs typeface="Arial"/>
                <a:sym typeface="Arial"/>
              </a:rPr>
              <a:t>mid-parent value</a:t>
            </a:r>
          </a:p>
        </p:txBody>
      </p:sp>
      <p:pic>
        <p:nvPicPr>
          <p:cNvPr id="509" name="image26.png" descr="图标修改1.tif"/>
          <p:cNvPicPr/>
          <p:nvPr/>
        </p:nvPicPr>
        <p:blipFill>
          <a:blip r:embed="rId2">
            <a:extLst/>
          </a:blip>
          <a:srcRect b="53276"/>
          <a:stretch>
            <a:fillRect/>
          </a:stretch>
        </p:blipFill>
        <p:spPr>
          <a:xfrm>
            <a:off x="1043608" y="2060848"/>
            <a:ext cx="7073159" cy="3352802"/>
          </a:xfrm>
          <a:prstGeom prst="rect">
            <a:avLst/>
          </a:prstGeom>
          <a:ln w="12700">
            <a:miter lim="400000"/>
          </a:ln>
        </p:spPr>
      </p:pic>
      <p:sp>
        <p:nvSpPr>
          <p:cNvPr id="510" name="Shape 510"/>
          <p:cNvSpPr/>
          <p:nvPr/>
        </p:nvSpPr>
        <p:spPr>
          <a:xfrm>
            <a:off x="899591" y="548679"/>
            <a:ext cx="7165304"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sz="2400" b="1">
                <a:latin typeface="Arial"/>
                <a:ea typeface="Arial"/>
                <a:cs typeface="Arial"/>
                <a:sym typeface="Arial"/>
              </a:rPr>
              <a:t>Distribution of nonadditively expressed miRNAs</a:t>
            </a:r>
            <a:endParaRPr sz="2400">
              <a:solidFill>
                <a:srgbClr val="FFFFFF"/>
              </a:solidFill>
              <a:latin typeface="Arial"/>
              <a:ea typeface="Arial"/>
              <a:cs typeface="Arial"/>
              <a:sym typeface="Arial"/>
            </a:endParaRPr>
          </a:p>
          <a:p>
            <a:pPr lvl="0">
              <a:defRPr sz="1800" b="0"/>
            </a:pPr>
            <a:r>
              <a:rPr sz="2400" b="1">
                <a:latin typeface="Arial"/>
                <a:ea typeface="Arial"/>
                <a:cs typeface="Arial"/>
                <a:sym typeface="Arial"/>
              </a:rPr>
              <a:t>detected in </a:t>
            </a:r>
            <a:r>
              <a:rPr sz="2400" b="1" i="1">
                <a:latin typeface="Arial"/>
                <a:ea typeface="Arial"/>
                <a:cs typeface="Arial"/>
                <a:sym typeface="Arial"/>
              </a:rPr>
              <a:t>Brassica </a:t>
            </a:r>
            <a:r>
              <a:rPr sz="2400" b="1">
                <a:latin typeface="Arial"/>
                <a:ea typeface="Arial"/>
                <a:cs typeface="Arial"/>
                <a:sym typeface="Arial"/>
              </a:rPr>
              <a:t>hexaploid</a:t>
            </a:r>
          </a:p>
        </p:txBody>
      </p:sp>
      <p:sp>
        <p:nvSpPr>
          <p:cNvPr id="511" name="Shape 511"/>
          <p:cNvSpPr/>
          <p:nvPr/>
        </p:nvSpPr>
        <p:spPr>
          <a:xfrm>
            <a:off x="-1" y="1556791"/>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image27.png"/>
          <p:cNvPicPr/>
          <p:nvPr/>
        </p:nvPicPr>
        <p:blipFill>
          <a:blip r:embed="rId3">
            <a:extLst/>
          </a:blip>
          <a:stretch>
            <a:fillRect/>
          </a:stretch>
        </p:blipFill>
        <p:spPr>
          <a:xfrm>
            <a:off x="611560" y="1484783"/>
            <a:ext cx="7566994" cy="5004350"/>
          </a:xfrm>
          <a:prstGeom prst="rect">
            <a:avLst/>
          </a:prstGeom>
          <a:ln w="12700">
            <a:miter lim="400000"/>
          </a:ln>
        </p:spPr>
      </p:pic>
      <p:sp>
        <p:nvSpPr>
          <p:cNvPr id="514" name="Shape 514"/>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515" name="Shape 515"/>
          <p:cNvSpPr/>
          <p:nvPr/>
        </p:nvSpPr>
        <p:spPr>
          <a:xfrm>
            <a:off x="755574" y="332655"/>
            <a:ext cx="7632852"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b="0"/>
            </a:pPr>
            <a:r>
              <a:rPr sz="2400" b="1">
                <a:latin typeface="Arial"/>
                <a:ea typeface="Arial"/>
                <a:cs typeface="Arial"/>
                <a:sym typeface="Arial"/>
              </a:rPr>
              <a:t>GO classifications of target genes of additive and </a:t>
            </a:r>
            <a:endParaRPr>
              <a:latin typeface="Arial"/>
              <a:ea typeface="Arial"/>
              <a:cs typeface="Arial"/>
              <a:sym typeface="Arial"/>
            </a:endParaRPr>
          </a:p>
          <a:p>
            <a:pPr lvl="0">
              <a:defRPr sz="1800" b="0"/>
            </a:pPr>
            <a:r>
              <a:rPr sz="2400" b="1">
                <a:latin typeface="Arial"/>
                <a:ea typeface="Arial"/>
                <a:cs typeface="Arial"/>
                <a:sym typeface="Arial"/>
              </a:rPr>
              <a:t>non-additive miRNAs in </a:t>
            </a:r>
            <a:r>
              <a:rPr sz="2400" b="1" i="1">
                <a:latin typeface="Arial"/>
                <a:ea typeface="Arial"/>
                <a:cs typeface="Arial"/>
                <a:sym typeface="Arial"/>
              </a:rPr>
              <a:t>Brassica</a:t>
            </a:r>
            <a:r>
              <a:rPr sz="2400" b="1">
                <a:latin typeface="Arial"/>
                <a:ea typeface="Arial"/>
                <a:cs typeface="Arial"/>
                <a:sym typeface="Arial"/>
              </a:rPr>
              <a:t> hexaploid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image28.png" descr="Figure 6-6.tif"/>
          <p:cNvPicPr/>
          <p:nvPr/>
        </p:nvPicPr>
        <p:blipFill>
          <a:blip r:embed="rId3">
            <a:extLst/>
          </a:blip>
          <a:stretch>
            <a:fillRect/>
          </a:stretch>
        </p:blipFill>
        <p:spPr>
          <a:xfrm>
            <a:off x="107950" y="1277937"/>
            <a:ext cx="8712200" cy="5464177"/>
          </a:xfrm>
          <a:prstGeom prst="rect">
            <a:avLst/>
          </a:prstGeom>
          <a:ln w="12700">
            <a:miter lim="400000"/>
          </a:ln>
        </p:spPr>
      </p:pic>
      <p:sp>
        <p:nvSpPr>
          <p:cNvPr id="520" name="Shape 520"/>
          <p:cNvSpPr/>
          <p:nvPr/>
        </p:nvSpPr>
        <p:spPr>
          <a:xfrm>
            <a:off x="539551" y="692694"/>
            <a:ext cx="8280921" cy="4370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400">
                <a:latin typeface="Arial"/>
                <a:ea typeface="Arial"/>
                <a:cs typeface="Arial"/>
                <a:sym typeface="Arial"/>
              </a:defRPr>
            </a:lvl1pPr>
          </a:lstStyle>
          <a:p>
            <a:pPr lvl="0">
              <a:defRPr sz="1800" b="0"/>
            </a:pPr>
            <a:r>
              <a:rPr sz="2400" b="1"/>
              <a:t>Identification and validation of potential novel miRNAs</a:t>
            </a:r>
          </a:p>
        </p:txBody>
      </p:sp>
      <p:sp>
        <p:nvSpPr>
          <p:cNvPr id="521" name="Shape 521"/>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5" name="Table 525"/>
          <p:cNvGraphicFramePr/>
          <p:nvPr/>
        </p:nvGraphicFramePr>
        <p:xfrm>
          <a:off x="467543" y="1772816"/>
          <a:ext cx="8424935" cy="4259197"/>
        </p:xfrm>
        <a:graphic>
          <a:graphicData uri="http://schemas.openxmlformats.org/drawingml/2006/table">
            <a:tbl>
              <a:tblPr>
                <a:tableStyleId>{4C3C2611-4C71-4FC5-86AE-919BDF0F9419}</a:tableStyleId>
              </a:tblPr>
              <a:tblGrid>
                <a:gridCol w="2808312"/>
                <a:gridCol w="3722737"/>
                <a:gridCol w="1893886"/>
              </a:tblGrid>
              <a:tr h="663198">
                <a:tc>
                  <a:txBody>
                    <a:bodyPr/>
                    <a:lstStyle/>
                    <a:p>
                      <a:pPr lvl="0" algn="l">
                        <a:defRPr sz="1800" b="0" i="0"/>
                      </a:pPr>
                      <a:r>
                        <a:rPr sz="2000">
                          <a:sym typeface="Helvetica"/>
                        </a:rPr>
                        <a:t>Abundance of</a:t>
                      </a:r>
                      <a:endParaRPr>
                        <a:sym typeface="Helvetica"/>
                      </a:endParaRPr>
                    </a:p>
                    <a:p>
                      <a:pPr lvl="0" algn="l">
                        <a:defRPr sz="1800" b="0" i="0"/>
                      </a:pPr>
                      <a:r>
                        <a:rPr sz="2000">
                          <a:sym typeface="Helvetica"/>
                        </a:rPr>
                        <a:t>novel miRNAs </a:t>
                      </a:r>
                    </a:p>
                  </a:txBody>
                  <a:tcPr marL="45720" marR="45720" horzOverflow="overflow"/>
                </a:tc>
                <a:tc>
                  <a:txBody>
                    <a:bodyPr/>
                    <a:lstStyle/>
                    <a:p>
                      <a:pPr lvl="0" algn="l">
                        <a:defRPr sz="1800" b="0" i="0"/>
                      </a:pPr>
                      <a:r>
                        <a:rPr sz="2000">
                          <a:sym typeface="Helvetica"/>
                        </a:rPr>
                        <a:t>Total number of novel miRNAs in the three libraries</a:t>
                      </a:r>
                    </a:p>
                  </a:txBody>
                  <a:tcPr marL="45720" marR="45720" horzOverflow="overflow"/>
                </a:tc>
                <a:tc>
                  <a:txBody>
                    <a:bodyPr/>
                    <a:lstStyle/>
                    <a:p>
                      <a:pPr lvl="0" algn="l">
                        <a:defRPr sz="1800" b="0" i="0"/>
                      </a:pPr>
                      <a:r>
                        <a:rPr sz="2000">
                          <a:sym typeface="Helvetica"/>
                        </a:rPr>
                        <a:t>Percentage (%)</a:t>
                      </a:r>
                    </a:p>
                  </a:txBody>
                  <a:tcPr marL="45720" marR="45720" horzOverflow="overflow"/>
                </a:tc>
              </a:tr>
              <a:tr h="468892">
                <a:tc>
                  <a:txBody>
                    <a:bodyPr/>
                    <a:lstStyle/>
                    <a:p>
                      <a:pPr lvl="0" algn="l">
                        <a:defRPr sz="1800" b="0" i="0"/>
                      </a:pPr>
                      <a:r>
                        <a:rPr sz="2000">
                          <a:sym typeface="Helvetica"/>
                        </a:rPr>
                        <a:t>1-100</a:t>
                      </a:r>
                    </a:p>
                  </a:txBody>
                  <a:tcPr marL="45720" marR="45720" horzOverflow="overflow"/>
                </a:tc>
                <a:tc>
                  <a:txBody>
                    <a:bodyPr/>
                    <a:lstStyle/>
                    <a:p>
                      <a:pPr lvl="0" algn="l">
                        <a:defRPr sz="1800" b="0" i="0"/>
                      </a:pPr>
                      <a:r>
                        <a:rPr sz="2000">
                          <a:sym typeface="Helvetica"/>
                        </a:rPr>
                        <a:t>648</a:t>
                      </a:r>
                    </a:p>
                  </a:txBody>
                  <a:tcPr marL="45720" marR="45720" horzOverflow="overflow"/>
                </a:tc>
                <a:tc>
                  <a:txBody>
                    <a:bodyPr/>
                    <a:lstStyle/>
                    <a:p>
                      <a:pPr lvl="0" algn="l">
                        <a:defRPr sz="1800" b="0" i="0"/>
                      </a:pPr>
                      <a:r>
                        <a:rPr sz="2000">
                          <a:sym typeface="Helvetica"/>
                        </a:rPr>
                        <a:t>82.03</a:t>
                      </a:r>
                    </a:p>
                  </a:txBody>
                  <a:tcPr marL="45720" marR="45720" horzOverflow="overflow"/>
                </a:tc>
              </a:tr>
              <a:tr h="495290">
                <a:tc>
                  <a:txBody>
                    <a:bodyPr/>
                    <a:lstStyle/>
                    <a:p>
                      <a:pPr lvl="0" algn="l">
                        <a:defRPr sz="1800" b="0" i="0"/>
                      </a:pPr>
                      <a:r>
                        <a:rPr sz="2000">
                          <a:sym typeface="Helvetica"/>
                        </a:rPr>
                        <a:t>100-500</a:t>
                      </a:r>
                    </a:p>
                  </a:txBody>
                  <a:tcPr marL="45720" marR="45720" horzOverflow="overflow"/>
                </a:tc>
                <a:tc>
                  <a:txBody>
                    <a:bodyPr/>
                    <a:lstStyle/>
                    <a:p>
                      <a:pPr lvl="0" algn="l">
                        <a:defRPr sz="1800" b="0" i="0"/>
                      </a:pPr>
                      <a:r>
                        <a:rPr sz="2000">
                          <a:sym typeface="Helvetica"/>
                        </a:rPr>
                        <a:t>80</a:t>
                      </a:r>
                    </a:p>
                  </a:txBody>
                  <a:tcPr marL="45720" marR="45720" horzOverflow="overflow"/>
                </a:tc>
                <a:tc>
                  <a:txBody>
                    <a:bodyPr/>
                    <a:lstStyle/>
                    <a:p>
                      <a:pPr lvl="0" algn="l">
                        <a:defRPr sz="1800" b="0" i="0"/>
                      </a:pPr>
                      <a:r>
                        <a:rPr sz="2000">
                          <a:sym typeface="Helvetica"/>
                        </a:rPr>
                        <a:t>10.13</a:t>
                      </a:r>
                    </a:p>
                  </a:txBody>
                  <a:tcPr marL="45720" marR="45720" horzOverflow="overflow"/>
                </a:tc>
              </a:tr>
              <a:tr h="495290">
                <a:tc>
                  <a:txBody>
                    <a:bodyPr/>
                    <a:lstStyle/>
                    <a:p>
                      <a:pPr lvl="0" algn="l">
                        <a:defRPr sz="1800" b="0" i="0"/>
                      </a:pPr>
                      <a:r>
                        <a:rPr sz="2000">
                          <a:sym typeface="Helvetica"/>
                        </a:rPr>
                        <a:t>500-1,000</a:t>
                      </a:r>
                    </a:p>
                  </a:txBody>
                  <a:tcPr marL="45720" marR="45720" horzOverflow="overflow"/>
                </a:tc>
                <a:tc>
                  <a:txBody>
                    <a:bodyPr/>
                    <a:lstStyle/>
                    <a:p>
                      <a:pPr lvl="0" algn="l">
                        <a:defRPr sz="1800" b="0" i="0"/>
                      </a:pPr>
                      <a:r>
                        <a:rPr sz="2000">
                          <a:sym typeface="Helvetica"/>
                        </a:rPr>
                        <a:t>13</a:t>
                      </a:r>
                    </a:p>
                  </a:txBody>
                  <a:tcPr marL="45720" marR="45720" horzOverflow="overflow"/>
                </a:tc>
                <a:tc>
                  <a:txBody>
                    <a:bodyPr/>
                    <a:lstStyle/>
                    <a:p>
                      <a:pPr lvl="0" algn="l">
                        <a:defRPr sz="1800" b="0" i="0"/>
                      </a:pPr>
                      <a:r>
                        <a:rPr sz="2000">
                          <a:sym typeface="Helvetica"/>
                        </a:rPr>
                        <a:t>1.64</a:t>
                      </a:r>
                    </a:p>
                  </a:txBody>
                  <a:tcPr marL="45720" marR="45720" horzOverflow="overflow"/>
                </a:tc>
              </a:tr>
              <a:tr h="495290">
                <a:tc>
                  <a:txBody>
                    <a:bodyPr/>
                    <a:lstStyle/>
                    <a:p>
                      <a:pPr lvl="0" algn="l">
                        <a:defRPr sz="1800" b="0" i="0"/>
                      </a:pPr>
                      <a:r>
                        <a:rPr sz="2000">
                          <a:sym typeface="Helvetica"/>
                        </a:rPr>
                        <a:t>1,000-5,000</a:t>
                      </a:r>
                    </a:p>
                  </a:txBody>
                  <a:tcPr marL="45720" marR="45720" horzOverflow="overflow"/>
                </a:tc>
                <a:tc>
                  <a:txBody>
                    <a:bodyPr/>
                    <a:lstStyle/>
                    <a:p>
                      <a:pPr lvl="0" algn="l">
                        <a:defRPr sz="1800" b="0" i="0"/>
                      </a:pPr>
                      <a:r>
                        <a:rPr sz="2000">
                          <a:sym typeface="Helvetica"/>
                        </a:rPr>
                        <a:t>37</a:t>
                      </a:r>
                    </a:p>
                  </a:txBody>
                  <a:tcPr marL="45720" marR="45720" horzOverflow="overflow"/>
                </a:tc>
                <a:tc>
                  <a:txBody>
                    <a:bodyPr/>
                    <a:lstStyle/>
                    <a:p>
                      <a:pPr lvl="0" algn="l">
                        <a:defRPr sz="1800" b="0" i="0"/>
                      </a:pPr>
                      <a:r>
                        <a:rPr sz="2000">
                          <a:sym typeface="Helvetica"/>
                        </a:rPr>
                        <a:t>4.68</a:t>
                      </a:r>
                    </a:p>
                  </a:txBody>
                  <a:tcPr marL="45720" marR="45720" horzOverflow="overflow"/>
                </a:tc>
              </a:tr>
              <a:tr h="495290">
                <a:tc>
                  <a:txBody>
                    <a:bodyPr/>
                    <a:lstStyle/>
                    <a:p>
                      <a:pPr lvl="0" algn="l">
                        <a:defRPr sz="1800" b="0" i="0"/>
                      </a:pPr>
                      <a:r>
                        <a:rPr sz="2000">
                          <a:sym typeface="Helvetica"/>
                        </a:rPr>
                        <a:t>5,000-10,000</a:t>
                      </a:r>
                    </a:p>
                  </a:txBody>
                  <a:tcPr marL="45720" marR="45720" horzOverflow="overflow"/>
                </a:tc>
                <a:tc>
                  <a:txBody>
                    <a:bodyPr/>
                    <a:lstStyle/>
                    <a:p>
                      <a:pPr lvl="0" algn="l">
                        <a:defRPr sz="1800" b="0" i="0"/>
                      </a:pPr>
                      <a:r>
                        <a:rPr sz="2000">
                          <a:sym typeface="Helvetica"/>
                        </a:rPr>
                        <a:t>8</a:t>
                      </a:r>
                    </a:p>
                  </a:txBody>
                  <a:tcPr marL="45720" marR="45720" horzOverflow="overflow"/>
                </a:tc>
                <a:tc>
                  <a:txBody>
                    <a:bodyPr/>
                    <a:lstStyle/>
                    <a:p>
                      <a:pPr lvl="0" algn="l">
                        <a:defRPr sz="1800" b="0" i="0"/>
                      </a:pPr>
                      <a:r>
                        <a:rPr sz="2000">
                          <a:sym typeface="Helvetica"/>
                        </a:rPr>
                        <a:t>1.01</a:t>
                      </a:r>
                    </a:p>
                  </a:txBody>
                  <a:tcPr marL="45720" marR="45720" horzOverflow="overflow"/>
                </a:tc>
              </a:tr>
              <a:tr h="495290">
                <a:tc>
                  <a:txBody>
                    <a:bodyPr/>
                    <a:lstStyle/>
                    <a:p>
                      <a:pPr lvl="0" algn="l">
                        <a:defRPr sz="1800" b="0" i="0"/>
                      </a:pPr>
                      <a:r>
                        <a:rPr sz="2000">
                          <a:sym typeface="Helvetica"/>
                        </a:rPr>
                        <a:t>&gt;10,000</a:t>
                      </a:r>
                    </a:p>
                  </a:txBody>
                  <a:tcPr marL="45720" marR="45720" horzOverflow="overflow"/>
                </a:tc>
                <a:tc>
                  <a:txBody>
                    <a:bodyPr/>
                    <a:lstStyle/>
                    <a:p>
                      <a:pPr lvl="0" algn="l">
                        <a:defRPr sz="1800" b="0" i="0"/>
                      </a:pPr>
                      <a:r>
                        <a:rPr sz="2000">
                          <a:sym typeface="Helvetica"/>
                        </a:rPr>
                        <a:t>4</a:t>
                      </a:r>
                    </a:p>
                  </a:txBody>
                  <a:tcPr marL="45720" marR="45720" horzOverflow="overflow"/>
                </a:tc>
                <a:tc>
                  <a:txBody>
                    <a:bodyPr/>
                    <a:lstStyle/>
                    <a:p>
                      <a:pPr lvl="0" algn="l">
                        <a:defRPr sz="1800" b="0" i="0"/>
                      </a:pPr>
                      <a:r>
                        <a:rPr sz="2000">
                          <a:sym typeface="Helvetica"/>
                        </a:rPr>
                        <a:t>0.51</a:t>
                      </a:r>
                    </a:p>
                  </a:txBody>
                  <a:tcPr marL="45720" marR="45720" horzOverflow="overflow"/>
                </a:tc>
              </a:tr>
              <a:tr h="612815">
                <a:tc>
                  <a:txBody>
                    <a:bodyPr/>
                    <a:lstStyle/>
                    <a:p>
                      <a:pPr lvl="0" algn="l">
                        <a:defRPr sz="1800" b="0" i="0"/>
                      </a:pPr>
                      <a:r>
                        <a:rPr sz="2000">
                          <a:sym typeface="Helvetica"/>
                        </a:rPr>
                        <a:t>Total</a:t>
                      </a:r>
                    </a:p>
                  </a:txBody>
                  <a:tcPr marL="45720" marR="45720" horzOverflow="overflow"/>
                </a:tc>
                <a:tc>
                  <a:txBody>
                    <a:bodyPr/>
                    <a:lstStyle/>
                    <a:p>
                      <a:pPr lvl="0" algn="l">
                        <a:defRPr sz="1800" b="0" i="0"/>
                      </a:pPr>
                      <a:r>
                        <a:rPr sz="2000">
                          <a:sym typeface="Helvetica"/>
                        </a:rPr>
                        <a:t>790</a:t>
                      </a:r>
                    </a:p>
                  </a:txBody>
                  <a:tcPr marL="45720" marR="45720" horzOverflow="overflow"/>
                </a:tc>
                <a:tc>
                  <a:txBody>
                    <a:bodyPr/>
                    <a:lstStyle/>
                    <a:p>
                      <a:pPr lvl="0" algn="l">
                        <a:defRPr sz="1800" b="0" i="0"/>
                      </a:pPr>
                      <a:r>
                        <a:rPr sz="2000">
                          <a:sym typeface="Helvetica"/>
                        </a:rPr>
                        <a:t>100</a:t>
                      </a:r>
                    </a:p>
                  </a:txBody>
                  <a:tcPr marL="45720" marR="45720" horzOverflow="overflow"/>
                </a:tc>
              </a:tr>
            </a:tbl>
          </a:graphicData>
        </a:graphic>
      </p:graphicFrame>
      <p:sp>
        <p:nvSpPr>
          <p:cNvPr id="526" name="Shape 526"/>
          <p:cNvSpPr/>
          <p:nvPr/>
        </p:nvSpPr>
        <p:spPr>
          <a:xfrm>
            <a:off x="683566" y="541555"/>
            <a:ext cx="6396833" cy="70123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b="0"/>
            </a:pPr>
            <a:r>
              <a:rPr sz="2400" b="1">
                <a:latin typeface="Arial"/>
                <a:ea typeface="Arial"/>
                <a:cs typeface="Arial"/>
                <a:sym typeface="Arial"/>
              </a:rPr>
              <a:t>Distribution of abundance of novel miRNAs</a:t>
            </a:r>
            <a:endParaRPr sz="2400">
              <a:latin typeface="Arial"/>
              <a:ea typeface="Arial"/>
              <a:cs typeface="Arial"/>
              <a:sym typeface="Arial"/>
            </a:endParaRPr>
          </a:p>
          <a:p>
            <a:pPr lvl="0">
              <a:defRPr sz="1800" b="0"/>
            </a:pPr>
            <a:r>
              <a:rPr sz="2400" b="1">
                <a:latin typeface="Arial"/>
                <a:ea typeface="Arial"/>
                <a:cs typeface="Arial"/>
                <a:sym typeface="Arial"/>
              </a:rPr>
              <a:t>in </a:t>
            </a:r>
            <a:r>
              <a:rPr sz="2400" b="1" i="1">
                <a:latin typeface="Arial"/>
                <a:ea typeface="Arial"/>
                <a:cs typeface="Arial"/>
                <a:sym typeface="Arial"/>
              </a:rPr>
              <a:t>Brassica</a:t>
            </a:r>
            <a:r>
              <a:rPr sz="2400" b="1">
                <a:latin typeface="Arial"/>
                <a:ea typeface="Arial"/>
                <a:cs typeface="Arial"/>
                <a:sym typeface="Arial"/>
              </a:rPr>
              <a:t> hexaploid and its parents</a:t>
            </a:r>
          </a:p>
        </p:txBody>
      </p:sp>
      <p:sp>
        <p:nvSpPr>
          <p:cNvPr id="527" name="Shape 527"/>
          <p:cNvSpPr/>
          <p:nvPr/>
        </p:nvSpPr>
        <p:spPr>
          <a:xfrm>
            <a:off x="-1" y="1484783"/>
            <a:ext cx="9144004" cy="1"/>
          </a:xfrm>
          <a:prstGeom prst="line">
            <a:avLst/>
          </a:prstGeom>
          <a:ln w="76200">
            <a:solidFill>
              <a:srgbClr val="008080"/>
            </a:solidFill>
            <a:round/>
          </a:ln>
        </p:spPr>
        <p:txBody>
          <a:bodyPr lIns="0" tIns="0" rIns="0" bIns="0"/>
          <a:lstStyle/>
          <a:p>
            <a:pPr lvl="0" defTabSz="457200">
              <a:defRPr sz="1200" b="0"/>
            </a:pPr>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p:nvPr/>
        </p:nvSpPr>
        <p:spPr>
          <a:xfrm>
            <a:off x="251519" y="1685700"/>
            <a:ext cx="8352929" cy="4358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363538" lvl="0" indent="-363538" algn="just">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Total of 618 differentially expressed miRNAs were detected between </a:t>
            </a:r>
            <a:r>
              <a:rPr sz="2400" i="1">
                <a:latin typeface="Arial"/>
                <a:ea typeface="Arial"/>
                <a:cs typeface="Arial"/>
                <a:sym typeface="Arial"/>
              </a:rPr>
              <a:t>Brassica </a:t>
            </a:r>
            <a:r>
              <a:rPr sz="2400">
                <a:latin typeface="Arial"/>
                <a:ea typeface="Arial"/>
                <a:cs typeface="Arial"/>
                <a:sym typeface="Arial"/>
              </a:rPr>
              <a:t>hexaploid and its parents. </a:t>
            </a:r>
          </a:p>
          <a:p>
            <a:pPr marL="363538" lvl="0" indent="-363538" algn="just">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More differentially expressed miRNAs with larger differences in expression existed between </a:t>
            </a:r>
            <a:r>
              <a:rPr sz="2400" i="1">
                <a:latin typeface="Arial"/>
                <a:ea typeface="Arial"/>
                <a:cs typeface="Arial"/>
                <a:sym typeface="Arial"/>
              </a:rPr>
              <a:t>Brassica </a:t>
            </a:r>
            <a:r>
              <a:rPr sz="2400">
                <a:latin typeface="Arial"/>
                <a:ea typeface="Arial"/>
                <a:cs typeface="Arial"/>
                <a:sym typeface="Arial"/>
              </a:rPr>
              <a:t>hexaploid and </a:t>
            </a:r>
            <a:r>
              <a:rPr sz="2400" i="1">
                <a:latin typeface="Arial"/>
                <a:ea typeface="Arial"/>
                <a:cs typeface="Arial"/>
                <a:sym typeface="Arial"/>
              </a:rPr>
              <a:t>B. rapa</a:t>
            </a:r>
            <a:r>
              <a:rPr sz="2400">
                <a:latin typeface="Arial"/>
                <a:ea typeface="Arial"/>
                <a:cs typeface="Arial"/>
                <a:sym typeface="Arial"/>
              </a:rPr>
              <a:t>, which is consistent with the progenitor-biased gene repression in this hexaploid. </a:t>
            </a:r>
          </a:p>
          <a:p>
            <a:pPr marL="363538" lvl="0" indent="-363538" algn="just">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The target genes involved in response to stimulus are significantly enriched in coherent target genes of down-regulated miRNAs.</a:t>
            </a:r>
            <a:endParaRPr>
              <a:latin typeface="Arial"/>
              <a:ea typeface="Arial"/>
              <a:cs typeface="Arial"/>
              <a:sym typeface="Arial"/>
            </a:endParaRPr>
          </a:p>
          <a:p>
            <a:pPr marL="363538" lvl="0" indent="-363538" algn="just">
              <a:spcBef>
                <a:spcPts val="1200"/>
              </a:spcBef>
              <a:defRPr sz="1800" b="0"/>
            </a:pPr>
            <a:r>
              <a:rPr sz="2400">
                <a:solidFill>
                  <a:srgbClr val="FF0000"/>
                </a:solidFill>
                <a:latin typeface="Wingdings 3"/>
                <a:ea typeface="Wingdings 3"/>
                <a:cs typeface="Wingdings 3"/>
                <a:sym typeface="Wingdings 3"/>
              </a:rPr>
              <a:t></a:t>
            </a:r>
            <a:r>
              <a:rPr sz="2400">
                <a:latin typeface="Arial"/>
                <a:ea typeface="Arial"/>
                <a:cs typeface="Arial"/>
                <a:sym typeface="Arial"/>
              </a:rPr>
              <a:t>These results increase our understanding of the gene expression regulation mechanism in </a:t>
            </a:r>
            <a:r>
              <a:rPr sz="2400" i="1">
                <a:latin typeface="Arial"/>
                <a:ea typeface="Arial"/>
                <a:cs typeface="Arial"/>
                <a:sym typeface="Arial"/>
              </a:rPr>
              <a:t>Brassica</a:t>
            </a:r>
            <a:r>
              <a:rPr sz="2400">
                <a:latin typeface="Arial"/>
                <a:ea typeface="Arial"/>
                <a:cs typeface="Arial"/>
                <a:sym typeface="Arial"/>
              </a:rPr>
              <a:t> polyploids.</a:t>
            </a:r>
          </a:p>
        </p:txBody>
      </p:sp>
      <p:sp>
        <p:nvSpPr>
          <p:cNvPr id="532" name="Shape 532"/>
          <p:cNvSpPr/>
          <p:nvPr/>
        </p:nvSpPr>
        <p:spPr>
          <a:xfrm>
            <a:off x="-1" y="1340766"/>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533" name="Shape 533"/>
          <p:cNvSpPr/>
          <p:nvPr/>
        </p:nvSpPr>
        <p:spPr>
          <a:xfrm>
            <a:off x="0" y="548679"/>
            <a:ext cx="9144000" cy="60987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600" b="0">
                <a:latin typeface="Arial"/>
                <a:ea typeface="Arial"/>
                <a:cs typeface="Arial"/>
                <a:sym typeface="Arial"/>
              </a:defRPr>
            </a:lvl1pPr>
          </a:lstStyle>
          <a:p>
            <a:pPr lvl="0">
              <a:defRPr sz="1800"/>
            </a:pPr>
            <a:r>
              <a:rPr sz="3600"/>
              <a:t>Summary of small RNA expression</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p:nvPr/>
        </p:nvSpPr>
        <p:spPr>
          <a:xfrm>
            <a:off x="721419" y="2375445"/>
            <a:ext cx="7895729" cy="21071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363538" lvl="0" indent="-363538" algn="just">
              <a:spcBef>
                <a:spcPts val="1200"/>
              </a:spcBef>
              <a:defRPr sz="1800" b="0"/>
            </a:pPr>
            <a:r>
              <a:rPr sz="2800">
                <a:solidFill>
                  <a:srgbClr val="FF0000"/>
                </a:solidFill>
                <a:latin typeface="Wingdings 3"/>
                <a:ea typeface="Wingdings 3"/>
                <a:cs typeface="Wingdings 3"/>
                <a:sym typeface="Wingdings 3"/>
              </a:rPr>
              <a:t></a:t>
            </a:r>
            <a:r>
              <a:rPr sz="2800">
                <a:latin typeface="Arial"/>
                <a:ea typeface="Arial"/>
                <a:cs typeface="Arial"/>
                <a:sym typeface="Arial"/>
              </a:rPr>
              <a:t>Prof. Jinling Meng, HAU</a:t>
            </a:r>
          </a:p>
          <a:p>
            <a:pPr marL="363538" lvl="0" indent="-363538" algn="just">
              <a:spcBef>
                <a:spcPts val="1200"/>
              </a:spcBef>
              <a:defRPr sz="1800" b="0"/>
            </a:pPr>
            <a:r>
              <a:rPr sz="2800">
                <a:solidFill>
                  <a:srgbClr val="FF0000"/>
                </a:solidFill>
                <a:latin typeface="Wingdings 3"/>
                <a:ea typeface="Wingdings 3"/>
                <a:cs typeface="Wingdings 3"/>
                <a:sym typeface="Wingdings 3"/>
              </a:rPr>
              <a:t></a:t>
            </a:r>
            <a:r>
              <a:rPr sz="2800">
                <a:latin typeface="Arial"/>
                <a:ea typeface="Arial"/>
                <a:cs typeface="Arial"/>
                <a:sym typeface="Arial"/>
              </a:rPr>
              <a:t>Qin Zhao, Ph.D., WHU</a:t>
            </a:r>
          </a:p>
          <a:p>
            <a:pPr marL="363538" lvl="0" indent="-363538" algn="just">
              <a:spcBef>
                <a:spcPts val="1200"/>
              </a:spcBef>
              <a:defRPr sz="1800" b="0"/>
            </a:pPr>
            <a:r>
              <a:rPr sz="2800">
                <a:latin typeface="Arial"/>
                <a:ea typeface="Arial"/>
                <a:cs typeface="Arial"/>
                <a:sym typeface="Arial"/>
              </a:rPr>
              <a:t>      Yanyue Shen, Ph.D., WHU</a:t>
            </a:r>
          </a:p>
          <a:p>
            <a:pPr marL="363538" lvl="0" indent="-363538" algn="just">
              <a:spcBef>
                <a:spcPts val="1200"/>
              </a:spcBef>
              <a:defRPr sz="1800" b="0"/>
            </a:pPr>
            <a:r>
              <a:rPr sz="2800">
                <a:solidFill>
                  <a:srgbClr val="FF0000"/>
                </a:solidFill>
                <a:latin typeface="Wingdings 3"/>
                <a:ea typeface="Wingdings 3"/>
                <a:cs typeface="Wingdings 3"/>
                <a:sym typeface="Wingdings 3"/>
              </a:rPr>
              <a:t></a:t>
            </a:r>
            <a:r>
              <a:rPr sz="2800">
                <a:latin typeface="Arial"/>
                <a:ea typeface="Arial"/>
                <a:cs typeface="Arial"/>
                <a:sym typeface="Arial"/>
              </a:rPr>
              <a:t>The National Science Foundation of China </a:t>
            </a:r>
          </a:p>
        </p:txBody>
      </p:sp>
      <p:sp>
        <p:nvSpPr>
          <p:cNvPr id="536" name="Shape 536"/>
          <p:cNvSpPr/>
          <p:nvPr/>
        </p:nvSpPr>
        <p:spPr>
          <a:xfrm>
            <a:off x="-2" y="1607467"/>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537" name="Shape 537"/>
          <p:cNvSpPr/>
          <p:nvPr/>
        </p:nvSpPr>
        <p:spPr>
          <a:xfrm>
            <a:off x="0" y="737607"/>
            <a:ext cx="9144000" cy="60987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600" b="0">
                <a:latin typeface="Arial"/>
                <a:ea typeface="Arial"/>
                <a:cs typeface="Arial"/>
                <a:sym typeface="Arial"/>
              </a:defRPr>
            </a:lvl1pPr>
          </a:lstStyle>
          <a:p>
            <a:pPr lvl="0">
              <a:defRPr sz="1800"/>
            </a:pPr>
            <a:r>
              <a:rPr sz="3600"/>
              <a:t>Acknowledgement</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 name="image1.jpeg" descr="BirdViewWuDa"/>
          <p:cNvPicPr/>
          <p:nvPr/>
        </p:nvPicPr>
        <p:blipFill>
          <a:blip r:embed="rId2">
            <a:extLst/>
          </a:blip>
          <a:srcRect t="30760"/>
          <a:stretch>
            <a:fillRect/>
          </a:stretch>
        </p:blipFill>
        <p:spPr>
          <a:xfrm>
            <a:off x="0" y="4868862"/>
            <a:ext cx="9144000" cy="1989141"/>
          </a:xfrm>
          <a:prstGeom prst="rect">
            <a:avLst/>
          </a:prstGeom>
          <a:ln w="12700">
            <a:miter lim="400000"/>
          </a:ln>
        </p:spPr>
      </p:pic>
      <p:sp>
        <p:nvSpPr>
          <p:cNvPr id="540" name="Shape 540"/>
          <p:cNvSpPr/>
          <p:nvPr/>
        </p:nvSpPr>
        <p:spPr>
          <a:xfrm>
            <a:off x="1524000" y="2590798"/>
            <a:ext cx="6248400" cy="133544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spcBef>
                <a:spcPts val="1200"/>
              </a:spcBef>
              <a:defRPr sz="1800" b="0"/>
            </a:pPr>
            <a:r>
              <a:rPr sz="3600">
                <a:solidFill>
                  <a:srgbClr val="330066"/>
                </a:solidFill>
                <a:latin typeface="Comic Sans MS"/>
                <a:ea typeface="Comic Sans MS"/>
                <a:cs typeface="Comic Sans MS"/>
                <a:sym typeface="Comic Sans MS"/>
              </a:rPr>
              <a:t>Thanks for your attention !</a:t>
            </a:r>
            <a:endParaRPr>
              <a:latin typeface="Arial"/>
              <a:ea typeface="Arial"/>
              <a:cs typeface="Arial"/>
              <a:sym typeface="Arial"/>
            </a:endParaRPr>
          </a:p>
          <a:p>
            <a:pPr lvl="0" algn="ctr">
              <a:spcBef>
                <a:spcPts val="1200"/>
              </a:spcBef>
              <a:defRPr sz="1800" b="0"/>
            </a:pPr>
            <a:r>
              <a:rPr sz="3200">
                <a:solidFill>
                  <a:srgbClr val="330066"/>
                </a:solidFill>
                <a:latin typeface="Arial"/>
                <a:ea typeface="Arial"/>
                <a:cs typeface="Arial"/>
                <a:sym typeface="Arial"/>
              </a:rPr>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428625"/>
            <a:ext cx="8186737" cy="1143000"/>
          </a:xfrm>
        </p:spPr>
        <p:txBody>
          <a:bodyPr/>
          <a:lstStyle/>
          <a:p>
            <a:r>
              <a:rPr lang="en-US" sz="3600" b="1" dirty="0" smtClean="0">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76200" y="1752600"/>
            <a:ext cx="8991600"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a:effectLst>
                  <a:outerShdw blurRad="38100" dist="38100" dir="2700000" algn="tl">
                    <a:srgbClr val="000000">
                      <a:alpha val="43137"/>
                    </a:srgbClr>
                  </a:outerShdw>
                </a:effectLst>
                <a:latin typeface="Georgia" pitchFamily="18" charset="0"/>
                <a:hlinkClick r:id="rId2"/>
              </a:rPr>
              <a:t>http://transcriptomics.conferenceseries.com</a:t>
            </a:r>
            <a:r>
              <a:rPr lang="en-US" sz="2400" dirty="0" smtClean="0">
                <a:effectLst>
                  <a:outerShdw blurRad="38100" dist="38100" dir="2700000" algn="tl">
                    <a:srgbClr val="000000">
                      <a:alpha val="43137"/>
                    </a:srgbClr>
                  </a:outerShdw>
                </a:effectLst>
                <a:latin typeface="Georgia" pitchFamily="18" charset="0"/>
                <a:hlinkClick r:id="rId2"/>
              </a:rPr>
              <a:t>/</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1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1"/>
          </p:nvPr>
        </p:nvSpPr>
        <p:spPr>
          <a:xfrm>
            <a:off x="323528" y="1772815"/>
            <a:ext cx="5575657" cy="4414147"/>
          </a:xfrm>
          <a:prstGeom prst="rect">
            <a:avLst/>
          </a:prstGeom>
        </p:spPr>
        <p:txBody>
          <a:bodyPr lIns="46798" tIns="46798" rIns="46798" bIns="46798">
            <a:normAutofit/>
          </a:bodyPr>
          <a:lstStyle/>
          <a:p>
            <a:pPr marL="363538" lvl="0" indent="-363538">
              <a:lnSpc>
                <a:spcPct val="108000"/>
              </a:lnSpc>
              <a:spcBef>
                <a:spcPts val="500"/>
              </a:spcBef>
              <a:buSzTx/>
              <a:buNone/>
              <a:defRPr sz="1800"/>
            </a:pPr>
            <a:r>
              <a:rPr sz="2500">
                <a:solidFill>
                  <a:srgbClr val="FF0000"/>
                </a:solidFill>
                <a:latin typeface="Wingdings 3"/>
                <a:ea typeface="Wingdings 3"/>
                <a:cs typeface="Wingdings 3"/>
                <a:sym typeface="Wingdings 3"/>
              </a:rPr>
              <a:t></a:t>
            </a:r>
            <a:r>
              <a:rPr sz="2400"/>
              <a:t>Polyploids are divided into autopolyploids and allopolyploid.</a:t>
            </a:r>
            <a:endParaRPr sz="1600"/>
          </a:p>
          <a:p>
            <a:pPr marL="363538" lvl="0" indent="-363538">
              <a:lnSpc>
                <a:spcPct val="108000"/>
              </a:lnSpc>
              <a:spcBef>
                <a:spcPts val="500"/>
              </a:spcBef>
              <a:buSzTx/>
              <a:buNone/>
              <a:defRPr sz="1800"/>
            </a:pPr>
            <a:r>
              <a:rPr sz="2500">
                <a:solidFill>
                  <a:srgbClr val="FF0000"/>
                </a:solidFill>
                <a:latin typeface="Wingdings 3"/>
                <a:ea typeface="Wingdings 3"/>
                <a:cs typeface="Wingdings 3"/>
                <a:sym typeface="Wingdings 3"/>
              </a:rPr>
              <a:t></a:t>
            </a:r>
            <a:r>
              <a:rPr sz="2400"/>
              <a:t>Both autopolyploids and allopolyploids are prevalent in nature. Seventy percent, even all of the flowering plants are polyploid.</a:t>
            </a:r>
            <a:endParaRPr sz="1600"/>
          </a:p>
          <a:p>
            <a:pPr marL="363538" lvl="0" indent="-363538">
              <a:lnSpc>
                <a:spcPct val="108000"/>
              </a:lnSpc>
              <a:spcBef>
                <a:spcPts val="500"/>
              </a:spcBef>
              <a:buSzTx/>
              <a:buNone/>
              <a:defRPr sz="1800"/>
            </a:pPr>
            <a:r>
              <a:rPr sz="2500">
                <a:solidFill>
                  <a:srgbClr val="FF0000"/>
                </a:solidFill>
                <a:latin typeface="Wingdings 3"/>
                <a:ea typeface="Wingdings 3"/>
                <a:cs typeface="Wingdings 3"/>
                <a:sym typeface="Wingdings 3"/>
              </a:rPr>
              <a:t></a:t>
            </a:r>
            <a:r>
              <a:rPr sz="2400"/>
              <a:t>Polyploidy has played an important role in promoting plant evolution through genomic merging and doubling</a:t>
            </a:r>
          </a:p>
        </p:txBody>
      </p:sp>
      <p:sp>
        <p:nvSpPr>
          <p:cNvPr id="103" name="Shape 103"/>
          <p:cNvSpPr/>
          <p:nvPr/>
        </p:nvSpPr>
        <p:spPr>
          <a:xfrm>
            <a:off x="467541" y="422381"/>
            <a:ext cx="3886205" cy="9377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nSpc>
                <a:spcPct val="110000"/>
              </a:lnSpc>
              <a:spcBef>
                <a:spcPts val="2400"/>
              </a:spcBef>
              <a:defRPr sz="1800" b="0"/>
            </a:pPr>
            <a:r>
              <a:rPr sz="6600" b="1">
                <a:solidFill>
                  <a:srgbClr val="7030A0"/>
                </a:solidFill>
                <a:latin typeface="Arial"/>
                <a:ea typeface="Arial"/>
                <a:cs typeface="Arial"/>
                <a:sym typeface="Arial"/>
              </a:rPr>
              <a:t>1</a:t>
            </a:r>
            <a:r>
              <a:rPr sz="4000" b="1">
                <a:latin typeface="Arial"/>
                <a:ea typeface="Arial"/>
                <a:cs typeface="Arial"/>
                <a:sym typeface="Arial"/>
              </a:rPr>
              <a:t>. Background</a:t>
            </a:r>
          </a:p>
        </p:txBody>
      </p:sp>
      <p:sp>
        <p:nvSpPr>
          <p:cNvPr id="104" name="Shape 104"/>
          <p:cNvSpPr/>
          <p:nvPr/>
        </p:nvSpPr>
        <p:spPr>
          <a:xfrm>
            <a:off x="-1" y="1348712"/>
            <a:ext cx="9144004" cy="5"/>
          </a:xfrm>
          <a:prstGeom prst="line">
            <a:avLst/>
          </a:prstGeom>
          <a:ln w="76200">
            <a:solidFill>
              <a:srgbClr val="008080"/>
            </a:solidFill>
            <a:round/>
          </a:ln>
        </p:spPr>
        <p:txBody>
          <a:bodyPr lIns="0" tIns="0" rIns="0" bIns="0"/>
          <a:lstStyle/>
          <a:p>
            <a:pPr lvl="0" defTabSz="457200">
              <a:defRPr sz="1200" b="0"/>
            </a:pPr>
            <a:endParaRPr/>
          </a:p>
        </p:txBody>
      </p:sp>
      <p:pic>
        <p:nvPicPr>
          <p:cNvPr id="105" name="image2.jpeg" descr="http://pic15.nipic.com/20110627/454546_152905458190_2.jpg"/>
          <p:cNvPicPr/>
          <p:nvPr/>
        </p:nvPicPr>
        <p:blipFill>
          <a:blip r:embed="rId3">
            <a:extLst/>
          </a:blip>
          <a:srcRect b="6207"/>
          <a:stretch>
            <a:fillRect/>
          </a:stretch>
        </p:blipFill>
        <p:spPr>
          <a:xfrm>
            <a:off x="6084168" y="1484782"/>
            <a:ext cx="2500865" cy="1649048"/>
          </a:xfrm>
          <a:prstGeom prst="rect">
            <a:avLst/>
          </a:prstGeom>
          <a:ln w="12700">
            <a:miter lim="400000"/>
          </a:ln>
        </p:spPr>
      </p:pic>
      <p:pic>
        <p:nvPicPr>
          <p:cNvPr id="106" name="image3.jpeg" descr="http://pic24.nipic.com/20121008/10797381_063039188162_2.jpg"/>
          <p:cNvPicPr/>
          <p:nvPr/>
        </p:nvPicPr>
        <p:blipFill>
          <a:blip r:embed="rId4">
            <a:extLst/>
          </a:blip>
          <a:srcRect t="12436" b="4703"/>
          <a:stretch>
            <a:fillRect/>
          </a:stretch>
        </p:blipFill>
        <p:spPr>
          <a:xfrm>
            <a:off x="6084168" y="3212974"/>
            <a:ext cx="2597179" cy="1596302"/>
          </a:xfrm>
          <a:prstGeom prst="rect">
            <a:avLst/>
          </a:prstGeom>
          <a:ln w="12700">
            <a:miter lim="400000"/>
          </a:ln>
        </p:spPr>
      </p:pic>
      <p:pic>
        <p:nvPicPr>
          <p:cNvPr id="107" name="image4.jpeg" descr="http://imgsrc.baidu.com/baike/pic/item/948bcfc8eaf691717e3e6f73.jpg"/>
          <p:cNvPicPr/>
          <p:nvPr/>
        </p:nvPicPr>
        <p:blipFill>
          <a:blip r:embed="rId5">
            <a:extLst/>
          </a:blip>
          <a:stretch>
            <a:fillRect/>
          </a:stretch>
        </p:blipFill>
        <p:spPr>
          <a:xfrm>
            <a:off x="6093828" y="4900333"/>
            <a:ext cx="2545291" cy="175248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body" idx="1"/>
          </p:nvPr>
        </p:nvSpPr>
        <p:spPr>
          <a:xfrm>
            <a:off x="827583" y="2060847"/>
            <a:ext cx="7344817" cy="3456388"/>
          </a:xfrm>
          <a:prstGeom prst="rect">
            <a:avLst/>
          </a:prstGeom>
        </p:spPr>
        <p:txBody>
          <a:bodyPr lIns="46798" tIns="46798" rIns="46798" bIns="46798">
            <a:normAutofit/>
          </a:bodyPr>
          <a:lstStyle/>
          <a:p>
            <a:pPr marL="342899" lvl="0" indent="-342899">
              <a:lnSpc>
                <a:spcPct val="136000"/>
              </a:lnSpc>
              <a:spcBef>
                <a:spcPts val="500"/>
              </a:spcBef>
              <a:buSzTx/>
              <a:buNone/>
              <a:defRPr sz="1800"/>
            </a:pPr>
            <a:r>
              <a:rPr sz="2100">
                <a:solidFill>
                  <a:srgbClr val="FF0000"/>
                </a:solidFill>
              </a:rPr>
              <a:t> </a:t>
            </a:r>
            <a:r>
              <a:rPr sz="2500"/>
              <a:t>Genomic shock  (McClintock, 1984), including</a:t>
            </a:r>
            <a:endParaRPr sz="1300"/>
          </a:p>
          <a:p>
            <a:pPr marL="0" lvl="0" indent="811212">
              <a:lnSpc>
                <a:spcPct val="136000"/>
              </a:lnSpc>
              <a:spcBef>
                <a:spcPts val="500"/>
              </a:spcBef>
              <a:buSzTx/>
              <a:buNone/>
              <a:defRPr sz="1800"/>
            </a:pPr>
            <a:r>
              <a:rPr sz="2500">
                <a:solidFill>
                  <a:srgbClr val="FF0000"/>
                </a:solidFill>
                <a:latin typeface="Wingdings 3"/>
                <a:ea typeface="Wingdings 3"/>
                <a:cs typeface="Wingdings 3"/>
                <a:sym typeface="Wingdings 3"/>
              </a:rPr>
              <a:t></a:t>
            </a:r>
            <a:r>
              <a:rPr sz="2500"/>
              <a:t>DNA sequence elimination</a:t>
            </a:r>
            <a:endParaRPr sz="1300"/>
          </a:p>
          <a:p>
            <a:pPr marL="0" lvl="0" indent="811212">
              <a:lnSpc>
                <a:spcPct val="136000"/>
              </a:lnSpc>
              <a:spcBef>
                <a:spcPts val="500"/>
              </a:spcBef>
              <a:buSzTx/>
              <a:buNone/>
              <a:defRPr sz="1800"/>
            </a:pPr>
            <a:r>
              <a:rPr sz="2500">
                <a:solidFill>
                  <a:srgbClr val="FF0000"/>
                </a:solidFill>
                <a:latin typeface="Wingdings 3"/>
                <a:ea typeface="Wingdings 3"/>
                <a:cs typeface="Wingdings 3"/>
                <a:sym typeface="Wingdings 3"/>
              </a:rPr>
              <a:t></a:t>
            </a:r>
            <a:r>
              <a:rPr sz="2500"/>
              <a:t>Chromosomal rearrangements </a:t>
            </a:r>
            <a:endParaRPr sz="1300"/>
          </a:p>
          <a:p>
            <a:pPr marL="0" lvl="0" indent="811212">
              <a:lnSpc>
                <a:spcPct val="136000"/>
              </a:lnSpc>
              <a:spcBef>
                <a:spcPts val="500"/>
              </a:spcBef>
              <a:buSzTx/>
              <a:buNone/>
              <a:defRPr sz="1800"/>
            </a:pPr>
            <a:r>
              <a:rPr sz="2500">
                <a:solidFill>
                  <a:srgbClr val="FF0000"/>
                </a:solidFill>
                <a:latin typeface="Wingdings 3"/>
                <a:ea typeface="Wingdings 3"/>
                <a:cs typeface="Wingdings 3"/>
                <a:sym typeface="Wingdings 3"/>
              </a:rPr>
              <a:t></a:t>
            </a:r>
            <a:r>
              <a:rPr sz="2500"/>
              <a:t>Transposon activation</a:t>
            </a:r>
            <a:endParaRPr sz="3300"/>
          </a:p>
          <a:p>
            <a:pPr marL="0" lvl="0" indent="811212">
              <a:lnSpc>
                <a:spcPct val="136000"/>
              </a:lnSpc>
              <a:spcBef>
                <a:spcPts val="500"/>
              </a:spcBef>
              <a:buSzTx/>
              <a:buNone/>
              <a:defRPr sz="1800"/>
            </a:pPr>
            <a:r>
              <a:rPr sz="2500">
                <a:solidFill>
                  <a:srgbClr val="FF0000"/>
                </a:solidFill>
                <a:latin typeface="Wingdings 3"/>
                <a:ea typeface="Wingdings 3"/>
                <a:cs typeface="Wingdings 3"/>
                <a:sym typeface="Wingdings 3"/>
              </a:rPr>
              <a:t></a:t>
            </a:r>
            <a:r>
              <a:rPr sz="2500"/>
              <a:t>DNA methylation……</a:t>
            </a:r>
          </a:p>
        </p:txBody>
      </p:sp>
      <p:sp>
        <p:nvSpPr>
          <p:cNvPr id="112" name="Shape 112"/>
          <p:cNvSpPr/>
          <p:nvPr/>
        </p:nvSpPr>
        <p:spPr>
          <a:xfrm>
            <a:off x="-1" y="1676400"/>
            <a:ext cx="9144004" cy="0"/>
          </a:xfrm>
          <a:prstGeom prst="line">
            <a:avLst/>
          </a:prstGeom>
          <a:ln w="76200">
            <a:solidFill>
              <a:srgbClr val="008080"/>
            </a:solidFill>
            <a:round/>
          </a:ln>
        </p:spPr>
        <p:txBody>
          <a:bodyPr lIns="0" tIns="0" rIns="0" bIns="0"/>
          <a:lstStyle/>
          <a:p>
            <a:pPr lvl="0" defTabSz="457200">
              <a:defRPr sz="1200" b="0"/>
            </a:pPr>
            <a:endParaRPr/>
          </a:p>
        </p:txBody>
      </p:sp>
      <p:sp>
        <p:nvSpPr>
          <p:cNvPr id="113" name="Shape 113"/>
          <p:cNvSpPr/>
          <p:nvPr/>
        </p:nvSpPr>
        <p:spPr>
          <a:xfrm>
            <a:off x="438075" y="743909"/>
            <a:ext cx="7776865" cy="54804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200">
                <a:latin typeface="Arial"/>
                <a:ea typeface="Arial"/>
                <a:cs typeface="Arial"/>
                <a:sym typeface="Arial"/>
              </a:defRPr>
            </a:lvl1pPr>
          </a:lstStyle>
          <a:p>
            <a:pPr lvl="0">
              <a:defRPr sz="1800" b="0"/>
            </a:pPr>
            <a:r>
              <a:rPr sz="3200" b="1"/>
              <a:t>Genome changes in polyploid plants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1"/>
          </p:nvPr>
        </p:nvSpPr>
        <p:spPr>
          <a:xfrm>
            <a:off x="304800" y="1828800"/>
            <a:ext cx="8458200" cy="4572000"/>
          </a:xfrm>
          <a:prstGeom prst="rect">
            <a:avLst/>
          </a:prstGeom>
        </p:spPr>
        <p:txBody>
          <a:bodyPr lIns="46798" tIns="46798" rIns="46798" bIns="46798">
            <a:normAutofit/>
          </a:bodyPr>
          <a:lstStyle/>
          <a:p>
            <a:pPr marL="342899" lvl="0" indent="-342899">
              <a:spcBef>
                <a:spcPts val="500"/>
              </a:spcBef>
              <a:buSzTx/>
              <a:buNone/>
              <a:defRPr sz="1800"/>
            </a:pPr>
            <a:r>
              <a:rPr sz="2800"/>
              <a:t>Gene expression changes detected in polyploids:</a:t>
            </a:r>
          </a:p>
          <a:p>
            <a:pPr marL="0" lvl="0" indent="717550">
              <a:spcBef>
                <a:spcPts val="500"/>
              </a:spcBef>
              <a:buSzTx/>
              <a:buNone/>
              <a:defRPr sz="1800"/>
            </a:pPr>
            <a:r>
              <a:rPr sz="2800">
                <a:solidFill>
                  <a:srgbClr val="FF0000"/>
                </a:solidFill>
                <a:latin typeface="Wingdings 3"/>
                <a:ea typeface="Wingdings 3"/>
                <a:cs typeface="Wingdings 3"/>
                <a:sym typeface="Wingdings 3"/>
              </a:rPr>
              <a:t></a:t>
            </a:r>
            <a:r>
              <a:rPr sz="2800"/>
              <a:t>Gene silencing</a:t>
            </a:r>
          </a:p>
          <a:p>
            <a:pPr marL="0" lvl="0" indent="717550">
              <a:spcBef>
                <a:spcPts val="500"/>
              </a:spcBef>
              <a:buSzTx/>
              <a:buNone/>
              <a:defRPr sz="1800"/>
            </a:pPr>
            <a:r>
              <a:rPr sz="2800">
                <a:solidFill>
                  <a:srgbClr val="FF0000"/>
                </a:solidFill>
                <a:latin typeface="Wingdings 3"/>
                <a:ea typeface="Wingdings 3"/>
                <a:cs typeface="Wingdings 3"/>
                <a:sym typeface="Wingdings 3"/>
              </a:rPr>
              <a:t></a:t>
            </a:r>
            <a:r>
              <a:rPr sz="2800"/>
              <a:t>Gene activation </a:t>
            </a:r>
          </a:p>
          <a:p>
            <a:pPr marL="0" lvl="0" indent="717550">
              <a:spcBef>
                <a:spcPts val="500"/>
              </a:spcBef>
              <a:buSzTx/>
              <a:buNone/>
              <a:defRPr sz="1800"/>
            </a:pPr>
            <a:r>
              <a:rPr sz="2800">
                <a:solidFill>
                  <a:srgbClr val="FF0000"/>
                </a:solidFill>
                <a:latin typeface="Wingdings 3"/>
                <a:ea typeface="Wingdings 3"/>
                <a:cs typeface="Wingdings 3"/>
                <a:sym typeface="Wingdings 3"/>
              </a:rPr>
              <a:t></a:t>
            </a:r>
            <a:r>
              <a:rPr sz="2800"/>
              <a:t>Non-additive expression</a:t>
            </a:r>
          </a:p>
          <a:p>
            <a:pPr marL="0" lvl="0" indent="717550">
              <a:spcBef>
                <a:spcPts val="500"/>
              </a:spcBef>
              <a:buSzTx/>
              <a:buNone/>
              <a:defRPr sz="1800"/>
            </a:pPr>
            <a:r>
              <a:rPr sz="2800">
                <a:solidFill>
                  <a:srgbClr val="FF0000"/>
                </a:solidFill>
                <a:latin typeface="Wingdings 3"/>
                <a:ea typeface="Wingdings 3"/>
                <a:cs typeface="Wingdings 3"/>
                <a:sym typeface="Wingdings 3"/>
              </a:rPr>
              <a:t></a:t>
            </a:r>
            <a:r>
              <a:rPr sz="2800"/>
              <a:t>Gene subfunctionalization</a:t>
            </a:r>
          </a:p>
          <a:p>
            <a:pPr marL="0" lvl="0" indent="717550">
              <a:spcBef>
                <a:spcPts val="500"/>
              </a:spcBef>
              <a:buSzTx/>
              <a:buNone/>
              <a:defRPr sz="1800"/>
            </a:pPr>
            <a:r>
              <a:rPr sz="2800">
                <a:solidFill>
                  <a:srgbClr val="FF0000"/>
                </a:solidFill>
                <a:latin typeface="Wingdings 3"/>
                <a:ea typeface="Wingdings 3"/>
                <a:cs typeface="Wingdings 3"/>
                <a:sym typeface="Wingdings 3"/>
              </a:rPr>
              <a:t></a:t>
            </a:r>
            <a:r>
              <a:rPr sz="2800"/>
              <a:t>Gene neofunctionalization</a:t>
            </a:r>
          </a:p>
          <a:p>
            <a:pPr marL="342899" lvl="0" indent="-342899">
              <a:spcBef>
                <a:spcPts val="500"/>
              </a:spcBef>
              <a:buSzTx/>
              <a:buNone/>
              <a:defRPr sz="1800"/>
            </a:pPr>
            <a:endParaRPr sz="2800"/>
          </a:p>
          <a:p>
            <a:pPr marL="342899" lvl="0" indent="-342899">
              <a:spcBef>
                <a:spcPts val="500"/>
              </a:spcBef>
              <a:buSzTx/>
              <a:buNone/>
              <a:defRPr sz="1800"/>
            </a:pPr>
            <a:r>
              <a:rPr sz="2800"/>
              <a:t>Transcriptomic shock (Buggs et al. 2011)</a:t>
            </a:r>
          </a:p>
        </p:txBody>
      </p:sp>
      <p:sp>
        <p:nvSpPr>
          <p:cNvPr id="116" name="Shape 116"/>
          <p:cNvSpPr/>
          <p:nvPr/>
        </p:nvSpPr>
        <p:spPr>
          <a:xfrm>
            <a:off x="-1" y="1556791"/>
            <a:ext cx="9144004" cy="1"/>
          </a:xfrm>
          <a:prstGeom prst="line">
            <a:avLst/>
          </a:prstGeom>
          <a:ln w="76200">
            <a:solidFill>
              <a:srgbClr val="008080"/>
            </a:solidFill>
            <a:round/>
          </a:ln>
        </p:spPr>
        <p:txBody>
          <a:bodyPr lIns="0" tIns="0" rIns="0" bIns="0"/>
          <a:lstStyle/>
          <a:p>
            <a:pPr lvl="0" defTabSz="457200">
              <a:defRPr sz="1200" b="0"/>
            </a:pPr>
            <a:endParaRPr/>
          </a:p>
        </p:txBody>
      </p:sp>
      <p:sp>
        <p:nvSpPr>
          <p:cNvPr id="117" name="Shape 117"/>
          <p:cNvSpPr/>
          <p:nvPr/>
        </p:nvSpPr>
        <p:spPr>
          <a:xfrm>
            <a:off x="369351" y="406114"/>
            <a:ext cx="8820475" cy="101794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200">
                <a:latin typeface="Arial"/>
                <a:ea typeface="Arial"/>
                <a:cs typeface="Arial"/>
                <a:sym typeface="Arial"/>
              </a:defRPr>
            </a:lvl1pPr>
          </a:lstStyle>
          <a:p>
            <a:pPr lvl="0">
              <a:defRPr sz="1800" b="0"/>
            </a:pPr>
            <a:r>
              <a:rPr sz="3200" b="1"/>
              <a:t>Gene expression changes in polyploid plants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1"/>
          </p:nvPr>
        </p:nvSpPr>
        <p:spPr>
          <a:xfrm>
            <a:off x="323528" y="1772815"/>
            <a:ext cx="4014093" cy="4104460"/>
          </a:xfrm>
          <a:prstGeom prst="rect">
            <a:avLst/>
          </a:prstGeom>
        </p:spPr>
        <p:txBody>
          <a:bodyPr lIns="46798" tIns="46798" rIns="46798" bIns="46798">
            <a:normAutofit lnSpcReduction="10000"/>
          </a:bodyPr>
          <a:lstStyle/>
          <a:p>
            <a:pPr marL="352630" lvl="0" indent="-352630" defTabSz="682963">
              <a:lnSpc>
                <a:spcPct val="120000"/>
              </a:lnSpc>
              <a:spcBef>
                <a:spcPts val="300"/>
              </a:spcBef>
              <a:buSzTx/>
              <a:buNone/>
              <a:defRPr sz="1800"/>
            </a:pPr>
            <a:r>
              <a:rPr sz="2100">
                <a:solidFill>
                  <a:srgbClr val="FF0000"/>
                </a:solidFill>
                <a:latin typeface="Wingdings 3"/>
                <a:ea typeface="Wingdings 3"/>
                <a:cs typeface="Wingdings 3"/>
                <a:sym typeface="Wingdings 3"/>
              </a:rPr>
              <a:t></a:t>
            </a:r>
            <a:r>
              <a:rPr sz="2000"/>
              <a:t>Synthesized polyploids with known parents allow us to investigate the effects of polyploidization through more critical comparisons of polyploids and parents. </a:t>
            </a:r>
            <a:endParaRPr sz="1500"/>
          </a:p>
          <a:p>
            <a:pPr marL="352630" lvl="0" indent="-352630" defTabSz="682963">
              <a:lnSpc>
                <a:spcPct val="120000"/>
              </a:lnSpc>
              <a:spcBef>
                <a:spcPts val="300"/>
              </a:spcBef>
              <a:buSzTx/>
              <a:buNone/>
              <a:defRPr sz="1800"/>
            </a:pPr>
            <a:r>
              <a:rPr sz="2100">
                <a:solidFill>
                  <a:srgbClr val="FF0000"/>
                </a:solidFill>
                <a:latin typeface="Wingdings 3"/>
                <a:ea typeface="Wingdings 3"/>
                <a:cs typeface="Wingdings 3"/>
                <a:sym typeface="Wingdings 3"/>
              </a:rPr>
              <a:t></a:t>
            </a:r>
            <a:r>
              <a:rPr sz="2000"/>
              <a:t>Genus </a:t>
            </a:r>
            <a:r>
              <a:rPr sz="2000" i="1"/>
              <a:t>Brassica</a:t>
            </a:r>
            <a:r>
              <a:rPr sz="2000"/>
              <a:t> is commonly used as a model system to track early genomic changes following allopolyploidization.</a:t>
            </a:r>
          </a:p>
        </p:txBody>
      </p:sp>
      <p:sp>
        <p:nvSpPr>
          <p:cNvPr id="120" name="Shape 120"/>
          <p:cNvSpPr/>
          <p:nvPr/>
        </p:nvSpPr>
        <p:spPr>
          <a:xfrm>
            <a:off x="611558" y="642228"/>
            <a:ext cx="5867405" cy="4566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spcBef>
                <a:spcPts val="2400"/>
              </a:spcBef>
              <a:defRPr sz="3200">
                <a:latin typeface="Arial"/>
                <a:ea typeface="Arial"/>
                <a:cs typeface="Arial"/>
                <a:sym typeface="Arial"/>
              </a:defRPr>
            </a:lvl1pPr>
          </a:lstStyle>
          <a:p>
            <a:pPr lvl="0">
              <a:defRPr sz="1800" b="0"/>
            </a:pPr>
            <a:r>
              <a:rPr sz="3200" b="1"/>
              <a:t>Synthesized polyploids </a:t>
            </a:r>
          </a:p>
        </p:txBody>
      </p:sp>
      <p:sp>
        <p:nvSpPr>
          <p:cNvPr id="121" name="Shape 121"/>
          <p:cNvSpPr/>
          <p:nvPr/>
        </p:nvSpPr>
        <p:spPr>
          <a:xfrm>
            <a:off x="-1" y="1371600"/>
            <a:ext cx="9144004" cy="0"/>
          </a:xfrm>
          <a:prstGeom prst="line">
            <a:avLst/>
          </a:prstGeom>
          <a:ln w="76200">
            <a:solidFill>
              <a:srgbClr val="008080"/>
            </a:solidFill>
            <a:round/>
          </a:ln>
        </p:spPr>
        <p:txBody>
          <a:bodyPr lIns="0" tIns="0" rIns="0" bIns="0"/>
          <a:lstStyle/>
          <a:p>
            <a:pPr lvl="0" defTabSz="457200">
              <a:defRPr sz="1200" b="0"/>
            </a:pPr>
            <a:endParaRPr/>
          </a:p>
        </p:txBody>
      </p:sp>
      <p:pic>
        <p:nvPicPr>
          <p:cNvPr id="122" name="image1.png"/>
          <p:cNvPicPr/>
          <p:nvPr/>
        </p:nvPicPr>
        <p:blipFill>
          <a:blip r:embed="rId2">
            <a:extLst/>
          </a:blip>
          <a:stretch>
            <a:fillRect/>
          </a:stretch>
        </p:blipFill>
        <p:spPr>
          <a:xfrm>
            <a:off x="4427982" y="1772816"/>
            <a:ext cx="4330702" cy="3954463"/>
          </a:xfrm>
          <a:prstGeom prst="rect">
            <a:avLst/>
          </a:prstGeom>
          <a:ln w="12700">
            <a:miter lim="400000"/>
          </a:ln>
        </p:spPr>
      </p:pic>
      <p:sp>
        <p:nvSpPr>
          <p:cNvPr id="123" name="Shape 123"/>
          <p:cNvSpPr/>
          <p:nvPr/>
        </p:nvSpPr>
        <p:spPr>
          <a:xfrm>
            <a:off x="5076054" y="5901240"/>
            <a:ext cx="3168356" cy="358329"/>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lnSpc>
                <a:spcPct val="110000"/>
              </a:lnSpc>
              <a:spcBef>
                <a:spcPts val="1400"/>
              </a:spcBef>
              <a:defRPr sz="2400" b="0">
                <a:latin typeface="Arial"/>
                <a:ea typeface="Arial"/>
                <a:cs typeface="Arial"/>
                <a:sym typeface="Arial"/>
              </a:defRPr>
            </a:lvl1pPr>
          </a:lstStyle>
          <a:p>
            <a:pPr lvl="0">
              <a:defRPr sz="1800"/>
            </a:pPr>
            <a:r>
              <a:rPr sz="2400"/>
              <a:t>U triangle in Brassica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0" y="1676400"/>
            <a:ext cx="9144000" cy="504825"/>
          </a:xfrm>
          <a:prstGeom prst="rect">
            <a:avLst/>
          </a:prstGeom>
          <a:solidFill>
            <a:srgbClr val="7030A0"/>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126" name="Shape 126"/>
          <p:cNvSpPr>
            <a:spLocks noGrp="1"/>
          </p:cNvSpPr>
          <p:nvPr>
            <p:ph type="title" idx="4294967295"/>
          </p:nvPr>
        </p:nvSpPr>
        <p:spPr>
          <a:xfrm>
            <a:off x="683568" y="381000"/>
            <a:ext cx="864097" cy="1377950"/>
          </a:xfrm>
          <a:prstGeom prst="rect">
            <a:avLst/>
          </a:prstGeom>
        </p:spPr>
        <p:txBody>
          <a:bodyPr lIns="0" tIns="0" rIns="0" bIns="0">
            <a:normAutofit fontScale="90000"/>
          </a:bodyPr>
          <a:lstStyle>
            <a:lvl1pPr defTabSz="850391">
              <a:lnSpc>
                <a:spcPct val="120000"/>
              </a:lnSpc>
              <a:spcBef>
                <a:spcPts val="2700"/>
              </a:spcBef>
              <a:defRPr sz="8000">
                <a:solidFill>
                  <a:srgbClr val="7030A0"/>
                </a:solidFill>
              </a:defRPr>
            </a:lvl1pPr>
          </a:lstStyle>
          <a:p>
            <a:pPr lvl="0">
              <a:defRPr sz="1800" b="0">
                <a:solidFill>
                  <a:srgbClr val="000000"/>
                </a:solidFill>
              </a:defRPr>
            </a:pPr>
            <a:r>
              <a:rPr sz="8000" b="1">
                <a:solidFill>
                  <a:srgbClr val="7030A0"/>
                </a:solidFill>
              </a:rPr>
              <a:t>2</a:t>
            </a:r>
          </a:p>
        </p:txBody>
      </p:sp>
      <p:sp>
        <p:nvSpPr>
          <p:cNvPr id="127" name="Shape 127"/>
          <p:cNvSpPr/>
          <p:nvPr/>
        </p:nvSpPr>
        <p:spPr>
          <a:xfrm>
            <a:off x="539551" y="2565400"/>
            <a:ext cx="8424938" cy="215488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ts val="5500"/>
              </a:lnSpc>
              <a:defRPr sz="1800" b="0"/>
            </a:pPr>
            <a:r>
              <a:rPr sz="4000">
                <a:latin typeface="Arial"/>
                <a:ea typeface="Arial"/>
                <a:cs typeface="Arial"/>
                <a:sym typeface="Arial"/>
              </a:rPr>
              <a:t>Transcriptomic changes in synthetic trigenomic allohexaploids of </a:t>
            </a:r>
            <a:r>
              <a:rPr sz="4000" i="1">
                <a:latin typeface="Arial"/>
                <a:ea typeface="Arial"/>
                <a:cs typeface="Arial"/>
                <a:sym typeface="Arial"/>
              </a:rPr>
              <a:t>Brassica</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CCCC00"/>
      </a:accent1>
      <a:accent2>
        <a:srgbClr val="669999"/>
      </a:accent2>
      <a:accent3>
        <a:srgbClr val="8F8F8F"/>
      </a:accent3>
      <a:accent4>
        <a:srgbClr val="707070"/>
      </a:accent4>
      <a:accent5>
        <a:srgbClr val="E2E2AA"/>
      </a:accent5>
      <a:accent6>
        <a:srgbClr val="5C8A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CCC0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CCC0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CCCC00"/>
      </a:accent1>
      <a:accent2>
        <a:srgbClr val="669999"/>
      </a:accent2>
      <a:accent3>
        <a:srgbClr val="8F8F8F"/>
      </a:accent3>
      <a:accent4>
        <a:srgbClr val="707070"/>
      </a:accent4>
      <a:accent5>
        <a:srgbClr val="E2E2AA"/>
      </a:accent5>
      <a:accent6>
        <a:srgbClr val="5C8A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CCC0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CCC0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3843</Words>
  <Application>Microsoft Office PowerPoint</Application>
  <PresentationFormat>On-screen Show (4:3)</PresentationFormat>
  <Paragraphs>472</Paragraphs>
  <Slides>47</Slides>
  <Notes>24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vt:lpstr>
      <vt:lpstr>About OMICS Group</vt:lpstr>
      <vt:lpstr>About OMICS International Conferences</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Nonadditive genes expressed in Brassica hexaploid</vt:lpstr>
      <vt:lpstr>PowerPoint Presentation</vt:lpstr>
      <vt:lpstr>Analysis of putative transcription factor genes</vt:lpstr>
      <vt:lpstr>Analysis of TCP transcription factor gene family</vt:lpstr>
      <vt:lpstr>Validation by qRT-PCR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OMICS Group</dc:title>
  <dc:creator>Arif Kamal Khan</dc:creator>
  <cp:lastModifiedBy>Arif Kamal Khan</cp:lastModifiedBy>
  <cp:revision>3</cp:revision>
  <dcterms:modified xsi:type="dcterms:W3CDTF">2015-08-01T13:56:02Z</dcterms:modified>
</cp:coreProperties>
</file>