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56" r:id="rId4"/>
    <p:sldId id="257" r:id="rId5"/>
    <p:sldId id="258" r:id="rId6"/>
    <p:sldId id="263" r:id="rId7"/>
    <p:sldId id="261" r:id="rId8"/>
    <p:sldId id="262" r:id="rId9"/>
    <p:sldId id="259" r:id="rId10"/>
    <p:sldId id="264" r:id="rId11"/>
    <p:sldId id="266" r:id="rId12"/>
    <p:sldId id="265" r:id="rId13"/>
    <p:sldId id="267" r:id="rId14"/>
    <p:sldId id="269" r:id="rId15"/>
    <p:sldId id="270" r:id="rId16"/>
    <p:sldId id="273" r:id="rId17"/>
    <p:sldId id="271" r:id="rId18"/>
    <p:sldId id="268" r:id="rId19"/>
    <p:sldId id="272" r:id="rId20"/>
    <p:sldId id="276"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ABC90E6-AA9B-40C2-B294-E0178EB4B1F0}" type="datetimeFigureOut">
              <a:rPr lang="zh-CN" altLang="en-US" smtClean="0"/>
              <a:t>2014/9/23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6E1342-F1CD-43B9-B0A7-FA0F89F7162F}" type="slidenum">
              <a:rPr lang="zh-CN" altLang="en-US" smtClean="0"/>
              <a:t>‹#›</a:t>
            </a:fld>
            <a:endParaRPr lang="zh-CN" altLang="en-US"/>
          </a:p>
        </p:txBody>
      </p:sp>
    </p:spTree>
    <p:extLst>
      <p:ext uri="{BB962C8B-B14F-4D97-AF65-F5344CB8AC3E}">
        <p14:creationId xmlns:p14="http://schemas.microsoft.com/office/powerpoint/2010/main" val="1326382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ABC90E6-AA9B-40C2-B294-E0178EB4B1F0}" type="datetimeFigureOut">
              <a:rPr lang="zh-CN" altLang="en-US" smtClean="0"/>
              <a:t>2014/9/23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6E1342-F1CD-43B9-B0A7-FA0F89F7162F}" type="slidenum">
              <a:rPr lang="zh-CN" altLang="en-US" smtClean="0"/>
              <a:t>‹#›</a:t>
            </a:fld>
            <a:endParaRPr lang="zh-CN" altLang="en-US"/>
          </a:p>
        </p:txBody>
      </p:sp>
    </p:spTree>
    <p:extLst>
      <p:ext uri="{BB962C8B-B14F-4D97-AF65-F5344CB8AC3E}">
        <p14:creationId xmlns:p14="http://schemas.microsoft.com/office/powerpoint/2010/main" val="3404189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ABC90E6-AA9B-40C2-B294-E0178EB4B1F0}" type="datetimeFigureOut">
              <a:rPr lang="zh-CN" altLang="en-US" smtClean="0"/>
              <a:t>2014/9/23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6E1342-F1CD-43B9-B0A7-FA0F89F7162F}" type="slidenum">
              <a:rPr lang="zh-CN" altLang="en-US" smtClean="0"/>
              <a:t>‹#›</a:t>
            </a:fld>
            <a:endParaRPr lang="zh-CN" altLang="en-US"/>
          </a:p>
        </p:txBody>
      </p:sp>
    </p:spTree>
    <p:extLst>
      <p:ext uri="{BB962C8B-B14F-4D97-AF65-F5344CB8AC3E}">
        <p14:creationId xmlns:p14="http://schemas.microsoft.com/office/powerpoint/2010/main" val="724241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ABC90E6-AA9B-40C2-B294-E0178EB4B1F0}" type="datetimeFigureOut">
              <a:rPr lang="zh-CN" altLang="en-US" smtClean="0"/>
              <a:t>2014/9/23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6E1342-F1CD-43B9-B0A7-FA0F89F7162F}" type="slidenum">
              <a:rPr lang="zh-CN" altLang="en-US" smtClean="0"/>
              <a:t>‹#›</a:t>
            </a:fld>
            <a:endParaRPr lang="zh-CN" altLang="en-US"/>
          </a:p>
        </p:txBody>
      </p:sp>
    </p:spTree>
    <p:extLst>
      <p:ext uri="{BB962C8B-B14F-4D97-AF65-F5344CB8AC3E}">
        <p14:creationId xmlns:p14="http://schemas.microsoft.com/office/powerpoint/2010/main" val="1886422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ABC90E6-AA9B-40C2-B294-E0178EB4B1F0}" type="datetimeFigureOut">
              <a:rPr lang="zh-CN" altLang="en-US" smtClean="0"/>
              <a:t>2014/9/23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96E1342-F1CD-43B9-B0A7-FA0F89F7162F}" type="slidenum">
              <a:rPr lang="zh-CN" altLang="en-US" smtClean="0"/>
              <a:t>‹#›</a:t>
            </a:fld>
            <a:endParaRPr lang="zh-CN" altLang="en-US"/>
          </a:p>
        </p:txBody>
      </p:sp>
    </p:spTree>
    <p:extLst>
      <p:ext uri="{BB962C8B-B14F-4D97-AF65-F5344CB8AC3E}">
        <p14:creationId xmlns:p14="http://schemas.microsoft.com/office/powerpoint/2010/main" val="3583721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ABC90E6-AA9B-40C2-B294-E0178EB4B1F0}" type="datetimeFigureOut">
              <a:rPr lang="zh-CN" altLang="en-US" smtClean="0"/>
              <a:t>2014/9/23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6E1342-F1CD-43B9-B0A7-FA0F89F7162F}" type="slidenum">
              <a:rPr lang="zh-CN" altLang="en-US" smtClean="0"/>
              <a:t>‹#›</a:t>
            </a:fld>
            <a:endParaRPr lang="zh-CN" altLang="en-US"/>
          </a:p>
        </p:txBody>
      </p:sp>
    </p:spTree>
    <p:extLst>
      <p:ext uri="{BB962C8B-B14F-4D97-AF65-F5344CB8AC3E}">
        <p14:creationId xmlns:p14="http://schemas.microsoft.com/office/powerpoint/2010/main" val="115352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ABC90E6-AA9B-40C2-B294-E0178EB4B1F0}" type="datetimeFigureOut">
              <a:rPr lang="zh-CN" altLang="en-US" smtClean="0"/>
              <a:t>2014/9/23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96E1342-F1CD-43B9-B0A7-FA0F89F7162F}" type="slidenum">
              <a:rPr lang="zh-CN" altLang="en-US" smtClean="0"/>
              <a:t>‹#›</a:t>
            </a:fld>
            <a:endParaRPr lang="zh-CN" altLang="en-US"/>
          </a:p>
        </p:txBody>
      </p:sp>
    </p:spTree>
    <p:extLst>
      <p:ext uri="{BB962C8B-B14F-4D97-AF65-F5344CB8AC3E}">
        <p14:creationId xmlns:p14="http://schemas.microsoft.com/office/powerpoint/2010/main" val="403887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ABC90E6-AA9B-40C2-B294-E0178EB4B1F0}" type="datetimeFigureOut">
              <a:rPr lang="zh-CN" altLang="en-US" smtClean="0"/>
              <a:t>2014/9/23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96E1342-F1CD-43B9-B0A7-FA0F89F7162F}" type="slidenum">
              <a:rPr lang="zh-CN" altLang="en-US" smtClean="0"/>
              <a:t>‹#›</a:t>
            </a:fld>
            <a:endParaRPr lang="zh-CN" altLang="en-US"/>
          </a:p>
        </p:txBody>
      </p:sp>
    </p:spTree>
    <p:extLst>
      <p:ext uri="{BB962C8B-B14F-4D97-AF65-F5344CB8AC3E}">
        <p14:creationId xmlns:p14="http://schemas.microsoft.com/office/powerpoint/2010/main" val="316724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ABC90E6-AA9B-40C2-B294-E0178EB4B1F0}" type="datetimeFigureOut">
              <a:rPr lang="zh-CN" altLang="en-US" smtClean="0"/>
              <a:t>2014/9/23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96E1342-F1CD-43B9-B0A7-FA0F89F7162F}" type="slidenum">
              <a:rPr lang="zh-CN" altLang="en-US" smtClean="0"/>
              <a:t>‹#›</a:t>
            </a:fld>
            <a:endParaRPr lang="zh-CN" altLang="en-US"/>
          </a:p>
        </p:txBody>
      </p:sp>
    </p:spTree>
    <p:extLst>
      <p:ext uri="{BB962C8B-B14F-4D97-AF65-F5344CB8AC3E}">
        <p14:creationId xmlns:p14="http://schemas.microsoft.com/office/powerpoint/2010/main" val="314556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ABC90E6-AA9B-40C2-B294-E0178EB4B1F0}" type="datetimeFigureOut">
              <a:rPr lang="zh-CN" altLang="en-US" smtClean="0"/>
              <a:t>2014/9/23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6E1342-F1CD-43B9-B0A7-FA0F89F7162F}" type="slidenum">
              <a:rPr lang="zh-CN" altLang="en-US" smtClean="0"/>
              <a:t>‹#›</a:t>
            </a:fld>
            <a:endParaRPr lang="zh-CN" altLang="en-US"/>
          </a:p>
        </p:txBody>
      </p:sp>
    </p:spTree>
    <p:extLst>
      <p:ext uri="{BB962C8B-B14F-4D97-AF65-F5344CB8AC3E}">
        <p14:creationId xmlns:p14="http://schemas.microsoft.com/office/powerpoint/2010/main" val="2607439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ABC90E6-AA9B-40C2-B294-E0178EB4B1F0}" type="datetimeFigureOut">
              <a:rPr lang="zh-CN" altLang="en-US" smtClean="0"/>
              <a:t>2014/9/23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96E1342-F1CD-43B9-B0A7-FA0F89F7162F}" type="slidenum">
              <a:rPr lang="zh-CN" altLang="en-US" smtClean="0"/>
              <a:t>‹#›</a:t>
            </a:fld>
            <a:endParaRPr lang="zh-CN" altLang="en-US"/>
          </a:p>
        </p:txBody>
      </p:sp>
    </p:spTree>
    <p:extLst>
      <p:ext uri="{BB962C8B-B14F-4D97-AF65-F5344CB8AC3E}">
        <p14:creationId xmlns:p14="http://schemas.microsoft.com/office/powerpoint/2010/main" val="3385118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C90E6-AA9B-40C2-B294-E0178EB4B1F0}" type="datetimeFigureOut">
              <a:rPr lang="zh-CN" altLang="en-US" smtClean="0"/>
              <a:t>2014/9/23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E1342-F1CD-43B9-B0A7-FA0F89F7162F}" type="slidenum">
              <a:rPr lang="zh-CN" altLang="en-US" smtClean="0"/>
              <a:t>‹#›</a:t>
            </a:fld>
            <a:endParaRPr lang="zh-CN" altLang="en-US"/>
          </a:p>
        </p:txBody>
      </p:sp>
    </p:spTree>
    <p:extLst>
      <p:ext uri="{BB962C8B-B14F-4D97-AF65-F5344CB8AC3E}">
        <p14:creationId xmlns:p14="http://schemas.microsoft.com/office/powerpoint/2010/main" val="1770109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pharmacognosy-phytochemistry-natural-products.pharmaceuticalconference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microsoft.com/office/2007/relationships/hdphoto" Target="../media/hdphoto3.wdp"/><Relationship Id="rId12"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8.emf"/><Relationship Id="rId5" Type="http://schemas.microsoft.com/office/2007/relationships/hdphoto" Target="../media/hdphoto2.wdp"/><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chemeClr val="accent3">
                    <a:lumMod val="75000"/>
                  </a:schemeClr>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chemeClr val="accent3">
                  <a:lumMod val="75000"/>
                </a:schemeClr>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p:txBody>
          <a:bodyPr/>
          <a:lstStyle/>
          <a:p>
            <a:pPr algn="just">
              <a:buFont typeface="Arial" charset="0"/>
              <a:buNone/>
              <a:defRPr/>
            </a:pPr>
            <a:r>
              <a:rPr lang="en-US" sz="2000" dirty="0" smtClean="0">
                <a:latin typeface="+mj-lt"/>
              </a:rPr>
              <a:t>      </a:t>
            </a:r>
            <a:r>
              <a:rPr lang="en-US" sz="2000" dirty="0" smtClean="0">
                <a:effectLst>
                  <a:outerShdw blurRad="38100" dist="38100" dir="2700000" algn="tl">
                    <a:srgbClr val="000000">
                      <a:alpha val="43137"/>
                    </a:srgbClr>
                  </a:outerShdw>
                </a:effectLst>
                <a:latin typeface="+mj-lt"/>
              </a:rPr>
              <a:t>OMICS Group International is an amalgamation of </a:t>
            </a:r>
            <a:r>
              <a:rPr lang="en-US" sz="2000" dirty="0" smtClean="0">
                <a:effectLst>
                  <a:outerShdw blurRad="38100" dist="38100" dir="2700000" algn="tl">
                    <a:srgbClr val="000000">
                      <a:alpha val="43137"/>
                    </a:srgbClr>
                  </a:outerShdw>
                </a:effectLst>
                <a:latin typeface="+mj-lt"/>
                <a:hlinkClick r:id="rId2" tooltip="Open Access publications"/>
              </a:rPr>
              <a:t>Open Access publications</a:t>
            </a:r>
            <a:r>
              <a:rPr lang="en-US" sz="2000" dirty="0" smtClean="0">
                <a:effectLst>
                  <a:outerShdw blurRad="38100" dist="38100" dir="2700000" algn="tl">
                    <a:srgbClr val="000000">
                      <a:alpha val="43137"/>
                    </a:srgbClr>
                  </a:outerShdw>
                </a:effectLst>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effectLst>
                  <a:outerShdw blurRad="38100" dist="38100" dir="2700000" algn="tl">
                    <a:srgbClr val="000000">
                      <a:alpha val="43137"/>
                    </a:srgbClr>
                  </a:outerShdw>
                </a:effectLst>
                <a:latin typeface="+mj-lt"/>
                <a:hlinkClick r:id="rId3" tooltip="scholarly journals"/>
              </a:rPr>
              <a:t>scholarly journals</a:t>
            </a:r>
            <a:r>
              <a:rPr lang="en-US" sz="2000" dirty="0" smtClean="0">
                <a:effectLst>
                  <a:outerShdw blurRad="38100" dist="38100" dir="2700000" algn="tl">
                    <a:srgbClr val="000000">
                      <a:alpha val="43137"/>
                    </a:srgbClr>
                  </a:outerShdw>
                </a:effectLst>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effectLst>
                  <a:outerShdw blurRad="38100" dist="38100" dir="2700000" algn="tl">
                    <a:srgbClr val="000000">
                      <a:alpha val="43137"/>
                    </a:srgbClr>
                  </a:outerShdw>
                </a:effectLst>
                <a:latin typeface="+mj-lt"/>
                <a:hlinkClick r:id="rId4" tooltip="International conferences"/>
              </a:rPr>
              <a:t>International conferences</a:t>
            </a:r>
            <a:r>
              <a:rPr lang="en-US" sz="2000" dirty="0" smtClean="0">
                <a:effectLst>
                  <a:outerShdw blurRad="38100" dist="38100" dir="2700000" algn="tl">
                    <a:srgbClr val="000000">
                      <a:alpha val="43137"/>
                    </a:srgbClr>
                  </a:outerShdw>
                </a:effectLst>
                <a:latin typeface="+mj-lt"/>
              </a:rPr>
              <a:t> annually across the globe, where knowledge transfer takes place through debates, round table discussions, poster presentations, workshops, symposia and exhibitions</a:t>
            </a:r>
            <a:r>
              <a:rPr lang="en-US" sz="1800" dirty="0" smtClean="0">
                <a:effectLst>
                  <a:outerShdw blurRad="38100" dist="38100" dir="2700000" algn="tl">
                    <a:srgbClr val="000000">
                      <a:alpha val="43137"/>
                    </a:srgbClr>
                  </a:outerShdw>
                </a:effectLst>
                <a:latin typeface="+mj-lt"/>
              </a:rPr>
              <a:t>.</a:t>
            </a:r>
            <a:endParaRPr lang="en-US" sz="18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494175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Attenuating toxicity of </a:t>
            </a:r>
            <a:r>
              <a:rPr lang="en-US" altLang="zh-CN" i="1" dirty="0" smtClean="0"/>
              <a:t>Heshouwu</a:t>
            </a:r>
            <a:r>
              <a:rPr lang="en-US" altLang="zh-CN" dirty="0" smtClean="0"/>
              <a:t> by processing</a:t>
            </a:r>
            <a:endParaRPr lang="zh-CN" altLang="en-US" dirty="0"/>
          </a:p>
        </p:txBody>
      </p:sp>
      <p:sp>
        <p:nvSpPr>
          <p:cNvPr id="3" name="内容占位符 2"/>
          <p:cNvSpPr>
            <a:spLocks noGrp="1"/>
          </p:cNvSpPr>
          <p:nvPr>
            <p:ph idx="1"/>
          </p:nvPr>
        </p:nvSpPr>
        <p:spPr>
          <a:xfrm>
            <a:off x="457200" y="1772815"/>
            <a:ext cx="8229600" cy="1080121"/>
          </a:xfrm>
        </p:spPr>
        <p:txBody>
          <a:bodyPr>
            <a:normAutofit/>
          </a:bodyPr>
          <a:lstStyle/>
          <a:p>
            <a:r>
              <a:rPr lang="en-US" altLang="zh-CN" sz="2400" dirty="0" smtClean="0"/>
              <a:t>The processing method of </a:t>
            </a:r>
            <a:r>
              <a:rPr lang="en-US" altLang="zh-CN" sz="2400" i="1" dirty="0" smtClean="0"/>
              <a:t>Heshouwu</a:t>
            </a:r>
            <a:r>
              <a:rPr lang="en-US" altLang="zh-CN" sz="2400" dirty="0" smtClean="0"/>
              <a:t> is highlighted in many ancient TCM books to attenuate its toxicity. </a:t>
            </a:r>
          </a:p>
        </p:txBody>
      </p:sp>
      <p:sp>
        <p:nvSpPr>
          <p:cNvPr id="5" name="内容占位符 2"/>
          <p:cNvSpPr txBox="1">
            <a:spLocks/>
          </p:cNvSpPr>
          <p:nvPr/>
        </p:nvSpPr>
        <p:spPr>
          <a:xfrm>
            <a:off x="395536" y="5805264"/>
            <a:ext cx="82296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400" dirty="0" smtClean="0"/>
              <a:t>Steaming and </a:t>
            </a:r>
            <a:r>
              <a:rPr lang="en-US" altLang="zh-CN" sz="2400" dirty="0" err="1" smtClean="0"/>
              <a:t>solarization</a:t>
            </a:r>
            <a:r>
              <a:rPr lang="en-US" altLang="zh-CN" sz="2400" dirty="0" smtClean="0"/>
              <a:t> of nine times each  </a:t>
            </a:r>
            <a:r>
              <a:rPr lang="zh-CN" altLang="en-US" sz="2400" dirty="0" smtClean="0"/>
              <a:t>九蒸九曝</a:t>
            </a:r>
            <a:endParaRPr lang="zh-CN" altLang="en-US" sz="2400" dirty="0"/>
          </a:p>
        </p:txBody>
      </p:sp>
      <p:sp>
        <p:nvSpPr>
          <p:cNvPr id="4" name="TextBox 3"/>
          <p:cNvSpPr txBox="1"/>
          <p:nvPr/>
        </p:nvSpPr>
        <p:spPr>
          <a:xfrm>
            <a:off x="827584" y="4489375"/>
            <a:ext cx="1441420" cy="307777"/>
          </a:xfrm>
          <a:prstGeom prst="rect">
            <a:avLst/>
          </a:prstGeom>
          <a:noFill/>
        </p:spPr>
        <p:txBody>
          <a:bodyPr wrap="none" rtlCol="0">
            <a:spAutoFit/>
          </a:bodyPr>
          <a:lstStyle/>
          <a:p>
            <a:pPr algn="ctr"/>
            <a:r>
              <a:rPr lang="zh-CN" altLang="en-US" sz="1400" dirty="0"/>
              <a:t>宋</a:t>
            </a:r>
            <a:r>
              <a:rPr lang="en-US" altLang="zh-CN" sz="1400" dirty="0" smtClean="0"/>
              <a:t>《</a:t>
            </a:r>
            <a:r>
              <a:rPr lang="zh-CN" altLang="en-US" sz="1400" dirty="0" smtClean="0"/>
              <a:t>本草汇言</a:t>
            </a:r>
            <a:r>
              <a:rPr lang="en-US" altLang="zh-CN" sz="1400" dirty="0" smtClean="0"/>
              <a:t>》</a:t>
            </a:r>
            <a:endParaRPr lang="zh-CN" altLang="en-US" sz="1400" dirty="0"/>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219"/>
          <a:stretch/>
        </p:blipFill>
        <p:spPr bwMode="auto">
          <a:xfrm>
            <a:off x="2987824" y="2894234"/>
            <a:ext cx="1099926" cy="1542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863613" y="4489375"/>
            <a:ext cx="1441420" cy="307777"/>
          </a:xfrm>
          <a:prstGeom prst="rect">
            <a:avLst/>
          </a:prstGeom>
          <a:noFill/>
        </p:spPr>
        <p:txBody>
          <a:bodyPr wrap="none" rtlCol="0">
            <a:spAutoFit/>
          </a:bodyPr>
          <a:lstStyle/>
          <a:p>
            <a:pPr algn="ctr"/>
            <a:r>
              <a:rPr lang="zh-CN" altLang="en-US" sz="1400" dirty="0" smtClean="0"/>
              <a:t>明</a:t>
            </a:r>
            <a:r>
              <a:rPr lang="en-US" altLang="zh-CN" sz="1400" dirty="0" smtClean="0"/>
              <a:t>《</a:t>
            </a:r>
            <a:r>
              <a:rPr lang="zh-CN" altLang="en-US" sz="1400" dirty="0" smtClean="0"/>
              <a:t>本草汇言</a:t>
            </a:r>
            <a:r>
              <a:rPr lang="en-US" altLang="zh-CN" sz="1400" dirty="0" smtClean="0"/>
              <a:t>》</a:t>
            </a:r>
            <a:endParaRPr lang="zh-CN" altLang="en-US" sz="1400" dirty="0"/>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489" t="6474" r="10433" b="9371"/>
          <a:stretch/>
        </p:blipFill>
        <p:spPr bwMode="auto">
          <a:xfrm>
            <a:off x="995086" y="2894234"/>
            <a:ext cx="1106416" cy="15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4311" r="50000"/>
          <a:stretch/>
        </p:blipFill>
        <p:spPr bwMode="auto">
          <a:xfrm>
            <a:off x="4860031" y="2905230"/>
            <a:ext cx="1104509" cy="1531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512039" y="4489375"/>
            <a:ext cx="1800493" cy="307777"/>
          </a:xfrm>
          <a:prstGeom prst="rect">
            <a:avLst/>
          </a:prstGeom>
          <a:noFill/>
        </p:spPr>
        <p:txBody>
          <a:bodyPr wrap="none" rtlCol="0">
            <a:spAutoFit/>
          </a:bodyPr>
          <a:lstStyle/>
          <a:p>
            <a:pPr algn="ctr"/>
            <a:r>
              <a:rPr lang="zh-CN" altLang="en-US" sz="1400" dirty="0" smtClean="0"/>
              <a:t>明</a:t>
            </a:r>
            <a:r>
              <a:rPr lang="en-US" altLang="zh-CN" sz="1400" dirty="0" smtClean="0"/>
              <a:t>《</a:t>
            </a:r>
            <a:r>
              <a:rPr lang="zh-CN" altLang="en-US" sz="1400" dirty="0"/>
              <a:t>本草品汇精要</a:t>
            </a:r>
            <a:r>
              <a:rPr lang="en-US" altLang="zh-CN" sz="1400" dirty="0" smtClean="0"/>
              <a:t>》</a:t>
            </a:r>
            <a:endParaRPr lang="zh-CN" altLang="en-US" sz="1400" dirty="0"/>
          </a:p>
        </p:txBody>
      </p:sp>
      <p:pic>
        <p:nvPicPr>
          <p:cNvPr id="717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t="9778" b="4507"/>
          <a:stretch/>
        </p:blipFill>
        <p:spPr bwMode="auto">
          <a:xfrm>
            <a:off x="6804248" y="2845265"/>
            <a:ext cx="1105265" cy="159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36169" y="4479396"/>
            <a:ext cx="1441421" cy="307777"/>
          </a:xfrm>
          <a:prstGeom prst="rect">
            <a:avLst/>
          </a:prstGeom>
          <a:noFill/>
        </p:spPr>
        <p:txBody>
          <a:bodyPr wrap="none" rtlCol="0">
            <a:spAutoFit/>
          </a:bodyPr>
          <a:lstStyle/>
          <a:p>
            <a:pPr algn="ctr"/>
            <a:r>
              <a:rPr lang="zh-CN" altLang="en-US" sz="1400" dirty="0" smtClean="0"/>
              <a:t>明</a:t>
            </a:r>
            <a:r>
              <a:rPr lang="en-US" altLang="zh-CN" sz="1400" dirty="0" smtClean="0"/>
              <a:t>《</a:t>
            </a:r>
            <a:r>
              <a:rPr lang="zh-CN" altLang="en-US" sz="1400" dirty="0" smtClean="0"/>
              <a:t>本草纲目</a:t>
            </a:r>
            <a:r>
              <a:rPr lang="en-US" altLang="zh-CN" sz="1400" dirty="0" smtClean="0"/>
              <a:t>》</a:t>
            </a:r>
            <a:endParaRPr lang="zh-CN" altLang="en-US" sz="1400" dirty="0"/>
          </a:p>
        </p:txBody>
      </p:sp>
      <p:sp>
        <p:nvSpPr>
          <p:cNvPr id="6" name="矩形 5"/>
          <p:cNvSpPr/>
          <p:nvPr/>
        </p:nvSpPr>
        <p:spPr>
          <a:xfrm>
            <a:off x="926201" y="5086967"/>
            <a:ext cx="2969083" cy="461665"/>
          </a:xfrm>
          <a:prstGeom prst="rect">
            <a:avLst/>
          </a:prstGeom>
        </p:spPr>
        <p:txBody>
          <a:bodyPr wrap="none">
            <a:spAutoFit/>
          </a:bodyPr>
          <a:lstStyle/>
          <a:p>
            <a:r>
              <a:rPr lang="zh-CN" altLang="en-US" sz="2400" b="1" dirty="0">
                <a:solidFill>
                  <a:srgbClr val="FF0000"/>
                </a:solidFill>
                <a:effectLst>
                  <a:outerShdw blurRad="38100" dist="38100" dir="2700000" algn="tl">
                    <a:srgbClr val="000000">
                      <a:alpha val="43137"/>
                    </a:srgbClr>
                  </a:outerShdw>
                </a:effectLst>
                <a:latin typeface="+mn-ea"/>
              </a:rPr>
              <a:t>制非九次，勿寝其毒</a:t>
            </a:r>
          </a:p>
        </p:txBody>
      </p:sp>
    </p:spTree>
    <p:extLst>
      <p:ext uri="{BB962C8B-B14F-4D97-AF65-F5344CB8AC3E}">
        <p14:creationId xmlns:p14="http://schemas.microsoft.com/office/powerpoint/2010/main" val="4006528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Insufficient processing of </a:t>
            </a:r>
            <a:r>
              <a:rPr lang="en-US" altLang="zh-CN" i="1" dirty="0" smtClean="0"/>
              <a:t>Heshouwu</a:t>
            </a:r>
            <a:endParaRPr lang="zh-CN" altLang="en-US" i="1" dirty="0"/>
          </a:p>
        </p:txBody>
      </p:sp>
      <p:sp>
        <p:nvSpPr>
          <p:cNvPr id="3" name="内容占位符 2"/>
          <p:cNvSpPr>
            <a:spLocks noGrp="1"/>
          </p:cNvSpPr>
          <p:nvPr>
            <p:ph idx="1"/>
          </p:nvPr>
        </p:nvSpPr>
        <p:spPr>
          <a:xfrm>
            <a:off x="323527" y="4437112"/>
            <a:ext cx="4401125" cy="1653064"/>
          </a:xfrm>
        </p:spPr>
        <p:txBody>
          <a:bodyPr>
            <a:normAutofit/>
          </a:bodyPr>
          <a:lstStyle/>
          <a:p>
            <a:r>
              <a:rPr lang="en-US" altLang="zh-CN" sz="2400" dirty="0" smtClean="0"/>
              <a:t>Lots of commercial processed </a:t>
            </a:r>
            <a:r>
              <a:rPr lang="en-US" altLang="zh-CN" sz="2400" i="1" dirty="0" smtClean="0"/>
              <a:t>Heshouwu</a:t>
            </a:r>
            <a:r>
              <a:rPr lang="en-US" altLang="zh-CN" sz="2400" dirty="0" smtClean="0"/>
              <a:t> are not sufficiently processed to attenuate its hepatotoxicity.</a:t>
            </a:r>
            <a:endParaRPr lang="zh-CN" altLang="en-US" sz="2400" dirty="0"/>
          </a:p>
        </p:txBody>
      </p:sp>
      <p:grpSp>
        <p:nvGrpSpPr>
          <p:cNvPr id="20" name="组合 19"/>
          <p:cNvGrpSpPr/>
          <p:nvPr/>
        </p:nvGrpSpPr>
        <p:grpSpPr>
          <a:xfrm>
            <a:off x="5095544" y="4310335"/>
            <a:ext cx="3364888" cy="1926977"/>
            <a:chOff x="4652645" y="1574031"/>
            <a:chExt cx="3875354" cy="2863081"/>
          </a:xfrm>
        </p:grpSpPr>
        <p:pic>
          <p:nvPicPr>
            <p:cNvPr id="819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42" r="56098" b="13289"/>
            <a:stretch/>
          </p:blipFill>
          <p:spPr bwMode="auto">
            <a:xfrm>
              <a:off x="4652645" y="1769448"/>
              <a:ext cx="3875354" cy="266766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508104" y="1574031"/>
              <a:ext cx="2536335" cy="369332"/>
            </a:xfrm>
            <a:prstGeom prst="rect">
              <a:avLst/>
            </a:prstGeom>
            <a:noFill/>
          </p:spPr>
          <p:txBody>
            <a:bodyPr wrap="none" rtlCol="0">
              <a:spAutoFit/>
            </a:bodyPr>
            <a:lstStyle/>
            <a:p>
              <a:r>
                <a:rPr lang="en-US" altLang="zh-CN" dirty="0" smtClean="0"/>
                <a:t>Inhibition to hepatocytes</a:t>
              </a:r>
              <a:endParaRPr lang="zh-CN" altLang="en-US" dirty="0"/>
            </a:p>
          </p:txBody>
        </p:sp>
      </p:grpSp>
      <p:pic>
        <p:nvPicPr>
          <p:cNvPr id="8197" name="图片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3082" y="1836226"/>
            <a:ext cx="2994536" cy="173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内容占位符 2"/>
          <p:cNvSpPr txBox="1">
            <a:spLocks/>
          </p:cNvSpPr>
          <p:nvPr/>
        </p:nvSpPr>
        <p:spPr>
          <a:xfrm>
            <a:off x="323528" y="1974721"/>
            <a:ext cx="4536504" cy="145427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400" dirty="0" smtClean="0"/>
              <a:t>It needs a long time (48 hours at least without high pressure) of steaming to attenuate the hepatotoxicity of </a:t>
            </a:r>
            <a:r>
              <a:rPr lang="en-US" altLang="zh-CN" sz="2400" i="1" dirty="0" smtClean="0"/>
              <a:t>Heshouwu</a:t>
            </a:r>
            <a:r>
              <a:rPr lang="en-US" altLang="zh-CN" sz="2400" dirty="0" smtClean="0"/>
              <a:t>.   </a:t>
            </a:r>
            <a:endParaRPr lang="zh-CN" altLang="en-US" sz="2400" dirty="0"/>
          </a:p>
        </p:txBody>
      </p:sp>
    </p:spTree>
    <p:extLst>
      <p:ext uri="{BB962C8B-B14F-4D97-AF65-F5344CB8AC3E}">
        <p14:creationId xmlns:p14="http://schemas.microsoft.com/office/powerpoint/2010/main" val="3354456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Attenuating toxicity of </a:t>
            </a:r>
            <a:r>
              <a:rPr lang="en-US" altLang="zh-CN" i="1" dirty="0"/>
              <a:t>Heshouwu</a:t>
            </a:r>
            <a:r>
              <a:rPr lang="en-US" altLang="zh-CN" dirty="0"/>
              <a:t> by processing</a:t>
            </a:r>
            <a:endParaRPr lang="zh-CN" altLang="en-US" dirty="0"/>
          </a:p>
        </p:txBody>
      </p:sp>
      <p:grpSp>
        <p:nvGrpSpPr>
          <p:cNvPr id="9216" name="组合 9215"/>
          <p:cNvGrpSpPr/>
          <p:nvPr/>
        </p:nvGrpSpPr>
        <p:grpSpPr>
          <a:xfrm>
            <a:off x="4611364" y="2348880"/>
            <a:ext cx="4569148" cy="2443989"/>
            <a:chOff x="4611364" y="2348880"/>
            <a:chExt cx="4569148" cy="2443989"/>
          </a:xfrm>
        </p:grpSpPr>
        <p:pic>
          <p:nvPicPr>
            <p:cNvPr id="9220"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90496"/>
            <a:stretch/>
          </p:blipFill>
          <p:spPr bwMode="auto">
            <a:xfrm>
              <a:off x="4611364" y="2360875"/>
              <a:ext cx="752724" cy="194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887"/>
            <a:stretch/>
          </p:blipFill>
          <p:spPr bwMode="auto">
            <a:xfrm>
              <a:off x="5590189" y="2360875"/>
              <a:ext cx="3256190" cy="194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52"/>
            <p:cNvSpPr txBox="1"/>
            <p:nvPr/>
          </p:nvSpPr>
          <p:spPr>
            <a:xfrm>
              <a:off x="8668833" y="4210635"/>
              <a:ext cx="511679" cy="307777"/>
            </a:xfrm>
            <a:prstGeom prst="rect">
              <a:avLst/>
            </a:prstGeom>
            <a:noFill/>
          </p:spPr>
          <p:txBody>
            <a:bodyPr wrap="none" rtlCol="0">
              <a:spAutoFit/>
            </a:bodyPr>
            <a:lstStyle/>
            <a:p>
              <a:r>
                <a:rPr lang="en-US" altLang="zh-CN" sz="1400" dirty="0" smtClean="0">
                  <a:solidFill>
                    <a:schemeClr val="tx1"/>
                  </a:solidFill>
                </a:rPr>
                <a:t>g/kg</a:t>
              </a:r>
              <a:endParaRPr lang="zh-CN" altLang="en-US" sz="1400" dirty="0">
                <a:solidFill>
                  <a:schemeClr val="tx1"/>
                </a:solidFill>
              </a:endParaRPr>
            </a:p>
          </p:txBody>
        </p:sp>
        <p:cxnSp>
          <p:nvCxnSpPr>
            <p:cNvPr id="54" name="直接连接符 53"/>
            <p:cNvCxnSpPr/>
            <p:nvPr/>
          </p:nvCxnSpPr>
          <p:spPr>
            <a:xfrm>
              <a:off x="5707621" y="4224505"/>
              <a:ext cx="936104" cy="0"/>
            </a:xfrm>
            <a:prstGeom prst="line">
              <a:avLst/>
            </a:prstGeom>
          </p:spPr>
          <p:style>
            <a:lnRef idx="2">
              <a:schemeClr val="dk1"/>
            </a:lnRef>
            <a:fillRef idx="0">
              <a:schemeClr val="dk1"/>
            </a:fillRef>
            <a:effectRef idx="1">
              <a:schemeClr val="dk1"/>
            </a:effectRef>
            <a:fontRef idx="minor">
              <a:schemeClr val="tx1"/>
            </a:fontRef>
          </p:style>
        </p:cxnSp>
        <p:sp>
          <p:nvSpPr>
            <p:cNvPr id="55" name="TextBox 54"/>
            <p:cNvSpPr txBox="1"/>
            <p:nvPr/>
          </p:nvSpPr>
          <p:spPr>
            <a:xfrm>
              <a:off x="5602794" y="4485092"/>
              <a:ext cx="1133965" cy="307777"/>
            </a:xfrm>
            <a:prstGeom prst="rect">
              <a:avLst/>
            </a:prstGeom>
            <a:noFill/>
          </p:spPr>
          <p:txBody>
            <a:bodyPr wrap="none" rtlCol="0">
              <a:spAutoFit/>
            </a:bodyPr>
            <a:lstStyle/>
            <a:p>
              <a:r>
                <a:rPr lang="en-US" altLang="zh-CN" sz="1400" dirty="0" smtClean="0">
                  <a:solidFill>
                    <a:schemeClr val="tx1"/>
                  </a:solidFill>
                </a:rPr>
                <a:t>Unprocessed</a:t>
              </a:r>
              <a:endParaRPr lang="zh-CN" altLang="en-US" sz="1400" dirty="0">
                <a:solidFill>
                  <a:schemeClr val="tx1"/>
                </a:solidFill>
              </a:endParaRPr>
            </a:p>
          </p:txBody>
        </p:sp>
        <p:sp>
          <p:nvSpPr>
            <p:cNvPr id="56" name="TextBox 55"/>
            <p:cNvSpPr txBox="1"/>
            <p:nvPr/>
          </p:nvSpPr>
          <p:spPr>
            <a:xfrm>
              <a:off x="5596125" y="4224505"/>
              <a:ext cx="1284650" cy="307777"/>
            </a:xfrm>
            <a:prstGeom prst="rect">
              <a:avLst/>
            </a:prstGeom>
            <a:noFill/>
          </p:spPr>
          <p:txBody>
            <a:bodyPr wrap="square" rtlCol="0">
              <a:spAutoFit/>
            </a:bodyPr>
            <a:lstStyle/>
            <a:p>
              <a:r>
                <a:rPr lang="en-US" altLang="zh-CN" sz="1400" dirty="0" smtClean="0">
                  <a:solidFill>
                    <a:schemeClr val="tx1"/>
                  </a:solidFill>
                </a:rPr>
                <a:t>12     24     48</a:t>
              </a:r>
              <a:endParaRPr lang="zh-CN" altLang="en-US" sz="1400" dirty="0">
                <a:solidFill>
                  <a:schemeClr val="tx1"/>
                </a:solidFill>
              </a:endParaRPr>
            </a:p>
          </p:txBody>
        </p:sp>
        <p:cxnSp>
          <p:nvCxnSpPr>
            <p:cNvPr id="57" name="直接连接符 56"/>
            <p:cNvCxnSpPr/>
            <p:nvPr/>
          </p:nvCxnSpPr>
          <p:spPr>
            <a:xfrm flipV="1">
              <a:off x="6877846" y="4216805"/>
              <a:ext cx="1731121" cy="7700"/>
            </a:xfrm>
            <a:prstGeom prst="line">
              <a:avLst/>
            </a:prstGeom>
          </p:spPr>
          <p:style>
            <a:lnRef idx="2">
              <a:schemeClr val="dk1"/>
            </a:lnRef>
            <a:fillRef idx="0">
              <a:schemeClr val="dk1"/>
            </a:fillRef>
            <a:effectRef idx="1">
              <a:schemeClr val="dk1"/>
            </a:effectRef>
            <a:fontRef idx="minor">
              <a:schemeClr val="tx1"/>
            </a:fontRef>
          </p:style>
        </p:cxnSp>
        <p:sp>
          <p:nvSpPr>
            <p:cNvPr id="58" name="TextBox 57"/>
            <p:cNvSpPr txBox="1"/>
            <p:nvPr/>
          </p:nvSpPr>
          <p:spPr>
            <a:xfrm>
              <a:off x="7432617" y="4485092"/>
              <a:ext cx="922368" cy="307777"/>
            </a:xfrm>
            <a:prstGeom prst="rect">
              <a:avLst/>
            </a:prstGeom>
            <a:noFill/>
          </p:spPr>
          <p:txBody>
            <a:bodyPr wrap="none" rtlCol="0">
              <a:spAutoFit/>
            </a:bodyPr>
            <a:lstStyle/>
            <a:p>
              <a:r>
                <a:rPr lang="en-US" altLang="zh-CN" sz="1400" dirty="0" smtClean="0">
                  <a:solidFill>
                    <a:schemeClr val="tx1"/>
                  </a:solidFill>
                </a:rPr>
                <a:t>Processed</a:t>
              </a:r>
              <a:endParaRPr lang="zh-CN" altLang="en-US" sz="1400" dirty="0">
                <a:solidFill>
                  <a:schemeClr val="tx1"/>
                </a:solidFill>
              </a:endParaRPr>
            </a:p>
          </p:txBody>
        </p:sp>
        <p:sp>
          <p:nvSpPr>
            <p:cNvPr id="59" name="TextBox 58"/>
            <p:cNvSpPr txBox="1"/>
            <p:nvPr/>
          </p:nvSpPr>
          <p:spPr>
            <a:xfrm>
              <a:off x="6784811" y="4224505"/>
              <a:ext cx="2019154" cy="307777"/>
            </a:xfrm>
            <a:prstGeom prst="rect">
              <a:avLst/>
            </a:prstGeom>
            <a:noFill/>
          </p:spPr>
          <p:txBody>
            <a:bodyPr wrap="square" rtlCol="0">
              <a:spAutoFit/>
            </a:bodyPr>
            <a:lstStyle/>
            <a:p>
              <a:r>
                <a:rPr lang="en-US" altLang="zh-CN" sz="1400" dirty="0" smtClean="0">
                  <a:solidFill>
                    <a:schemeClr val="tx1"/>
                  </a:solidFill>
                </a:rPr>
                <a:t>12     24     48     64     128</a:t>
              </a:r>
              <a:endParaRPr lang="zh-CN" altLang="en-US" sz="1400" dirty="0">
                <a:solidFill>
                  <a:schemeClr val="tx1"/>
                </a:solidFill>
              </a:endParaRPr>
            </a:p>
          </p:txBody>
        </p:sp>
        <p:pic>
          <p:nvPicPr>
            <p:cNvPr id="9221"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167" r="82383"/>
            <a:stretch/>
          </p:blipFill>
          <p:spPr bwMode="auto">
            <a:xfrm>
              <a:off x="5306871" y="2360875"/>
              <a:ext cx="273241" cy="194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TextBox 62"/>
            <p:cNvSpPr txBox="1"/>
            <p:nvPr/>
          </p:nvSpPr>
          <p:spPr>
            <a:xfrm>
              <a:off x="5220513" y="4210635"/>
              <a:ext cx="445956" cy="307777"/>
            </a:xfrm>
            <a:prstGeom prst="rect">
              <a:avLst/>
            </a:prstGeom>
            <a:noFill/>
          </p:spPr>
          <p:txBody>
            <a:bodyPr wrap="none" rtlCol="0">
              <a:spAutoFit/>
            </a:bodyPr>
            <a:lstStyle/>
            <a:p>
              <a:r>
                <a:rPr lang="en-US" altLang="zh-CN" sz="1400" dirty="0" smtClean="0">
                  <a:solidFill>
                    <a:schemeClr val="tx1"/>
                  </a:solidFill>
                </a:rPr>
                <a:t>Ctrl</a:t>
              </a:r>
              <a:endParaRPr lang="zh-CN" altLang="en-US" sz="1400" dirty="0">
                <a:solidFill>
                  <a:schemeClr val="tx1"/>
                </a:solidFill>
              </a:endParaRPr>
            </a:p>
          </p:txBody>
        </p:sp>
        <p:sp>
          <p:nvSpPr>
            <p:cNvPr id="52" name="TextBox 51"/>
            <p:cNvSpPr txBox="1"/>
            <p:nvPr/>
          </p:nvSpPr>
          <p:spPr>
            <a:xfrm>
              <a:off x="5580112" y="2708920"/>
              <a:ext cx="300082" cy="369332"/>
            </a:xfrm>
            <a:prstGeom prst="rect">
              <a:avLst/>
            </a:prstGeom>
            <a:noFill/>
          </p:spPr>
          <p:txBody>
            <a:bodyPr wrap="none" rtlCol="0">
              <a:spAutoFit/>
            </a:bodyPr>
            <a:lstStyle/>
            <a:p>
              <a:pPr algn="ctr"/>
              <a:r>
                <a:rPr lang="en-US" altLang="zh-CN" dirty="0" smtClean="0"/>
                <a:t>*</a:t>
              </a:r>
              <a:endParaRPr lang="zh-CN" altLang="en-US" dirty="0"/>
            </a:p>
          </p:txBody>
        </p:sp>
        <p:sp>
          <p:nvSpPr>
            <p:cNvPr id="65" name="TextBox 64"/>
            <p:cNvSpPr txBox="1"/>
            <p:nvPr/>
          </p:nvSpPr>
          <p:spPr>
            <a:xfrm>
              <a:off x="5960921" y="2635845"/>
              <a:ext cx="300082" cy="369332"/>
            </a:xfrm>
            <a:prstGeom prst="rect">
              <a:avLst/>
            </a:prstGeom>
            <a:noFill/>
          </p:spPr>
          <p:txBody>
            <a:bodyPr wrap="none" rtlCol="0">
              <a:spAutoFit/>
            </a:bodyPr>
            <a:lstStyle/>
            <a:p>
              <a:pPr algn="ctr"/>
              <a:r>
                <a:rPr lang="en-US" altLang="zh-CN" dirty="0" smtClean="0"/>
                <a:t>*</a:t>
              </a:r>
              <a:endParaRPr lang="zh-CN" altLang="en-US" dirty="0"/>
            </a:p>
          </p:txBody>
        </p:sp>
        <p:sp>
          <p:nvSpPr>
            <p:cNvPr id="66" name="TextBox 65"/>
            <p:cNvSpPr txBox="1"/>
            <p:nvPr/>
          </p:nvSpPr>
          <p:spPr>
            <a:xfrm>
              <a:off x="6369769" y="2420888"/>
              <a:ext cx="300082" cy="369332"/>
            </a:xfrm>
            <a:prstGeom prst="rect">
              <a:avLst/>
            </a:prstGeom>
            <a:noFill/>
          </p:spPr>
          <p:txBody>
            <a:bodyPr wrap="none" rtlCol="0">
              <a:spAutoFit/>
            </a:bodyPr>
            <a:lstStyle/>
            <a:p>
              <a:pPr algn="ctr"/>
              <a:r>
                <a:rPr lang="en-US" altLang="zh-CN" dirty="0" smtClean="0"/>
                <a:t>*</a:t>
              </a:r>
              <a:endParaRPr lang="zh-CN" altLang="en-US" dirty="0"/>
            </a:p>
          </p:txBody>
        </p:sp>
        <p:sp>
          <p:nvSpPr>
            <p:cNvPr id="67" name="TextBox 66"/>
            <p:cNvSpPr txBox="1"/>
            <p:nvPr/>
          </p:nvSpPr>
          <p:spPr>
            <a:xfrm>
              <a:off x="7959903" y="2358172"/>
              <a:ext cx="300082" cy="369332"/>
            </a:xfrm>
            <a:prstGeom prst="rect">
              <a:avLst/>
            </a:prstGeom>
            <a:noFill/>
          </p:spPr>
          <p:txBody>
            <a:bodyPr wrap="none" rtlCol="0">
              <a:spAutoFit/>
            </a:bodyPr>
            <a:lstStyle/>
            <a:p>
              <a:pPr algn="ctr"/>
              <a:r>
                <a:rPr lang="en-US" altLang="zh-CN" dirty="0" smtClean="0"/>
                <a:t>*</a:t>
              </a:r>
              <a:endParaRPr lang="zh-CN" altLang="en-US" dirty="0"/>
            </a:p>
          </p:txBody>
        </p:sp>
        <p:sp>
          <p:nvSpPr>
            <p:cNvPr id="68" name="TextBox 67"/>
            <p:cNvSpPr txBox="1"/>
            <p:nvPr/>
          </p:nvSpPr>
          <p:spPr>
            <a:xfrm>
              <a:off x="8368751" y="2348880"/>
              <a:ext cx="300082" cy="369332"/>
            </a:xfrm>
            <a:prstGeom prst="rect">
              <a:avLst/>
            </a:prstGeom>
            <a:noFill/>
          </p:spPr>
          <p:txBody>
            <a:bodyPr wrap="none" rtlCol="0">
              <a:spAutoFit/>
            </a:bodyPr>
            <a:lstStyle/>
            <a:p>
              <a:pPr algn="ctr"/>
              <a:r>
                <a:rPr lang="en-US" altLang="zh-CN" dirty="0" smtClean="0"/>
                <a:t>*</a:t>
              </a:r>
              <a:endParaRPr lang="zh-CN" altLang="en-US" dirty="0"/>
            </a:p>
          </p:txBody>
        </p:sp>
      </p:grpSp>
      <p:sp>
        <p:nvSpPr>
          <p:cNvPr id="60" name="圆角矩形 59"/>
          <p:cNvSpPr/>
          <p:nvPr/>
        </p:nvSpPr>
        <p:spPr>
          <a:xfrm>
            <a:off x="5580112" y="2348880"/>
            <a:ext cx="380809" cy="2185338"/>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70" name="圆角矩形 69"/>
          <p:cNvSpPr/>
          <p:nvPr/>
        </p:nvSpPr>
        <p:spPr>
          <a:xfrm>
            <a:off x="7919539" y="2348880"/>
            <a:ext cx="380809" cy="2185338"/>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grpSp>
        <p:nvGrpSpPr>
          <p:cNvPr id="61" name="组合 60"/>
          <p:cNvGrpSpPr/>
          <p:nvPr/>
        </p:nvGrpSpPr>
        <p:grpSpPr>
          <a:xfrm>
            <a:off x="125982" y="2333074"/>
            <a:ext cx="4616135" cy="2464078"/>
            <a:chOff x="179512" y="2708920"/>
            <a:chExt cx="4616135" cy="2464078"/>
          </a:xfrm>
        </p:grpSpPr>
        <p:sp>
          <p:nvSpPr>
            <p:cNvPr id="11" name="TextBox 10"/>
            <p:cNvSpPr txBox="1"/>
            <p:nvPr/>
          </p:nvSpPr>
          <p:spPr>
            <a:xfrm>
              <a:off x="4283968" y="4578995"/>
              <a:ext cx="511679" cy="307777"/>
            </a:xfrm>
            <a:prstGeom prst="rect">
              <a:avLst/>
            </a:prstGeom>
            <a:noFill/>
          </p:spPr>
          <p:txBody>
            <a:bodyPr wrap="none" rtlCol="0">
              <a:spAutoFit/>
            </a:bodyPr>
            <a:lstStyle/>
            <a:p>
              <a:r>
                <a:rPr lang="en-US" altLang="zh-CN" sz="1400" dirty="0" smtClean="0">
                  <a:solidFill>
                    <a:schemeClr val="tx1"/>
                  </a:solidFill>
                </a:rPr>
                <a:t>g/kg</a:t>
              </a:r>
              <a:endParaRPr lang="zh-CN" altLang="en-US" sz="1400" dirty="0">
                <a:solidFill>
                  <a:schemeClr val="tx1"/>
                </a:solidFill>
              </a:endParaRPr>
            </a:p>
          </p:txBody>
        </p:sp>
        <p:cxnSp>
          <p:nvCxnSpPr>
            <p:cNvPr id="17" name="直接连接符 16"/>
            <p:cNvCxnSpPr/>
            <p:nvPr/>
          </p:nvCxnSpPr>
          <p:spPr>
            <a:xfrm>
              <a:off x="1343454" y="4604634"/>
              <a:ext cx="936104" cy="0"/>
            </a:xfrm>
            <a:prstGeom prst="line">
              <a:avLst/>
            </a:prstGeom>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1238627" y="4865221"/>
              <a:ext cx="1133965" cy="307777"/>
            </a:xfrm>
            <a:prstGeom prst="rect">
              <a:avLst/>
            </a:prstGeom>
            <a:noFill/>
          </p:spPr>
          <p:txBody>
            <a:bodyPr wrap="none" rtlCol="0">
              <a:spAutoFit/>
            </a:bodyPr>
            <a:lstStyle/>
            <a:p>
              <a:r>
                <a:rPr lang="en-US" altLang="zh-CN" sz="1400" dirty="0" smtClean="0">
                  <a:solidFill>
                    <a:schemeClr val="tx1"/>
                  </a:solidFill>
                </a:rPr>
                <a:t>Unprocessed</a:t>
              </a:r>
              <a:endParaRPr lang="zh-CN" altLang="en-US" sz="1400" dirty="0">
                <a:solidFill>
                  <a:schemeClr val="tx1"/>
                </a:solidFill>
              </a:endParaRPr>
            </a:p>
          </p:txBody>
        </p:sp>
        <p:sp>
          <p:nvSpPr>
            <p:cNvPr id="19" name="TextBox 18"/>
            <p:cNvSpPr txBox="1"/>
            <p:nvPr/>
          </p:nvSpPr>
          <p:spPr>
            <a:xfrm>
              <a:off x="1231958" y="4604634"/>
              <a:ext cx="1284650" cy="307777"/>
            </a:xfrm>
            <a:prstGeom prst="rect">
              <a:avLst/>
            </a:prstGeom>
            <a:noFill/>
          </p:spPr>
          <p:txBody>
            <a:bodyPr wrap="square" rtlCol="0">
              <a:spAutoFit/>
            </a:bodyPr>
            <a:lstStyle/>
            <a:p>
              <a:r>
                <a:rPr lang="en-US" altLang="zh-CN" sz="1400" dirty="0" smtClean="0">
                  <a:solidFill>
                    <a:schemeClr val="tx1"/>
                  </a:solidFill>
                </a:rPr>
                <a:t>12     24     48</a:t>
              </a:r>
              <a:endParaRPr lang="zh-CN" altLang="en-US" sz="1400" dirty="0">
                <a:solidFill>
                  <a:schemeClr val="tx1"/>
                </a:solidFill>
              </a:endParaRPr>
            </a:p>
          </p:txBody>
        </p:sp>
        <p:cxnSp>
          <p:nvCxnSpPr>
            <p:cNvPr id="20" name="直接连接符 19"/>
            <p:cNvCxnSpPr/>
            <p:nvPr/>
          </p:nvCxnSpPr>
          <p:spPr>
            <a:xfrm flipV="1">
              <a:off x="2513679" y="4596934"/>
              <a:ext cx="1731121" cy="7700"/>
            </a:xfrm>
            <a:prstGeom prst="line">
              <a:avLst/>
            </a:prstGeom>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3068450" y="4865221"/>
              <a:ext cx="922368" cy="307777"/>
            </a:xfrm>
            <a:prstGeom prst="rect">
              <a:avLst/>
            </a:prstGeom>
            <a:noFill/>
          </p:spPr>
          <p:txBody>
            <a:bodyPr wrap="none" rtlCol="0">
              <a:spAutoFit/>
            </a:bodyPr>
            <a:lstStyle/>
            <a:p>
              <a:r>
                <a:rPr lang="en-US" altLang="zh-CN" sz="1400" dirty="0" smtClean="0">
                  <a:solidFill>
                    <a:schemeClr val="tx1"/>
                  </a:solidFill>
                </a:rPr>
                <a:t>Processed</a:t>
              </a:r>
              <a:endParaRPr lang="zh-CN" altLang="en-US" sz="1400" dirty="0">
                <a:solidFill>
                  <a:schemeClr val="tx1"/>
                </a:solidFill>
              </a:endParaRPr>
            </a:p>
          </p:txBody>
        </p:sp>
        <p:sp>
          <p:nvSpPr>
            <p:cNvPr id="22" name="TextBox 21"/>
            <p:cNvSpPr txBox="1"/>
            <p:nvPr/>
          </p:nvSpPr>
          <p:spPr>
            <a:xfrm>
              <a:off x="2420644" y="4604634"/>
              <a:ext cx="2019154" cy="307777"/>
            </a:xfrm>
            <a:prstGeom prst="rect">
              <a:avLst/>
            </a:prstGeom>
            <a:noFill/>
          </p:spPr>
          <p:txBody>
            <a:bodyPr wrap="square" rtlCol="0">
              <a:spAutoFit/>
            </a:bodyPr>
            <a:lstStyle/>
            <a:p>
              <a:r>
                <a:rPr lang="en-US" altLang="zh-CN" sz="1400" dirty="0" smtClean="0">
                  <a:solidFill>
                    <a:schemeClr val="tx1"/>
                  </a:solidFill>
                </a:rPr>
                <a:t>12     24     48     64     128</a:t>
              </a:r>
              <a:endParaRPr lang="zh-CN" altLang="en-US" sz="1400" dirty="0">
                <a:solidFill>
                  <a:schemeClr val="tx1"/>
                </a:solidFill>
              </a:endParaRPr>
            </a:p>
          </p:txBody>
        </p:sp>
        <p:pic>
          <p:nvPicPr>
            <p:cNvPr id="921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2"/>
            <a:stretch/>
          </p:blipFill>
          <p:spPr bwMode="auto">
            <a:xfrm>
              <a:off x="1178456" y="2708920"/>
              <a:ext cx="3321536"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9893"/>
            <a:stretch/>
          </p:blipFill>
          <p:spPr bwMode="auto">
            <a:xfrm>
              <a:off x="179512" y="2718170"/>
              <a:ext cx="800468"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574" r="82330"/>
            <a:stretch/>
          </p:blipFill>
          <p:spPr bwMode="auto">
            <a:xfrm>
              <a:off x="942364" y="2711053"/>
              <a:ext cx="245260" cy="187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TextBox 71"/>
            <p:cNvSpPr txBox="1"/>
            <p:nvPr/>
          </p:nvSpPr>
          <p:spPr>
            <a:xfrm>
              <a:off x="842016" y="4581128"/>
              <a:ext cx="445956" cy="307777"/>
            </a:xfrm>
            <a:prstGeom prst="rect">
              <a:avLst/>
            </a:prstGeom>
            <a:noFill/>
          </p:spPr>
          <p:txBody>
            <a:bodyPr wrap="none" rtlCol="0">
              <a:spAutoFit/>
            </a:bodyPr>
            <a:lstStyle/>
            <a:p>
              <a:r>
                <a:rPr lang="en-US" altLang="zh-CN" sz="1400" dirty="0" smtClean="0">
                  <a:solidFill>
                    <a:schemeClr val="tx1"/>
                  </a:solidFill>
                </a:rPr>
                <a:t>Ctrl</a:t>
              </a:r>
              <a:endParaRPr lang="zh-CN" altLang="en-US" sz="1400" dirty="0">
                <a:solidFill>
                  <a:schemeClr val="tx1"/>
                </a:solidFill>
              </a:endParaRPr>
            </a:p>
          </p:txBody>
        </p:sp>
        <p:sp>
          <p:nvSpPr>
            <p:cNvPr id="73" name="TextBox 72"/>
            <p:cNvSpPr txBox="1"/>
            <p:nvPr/>
          </p:nvSpPr>
          <p:spPr>
            <a:xfrm>
              <a:off x="1207277" y="3078252"/>
              <a:ext cx="300082" cy="369332"/>
            </a:xfrm>
            <a:prstGeom prst="rect">
              <a:avLst/>
            </a:prstGeom>
            <a:noFill/>
          </p:spPr>
          <p:txBody>
            <a:bodyPr wrap="none" rtlCol="0">
              <a:spAutoFit/>
            </a:bodyPr>
            <a:lstStyle/>
            <a:p>
              <a:pPr algn="ctr"/>
              <a:r>
                <a:rPr lang="en-US" altLang="zh-CN" dirty="0" smtClean="0"/>
                <a:t>*</a:t>
              </a:r>
              <a:endParaRPr lang="zh-CN" altLang="en-US" dirty="0"/>
            </a:p>
          </p:txBody>
        </p:sp>
        <p:sp>
          <p:nvSpPr>
            <p:cNvPr id="74" name="TextBox 73"/>
            <p:cNvSpPr txBox="1"/>
            <p:nvPr/>
          </p:nvSpPr>
          <p:spPr>
            <a:xfrm>
              <a:off x="1588086" y="3005177"/>
              <a:ext cx="300082" cy="369332"/>
            </a:xfrm>
            <a:prstGeom prst="rect">
              <a:avLst/>
            </a:prstGeom>
            <a:noFill/>
          </p:spPr>
          <p:txBody>
            <a:bodyPr wrap="none" rtlCol="0">
              <a:spAutoFit/>
            </a:bodyPr>
            <a:lstStyle/>
            <a:p>
              <a:pPr algn="ctr"/>
              <a:r>
                <a:rPr lang="en-US" altLang="zh-CN" dirty="0" smtClean="0"/>
                <a:t>*</a:t>
              </a:r>
              <a:endParaRPr lang="zh-CN" altLang="en-US" dirty="0"/>
            </a:p>
          </p:txBody>
        </p:sp>
        <p:sp>
          <p:nvSpPr>
            <p:cNvPr id="75" name="TextBox 74"/>
            <p:cNvSpPr txBox="1"/>
            <p:nvPr/>
          </p:nvSpPr>
          <p:spPr>
            <a:xfrm>
              <a:off x="1996934" y="2790220"/>
              <a:ext cx="300082" cy="369332"/>
            </a:xfrm>
            <a:prstGeom prst="rect">
              <a:avLst/>
            </a:prstGeom>
            <a:noFill/>
          </p:spPr>
          <p:txBody>
            <a:bodyPr wrap="none" rtlCol="0">
              <a:spAutoFit/>
            </a:bodyPr>
            <a:lstStyle/>
            <a:p>
              <a:pPr algn="ctr"/>
              <a:r>
                <a:rPr lang="en-US" altLang="zh-CN" dirty="0" smtClean="0"/>
                <a:t>*</a:t>
              </a:r>
              <a:endParaRPr lang="zh-CN" altLang="en-US" dirty="0"/>
            </a:p>
          </p:txBody>
        </p:sp>
        <p:sp>
          <p:nvSpPr>
            <p:cNvPr id="76" name="TextBox 75"/>
            <p:cNvSpPr txBox="1"/>
            <p:nvPr/>
          </p:nvSpPr>
          <p:spPr>
            <a:xfrm>
              <a:off x="3597720" y="3059668"/>
              <a:ext cx="300082" cy="369332"/>
            </a:xfrm>
            <a:prstGeom prst="rect">
              <a:avLst/>
            </a:prstGeom>
            <a:noFill/>
          </p:spPr>
          <p:txBody>
            <a:bodyPr wrap="none" rtlCol="0">
              <a:spAutoFit/>
            </a:bodyPr>
            <a:lstStyle/>
            <a:p>
              <a:pPr algn="ctr"/>
              <a:r>
                <a:rPr lang="en-US" altLang="zh-CN" dirty="0" smtClean="0"/>
                <a:t>*</a:t>
              </a:r>
              <a:endParaRPr lang="zh-CN" altLang="en-US" dirty="0"/>
            </a:p>
          </p:txBody>
        </p:sp>
        <p:sp>
          <p:nvSpPr>
            <p:cNvPr id="77" name="TextBox 76"/>
            <p:cNvSpPr txBox="1"/>
            <p:nvPr/>
          </p:nvSpPr>
          <p:spPr>
            <a:xfrm>
              <a:off x="3965152" y="2821607"/>
              <a:ext cx="300082" cy="369332"/>
            </a:xfrm>
            <a:prstGeom prst="rect">
              <a:avLst/>
            </a:prstGeom>
            <a:noFill/>
          </p:spPr>
          <p:txBody>
            <a:bodyPr wrap="none" rtlCol="0">
              <a:spAutoFit/>
            </a:bodyPr>
            <a:lstStyle/>
            <a:p>
              <a:pPr algn="ctr"/>
              <a:r>
                <a:rPr lang="en-US" altLang="zh-CN" dirty="0" smtClean="0"/>
                <a:t>*</a:t>
              </a:r>
              <a:endParaRPr lang="zh-CN" altLang="en-US" dirty="0"/>
            </a:p>
          </p:txBody>
        </p:sp>
      </p:grpSp>
      <p:sp>
        <p:nvSpPr>
          <p:cNvPr id="81" name="圆角矩形 80"/>
          <p:cNvSpPr/>
          <p:nvPr/>
        </p:nvSpPr>
        <p:spPr>
          <a:xfrm>
            <a:off x="1204763" y="2323782"/>
            <a:ext cx="380809" cy="2185338"/>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82" name="圆角矩形 81"/>
          <p:cNvSpPr/>
          <p:nvPr/>
        </p:nvSpPr>
        <p:spPr>
          <a:xfrm>
            <a:off x="3544190" y="2323782"/>
            <a:ext cx="380809" cy="2185338"/>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83" name="内容占位符 2"/>
          <p:cNvSpPr>
            <a:spLocks noGrp="1"/>
          </p:cNvSpPr>
          <p:nvPr>
            <p:ph idx="1"/>
          </p:nvPr>
        </p:nvSpPr>
        <p:spPr>
          <a:xfrm>
            <a:off x="251520" y="5301208"/>
            <a:ext cx="8892479" cy="1293024"/>
          </a:xfrm>
        </p:spPr>
        <p:txBody>
          <a:bodyPr>
            <a:normAutofit/>
          </a:bodyPr>
          <a:lstStyle/>
          <a:p>
            <a:r>
              <a:rPr lang="en-US" altLang="zh-CN" sz="2400" dirty="0" smtClean="0"/>
              <a:t>Completely processing attenuates the hepatotoxicity of </a:t>
            </a:r>
            <a:r>
              <a:rPr lang="en-US" altLang="zh-CN" sz="2400" i="1" dirty="0" smtClean="0"/>
              <a:t>Heshouwu</a:t>
            </a:r>
            <a:r>
              <a:rPr lang="en-US" altLang="zh-CN" sz="2400" dirty="0" smtClean="0"/>
              <a:t> and enlarges its therapeutic window for 4 folds.</a:t>
            </a:r>
            <a:endParaRPr lang="zh-CN" altLang="en-US" sz="2400" dirty="0"/>
          </a:p>
        </p:txBody>
      </p:sp>
    </p:spTree>
    <p:extLst>
      <p:ext uri="{BB962C8B-B14F-4D97-AF65-F5344CB8AC3E}">
        <p14:creationId xmlns:p14="http://schemas.microsoft.com/office/powerpoint/2010/main" val="289573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ppt_x"/>
                                          </p:val>
                                        </p:tav>
                                        <p:tav tm="100000">
                                          <p:val>
                                            <p:strVal val="#ppt_x"/>
                                          </p:val>
                                        </p:tav>
                                      </p:tavLst>
                                    </p:anim>
                                    <p:anim calcmode="lin" valueType="num">
                                      <p:cBhvr additive="base">
                                        <p:cTn id="8" dur="500" fill="hold"/>
                                        <p:tgtEl>
                                          <p:spTgt spid="8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500" fill="hold"/>
                                        <p:tgtEl>
                                          <p:spTgt spid="82"/>
                                        </p:tgtEl>
                                        <p:attrNameLst>
                                          <p:attrName>ppt_x</p:attrName>
                                        </p:attrNameLst>
                                      </p:cBhvr>
                                      <p:tavLst>
                                        <p:tav tm="0">
                                          <p:val>
                                            <p:strVal val="#ppt_x"/>
                                          </p:val>
                                        </p:tav>
                                        <p:tav tm="100000">
                                          <p:val>
                                            <p:strVal val="#ppt_x"/>
                                          </p:val>
                                        </p:tav>
                                      </p:tavLst>
                                    </p:anim>
                                    <p:anim calcmode="lin" valueType="num">
                                      <p:cBhvr additive="base">
                                        <p:cTn id="12" dur="500" fill="hold"/>
                                        <p:tgtEl>
                                          <p:spTgt spid="8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500" fill="hold"/>
                                        <p:tgtEl>
                                          <p:spTgt spid="70"/>
                                        </p:tgtEl>
                                        <p:attrNameLst>
                                          <p:attrName>ppt_x</p:attrName>
                                        </p:attrNameLst>
                                      </p:cBhvr>
                                      <p:tavLst>
                                        <p:tav tm="0">
                                          <p:val>
                                            <p:strVal val="#ppt_x"/>
                                          </p:val>
                                        </p:tav>
                                        <p:tav tm="100000">
                                          <p:val>
                                            <p:strVal val="#ppt_x"/>
                                          </p:val>
                                        </p:tav>
                                      </p:tavLst>
                                    </p:anim>
                                    <p:anim calcmode="lin" valueType="num">
                                      <p:cBhvr additive="base">
                                        <p:cTn id="2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70" grpId="0" animBg="1"/>
      <p:bldP spid="81" grpId="0" animBg="1"/>
      <p:bldP spid="8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Attenuating toxicity of </a:t>
            </a:r>
            <a:r>
              <a:rPr lang="en-US" altLang="zh-CN" i="1" dirty="0"/>
              <a:t>Heshouwu</a:t>
            </a:r>
            <a:r>
              <a:rPr lang="en-US" altLang="zh-CN" dirty="0"/>
              <a:t> by </a:t>
            </a:r>
            <a:r>
              <a:rPr lang="en-US" altLang="zh-CN" dirty="0" smtClean="0"/>
              <a:t>formulae combination</a:t>
            </a:r>
            <a:endParaRPr lang="zh-CN" altLang="en-US" dirty="0"/>
          </a:p>
        </p:txBody>
      </p:sp>
      <p:sp>
        <p:nvSpPr>
          <p:cNvPr id="3" name="内容占位符 2"/>
          <p:cNvSpPr>
            <a:spLocks noGrp="1"/>
          </p:cNvSpPr>
          <p:nvPr>
            <p:ph idx="1"/>
          </p:nvPr>
        </p:nvSpPr>
        <p:spPr>
          <a:xfrm>
            <a:off x="457200" y="1844824"/>
            <a:ext cx="8507288" cy="1944216"/>
          </a:xfrm>
        </p:spPr>
        <p:txBody>
          <a:bodyPr>
            <a:normAutofit/>
          </a:bodyPr>
          <a:lstStyle/>
          <a:p>
            <a:r>
              <a:rPr lang="en-US" altLang="zh-CN" sz="2400" i="1" dirty="0" err="1" smtClean="0"/>
              <a:t>Fuling</a:t>
            </a:r>
            <a:r>
              <a:rPr lang="en-US" altLang="zh-CN" sz="2400" dirty="0" smtClean="0"/>
              <a:t> </a:t>
            </a:r>
            <a:r>
              <a:rPr lang="zh-CN" altLang="en-US" sz="2400" dirty="0" smtClean="0"/>
              <a:t>茯苓</a:t>
            </a:r>
            <a:r>
              <a:rPr lang="en-US" altLang="zh-CN" sz="2400" dirty="0" smtClean="0"/>
              <a:t> is traditionally used in combination with </a:t>
            </a:r>
            <a:r>
              <a:rPr lang="en-US" altLang="zh-CN" sz="2400" i="1" dirty="0" smtClean="0"/>
              <a:t>Heshouwu</a:t>
            </a:r>
            <a:r>
              <a:rPr lang="en-US" altLang="zh-CN" sz="2400" dirty="0" smtClean="0"/>
              <a:t> to reduce its toxicity documented </a:t>
            </a:r>
            <a:r>
              <a:rPr lang="en-US" altLang="zh-CN" sz="2400" dirty="0"/>
              <a:t>in ancient TCM </a:t>
            </a:r>
            <a:r>
              <a:rPr lang="en-US" altLang="zh-CN" sz="2400" dirty="0" smtClean="0"/>
              <a:t>books.</a:t>
            </a:r>
          </a:p>
          <a:p>
            <a:pPr marL="0" indent="0">
              <a:buNone/>
            </a:pPr>
            <a:r>
              <a:rPr lang="en-US" altLang="zh-CN" sz="2400" dirty="0"/>
              <a:t> </a:t>
            </a:r>
            <a:r>
              <a:rPr lang="en-US" altLang="zh-CN" sz="2400" dirty="0" smtClean="0"/>
              <a:t>      </a:t>
            </a:r>
            <a:r>
              <a:rPr lang="zh-CN" altLang="en-US" sz="2400" b="1" dirty="0" smtClean="0">
                <a:solidFill>
                  <a:srgbClr val="FF0000"/>
                </a:solidFill>
                <a:effectLst>
                  <a:outerShdw blurRad="38100" dist="38100" dir="2700000" algn="tl">
                    <a:srgbClr val="000000">
                      <a:alpha val="43137"/>
                    </a:srgbClr>
                  </a:outerShdw>
                </a:effectLst>
              </a:rPr>
              <a:t>以茯苓为使</a:t>
            </a:r>
            <a:endParaRPr lang="en-US" altLang="zh-CN" sz="2400" b="1" dirty="0" smtClean="0">
              <a:solidFill>
                <a:srgbClr val="FF0000"/>
              </a:solidFill>
              <a:effectLst>
                <a:outerShdw blurRad="38100" dist="38100" dir="2700000" algn="tl">
                  <a:srgbClr val="000000">
                    <a:alpha val="43137"/>
                  </a:srgbClr>
                </a:outerShdw>
              </a:effectLst>
            </a:endParaRPr>
          </a:p>
          <a:p>
            <a:pPr>
              <a:spcBef>
                <a:spcPts val="1800"/>
              </a:spcBef>
            </a:pPr>
            <a:r>
              <a:rPr lang="en-US" altLang="zh-CN" sz="2400" i="1" dirty="0" err="1" smtClean="0"/>
              <a:t>Gancao</a:t>
            </a:r>
            <a:r>
              <a:rPr lang="en-US" altLang="zh-CN" sz="2400" dirty="0" smtClean="0"/>
              <a:t> </a:t>
            </a:r>
            <a:r>
              <a:rPr lang="zh-CN" altLang="en-US" sz="2400" dirty="0" smtClean="0"/>
              <a:t>甘草 </a:t>
            </a:r>
            <a:r>
              <a:rPr lang="en-US" altLang="zh-CN" sz="2400" dirty="0"/>
              <a:t>is traditionally used as </a:t>
            </a:r>
            <a:r>
              <a:rPr lang="en-US" altLang="zh-CN" sz="2400" dirty="0" err="1"/>
              <a:t>detoxicant</a:t>
            </a:r>
            <a:r>
              <a:rPr lang="en-US" altLang="zh-CN" sz="2400" dirty="0"/>
              <a:t> </a:t>
            </a:r>
            <a:r>
              <a:rPr lang="en-US" altLang="zh-CN" sz="2400" dirty="0" smtClean="0"/>
              <a:t>in TCM formulae.</a:t>
            </a:r>
            <a:endParaRPr lang="zh-CN" altLang="en-US" sz="2400" dirty="0"/>
          </a:p>
        </p:txBody>
      </p:sp>
      <p:grpSp>
        <p:nvGrpSpPr>
          <p:cNvPr id="13" name="组合 12"/>
          <p:cNvGrpSpPr/>
          <p:nvPr/>
        </p:nvGrpSpPr>
        <p:grpSpPr>
          <a:xfrm>
            <a:off x="650212" y="4005064"/>
            <a:ext cx="3709852" cy="2403566"/>
            <a:chOff x="509451" y="4149080"/>
            <a:chExt cx="3709852" cy="2403566"/>
          </a:xfrm>
        </p:grpSpPr>
        <p:pic>
          <p:nvPicPr>
            <p:cNvPr id="1024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27" t="16183" r="5140" b="5530"/>
            <a:stretch/>
          </p:blipFill>
          <p:spPr bwMode="auto">
            <a:xfrm>
              <a:off x="509451" y="4149080"/>
              <a:ext cx="3709852" cy="2403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7"/>
            <p:cNvSpPr txBox="1">
              <a:spLocks noChangeArrowheads="1"/>
            </p:cNvSpPr>
            <p:nvPr/>
          </p:nvSpPr>
          <p:spPr bwMode="auto">
            <a:xfrm>
              <a:off x="1115616" y="6191726"/>
              <a:ext cx="458780" cy="2616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100" b="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0.07</a:t>
              </a:r>
            </a:p>
          </p:txBody>
        </p:sp>
        <p:sp>
          <p:nvSpPr>
            <p:cNvPr id="15" name="Text Box 8"/>
            <p:cNvSpPr txBox="1">
              <a:spLocks noChangeArrowheads="1"/>
            </p:cNvSpPr>
            <p:nvPr/>
          </p:nvSpPr>
          <p:spPr bwMode="auto">
            <a:xfrm>
              <a:off x="1808964" y="6210860"/>
              <a:ext cx="458780" cy="2616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100" b="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0.22</a:t>
              </a:r>
            </a:p>
          </p:txBody>
        </p:sp>
        <p:sp>
          <p:nvSpPr>
            <p:cNvPr id="16" name="Text Box 9"/>
            <p:cNvSpPr txBox="1">
              <a:spLocks noChangeArrowheads="1"/>
            </p:cNvSpPr>
            <p:nvPr/>
          </p:nvSpPr>
          <p:spPr bwMode="auto">
            <a:xfrm>
              <a:off x="2385028" y="6210860"/>
              <a:ext cx="458780" cy="2616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100" b="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0.67</a:t>
              </a:r>
            </a:p>
          </p:txBody>
        </p:sp>
        <p:sp>
          <p:nvSpPr>
            <p:cNvPr id="17" name="Text Box 10"/>
            <p:cNvSpPr txBox="1">
              <a:spLocks noChangeArrowheads="1"/>
            </p:cNvSpPr>
            <p:nvPr/>
          </p:nvSpPr>
          <p:spPr bwMode="auto">
            <a:xfrm>
              <a:off x="2987824" y="6210860"/>
              <a:ext cx="458780" cy="2616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100" b="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2.00</a:t>
              </a:r>
            </a:p>
          </p:txBody>
        </p:sp>
      </p:grpSp>
      <p:grpSp>
        <p:nvGrpSpPr>
          <p:cNvPr id="12" name="组合 11"/>
          <p:cNvGrpSpPr/>
          <p:nvPr/>
        </p:nvGrpSpPr>
        <p:grpSpPr>
          <a:xfrm>
            <a:off x="4830327" y="4005064"/>
            <a:ext cx="3770866" cy="2398330"/>
            <a:chOff x="4689566" y="4149080"/>
            <a:chExt cx="3770866" cy="2398330"/>
          </a:xfrm>
        </p:grpSpPr>
        <p:pic>
          <p:nvPicPr>
            <p:cNvPr id="1024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69" t="14906" r="4930" b="6180"/>
            <a:stretch/>
          </p:blipFill>
          <p:spPr bwMode="auto">
            <a:xfrm>
              <a:off x="4689566" y="4149080"/>
              <a:ext cx="3770866" cy="2398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7"/>
            <p:cNvSpPr txBox="1">
              <a:spLocks noChangeArrowheads="1"/>
            </p:cNvSpPr>
            <p:nvPr/>
          </p:nvSpPr>
          <p:spPr bwMode="auto">
            <a:xfrm>
              <a:off x="5337356" y="6237312"/>
              <a:ext cx="458780" cy="2616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100" b="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0.07</a:t>
              </a:r>
            </a:p>
          </p:txBody>
        </p:sp>
        <p:sp>
          <p:nvSpPr>
            <p:cNvPr id="19" name="Text Box 8"/>
            <p:cNvSpPr txBox="1">
              <a:spLocks noChangeArrowheads="1"/>
            </p:cNvSpPr>
            <p:nvPr/>
          </p:nvSpPr>
          <p:spPr bwMode="auto">
            <a:xfrm>
              <a:off x="6030704" y="6236350"/>
              <a:ext cx="458780" cy="2616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100" b="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0.22</a:t>
              </a:r>
            </a:p>
          </p:txBody>
        </p:sp>
        <p:sp>
          <p:nvSpPr>
            <p:cNvPr id="20" name="Text Box 9"/>
            <p:cNvSpPr txBox="1">
              <a:spLocks noChangeArrowheads="1"/>
            </p:cNvSpPr>
            <p:nvPr/>
          </p:nvSpPr>
          <p:spPr bwMode="auto">
            <a:xfrm>
              <a:off x="6606768" y="6236350"/>
              <a:ext cx="458780" cy="2616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100" b="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0.67</a:t>
              </a:r>
            </a:p>
          </p:txBody>
        </p:sp>
        <p:sp>
          <p:nvSpPr>
            <p:cNvPr id="21" name="Text Box 10"/>
            <p:cNvSpPr txBox="1">
              <a:spLocks noChangeArrowheads="1"/>
            </p:cNvSpPr>
            <p:nvPr/>
          </p:nvSpPr>
          <p:spPr bwMode="auto">
            <a:xfrm>
              <a:off x="7209564" y="6236350"/>
              <a:ext cx="458780" cy="26161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100" b="0" dirty="0">
                  <a:solidFill>
                    <a:schemeClr val="tx1"/>
                  </a:solidFill>
                  <a:latin typeface="Arial Unicode MS" panose="020B0604020202020204" pitchFamily="34" charset="-122"/>
                  <a:ea typeface="Arial Unicode MS" panose="020B0604020202020204" pitchFamily="34" charset="-122"/>
                  <a:cs typeface="Arial Unicode MS" panose="020B0604020202020204" pitchFamily="34" charset="-122"/>
                </a:rPr>
                <a:t>2.00</a:t>
              </a:r>
            </a:p>
          </p:txBody>
        </p:sp>
      </p:grpSp>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8664" y="4129587"/>
            <a:ext cx="1624976" cy="1537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1081" y="4129587"/>
            <a:ext cx="1596806" cy="1596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1830272" y="5654385"/>
            <a:ext cx="1733616" cy="553998"/>
          </a:xfrm>
          <a:prstGeom prst="rect">
            <a:avLst/>
          </a:prstGeom>
          <a:noFill/>
        </p:spPr>
        <p:txBody>
          <a:bodyPr wrap="none" rtlCol="0">
            <a:spAutoFit/>
          </a:bodyPr>
          <a:lstStyle/>
          <a:p>
            <a:pPr algn="ctr"/>
            <a:r>
              <a:rPr lang="en-US" altLang="zh-CN" i="1" dirty="0" err="1" smtClean="0"/>
              <a:t>Fuling</a:t>
            </a:r>
            <a:r>
              <a:rPr lang="en-US" altLang="zh-CN" dirty="0" smtClean="0"/>
              <a:t> </a:t>
            </a:r>
            <a:r>
              <a:rPr lang="zh-CN" altLang="en-US" dirty="0" smtClean="0"/>
              <a:t>茯苓</a:t>
            </a:r>
            <a:endParaRPr lang="en-US" altLang="zh-CN" dirty="0" smtClean="0"/>
          </a:p>
          <a:p>
            <a:pPr algn="ctr"/>
            <a:r>
              <a:rPr lang="en-US" altLang="zh-CN" sz="1200" i="1" dirty="0" err="1"/>
              <a:t>Poria</a:t>
            </a:r>
            <a:r>
              <a:rPr lang="en-US" altLang="zh-CN" sz="1200" i="1" dirty="0"/>
              <a:t> </a:t>
            </a:r>
            <a:r>
              <a:rPr lang="en-US" altLang="zh-CN" sz="1200" i="1" dirty="0" err="1"/>
              <a:t>cocos</a:t>
            </a:r>
            <a:r>
              <a:rPr lang="en-US" altLang="zh-CN" sz="1200" i="1" dirty="0"/>
              <a:t> </a:t>
            </a:r>
            <a:r>
              <a:rPr lang="en-US" altLang="zh-CN" sz="1200" dirty="0"/>
              <a:t>(</a:t>
            </a:r>
            <a:r>
              <a:rPr lang="en-US" altLang="zh-CN" sz="1200" dirty="0" err="1"/>
              <a:t>Schw</a:t>
            </a:r>
            <a:r>
              <a:rPr lang="en-US" altLang="zh-CN" sz="1200" dirty="0"/>
              <a:t>.) Wolf</a:t>
            </a:r>
            <a:r>
              <a:rPr lang="en-US" altLang="zh-CN" sz="1200" dirty="0" smtClean="0"/>
              <a:t>.</a:t>
            </a:r>
            <a:endParaRPr lang="zh-CN" altLang="en-US" sz="1200" dirty="0"/>
          </a:p>
        </p:txBody>
      </p:sp>
      <p:sp>
        <p:nvSpPr>
          <p:cNvPr id="28" name="TextBox 27"/>
          <p:cNvSpPr txBox="1"/>
          <p:nvPr/>
        </p:nvSpPr>
        <p:spPr>
          <a:xfrm>
            <a:off x="5623998" y="5755322"/>
            <a:ext cx="1808892" cy="553998"/>
          </a:xfrm>
          <a:prstGeom prst="rect">
            <a:avLst/>
          </a:prstGeom>
          <a:noFill/>
        </p:spPr>
        <p:txBody>
          <a:bodyPr wrap="none" rtlCol="0">
            <a:spAutoFit/>
          </a:bodyPr>
          <a:lstStyle/>
          <a:p>
            <a:pPr algn="ctr"/>
            <a:r>
              <a:rPr lang="en-US" altLang="zh-CN" i="1" dirty="0" err="1"/>
              <a:t>Gancao</a:t>
            </a:r>
            <a:r>
              <a:rPr lang="zh-CN" altLang="en-US" dirty="0" smtClean="0"/>
              <a:t>甘草</a:t>
            </a:r>
            <a:endParaRPr lang="en-US" altLang="zh-CN" dirty="0" smtClean="0"/>
          </a:p>
          <a:p>
            <a:pPr algn="ctr"/>
            <a:r>
              <a:rPr lang="en-US" altLang="zh-CN" sz="1200" i="1" dirty="0" err="1"/>
              <a:t>Glycyrrhiza</a:t>
            </a:r>
            <a:r>
              <a:rPr lang="en-US" altLang="zh-CN" sz="1200" i="1" dirty="0"/>
              <a:t> </a:t>
            </a:r>
            <a:r>
              <a:rPr lang="en-US" altLang="zh-CN" sz="1200" i="1" dirty="0" err="1"/>
              <a:t>uralensis</a:t>
            </a:r>
            <a:r>
              <a:rPr lang="en-US" altLang="zh-CN" sz="1200" i="1" dirty="0"/>
              <a:t> </a:t>
            </a:r>
            <a:r>
              <a:rPr lang="en-US" altLang="zh-CN" sz="1200" dirty="0" err="1"/>
              <a:t>Fisch</a:t>
            </a:r>
            <a:endParaRPr lang="zh-CN" altLang="en-US" sz="1200" dirty="0"/>
          </a:p>
        </p:txBody>
      </p:sp>
    </p:spTree>
    <p:extLst>
      <p:ext uri="{BB962C8B-B14F-4D97-AF65-F5344CB8AC3E}">
        <p14:creationId xmlns:p14="http://schemas.microsoft.com/office/powerpoint/2010/main" val="157255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24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par>
                          <p:cTn id="13" fill="hold">
                            <p:stCondLst>
                              <p:cond delay="0"/>
                            </p:stCondLst>
                            <p:childTnLst>
                              <p:par>
                                <p:cTn id="14" presetID="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Early discovering the liver injury of </a:t>
            </a:r>
            <a:r>
              <a:rPr lang="en-US" altLang="zh-CN" i="1" dirty="0" smtClean="0"/>
              <a:t>Heshouwu</a:t>
            </a:r>
            <a:endParaRPr lang="zh-CN" altLang="en-US" i="1" dirty="0"/>
          </a:p>
        </p:txBody>
      </p:sp>
      <p:sp>
        <p:nvSpPr>
          <p:cNvPr id="3" name="内容占位符 2"/>
          <p:cNvSpPr>
            <a:spLocks noGrp="1"/>
          </p:cNvSpPr>
          <p:nvPr>
            <p:ph idx="1"/>
          </p:nvPr>
        </p:nvSpPr>
        <p:spPr>
          <a:xfrm>
            <a:off x="457200" y="1916831"/>
            <a:ext cx="8229600" cy="1512169"/>
          </a:xfrm>
        </p:spPr>
        <p:txBody>
          <a:bodyPr>
            <a:normAutofit/>
          </a:bodyPr>
          <a:lstStyle/>
          <a:p>
            <a:r>
              <a:rPr lang="en-US" altLang="zh-CN" sz="2400" dirty="0" smtClean="0"/>
              <a:t>Aminotransferases (ALT and AST) are not sensitive to the injury of </a:t>
            </a:r>
            <a:r>
              <a:rPr lang="en-US" altLang="zh-CN" sz="2400" i="1" dirty="0" smtClean="0"/>
              <a:t>Heshouwu</a:t>
            </a:r>
            <a:r>
              <a:rPr lang="en-US" altLang="zh-CN" sz="2400" dirty="0" smtClean="0"/>
              <a:t>.</a:t>
            </a:r>
          </a:p>
          <a:p>
            <a:pPr>
              <a:spcBef>
                <a:spcPts val="1200"/>
              </a:spcBef>
            </a:pPr>
            <a:r>
              <a:rPr lang="en-US" altLang="zh-CN" sz="2400" dirty="0" smtClean="0"/>
              <a:t>Bilirubin (TBIL) elevates before ALT or AST does.</a:t>
            </a:r>
          </a:p>
        </p:txBody>
      </p:sp>
      <p:grpSp>
        <p:nvGrpSpPr>
          <p:cNvPr id="11" name="组合 10"/>
          <p:cNvGrpSpPr/>
          <p:nvPr/>
        </p:nvGrpSpPr>
        <p:grpSpPr>
          <a:xfrm>
            <a:off x="467544" y="3851756"/>
            <a:ext cx="3461292" cy="2817604"/>
            <a:chOff x="467544" y="3851756"/>
            <a:chExt cx="3461292" cy="2817604"/>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29" b="17220"/>
            <a:stretch/>
          </p:blipFill>
          <p:spPr bwMode="auto">
            <a:xfrm>
              <a:off x="467544" y="3851756"/>
              <a:ext cx="3461292" cy="250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2"/>
            <p:cNvSpPr>
              <a:spLocks noChangeArrowheads="1"/>
            </p:cNvSpPr>
            <p:nvPr/>
          </p:nvSpPr>
          <p:spPr bwMode="auto">
            <a:xfrm>
              <a:off x="3170312" y="5507940"/>
              <a:ext cx="609600" cy="765448"/>
            </a:xfrm>
            <a:prstGeom prst="rect">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200" b="1">
                  <a:solidFill>
                    <a:schemeClr val="tx1"/>
                  </a:solidFill>
                  <a:latin typeface="Tahoma" pitchFamily="34" charset="0"/>
                  <a:ea typeface="黑体" pitchFamily="49" charset="-122"/>
                </a:defRPr>
              </a:lvl1pPr>
              <a:lvl2pPr marL="742950" indent="-285750" eaLnBrk="0" hangingPunct="0">
                <a:defRPr sz="2200" b="1">
                  <a:solidFill>
                    <a:schemeClr val="tx1"/>
                  </a:solidFill>
                  <a:latin typeface="Tahoma" pitchFamily="34" charset="0"/>
                  <a:ea typeface="黑体" pitchFamily="49" charset="-122"/>
                </a:defRPr>
              </a:lvl2pPr>
              <a:lvl3pPr marL="1143000" indent="-228600" eaLnBrk="0" hangingPunct="0">
                <a:defRPr sz="2200" b="1">
                  <a:solidFill>
                    <a:schemeClr val="tx1"/>
                  </a:solidFill>
                  <a:latin typeface="Tahoma" pitchFamily="34" charset="0"/>
                  <a:ea typeface="黑体" pitchFamily="49" charset="-122"/>
                </a:defRPr>
              </a:lvl3pPr>
              <a:lvl4pPr marL="1600200" indent="-228600" eaLnBrk="0" hangingPunct="0">
                <a:defRPr sz="2200" b="1">
                  <a:solidFill>
                    <a:schemeClr val="tx1"/>
                  </a:solidFill>
                  <a:latin typeface="Tahoma" pitchFamily="34" charset="0"/>
                  <a:ea typeface="黑体" pitchFamily="49" charset="-122"/>
                </a:defRPr>
              </a:lvl4pPr>
              <a:lvl5pPr marL="2057400" indent="-228600" eaLnBrk="0" hangingPunct="0">
                <a:defRPr sz="2200" b="1">
                  <a:solidFill>
                    <a:schemeClr val="tx1"/>
                  </a:solidFill>
                  <a:latin typeface="Tahoma" pitchFamily="34" charset="0"/>
                  <a:ea typeface="黑体" pitchFamily="49" charset="-122"/>
                </a:defRPr>
              </a:lvl5pPr>
              <a:lvl6pPr marL="2514600" indent="-228600" algn="ctr" eaLnBrk="0" fontAlgn="base" hangingPunct="0">
                <a:spcBef>
                  <a:spcPct val="0"/>
                </a:spcBef>
                <a:spcAft>
                  <a:spcPct val="0"/>
                </a:spcAft>
                <a:defRPr sz="2200" b="1">
                  <a:solidFill>
                    <a:schemeClr val="tx1"/>
                  </a:solidFill>
                  <a:latin typeface="Tahoma" pitchFamily="34" charset="0"/>
                  <a:ea typeface="黑体" pitchFamily="49" charset="-122"/>
                </a:defRPr>
              </a:lvl6pPr>
              <a:lvl7pPr marL="2971800" indent="-228600" algn="ctr" eaLnBrk="0" fontAlgn="base" hangingPunct="0">
                <a:spcBef>
                  <a:spcPct val="0"/>
                </a:spcBef>
                <a:spcAft>
                  <a:spcPct val="0"/>
                </a:spcAft>
                <a:defRPr sz="2200" b="1">
                  <a:solidFill>
                    <a:schemeClr val="tx1"/>
                  </a:solidFill>
                  <a:latin typeface="Tahoma" pitchFamily="34" charset="0"/>
                  <a:ea typeface="黑体" pitchFamily="49" charset="-122"/>
                </a:defRPr>
              </a:lvl7pPr>
              <a:lvl8pPr marL="3429000" indent="-228600" algn="ctr" eaLnBrk="0" fontAlgn="base" hangingPunct="0">
                <a:spcBef>
                  <a:spcPct val="0"/>
                </a:spcBef>
                <a:spcAft>
                  <a:spcPct val="0"/>
                </a:spcAft>
                <a:defRPr sz="2200" b="1">
                  <a:solidFill>
                    <a:schemeClr val="tx1"/>
                  </a:solidFill>
                  <a:latin typeface="Tahoma" pitchFamily="34" charset="0"/>
                  <a:ea typeface="黑体" pitchFamily="49" charset="-122"/>
                </a:defRPr>
              </a:lvl8pPr>
              <a:lvl9pPr marL="3886200" indent="-228600" algn="ctr" eaLnBrk="0" fontAlgn="base" hangingPunct="0">
                <a:spcBef>
                  <a:spcPct val="0"/>
                </a:spcBef>
                <a:spcAft>
                  <a:spcPct val="0"/>
                </a:spcAft>
                <a:defRPr sz="2200" b="1">
                  <a:solidFill>
                    <a:schemeClr val="tx1"/>
                  </a:solidFill>
                  <a:latin typeface="Tahoma" pitchFamily="34" charset="0"/>
                  <a:ea typeface="黑体" pitchFamily="49" charset="-122"/>
                </a:defRPr>
              </a:lvl9pPr>
            </a:lstStyle>
            <a:p>
              <a:pPr eaLnBrk="1" hangingPunct="1"/>
              <a:endParaRPr lang="zh-CN" altLang="zh-CN" sz="1600" b="0">
                <a:ea typeface="宋体" pitchFamily="2" charset="-122"/>
              </a:endParaRPr>
            </a:p>
          </p:txBody>
        </p:sp>
        <p:sp>
          <p:nvSpPr>
            <p:cNvPr id="5" name="TextBox 4"/>
            <p:cNvSpPr txBox="1"/>
            <p:nvPr/>
          </p:nvSpPr>
          <p:spPr>
            <a:xfrm>
              <a:off x="1331640" y="6300028"/>
              <a:ext cx="583814" cy="369332"/>
            </a:xfrm>
            <a:prstGeom prst="rect">
              <a:avLst/>
            </a:prstGeom>
            <a:noFill/>
          </p:spPr>
          <p:txBody>
            <a:bodyPr wrap="none" rtlCol="0">
              <a:spAutoFit/>
            </a:bodyPr>
            <a:lstStyle/>
            <a:p>
              <a:r>
                <a:rPr lang="en-US" altLang="zh-CN" b="1" dirty="0" smtClean="0"/>
                <a:t>1wk</a:t>
              </a:r>
              <a:endParaRPr lang="zh-CN" altLang="en-US" b="1" dirty="0"/>
            </a:p>
          </p:txBody>
        </p:sp>
        <p:sp>
          <p:nvSpPr>
            <p:cNvPr id="8" name="TextBox 7"/>
            <p:cNvSpPr txBox="1"/>
            <p:nvPr/>
          </p:nvSpPr>
          <p:spPr>
            <a:xfrm>
              <a:off x="1915454" y="6300028"/>
              <a:ext cx="583814" cy="369332"/>
            </a:xfrm>
            <a:prstGeom prst="rect">
              <a:avLst/>
            </a:prstGeom>
            <a:noFill/>
          </p:spPr>
          <p:txBody>
            <a:bodyPr wrap="none" rtlCol="0">
              <a:spAutoFit/>
            </a:bodyPr>
            <a:lstStyle/>
            <a:p>
              <a:r>
                <a:rPr lang="en-US" altLang="zh-CN" b="1" dirty="0"/>
                <a:t>2</a:t>
              </a:r>
              <a:r>
                <a:rPr lang="en-US" altLang="zh-CN" b="1" dirty="0" smtClean="0"/>
                <a:t>wk</a:t>
              </a:r>
              <a:endParaRPr lang="zh-CN" altLang="en-US" b="1" dirty="0"/>
            </a:p>
          </p:txBody>
        </p:sp>
        <p:sp>
          <p:nvSpPr>
            <p:cNvPr id="9" name="TextBox 8"/>
            <p:cNvSpPr txBox="1"/>
            <p:nvPr/>
          </p:nvSpPr>
          <p:spPr>
            <a:xfrm>
              <a:off x="2586498" y="6300028"/>
              <a:ext cx="583814" cy="369332"/>
            </a:xfrm>
            <a:prstGeom prst="rect">
              <a:avLst/>
            </a:prstGeom>
            <a:noFill/>
          </p:spPr>
          <p:txBody>
            <a:bodyPr wrap="none" rtlCol="0">
              <a:spAutoFit/>
            </a:bodyPr>
            <a:lstStyle/>
            <a:p>
              <a:r>
                <a:rPr lang="en-US" altLang="zh-CN" b="1" dirty="0" smtClean="0"/>
                <a:t>3wk</a:t>
              </a:r>
              <a:endParaRPr lang="zh-CN" altLang="en-US" b="1" dirty="0"/>
            </a:p>
          </p:txBody>
        </p:sp>
        <p:sp>
          <p:nvSpPr>
            <p:cNvPr id="10" name="TextBox 9"/>
            <p:cNvSpPr txBox="1"/>
            <p:nvPr/>
          </p:nvSpPr>
          <p:spPr>
            <a:xfrm>
              <a:off x="3231376" y="6300028"/>
              <a:ext cx="583814" cy="369332"/>
            </a:xfrm>
            <a:prstGeom prst="rect">
              <a:avLst/>
            </a:prstGeom>
            <a:noFill/>
          </p:spPr>
          <p:txBody>
            <a:bodyPr wrap="none" rtlCol="0">
              <a:spAutoFit/>
            </a:bodyPr>
            <a:lstStyle/>
            <a:p>
              <a:r>
                <a:rPr lang="en-US" altLang="zh-CN" b="1" dirty="0"/>
                <a:t>4</a:t>
              </a:r>
              <a:r>
                <a:rPr lang="en-US" altLang="zh-CN" b="1" dirty="0" smtClean="0"/>
                <a:t>wk</a:t>
              </a:r>
              <a:endParaRPr lang="zh-CN" altLang="en-US" b="1" dirty="0"/>
            </a:p>
          </p:txBody>
        </p:sp>
        <p:sp>
          <p:nvSpPr>
            <p:cNvPr id="6" name="矩形 5"/>
            <p:cNvSpPr/>
            <p:nvPr/>
          </p:nvSpPr>
          <p:spPr>
            <a:xfrm>
              <a:off x="1676179" y="4077072"/>
              <a:ext cx="1383653"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100"/>
                </a:lnSpc>
              </a:pPr>
              <a:r>
                <a:rPr lang="en-US" altLang="zh-CN" sz="1200" b="1" dirty="0" smtClean="0">
                  <a:solidFill>
                    <a:schemeClr val="tx1"/>
                  </a:solidFill>
                </a:rPr>
                <a:t>Normal</a:t>
              </a:r>
            </a:p>
            <a:p>
              <a:pPr>
                <a:lnSpc>
                  <a:spcPts val="1100"/>
                </a:lnSpc>
              </a:pPr>
              <a:r>
                <a:rPr lang="en-US" altLang="zh-CN" sz="1200" b="1" dirty="0" smtClean="0">
                  <a:solidFill>
                    <a:schemeClr val="tx1"/>
                  </a:solidFill>
                </a:rPr>
                <a:t>CCl</a:t>
              </a:r>
              <a:r>
                <a:rPr lang="en-US" altLang="zh-CN" sz="1200" b="1" baseline="-25000" dirty="0" smtClean="0">
                  <a:solidFill>
                    <a:schemeClr val="tx1"/>
                  </a:solidFill>
                </a:rPr>
                <a:t>4</a:t>
              </a:r>
            </a:p>
            <a:p>
              <a:pPr>
                <a:lnSpc>
                  <a:spcPts val="1100"/>
                </a:lnSpc>
              </a:pPr>
              <a:r>
                <a:rPr lang="en-US" altLang="zh-CN" sz="1200" b="1" dirty="0" smtClean="0">
                  <a:solidFill>
                    <a:schemeClr val="tx1"/>
                  </a:solidFill>
                </a:rPr>
                <a:t>Unprocessed HSW</a:t>
              </a:r>
            </a:p>
            <a:p>
              <a:pPr>
                <a:lnSpc>
                  <a:spcPts val="1100"/>
                </a:lnSpc>
              </a:pPr>
              <a:r>
                <a:rPr lang="en-US" altLang="zh-CN" sz="1200" b="1" dirty="0" smtClean="0">
                  <a:solidFill>
                    <a:schemeClr val="tx1"/>
                  </a:solidFill>
                </a:rPr>
                <a:t>Processed HSW</a:t>
              </a:r>
              <a:endParaRPr lang="zh-CN" altLang="en-US" sz="1200" b="1" dirty="0">
                <a:solidFill>
                  <a:schemeClr val="tx1"/>
                </a:solidFill>
              </a:endParaRPr>
            </a:p>
          </p:txBody>
        </p:sp>
      </p:grpSp>
    </p:spTree>
    <p:extLst>
      <p:ext uri="{BB962C8B-B14F-4D97-AF65-F5344CB8AC3E}">
        <p14:creationId xmlns:p14="http://schemas.microsoft.com/office/powerpoint/2010/main" val="3926147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Early discovering the liver injury of </a:t>
            </a:r>
            <a:r>
              <a:rPr lang="en-US" altLang="zh-CN" i="1" dirty="0" smtClean="0"/>
              <a:t>Heshouwu</a:t>
            </a:r>
            <a:endParaRPr lang="zh-CN" altLang="en-US" i="1" dirty="0"/>
          </a:p>
        </p:txBody>
      </p:sp>
      <p:sp>
        <p:nvSpPr>
          <p:cNvPr id="3" name="内容占位符 2"/>
          <p:cNvSpPr>
            <a:spLocks noGrp="1"/>
          </p:cNvSpPr>
          <p:nvPr>
            <p:ph idx="1"/>
          </p:nvPr>
        </p:nvSpPr>
        <p:spPr>
          <a:xfrm>
            <a:off x="457200" y="1844824"/>
            <a:ext cx="8229600" cy="2160240"/>
          </a:xfrm>
        </p:spPr>
        <p:txBody>
          <a:bodyPr>
            <a:normAutofit/>
          </a:bodyPr>
          <a:lstStyle/>
          <a:p>
            <a:r>
              <a:rPr lang="en-US" altLang="zh-CN" sz="2400" dirty="0" err="1" smtClean="0"/>
              <a:t>Metebolomic</a:t>
            </a:r>
            <a:r>
              <a:rPr lang="en-US" altLang="zh-CN" sz="2400" dirty="0" smtClean="0"/>
              <a:t> biomarkers can reveal </a:t>
            </a:r>
            <a:r>
              <a:rPr lang="en-US" altLang="zh-CN" sz="2400" i="1" dirty="0" smtClean="0"/>
              <a:t>Heshouwu</a:t>
            </a:r>
            <a:r>
              <a:rPr lang="en-US" altLang="zh-CN" sz="2400" dirty="0" smtClean="0"/>
              <a:t>-induced alteration of liver function in early stage. </a:t>
            </a:r>
          </a:p>
          <a:p>
            <a:pPr>
              <a:spcBef>
                <a:spcPts val="1200"/>
              </a:spcBef>
            </a:pPr>
            <a:r>
              <a:rPr lang="en-US" altLang="zh-CN" sz="2400" dirty="0" err="1" smtClean="0"/>
              <a:t>Metebolomic</a:t>
            </a:r>
            <a:r>
              <a:rPr lang="en-US" altLang="zh-CN" sz="2400" dirty="0" smtClean="0"/>
              <a:t> </a:t>
            </a:r>
            <a:r>
              <a:rPr lang="en-US" altLang="zh-CN" sz="2400" dirty="0"/>
              <a:t>biomarkers </a:t>
            </a:r>
            <a:r>
              <a:rPr lang="en-US" altLang="zh-CN" sz="2400" dirty="0" smtClean="0"/>
              <a:t>also assist diagnosis </a:t>
            </a:r>
            <a:r>
              <a:rPr lang="en-US" altLang="zh-CN" sz="2400" i="1" dirty="0" smtClean="0"/>
              <a:t>Heshouwu</a:t>
            </a:r>
            <a:r>
              <a:rPr lang="en-US" altLang="zh-CN" sz="2400" dirty="0" smtClean="0"/>
              <a:t> DILI from the other confounding liver diseases (e.g. autoimmune hepatitis).</a:t>
            </a:r>
            <a:endParaRPr lang="zh-CN" altLang="en-US" sz="2400" dirty="0"/>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8" name="TextBox 17"/>
          <p:cNvSpPr txBox="1"/>
          <p:nvPr/>
        </p:nvSpPr>
        <p:spPr>
          <a:xfrm>
            <a:off x="1043608" y="6237312"/>
            <a:ext cx="2994602" cy="369332"/>
          </a:xfrm>
          <a:prstGeom prst="rect">
            <a:avLst/>
          </a:prstGeom>
          <a:noFill/>
        </p:spPr>
        <p:txBody>
          <a:bodyPr wrap="none" rtlCol="0">
            <a:spAutoFit/>
          </a:bodyPr>
          <a:lstStyle/>
          <a:p>
            <a:r>
              <a:rPr lang="en-US" altLang="zh-CN" dirty="0" smtClean="0"/>
              <a:t>PLS-DA plot of rats at 1</a:t>
            </a:r>
            <a:r>
              <a:rPr lang="en-US" altLang="zh-CN" baseline="30000" dirty="0" smtClean="0"/>
              <a:t>st</a:t>
            </a:r>
            <a:r>
              <a:rPr lang="en-US" altLang="zh-CN" dirty="0" smtClean="0"/>
              <a:t> week</a:t>
            </a:r>
            <a:endParaRPr lang="zh-CN" altLang="en-US" dirty="0"/>
          </a:p>
        </p:txBody>
      </p:sp>
      <p:sp>
        <p:nvSpPr>
          <p:cNvPr id="22" name="TextBox 21"/>
          <p:cNvSpPr txBox="1"/>
          <p:nvPr/>
        </p:nvSpPr>
        <p:spPr>
          <a:xfrm>
            <a:off x="5381548" y="6152160"/>
            <a:ext cx="2757094" cy="646331"/>
          </a:xfrm>
          <a:prstGeom prst="rect">
            <a:avLst/>
          </a:prstGeom>
          <a:noFill/>
        </p:spPr>
        <p:txBody>
          <a:bodyPr wrap="square" rtlCol="0">
            <a:spAutoFit/>
          </a:bodyPr>
          <a:lstStyle/>
          <a:p>
            <a:pPr algn="ctr"/>
            <a:r>
              <a:rPr lang="en-US" altLang="zh-CN" dirty="0" smtClean="0"/>
              <a:t>PLS-DA plot of patients with different liver diseases</a:t>
            </a:r>
            <a:endParaRPr lang="zh-CN" altLang="en-US" dirty="0"/>
          </a:p>
        </p:txBody>
      </p:sp>
      <p:grpSp>
        <p:nvGrpSpPr>
          <p:cNvPr id="23" name="组合 22"/>
          <p:cNvGrpSpPr/>
          <p:nvPr/>
        </p:nvGrpSpPr>
        <p:grpSpPr>
          <a:xfrm>
            <a:off x="834479" y="4293096"/>
            <a:ext cx="3505200" cy="1888338"/>
            <a:chOff x="1066800" y="4293096"/>
            <a:chExt cx="3505200" cy="1888338"/>
          </a:xfrm>
        </p:grpSpPr>
        <p:sp>
          <p:nvSpPr>
            <p:cNvPr id="21" name="矩形 20"/>
            <p:cNvSpPr/>
            <p:nvPr/>
          </p:nvSpPr>
          <p:spPr>
            <a:xfrm>
              <a:off x="1066800" y="4293096"/>
              <a:ext cx="3505200" cy="1888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3525" t="11888" r="15419" b="7864"/>
            <a:stretch>
              <a:fillRect/>
            </a:stretch>
          </p:blipFill>
          <p:spPr bwMode="auto">
            <a:xfrm>
              <a:off x="1066800" y="4293096"/>
              <a:ext cx="2931039" cy="188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1145350" y="4437112"/>
              <a:ext cx="906370" cy="369332"/>
            </a:xfrm>
            <a:prstGeom prst="rect">
              <a:avLst/>
            </a:prstGeom>
            <a:solidFill>
              <a:schemeClr val="bg1"/>
            </a:solidFill>
          </p:spPr>
          <p:txBody>
            <a:bodyPr wrap="square" rtlCol="0">
              <a:spAutoFit/>
            </a:bodyPr>
            <a:lstStyle/>
            <a:p>
              <a:pPr algn="ctr"/>
              <a:r>
                <a:rPr lang="en-US" altLang="zh-CN" dirty="0" smtClean="0"/>
                <a:t>CCl</a:t>
              </a:r>
              <a:r>
                <a:rPr lang="en-US" altLang="zh-CN" baseline="-25000" dirty="0" smtClean="0"/>
                <a:t>4</a:t>
              </a:r>
              <a:endParaRPr lang="zh-CN" altLang="en-US" baseline="-25000" dirty="0"/>
            </a:p>
          </p:txBody>
        </p:sp>
        <p:sp>
          <p:nvSpPr>
            <p:cNvPr id="24" name="TextBox 23"/>
            <p:cNvSpPr txBox="1"/>
            <p:nvPr/>
          </p:nvSpPr>
          <p:spPr>
            <a:xfrm>
              <a:off x="3131840" y="4294837"/>
              <a:ext cx="1161056" cy="646331"/>
            </a:xfrm>
            <a:prstGeom prst="rect">
              <a:avLst/>
            </a:prstGeom>
            <a:solidFill>
              <a:schemeClr val="bg1"/>
            </a:solidFill>
          </p:spPr>
          <p:txBody>
            <a:bodyPr wrap="square" rtlCol="0">
              <a:spAutoFit/>
            </a:bodyPr>
            <a:lstStyle/>
            <a:p>
              <a:pPr algn="ctr"/>
              <a:r>
                <a:rPr lang="en-US" altLang="zh-CN" dirty="0" smtClean="0"/>
                <a:t>Processed HSW</a:t>
              </a:r>
              <a:endParaRPr lang="zh-CN" altLang="en-US" baseline="-25000" dirty="0"/>
            </a:p>
          </p:txBody>
        </p:sp>
        <p:sp>
          <p:nvSpPr>
            <p:cNvPr id="25" name="TextBox 24"/>
            <p:cNvSpPr txBox="1"/>
            <p:nvPr/>
          </p:nvSpPr>
          <p:spPr>
            <a:xfrm>
              <a:off x="3059832" y="5520499"/>
              <a:ext cx="1436351" cy="646331"/>
            </a:xfrm>
            <a:prstGeom prst="rect">
              <a:avLst/>
            </a:prstGeom>
            <a:solidFill>
              <a:schemeClr val="bg1"/>
            </a:solidFill>
          </p:spPr>
          <p:txBody>
            <a:bodyPr wrap="square" rtlCol="0">
              <a:spAutoFit/>
            </a:bodyPr>
            <a:lstStyle/>
            <a:p>
              <a:pPr algn="ctr"/>
              <a:r>
                <a:rPr lang="en-US" altLang="zh-CN" dirty="0" smtClean="0"/>
                <a:t>Unprocessed HSW</a:t>
              </a:r>
              <a:endParaRPr lang="zh-CN" altLang="en-US" baseline="-25000" dirty="0"/>
            </a:p>
          </p:txBody>
        </p:sp>
        <p:sp>
          <p:nvSpPr>
            <p:cNvPr id="26" name="TextBox 25"/>
            <p:cNvSpPr txBox="1"/>
            <p:nvPr/>
          </p:nvSpPr>
          <p:spPr>
            <a:xfrm>
              <a:off x="1331640" y="5589240"/>
              <a:ext cx="906370" cy="369332"/>
            </a:xfrm>
            <a:prstGeom prst="rect">
              <a:avLst/>
            </a:prstGeom>
            <a:solidFill>
              <a:schemeClr val="bg1"/>
            </a:solidFill>
          </p:spPr>
          <p:txBody>
            <a:bodyPr wrap="square" rtlCol="0">
              <a:spAutoFit/>
            </a:bodyPr>
            <a:lstStyle/>
            <a:p>
              <a:pPr algn="ctr"/>
              <a:r>
                <a:rPr lang="en-US" altLang="zh-CN" dirty="0" smtClean="0"/>
                <a:t>Normal</a:t>
              </a:r>
              <a:endParaRPr lang="zh-CN" altLang="en-US" baseline="-25000" dirty="0"/>
            </a:p>
          </p:txBody>
        </p:sp>
      </p:gr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3047" y="4242944"/>
            <a:ext cx="3315377" cy="198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109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9"/>
          <p:cNvSpPr txBox="1">
            <a:spLocks noChangeArrowheads="1"/>
          </p:cNvSpPr>
          <p:nvPr/>
        </p:nvSpPr>
        <p:spPr bwMode="auto">
          <a:xfrm>
            <a:off x="2895600" y="1339627"/>
            <a:ext cx="1219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9BBB59"/>
              </a:buClr>
              <a:buFont typeface="Georgia" pitchFamily="18" charset="0"/>
              <a:buChar char="•"/>
              <a:defRPr sz="2800" b="1">
                <a:solidFill>
                  <a:schemeClr val="tx1"/>
                </a:solidFill>
                <a:latin typeface="Georgia" pitchFamily="18" charset="0"/>
                <a:ea typeface="黑体" pitchFamily="49" charset="-122"/>
                <a:cs typeface="宋体" pitchFamily="2" charset="-122"/>
              </a:defRPr>
            </a:lvl1pPr>
            <a:lvl2pPr marL="742950" indent="-285750" eaLnBrk="0" hangingPunct="0">
              <a:spcBef>
                <a:spcPts val="300"/>
              </a:spcBef>
              <a:buClr>
                <a:schemeClr val="accent2"/>
              </a:buClr>
              <a:buFont typeface="Georgia" pitchFamily="18" charset="0"/>
              <a:buChar char="▫"/>
              <a:defRPr sz="2600" b="1">
                <a:solidFill>
                  <a:schemeClr val="accent2"/>
                </a:solidFill>
                <a:latin typeface="Georgia" pitchFamily="18" charset="0"/>
                <a:ea typeface="黑体" pitchFamily="49" charset="-122"/>
                <a:cs typeface="宋体" pitchFamily="2" charset="-122"/>
              </a:defRPr>
            </a:lvl2pPr>
            <a:lvl3pPr marL="1143000" indent="-228600" eaLnBrk="0" hangingPunct="0">
              <a:spcBef>
                <a:spcPts val="300"/>
              </a:spcBef>
              <a:buClr>
                <a:schemeClr val="accent1"/>
              </a:buClr>
              <a:buFont typeface="Wingdings 2" pitchFamily="18" charset="2"/>
              <a:buChar char=""/>
              <a:defRPr sz="2400" b="1">
                <a:solidFill>
                  <a:schemeClr val="accent1"/>
                </a:solidFill>
                <a:latin typeface="Georgia" pitchFamily="18" charset="0"/>
                <a:ea typeface="黑体" pitchFamily="49" charset="-122"/>
                <a:cs typeface="宋体" pitchFamily="2" charset="-122"/>
              </a:defRPr>
            </a:lvl3pPr>
            <a:lvl4pPr marL="1600200" indent="-228600" eaLnBrk="0" hangingPunct="0">
              <a:spcBef>
                <a:spcPts val="300"/>
              </a:spcBef>
              <a:buClr>
                <a:schemeClr val="accent1"/>
              </a:buClr>
              <a:buFont typeface="Wingdings 2" pitchFamily="18" charset="2"/>
              <a:buChar char=""/>
              <a:defRPr sz="2200" b="1">
                <a:solidFill>
                  <a:schemeClr val="accent1"/>
                </a:solidFill>
                <a:latin typeface="Georgia" pitchFamily="18" charset="0"/>
                <a:ea typeface="黑体" pitchFamily="49" charset="-122"/>
                <a:cs typeface="宋体" pitchFamily="2" charset="-122"/>
              </a:defRPr>
            </a:lvl4pPr>
            <a:lvl5pPr marL="2057400" indent="-228600" eaLnBrk="0" hangingPunct="0">
              <a:spcBef>
                <a:spcPts val="300"/>
              </a:spcBef>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5pPr>
            <a:lvl6pPr marL="2514600" indent="-228600" eaLnBrk="0" fontAlgn="base" hangingPunct="0">
              <a:spcBef>
                <a:spcPts val="300"/>
              </a:spcBef>
              <a:spcAft>
                <a:spcPct val="0"/>
              </a:spcAft>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6pPr>
            <a:lvl7pPr marL="2971800" indent="-228600" eaLnBrk="0" fontAlgn="base" hangingPunct="0">
              <a:spcBef>
                <a:spcPts val="300"/>
              </a:spcBef>
              <a:spcAft>
                <a:spcPct val="0"/>
              </a:spcAft>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7pPr>
            <a:lvl8pPr marL="3429000" indent="-228600" eaLnBrk="0" fontAlgn="base" hangingPunct="0">
              <a:spcBef>
                <a:spcPts val="300"/>
              </a:spcBef>
              <a:spcAft>
                <a:spcPct val="0"/>
              </a:spcAft>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8pPr>
            <a:lvl9pPr marL="3886200" indent="-228600" eaLnBrk="0" fontAlgn="base" hangingPunct="0">
              <a:spcBef>
                <a:spcPts val="300"/>
              </a:spcBef>
              <a:spcAft>
                <a:spcPct val="0"/>
              </a:spcAft>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9pPr>
          </a:lstStyle>
          <a:p>
            <a:pPr algn="ctr" eaLnBrk="1" hangingPunct="1">
              <a:spcBef>
                <a:spcPct val="0"/>
              </a:spcBef>
              <a:buClrTx/>
              <a:buFontTx/>
              <a:buNone/>
            </a:pPr>
            <a:r>
              <a:rPr lang="en-US" altLang="zh-CN" sz="1600">
                <a:latin typeface="Tahoma" pitchFamily="34" charset="0"/>
              </a:rPr>
              <a:t>LF</a:t>
            </a:r>
            <a:endParaRPr lang="zh-CN" altLang="en-US" sz="1600">
              <a:latin typeface="Tahoma" pitchFamily="34" charset="0"/>
            </a:endParaRPr>
          </a:p>
        </p:txBody>
      </p:sp>
      <p:sp>
        <p:nvSpPr>
          <p:cNvPr id="11" name="标题 1"/>
          <p:cNvSpPr>
            <a:spLocks noGrp="1"/>
          </p:cNvSpPr>
          <p:nvPr>
            <p:ph type="title"/>
          </p:nvPr>
        </p:nvSpPr>
        <p:spPr>
          <a:xfrm>
            <a:off x="541338" y="29587"/>
            <a:ext cx="8229600" cy="1143000"/>
          </a:xfrm>
        </p:spPr>
        <p:txBody>
          <a:bodyPr/>
          <a:lstStyle/>
          <a:p>
            <a:r>
              <a:rPr lang="en-US" altLang="zh-CN" sz="3200" dirty="0" smtClean="0">
                <a:ea typeface="华文中宋" pitchFamily="2" charset="-122"/>
              </a:rPr>
              <a:t>LC-QTOF Analysis</a:t>
            </a:r>
            <a:endParaRPr lang="zh-CN" altLang="en-US" sz="3200" dirty="0" smtClean="0">
              <a:ea typeface="华文中宋" pitchFamily="2" charset="-122"/>
            </a:endParaRPr>
          </a:p>
        </p:txBody>
      </p:sp>
      <p:pic>
        <p:nvPicPr>
          <p:cNvPr id="60420" name="Picture 12" descr="C:\Users\qls\Documents\Tencent Files\444079396\Image\1D49YWU0]O6@F({Q]Q0$9W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46672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Box 1"/>
          <p:cNvSpPr txBox="1">
            <a:spLocks noChangeArrowheads="1"/>
          </p:cNvSpPr>
          <p:nvPr/>
        </p:nvSpPr>
        <p:spPr bwMode="auto">
          <a:xfrm>
            <a:off x="2627784" y="1509490"/>
            <a:ext cx="1583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300"/>
              </a:spcBef>
              <a:buClr>
                <a:srgbClr val="9BBB59"/>
              </a:buClr>
              <a:buFont typeface="Georgia" pitchFamily="18" charset="0"/>
              <a:buChar char="•"/>
              <a:defRPr sz="2800" b="1">
                <a:solidFill>
                  <a:schemeClr val="tx1"/>
                </a:solidFill>
                <a:latin typeface="Georgia" pitchFamily="18" charset="0"/>
                <a:ea typeface="黑体" pitchFamily="49" charset="-122"/>
                <a:cs typeface="宋体" pitchFamily="2" charset="-122"/>
              </a:defRPr>
            </a:lvl1pPr>
            <a:lvl2pPr marL="742950" indent="-285750" eaLnBrk="0" hangingPunct="0">
              <a:spcBef>
                <a:spcPts val="300"/>
              </a:spcBef>
              <a:buClr>
                <a:schemeClr val="accent2"/>
              </a:buClr>
              <a:buFont typeface="Georgia" pitchFamily="18" charset="0"/>
              <a:buChar char="▫"/>
              <a:defRPr sz="2600" b="1">
                <a:solidFill>
                  <a:schemeClr val="accent2"/>
                </a:solidFill>
                <a:latin typeface="Georgia" pitchFamily="18" charset="0"/>
                <a:ea typeface="黑体" pitchFamily="49" charset="-122"/>
                <a:cs typeface="宋体" pitchFamily="2" charset="-122"/>
              </a:defRPr>
            </a:lvl2pPr>
            <a:lvl3pPr marL="1143000" indent="-228600" eaLnBrk="0" hangingPunct="0">
              <a:spcBef>
                <a:spcPts val="300"/>
              </a:spcBef>
              <a:buClr>
                <a:schemeClr val="accent1"/>
              </a:buClr>
              <a:buFont typeface="Wingdings 2" pitchFamily="18" charset="2"/>
              <a:buChar char=""/>
              <a:defRPr sz="2400" b="1">
                <a:solidFill>
                  <a:schemeClr val="accent1"/>
                </a:solidFill>
                <a:latin typeface="Georgia" pitchFamily="18" charset="0"/>
                <a:ea typeface="黑体" pitchFamily="49" charset="-122"/>
                <a:cs typeface="宋体" pitchFamily="2" charset="-122"/>
              </a:defRPr>
            </a:lvl3pPr>
            <a:lvl4pPr marL="1600200" indent="-228600" eaLnBrk="0" hangingPunct="0">
              <a:spcBef>
                <a:spcPts val="300"/>
              </a:spcBef>
              <a:buClr>
                <a:schemeClr val="accent1"/>
              </a:buClr>
              <a:buFont typeface="Wingdings 2" pitchFamily="18" charset="2"/>
              <a:buChar char=""/>
              <a:defRPr sz="2200" b="1">
                <a:solidFill>
                  <a:schemeClr val="accent1"/>
                </a:solidFill>
                <a:latin typeface="Georgia" pitchFamily="18" charset="0"/>
                <a:ea typeface="黑体" pitchFamily="49" charset="-122"/>
                <a:cs typeface="宋体" pitchFamily="2" charset="-122"/>
              </a:defRPr>
            </a:lvl4pPr>
            <a:lvl5pPr marL="2057400" indent="-228600" eaLnBrk="0" hangingPunct="0">
              <a:spcBef>
                <a:spcPts val="300"/>
              </a:spcBef>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5pPr>
            <a:lvl6pPr marL="2514600" indent="-228600" eaLnBrk="0" fontAlgn="base" hangingPunct="0">
              <a:spcBef>
                <a:spcPts val="300"/>
              </a:spcBef>
              <a:spcAft>
                <a:spcPct val="0"/>
              </a:spcAft>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6pPr>
            <a:lvl7pPr marL="2971800" indent="-228600" eaLnBrk="0" fontAlgn="base" hangingPunct="0">
              <a:spcBef>
                <a:spcPts val="300"/>
              </a:spcBef>
              <a:spcAft>
                <a:spcPct val="0"/>
              </a:spcAft>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7pPr>
            <a:lvl8pPr marL="3429000" indent="-228600" eaLnBrk="0" fontAlgn="base" hangingPunct="0">
              <a:spcBef>
                <a:spcPts val="300"/>
              </a:spcBef>
              <a:spcAft>
                <a:spcPct val="0"/>
              </a:spcAft>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8pPr>
            <a:lvl9pPr marL="3886200" indent="-228600" eaLnBrk="0" fontAlgn="base" hangingPunct="0">
              <a:spcBef>
                <a:spcPts val="300"/>
              </a:spcBef>
              <a:spcAft>
                <a:spcPct val="0"/>
              </a:spcAft>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9pPr>
          </a:lstStyle>
          <a:p>
            <a:pPr algn="ctr" eaLnBrk="1" hangingPunct="1">
              <a:spcBef>
                <a:spcPct val="0"/>
              </a:spcBef>
              <a:buClrTx/>
              <a:buFontTx/>
              <a:buNone/>
            </a:pPr>
            <a:r>
              <a:rPr lang="en-US" altLang="zh-CN" sz="1800" dirty="0" smtClean="0">
                <a:solidFill>
                  <a:srgbClr val="0000CC"/>
                </a:solidFill>
                <a:latin typeface="Tahoma" pitchFamily="34" charset="0"/>
              </a:rPr>
              <a:t>HSM-DILI</a:t>
            </a:r>
            <a:endParaRPr lang="zh-CN" altLang="en-US" sz="1800" dirty="0">
              <a:solidFill>
                <a:srgbClr val="0000CC"/>
              </a:solidFill>
              <a:latin typeface="Tahoma" pitchFamily="34" charset="0"/>
            </a:endParaRPr>
          </a:p>
        </p:txBody>
      </p:sp>
      <p:pic>
        <p:nvPicPr>
          <p:cNvPr id="60422" name="Picture 13" descr="C:\Users\qls\Documents\Tencent Files\444079396\Image\QXMI~LT}RME}5JM{]FFBH(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3602508"/>
            <a:ext cx="466725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TextBox 2"/>
          <p:cNvSpPr txBox="1">
            <a:spLocks noChangeArrowheads="1"/>
          </p:cNvSpPr>
          <p:nvPr/>
        </p:nvSpPr>
        <p:spPr bwMode="auto">
          <a:xfrm>
            <a:off x="2333625" y="3982591"/>
            <a:ext cx="2085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300"/>
              </a:spcBef>
              <a:buClr>
                <a:srgbClr val="9BBB59"/>
              </a:buClr>
              <a:buFont typeface="Georgia" pitchFamily="18" charset="0"/>
              <a:buChar char="•"/>
              <a:defRPr sz="2800" b="1">
                <a:solidFill>
                  <a:schemeClr val="tx1"/>
                </a:solidFill>
                <a:latin typeface="Georgia" pitchFamily="18" charset="0"/>
                <a:ea typeface="黑体" pitchFamily="49" charset="-122"/>
                <a:cs typeface="宋体" pitchFamily="2" charset="-122"/>
              </a:defRPr>
            </a:lvl1pPr>
            <a:lvl2pPr marL="742950" indent="-285750" eaLnBrk="0" hangingPunct="0">
              <a:spcBef>
                <a:spcPts val="300"/>
              </a:spcBef>
              <a:buClr>
                <a:schemeClr val="accent2"/>
              </a:buClr>
              <a:buFont typeface="Georgia" pitchFamily="18" charset="0"/>
              <a:buChar char="▫"/>
              <a:defRPr sz="2600" b="1">
                <a:solidFill>
                  <a:schemeClr val="accent2"/>
                </a:solidFill>
                <a:latin typeface="Georgia" pitchFamily="18" charset="0"/>
                <a:ea typeface="黑体" pitchFamily="49" charset="-122"/>
                <a:cs typeface="宋体" pitchFamily="2" charset="-122"/>
              </a:defRPr>
            </a:lvl2pPr>
            <a:lvl3pPr marL="1143000" indent="-228600" eaLnBrk="0" hangingPunct="0">
              <a:spcBef>
                <a:spcPts val="300"/>
              </a:spcBef>
              <a:buClr>
                <a:schemeClr val="accent1"/>
              </a:buClr>
              <a:buFont typeface="Wingdings 2" pitchFamily="18" charset="2"/>
              <a:buChar char=""/>
              <a:defRPr sz="2400" b="1">
                <a:solidFill>
                  <a:schemeClr val="accent1"/>
                </a:solidFill>
                <a:latin typeface="Georgia" pitchFamily="18" charset="0"/>
                <a:ea typeface="黑体" pitchFamily="49" charset="-122"/>
                <a:cs typeface="宋体" pitchFamily="2" charset="-122"/>
              </a:defRPr>
            </a:lvl3pPr>
            <a:lvl4pPr marL="1600200" indent="-228600" eaLnBrk="0" hangingPunct="0">
              <a:spcBef>
                <a:spcPts val="300"/>
              </a:spcBef>
              <a:buClr>
                <a:schemeClr val="accent1"/>
              </a:buClr>
              <a:buFont typeface="Wingdings 2" pitchFamily="18" charset="2"/>
              <a:buChar char=""/>
              <a:defRPr sz="2200" b="1">
                <a:solidFill>
                  <a:schemeClr val="accent1"/>
                </a:solidFill>
                <a:latin typeface="Georgia" pitchFamily="18" charset="0"/>
                <a:ea typeface="黑体" pitchFamily="49" charset="-122"/>
                <a:cs typeface="宋体" pitchFamily="2" charset="-122"/>
              </a:defRPr>
            </a:lvl4pPr>
            <a:lvl5pPr marL="2057400" indent="-228600" eaLnBrk="0" hangingPunct="0">
              <a:spcBef>
                <a:spcPts val="300"/>
              </a:spcBef>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5pPr>
            <a:lvl6pPr marL="2514600" indent="-228600" eaLnBrk="0" fontAlgn="base" hangingPunct="0">
              <a:spcBef>
                <a:spcPts val="300"/>
              </a:spcBef>
              <a:spcAft>
                <a:spcPct val="0"/>
              </a:spcAft>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6pPr>
            <a:lvl7pPr marL="2971800" indent="-228600" eaLnBrk="0" fontAlgn="base" hangingPunct="0">
              <a:spcBef>
                <a:spcPts val="300"/>
              </a:spcBef>
              <a:spcAft>
                <a:spcPct val="0"/>
              </a:spcAft>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7pPr>
            <a:lvl8pPr marL="3429000" indent="-228600" eaLnBrk="0" fontAlgn="base" hangingPunct="0">
              <a:spcBef>
                <a:spcPts val="300"/>
              </a:spcBef>
              <a:spcAft>
                <a:spcPct val="0"/>
              </a:spcAft>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8pPr>
            <a:lvl9pPr marL="3886200" indent="-228600" eaLnBrk="0" fontAlgn="base" hangingPunct="0">
              <a:spcBef>
                <a:spcPts val="300"/>
              </a:spcBef>
              <a:spcAft>
                <a:spcPct val="0"/>
              </a:spcAft>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9pPr>
          </a:lstStyle>
          <a:p>
            <a:pPr algn="ctr" eaLnBrk="1" hangingPunct="1">
              <a:spcBef>
                <a:spcPct val="0"/>
              </a:spcBef>
              <a:buClrTx/>
              <a:buFontTx/>
              <a:buNone/>
            </a:pPr>
            <a:r>
              <a:rPr lang="en-US" altLang="zh-CN" sz="1800" dirty="0" smtClean="0">
                <a:solidFill>
                  <a:srgbClr val="0000CC"/>
                </a:solidFill>
                <a:latin typeface="Tahoma" pitchFamily="34" charset="0"/>
              </a:rPr>
              <a:t>Non HSM-DILI</a:t>
            </a:r>
            <a:endParaRPr lang="zh-CN" altLang="en-US" sz="1800" dirty="0">
              <a:solidFill>
                <a:srgbClr val="0000CC"/>
              </a:solidFill>
              <a:latin typeface="Tahoma" pitchFamily="34" charset="0"/>
            </a:endParaRPr>
          </a:p>
        </p:txBody>
      </p:sp>
      <p:pic>
        <p:nvPicPr>
          <p:cNvPr id="60424" name="Picture 14" descr="C:\Users\qls\Documents\Tencent Files\444079396\Image\7U)G_0C{A{7%L)7$QMF7DV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138" y="1196752"/>
            <a:ext cx="4487862" cy="24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TextBox 8"/>
          <p:cNvSpPr txBox="1">
            <a:spLocks noChangeArrowheads="1"/>
          </p:cNvSpPr>
          <p:nvPr/>
        </p:nvSpPr>
        <p:spPr bwMode="auto">
          <a:xfrm>
            <a:off x="7848600" y="1458913"/>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9BBB59"/>
              </a:buClr>
              <a:buFont typeface="Georgia" pitchFamily="18" charset="0"/>
              <a:buChar char="•"/>
              <a:defRPr sz="2800" b="1">
                <a:solidFill>
                  <a:schemeClr val="tx1"/>
                </a:solidFill>
                <a:latin typeface="Georgia" pitchFamily="18" charset="0"/>
                <a:ea typeface="黑体" pitchFamily="49" charset="-122"/>
                <a:cs typeface="宋体" pitchFamily="2" charset="-122"/>
              </a:defRPr>
            </a:lvl1pPr>
            <a:lvl2pPr marL="742950" indent="-285750" eaLnBrk="0" hangingPunct="0">
              <a:spcBef>
                <a:spcPts val="300"/>
              </a:spcBef>
              <a:buClr>
                <a:schemeClr val="accent2"/>
              </a:buClr>
              <a:buFont typeface="Georgia" pitchFamily="18" charset="0"/>
              <a:buChar char="▫"/>
              <a:defRPr sz="2600" b="1">
                <a:solidFill>
                  <a:schemeClr val="accent2"/>
                </a:solidFill>
                <a:latin typeface="Georgia" pitchFamily="18" charset="0"/>
                <a:ea typeface="黑体" pitchFamily="49" charset="-122"/>
                <a:cs typeface="宋体" pitchFamily="2" charset="-122"/>
              </a:defRPr>
            </a:lvl2pPr>
            <a:lvl3pPr marL="1143000" indent="-228600" eaLnBrk="0" hangingPunct="0">
              <a:spcBef>
                <a:spcPts val="300"/>
              </a:spcBef>
              <a:buClr>
                <a:schemeClr val="accent1"/>
              </a:buClr>
              <a:buFont typeface="Wingdings 2" pitchFamily="18" charset="2"/>
              <a:buChar char=""/>
              <a:defRPr sz="2400" b="1">
                <a:solidFill>
                  <a:schemeClr val="accent1"/>
                </a:solidFill>
                <a:latin typeface="Georgia" pitchFamily="18" charset="0"/>
                <a:ea typeface="黑体" pitchFamily="49" charset="-122"/>
                <a:cs typeface="宋体" pitchFamily="2" charset="-122"/>
              </a:defRPr>
            </a:lvl3pPr>
            <a:lvl4pPr marL="1600200" indent="-228600" eaLnBrk="0" hangingPunct="0">
              <a:spcBef>
                <a:spcPts val="300"/>
              </a:spcBef>
              <a:buClr>
                <a:schemeClr val="accent1"/>
              </a:buClr>
              <a:buFont typeface="Wingdings 2" pitchFamily="18" charset="2"/>
              <a:buChar char=""/>
              <a:defRPr sz="2200" b="1">
                <a:solidFill>
                  <a:schemeClr val="accent1"/>
                </a:solidFill>
                <a:latin typeface="Georgia" pitchFamily="18" charset="0"/>
                <a:ea typeface="黑体" pitchFamily="49" charset="-122"/>
                <a:cs typeface="宋体" pitchFamily="2" charset="-122"/>
              </a:defRPr>
            </a:lvl4pPr>
            <a:lvl5pPr marL="2057400" indent="-228600" eaLnBrk="0" hangingPunct="0">
              <a:spcBef>
                <a:spcPts val="300"/>
              </a:spcBef>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5pPr>
            <a:lvl6pPr marL="2514600" indent="-228600" eaLnBrk="0" fontAlgn="base" hangingPunct="0">
              <a:spcBef>
                <a:spcPts val="300"/>
              </a:spcBef>
              <a:spcAft>
                <a:spcPct val="0"/>
              </a:spcAft>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6pPr>
            <a:lvl7pPr marL="2971800" indent="-228600" eaLnBrk="0" fontAlgn="base" hangingPunct="0">
              <a:spcBef>
                <a:spcPts val="300"/>
              </a:spcBef>
              <a:spcAft>
                <a:spcPct val="0"/>
              </a:spcAft>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7pPr>
            <a:lvl8pPr marL="3429000" indent="-228600" eaLnBrk="0" fontAlgn="base" hangingPunct="0">
              <a:spcBef>
                <a:spcPts val="300"/>
              </a:spcBef>
              <a:spcAft>
                <a:spcPct val="0"/>
              </a:spcAft>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8pPr>
            <a:lvl9pPr marL="3886200" indent="-228600" eaLnBrk="0" fontAlgn="base" hangingPunct="0">
              <a:spcBef>
                <a:spcPts val="300"/>
              </a:spcBef>
              <a:spcAft>
                <a:spcPct val="0"/>
              </a:spcAft>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9pPr>
          </a:lstStyle>
          <a:p>
            <a:pPr algn="ctr" eaLnBrk="1" hangingPunct="1">
              <a:spcBef>
                <a:spcPct val="0"/>
              </a:spcBef>
              <a:buClrTx/>
              <a:buFontTx/>
              <a:buNone/>
            </a:pPr>
            <a:r>
              <a:rPr lang="en-US" altLang="zh-CN" sz="1800" dirty="0" smtClean="0">
                <a:solidFill>
                  <a:srgbClr val="0000CC"/>
                </a:solidFill>
                <a:latin typeface="Tahoma" pitchFamily="34" charset="0"/>
              </a:rPr>
              <a:t>AIH</a:t>
            </a:r>
            <a:endParaRPr lang="zh-CN" altLang="en-US" sz="1800" dirty="0">
              <a:solidFill>
                <a:srgbClr val="0000CC"/>
              </a:solidFill>
              <a:latin typeface="Tahoma" pitchFamily="34" charset="0"/>
            </a:endParaRPr>
          </a:p>
        </p:txBody>
      </p:sp>
      <p:pic>
        <p:nvPicPr>
          <p:cNvPr id="60426" name="Picture 15" descr="C:\Users\qls\Documents\Tencent Files\444079396\Image\[H4U{~(U%{[~RW77W2C@50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2013" y="3654896"/>
            <a:ext cx="44831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7" name="TextBox 10"/>
          <p:cNvSpPr txBox="1">
            <a:spLocks noChangeArrowheads="1"/>
          </p:cNvSpPr>
          <p:nvPr/>
        </p:nvSpPr>
        <p:spPr bwMode="auto">
          <a:xfrm>
            <a:off x="7848600" y="3933056"/>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9BBB59"/>
              </a:buClr>
              <a:buFont typeface="Georgia" pitchFamily="18" charset="0"/>
              <a:buChar char="•"/>
              <a:defRPr sz="2800" b="1">
                <a:solidFill>
                  <a:schemeClr val="tx1"/>
                </a:solidFill>
                <a:latin typeface="Georgia" pitchFamily="18" charset="0"/>
                <a:ea typeface="黑体" pitchFamily="49" charset="-122"/>
                <a:cs typeface="宋体" pitchFamily="2" charset="-122"/>
              </a:defRPr>
            </a:lvl1pPr>
            <a:lvl2pPr marL="742950" indent="-285750" eaLnBrk="0" hangingPunct="0">
              <a:spcBef>
                <a:spcPts val="300"/>
              </a:spcBef>
              <a:buClr>
                <a:schemeClr val="accent2"/>
              </a:buClr>
              <a:buFont typeface="Georgia" pitchFamily="18" charset="0"/>
              <a:buChar char="▫"/>
              <a:defRPr sz="2600" b="1">
                <a:solidFill>
                  <a:schemeClr val="accent2"/>
                </a:solidFill>
                <a:latin typeface="Georgia" pitchFamily="18" charset="0"/>
                <a:ea typeface="黑体" pitchFamily="49" charset="-122"/>
                <a:cs typeface="宋体" pitchFamily="2" charset="-122"/>
              </a:defRPr>
            </a:lvl2pPr>
            <a:lvl3pPr marL="1143000" indent="-228600" eaLnBrk="0" hangingPunct="0">
              <a:spcBef>
                <a:spcPts val="300"/>
              </a:spcBef>
              <a:buClr>
                <a:schemeClr val="accent1"/>
              </a:buClr>
              <a:buFont typeface="Wingdings 2" pitchFamily="18" charset="2"/>
              <a:buChar char=""/>
              <a:defRPr sz="2400" b="1">
                <a:solidFill>
                  <a:schemeClr val="accent1"/>
                </a:solidFill>
                <a:latin typeface="Georgia" pitchFamily="18" charset="0"/>
                <a:ea typeface="黑体" pitchFamily="49" charset="-122"/>
                <a:cs typeface="宋体" pitchFamily="2" charset="-122"/>
              </a:defRPr>
            </a:lvl3pPr>
            <a:lvl4pPr marL="1600200" indent="-228600" eaLnBrk="0" hangingPunct="0">
              <a:spcBef>
                <a:spcPts val="300"/>
              </a:spcBef>
              <a:buClr>
                <a:schemeClr val="accent1"/>
              </a:buClr>
              <a:buFont typeface="Wingdings 2" pitchFamily="18" charset="2"/>
              <a:buChar char=""/>
              <a:defRPr sz="2200" b="1">
                <a:solidFill>
                  <a:schemeClr val="accent1"/>
                </a:solidFill>
                <a:latin typeface="Georgia" pitchFamily="18" charset="0"/>
                <a:ea typeface="黑体" pitchFamily="49" charset="-122"/>
                <a:cs typeface="宋体" pitchFamily="2" charset="-122"/>
              </a:defRPr>
            </a:lvl4pPr>
            <a:lvl5pPr marL="2057400" indent="-228600" eaLnBrk="0" hangingPunct="0">
              <a:spcBef>
                <a:spcPts val="300"/>
              </a:spcBef>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5pPr>
            <a:lvl6pPr marL="2514600" indent="-228600" eaLnBrk="0" fontAlgn="base" hangingPunct="0">
              <a:spcBef>
                <a:spcPts val="300"/>
              </a:spcBef>
              <a:spcAft>
                <a:spcPct val="0"/>
              </a:spcAft>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6pPr>
            <a:lvl7pPr marL="2971800" indent="-228600" eaLnBrk="0" fontAlgn="base" hangingPunct="0">
              <a:spcBef>
                <a:spcPts val="300"/>
              </a:spcBef>
              <a:spcAft>
                <a:spcPct val="0"/>
              </a:spcAft>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7pPr>
            <a:lvl8pPr marL="3429000" indent="-228600" eaLnBrk="0" fontAlgn="base" hangingPunct="0">
              <a:spcBef>
                <a:spcPts val="300"/>
              </a:spcBef>
              <a:spcAft>
                <a:spcPct val="0"/>
              </a:spcAft>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8pPr>
            <a:lvl9pPr marL="3886200" indent="-228600" eaLnBrk="0" fontAlgn="base" hangingPunct="0">
              <a:spcBef>
                <a:spcPts val="300"/>
              </a:spcBef>
              <a:spcAft>
                <a:spcPct val="0"/>
              </a:spcAft>
              <a:buClr>
                <a:srgbClr val="9BBB59"/>
              </a:buClr>
              <a:buFont typeface="Georgia" pitchFamily="18" charset="0"/>
              <a:buChar char="▫"/>
              <a:defRPr sz="2000" b="1">
                <a:solidFill>
                  <a:srgbClr val="9BBB59"/>
                </a:solidFill>
                <a:latin typeface="Georgia" pitchFamily="18" charset="0"/>
                <a:ea typeface="黑体" pitchFamily="49" charset="-122"/>
                <a:cs typeface="宋体" pitchFamily="2" charset="-122"/>
              </a:defRPr>
            </a:lvl9pPr>
          </a:lstStyle>
          <a:p>
            <a:pPr algn="ctr" eaLnBrk="1" hangingPunct="1">
              <a:spcBef>
                <a:spcPct val="0"/>
              </a:spcBef>
              <a:buClrTx/>
              <a:buFontTx/>
              <a:buNone/>
            </a:pPr>
            <a:r>
              <a:rPr lang="en-US" altLang="zh-CN" sz="1800" dirty="0" smtClean="0">
                <a:solidFill>
                  <a:srgbClr val="0000CC"/>
                </a:solidFill>
                <a:latin typeface="Tahoma" pitchFamily="34" charset="0"/>
              </a:rPr>
              <a:t>Healthy</a:t>
            </a:r>
            <a:endParaRPr lang="zh-CN" altLang="en-US" sz="1800" dirty="0">
              <a:solidFill>
                <a:srgbClr val="0000CC"/>
              </a:solidFill>
              <a:latin typeface="Tahoma" pitchFamily="34" charset="0"/>
            </a:endParaRPr>
          </a:p>
        </p:txBody>
      </p:sp>
    </p:spTree>
    <p:extLst>
      <p:ext uri="{BB962C8B-B14F-4D97-AF65-F5344CB8AC3E}">
        <p14:creationId xmlns:p14="http://schemas.microsoft.com/office/powerpoint/2010/main" val="1328695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t>Metabolomic biomarkers of </a:t>
            </a:r>
            <a:r>
              <a:rPr lang="en-US" altLang="zh-CN" sz="3600" i="1" dirty="0" smtClean="0"/>
              <a:t>Heshouwu</a:t>
            </a:r>
            <a:r>
              <a:rPr lang="en-US" altLang="zh-CN" sz="3600" dirty="0" smtClean="0"/>
              <a:t> DILI</a:t>
            </a:r>
            <a:endParaRPr lang="zh-CN" altLang="en-US" sz="3600" dirty="0"/>
          </a:p>
        </p:txBody>
      </p:sp>
      <p:pic>
        <p:nvPicPr>
          <p:cNvPr id="14351" name="Picture 1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576" y="1844824"/>
            <a:ext cx="770485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670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Perspective</a:t>
            </a:r>
            <a:endParaRPr lang="zh-CN" altLang="en-US" dirty="0"/>
          </a:p>
        </p:txBody>
      </p:sp>
      <p:sp>
        <p:nvSpPr>
          <p:cNvPr id="3" name="内容占位符 2"/>
          <p:cNvSpPr>
            <a:spLocks noGrp="1"/>
          </p:cNvSpPr>
          <p:nvPr>
            <p:ph idx="1"/>
          </p:nvPr>
        </p:nvSpPr>
        <p:spPr/>
        <p:txBody>
          <a:bodyPr>
            <a:normAutofit/>
          </a:bodyPr>
          <a:lstStyle/>
          <a:p>
            <a:pPr marL="363538" indent="-363538">
              <a:lnSpc>
                <a:spcPct val="140000"/>
              </a:lnSpc>
              <a:spcBef>
                <a:spcPct val="30000"/>
              </a:spcBef>
              <a:buClr>
                <a:srgbClr val="FF0000"/>
              </a:buClr>
              <a:buFont typeface="Wingdings" pitchFamily="2" charset="2"/>
              <a:buChar char="p"/>
            </a:pPr>
            <a:r>
              <a:rPr lang="en-US" altLang="zh-CN" sz="2400" b="1" dirty="0" smtClean="0">
                <a:solidFill>
                  <a:srgbClr val="0000CC"/>
                </a:solidFill>
                <a:effectLst>
                  <a:outerShdw blurRad="38100" dist="38100" dir="2700000" algn="tl">
                    <a:srgbClr val="000000">
                      <a:alpha val="43137"/>
                    </a:srgbClr>
                  </a:outerShdw>
                </a:effectLst>
              </a:rPr>
              <a:t>Cautious to the liver injury of </a:t>
            </a:r>
            <a:r>
              <a:rPr lang="en-US" altLang="zh-CN" sz="2400" b="1" i="1" dirty="0" smtClean="0">
                <a:solidFill>
                  <a:srgbClr val="0000CC"/>
                </a:solidFill>
                <a:effectLst>
                  <a:outerShdw blurRad="38100" dist="38100" dir="2700000" algn="tl">
                    <a:srgbClr val="000000">
                      <a:alpha val="43137"/>
                    </a:srgbClr>
                  </a:outerShdw>
                </a:effectLst>
              </a:rPr>
              <a:t>Heshouwu</a:t>
            </a:r>
            <a:r>
              <a:rPr lang="en-US" altLang="zh-CN" sz="2400" b="1" dirty="0" smtClean="0">
                <a:solidFill>
                  <a:srgbClr val="0000CC"/>
                </a:solidFill>
                <a:effectLst>
                  <a:outerShdw blurRad="38100" dist="38100" dir="2700000" algn="tl">
                    <a:srgbClr val="000000">
                      <a:alpha val="43137"/>
                    </a:srgbClr>
                  </a:outerShdw>
                </a:effectLst>
              </a:rPr>
              <a:t>.</a:t>
            </a:r>
            <a:endParaRPr lang="zh-CN" altLang="en-US" sz="2400" b="1" dirty="0" smtClean="0">
              <a:solidFill>
                <a:srgbClr val="0000CC"/>
              </a:solidFill>
              <a:effectLst>
                <a:outerShdw blurRad="38100" dist="38100" dir="2700000" algn="tl">
                  <a:srgbClr val="000000">
                    <a:alpha val="43137"/>
                  </a:srgbClr>
                </a:outerShdw>
              </a:effectLst>
            </a:endParaRPr>
          </a:p>
          <a:p>
            <a:pPr marL="363538" indent="-363538">
              <a:lnSpc>
                <a:spcPct val="120000"/>
              </a:lnSpc>
              <a:spcBef>
                <a:spcPts val="1800"/>
              </a:spcBef>
              <a:buClr>
                <a:srgbClr val="FF0000"/>
              </a:buClr>
              <a:buFont typeface="Wingdings" pitchFamily="2" charset="2"/>
              <a:buChar char="p"/>
            </a:pPr>
            <a:r>
              <a:rPr lang="en-US" altLang="zh-CN" sz="2400" b="1" dirty="0" smtClean="0">
                <a:effectLst>
                  <a:outerShdw blurRad="38100" dist="38100" dir="2700000" algn="tl">
                    <a:srgbClr val="000000">
                      <a:alpha val="43137"/>
                    </a:srgbClr>
                  </a:outerShdw>
                </a:effectLst>
              </a:rPr>
              <a:t>Suggestions to rational usage of </a:t>
            </a:r>
            <a:r>
              <a:rPr lang="en-US" altLang="zh-CN" sz="2400" b="1" i="1" dirty="0" smtClean="0">
                <a:effectLst>
                  <a:outerShdw blurRad="38100" dist="38100" dir="2700000" algn="tl">
                    <a:srgbClr val="000000">
                      <a:alpha val="43137"/>
                    </a:srgbClr>
                  </a:outerShdw>
                </a:effectLst>
              </a:rPr>
              <a:t>Heshouwu</a:t>
            </a:r>
            <a:r>
              <a:rPr lang="en-US" altLang="zh-CN" sz="2400" b="1" dirty="0" smtClean="0">
                <a:effectLst>
                  <a:outerShdw blurRad="38100" dist="38100" dir="2700000" algn="tl">
                    <a:srgbClr val="000000">
                      <a:alpha val="43137"/>
                    </a:srgbClr>
                  </a:outerShdw>
                </a:effectLst>
              </a:rPr>
              <a:t>:</a:t>
            </a:r>
            <a:endParaRPr lang="zh-CN" altLang="en-US" sz="2400" b="1" dirty="0">
              <a:effectLst>
                <a:outerShdw blurRad="38100" dist="38100" dir="2700000" algn="tl">
                  <a:srgbClr val="000000">
                    <a:alpha val="43137"/>
                  </a:srgbClr>
                </a:outerShdw>
              </a:effectLst>
            </a:endParaRPr>
          </a:p>
          <a:p>
            <a:pPr marL="809625" lvl="1" indent="-409575">
              <a:lnSpc>
                <a:spcPct val="120000"/>
              </a:lnSpc>
              <a:spcBef>
                <a:spcPct val="30000"/>
              </a:spcBef>
              <a:buClr>
                <a:schemeClr val="tx2"/>
              </a:buClr>
              <a:buFont typeface="+mj-lt"/>
              <a:buAutoNum type="arabicPeriod"/>
            </a:pPr>
            <a:r>
              <a:rPr lang="en-US" altLang="zh-CN" sz="2400" b="1" dirty="0" smtClean="0">
                <a:effectLst>
                  <a:outerShdw blurRad="38100" dist="38100" dir="2700000" algn="tl">
                    <a:srgbClr val="000000">
                      <a:alpha val="43137"/>
                    </a:srgbClr>
                  </a:outerShdw>
                </a:effectLst>
                <a:ea typeface="仿宋" pitchFamily="49" charset="-122"/>
              </a:rPr>
              <a:t>Do not overdose and overtime.</a:t>
            </a:r>
          </a:p>
          <a:p>
            <a:pPr marL="809625" lvl="1" indent="-409575">
              <a:lnSpc>
                <a:spcPct val="120000"/>
              </a:lnSpc>
              <a:spcBef>
                <a:spcPct val="30000"/>
              </a:spcBef>
              <a:buClr>
                <a:schemeClr val="tx2"/>
              </a:buClr>
              <a:buFont typeface="+mj-lt"/>
              <a:buAutoNum type="arabicPeriod"/>
            </a:pPr>
            <a:r>
              <a:rPr lang="en-US" altLang="zh-CN" sz="2400" b="1" dirty="0" err="1" smtClean="0">
                <a:effectLst>
                  <a:outerShdw blurRad="38100" dist="38100" dir="2700000" algn="tl">
                    <a:srgbClr val="000000">
                      <a:alpha val="43137"/>
                    </a:srgbClr>
                  </a:outerShdw>
                </a:effectLst>
                <a:ea typeface="仿宋" pitchFamily="49" charset="-122"/>
              </a:rPr>
              <a:t>Surveil</a:t>
            </a:r>
            <a:r>
              <a:rPr lang="en-US" altLang="zh-CN" sz="2400" b="1" dirty="0" smtClean="0">
                <a:effectLst>
                  <a:outerShdw blurRad="38100" dist="38100" dir="2700000" algn="tl">
                    <a:srgbClr val="000000">
                      <a:alpha val="43137"/>
                    </a:srgbClr>
                  </a:outerShdw>
                </a:effectLst>
                <a:ea typeface="仿宋" pitchFamily="49" charset="-122"/>
              </a:rPr>
              <a:t> the sensitive indices (TBIL) of liver functions. </a:t>
            </a:r>
          </a:p>
          <a:p>
            <a:pPr marL="809625" lvl="1" indent="-409575">
              <a:lnSpc>
                <a:spcPct val="120000"/>
              </a:lnSpc>
              <a:spcBef>
                <a:spcPct val="30000"/>
              </a:spcBef>
              <a:buClr>
                <a:schemeClr val="tx2"/>
              </a:buClr>
              <a:buFont typeface="+mj-lt"/>
              <a:buAutoNum type="arabicPeriod"/>
            </a:pPr>
            <a:r>
              <a:rPr lang="en-US" altLang="zh-CN" sz="2400" b="1" dirty="0" smtClean="0">
                <a:effectLst>
                  <a:outerShdw blurRad="38100" dist="38100" dir="2700000" algn="tl">
                    <a:srgbClr val="000000">
                      <a:alpha val="43137"/>
                    </a:srgbClr>
                  </a:outerShdw>
                </a:effectLst>
                <a:ea typeface="仿宋" pitchFamily="49" charset="-122"/>
              </a:rPr>
              <a:t>Always use the completely processed drug when treating chronic diseases.</a:t>
            </a:r>
            <a:endParaRPr lang="zh-CN" altLang="en-US" sz="2400" b="1" dirty="0">
              <a:effectLst>
                <a:outerShdw blurRad="38100" dist="38100" dir="2700000" algn="tl">
                  <a:srgbClr val="000000">
                    <a:alpha val="43137"/>
                  </a:srgbClr>
                </a:outerShdw>
              </a:effectLst>
              <a:ea typeface="仿宋" pitchFamily="49" charset="-122"/>
            </a:endParaRPr>
          </a:p>
          <a:p>
            <a:pPr marL="809625" lvl="1" indent="-409575">
              <a:lnSpc>
                <a:spcPct val="120000"/>
              </a:lnSpc>
              <a:spcBef>
                <a:spcPct val="30000"/>
              </a:spcBef>
              <a:buClr>
                <a:schemeClr val="tx2"/>
              </a:buClr>
              <a:buFont typeface="+mj-lt"/>
              <a:buAutoNum type="arabicPeriod"/>
            </a:pPr>
            <a:r>
              <a:rPr lang="en-US" altLang="zh-CN" sz="2400" b="1" dirty="0" smtClean="0">
                <a:effectLst>
                  <a:outerShdw blurRad="38100" dist="38100" dir="2700000" algn="tl">
                    <a:srgbClr val="000000">
                      <a:alpha val="43137"/>
                    </a:srgbClr>
                  </a:outerShdw>
                </a:effectLst>
                <a:ea typeface="仿宋" pitchFamily="49" charset="-122"/>
              </a:rPr>
              <a:t>Metabolomic biomarkers assist early discovery of liver injury induced by </a:t>
            </a:r>
            <a:r>
              <a:rPr lang="en-US" altLang="zh-CN" sz="2400" b="1" i="1" dirty="0" smtClean="0">
                <a:effectLst>
                  <a:outerShdw blurRad="38100" dist="38100" dir="2700000" algn="tl">
                    <a:srgbClr val="000000">
                      <a:alpha val="43137"/>
                    </a:srgbClr>
                  </a:outerShdw>
                </a:effectLst>
                <a:ea typeface="仿宋" pitchFamily="49" charset="-122"/>
              </a:rPr>
              <a:t>Heshouwu</a:t>
            </a:r>
            <a:r>
              <a:rPr lang="en-US" altLang="zh-CN" sz="2400" b="1" dirty="0" smtClean="0">
                <a:effectLst>
                  <a:outerShdw blurRad="38100" dist="38100" dir="2700000" algn="tl">
                    <a:srgbClr val="000000">
                      <a:alpha val="43137"/>
                    </a:srgbClr>
                  </a:outerShdw>
                </a:effectLst>
                <a:ea typeface="仿宋" pitchFamily="49" charset="-122"/>
              </a:rPr>
              <a:t>.</a:t>
            </a:r>
            <a:endParaRPr lang="zh-CN" alt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9122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Acknowledgements</a:t>
            </a:r>
            <a:endParaRPr lang="zh-CN" altLang="en-US" dirty="0"/>
          </a:p>
        </p:txBody>
      </p:sp>
      <p:sp>
        <p:nvSpPr>
          <p:cNvPr id="3" name="内容占位符 2"/>
          <p:cNvSpPr>
            <a:spLocks noGrp="1"/>
          </p:cNvSpPr>
          <p:nvPr>
            <p:ph idx="1"/>
          </p:nvPr>
        </p:nvSpPr>
        <p:spPr>
          <a:xfrm>
            <a:off x="457200" y="1744217"/>
            <a:ext cx="4546848" cy="2404863"/>
          </a:xfrm>
        </p:spPr>
        <p:txBody>
          <a:bodyPr>
            <a:noAutofit/>
          </a:bodyPr>
          <a:lstStyle/>
          <a:p>
            <a:pPr>
              <a:spcBef>
                <a:spcPts val="1200"/>
              </a:spcBef>
            </a:pPr>
            <a:r>
              <a:rPr lang="en-US" altLang="zh-CN" sz="2000" b="1" dirty="0" smtClean="0"/>
              <a:t>Prof. Yong-chi Cheng, Yale University</a:t>
            </a:r>
          </a:p>
          <a:p>
            <a:pPr>
              <a:spcBef>
                <a:spcPts val="1200"/>
              </a:spcBef>
            </a:pPr>
            <a:r>
              <a:rPr lang="en-US" altLang="zh-CN" sz="2000" b="1" dirty="0" smtClean="0"/>
              <a:t>Prof. Xiao-xi Du, CFDA Center for Drug Reevaluation</a:t>
            </a:r>
          </a:p>
          <a:p>
            <a:pPr>
              <a:spcBef>
                <a:spcPts val="1200"/>
              </a:spcBef>
            </a:pPr>
            <a:r>
              <a:rPr lang="en-US" altLang="zh-CN" sz="2000" b="1" dirty="0"/>
              <a:t>Prof</a:t>
            </a:r>
            <a:r>
              <a:rPr lang="en-US" altLang="zh-CN" sz="2000" b="1" dirty="0" smtClean="0"/>
              <a:t>. Xiao-he Xiao, China Military Institute of Chinese Medicine</a:t>
            </a:r>
          </a:p>
        </p:txBody>
      </p:sp>
      <p:pic>
        <p:nvPicPr>
          <p:cNvPr id="15362" name="Picture 2" descr="c:\users\dr. wang\appdata\roaming\360se6\User Data\temp\2014082216505245.png"/>
          <p:cNvPicPr>
            <a:picLocks noChangeAspect="1" noChangeArrowheads="1"/>
          </p:cNvPicPr>
          <p:nvPr/>
        </p:nvPicPr>
        <p:blipFill rotWithShape="1">
          <a:blip r:embed="rId2">
            <a:extLst>
              <a:ext uri="{28A0092B-C50C-407E-A947-70E740481C1C}">
                <a14:useLocalDpi xmlns:a14="http://schemas.microsoft.com/office/drawing/2010/main" val="0"/>
              </a:ext>
            </a:extLst>
          </a:blip>
          <a:srcRect t="30757" b="28515"/>
          <a:stretch/>
        </p:blipFill>
        <p:spPr bwMode="auto">
          <a:xfrm>
            <a:off x="755577" y="4437112"/>
            <a:ext cx="2520280" cy="7698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IMG_9372"/>
          <p:cNvPicPr>
            <a:picLocks noChangeAspect="1" noChangeArrowheads="1"/>
          </p:cNvPicPr>
          <p:nvPr/>
        </p:nvPicPr>
        <p:blipFill>
          <a:blip r:embed="rId3" cstate="print">
            <a:extLst>
              <a:ext uri="{28A0092B-C50C-407E-A947-70E740481C1C}">
                <a14:useLocalDpi xmlns:a14="http://schemas.microsoft.com/office/drawing/2010/main" val="0"/>
              </a:ext>
            </a:extLst>
          </a:blip>
          <a:srcRect t="11270" b="16920"/>
          <a:stretch>
            <a:fillRect/>
          </a:stretch>
        </p:blipFill>
        <p:spPr bwMode="auto">
          <a:xfrm>
            <a:off x="3995936" y="4476381"/>
            <a:ext cx="4957688" cy="226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43482"/>
          <a:stretch/>
        </p:blipFill>
        <p:spPr bwMode="auto">
          <a:xfrm>
            <a:off x="755578" y="5206943"/>
            <a:ext cx="2520279" cy="76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descr="D:\照片\070830 6thCGCM\DSCF080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420" t="22562" r="9586" b="5443"/>
          <a:stretch/>
        </p:blipFill>
        <p:spPr bwMode="auto">
          <a:xfrm>
            <a:off x="5940152" y="1772816"/>
            <a:ext cx="2539359" cy="19045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578" y="5970168"/>
            <a:ext cx="2520280" cy="606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1258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chemeClr val="accent3">
                    <a:lumMod val="75000"/>
                  </a:schemeClr>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p:spPr>
        <p:txBody>
          <a:bodyPr/>
          <a:lstStyle/>
          <a:p>
            <a:pPr algn="just">
              <a:buFont typeface="Arial" charset="0"/>
              <a:buNone/>
              <a:defRPr/>
            </a:pPr>
            <a:r>
              <a:rPr lang="en-US" sz="2000" dirty="0" smtClean="0">
                <a:effectLst>
                  <a:outerShdw blurRad="38100" dist="38100" dir="2700000" algn="tl">
                    <a:srgbClr val="000000">
                      <a:alpha val="43137"/>
                    </a:srgbClr>
                  </a:outerShdw>
                </a:effectLst>
                <a:latin typeface="+mj-lt"/>
              </a:rPr>
              <a:t>     OMICS Group International is a pioneer and leading science event organizer, which publishes around 400 open access journals and conducts over 300 Medical, Clinical, Engineering, Life Sciences, </a:t>
            </a:r>
            <a:r>
              <a:rPr lang="en-US" sz="2000" dirty="0" err="1" smtClean="0">
                <a:effectLst>
                  <a:outerShdw blurRad="38100" dist="38100" dir="2700000" algn="tl">
                    <a:srgbClr val="000000">
                      <a:alpha val="43137"/>
                    </a:srgbClr>
                  </a:outerShdw>
                </a:effectLst>
                <a:latin typeface="+mj-lt"/>
              </a:rPr>
              <a:t>Phrama</a:t>
            </a:r>
            <a:r>
              <a:rPr lang="en-US" sz="2000" dirty="0" smtClean="0">
                <a:effectLst>
                  <a:outerShdw blurRad="38100" dist="38100" dir="2700000" algn="tl">
                    <a:srgbClr val="000000">
                      <a:alpha val="43137"/>
                    </a:srgbClr>
                  </a:outerShdw>
                </a:effectLst>
                <a:latin typeface="+mj-lt"/>
              </a:rPr>
              <a:t> scientific conferences all over the globe annually with the support of more than 1000 scientific associations and 30,000 editorial board members and 3.5 million followers to its credit.</a:t>
            </a:r>
            <a:br>
              <a:rPr lang="en-US" sz="2000" dirty="0" smtClean="0">
                <a:effectLst>
                  <a:outerShdw blurRad="38100" dist="38100" dir="2700000" algn="tl">
                    <a:srgbClr val="000000">
                      <a:alpha val="43137"/>
                    </a:srgbClr>
                  </a:outerShdw>
                </a:effectLst>
                <a:latin typeface="+mj-lt"/>
              </a:rPr>
            </a:br>
            <a:endParaRPr lang="en-US" sz="2000" dirty="0" smtClean="0">
              <a:effectLst>
                <a:outerShdw blurRad="38100" dist="38100" dir="2700000" algn="tl">
                  <a:srgbClr val="000000">
                    <a:alpha val="43137"/>
                  </a:srgbClr>
                </a:outerShdw>
              </a:effectLst>
              <a:latin typeface="+mj-lt"/>
            </a:endParaRPr>
          </a:p>
          <a:p>
            <a:pPr algn="just">
              <a:buFont typeface="Arial" charset="0"/>
              <a:buNone/>
              <a:defRPr/>
            </a:pPr>
            <a:r>
              <a:rPr lang="en-US" sz="2000" dirty="0" smtClean="0">
                <a:effectLst>
                  <a:outerShdw blurRad="38100" dist="38100" dir="2700000" algn="tl">
                    <a:srgbClr val="000000">
                      <a:alpha val="43137"/>
                    </a:srgbClr>
                  </a:outerShdw>
                </a:effectLst>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effectLst>
                  <a:outerShdw blurRad="38100" dist="38100" dir="2700000" algn="tl">
                    <a:srgbClr val="000000">
                      <a:alpha val="43137"/>
                    </a:srgbClr>
                  </a:outerShdw>
                </a:effectLst>
                <a:latin typeface="+mj-lt"/>
              </a:rPr>
              <a:t>Bengaluru</a:t>
            </a:r>
            <a:r>
              <a:rPr lang="en-US" sz="2000" dirty="0" smtClean="0">
                <a:effectLst>
                  <a:outerShdw blurRad="38100" dist="38100" dir="2700000" algn="tl">
                    <a:srgbClr val="000000">
                      <a:alpha val="43137"/>
                    </a:srgbClr>
                  </a:outerShdw>
                </a:effectLst>
                <a:latin typeface="+mj-lt"/>
              </a:rPr>
              <a:t> and Mumbai.</a:t>
            </a:r>
          </a:p>
          <a:p>
            <a:pPr>
              <a:defRPr/>
            </a:pPr>
            <a:endParaRPr lang="en-US" dirty="0"/>
          </a:p>
        </p:txBody>
      </p:sp>
    </p:spTree>
    <p:extLst>
      <p:ext uri="{BB962C8B-B14F-4D97-AF65-F5344CB8AC3E}">
        <p14:creationId xmlns:p14="http://schemas.microsoft.com/office/powerpoint/2010/main" val="2421009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chemeClr val="accent3">
                    <a:lumMod val="75000"/>
                  </a:schemeClr>
                </a:solidFill>
                <a:latin typeface="Baskerville Old Face" pitchFamily="18" charset="0"/>
              </a:rPr>
              <a:t>Lets Meet again at Pharmacognosy-2015</a:t>
            </a:r>
            <a:endParaRPr lang="en-US" sz="3600" b="1" dirty="0">
              <a:solidFill>
                <a:schemeClr val="accent3">
                  <a:lumMod val="75000"/>
                </a:schemeClr>
              </a:solidFill>
              <a:latin typeface="Baskerville Old Face" pitchFamily="18" charset="0"/>
            </a:endParaRPr>
          </a:p>
        </p:txBody>
      </p:sp>
      <p:sp>
        <p:nvSpPr>
          <p:cNvPr id="3" name="Content Placeholder 2"/>
          <p:cNvSpPr>
            <a:spLocks noGrp="1"/>
          </p:cNvSpPr>
          <p:nvPr>
            <p:ph idx="1"/>
          </p:nvPr>
        </p:nvSpPr>
        <p:spPr>
          <a:xfrm>
            <a:off x="642938" y="1714500"/>
            <a:ext cx="8001000" cy="3643313"/>
          </a:xfrm>
          <a:ln w="19050">
            <a:solidFill>
              <a:srgbClr val="002060"/>
            </a:solidFill>
          </a:ln>
        </p:spPr>
        <p:txBody>
          <a:bodyPr/>
          <a:lstStyle/>
          <a:p>
            <a:pPr algn="ctr">
              <a:buFont typeface="Arial" charset="0"/>
              <a:buNone/>
              <a:defRPr/>
            </a:pPr>
            <a:r>
              <a:rPr lang="en-US" sz="2800" b="1" dirty="0" smtClean="0">
                <a:solidFill>
                  <a:schemeClr val="accent4">
                    <a:lumMod val="50000"/>
                  </a:schemeClr>
                </a:solidFill>
                <a:effectLst>
                  <a:outerShdw blurRad="38100" dist="38100" dir="2700000" algn="tl">
                    <a:srgbClr val="000000">
                      <a:alpha val="43137"/>
                    </a:srgbClr>
                  </a:outerShdw>
                </a:effectLst>
              </a:rPr>
              <a:t>3</a:t>
            </a:r>
            <a:r>
              <a:rPr lang="en-US" sz="2800" b="1" baseline="30000" dirty="0" smtClean="0">
                <a:solidFill>
                  <a:schemeClr val="accent4">
                    <a:lumMod val="50000"/>
                  </a:schemeClr>
                </a:solidFill>
                <a:effectLst>
                  <a:outerShdw blurRad="38100" dist="38100" dir="2700000" algn="tl">
                    <a:srgbClr val="000000">
                      <a:alpha val="43137"/>
                    </a:srgbClr>
                  </a:outerShdw>
                </a:effectLst>
              </a:rPr>
              <a:t>rd</a:t>
            </a:r>
            <a:r>
              <a:rPr lang="en-US" sz="2800" b="1" dirty="0" smtClean="0">
                <a:solidFill>
                  <a:schemeClr val="accent4">
                    <a:lumMod val="50000"/>
                  </a:schemeClr>
                </a:solidFill>
                <a:effectLst>
                  <a:outerShdw blurRad="38100" dist="38100" dir="2700000" algn="tl">
                    <a:srgbClr val="000000">
                      <a:alpha val="43137"/>
                    </a:srgbClr>
                  </a:outerShdw>
                </a:effectLst>
              </a:rPr>
              <a:t> International Conference and Exhibition on Pharmacognosy, Phytochemistry and Natural Products</a:t>
            </a:r>
          </a:p>
          <a:p>
            <a:pPr algn="ctr">
              <a:buFont typeface="Arial" charset="0"/>
              <a:buNone/>
              <a:defRPr/>
            </a:pPr>
            <a:r>
              <a:rPr lang="en-US" sz="2400" b="1" dirty="0" smtClean="0">
                <a:solidFill>
                  <a:schemeClr val="accent2">
                    <a:lumMod val="50000"/>
                  </a:schemeClr>
                </a:solidFill>
                <a:effectLst>
                  <a:outerShdw blurRad="38100" dist="38100" dir="2700000" algn="tl">
                    <a:srgbClr val="000000">
                      <a:alpha val="43137"/>
                    </a:srgbClr>
                  </a:outerShdw>
                </a:effectLst>
                <a:latin typeface="Arial Black" pitchFamily="34" charset="0"/>
              </a:rPr>
              <a:t>October 26-28, 2015 Hyderabad, India</a:t>
            </a:r>
          </a:p>
          <a:p>
            <a:pPr algn="ctr">
              <a:buFont typeface="Arial" charset="0"/>
              <a:buNone/>
              <a:defRPr/>
            </a:pPr>
            <a:r>
              <a:rPr lang="en-US" sz="2400" b="1" dirty="0" smtClean="0">
                <a:solidFill>
                  <a:srgbClr val="C00000"/>
                </a:solidFill>
                <a:effectLst>
                  <a:outerShdw blurRad="38100" dist="38100" dir="2700000" algn="tl">
                    <a:srgbClr val="000000">
                      <a:alpha val="43137"/>
                    </a:srgbClr>
                  </a:outerShdw>
                </a:effectLst>
              </a:rPr>
              <a:t>Theme: </a:t>
            </a:r>
            <a:r>
              <a:rPr lang="en-US" sz="2400" i="1" dirty="0" smtClean="0">
                <a:effectLst>
                  <a:outerShdw blurRad="38100" dist="38100" dir="2700000" algn="tl">
                    <a:srgbClr val="000000">
                      <a:alpha val="43137"/>
                    </a:srgbClr>
                  </a:outerShdw>
                </a:effectLst>
              </a:rPr>
              <a:t>Advanced trends for the future of Herbal Drugs and Products</a:t>
            </a:r>
          </a:p>
          <a:p>
            <a:pPr algn="ctr">
              <a:buFont typeface="Arial" charset="0"/>
              <a:buNone/>
              <a:defRPr/>
            </a:pPr>
            <a:r>
              <a:rPr lang="en-US" sz="2400" b="1" i="1" dirty="0" smtClean="0">
                <a:effectLst>
                  <a:outerShdw blurRad="38100" dist="38100" dir="2700000" algn="tl">
                    <a:srgbClr val="000000">
                      <a:alpha val="43137"/>
                    </a:srgbClr>
                  </a:outerShdw>
                </a:effectLst>
              </a:rPr>
              <a:t>Website:</a:t>
            </a:r>
            <a:r>
              <a:rPr lang="en-US" sz="2400" i="1" dirty="0" smtClean="0">
                <a:effectLst>
                  <a:outerShdw blurRad="38100" dist="38100" dir="2700000" algn="tl">
                    <a:srgbClr val="000000">
                      <a:alpha val="43137"/>
                    </a:srgbClr>
                  </a:outerShdw>
                </a:effectLst>
              </a:rPr>
              <a:t> </a:t>
            </a:r>
            <a:r>
              <a:rPr lang="en-US" sz="2400" i="1" dirty="0" smtClean="0">
                <a:effectLst>
                  <a:outerShdw blurRad="38100" dist="38100" dir="2700000" algn="tl">
                    <a:srgbClr val="000000">
                      <a:alpha val="43137"/>
                    </a:srgbClr>
                  </a:outerShdw>
                </a:effectLst>
                <a:hlinkClick r:id="rId2"/>
              </a:rPr>
              <a:t>http://pharmacognosy-phytochemistry-natural-products.pharmaceuticalconferences.com/</a:t>
            </a:r>
            <a:endParaRPr lang="en-US" sz="2400" i="1" dirty="0" smtClean="0">
              <a:effectLst>
                <a:outerShdw blurRad="38100" dist="38100" dir="2700000" algn="tl">
                  <a:srgbClr val="000000">
                    <a:alpha val="43137"/>
                  </a:srgbClr>
                </a:outerShdw>
              </a:effectLst>
            </a:endParaRPr>
          </a:p>
          <a:p>
            <a:pPr algn="ctr">
              <a:buFont typeface="Arial" charset="0"/>
              <a:buNone/>
              <a:defRPr/>
            </a:pPr>
            <a:endParaRPr lang="en-US"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661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rcRect t="28935"/>
          <a:stretch/>
        </p:blipFill>
        <p:spPr bwMode="auto">
          <a:xfrm>
            <a:off x="0" y="5949280"/>
            <a:ext cx="9144000" cy="112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685800" y="1340768"/>
            <a:ext cx="7772400" cy="1899642"/>
          </a:xfrm>
        </p:spPr>
        <p:txBody>
          <a:bodyPr>
            <a:normAutofit fontScale="90000"/>
          </a:bodyPr>
          <a:lstStyle/>
          <a:p>
            <a:r>
              <a:rPr lang="en-US" altLang="zh-CN" b="1" dirty="0" smtClean="0">
                <a:effectLst>
                  <a:outerShdw blurRad="38100" dist="38100" dir="2700000" algn="tl">
                    <a:srgbClr val="000000">
                      <a:alpha val="43137"/>
                    </a:srgbClr>
                  </a:outerShdw>
                </a:effectLst>
              </a:rPr>
              <a:t>Herbal Hepatotoxicity: </a:t>
            </a:r>
            <a:br>
              <a:rPr lang="en-US" altLang="zh-CN" b="1" dirty="0" smtClean="0">
                <a:effectLst>
                  <a:outerShdw blurRad="38100" dist="38100" dir="2700000" algn="tl">
                    <a:srgbClr val="000000">
                      <a:alpha val="43137"/>
                    </a:srgbClr>
                  </a:outerShdw>
                </a:effectLst>
              </a:rPr>
            </a:br>
            <a:r>
              <a:rPr lang="en-US" altLang="zh-CN" b="1" dirty="0" smtClean="0">
                <a:effectLst>
                  <a:outerShdw blurRad="38100" dist="38100" dir="2700000" algn="tl">
                    <a:srgbClr val="000000">
                      <a:alpha val="43137"/>
                    </a:srgbClr>
                  </a:outerShdw>
                </a:effectLst>
              </a:rPr>
              <a:t>Convert Blame into Rational Usage</a:t>
            </a:r>
            <a:endParaRPr lang="zh-CN" altLang="en-US" dirty="0"/>
          </a:p>
        </p:txBody>
      </p:sp>
      <p:sp>
        <p:nvSpPr>
          <p:cNvPr id="3" name="副标题 2"/>
          <p:cNvSpPr>
            <a:spLocks noGrp="1"/>
          </p:cNvSpPr>
          <p:nvPr>
            <p:ph type="subTitle" idx="1"/>
          </p:nvPr>
        </p:nvSpPr>
        <p:spPr>
          <a:xfrm>
            <a:off x="1043608" y="3526159"/>
            <a:ext cx="6912768" cy="2112640"/>
          </a:xfrm>
        </p:spPr>
        <p:txBody>
          <a:bodyPr>
            <a:normAutofit/>
          </a:bodyPr>
          <a:lstStyle/>
          <a:p>
            <a:r>
              <a:rPr lang="en-US" altLang="zh-CN" sz="2400" b="1" dirty="0" err="1" smtClean="0">
                <a:solidFill>
                  <a:schemeClr val="accent1">
                    <a:lumMod val="75000"/>
                  </a:schemeClr>
                </a:solidFill>
              </a:rPr>
              <a:t>Jia-bo</a:t>
            </a:r>
            <a:r>
              <a:rPr lang="en-US" altLang="zh-CN" sz="2400" b="1" dirty="0" smtClean="0">
                <a:solidFill>
                  <a:schemeClr val="accent1">
                    <a:lumMod val="75000"/>
                  </a:schemeClr>
                </a:solidFill>
              </a:rPr>
              <a:t> Wang</a:t>
            </a:r>
          </a:p>
          <a:p>
            <a:pPr>
              <a:spcBef>
                <a:spcPts val="1200"/>
              </a:spcBef>
            </a:pPr>
            <a:r>
              <a:rPr lang="en-US" altLang="zh-CN" sz="2000" b="1" i="1" dirty="0" smtClean="0">
                <a:solidFill>
                  <a:schemeClr val="accent1">
                    <a:lumMod val="75000"/>
                  </a:schemeClr>
                </a:solidFill>
              </a:rPr>
              <a:t>302 Military Hospital, PR China</a:t>
            </a:r>
          </a:p>
          <a:p>
            <a:r>
              <a:rPr lang="en-US" altLang="zh-CN" sz="2000" b="1" i="1" dirty="0" smtClean="0">
                <a:solidFill>
                  <a:schemeClr val="accent1">
                    <a:lumMod val="75000"/>
                  </a:schemeClr>
                </a:solidFill>
              </a:rPr>
              <a:t>China Military Institute of Chinese Medicines</a:t>
            </a:r>
          </a:p>
          <a:p>
            <a:pPr>
              <a:spcBef>
                <a:spcPts val="1200"/>
              </a:spcBef>
            </a:pPr>
            <a:r>
              <a:rPr lang="en-US" altLang="zh-CN" sz="2000" b="1" i="1" dirty="0" smtClean="0">
                <a:solidFill>
                  <a:schemeClr val="accent1">
                    <a:lumMod val="75000"/>
                  </a:schemeClr>
                </a:solidFill>
              </a:rPr>
              <a:t>pharm_sci@126.com</a:t>
            </a:r>
            <a:endParaRPr lang="zh-CN" altLang="en-US" sz="2000" b="1" i="1" dirty="0">
              <a:solidFill>
                <a:schemeClr val="accent1">
                  <a:lumMod val="75000"/>
                </a:schemeClr>
              </a:solidFill>
            </a:endParaRPr>
          </a:p>
        </p:txBody>
      </p:sp>
      <p:pic>
        <p:nvPicPr>
          <p:cNvPr id="4" name="Picture 254" descr="302"/>
          <p:cNvPicPr>
            <a:picLocks noChangeAspect="1" noChangeArrowheads="1"/>
          </p:cNvPicPr>
          <p:nvPr/>
        </p:nvPicPr>
        <p:blipFill>
          <a:blip r:embed="rId4" cstate="print">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bwMode="auto">
          <a:xfrm>
            <a:off x="7133031" y="0"/>
            <a:ext cx="1934170" cy="90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55"/>
          <p:cNvSpPr>
            <a:spLocks noChangeArrowheads="1"/>
          </p:cNvSpPr>
          <p:nvPr/>
        </p:nvSpPr>
        <p:spPr bwMode="auto">
          <a:xfrm>
            <a:off x="6978969" y="791300"/>
            <a:ext cx="2160240" cy="277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904" tIns="57452" rIns="114904" bIns="57452">
            <a:spAutoFit/>
          </a:bodyPr>
          <a:lstStyle>
            <a:lvl1pPr defTabSz="4833938" eaLnBrk="0" hangingPunct="0">
              <a:spcBef>
                <a:spcPts val="1588"/>
              </a:spcBef>
              <a:buClr>
                <a:srgbClr val="9BBB59"/>
              </a:buClr>
              <a:buFont typeface="Georgia" pitchFamily="18" charset="0"/>
              <a:buChar char="•"/>
              <a:defRPr sz="14800" b="1">
                <a:solidFill>
                  <a:schemeClr val="tx1"/>
                </a:solidFill>
                <a:latin typeface="Arial" charset="0"/>
                <a:ea typeface="宋体" pitchFamily="2" charset="-122"/>
              </a:defRPr>
            </a:lvl1pPr>
            <a:lvl2pPr marL="742950" indent="-285750" defTabSz="4833938" eaLnBrk="0" hangingPunct="0">
              <a:spcBef>
                <a:spcPts val="1588"/>
              </a:spcBef>
              <a:buClr>
                <a:schemeClr val="accent2"/>
              </a:buClr>
              <a:buFont typeface="Georgia" pitchFamily="18" charset="0"/>
              <a:buChar char="▫"/>
              <a:defRPr sz="13700" b="1">
                <a:solidFill>
                  <a:schemeClr val="accent2"/>
                </a:solidFill>
                <a:latin typeface="Arial" charset="0"/>
                <a:ea typeface="宋体" pitchFamily="2" charset="-122"/>
              </a:defRPr>
            </a:lvl2pPr>
            <a:lvl3pPr marL="1143000" indent="-228600" defTabSz="4833938" eaLnBrk="0" hangingPunct="0">
              <a:spcBef>
                <a:spcPts val="1588"/>
              </a:spcBef>
              <a:buClr>
                <a:schemeClr val="accent1"/>
              </a:buClr>
              <a:buFont typeface="Wingdings 2" pitchFamily="18" charset="2"/>
              <a:buChar char=""/>
              <a:defRPr sz="12700" b="1">
                <a:solidFill>
                  <a:schemeClr val="accent1"/>
                </a:solidFill>
                <a:latin typeface="Arial" charset="0"/>
                <a:ea typeface="宋体" pitchFamily="2" charset="-122"/>
              </a:defRPr>
            </a:lvl3pPr>
            <a:lvl4pPr marL="1600200" indent="-228600" defTabSz="4833938" eaLnBrk="0" hangingPunct="0">
              <a:spcBef>
                <a:spcPts val="1588"/>
              </a:spcBef>
              <a:buClr>
                <a:schemeClr val="accent1"/>
              </a:buClr>
              <a:buFont typeface="Wingdings 2" pitchFamily="18" charset="2"/>
              <a:buChar char=""/>
              <a:defRPr sz="11700" b="1">
                <a:solidFill>
                  <a:schemeClr val="accent1"/>
                </a:solidFill>
                <a:latin typeface="Arial" charset="0"/>
                <a:ea typeface="宋体" pitchFamily="2" charset="-122"/>
              </a:defRPr>
            </a:lvl4pPr>
            <a:lvl5pPr marL="2057400" indent="-228600" defTabSz="4833938" eaLnBrk="0" hangingPunct="0">
              <a:spcBef>
                <a:spcPts val="1588"/>
              </a:spcBef>
              <a:buClr>
                <a:srgbClr val="9BBB59"/>
              </a:buClr>
              <a:buFont typeface="Georgia" pitchFamily="18" charset="0"/>
              <a:buChar char="▫"/>
              <a:defRPr sz="10600" b="1">
                <a:solidFill>
                  <a:srgbClr val="9BBB59"/>
                </a:solidFill>
                <a:latin typeface="Arial" charset="0"/>
                <a:ea typeface="宋体" pitchFamily="2" charset="-122"/>
              </a:defRPr>
            </a:lvl5pPr>
            <a:lvl6pPr marL="2514600" indent="-228600" defTabSz="4833938" eaLnBrk="0" fontAlgn="base" hangingPunct="0">
              <a:spcBef>
                <a:spcPts val="1588"/>
              </a:spcBef>
              <a:spcAft>
                <a:spcPct val="0"/>
              </a:spcAft>
              <a:buClr>
                <a:srgbClr val="9BBB59"/>
              </a:buClr>
              <a:buFont typeface="Georgia" pitchFamily="18" charset="0"/>
              <a:buChar char="▫"/>
              <a:defRPr sz="10600" b="1">
                <a:solidFill>
                  <a:srgbClr val="9BBB59"/>
                </a:solidFill>
                <a:latin typeface="Arial" charset="0"/>
                <a:ea typeface="宋体" pitchFamily="2" charset="-122"/>
              </a:defRPr>
            </a:lvl6pPr>
            <a:lvl7pPr marL="2971800" indent="-228600" defTabSz="4833938" eaLnBrk="0" fontAlgn="base" hangingPunct="0">
              <a:spcBef>
                <a:spcPts val="1588"/>
              </a:spcBef>
              <a:spcAft>
                <a:spcPct val="0"/>
              </a:spcAft>
              <a:buClr>
                <a:srgbClr val="9BBB59"/>
              </a:buClr>
              <a:buFont typeface="Georgia" pitchFamily="18" charset="0"/>
              <a:buChar char="▫"/>
              <a:defRPr sz="10600" b="1">
                <a:solidFill>
                  <a:srgbClr val="9BBB59"/>
                </a:solidFill>
                <a:latin typeface="Arial" charset="0"/>
                <a:ea typeface="宋体" pitchFamily="2" charset="-122"/>
              </a:defRPr>
            </a:lvl7pPr>
            <a:lvl8pPr marL="3429000" indent="-228600" defTabSz="4833938" eaLnBrk="0" fontAlgn="base" hangingPunct="0">
              <a:spcBef>
                <a:spcPts val="1588"/>
              </a:spcBef>
              <a:spcAft>
                <a:spcPct val="0"/>
              </a:spcAft>
              <a:buClr>
                <a:srgbClr val="9BBB59"/>
              </a:buClr>
              <a:buFont typeface="Georgia" pitchFamily="18" charset="0"/>
              <a:buChar char="▫"/>
              <a:defRPr sz="10600" b="1">
                <a:solidFill>
                  <a:srgbClr val="9BBB59"/>
                </a:solidFill>
                <a:latin typeface="Arial" charset="0"/>
                <a:ea typeface="宋体" pitchFamily="2" charset="-122"/>
              </a:defRPr>
            </a:lvl8pPr>
            <a:lvl9pPr marL="3886200" indent="-228600" defTabSz="4833938" eaLnBrk="0" fontAlgn="base" hangingPunct="0">
              <a:spcBef>
                <a:spcPts val="1588"/>
              </a:spcBef>
              <a:spcAft>
                <a:spcPct val="0"/>
              </a:spcAft>
              <a:buClr>
                <a:srgbClr val="9BBB59"/>
              </a:buClr>
              <a:buFont typeface="Georgia" pitchFamily="18" charset="0"/>
              <a:buChar char="▫"/>
              <a:defRPr sz="10600" b="1">
                <a:solidFill>
                  <a:srgbClr val="9BBB59"/>
                </a:solidFill>
                <a:latin typeface="Arial" charset="0"/>
                <a:ea typeface="宋体" pitchFamily="2" charset="-122"/>
              </a:defRPr>
            </a:lvl9pPr>
          </a:lstStyle>
          <a:p>
            <a:pPr algn="ctr" eaLnBrk="1" hangingPunct="1">
              <a:spcBef>
                <a:spcPct val="0"/>
              </a:spcBef>
              <a:buClrTx/>
              <a:buFontTx/>
              <a:buNone/>
            </a:pPr>
            <a:r>
              <a:rPr lang="en-US" altLang="zh-CN" sz="1050" i="1" dirty="0">
                <a:solidFill>
                  <a:schemeClr val="bg2"/>
                </a:solidFill>
              </a:rPr>
              <a:t>302 Military Hospital of China</a:t>
            </a:r>
          </a:p>
        </p:txBody>
      </p:sp>
    </p:spTree>
    <p:extLst>
      <p:ext uri="{BB962C8B-B14F-4D97-AF65-F5344CB8AC3E}">
        <p14:creationId xmlns:p14="http://schemas.microsoft.com/office/powerpoint/2010/main" val="2487557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The challenges: </a:t>
            </a:r>
            <a:br>
              <a:rPr lang="en-US" altLang="zh-CN" dirty="0" smtClean="0"/>
            </a:br>
            <a:r>
              <a:rPr lang="en-US" altLang="zh-CN" dirty="0" smtClean="0"/>
              <a:t>Fast expansion of TCM DILI</a:t>
            </a:r>
            <a:endParaRPr lang="zh-CN" altLang="en-US" dirty="0"/>
          </a:p>
        </p:txBody>
      </p:sp>
      <p:sp>
        <p:nvSpPr>
          <p:cNvPr id="3" name="内容占位符 2"/>
          <p:cNvSpPr>
            <a:spLocks noGrp="1"/>
          </p:cNvSpPr>
          <p:nvPr>
            <p:ph idx="1"/>
          </p:nvPr>
        </p:nvSpPr>
        <p:spPr>
          <a:xfrm>
            <a:off x="1043608" y="5445224"/>
            <a:ext cx="7704856" cy="1152128"/>
          </a:xfrm>
        </p:spPr>
        <p:txBody>
          <a:bodyPr>
            <a:normAutofit/>
          </a:bodyPr>
          <a:lstStyle/>
          <a:p>
            <a:r>
              <a:rPr lang="en-US" altLang="zh-CN" sz="2800" b="1" dirty="0" smtClean="0"/>
              <a:t>Drug-induced liver injury (DILI) contributes to most of  the severe adverse reactions of TCM.</a:t>
            </a:r>
          </a:p>
        </p:txBody>
      </p:sp>
      <p:pic>
        <p:nvPicPr>
          <p:cNvPr id="1033" name="Picture 9" descr="C:\Users\Dr. Wang\AppData\Local\Microsoft\Windows\INetCache\IE\6BM7ZFOB\MC90029095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0713" y="2089711"/>
            <a:ext cx="3175552" cy="28020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61854" y="2510217"/>
            <a:ext cx="2382866" cy="1384995"/>
          </a:xfrm>
          <a:prstGeom prst="rect">
            <a:avLst/>
          </a:prstGeom>
          <a:noFill/>
        </p:spPr>
        <p:txBody>
          <a:bodyPr wrap="square" rtlCol="0">
            <a:spAutoFit/>
          </a:bodyPr>
          <a:lstStyle/>
          <a:p>
            <a:pPr algn="ctr"/>
            <a:r>
              <a:rPr lang="en-US" altLang="zh-CN" sz="2800" b="1" dirty="0" smtClean="0">
                <a:solidFill>
                  <a:srgbClr val="6600CC"/>
                </a:solidFill>
              </a:rPr>
              <a:t>Global consumption of TCM</a:t>
            </a:r>
            <a:endParaRPr lang="zh-CN" altLang="en-US" sz="2800" b="1" dirty="0">
              <a:solidFill>
                <a:srgbClr val="6600CC"/>
              </a:solidFill>
            </a:endParaRPr>
          </a:p>
        </p:txBody>
      </p:sp>
      <p:grpSp>
        <p:nvGrpSpPr>
          <p:cNvPr id="9" name="组合 8"/>
          <p:cNvGrpSpPr/>
          <p:nvPr/>
        </p:nvGrpSpPr>
        <p:grpSpPr>
          <a:xfrm>
            <a:off x="4507695" y="1843960"/>
            <a:ext cx="3880729" cy="3169216"/>
            <a:chOff x="2195736" y="1484784"/>
            <a:chExt cx="2368561" cy="3169216"/>
          </a:xfrm>
        </p:grpSpPr>
        <p:pic>
          <p:nvPicPr>
            <p:cNvPr id="22" name="Picture 9" descr="C:\Users\Dr. Wang\AppData\Local\Microsoft\Windows\INetCache\IE\6BM7ZFOB\MC900290952[1].wmf"/>
            <p:cNvPicPr>
              <a:picLocks noChangeAspect="1" noChangeArrowheads="1"/>
            </p:cNvPicPr>
            <p:nvPr/>
          </p:nvPicPr>
          <p:blipFill>
            <a:blip r:embed="rId2" cstate="print">
              <a:lum bright="-42000" contrast="-48000"/>
              <a:extLst>
                <a:ext uri="{28A0092B-C50C-407E-A947-70E740481C1C}">
                  <a14:useLocalDpi xmlns:a14="http://schemas.microsoft.com/office/drawing/2010/main" val="0"/>
                </a:ext>
              </a:extLst>
            </a:blip>
            <a:srcRect/>
            <a:stretch>
              <a:fillRect/>
            </a:stretch>
          </p:blipFill>
          <p:spPr bwMode="auto">
            <a:xfrm flipH="1">
              <a:off x="2450383" y="1755732"/>
              <a:ext cx="2015585" cy="280207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2195736" y="1484784"/>
              <a:ext cx="2368561" cy="31692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24"/>
          <p:cNvSpPr txBox="1"/>
          <p:nvPr/>
        </p:nvSpPr>
        <p:spPr>
          <a:xfrm>
            <a:off x="5134600" y="2725660"/>
            <a:ext cx="2816644" cy="954107"/>
          </a:xfrm>
          <a:prstGeom prst="rect">
            <a:avLst/>
          </a:prstGeom>
          <a:noFill/>
        </p:spPr>
        <p:txBody>
          <a:bodyPr wrap="square" rtlCol="0">
            <a:spAutoFit/>
          </a:bodyPr>
          <a:lstStyle/>
          <a:p>
            <a:pPr algn="ctr"/>
            <a:r>
              <a:rPr lang="en-US" altLang="zh-CN" sz="2800" b="1" dirty="0">
                <a:solidFill>
                  <a:srgbClr val="6600CC"/>
                </a:solidFill>
              </a:rPr>
              <a:t>Fast expansion </a:t>
            </a:r>
            <a:r>
              <a:rPr lang="en-US" altLang="zh-CN" sz="2800" b="1" dirty="0" smtClean="0">
                <a:solidFill>
                  <a:srgbClr val="6600CC"/>
                </a:solidFill>
              </a:rPr>
              <a:t>of adverse reactions</a:t>
            </a:r>
            <a:endParaRPr lang="zh-CN" altLang="en-US" sz="2800" b="1" dirty="0">
              <a:solidFill>
                <a:srgbClr val="6600CC"/>
              </a:solidFill>
            </a:endParaRPr>
          </a:p>
        </p:txBody>
      </p:sp>
    </p:spTree>
    <p:extLst>
      <p:ext uri="{BB962C8B-B14F-4D97-AF65-F5344CB8AC3E}">
        <p14:creationId xmlns:p14="http://schemas.microsoft.com/office/powerpoint/2010/main" val="408891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The challenges: </a:t>
            </a:r>
            <a:br>
              <a:rPr lang="en-US" altLang="zh-CN" dirty="0" smtClean="0"/>
            </a:br>
            <a:r>
              <a:rPr lang="en-US" altLang="zh-CN" dirty="0" smtClean="0"/>
              <a:t>Fast expansion of TCM DILI</a:t>
            </a:r>
            <a:endParaRPr lang="zh-CN" altLang="en-US" dirty="0"/>
          </a:p>
        </p:txBody>
      </p:sp>
      <p:sp>
        <p:nvSpPr>
          <p:cNvPr id="3" name="内容占位符 2"/>
          <p:cNvSpPr>
            <a:spLocks noGrp="1"/>
          </p:cNvSpPr>
          <p:nvPr>
            <p:ph idx="1"/>
          </p:nvPr>
        </p:nvSpPr>
        <p:spPr>
          <a:xfrm>
            <a:off x="551809" y="5229200"/>
            <a:ext cx="7566176" cy="1512168"/>
          </a:xfrm>
        </p:spPr>
        <p:txBody>
          <a:bodyPr>
            <a:normAutofit/>
          </a:bodyPr>
          <a:lstStyle/>
          <a:p>
            <a:r>
              <a:rPr lang="en-US" altLang="zh-CN" sz="2800" b="1" dirty="0" smtClean="0"/>
              <a:t>DILI cases increase rapidly in China.</a:t>
            </a:r>
          </a:p>
          <a:p>
            <a:r>
              <a:rPr lang="en-US" altLang="zh-CN" sz="2800" b="1" dirty="0" smtClean="0"/>
              <a:t>Nearly 1/4 of DILI cases are attributed to TCM. </a:t>
            </a:r>
            <a:endParaRPr lang="zh-CN" altLang="en-US" sz="2800" b="1" dirty="0"/>
          </a:p>
        </p:txBody>
      </p:sp>
      <p:grpSp>
        <p:nvGrpSpPr>
          <p:cNvPr id="6" name="组合 5"/>
          <p:cNvGrpSpPr/>
          <p:nvPr/>
        </p:nvGrpSpPr>
        <p:grpSpPr>
          <a:xfrm>
            <a:off x="5392476" y="2087552"/>
            <a:ext cx="3000585" cy="2032906"/>
            <a:chOff x="5221485" y="4557806"/>
            <a:chExt cx="3000585" cy="2032906"/>
          </a:xfrm>
        </p:grpSpPr>
        <p:pic>
          <p:nvPicPr>
            <p:cNvPr id="12" name="图表 1"/>
            <p:cNvPicPr>
              <a:picLocks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040" t="20184" r="36734" b="19954"/>
            <a:stretch>
              <a:fillRect/>
            </a:stretch>
          </p:blipFill>
          <p:spPr bwMode="auto">
            <a:xfrm>
              <a:off x="5644737" y="4654000"/>
              <a:ext cx="2247963" cy="1936712"/>
            </a:xfrm>
            <a:prstGeom prst="rect">
              <a:avLst/>
            </a:prstGeom>
            <a:noFill/>
            <a:ln w="9525">
              <a:noFill/>
              <a:miter lim="800000"/>
              <a:headEnd/>
              <a:tailEnd/>
            </a:ln>
            <a:extLst/>
          </p:spPr>
        </p:pic>
        <p:sp>
          <p:nvSpPr>
            <p:cNvPr id="13" name="矩形 12"/>
            <p:cNvSpPr/>
            <p:nvPr/>
          </p:nvSpPr>
          <p:spPr bwMode="auto">
            <a:xfrm>
              <a:off x="7170141" y="4557806"/>
              <a:ext cx="569708" cy="338554"/>
            </a:xfrm>
            <a:prstGeom prst="rect">
              <a:avLst/>
            </a:prstGeom>
            <a:ln>
              <a:noFill/>
            </a:ln>
          </p:spPr>
          <p:txBody>
            <a:bodyPr wrap="none">
              <a:spAutoFit/>
            </a:bodyPr>
            <a:lstStyle>
              <a:defPPr>
                <a:defRPr lang="zh-CN"/>
              </a:defPPr>
              <a:lvl1pPr algn="l" rtl="0" fontAlgn="base">
                <a:spcBef>
                  <a:spcPct val="0"/>
                </a:spcBef>
                <a:spcAft>
                  <a:spcPct val="0"/>
                </a:spcAft>
                <a:defRPr sz="22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2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2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2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200" b="1" kern="1200">
                  <a:solidFill>
                    <a:schemeClr val="tx1"/>
                  </a:solidFill>
                  <a:latin typeface="Tahoma" pitchFamily="34" charset="0"/>
                  <a:ea typeface="宋体" pitchFamily="2" charset="-122"/>
                  <a:cs typeface="+mn-cs"/>
                </a:defRPr>
              </a:lvl5pPr>
              <a:lvl6pPr marL="2286000" algn="l" defTabSz="914400" rtl="0" eaLnBrk="1" latinLnBrk="0" hangingPunct="1">
                <a:defRPr sz="2200" b="1" kern="1200">
                  <a:solidFill>
                    <a:schemeClr val="tx1"/>
                  </a:solidFill>
                  <a:latin typeface="Tahoma" pitchFamily="34" charset="0"/>
                  <a:ea typeface="宋体" pitchFamily="2" charset="-122"/>
                  <a:cs typeface="+mn-cs"/>
                </a:defRPr>
              </a:lvl6pPr>
              <a:lvl7pPr marL="2743200" algn="l" defTabSz="914400" rtl="0" eaLnBrk="1" latinLnBrk="0" hangingPunct="1">
                <a:defRPr sz="2200" b="1" kern="1200">
                  <a:solidFill>
                    <a:schemeClr val="tx1"/>
                  </a:solidFill>
                  <a:latin typeface="Tahoma" pitchFamily="34" charset="0"/>
                  <a:ea typeface="宋体" pitchFamily="2" charset="-122"/>
                  <a:cs typeface="+mn-cs"/>
                </a:defRPr>
              </a:lvl7pPr>
              <a:lvl8pPr marL="3200400" algn="l" defTabSz="914400" rtl="0" eaLnBrk="1" latinLnBrk="0" hangingPunct="1">
                <a:defRPr sz="2200" b="1" kern="1200">
                  <a:solidFill>
                    <a:schemeClr val="tx1"/>
                  </a:solidFill>
                  <a:latin typeface="Tahoma" pitchFamily="34" charset="0"/>
                  <a:ea typeface="宋体" pitchFamily="2" charset="-122"/>
                  <a:cs typeface="+mn-cs"/>
                </a:defRPr>
              </a:lvl8pPr>
              <a:lvl9pPr marL="3657600" algn="l" defTabSz="914400" rtl="0" eaLnBrk="1" latinLnBrk="0" hangingPunct="1">
                <a:defRPr sz="2200" b="1" kern="1200">
                  <a:solidFill>
                    <a:schemeClr val="tx1"/>
                  </a:solidFill>
                  <a:latin typeface="Tahoma" pitchFamily="34" charset="0"/>
                  <a:ea typeface="宋体" pitchFamily="2" charset="-122"/>
                  <a:cs typeface="+mn-cs"/>
                </a:defRPr>
              </a:lvl9pPr>
            </a:lstStyle>
            <a:p>
              <a:pPr>
                <a:defRPr/>
              </a:pPr>
              <a:r>
                <a:rPr lang="en-US" altLang="zh-CN" sz="1600" dirty="0" smtClean="0">
                  <a:solidFill>
                    <a:srgbClr val="FF0000"/>
                  </a:solidFill>
                  <a:effectLst>
                    <a:outerShdw blurRad="38100" dist="38100" dir="2700000" algn="tl">
                      <a:srgbClr val="C0C0C0"/>
                    </a:outerShdw>
                  </a:effectLst>
                  <a:latin typeface="+mn-lt"/>
                  <a:ea typeface="仿宋_GB2312" pitchFamily="49" charset="-122"/>
                </a:rPr>
                <a:t>TCM</a:t>
              </a:r>
              <a:endParaRPr lang="zh-CN" altLang="en-US" sz="1600" b="0" dirty="0">
                <a:effectLst/>
                <a:latin typeface="+mn-lt"/>
                <a:ea typeface="黑体" pitchFamily="2" charset="-122"/>
              </a:endParaRPr>
            </a:p>
          </p:txBody>
        </p:sp>
        <p:sp>
          <p:nvSpPr>
            <p:cNvPr id="14" name="矩形 13"/>
            <p:cNvSpPr/>
            <p:nvPr/>
          </p:nvSpPr>
          <p:spPr bwMode="auto">
            <a:xfrm>
              <a:off x="7671919" y="5590291"/>
              <a:ext cx="550151" cy="338554"/>
            </a:xfrm>
            <a:prstGeom prst="rect">
              <a:avLst/>
            </a:prstGeom>
            <a:ln>
              <a:noFill/>
            </a:ln>
          </p:spPr>
          <p:txBody>
            <a:bodyPr wrap="none">
              <a:spAutoFit/>
            </a:bodyPr>
            <a:lstStyle>
              <a:defPPr>
                <a:defRPr lang="zh-CN"/>
              </a:defPPr>
              <a:lvl1pPr algn="l" rtl="0" fontAlgn="base">
                <a:spcBef>
                  <a:spcPct val="0"/>
                </a:spcBef>
                <a:spcAft>
                  <a:spcPct val="0"/>
                </a:spcAft>
                <a:defRPr sz="22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2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2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2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200" b="1" kern="1200">
                  <a:solidFill>
                    <a:schemeClr val="tx1"/>
                  </a:solidFill>
                  <a:latin typeface="Tahoma" pitchFamily="34" charset="0"/>
                  <a:ea typeface="宋体" pitchFamily="2" charset="-122"/>
                  <a:cs typeface="+mn-cs"/>
                </a:defRPr>
              </a:lvl5pPr>
              <a:lvl6pPr marL="2286000" algn="l" defTabSz="914400" rtl="0" eaLnBrk="1" latinLnBrk="0" hangingPunct="1">
                <a:defRPr sz="2200" b="1" kern="1200">
                  <a:solidFill>
                    <a:schemeClr val="tx1"/>
                  </a:solidFill>
                  <a:latin typeface="Tahoma" pitchFamily="34" charset="0"/>
                  <a:ea typeface="宋体" pitchFamily="2" charset="-122"/>
                  <a:cs typeface="+mn-cs"/>
                </a:defRPr>
              </a:lvl6pPr>
              <a:lvl7pPr marL="2743200" algn="l" defTabSz="914400" rtl="0" eaLnBrk="1" latinLnBrk="0" hangingPunct="1">
                <a:defRPr sz="2200" b="1" kern="1200">
                  <a:solidFill>
                    <a:schemeClr val="tx1"/>
                  </a:solidFill>
                  <a:latin typeface="Tahoma" pitchFamily="34" charset="0"/>
                  <a:ea typeface="宋体" pitchFamily="2" charset="-122"/>
                  <a:cs typeface="+mn-cs"/>
                </a:defRPr>
              </a:lvl7pPr>
              <a:lvl8pPr marL="3200400" algn="l" defTabSz="914400" rtl="0" eaLnBrk="1" latinLnBrk="0" hangingPunct="1">
                <a:defRPr sz="2200" b="1" kern="1200">
                  <a:solidFill>
                    <a:schemeClr val="tx1"/>
                  </a:solidFill>
                  <a:latin typeface="Tahoma" pitchFamily="34" charset="0"/>
                  <a:ea typeface="宋体" pitchFamily="2" charset="-122"/>
                  <a:cs typeface="+mn-cs"/>
                </a:defRPr>
              </a:lvl8pPr>
              <a:lvl9pPr marL="3657600" algn="l" defTabSz="914400" rtl="0" eaLnBrk="1" latinLnBrk="0" hangingPunct="1">
                <a:defRPr sz="2200" b="1" kern="1200">
                  <a:solidFill>
                    <a:schemeClr val="tx1"/>
                  </a:solidFill>
                  <a:latin typeface="Tahoma" pitchFamily="34" charset="0"/>
                  <a:ea typeface="宋体" pitchFamily="2" charset="-122"/>
                  <a:cs typeface="+mn-cs"/>
                </a:defRPr>
              </a:lvl9pPr>
            </a:lstStyle>
            <a:p>
              <a:pPr>
                <a:defRPr/>
              </a:pPr>
              <a:r>
                <a:rPr lang="en-US" altLang="zh-CN" sz="1600" dirty="0" smtClean="0">
                  <a:solidFill>
                    <a:srgbClr val="FF0000"/>
                  </a:solidFill>
                  <a:effectLst>
                    <a:outerShdw blurRad="38100" dist="38100" dir="2700000" algn="tl">
                      <a:srgbClr val="C0C0C0"/>
                    </a:outerShdw>
                  </a:effectLst>
                  <a:latin typeface="+mn-lt"/>
                  <a:ea typeface="仿宋_GB2312" pitchFamily="49" charset="-122"/>
                </a:rPr>
                <a:t>WM</a:t>
              </a:r>
              <a:endParaRPr lang="zh-CN" altLang="en-US" sz="1600" b="0" dirty="0">
                <a:solidFill>
                  <a:srgbClr val="FF0000"/>
                </a:solidFill>
                <a:effectLst/>
                <a:latin typeface="+mn-lt"/>
                <a:ea typeface="仿宋_GB2312" pitchFamily="49" charset="-122"/>
              </a:endParaRPr>
            </a:p>
          </p:txBody>
        </p:sp>
        <p:sp>
          <p:nvSpPr>
            <p:cNvPr id="15" name="矩形 14"/>
            <p:cNvSpPr/>
            <p:nvPr/>
          </p:nvSpPr>
          <p:spPr bwMode="auto">
            <a:xfrm>
              <a:off x="5221485" y="5393628"/>
              <a:ext cx="1130759" cy="584775"/>
            </a:xfrm>
            <a:prstGeom prst="rect">
              <a:avLst/>
            </a:prstGeom>
            <a:ln>
              <a:noFill/>
            </a:ln>
          </p:spPr>
          <p:txBody>
            <a:bodyPr wrap="none">
              <a:spAutoFit/>
            </a:bodyPr>
            <a:lstStyle>
              <a:defPPr>
                <a:defRPr lang="zh-CN"/>
              </a:defPPr>
              <a:lvl1pPr algn="l" rtl="0" fontAlgn="base">
                <a:spcBef>
                  <a:spcPct val="0"/>
                </a:spcBef>
                <a:spcAft>
                  <a:spcPct val="0"/>
                </a:spcAft>
                <a:defRPr sz="22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2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2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2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200" b="1" kern="1200">
                  <a:solidFill>
                    <a:schemeClr val="tx1"/>
                  </a:solidFill>
                  <a:latin typeface="Tahoma" pitchFamily="34" charset="0"/>
                  <a:ea typeface="宋体" pitchFamily="2" charset="-122"/>
                  <a:cs typeface="+mn-cs"/>
                </a:defRPr>
              </a:lvl5pPr>
              <a:lvl6pPr marL="2286000" algn="l" defTabSz="914400" rtl="0" eaLnBrk="1" latinLnBrk="0" hangingPunct="1">
                <a:defRPr sz="2200" b="1" kern="1200">
                  <a:solidFill>
                    <a:schemeClr val="tx1"/>
                  </a:solidFill>
                  <a:latin typeface="Tahoma" pitchFamily="34" charset="0"/>
                  <a:ea typeface="宋体" pitchFamily="2" charset="-122"/>
                  <a:cs typeface="+mn-cs"/>
                </a:defRPr>
              </a:lvl6pPr>
              <a:lvl7pPr marL="2743200" algn="l" defTabSz="914400" rtl="0" eaLnBrk="1" latinLnBrk="0" hangingPunct="1">
                <a:defRPr sz="2200" b="1" kern="1200">
                  <a:solidFill>
                    <a:schemeClr val="tx1"/>
                  </a:solidFill>
                  <a:latin typeface="Tahoma" pitchFamily="34" charset="0"/>
                  <a:ea typeface="宋体" pitchFamily="2" charset="-122"/>
                  <a:cs typeface="+mn-cs"/>
                </a:defRPr>
              </a:lvl7pPr>
              <a:lvl8pPr marL="3200400" algn="l" defTabSz="914400" rtl="0" eaLnBrk="1" latinLnBrk="0" hangingPunct="1">
                <a:defRPr sz="2200" b="1" kern="1200">
                  <a:solidFill>
                    <a:schemeClr val="tx1"/>
                  </a:solidFill>
                  <a:latin typeface="Tahoma" pitchFamily="34" charset="0"/>
                  <a:ea typeface="宋体" pitchFamily="2" charset="-122"/>
                  <a:cs typeface="+mn-cs"/>
                </a:defRPr>
              </a:lvl8pPr>
              <a:lvl9pPr marL="3657600" algn="l" defTabSz="914400" rtl="0" eaLnBrk="1" latinLnBrk="0" hangingPunct="1">
                <a:defRPr sz="2200" b="1" kern="1200">
                  <a:solidFill>
                    <a:schemeClr val="tx1"/>
                  </a:solidFill>
                  <a:latin typeface="Tahoma" pitchFamily="34" charset="0"/>
                  <a:ea typeface="宋体" pitchFamily="2" charset="-122"/>
                  <a:cs typeface="+mn-cs"/>
                </a:defRPr>
              </a:lvl9pPr>
            </a:lstStyle>
            <a:p>
              <a:pPr>
                <a:defRPr/>
              </a:pPr>
              <a:r>
                <a:rPr lang="en-US" altLang="zh-CN" sz="1600" dirty="0" smtClean="0">
                  <a:solidFill>
                    <a:srgbClr val="FF0000"/>
                  </a:solidFill>
                  <a:effectLst>
                    <a:outerShdw blurRad="38100" dist="38100" dir="2700000" algn="tl">
                      <a:srgbClr val="C0C0C0"/>
                    </a:outerShdw>
                  </a:effectLst>
                  <a:latin typeface="+mn-lt"/>
                  <a:ea typeface="仿宋_GB2312" pitchFamily="49" charset="-122"/>
                </a:rPr>
                <a:t>TCM + WM</a:t>
              </a:r>
            </a:p>
            <a:p>
              <a:pPr algn="ctr">
                <a:defRPr/>
              </a:pPr>
              <a:r>
                <a:rPr lang="en-US" altLang="zh-CN" sz="1600" b="0" dirty="0" smtClean="0">
                  <a:solidFill>
                    <a:srgbClr val="FF0000"/>
                  </a:solidFill>
                  <a:effectLst>
                    <a:outerShdw blurRad="38100" dist="38100" dir="2700000" algn="tl">
                      <a:srgbClr val="C0C0C0"/>
                    </a:outerShdw>
                  </a:effectLst>
                  <a:latin typeface="+mn-lt"/>
                  <a:ea typeface="仿宋_GB2312" pitchFamily="49" charset="-122"/>
                </a:rPr>
                <a:t>(unknown)</a:t>
              </a:r>
              <a:endParaRPr lang="zh-CN" altLang="en-US" sz="1600" b="0" dirty="0">
                <a:solidFill>
                  <a:srgbClr val="FF0000"/>
                </a:solidFill>
                <a:effectLst/>
                <a:latin typeface="+mn-lt"/>
                <a:ea typeface="仿宋_GB2312" pitchFamily="49" charset="-122"/>
              </a:endParaRPr>
            </a:p>
          </p:txBody>
        </p:sp>
        <p:sp>
          <p:nvSpPr>
            <p:cNvPr id="16" name="Text Box 12"/>
            <p:cNvSpPr txBox="1">
              <a:spLocks noChangeArrowheads="1"/>
            </p:cNvSpPr>
            <p:nvPr/>
          </p:nvSpPr>
          <p:spPr bwMode="auto">
            <a:xfrm>
              <a:off x="6768719" y="4897692"/>
              <a:ext cx="627222" cy="184372"/>
            </a:xfrm>
            <a:prstGeom prst="rect">
              <a:avLst/>
            </a:prstGeom>
            <a:solidFill>
              <a:schemeClr val="bg1"/>
            </a:solidFill>
            <a:ln w="9525" algn="ctr">
              <a:noFill/>
              <a:miter lim="800000"/>
              <a:headEnd/>
              <a:tailEnd/>
            </a:ln>
            <a:effectLst/>
            <a:extLs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lIns="0" tIns="0" rIns="0" bIns="0">
              <a:spAutoFit/>
            </a:bodyPr>
            <a:lstStyle>
              <a:defPPr>
                <a:defRPr lang="zh-CN"/>
              </a:defPPr>
              <a:lvl1pPr algn="l" rtl="0" fontAlgn="base">
                <a:spcBef>
                  <a:spcPct val="0"/>
                </a:spcBef>
                <a:spcAft>
                  <a:spcPct val="0"/>
                </a:spcAft>
                <a:defRPr sz="22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2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2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2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200" b="1" kern="1200">
                  <a:solidFill>
                    <a:schemeClr val="tx1"/>
                  </a:solidFill>
                  <a:latin typeface="Tahoma" pitchFamily="34" charset="0"/>
                  <a:ea typeface="宋体" pitchFamily="2" charset="-122"/>
                  <a:cs typeface="+mn-cs"/>
                </a:defRPr>
              </a:lvl5pPr>
              <a:lvl6pPr marL="2286000" algn="l" defTabSz="914400" rtl="0" eaLnBrk="1" latinLnBrk="0" hangingPunct="1">
                <a:defRPr sz="2200" b="1" kern="1200">
                  <a:solidFill>
                    <a:schemeClr val="tx1"/>
                  </a:solidFill>
                  <a:latin typeface="Tahoma" pitchFamily="34" charset="0"/>
                  <a:ea typeface="宋体" pitchFamily="2" charset="-122"/>
                  <a:cs typeface="+mn-cs"/>
                </a:defRPr>
              </a:lvl6pPr>
              <a:lvl7pPr marL="2743200" algn="l" defTabSz="914400" rtl="0" eaLnBrk="1" latinLnBrk="0" hangingPunct="1">
                <a:defRPr sz="2200" b="1" kern="1200">
                  <a:solidFill>
                    <a:schemeClr val="tx1"/>
                  </a:solidFill>
                  <a:latin typeface="Tahoma" pitchFamily="34" charset="0"/>
                  <a:ea typeface="宋体" pitchFamily="2" charset="-122"/>
                  <a:cs typeface="+mn-cs"/>
                </a:defRPr>
              </a:lvl7pPr>
              <a:lvl8pPr marL="3200400" algn="l" defTabSz="914400" rtl="0" eaLnBrk="1" latinLnBrk="0" hangingPunct="1">
                <a:defRPr sz="2200" b="1" kern="1200">
                  <a:solidFill>
                    <a:schemeClr val="tx1"/>
                  </a:solidFill>
                  <a:latin typeface="Tahoma" pitchFamily="34" charset="0"/>
                  <a:ea typeface="宋体" pitchFamily="2" charset="-122"/>
                  <a:cs typeface="+mn-cs"/>
                </a:defRPr>
              </a:lvl8pPr>
              <a:lvl9pPr marL="3657600" algn="l" defTabSz="914400" rtl="0" eaLnBrk="1" latinLnBrk="0" hangingPunct="1">
                <a:defRPr sz="2200" b="1" kern="1200">
                  <a:solidFill>
                    <a:schemeClr val="tx1"/>
                  </a:solidFill>
                  <a:latin typeface="Tahoma" pitchFamily="34" charset="0"/>
                  <a:ea typeface="宋体" pitchFamily="2" charset="-122"/>
                  <a:cs typeface="+mn-cs"/>
                </a:defRPr>
              </a:lvl9pPr>
            </a:lstStyle>
            <a:p>
              <a:pPr algn="ctr"/>
              <a:r>
                <a:rPr lang="en-US" altLang="zh-CN" sz="1200" dirty="0">
                  <a:effectLst>
                    <a:outerShdw blurRad="38100" dist="38100" dir="2700000" algn="tl">
                      <a:srgbClr val="C0C0C0"/>
                    </a:outerShdw>
                  </a:effectLst>
                  <a:latin typeface="+mn-lt"/>
                </a:rPr>
                <a:t>24.6%</a:t>
              </a:r>
            </a:p>
          </p:txBody>
        </p:sp>
        <p:sp>
          <p:nvSpPr>
            <p:cNvPr id="17" name="Text Box 13"/>
            <p:cNvSpPr txBox="1">
              <a:spLocks noChangeArrowheads="1"/>
            </p:cNvSpPr>
            <p:nvPr/>
          </p:nvSpPr>
          <p:spPr bwMode="auto">
            <a:xfrm>
              <a:off x="6929288" y="5696105"/>
              <a:ext cx="627222" cy="184372"/>
            </a:xfrm>
            <a:prstGeom prst="rect">
              <a:avLst/>
            </a:prstGeom>
            <a:solidFill>
              <a:schemeClr val="bg1"/>
            </a:solidFill>
            <a:ln w="9525" algn="ctr">
              <a:noFill/>
              <a:miter lim="800000"/>
              <a:headEnd/>
              <a:tailEnd/>
            </a:ln>
            <a:effectLst/>
            <a:extLs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lIns="0" tIns="0" rIns="0" bIns="0">
              <a:spAutoFit/>
            </a:bodyPr>
            <a:lstStyle>
              <a:defPPr>
                <a:defRPr lang="zh-CN"/>
              </a:defPPr>
              <a:lvl1pPr algn="l" rtl="0" fontAlgn="base">
                <a:spcBef>
                  <a:spcPct val="0"/>
                </a:spcBef>
                <a:spcAft>
                  <a:spcPct val="0"/>
                </a:spcAft>
                <a:defRPr sz="22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2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2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2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200" b="1" kern="1200">
                  <a:solidFill>
                    <a:schemeClr val="tx1"/>
                  </a:solidFill>
                  <a:latin typeface="Tahoma" pitchFamily="34" charset="0"/>
                  <a:ea typeface="宋体" pitchFamily="2" charset="-122"/>
                  <a:cs typeface="+mn-cs"/>
                </a:defRPr>
              </a:lvl5pPr>
              <a:lvl6pPr marL="2286000" algn="l" defTabSz="914400" rtl="0" eaLnBrk="1" latinLnBrk="0" hangingPunct="1">
                <a:defRPr sz="2200" b="1" kern="1200">
                  <a:solidFill>
                    <a:schemeClr val="tx1"/>
                  </a:solidFill>
                  <a:latin typeface="Tahoma" pitchFamily="34" charset="0"/>
                  <a:ea typeface="宋体" pitchFamily="2" charset="-122"/>
                  <a:cs typeface="+mn-cs"/>
                </a:defRPr>
              </a:lvl6pPr>
              <a:lvl7pPr marL="2743200" algn="l" defTabSz="914400" rtl="0" eaLnBrk="1" latinLnBrk="0" hangingPunct="1">
                <a:defRPr sz="2200" b="1" kern="1200">
                  <a:solidFill>
                    <a:schemeClr val="tx1"/>
                  </a:solidFill>
                  <a:latin typeface="Tahoma" pitchFamily="34" charset="0"/>
                  <a:ea typeface="宋体" pitchFamily="2" charset="-122"/>
                  <a:cs typeface="+mn-cs"/>
                </a:defRPr>
              </a:lvl7pPr>
              <a:lvl8pPr marL="3200400" algn="l" defTabSz="914400" rtl="0" eaLnBrk="1" latinLnBrk="0" hangingPunct="1">
                <a:defRPr sz="2200" b="1" kern="1200">
                  <a:solidFill>
                    <a:schemeClr val="tx1"/>
                  </a:solidFill>
                  <a:latin typeface="Tahoma" pitchFamily="34" charset="0"/>
                  <a:ea typeface="宋体" pitchFamily="2" charset="-122"/>
                  <a:cs typeface="+mn-cs"/>
                </a:defRPr>
              </a:lvl8pPr>
              <a:lvl9pPr marL="3657600" algn="l" defTabSz="914400" rtl="0" eaLnBrk="1" latinLnBrk="0" hangingPunct="1">
                <a:defRPr sz="2200" b="1" kern="1200">
                  <a:solidFill>
                    <a:schemeClr val="tx1"/>
                  </a:solidFill>
                  <a:latin typeface="Tahoma" pitchFamily="34" charset="0"/>
                  <a:ea typeface="宋体" pitchFamily="2" charset="-122"/>
                  <a:cs typeface="+mn-cs"/>
                </a:defRPr>
              </a:lvl9pPr>
            </a:lstStyle>
            <a:p>
              <a:pPr algn="ctr"/>
              <a:r>
                <a:rPr lang="en-US" altLang="zh-CN" sz="1200" dirty="0">
                  <a:effectLst>
                    <a:outerShdw blurRad="38100" dist="38100" dir="2700000" algn="tl">
                      <a:srgbClr val="C0C0C0"/>
                    </a:outerShdw>
                  </a:effectLst>
                  <a:latin typeface="+mn-lt"/>
                </a:rPr>
                <a:t>27.9%</a:t>
              </a:r>
            </a:p>
          </p:txBody>
        </p:sp>
        <p:sp>
          <p:nvSpPr>
            <p:cNvPr id="18" name="Text Box 14"/>
            <p:cNvSpPr txBox="1">
              <a:spLocks noChangeArrowheads="1"/>
            </p:cNvSpPr>
            <p:nvPr/>
          </p:nvSpPr>
          <p:spPr bwMode="auto">
            <a:xfrm>
              <a:off x="5725022" y="5128559"/>
              <a:ext cx="627222" cy="184372"/>
            </a:xfrm>
            <a:prstGeom prst="rect">
              <a:avLst/>
            </a:prstGeom>
            <a:solidFill>
              <a:schemeClr val="bg1"/>
            </a:solidFill>
            <a:ln w="9525" algn="ctr">
              <a:noFill/>
              <a:miter lim="800000"/>
              <a:headEnd/>
              <a:tailEnd/>
            </a:ln>
            <a:effectLst/>
            <a:extLs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lIns="0" tIns="0" rIns="0" bIns="0">
              <a:spAutoFit/>
            </a:bodyPr>
            <a:lstStyle>
              <a:defPPr>
                <a:defRPr lang="zh-CN"/>
              </a:defPPr>
              <a:lvl1pPr algn="l" rtl="0" fontAlgn="base">
                <a:spcBef>
                  <a:spcPct val="0"/>
                </a:spcBef>
                <a:spcAft>
                  <a:spcPct val="0"/>
                </a:spcAft>
                <a:defRPr sz="2200" b="1"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2200" b="1"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2200" b="1"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2200" b="1"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2200" b="1" kern="1200">
                  <a:solidFill>
                    <a:schemeClr val="tx1"/>
                  </a:solidFill>
                  <a:latin typeface="Tahoma" pitchFamily="34" charset="0"/>
                  <a:ea typeface="宋体" pitchFamily="2" charset="-122"/>
                  <a:cs typeface="+mn-cs"/>
                </a:defRPr>
              </a:lvl5pPr>
              <a:lvl6pPr marL="2286000" algn="l" defTabSz="914400" rtl="0" eaLnBrk="1" latinLnBrk="0" hangingPunct="1">
                <a:defRPr sz="2200" b="1" kern="1200">
                  <a:solidFill>
                    <a:schemeClr val="tx1"/>
                  </a:solidFill>
                  <a:latin typeface="Tahoma" pitchFamily="34" charset="0"/>
                  <a:ea typeface="宋体" pitchFamily="2" charset="-122"/>
                  <a:cs typeface="+mn-cs"/>
                </a:defRPr>
              </a:lvl6pPr>
              <a:lvl7pPr marL="2743200" algn="l" defTabSz="914400" rtl="0" eaLnBrk="1" latinLnBrk="0" hangingPunct="1">
                <a:defRPr sz="2200" b="1" kern="1200">
                  <a:solidFill>
                    <a:schemeClr val="tx1"/>
                  </a:solidFill>
                  <a:latin typeface="Tahoma" pitchFamily="34" charset="0"/>
                  <a:ea typeface="宋体" pitchFamily="2" charset="-122"/>
                  <a:cs typeface="+mn-cs"/>
                </a:defRPr>
              </a:lvl7pPr>
              <a:lvl8pPr marL="3200400" algn="l" defTabSz="914400" rtl="0" eaLnBrk="1" latinLnBrk="0" hangingPunct="1">
                <a:defRPr sz="2200" b="1" kern="1200">
                  <a:solidFill>
                    <a:schemeClr val="tx1"/>
                  </a:solidFill>
                  <a:latin typeface="Tahoma" pitchFamily="34" charset="0"/>
                  <a:ea typeface="宋体" pitchFamily="2" charset="-122"/>
                  <a:cs typeface="+mn-cs"/>
                </a:defRPr>
              </a:lvl8pPr>
              <a:lvl9pPr marL="3657600" algn="l" defTabSz="914400" rtl="0" eaLnBrk="1" latinLnBrk="0" hangingPunct="1">
                <a:defRPr sz="2200" b="1" kern="1200">
                  <a:solidFill>
                    <a:schemeClr val="tx1"/>
                  </a:solidFill>
                  <a:latin typeface="Tahoma" pitchFamily="34" charset="0"/>
                  <a:ea typeface="宋体" pitchFamily="2" charset="-122"/>
                  <a:cs typeface="+mn-cs"/>
                </a:defRPr>
              </a:lvl9pPr>
            </a:lstStyle>
            <a:p>
              <a:pPr algn="ctr"/>
              <a:r>
                <a:rPr lang="en-US" altLang="zh-CN" sz="1200" dirty="0">
                  <a:effectLst>
                    <a:outerShdw blurRad="38100" dist="38100" dir="2700000" algn="tl">
                      <a:srgbClr val="C0C0C0"/>
                    </a:outerShdw>
                  </a:effectLst>
                  <a:latin typeface="+mn-lt"/>
                </a:rPr>
                <a:t>47.5%</a:t>
              </a:r>
            </a:p>
          </p:txBody>
        </p:sp>
      </p:grpSp>
      <p:grpSp>
        <p:nvGrpSpPr>
          <p:cNvPr id="5" name="组合 4"/>
          <p:cNvGrpSpPr/>
          <p:nvPr/>
        </p:nvGrpSpPr>
        <p:grpSpPr>
          <a:xfrm>
            <a:off x="899592" y="1884474"/>
            <a:ext cx="3168353" cy="2696654"/>
            <a:chOff x="899592" y="1861152"/>
            <a:chExt cx="3168353" cy="2696654"/>
          </a:xfrm>
        </p:grpSpPr>
        <p:pic>
          <p:nvPicPr>
            <p:cNvPr id="1032" name="Picture 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22" r="10563"/>
            <a:stretch/>
          </p:blipFill>
          <p:spPr bwMode="auto">
            <a:xfrm>
              <a:off x="899592" y="2213839"/>
              <a:ext cx="3168352" cy="23439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9593" y="1861152"/>
              <a:ext cx="3168352" cy="705374"/>
            </a:xfrm>
            <a:prstGeom prst="rect">
              <a:avLst/>
            </a:prstGeom>
            <a:solidFill>
              <a:schemeClr val="bg1"/>
            </a:solidFill>
          </p:spPr>
          <p:txBody>
            <a:bodyPr wrap="square" rtlCol="0">
              <a:spAutoFit/>
            </a:bodyPr>
            <a:lstStyle/>
            <a:p>
              <a:pPr algn="ctr"/>
              <a:r>
                <a:rPr lang="en-US" altLang="zh-CN" sz="2000" b="1" dirty="0" smtClean="0"/>
                <a:t>DILI percentage  in hospitalized patients</a:t>
              </a:r>
              <a:endParaRPr lang="zh-CN" altLang="en-US" sz="2000" b="1" dirty="0"/>
            </a:p>
          </p:txBody>
        </p:sp>
      </p:grpSp>
      <p:sp>
        <p:nvSpPr>
          <p:cNvPr id="10" name="TextBox 9"/>
          <p:cNvSpPr txBox="1"/>
          <p:nvPr/>
        </p:nvSpPr>
        <p:spPr>
          <a:xfrm>
            <a:off x="5652120" y="4221088"/>
            <a:ext cx="2707729" cy="369332"/>
          </a:xfrm>
          <a:prstGeom prst="rect">
            <a:avLst/>
          </a:prstGeom>
          <a:noFill/>
        </p:spPr>
        <p:txBody>
          <a:bodyPr wrap="none" rtlCol="0">
            <a:spAutoFit/>
          </a:bodyPr>
          <a:lstStyle/>
          <a:p>
            <a:r>
              <a:rPr lang="en-US" altLang="zh-CN" dirty="0" smtClean="0"/>
              <a:t>TCM vs Western medicine</a:t>
            </a:r>
            <a:endParaRPr lang="zh-CN" altLang="en-US" dirty="0"/>
          </a:p>
        </p:txBody>
      </p:sp>
    </p:spTree>
    <p:extLst>
      <p:ext uri="{BB962C8B-B14F-4D97-AF65-F5344CB8AC3E}">
        <p14:creationId xmlns:p14="http://schemas.microsoft.com/office/powerpoint/2010/main" val="2833411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Question:</a:t>
            </a:r>
            <a:br>
              <a:rPr lang="en-US" altLang="zh-CN" dirty="0" smtClean="0"/>
            </a:br>
            <a:r>
              <a:rPr lang="en-US" altLang="zh-CN" dirty="0" smtClean="0"/>
              <a:t>Are TCM toxic ?</a:t>
            </a:r>
            <a:endParaRPr lang="zh-CN" altLang="en-US" dirty="0"/>
          </a:p>
        </p:txBody>
      </p:sp>
      <p:sp>
        <p:nvSpPr>
          <p:cNvPr id="3" name="内容占位符 2"/>
          <p:cNvSpPr>
            <a:spLocks noGrp="1"/>
          </p:cNvSpPr>
          <p:nvPr>
            <p:ph idx="1"/>
          </p:nvPr>
        </p:nvSpPr>
        <p:spPr>
          <a:xfrm>
            <a:off x="241347" y="2249505"/>
            <a:ext cx="6336705" cy="1126397"/>
          </a:xfrm>
        </p:spPr>
        <p:txBody>
          <a:bodyPr>
            <a:normAutofit/>
          </a:bodyPr>
          <a:lstStyle/>
          <a:p>
            <a:r>
              <a:rPr lang="en-US" altLang="zh-CN" sz="2400" b="1" dirty="0" smtClean="0"/>
              <a:t>The estimated incidences of TCM DILI are 0.01~ 1%.</a:t>
            </a:r>
          </a:p>
        </p:txBody>
      </p:sp>
      <p:grpSp>
        <p:nvGrpSpPr>
          <p:cNvPr id="9" name="组合 8"/>
          <p:cNvGrpSpPr/>
          <p:nvPr/>
        </p:nvGrpSpPr>
        <p:grpSpPr>
          <a:xfrm>
            <a:off x="577638" y="4238177"/>
            <a:ext cx="3774794" cy="1982046"/>
            <a:chOff x="4431323" y="2204864"/>
            <a:chExt cx="4289471" cy="2664296"/>
          </a:xfrm>
        </p:grpSpPr>
        <p:pic>
          <p:nvPicPr>
            <p:cNvPr id="3074" name="图片 15"/>
            <p:cNvPicPr>
              <a:picLocks noChangeAspect="1" noChangeArrowheads="1"/>
            </p:cNvPicPr>
            <p:nvPr/>
          </p:nvPicPr>
          <p:blipFill rotWithShape="1">
            <a:blip r:embed="rId2">
              <a:extLst>
                <a:ext uri="{28A0092B-C50C-407E-A947-70E740481C1C}">
                  <a14:useLocalDpi xmlns:a14="http://schemas.microsoft.com/office/drawing/2010/main" val="0"/>
                </a:ext>
              </a:extLst>
            </a:blip>
            <a:srcRect l="3012" t="13986" r="59037" b="22527"/>
            <a:stretch/>
          </p:blipFill>
          <p:spPr bwMode="auto">
            <a:xfrm>
              <a:off x="4431323" y="2204864"/>
              <a:ext cx="1856846" cy="235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5"/>
            <p:cNvPicPr>
              <a:picLocks noChangeAspect="1" noChangeArrowheads="1"/>
            </p:cNvPicPr>
            <p:nvPr/>
          </p:nvPicPr>
          <p:blipFill rotWithShape="1">
            <a:blip r:embed="rId2">
              <a:extLst>
                <a:ext uri="{28A0092B-C50C-407E-A947-70E740481C1C}">
                  <a14:useLocalDpi xmlns:a14="http://schemas.microsoft.com/office/drawing/2010/main" val="0"/>
                </a:ext>
              </a:extLst>
            </a:blip>
            <a:srcRect l="52983" t="13986" r="18073" b="22527"/>
            <a:stretch/>
          </p:blipFill>
          <p:spPr bwMode="auto">
            <a:xfrm>
              <a:off x="6233409" y="2204864"/>
              <a:ext cx="1416115" cy="235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p:nvPr/>
          </p:nvGrpSpPr>
          <p:grpSpPr>
            <a:xfrm>
              <a:off x="7308304" y="2956525"/>
              <a:ext cx="1412490" cy="893841"/>
              <a:chOff x="7308304" y="2956525"/>
              <a:chExt cx="1412490" cy="893841"/>
            </a:xfrm>
          </p:grpSpPr>
          <p:pic>
            <p:nvPicPr>
              <p:cNvPr id="3075" name="图片 15"/>
              <p:cNvPicPr>
                <a:picLocks noChangeAspect="1" noChangeArrowheads="1"/>
              </p:cNvPicPr>
              <p:nvPr/>
            </p:nvPicPr>
            <p:blipFill rotWithShape="1">
              <a:blip r:embed="rId2">
                <a:extLst>
                  <a:ext uri="{28A0092B-C50C-407E-A947-70E740481C1C}">
                    <a14:useLocalDpi xmlns:a14="http://schemas.microsoft.com/office/drawing/2010/main" val="0"/>
                  </a:ext>
                </a:extLst>
              </a:blip>
              <a:srcRect l="84009" t="43147" r="13006" b="44061"/>
              <a:stretch/>
            </p:blipFill>
            <p:spPr bwMode="auto">
              <a:xfrm>
                <a:off x="7308304" y="2956525"/>
                <a:ext cx="262198" cy="85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479943" y="2981558"/>
                <a:ext cx="1240851" cy="868808"/>
              </a:xfrm>
              <a:prstGeom prst="rect">
                <a:avLst/>
              </a:prstGeom>
              <a:noFill/>
            </p:spPr>
            <p:txBody>
              <a:bodyPr wrap="none" rtlCol="0">
                <a:spAutoFit/>
              </a:bodyPr>
              <a:lstStyle/>
              <a:p>
                <a:r>
                  <a:rPr lang="en-US" altLang="zh-CN" dirty="0" smtClean="0"/>
                  <a:t>Healed</a:t>
                </a:r>
              </a:p>
              <a:p>
                <a:r>
                  <a:rPr lang="en-US" altLang="zh-CN" dirty="0" smtClean="0"/>
                  <a:t>Unhealed</a:t>
                </a:r>
                <a:endParaRPr lang="zh-CN" altLang="en-US" dirty="0"/>
              </a:p>
            </p:txBody>
          </p:sp>
        </p:grpSp>
        <p:sp>
          <p:nvSpPr>
            <p:cNvPr id="8" name="TextBox 7"/>
            <p:cNvSpPr txBox="1"/>
            <p:nvPr/>
          </p:nvSpPr>
          <p:spPr>
            <a:xfrm>
              <a:off x="5292080" y="4499828"/>
              <a:ext cx="873663" cy="369332"/>
            </a:xfrm>
            <a:prstGeom prst="rect">
              <a:avLst/>
            </a:prstGeom>
            <a:noFill/>
          </p:spPr>
          <p:txBody>
            <a:bodyPr wrap="square" rtlCol="0">
              <a:spAutoFit/>
            </a:bodyPr>
            <a:lstStyle/>
            <a:p>
              <a:pPr algn="ctr"/>
              <a:r>
                <a:rPr lang="en-US" altLang="zh-CN" dirty="0" smtClean="0"/>
                <a:t>TCM</a:t>
              </a:r>
              <a:endParaRPr lang="zh-CN" altLang="en-US" dirty="0"/>
            </a:p>
          </p:txBody>
        </p:sp>
        <p:sp>
          <p:nvSpPr>
            <p:cNvPr id="11" name="TextBox 10"/>
            <p:cNvSpPr txBox="1"/>
            <p:nvPr/>
          </p:nvSpPr>
          <p:spPr>
            <a:xfrm>
              <a:off x="6300192" y="4499828"/>
              <a:ext cx="873663" cy="369332"/>
            </a:xfrm>
            <a:prstGeom prst="rect">
              <a:avLst/>
            </a:prstGeom>
            <a:noFill/>
          </p:spPr>
          <p:txBody>
            <a:bodyPr wrap="square" rtlCol="0">
              <a:spAutoFit/>
            </a:bodyPr>
            <a:lstStyle/>
            <a:p>
              <a:pPr algn="ctr"/>
              <a:r>
                <a:rPr lang="en-US" altLang="zh-CN" dirty="0" smtClean="0"/>
                <a:t>WM</a:t>
              </a:r>
              <a:endParaRPr lang="zh-CN" altLang="en-US" dirty="0"/>
            </a:p>
          </p:txBody>
        </p:sp>
      </p:grpSp>
      <p:grpSp>
        <p:nvGrpSpPr>
          <p:cNvPr id="7" name="组合 6"/>
          <p:cNvGrpSpPr/>
          <p:nvPr/>
        </p:nvGrpSpPr>
        <p:grpSpPr>
          <a:xfrm>
            <a:off x="6935710" y="2104800"/>
            <a:ext cx="1170044" cy="1400674"/>
            <a:chOff x="6935710" y="2104800"/>
            <a:chExt cx="1170044" cy="1400674"/>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5710" y="2104800"/>
              <a:ext cx="1130116" cy="1354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矩形 9"/>
            <p:cNvSpPr/>
            <p:nvPr/>
          </p:nvSpPr>
          <p:spPr>
            <a:xfrm>
              <a:off x="6969373" y="3259253"/>
              <a:ext cx="1136381" cy="246221"/>
            </a:xfrm>
            <a:prstGeom prst="rect">
              <a:avLst/>
            </a:prstGeom>
          </p:spPr>
          <p:txBody>
            <a:bodyPr wrap="square">
              <a:spAutoFit/>
            </a:bodyPr>
            <a:lstStyle/>
            <a:p>
              <a:pPr algn="ctr"/>
              <a:r>
                <a:rPr lang="en-US" altLang="zh-CN" sz="1000" dirty="0"/>
                <a:t>JAMA 1999; </a:t>
              </a:r>
              <a:r>
                <a:rPr lang="en-US" altLang="zh-CN" sz="1000" dirty="0" smtClean="0"/>
                <a:t>282:</a:t>
              </a:r>
              <a:endParaRPr lang="zh-CN" altLang="en-US" sz="1000" dirty="0"/>
            </a:p>
          </p:txBody>
        </p:sp>
      </p:grpSp>
      <p:sp>
        <p:nvSpPr>
          <p:cNvPr id="17" name="内容占位符 2"/>
          <p:cNvSpPr txBox="1">
            <a:spLocks/>
          </p:cNvSpPr>
          <p:nvPr/>
        </p:nvSpPr>
        <p:spPr>
          <a:xfrm>
            <a:off x="4644008" y="4432516"/>
            <a:ext cx="4392488" cy="15121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400" b="1" dirty="0" smtClean="0"/>
              <a:t>The healing rate of TCM DILI cases is significantly higher than that of WM.</a:t>
            </a:r>
          </a:p>
        </p:txBody>
      </p:sp>
    </p:spTree>
    <p:extLst>
      <p:ext uri="{BB962C8B-B14F-4D97-AF65-F5344CB8AC3E}">
        <p14:creationId xmlns:p14="http://schemas.microsoft.com/office/powerpoint/2010/main" val="3122305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Question:</a:t>
            </a:r>
            <a:br>
              <a:rPr lang="en-US" altLang="zh-CN" dirty="0" smtClean="0"/>
            </a:br>
            <a:r>
              <a:rPr lang="en-US" altLang="zh-CN" dirty="0"/>
              <a:t>How to balance risk and benefit</a:t>
            </a:r>
            <a:r>
              <a:rPr lang="en-US" altLang="zh-CN" dirty="0" smtClean="0"/>
              <a:t>?</a:t>
            </a:r>
            <a:endParaRPr lang="zh-CN" altLang="en-US" dirty="0"/>
          </a:p>
        </p:txBody>
      </p:sp>
      <p:sp>
        <p:nvSpPr>
          <p:cNvPr id="16" name="内容占位符 2"/>
          <p:cNvSpPr txBox="1">
            <a:spLocks/>
          </p:cNvSpPr>
          <p:nvPr/>
        </p:nvSpPr>
        <p:spPr>
          <a:xfrm>
            <a:off x="395536" y="1844824"/>
            <a:ext cx="8496944" cy="1135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pPr>
            <a:r>
              <a:rPr lang="en-US" altLang="zh-CN" sz="2400" b="1" dirty="0"/>
              <a:t>Every drug is a poison and every poison is a drug. </a:t>
            </a:r>
          </a:p>
          <a:p>
            <a:pPr>
              <a:spcBef>
                <a:spcPts val="1200"/>
              </a:spcBef>
            </a:pPr>
            <a:r>
              <a:rPr lang="en-US" altLang="zh-CN" sz="2400" b="1" dirty="0" smtClean="0"/>
              <a:t>Lots of TCM</a:t>
            </a:r>
            <a:r>
              <a:rPr lang="zh-CN" altLang="en-US" sz="2400" b="1" dirty="0" smtClean="0"/>
              <a:t> </a:t>
            </a:r>
            <a:r>
              <a:rPr lang="en-US" altLang="zh-CN" sz="2400" b="1" dirty="0" smtClean="0"/>
              <a:t>DILI cases are caused by irrational applications.  </a:t>
            </a:r>
            <a:endParaRPr lang="zh-CN" altLang="en-US" sz="2400" b="1" dirty="0"/>
          </a:p>
        </p:txBody>
      </p:sp>
      <p:sp>
        <p:nvSpPr>
          <p:cNvPr id="13" name="TextBox 12"/>
          <p:cNvSpPr txBox="1"/>
          <p:nvPr/>
        </p:nvSpPr>
        <p:spPr>
          <a:xfrm>
            <a:off x="539552" y="4523909"/>
            <a:ext cx="1503938" cy="430887"/>
          </a:xfrm>
          <a:prstGeom prst="rect">
            <a:avLst/>
          </a:prstGeom>
          <a:noFill/>
        </p:spPr>
        <p:txBody>
          <a:bodyPr wrap="none" rtlCol="0">
            <a:spAutoFit/>
          </a:bodyPr>
          <a:lstStyle/>
          <a:p>
            <a:r>
              <a:rPr lang="en-US" altLang="zh-CN" sz="2200" b="1" dirty="0" smtClean="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Overdose</a:t>
            </a:r>
            <a:endParaRPr lang="zh-CN" altLang="en-US" sz="2200" b="1" dirty="0">
              <a:solidFill>
                <a:srgbClr val="C00000"/>
              </a:solidFill>
              <a:effectLst>
                <a:outerShdw blurRad="38100" dist="38100" dir="2700000" algn="tl">
                  <a:srgbClr val="000000">
                    <a:alpha val="43137"/>
                  </a:srgbClr>
                </a:outerShdw>
              </a:effectLst>
              <a:latin typeface="Segoe UI Black" panose="020B0A02040204020203" pitchFamily="34" charset="0"/>
              <a:ea typeface="Microsoft YaHei UI" panose="020B0503020204020204" pitchFamily="34" charset="-122"/>
              <a:cs typeface="Segoe UI Black" panose="020B0A02040204020203" pitchFamily="34" charset="0"/>
            </a:endParaRPr>
          </a:p>
        </p:txBody>
      </p:sp>
      <p:sp>
        <p:nvSpPr>
          <p:cNvPr id="19" name="TextBox 18"/>
          <p:cNvSpPr txBox="1"/>
          <p:nvPr/>
        </p:nvSpPr>
        <p:spPr>
          <a:xfrm>
            <a:off x="2661662" y="4532928"/>
            <a:ext cx="1478290" cy="430887"/>
          </a:xfrm>
          <a:prstGeom prst="rect">
            <a:avLst/>
          </a:prstGeom>
          <a:noFill/>
        </p:spPr>
        <p:txBody>
          <a:bodyPr wrap="none" rtlCol="0">
            <a:spAutoFit/>
          </a:bodyPr>
          <a:lstStyle/>
          <a:p>
            <a:r>
              <a:rPr lang="en-US" altLang="zh-CN" sz="2200" b="1" dirty="0" smtClean="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Overtime</a:t>
            </a:r>
            <a:endParaRPr lang="zh-CN" altLang="en-US" sz="2200" b="1" dirty="0">
              <a:solidFill>
                <a:srgbClr val="C00000"/>
              </a:solidFill>
              <a:effectLst>
                <a:outerShdw blurRad="38100" dist="38100" dir="2700000" algn="tl">
                  <a:srgbClr val="000000">
                    <a:alpha val="43137"/>
                  </a:srgbClr>
                </a:outerShdw>
              </a:effectLst>
              <a:latin typeface="Segoe UI Black" panose="020B0A02040204020203" pitchFamily="34" charset="0"/>
              <a:ea typeface="Microsoft YaHei UI" panose="020B0503020204020204" pitchFamily="34" charset="-122"/>
              <a:cs typeface="Segoe UI Black" panose="020B0A02040204020203" pitchFamily="34" charset="0"/>
            </a:endParaRPr>
          </a:p>
        </p:txBody>
      </p:sp>
      <p:sp>
        <p:nvSpPr>
          <p:cNvPr id="20" name="TextBox 19"/>
          <p:cNvSpPr txBox="1"/>
          <p:nvPr/>
        </p:nvSpPr>
        <p:spPr>
          <a:xfrm>
            <a:off x="4655318" y="4515524"/>
            <a:ext cx="1572866" cy="769441"/>
          </a:xfrm>
          <a:prstGeom prst="rect">
            <a:avLst/>
          </a:prstGeom>
          <a:noFill/>
        </p:spPr>
        <p:txBody>
          <a:bodyPr wrap="none" rtlCol="0">
            <a:spAutoFit/>
          </a:bodyPr>
          <a:lstStyle/>
          <a:p>
            <a:pPr algn="ctr"/>
            <a:r>
              <a:rPr lang="en-US" altLang="zh-CN" sz="2200" b="1" dirty="0" smtClean="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Wrong </a:t>
            </a:r>
          </a:p>
          <a:p>
            <a:r>
              <a:rPr lang="en-US" altLang="zh-CN" sz="2200" b="1" dirty="0" smtClean="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indication</a:t>
            </a:r>
            <a:endParaRPr lang="zh-CN" altLang="en-US" sz="2200" b="1" dirty="0">
              <a:solidFill>
                <a:srgbClr val="C00000"/>
              </a:solidFill>
              <a:effectLst>
                <a:outerShdw blurRad="38100" dist="38100" dir="2700000" algn="tl">
                  <a:srgbClr val="000000">
                    <a:alpha val="43137"/>
                  </a:srgbClr>
                </a:outerShdw>
              </a:effectLst>
              <a:latin typeface="Segoe UI Black" panose="020B0A02040204020203" pitchFamily="34" charset="0"/>
              <a:ea typeface="Microsoft YaHei UI" panose="020B0503020204020204" pitchFamily="34" charset="-122"/>
              <a:cs typeface="Segoe UI Black" panose="020B0A02040204020203" pitchFamily="34" charset="0"/>
            </a:endParaRPr>
          </a:p>
        </p:txBody>
      </p:sp>
      <p:sp>
        <p:nvSpPr>
          <p:cNvPr id="21" name="TextBox 20"/>
          <p:cNvSpPr txBox="1"/>
          <p:nvPr/>
        </p:nvSpPr>
        <p:spPr>
          <a:xfrm>
            <a:off x="6559605" y="4531767"/>
            <a:ext cx="2332875" cy="769441"/>
          </a:xfrm>
          <a:prstGeom prst="rect">
            <a:avLst/>
          </a:prstGeom>
          <a:noFill/>
        </p:spPr>
        <p:txBody>
          <a:bodyPr wrap="square" rtlCol="0">
            <a:spAutoFit/>
          </a:bodyPr>
          <a:lstStyle/>
          <a:p>
            <a:pPr algn="ctr"/>
            <a:r>
              <a:rPr lang="en-US" altLang="zh-CN" sz="2200" b="1" dirty="0" smtClean="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Unprocessed </a:t>
            </a:r>
          </a:p>
          <a:p>
            <a:pPr algn="ctr"/>
            <a:r>
              <a:rPr lang="en-US" altLang="zh-CN" sz="2200" b="1" dirty="0" smtClean="0">
                <a:solidFill>
                  <a:srgbClr val="C000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TCM</a:t>
            </a:r>
            <a:endParaRPr lang="zh-CN" altLang="en-US" sz="2200" b="1" dirty="0">
              <a:solidFill>
                <a:srgbClr val="C00000"/>
              </a:solidFill>
              <a:effectLst>
                <a:outerShdw blurRad="38100" dist="38100" dir="2700000" algn="tl">
                  <a:srgbClr val="000000">
                    <a:alpha val="43137"/>
                  </a:srgbClr>
                </a:outerShdw>
              </a:effectLst>
              <a:latin typeface="Segoe UI Black" panose="020B0A02040204020203" pitchFamily="34" charset="0"/>
              <a:ea typeface="Microsoft YaHei UI" panose="020B0503020204020204" pitchFamily="34" charset="-122"/>
              <a:cs typeface="Segoe UI Black" panose="020B0A02040204020203" pitchFamily="34" charset="0"/>
            </a:endParaRPr>
          </a:p>
        </p:txBody>
      </p:sp>
      <p:pic>
        <p:nvPicPr>
          <p:cNvPr id="307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372" r="4210"/>
          <a:stretch/>
        </p:blipFill>
        <p:spPr bwMode="auto">
          <a:xfrm>
            <a:off x="611560" y="3383126"/>
            <a:ext cx="1503938" cy="1140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771800" y="3361472"/>
            <a:ext cx="1234445" cy="1234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descr="C:\Users\Dr. Wang\AppData\Local\Microsoft\Windows\INetCache\IE\XJ23MH4V\MC90018614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6082" y="3235623"/>
            <a:ext cx="1251337" cy="1325758"/>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p:cNvPicPr>
            <a:picLocks noChangeAspect="1" noChangeArrowheads="1"/>
          </p:cNvPicPr>
          <p:nvPr/>
        </p:nvPicPr>
        <p:blipFill rotWithShape="1">
          <a:blip r:embed="rId5">
            <a:extLst>
              <a:ext uri="{28A0092B-C50C-407E-A947-70E740481C1C}">
                <a14:useLocalDpi xmlns:a14="http://schemas.microsoft.com/office/drawing/2010/main" val="0"/>
              </a:ext>
            </a:extLst>
          </a:blip>
          <a:srcRect l="42979" t="15606" r="14529" b="23825"/>
          <a:stretch/>
        </p:blipFill>
        <p:spPr bwMode="auto">
          <a:xfrm>
            <a:off x="7208887" y="3219159"/>
            <a:ext cx="971343" cy="138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内容占位符 2"/>
          <p:cNvSpPr txBox="1">
            <a:spLocks/>
          </p:cNvSpPr>
          <p:nvPr/>
        </p:nvSpPr>
        <p:spPr>
          <a:xfrm>
            <a:off x="406846" y="5805264"/>
            <a:ext cx="8496944"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2400"/>
              </a:spcBef>
            </a:pPr>
            <a:r>
              <a:rPr lang="en-US" altLang="zh-CN" sz="2400" b="1" dirty="0" smtClean="0"/>
              <a:t>It is critical </a:t>
            </a:r>
            <a:r>
              <a:rPr lang="en-US" altLang="zh-CN" sz="2400" b="1" dirty="0"/>
              <a:t>to </a:t>
            </a:r>
            <a:r>
              <a:rPr lang="en-US" altLang="zh-CN" sz="2400" b="1" dirty="0" smtClean="0"/>
              <a:t>guarantee the rational usage of TCM to </a:t>
            </a:r>
            <a:r>
              <a:rPr lang="en-US" altLang="zh-CN" sz="2400" b="1" dirty="0"/>
              <a:t>avoid </a:t>
            </a:r>
            <a:r>
              <a:rPr lang="en-US" altLang="zh-CN" sz="2400" b="1" dirty="0" smtClean="0"/>
              <a:t>unnecessary risks.  </a:t>
            </a:r>
            <a:endParaRPr lang="zh-CN" altLang="en-US" sz="2400" b="1" dirty="0"/>
          </a:p>
        </p:txBody>
      </p:sp>
    </p:spTree>
    <p:extLst>
      <p:ext uri="{BB962C8B-B14F-4D97-AF65-F5344CB8AC3E}">
        <p14:creationId xmlns:p14="http://schemas.microsoft.com/office/powerpoint/2010/main" val="103750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9"/>
                                        </p:tgtEl>
                                      </p:cBhvr>
                                    </p:animEffect>
                                    <p:animScale>
                                      <p:cBhvr>
                                        <p:cTn id="10" dur="250" autoRev="1" fill="hold"/>
                                        <p:tgtEl>
                                          <p:spTgt spid="19"/>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20"/>
                                        </p:tgtEl>
                                      </p:cBhvr>
                                    </p:animEffect>
                                    <p:animScale>
                                      <p:cBhvr>
                                        <p:cTn id="13" dur="250" autoRev="1" fill="hold"/>
                                        <p:tgtEl>
                                          <p:spTgt spid="20"/>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21"/>
                                        </p:tgtEl>
                                      </p:cBhvr>
                                    </p:animEffect>
                                    <p:animScale>
                                      <p:cBhvr>
                                        <p:cTn id="16" dur="250" autoRev="1" fill="hold"/>
                                        <p:tgtEl>
                                          <p:spTgt spid="21"/>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3077"/>
                                        </p:tgtEl>
                                      </p:cBhvr>
                                    </p:animEffect>
                                    <p:animScale>
                                      <p:cBhvr>
                                        <p:cTn id="19" dur="250" autoRev="1" fill="hold"/>
                                        <p:tgtEl>
                                          <p:spTgt spid="3077"/>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3080"/>
                                        </p:tgtEl>
                                      </p:cBhvr>
                                    </p:animEffect>
                                    <p:animScale>
                                      <p:cBhvr>
                                        <p:cTn id="22" dur="250" autoRev="1" fill="hold"/>
                                        <p:tgtEl>
                                          <p:spTgt spid="3080"/>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3081"/>
                                        </p:tgtEl>
                                      </p:cBhvr>
                                    </p:animEffect>
                                    <p:animScale>
                                      <p:cBhvr>
                                        <p:cTn id="25" dur="250" autoRev="1" fill="hold"/>
                                        <p:tgtEl>
                                          <p:spTgt spid="3081"/>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3083"/>
                                        </p:tgtEl>
                                      </p:cBhvr>
                                    </p:animEffect>
                                    <p:animScale>
                                      <p:cBhvr>
                                        <p:cTn id="28" dur="250" autoRev="1" fill="hold"/>
                                        <p:tgtEl>
                                          <p:spTgt spid="30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Toxicity-attenuating </a:t>
            </a:r>
            <a:r>
              <a:rPr lang="en-US" altLang="zh-CN" dirty="0"/>
              <a:t>methods of </a:t>
            </a:r>
            <a:r>
              <a:rPr lang="en-US" altLang="zh-CN" dirty="0" smtClean="0"/>
              <a:t>TCM</a:t>
            </a:r>
            <a:endParaRPr lang="zh-CN" altLang="en-US" dirty="0"/>
          </a:p>
        </p:txBody>
      </p:sp>
      <p:sp>
        <p:nvSpPr>
          <p:cNvPr id="110" name="AutoShape 4"/>
          <p:cNvSpPr>
            <a:spLocks noChangeArrowheads="1"/>
          </p:cNvSpPr>
          <p:nvPr/>
        </p:nvSpPr>
        <p:spPr bwMode="auto">
          <a:xfrm>
            <a:off x="729581" y="3717032"/>
            <a:ext cx="7632848" cy="1151583"/>
          </a:xfrm>
          <a:prstGeom prst="roundRect">
            <a:avLst>
              <a:gd name="adj" fmla="val 16667"/>
            </a:avLst>
          </a:prstGeom>
          <a:solidFill>
            <a:srgbClr val="FFFFFF"/>
          </a:solidFill>
          <a:ln w="3175" cap="rnd">
            <a:solidFill>
              <a:srgbClr val="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1"/>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600" b="1" i="0" u="none" strike="noStrike" kern="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黑体"/>
            </a:endParaRPr>
          </a:p>
        </p:txBody>
      </p:sp>
      <p:sp>
        <p:nvSpPr>
          <p:cNvPr id="111" name="AutoShape 5"/>
          <p:cNvSpPr>
            <a:spLocks noChangeArrowheads="1"/>
          </p:cNvSpPr>
          <p:nvPr/>
        </p:nvSpPr>
        <p:spPr bwMode="auto">
          <a:xfrm>
            <a:off x="1449661" y="5068291"/>
            <a:ext cx="6336704" cy="1456508"/>
          </a:xfrm>
          <a:prstGeom prst="roundRect">
            <a:avLst>
              <a:gd name="adj" fmla="val 16667"/>
            </a:avLst>
          </a:prstGeom>
          <a:solidFill>
            <a:srgbClr val="FFFFFF"/>
          </a:solidFill>
          <a:ln w="38100" cap="rnd">
            <a:solidFill>
              <a:srgbClr val="0099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smtClean="0">
                <a:ln>
                  <a:noFill/>
                </a:ln>
                <a:solidFill>
                  <a:srgbClr val="CC0000"/>
                </a:solidFill>
                <a:effectLst>
                  <a:outerShdw blurRad="38100" dist="38100" dir="2700000" algn="tl">
                    <a:srgbClr val="C0C0C0"/>
                  </a:outerShdw>
                </a:effectLst>
                <a:uLnTx/>
                <a:uFillTx/>
                <a:latin typeface="Times New Roman" pitchFamily="18" charset="0"/>
                <a:ea typeface="黑体"/>
              </a:rPr>
              <a:t>Toxicity-attenuating methods of TCM</a:t>
            </a:r>
            <a:endParaRPr kumimoji="0" lang="zh-CN" altLang="en-US" sz="1800" b="1" i="0" u="none" strike="noStrike" kern="0" cap="none" spc="0" normalizeH="0" baseline="0" noProof="0" dirty="0">
              <a:ln>
                <a:noFill/>
              </a:ln>
              <a:solidFill>
                <a:srgbClr val="CC0000"/>
              </a:solidFill>
              <a:effectLst>
                <a:outerShdw blurRad="38100" dist="38100" dir="2700000" algn="tl">
                  <a:srgbClr val="C0C0C0"/>
                </a:outerShdw>
              </a:effectLst>
              <a:uLnTx/>
              <a:uFillTx/>
              <a:latin typeface="Times New Roman" pitchFamily="18" charset="0"/>
              <a:ea typeface="黑体"/>
            </a:endParaRPr>
          </a:p>
        </p:txBody>
      </p:sp>
      <p:sp>
        <p:nvSpPr>
          <p:cNvPr id="112" name="AutoShape 6"/>
          <p:cNvSpPr>
            <a:spLocks noChangeArrowheads="1"/>
          </p:cNvSpPr>
          <p:nvPr/>
        </p:nvSpPr>
        <p:spPr bwMode="auto">
          <a:xfrm>
            <a:off x="945605" y="4085655"/>
            <a:ext cx="1100138" cy="429054"/>
          </a:xfrm>
          <a:prstGeom prst="roundRect">
            <a:avLst>
              <a:gd name="adj" fmla="val 16667"/>
            </a:avLst>
          </a:prstGeom>
          <a:solidFill>
            <a:srgbClr val="FFFFFF"/>
          </a:solidFill>
          <a:ln w="9525">
            <a:solidFill>
              <a:srgbClr val="000000"/>
            </a:solidFill>
            <a:round/>
            <a:headEnd/>
            <a:tailEnd/>
          </a:ln>
          <a:effectLst>
            <a:outerShdw dist="35921" dir="2700000" algn="ctr" rotWithShape="0">
              <a:srgbClr val="EEECE1"/>
            </a:outerShdw>
          </a:effectLst>
        </p:spPr>
        <p:txBody>
          <a:bodyPr wrap="square" lIns="0" tIns="0" rIns="0" bIns="0" anchor="ctr" anchorCtr="1">
            <a:spAutoFit/>
          </a:bodyP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zh-CN" sz="14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Times New Roman" pitchFamily="18" charset="0"/>
                <a:ea typeface="黑体"/>
              </a:rPr>
              <a:t>Toxic Components</a:t>
            </a:r>
            <a:endParaRPr kumimoji="0" lang="zh-CN" altLang="en-US" sz="1400" b="1" i="0" u="none" strike="noStrike" kern="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黑体"/>
            </a:endParaRPr>
          </a:p>
        </p:txBody>
      </p:sp>
      <p:sp>
        <p:nvSpPr>
          <p:cNvPr id="113" name="AutoShape 7"/>
          <p:cNvSpPr>
            <a:spLocks noChangeArrowheads="1"/>
          </p:cNvSpPr>
          <p:nvPr/>
        </p:nvSpPr>
        <p:spPr bwMode="auto">
          <a:xfrm>
            <a:off x="2601789" y="4012648"/>
            <a:ext cx="865188" cy="572072"/>
          </a:xfrm>
          <a:prstGeom prst="roundRect">
            <a:avLst>
              <a:gd name="adj" fmla="val 16667"/>
            </a:avLst>
          </a:prstGeom>
          <a:solidFill>
            <a:srgbClr val="FFFFFF"/>
          </a:solidFill>
          <a:ln w="9525">
            <a:solidFill>
              <a:srgbClr val="000000"/>
            </a:solidFill>
            <a:round/>
            <a:headEnd/>
            <a:tailEnd/>
          </a:ln>
          <a:effectLst>
            <a:outerShdw dist="35921" dir="2700000" algn="ctr" rotWithShape="0">
              <a:srgbClr val="EEECE1"/>
            </a:outerShdw>
          </a:effectLst>
        </p:spPr>
        <p:txBody>
          <a:bodyPr wrap="square" lIns="0" tIns="0" rIns="0" bIns="0" anchor="ctr" anchorCtr="1">
            <a:spAutoFit/>
          </a:bodyPr>
          <a:lstStyle/>
          <a:p>
            <a:pPr marL="0" marR="0" lvl="0" indent="0" algn="ctr" defTabSz="914400" eaLnBrk="1" fontAlgn="base" latinLnBrk="0" hangingPunct="1">
              <a:lnSpc>
                <a:spcPct val="120000"/>
              </a:lnSpc>
              <a:spcBef>
                <a:spcPct val="0"/>
              </a:spcBef>
              <a:spcAft>
                <a:spcPct val="0"/>
              </a:spcAft>
              <a:buClrTx/>
              <a:buSzTx/>
              <a:buFontTx/>
              <a:buNone/>
              <a:tabLst/>
              <a:defRPr/>
            </a:pPr>
            <a:r>
              <a:rPr kumimoji="0" lang="en-US" altLang="zh-CN" sz="1400" b="1" i="0" u="none" strike="noStrike" kern="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黑体"/>
              </a:rPr>
              <a:t>Toxic </a:t>
            </a:r>
            <a:r>
              <a:rPr kumimoji="0" lang="en-US" altLang="zh-CN" sz="14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Times New Roman" pitchFamily="18" charset="0"/>
                <a:ea typeface="黑体"/>
              </a:rPr>
              <a:t>Herbs</a:t>
            </a:r>
            <a:endParaRPr kumimoji="0" lang="zh-CN" altLang="en-US" sz="1400" b="1" i="0" u="none" strike="noStrike" kern="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黑体"/>
            </a:endParaRPr>
          </a:p>
        </p:txBody>
      </p:sp>
      <p:sp>
        <p:nvSpPr>
          <p:cNvPr id="114" name="AutoShape 8"/>
          <p:cNvSpPr>
            <a:spLocks noChangeArrowheads="1"/>
          </p:cNvSpPr>
          <p:nvPr/>
        </p:nvSpPr>
        <p:spPr bwMode="auto">
          <a:xfrm>
            <a:off x="4041949" y="3860503"/>
            <a:ext cx="865187" cy="858107"/>
          </a:xfrm>
          <a:prstGeom prst="roundRect">
            <a:avLst>
              <a:gd name="adj" fmla="val 16667"/>
            </a:avLst>
          </a:prstGeom>
          <a:solidFill>
            <a:srgbClr val="FFFFFF"/>
          </a:solidFill>
          <a:ln w="9525">
            <a:solidFill>
              <a:srgbClr val="000000"/>
            </a:solidFill>
            <a:round/>
            <a:headEnd/>
            <a:tailEnd/>
          </a:ln>
          <a:effectLst>
            <a:outerShdw dist="35921" dir="2700000" algn="ctr" rotWithShape="0">
              <a:srgbClr val="EEECE1"/>
            </a:outerShdw>
          </a:effectLst>
        </p:spPr>
        <p:txBody>
          <a:bodyPr wrap="square" lIns="0" tIns="0" rIns="0" bIns="0" anchor="ctr" anchorCtr="1">
            <a:spAutoFit/>
          </a:bodyPr>
          <a:lstStyle/>
          <a:p>
            <a:pPr marL="0" marR="0" lvl="0" indent="0" algn="ctr" defTabSz="914400" eaLnBrk="1" fontAlgn="base" latinLnBrk="0" hangingPunct="1">
              <a:lnSpc>
                <a:spcPct val="120000"/>
              </a:lnSpc>
              <a:spcBef>
                <a:spcPct val="0"/>
              </a:spcBef>
              <a:spcAft>
                <a:spcPct val="0"/>
              </a:spcAft>
              <a:buClrTx/>
              <a:buSzTx/>
              <a:buFontTx/>
              <a:buNone/>
              <a:tabLst/>
              <a:defRPr/>
            </a:pPr>
            <a:r>
              <a:rPr kumimoji="0" lang="en-US" altLang="zh-CN" sz="1400" b="1" i="0" u="none" strike="noStrike" kern="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黑体"/>
              </a:rPr>
              <a:t>Toxic Decoction Pieces</a:t>
            </a:r>
          </a:p>
        </p:txBody>
      </p:sp>
      <p:grpSp>
        <p:nvGrpSpPr>
          <p:cNvPr id="115" name="Group 11"/>
          <p:cNvGrpSpPr>
            <a:grpSpLocks/>
          </p:cNvGrpSpPr>
          <p:nvPr/>
        </p:nvGrpSpPr>
        <p:grpSpPr bwMode="auto">
          <a:xfrm>
            <a:off x="2205113" y="4278586"/>
            <a:ext cx="290512" cy="50800"/>
            <a:chOff x="975" y="2160"/>
            <a:chExt cx="227" cy="67"/>
          </a:xfrm>
        </p:grpSpPr>
        <p:sp>
          <p:nvSpPr>
            <p:cNvPr id="116" name="Line 12"/>
            <p:cNvSpPr>
              <a:spLocks noChangeShapeType="1"/>
            </p:cNvSpPr>
            <p:nvPr/>
          </p:nvSpPr>
          <p:spPr bwMode="auto">
            <a:xfrm>
              <a:off x="975" y="2160"/>
              <a:ext cx="227"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0"/>
                </a:spcBef>
                <a:spcAft>
                  <a:spcPct val="0"/>
                </a:spcAft>
              </a:pPr>
              <a:endParaRPr lang="zh-CN" altLang="en-US" sz="2000" b="1">
                <a:solidFill>
                  <a:srgbClr val="000000"/>
                </a:solidFill>
                <a:effectLst>
                  <a:outerShdw blurRad="38100" dist="38100" dir="2700000" algn="tl">
                    <a:srgbClr val="000000">
                      <a:alpha val="43137"/>
                    </a:srgbClr>
                  </a:outerShdw>
                </a:effectLst>
                <a:latin typeface="Tahoma" pitchFamily="34" charset="0"/>
                <a:ea typeface="黑体"/>
              </a:endParaRPr>
            </a:p>
          </p:txBody>
        </p:sp>
        <p:sp>
          <p:nvSpPr>
            <p:cNvPr id="117" name="Line 13"/>
            <p:cNvSpPr>
              <a:spLocks noChangeShapeType="1"/>
            </p:cNvSpPr>
            <p:nvPr/>
          </p:nvSpPr>
          <p:spPr bwMode="auto">
            <a:xfrm>
              <a:off x="975" y="2227"/>
              <a:ext cx="227"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0"/>
                </a:spcBef>
                <a:spcAft>
                  <a:spcPct val="0"/>
                </a:spcAft>
              </a:pPr>
              <a:endParaRPr lang="zh-CN" altLang="en-US" sz="2000" b="1">
                <a:solidFill>
                  <a:srgbClr val="000000"/>
                </a:solidFill>
                <a:effectLst>
                  <a:outerShdw blurRad="38100" dist="38100" dir="2700000" algn="tl">
                    <a:srgbClr val="000000">
                      <a:alpha val="43137"/>
                    </a:srgbClr>
                  </a:outerShdw>
                </a:effectLst>
                <a:latin typeface="Tahoma" pitchFamily="34" charset="0"/>
                <a:ea typeface="黑体"/>
              </a:endParaRPr>
            </a:p>
          </p:txBody>
        </p:sp>
      </p:grpSp>
      <p:grpSp>
        <p:nvGrpSpPr>
          <p:cNvPr id="118" name="Group 14"/>
          <p:cNvGrpSpPr>
            <a:grpSpLocks/>
          </p:cNvGrpSpPr>
          <p:nvPr/>
        </p:nvGrpSpPr>
        <p:grpSpPr bwMode="auto">
          <a:xfrm>
            <a:off x="3609008" y="4273823"/>
            <a:ext cx="288925" cy="50800"/>
            <a:chOff x="975" y="2160"/>
            <a:chExt cx="227" cy="67"/>
          </a:xfrm>
        </p:grpSpPr>
        <p:sp>
          <p:nvSpPr>
            <p:cNvPr id="119" name="Line 15"/>
            <p:cNvSpPr>
              <a:spLocks noChangeShapeType="1"/>
            </p:cNvSpPr>
            <p:nvPr/>
          </p:nvSpPr>
          <p:spPr bwMode="auto">
            <a:xfrm>
              <a:off x="975" y="2160"/>
              <a:ext cx="227"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0"/>
                </a:spcBef>
                <a:spcAft>
                  <a:spcPct val="0"/>
                </a:spcAft>
              </a:pPr>
              <a:endParaRPr lang="zh-CN" altLang="en-US" sz="2000" b="1">
                <a:solidFill>
                  <a:srgbClr val="000000"/>
                </a:solidFill>
                <a:effectLst>
                  <a:outerShdw blurRad="38100" dist="38100" dir="2700000" algn="tl">
                    <a:srgbClr val="000000">
                      <a:alpha val="43137"/>
                    </a:srgbClr>
                  </a:outerShdw>
                </a:effectLst>
                <a:latin typeface="Tahoma" pitchFamily="34" charset="0"/>
                <a:ea typeface="黑体"/>
              </a:endParaRPr>
            </a:p>
          </p:txBody>
        </p:sp>
        <p:sp>
          <p:nvSpPr>
            <p:cNvPr id="120" name="Line 16"/>
            <p:cNvSpPr>
              <a:spLocks noChangeShapeType="1"/>
            </p:cNvSpPr>
            <p:nvPr/>
          </p:nvSpPr>
          <p:spPr bwMode="auto">
            <a:xfrm>
              <a:off x="975" y="2227"/>
              <a:ext cx="227"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0"/>
                </a:spcBef>
                <a:spcAft>
                  <a:spcPct val="0"/>
                </a:spcAft>
              </a:pPr>
              <a:endParaRPr lang="zh-CN" altLang="en-US" sz="2000" b="1">
                <a:solidFill>
                  <a:srgbClr val="000000"/>
                </a:solidFill>
                <a:effectLst>
                  <a:outerShdw blurRad="38100" dist="38100" dir="2700000" algn="tl">
                    <a:srgbClr val="000000">
                      <a:alpha val="43137"/>
                    </a:srgbClr>
                  </a:outerShdw>
                </a:effectLst>
                <a:latin typeface="Tahoma" pitchFamily="34" charset="0"/>
                <a:ea typeface="黑体"/>
              </a:endParaRPr>
            </a:p>
          </p:txBody>
        </p:sp>
      </p:grpSp>
      <p:grpSp>
        <p:nvGrpSpPr>
          <p:cNvPr id="121" name="Group 17"/>
          <p:cNvGrpSpPr>
            <a:grpSpLocks/>
          </p:cNvGrpSpPr>
          <p:nvPr/>
        </p:nvGrpSpPr>
        <p:grpSpPr bwMode="auto">
          <a:xfrm>
            <a:off x="5119588" y="4261123"/>
            <a:ext cx="290513" cy="50800"/>
            <a:chOff x="975" y="2160"/>
            <a:chExt cx="227" cy="67"/>
          </a:xfrm>
        </p:grpSpPr>
        <p:sp>
          <p:nvSpPr>
            <p:cNvPr id="122" name="Line 18"/>
            <p:cNvSpPr>
              <a:spLocks noChangeShapeType="1"/>
            </p:cNvSpPr>
            <p:nvPr/>
          </p:nvSpPr>
          <p:spPr bwMode="auto">
            <a:xfrm>
              <a:off x="975" y="2160"/>
              <a:ext cx="227"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0"/>
                </a:spcBef>
                <a:spcAft>
                  <a:spcPct val="0"/>
                </a:spcAft>
              </a:pPr>
              <a:endParaRPr lang="zh-CN" altLang="en-US" sz="2000" b="1">
                <a:solidFill>
                  <a:srgbClr val="000000"/>
                </a:solidFill>
                <a:effectLst>
                  <a:outerShdw blurRad="38100" dist="38100" dir="2700000" algn="tl">
                    <a:srgbClr val="000000">
                      <a:alpha val="43137"/>
                    </a:srgbClr>
                  </a:outerShdw>
                </a:effectLst>
                <a:latin typeface="Tahoma" pitchFamily="34" charset="0"/>
                <a:ea typeface="黑体"/>
              </a:endParaRPr>
            </a:p>
          </p:txBody>
        </p:sp>
        <p:sp>
          <p:nvSpPr>
            <p:cNvPr id="123" name="Line 19"/>
            <p:cNvSpPr>
              <a:spLocks noChangeShapeType="1"/>
            </p:cNvSpPr>
            <p:nvPr/>
          </p:nvSpPr>
          <p:spPr bwMode="auto">
            <a:xfrm>
              <a:off x="975" y="2227"/>
              <a:ext cx="227"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0"/>
                </a:spcBef>
                <a:spcAft>
                  <a:spcPct val="0"/>
                </a:spcAft>
              </a:pPr>
              <a:endParaRPr lang="zh-CN" altLang="en-US" sz="2000" b="1">
                <a:solidFill>
                  <a:srgbClr val="000000"/>
                </a:solidFill>
                <a:effectLst>
                  <a:outerShdw blurRad="38100" dist="38100" dir="2700000" algn="tl">
                    <a:srgbClr val="000000">
                      <a:alpha val="43137"/>
                    </a:srgbClr>
                  </a:outerShdw>
                </a:effectLst>
                <a:latin typeface="Tahoma" pitchFamily="34" charset="0"/>
                <a:ea typeface="黑体"/>
              </a:endParaRPr>
            </a:p>
          </p:txBody>
        </p:sp>
      </p:grpSp>
      <p:grpSp>
        <p:nvGrpSpPr>
          <p:cNvPr id="124" name="Group 20"/>
          <p:cNvGrpSpPr>
            <a:grpSpLocks/>
          </p:cNvGrpSpPr>
          <p:nvPr/>
        </p:nvGrpSpPr>
        <p:grpSpPr bwMode="auto">
          <a:xfrm>
            <a:off x="6629500" y="4273823"/>
            <a:ext cx="288925" cy="50800"/>
            <a:chOff x="975" y="2160"/>
            <a:chExt cx="227" cy="67"/>
          </a:xfrm>
        </p:grpSpPr>
        <p:sp>
          <p:nvSpPr>
            <p:cNvPr id="125" name="Line 21"/>
            <p:cNvSpPr>
              <a:spLocks noChangeShapeType="1"/>
            </p:cNvSpPr>
            <p:nvPr/>
          </p:nvSpPr>
          <p:spPr bwMode="auto">
            <a:xfrm>
              <a:off x="975" y="2160"/>
              <a:ext cx="227"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0"/>
                </a:spcBef>
                <a:spcAft>
                  <a:spcPct val="0"/>
                </a:spcAft>
              </a:pPr>
              <a:endParaRPr lang="zh-CN" altLang="en-US" sz="2000" b="1">
                <a:solidFill>
                  <a:srgbClr val="000000"/>
                </a:solidFill>
                <a:effectLst>
                  <a:outerShdw blurRad="38100" dist="38100" dir="2700000" algn="tl">
                    <a:srgbClr val="000000">
                      <a:alpha val="43137"/>
                    </a:srgbClr>
                  </a:outerShdw>
                </a:effectLst>
                <a:latin typeface="Tahoma" pitchFamily="34" charset="0"/>
                <a:ea typeface="黑体"/>
              </a:endParaRPr>
            </a:p>
          </p:txBody>
        </p:sp>
        <p:sp>
          <p:nvSpPr>
            <p:cNvPr id="126" name="Line 22"/>
            <p:cNvSpPr>
              <a:spLocks noChangeShapeType="1"/>
            </p:cNvSpPr>
            <p:nvPr/>
          </p:nvSpPr>
          <p:spPr bwMode="auto">
            <a:xfrm>
              <a:off x="975" y="2227"/>
              <a:ext cx="227"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0"/>
                </a:spcBef>
                <a:spcAft>
                  <a:spcPct val="0"/>
                </a:spcAft>
              </a:pPr>
              <a:endParaRPr lang="zh-CN" altLang="en-US" sz="2000" b="1">
                <a:solidFill>
                  <a:srgbClr val="000000"/>
                </a:solidFill>
                <a:effectLst>
                  <a:outerShdw blurRad="38100" dist="38100" dir="2700000" algn="tl">
                    <a:srgbClr val="000000">
                      <a:alpha val="43137"/>
                    </a:srgbClr>
                  </a:outerShdw>
                </a:effectLst>
                <a:latin typeface="Tahoma" pitchFamily="34" charset="0"/>
                <a:ea typeface="黑体"/>
              </a:endParaRPr>
            </a:p>
          </p:txBody>
        </p:sp>
      </p:grpSp>
      <p:sp>
        <p:nvSpPr>
          <p:cNvPr id="127" name="AutoShape 23"/>
          <p:cNvSpPr>
            <a:spLocks noChangeArrowheads="1"/>
          </p:cNvSpPr>
          <p:nvPr/>
        </p:nvSpPr>
        <p:spPr bwMode="auto">
          <a:xfrm>
            <a:off x="1714932" y="5234145"/>
            <a:ext cx="1319451" cy="786598"/>
          </a:xfrm>
          <a:prstGeom prst="roundRect">
            <a:avLst>
              <a:gd name="adj" fmla="val 16667"/>
            </a:avLst>
          </a:prstGeom>
          <a:gradFill rotWithShape="1">
            <a:gsLst>
              <a:gs pos="0">
                <a:srgbClr val="DBFFB7">
                  <a:gamma/>
                  <a:tint val="0"/>
                  <a:invGamma/>
                </a:srgbClr>
              </a:gs>
              <a:gs pos="100000">
                <a:srgbClr val="DBFFB7"/>
              </a:gs>
            </a:gsLst>
            <a:lin ang="5400000" scaled="1"/>
          </a:gradFill>
          <a:ln w="9525">
            <a:solidFill>
              <a:srgbClr val="009900"/>
            </a:solidFill>
            <a:round/>
            <a:headEnd/>
            <a:tailEnd/>
          </a:ln>
          <a:effectLst>
            <a:outerShdw dist="35921" dir="2700000" algn="ctr" rotWithShape="0">
              <a:srgbClr val="EEECE1"/>
            </a:outerShdw>
          </a:effectLst>
        </p:spPr>
        <p:txBody>
          <a:bodyPr wrap="square" lIns="0" tIns="0" rIns="0" bIns="0" anchor="ctr" anchorCtr="1">
            <a:spAutoFit/>
          </a:bodyPr>
          <a:lstStyle/>
          <a:p>
            <a:pPr marL="0" marR="0" lvl="0" indent="0" algn="ctr" defTabSz="914400" eaLnBrk="1" fontAlgn="base" latinLnBrk="0" hangingPunct="1">
              <a:lnSpc>
                <a:spcPct val="110000"/>
              </a:lnSpc>
              <a:spcBef>
                <a:spcPct val="0"/>
              </a:spcBef>
              <a:spcAft>
                <a:spcPct val="0"/>
              </a:spcAft>
              <a:buClrTx/>
              <a:buSzTx/>
              <a:buFontTx/>
              <a:buNone/>
              <a:tabLst/>
              <a:defRPr/>
            </a:pPr>
            <a:r>
              <a:rPr kumimoji="0" lang="en-US" altLang="zh-CN" sz="14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Times New Roman" pitchFamily="18" charset="0"/>
                <a:ea typeface="黑体"/>
              </a:rPr>
              <a:t>Composition-synergy</a:t>
            </a:r>
            <a:endParaRPr kumimoji="0" lang="zh-CN" altLang="en-US" sz="1400" b="1" i="0" u="none" strike="noStrike" kern="0" cap="none" spc="0" normalizeH="0" baseline="0" noProof="0" dirty="0">
              <a:ln>
                <a:noFill/>
              </a:ln>
              <a:solidFill>
                <a:srgbClr val="000000"/>
              </a:solidFill>
              <a:effectLst>
                <a:outerShdw blurRad="38100" dist="38100" dir="2700000" algn="tl">
                  <a:srgbClr val="FFFFFF"/>
                </a:outerShdw>
              </a:effectLst>
              <a:uLnTx/>
              <a:uFillTx/>
              <a:latin typeface="Times New Roman" pitchFamily="18" charset="0"/>
              <a:ea typeface="黑体"/>
            </a:endParaRPr>
          </a:p>
          <a:p>
            <a:pPr marL="0" marR="0" lvl="0" indent="0" algn="ctr" defTabSz="914400" eaLnBrk="1" fontAlgn="base" latinLnBrk="0" hangingPunct="1">
              <a:lnSpc>
                <a:spcPct val="110000"/>
              </a:lnSpc>
              <a:spcBef>
                <a:spcPct val="0"/>
              </a:spcBef>
              <a:spcAft>
                <a:spcPct val="0"/>
              </a:spcAft>
              <a:buClrTx/>
              <a:buSzTx/>
              <a:buFontTx/>
              <a:buNone/>
              <a:tabLst/>
              <a:defRPr/>
            </a:pPr>
            <a:r>
              <a:rPr kumimoji="0" lang="en-US" altLang="zh-CN" sz="14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Times New Roman" pitchFamily="18" charset="0"/>
                <a:ea typeface="黑体"/>
              </a:rPr>
              <a:t>Attenuation</a:t>
            </a:r>
            <a:endParaRPr kumimoji="0" lang="zh-CN" altLang="en-US" sz="1400" b="1" i="0" u="none" strike="noStrike" kern="0" cap="none" spc="0" normalizeH="0" baseline="0" noProof="0" dirty="0">
              <a:ln>
                <a:noFill/>
              </a:ln>
              <a:solidFill>
                <a:srgbClr val="000000"/>
              </a:solidFill>
              <a:effectLst>
                <a:outerShdw blurRad="38100" dist="38100" dir="2700000" algn="tl">
                  <a:srgbClr val="FFFFFF"/>
                </a:outerShdw>
              </a:effectLst>
              <a:uLnTx/>
              <a:uFillTx/>
              <a:latin typeface="Times New Roman" pitchFamily="18" charset="0"/>
              <a:ea typeface="黑体"/>
            </a:endParaRPr>
          </a:p>
        </p:txBody>
      </p:sp>
      <p:sp>
        <p:nvSpPr>
          <p:cNvPr id="128" name="AutoShape 24"/>
          <p:cNvSpPr>
            <a:spLocks noChangeArrowheads="1"/>
          </p:cNvSpPr>
          <p:nvPr/>
        </p:nvSpPr>
        <p:spPr bwMode="auto">
          <a:xfrm>
            <a:off x="3227588" y="5240192"/>
            <a:ext cx="1246954" cy="770233"/>
          </a:xfrm>
          <a:prstGeom prst="roundRect">
            <a:avLst>
              <a:gd name="adj" fmla="val 16667"/>
            </a:avLst>
          </a:prstGeom>
          <a:gradFill rotWithShape="1">
            <a:gsLst>
              <a:gs pos="0">
                <a:srgbClr val="DBFFB7">
                  <a:gamma/>
                  <a:tint val="0"/>
                  <a:invGamma/>
                </a:srgbClr>
              </a:gs>
              <a:gs pos="100000">
                <a:srgbClr val="DBFFB7"/>
              </a:gs>
            </a:gsLst>
            <a:lin ang="5400000" scaled="1"/>
          </a:gradFill>
          <a:ln w="9525">
            <a:solidFill>
              <a:srgbClr val="009900"/>
            </a:solidFill>
            <a:round/>
            <a:headEnd/>
            <a:tailEnd/>
          </a:ln>
          <a:effectLst>
            <a:outerShdw dist="35921" dir="2700000" algn="ctr" rotWithShape="0">
              <a:srgbClr val="EEECE1"/>
            </a:outerShdw>
          </a:effectLst>
        </p:spPr>
        <p:txBody>
          <a:bodyPr lIns="0" tIns="0" rIns="0" bIns="0" anchor="ctr" anchorCtr="1"/>
          <a:lstStyle/>
          <a:p>
            <a:pPr marL="0" marR="0" lvl="0" indent="0" algn="ctr" defTabSz="914400" eaLnBrk="1" fontAlgn="base" latinLnBrk="0" hangingPunct="1">
              <a:lnSpc>
                <a:spcPct val="110000"/>
              </a:lnSpc>
              <a:spcBef>
                <a:spcPct val="0"/>
              </a:spcBef>
              <a:spcAft>
                <a:spcPct val="0"/>
              </a:spcAft>
              <a:buClrTx/>
              <a:buSzTx/>
              <a:buFontTx/>
              <a:buNone/>
              <a:tabLst/>
              <a:defRPr/>
            </a:pPr>
            <a:r>
              <a:rPr kumimoji="0" lang="en-US" altLang="zh-CN" sz="1600" b="1" i="0" u="none" strike="noStrike" kern="0" cap="none" spc="0" normalizeH="0" baseline="0" noProof="0" dirty="0" smtClean="0">
                <a:ln>
                  <a:noFill/>
                </a:ln>
                <a:solidFill>
                  <a:schemeClr val="accent6">
                    <a:lumMod val="75000"/>
                  </a:schemeClr>
                </a:solidFill>
                <a:effectLst>
                  <a:outerShdw blurRad="38100" dist="38100" dir="2700000" algn="tl">
                    <a:srgbClr val="FFFFFF"/>
                  </a:outerShdw>
                </a:effectLst>
                <a:uLnTx/>
                <a:uFillTx/>
                <a:latin typeface="Times New Roman" pitchFamily="18" charset="0"/>
                <a:ea typeface="黑体"/>
              </a:rPr>
              <a:t>Processing Attenuation</a:t>
            </a:r>
            <a:endParaRPr kumimoji="0" lang="zh-CN" altLang="en-US" sz="1600" b="1" i="0" u="none" strike="noStrike" kern="0" cap="none" spc="0" normalizeH="0" baseline="0" noProof="0" dirty="0">
              <a:ln>
                <a:noFill/>
              </a:ln>
              <a:solidFill>
                <a:schemeClr val="accent6">
                  <a:lumMod val="75000"/>
                </a:schemeClr>
              </a:solidFill>
              <a:effectLst>
                <a:outerShdw blurRad="38100" dist="38100" dir="2700000" algn="tl">
                  <a:srgbClr val="FFFFFF"/>
                </a:outerShdw>
              </a:effectLst>
              <a:uLnTx/>
              <a:uFillTx/>
              <a:latin typeface="Times New Roman" pitchFamily="18" charset="0"/>
              <a:ea typeface="黑体"/>
            </a:endParaRPr>
          </a:p>
        </p:txBody>
      </p:sp>
      <p:sp>
        <p:nvSpPr>
          <p:cNvPr id="129" name="AutoShape 25"/>
          <p:cNvSpPr>
            <a:spLocks noChangeArrowheads="1"/>
          </p:cNvSpPr>
          <p:nvPr/>
        </p:nvSpPr>
        <p:spPr bwMode="auto">
          <a:xfrm>
            <a:off x="4690021" y="5240192"/>
            <a:ext cx="1224136" cy="770233"/>
          </a:xfrm>
          <a:prstGeom prst="roundRect">
            <a:avLst>
              <a:gd name="adj" fmla="val 16667"/>
            </a:avLst>
          </a:prstGeom>
          <a:gradFill rotWithShape="1">
            <a:gsLst>
              <a:gs pos="0">
                <a:srgbClr val="DBFFB7">
                  <a:gamma/>
                  <a:tint val="0"/>
                  <a:invGamma/>
                </a:srgbClr>
              </a:gs>
              <a:gs pos="100000">
                <a:srgbClr val="DBFFB7"/>
              </a:gs>
            </a:gsLst>
            <a:lin ang="5400000" scaled="1"/>
          </a:gradFill>
          <a:ln w="9525">
            <a:solidFill>
              <a:srgbClr val="009900"/>
            </a:solidFill>
            <a:round/>
            <a:headEnd/>
            <a:tailEnd/>
          </a:ln>
          <a:effectLst>
            <a:outerShdw dist="35921" dir="2700000" algn="ctr" rotWithShape="0">
              <a:srgbClr val="EEECE1"/>
            </a:outerShdw>
          </a:effectLst>
        </p:spPr>
        <p:txBody>
          <a:bodyPr lIns="0" tIns="0" rIns="0" bIns="0" anchor="ctr" anchorCtr="1"/>
          <a:lstStyle/>
          <a:p>
            <a:pPr marL="0" marR="0" lvl="0" indent="0" algn="ctr" defTabSz="914400" eaLnBrk="1" fontAlgn="base" latinLnBrk="0" hangingPunct="1">
              <a:lnSpc>
                <a:spcPct val="110000"/>
              </a:lnSpc>
              <a:spcBef>
                <a:spcPct val="0"/>
              </a:spcBef>
              <a:spcAft>
                <a:spcPct val="0"/>
              </a:spcAft>
              <a:buClrTx/>
              <a:buSzTx/>
              <a:buFontTx/>
              <a:buNone/>
              <a:tabLst/>
              <a:defRPr/>
            </a:pPr>
            <a:r>
              <a:rPr kumimoji="0" lang="en-US" altLang="zh-CN" sz="1600" b="1" i="0" u="none" strike="noStrike" kern="0" cap="none" spc="0" normalizeH="0" baseline="0" noProof="0" dirty="0" smtClean="0">
                <a:ln>
                  <a:noFill/>
                </a:ln>
                <a:solidFill>
                  <a:schemeClr val="accent6">
                    <a:lumMod val="75000"/>
                  </a:schemeClr>
                </a:solidFill>
                <a:effectLst>
                  <a:outerShdw blurRad="38100" dist="38100" dir="2700000" algn="tl">
                    <a:srgbClr val="FFFFFF"/>
                  </a:outerShdw>
                </a:effectLst>
                <a:uLnTx/>
                <a:uFillTx/>
                <a:latin typeface="Times New Roman" pitchFamily="18" charset="0"/>
                <a:ea typeface="黑体"/>
              </a:rPr>
              <a:t>Formulae Attenuation</a:t>
            </a:r>
            <a:endParaRPr kumimoji="0" lang="zh-CN" altLang="en-US" sz="1600" b="1" i="0" u="none" strike="noStrike" kern="0" cap="none" spc="0" normalizeH="0" baseline="0" noProof="0" dirty="0">
              <a:ln>
                <a:noFill/>
              </a:ln>
              <a:solidFill>
                <a:schemeClr val="accent6">
                  <a:lumMod val="75000"/>
                </a:schemeClr>
              </a:solidFill>
              <a:effectLst>
                <a:outerShdw blurRad="38100" dist="38100" dir="2700000" algn="tl">
                  <a:srgbClr val="FFFFFF"/>
                </a:outerShdw>
              </a:effectLst>
              <a:uLnTx/>
              <a:uFillTx/>
              <a:latin typeface="Times New Roman" pitchFamily="18" charset="0"/>
              <a:ea typeface="黑体"/>
            </a:endParaRPr>
          </a:p>
        </p:txBody>
      </p:sp>
      <p:sp>
        <p:nvSpPr>
          <p:cNvPr id="130" name="AutoShape 26"/>
          <p:cNvSpPr>
            <a:spLocks noChangeArrowheads="1"/>
          </p:cNvSpPr>
          <p:nvPr/>
        </p:nvSpPr>
        <p:spPr bwMode="auto">
          <a:xfrm>
            <a:off x="6130181" y="5223828"/>
            <a:ext cx="1371067" cy="786598"/>
          </a:xfrm>
          <a:prstGeom prst="roundRect">
            <a:avLst>
              <a:gd name="adj" fmla="val 16667"/>
            </a:avLst>
          </a:prstGeom>
          <a:gradFill rotWithShape="1">
            <a:gsLst>
              <a:gs pos="0">
                <a:srgbClr val="DBFFB7">
                  <a:gamma/>
                  <a:tint val="0"/>
                  <a:invGamma/>
                </a:srgbClr>
              </a:gs>
              <a:gs pos="100000">
                <a:srgbClr val="DBFFB7"/>
              </a:gs>
            </a:gsLst>
            <a:lin ang="5400000" scaled="1"/>
          </a:gradFill>
          <a:ln w="9525">
            <a:solidFill>
              <a:srgbClr val="009900"/>
            </a:solidFill>
            <a:round/>
            <a:headEnd/>
            <a:tailEnd/>
          </a:ln>
          <a:effectLst>
            <a:outerShdw dist="35921" dir="2700000" algn="ctr" rotWithShape="0">
              <a:srgbClr val="EEECE1"/>
            </a:outerShdw>
          </a:effectLst>
        </p:spPr>
        <p:txBody>
          <a:bodyPr wrap="square" lIns="0" tIns="0" rIns="0" bIns="0" anchor="ctr" anchorCtr="1">
            <a:spAutoFit/>
          </a:bodyPr>
          <a:lstStyle/>
          <a:p>
            <a:pPr marL="0" marR="0" lvl="0" indent="0" algn="ctr" defTabSz="914400" eaLnBrk="1" fontAlgn="base" latinLnBrk="0" hangingPunct="1">
              <a:lnSpc>
                <a:spcPct val="110000"/>
              </a:lnSpc>
              <a:spcBef>
                <a:spcPct val="0"/>
              </a:spcBef>
              <a:spcAft>
                <a:spcPct val="0"/>
              </a:spcAft>
              <a:buClrTx/>
              <a:buSzTx/>
              <a:buFontTx/>
              <a:buNone/>
              <a:tabLst/>
              <a:defRPr/>
            </a:pPr>
            <a:r>
              <a:rPr kumimoji="0" lang="en-US" altLang="zh-CN" sz="1400" b="1" i="0" u="none" strike="noStrike" kern="0" cap="none" spc="0" normalizeH="0" baseline="0" noProof="0" dirty="0" smtClean="0">
                <a:ln>
                  <a:noFill/>
                </a:ln>
                <a:uLnTx/>
                <a:uFillTx/>
                <a:latin typeface="Times New Roman" pitchFamily="18" charset="0"/>
                <a:ea typeface="黑体"/>
              </a:rPr>
              <a:t>Syndrome Differentiation Attenuation</a:t>
            </a:r>
            <a:endParaRPr kumimoji="0" lang="zh-CN" altLang="en-US" sz="1400" b="1" i="0" u="none" strike="noStrike" kern="0" cap="none" spc="0" normalizeH="0" baseline="0" noProof="0" dirty="0">
              <a:ln>
                <a:noFill/>
              </a:ln>
              <a:uLnTx/>
              <a:uFillTx/>
              <a:latin typeface="Times New Roman" pitchFamily="18" charset="0"/>
              <a:ea typeface="黑体"/>
            </a:endParaRPr>
          </a:p>
        </p:txBody>
      </p:sp>
      <p:sp>
        <p:nvSpPr>
          <p:cNvPr id="133" name="Text Box 29"/>
          <p:cNvSpPr txBox="1">
            <a:spLocks noChangeArrowheads="1"/>
          </p:cNvSpPr>
          <p:nvPr/>
        </p:nvSpPr>
        <p:spPr bwMode="auto">
          <a:xfrm>
            <a:off x="6693000" y="3932511"/>
            <a:ext cx="176212" cy="2746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zh-CN" altLang="en-US" sz="1800" b="1" i="0" u="none" strike="noStrike" kern="0" cap="none" spc="0" normalizeH="0" baseline="0" noProof="0" dirty="0">
                <a:ln>
                  <a:noFill/>
                </a:ln>
                <a:solidFill>
                  <a:srgbClr val="FF0000"/>
                </a:solidFill>
                <a:effectLst>
                  <a:outerShdw blurRad="38100" dist="38100" dir="2700000" algn="tl">
                    <a:srgbClr val="C0C0C0"/>
                  </a:outerShdw>
                </a:effectLst>
                <a:uLnTx/>
                <a:uFillTx/>
                <a:latin typeface="Times New Roman" pitchFamily="18" charset="0"/>
                <a:ea typeface="黑体"/>
              </a:rPr>
              <a:t>？</a:t>
            </a:r>
          </a:p>
        </p:txBody>
      </p:sp>
      <p:sp>
        <p:nvSpPr>
          <p:cNvPr id="134" name="Text Box 30"/>
          <p:cNvSpPr txBox="1">
            <a:spLocks noChangeArrowheads="1"/>
          </p:cNvSpPr>
          <p:nvPr/>
        </p:nvSpPr>
        <p:spPr bwMode="auto">
          <a:xfrm>
            <a:off x="2257500" y="3937274"/>
            <a:ext cx="174625" cy="2746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zh-CN" altLang="en-US" sz="1800" b="1" i="0" u="none" strike="noStrike" kern="0" cap="none" spc="0" normalizeH="0" baseline="0" noProof="0">
                <a:ln>
                  <a:noFill/>
                </a:ln>
                <a:solidFill>
                  <a:srgbClr val="FF0000"/>
                </a:solidFill>
                <a:effectLst>
                  <a:outerShdw blurRad="38100" dist="38100" dir="2700000" algn="tl">
                    <a:srgbClr val="C0C0C0"/>
                  </a:outerShdw>
                </a:effectLst>
                <a:uLnTx/>
                <a:uFillTx/>
                <a:latin typeface="Times New Roman" pitchFamily="18" charset="0"/>
                <a:ea typeface="黑体"/>
              </a:rPr>
              <a:t>？</a:t>
            </a:r>
          </a:p>
        </p:txBody>
      </p:sp>
      <p:sp>
        <p:nvSpPr>
          <p:cNvPr id="135" name="Text Box 31"/>
          <p:cNvSpPr txBox="1">
            <a:spLocks noChangeArrowheads="1"/>
          </p:cNvSpPr>
          <p:nvPr/>
        </p:nvSpPr>
        <p:spPr bwMode="auto">
          <a:xfrm>
            <a:off x="3682033" y="3932511"/>
            <a:ext cx="176212" cy="2746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zh-CN" altLang="en-US" sz="1800" b="1" i="0" u="none" strike="noStrike" kern="0" cap="none" spc="0" normalizeH="0" baseline="0" noProof="0">
                <a:ln>
                  <a:noFill/>
                </a:ln>
                <a:solidFill>
                  <a:srgbClr val="FF0000"/>
                </a:solidFill>
                <a:effectLst>
                  <a:outerShdw blurRad="38100" dist="38100" dir="2700000" algn="tl">
                    <a:srgbClr val="C0C0C0"/>
                  </a:outerShdw>
                </a:effectLst>
                <a:uLnTx/>
                <a:uFillTx/>
                <a:latin typeface="Times New Roman" pitchFamily="18" charset="0"/>
                <a:ea typeface="黑体"/>
              </a:rPr>
              <a:t>？</a:t>
            </a:r>
          </a:p>
        </p:txBody>
      </p:sp>
      <p:sp>
        <p:nvSpPr>
          <p:cNvPr id="136" name="Text Box 32"/>
          <p:cNvSpPr txBox="1">
            <a:spLocks noChangeArrowheads="1"/>
          </p:cNvSpPr>
          <p:nvPr/>
        </p:nvSpPr>
        <p:spPr bwMode="auto">
          <a:xfrm>
            <a:off x="5198963" y="3932511"/>
            <a:ext cx="174625" cy="2746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zh-CN" altLang="en-US" sz="1800" b="1" i="0" u="none" strike="noStrike" kern="0" cap="none" spc="0" normalizeH="0" baseline="0" noProof="0">
                <a:ln>
                  <a:noFill/>
                </a:ln>
                <a:solidFill>
                  <a:srgbClr val="FF0000"/>
                </a:solidFill>
                <a:effectLst>
                  <a:outerShdw blurRad="38100" dist="38100" dir="2700000" algn="tl">
                    <a:srgbClr val="C0C0C0"/>
                  </a:outerShdw>
                </a:effectLst>
                <a:uLnTx/>
                <a:uFillTx/>
                <a:latin typeface="Times New Roman" pitchFamily="18" charset="0"/>
                <a:ea typeface="黑体"/>
              </a:rPr>
              <a:t>？</a:t>
            </a:r>
          </a:p>
        </p:txBody>
      </p:sp>
      <p:sp>
        <p:nvSpPr>
          <p:cNvPr id="137" name="AutoShape 33"/>
          <p:cNvSpPr>
            <a:spLocks noChangeArrowheads="1"/>
          </p:cNvSpPr>
          <p:nvPr/>
        </p:nvSpPr>
        <p:spPr bwMode="auto">
          <a:xfrm>
            <a:off x="2351370" y="4440318"/>
            <a:ext cx="55563" cy="720000"/>
          </a:xfrm>
          <a:prstGeom prst="upArrow">
            <a:avLst>
              <a:gd name="adj1" fmla="val 50000"/>
              <a:gd name="adj2" fmla="val 223569"/>
            </a:avLst>
          </a:prstGeom>
          <a:solidFill>
            <a:srgbClr val="FFFFFF"/>
          </a:solidFill>
          <a:ln w="9525">
            <a:solidFill>
              <a:srgbClr val="000000"/>
            </a:solidFill>
            <a:miter lim="800000"/>
            <a:headEnd/>
            <a:tailEnd/>
          </a:ln>
          <a:effectLst>
            <a:outerShdw dist="35921" dir="2700000" algn="ctr" rotWithShape="0">
              <a:srgbClr val="EEECE1"/>
            </a:outerShdw>
          </a:effectLst>
        </p:spPr>
        <p:txBody>
          <a:bodyPr vert="eaVert" lIns="0" tIns="0" rIns="0" bIns="0" anchor="ctr">
            <a:spAutoFit/>
          </a:bodyPr>
          <a:lstStyle>
            <a:lvl1pPr algn="l">
              <a:defRPr>
                <a:solidFill>
                  <a:schemeClr val="tx1"/>
                </a:solidFill>
                <a:latin typeface="Arial" charset="0"/>
                <a:ea typeface="宋体" pitchFamily="2" charset="-122"/>
              </a:defRPr>
            </a:lvl1pPr>
            <a:lvl2pPr marL="742950" indent="-285750" algn="l">
              <a:defRPr>
                <a:solidFill>
                  <a:schemeClr val="tx1"/>
                </a:solidFill>
                <a:latin typeface="Arial" charset="0"/>
                <a:ea typeface="宋体" pitchFamily="2" charset="-122"/>
              </a:defRPr>
            </a:lvl2pPr>
            <a:lvl3pPr marL="1143000" indent="-228600" algn="l">
              <a:defRPr>
                <a:solidFill>
                  <a:schemeClr val="tx1"/>
                </a:solidFill>
                <a:latin typeface="Arial" charset="0"/>
                <a:ea typeface="宋体" pitchFamily="2" charset="-122"/>
              </a:defRPr>
            </a:lvl3pPr>
            <a:lvl4pPr marL="1600200" indent="-228600" algn="l">
              <a:defRPr>
                <a:solidFill>
                  <a:schemeClr val="tx1"/>
                </a:solidFill>
                <a:latin typeface="Arial" charset="0"/>
                <a:ea typeface="宋体" pitchFamily="2" charset="-122"/>
              </a:defRPr>
            </a:lvl4pPr>
            <a:lvl5pPr marL="2057400" indent="-228600" algn="l">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600" b="0" i="0" u="none" strike="noStrike" kern="0" cap="none" spc="0" normalizeH="0" baseline="0" noProof="0">
              <a:ln>
                <a:noFill/>
              </a:ln>
              <a:solidFill>
                <a:srgbClr val="000000"/>
              </a:solidFill>
              <a:effectLst/>
              <a:uLnTx/>
              <a:uFillTx/>
              <a:latin typeface="Tahoma" pitchFamily="34" charset="0"/>
              <a:ea typeface="黑体" pitchFamily="49" charset="-122"/>
            </a:endParaRPr>
          </a:p>
        </p:txBody>
      </p:sp>
      <p:sp>
        <p:nvSpPr>
          <p:cNvPr id="139" name="Rectangle 35"/>
          <p:cNvSpPr>
            <a:spLocks noChangeArrowheads="1"/>
          </p:cNvSpPr>
          <p:nvPr/>
        </p:nvSpPr>
        <p:spPr bwMode="auto">
          <a:xfrm>
            <a:off x="2025725" y="3932511"/>
            <a:ext cx="6937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zh-CN" sz="4000" b="1" dirty="0">
                <a:solidFill>
                  <a:srgbClr val="FF0000"/>
                </a:solidFill>
                <a:effectLst>
                  <a:outerShdw blurRad="38100" dist="38100" dir="2700000" algn="tl">
                    <a:srgbClr val="C0C0C0"/>
                  </a:outerShdw>
                </a:effectLst>
                <a:latin typeface="Tahoma" pitchFamily="34" charset="0"/>
                <a:ea typeface="黑体"/>
              </a:rPr>
              <a:t>×</a:t>
            </a:r>
          </a:p>
        </p:txBody>
      </p:sp>
      <p:sp>
        <p:nvSpPr>
          <p:cNvPr id="140" name="Rectangle 36"/>
          <p:cNvSpPr>
            <a:spLocks noChangeArrowheads="1"/>
          </p:cNvSpPr>
          <p:nvPr/>
        </p:nvSpPr>
        <p:spPr bwMode="auto">
          <a:xfrm>
            <a:off x="3420220" y="3950916"/>
            <a:ext cx="693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zh-CN" sz="4000" b="1" dirty="0">
                <a:solidFill>
                  <a:srgbClr val="FF0000"/>
                </a:solidFill>
                <a:effectLst>
                  <a:outerShdw blurRad="38100" dist="38100" dir="2700000" algn="tl">
                    <a:srgbClr val="C0C0C0"/>
                  </a:outerShdw>
                </a:effectLst>
                <a:latin typeface="Tahoma" pitchFamily="34" charset="0"/>
                <a:ea typeface="黑体"/>
              </a:rPr>
              <a:t>×</a:t>
            </a:r>
          </a:p>
        </p:txBody>
      </p:sp>
      <p:sp>
        <p:nvSpPr>
          <p:cNvPr id="141" name="Rectangle 37"/>
          <p:cNvSpPr>
            <a:spLocks noChangeArrowheads="1"/>
          </p:cNvSpPr>
          <p:nvPr/>
        </p:nvSpPr>
        <p:spPr bwMode="auto">
          <a:xfrm>
            <a:off x="4950804" y="3932511"/>
            <a:ext cx="693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zh-CN" sz="4000" b="1" dirty="0">
                <a:solidFill>
                  <a:srgbClr val="FF0000"/>
                </a:solidFill>
                <a:effectLst>
                  <a:outerShdw blurRad="38100" dist="38100" dir="2700000" algn="tl">
                    <a:srgbClr val="C0C0C0"/>
                  </a:outerShdw>
                </a:effectLst>
                <a:latin typeface="Tahoma" pitchFamily="34" charset="0"/>
                <a:ea typeface="黑体"/>
              </a:rPr>
              <a:t>×</a:t>
            </a:r>
          </a:p>
        </p:txBody>
      </p:sp>
      <p:sp>
        <p:nvSpPr>
          <p:cNvPr id="142" name="Rectangle 38"/>
          <p:cNvSpPr>
            <a:spLocks noChangeArrowheads="1"/>
          </p:cNvSpPr>
          <p:nvPr/>
        </p:nvSpPr>
        <p:spPr bwMode="auto">
          <a:xfrm>
            <a:off x="6439793" y="3950916"/>
            <a:ext cx="6937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defRPr/>
            </a:pPr>
            <a:r>
              <a:rPr lang="en-US" altLang="zh-CN" sz="4000" b="1" dirty="0" smtClean="0">
                <a:solidFill>
                  <a:srgbClr val="FF0000"/>
                </a:solidFill>
                <a:effectLst>
                  <a:outerShdw blurRad="38100" dist="38100" dir="2700000" algn="tl">
                    <a:srgbClr val="C0C0C0"/>
                  </a:outerShdw>
                </a:effectLst>
                <a:latin typeface="Tahoma" pitchFamily="34" charset="0"/>
                <a:ea typeface="黑体"/>
              </a:rPr>
              <a:t>×</a:t>
            </a:r>
            <a:endParaRPr lang="en-US" altLang="zh-CN" sz="4000" b="1" dirty="0">
              <a:solidFill>
                <a:srgbClr val="FF0000"/>
              </a:solidFill>
              <a:effectLst>
                <a:outerShdw blurRad="38100" dist="38100" dir="2700000" algn="tl">
                  <a:srgbClr val="C0C0C0"/>
                </a:outerShdw>
              </a:effectLst>
              <a:latin typeface="Tahoma" pitchFamily="34" charset="0"/>
              <a:ea typeface="黑体"/>
            </a:endParaRPr>
          </a:p>
        </p:txBody>
      </p:sp>
      <p:sp>
        <p:nvSpPr>
          <p:cNvPr id="143" name="AutoShape 6"/>
          <p:cNvSpPr>
            <a:spLocks noChangeArrowheads="1"/>
          </p:cNvSpPr>
          <p:nvPr/>
        </p:nvSpPr>
        <p:spPr bwMode="auto">
          <a:xfrm>
            <a:off x="5558854" y="4004519"/>
            <a:ext cx="931367" cy="629667"/>
          </a:xfrm>
          <a:prstGeom prst="roundRect">
            <a:avLst>
              <a:gd name="adj" fmla="val 16667"/>
            </a:avLst>
          </a:prstGeom>
          <a:solidFill>
            <a:srgbClr val="FFFFFF"/>
          </a:solidFill>
          <a:ln w="9525">
            <a:solidFill>
              <a:srgbClr val="000000"/>
            </a:solidFill>
            <a:round/>
            <a:headEnd/>
            <a:tailEnd/>
          </a:ln>
          <a:effectLst>
            <a:outerShdw dist="35921" dir="2700000" algn="ctr" rotWithShape="0">
              <a:srgbClr val="EEECE1"/>
            </a:outerShdw>
          </a:effectLst>
        </p:spPr>
        <p:txBody>
          <a:bodyPr wrap="square" lIns="0" tIns="0" rIns="0" bIns="0" anchor="ctr" anchorCtr="1">
            <a:noAutofit/>
          </a:bodyP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zh-CN" sz="1400" b="1" i="0" u="none" strike="noStrike" kern="0" cap="none" spc="0" normalizeH="0" baseline="0" noProof="0" dirty="0" smtClean="0">
                <a:ln>
                  <a:noFill/>
                </a:ln>
                <a:solidFill>
                  <a:srgbClr val="000000"/>
                </a:solidFill>
                <a:effectLst>
                  <a:outerShdw blurRad="38100" dist="38100" dir="2700000" algn="tl">
                    <a:srgbClr val="C0C0C0"/>
                  </a:outerShdw>
                </a:effectLst>
                <a:uLnTx/>
                <a:uFillTx/>
                <a:latin typeface="Times New Roman" pitchFamily="18" charset="0"/>
                <a:ea typeface="黑体"/>
              </a:rPr>
              <a:t>Toxic Formulae</a:t>
            </a:r>
            <a:endParaRPr kumimoji="0" lang="zh-CN" altLang="en-US" sz="1400" b="1" i="0" u="none" strike="noStrike" kern="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黑体"/>
            </a:endParaRPr>
          </a:p>
        </p:txBody>
      </p:sp>
      <p:sp>
        <p:nvSpPr>
          <p:cNvPr id="144" name="AutoShape 6"/>
          <p:cNvSpPr>
            <a:spLocks noChangeArrowheads="1"/>
          </p:cNvSpPr>
          <p:nvPr/>
        </p:nvSpPr>
        <p:spPr bwMode="auto">
          <a:xfrm>
            <a:off x="7066285" y="4004519"/>
            <a:ext cx="1013942" cy="629667"/>
          </a:xfrm>
          <a:prstGeom prst="roundRect">
            <a:avLst>
              <a:gd name="adj" fmla="val 16667"/>
            </a:avLst>
          </a:prstGeom>
          <a:solidFill>
            <a:srgbClr val="FFFFFF"/>
          </a:solidFill>
          <a:ln w="9525">
            <a:solidFill>
              <a:srgbClr val="000000"/>
            </a:solidFill>
            <a:round/>
            <a:headEnd/>
            <a:tailEnd/>
          </a:ln>
          <a:effectLst>
            <a:outerShdw dist="35921" dir="2700000" algn="ctr" rotWithShape="0">
              <a:srgbClr val="EEECE1"/>
            </a:outerShdw>
          </a:effectLst>
        </p:spPr>
        <p:txBody>
          <a:bodyPr wrap="square" lIns="0" tIns="0" rIns="0" bIns="0" anchor="ctr" anchorCtr="1">
            <a:noAutofit/>
          </a:bodyPr>
          <a:lstStyle/>
          <a:p>
            <a:pPr marL="0" marR="0" lvl="0" indent="0" algn="ctr" defTabSz="914400" eaLnBrk="1" fontAlgn="base" latinLnBrk="0" hangingPunct="1">
              <a:lnSpc>
                <a:spcPct val="90000"/>
              </a:lnSpc>
              <a:spcBef>
                <a:spcPct val="0"/>
              </a:spcBef>
              <a:spcAft>
                <a:spcPct val="0"/>
              </a:spcAft>
              <a:buClrTx/>
              <a:buSzTx/>
              <a:buFontTx/>
              <a:buNone/>
              <a:tabLst/>
              <a:defRPr/>
            </a:pPr>
            <a:r>
              <a:rPr kumimoji="0" lang="en-US" altLang="zh-CN" sz="1400" b="1" i="0" u="none" strike="noStrike" kern="0" cap="none" spc="0" normalizeH="0" baseline="0" noProof="0" dirty="0">
                <a:ln>
                  <a:noFill/>
                </a:ln>
                <a:solidFill>
                  <a:srgbClr val="000000"/>
                </a:solidFill>
                <a:effectLst>
                  <a:outerShdw blurRad="38100" dist="38100" dir="2700000" algn="tl">
                    <a:srgbClr val="C0C0C0"/>
                  </a:outerShdw>
                </a:effectLst>
                <a:uLnTx/>
                <a:uFillTx/>
                <a:latin typeface="Times New Roman" pitchFamily="18" charset="0"/>
                <a:ea typeface="黑体"/>
              </a:rPr>
              <a:t>Drug Intoxication</a:t>
            </a:r>
          </a:p>
        </p:txBody>
      </p:sp>
      <p:sp>
        <p:nvSpPr>
          <p:cNvPr id="145" name="AutoShape 33"/>
          <p:cNvSpPr>
            <a:spLocks noChangeArrowheads="1"/>
          </p:cNvSpPr>
          <p:nvPr/>
        </p:nvSpPr>
        <p:spPr bwMode="auto">
          <a:xfrm>
            <a:off x="3746701" y="4440318"/>
            <a:ext cx="55563" cy="720000"/>
          </a:xfrm>
          <a:prstGeom prst="upArrow">
            <a:avLst>
              <a:gd name="adj1" fmla="val 50000"/>
              <a:gd name="adj2" fmla="val 223569"/>
            </a:avLst>
          </a:prstGeom>
          <a:solidFill>
            <a:srgbClr val="FFFFFF"/>
          </a:solidFill>
          <a:ln w="9525">
            <a:solidFill>
              <a:srgbClr val="000000"/>
            </a:solidFill>
            <a:miter lim="800000"/>
            <a:headEnd/>
            <a:tailEnd/>
          </a:ln>
          <a:effectLst>
            <a:outerShdw dist="35921" dir="2700000" algn="ctr" rotWithShape="0">
              <a:srgbClr val="EEECE1"/>
            </a:outerShdw>
          </a:effectLst>
        </p:spPr>
        <p:txBody>
          <a:bodyPr vert="eaVert" lIns="0" tIns="0" rIns="0" bIns="0" anchor="ctr">
            <a:spAutoFit/>
          </a:bodyPr>
          <a:lstStyle>
            <a:lvl1pPr algn="l">
              <a:defRPr>
                <a:solidFill>
                  <a:schemeClr val="tx1"/>
                </a:solidFill>
                <a:latin typeface="Arial" charset="0"/>
                <a:ea typeface="宋体" pitchFamily="2" charset="-122"/>
              </a:defRPr>
            </a:lvl1pPr>
            <a:lvl2pPr marL="742950" indent="-285750" algn="l">
              <a:defRPr>
                <a:solidFill>
                  <a:schemeClr val="tx1"/>
                </a:solidFill>
                <a:latin typeface="Arial" charset="0"/>
                <a:ea typeface="宋体" pitchFamily="2" charset="-122"/>
              </a:defRPr>
            </a:lvl2pPr>
            <a:lvl3pPr marL="1143000" indent="-228600" algn="l">
              <a:defRPr>
                <a:solidFill>
                  <a:schemeClr val="tx1"/>
                </a:solidFill>
                <a:latin typeface="Arial" charset="0"/>
                <a:ea typeface="宋体" pitchFamily="2" charset="-122"/>
              </a:defRPr>
            </a:lvl3pPr>
            <a:lvl4pPr marL="1600200" indent="-228600" algn="l">
              <a:defRPr>
                <a:solidFill>
                  <a:schemeClr val="tx1"/>
                </a:solidFill>
                <a:latin typeface="Arial" charset="0"/>
                <a:ea typeface="宋体" pitchFamily="2" charset="-122"/>
              </a:defRPr>
            </a:lvl4pPr>
            <a:lvl5pPr marL="2057400" indent="-228600" algn="l">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600" b="0" i="0" u="none" strike="noStrike" kern="0" cap="none" spc="0" normalizeH="0" baseline="0" noProof="0">
              <a:ln>
                <a:noFill/>
              </a:ln>
              <a:solidFill>
                <a:srgbClr val="000000"/>
              </a:solidFill>
              <a:effectLst/>
              <a:uLnTx/>
              <a:uFillTx/>
              <a:latin typeface="Tahoma" pitchFamily="34" charset="0"/>
              <a:ea typeface="黑体" pitchFamily="49" charset="-122"/>
            </a:endParaRPr>
          </a:p>
        </p:txBody>
      </p:sp>
      <p:sp>
        <p:nvSpPr>
          <p:cNvPr id="146" name="AutoShape 33"/>
          <p:cNvSpPr>
            <a:spLocks noChangeArrowheads="1"/>
          </p:cNvSpPr>
          <p:nvPr/>
        </p:nvSpPr>
        <p:spPr bwMode="auto">
          <a:xfrm>
            <a:off x="5257336" y="4470165"/>
            <a:ext cx="55563" cy="720000"/>
          </a:xfrm>
          <a:prstGeom prst="upArrow">
            <a:avLst>
              <a:gd name="adj1" fmla="val 50000"/>
              <a:gd name="adj2" fmla="val 223569"/>
            </a:avLst>
          </a:prstGeom>
          <a:solidFill>
            <a:srgbClr val="FFFFFF"/>
          </a:solidFill>
          <a:ln w="9525">
            <a:solidFill>
              <a:srgbClr val="000000"/>
            </a:solidFill>
            <a:miter lim="800000"/>
            <a:headEnd/>
            <a:tailEnd/>
          </a:ln>
          <a:effectLst>
            <a:outerShdw dist="35921" dir="2700000" algn="ctr" rotWithShape="0">
              <a:srgbClr val="EEECE1"/>
            </a:outerShdw>
          </a:effectLst>
        </p:spPr>
        <p:txBody>
          <a:bodyPr vert="eaVert" lIns="0" tIns="0" rIns="0" bIns="0" anchor="ctr">
            <a:spAutoFit/>
          </a:bodyPr>
          <a:lstStyle>
            <a:lvl1pPr algn="l">
              <a:defRPr>
                <a:solidFill>
                  <a:schemeClr val="tx1"/>
                </a:solidFill>
                <a:latin typeface="Arial" charset="0"/>
                <a:ea typeface="宋体" pitchFamily="2" charset="-122"/>
              </a:defRPr>
            </a:lvl1pPr>
            <a:lvl2pPr marL="742950" indent="-285750" algn="l">
              <a:defRPr>
                <a:solidFill>
                  <a:schemeClr val="tx1"/>
                </a:solidFill>
                <a:latin typeface="Arial" charset="0"/>
                <a:ea typeface="宋体" pitchFamily="2" charset="-122"/>
              </a:defRPr>
            </a:lvl2pPr>
            <a:lvl3pPr marL="1143000" indent="-228600" algn="l">
              <a:defRPr>
                <a:solidFill>
                  <a:schemeClr val="tx1"/>
                </a:solidFill>
                <a:latin typeface="Arial" charset="0"/>
                <a:ea typeface="宋体" pitchFamily="2" charset="-122"/>
              </a:defRPr>
            </a:lvl3pPr>
            <a:lvl4pPr marL="1600200" indent="-228600" algn="l">
              <a:defRPr>
                <a:solidFill>
                  <a:schemeClr val="tx1"/>
                </a:solidFill>
                <a:latin typeface="Arial" charset="0"/>
                <a:ea typeface="宋体" pitchFamily="2" charset="-122"/>
              </a:defRPr>
            </a:lvl4pPr>
            <a:lvl5pPr marL="2057400" indent="-228600" algn="l">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600" b="0" i="0" u="none" strike="noStrike" kern="0" cap="none" spc="0" normalizeH="0" baseline="0" noProof="0">
              <a:ln>
                <a:noFill/>
              </a:ln>
              <a:solidFill>
                <a:srgbClr val="000000"/>
              </a:solidFill>
              <a:effectLst/>
              <a:uLnTx/>
              <a:uFillTx/>
              <a:latin typeface="Tahoma" pitchFamily="34" charset="0"/>
              <a:ea typeface="黑体" pitchFamily="49" charset="-122"/>
            </a:endParaRPr>
          </a:p>
        </p:txBody>
      </p:sp>
      <p:sp>
        <p:nvSpPr>
          <p:cNvPr id="147" name="AutoShape 33"/>
          <p:cNvSpPr>
            <a:spLocks noChangeArrowheads="1"/>
          </p:cNvSpPr>
          <p:nvPr/>
        </p:nvSpPr>
        <p:spPr bwMode="auto">
          <a:xfrm>
            <a:off x="6778253" y="4427387"/>
            <a:ext cx="55563" cy="720000"/>
          </a:xfrm>
          <a:prstGeom prst="upArrow">
            <a:avLst>
              <a:gd name="adj1" fmla="val 50000"/>
              <a:gd name="adj2" fmla="val 223569"/>
            </a:avLst>
          </a:prstGeom>
          <a:solidFill>
            <a:srgbClr val="FFFFFF"/>
          </a:solidFill>
          <a:ln w="9525">
            <a:solidFill>
              <a:srgbClr val="000000"/>
            </a:solidFill>
            <a:miter lim="800000"/>
            <a:headEnd/>
            <a:tailEnd/>
          </a:ln>
          <a:effectLst>
            <a:outerShdw dist="35921" dir="2700000" algn="ctr" rotWithShape="0">
              <a:srgbClr val="EEECE1"/>
            </a:outerShdw>
          </a:effectLst>
        </p:spPr>
        <p:txBody>
          <a:bodyPr vert="eaVert" lIns="0" tIns="0" rIns="0" bIns="0" anchor="ctr">
            <a:spAutoFit/>
          </a:bodyPr>
          <a:lstStyle>
            <a:lvl1pPr algn="l">
              <a:defRPr>
                <a:solidFill>
                  <a:schemeClr val="tx1"/>
                </a:solidFill>
                <a:latin typeface="Arial" charset="0"/>
                <a:ea typeface="宋体" pitchFamily="2" charset="-122"/>
              </a:defRPr>
            </a:lvl1pPr>
            <a:lvl2pPr marL="742950" indent="-285750" algn="l">
              <a:defRPr>
                <a:solidFill>
                  <a:schemeClr val="tx1"/>
                </a:solidFill>
                <a:latin typeface="Arial" charset="0"/>
                <a:ea typeface="宋体" pitchFamily="2" charset="-122"/>
              </a:defRPr>
            </a:lvl2pPr>
            <a:lvl3pPr marL="1143000" indent="-228600" algn="l">
              <a:defRPr>
                <a:solidFill>
                  <a:schemeClr val="tx1"/>
                </a:solidFill>
                <a:latin typeface="Arial" charset="0"/>
                <a:ea typeface="宋体" pitchFamily="2" charset="-122"/>
              </a:defRPr>
            </a:lvl3pPr>
            <a:lvl4pPr marL="1600200" indent="-228600" algn="l">
              <a:defRPr>
                <a:solidFill>
                  <a:schemeClr val="tx1"/>
                </a:solidFill>
                <a:latin typeface="Arial" charset="0"/>
                <a:ea typeface="宋体" pitchFamily="2" charset="-122"/>
              </a:defRPr>
            </a:lvl4pPr>
            <a:lvl5pPr marL="2057400" indent="-228600" algn="l">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zh-CN" sz="1600" b="0" i="0" u="none" strike="noStrike" kern="0" cap="none" spc="0" normalizeH="0" baseline="0" noProof="0">
              <a:ln>
                <a:noFill/>
              </a:ln>
              <a:solidFill>
                <a:srgbClr val="000000"/>
              </a:solidFill>
              <a:effectLst/>
              <a:uLnTx/>
              <a:uFillTx/>
              <a:latin typeface="Tahoma" pitchFamily="34" charset="0"/>
              <a:ea typeface="黑体" pitchFamily="49" charset="-122"/>
            </a:endParaRPr>
          </a:p>
        </p:txBody>
      </p:sp>
      <p:sp>
        <p:nvSpPr>
          <p:cNvPr id="4" name="TextBox 3"/>
          <p:cNvSpPr txBox="1"/>
          <p:nvPr/>
        </p:nvSpPr>
        <p:spPr>
          <a:xfrm>
            <a:off x="323528" y="1777459"/>
            <a:ext cx="8640960" cy="1723549"/>
          </a:xfrm>
          <a:prstGeom prst="rect">
            <a:avLst/>
          </a:prstGeom>
          <a:noFill/>
        </p:spPr>
        <p:txBody>
          <a:bodyPr wrap="square" rtlCol="0">
            <a:spAutoFit/>
          </a:bodyPr>
          <a:lstStyle/>
          <a:p>
            <a:pPr marL="342900" indent="-342900">
              <a:buFont typeface="Arial" panose="020B0604020202020204" pitchFamily="34" charset="0"/>
              <a:buChar char="•"/>
            </a:pPr>
            <a:r>
              <a:rPr lang="en-US" altLang="zh-CN" sz="2400" b="1" dirty="0"/>
              <a:t>In 5000-years </a:t>
            </a:r>
            <a:r>
              <a:rPr lang="en-US" altLang="zh-CN" sz="2400" b="1" dirty="0" smtClean="0"/>
              <a:t>TCM history</a:t>
            </a:r>
            <a:r>
              <a:rPr lang="en-US" altLang="zh-CN" sz="2400" b="1" dirty="0"/>
              <a:t>, </a:t>
            </a:r>
            <a:r>
              <a:rPr lang="en-US" altLang="zh-CN" sz="2400" b="1" dirty="0" smtClean="0"/>
              <a:t>lots of toxicity-attenuating methods are documented </a:t>
            </a:r>
            <a:r>
              <a:rPr lang="en-US" altLang="zh-CN" sz="2400" b="1" dirty="0"/>
              <a:t>to avoid </a:t>
            </a:r>
            <a:r>
              <a:rPr lang="en-US" altLang="zh-CN" sz="2400" b="1" dirty="0" smtClean="0"/>
              <a:t>adverse reactions.</a:t>
            </a:r>
          </a:p>
          <a:p>
            <a:pPr marL="342900" indent="-342900">
              <a:spcBef>
                <a:spcPts val="1200"/>
              </a:spcBef>
              <a:buFont typeface="Arial" panose="020B0604020202020204" pitchFamily="34" charset="0"/>
              <a:buChar char="•"/>
            </a:pPr>
            <a:r>
              <a:rPr lang="en-US" altLang="zh-CN" sz="2400" b="1" dirty="0" smtClean="0"/>
              <a:t>Processing, formulae attenuation, and syndrome differentiation.</a:t>
            </a:r>
          </a:p>
          <a:p>
            <a:pPr marL="342900" indent="-342900">
              <a:buFont typeface="Arial" panose="020B0604020202020204" pitchFamily="34" charset="0"/>
              <a:buChar char="•"/>
            </a:pPr>
            <a:endParaRPr lang="en-US" altLang="zh-CN" sz="2400" b="1" dirty="0" smtClean="0"/>
          </a:p>
        </p:txBody>
      </p:sp>
    </p:spTree>
    <p:extLst>
      <p:ext uri="{BB962C8B-B14F-4D97-AF65-F5344CB8AC3E}">
        <p14:creationId xmlns:p14="http://schemas.microsoft.com/office/powerpoint/2010/main" val="282133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133"/>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134"/>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135"/>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136"/>
                                        </p:tgtEl>
                                        <p:attrNameLst>
                                          <p:attrName>r</p:attrName>
                                        </p:attrNameLst>
                                      </p:cBhvr>
                                    </p:animRot>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137"/>
                                        </p:tgtEl>
                                        <p:attrNameLst>
                                          <p:attrName>style.visibility</p:attrName>
                                        </p:attrNameLst>
                                      </p:cBhvr>
                                      <p:to>
                                        <p:strVal val="visible"/>
                                      </p:to>
                                    </p:set>
                                    <p:animEffect transition="in" filter="wipe(down)">
                                      <p:cBhvr>
                                        <p:cTn id="16" dur="500"/>
                                        <p:tgtEl>
                                          <p:spTgt spid="13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wipe(down)">
                                      <p:cBhvr>
                                        <p:cTn id="19" dur="500"/>
                                        <p:tgtEl>
                                          <p:spTgt spid="14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6"/>
                                        </p:tgtEl>
                                        <p:attrNameLst>
                                          <p:attrName>style.visibility</p:attrName>
                                        </p:attrNameLst>
                                      </p:cBhvr>
                                      <p:to>
                                        <p:strVal val="visible"/>
                                      </p:to>
                                    </p:set>
                                    <p:animEffect transition="in" filter="wipe(down)">
                                      <p:cBhvr>
                                        <p:cTn id="22" dur="500"/>
                                        <p:tgtEl>
                                          <p:spTgt spid="1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7"/>
                                        </p:tgtEl>
                                        <p:attrNameLst>
                                          <p:attrName>style.visibility</p:attrName>
                                        </p:attrNameLst>
                                      </p:cBhvr>
                                      <p:to>
                                        <p:strVal val="visible"/>
                                      </p:to>
                                    </p:set>
                                    <p:animEffect transition="in" filter="wipe(down)">
                                      <p:cBhvr>
                                        <p:cTn id="25" dur="500"/>
                                        <p:tgtEl>
                                          <p:spTgt spid="147"/>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down)">
                                      <p:cBhvr>
                                        <p:cTn id="29" dur="500"/>
                                        <p:tgtEl>
                                          <p:spTgt spid="127"/>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128"/>
                                        </p:tgtEl>
                                        <p:attrNameLst>
                                          <p:attrName>style.visibility</p:attrName>
                                        </p:attrNameLst>
                                      </p:cBhvr>
                                      <p:to>
                                        <p:strVal val="visible"/>
                                      </p:to>
                                    </p:set>
                                    <p:animEffect transition="in" filter="wipe(down)">
                                      <p:cBhvr>
                                        <p:cTn id="33" dur="500"/>
                                        <p:tgtEl>
                                          <p:spTgt spid="128"/>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wipe(down)">
                                      <p:cBhvr>
                                        <p:cTn id="37" dur="500"/>
                                        <p:tgtEl>
                                          <p:spTgt spid="129"/>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130"/>
                                        </p:tgtEl>
                                        <p:attrNameLst>
                                          <p:attrName>style.visibility</p:attrName>
                                        </p:attrNameLst>
                                      </p:cBhvr>
                                      <p:to>
                                        <p:strVal val="visible"/>
                                      </p:to>
                                    </p:set>
                                    <p:animEffect transition="in" filter="wipe(down)">
                                      <p:cBhvr>
                                        <p:cTn id="41" dur="500"/>
                                        <p:tgtEl>
                                          <p:spTgt spid="130"/>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39"/>
                                        </p:tgtEl>
                                        <p:attrNameLst>
                                          <p:attrName>style.visibility</p:attrName>
                                        </p:attrNameLst>
                                      </p:cBhvr>
                                      <p:to>
                                        <p:strVal val="visible"/>
                                      </p:to>
                                    </p:set>
                                    <p:animEffect transition="in" filter="wipe(down)">
                                      <p:cBhvr>
                                        <p:cTn id="45" dur="500"/>
                                        <p:tgtEl>
                                          <p:spTgt spid="139"/>
                                        </p:tgtEl>
                                      </p:cBhvr>
                                    </p:animEffect>
                                  </p:childTnLst>
                                </p:cTn>
                              </p:par>
                            </p:childTnLst>
                          </p:cTn>
                        </p:par>
                        <p:par>
                          <p:cTn id="46" fill="hold">
                            <p:stCondLst>
                              <p:cond delay="5000"/>
                            </p:stCondLst>
                            <p:childTnLst>
                              <p:par>
                                <p:cTn id="47" presetID="22" presetClass="entr" presetSubtype="4" fill="hold" grpId="0" nodeType="afterEffect">
                                  <p:stCondLst>
                                    <p:cond delay="0"/>
                                  </p:stCondLst>
                                  <p:childTnLst>
                                    <p:set>
                                      <p:cBhvr>
                                        <p:cTn id="48" dur="1" fill="hold">
                                          <p:stCondLst>
                                            <p:cond delay="0"/>
                                          </p:stCondLst>
                                        </p:cTn>
                                        <p:tgtEl>
                                          <p:spTgt spid="140"/>
                                        </p:tgtEl>
                                        <p:attrNameLst>
                                          <p:attrName>style.visibility</p:attrName>
                                        </p:attrNameLst>
                                      </p:cBhvr>
                                      <p:to>
                                        <p:strVal val="visible"/>
                                      </p:to>
                                    </p:set>
                                    <p:animEffect transition="in" filter="wipe(down)">
                                      <p:cBhvr>
                                        <p:cTn id="49" dur="500"/>
                                        <p:tgtEl>
                                          <p:spTgt spid="140"/>
                                        </p:tgtEl>
                                      </p:cBhvr>
                                    </p:animEffect>
                                  </p:childTnLst>
                                </p:cTn>
                              </p:par>
                            </p:childTnLst>
                          </p:cTn>
                        </p:par>
                        <p:par>
                          <p:cTn id="50" fill="hold">
                            <p:stCondLst>
                              <p:cond delay="5500"/>
                            </p:stCondLst>
                            <p:childTnLst>
                              <p:par>
                                <p:cTn id="51" presetID="22" presetClass="entr" presetSubtype="4" fill="hold" grpId="0" nodeType="afterEffect">
                                  <p:stCondLst>
                                    <p:cond delay="0"/>
                                  </p:stCondLst>
                                  <p:childTnLst>
                                    <p:set>
                                      <p:cBhvr>
                                        <p:cTn id="52" dur="1" fill="hold">
                                          <p:stCondLst>
                                            <p:cond delay="0"/>
                                          </p:stCondLst>
                                        </p:cTn>
                                        <p:tgtEl>
                                          <p:spTgt spid="141"/>
                                        </p:tgtEl>
                                        <p:attrNameLst>
                                          <p:attrName>style.visibility</p:attrName>
                                        </p:attrNameLst>
                                      </p:cBhvr>
                                      <p:to>
                                        <p:strVal val="visible"/>
                                      </p:to>
                                    </p:set>
                                    <p:animEffect transition="in" filter="wipe(down)">
                                      <p:cBhvr>
                                        <p:cTn id="53" dur="500"/>
                                        <p:tgtEl>
                                          <p:spTgt spid="141"/>
                                        </p:tgtEl>
                                      </p:cBhvr>
                                    </p:animEffect>
                                  </p:childTnLst>
                                </p:cTn>
                              </p:par>
                            </p:childTnLst>
                          </p:cTn>
                        </p:par>
                        <p:par>
                          <p:cTn id="54" fill="hold">
                            <p:stCondLst>
                              <p:cond delay="6000"/>
                            </p:stCondLst>
                            <p:childTnLst>
                              <p:par>
                                <p:cTn id="55" presetID="22" presetClass="entr" presetSubtype="4" fill="hold" grpId="0" nodeType="afterEffect">
                                  <p:stCondLst>
                                    <p:cond delay="0"/>
                                  </p:stCondLst>
                                  <p:childTnLst>
                                    <p:set>
                                      <p:cBhvr>
                                        <p:cTn id="56" dur="1" fill="hold">
                                          <p:stCondLst>
                                            <p:cond delay="0"/>
                                          </p:stCondLst>
                                        </p:cTn>
                                        <p:tgtEl>
                                          <p:spTgt spid="142"/>
                                        </p:tgtEl>
                                        <p:attrNameLst>
                                          <p:attrName>style.visibility</p:attrName>
                                        </p:attrNameLst>
                                      </p:cBhvr>
                                      <p:to>
                                        <p:strVal val="visible"/>
                                      </p:to>
                                    </p:set>
                                    <p:animEffect transition="in" filter="wipe(down)">
                                      <p:cBhvr>
                                        <p:cTn id="57" dur="500"/>
                                        <p:tgtEl>
                                          <p:spTgt spid="142"/>
                                        </p:tgtEl>
                                      </p:cBhvr>
                                    </p:animEffect>
                                  </p:childTnLst>
                                </p:cTn>
                              </p:par>
                            </p:childTnLst>
                          </p:cTn>
                        </p:par>
                        <p:par>
                          <p:cTn id="58" fill="hold">
                            <p:stCondLst>
                              <p:cond delay="6500"/>
                            </p:stCondLst>
                            <p:childTnLst>
                              <p:par>
                                <p:cTn id="59" presetID="1" presetClass="entr" presetSubtype="0" fill="hold" grpId="0" nodeType="afterEffect">
                                  <p:stCondLst>
                                    <p:cond delay="0"/>
                                  </p:stCondLst>
                                  <p:childTnLst>
                                    <p:set>
                                      <p:cBhvr>
                                        <p:cTn id="60"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27" grpId="0" animBg="1"/>
      <p:bldP spid="128" grpId="0" animBg="1"/>
      <p:bldP spid="129" grpId="0" animBg="1"/>
      <p:bldP spid="130" grpId="0" animBg="1"/>
      <p:bldP spid="133" grpId="0" animBg="1"/>
      <p:bldP spid="134" grpId="0" animBg="1"/>
      <p:bldP spid="135" grpId="0" animBg="1"/>
      <p:bldP spid="136" grpId="0" animBg="1"/>
      <p:bldP spid="137" grpId="0" animBg="1"/>
      <p:bldP spid="139" grpId="0"/>
      <p:bldP spid="140" grpId="0"/>
      <p:bldP spid="141" grpId="0"/>
      <p:bldP spid="142" grpId="0"/>
      <p:bldP spid="145" grpId="0" animBg="1"/>
      <p:bldP spid="146" grpId="0" animBg="1"/>
      <p:bldP spid="1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Common TCMs related to DILI</a:t>
            </a:r>
            <a:endParaRPr lang="zh-CN" altLang="en-US" dirty="0"/>
          </a:p>
        </p:txBody>
      </p:sp>
      <p:sp>
        <p:nvSpPr>
          <p:cNvPr id="3" name="内容占位符 2"/>
          <p:cNvSpPr>
            <a:spLocks noGrp="1"/>
          </p:cNvSpPr>
          <p:nvPr>
            <p:ph idx="1"/>
          </p:nvPr>
        </p:nvSpPr>
        <p:spPr>
          <a:xfrm>
            <a:off x="457200" y="2132856"/>
            <a:ext cx="4186808" cy="864096"/>
          </a:xfrm>
        </p:spPr>
        <p:txBody>
          <a:bodyPr>
            <a:normAutofit/>
          </a:bodyPr>
          <a:lstStyle/>
          <a:p>
            <a:pPr>
              <a:spcBef>
                <a:spcPts val="2400"/>
              </a:spcBef>
            </a:pPr>
            <a:r>
              <a:rPr lang="en-US" altLang="zh-CN" sz="2400" b="1" i="1" dirty="0"/>
              <a:t>Heshouwu</a:t>
            </a:r>
            <a:r>
              <a:rPr lang="en-US" altLang="zh-CN" sz="2400" b="1" dirty="0"/>
              <a:t> </a:t>
            </a:r>
            <a:r>
              <a:rPr lang="zh-CN" altLang="en-US" sz="2400" b="1" dirty="0" smtClean="0"/>
              <a:t>何首乌</a:t>
            </a:r>
            <a:r>
              <a:rPr lang="en-US" altLang="zh-CN" sz="2400" dirty="0" smtClean="0"/>
              <a:t/>
            </a:r>
            <a:br>
              <a:rPr lang="en-US" altLang="zh-CN" sz="2400" dirty="0" smtClean="0"/>
            </a:br>
            <a:r>
              <a:rPr lang="en-US" altLang="zh-CN" sz="1600" i="1" dirty="0" err="1" smtClean="0"/>
              <a:t>Polygonum</a:t>
            </a:r>
            <a:r>
              <a:rPr lang="en-US" altLang="zh-CN" sz="1600" i="1" dirty="0" smtClean="0"/>
              <a:t> </a:t>
            </a:r>
            <a:r>
              <a:rPr lang="en-US" altLang="zh-CN" sz="1600" i="1" dirty="0" err="1"/>
              <a:t>multiflorum</a:t>
            </a:r>
            <a:r>
              <a:rPr lang="en-US" altLang="zh-CN" sz="1600" dirty="0"/>
              <a:t> </a:t>
            </a:r>
            <a:r>
              <a:rPr lang="en-US" altLang="zh-CN" sz="1600" dirty="0" err="1"/>
              <a:t>Thunb</a:t>
            </a:r>
            <a:r>
              <a:rPr lang="en-US" altLang="zh-CN" sz="1600" dirty="0" smtClean="0"/>
              <a:t>.</a:t>
            </a:r>
            <a:endParaRPr lang="en-US" altLang="zh-CN" sz="18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774" y="4365104"/>
            <a:ext cx="1224136" cy="1721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760" y="1988840"/>
            <a:ext cx="1267341"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4716016" y="1484784"/>
            <a:ext cx="1272720"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7773606" y="3212976"/>
            <a:ext cx="1274574" cy="1803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8" cstate="print">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572000" y="5016567"/>
            <a:ext cx="1230619" cy="1626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圆角矩形 3"/>
          <p:cNvSpPr/>
          <p:nvPr/>
        </p:nvSpPr>
        <p:spPr>
          <a:xfrm>
            <a:off x="216024" y="1844824"/>
            <a:ext cx="3707904" cy="1008112"/>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0" name="内容占位符 2"/>
          <p:cNvSpPr txBox="1">
            <a:spLocks/>
          </p:cNvSpPr>
          <p:nvPr/>
        </p:nvSpPr>
        <p:spPr>
          <a:xfrm>
            <a:off x="381297" y="2861791"/>
            <a:ext cx="4186808" cy="40956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en-US" altLang="zh-CN" sz="2400" b="1" i="1" dirty="0" err="1" smtClean="0"/>
              <a:t>Leigongteng</a:t>
            </a:r>
            <a:r>
              <a:rPr lang="en-US" altLang="zh-CN" sz="2400" b="1" i="1" dirty="0" smtClean="0"/>
              <a:t> </a:t>
            </a:r>
            <a:r>
              <a:rPr lang="zh-CN" altLang="en-US" sz="2400" b="1" dirty="0" smtClean="0"/>
              <a:t>雷公藤</a:t>
            </a:r>
            <a:r>
              <a:rPr lang="en-US" altLang="zh-CN" sz="2400" dirty="0" smtClean="0"/>
              <a:t/>
            </a:r>
            <a:br>
              <a:rPr lang="en-US" altLang="zh-CN" sz="2400" dirty="0" smtClean="0"/>
            </a:br>
            <a:r>
              <a:rPr lang="en-US" altLang="zh-CN" sz="1600" i="1" dirty="0" err="1" smtClean="0"/>
              <a:t>Tripterygium</a:t>
            </a:r>
            <a:r>
              <a:rPr lang="en-US" altLang="zh-CN" sz="1600" i="1" dirty="0" smtClean="0"/>
              <a:t> </a:t>
            </a:r>
            <a:r>
              <a:rPr lang="en-US" altLang="zh-CN" sz="1600" i="1" dirty="0" err="1" smtClean="0"/>
              <a:t>wilfordii</a:t>
            </a:r>
            <a:r>
              <a:rPr lang="en-US" altLang="zh-CN" sz="1600" dirty="0" smtClean="0"/>
              <a:t> Hook. f.</a:t>
            </a:r>
          </a:p>
          <a:p>
            <a:pPr>
              <a:spcBef>
                <a:spcPts val="600"/>
              </a:spcBef>
            </a:pPr>
            <a:r>
              <a:rPr lang="en-US" altLang="zh-CN" sz="2400" b="1" i="1" dirty="0" err="1" smtClean="0"/>
              <a:t>Yinyanghuo</a:t>
            </a:r>
            <a:r>
              <a:rPr lang="en-US" altLang="zh-CN" sz="2400" b="1" dirty="0" smtClean="0"/>
              <a:t> </a:t>
            </a:r>
            <a:r>
              <a:rPr lang="zh-CN" altLang="en-US" sz="2400" b="1" dirty="0" smtClean="0"/>
              <a:t>淫羊藿</a:t>
            </a:r>
            <a:r>
              <a:rPr lang="en-US" altLang="zh-CN" sz="2400" dirty="0" smtClean="0"/>
              <a:t/>
            </a:r>
            <a:br>
              <a:rPr lang="en-US" altLang="zh-CN" sz="2400" dirty="0" smtClean="0"/>
            </a:br>
            <a:r>
              <a:rPr lang="en-US" altLang="zh-CN" sz="1600" i="1" dirty="0" err="1" smtClean="0"/>
              <a:t>Epimedium</a:t>
            </a:r>
            <a:r>
              <a:rPr lang="en-US" altLang="zh-CN" sz="1600" i="1" dirty="0" smtClean="0"/>
              <a:t> </a:t>
            </a:r>
            <a:r>
              <a:rPr lang="en-US" altLang="zh-CN" sz="1600" i="1" dirty="0" err="1" smtClean="0"/>
              <a:t>brevicornu</a:t>
            </a:r>
            <a:r>
              <a:rPr lang="en-US" altLang="zh-CN" sz="1600" dirty="0" smtClean="0"/>
              <a:t> Maxim.</a:t>
            </a:r>
          </a:p>
          <a:p>
            <a:pPr>
              <a:spcBef>
                <a:spcPts val="600"/>
              </a:spcBef>
            </a:pPr>
            <a:r>
              <a:rPr lang="en-US" altLang="zh-CN" sz="2400" b="1" i="1" dirty="0" err="1" smtClean="0"/>
              <a:t>Buguzhi</a:t>
            </a:r>
            <a:r>
              <a:rPr lang="en-US" altLang="zh-CN" sz="2400" b="1" i="1" dirty="0" smtClean="0"/>
              <a:t> </a:t>
            </a:r>
            <a:r>
              <a:rPr lang="zh-CN" altLang="en-US" sz="2400" b="1" dirty="0" smtClean="0"/>
              <a:t>补骨脂</a:t>
            </a:r>
            <a:r>
              <a:rPr lang="en-US" altLang="zh-CN" sz="2400" b="1" dirty="0" smtClean="0"/>
              <a:t/>
            </a:r>
            <a:br>
              <a:rPr lang="en-US" altLang="zh-CN" sz="2400" b="1" dirty="0" smtClean="0"/>
            </a:br>
            <a:r>
              <a:rPr lang="en-US" altLang="zh-CN" sz="1800" i="1" dirty="0" err="1" smtClean="0"/>
              <a:t>Psoralea</a:t>
            </a:r>
            <a:r>
              <a:rPr lang="en-US" altLang="zh-CN" sz="1800" i="1" dirty="0" smtClean="0"/>
              <a:t> </a:t>
            </a:r>
            <a:r>
              <a:rPr lang="en-US" altLang="zh-CN" sz="1800" i="1" dirty="0" err="1" smtClean="0"/>
              <a:t>corylifolia</a:t>
            </a:r>
            <a:r>
              <a:rPr lang="en-US" altLang="zh-CN" sz="1800" i="1" dirty="0" smtClean="0"/>
              <a:t> Linn.</a:t>
            </a:r>
          </a:p>
          <a:p>
            <a:pPr>
              <a:spcBef>
                <a:spcPts val="600"/>
              </a:spcBef>
            </a:pPr>
            <a:r>
              <a:rPr lang="en-US" altLang="zh-CN" sz="2400" b="1" i="1" dirty="0" err="1" smtClean="0"/>
              <a:t>Chaihu</a:t>
            </a:r>
            <a:r>
              <a:rPr lang="en-US" altLang="zh-CN" sz="2400" i="1" dirty="0" smtClean="0"/>
              <a:t> </a:t>
            </a:r>
            <a:r>
              <a:rPr lang="zh-CN" altLang="en-US" sz="2400" b="1" dirty="0" smtClean="0"/>
              <a:t>柴胡</a:t>
            </a:r>
            <a:r>
              <a:rPr lang="en-US" altLang="zh-CN" sz="2400" dirty="0" smtClean="0"/>
              <a:t/>
            </a:r>
            <a:br>
              <a:rPr lang="en-US" altLang="zh-CN" sz="2400" dirty="0" smtClean="0"/>
            </a:br>
            <a:r>
              <a:rPr lang="en-US" altLang="zh-CN" sz="1800" i="1" dirty="0" err="1" smtClean="0"/>
              <a:t>Bupleurum</a:t>
            </a:r>
            <a:r>
              <a:rPr lang="en-US" altLang="zh-CN" sz="1800" i="1" dirty="0" smtClean="0"/>
              <a:t> </a:t>
            </a:r>
            <a:r>
              <a:rPr lang="en-US" altLang="zh-CN" sz="1800" i="1" dirty="0" err="1" smtClean="0"/>
              <a:t>chinense</a:t>
            </a:r>
            <a:r>
              <a:rPr lang="en-US" altLang="zh-CN" sz="1800" dirty="0" smtClean="0"/>
              <a:t> DC.</a:t>
            </a:r>
            <a:endParaRPr lang="en-US" altLang="zh-CN" sz="2000" dirty="0" smtClean="0"/>
          </a:p>
          <a:p>
            <a:pPr>
              <a:spcBef>
                <a:spcPts val="600"/>
              </a:spcBef>
            </a:pPr>
            <a:r>
              <a:rPr lang="en-US" altLang="zh-CN" sz="2400" dirty="0" smtClean="0"/>
              <a:t>   ……</a:t>
            </a:r>
            <a:endParaRPr lang="zh-CN" altLang="en-US" sz="2400" dirty="0"/>
          </a:p>
        </p:txBody>
      </p:sp>
      <p:sp>
        <p:nvSpPr>
          <p:cNvPr id="7" name="TextBox 6"/>
          <p:cNvSpPr txBox="1"/>
          <p:nvPr/>
        </p:nvSpPr>
        <p:spPr>
          <a:xfrm>
            <a:off x="6019459" y="1772816"/>
            <a:ext cx="2391434" cy="1200329"/>
          </a:xfrm>
          <a:prstGeom prst="rect">
            <a:avLst/>
          </a:prstGeom>
          <a:noFill/>
        </p:spPr>
        <p:txBody>
          <a:bodyPr wrap="square" rtlCol="0">
            <a:spAutoFit/>
          </a:bodyPr>
          <a:lstStyle/>
          <a:p>
            <a:pPr>
              <a:lnSpc>
                <a:spcPct val="150000"/>
              </a:lnSpc>
            </a:pPr>
            <a:r>
              <a:rPr lang="en-US" altLang="zh-CN" sz="1600" dirty="0" smtClean="0"/>
              <a:t>Dried </a:t>
            </a:r>
            <a:r>
              <a:rPr lang="en-US" altLang="zh-CN" sz="1600" dirty="0"/>
              <a:t>root of </a:t>
            </a:r>
            <a:endParaRPr lang="en-US" altLang="zh-CN" sz="1600" i="1" dirty="0"/>
          </a:p>
          <a:p>
            <a:pPr>
              <a:lnSpc>
                <a:spcPct val="150000"/>
              </a:lnSpc>
            </a:pPr>
            <a:r>
              <a:rPr lang="en-US" altLang="zh-CN" sz="1600" i="1" dirty="0" err="1" smtClean="0"/>
              <a:t>Polygonum</a:t>
            </a:r>
            <a:r>
              <a:rPr lang="en-US" altLang="zh-CN" sz="1600" i="1" dirty="0" smtClean="0"/>
              <a:t> </a:t>
            </a:r>
            <a:r>
              <a:rPr lang="en-US" altLang="zh-CN" sz="1600" i="1" dirty="0" err="1" smtClean="0"/>
              <a:t>multiflorum</a:t>
            </a:r>
            <a:r>
              <a:rPr lang="en-US" altLang="zh-CN" sz="1600" i="1" dirty="0" smtClean="0"/>
              <a:t> </a:t>
            </a:r>
          </a:p>
          <a:p>
            <a:pPr>
              <a:lnSpc>
                <a:spcPct val="150000"/>
              </a:lnSpc>
            </a:pPr>
            <a:r>
              <a:rPr lang="en-US" altLang="zh-CN" sz="1600" dirty="0" smtClean="0"/>
              <a:t>family </a:t>
            </a:r>
            <a:r>
              <a:rPr lang="en-US" altLang="zh-CN" sz="1600" dirty="0" err="1" smtClean="0"/>
              <a:t>Polygonaceae</a:t>
            </a:r>
            <a:endParaRPr lang="zh-CN" altLang="en-US" sz="1600" dirty="0"/>
          </a:p>
        </p:txBody>
      </p:sp>
      <p:sp>
        <p:nvSpPr>
          <p:cNvPr id="13" name="TextBox 12"/>
          <p:cNvSpPr txBox="1"/>
          <p:nvPr/>
        </p:nvSpPr>
        <p:spPr>
          <a:xfrm>
            <a:off x="2973003" y="3789040"/>
            <a:ext cx="3308771" cy="1877437"/>
          </a:xfrm>
          <a:prstGeom prst="rect">
            <a:avLst/>
          </a:prstGeom>
          <a:noFill/>
        </p:spPr>
        <p:txBody>
          <a:bodyPr wrap="square" rtlCol="0">
            <a:spAutoFit/>
          </a:bodyPr>
          <a:lstStyle/>
          <a:p>
            <a:pPr algn="ctr">
              <a:spcBef>
                <a:spcPts val="1200"/>
              </a:spcBef>
            </a:pPr>
            <a:r>
              <a:rPr lang="en-US" altLang="zh-CN" sz="3200" b="1" dirty="0" smtClean="0">
                <a:solidFill>
                  <a:srgbClr val="0000FF"/>
                </a:solidFill>
                <a:effectLst>
                  <a:outerShdw blurRad="38100" dist="38100" dir="2700000" algn="tl">
                    <a:srgbClr val="000000">
                      <a:alpha val="43137"/>
                    </a:srgbClr>
                  </a:outerShdw>
                </a:effectLst>
              </a:rPr>
              <a:t>Liver-restorative</a:t>
            </a:r>
          </a:p>
          <a:p>
            <a:pPr algn="ctr">
              <a:spcBef>
                <a:spcPts val="1200"/>
              </a:spcBef>
            </a:pPr>
            <a:r>
              <a:rPr lang="en-US" altLang="zh-CN" sz="3200" b="1" dirty="0" smtClean="0">
                <a:effectLst>
                  <a:outerShdw blurRad="38100" dist="38100" dir="2700000" algn="tl">
                    <a:srgbClr val="000000">
                      <a:alpha val="43137"/>
                    </a:srgbClr>
                  </a:outerShdw>
                </a:effectLst>
              </a:rPr>
              <a:t>VS</a:t>
            </a:r>
          </a:p>
          <a:p>
            <a:pPr algn="ctr">
              <a:spcBef>
                <a:spcPts val="1200"/>
              </a:spcBef>
            </a:pPr>
            <a:r>
              <a:rPr lang="en-US" altLang="zh-CN" sz="3200" b="1" dirty="0" smtClean="0">
                <a:solidFill>
                  <a:srgbClr val="FF0000"/>
                </a:solidFill>
                <a:effectLst>
                  <a:outerShdw blurRad="38100" dist="38100" dir="2700000" algn="tl">
                    <a:srgbClr val="000000">
                      <a:alpha val="43137"/>
                    </a:srgbClr>
                  </a:outerShdw>
                </a:effectLst>
              </a:rPr>
              <a:t>Hepatotoxic</a:t>
            </a:r>
            <a:endParaRPr lang="zh-CN" altLang="en-US" sz="3200" b="1" dirty="0">
              <a:solidFill>
                <a:srgbClr val="FF0000"/>
              </a:solidFill>
              <a:effectLst>
                <a:outerShdw blurRad="38100" dist="38100" dir="2700000" algn="tl">
                  <a:srgbClr val="000000">
                    <a:alpha val="43137"/>
                  </a:srgbClr>
                </a:outerShdw>
              </a:effectLst>
            </a:endParaRPr>
          </a:p>
        </p:txBody>
      </p:sp>
      <p:pic>
        <p:nvPicPr>
          <p:cNvPr id="2054" name="Picture 6"/>
          <p:cNvPicPr>
            <a:picLocks noChangeAspect="1" noChangeArrowheads="1"/>
          </p:cNvPicPr>
          <p:nvPr/>
        </p:nvPicPr>
        <p:blipFill rotWithShape="1">
          <a:blip r:embed="rId10">
            <a:extLst>
              <a:ext uri="{28A0092B-C50C-407E-A947-70E740481C1C}">
                <a14:useLocalDpi xmlns:a14="http://schemas.microsoft.com/office/drawing/2010/main" val="0"/>
              </a:ext>
            </a:extLst>
          </a:blip>
          <a:srcRect b="11902"/>
          <a:stretch/>
        </p:blipFill>
        <p:spPr bwMode="auto">
          <a:xfrm>
            <a:off x="859946" y="5556480"/>
            <a:ext cx="2092097" cy="1215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1271" y="5470883"/>
            <a:ext cx="1849490" cy="13871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297" y="3433063"/>
            <a:ext cx="4971079" cy="150810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altLang="zh-CN" sz="2400" dirty="0" smtClean="0"/>
              <a:t>Tonic to liver and kidney</a:t>
            </a:r>
          </a:p>
          <a:p>
            <a:pPr marL="285750" indent="-285750">
              <a:spcBef>
                <a:spcPts val="1200"/>
              </a:spcBef>
              <a:buFont typeface="Arial" panose="020B0604020202020204" pitchFamily="34" charset="0"/>
              <a:buChar char="•"/>
            </a:pPr>
            <a:r>
              <a:rPr lang="en-US" altLang="zh-CN" sz="2400" dirty="0" smtClean="0"/>
              <a:t>Preventing </a:t>
            </a:r>
            <a:r>
              <a:rPr lang="en-US" altLang="zh-CN" sz="2400" dirty="0"/>
              <a:t>hair loss and </a:t>
            </a:r>
            <a:r>
              <a:rPr lang="en-US" altLang="zh-CN" sz="2400" dirty="0" smtClean="0"/>
              <a:t>graying</a:t>
            </a:r>
          </a:p>
          <a:p>
            <a:pPr marL="285750" indent="-285750">
              <a:spcBef>
                <a:spcPts val="1200"/>
              </a:spcBef>
              <a:buFont typeface="Arial" panose="020B0604020202020204" pitchFamily="34" charset="0"/>
              <a:buChar char="•"/>
            </a:pPr>
            <a:r>
              <a:rPr lang="en-US" altLang="zh-CN" sz="2400" dirty="0" smtClean="0"/>
              <a:t>Prevent </a:t>
            </a:r>
            <a:r>
              <a:rPr lang="en-US" altLang="zh-CN" sz="2400" dirty="0"/>
              <a:t>aging and extend </a:t>
            </a:r>
            <a:r>
              <a:rPr lang="en-US" altLang="zh-CN" sz="2400" dirty="0" smtClean="0"/>
              <a:t>lifetime</a:t>
            </a:r>
            <a:endParaRPr lang="zh-CN" altLang="en-US" sz="2400" dirty="0"/>
          </a:p>
        </p:txBody>
      </p:sp>
      <p:pic>
        <p:nvPicPr>
          <p:cNvPr id="2057"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16359" y="5470883"/>
            <a:ext cx="1297495" cy="141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30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par>
                                <p:cTn id="11" presetID="3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p:cTn id="13" dur="1000" fill="hold"/>
                                        <p:tgtEl>
                                          <p:spTgt spid="2051"/>
                                        </p:tgtEl>
                                        <p:attrNameLst>
                                          <p:attrName>ppt_w</p:attrName>
                                        </p:attrNameLst>
                                      </p:cBhvr>
                                      <p:tavLst>
                                        <p:tav tm="0">
                                          <p:val>
                                            <p:fltVal val="0"/>
                                          </p:val>
                                        </p:tav>
                                        <p:tav tm="100000">
                                          <p:val>
                                            <p:strVal val="#ppt_w"/>
                                          </p:val>
                                        </p:tav>
                                      </p:tavLst>
                                    </p:anim>
                                    <p:anim calcmode="lin" valueType="num">
                                      <p:cBhvr>
                                        <p:cTn id="14" dur="1000" fill="hold"/>
                                        <p:tgtEl>
                                          <p:spTgt spid="2051"/>
                                        </p:tgtEl>
                                        <p:attrNameLst>
                                          <p:attrName>ppt_h</p:attrName>
                                        </p:attrNameLst>
                                      </p:cBhvr>
                                      <p:tavLst>
                                        <p:tav tm="0">
                                          <p:val>
                                            <p:fltVal val="0"/>
                                          </p:val>
                                        </p:tav>
                                        <p:tav tm="100000">
                                          <p:val>
                                            <p:strVal val="#ppt_h"/>
                                          </p:val>
                                        </p:tav>
                                      </p:tavLst>
                                    </p:anim>
                                    <p:anim calcmode="lin" valueType="num">
                                      <p:cBhvr>
                                        <p:cTn id="15" dur="1000" fill="hold"/>
                                        <p:tgtEl>
                                          <p:spTgt spid="2051"/>
                                        </p:tgtEl>
                                        <p:attrNameLst>
                                          <p:attrName>style.rotation</p:attrName>
                                        </p:attrNameLst>
                                      </p:cBhvr>
                                      <p:tavLst>
                                        <p:tav tm="0">
                                          <p:val>
                                            <p:fltVal val="90"/>
                                          </p:val>
                                        </p:tav>
                                        <p:tav tm="100000">
                                          <p:val>
                                            <p:fltVal val="0"/>
                                          </p:val>
                                        </p:tav>
                                      </p:tavLst>
                                    </p:anim>
                                    <p:animEffect transition="in" filter="fade">
                                      <p:cBhvr>
                                        <p:cTn id="16" dur="1000"/>
                                        <p:tgtEl>
                                          <p:spTgt spid="2051"/>
                                        </p:tgtEl>
                                      </p:cBhvr>
                                    </p:animEffect>
                                  </p:childTnLst>
                                </p:cTn>
                              </p:par>
                              <p:par>
                                <p:cTn id="17" presetID="3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p:cTn id="25" dur="1000" fill="hold"/>
                                        <p:tgtEl>
                                          <p:spTgt spid="2052"/>
                                        </p:tgtEl>
                                        <p:attrNameLst>
                                          <p:attrName>ppt_w</p:attrName>
                                        </p:attrNameLst>
                                      </p:cBhvr>
                                      <p:tavLst>
                                        <p:tav tm="0">
                                          <p:val>
                                            <p:fltVal val="0"/>
                                          </p:val>
                                        </p:tav>
                                        <p:tav tm="100000">
                                          <p:val>
                                            <p:strVal val="#ppt_w"/>
                                          </p:val>
                                        </p:tav>
                                      </p:tavLst>
                                    </p:anim>
                                    <p:anim calcmode="lin" valueType="num">
                                      <p:cBhvr>
                                        <p:cTn id="26" dur="1000" fill="hold"/>
                                        <p:tgtEl>
                                          <p:spTgt spid="2052"/>
                                        </p:tgtEl>
                                        <p:attrNameLst>
                                          <p:attrName>ppt_h</p:attrName>
                                        </p:attrNameLst>
                                      </p:cBhvr>
                                      <p:tavLst>
                                        <p:tav tm="0">
                                          <p:val>
                                            <p:fltVal val="0"/>
                                          </p:val>
                                        </p:tav>
                                        <p:tav tm="100000">
                                          <p:val>
                                            <p:strVal val="#ppt_h"/>
                                          </p:val>
                                        </p:tav>
                                      </p:tavLst>
                                    </p:anim>
                                    <p:anim calcmode="lin" valueType="num">
                                      <p:cBhvr>
                                        <p:cTn id="27" dur="1000" fill="hold"/>
                                        <p:tgtEl>
                                          <p:spTgt spid="2052"/>
                                        </p:tgtEl>
                                        <p:attrNameLst>
                                          <p:attrName>style.rotation</p:attrName>
                                        </p:attrNameLst>
                                      </p:cBhvr>
                                      <p:tavLst>
                                        <p:tav tm="0">
                                          <p:val>
                                            <p:fltVal val="90"/>
                                          </p:val>
                                        </p:tav>
                                        <p:tav tm="100000">
                                          <p:val>
                                            <p:fltVal val="0"/>
                                          </p:val>
                                        </p:tav>
                                      </p:tavLst>
                                    </p:anim>
                                    <p:animEffect transition="in" filter="fade">
                                      <p:cBhvr>
                                        <p:cTn id="28" dur="1000"/>
                                        <p:tgtEl>
                                          <p:spTgt spid="2052"/>
                                        </p:tgtEl>
                                      </p:cBhvr>
                                    </p:animEffect>
                                  </p:childTnLst>
                                </p:cTn>
                              </p:par>
                              <p:par>
                                <p:cTn id="29" presetID="31" presetClass="entr" presetSubtype="0" fill="hold" nodeType="withEffect">
                                  <p:stCondLst>
                                    <p:cond delay="0"/>
                                  </p:stCondLst>
                                  <p:childTnLst>
                                    <p:set>
                                      <p:cBhvr>
                                        <p:cTn id="30" dur="1" fill="hold">
                                          <p:stCondLst>
                                            <p:cond delay="0"/>
                                          </p:stCondLst>
                                        </p:cTn>
                                        <p:tgtEl>
                                          <p:spTgt spid="2053"/>
                                        </p:tgtEl>
                                        <p:attrNameLst>
                                          <p:attrName>style.visibility</p:attrName>
                                        </p:attrNameLst>
                                      </p:cBhvr>
                                      <p:to>
                                        <p:strVal val="visible"/>
                                      </p:to>
                                    </p:set>
                                    <p:anim calcmode="lin" valueType="num">
                                      <p:cBhvr>
                                        <p:cTn id="31" dur="1000" fill="hold"/>
                                        <p:tgtEl>
                                          <p:spTgt spid="2053"/>
                                        </p:tgtEl>
                                        <p:attrNameLst>
                                          <p:attrName>ppt_w</p:attrName>
                                        </p:attrNameLst>
                                      </p:cBhvr>
                                      <p:tavLst>
                                        <p:tav tm="0">
                                          <p:val>
                                            <p:fltVal val="0"/>
                                          </p:val>
                                        </p:tav>
                                        <p:tav tm="100000">
                                          <p:val>
                                            <p:strVal val="#ppt_w"/>
                                          </p:val>
                                        </p:tav>
                                      </p:tavLst>
                                    </p:anim>
                                    <p:anim calcmode="lin" valueType="num">
                                      <p:cBhvr>
                                        <p:cTn id="32" dur="1000" fill="hold"/>
                                        <p:tgtEl>
                                          <p:spTgt spid="2053"/>
                                        </p:tgtEl>
                                        <p:attrNameLst>
                                          <p:attrName>ppt_h</p:attrName>
                                        </p:attrNameLst>
                                      </p:cBhvr>
                                      <p:tavLst>
                                        <p:tav tm="0">
                                          <p:val>
                                            <p:fltVal val="0"/>
                                          </p:val>
                                        </p:tav>
                                        <p:tav tm="100000">
                                          <p:val>
                                            <p:strVal val="#ppt_h"/>
                                          </p:val>
                                        </p:tav>
                                      </p:tavLst>
                                    </p:anim>
                                    <p:anim calcmode="lin" valueType="num">
                                      <p:cBhvr>
                                        <p:cTn id="33" dur="1000" fill="hold"/>
                                        <p:tgtEl>
                                          <p:spTgt spid="2053"/>
                                        </p:tgtEl>
                                        <p:attrNameLst>
                                          <p:attrName>style.rotation</p:attrName>
                                        </p:attrNameLst>
                                      </p:cBhvr>
                                      <p:tavLst>
                                        <p:tav tm="0">
                                          <p:val>
                                            <p:fltVal val="90"/>
                                          </p:val>
                                        </p:tav>
                                        <p:tav tm="100000">
                                          <p:val>
                                            <p:fltVal val="0"/>
                                          </p:val>
                                        </p:tav>
                                      </p:tavLst>
                                    </p:anim>
                                    <p:animEffect transition="in" filter="fade">
                                      <p:cBhvr>
                                        <p:cTn id="34" dur="1000"/>
                                        <p:tgtEl>
                                          <p:spTgt spid="205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050"/>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51"/>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05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053"/>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par>
                          <p:cTn id="55" fill="hold">
                            <p:stCondLst>
                              <p:cond delay="0"/>
                            </p:stCondLst>
                            <p:childTnLst>
                              <p:par>
                                <p:cTn id="56" presetID="10" presetClass="entr" presetSubtype="0"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par>
                                <p:cTn id="59" presetID="1" presetClass="entr" presetSubtype="0" fill="hold" nodeType="withEffect">
                                  <p:stCondLst>
                                    <p:cond delay="0"/>
                                  </p:stCondLst>
                                  <p:childTnLst>
                                    <p:set>
                                      <p:cBhvr>
                                        <p:cTn id="60" dur="1" fill="hold">
                                          <p:stCondLst>
                                            <p:cond delay="0"/>
                                          </p:stCondLst>
                                        </p:cTn>
                                        <p:tgtEl>
                                          <p:spTgt spid="205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5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05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5"/>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2054"/>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2056"/>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2057"/>
                                        </p:tgtEl>
                                        <p:attrNameLst>
                                          <p:attrName>style.visibility</p:attrName>
                                        </p:attrNameLst>
                                      </p:cBhvr>
                                      <p:to>
                                        <p:strVal val="hidden"/>
                                      </p:to>
                                    </p:set>
                                  </p:childTnLst>
                                </p:cTn>
                              </p:par>
                              <p:par>
                                <p:cTn id="75" presetID="31" presetClass="entr" presetSubtype="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1000" fill="hold"/>
                                        <p:tgtEl>
                                          <p:spTgt spid="13"/>
                                        </p:tgtEl>
                                        <p:attrNameLst>
                                          <p:attrName>ppt_w</p:attrName>
                                        </p:attrNameLst>
                                      </p:cBhvr>
                                      <p:tavLst>
                                        <p:tav tm="0">
                                          <p:val>
                                            <p:fltVal val="0"/>
                                          </p:val>
                                        </p:tav>
                                        <p:tav tm="100000">
                                          <p:val>
                                            <p:strVal val="#ppt_w"/>
                                          </p:val>
                                        </p:tav>
                                      </p:tavLst>
                                    </p:anim>
                                    <p:anim calcmode="lin" valueType="num">
                                      <p:cBhvr>
                                        <p:cTn id="78" dur="1000" fill="hold"/>
                                        <p:tgtEl>
                                          <p:spTgt spid="13"/>
                                        </p:tgtEl>
                                        <p:attrNameLst>
                                          <p:attrName>ppt_h</p:attrName>
                                        </p:attrNameLst>
                                      </p:cBhvr>
                                      <p:tavLst>
                                        <p:tav tm="0">
                                          <p:val>
                                            <p:fltVal val="0"/>
                                          </p:val>
                                        </p:tav>
                                        <p:tav tm="100000">
                                          <p:val>
                                            <p:strVal val="#ppt_h"/>
                                          </p:val>
                                        </p:tav>
                                      </p:tavLst>
                                    </p:anim>
                                    <p:anim calcmode="lin" valueType="num">
                                      <p:cBhvr>
                                        <p:cTn id="79" dur="1000" fill="hold"/>
                                        <p:tgtEl>
                                          <p:spTgt spid="13"/>
                                        </p:tgtEl>
                                        <p:attrNameLst>
                                          <p:attrName>style.rotation</p:attrName>
                                        </p:attrNameLst>
                                      </p:cBhvr>
                                      <p:tavLst>
                                        <p:tav tm="0">
                                          <p:val>
                                            <p:fltVal val="90"/>
                                          </p:val>
                                        </p:tav>
                                        <p:tav tm="100000">
                                          <p:val>
                                            <p:fltVal val="0"/>
                                          </p:val>
                                        </p:tav>
                                      </p:tavLst>
                                    </p:anim>
                                    <p:animEffect transition="in" filter="fade">
                                      <p:cBhvr>
                                        <p:cTn id="8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7" grpId="0"/>
      <p:bldP spid="13" grpId="0"/>
      <p:bldP spid="5" grpId="0"/>
      <p:bldP spid="5" grpId="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794</Words>
  <Application>Microsoft Office PowerPoint</Application>
  <PresentationFormat>On-screen Show (4:3)</PresentationFormat>
  <Paragraphs>178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主题​​</vt:lpstr>
      <vt:lpstr>About OMICS Group</vt:lpstr>
      <vt:lpstr>About OMICS Group Conferences</vt:lpstr>
      <vt:lpstr>Herbal Hepatotoxicity:  Convert Blame into Rational Usage</vt:lpstr>
      <vt:lpstr>The challenges:  Fast expansion of TCM DILI</vt:lpstr>
      <vt:lpstr>The challenges:  Fast expansion of TCM DILI</vt:lpstr>
      <vt:lpstr>Question: Are TCM toxic ?</vt:lpstr>
      <vt:lpstr>Question: How to balance risk and benefit?</vt:lpstr>
      <vt:lpstr>Toxicity-attenuating methods of TCM</vt:lpstr>
      <vt:lpstr>Common TCMs related to DILI</vt:lpstr>
      <vt:lpstr>Attenuating toxicity of Heshouwu by processing</vt:lpstr>
      <vt:lpstr>Insufficient processing of Heshouwu</vt:lpstr>
      <vt:lpstr>Attenuating toxicity of Heshouwu by processing</vt:lpstr>
      <vt:lpstr>Attenuating toxicity of Heshouwu by formulae combination</vt:lpstr>
      <vt:lpstr>Early discovering the liver injury of Heshouwu</vt:lpstr>
      <vt:lpstr>Early discovering the liver injury of Heshouwu</vt:lpstr>
      <vt:lpstr>LC-QTOF Analysis</vt:lpstr>
      <vt:lpstr>Metabolomic biomarkers of Heshouwu DILI</vt:lpstr>
      <vt:lpstr>Perspective</vt:lpstr>
      <vt:lpstr>Acknowledgements</vt:lpstr>
      <vt:lpstr>Lets Meet again at Pharmacognosy-2015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 Wang</dc:creator>
  <cp:lastModifiedBy>Syeda Aeliya Fatima Zaidi</cp:lastModifiedBy>
  <cp:revision>113</cp:revision>
  <dcterms:created xsi:type="dcterms:W3CDTF">2014-08-22T00:39:26Z</dcterms:created>
  <dcterms:modified xsi:type="dcterms:W3CDTF">2014-09-23T16:12:05Z</dcterms:modified>
</cp:coreProperties>
</file>