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384" r:id="rId2"/>
    <p:sldId id="405" r:id="rId3"/>
    <p:sldId id="428" r:id="rId4"/>
    <p:sldId id="387" r:id="rId5"/>
    <p:sldId id="404" r:id="rId6"/>
    <p:sldId id="371" r:id="rId7"/>
    <p:sldId id="410" r:id="rId8"/>
    <p:sldId id="406" r:id="rId9"/>
    <p:sldId id="374" r:id="rId10"/>
    <p:sldId id="375" r:id="rId11"/>
    <p:sldId id="376" r:id="rId12"/>
    <p:sldId id="411" r:id="rId13"/>
    <p:sldId id="412" r:id="rId14"/>
    <p:sldId id="429" r:id="rId15"/>
    <p:sldId id="390" r:id="rId16"/>
    <p:sldId id="414" r:id="rId17"/>
    <p:sldId id="437" r:id="rId18"/>
    <p:sldId id="438" r:id="rId19"/>
    <p:sldId id="439" r:id="rId20"/>
    <p:sldId id="440" r:id="rId21"/>
    <p:sldId id="441" r:id="rId22"/>
    <p:sldId id="379" r:id="rId23"/>
    <p:sldId id="378" r:id="rId24"/>
    <p:sldId id="418" r:id="rId25"/>
    <p:sldId id="382" r:id="rId26"/>
    <p:sldId id="431" r:id="rId27"/>
    <p:sldId id="446" r:id="rId28"/>
    <p:sldId id="447" r:id="rId29"/>
    <p:sldId id="407" r:id="rId30"/>
    <p:sldId id="419" r:id="rId31"/>
    <p:sldId id="373" r:id="rId32"/>
    <p:sldId id="380" r:id="rId33"/>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385D8A"/>
    <a:srgbClr val="803B87"/>
    <a:srgbClr val="FF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9946" autoAdjust="0"/>
  </p:normalViewPr>
  <p:slideViewPr>
    <p:cSldViewPr>
      <p:cViewPr>
        <p:scale>
          <a:sx n="78" d="100"/>
          <a:sy n="78" d="100"/>
        </p:scale>
        <p:origin x="-11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H:\laboratory%20tokyo\Sahara%20sensei%20data\071115%20VEGFA%20&#28204;&#23450;&#32080;&#26524;%20modifi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laboratory%20tokyo\Sahara%20sensei%20data\072915%20VEGFA%20&#28204;&#23450;&#32080;&#26524;.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K:\laboratory%20tokyo\Wound%20healing%20assay\Huvec%2015-7-9\Results%20with%20graph.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K:\laboratory%20tokyo\Wound%20healing%20assay\A549%2015-7-9\Results%20with%20graph%20A549.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K:\laboratory%20tokyo\SQAP%20data\phage%20display.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K:\laboratory%20tokyo\SQAP%20data\phage%20display.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K:\laboratory%20tokyo\SQAP%20data\phage%20display.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K:\laboratory%20tokyo\Wound%20healing%20assay\HUVEC%20with%20kit.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K:\laboratory%20tokyo\Wound%20healing%20assay\14-7-11%20A549%20with%20k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tx1"/>
            </a:solidFill>
            <a:ln>
              <a:solidFill>
                <a:schemeClr val="tx1"/>
              </a:solidFill>
            </a:ln>
          </c:spPr>
          <c:invertIfNegative val="0"/>
          <c:dPt>
            <c:idx val="1"/>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1-0F48-4280-8903-6C4665CA6729}"/>
              </c:ext>
            </c:extLst>
          </c:dPt>
          <c:dPt>
            <c:idx val="3"/>
            <c:invertIfNegative val="0"/>
            <c:bubble3D val="0"/>
            <c:spPr>
              <a:solidFill>
                <a:srgbClr val="FFFFFF"/>
              </a:solidFill>
              <a:ln>
                <a:solidFill>
                  <a:schemeClr val="tx1"/>
                </a:solidFill>
              </a:ln>
            </c:spPr>
            <c:extLst xmlns:c16r2="http://schemas.microsoft.com/office/drawing/2015/06/chart">
              <c:ext xmlns:c16="http://schemas.microsoft.com/office/drawing/2014/chart" uri="{C3380CC4-5D6E-409C-BE32-E72D297353CC}">
                <c16:uniqueId val="{00000003-0F48-4280-8903-6C4665CA6729}"/>
              </c:ext>
            </c:extLst>
          </c:dPt>
          <c:cat>
            <c:strRef>
              <c:f>Sheet1!$B$16:$C$16</c:f>
              <c:strCache>
                <c:ptCount val="2"/>
                <c:pt idx="0">
                  <c:v>Control</c:v>
                </c:pt>
                <c:pt idx="1">
                  <c:v>SQAP 25 µM</c:v>
                </c:pt>
              </c:strCache>
            </c:strRef>
          </c:cat>
          <c:val>
            <c:numRef>
              <c:f>Sheet1!$E$8:$E$9</c:f>
              <c:numCache>
                <c:formatCode>0.0000_);[Red]\(0.0000\)</c:formatCode>
                <c:ptCount val="2"/>
                <c:pt idx="0">
                  <c:v>5.2634861241035238E-3</c:v>
                </c:pt>
                <c:pt idx="1">
                  <c:v>4.5114738585285072E-3</c:v>
                </c:pt>
              </c:numCache>
            </c:numRef>
          </c:val>
          <c:extLst xmlns:c16r2="http://schemas.microsoft.com/office/drawing/2015/06/chart">
            <c:ext xmlns:c16="http://schemas.microsoft.com/office/drawing/2014/chart" uri="{C3380CC4-5D6E-409C-BE32-E72D297353CC}">
              <c16:uniqueId val="{00000004-0F48-4280-8903-6C4665CA6729}"/>
            </c:ext>
          </c:extLst>
        </c:ser>
        <c:dLbls>
          <c:showLegendKey val="0"/>
          <c:showVal val="0"/>
          <c:showCatName val="0"/>
          <c:showSerName val="0"/>
          <c:showPercent val="0"/>
          <c:showBubbleSize val="0"/>
        </c:dLbls>
        <c:gapWidth val="150"/>
        <c:axId val="89651712"/>
        <c:axId val="73453504"/>
      </c:barChart>
      <c:catAx>
        <c:axId val="89651712"/>
        <c:scaling>
          <c:orientation val="minMax"/>
        </c:scaling>
        <c:delete val="0"/>
        <c:axPos val="b"/>
        <c:numFmt formatCode="General" sourceLinked="1"/>
        <c:majorTickMark val="out"/>
        <c:minorTickMark val="none"/>
        <c:tickLblPos val="nextTo"/>
        <c:spPr>
          <a:ln>
            <a:solidFill>
              <a:srgbClr val="000000"/>
            </a:solidFill>
          </a:ln>
        </c:spPr>
        <c:crossAx val="73453504"/>
        <c:crosses val="autoZero"/>
        <c:auto val="1"/>
        <c:lblAlgn val="ctr"/>
        <c:lblOffset val="100"/>
        <c:noMultiLvlLbl val="0"/>
      </c:catAx>
      <c:valAx>
        <c:axId val="73453504"/>
        <c:scaling>
          <c:orientation val="minMax"/>
          <c:min val="0"/>
        </c:scaling>
        <c:delete val="0"/>
        <c:axPos val="l"/>
        <c:title>
          <c:tx>
            <c:rich>
              <a:bodyPr/>
              <a:lstStyle/>
              <a:p>
                <a:pPr>
                  <a:defRPr/>
                </a:pPr>
                <a:r>
                  <a:rPr lang="en-US"/>
                  <a:t>VEGF-A mRNA copy number ratio</a:t>
                </a:r>
              </a:p>
              <a:p>
                <a:pPr>
                  <a:defRPr/>
                </a:pPr>
                <a:r>
                  <a:rPr lang="en-US"/>
                  <a:t>(VEGF-A/b-actin)</a:t>
                </a:r>
              </a:p>
            </c:rich>
          </c:tx>
          <c:overlay val="0"/>
        </c:title>
        <c:numFmt formatCode="#,##0.000_);[Red]\(#,##0.000\)" sourceLinked="0"/>
        <c:majorTickMark val="out"/>
        <c:minorTickMark val="none"/>
        <c:tickLblPos val="nextTo"/>
        <c:spPr>
          <a:ln>
            <a:solidFill>
              <a:srgbClr val="000000"/>
            </a:solidFill>
          </a:ln>
        </c:spPr>
        <c:crossAx val="89651712"/>
        <c:crosses val="autoZero"/>
        <c:crossBetween val="between"/>
        <c:majorUnit val="2E-3"/>
      </c:valAx>
    </c:plotArea>
    <c:plotVisOnly val="1"/>
    <c:dispBlanksAs val="gap"/>
    <c:showDLblsOverMax val="0"/>
  </c:chart>
  <c:txPr>
    <a:bodyPr/>
    <a:lstStyle/>
    <a:p>
      <a:pPr>
        <a:defRPr sz="11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tx1"/>
            </a:solidFill>
            <a:ln>
              <a:solidFill>
                <a:schemeClr val="tx1"/>
              </a:solidFill>
            </a:ln>
          </c:spPr>
          <c:invertIfNegative val="0"/>
          <c:dPt>
            <c:idx val="1"/>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1-362A-4E3D-8E0B-B0E195B5E82C}"/>
              </c:ext>
            </c:extLst>
          </c:dPt>
          <c:dPt>
            <c:idx val="2"/>
            <c:invertIfNegative val="0"/>
            <c:bubble3D val="0"/>
            <c:spPr>
              <a:noFill/>
              <a:ln>
                <a:solidFill>
                  <a:schemeClr val="tx1"/>
                </a:solidFill>
              </a:ln>
            </c:spPr>
            <c:extLst xmlns:c16r2="http://schemas.microsoft.com/office/drawing/2015/06/chart">
              <c:ext xmlns:c16="http://schemas.microsoft.com/office/drawing/2014/chart" uri="{C3380CC4-5D6E-409C-BE32-E72D297353CC}">
                <c16:uniqueId val="{00000003-362A-4E3D-8E0B-B0E195B5E82C}"/>
              </c:ext>
            </c:extLst>
          </c:dPt>
          <c:dPt>
            <c:idx val="3"/>
            <c:invertIfNegative val="0"/>
            <c:bubble3D val="0"/>
            <c:spPr>
              <a:solidFill>
                <a:srgbClr val="FFFFFF"/>
              </a:solidFill>
              <a:ln>
                <a:solidFill>
                  <a:schemeClr val="tx1"/>
                </a:solidFill>
              </a:ln>
            </c:spPr>
            <c:extLst xmlns:c16r2="http://schemas.microsoft.com/office/drawing/2015/06/chart">
              <c:ext xmlns:c16="http://schemas.microsoft.com/office/drawing/2014/chart" uri="{C3380CC4-5D6E-409C-BE32-E72D297353CC}">
                <c16:uniqueId val="{00000005-362A-4E3D-8E0B-B0E195B5E82C}"/>
              </c:ext>
            </c:extLst>
          </c:dPt>
          <c:cat>
            <c:strRef>
              <c:f>Sheet1!$B$15:$C$15</c:f>
              <c:strCache>
                <c:ptCount val="2"/>
                <c:pt idx="0">
                  <c:v>Control</c:v>
                </c:pt>
                <c:pt idx="1">
                  <c:v>SQAP 10 µM</c:v>
                </c:pt>
              </c:strCache>
            </c:strRef>
          </c:cat>
          <c:val>
            <c:numRef>
              <c:f>Sheet1!$E$4:$E$5</c:f>
              <c:numCache>
                <c:formatCode>0.0000_);[Red]\(0.0000\)</c:formatCode>
                <c:ptCount val="2"/>
                <c:pt idx="0">
                  <c:v>0.71481405383192931</c:v>
                </c:pt>
                <c:pt idx="1">
                  <c:v>8.7748344370860931E-2</c:v>
                </c:pt>
              </c:numCache>
            </c:numRef>
          </c:val>
          <c:extLst xmlns:c16r2="http://schemas.microsoft.com/office/drawing/2015/06/chart">
            <c:ext xmlns:c16="http://schemas.microsoft.com/office/drawing/2014/chart" uri="{C3380CC4-5D6E-409C-BE32-E72D297353CC}">
              <c16:uniqueId val="{00000006-362A-4E3D-8E0B-B0E195B5E82C}"/>
            </c:ext>
          </c:extLst>
        </c:ser>
        <c:dLbls>
          <c:showLegendKey val="0"/>
          <c:showVal val="0"/>
          <c:showCatName val="0"/>
          <c:showSerName val="0"/>
          <c:showPercent val="0"/>
          <c:showBubbleSize val="0"/>
        </c:dLbls>
        <c:gapWidth val="150"/>
        <c:axId val="89649152"/>
        <c:axId val="73455232"/>
      </c:barChart>
      <c:catAx>
        <c:axId val="89649152"/>
        <c:scaling>
          <c:orientation val="minMax"/>
        </c:scaling>
        <c:delete val="0"/>
        <c:axPos val="b"/>
        <c:numFmt formatCode="General" sourceLinked="1"/>
        <c:majorTickMark val="out"/>
        <c:minorTickMark val="none"/>
        <c:tickLblPos val="nextTo"/>
        <c:spPr>
          <a:ln>
            <a:solidFill>
              <a:srgbClr val="000000"/>
            </a:solidFill>
          </a:ln>
        </c:spPr>
        <c:crossAx val="73455232"/>
        <c:crosses val="autoZero"/>
        <c:auto val="1"/>
        <c:lblAlgn val="ctr"/>
        <c:lblOffset val="100"/>
        <c:noMultiLvlLbl val="0"/>
      </c:catAx>
      <c:valAx>
        <c:axId val="73455232"/>
        <c:scaling>
          <c:orientation val="minMax"/>
          <c:max val="0.8"/>
          <c:min val="0"/>
        </c:scaling>
        <c:delete val="0"/>
        <c:axPos val="l"/>
        <c:title>
          <c:tx>
            <c:rich>
              <a:bodyPr rot="-5400000" vert="horz"/>
              <a:lstStyle/>
              <a:p>
                <a:pPr algn="ctr" rtl="0">
                  <a:defRPr/>
                </a:pPr>
                <a:r>
                  <a:rPr lang="en-US"/>
                  <a:t>VEGF-A mRNA copy number ratio</a:t>
                </a:r>
              </a:p>
              <a:p>
                <a:pPr algn="ctr" rtl="0">
                  <a:defRPr/>
                </a:pPr>
                <a:r>
                  <a:rPr lang="en-US"/>
                  <a:t>(VEGF-A/b-actin)</a:t>
                </a:r>
              </a:p>
            </c:rich>
          </c:tx>
          <c:overlay val="0"/>
        </c:title>
        <c:numFmt formatCode="#,##0.00_);[Red]\(#,##0.00\)" sourceLinked="0"/>
        <c:majorTickMark val="out"/>
        <c:minorTickMark val="none"/>
        <c:tickLblPos val="nextTo"/>
        <c:spPr>
          <a:ln>
            <a:solidFill>
              <a:srgbClr val="000000"/>
            </a:solidFill>
          </a:ln>
        </c:spPr>
        <c:crossAx val="89649152"/>
        <c:crosses val="autoZero"/>
        <c:crossBetween val="between"/>
        <c:minorUnit val="0.2"/>
      </c:valAx>
    </c:plotArea>
    <c:plotVisOnly val="1"/>
    <c:dispBlanksAs val="gap"/>
    <c:showDLblsOverMax val="0"/>
  </c:chart>
  <c:txPr>
    <a:bodyPr/>
    <a:lstStyle/>
    <a:p>
      <a:pPr>
        <a:defRPr sz="11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Sheet1!$B$11</c:f>
              <c:strCache>
                <c:ptCount val="1"/>
                <c:pt idx="0">
                  <c:v>0 h</c:v>
                </c:pt>
              </c:strCache>
            </c:strRef>
          </c:tx>
          <c:spPr>
            <a:solidFill>
              <a:schemeClr val="accent3">
                <a:shade val="76000"/>
              </a:schemeClr>
            </a:solidFill>
            <a:ln>
              <a:noFill/>
            </a:ln>
            <a:effectLst/>
          </c:spPr>
          <c:invertIfNegative val="0"/>
          <c:errBars>
            <c:errBarType val="both"/>
            <c:errValType val="cust"/>
            <c:noEndCap val="0"/>
            <c:plus>
              <c:numRef>
                <c:f>Sheet1!$C$18:$D$18</c:f>
                <c:numCache>
                  <c:formatCode>General</c:formatCode>
                  <c:ptCount val="2"/>
                  <c:pt idx="0">
                    <c:v>5.0622535115682874</c:v>
                  </c:pt>
                  <c:pt idx="1">
                    <c:v>3.4744398989376215</c:v>
                  </c:pt>
                </c:numCache>
              </c:numRef>
            </c:plus>
            <c:minus>
              <c:numRef>
                <c:f>Sheet1!$C$18:$D$18</c:f>
                <c:numCache>
                  <c:formatCode>General</c:formatCode>
                  <c:ptCount val="2"/>
                  <c:pt idx="0">
                    <c:v>5.0622535115682874</c:v>
                  </c:pt>
                  <c:pt idx="1">
                    <c:v>3.4744398989376215</c:v>
                  </c:pt>
                </c:numCache>
              </c:numRef>
            </c:minus>
            <c:spPr>
              <a:noFill/>
              <a:ln w="9525" cap="flat" cmpd="sng" algn="ctr">
                <a:solidFill>
                  <a:schemeClr val="tx1">
                    <a:lumMod val="65000"/>
                    <a:lumOff val="35000"/>
                  </a:schemeClr>
                </a:solidFill>
                <a:round/>
              </a:ln>
              <a:effectLst/>
            </c:spPr>
          </c:errBars>
          <c:cat>
            <c:strRef>
              <c:f>Sheet1!$C$10:$D$10</c:f>
              <c:strCache>
                <c:ptCount val="2"/>
                <c:pt idx="0">
                  <c:v>Control</c:v>
                </c:pt>
                <c:pt idx="1">
                  <c:v>SQAP 10 µM</c:v>
                </c:pt>
              </c:strCache>
            </c:strRef>
          </c:cat>
          <c:val>
            <c:numRef>
              <c:f>Sheet1!$C$16:$D$16</c:f>
              <c:numCache>
                <c:formatCode>General</c:formatCode>
                <c:ptCount val="2"/>
                <c:pt idx="0">
                  <c:v>100</c:v>
                </c:pt>
                <c:pt idx="1">
                  <c:v>100</c:v>
                </c:pt>
              </c:numCache>
            </c:numRef>
          </c:val>
          <c:extLst xmlns:c16r2="http://schemas.microsoft.com/office/drawing/2015/06/chart">
            <c:ext xmlns:c16="http://schemas.microsoft.com/office/drawing/2014/chart" uri="{C3380CC4-5D6E-409C-BE32-E72D297353CC}">
              <c16:uniqueId val="{00000000-7D47-4638-A3DE-F82C5537A6BB}"/>
            </c:ext>
          </c:extLst>
        </c:ser>
        <c:ser>
          <c:idx val="1"/>
          <c:order val="1"/>
          <c:tx>
            <c:strRef>
              <c:f>Sheet1!$B$7</c:f>
              <c:strCache>
                <c:ptCount val="1"/>
                <c:pt idx="0">
                  <c:v>11 h</c:v>
                </c:pt>
              </c:strCache>
            </c:strRef>
          </c:tx>
          <c:spPr>
            <a:solidFill>
              <a:schemeClr val="accent3">
                <a:tint val="77000"/>
              </a:schemeClr>
            </a:solidFill>
            <a:ln>
              <a:noFill/>
            </a:ln>
            <a:effectLst/>
          </c:spPr>
          <c:invertIfNegative val="0"/>
          <c:errBars>
            <c:errBarType val="both"/>
            <c:errValType val="cust"/>
            <c:noEndCap val="0"/>
            <c:plus>
              <c:numRef>
                <c:f>Sheet1!$C$19:$D$19</c:f>
                <c:numCache>
                  <c:formatCode>General</c:formatCode>
                  <c:ptCount val="2"/>
                  <c:pt idx="0">
                    <c:v>6.4653358780993697</c:v>
                  </c:pt>
                  <c:pt idx="1">
                    <c:v>10.967470890196452</c:v>
                  </c:pt>
                </c:numCache>
              </c:numRef>
            </c:plus>
            <c:minus>
              <c:numRef>
                <c:f>Sheet1!$C$19:$D$19</c:f>
                <c:numCache>
                  <c:formatCode>General</c:formatCode>
                  <c:ptCount val="2"/>
                  <c:pt idx="0">
                    <c:v>6.4653358780993697</c:v>
                  </c:pt>
                  <c:pt idx="1">
                    <c:v>10.967470890196452</c:v>
                  </c:pt>
                </c:numCache>
              </c:numRef>
            </c:minus>
            <c:spPr>
              <a:noFill/>
              <a:ln w="9525" cap="flat" cmpd="sng" algn="ctr">
                <a:solidFill>
                  <a:schemeClr val="tx1">
                    <a:lumMod val="65000"/>
                    <a:lumOff val="35000"/>
                  </a:schemeClr>
                </a:solidFill>
                <a:round/>
              </a:ln>
              <a:effectLst/>
            </c:spPr>
          </c:errBars>
          <c:cat>
            <c:strRef>
              <c:f>Sheet1!$C$10:$D$10</c:f>
              <c:strCache>
                <c:ptCount val="2"/>
                <c:pt idx="0">
                  <c:v>Control</c:v>
                </c:pt>
                <c:pt idx="1">
                  <c:v>SQAP 10 µM</c:v>
                </c:pt>
              </c:strCache>
            </c:strRef>
          </c:cat>
          <c:val>
            <c:numRef>
              <c:f>Sheet1!$C$17:$D$17</c:f>
              <c:numCache>
                <c:formatCode>General</c:formatCode>
                <c:ptCount val="2"/>
                <c:pt idx="0">
                  <c:v>32.556674338704653</c:v>
                </c:pt>
                <c:pt idx="1">
                  <c:v>62.263466761144549</c:v>
                </c:pt>
              </c:numCache>
            </c:numRef>
          </c:val>
          <c:extLst xmlns:c16r2="http://schemas.microsoft.com/office/drawing/2015/06/chart">
            <c:ext xmlns:c16="http://schemas.microsoft.com/office/drawing/2014/chart" uri="{C3380CC4-5D6E-409C-BE32-E72D297353CC}">
              <c16:uniqueId val="{00000001-7D47-4638-A3DE-F82C5537A6BB}"/>
            </c:ext>
          </c:extLst>
        </c:ser>
        <c:dLbls>
          <c:showLegendKey val="0"/>
          <c:showVal val="0"/>
          <c:showCatName val="0"/>
          <c:showSerName val="0"/>
          <c:showPercent val="0"/>
          <c:showBubbleSize val="0"/>
        </c:dLbls>
        <c:gapWidth val="219"/>
        <c:overlap val="-27"/>
        <c:axId val="110659584"/>
        <c:axId val="89841664"/>
      </c:barChart>
      <c:catAx>
        <c:axId val="110659584"/>
        <c:scaling>
          <c:orientation val="minMax"/>
        </c:scaling>
        <c:delete val="0"/>
        <c:axPos val="b"/>
        <c:numFmt formatCode="General" sourceLinked="1"/>
        <c:majorTickMark val="none"/>
        <c:minorTickMark val="none"/>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9841664"/>
        <c:crosses val="autoZero"/>
        <c:auto val="1"/>
        <c:lblAlgn val="ctr"/>
        <c:lblOffset val="100"/>
        <c:noMultiLvlLbl val="0"/>
      </c:catAx>
      <c:valAx>
        <c:axId val="89841664"/>
        <c:scaling>
          <c:orientation val="minMax"/>
        </c:scaling>
        <c:delete val="0"/>
        <c:axPos val="l"/>
        <c:title>
          <c:tx>
            <c:rich>
              <a:bodyPr rot="-54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 change in cell migration</a:t>
                </a:r>
              </a:p>
            </c:rich>
          </c:tx>
          <c:overlay val="0"/>
          <c:spPr>
            <a:noFill/>
            <a:ln>
              <a:noFill/>
            </a:ln>
            <a:effectLst/>
          </c:spPr>
        </c:title>
        <c:numFmt formatCode="General" sourceLinked="1"/>
        <c:majorTickMark val="none"/>
        <c:minorTickMark val="none"/>
        <c:tickLblPos val="nextTo"/>
        <c:spPr>
          <a:noFill/>
          <a:ln>
            <a:solidFill>
              <a:schemeClr val="tx1">
                <a:alpha val="98000"/>
              </a:schemeClr>
            </a:solidFill>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065958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Sheet1!$B$11</c:f>
              <c:strCache>
                <c:ptCount val="1"/>
                <c:pt idx="0">
                  <c:v>0 h</c:v>
                </c:pt>
              </c:strCache>
            </c:strRef>
          </c:tx>
          <c:spPr>
            <a:solidFill>
              <a:schemeClr val="accent3">
                <a:shade val="76000"/>
              </a:schemeClr>
            </a:solidFill>
            <a:ln>
              <a:noFill/>
            </a:ln>
            <a:effectLst/>
          </c:spPr>
          <c:invertIfNegative val="0"/>
          <c:errBars>
            <c:errBarType val="both"/>
            <c:errValType val="cust"/>
            <c:noEndCap val="0"/>
            <c:plus>
              <c:numRef>
                <c:f>Sheet1!$N$15:$O$15</c:f>
                <c:numCache>
                  <c:formatCode>General</c:formatCode>
                  <c:ptCount val="2"/>
                  <c:pt idx="0">
                    <c:v>2.6202497628697916</c:v>
                  </c:pt>
                  <c:pt idx="1">
                    <c:v>1.7638185455752242</c:v>
                  </c:pt>
                </c:numCache>
              </c:numRef>
            </c:plus>
            <c:minus>
              <c:numRef>
                <c:f>Sheet1!$N$15:$O$15</c:f>
                <c:numCache>
                  <c:formatCode>General</c:formatCode>
                  <c:ptCount val="2"/>
                  <c:pt idx="0">
                    <c:v>2.6202497628697916</c:v>
                  </c:pt>
                  <c:pt idx="1">
                    <c:v>1.7638185455752242</c:v>
                  </c:pt>
                </c:numCache>
              </c:numRef>
            </c:minus>
            <c:spPr>
              <a:noFill/>
              <a:ln w="9525" cap="flat" cmpd="sng" algn="ctr">
                <a:solidFill>
                  <a:schemeClr val="tx1">
                    <a:lumMod val="65000"/>
                    <a:lumOff val="35000"/>
                  </a:schemeClr>
                </a:solidFill>
                <a:round/>
              </a:ln>
              <a:effectLst/>
            </c:spPr>
          </c:errBars>
          <c:cat>
            <c:strRef>
              <c:f>Sheet1!$K$14:$L$14</c:f>
              <c:strCache>
                <c:ptCount val="2"/>
                <c:pt idx="0">
                  <c:v>Control</c:v>
                </c:pt>
                <c:pt idx="1">
                  <c:v>SQAP 10 µM</c:v>
                </c:pt>
              </c:strCache>
            </c:strRef>
          </c:cat>
          <c:val>
            <c:numRef>
              <c:f>Sheet1!$K$15:$L$15</c:f>
              <c:numCache>
                <c:formatCode>General</c:formatCode>
                <c:ptCount val="2"/>
                <c:pt idx="0">
                  <c:v>100</c:v>
                </c:pt>
                <c:pt idx="1">
                  <c:v>100</c:v>
                </c:pt>
              </c:numCache>
            </c:numRef>
          </c:val>
          <c:extLst xmlns:c16r2="http://schemas.microsoft.com/office/drawing/2015/06/chart">
            <c:ext xmlns:c16="http://schemas.microsoft.com/office/drawing/2014/chart" uri="{C3380CC4-5D6E-409C-BE32-E72D297353CC}">
              <c16:uniqueId val="{00000000-9A09-40E5-9A53-E2B831D7E04D}"/>
            </c:ext>
          </c:extLst>
        </c:ser>
        <c:ser>
          <c:idx val="1"/>
          <c:order val="1"/>
          <c:tx>
            <c:strRef>
              <c:f>Sheet1!$B$12</c:f>
              <c:strCache>
                <c:ptCount val="1"/>
                <c:pt idx="0">
                  <c:v>25 h</c:v>
                </c:pt>
              </c:strCache>
            </c:strRef>
          </c:tx>
          <c:spPr>
            <a:solidFill>
              <a:schemeClr val="accent3">
                <a:tint val="77000"/>
              </a:schemeClr>
            </a:solidFill>
            <a:ln>
              <a:noFill/>
            </a:ln>
            <a:effectLst/>
          </c:spPr>
          <c:invertIfNegative val="0"/>
          <c:errBars>
            <c:errBarType val="both"/>
            <c:errValType val="cust"/>
            <c:noEndCap val="0"/>
            <c:plus>
              <c:numRef>
                <c:f>Sheet1!$N$16:$O$16</c:f>
                <c:numCache>
                  <c:formatCode>General</c:formatCode>
                  <c:ptCount val="2"/>
                  <c:pt idx="0">
                    <c:v>2.8741617835111306</c:v>
                  </c:pt>
                  <c:pt idx="1">
                    <c:v>3.1604339648802369</c:v>
                  </c:pt>
                </c:numCache>
              </c:numRef>
            </c:plus>
            <c:minus>
              <c:numRef>
                <c:f>Sheet1!$N$16:$O$16</c:f>
                <c:numCache>
                  <c:formatCode>General</c:formatCode>
                  <c:ptCount val="2"/>
                  <c:pt idx="0">
                    <c:v>2.8741617835111306</c:v>
                  </c:pt>
                  <c:pt idx="1">
                    <c:v>3.1604339648802369</c:v>
                  </c:pt>
                </c:numCache>
              </c:numRef>
            </c:minus>
            <c:spPr>
              <a:noFill/>
              <a:ln w="9525" cap="flat" cmpd="sng" algn="ctr">
                <a:solidFill>
                  <a:schemeClr val="tx1">
                    <a:lumMod val="65000"/>
                    <a:lumOff val="35000"/>
                  </a:schemeClr>
                </a:solidFill>
                <a:round/>
              </a:ln>
              <a:effectLst/>
            </c:spPr>
          </c:errBars>
          <c:cat>
            <c:strRef>
              <c:f>Sheet1!$K$14:$L$14</c:f>
              <c:strCache>
                <c:ptCount val="2"/>
                <c:pt idx="0">
                  <c:v>Control</c:v>
                </c:pt>
                <c:pt idx="1">
                  <c:v>SQAP 10 µM</c:v>
                </c:pt>
              </c:strCache>
            </c:strRef>
          </c:cat>
          <c:val>
            <c:numRef>
              <c:f>Sheet1!$K$16:$L$16</c:f>
              <c:numCache>
                <c:formatCode>General</c:formatCode>
                <c:ptCount val="2"/>
                <c:pt idx="0">
                  <c:v>46.889100814045896</c:v>
                </c:pt>
                <c:pt idx="1">
                  <c:v>67.158609046604724</c:v>
                </c:pt>
              </c:numCache>
            </c:numRef>
          </c:val>
          <c:extLst xmlns:c16r2="http://schemas.microsoft.com/office/drawing/2015/06/chart">
            <c:ext xmlns:c16="http://schemas.microsoft.com/office/drawing/2014/chart" uri="{C3380CC4-5D6E-409C-BE32-E72D297353CC}">
              <c16:uniqueId val="{00000001-9A09-40E5-9A53-E2B831D7E04D}"/>
            </c:ext>
          </c:extLst>
        </c:ser>
        <c:dLbls>
          <c:showLegendKey val="0"/>
          <c:showVal val="0"/>
          <c:showCatName val="0"/>
          <c:showSerName val="0"/>
          <c:showPercent val="0"/>
          <c:showBubbleSize val="0"/>
        </c:dLbls>
        <c:gapWidth val="219"/>
        <c:overlap val="-27"/>
        <c:axId val="110660096"/>
        <c:axId val="89843392"/>
      </c:barChart>
      <c:catAx>
        <c:axId val="110660096"/>
        <c:scaling>
          <c:orientation val="minMax"/>
        </c:scaling>
        <c:delete val="0"/>
        <c:axPos val="b"/>
        <c:numFmt formatCode="General" sourceLinked="1"/>
        <c:majorTickMark val="none"/>
        <c:minorTickMark val="none"/>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9843392"/>
        <c:crosses val="autoZero"/>
        <c:auto val="1"/>
        <c:lblAlgn val="ctr"/>
        <c:lblOffset val="100"/>
        <c:noMultiLvlLbl val="0"/>
      </c:catAx>
      <c:valAx>
        <c:axId val="89843392"/>
        <c:scaling>
          <c:orientation val="minMax"/>
        </c:scaling>
        <c:delete val="0"/>
        <c:axPos val="l"/>
        <c:title>
          <c:tx>
            <c:rich>
              <a:bodyPr rot="-54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 change in cell migration</a:t>
                </a:r>
              </a:p>
            </c:rich>
          </c:tx>
          <c:overlay val="0"/>
          <c:spPr>
            <a:noFill/>
            <a:ln>
              <a:noFill/>
            </a:ln>
            <a:effectLst/>
          </c:spPr>
        </c:title>
        <c:numFmt formatCode="General" sourceLinked="1"/>
        <c:majorTickMark val="none"/>
        <c:minorTickMark val="none"/>
        <c:tickLblPos val="nextTo"/>
        <c:spPr>
          <a:noFill/>
          <a:ln>
            <a:solidFill>
              <a:schemeClr val="tx1">
                <a:alpha val="98000"/>
              </a:schemeClr>
            </a:solidFill>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0660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val>
            <c:numRef>
              <c:f>Sheet1!$C$294:$G$294</c:f>
              <c:numCache>
                <c:formatCode>0.00E+00</c:formatCode>
                <c:ptCount val="5"/>
                <c:pt idx="0">
                  <c:v>3.7499999999999999E-3</c:v>
                </c:pt>
                <c:pt idx="1">
                  <c:v>3.1785714285714285E-2</c:v>
                </c:pt>
                <c:pt idx="2">
                  <c:v>6.375</c:v>
                </c:pt>
                <c:pt idx="3">
                  <c:v>26</c:v>
                </c:pt>
                <c:pt idx="4">
                  <c:v>3.2352941176470593</c:v>
                </c:pt>
              </c:numCache>
            </c:numRef>
          </c:val>
          <c:extLst xmlns:c16r2="http://schemas.microsoft.com/office/drawing/2015/06/chart">
            <c:ext xmlns:c16="http://schemas.microsoft.com/office/drawing/2014/chart" uri="{C3380CC4-5D6E-409C-BE32-E72D297353CC}">
              <c16:uniqueId val="{00000000-5FD3-4531-8293-E17E56F3FE9C}"/>
            </c:ext>
          </c:extLst>
        </c:ser>
        <c:dLbls>
          <c:showLegendKey val="0"/>
          <c:showVal val="0"/>
          <c:showCatName val="0"/>
          <c:showSerName val="0"/>
          <c:showPercent val="0"/>
          <c:showBubbleSize val="0"/>
        </c:dLbls>
        <c:gapWidth val="219"/>
        <c:overlap val="-27"/>
        <c:axId val="114240512"/>
        <c:axId val="89845696"/>
      </c:barChart>
      <c:catAx>
        <c:axId val="114240512"/>
        <c:scaling>
          <c:orientation val="minMax"/>
        </c:scaling>
        <c:delete val="0"/>
        <c:axPos val="b"/>
        <c:title>
          <c:tx>
            <c:rich>
              <a:bodyPr rot="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Round number</a:t>
                </a:r>
              </a:p>
            </c:rich>
          </c:tx>
          <c:overlay val="0"/>
          <c:spPr>
            <a:noFill/>
            <a:ln>
              <a:noFill/>
            </a:ln>
            <a:effectLst/>
          </c:spPr>
        </c:title>
        <c:majorTickMark val="none"/>
        <c:minorTickMark val="none"/>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9845696"/>
        <c:crosses val="autoZero"/>
        <c:auto val="1"/>
        <c:lblAlgn val="ctr"/>
        <c:lblOffset val="100"/>
        <c:noMultiLvlLbl val="0"/>
      </c:catAx>
      <c:valAx>
        <c:axId val="89845696"/>
        <c:scaling>
          <c:orientation val="minMax"/>
        </c:scaling>
        <c:delete val="0"/>
        <c:axPos val="l"/>
        <c:title>
          <c:tx>
            <c:rich>
              <a:bodyPr rot="-54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Recovery ratio (%)</a:t>
                </a:r>
              </a:p>
            </c:rich>
          </c:tx>
          <c:overlay val="0"/>
          <c:spPr>
            <a:noFill/>
            <a:ln>
              <a:noFill/>
            </a:ln>
            <a:effectLst/>
          </c:spPr>
        </c:title>
        <c:numFmt formatCode="General" sourceLinked="0"/>
        <c:majorTickMark val="none"/>
        <c:minorTickMark val="none"/>
        <c:tickLblPos val="nextTo"/>
        <c:spPr>
          <a:noFill/>
          <a:ln w="9525">
            <a:solidFill>
              <a:schemeClr val="tx1">
                <a:alpha val="98000"/>
              </a:schemeClr>
            </a:solidFill>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4240512"/>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val>
            <c:numRef>
              <c:f>Sheet1!$C$349:$G$349</c:f>
              <c:numCache>
                <c:formatCode>0.00E+00</c:formatCode>
                <c:ptCount val="5"/>
                <c:pt idx="0">
                  <c:v>8.6363636363636365E-3</c:v>
                </c:pt>
                <c:pt idx="1">
                  <c:v>8.3333333333333329E-2</c:v>
                </c:pt>
                <c:pt idx="2">
                  <c:v>7.6923076923076927E-2</c:v>
                </c:pt>
                <c:pt idx="3">
                  <c:v>0.54545454545454541</c:v>
                </c:pt>
                <c:pt idx="4">
                  <c:v>3.2333333333333334</c:v>
                </c:pt>
              </c:numCache>
            </c:numRef>
          </c:val>
          <c:extLst xmlns:c16r2="http://schemas.microsoft.com/office/drawing/2015/06/chart">
            <c:ext xmlns:c16="http://schemas.microsoft.com/office/drawing/2014/chart" uri="{C3380CC4-5D6E-409C-BE32-E72D297353CC}">
              <c16:uniqueId val="{00000000-A518-4E5D-87E8-019743E2B4C4}"/>
            </c:ext>
          </c:extLst>
        </c:ser>
        <c:dLbls>
          <c:showLegendKey val="0"/>
          <c:showVal val="0"/>
          <c:showCatName val="0"/>
          <c:showSerName val="0"/>
          <c:showPercent val="0"/>
          <c:showBubbleSize val="0"/>
        </c:dLbls>
        <c:gapWidth val="219"/>
        <c:overlap val="-27"/>
        <c:axId val="110659072"/>
        <c:axId val="89847424"/>
      </c:barChart>
      <c:catAx>
        <c:axId val="110659072"/>
        <c:scaling>
          <c:orientation val="minMax"/>
        </c:scaling>
        <c:delete val="0"/>
        <c:axPos val="b"/>
        <c:title>
          <c:tx>
            <c:rich>
              <a:bodyPr rot="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Round number</a:t>
                </a:r>
              </a:p>
            </c:rich>
          </c:tx>
          <c:overlay val="0"/>
          <c:spPr>
            <a:noFill/>
            <a:ln>
              <a:noFill/>
            </a:ln>
            <a:effectLst/>
          </c:spPr>
        </c:title>
        <c:majorTickMark val="none"/>
        <c:minorTickMark val="none"/>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9847424"/>
        <c:crosses val="autoZero"/>
        <c:auto val="1"/>
        <c:lblAlgn val="ctr"/>
        <c:lblOffset val="100"/>
        <c:noMultiLvlLbl val="0"/>
      </c:catAx>
      <c:valAx>
        <c:axId val="89847424"/>
        <c:scaling>
          <c:orientation val="minMax"/>
        </c:scaling>
        <c:delete val="0"/>
        <c:axPos val="l"/>
        <c:title>
          <c:tx>
            <c:rich>
              <a:bodyPr rot="-54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Recovery ratio (%)</a:t>
                </a:r>
              </a:p>
            </c:rich>
          </c:tx>
          <c:overlay val="0"/>
          <c:spPr>
            <a:noFill/>
            <a:ln>
              <a:noFill/>
            </a:ln>
            <a:effectLst/>
          </c:spPr>
        </c:title>
        <c:numFmt formatCode="General" sourceLinked="0"/>
        <c:majorTickMark val="none"/>
        <c:minorTickMark val="none"/>
        <c:tickLblPos val="nextTo"/>
        <c:spPr>
          <a:noFill/>
          <a:ln w="9525">
            <a:solidFill>
              <a:schemeClr val="tx1">
                <a:alpha val="98000"/>
              </a:schemeClr>
            </a:solidFill>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0659072"/>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solidFill>
            <a:ln>
              <a:noFill/>
            </a:ln>
            <a:effectLst/>
          </c:spPr>
          <c:invertIfNegative val="0"/>
          <c:val>
            <c:numRef>
              <c:f>Sheet1!$C$145:$H$145</c:f>
              <c:numCache>
                <c:formatCode>0.00E+00</c:formatCode>
                <c:ptCount val="6"/>
                <c:pt idx="0">
                  <c:v>5.1282051282051282E-3</c:v>
                </c:pt>
                <c:pt idx="1">
                  <c:v>1.9411764705882354E-2</c:v>
                </c:pt>
                <c:pt idx="2">
                  <c:v>1.5909090909090907E-2</c:v>
                </c:pt>
                <c:pt idx="3">
                  <c:v>6.5714285714285711E-2</c:v>
                </c:pt>
                <c:pt idx="4">
                  <c:v>8.666666666666667E-2</c:v>
                </c:pt>
                <c:pt idx="5">
                  <c:v>1.8048780487804879</c:v>
                </c:pt>
              </c:numCache>
            </c:numRef>
          </c:val>
          <c:extLst xmlns:c16r2="http://schemas.microsoft.com/office/drawing/2015/06/chart">
            <c:ext xmlns:c16="http://schemas.microsoft.com/office/drawing/2014/chart" uri="{C3380CC4-5D6E-409C-BE32-E72D297353CC}">
              <c16:uniqueId val="{00000000-84DE-436D-99A3-D887466386A1}"/>
            </c:ext>
          </c:extLst>
        </c:ser>
        <c:dLbls>
          <c:showLegendKey val="0"/>
          <c:showVal val="0"/>
          <c:showCatName val="0"/>
          <c:showSerName val="0"/>
          <c:showPercent val="0"/>
          <c:showBubbleSize val="0"/>
        </c:dLbls>
        <c:gapWidth val="219"/>
        <c:overlap val="-27"/>
        <c:axId val="113984512"/>
        <c:axId val="89849152"/>
      </c:barChart>
      <c:catAx>
        <c:axId val="113984512"/>
        <c:scaling>
          <c:orientation val="minMax"/>
        </c:scaling>
        <c:delete val="0"/>
        <c:axPos val="b"/>
        <c:title>
          <c:tx>
            <c:rich>
              <a:bodyPr rot="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Round number</a:t>
                </a:r>
              </a:p>
            </c:rich>
          </c:tx>
          <c:overlay val="0"/>
          <c:spPr>
            <a:noFill/>
            <a:ln>
              <a:noFill/>
            </a:ln>
            <a:effectLst/>
          </c:spPr>
        </c:title>
        <c:majorTickMark val="none"/>
        <c:minorTickMark val="none"/>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9849152"/>
        <c:crosses val="autoZero"/>
        <c:auto val="1"/>
        <c:lblAlgn val="ctr"/>
        <c:lblOffset val="100"/>
        <c:noMultiLvlLbl val="0"/>
      </c:catAx>
      <c:valAx>
        <c:axId val="89849152"/>
        <c:scaling>
          <c:orientation val="minMax"/>
          <c:max val="2"/>
        </c:scaling>
        <c:delete val="0"/>
        <c:axPos val="l"/>
        <c:title>
          <c:tx>
            <c:rich>
              <a:bodyPr rot="-54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Recovery ratio (%)</a:t>
                </a:r>
              </a:p>
            </c:rich>
          </c:tx>
          <c:overlay val="0"/>
          <c:spPr>
            <a:noFill/>
            <a:ln>
              <a:noFill/>
            </a:ln>
            <a:effectLst/>
          </c:spPr>
        </c:title>
        <c:numFmt formatCode="General" sourceLinked="0"/>
        <c:majorTickMark val="none"/>
        <c:minorTickMark val="none"/>
        <c:tickLblPos val="nextTo"/>
        <c:spPr>
          <a:noFill/>
          <a:ln w="9525">
            <a:solidFill>
              <a:schemeClr val="tx1">
                <a:alpha val="98000"/>
              </a:schemeClr>
            </a:solidFill>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398451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Sheet8!$F$10</c:f>
              <c:strCache>
                <c:ptCount val="1"/>
                <c:pt idx="0">
                  <c:v>17 h</c:v>
                </c:pt>
              </c:strCache>
            </c:strRef>
          </c:tx>
          <c:spPr>
            <a:solidFill>
              <a:schemeClr val="accent1"/>
            </a:solidFill>
            <a:ln>
              <a:noFill/>
            </a:ln>
            <a:effectLst/>
          </c:spPr>
          <c:invertIfNegative val="0"/>
          <c:errBars>
            <c:errBarType val="both"/>
            <c:errValType val="cust"/>
            <c:noEndCap val="0"/>
            <c:plus>
              <c:numRef>
                <c:f>Sheet8!$F$5:$F$7</c:f>
                <c:numCache>
                  <c:formatCode>General</c:formatCode>
                  <c:ptCount val="3"/>
                  <c:pt idx="0">
                    <c:v>0</c:v>
                  </c:pt>
                  <c:pt idx="1">
                    <c:v>6.5490615380839152</c:v>
                  </c:pt>
                  <c:pt idx="2">
                    <c:v>14.558809968360002</c:v>
                  </c:pt>
                </c:numCache>
              </c:numRef>
            </c:plus>
            <c:minus>
              <c:numRef>
                <c:f>Sheet8!$F$5:$F$7</c:f>
                <c:numCache>
                  <c:formatCode>General</c:formatCode>
                  <c:ptCount val="3"/>
                  <c:pt idx="0">
                    <c:v>0</c:v>
                  </c:pt>
                  <c:pt idx="1">
                    <c:v>6.5490615380839152</c:v>
                  </c:pt>
                  <c:pt idx="2">
                    <c:v>14.558809968360002</c:v>
                  </c:pt>
                </c:numCache>
              </c:numRef>
            </c:minus>
            <c:spPr>
              <a:noFill/>
              <a:ln w="9525" cap="flat" cmpd="sng" algn="ctr">
                <a:solidFill>
                  <a:schemeClr val="tx1">
                    <a:lumMod val="65000"/>
                    <a:lumOff val="35000"/>
                  </a:schemeClr>
                </a:solidFill>
                <a:round/>
              </a:ln>
              <a:effectLst/>
            </c:spPr>
          </c:errBars>
          <c:cat>
            <c:strRef>
              <c:f>Sheet8!$D$12:$D$14</c:f>
              <c:strCache>
                <c:ptCount val="3"/>
                <c:pt idx="0">
                  <c:v>Control</c:v>
                </c:pt>
                <c:pt idx="1">
                  <c:v>SQAP 5 µM</c:v>
                </c:pt>
                <c:pt idx="2">
                  <c:v>SQAP 10 µM</c:v>
                </c:pt>
              </c:strCache>
            </c:strRef>
          </c:cat>
          <c:val>
            <c:numRef>
              <c:f>Sheet8!$E$5:$E$7</c:f>
              <c:numCache>
                <c:formatCode>General</c:formatCode>
                <c:ptCount val="3"/>
                <c:pt idx="0">
                  <c:v>100</c:v>
                </c:pt>
                <c:pt idx="1">
                  <c:v>92.368434138370006</c:v>
                </c:pt>
                <c:pt idx="2">
                  <c:v>70.448542918589951</c:v>
                </c:pt>
              </c:numCache>
            </c:numRef>
          </c:val>
          <c:extLst xmlns:c16r2="http://schemas.microsoft.com/office/drawing/2015/06/chart">
            <c:ext xmlns:c16="http://schemas.microsoft.com/office/drawing/2014/chart" uri="{C3380CC4-5D6E-409C-BE32-E72D297353CC}">
              <c16:uniqueId val="{00000000-0C73-42B6-9507-78A9E4EF4C75}"/>
            </c:ext>
          </c:extLst>
        </c:ser>
        <c:dLbls>
          <c:showLegendKey val="0"/>
          <c:showVal val="0"/>
          <c:showCatName val="0"/>
          <c:showSerName val="0"/>
          <c:showPercent val="0"/>
          <c:showBubbleSize val="0"/>
        </c:dLbls>
        <c:gapWidth val="219"/>
        <c:overlap val="-27"/>
        <c:axId val="114097664"/>
        <c:axId val="113919680"/>
      </c:barChart>
      <c:catAx>
        <c:axId val="114097664"/>
        <c:scaling>
          <c:orientation val="minMax"/>
        </c:scaling>
        <c:delete val="0"/>
        <c:axPos val="b"/>
        <c:numFmt formatCode="General" sourceLinked="1"/>
        <c:majorTickMark val="none"/>
        <c:minorTickMark val="none"/>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3919680"/>
        <c:crosses val="autoZero"/>
        <c:auto val="1"/>
        <c:lblAlgn val="ctr"/>
        <c:lblOffset val="100"/>
        <c:noMultiLvlLbl val="0"/>
      </c:catAx>
      <c:valAx>
        <c:axId val="113919680"/>
        <c:scaling>
          <c:orientation val="minMax"/>
        </c:scaling>
        <c:delete val="0"/>
        <c:axPos val="l"/>
        <c:title>
          <c:tx>
            <c:rich>
              <a:bodyPr rot="-54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 Wound closure</a:t>
                </a:r>
              </a:p>
            </c:rich>
          </c:tx>
          <c:overlay val="0"/>
          <c:spPr>
            <a:noFill/>
            <a:ln>
              <a:noFill/>
            </a:ln>
            <a:effectLst/>
          </c:spPr>
        </c:title>
        <c:numFmt formatCode="General" sourceLinked="1"/>
        <c:majorTickMark val="none"/>
        <c:minorTickMark val="none"/>
        <c:tickLblPos val="nextTo"/>
        <c:spPr>
          <a:noFill/>
          <a:ln w="9525">
            <a:solidFill>
              <a:schemeClr val="tx1">
                <a:alpha val="98000"/>
              </a:schemeClr>
            </a:solidFill>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409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Sheet11!$D$10</c:f>
              <c:strCache>
                <c:ptCount val="1"/>
                <c:pt idx="0">
                  <c:v>46 h</c:v>
                </c:pt>
              </c:strCache>
            </c:strRef>
          </c:tx>
          <c:spPr>
            <a:solidFill>
              <a:schemeClr val="accent1"/>
            </a:solidFill>
            <a:ln>
              <a:noFill/>
            </a:ln>
            <a:effectLst/>
          </c:spPr>
          <c:invertIfNegative val="0"/>
          <c:errBars>
            <c:errBarType val="both"/>
            <c:errValType val="cust"/>
            <c:noEndCap val="0"/>
            <c:plus>
              <c:numRef>
                <c:f>Sheet2!$F$75:$F$77</c:f>
                <c:numCache>
                  <c:formatCode>General</c:formatCode>
                  <c:ptCount val="3"/>
                  <c:pt idx="0">
                    <c:v>0</c:v>
                  </c:pt>
                  <c:pt idx="1">
                    <c:v>7.6005611736075469</c:v>
                  </c:pt>
                  <c:pt idx="2">
                    <c:v>10.573968682230646</c:v>
                  </c:pt>
                </c:numCache>
              </c:numRef>
            </c:plus>
            <c:minus>
              <c:numRef>
                <c:f>Sheet2!$F$75:$F$77</c:f>
                <c:numCache>
                  <c:formatCode>General</c:formatCode>
                  <c:ptCount val="3"/>
                  <c:pt idx="0">
                    <c:v>0</c:v>
                  </c:pt>
                  <c:pt idx="1">
                    <c:v>7.6005611736075469</c:v>
                  </c:pt>
                  <c:pt idx="2">
                    <c:v>10.573968682230646</c:v>
                  </c:pt>
                </c:numCache>
              </c:numRef>
            </c:minus>
            <c:spPr>
              <a:noFill/>
              <a:ln w="9525" cap="flat" cmpd="sng" algn="ctr">
                <a:solidFill>
                  <a:schemeClr val="tx1">
                    <a:lumMod val="65000"/>
                    <a:lumOff val="35000"/>
                  </a:schemeClr>
                </a:solidFill>
                <a:round/>
              </a:ln>
              <a:effectLst/>
            </c:spPr>
          </c:errBars>
          <c:cat>
            <c:strRef>
              <c:f>Sheet2!$C$31:$C$33</c:f>
              <c:strCache>
                <c:ptCount val="3"/>
                <c:pt idx="0">
                  <c:v>Control</c:v>
                </c:pt>
                <c:pt idx="1">
                  <c:v>SQAP 10 µM</c:v>
                </c:pt>
                <c:pt idx="2">
                  <c:v>SQAP 20 µM</c:v>
                </c:pt>
              </c:strCache>
            </c:strRef>
          </c:cat>
          <c:val>
            <c:numRef>
              <c:f>Sheet2!$E$75:$E$77</c:f>
              <c:numCache>
                <c:formatCode>General</c:formatCode>
                <c:ptCount val="3"/>
                <c:pt idx="0">
                  <c:v>100</c:v>
                </c:pt>
                <c:pt idx="1">
                  <c:v>81.048166300023595</c:v>
                </c:pt>
                <c:pt idx="2">
                  <c:v>63.22311535696111</c:v>
                </c:pt>
              </c:numCache>
            </c:numRef>
          </c:val>
          <c:extLst xmlns:c16r2="http://schemas.microsoft.com/office/drawing/2015/06/chart">
            <c:ext xmlns:c16="http://schemas.microsoft.com/office/drawing/2014/chart" uri="{C3380CC4-5D6E-409C-BE32-E72D297353CC}">
              <c16:uniqueId val="{00000000-E752-421C-B295-40696D367BA3}"/>
            </c:ext>
          </c:extLst>
        </c:ser>
        <c:dLbls>
          <c:showLegendKey val="0"/>
          <c:showVal val="0"/>
          <c:showCatName val="0"/>
          <c:showSerName val="0"/>
          <c:showPercent val="0"/>
          <c:showBubbleSize val="0"/>
        </c:dLbls>
        <c:gapWidth val="219"/>
        <c:overlap val="-27"/>
        <c:axId val="114130944"/>
        <c:axId val="113921408"/>
      </c:barChart>
      <c:catAx>
        <c:axId val="114130944"/>
        <c:scaling>
          <c:orientation val="minMax"/>
        </c:scaling>
        <c:delete val="0"/>
        <c:axPos val="b"/>
        <c:numFmt formatCode="General" sourceLinked="1"/>
        <c:majorTickMark val="none"/>
        <c:minorTickMark val="none"/>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3921408"/>
        <c:crosses val="autoZero"/>
        <c:auto val="1"/>
        <c:lblAlgn val="ctr"/>
        <c:lblOffset val="100"/>
        <c:noMultiLvlLbl val="0"/>
      </c:catAx>
      <c:valAx>
        <c:axId val="113921408"/>
        <c:scaling>
          <c:orientation val="minMax"/>
        </c:scaling>
        <c:delete val="0"/>
        <c:axPos val="l"/>
        <c:title>
          <c:tx>
            <c:rich>
              <a:bodyPr rot="-54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 Wound closure</a:t>
                </a:r>
              </a:p>
            </c:rich>
          </c:tx>
          <c:overlay val="0"/>
          <c:spPr>
            <a:noFill/>
            <a:ln>
              <a:noFill/>
            </a:ln>
            <a:effectLst/>
          </c:spPr>
        </c:title>
        <c:numFmt formatCode="General" sourceLinked="1"/>
        <c:majorTickMark val="none"/>
        <c:minorTickMark val="none"/>
        <c:tickLblPos val="nextTo"/>
        <c:spPr>
          <a:noFill/>
          <a:ln>
            <a:solidFill>
              <a:schemeClr val="tx1">
                <a:alpha val="98000"/>
              </a:schemeClr>
            </a:solidFill>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4130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alpha val="98000"/>
      </a:schemeClr>
    </a:solidFill>
    <a:ln w="9525" cap="flat" cmpd="sng" algn="ctr">
      <a:noFill/>
      <a:round/>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86C12170-5422-46B3-AB6A-E891843599D5}" type="datetimeFigureOut">
              <a:rPr lang="en-US" smtClean="0"/>
              <a:pPr/>
              <a:t>3/28/2016</a:t>
            </a:fld>
            <a:endParaRPr lang="en-US"/>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6F519DEB-85B2-4D11-A93B-87C40FC4877E}" type="slidenum">
              <a:rPr lang="en-US" smtClean="0"/>
              <a:pPr/>
              <a:t>‹#›</a:t>
            </a:fld>
            <a:endParaRPr lang="en-US"/>
          </a:p>
        </p:txBody>
      </p:sp>
    </p:spTree>
    <p:extLst>
      <p:ext uri="{BB962C8B-B14F-4D97-AF65-F5344CB8AC3E}">
        <p14:creationId xmlns:p14="http://schemas.microsoft.com/office/powerpoint/2010/main" val="231575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D350EEB9-FF88-406D-80A1-3C31714900BA}" type="datetimeFigureOut">
              <a:rPr kumimoji="1" lang="ja-JP" altLang="en-US" smtClean="0"/>
              <a:pPr/>
              <a:t>2016/3/28</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16D79F76-B927-4FC7-BCE2-CB7E0E2C0C31}" type="slidenum">
              <a:rPr kumimoji="1" lang="ja-JP" altLang="en-US" smtClean="0"/>
              <a:pPr/>
              <a:t>‹#›</a:t>
            </a:fld>
            <a:endParaRPr kumimoji="1" lang="ja-JP" altLang="en-US"/>
          </a:p>
        </p:txBody>
      </p:sp>
    </p:spTree>
    <p:extLst>
      <p:ext uri="{BB962C8B-B14F-4D97-AF65-F5344CB8AC3E}">
        <p14:creationId xmlns:p14="http://schemas.microsoft.com/office/powerpoint/2010/main" val="322577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6D79F76-B927-4FC7-BCE2-CB7E0E2C0C31}" type="slidenum">
              <a:rPr kumimoji="1" lang="ja-JP" altLang="en-US" smtClean="0"/>
              <a:pPr/>
              <a:t>1</a:t>
            </a:fld>
            <a:endParaRPr kumimoji="1" lang="ja-JP" altLang="en-US"/>
          </a:p>
        </p:txBody>
      </p:sp>
    </p:spTree>
    <p:extLst>
      <p:ext uri="{BB962C8B-B14F-4D97-AF65-F5344CB8AC3E}">
        <p14:creationId xmlns:p14="http://schemas.microsoft.com/office/powerpoint/2010/main" val="302637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Here we have the results for the SPR analysis. On the y axis the RU referring to the mass change are noted while on the x axis we have the time. As it can be observed, SQAP showed binding with all the candidates while SQP did not bind to any of them. </a:t>
            </a:r>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10</a:t>
            </a:fld>
            <a:endParaRPr kumimoji="1" lang="ja-JP" altLang="en-US"/>
          </a:p>
        </p:txBody>
      </p:sp>
    </p:spTree>
    <p:extLst>
      <p:ext uri="{BB962C8B-B14F-4D97-AF65-F5344CB8AC3E}">
        <p14:creationId xmlns:p14="http://schemas.microsoft.com/office/powerpoint/2010/main" val="4140570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Here we have the results for the SPR analysis. On the y axis the RU referring to the mass change are noted while on the x axis we have the time. As it can be observed, SQAP showed binding with all the candidates while SQP did not bind to any of them. </a:t>
            </a:r>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11</a:t>
            </a:fld>
            <a:endParaRPr kumimoji="1" lang="ja-JP" altLang="en-US"/>
          </a:p>
        </p:txBody>
      </p:sp>
    </p:spTree>
    <p:extLst>
      <p:ext uri="{BB962C8B-B14F-4D97-AF65-F5344CB8AC3E}">
        <p14:creationId xmlns:p14="http://schemas.microsoft.com/office/powerpoint/2010/main" val="2173263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From here we selected FAK for further research because of its involvement in angiogenesis in endothelial cells and its role in development of human cancer. We carried out a docking simulation analysis on SQAP employing the focal adhesion targeting (FAT) domain (906-1047) of FAK which is the same region where SQAP was detected to bind through the phage display. The docking simulation indicated that the sulfone group of SQAP can interact with side chains of residues, N943 (asparagine), N1014 and K1018 (lysine) of FAK, and the fatty acid moiety of SQAP can interact with side chains of residues, Y925, V932 and K1032 of FAK.</a:t>
            </a: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12</a:t>
            </a:fld>
            <a:endParaRPr kumimoji="1" lang="ja-JP" altLang="en-US"/>
          </a:p>
        </p:txBody>
      </p:sp>
    </p:spTree>
    <p:extLst>
      <p:ext uri="{BB962C8B-B14F-4D97-AF65-F5344CB8AC3E}">
        <p14:creationId xmlns:p14="http://schemas.microsoft.com/office/powerpoint/2010/main" val="2273731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From here we selected FAK for further research because of its involvement in angiogenesis in endothelial cells and its role in development of human cancer. We carried out a docking simulation analysis on SQAP employing the focal adhesion targeting (FAT) domain (906-1047) of FAK which is the same region where SQAP was detected to bind through the phage display. The docking simulation indicated that the sulfone group of SQAP can interact with side chains of residues, N943, N1014 and K1018 of FAK, and the fatty acid moiety of SQAP can interact with side chains of residues, Y925, V932 and K1032 of FAK.</a:t>
            </a: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13</a:t>
            </a:fld>
            <a:endParaRPr kumimoji="1" lang="ja-JP" altLang="en-US"/>
          </a:p>
        </p:txBody>
      </p:sp>
    </p:spTree>
    <p:extLst>
      <p:ext uri="{BB962C8B-B14F-4D97-AF65-F5344CB8AC3E}">
        <p14:creationId xmlns:p14="http://schemas.microsoft.com/office/powerpoint/2010/main" val="389243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From here we continue our research on the relation between SQAP and FAK through cell based assays. </a:t>
            </a: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14</a:t>
            </a:fld>
            <a:endParaRPr kumimoji="1" lang="ja-JP" altLang="en-US"/>
          </a:p>
        </p:txBody>
      </p:sp>
    </p:spTree>
    <p:extLst>
      <p:ext uri="{BB962C8B-B14F-4D97-AF65-F5344CB8AC3E}">
        <p14:creationId xmlns:p14="http://schemas.microsoft.com/office/powerpoint/2010/main" val="409368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Here we have a map with the structure of FAK (read FAK depiction). It is known that FAK is phosphorylated and hence activated in response to VEGF in endothelial cells and this plays an important role during angiogenesis. FAK is phosphorylated at Y397 and Y925. Y397 is an important point related to apoptosis and tumor growth while Y925 leads to the regulation of adhesion turnover and cell motility.</a:t>
            </a:r>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15</a:t>
            </a:fld>
            <a:endParaRPr kumimoji="1" lang="ja-JP" altLang="en-US"/>
          </a:p>
        </p:txBody>
      </p:sp>
    </p:spTree>
    <p:extLst>
      <p:ext uri="{BB962C8B-B14F-4D97-AF65-F5344CB8AC3E}">
        <p14:creationId xmlns:p14="http://schemas.microsoft.com/office/powerpoint/2010/main" val="2159703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Around Y925 FAK also binds to </a:t>
            </a:r>
            <a:r>
              <a:rPr kumimoji="1" lang="en-US" sz="1200" kern="1200" dirty="0" err="1">
                <a:solidFill>
                  <a:schemeClr val="tx1"/>
                </a:solidFill>
                <a:effectLst/>
                <a:latin typeface="+mn-lt"/>
                <a:ea typeface="+mn-ea"/>
                <a:cs typeface="+mn-cs"/>
              </a:rPr>
              <a:t>paxillin</a:t>
            </a:r>
            <a:r>
              <a:rPr kumimoji="1" lang="en-US" sz="1200" kern="1200" dirty="0">
                <a:solidFill>
                  <a:schemeClr val="tx1"/>
                </a:solidFill>
                <a:effectLst/>
                <a:latin typeface="+mn-lt"/>
                <a:ea typeface="+mn-ea"/>
                <a:cs typeface="+mn-cs"/>
              </a:rPr>
              <a:t> being </a:t>
            </a:r>
            <a:r>
              <a:rPr kumimoji="1" lang="en-US" sz="1200" kern="1200" dirty="0" err="1">
                <a:solidFill>
                  <a:schemeClr val="tx1"/>
                </a:solidFill>
                <a:effectLst/>
                <a:latin typeface="+mn-lt"/>
                <a:ea typeface="+mn-ea"/>
                <a:cs typeface="+mn-cs"/>
              </a:rPr>
              <a:t>paxillin</a:t>
            </a:r>
            <a:r>
              <a:rPr kumimoji="1" lang="en-US" sz="1200" kern="1200" dirty="0">
                <a:solidFill>
                  <a:schemeClr val="tx1"/>
                </a:solidFill>
                <a:effectLst/>
                <a:latin typeface="+mn-lt"/>
                <a:ea typeface="+mn-ea"/>
                <a:cs typeface="+mn-cs"/>
              </a:rPr>
              <a:t> therefore phosphorylated resulting in an FAK signaling pathway. </a:t>
            </a:r>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16</a:t>
            </a:fld>
            <a:endParaRPr kumimoji="1" lang="ja-JP" altLang="en-US"/>
          </a:p>
        </p:txBody>
      </p:sp>
    </p:spTree>
    <p:extLst>
      <p:ext uri="{BB962C8B-B14F-4D97-AF65-F5344CB8AC3E}">
        <p14:creationId xmlns:p14="http://schemas.microsoft.com/office/powerpoint/2010/main" val="47660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The phosphorylation level of FAK at Y397 and at Y925 after VEGF stimulation was appreciably reduced by SQAP after 1 h in a dose-dependent manner for HUVEC cells. </a:t>
            </a:r>
            <a:r>
              <a:rPr kumimoji="1" lang="en-US" sz="1200" kern="1200" dirty="0" err="1">
                <a:solidFill>
                  <a:schemeClr val="tx1"/>
                </a:solidFill>
                <a:effectLst/>
                <a:latin typeface="+mn-lt"/>
                <a:ea typeface="+mn-ea"/>
                <a:cs typeface="+mn-cs"/>
              </a:rPr>
              <a:t>Paxillin</a:t>
            </a:r>
            <a:r>
              <a:rPr kumimoji="1" lang="en-US" sz="1200" kern="1200" dirty="0">
                <a:solidFill>
                  <a:schemeClr val="tx1"/>
                </a:solidFill>
                <a:effectLst/>
                <a:latin typeface="+mn-lt"/>
                <a:ea typeface="+mn-ea"/>
                <a:cs typeface="+mn-cs"/>
              </a:rPr>
              <a:t> phosphorylation was also reduced as expected. We additionally examined the VEGF protein level, but did not observe appreciable changes after 1 hour treatment.</a:t>
            </a: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17</a:t>
            </a:fld>
            <a:endParaRPr kumimoji="1" lang="ja-JP" altLang="en-US"/>
          </a:p>
        </p:txBody>
      </p:sp>
    </p:spTree>
    <p:extLst>
      <p:ext uri="{BB962C8B-B14F-4D97-AF65-F5344CB8AC3E}">
        <p14:creationId xmlns:p14="http://schemas.microsoft.com/office/powerpoint/2010/main" val="77706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We investigated whether SQAP could inhibit FAK phosphorylation independently of VEGF. We analyzed FAK phosphorylation in the absence of VEGF and observed that SQAP inhibited the phosphorylation of FAK signal within 1 h in a VEGF independent manner. Additionally, we treated HUVEC with VEGF in the presence of SQMG and SQP observing that while SQAP and SQMG can reduce FAK-p, SQP does not. In </a:t>
            </a:r>
            <a:r>
              <a:rPr kumimoji="1" lang="en-US" sz="1200" kern="1200" dirty="0" err="1">
                <a:solidFill>
                  <a:schemeClr val="tx1"/>
                </a:solidFill>
                <a:effectLst/>
                <a:latin typeface="+mn-lt"/>
                <a:ea typeface="+mn-ea"/>
                <a:cs typeface="+mn-cs"/>
              </a:rPr>
              <a:t>Akt</a:t>
            </a:r>
            <a:r>
              <a:rPr kumimoji="1" lang="en-US" sz="1200" kern="1200" dirty="0">
                <a:solidFill>
                  <a:schemeClr val="tx1"/>
                </a:solidFill>
                <a:effectLst/>
                <a:latin typeface="+mn-lt"/>
                <a:ea typeface="+mn-ea"/>
                <a:cs typeface="+mn-cs"/>
              </a:rPr>
              <a:t> case, the phosphorylation reduction took 21 hr.</a:t>
            </a:r>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18</a:t>
            </a:fld>
            <a:endParaRPr kumimoji="1" lang="ja-JP" altLang="en-US"/>
          </a:p>
        </p:txBody>
      </p:sp>
    </p:spTree>
    <p:extLst>
      <p:ext uri="{BB962C8B-B14F-4D97-AF65-F5344CB8AC3E}">
        <p14:creationId xmlns:p14="http://schemas.microsoft.com/office/powerpoint/2010/main" val="219049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With A549 cells we repeated the experiment using Fibronectin instead of VEGF. Here SQAP also decreased FAK-p in a dose dependent manner and interestingly </a:t>
            </a:r>
            <a:r>
              <a:rPr kumimoji="1" lang="en-US" sz="1200" kern="1200" dirty="0" err="1">
                <a:solidFill>
                  <a:schemeClr val="tx1"/>
                </a:solidFill>
                <a:effectLst/>
                <a:latin typeface="+mn-lt"/>
                <a:ea typeface="+mn-ea"/>
                <a:cs typeface="+mn-cs"/>
              </a:rPr>
              <a:t>Akt</a:t>
            </a:r>
            <a:r>
              <a:rPr kumimoji="1" lang="en-US" sz="1200" kern="1200" dirty="0">
                <a:solidFill>
                  <a:schemeClr val="tx1"/>
                </a:solidFill>
                <a:effectLst/>
                <a:latin typeface="+mn-lt"/>
                <a:ea typeface="+mn-ea"/>
                <a:cs typeface="+mn-cs"/>
              </a:rPr>
              <a:t>-p could also be inhibited within 1 hr. </a:t>
            </a:r>
            <a:endParaRPr lang="en-US" dirty="0"/>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19</a:t>
            </a:fld>
            <a:endParaRPr kumimoji="1" lang="ja-JP" altLang="en-US"/>
          </a:p>
        </p:txBody>
      </p:sp>
    </p:spTree>
    <p:extLst>
      <p:ext uri="{BB962C8B-B14F-4D97-AF65-F5344CB8AC3E}">
        <p14:creationId xmlns:p14="http://schemas.microsoft.com/office/powerpoint/2010/main" val="400760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My research has been based on a novel anticancer agent named SQAP. SQAP was chemically designed from SQMG which was isolated from the small intestine of sea urchins as result of natural products research. SQAP is a promising </a:t>
            </a:r>
            <a:r>
              <a:rPr kumimoji="1" lang="en-US" sz="1200" kern="1200" dirty="0" err="1">
                <a:solidFill>
                  <a:schemeClr val="tx1"/>
                </a:solidFill>
                <a:effectLst/>
                <a:latin typeface="+mn-lt"/>
                <a:ea typeface="+mn-ea"/>
                <a:cs typeface="+mn-cs"/>
              </a:rPr>
              <a:t>radiosensitizing</a:t>
            </a:r>
            <a:r>
              <a:rPr kumimoji="1" lang="en-US" sz="1200" kern="1200" dirty="0">
                <a:solidFill>
                  <a:schemeClr val="tx1"/>
                </a:solidFill>
                <a:effectLst/>
                <a:latin typeface="+mn-lt"/>
                <a:ea typeface="+mn-ea"/>
                <a:cs typeface="+mn-cs"/>
              </a:rPr>
              <a:t> agent for anticancer therapy. SQAP has the ability to trigger </a:t>
            </a:r>
            <a:r>
              <a:rPr kumimoji="1" lang="en-US" sz="1200" kern="1200" dirty="0" err="1">
                <a:solidFill>
                  <a:schemeClr val="tx1"/>
                </a:solidFill>
                <a:effectLst/>
                <a:latin typeface="+mn-lt"/>
                <a:ea typeface="+mn-ea"/>
                <a:cs typeface="+mn-cs"/>
              </a:rPr>
              <a:t>antiangiogenesis</a:t>
            </a:r>
            <a:r>
              <a:rPr kumimoji="1" lang="en-US" sz="1200" kern="1200" dirty="0">
                <a:solidFill>
                  <a:schemeClr val="tx1"/>
                </a:solidFill>
                <a:effectLst/>
                <a:latin typeface="+mn-lt"/>
                <a:ea typeface="+mn-ea"/>
                <a:cs typeface="+mn-cs"/>
              </a:rPr>
              <a:t> in vivo with very few side effects, similar to SQMG, and it has been confirmed in previous biological studies. However, the radiobiological mechanisms that modify the tumor microenvironment are still unknown. Revealing these mechanisms has been my research purpose.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Here we have an example using lung cancer EBC-1 cells: We can see how SQAP synergistically inhibits angiogenesis at lower doses in a combined therapy with ionizing radiation. The test was initiated when the tumor reached around 100 mm3. 2 mg/kg of SQAP were administered daily through five injections. Radiation therapy (XRT) was carried out two times on days 0 and 3 (each) upon tumor formation area and proximities.</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2</a:t>
            </a:fld>
            <a:endParaRPr kumimoji="1" lang="ja-JP" altLang="en-US"/>
          </a:p>
        </p:txBody>
      </p:sp>
    </p:spTree>
    <p:extLst>
      <p:ext uri="{BB962C8B-B14F-4D97-AF65-F5344CB8AC3E}">
        <p14:creationId xmlns:p14="http://schemas.microsoft.com/office/powerpoint/2010/main" val="3447325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On the other hand, </a:t>
            </a:r>
            <a:r>
              <a:rPr kumimoji="1" lang="en-US" sz="1200" kern="1200" dirty="0" err="1">
                <a:solidFill>
                  <a:schemeClr val="tx1"/>
                </a:solidFill>
                <a:effectLst/>
                <a:latin typeface="+mn-lt"/>
                <a:ea typeface="+mn-ea"/>
                <a:cs typeface="+mn-cs"/>
              </a:rPr>
              <a:t>paxillin</a:t>
            </a:r>
            <a:r>
              <a:rPr kumimoji="1" lang="en-US" sz="1200" kern="1200" dirty="0">
                <a:solidFill>
                  <a:schemeClr val="tx1"/>
                </a:solidFill>
                <a:effectLst/>
                <a:latin typeface="+mn-lt"/>
                <a:ea typeface="+mn-ea"/>
                <a:cs typeface="+mn-cs"/>
              </a:rPr>
              <a:t>-p required 21 hr. VEGF concentrations was not remarkably modified. </a:t>
            </a:r>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20</a:t>
            </a:fld>
            <a:endParaRPr kumimoji="1" lang="ja-JP" altLang="en-US"/>
          </a:p>
        </p:txBody>
      </p:sp>
    </p:spTree>
    <p:extLst>
      <p:ext uri="{BB962C8B-B14F-4D97-AF65-F5344CB8AC3E}">
        <p14:creationId xmlns:p14="http://schemas.microsoft.com/office/powerpoint/2010/main" val="638898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It was previously reported that a point-mutation in FAK Y925 phosphorylation disrupted FAK ability to promote VEGF expression so SQAP disruption of FAK Y925-p could affect VEGF production. We can see that while VEGF production level was reduced after 6 h SQAP treatment on HUVEC cells, A549 required an increased concentration of SQAP that lead to a mild production decrease. </a:t>
            </a: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21</a:t>
            </a:fld>
            <a:endParaRPr kumimoji="1" lang="ja-JP" altLang="en-US"/>
          </a:p>
        </p:txBody>
      </p:sp>
    </p:spTree>
    <p:extLst>
      <p:ext uri="{BB962C8B-B14F-4D97-AF65-F5344CB8AC3E}">
        <p14:creationId xmlns:p14="http://schemas.microsoft.com/office/powerpoint/2010/main" val="3394387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Since both Y397 and Y925 phosphorylation are related to cell turnover we examined if SQAP has any activity against cell migration using a cell migration assay. We observed that SQAP was able to decrease HUVEC (32 vs 62% wound size) and A549 (46 vs 68% wound size) cell migration rate into the wounded area. </a:t>
            </a: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22</a:t>
            </a:fld>
            <a:endParaRPr kumimoji="1" lang="ja-JP" altLang="en-US"/>
          </a:p>
        </p:txBody>
      </p:sp>
    </p:spTree>
    <p:extLst>
      <p:ext uri="{BB962C8B-B14F-4D97-AF65-F5344CB8AC3E}">
        <p14:creationId xmlns:p14="http://schemas.microsoft.com/office/powerpoint/2010/main" val="1218584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Since both Y397 and Y925 phosphorylation are related to cell turnover we examined if SQAP has any activity against cell migration using a cell migration assay. We observed that SQAP was able to decrease HUVEC (32 vs 62% wound size) and A549 (46 vs 68% wound size) cell migration rate into the wounded area. </a:t>
            </a: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23</a:t>
            </a:fld>
            <a:endParaRPr kumimoji="1" lang="ja-JP" altLang="en-US"/>
          </a:p>
        </p:txBody>
      </p:sp>
    </p:spTree>
    <p:extLst>
      <p:ext uri="{BB962C8B-B14F-4D97-AF65-F5344CB8AC3E}">
        <p14:creationId xmlns:p14="http://schemas.microsoft.com/office/powerpoint/2010/main" val="2860225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On these graphs the change in wound width was measured based on the previous pictures. </a:t>
            </a:r>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24</a:t>
            </a:fld>
            <a:endParaRPr kumimoji="1" lang="ja-JP" altLang="en-US"/>
          </a:p>
        </p:txBody>
      </p:sp>
    </p:spTree>
    <p:extLst>
      <p:ext uri="{BB962C8B-B14F-4D97-AF65-F5344CB8AC3E}">
        <p14:creationId xmlns:p14="http://schemas.microsoft.com/office/powerpoint/2010/main" val="3019713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To rule out the possibility that inhibition of the cell migration by SQAP was due to cytotoxicity, a WST-8 assay was performed. SQAP exhibited </a:t>
            </a:r>
            <a:r>
              <a:rPr kumimoji="1" lang="en-US" sz="1200" kern="1200" dirty="0" err="1">
                <a:solidFill>
                  <a:schemeClr val="tx1"/>
                </a:solidFill>
                <a:effectLst/>
                <a:latin typeface="+mn-lt"/>
                <a:ea typeface="+mn-ea"/>
                <a:cs typeface="+mn-cs"/>
              </a:rPr>
              <a:t>noncytotoxic</a:t>
            </a:r>
            <a:r>
              <a:rPr kumimoji="1" lang="en-US" sz="1200" kern="1200" dirty="0">
                <a:solidFill>
                  <a:schemeClr val="tx1"/>
                </a:solidFill>
                <a:effectLst/>
                <a:latin typeface="+mn-lt"/>
                <a:ea typeface="+mn-ea"/>
                <a:cs typeface="+mn-cs"/>
              </a:rPr>
              <a:t> effects against either HUVEC or A549 cells.</a:t>
            </a:r>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25</a:t>
            </a:fld>
            <a:endParaRPr kumimoji="1" lang="ja-JP" altLang="en-US"/>
          </a:p>
        </p:txBody>
      </p:sp>
    </p:spTree>
    <p:extLst>
      <p:ext uri="{BB962C8B-B14F-4D97-AF65-F5344CB8AC3E}">
        <p14:creationId xmlns:p14="http://schemas.microsoft.com/office/powerpoint/2010/main" val="3124628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Finally we will review summary and conclusions.</a:t>
            </a:r>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26</a:t>
            </a:fld>
            <a:endParaRPr kumimoji="1" lang="ja-JP" altLang="en-US"/>
          </a:p>
        </p:txBody>
      </p:sp>
    </p:spTree>
    <p:extLst>
      <p:ext uri="{BB962C8B-B14F-4D97-AF65-F5344CB8AC3E}">
        <p14:creationId xmlns:p14="http://schemas.microsoft.com/office/powerpoint/2010/main" val="73314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a:solidFill>
                  <a:schemeClr val="tx1"/>
                </a:solidFill>
                <a:effectLst/>
                <a:latin typeface="+mn-lt"/>
                <a:ea typeface="+mn-ea"/>
                <a:cs typeface="+mn-cs"/>
              </a:rPr>
              <a:t>Read conclusions. </a:t>
            </a:r>
            <a:endParaRPr lang="en-US" baseline="0"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27</a:t>
            </a:fld>
            <a:endParaRPr kumimoji="1" lang="ja-JP" altLang="en-US"/>
          </a:p>
        </p:txBody>
      </p:sp>
    </p:spTree>
    <p:extLst>
      <p:ext uri="{BB962C8B-B14F-4D97-AF65-F5344CB8AC3E}">
        <p14:creationId xmlns:p14="http://schemas.microsoft.com/office/powerpoint/2010/main" val="1082774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6D79F76-B927-4FC7-BCE2-CB7E0E2C0C31}" type="slidenum">
              <a:rPr kumimoji="1" lang="ja-JP"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1"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15334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1" kern="1200" dirty="0">
                <a:solidFill>
                  <a:schemeClr val="tx1"/>
                </a:solidFill>
                <a:effectLst/>
                <a:latin typeface="+mn-lt"/>
                <a:ea typeface="+mn-ea"/>
                <a:cs typeface="+mn-cs"/>
              </a:rPr>
              <a:t>: </a:t>
            </a:r>
            <a:r>
              <a:rPr kumimoji="1" lang="en-US" sz="1200" kern="1200" dirty="0">
                <a:solidFill>
                  <a:schemeClr val="tx1"/>
                </a:solidFill>
                <a:effectLst/>
                <a:latin typeface="+mn-lt"/>
                <a:ea typeface="+mn-ea"/>
                <a:cs typeface="+mn-cs"/>
              </a:rPr>
              <a:t>On the next slide we have another example this time using another type of lung cancer cells, Lu-65. Five injections of SQAP (2 mg/kg, </a:t>
            </a:r>
            <a:r>
              <a:rPr kumimoji="1" lang="en-US" sz="1200" kern="1200" dirty="0" err="1">
                <a:solidFill>
                  <a:schemeClr val="tx1"/>
                </a:solidFill>
                <a:effectLst/>
                <a:latin typeface="+mn-lt"/>
                <a:ea typeface="+mn-ea"/>
                <a:cs typeface="+mn-cs"/>
              </a:rPr>
              <a:t>i.v.</a:t>
            </a:r>
            <a:r>
              <a:rPr kumimoji="1" lang="en-US" sz="1200" kern="1200" dirty="0">
                <a:solidFill>
                  <a:schemeClr val="tx1"/>
                </a:solidFill>
                <a:effectLst/>
                <a:latin typeface="+mn-lt"/>
                <a:ea typeface="+mn-ea"/>
                <a:cs typeface="+mn-cs"/>
              </a:rPr>
              <a:t>) plus two fractions of X-irradiation (8 </a:t>
            </a:r>
            <a:r>
              <a:rPr kumimoji="1" lang="en-US" sz="1200" kern="1200" dirty="0" err="1">
                <a:solidFill>
                  <a:schemeClr val="tx1"/>
                </a:solidFill>
                <a:effectLst/>
                <a:latin typeface="+mn-lt"/>
                <a:ea typeface="+mn-ea"/>
                <a:cs typeface="+mn-cs"/>
              </a:rPr>
              <a:t>Gy</a:t>
            </a:r>
            <a:r>
              <a:rPr kumimoji="1" lang="en-US" sz="1200" kern="1200" dirty="0">
                <a:solidFill>
                  <a:schemeClr val="tx1"/>
                </a:solidFill>
                <a:effectLst/>
                <a:latin typeface="+mn-lt"/>
                <a:ea typeface="+mn-ea"/>
                <a:cs typeface="+mn-cs"/>
              </a:rPr>
              <a:t>/fraction) were administered. Four kinds of treatments, Vehicle, SQAP (2 mg/kg/injection), X-irradiation (8 </a:t>
            </a:r>
            <a:r>
              <a:rPr kumimoji="1" lang="en-US" sz="1200" kern="1200" dirty="0" err="1">
                <a:solidFill>
                  <a:schemeClr val="tx1"/>
                </a:solidFill>
                <a:effectLst/>
                <a:latin typeface="+mn-lt"/>
                <a:ea typeface="+mn-ea"/>
                <a:cs typeface="+mn-cs"/>
              </a:rPr>
              <a:t>Gy</a:t>
            </a:r>
            <a:r>
              <a:rPr kumimoji="1" lang="en-US" sz="1200" kern="1200" dirty="0">
                <a:solidFill>
                  <a:schemeClr val="tx1"/>
                </a:solidFill>
                <a:effectLst/>
                <a:latin typeface="+mn-lt"/>
                <a:ea typeface="+mn-ea"/>
                <a:cs typeface="+mn-cs"/>
              </a:rPr>
              <a:t>/fraction), and Combination with SQAP and X-irradiation are represented. </a:t>
            </a:r>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29</a:t>
            </a:fld>
            <a:endParaRPr kumimoji="1" lang="ja-JP" altLang="en-US"/>
          </a:p>
        </p:txBody>
      </p:sp>
    </p:spTree>
    <p:extLst>
      <p:ext uri="{BB962C8B-B14F-4D97-AF65-F5344CB8AC3E}">
        <p14:creationId xmlns:p14="http://schemas.microsoft.com/office/powerpoint/2010/main" val="423768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1" kern="1200" dirty="0">
                <a:solidFill>
                  <a:schemeClr val="tx1"/>
                </a:solidFill>
                <a:effectLst/>
                <a:latin typeface="+mn-lt"/>
                <a:ea typeface="+mn-ea"/>
                <a:cs typeface="+mn-cs"/>
              </a:rPr>
              <a:t>: </a:t>
            </a:r>
            <a:r>
              <a:rPr kumimoji="1" lang="en-US" sz="1200" kern="1200" dirty="0">
                <a:solidFill>
                  <a:schemeClr val="tx1"/>
                </a:solidFill>
                <a:effectLst/>
                <a:latin typeface="+mn-lt"/>
                <a:ea typeface="+mn-ea"/>
                <a:cs typeface="+mn-cs"/>
              </a:rPr>
              <a:t>I have divided my research into different steps. First one will be the search of SQAP-binding targets and for this method I used the phage display assay which I will introduce first. </a:t>
            </a:r>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3</a:t>
            </a:fld>
            <a:endParaRPr kumimoji="1" lang="ja-JP" altLang="en-US"/>
          </a:p>
        </p:txBody>
      </p:sp>
    </p:spTree>
    <p:extLst>
      <p:ext uri="{BB962C8B-B14F-4D97-AF65-F5344CB8AC3E}">
        <p14:creationId xmlns:p14="http://schemas.microsoft.com/office/powerpoint/2010/main" val="125817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On these graphs we can see the round selections that I performed to find SQAP-binding candidates. The process is normally repeated between 4 to 6 times.</a:t>
            </a:r>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30</a:t>
            </a:fld>
            <a:endParaRPr kumimoji="1" lang="ja-JP" altLang="en-US"/>
          </a:p>
        </p:txBody>
      </p:sp>
    </p:spTree>
    <p:extLst>
      <p:ext uri="{BB962C8B-B14F-4D97-AF65-F5344CB8AC3E}">
        <p14:creationId xmlns:p14="http://schemas.microsoft.com/office/powerpoint/2010/main" val="1546410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To confirm the affinity to SQAP of the peptides obtained from the phage display, we amplified each phage clone and a control phage displaying no peptide (NS) and applied them to the SQAP-immobilized or </a:t>
            </a:r>
            <a:r>
              <a:rPr kumimoji="1" lang="en-US" sz="1200" kern="1200" dirty="0" err="1">
                <a:solidFill>
                  <a:schemeClr val="tx1"/>
                </a:solidFill>
                <a:effectLst/>
                <a:latin typeface="+mn-lt"/>
                <a:ea typeface="+mn-ea"/>
                <a:cs typeface="+mn-cs"/>
              </a:rPr>
              <a:t>nonimmobilized</a:t>
            </a:r>
            <a:r>
              <a:rPr kumimoji="1" lang="en-US" sz="1200" kern="1200" dirty="0">
                <a:solidFill>
                  <a:schemeClr val="tx1"/>
                </a:solidFill>
                <a:effectLst/>
                <a:latin typeface="+mn-lt"/>
                <a:ea typeface="+mn-ea"/>
                <a:cs typeface="+mn-cs"/>
              </a:rPr>
              <a:t> well. The ratio of recovered phage particles from the SQAP-immobilized well was compared with that from the </a:t>
            </a:r>
            <a:r>
              <a:rPr kumimoji="1" lang="en-US" sz="1200" kern="1200" dirty="0" err="1">
                <a:solidFill>
                  <a:schemeClr val="tx1"/>
                </a:solidFill>
                <a:effectLst/>
                <a:latin typeface="+mn-lt"/>
                <a:ea typeface="+mn-ea"/>
                <a:cs typeface="+mn-cs"/>
              </a:rPr>
              <a:t>nonimmobilized</a:t>
            </a:r>
            <a:r>
              <a:rPr kumimoji="1" lang="en-US" sz="1200" kern="1200" dirty="0">
                <a:solidFill>
                  <a:schemeClr val="tx1"/>
                </a:solidFill>
                <a:effectLst/>
                <a:latin typeface="+mn-lt"/>
                <a:ea typeface="+mn-ea"/>
                <a:cs typeface="+mn-cs"/>
              </a:rPr>
              <a:t> control well. We can see that the SQAP-binding phages recovery rates are higher than those of SQAP.</a:t>
            </a: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31</a:t>
            </a:fld>
            <a:endParaRPr kumimoji="1" lang="ja-JP" altLang="en-US"/>
          </a:p>
        </p:txBody>
      </p:sp>
    </p:spTree>
    <p:extLst>
      <p:ext uri="{BB962C8B-B14F-4D97-AF65-F5344CB8AC3E}">
        <p14:creationId xmlns:p14="http://schemas.microsoft.com/office/powerpoint/2010/main" val="117904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Moreover, we tried to reproduce these results by using an in vitro cell migration assay (explain how the assay works). Indeed HUVEC and A549 cell migrations were arrested by SQAP.</a:t>
            </a:r>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32</a:t>
            </a:fld>
            <a:endParaRPr kumimoji="1" lang="ja-JP" altLang="en-US"/>
          </a:p>
        </p:txBody>
      </p:sp>
    </p:spTree>
    <p:extLst>
      <p:ext uri="{BB962C8B-B14F-4D97-AF65-F5344CB8AC3E}">
        <p14:creationId xmlns:p14="http://schemas.microsoft.com/office/powerpoint/2010/main" val="661300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sz="1200" kern="1200" dirty="0">
                <a:solidFill>
                  <a:schemeClr val="tx1"/>
                </a:solidFill>
                <a:effectLst/>
                <a:latin typeface="+mn-lt"/>
                <a:ea typeface="+mn-ea"/>
                <a:cs typeface="+mn-cs"/>
              </a:rPr>
              <a:t>Phage display is a method that works for the detection of various interactions. The method allows the presentation of large peptide and protein libraries on the surface of phage particles, which leads to the selection of peptides and proteins with high affinity and specificity to almost any target. In this method, first a phage library is constructed by extracting the mRNA from any desired target, in our case cancer cells. cDNA is synthesized using random primers and these sequences are cloned into the T7 phage gene so that peptides were displayed at the capsid. For this method we additionally need a biotinylated compound </a:t>
            </a:r>
            <a:r>
              <a:rPr kumimoji="1" lang="en-US" sz="1200" b="1" kern="1200" dirty="0">
                <a:solidFill>
                  <a:schemeClr val="tx1"/>
                </a:solidFill>
                <a:effectLst/>
                <a:latin typeface="+mn-lt"/>
                <a:ea typeface="+mn-ea"/>
                <a:cs typeface="+mn-cs"/>
              </a:rPr>
              <a:t>(show slide 6)</a:t>
            </a:r>
            <a:r>
              <a:rPr kumimoji="1" lang="en-US" sz="1200" kern="1200" dirty="0">
                <a:solidFill>
                  <a:schemeClr val="tx1"/>
                </a:solidFill>
                <a:effectLst/>
                <a:latin typeface="+mn-lt"/>
                <a:ea typeface="+mn-ea"/>
                <a:cs typeface="+mn-cs"/>
              </a:rPr>
              <a:t>. The compound has to be biotinylated in order to be immobilized in a streptavidin coated well. After allowing immobilization, we insert the phage libraries and incubate them on the SQAP immobilized wells for 1 hr. Then we wash away the non-immobilized phages, and we elute the binding ones. Finally, we use these binding phages to infect a host E.coli and amplify them. </a:t>
            </a:r>
            <a:endParaRPr kumimoji="1" lang="ja-JP" altLang="en-US" dirty="0"/>
          </a:p>
        </p:txBody>
      </p:sp>
      <p:sp>
        <p:nvSpPr>
          <p:cNvPr id="4" name="スライド番号プレースホルダ 3"/>
          <p:cNvSpPr>
            <a:spLocks noGrp="1"/>
          </p:cNvSpPr>
          <p:nvPr>
            <p:ph type="sldNum" sz="quarter" idx="10"/>
          </p:nvPr>
        </p:nvSpPr>
        <p:spPr/>
        <p:txBody>
          <a:bodyPr/>
          <a:lstStyle/>
          <a:p>
            <a:fld id="{16D79F76-B927-4FC7-BCE2-CB7E0E2C0C31}" type="slidenum">
              <a:rPr kumimoji="1" lang="ja-JP" altLang="en-US" smtClean="0"/>
              <a:pPr/>
              <a:t>4</a:t>
            </a:fld>
            <a:endParaRPr kumimoji="1" lang="ja-JP" altLang="en-US"/>
          </a:p>
        </p:txBody>
      </p:sp>
    </p:spTree>
    <p:extLst>
      <p:ext uri="{BB962C8B-B14F-4D97-AF65-F5344CB8AC3E}">
        <p14:creationId xmlns:p14="http://schemas.microsoft.com/office/powerpoint/2010/main" val="138594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5</a:t>
            </a:fld>
            <a:endParaRPr kumimoji="1" lang="ja-JP" altLang="en-US"/>
          </a:p>
        </p:txBody>
      </p:sp>
    </p:spTree>
    <p:extLst>
      <p:ext uri="{BB962C8B-B14F-4D97-AF65-F5344CB8AC3E}">
        <p14:creationId xmlns:p14="http://schemas.microsoft.com/office/powerpoint/2010/main" val="28487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We obtained SCP-2 and MFE-2 from lung tumor and the HUVEC phage library, ADRM1 and HR23B obtained from the HeLa library and FAK obtained from the lung tumor library. The frequency number indicates that out of 16 samples peaked randomly 9 corresponded to SCP-2. The aa sequence is the peptide displayed by the phage capsid while one of the strong points of phage display is that we can identify in which region does SQAP binds. Interestingly, SCP-2 and MFE-2 SQAP binding points correspond to a SCP-2 domain while on the other hand SCP-2 and MFE-2 were found across two different libraries: Lung and </a:t>
            </a:r>
            <a:r>
              <a:rPr kumimoji="1" lang="en-US" sz="1200" kern="1200" dirty="0" err="1">
                <a:solidFill>
                  <a:schemeClr val="tx1"/>
                </a:solidFill>
                <a:effectLst/>
                <a:latin typeface="+mn-lt"/>
                <a:ea typeface="+mn-ea"/>
                <a:cs typeface="+mn-cs"/>
              </a:rPr>
              <a:t>Huvec</a:t>
            </a:r>
            <a:r>
              <a:rPr kumimoji="1" lang="en-US" sz="1200" kern="1200" dirty="0">
                <a:solidFill>
                  <a:schemeClr val="tx1"/>
                </a:solidFill>
                <a:effectLst/>
                <a:latin typeface="+mn-lt"/>
                <a:ea typeface="+mn-ea"/>
                <a:cs typeface="+mn-cs"/>
              </a:rPr>
              <a:t>.</a:t>
            </a:r>
          </a:p>
          <a:p>
            <a:endParaRPr lang="en-US" dirty="0"/>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6</a:t>
            </a:fld>
            <a:endParaRPr kumimoji="1" lang="ja-JP" altLang="en-US"/>
          </a:p>
        </p:txBody>
      </p:sp>
    </p:spTree>
    <p:extLst>
      <p:ext uri="{BB962C8B-B14F-4D97-AF65-F5344CB8AC3E}">
        <p14:creationId xmlns:p14="http://schemas.microsoft.com/office/powerpoint/2010/main" val="367951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200" kern="1200" dirty="0">
                <a:solidFill>
                  <a:schemeClr val="tx1"/>
                </a:solidFill>
                <a:effectLst/>
                <a:latin typeface="+mn-lt"/>
                <a:ea typeface="+mn-ea"/>
                <a:cs typeface="+mn-cs"/>
              </a:rPr>
              <a:t>On the next section I will explain about the validation of the interactions between SQAP and binding candidates.</a:t>
            </a: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7</a:t>
            </a:fld>
            <a:endParaRPr kumimoji="1" lang="ja-JP" altLang="en-US"/>
          </a:p>
        </p:txBody>
      </p:sp>
    </p:spTree>
    <p:extLst>
      <p:ext uri="{BB962C8B-B14F-4D97-AF65-F5344CB8AC3E}">
        <p14:creationId xmlns:p14="http://schemas.microsoft.com/office/powerpoint/2010/main" val="245724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Our first experiment was the SPR (surface </a:t>
            </a:r>
            <a:r>
              <a:rPr kumimoji="1" lang="en-US" sz="1200" kern="1200" dirty="0" err="1">
                <a:solidFill>
                  <a:schemeClr val="tx1"/>
                </a:solidFill>
                <a:effectLst/>
                <a:latin typeface="+mn-lt"/>
                <a:ea typeface="+mn-ea"/>
                <a:cs typeface="+mn-cs"/>
              </a:rPr>
              <a:t>plasmon</a:t>
            </a:r>
            <a:r>
              <a:rPr kumimoji="1" lang="en-US" sz="1200" kern="1200" dirty="0">
                <a:solidFill>
                  <a:schemeClr val="tx1"/>
                </a:solidFill>
                <a:effectLst/>
                <a:latin typeface="+mn-lt"/>
                <a:ea typeface="+mn-ea"/>
                <a:cs typeface="+mn-cs"/>
              </a:rPr>
              <a:t> resonance) analysis. On this experiment we compared the affinity of SQAP and SQP with the binding candidates. SQP was used as a negative control and it is an analog of SQAP that lacks the fatty acid. In the SPR experiment we immobilized the proteins on a sensor chip layer which utilize free </a:t>
            </a:r>
            <a:r>
              <a:rPr kumimoji="1" lang="en-US" sz="1200" kern="1200" dirty="0" err="1">
                <a:solidFill>
                  <a:schemeClr val="tx1"/>
                </a:solidFill>
                <a:effectLst/>
                <a:latin typeface="+mn-lt"/>
                <a:ea typeface="+mn-ea"/>
                <a:cs typeface="+mn-cs"/>
              </a:rPr>
              <a:t>carboxymethil</a:t>
            </a:r>
            <a:r>
              <a:rPr kumimoji="1" lang="en-US" sz="1200" kern="1200" dirty="0">
                <a:solidFill>
                  <a:schemeClr val="tx1"/>
                </a:solidFill>
                <a:effectLst/>
                <a:latin typeface="+mn-lt"/>
                <a:ea typeface="+mn-ea"/>
                <a:cs typeface="+mn-cs"/>
              </a:rPr>
              <a:t> groups where the proteins can be attached. After that, the compounds are injected and allowed to bind with the immobilized proteins. If the compound and the protein binds, the mass change is detected by SPR system and expressed as RU (response units).</a:t>
            </a:r>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8</a:t>
            </a:fld>
            <a:endParaRPr kumimoji="1" lang="ja-JP" altLang="en-US"/>
          </a:p>
        </p:txBody>
      </p:sp>
    </p:spTree>
    <p:extLst>
      <p:ext uri="{BB962C8B-B14F-4D97-AF65-F5344CB8AC3E}">
        <p14:creationId xmlns:p14="http://schemas.microsoft.com/office/powerpoint/2010/main" val="311310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mn-ea"/>
                <a:cs typeface="+mn-cs"/>
              </a:rPr>
              <a:t>Here we have the results for the SPR analysis. On the y axis the RU referring to the mass change are noted while on the x axis we have the time. As it can be observed, SQAP showed binding with all the candidates while SQP did not bind to any of them. </a:t>
            </a:r>
          </a:p>
          <a:p>
            <a:r>
              <a:rPr kumimoji="1"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6D79F76-B927-4FC7-BCE2-CB7E0E2C0C31}" type="slidenum">
              <a:rPr kumimoji="1" lang="ja-JP" altLang="en-US" smtClean="0"/>
              <a:pPr/>
              <a:t>9</a:t>
            </a:fld>
            <a:endParaRPr kumimoji="1" lang="ja-JP" altLang="en-US"/>
          </a:p>
        </p:txBody>
      </p:sp>
    </p:spTree>
    <p:extLst>
      <p:ext uri="{BB962C8B-B14F-4D97-AF65-F5344CB8AC3E}">
        <p14:creationId xmlns:p14="http://schemas.microsoft.com/office/powerpoint/2010/main" val="253742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C32B89-75DF-41FD-A3F1-84CCFD6AFB13}" type="datetime1">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D697F-9BC4-424E-BAC9-E6C566FD2A7D}" type="datetime1">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9C19D3-F65A-43F1-9389-F829658345DC}" type="datetime1">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82603-6563-4448-95BC-CE70DE882C5D}" type="datetime1">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F0596-DEDF-49F8-805D-D621B8E919D0}" type="datetime1">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3FAB2-F08C-4722-9C11-44726581AD23}" type="datetime1">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884CA-DD5C-4A95-B384-3E19EF5B60CE}" type="datetime1">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4F1AD-F77E-4198-BABA-1B8200B100D6}" type="datetime1">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382B8-1AD0-4EAC-8EC3-09087B841C4F}" type="datetime1">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39AF76-0413-4393-8187-075217D85FF1}" type="datetime1">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D32A63-71F9-49D5-B765-F706E7848EBB}" type="datetime1">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874E5-A488-4B4B-B0A2-C88A116B03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6C5EF-57E7-4FD9-9626-CA5626F46C0C}" type="datetime1">
              <a:rPr lang="en-US" smtClean="0"/>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874E5-A488-4B4B-B0A2-C88A116B03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ctrTitle"/>
          </p:nvPr>
        </p:nvSpPr>
        <p:spPr>
          <a:xfrm>
            <a:off x="198120" y="1142998"/>
            <a:ext cx="8733066" cy="1651721"/>
          </a:xfrm>
        </p:spPr>
        <p:txBody>
          <a:bodyPr>
            <a:normAutofit/>
          </a:bodyPr>
          <a:lstStyle/>
          <a:p>
            <a:r>
              <a:rPr lang="en-US" altLang="ja-JP" sz="2400" b="1" dirty="0">
                <a:latin typeface="Arial" pitchFamily="34" charset="0"/>
                <a:cs typeface="Arial" pitchFamily="34" charset="0"/>
              </a:rPr>
              <a:t>NOVEL ANTICANCER AGENT, SQAP, BINDS TO FOCAL ADHESION KINASE AND MODULATE ITS ACTIVITY</a:t>
            </a:r>
          </a:p>
        </p:txBody>
      </p:sp>
      <p:sp>
        <p:nvSpPr>
          <p:cNvPr id="3" name="Subtitle 2"/>
          <p:cNvSpPr>
            <a:spLocks noGrp="1"/>
          </p:cNvSpPr>
          <p:nvPr>
            <p:ph type="subTitle" idx="1"/>
          </p:nvPr>
        </p:nvSpPr>
        <p:spPr>
          <a:xfrm>
            <a:off x="1371600" y="4572000"/>
            <a:ext cx="6400800" cy="1752600"/>
          </a:xfrm>
        </p:spPr>
        <p:txBody>
          <a:bodyPr>
            <a:normAutofit/>
          </a:bodyPr>
          <a:lstStyle/>
          <a:p>
            <a:r>
              <a:rPr lang="en-US" sz="2400" b="1" dirty="0">
                <a:solidFill>
                  <a:schemeClr val="tx1"/>
                </a:solidFill>
              </a:rPr>
              <a:t>Jesus Izaguirre Carbonell</a:t>
            </a:r>
          </a:p>
          <a:p>
            <a:endParaRPr lang="en-US" sz="2400" b="1" dirty="0">
              <a:solidFill>
                <a:schemeClr val="tx1"/>
              </a:solidFill>
            </a:endParaRPr>
          </a:p>
          <a:p>
            <a:r>
              <a:rPr lang="ja-JP" altLang="en-US" sz="2400" b="1" dirty="0">
                <a:solidFill>
                  <a:schemeClr val="tx1"/>
                </a:solidFill>
              </a:rPr>
              <a:t>指導教員　菅原　二三男</a:t>
            </a:r>
            <a:endParaRPr lang="en-US" sz="2400" b="1" dirty="0">
              <a:solidFill>
                <a:schemeClr val="tx1"/>
              </a:solidFill>
            </a:endParaRPr>
          </a:p>
        </p:txBody>
      </p:sp>
    </p:spTree>
    <p:extLst>
      <p:ext uri="{BB962C8B-B14F-4D97-AF65-F5344CB8AC3E}">
        <p14:creationId xmlns:p14="http://schemas.microsoft.com/office/powerpoint/2010/main" val="269682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10</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541" y="848342"/>
            <a:ext cx="8048990" cy="2376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054" y="3593673"/>
            <a:ext cx="8019964" cy="2376000"/>
          </a:xfrm>
          <a:prstGeom prst="rect">
            <a:avLst/>
          </a:prstGeom>
        </p:spPr>
      </p:pic>
      <p:sp>
        <p:nvSpPr>
          <p:cNvPr id="8" name="TextBox 79"/>
          <p:cNvSpPr txBox="1"/>
          <p:nvPr/>
        </p:nvSpPr>
        <p:spPr>
          <a:xfrm>
            <a:off x="0" y="-1"/>
            <a:ext cx="9144000" cy="738664"/>
          </a:xfrm>
          <a:prstGeom prst="rect">
            <a:avLst/>
          </a:prstGeom>
          <a:noFill/>
        </p:spPr>
        <p:txBody>
          <a:bodyPr wrap="square" rtlCol="0">
            <a:spAutoFit/>
          </a:bodyPr>
          <a:lstStyle/>
          <a:p>
            <a:r>
              <a:rPr lang="en-US" sz="2400" b="1" dirty="0">
                <a:solidFill>
                  <a:srgbClr val="002060"/>
                </a:solidFill>
              </a:rPr>
              <a:t>Validation of the interaction: SPR analysis                         </a:t>
            </a:r>
            <a:r>
              <a:rPr lang="en-US" b="1" dirty="0">
                <a:solidFill>
                  <a:srgbClr val="002060"/>
                </a:solidFill>
              </a:rPr>
              <a:t>Surface </a:t>
            </a:r>
            <a:r>
              <a:rPr lang="en-US" b="1" dirty="0" err="1">
                <a:solidFill>
                  <a:srgbClr val="002060"/>
                </a:solidFill>
              </a:rPr>
              <a:t>plasmon</a:t>
            </a:r>
            <a:r>
              <a:rPr lang="en-US" b="1" dirty="0">
                <a:solidFill>
                  <a:srgbClr val="002060"/>
                </a:solidFill>
              </a:rPr>
              <a:t> resonance </a:t>
            </a:r>
          </a:p>
        </p:txBody>
      </p:sp>
    </p:spTree>
    <p:extLst>
      <p:ext uri="{BB962C8B-B14F-4D97-AF65-F5344CB8AC3E}">
        <p14:creationId xmlns:p14="http://schemas.microsoft.com/office/powerpoint/2010/main" val="29150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11</a:t>
            </a:fld>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446549"/>
            <a:ext cx="8060660" cy="2376000"/>
          </a:xfrm>
          <a:prstGeom prst="rect">
            <a:avLst/>
          </a:prstGeom>
        </p:spPr>
      </p:pic>
      <p:sp>
        <p:nvSpPr>
          <p:cNvPr id="6" name="TextBox 79"/>
          <p:cNvSpPr txBox="1"/>
          <p:nvPr/>
        </p:nvSpPr>
        <p:spPr>
          <a:xfrm>
            <a:off x="0" y="-1"/>
            <a:ext cx="9144000" cy="738664"/>
          </a:xfrm>
          <a:prstGeom prst="rect">
            <a:avLst/>
          </a:prstGeom>
          <a:noFill/>
        </p:spPr>
        <p:txBody>
          <a:bodyPr wrap="square" rtlCol="0">
            <a:spAutoFit/>
          </a:bodyPr>
          <a:lstStyle/>
          <a:p>
            <a:r>
              <a:rPr lang="en-US" sz="2400" b="1" dirty="0">
                <a:solidFill>
                  <a:srgbClr val="002060"/>
                </a:solidFill>
              </a:rPr>
              <a:t>Validation of the interaction: SPR analysis                         </a:t>
            </a:r>
            <a:r>
              <a:rPr lang="en-US" b="1" dirty="0">
                <a:solidFill>
                  <a:srgbClr val="002060"/>
                </a:solidFill>
              </a:rPr>
              <a:t>Surface </a:t>
            </a:r>
            <a:r>
              <a:rPr lang="en-US" b="1" dirty="0" err="1">
                <a:solidFill>
                  <a:srgbClr val="002060"/>
                </a:solidFill>
              </a:rPr>
              <a:t>plasmon</a:t>
            </a:r>
            <a:r>
              <a:rPr lang="en-US" b="1" dirty="0">
                <a:solidFill>
                  <a:srgbClr val="002060"/>
                </a:solidFill>
              </a:rPr>
              <a:t> resonance </a:t>
            </a:r>
          </a:p>
        </p:txBody>
      </p:sp>
      <p:sp>
        <p:nvSpPr>
          <p:cNvPr id="7" name="正方形/長方形 23"/>
          <p:cNvSpPr>
            <a:spLocks noChangeAspect="1"/>
          </p:cNvSpPr>
          <p:nvPr/>
        </p:nvSpPr>
        <p:spPr>
          <a:xfrm>
            <a:off x="914400" y="4797062"/>
            <a:ext cx="7315200" cy="830997"/>
          </a:xfrm>
          <a:prstGeom prst="rect">
            <a:avLst/>
          </a:prstGeom>
          <a:solidFill>
            <a:srgbClr val="FFE5FF"/>
          </a:solidFill>
          <a:ln w="28575">
            <a:solidFill>
              <a:srgbClr val="FF4B4B"/>
            </a:solidFill>
          </a:ln>
        </p:spPr>
        <p:txBody>
          <a:bodyPr wrap="square">
            <a:spAutoFit/>
          </a:bodyPr>
          <a:lstStyle/>
          <a:p>
            <a:pPr algn="ctr"/>
            <a:r>
              <a:rPr lang="en-US" altLang="ja-JP" sz="1600" dirty="0">
                <a:solidFill>
                  <a:prstClr val="black"/>
                </a:solidFill>
              </a:rPr>
              <a:t>The SPR data was analyzed to determine the K</a:t>
            </a:r>
            <a:r>
              <a:rPr lang="en-US" altLang="ja-JP" sz="1600" baseline="-25000" dirty="0">
                <a:solidFill>
                  <a:prstClr val="black"/>
                </a:solidFill>
              </a:rPr>
              <a:t>D </a:t>
            </a:r>
            <a:r>
              <a:rPr lang="en-US" altLang="ja-JP" sz="1600" dirty="0">
                <a:solidFill>
                  <a:prstClr val="black"/>
                </a:solidFill>
              </a:rPr>
              <a:t>which were estimated to be 15.6 </a:t>
            </a:r>
            <a:r>
              <a:rPr lang="en-US" altLang="ja-JP" sz="1600" dirty="0" err="1">
                <a:solidFill>
                  <a:prstClr val="black"/>
                </a:solidFill>
              </a:rPr>
              <a:t>μM</a:t>
            </a:r>
            <a:r>
              <a:rPr lang="en-US" altLang="ja-JP" sz="1600" dirty="0">
                <a:solidFill>
                  <a:prstClr val="black"/>
                </a:solidFill>
              </a:rPr>
              <a:t> for SCP-2, 14.2 </a:t>
            </a:r>
            <a:r>
              <a:rPr lang="en-US" altLang="ja-JP" sz="1600" dirty="0" err="1">
                <a:solidFill>
                  <a:prstClr val="black"/>
                </a:solidFill>
              </a:rPr>
              <a:t>μM</a:t>
            </a:r>
            <a:r>
              <a:rPr lang="en-US" altLang="ja-JP" sz="1600" dirty="0">
                <a:solidFill>
                  <a:prstClr val="black"/>
                </a:solidFill>
              </a:rPr>
              <a:t> for MFE-2, 9.65 </a:t>
            </a:r>
            <a:r>
              <a:rPr lang="en-US" altLang="ja-JP" sz="1600" dirty="0" err="1">
                <a:solidFill>
                  <a:prstClr val="black"/>
                </a:solidFill>
              </a:rPr>
              <a:t>μM</a:t>
            </a:r>
            <a:r>
              <a:rPr lang="en-US" altLang="ja-JP" sz="1600" dirty="0">
                <a:solidFill>
                  <a:prstClr val="black"/>
                </a:solidFill>
              </a:rPr>
              <a:t> for ADRM1 and 3.24 µM for FAK. </a:t>
            </a:r>
          </a:p>
        </p:txBody>
      </p:sp>
    </p:spTree>
    <p:extLst>
      <p:ext uri="{BB962C8B-B14F-4D97-AF65-F5344CB8AC3E}">
        <p14:creationId xmlns:p14="http://schemas.microsoft.com/office/powerpoint/2010/main" val="33343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12</a:t>
            </a:fld>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352203"/>
            <a:ext cx="6400800" cy="4390606"/>
          </a:xfrm>
          <a:prstGeom prst="rect">
            <a:avLst/>
          </a:prstGeom>
        </p:spPr>
      </p:pic>
      <p:sp>
        <p:nvSpPr>
          <p:cNvPr id="6" name="TextBox 79"/>
          <p:cNvSpPr txBox="1"/>
          <p:nvPr/>
        </p:nvSpPr>
        <p:spPr>
          <a:xfrm>
            <a:off x="0" y="-1"/>
            <a:ext cx="9144000" cy="461665"/>
          </a:xfrm>
          <a:prstGeom prst="rect">
            <a:avLst/>
          </a:prstGeom>
          <a:noFill/>
        </p:spPr>
        <p:txBody>
          <a:bodyPr wrap="square" rtlCol="0">
            <a:spAutoFit/>
          </a:bodyPr>
          <a:lstStyle/>
          <a:p>
            <a:r>
              <a:rPr lang="en-US" sz="2400" b="1" dirty="0">
                <a:solidFill>
                  <a:srgbClr val="002060"/>
                </a:solidFill>
              </a:rPr>
              <a:t>Validation of the interaction: Docking assay</a:t>
            </a:r>
            <a:endParaRPr lang="en-US" b="1" dirty="0">
              <a:solidFill>
                <a:srgbClr val="002060"/>
              </a:solidFill>
            </a:endParaRPr>
          </a:p>
        </p:txBody>
      </p:sp>
      <p:sp>
        <p:nvSpPr>
          <p:cNvPr id="7" name="TextBox 79"/>
          <p:cNvSpPr txBox="1"/>
          <p:nvPr/>
        </p:nvSpPr>
        <p:spPr>
          <a:xfrm>
            <a:off x="0" y="-1"/>
            <a:ext cx="9144000" cy="461665"/>
          </a:xfrm>
          <a:prstGeom prst="rect">
            <a:avLst/>
          </a:prstGeom>
          <a:noFill/>
        </p:spPr>
        <p:txBody>
          <a:bodyPr wrap="square" rtlCol="0">
            <a:spAutoFit/>
          </a:bodyPr>
          <a:lstStyle/>
          <a:p>
            <a:r>
              <a:rPr lang="en-US" sz="2400" b="1" dirty="0">
                <a:solidFill>
                  <a:srgbClr val="002060"/>
                </a:solidFill>
              </a:rPr>
              <a:t>Validation of the interaction: </a:t>
            </a:r>
            <a:endParaRPr lang="en-US" b="1" dirty="0">
              <a:solidFill>
                <a:srgbClr val="002060"/>
              </a:solidFill>
            </a:endParaRPr>
          </a:p>
        </p:txBody>
      </p:sp>
      <p:sp>
        <p:nvSpPr>
          <p:cNvPr id="8" name="TextBox 7"/>
          <p:cNvSpPr txBox="1"/>
          <p:nvPr/>
        </p:nvSpPr>
        <p:spPr>
          <a:xfrm>
            <a:off x="2615262" y="722267"/>
            <a:ext cx="3937938"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FAK (906-1047 FAT domain)-SQAP</a:t>
            </a:r>
            <a:endParaRPr lang="en-US" dirty="0"/>
          </a:p>
        </p:txBody>
      </p:sp>
      <p:sp>
        <p:nvSpPr>
          <p:cNvPr id="3" name="Oval 2"/>
          <p:cNvSpPr/>
          <p:nvPr/>
        </p:nvSpPr>
        <p:spPr>
          <a:xfrm>
            <a:off x="3124200" y="2895600"/>
            <a:ext cx="685800" cy="68580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正方形/長方形 23"/>
          <p:cNvSpPr>
            <a:spLocks noChangeAspect="1"/>
          </p:cNvSpPr>
          <p:nvPr/>
        </p:nvSpPr>
        <p:spPr>
          <a:xfrm>
            <a:off x="925200" y="5893200"/>
            <a:ext cx="7315200" cy="584775"/>
          </a:xfrm>
          <a:prstGeom prst="rect">
            <a:avLst/>
          </a:prstGeom>
          <a:solidFill>
            <a:srgbClr val="FFE5FF"/>
          </a:solidFill>
          <a:ln w="28575">
            <a:solidFill>
              <a:srgbClr val="FF4B4B"/>
            </a:solidFill>
          </a:ln>
        </p:spPr>
        <p:txBody>
          <a:bodyPr wrap="square">
            <a:spAutoFit/>
          </a:bodyPr>
          <a:lstStyle/>
          <a:p>
            <a:pPr algn="ctr"/>
            <a:r>
              <a:rPr lang="en-US" altLang="ja-JP" sz="1600" dirty="0">
                <a:solidFill>
                  <a:prstClr val="black"/>
                </a:solidFill>
              </a:rPr>
              <a:t>Docking simulation indicated that the fatty acid moiety of SQAP can interact with side chains of residues, Y925, V932 and K1032 of FAK.</a:t>
            </a:r>
          </a:p>
        </p:txBody>
      </p:sp>
      <p:cxnSp>
        <p:nvCxnSpPr>
          <p:cNvPr id="13" name="Straight Arrow Connector 12"/>
          <p:cNvCxnSpPr/>
          <p:nvPr/>
        </p:nvCxnSpPr>
        <p:spPr>
          <a:xfrm>
            <a:off x="3467100" y="3598239"/>
            <a:ext cx="0" cy="97376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24200" y="4586287"/>
            <a:ext cx="662361" cy="338554"/>
          </a:xfrm>
          <a:prstGeom prst="rect">
            <a:avLst/>
          </a:prstGeom>
          <a:noFill/>
        </p:spPr>
        <p:txBody>
          <a:bodyPr wrap="none" rtlCol="0">
            <a:spAutoFit/>
          </a:bodyPr>
          <a:lstStyle/>
          <a:p>
            <a:r>
              <a:rPr lang="en-US" sz="1600" dirty="0">
                <a:solidFill>
                  <a:schemeClr val="accent1">
                    <a:lumMod val="75000"/>
                  </a:schemeClr>
                </a:solidFill>
              </a:rPr>
              <a:t>Y925</a:t>
            </a:r>
          </a:p>
        </p:txBody>
      </p:sp>
    </p:spTree>
    <p:extLst>
      <p:ext uri="{BB962C8B-B14F-4D97-AF65-F5344CB8AC3E}">
        <p14:creationId xmlns:p14="http://schemas.microsoft.com/office/powerpoint/2010/main" val="128590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13</a:t>
            </a:fld>
            <a:endParaRPr lang="en-US"/>
          </a:p>
        </p:txBody>
      </p:sp>
      <p:sp>
        <p:nvSpPr>
          <p:cNvPr id="6" name="TextBox 79"/>
          <p:cNvSpPr txBox="1"/>
          <p:nvPr/>
        </p:nvSpPr>
        <p:spPr>
          <a:xfrm>
            <a:off x="0" y="-1"/>
            <a:ext cx="9144000" cy="738664"/>
          </a:xfrm>
          <a:prstGeom prst="rect">
            <a:avLst/>
          </a:prstGeom>
          <a:noFill/>
        </p:spPr>
        <p:txBody>
          <a:bodyPr wrap="square" rtlCol="0">
            <a:spAutoFit/>
          </a:bodyPr>
          <a:lstStyle/>
          <a:p>
            <a:r>
              <a:rPr lang="en-US" sz="2400" b="1" dirty="0">
                <a:solidFill>
                  <a:srgbClr val="002060"/>
                </a:solidFill>
              </a:rPr>
              <a:t>Validation of the interaction: Docking assay</a:t>
            </a:r>
          </a:p>
          <a:p>
            <a:r>
              <a:rPr lang="en-US" b="1" dirty="0">
                <a:solidFill>
                  <a:srgbClr val="002060"/>
                </a:solidFill>
              </a:rPr>
              <a:t>Electron map</a:t>
            </a:r>
            <a:endParaRPr lang="en-US" sz="1600" b="1" dirty="0">
              <a:solidFill>
                <a:srgbClr val="002060"/>
              </a:solidFill>
            </a:endParaRPr>
          </a:p>
        </p:txBody>
      </p:sp>
      <p:pic>
        <p:nvPicPr>
          <p:cNvPr id="8" name="Picture 7"/>
          <p:cNvPicPr>
            <a:picLocks/>
          </p:cNvPicPr>
          <p:nvPr/>
        </p:nvPicPr>
        <p:blipFill>
          <a:blip r:embed="rId3" cstate="email">
            <a:extLst>
              <a:ext uri="{28A0092B-C50C-407E-A947-70E740481C1C}">
                <a14:useLocalDpi xmlns:a14="http://schemas.microsoft.com/office/drawing/2010/main"/>
              </a:ext>
            </a:extLst>
          </a:blip>
          <a:stretch>
            <a:fillRect/>
          </a:stretch>
        </p:blipFill>
        <p:spPr>
          <a:xfrm>
            <a:off x="1371600" y="1353600"/>
            <a:ext cx="6400800" cy="4392000"/>
          </a:xfrm>
          <a:prstGeom prst="rect">
            <a:avLst/>
          </a:prstGeom>
        </p:spPr>
      </p:pic>
      <p:sp>
        <p:nvSpPr>
          <p:cNvPr id="10" name="TextBox 9"/>
          <p:cNvSpPr txBox="1"/>
          <p:nvPr/>
        </p:nvSpPr>
        <p:spPr>
          <a:xfrm>
            <a:off x="2615262" y="722267"/>
            <a:ext cx="3937938"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FAK (906-1047 FAT domain)-SQAP</a:t>
            </a:r>
            <a:endParaRPr lang="en-US" dirty="0"/>
          </a:p>
        </p:txBody>
      </p:sp>
      <p:sp>
        <p:nvSpPr>
          <p:cNvPr id="7" name="正方形/長方形 23"/>
          <p:cNvSpPr>
            <a:spLocks noChangeAspect="1"/>
          </p:cNvSpPr>
          <p:nvPr/>
        </p:nvSpPr>
        <p:spPr>
          <a:xfrm>
            <a:off x="926631" y="5892225"/>
            <a:ext cx="7315200" cy="584775"/>
          </a:xfrm>
          <a:prstGeom prst="rect">
            <a:avLst/>
          </a:prstGeom>
          <a:noFill/>
          <a:ln w="28575">
            <a:noFill/>
          </a:ln>
        </p:spPr>
        <p:txBody>
          <a:bodyPr wrap="square">
            <a:spAutoFit/>
          </a:bodyPr>
          <a:lstStyle/>
          <a:p>
            <a:r>
              <a:rPr lang="en-US" altLang="ja-JP" sz="1600" dirty="0">
                <a:solidFill>
                  <a:prstClr val="black"/>
                </a:solidFill>
              </a:rPr>
              <a:t>3D structure of FAK FAT domain had been published before and was used on this docking assay. Sulfone group interacts with N943, N1014 and K 1018.</a:t>
            </a:r>
          </a:p>
        </p:txBody>
      </p:sp>
    </p:spTree>
    <p:extLst>
      <p:ext uri="{BB962C8B-B14F-4D97-AF65-F5344CB8AC3E}">
        <p14:creationId xmlns:p14="http://schemas.microsoft.com/office/powerpoint/2010/main" val="48534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40475"/>
            <a:ext cx="2133600" cy="365125"/>
          </a:xfrm>
        </p:spPr>
        <p:txBody>
          <a:bodyPr/>
          <a:lstStyle/>
          <a:p>
            <a:fld id="{7B6874E5-A488-4B4B-B0A2-C88A116B033A}" type="slidenum">
              <a:rPr lang="en-US" smtClean="0"/>
              <a:pPr/>
              <a:t>14</a:t>
            </a:fld>
            <a:endParaRPr lang="en-US"/>
          </a:p>
        </p:txBody>
      </p:sp>
      <p:sp>
        <p:nvSpPr>
          <p:cNvPr id="3" name="TextBox 2"/>
          <p:cNvSpPr txBox="1"/>
          <p:nvPr/>
        </p:nvSpPr>
        <p:spPr>
          <a:xfrm>
            <a:off x="328669" y="990600"/>
            <a:ext cx="8467945" cy="3724096"/>
          </a:xfrm>
          <a:prstGeom prst="rect">
            <a:avLst/>
          </a:prstGeom>
          <a:noFill/>
        </p:spPr>
        <p:txBody>
          <a:bodyPr wrap="square" rtlCol="0">
            <a:spAutoFit/>
          </a:bodyPr>
          <a:lstStyle/>
          <a:p>
            <a:pPr algn="ctr">
              <a:tabLst>
                <a:tab pos="363538" algn="l"/>
              </a:tabLst>
            </a:pPr>
            <a:r>
              <a:rPr lang="en-US" sz="2000" dirty="0"/>
              <a:t>Understand SQAP molecular mechanisms by:</a:t>
            </a:r>
          </a:p>
          <a:p>
            <a:pPr>
              <a:tabLst>
                <a:tab pos="363538" algn="l"/>
              </a:tabLst>
            </a:pPr>
            <a:r>
              <a:rPr lang="en-US" dirty="0"/>
              <a:t>    </a:t>
            </a:r>
          </a:p>
          <a:p>
            <a:pPr marL="342900" indent="-342900">
              <a:buFont typeface="+mj-lt"/>
              <a:buAutoNum type="arabicPeriod"/>
            </a:pPr>
            <a:r>
              <a:rPr lang="en-US" dirty="0"/>
              <a:t>    Identification of SQAP-binding proteins targets using a T7 phage display screen.</a:t>
            </a:r>
          </a:p>
          <a:p>
            <a:pPr marL="342900" indent="-342900">
              <a:buFont typeface="+mj-lt"/>
              <a:buAutoNum type="arabicPeriod"/>
            </a:pPr>
            <a:endParaRPr lang="en-US" dirty="0"/>
          </a:p>
          <a:p>
            <a:pPr marL="342900" indent="-342900">
              <a:buFont typeface="+mj-lt"/>
              <a:buAutoNum type="arabicPeriod"/>
            </a:pPr>
            <a:r>
              <a:rPr lang="en-US" dirty="0"/>
              <a:t>    Validation of the interactions.</a:t>
            </a:r>
          </a:p>
          <a:p>
            <a:pPr marL="342900" indent="-342900">
              <a:buFont typeface="+mj-lt"/>
              <a:buAutoNum type="arabicPeriod"/>
            </a:pPr>
            <a:endParaRPr lang="en-US" dirty="0"/>
          </a:p>
          <a:p>
            <a:pPr marL="342900" indent="-342900">
              <a:buFont typeface="+mj-lt"/>
              <a:buAutoNum type="arabicPeriod"/>
            </a:pPr>
            <a:r>
              <a:rPr lang="en-US" dirty="0"/>
              <a:t>    </a:t>
            </a:r>
            <a:r>
              <a:rPr lang="en-US" u="sng" dirty="0"/>
              <a:t>Study the relation of the interacting proteins and SQAP at cell level.</a:t>
            </a:r>
          </a:p>
          <a:p>
            <a:endParaRPr lang="en-US" dirty="0"/>
          </a:p>
          <a:p>
            <a:pPr algn="ctr"/>
            <a:r>
              <a:rPr lang="en-US" dirty="0"/>
              <a:t>Summary</a:t>
            </a:r>
          </a:p>
          <a:p>
            <a:pPr marL="342900" indent="-342900">
              <a:buFont typeface="+mj-lt"/>
              <a:buAutoNum type="arabicPeriod"/>
            </a:pPr>
            <a:endParaRPr lang="en-US" dirty="0"/>
          </a:p>
          <a:p>
            <a:pPr marL="342900" indent="-342900">
              <a:buFont typeface="+mj-lt"/>
              <a:buAutoNum type="arabicPeriod"/>
            </a:pPr>
            <a:endParaRPr lang="en-US" dirty="0"/>
          </a:p>
          <a:p>
            <a:pPr>
              <a:buFont typeface="Arial" pitchFamily="34" charset="0"/>
              <a:buChar char="•"/>
            </a:pPr>
            <a:endParaRPr lang="en-US" dirty="0"/>
          </a:p>
        </p:txBody>
      </p:sp>
      <p:sp>
        <p:nvSpPr>
          <p:cNvPr id="4" name="TextBox 3"/>
          <p:cNvSpPr txBox="1"/>
          <p:nvPr/>
        </p:nvSpPr>
        <p:spPr>
          <a:xfrm>
            <a:off x="0" y="0"/>
            <a:ext cx="2871299" cy="830997"/>
          </a:xfrm>
          <a:prstGeom prst="rect">
            <a:avLst/>
          </a:prstGeom>
          <a:noFill/>
        </p:spPr>
        <p:txBody>
          <a:bodyPr wrap="none" rtlCol="0">
            <a:spAutoFit/>
          </a:bodyPr>
          <a:lstStyle/>
          <a:p>
            <a:r>
              <a:rPr lang="en-US" sz="2400" b="1" dirty="0">
                <a:solidFill>
                  <a:srgbClr val="002060"/>
                </a:solidFill>
              </a:rPr>
              <a:t>Research purpose</a:t>
            </a:r>
          </a:p>
          <a:p>
            <a:r>
              <a:rPr lang="en-US" sz="2400" dirty="0">
                <a:solidFill>
                  <a:srgbClr val="002060"/>
                </a:solidFill>
              </a:rPr>
              <a:t> </a:t>
            </a:r>
          </a:p>
        </p:txBody>
      </p:sp>
    </p:spTree>
    <p:extLst>
      <p:ext uri="{BB962C8B-B14F-4D97-AF65-F5344CB8AC3E}">
        <p14:creationId xmlns:p14="http://schemas.microsoft.com/office/powerpoint/2010/main" val="275706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15</a:t>
            </a:fld>
            <a:endParaRPr lang="en-US"/>
          </a:p>
        </p:txBody>
      </p:sp>
      <p:sp>
        <p:nvSpPr>
          <p:cNvPr id="3" name="TextBox 79"/>
          <p:cNvSpPr txBox="1"/>
          <p:nvPr/>
        </p:nvSpPr>
        <p:spPr>
          <a:xfrm>
            <a:off x="0" y="-1"/>
            <a:ext cx="8839200" cy="461665"/>
          </a:xfrm>
          <a:prstGeom prst="rect">
            <a:avLst/>
          </a:prstGeom>
          <a:noFill/>
        </p:spPr>
        <p:txBody>
          <a:bodyPr wrap="square" rtlCol="0">
            <a:spAutoFit/>
          </a:bodyPr>
          <a:lstStyle/>
          <a:p>
            <a:r>
              <a:rPr lang="en-US" sz="2400" b="1" dirty="0">
                <a:solidFill>
                  <a:srgbClr val="002060"/>
                </a:solidFill>
              </a:rPr>
              <a:t>SQAP study with interacting proteins at cell level: FAK</a:t>
            </a:r>
          </a:p>
        </p:txBody>
      </p:sp>
      <p:sp>
        <p:nvSpPr>
          <p:cNvPr id="5" name="TextBox 4"/>
          <p:cNvSpPr txBox="1"/>
          <p:nvPr/>
        </p:nvSpPr>
        <p:spPr>
          <a:xfrm>
            <a:off x="419686" y="4740087"/>
            <a:ext cx="8229600" cy="830997"/>
          </a:xfrm>
          <a:prstGeom prst="rect">
            <a:avLst/>
          </a:prstGeom>
          <a:noFill/>
        </p:spPr>
        <p:txBody>
          <a:bodyPr wrap="square" rtlCol="0">
            <a:spAutoFit/>
          </a:bodyPr>
          <a:lstStyle/>
          <a:p>
            <a:r>
              <a:rPr lang="en-US" sz="1600" b="1" dirty="0"/>
              <a:t>FAK: </a:t>
            </a:r>
            <a:r>
              <a:rPr lang="en-US" sz="1600" dirty="0"/>
              <a:t>is a cytoplasmic tyrosine kinase that has a critical role in angiogenesis during embryonic development and cancer progression. FAK expression is increased in a variety of human cancers. </a:t>
            </a:r>
          </a:p>
        </p:txBody>
      </p:sp>
      <p:grpSp>
        <p:nvGrpSpPr>
          <p:cNvPr id="46" name="Group 45"/>
          <p:cNvGrpSpPr/>
          <p:nvPr/>
        </p:nvGrpSpPr>
        <p:grpSpPr>
          <a:xfrm>
            <a:off x="-42864" y="1479600"/>
            <a:ext cx="9144000" cy="2239200"/>
            <a:chOff x="1821374" y="317677"/>
            <a:chExt cx="7973997" cy="1906826"/>
          </a:xfrm>
        </p:grpSpPr>
        <p:grpSp>
          <p:nvGrpSpPr>
            <p:cNvPr id="47" name="Group 46"/>
            <p:cNvGrpSpPr/>
            <p:nvPr/>
          </p:nvGrpSpPr>
          <p:grpSpPr>
            <a:xfrm>
              <a:off x="1821374" y="317677"/>
              <a:ext cx="7973997" cy="1578174"/>
              <a:chOff x="556547" y="4136826"/>
              <a:chExt cx="7973997" cy="1578174"/>
            </a:xfrm>
          </p:grpSpPr>
          <p:sp>
            <p:nvSpPr>
              <p:cNvPr id="72" name="Rectangle 71"/>
              <p:cNvSpPr/>
              <p:nvPr/>
            </p:nvSpPr>
            <p:spPr>
              <a:xfrm>
                <a:off x="956238" y="5334000"/>
                <a:ext cx="7086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 name="TextBox 72"/>
              <p:cNvSpPr txBox="1"/>
              <p:nvPr/>
            </p:nvSpPr>
            <p:spPr>
              <a:xfrm>
                <a:off x="1661493" y="5386000"/>
                <a:ext cx="1197764"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FERM Domain</a:t>
                </a:r>
              </a:p>
            </p:txBody>
          </p:sp>
          <p:cxnSp>
            <p:nvCxnSpPr>
              <p:cNvPr id="74" name="Straight Connector 73"/>
              <p:cNvCxnSpPr/>
              <p:nvPr/>
            </p:nvCxnSpPr>
            <p:spPr>
              <a:xfrm>
                <a:off x="3505200" y="5334000"/>
                <a:ext cx="0"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181600" y="5334000"/>
                <a:ext cx="0" cy="381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3505200" y="5333999"/>
                <a:ext cx="1676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 name="TextBox 76"/>
              <p:cNvSpPr txBox="1"/>
              <p:nvPr/>
            </p:nvSpPr>
            <p:spPr>
              <a:xfrm>
                <a:off x="3769365" y="5386000"/>
                <a:ext cx="1197764" cy="276999"/>
              </a:xfrm>
              <a:prstGeom prst="rect">
                <a:avLst/>
              </a:prstGeom>
              <a:noFill/>
            </p:spPr>
            <p:txBody>
              <a:bodyPr wrap="non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Kinase Domain</a:t>
                </a:r>
              </a:p>
            </p:txBody>
          </p:sp>
          <p:sp>
            <p:nvSpPr>
              <p:cNvPr id="78" name="Rectangle 77"/>
              <p:cNvSpPr/>
              <p:nvPr/>
            </p:nvSpPr>
            <p:spPr>
              <a:xfrm>
                <a:off x="5445764" y="5334000"/>
                <a:ext cx="116836"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 name="Rectangle 78"/>
              <p:cNvSpPr/>
              <p:nvPr/>
            </p:nvSpPr>
            <p:spPr>
              <a:xfrm>
                <a:off x="6467474" y="5333999"/>
                <a:ext cx="116836"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 name="TextBox 79"/>
              <p:cNvSpPr txBox="1"/>
              <p:nvPr/>
            </p:nvSpPr>
            <p:spPr>
              <a:xfrm>
                <a:off x="7083969" y="5386000"/>
                <a:ext cx="469616"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FAT</a:t>
                </a:r>
              </a:p>
            </p:txBody>
          </p:sp>
          <p:sp>
            <p:nvSpPr>
              <p:cNvPr id="81" name="TextBox 80"/>
              <p:cNvSpPr txBox="1"/>
              <p:nvPr/>
            </p:nvSpPr>
            <p:spPr>
              <a:xfrm>
                <a:off x="556547" y="5385999"/>
                <a:ext cx="295274"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N</a:t>
                </a:r>
              </a:p>
            </p:txBody>
          </p:sp>
          <p:sp>
            <p:nvSpPr>
              <p:cNvPr id="82" name="TextBox 81"/>
              <p:cNvSpPr txBox="1"/>
              <p:nvPr/>
            </p:nvSpPr>
            <p:spPr>
              <a:xfrm>
                <a:off x="8146346" y="5385999"/>
                <a:ext cx="295274"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C</a:t>
                </a:r>
              </a:p>
            </p:txBody>
          </p:sp>
          <p:cxnSp>
            <p:nvCxnSpPr>
              <p:cNvPr id="83" name="Straight Arrow Connector 82"/>
              <p:cNvCxnSpPr/>
              <p:nvPr/>
            </p:nvCxnSpPr>
            <p:spPr>
              <a:xfrm>
                <a:off x="6606332" y="4465826"/>
                <a:ext cx="0" cy="828000"/>
              </a:xfrm>
              <a:prstGeom prst="straightConnector1">
                <a:avLst/>
              </a:prstGeom>
              <a:ln w="19050">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152554" y="4136826"/>
                <a:ext cx="2377990" cy="276999"/>
              </a:xfrm>
              <a:prstGeom prst="rect">
                <a:avLst/>
              </a:prstGeom>
              <a:noFill/>
              <a:ln w="19050">
                <a:solidFill>
                  <a:schemeClr val="tx1"/>
                </a:solidFill>
              </a:ln>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SQAP binding peptide (910-1052)</a:t>
                </a:r>
              </a:p>
            </p:txBody>
          </p:sp>
          <p:cxnSp>
            <p:nvCxnSpPr>
              <p:cNvPr id="85" name="Straight Arrow Connector 84"/>
              <p:cNvCxnSpPr/>
              <p:nvPr/>
            </p:nvCxnSpPr>
            <p:spPr>
              <a:xfrm>
                <a:off x="8020773" y="4465826"/>
                <a:ext cx="0" cy="828000"/>
              </a:xfrm>
              <a:prstGeom prst="straightConnector1">
                <a:avLst/>
              </a:prstGeom>
              <a:ln w="19050">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3806874" y="993593"/>
              <a:ext cx="1021433" cy="521256"/>
              <a:chOff x="4164204" y="5387742"/>
              <a:chExt cx="1021433" cy="521256"/>
            </a:xfrm>
          </p:grpSpPr>
          <p:grpSp>
            <p:nvGrpSpPr>
              <p:cNvPr id="68" name="Group 67"/>
              <p:cNvGrpSpPr/>
              <p:nvPr/>
            </p:nvGrpSpPr>
            <p:grpSpPr>
              <a:xfrm>
                <a:off x="4432665" y="5639679"/>
                <a:ext cx="484510" cy="269319"/>
                <a:chOff x="4482034" y="5636505"/>
                <a:chExt cx="484510" cy="269319"/>
              </a:xfrm>
            </p:grpSpPr>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2034" y="5639679"/>
                  <a:ext cx="176496" cy="266145"/>
                </a:xfrm>
                <a:prstGeom prst="rect">
                  <a:avLst/>
                </a:prstGeom>
              </p:spPr>
            </p:pic>
            <p:sp>
              <p:nvSpPr>
                <p:cNvPr id="71" name="TextBox 70"/>
                <p:cNvSpPr txBox="1"/>
                <p:nvPr/>
              </p:nvSpPr>
              <p:spPr>
                <a:xfrm>
                  <a:off x="4570282" y="5636505"/>
                  <a:ext cx="396262"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397</a:t>
                  </a:r>
                </a:p>
              </p:txBody>
            </p:sp>
          </p:grpSp>
          <p:sp>
            <p:nvSpPr>
              <p:cNvPr id="69" name="TextBox 68"/>
              <p:cNvSpPr txBox="1"/>
              <p:nvPr/>
            </p:nvSpPr>
            <p:spPr>
              <a:xfrm>
                <a:off x="4164204" y="5387742"/>
                <a:ext cx="1021433" cy="261610"/>
              </a:xfrm>
              <a:prstGeom prst="rect">
                <a:avLst/>
              </a:prstGeom>
              <a:noFill/>
            </p:spPr>
            <p:txBody>
              <a:bodyPr wrap="none" rtlCol="0">
                <a:spAutoFit/>
              </a:bodyPr>
              <a:lstStyle/>
              <a:p>
                <a:r>
                  <a:rPr lang="en-US" sz="1100" b="1" dirty="0" err="1">
                    <a:latin typeface="Times New Roman" panose="02020603050405020304" pitchFamily="18" charset="0"/>
                    <a:cs typeface="Times New Roman" panose="02020603050405020304" pitchFamily="18" charset="0"/>
                  </a:rPr>
                  <a:t>Src</a:t>
                </a:r>
                <a:r>
                  <a:rPr lang="en-US" sz="1100" b="1" dirty="0">
                    <a:latin typeface="Times New Roman" panose="02020603050405020304" pitchFamily="18" charset="0"/>
                    <a:cs typeface="Times New Roman" panose="02020603050405020304" pitchFamily="18" charset="0"/>
                  </a:rPr>
                  <a:t>, apoptosis</a:t>
                </a:r>
              </a:p>
            </p:txBody>
          </p:sp>
        </p:grpSp>
        <p:grpSp>
          <p:nvGrpSpPr>
            <p:cNvPr id="49" name="Group 48"/>
            <p:cNvGrpSpPr/>
            <p:nvPr/>
          </p:nvGrpSpPr>
          <p:grpSpPr>
            <a:xfrm>
              <a:off x="7871159" y="992008"/>
              <a:ext cx="928459" cy="521256"/>
              <a:chOff x="4164204" y="5387742"/>
              <a:chExt cx="928459" cy="521256"/>
            </a:xfrm>
          </p:grpSpPr>
          <p:grpSp>
            <p:nvGrpSpPr>
              <p:cNvPr id="64" name="Group 63"/>
              <p:cNvGrpSpPr/>
              <p:nvPr/>
            </p:nvGrpSpPr>
            <p:grpSpPr>
              <a:xfrm>
                <a:off x="4432665" y="5639679"/>
                <a:ext cx="484510" cy="269319"/>
                <a:chOff x="4482034" y="5636505"/>
                <a:chExt cx="484510" cy="269319"/>
              </a:xfrm>
            </p:grpSpPr>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2034" y="5639679"/>
                  <a:ext cx="176496" cy="266145"/>
                </a:xfrm>
                <a:prstGeom prst="rect">
                  <a:avLst/>
                </a:prstGeom>
              </p:spPr>
            </p:pic>
            <p:sp>
              <p:nvSpPr>
                <p:cNvPr id="67" name="TextBox 66"/>
                <p:cNvSpPr txBox="1"/>
                <p:nvPr/>
              </p:nvSpPr>
              <p:spPr>
                <a:xfrm>
                  <a:off x="4570282" y="5636505"/>
                  <a:ext cx="396262"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925</a:t>
                  </a:r>
                </a:p>
              </p:txBody>
            </p:sp>
          </p:grpSp>
          <p:sp>
            <p:nvSpPr>
              <p:cNvPr id="65" name="TextBox 64"/>
              <p:cNvSpPr txBox="1"/>
              <p:nvPr/>
            </p:nvSpPr>
            <p:spPr>
              <a:xfrm>
                <a:off x="4164204" y="5387742"/>
                <a:ext cx="928459"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Cell motility</a:t>
                </a:r>
              </a:p>
            </p:txBody>
          </p:sp>
        </p:grpSp>
        <p:grpSp>
          <p:nvGrpSpPr>
            <p:cNvPr id="50" name="Group 49"/>
            <p:cNvGrpSpPr/>
            <p:nvPr/>
          </p:nvGrpSpPr>
          <p:grpSpPr>
            <a:xfrm>
              <a:off x="4596018" y="1243224"/>
              <a:ext cx="484510" cy="269319"/>
              <a:chOff x="4953968" y="5822226"/>
              <a:chExt cx="484510" cy="269319"/>
            </a:xfrm>
          </p:grpSpPr>
          <p:pic>
            <p:nvPicPr>
              <p:cNvPr id="62" name="Picture 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968" y="5825400"/>
                <a:ext cx="176496" cy="266145"/>
              </a:xfrm>
              <a:prstGeom prst="rect">
                <a:avLst/>
              </a:prstGeom>
            </p:spPr>
          </p:pic>
          <p:sp>
            <p:nvSpPr>
              <p:cNvPr id="63" name="TextBox 62"/>
              <p:cNvSpPr txBox="1"/>
              <p:nvPr/>
            </p:nvSpPr>
            <p:spPr>
              <a:xfrm>
                <a:off x="5042216" y="5822226"/>
                <a:ext cx="396262"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407</a:t>
                </a:r>
              </a:p>
            </p:txBody>
          </p:sp>
        </p:grpSp>
        <p:grpSp>
          <p:nvGrpSpPr>
            <p:cNvPr id="51" name="Group 50"/>
            <p:cNvGrpSpPr/>
            <p:nvPr/>
          </p:nvGrpSpPr>
          <p:grpSpPr>
            <a:xfrm>
              <a:off x="5962443" y="1239369"/>
              <a:ext cx="731373" cy="269319"/>
              <a:chOff x="4953968" y="5822226"/>
              <a:chExt cx="731373" cy="269319"/>
            </a:xfrm>
          </p:grpSpPr>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968" y="5825400"/>
                <a:ext cx="176496" cy="266145"/>
              </a:xfrm>
              <a:prstGeom prst="rect">
                <a:avLst/>
              </a:prstGeom>
            </p:spPr>
          </p:pic>
          <p:sp>
            <p:nvSpPr>
              <p:cNvPr id="61" name="TextBox 60"/>
              <p:cNvSpPr txBox="1"/>
              <p:nvPr/>
            </p:nvSpPr>
            <p:spPr>
              <a:xfrm>
                <a:off x="5042216" y="5822226"/>
                <a:ext cx="643125"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576,577</a:t>
                </a:r>
              </a:p>
            </p:txBody>
          </p:sp>
        </p:grpSp>
        <p:grpSp>
          <p:nvGrpSpPr>
            <p:cNvPr id="52" name="Group 51"/>
            <p:cNvGrpSpPr/>
            <p:nvPr/>
          </p:nvGrpSpPr>
          <p:grpSpPr>
            <a:xfrm>
              <a:off x="6788565" y="1246398"/>
              <a:ext cx="484510" cy="269319"/>
              <a:chOff x="4953968" y="5822226"/>
              <a:chExt cx="484510" cy="269319"/>
            </a:xfrm>
          </p:grpSpPr>
          <p:pic>
            <p:nvPicPr>
              <p:cNvPr id="58" name="Picture 5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968" y="5825400"/>
                <a:ext cx="176496" cy="266145"/>
              </a:xfrm>
              <a:prstGeom prst="rect">
                <a:avLst/>
              </a:prstGeom>
            </p:spPr>
          </p:pic>
          <p:sp>
            <p:nvSpPr>
              <p:cNvPr id="59" name="TextBox 58"/>
              <p:cNvSpPr txBox="1"/>
              <p:nvPr/>
            </p:nvSpPr>
            <p:spPr>
              <a:xfrm>
                <a:off x="5042216" y="5822226"/>
                <a:ext cx="396262"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732</a:t>
                </a:r>
              </a:p>
            </p:txBody>
          </p:sp>
        </p:grpSp>
        <p:grpSp>
          <p:nvGrpSpPr>
            <p:cNvPr id="53" name="Group 52"/>
            <p:cNvGrpSpPr/>
            <p:nvPr/>
          </p:nvGrpSpPr>
          <p:grpSpPr>
            <a:xfrm>
              <a:off x="7415601" y="1235514"/>
              <a:ext cx="484510" cy="269319"/>
              <a:chOff x="4953968" y="5822226"/>
              <a:chExt cx="484510" cy="269319"/>
            </a:xfrm>
          </p:grpSpPr>
          <p:pic>
            <p:nvPicPr>
              <p:cNvPr id="56" name="Picture 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968" y="5825400"/>
                <a:ext cx="176496" cy="266145"/>
              </a:xfrm>
              <a:prstGeom prst="rect">
                <a:avLst/>
              </a:prstGeom>
            </p:spPr>
          </p:pic>
          <p:sp>
            <p:nvSpPr>
              <p:cNvPr id="57" name="TextBox 56"/>
              <p:cNvSpPr txBox="1"/>
              <p:nvPr/>
            </p:nvSpPr>
            <p:spPr>
              <a:xfrm>
                <a:off x="5042216" y="5822226"/>
                <a:ext cx="396262"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861</a:t>
                </a:r>
              </a:p>
            </p:txBody>
          </p:sp>
        </p:grpSp>
        <p:sp>
          <p:nvSpPr>
            <p:cNvPr id="54" name="TextBox 53"/>
            <p:cNvSpPr txBox="1"/>
            <p:nvPr/>
          </p:nvSpPr>
          <p:spPr>
            <a:xfrm>
              <a:off x="6508360" y="1962893"/>
              <a:ext cx="521297"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Pro-1</a:t>
              </a:r>
            </a:p>
          </p:txBody>
        </p:sp>
        <p:sp>
          <p:nvSpPr>
            <p:cNvPr id="55" name="TextBox 54"/>
            <p:cNvSpPr txBox="1"/>
            <p:nvPr/>
          </p:nvSpPr>
          <p:spPr>
            <a:xfrm>
              <a:off x="7530070" y="1957490"/>
              <a:ext cx="521297"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Pro-2</a:t>
              </a:r>
            </a:p>
          </p:txBody>
        </p:sp>
      </p:grpSp>
    </p:spTree>
    <p:extLst>
      <p:ext uri="{BB962C8B-B14F-4D97-AF65-F5344CB8AC3E}">
        <p14:creationId xmlns:p14="http://schemas.microsoft.com/office/powerpoint/2010/main" val="158888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16</a:t>
            </a:fld>
            <a:endParaRPr lang="en-US"/>
          </a:p>
        </p:txBody>
      </p:sp>
      <p:sp>
        <p:nvSpPr>
          <p:cNvPr id="3" name="TextBox 79"/>
          <p:cNvSpPr txBox="1"/>
          <p:nvPr/>
        </p:nvSpPr>
        <p:spPr>
          <a:xfrm>
            <a:off x="0" y="-1"/>
            <a:ext cx="8839200" cy="461665"/>
          </a:xfrm>
          <a:prstGeom prst="rect">
            <a:avLst/>
          </a:prstGeom>
          <a:noFill/>
        </p:spPr>
        <p:txBody>
          <a:bodyPr wrap="square" rtlCol="0">
            <a:spAutoFit/>
          </a:bodyPr>
          <a:lstStyle/>
          <a:p>
            <a:r>
              <a:rPr lang="en-US" sz="2400" b="1" dirty="0">
                <a:solidFill>
                  <a:srgbClr val="002060"/>
                </a:solidFill>
              </a:rPr>
              <a:t>SQAP study with interacting proteins at cell level: FAK</a:t>
            </a:r>
          </a:p>
        </p:txBody>
      </p:sp>
      <p:sp>
        <p:nvSpPr>
          <p:cNvPr id="5" name="TextBox 4"/>
          <p:cNvSpPr txBox="1"/>
          <p:nvPr/>
        </p:nvSpPr>
        <p:spPr>
          <a:xfrm>
            <a:off x="457200" y="4241787"/>
            <a:ext cx="82296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t>Paxillin</a:t>
            </a:r>
            <a:r>
              <a:rPr lang="en-US" sz="1600" dirty="0"/>
              <a:t> binds to FAK 919-938 residues which is a sequence contained within the region where SQAP is predicted to bind. Binding between </a:t>
            </a:r>
            <a:r>
              <a:rPr lang="en-US" sz="1600" dirty="0" err="1"/>
              <a:t>paxillin</a:t>
            </a:r>
            <a:r>
              <a:rPr lang="en-US" sz="1600" dirty="0"/>
              <a:t> and FAK results in </a:t>
            </a:r>
            <a:r>
              <a:rPr lang="en-US" sz="1600" dirty="0" err="1"/>
              <a:t>paxillin</a:t>
            </a:r>
            <a:r>
              <a:rPr lang="en-US" sz="1600" dirty="0"/>
              <a:t> phosphorylation at Y118.</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FAK is known to control </a:t>
            </a:r>
            <a:r>
              <a:rPr lang="en-US" sz="1600" dirty="0" err="1"/>
              <a:t>Akt</a:t>
            </a:r>
            <a:r>
              <a:rPr lang="en-US" sz="1600" dirty="0"/>
              <a:t> activity through </a:t>
            </a:r>
            <a:r>
              <a:rPr lang="en-US" sz="1600" dirty="0" err="1"/>
              <a:t>Akt</a:t>
            </a:r>
            <a:r>
              <a:rPr lang="en-US" sz="1600" dirty="0"/>
              <a:t> phosphorylation at S473.</a:t>
            </a:r>
          </a:p>
        </p:txBody>
      </p:sp>
      <p:grpSp>
        <p:nvGrpSpPr>
          <p:cNvPr id="7" name="Group 6"/>
          <p:cNvGrpSpPr/>
          <p:nvPr/>
        </p:nvGrpSpPr>
        <p:grpSpPr>
          <a:xfrm>
            <a:off x="4723427" y="1670566"/>
            <a:ext cx="1271595" cy="615434"/>
            <a:chOff x="1524000" y="5556766"/>
            <a:chExt cx="1271595" cy="615434"/>
          </a:xfrm>
        </p:grpSpPr>
        <p:sp>
          <p:nvSpPr>
            <p:cNvPr id="37" name="Oval 36"/>
            <p:cNvSpPr/>
            <p:nvPr/>
          </p:nvSpPr>
          <p:spPr>
            <a:xfrm>
              <a:off x="1524000" y="5556766"/>
              <a:ext cx="1143000" cy="615434"/>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728795" y="5668065"/>
              <a:ext cx="1066800" cy="369332"/>
            </a:xfrm>
            <a:prstGeom prst="rect">
              <a:avLst/>
            </a:prstGeom>
            <a:noFill/>
          </p:spPr>
          <p:txBody>
            <a:bodyPr wrap="square" rtlCol="0">
              <a:spAutoFit/>
            </a:bodyPr>
            <a:lstStyle/>
            <a:p>
              <a:r>
                <a:rPr lang="en-US" b="1" dirty="0" err="1">
                  <a:latin typeface="Arial" pitchFamily="34" charset="0"/>
                  <a:cs typeface="Arial" pitchFamily="34" charset="0"/>
                </a:rPr>
                <a:t>pAkt</a:t>
              </a:r>
              <a:endParaRPr lang="en-US" dirty="0"/>
            </a:p>
          </p:txBody>
        </p:sp>
      </p:grpSp>
      <p:grpSp>
        <p:nvGrpSpPr>
          <p:cNvPr id="8" name="Group 7"/>
          <p:cNvGrpSpPr/>
          <p:nvPr/>
        </p:nvGrpSpPr>
        <p:grpSpPr>
          <a:xfrm>
            <a:off x="6354787" y="1742207"/>
            <a:ext cx="1169963" cy="785589"/>
            <a:chOff x="1524000" y="5556766"/>
            <a:chExt cx="1143000" cy="615434"/>
          </a:xfrm>
          <a:solidFill>
            <a:schemeClr val="accent3">
              <a:lumMod val="60000"/>
              <a:lumOff val="40000"/>
            </a:schemeClr>
          </a:solidFill>
        </p:grpSpPr>
        <p:sp>
          <p:nvSpPr>
            <p:cNvPr id="35" name="Oval 34"/>
            <p:cNvSpPr/>
            <p:nvPr/>
          </p:nvSpPr>
          <p:spPr>
            <a:xfrm>
              <a:off x="1524000" y="5556766"/>
              <a:ext cx="1143000" cy="615434"/>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57225" y="5729021"/>
              <a:ext cx="774581" cy="241114"/>
            </a:xfrm>
            <a:prstGeom prst="rect">
              <a:avLst/>
            </a:prstGeom>
            <a:grpFill/>
            <a:ln>
              <a:solidFill>
                <a:schemeClr val="accent3">
                  <a:lumMod val="60000"/>
                  <a:lumOff val="40000"/>
                </a:schemeClr>
              </a:solidFill>
            </a:ln>
          </p:spPr>
          <p:txBody>
            <a:bodyPr wrap="square" rtlCol="0">
              <a:spAutoFit/>
            </a:bodyPr>
            <a:lstStyle/>
            <a:p>
              <a:r>
                <a:rPr lang="en-US" sz="1400" b="1" dirty="0" err="1">
                  <a:latin typeface="Arial" pitchFamily="34" charset="0"/>
                  <a:cs typeface="Arial" pitchFamily="34" charset="0"/>
                </a:rPr>
                <a:t>pFAK</a:t>
              </a:r>
              <a:endParaRPr lang="en-US" sz="1400" dirty="0"/>
            </a:p>
          </p:txBody>
        </p:sp>
      </p:grpSp>
      <p:grpSp>
        <p:nvGrpSpPr>
          <p:cNvPr id="9" name="Group 8"/>
          <p:cNvGrpSpPr/>
          <p:nvPr/>
        </p:nvGrpSpPr>
        <p:grpSpPr>
          <a:xfrm>
            <a:off x="7105650" y="1143000"/>
            <a:ext cx="838200" cy="685800"/>
            <a:chOff x="457200" y="5029200"/>
            <a:chExt cx="838200" cy="685800"/>
          </a:xfrm>
        </p:grpSpPr>
        <p:sp>
          <p:nvSpPr>
            <p:cNvPr id="33" name="Hexagon 32"/>
            <p:cNvSpPr/>
            <p:nvPr/>
          </p:nvSpPr>
          <p:spPr>
            <a:xfrm>
              <a:off x="457200" y="5029200"/>
              <a:ext cx="838200" cy="685800"/>
            </a:xfrm>
            <a:prstGeom prst="hexago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34" name="TextBox 33"/>
            <p:cNvSpPr txBox="1"/>
            <p:nvPr/>
          </p:nvSpPr>
          <p:spPr>
            <a:xfrm>
              <a:off x="457200" y="5187434"/>
              <a:ext cx="838200" cy="369332"/>
            </a:xfrm>
            <a:prstGeom prst="rect">
              <a:avLst/>
            </a:prstGeom>
            <a:noFill/>
          </p:spPr>
          <p:txBody>
            <a:bodyPr wrap="square" rtlCol="0">
              <a:spAutoFit/>
            </a:bodyPr>
            <a:lstStyle/>
            <a:p>
              <a:r>
                <a:rPr lang="en-US" b="1" dirty="0">
                  <a:latin typeface="Arial" pitchFamily="34" charset="0"/>
                  <a:cs typeface="Arial" pitchFamily="34" charset="0"/>
                </a:rPr>
                <a:t>SQAP</a:t>
              </a:r>
              <a:endParaRPr lang="en-US" dirty="0"/>
            </a:p>
          </p:txBody>
        </p:sp>
      </p:grpSp>
      <p:grpSp>
        <p:nvGrpSpPr>
          <p:cNvPr id="19" name="Group 18"/>
          <p:cNvGrpSpPr/>
          <p:nvPr/>
        </p:nvGrpSpPr>
        <p:grpSpPr>
          <a:xfrm>
            <a:off x="895350" y="1828800"/>
            <a:ext cx="1181179" cy="615434"/>
            <a:chOff x="1524000" y="5556766"/>
            <a:chExt cx="1181179" cy="615434"/>
          </a:xfrm>
        </p:grpSpPr>
        <p:sp>
          <p:nvSpPr>
            <p:cNvPr id="31" name="Oval 30"/>
            <p:cNvSpPr/>
            <p:nvPr/>
          </p:nvSpPr>
          <p:spPr>
            <a:xfrm>
              <a:off x="1524000" y="5556766"/>
              <a:ext cx="1143000" cy="615434"/>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38379" y="5678301"/>
              <a:ext cx="1066800" cy="369332"/>
            </a:xfrm>
            <a:prstGeom prst="rect">
              <a:avLst/>
            </a:prstGeom>
            <a:noFill/>
          </p:spPr>
          <p:txBody>
            <a:bodyPr wrap="square" rtlCol="0">
              <a:spAutoFit/>
            </a:bodyPr>
            <a:lstStyle/>
            <a:p>
              <a:r>
                <a:rPr lang="en-US" b="1" dirty="0">
                  <a:latin typeface="Arial" pitchFamily="34" charset="0"/>
                  <a:cs typeface="Arial" pitchFamily="34" charset="0"/>
                </a:rPr>
                <a:t> </a:t>
              </a:r>
              <a:r>
                <a:rPr lang="en-US" b="1" dirty="0" err="1">
                  <a:latin typeface="Arial" pitchFamily="34" charset="0"/>
                  <a:cs typeface="Arial" pitchFamily="34" charset="0"/>
                </a:rPr>
                <a:t>pAkt</a:t>
              </a:r>
              <a:endParaRPr lang="en-US" dirty="0"/>
            </a:p>
          </p:txBody>
        </p:sp>
      </p:grpSp>
      <p:cxnSp>
        <p:nvCxnSpPr>
          <p:cNvPr id="20" name="Straight Arrow Connector 19"/>
          <p:cNvCxnSpPr>
            <a:endCxn id="31" idx="6"/>
          </p:cNvCxnSpPr>
          <p:nvPr/>
        </p:nvCxnSpPr>
        <p:spPr>
          <a:xfrm flipH="1">
            <a:off x="2038350" y="2133314"/>
            <a:ext cx="837233" cy="32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778196" y="1740520"/>
            <a:ext cx="1169963" cy="785589"/>
            <a:chOff x="1524000" y="5556766"/>
            <a:chExt cx="1143000" cy="615434"/>
          </a:xfrm>
          <a:solidFill>
            <a:schemeClr val="accent3">
              <a:lumMod val="60000"/>
              <a:lumOff val="40000"/>
            </a:schemeClr>
          </a:solidFill>
        </p:grpSpPr>
        <p:sp>
          <p:nvSpPr>
            <p:cNvPr id="29" name="Oval 28"/>
            <p:cNvSpPr/>
            <p:nvPr/>
          </p:nvSpPr>
          <p:spPr>
            <a:xfrm>
              <a:off x="1524000" y="5556766"/>
              <a:ext cx="1143000" cy="615434"/>
            </a:xfrm>
            <a:prstGeom prst="ellipse">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57225" y="5729021"/>
              <a:ext cx="774581" cy="241114"/>
            </a:xfrm>
            <a:prstGeom prst="rect">
              <a:avLst/>
            </a:prstGeom>
            <a:grpFill/>
            <a:ln>
              <a:solidFill>
                <a:schemeClr val="accent3">
                  <a:lumMod val="60000"/>
                  <a:lumOff val="40000"/>
                </a:schemeClr>
              </a:solidFill>
            </a:ln>
          </p:spPr>
          <p:txBody>
            <a:bodyPr wrap="square" rtlCol="0">
              <a:spAutoFit/>
            </a:bodyPr>
            <a:lstStyle/>
            <a:p>
              <a:r>
                <a:rPr lang="en-US" sz="1400" b="1" dirty="0" err="1">
                  <a:latin typeface="Arial" pitchFamily="34" charset="0"/>
                  <a:cs typeface="Arial" pitchFamily="34" charset="0"/>
                </a:rPr>
                <a:t>pFAK</a:t>
              </a:r>
              <a:endParaRPr lang="en-US" sz="1400" dirty="0"/>
            </a:p>
          </p:txBody>
        </p:sp>
      </p:grpSp>
      <p:cxnSp>
        <p:nvCxnSpPr>
          <p:cNvPr id="22" name="Straight Arrow Connector 21"/>
          <p:cNvCxnSpPr/>
          <p:nvPr/>
        </p:nvCxnSpPr>
        <p:spPr>
          <a:xfrm flipH="1">
            <a:off x="2832065" y="2535830"/>
            <a:ext cx="385487" cy="4962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662479" y="2774474"/>
            <a:ext cx="1169963" cy="785589"/>
            <a:chOff x="1524000" y="5556766"/>
            <a:chExt cx="1143000" cy="615434"/>
          </a:xfrm>
          <a:solidFill>
            <a:srgbClr val="FFFF00"/>
          </a:solidFill>
        </p:grpSpPr>
        <p:sp>
          <p:nvSpPr>
            <p:cNvPr id="27" name="Oval 26"/>
            <p:cNvSpPr/>
            <p:nvPr/>
          </p:nvSpPr>
          <p:spPr>
            <a:xfrm>
              <a:off x="1524000" y="5556766"/>
              <a:ext cx="1143000" cy="61543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571786" y="5758563"/>
              <a:ext cx="1037899" cy="241114"/>
            </a:xfrm>
            <a:prstGeom prst="rect">
              <a:avLst/>
            </a:prstGeom>
            <a:grpFill/>
            <a:ln>
              <a:solidFill>
                <a:srgbClr val="FFFF00"/>
              </a:solidFill>
            </a:ln>
          </p:spPr>
          <p:txBody>
            <a:bodyPr wrap="square" rtlCol="0">
              <a:spAutoFit/>
            </a:bodyPr>
            <a:lstStyle/>
            <a:p>
              <a:r>
                <a:rPr lang="en-US" sz="1400" b="1" dirty="0">
                  <a:latin typeface="Arial" pitchFamily="34" charset="0"/>
                  <a:cs typeface="Arial" pitchFamily="34" charset="0"/>
                </a:rPr>
                <a:t>  </a:t>
              </a:r>
              <a:r>
                <a:rPr lang="en-US" sz="1400" b="1" dirty="0" err="1">
                  <a:latin typeface="Arial" pitchFamily="34" charset="0"/>
                  <a:cs typeface="Arial" pitchFamily="34" charset="0"/>
                </a:rPr>
                <a:t>pPaxillin</a:t>
              </a:r>
              <a:endParaRPr lang="en-US" sz="1400" dirty="0"/>
            </a:p>
          </p:txBody>
        </p:sp>
      </p:grpSp>
      <p:grpSp>
        <p:nvGrpSpPr>
          <p:cNvPr id="12" name="Group 11"/>
          <p:cNvGrpSpPr/>
          <p:nvPr/>
        </p:nvGrpSpPr>
        <p:grpSpPr>
          <a:xfrm>
            <a:off x="5359225" y="2781275"/>
            <a:ext cx="1169963" cy="785589"/>
            <a:chOff x="1524000" y="5556766"/>
            <a:chExt cx="1143000" cy="615434"/>
          </a:xfrm>
          <a:solidFill>
            <a:srgbClr val="FFFF00"/>
          </a:solidFill>
        </p:grpSpPr>
        <p:sp>
          <p:nvSpPr>
            <p:cNvPr id="17" name="Oval 16"/>
            <p:cNvSpPr/>
            <p:nvPr/>
          </p:nvSpPr>
          <p:spPr>
            <a:xfrm>
              <a:off x="1524000" y="5556766"/>
              <a:ext cx="1143000" cy="61543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71786" y="5758563"/>
              <a:ext cx="1037899" cy="241114"/>
            </a:xfrm>
            <a:prstGeom prst="rect">
              <a:avLst/>
            </a:prstGeom>
            <a:grpFill/>
            <a:ln>
              <a:solidFill>
                <a:srgbClr val="FFFF00"/>
              </a:solidFill>
            </a:ln>
          </p:spPr>
          <p:txBody>
            <a:bodyPr wrap="square" rtlCol="0">
              <a:spAutoFit/>
            </a:bodyPr>
            <a:lstStyle/>
            <a:p>
              <a:r>
                <a:rPr lang="en-US" sz="1400" b="1" dirty="0"/>
                <a:t>  </a:t>
              </a:r>
              <a:r>
                <a:rPr lang="en-US" sz="1400" b="1" dirty="0" err="1"/>
                <a:t>pPaxillin</a:t>
              </a:r>
              <a:endParaRPr lang="en-US" sz="1400" b="1" dirty="0"/>
            </a:p>
          </p:txBody>
        </p:sp>
      </p:grpSp>
      <p:grpSp>
        <p:nvGrpSpPr>
          <p:cNvPr id="13" name="Group 12"/>
          <p:cNvGrpSpPr/>
          <p:nvPr/>
        </p:nvGrpSpPr>
        <p:grpSpPr>
          <a:xfrm rot="7169946">
            <a:off x="6294243" y="2469337"/>
            <a:ext cx="506342" cy="460118"/>
            <a:chOff x="8172000" y="4297642"/>
            <a:chExt cx="672353" cy="460118"/>
          </a:xfrm>
        </p:grpSpPr>
        <p:cxnSp>
          <p:nvCxnSpPr>
            <p:cNvPr id="15" name="Straight Connector 14"/>
            <p:cNvCxnSpPr/>
            <p:nvPr/>
          </p:nvCxnSpPr>
          <p:spPr>
            <a:xfrm rot="180000" flipV="1">
              <a:off x="8172000" y="4500000"/>
              <a:ext cx="672353" cy="3190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825753" y="4297642"/>
              <a:ext cx="0" cy="460118"/>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rot="11411808">
            <a:off x="5880377" y="1818364"/>
            <a:ext cx="506342" cy="460118"/>
            <a:chOff x="8172000" y="4297642"/>
            <a:chExt cx="672353" cy="460118"/>
          </a:xfrm>
        </p:grpSpPr>
        <p:cxnSp>
          <p:nvCxnSpPr>
            <p:cNvPr id="40" name="Straight Connector 39"/>
            <p:cNvCxnSpPr/>
            <p:nvPr/>
          </p:nvCxnSpPr>
          <p:spPr>
            <a:xfrm rot="180000" flipV="1">
              <a:off x="8172000" y="4500000"/>
              <a:ext cx="672353" cy="3190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825753" y="4297642"/>
              <a:ext cx="0" cy="460118"/>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68458" y="880094"/>
            <a:ext cx="1143000" cy="615434"/>
            <a:chOff x="1524000" y="5556766"/>
            <a:chExt cx="1143000" cy="615434"/>
          </a:xfrm>
          <a:solidFill>
            <a:schemeClr val="bg2">
              <a:lumMod val="50000"/>
            </a:schemeClr>
          </a:solidFill>
        </p:grpSpPr>
        <p:sp>
          <p:nvSpPr>
            <p:cNvPr id="50" name="Oval 49"/>
            <p:cNvSpPr/>
            <p:nvPr/>
          </p:nvSpPr>
          <p:spPr>
            <a:xfrm>
              <a:off x="1524000" y="5556766"/>
              <a:ext cx="1143000" cy="61543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638379" y="5678301"/>
              <a:ext cx="912563" cy="369332"/>
            </a:xfrm>
            <a:prstGeom prst="rect">
              <a:avLst/>
            </a:prstGeom>
            <a:grpFill/>
            <a:ln>
              <a:solidFill>
                <a:schemeClr val="bg2">
                  <a:lumMod val="50000"/>
                </a:schemeClr>
              </a:solidFill>
            </a:ln>
          </p:spPr>
          <p:txBody>
            <a:bodyPr wrap="square" rtlCol="0">
              <a:spAutoFit/>
            </a:bodyPr>
            <a:lstStyle/>
            <a:p>
              <a:r>
                <a:rPr lang="en-US" b="1" dirty="0">
                  <a:latin typeface="Arial" pitchFamily="34" charset="0"/>
                  <a:cs typeface="Arial" pitchFamily="34" charset="0"/>
                </a:rPr>
                <a:t> VEGF</a:t>
              </a:r>
              <a:endParaRPr lang="en-US" dirty="0"/>
            </a:p>
          </p:txBody>
        </p:sp>
      </p:grpSp>
      <p:cxnSp>
        <p:nvCxnSpPr>
          <p:cNvPr id="52" name="Straight Arrow Connector 51"/>
          <p:cNvCxnSpPr/>
          <p:nvPr/>
        </p:nvCxnSpPr>
        <p:spPr>
          <a:xfrm flipH="1" flipV="1">
            <a:off x="1143002" y="1461110"/>
            <a:ext cx="151226" cy="4098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4079464" y="681960"/>
            <a:ext cx="1143000" cy="615434"/>
            <a:chOff x="1524000" y="5556766"/>
            <a:chExt cx="1143000" cy="615434"/>
          </a:xfrm>
          <a:solidFill>
            <a:schemeClr val="bg2">
              <a:lumMod val="50000"/>
            </a:schemeClr>
          </a:solidFill>
        </p:grpSpPr>
        <p:sp>
          <p:nvSpPr>
            <p:cNvPr id="62" name="Oval 61"/>
            <p:cNvSpPr/>
            <p:nvPr/>
          </p:nvSpPr>
          <p:spPr>
            <a:xfrm>
              <a:off x="1524000" y="5556766"/>
              <a:ext cx="1143000" cy="615434"/>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38379" y="5678301"/>
              <a:ext cx="912563" cy="369332"/>
            </a:xfrm>
            <a:prstGeom prst="rect">
              <a:avLst/>
            </a:prstGeom>
            <a:grpFill/>
            <a:ln>
              <a:solidFill>
                <a:schemeClr val="bg2">
                  <a:lumMod val="50000"/>
                </a:schemeClr>
              </a:solidFill>
            </a:ln>
          </p:spPr>
          <p:txBody>
            <a:bodyPr wrap="square" rtlCol="0">
              <a:spAutoFit/>
            </a:bodyPr>
            <a:lstStyle/>
            <a:p>
              <a:r>
                <a:rPr lang="en-US" b="1" dirty="0">
                  <a:latin typeface="Arial" pitchFamily="34" charset="0"/>
                  <a:cs typeface="Arial" pitchFamily="34" charset="0"/>
                </a:rPr>
                <a:t> VEGF</a:t>
              </a:r>
              <a:endParaRPr lang="en-US" dirty="0"/>
            </a:p>
          </p:txBody>
        </p:sp>
      </p:grpSp>
      <p:cxnSp>
        <p:nvCxnSpPr>
          <p:cNvPr id="64" name="Straight Arrow Connector 63"/>
          <p:cNvCxnSpPr/>
          <p:nvPr/>
        </p:nvCxnSpPr>
        <p:spPr>
          <a:xfrm flipH="1" flipV="1">
            <a:off x="4954008" y="1262976"/>
            <a:ext cx="151226" cy="4098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5" name="Multiply 64"/>
          <p:cNvSpPr/>
          <p:nvPr/>
        </p:nvSpPr>
        <p:spPr>
          <a:xfrm>
            <a:off x="4002370" y="484697"/>
            <a:ext cx="1292557" cy="1033864"/>
          </a:xfrm>
          <a:prstGeom prst="mathMultiply">
            <a:avLst/>
          </a:prstGeom>
          <a:solidFill>
            <a:srgbClr val="4F81BD">
              <a:alpha val="60000"/>
            </a:srgbClr>
          </a:solidFill>
          <a:ln>
            <a:solidFill>
              <a:srgbClr val="385D8A">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5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17</a:t>
            </a:fld>
            <a:endParaRPr lang="en-US"/>
          </a:p>
        </p:txBody>
      </p:sp>
      <p:sp>
        <p:nvSpPr>
          <p:cNvPr id="8" name="TextBox 7"/>
          <p:cNvSpPr txBox="1"/>
          <p:nvPr/>
        </p:nvSpPr>
        <p:spPr>
          <a:xfrm>
            <a:off x="4495800" y="619230"/>
            <a:ext cx="99257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HUVEC</a:t>
            </a:r>
            <a:endParaRPr lang="en-US" dirty="0"/>
          </a:p>
        </p:txBody>
      </p:sp>
      <p:grpSp>
        <p:nvGrpSpPr>
          <p:cNvPr id="11" name="Group 10"/>
          <p:cNvGrpSpPr/>
          <p:nvPr/>
        </p:nvGrpSpPr>
        <p:grpSpPr>
          <a:xfrm>
            <a:off x="588975" y="1149504"/>
            <a:ext cx="5156568" cy="4176605"/>
            <a:chOff x="385299" y="240463"/>
            <a:chExt cx="5156568" cy="4176605"/>
          </a:xfrm>
        </p:grpSpPr>
        <p:grpSp>
          <p:nvGrpSpPr>
            <p:cNvPr id="13" name="Group 12"/>
            <p:cNvGrpSpPr/>
            <p:nvPr/>
          </p:nvGrpSpPr>
          <p:grpSpPr>
            <a:xfrm>
              <a:off x="417368" y="240463"/>
              <a:ext cx="5094822" cy="1946166"/>
              <a:chOff x="3591975" y="2069552"/>
              <a:chExt cx="5094822" cy="1946166"/>
            </a:xfrm>
          </p:grpSpPr>
          <p:sp>
            <p:nvSpPr>
              <p:cNvPr id="28" name="TextBox 27"/>
              <p:cNvSpPr txBox="1"/>
              <p:nvPr/>
            </p:nvSpPr>
            <p:spPr>
              <a:xfrm>
                <a:off x="6279166" y="2657193"/>
                <a:ext cx="2407631"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pFAK</a:t>
                </a:r>
                <a:r>
                  <a:rPr lang="es-ES" sz="1100" dirty="0">
                    <a:solidFill>
                      <a:prstClr val="black"/>
                    </a:solidFill>
                    <a:latin typeface="Times New Roman" panose="02020603050405020304" pitchFamily="18" charset="0"/>
                    <a:cs typeface="Times New Roman" panose="02020603050405020304" pitchFamily="18" charset="0"/>
                  </a:rPr>
                  <a:t> Y397 </a:t>
                </a:r>
              </a:p>
            </p:txBody>
          </p:sp>
          <p:cxnSp>
            <p:nvCxnSpPr>
              <p:cNvPr id="29" name="Straight Connector 28"/>
              <p:cNvCxnSpPr/>
              <p:nvPr/>
            </p:nvCxnSpPr>
            <p:spPr>
              <a:xfrm>
                <a:off x="4280087" y="2350575"/>
                <a:ext cx="1800000" cy="1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96117" y="2069552"/>
                <a:ext cx="71526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+VEGF</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270640" y="3205911"/>
                <a:ext cx="2407631"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pFAK</a:t>
                </a:r>
                <a:r>
                  <a:rPr lang="es-ES" sz="1100" dirty="0">
                    <a:solidFill>
                      <a:prstClr val="black"/>
                    </a:solidFill>
                    <a:latin typeface="Times New Roman" panose="02020603050405020304" pitchFamily="18" charset="0"/>
                    <a:cs typeface="Times New Roman" panose="02020603050405020304" pitchFamily="18" charset="0"/>
                  </a:rPr>
                  <a:t> Y925 </a:t>
                </a:r>
              </a:p>
            </p:txBody>
          </p:sp>
          <p:sp>
            <p:nvSpPr>
              <p:cNvPr id="32" name="TextBox 31"/>
              <p:cNvSpPr txBox="1"/>
              <p:nvPr/>
            </p:nvSpPr>
            <p:spPr>
              <a:xfrm>
                <a:off x="6279166" y="3754108"/>
                <a:ext cx="2407631"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Total FAK </a:t>
                </a:r>
              </a:p>
            </p:txBody>
          </p:sp>
          <p:sp>
            <p:nvSpPr>
              <p:cNvPr id="33" name="TextBox 32"/>
              <p:cNvSpPr txBox="1"/>
              <p:nvPr/>
            </p:nvSpPr>
            <p:spPr>
              <a:xfrm>
                <a:off x="3591975" y="2344517"/>
                <a:ext cx="2767931"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0               0           1           5             10</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6279169" y="2338913"/>
                <a:ext cx="990338"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SQAP (µM)</a:t>
                </a:r>
                <a:endParaRPr lang="es-ES" sz="1100" dirty="0">
                  <a:solidFill>
                    <a:prstClr val="black"/>
                  </a:solidFill>
                  <a:latin typeface="Times New Roman" panose="02020603050405020304" pitchFamily="18" charset="0"/>
                  <a:cs typeface="Times New Roman" panose="02020603050405020304" pitchFamily="18" charset="0"/>
                </a:endParaRPr>
              </a:p>
            </p:txBody>
          </p:sp>
        </p:grpSp>
        <p:pic>
          <p:nvPicPr>
            <p:cNvPr id="15" name="Picture 14"/>
            <p:cNvPicPr>
              <a:picLocks/>
            </p:cNvPicPr>
            <p:nvPr/>
          </p:nvPicPr>
          <p:blipFill>
            <a:blip r:embed="rId3" cstate="email">
              <a:grayscl/>
              <a:extLst>
                <a:ext uri="{28A0092B-C50C-407E-A947-70E740481C1C}">
                  <a14:useLocalDpi xmlns:a14="http://schemas.microsoft.com/office/drawing/2010/main"/>
                </a:ext>
              </a:extLst>
            </a:blip>
            <a:stretch>
              <a:fillRect/>
            </a:stretch>
          </p:blipFill>
          <p:spPr>
            <a:xfrm>
              <a:off x="402304" y="2416941"/>
              <a:ext cx="2624400" cy="356400"/>
            </a:xfrm>
            <a:prstGeom prst="rect">
              <a:avLst/>
            </a:prstGeom>
          </p:spPr>
        </p:pic>
        <p:sp>
          <p:nvSpPr>
            <p:cNvPr id="17" name="TextBox 16"/>
            <p:cNvSpPr txBox="1"/>
            <p:nvPr/>
          </p:nvSpPr>
          <p:spPr>
            <a:xfrm>
              <a:off x="3134235" y="2451052"/>
              <a:ext cx="2407632"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pPaxillin</a:t>
              </a:r>
              <a:r>
                <a:rPr lang="es-ES" sz="1100" dirty="0">
                  <a:solidFill>
                    <a:prstClr val="black"/>
                  </a:solidFill>
                  <a:latin typeface="Times New Roman" panose="02020603050405020304" pitchFamily="18" charset="0"/>
                  <a:cs typeface="Times New Roman" panose="02020603050405020304" pitchFamily="18" charset="0"/>
                </a:rPr>
                <a:t> Y118</a:t>
              </a:r>
            </a:p>
          </p:txBody>
        </p:sp>
        <p:pic>
          <p:nvPicPr>
            <p:cNvPr id="18" name="Picture 17"/>
            <p:cNvPicPr>
              <a:picLocks/>
            </p:cNvPicPr>
            <p:nvPr/>
          </p:nvPicPr>
          <p:blipFill>
            <a:blip r:embed="rId4" cstate="email">
              <a:grayscl/>
              <a:extLst>
                <a:ext uri="{28A0092B-C50C-407E-A947-70E740481C1C}">
                  <a14:useLocalDpi xmlns:a14="http://schemas.microsoft.com/office/drawing/2010/main"/>
                </a:ext>
              </a:extLst>
            </a:blip>
            <a:stretch>
              <a:fillRect/>
            </a:stretch>
          </p:blipFill>
          <p:spPr>
            <a:xfrm>
              <a:off x="388433" y="4060668"/>
              <a:ext cx="2624400" cy="356400"/>
            </a:xfrm>
            <a:prstGeom prst="rect">
              <a:avLst/>
            </a:prstGeom>
          </p:spPr>
        </p:pic>
        <p:sp>
          <p:nvSpPr>
            <p:cNvPr id="19" name="TextBox 18"/>
            <p:cNvSpPr txBox="1"/>
            <p:nvPr/>
          </p:nvSpPr>
          <p:spPr>
            <a:xfrm>
              <a:off x="3107234" y="4057679"/>
              <a:ext cx="2407632"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Actin</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134235" y="3001400"/>
              <a:ext cx="2407632"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Total </a:t>
              </a:r>
              <a:r>
                <a:rPr lang="es-ES" sz="1100" dirty="0" err="1">
                  <a:solidFill>
                    <a:prstClr val="black"/>
                  </a:solidFill>
                  <a:latin typeface="Times New Roman" panose="02020603050405020304" pitchFamily="18" charset="0"/>
                  <a:cs typeface="Times New Roman" panose="02020603050405020304" pitchFamily="18" charset="0"/>
                </a:rPr>
                <a:t>paxillin</a:t>
              </a:r>
              <a:endParaRPr lang="es-ES" sz="1100" dirty="0">
                <a:solidFill>
                  <a:prstClr val="black"/>
                </a:solidFill>
                <a:latin typeface="Times New Roman" panose="02020603050405020304" pitchFamily="18" charset="0"/>
                <a:cs typeface="Times New Roman" panose="02020603050405020304" pitchFamily="18" charset="0"/>
              </a:endParaRPr>
            </a:p>
          </p:txBody>
        </p:sp>
        <p:pic>
          <p:nvPicPr>
            <p:cNvPr id="21" name="Picture 20"/>
            <p:cNvPicPr>
              <a:picLocks/>
            </p:cNvPicPr>
            <p:nvPr/>
          </p:nvPicPr>
          <p:blipFill>
            <a:blip r:embed="rId5" cstate="email">
              <a:grayscl/>
              <a:extLst>
                <a:ext uri="{28A0092B-C50C-407E-A947-70E740481C1C}">
                  <a14:useLocalDpi xmlns:a14="http://schemas.microsoft.com/office/drawing/2010/main"/>
                </a:ext>
              </a:extLst>
            </a:blip>
            <a:stretch>
              <a:fillRect/>
            </a:stretch>
          </p:blipFill>
          <p:spPr>
            <a:xfrm>
              <a:off x="390448" y="2970049"/>
              <a:ext cx="2624400" cy="356400"/>
            </a:xfrm>
            <a:prstGeom prst="rect">
              <a:avLst/>
            </a:prstGeom>
          </p:spPr>
        </p:pic>
        <p:pic>
          <p:nvPicPr>
            <p:cNvPr id="23" name="Picture 22"/>
            <p:cNvPicPr>
              <a:picLocks/>
            </p:cNvPicPr>
            <p:nvPr/>
          </p:nvPicPr>
          <p:blipFill>
            <a:blip r:embed="rId6" cstate="email">
              <a:grayscl/>
              <a:extLst>
                <a:ext uri="{28A0092B-C50C-407E-A947-70E740481C1C}">
                  <a14:useLocalDpi xmlns:a14="http://schemas.microsoft.com/office/drawing/2010/main"/>
                </a:ext>
              </a:extLst>
            </a:blip>
            <a:stretch>
              <a:fillRect/>
            </a:stretch>
          </p:blipFill>
          <p:spPr>
            <a:xfrm>
              <a:off x="408223" y="1320830"/>
              <a:ext cx="2624328" cy="356616"/>
            </a:xfrm>
            <a:prstGeom prst="rect">
              <a:avLst/>
            </a:prstGeom>
          </p:spPr>
        </p:pic>
        <p:pic>
          <p:nvPicPr>
            <p:cNvPr id="24" name="Picture 23"/>
            <p:cNvPicPr>
              <a:picLocks/>
            </p:cNvPicPr>
            <p:nvPr/>
          </p:nvPicPr>
          <p:blipFill>
            <a:blip r:embed="rId7" cstate="email">
              <a:grayscl/>
              <a:extLst>
                <a:ext uri="{28A0092B-C50C-407E-A947-70E740481C1C}">
                  <a14:useLocalDpi xmlns:a14="http://schemas.microsoft.com/office/drawing/2010/main"/>
                </a:ext>
              </a:extLst>
            </a:blip>
            <a:stretch>
              <a:fillRect/>
            </a:stretch>
          </p:blipFill>
          <p:spPr>
            <a:xfrm>
              <a:off x="393383" y="769814"/>
              <a:ext cx="2624328" cy="356616"/>
            </a:xfrm>
            <a:prstGeom prst="rect">
              <a:avLst/>
            </a:prstGeom>
          </p:spPr>
        </p:pic>
        <p:pic>
          <p:nvPicPr>
            <p:cNvPr id="25" name="Picture 24"/>
            <p:cNvPicPr>
              <a:picLocks/>
            </p:cNvPicPr>
            <p:nvPr/>
          </p:nvPicPr>
          <p:blipFill>
            <a:blip r:embed="rId8" cstate="email">
              <a:grayscl/>
              <a:extLst>
                <a:ext uri="{28A0092B-C50C-407E-A947-70E740481C1C}">
                  <a14:useLocalDpi xmlns:a14="http://schemas.microsoft.com/office/drawing/2010/main"/>
                </a:ext>
              </a:extLst>
            </a:blip>
            <a:stretch>
              <a:fillRect/>
            </a:stretch>
          </p:blipFill>
          <p:spPr>
            <a:xfrm>
              <a:off x="408223" y="1868189"/>
              <a:ext cx="2624328" cy="356616"/>
            </a:xfrm>
            <a:prstGeom prst="rect">
              <a:avLst/>
            </a:prstGeom>
          </p:spPr>
        </p:pic>
        <p:pic>
          <p:nvPicPr>
            <p:cNvPr id="26" name="Picture 25"/>
            <p:cNvPicPr>
              <a:picLocks/>
            </p:cNvPicPr>
            <p:nvPr/>
          </p:nvPicPr>
          <p:blipFill>
            <a:blip r:embed="rId9" cstate="email">
              <a:grayscl/>
              <a:extLst>
                <a:ext uri="{28A0092B-C50C-407E-A947-70E740481C1C}">
                  <a14:useLocalDpi xmlns:a14="http://schemas.microsoft.com/office/drawing/2010/main"/>
                </a:ext>
              </a:extLst>
            </a:blip>
            <a:stretch>
              <a:fillRect/>
            </a:stretch>
          </p:blipFill>
          <p:spPr>
            <a:xfrm>
              <a:off x="385299" y="3514659"/>
              <a:ext cx="2624328" cy="356616"/>
            </a:xfrm>
            <a:prstGeom prst="rect">
              <a:avLst/>
            </a:prstGeom>
          </p:spPr>
        </p:pic>
        <p:sp>
          <p:nvSpPr>
            <p:cNvPr id="27" name="TextBox 26"/>
            <p:cNvSpPr txBox="1"/>
            <p:nvPr/>
          </p:nvSpPr>
          <p:spPr>
            <a:xfrm>
              <a:off x="3104559" y="3501084"/>
              <a:ext cx="2407632"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VEGF</a:t>
              </a:r>
            </a:p>
          </p:txBody>
        </p:sp>
      </p:grpSp>
      <p:sp>
        <p:nvSpPr>
          <p:cNvPr id="63" name="TextBox 62"/>
          <p:cNvSpPr txBox="1"/>
          <p:nvPr/>
        </p:nvSpPr>
        <p:spPr>
          <a:xfrm>
            <a:off x="5533293" y="1488206"/>
            <a:ext cx="3155852" cy="1077218"/>
          </a:xfrm>
          <a:prstGeom prst="rect">
            <a:avLst/>
          </a:prstGeom>
          <a:noFill/>
        </p:spPr>
        <p:txBody>
          <a:bodyPr wrap="square" rtlCol="0">
            <a:spAutoFit/>
          </a:bodyPr>
          <a:lstStyle/>
          <a:p>
            <a:r>
              <a:rPr lang="en-US" sz="1600" dirty="0"/>
              <a:t>FAK it is known to be phosphorylated and hence activated in response to VEGF in endothelial cells.</a:t>
            </a:r>
          </a:p>
        </p:txBody>
      </p:sp>
      <p:sp>
        <p:nvSpPr>
          <p:cNvPr id="64" name="TextBox 79"/>
          <p:cNvSpPr txBox="1"/>
          <p:nvPr/>
        </p:nvSpPr>
        <p:spPr>
          <a:xfrm>
            <a:off x="0" y="-1"/>
            <a:ext cx="8839200" cy="830997"/>
          </a:xfrm>
          <a:prstGeom prst="rect">
            <a:avLst/>
          </a:prstGeom>
          <a:noFill/>
        </p:spPr>
        <p:txBody>
          <a:bodyPr wrap="square" rtlCol="0">
            <a:spAutoFit/>
          </a:bodyPr>
          <a:lstStyle/>
          <a:p>
            <a:r>
              <a:rPr lang="en-US" sz="2400" b="1" dirty="0">
                <a:solidFill>
                  <a:srgbClr val="002060"/>
                </a:solidFill>
              </a:rPr>
              <a:t>SQAP study with interacting proteins at cell level: FAK and downstream factors</a:t>
            </a:r>
          </a:p>
        </p:txBody>
      </p:sp>
      <p:grpSp>
        <p:nvGrpSpPr>
          <p:cNvPr id="5" name="Group 4"/>
          <p:cNvGrpSpPr/>
          <p:nvPr/>
        </p:nvGrpSpPr>
        <p:grpSpPr>
          <a:xfrm>
            <a:off x="5090819" y="3632989"/>
            <a:ext cx="3141511" cy="1815882"/>
            <a:chOff x="6002488" y="3628668"/>
            <a:chExt cx="3141511" cy="1815882"/>
          </a:xfrm>
        </p:grpSpPr>
        <p:sp>
          <p:nvSpPr>
            <p:cNvPr id="9" name="TextBox 8"/>
            <p:cNvSpPr txBox="1"/>
            <p:nvPr/>
          </p:nvSpPr>
          <p:spPr>
            <a:xfrm>
              <a:off x="6002488" y="3628668"/>
              <a:ext cx="3141511" cy="1815882"/>
            </a:xfrm>
            <a:prstGeom prst="rect">
              <a:avLst/>
            </a:prstGeom>
            <a:noFill/>
            <a:ln w="28575">
              <a:solidFill>
                <a:srgbClr val="7030A0"/>
              </a:solidFill>
            </a:ln>
          </p:spPr>
          <p:txBody>
            <a:bodyPr wrap="square" rtlCol="0">
              <a:spAutoFit/>
            </a:bodyPr>
            <a:lstStyle/>
            <a:p>
              <a:pPr algn="ctr"/>
              <a:r>
                <a:rPr lang="en-US" sz="1400" b="1" dirty="0">
                  <a:solidFill>
                    <a:prstClr val="black"/>
                  </a:solidFill>
                  <a:latin typeface="Arial" pitchFamily="34" charset="0"/>
                  <a:cs typeface="Arial" pitchFamily="34" charset="0"/>
                </a:rPr>
                <a:t>Protocol</a:t>
              </a:r>
            </a:p>
            <a:p>
              <a:pPr marL="228600" indent="-228600">
                <a:buFont typeface="+mj-lt"/>
                <a:buAutoNum type="arabicPeriod"/>
              </a:pPr>
              <a:r>
                <a:rPr lang="en-US" sz="1400" dirty="0">
                  <a:solidFill>
                    <a:prstClr val="black"/>
                  </a:solidFill>
                  <a:latin typeface="Arial" pitchFamily="34" charset="0"/>
                  <a:cs typeface="Arial" pitchFamily="34" charset="0"/>
                </a:rPr>
                <a:t>Culture (4.0 × 10</a:t>
              </a:r>
              <a:r>
                <a:rPr lang="en-US" altLang="ja-JP" sz="1400" baseline="30000" dirty="0"/>
                <a:t>5</a:t>
              </a:r>
              <a:r>
                <a:rPr lang="en-US" sz="1400" dirty="0">
                  <a:solidFill>
                    <a:prstClr val="black"/>
                  </a:solidFill>
                  <a:latin typeface="Arial" pitchFamily="34" charset="0"/>
                  <a:cs typeface="Arial" pitchFamily="34" charset="0"/>
                </a:rPr>
                <a:t> cells/dish)</a:t>
              </a:r>
            </a:p>
            <a:p>
              <a:pPr marL="228600" indent="-228600">
                <a:buFont typeface="+mj-lt"/>
                <a:buAutoNum type="arabicPeriod"/>
              </a:pPr>
              <a:endParaRPr lang="en-US" sz="1400" dirty="0">
                <a:solidFill>
                  <a:prstClr val="black"/>
                </a:solidFill>
                <a:latin typeface="Arial" pitchFamily="34" charset="0"/>
                <a:cs typeface="Arial" pitchFamily="34" charset="0"/>
              </a:endParaRPr>
            </a:p>
            <a:p>
              <a:pPr marL="228600" indent="-228600">
                <a:buFont typeface="+mj-lt"/>
                <a:buAutoNum type="arabicPeriod"/>
              </a:pPr>
              <a:r>
                <a:rPr lang="en-US" sz="1400" dirty="0">
                  <a:solidFill>
                    <a:prstClr val="black"/>
                  </a:solidFill>
                  <a:latin typeface="Arial" pitchFamily="34" charset="0"/>
                  <a:cs typeface="Arial" pitchFamily="34" charset="0"/>
                </a:rPr>
                <a:t>FBS-depletion 20 h</a:t>
              </a:r>
            </a:p>
            <a:p>
              <a:pPr marL="228600" indent="-228600">
                <a:buFont typeface="+mj-lt"/>
                <a:buAutoNum type="arabicPeriod"/>
              </a:pPr>
              <a:endParaRPr lang="en-US" sz="1400" dirty="0">
                <a:solidFill>
                  <a:prstClr val="black"/>
                </a:solidFill>
                <a:latin typeface="Arial" pitchFamily="34" charset="0"/>
                <a:cs typeface="Arial" pitchFamily="34" charset="0"/>
              </a:endParaRPr>
            </a:p>
            <a:p>
              <a:pPr marL="228600" indent="-228600">
                <a:buFont typeface="+mj-lt"/>
                <a:buAutoNum type="arabicPeriod"/>
              </a:pPr>
              <a:r>
                <a:rPr lang="en-US" sz="1400" dirty="0">
                  <a:solidFill>
                    <a:prstClr val="black"/>
                  </a:solidFill>
                  <a:latin typeface="Arial" pitchFamily="34" charset="0"/>
                  <a:cs typeface="Arial" pitchFamily="34" charset="0"/>
                </a:rPr>
                <a:t>SQAP input 30 min</a:t>
              </a:r>
            </a:p>
            <a:p>
              <a:pPr marL="228600" indent="-228600">
                <a:buFont typeface="+mj-lt"/>
                <a:buAutoNum type="arabicPeriod"/>
              </a:pPr>
              <a:r>
                <a:rPr lang="en-US" sz="1400" dirty="0">
                  <a:solidFill>
                    <a:prstClr val="black"/>
                  </a:solidFill>
                  <a:latin typeface="Arial" pitchFamily="34" charset="0"/>
                  <a:cs typeface="Arial" pitchFamily="34" charset="0"/>
                </a:rPr>
                <a:t>VEGF input 30 min</a:t>
              </a:r>
            </a:p>
            <a:p>
              <a:pPr marL="228600" indent="-228600">
                <a:buFont typeface="+mj-lt"/>
                <a:buAutoNum type="arabicPeriod"/>
              </a:pPr>
              <a:r>
                <a:rPr lang="en-US" sz="1400" dirty="0">
                  <a:solidFill>
                    <a:prstClr val="black"/>
                  </a:solidFill>
                  <a:latin typeface="Arial" pitchFamily="34" charset="0"/>
                  <a:cs typeface="Arial" pitchFamily="34" charset="0"/>
                </a:rPr>
                <a:t>Cell lysates</a:t>
              </a:r>
            </a:p>
          </p:txBody>
        </p:sp>
        <p:grpSp>
          <p:nvGrpSpPr>
            <p:cNvPr id="3" name="Group 2"/>
            <p:cNvGrpSpPr/>
            <p:nvPr/>
          </p:nvGrpSpPr>
          <p:grpSpPr>
            <a:xfrm>
              <a:off x="8735570" y="3879090"/>
              <a:ext cx="256030" cy="1218435"/>
              <a:chOff x="8273477" y="3879090"/>
              <a:chExt cx="256030" cy="1218435"/>
            </a:xfrm>
          </p:grpSpPr>
          <p:sp>
            <p:nvSpPr>
              <p:cNvPr id="53" name="円/楕円 141"/>
              <p:cNvSpPr/>
              <p:nvPr/>
            </p:nvSpPr>
            <p:spPr>
              <a:xfrm>
                <a:off x="8274818" y="3879090"/>
                <a:ext cx="254689" cy="254689"/>
              </a:xfrm>
              <a:prstGeom prst="ellipse">
                <a:avLst/>
              </a:prstGeom>
              <a:solidFill>
                <a:srgbClr val="F067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sp>
            <p:nvSpPr>
              <p:cNvPr id="54" name="円/楕円 139"/>
              <p:cNvSpPr/>
              <p:nvPr/>
            </p:nvSpPr>
            <p:spPr>
              <a:xfrm>
                <a:off x="8273477" y="4302397"/>
                <a:ext cx="254689" cy="254689"/>
              </a:xfrm>
              <a:prstGeom prst="ellipse">
                <a:avLst/>
              </a:prstGeom>
              <a:solidFill>
                <a:srgbClr val="6A9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sp>
            <p:nvSpPr>
              <p:cNvPr id="55" name="円/楕円 137"/>
              <p:cNvSpPr/>
              <p:nvPr/>
            </p:nvSpPr>
            <p:spPr>
              <a:xfrm>
                <a:off x="8273477" y="4842836"/>
                <a:ext cx="254689" cy="254689"/>
              </a:xfrm>
              <a:prstGeom prst="ellipse">
                <a:avLst/>
              </a:prstGeom>
              <a:solidFill>
                <a:srgbClr val="EEB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grpSp>
      </p:grpSp>
      <p:grpSp>
        <p:nvGrpSpPr>
          <p:cNvPr id="56" name="図形グループ 115"/>
          <p:cNvGrpSpPr/>
          <p:nvPr/>
        </p:nvGrpSpPr>
        <p:grpSpPr>
          <a:xfrm>
            <a:off x="5518231" y="2703325"/>
            <a:ext cx="2205396" cy="496017"/>
            <a:chOff x="4444655" y="2882337"/>
            <a:chExt cx="2205396" cy="496017"/>
          </a:xfrm>
        </p:grpSpPr>
        <p:cxnSp>
          <p:nvCxnSpPr>
            <p:cNvPr id="57" name="直線コネクタ 116"/>
            <p:cNvCxnSpPr/>
            <p:nvPr/>
          </p:nvCxnSpPr>
          <p:spPr>
            <a:xfrm>
              <a:off x="4572000" y="3251010"/>
              <a:ext cx="1404827" cy="0"/>
            </a:xfrm>
            <a:prstGeom prst="line">
              <a:avLst/>
            </a:prstGeom>
            <a:ln w="38100"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117"/>
            <p:cNvCxnSpPr>
              <a:endCxn id="61" idx="2"/>
            </p:cNvCxnSpPr>
            <p:nvPr/>
          </p:nvCxnSpPr>
          <p:spPr>
            <a:xfrm>
              <a:off x="5617956" y="3251010"/>
              <a:ext cx="777406" cy="0"/>
            </a:xfrm>
            <a:prstGeom prst="line">
              <a:avLst/>
            </a:prstGeom>
            <a:ln w="38100" cmpd="sng">
              <a:solidFill>
                <a:srgbClr val="5368CA"/>
              </a:solidFill>
            </a:ln>
            <a:effectLst/>
          </p:spPr>
          <p:style>
            <a:lnRef idx="2">
              <a:schemeClr val="accent1"/>
            </a:lnRef>
            <a:fillRef idx="0">
              <a:schemeClr val="accent1"/>
            </a:fillRef>
            <a:effectRef idx="1">
              <a:schemeClr val="accent1"/>
            </a:effectRef>
            <a:fontRef idx="minor">
              <a:schemeClr val="tx1"/>
            </a:fontRef>
          </p:style>
        </p:cxnSp>
        <p:sp>
          <p:nvSpPr>
            <p:cNvPr id="59" name="円/楕円 118"/>
            <p:cNvSpPr/>
            <p:nvPr/>
          </p:nvSpPr>
          <p:spPr>
            <a:xfrm>
              <a:off x="4444655" y="3123665"/>
              <a:ext cx="254689" cy="254689"/>
            </a:xfrm>
            <a:prstGeom prst="ellipse">
              <a:avLst/>
            </a:prstGeom>
            <a:solidFill>
              <a:srgbClr val="F067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円/楕円 119"/>
            <p:cNvSpPr/>
            <p:nvPr/>
          </p:nvSpPr>
          <p:spPr>
            <a:xfrm>
              <a:off x="5460655" y="3123665"/>
              <a:ext cx="254689" cy="254689"/>
            </a:xfrm>
            <a:prstGeom prst="ellipse">
              <a:avLst/>
            </a:prstGeom>
            <a:solidFill>
              <a:srgbClr val="6A9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円/楕円 120"/>
            <p:cNvSpPr/>
            <p:nvPr/>
          </p:nvSpPr>
          <p:spPr>
            <a:xfrm>
              <a:off x="6395362" y="3123665"/>
              <a:ext cx="254689" cy="254689"/>
            </a:xfrm>
            <a:prstGeom prst="ellipse">
              <a:avLst/>
            </a:prstGeom>
            <a:solidFill>
              <a:srgbClr val="EEB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121"/>
            <p:cNvSpPr txBox="1"/>
            <p:nvPr/>
          </p:nvSpPr>
          <p:spPr>
            <a:xfrm>
              <a:off x="4793647" y="2882337"/>
              <a:ext cx="537428" cy="276999"/>
            </a:xfrm>
            <a:prstGeom prst="rect">
              <a:avLst/>
            </a:prstGeom>
            <a:noFill/>
          </p:spPr>
          <p:txBody>
            <a:bodyPr wrap="square" rtlCol="0">
              <a:spAutoFit/>
            </a:bodyPr>
            <a:lstStyle/>
            <a:p>
              <a:pPr algn="ctr"/>
              <a:r>
                <a:rPr kumimoji="1" lang="en-US" altLang="ja-JP" sz="1200" dirty="0">
                  <a:latin typeface="Arial"/>
                  <a:cs typeface="Arial"/>
                </a:rPr>
                <a:t>24 h</a:t>
              </a:r>
              <a:endParaRPr kumimoji="1" lang="ja-JP" altLang="en-US" sz="1200" dirty="0">
                <a:latin typeface="Arial"/>
                <a:cs typeface="Arial"/>
              </a:endParaRPr>
            </a:p>
          </p:txBody>
        </p:sp>
        <p:sp>
          <p:nvSpPr>
            <p:cNvPr id="65" name="テキスト ボックス 122"/>
            <p:cNvSpPr txBox="1"/>
            <p:nvPr/>
          </p:nvSpPr>
          <p:spPr>
            <a:xfrm>
              <a:off x="5788969" y="2882337"/>
              <a:ext cx="537428" cy="276999"/>
            </a:xfrm>
            <a:prstGeom prst="rect">
              <a:avLst/>
            </a:prstGeom>
            <a:noFill/>
          </p:spPr>
          <p:txBody>
            <a:bodyPr wrap="square" rtlCol="0">
              <a:spAutoFit/>
            </a:bodyPr>
            <a:lstStyle/>
            <a:p>
              <a:pPr algn="ctr"/>
              <a:r>
                <a:rPr kumimoji="1" lang="en-US" altLang="ja-JP" sz="1200" dirty="0">
                  <a:latin typeface="Arial"/>
                  <a:cs typeface="Arial"/>
                </a:rPr>
                <a:t>20 h</a:t>
              </a:r>
              <a:endParaRPr kumimoji="1" lang="ja-JP" altLang="en-US" sz="1200" dirty="0">
                <a:latin typeface="Arial"/>
                <a:cs typeface="Arial"/>
              </a:endParaRPr>
            </a:p>
          </p:txBody>
        </p:sp>
      </p:grpSp>
    </p:spTree>
    <p:extLst>
      <p:ext uri="{BB962C8B-B14F-4D97-AF65-F5344CB8AC3E}">
        <p14:creationId xmlns:p14="http://schemas.microsoft.com/office/powerpoint/2010/main" val="35222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18</a:t>
            </a:fld>
            <a:endParaRPr lang="en-US"/>
          </a:p>
        </p:txBody>
      </p:sp>
      <p:sp>
        <p:nvSpPr>
          <p:cNvPr id="8" name="TextBox 7"/>
          <p:cNvSpPr txBox="1"/>
          <p:nvPr/>
        </p:nvSpPr>
        <p:spPr>
          <a:xfrm>
            <a:off x="4495800" y="619230"/>
            <a:ext cx="99257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HUVEC</a:t>
            </a:r>
            <a:endParaRPr lang="en-US" dirty="0"/>
          </a:p>
        </p:txBody>
      </p:sp>
      <p:grpSp>
        <p:nvGrpSpPr>
          <p:cNvPr id="35" name="Group 34"/>
          <p:cNvGrpSpPr/>
          <p:nvPr/>
        </p:nvGrpSpPr>
        <p:grpSpPr>
          <a:xfrm>
            <a:off x="590400" y="1148400"/>
            <a:ext cx="5126040" cy="4705449"/>
            <a:chOff x="5864432" y="206790"/>
            <a:chExt cx="5126040" cy="4705449"/>
          </a:xfrm>
        </p:grpSpPr>
        <p:grpSp>
          <p:nvGrpSpPr>
            <p:cNvPr id="36" name="Group 35"/>
            <p:cNvGrpSpPr/>
            <p:nvPr/>
          </p:nvGrpSpPr>
          <p:grpSpPr>
            <a:xfrm>
              <a:off x="5864432" y="206790"/>
              <a:ext cx="5126040" cy="4705449"/>
              <a:chOff x="5864432" y="206790"/>
              <a:chExt cx="5126040" cy="4705449"/>
            </a:xfrm>
          </p:grpSpPr>
          <p:sp>
            <p:nvSpPr>
              <p:cNvPr id="38" name="TextBox 37"/>
              <p:cNvSpPr txBox="1"/>
              <p:nvPr/>
            </p:nvSpPr>
            <p:spPr>
              <a:xfrm>
                <a:off x="8591756" y="1177308"/>
                <a:ext cx="990342"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pFAK</a:t>
                </a:r>
                <a:r>
                  <a:rPr lang="es-ES" sz="1100" dirty="0">
                    <a:solidFill>
                      <a:prstClr val="black"/>
                    </a:solidFill>
                    <a:latin typeface="Times New Roman" panose="02020603050405020304" pitchFamily="18" charset="0"/>
                    <a:cs typeface="Times New Roman" panose="02020603050405020304" pitchFamily="18" charset="0"/>
                  </a:rPr>
                  <a:t> Y397 </a:t>
                </a:r>
              </a:p>
            </p:txBody>
          </p:sp>
          <p:cxnSp>
            <p:nvCxnSpPr>
              <p:cNvPr id="39" name="Straight Connector 38"/>
              <p:cNvCxnSpPr/>
              <p:nvPr/>
            </p:nvCxnSpPr>
            <p:spPr>
              <a:xfrm>
                <a:off x="6935275" y="427519"/>
                <a:ext cx="136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295274" y="206791"/>
                <a:ext cx="127148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+VEGF</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8583228" y="1702192"/>
                <a:ext cx="998869"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pFAK</a:t>
                </a:r>
                <a:r>
                  <a:rPr lang="es-ES" sz="1100" dirty="0">
                    <a:solidFill>
                      <a:prstClr val="black"/>
                    </a:solidFill>
                    <a:latin typeface="Times New Roman" panose="02020603050405020304" pitchFamily="18" charset="0"/>
                    <a:cs typeface="Times New Roman" panose="02020603050405020304" pitchFamily="18" charset="0"/>
                  </a:rPr>
                  <a:t> Y925 </a:t>
                </a:r>
              </a:p>
            </p:txBody>
          </p:sp>
          <p:sp>
            <p:nvSpPr>
              <p:cNvPr id="42" name="TextBox 41"/>
              <p:cNvSpPr txBox="1"/>
              <p:nvPr/>
            </p:nvSpPr>
            <p:spPr>
              <a:xfrm>
                <a:off x="8566761" y="2340239"/>
                <a:ext cx="827420"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Total FAK </a:t>
                </a:r>
              </a:p>
            </p:txBody>
          </p:sp>
          <p:sp>
            <p:nvSpPr>
              <p:cNvPr id="43" name="TextBox 42"/>
              <p:cNvSpPr txBox="1"/>
              <p:nvPr/>
            </p:nvSpPr>
            <p:spPr>
              <a:xfrm>
                <a:off x="5864433" y="850949"/>
                <a:ext cx="331793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8509204" y="845347"/>
                <a:ext cx="121887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SQAP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5864433" y="642737"/>
                <a:ext cx="3315789"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8507056" y="637135"/>
                <a:ext cx="1345616"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SQMG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5864432" y="421647"/>
                <a:ext cx="3313642"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8504908" y="416044"/>
                <a:ext cx="121887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SQP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8424893" y="206790"/>
                <a:ext cx="71535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(10 µM)</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8566761" y="2845851"/>
                <a:ext cx="2407630"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pPaxillin</a:t>
                </a:r>
                <a:r>
                  <a:rPr lang="es-ES" sz="1100" dirty="0">
                    <a:solidFill>
                      <a:prstClr val="black"/>
                    </a:solidFill>
                    <a:latin typeface="Times New Roman" panose="02020603050405020304" pitchFamily="18" charset="0"/>
                    <a:cs typeface="Times New Roman" panose="02020603050405020304" pitchFamily="18" charset="0"/>
                  </a:rPr>
                  <a:t> Y118</a:t>
                </a:r>
              </a:p>
            </p:txBody>
          </p:sp>
          <p:sp>
            <p:nvSpPr>
              <p:cNvPr id="52" name="TextBox 51"/>
              <p:cNvSpPr txBox="1"/>
              <p:nvPr/>
            </p:nvSpPr>
            <p:spPr>
              <a:xfrm>
                <a:off x="8566760" y="3497322"/>
                <a:ext cx="2407630"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Total </a:t>
                </a:r>
                <a:r>
                  <a:rPr lang="es-ES" sz="1100" dirty="0" err="1">
                    <a:solidFill>
                      <a:prstClr val="black"/>
                    </a:solidFill>
                    <a:latin typeface="Times New Roman" panose="02020603050405020304" pitchFamily="18" charset="0"/>
                    <a:cs typeface="Times New Roman" panose="02020603050405020304" pitchFamily="18" charset="0"/>
                  </a:rPr>
                  <a:t>paxillin</a:t>
                </a:r>
                <a:endParaRPr lang="es-ES" sz="1100" dirty="0">
                  <a:solidFill>
                    <a:prstClr val="black"/>
                  </a:solidFill>
                  <a:latin typeface="Times New Roman" panose="02020603050405020304" pitchFamily="18" charset="0"/>
                  <a:cs typeface="Times New Roman" panose="02020603050405020304" pitchFamily="18" charset="0"/>
                </a:endParaRPr>
              </a:p>
            </p:txBody>
          </p:sp>
          <p:pic>
            <p:nvPicPr>
              <p:cNvPr id="53" name="Picture 52"/>
              <p:cNvPicPr>
                <a:picLocks/>
              </p:cNvPicPr>
              <p:nvPr/>
            </p:nvPicPr>
            <p:blipFill>
              <a:blip r:embed="rId3" cstate="email">
                <a:grayscl/>
                <a:extLst>
                  <a:ext uri="{28A0092B-C50C-407E-A947-70E740481C1C}">
                    <a14:useLocalDpi xmlns:a14="http://schemas.microsoft.com/office/drawing/2010/main"/>
                  </a:ext>
                </a:extLst>
              </a:blip>
              <a:stretch>
                <a:fillRect/>
              </a:stretch>
            </p:blipFill>
            <p:spPr>
              <a:xfrm>
                <a:off x="5903873" y="1157558"/>
                <a:ext cx="2624400" cy="356400"/>
              </a:xfrm>
              <a:prstGeom prst="rect">
                <a:avLst/>
              </a:prstGeom>
            </p:spPr>
          </p:pic>
          <p:pic>
            <p:nvPicPr>
              <p:cNvPr id="54" name="Picture 53"/>
              <p:cNvPicPr>
                <a:picLocks/>
              </p:cNvPicPr>
              <p:nvPr/>
            </p:nvPicPr>
            <p:blipFill>
              <a:blip r:embed="rId4" cstate="email">
                <a:grayscl/>
                <a:extLst>
                  <a:ext uri="{28A0092B-C50C-407E-A947-70E740481C1C}">
                    <a14:useLocalDpi xmlns:a14="http://schemas.microsoft.com/office/drawing/2010/main"/>
                  </a:ext>
                </a:extLst>
              </a:blip>
              <a:stretch>
                <a:fillRect/>
              </a:stretch>
            </p:blipFill>
            <p:spPr>
              <a:xfrm>
                <a:off x="5907024" y="2873807"/>
                <a:ext cx="2624400" cy="356400"/>
              </a:xfrm>
              <a:prstGeom prst="rect">
                <a:avLst/>
              </a:prstGeom>
            </p:spPr>
          </p:pic>
          <p:pic>
            <p:nvPicPr>
              <p:cNvPr id="55" name="Picture 54"/>
              <p:cNvPicPr>
                <a:picLocks/>
              </p:cNvPicPr>
              <p:nvPr/>
            </p:nvPicPr>
            <p:blipFill>
              <a:blip r:embed="rId5" cstate="email">
                <a:grayscl/>
                <a:extLst>
                  <a:ext uri="{28A0092B-C50C-407E-A947-70E740481C1C}">
                    <a14:useLocalDpi xmlns:a14="http://schemas.microsoft.com/office/drawing/2010/main"/>
                  </a:ext>
                </a:extLst>
              </a:blip>
              <a:stretch>
                <a:fillRect/>
              </a:stretch>
            </p:blipFill>
            <p:spPr>
              <a:xfrm>
                <a:off x="5902764" y="3452235"/>
                <a:ext cx="2624400" cy="356400"/>
              </a:xfrm>
              <a:prstGeom prst="rect">
                <a:avLst/>
              </a:prstGeom>
            </p:spPr>
          </p:pic>
          <p:pic>
            <p:nvPicPr>
              <p:cNvPr id="56" name="Picture 55"/>
              <p:cNvPicPr>
                <a:picLocks/>
              </p:cNvPicPr>
              <p:nvPr/>
            </p:nvPicPr>
            <p:blipFill>
              <a:blip r:embed="rId6" cstate="email">
                <a:grayscl/>
                <a:extLst>
                  <a:ext uri="{28A0092B-C50C-407E-A947-70E740481C1C}">
                    <a14:useLocalDpi xmlns:a14="http://schemas.microsoft.com/office/drawing/2010/main"/>
                  </a:ext>
                </a:extLst>
              </a:blip>
              <a:stretch>
                <a:fillRect/>
              </a:stretch>
            </p:blipFill>
            <p:spPr>
              <a:xfrm>
                <a:off x="5902764" y="4555839"/>
                <a:ext cx="2624400" cy="356400"/>
              </a:xfrm>
              <a:prstGeom prst="rect">
                <a:avLst/>
              </a:prstGeom>
            </p:spPr>
          </p:pic>
          <p:sp>
            <p:nvSpPr>
              <p:cNvPr id="57" name="TextBox 56"/>
              <p:cNvSpPr txBox="1"/>
              <p:nvPr/>
            </p:nvSpPr>
            <p:spPr>
              <a:xfrm>
                <a:off x="8582842" y="4530058"/>
                <a:ext cx="2407630"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Actin</a:t>
                </a:r>
                <a:endParaRPr lang="es-ES" sz="1100" dirty="0">
                  <a:solidFill>
                    <a:prstClr val="black"/>
                  </a:solidFill>
                  <a:latin typeface="Times New Roman" panose="02020603050405020304" pitchFamily="18" charset="0"/>
                  <a:cs typeface="Times New Roman" panose="02020603050405020304" pitchFamily="18" charset="0"/>
                </a:endParaRPr>
              </a:p>
            </p:txBody>
          </p:sp>
          <p:pic>
            <p:nvPicPr>
              <p:cNvPr id="58" name="Picture 57"/>
              <p:cNvPicPr>
                <a:picLocks/>
              </p:cNvPicPr>
              <p:nvPr/>
            </p:nvPicPr>
            <p:blipFill>
              <a:blip r:embed="rId7" cstate="email">
                <a:grayscl/>
                <a:lum contrast="8000"/>
                <a:extLst>
                  <a:ext uri="{28A0092B-C50C-407E-A947-70E740481C1C}">
                    <a14:useLocalDpi xmlns:a14="http://schemas.microsoft.com/office/drawing/2010/main"/>
                  </a:ext>
                </a:extLst>
              </a:blip>
              <a:stretch>
                <a:fillRect/>
              </a:stretch>
            </p:blipFill>
            <p:spPr>
              <a:xfrm>
                <a:off x="5902764" y="1728834"/>
                <a:ext cx="2624400" cy="356400"/>
              </a:xfrm>
              <a:prstGeom prst="rect">
                <a:avLst/>
              </a:prstGeom>
            </p:spPr>
          </p:pic>
          <p:pic>
            <p:nvPicPr>
              <p:cNvPr id="60" name="Picture 59"/>
              <p:cNvPicPr>
                <a:picLocks/>
              </p:cNvPicPr>
              <p:nvPr/>
            </p:nvPicPr>
            <p:blipFill>
              <a:blip r:embed="rId8" cstate="email">
                <a:grayscl/>
                <a:extLst>
                  <a:ext uri="{28A0092B-C50C-407E-A947-70E740481C1C}">
                    <a14:useLocalDpi xmlns:a14="http://schemas.microsoft.com/office/drawing/2010/main"/>
                  </a:ext>
                </a:extLst>
              </a:blip>
              <a:stretch>
                <a:fillRect/>
              </a:stretch>
            </p:blipFill>
            <p:spPr>
              <a:xfrm>
                <a:off x="5902836" y="4004604"/>
                <a:ext cx="2624328" cy="356616"/>
              </a:xfrm>
              <a:prstGeom prst="rect">
                <a:avLst/>
              </a:prstGeom>
            </p:spPr>
          </p:pic>
          <p:sp>
            <p:nvSpPr>
              <p:cNvPr id="61" name="TextBox 60"/>
              <p:cNvSpPr txBox="1"/>
              <p:nvPr/>
            </p:nvSpPr>
            <p:spPr>
              <a:xfrm>
                <a:off x="8577654" y="4038745"/>
                <a:ext cx="2407630"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VEGF</a:t>
                </a:r>
              </a:p>
            </p:txBody>
          </p:sp>
        </p:grpSp>
        <p:pic>
          <p:nvPicPr>
            <p:cNvPr id="37" name="Picture 36"/>
            <p:cNvPicPr>
              <a:picLocks/>
            </p:cNvPicPr>
            <p:nvPr/>
          </p:nvPicPr>
          <p:blipFill>
            <a:blip r:embed="rId9" cstate="email">
              <a:extLst>
                <a:ext uri="{28A0092B-C50C-407E-A947-70E740481C1C}">
                  <a14:useLocalDpi xmlns:a14="http://schemas.microsoft.com/office/drawing/2010/main"/>
                </a:ext>
              </a:extLst>
            </a:blip>
            <a:stretch>
              <a:fillRect/>
            </a:stretch>
          </p:blipFill>
          <p:spPr>
            <a:xfrm>
              <a:off x="5902764" y="2299145"/>
              <a:ext cx="2624400" cy="356400"/>
            </a:xfrm>
            <a:prstGeom prst="rect">
              <a:avLst/>
            </a:prstGeom>
          </p:spPr>
        </p:pic>
      </p:grpSp>
      <p:grpSp>
        <p:nvGrpSpPr>
          <p:cNvPr id="62" name="Group 61"/>
          <p:cNvGrpSpPr/>
          <p:nvPr/>
        </p:nvGrpSpPr>
        <p:grpSpPr>
          <a:xfrm>
            <a:off x="5033661" y="1146128"/>
            <a:ext cx="4230148" cy="1840420"/>
            <a:chOff x="871384" y="39340"/>
            <a:chExt cx="4230148" cy="1840420"/>
          </a:xfrm>
        </p:grpSpPr>
        <p:pic>
          <p:nvPicPr>
            <p:cNvPr id="64" name="Picture 63"/>
            <p:cNvPicPr>
              <a:picLocks/>
            </p:cNvPicPr>
            <p:nvPr/>
          </p:nvPicPr>
          <p:blipFill>
            <a:blip r:embed="rId10" cstate="email">
              <a:grayscl/>
              <a:extLst>
                <a:ext uri="{28A0092B-C50C-407E-A947-70E740481C1C}">
                  <a14:useLocalDpi xmlns:a14="http://schemas.microsoft.com/office/drawing/2010/main"/>
                </a:ext>
              </a:extLst>
            </a:blip>
            <a:stretch>
              <a:fillRect/>
            </a:stretch>
          </p:blipFill>
          <p:spPr>
            <a:xfrm>
              <a:off x="871384" y="956078"/>
              <a:ext cx="2624400" cy="356400"/>
            </a:xfrm>
            <a:prstGeom prst="rect">
              <a:avLst/>
            </a:prstGeom>
          </p:spPr>
        </p:pic>
        <p:sp>
          <p:nvSpPr>
            <p:cNvPr id="65" name="TextBox 64"/>
            <p:cNvSpPr txBox="1"/>
            <p:nvPr/>
          </p:nvSpPr>
          <p:spPr>
            <a:xfrm>
              <a:off x="3547588" y="997980"/>
              <a:ext cx="1545416"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pAkt</a:t>
              </a:r>
              <a:r>
                <a:rPr lang="es-ES" sz="1100" dirty="0">
                  <a:solidFill>
                    <a:prstClr val="black"/>
                  </a:solidFill>
                  <a:latin typeface="Times New Roman" panose="02020603050405020304" pitchFamily="18" charset="0"/>
                  <a:cs typeface="Times New Roman" panose="02020603050405020304" pitchFamily="18" charset="0"/>
                </a:rPr>
                <a:t> S473</a:t>
              </a:r>
            </a:p>
          </p:txBody>
        </p:sp>
        <p:pic>
          <p:nvPicPr>
            <p:cNvPr id="66" name="Picture 65"/>
            <p:cNvPicPr>
              <a:picLocks/>
            </p:cNvPicPr>
            <p:nvPr/>
          </p:nvPicPr>
          <p:blipFill>
            <a:blip r:embed="rId11" cstate="email">
              <a:grayscl/>
              <a:extLst>
                <a:ext uri="{28A0092B-C50C-407E-A947-70E740481C1C}">
                  <a14:useLocalDpi xmlns:a14="http://schemas.microsoft.com/office/drawing/2010/main"/>
                </a:ext>
              </a:extLst>
            </a:blip>
            <a:stretch>
              <a:fillRect/>
            </a:stretch>
          </p:blipFill>
          <p:spPr>
            <a:xfrm>
              <a:off x="871384" y="1523360"/>
              <a:ext cx="2624400" cy="356400"/>
            </a:xfrm>
            <a:prstGeom prst="rect">
              <a:avLst/>
            </a:prstGeom>
          </p:spPr>
        </p:pic>
        <p:sp>
          <p:nvSpPr>
            <p:cNvPr id="67" name="TextBox 66"/>
            <p:cNvSpPr txBox="1"/>
            <p:nvPr/>
          </p:nvSpPr>
          <p:spPr>
            <a:xfrm>
              <a:off x="3556116" y="1496196"/>
              <a:ext cx="1545416"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Total </a:t>
              </a:r>
              <a:r>
                <a:rPr lang="es-ES" sz="1100" dirty="0" err="1">
                  <a:solidFill>
                    <a:prstClr val="black"/>
                  </a:solidFill>
                  <a:latin typeface="Times New Roman" panose="02020603050405020304" pitchFamily="18" charset="0"/>
                  <a:cs typeface="Times New Roman" panose="02020603050405020304" pitchFamily="18" charset="0"/>
                </a:rPr>
                <a:t>Akt</a:t>
              </a:r>
              <a:r>
                <a:rPr lang="es-ES" sz="1100" dirty="0">
                  <a:solidFill>
                    <a:prstClr val="black"/>
                  </a:solidFill>
                  <a:latin typeface="Times New Roman" panose="02020603050405020304" pitchFamily="18" charset="0"/>
                  <a:cs typeface="Times New Roman" panose="02020603050405020304" pitchFamily="18" charset="0"/>
                </a:rPr>
                <a:t> </a:t>
              </a:r>
            </a:p>
          </p:txBody>
        </p:sp>
        <p:grpSp>
          <p:nvGrpSpPr>
            <p:cNvPr id="68" name="Group 67"/>
            <p:cNvGrpSpPr/>
            <p:nvPr/>
          </p:nvGrpSpPr>
          <p:grpSpPr>
            <a:xfrm>
              <a:off x="910021" y="39340"/>
              <a:ext cx="3988241" cy="905769"/>
              <a:chOff x="5864432" y="206790"/>
              <a:chExt cx="3988241" cy="905769"/>
            </a:xfrm>
          </p:grpSpPr>
          <p:cxnSp>
            <p:nvCxnSpPr>
              <p:cNvPr id="69" name="Straight Connector 68"/>
              <p:cNvCxnSpPr/>
              <p:nvPr/>
            </p:nvCxnSpPr>
            <p:spPr>
              <a:xfrm>
                <a:off x="6935275" y="427519"/>
                <a:ext cx="136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295275" y="206791"/>
                <a:ext cx="1271486"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+VEGF</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5864433" y="850949"/>
                <a:ext cx="331793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2" name="TextBox 71"/>
              <p:cNvSpPr txBox="1"/>
              <p:nvPr/>
            </p:nvSpPr>
            <p:spPr>
              <a:xfrm>
                <a:off x="8509204" y="845347"/>
                <a:ext cx="121887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SQAP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3" name="TextBox 72"/>
              <p:cNvSpPr txBox="1"/>
              <p:nvPr/>
            </p:nvSpPr>
            <p:spPr>
              <a:xfrm>
                <a:off x="5864433" y="642737"/>
                <a:ext cx="3315789"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8507056" y="637135"/>
                <a:ext cx="134561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SQMG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5864432" y="421646"/>
                <a:ext cx="3313642"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8504908" y="416044"/>
                <a:ext cx="121887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SQP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8424893" y="206790"/>
                <a:ext cx="715356"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(10 µM)</a:t>
                </a:r>
                <a:endParaRPr lang="es-ES" sz="1100" dirty="0">
                  <a:solidFill>
                    <a:prstClr val="black"/>
                  </a:solidFill>
                  <a:latin typeface="Times New Roman" panose="02020603050405020304" pitchFamily="18" charset="0"/>
                  <a:cs typeface="Times New Roman" panose="02020603050405020304" pitchFamily="18" charset="0"/>
                </a:endParaRPr>
              </a:p>
            </p:txBody>
          </p:sp>
        </p:grpSp>
      </p:grpSp>
      <p:sp>
        <p:nvSpPr>
          <p:cNvPr id="79" name="正方形/長方形 23"/>
          <p:cNvSpPr>
            <a:spLocks noChangeAspect="1"/>
          </p:cNvSpPr>
          <p:nvPr/>
        </p:nvSpPr>
        <p:spPr>
          <a:xfrm>
            <a:off x="2537138" y="6007415"/>
            <a:ext cx="4909902" cy="584775"/>
          </a:xfrm>
          <a:prstGeom prst="rect">
            <a:avLst/>
          </a:prstGeom>
          <a:solidFill>
            <a:srgbClr val="FFE5FF"/>
          </a:solidFill>
          <a:ln w="28575">
            <a:solidFill>
              <a:srgbClr val="FF4B4B"/>
            </a:solidFill>
          </a:ln>
        </p:spPr>
        <p:txBody>
          <a:bodyPr wrap="square">
            <a:spAutoFit/>
          </a:bodyPr>
          <a:lstStyle/>
          <a:p>
            <a:r>
              <a:rPr lang="en-US" sz="1600" dirty="0"/>
              <a:t>SQAP and SQMG can inhibit FAK phosphorylation, but not SQP, which is consistent with the SPR data. </a:t>
            </a:r>
          </a:p>
        </p:txBody>
      </p:sp>
      <p:cxnSp>
        <p:nvCxnSpPr>
          <p:cNvPr id="81" name="Straight Arrow Connector 80"/>
          <p:cNvCxnSpPr>
            <a:endCxn id="66" idx="2"/>
          </p:cNvCxnSpPr>
          <p:nvPr/>
        </p:nvCxnSpPr>
        <p:spPr>
          <a:xfrm flipV="1">
            <a:off x="6345861" y="2986548"/>
            <a:ext cx="0" cy="66836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79"/>
          <p:cNvSpPr txBox="1"/>
          <p:nvPr/>
        </p:nvSpPr>
        <p:spPr>
          <a:xfrm>
            <a:off x="0" y="-1"/>
            <a:ext cx="8839200" cy="830997"/>
          </a:xfrm>
          <a:prstGeom prst="rect">
            <a:avLst/>
          </a:prstGeom>
          <a:noFill/>
        </p:spPr>
        <p:txBody>
          <a:bodyPr wrap="square" rtlCol="0">
            <a:spAutoFit/>
          </a:bodyPr>
          <a:lstStyle/>
          <a:p>
            <a:r>
              <a:rPr lang="en-US" sz="2400" b="1" dirty="0">
                <a:solidFill>
                  <a:srgbClr val="002060"/>
                </a:solidFill>
              </a:rPr>
              <a:t>SQAP study with interacting proteins at cell level: FAK and downstream factors</a:t>
            </a:r>
          </a:p>
        </p:txBody>
      </p:sp>
      <p:grpSp>
        <p:nvGrpSpPr>
          <p:cNvPr id="50" name="Group 49"/>
          <p:cNvGrpSpPr/>
          <p:nvPr/>
        </p:nvGrpSpPr>
        <p:grpSpPr>
          <a:xfrm>
            <a:off x="4775105" y="3641527"/>
            <a:ext cx="3141511" cy="1600438"/>
            <a:chOff x="6002488" y="3628668"/>
            <a:chExt cx="3141511" cy="1600438"/>
          </a:xfrm>
        </p:grpSpPr>
        <p:sp>
          <p:nvSpPr>
            <p:cNvPr id="59" name="TextBox 58"/>
            <p:cNvSpPr txBox="1"/>
            <p:nvPr/>
          </p:nvSpPr>
          <p:spPr>
            <a:xfrm>
              <a:off x="6002488" y="3628668"/>
              <a:ext cx="3141511" cy="1600438"/>
            </a:xfrm>
            <a:prstGeom prst="rect">
              <a:avLst/>
            </a:prstGeom>
            <a:noFill/>
            <a:ln w="28575">
              <a:solidFill>
                <a:srgbClr val="7030A0"/>
              </a:solidFill>
            </a:ln>
          </p:spPr>
          <p:txBody>
            <a:bodyPr wrap="square" rtlCol="0">
              <a:spAutoFit/>
            </a:bodyPr>
            <a:lstStyle/>
            <a:p>
              <a:pPr algn="ctr"/>
              <a:r>
                <a:rPr lang="en-US" sz="1400" b="1" dirty="0">
                  <a:solidFill>
                    <a:prstClr val="black"/>
                  </a:solidFill>
                  <a:latin typeface="Arial" pitchFamily="34" charset="0"/>
                  <a:cs typeface="Arial" pitchFamily="34" charset="0"/>
                </a:rPr>
                <a:t>Protocol</a:t>
              </a:r>
            </a:p>
            <a:p>
              <a:pPr marL="228600" indent="-228600">
                <a:buFont typeface="+mj-lt"/>
                <a:buAutoNum type="arabicPeriod"/>
              </a:pPr>
              <a:r>
                <a:rPr lang="en-US" sz="1400" dirty="0">
                  <a:solidFill>
                    <a:prstClr val="black"/>
                  </a:solidFill>
                  <a:latin typeface="Arial" pitchFamily="34" charset="0"/>
                  <a:cs typeface="Arial" pitchFamily="34" charset="0"/>
                </a:rPr>
                <a:t>Culture (4.0 × 10</a:t>
              </a:r>
              <a:r>
                <a:rPr lang="en-US" altLang="ja-JP" sz="1400" baseline="30000" dirty="0"/>
                <a:t>5</a:t>
              </a:r>
              <a:r>
                <a:rPr lang="en-US" sz="1400" dirty="0">
                  <a:solidFill>
                    <a:prstClr val="black"/>
                  </a:solidFill>
                  <a:latin typeface="Arial" pitchFamily="34" charset="0"/>
                  <a:cs typeface="Arial" pitchFamily="34" charset="0"/>
                </a:rPr>
                <a:t> cells/dish)</a:t>
              </a:r>
            </a:p>
            <a:p>
              <a:pPr marL="228600" indent="-228600">
                <a:buFont typeface="+mj-lt"/>
                <a:buAutoNum type="arabicPeriod"/>
              </a:pPr>
              <a:endParaRPr lang="en-US" sz="1400" dirty="0">
                <a:solidFill>
                  <a:prstClr val="black"/>
                </a:solidFill>
                <a:latin typeface="Arial" pitchFamily="34" charset="0"/>
                <a:cs typeface="Arial" pitchFamily="34" charset="0"/>
              </a:endParaRPr>
            </a:p>
            <a:p>
              <a:pPr marL="228600" indent="-228600">
                <a:buFont typeface="+mj-lt"/>
                <a:buAutoNum type="arabicPeriod"/>
              </a:pPr>
              <a:r>
                <a:rPr lang="en-US" sz="1400" dirty="0">
                  <a:solidFill>
                    <a:prstClr val="black"/>
                  </a:solidFill>
                  <a:latin typeface="Arial" pitchFamily="34" charset="0"/>
                  <a:cs typeface="Arial" pitchFamily="34" charset="0"/>
                </a:rPr>
                <a:t>SQAP input</a:t>
              </a:r>
            </a:p>
            <a:p>
              <a:pPr marL="228600" indent="-228600">
                <a:buFont typeface="+mj-lt"/>
                <a:buAutoNum type="arabicPeriod"/>
              </a:pPr>
              <a:endParaRPr lang="en-US" sz="1400" dirty="0">
                <a:solidFill>
                  <a:prstClr val="black"/>
                </a:solidFill>
                <a:latin typeface="Arial" pitchFamily="34" charset="0"/>
                <a:cs typeface="Arial" pitchFamily="34" charset="0"/>
              </a:endParaRPr>
            </a:p>
            <a:p>
              <a:pPr marL="228600" indent="-228600">
                <a:buFont typeface="+mj-lt"/>
                <a:buAutoNum type="arabicPeriod"/>
              </a:pPr>
              <a:r>
                <a:rPr lang="en-US" sz="1400" dirty="0">
                  <a:solidFill>
                    <a:prstClr val="black"/>
                  </a:solidFill>
                  <a:latin typeface="Arial" pitchFamily="34" charset="0"/>
                  <a:cs typeface="Arial" pitchFamily="34" charset="0"/>
                </a:rPr>
                <a:t>VEGF input 30 min</a:t>
              </a:r>
            </a:p>
            <a:p>
              <a:pPr marL="228600" indent="-228600">
                <a:buFont typeface="+mj-lt"/>
                <a:buAutoNum type="arabicPeriod"/>
              </a:pPr>
              <a:r>
                <a:rPr lang="en-US" sz="1400" dirty="0">
                  <a:solidFill>
                    <a:prstClr val="black"/>
                  </a:solidFill>
                  <a:latin typeface="Arial" pitchFamily="34" charset="0"/>
                  <a:cs typeface="Arial" pitchFamily="34" charset="0"/>
                </a:rPr>
                <a:t>Cell lysates</a:t>
              </a:r>
            </a:p>
          </p:txBody>
        </p:sp>
        <p:grpSp>
          <p:nvGrpSpPr>
            <p:cNvPr id="63" name="Group 62"/>
            <p:cNvGrpSpPr/>
            <p:nvPr/>
          </p:nvGrpSpPr>
          <p:grpSpPr>
            <a:xfrm>
              <a:off x="8736911" y="3879090"/>
              <a:ext cx="254689" cy="1234367"/>
              <a:chOff x="8274818" y="3879090"/>
              <a:chExt cx="254689" cy="1234367"/>
            </a:xfrm>
          </p:grpSpPr>
          <p:sp>
            <p:nvSpPr>
              <p:cNvPr id="78" name="円/楕円 141"/>
              <p:cNvSpPr/>
              <p:nvPr/>
            </p:nvSpPr>
            <p:spPr>
              <a:xfrm>
                <a:off x="8274818" y="3879090"/>
                <a:ext cx="254689" cy="254689"/>
              </a:xfrm>
              <a:prstGeom prst="ellipse">
                <a:avLst/>
              </a:prstGeom>
              <a:solidFill>
                <a:srgbClr val="F067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sp>
            <p:nvSpPr>
              <p:cNvPr id="83" name="円/楕円 139"/>
              <p:cNvSpPr/>
              <p:nvPr/>
            </p:nvSpPr>
            <p:spPr>
              <a:xfrm>
                <a:off x="8274818" y="4355127"/>
                <a:ext cx="254689" cy="254689"/>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sp>
            <p:nvSpPr>
              <p:cNvPr id="84" name="円/楕円 137"/>
              <p:cNvSpPr/>
              <p:nvPr/>
            </p:nvSpPr>
            <p:spPr>
              <a:xfrm>
                <a:off x="8274818" y="4858768"/>
                <a:ext cx="254689" cy="254689"/>
              </a:xfrm>
              <a:prstGeom prst="ellipse">
                <a:avLst/>
              </a:prstGeom>
              <a:solidFill>
                <a:srgbClr val="EEB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grpSp>
      </p:grpSp>
      <p:grpSp>
        <p:nvGrpSpPr>
          <p:cNvPr id="85" name="図形グループ 115"/>
          <p:cNvGrpSpPr/>
          <p:nvPr/>
        </p:nvGrpSpPr>
        <p:grpSpPr>
          <a:xfrm>
            <a:off x="6553200" y="2986548"/>
            <a:ext cx="2205396" cy="496017"/>
            <a:chOff x="4444655" y="2882337"/>
            <a:chExt cx="2205396" cy="496017"/>
          </a:xfrm>
        </p:grpSpPr>
        <p:cxnSp>
          <p:nvCxnSpPr>
            <p:cNvPr id="86" name="直線コネクタ 116"/>
            <p:cNvCxnSpPr/>
            <p:nvPr/>
          </p:nvCxnSpPr>
          <p:spPr>
            <a:xfrm>
              <a:off x="4572000" y="3251010"/>
              <a:ext cx="1404827" cy="0"/>
            </a:xfrm>
            <a:prstGeom prst="line">
              <a:avLst/>
            </a:prstGeom>
            <a:ln w="38100"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87" name="直線コネクタ 117"/>
            <p:cNvCxnSpPr>
              <a:endCxn id="90" idx="2"/>
            </p:cNvCxnSpPr>
            <p:nvPr/>
          </p:nvCxnSpPr>
          <p:spPr>
            <a:xfrm>
              <a:off x="5617956" y="3251010"/>
              <a:ext cx="777406" cy="0"/>
            </a:xfrm>
            <a:prstGeom prst="line">
              <a:avLst/>
            </a:prstGeom>
            <a:ln w="38100" cmpd="sng">
              <a:solidFill>
                <a:srgbClr val="5368CA"/>
              </a:solidFill>
            </a:ln>
            <a:effectLst/>
          </p:spPr>
          <p:style>
            <a:lnRef idx="2">
              <a:schemeClr val="accent1"/>
            </a:lnRef>
            <a:fillRef idx="0">
              <a:schemeClr val="accent1"/>
            </a:fillRef>
            <a:effectRef idx="1">
              <a:schemeClr val="accent1"/>
            </a:effectRef>
            <a:fontRef idx="minor">
              <a:schemeClr val="tx1"/>
            </a:fontRef>
          </p:style>
        </p:cxnSp>
        <p:sp>
          <p:nvSpPr>
            <p:cNvPr id="88" name="円/楕円 118"/>
            <p:cNvSpPr/>
            <p:nvPr/>
          </p:nvSpPr>
          <p:spPr>
            <a:xfrm>
              <a:off x="4444655" y="3123665"/>
              <a:ext cx="254689" cy="254689"/>
            </a:xfrm>
            <a:prstGeom prst="ellipse">
              <a:avLst/>
            </a:prstGeom>
            <a:solidFill>
              <a:srgbClr val="F067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円/楕円 119"/>
            <p:cNvSpPr/>
            <p:nvPr/>
          </p:nvSpPr>
          <p:spPr>
            <a:xfrm>
              <a:off x="5460655" y="3123665"/>
              <a:ext cx="254689" cy="254689"/>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円/楕円 120"/>
            <p:cNvSpPr/>
            <p:nvPr/>
          </p:nvSpPr>
          <p:spPr>
            <a:xfrm>
              <a:off x="6395362" y="3123665"/>
              <a:ext cx="254689" cy="254689"/>
            </a:xfrm>
            <a:prstGeom prst="ellipse">
              <a:avLst/>
            </a:prstGeom>
            <a:solidFill>
              <a:srgbClr val="EEB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テキスト ボックス 121"/>
            <p:cNvSpPr txBox="1"/>
            <p:nvPr/>
          </p:nvSpPr>
          <p:spPr>
            <a:xfrm>
              <a:off x="4793647" y="2882337"/>
              <a:ext cx="537428" cy="276999"/>
            </a:xfrm>
            <a:prstGeom prst="rect">
              <a:avLst/>
            </a:prstGeom>
            <a:noFill/>
          </p:spPr>
          <p:txBody>
            <a:bodyPr wrap="square" rtlCol="0">
              <a:spAutoFit/>
            </a:bodyPr>
            <a:lstStyle/>
            <a:p>
              <a:pPr algn="ctr"/>
              <a:r>
                <a:rPr kumimoji="1" lang="en-US" altLang="ja-JP" sz="1200" dirty="0">
                  <a:latin typeface="Arial"/>
                  <a:cs typeface="Arial"/>
                </a:rPr>
                <a:t>24 h</a:t>
              </a:r>
              <a:endParaRPr kumimoji="1" lang="ja-JP" altLang="en-US" sz="1200" dirty="0">
                <a:latin typeface="Arial"/>
                <a:cs typeface="Arial"/>
              </a:endParaRPr>
            </a:p>
          </p:txBody>
        </p:sp>
        <p:sp>
          <p:nvSpPr>
            <p:cNvPr id="92" name="テキスト ボックス 122"/>
            <p:cNvSpPr txBox="1"/>
            <p:nvPr/>
          </p:nvSpPr>
          <p:spPr>
            <a:xfrm>
              <a:off x="5788969" y="2882337"/>
              <a:ext cx="537428" cy="276999"/>
            </a:xfrm>
            <a:prstGeom prst="rect">
              <a:avLst/>
            </a:prstGeom>
            <a:noFill/>
          </p:spPr>
          <p:txBody>
            <a:bodyPr wrap="square" rtlCol="0">
              <a:spAutoFit/>
            </a:bodyPr>
            <a:lstStyle/>
            <a:p>
              <a:pPr algn="ctr"/>
              <a:r>
                <a:rPr kumimoji="1" lang="en-US" altLang="ja-JP" sz="1200" dirty="0">
                  <a:latin typeface="Arial"/>
                  <a:cs typeface="Arial"/>
                </a:rPr>
                <a:t>21 h</a:t>
              </a:r>
              <a:endParaRPr kumimoji="1" lang="ja-JP" altLang="en-US" sz="1200" dirty="0">
                <a:latin typeface="Arial"/>
                <a:cs typeface="Arial"/>
              </a:endParaRPr>
            </a:p>
          </p:txBody>
        </p:sp>
      </p:grpSp>
    </p:spTree>
    <p:extLst>
      <p:ext uri="{BB962C8B-B14F-4D97-AF65-F5344CB8AC3E}">
        <p14:creationId xmlns:p14="http://schemas.microsoft.com/office/powerpoint/2010/main" val="348142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19</a:t>
            </a:fld>
            <a:endParaRPr lang="en-US"/>
          </a:p>
        </p:txBody>
      </p:sp>
      <p:sp>
        <p:nvSpPr>
          <p:cNvPr id="70" name="TextBox 69"/>
          <p:cNvSpPr txBox="1"/>
          <p:nvPr/>
        </p:nvSpPr>
        <p:spPr>
          <a:xfrm>
            <a:off x="4248781" y="753265"/>
            <a:ext cx="73609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A549</a:t>
            </a:r>
            <a:endParaRPr lang="en-US" dirty="0"/>
          </a:p>
        </p:txBody>
      </p:sp>
      <p:grpSp>
        <p:nvGrpSpPr>
          <p:cNvPr id="8" name="Group 7"/>
          <p:cNvGrpSpPr/>
          <p:nvPr/>
        </p:nvGrpSpPr>
        <p:grpSpPr>
          <a:xfrm>
            <a:off x="971718" y="1341813"/>
            <a:ext cx="5196968" cy="4181762"/>
            <a:chOff x="386357" y="7124060"/>
            <a:chExt cx="5196968" cy="4181763"/>
          </a:xfrm>
        </p:grpSpPr>
        <p:grpSp>
          <p:nvGrpSpPr>
            <p:cNvPr id="10" name="Group 9"/>
            <p:cNvGrpSpPr/>
            <p:nvPr/>
          </p:nvGrpSpPr>
          <p:grpSpPr>
            <a:xfrm>
              <a:off x="393192" y="7124060"/>
              <a:ext cx="5190133" cy="2016180"/>
              <a:chOff x="1033979" y="6458589"/>
              <a:chExt cx="5190133" cy="2016180"/>
            </a:xfrm>
          </p:grpSpPr>
          <p:sp>
            <p:nvSpPr>
              <p:cNvPr id="21" name="TextBox 20"/>
              <p:cNvSpPr txBox="1"/>
              <p:nvPr/>
            </p:nvSpPr>
            <p:spPr>
              <a:xfrm>
                <a:off x="3816482" y="7065281"/>
                <a:ext cx="2407630"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pFAK</a:t>
                </a:r>
                <a:r>
                  <a:rPr lang="es-ES" sz="1100" dirty="0">
                    <a:solidFill>
                      <a:prstClr val="black"/>
                    </a:solidFill>
                    <a:latin typeface="Times New Roman" panose="02020603050405020304" pitchFamily="18" charset="0"/>
                    <a:cs typeface="Times New Roman" panose="02020603050405020304" pitchFamily="18" charset="0"/>
                  </a:rPr>
                  <a:t> Y397 </a:t>
                </a:r>
              </a:p>
            </p:txBody>
          </p:sp>
          <p:sp>
            <p:nvSpPr>
              <p:cNvPr id="22" name="TextBox 21"/>
              <p:cNvSpPr txBox="1"/>
              <p:nvPr/>
            </p:nvSpPr>
            <p:spPr>
              <a:xfrm>
                <a:off x="3807956" y="7613999"/>
                <a:ext cx="2407630"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pFAK</a:t>
                </a:r>
                <a:r>
                  <a:rPr lang="es-ES" sz="1100" dirty="0">
                    <a:solidFill>
                      <a:prstClr val="black"/>
                    </a:solidFill>
                    <a:latin typeface="Times New Roman" panose="02020603050405020304" pitchFamily="18" charset="0"/>
                    <a:cs typeface="Times New Roman" panose="02020603050405020304" pitchFamily="18" charset="0"/>
                  </a:rPr>
                  <a:t> Y925 </a:t>
                </a:r>
              </a:p>
            </p:txBody>
          </p:sp>
          <p:sp>
            <p:nvSpPr>
              <p:cNvPr id="23" name="TextBox 22"/>
              <p:cNvSpPr txBox="1"/>
              <p:nvPr/>
            </p:nvSpPr>
            <p:spPr>
              <a:xfrm>
                <a:off x="3816482" y="8162196"/>
                <a:ext cx="2407630"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Total FAK </a:t>
                </a:r>
              </a:p>
            </p:txBody>
          </p:sp>
          <p:grpSp>
            <p:nvGrpSpPr>
              <p:cNvPr id="24" name="Group 23"/>
              <p:cNvGrpSpPr/>
              <p:nvPr/>
            </p:nvGrpSpPr>
            <p:grpSpPr>
              <a:xfrm>
                <a:off x="1033979" y="6458589"/>
                <a:ext cx="3772842" cy="2016180"/>
                <a:chOff x="1033979" y="6610989"/>
                <a:chExt cx="3772842" cy="2016180"/>
              </a:xfrm>
            </p:grpSpPr>
            <p:pic>
              <p:nvPicPr>
                <p:cNvPr id="26" name="Picture 25"/>
                <p:cNvPicPr>
                  <a:picLocks/>
                </p:cNvPicPr>
                <p:nvPr/>
              </p:nvPicPr>
              <p:blipFill>
                <a:blip r:embed="rId3" cstate="email">
                  <a:grayscl/>
                  <a:extLst>
                    <a:ext uri="{28A0092B-C50C-407E-A947-70E740481C1C}">
                      <a14:useLocalDpi xmlns:a14="http://schemas.microsoft.com/office/drawing/2010/main"/>
                    </a:ext>
                  </a:extLst>
                </a:blip>
                <a:stretch>
                  <a:fillRect/>
                </a:stretch>
              </p:blipFill>
              <p:spPr>
                <a:xfrm>
                  <a:off x="1033979" y="7146662"/>
                  <a:ext cx="2620800" cy="356400"/>
                </a:xfrm>
                <a:prstGeom prst="rect">
                  <a:avLst/>
                </a:prstGeom>
              </p:spPr>
            </p:pic>
            <p:cxnSp>
              <p:nvCxnSpPr>
                <p:cNvPr id="27" name="Straight Connector 26"/>
                <p:cNvCxnSpPr/>
                <p:nvPr/>
              </p:nvCxnSpPr>
              <p:spPr>
                <a:xfrm>
                  <a:off x="1817401" y="6892014"/>
                  <a:ext cx="1800000" cy="11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81032" y="6610989"/>
                  <a:ext cx="1194569"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Fibronectin</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1129290" y="6885955"/>
                  <a:ext cx="2767930"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0               0           1           5             10</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3816483" y="6880351"/>
                  <a:ext cx="990338"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SQAP (µM)</a:t>
                  </a:r>
                  <a:endParaRPr lang="es-ES" sz="1100" dirty="0">
                    <a:solidFill>
                      <a:prstClr val="black"/>
                    </a:solidFill>
                    <a:latin typeface="Times New Roman" panose="02020603050405020304" pitchFamily="18" charset="0"/>
                    <a:cs typeface="Times New Roman" panose="02020603050405020304" pitchFamily="18" charset="0"/>
                  </a:endParaRPr>
                </a:p>
              </p:txBody>
            </p:sp>
            <p:pic>
              <p:nvPicPr>
                <p:cNvPr id="31" name="Picture 30"/>
                <p:cNvPicPr>
                  <a:picLocks/>
                </p:cNvPicPr>
                <p:nvPr/>
              </p:nvPicPr>
              <p:blipFill>
                <a:blip r:embed="rId4" cstate="email">
                  <a:grayscl/>
                  <a:extLst>
                    <a:ext uri="{28A0092B-C50C-407E-A947-70E740481C1C}">
                      <a14:useLocalDpi xmlns:a14="http://schemas.microsoft.com/office/drawing/2010/main"/>
                    </a:ext>
                  </a:extLst>
                </a:blip>
                <a:stretch>
                  <a:fillRect/>
                </a:stretch>
              </p:blipFill>
              <p:spPr>
                <a:xfrm>
                  <a:off x="1033979" y="8270769"/>
                  <a:ext cx="2620800" cy="356400"/>
                </a:xfrm>
                <a:prstGeom prst="rect">
                  <a:avLst/>
                </a:prstGeom>
              </p:spPr>
            </p:pic>
            <p:pic>
              <p:nvPicPr>
                <p:cNvPr id="32" name="Picture 31"/>
                <p:cNvPicPr>
                  <a:picLocks/>
                </p:cNvPicPr>
                <p:nvPr/>
              </p:nvPicPr>
              <p:blipFill>
                <a:blip r:embed="rId5" cstate="email">
                  <a:grayscl/>
                  <a:extLst>
                    <a:ext uri="{28A0092B-C50C-407E-A947-70E740481C1C}">
                      <a14:useLocalDpi xmlns:a14="http://schemas.microsoft.com/office/drawing/2010/main"/>
                    </a:ext>
                  </a:extLst>
                </a:blip>
                <a:stretch>
                  <a:fillRect/>
                </a:stretch>
              </p:blipFill>
              <p:spPr>
                <a:xfrm>
                  <a:off x="1033979" y="7707453"/>
                  <a:ext cx="2620800" cy="356400"/>
                </a:xfrm>
                <a:prstGeom prst="rect">
                  <a:avLst/>
                </a:prstGeom>
              </p:spPr>
            </p:pic>
          </p:grpSp>
        </p:grpSp>
        <p:sp>
          <p:nvSpPr>
            <p:cNvPr id="11" name="TextBox 10"/>
            <p:cNvSpPr txBox="1"/>
            <p:nvPr/>
          </p:nvSpPr>
          <p:spPr>
            <a:xfrm>
              <a:off x="3134236" y="9353469"/>
              <a:ext cx="2407630"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pAkt</a:t>
              </a:r>
              <a:r>
                <a:rPr lang="es-ES" sz="1100" dirty="0">
                  <a:solidFill>
                    <a:prstClr val="black"/>
                  </a:solidFill>
                  <a:latin typeface="Times New Roman" panose="02020603050405020304" pitchFamily="18" charset="0"/>
                  <a:cs typeface="Times New Roman" panose="02020603050405020304" pitchFamily="18" charset="0"/>
                </a:rPr>
                <a:t> S473</a:t>
              </a:r>
            </a:p>
          </p:txBody>
        </p:sp>
        <p:sp>
          <p:nvSpPr>
            <p:cNvPr id="12" name="TextBox 11"/>
            <p:cNvSpPr txBox="1"/>
            <p:nvPr/>
          </p:nvSpPr>
          <p:spPr>
            <a:xfrm>
              <a:off x="3134236" y="11020764"/>
              <a:ext cx="2407630"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Actin</a:t>
              </a:r>
              <a:endParaRPr lang="es-ES" sz="1100" dirty="0">
                <a:solidFill>
                  <a:prstClr val="black"/>
                </a:solidFill>
                <a:latin typeface="Times New Roman" panose="02020603050405020304" pitchFamily="18" charset="0"/>
                <a:cs typeface="Times New Roman" panose="02020603050405020304" pitchFamily="18" charset="0"/>
              </a:endParaRPr>
            </a:p>
          </p:txBody>
        </p:sp>
        <p:pic>
          <p:nvPicPr>
            <p:cNvPr id="13" name="Picture 12"/>
            <p:cNvPicPr>
              <a:picLocks/>
            </p:cNvPicPr>
            <p:nvPr/>
          </p:nvPicPr>
          <p:blipFill>
            <a:blip r:embed="rId6" cstate="email">
              <a:grayscl/>
              <a:lum contrast="6000"/>
              <a:extLst>
                <a:ext uri="{28A0092B-C50C-407E-A947-70E740481C1C}">
                  <a14:useLocalDpi xmlns:a14="http://schemas.microsoft.com/office/drawing/2010/main"/>
                </a:ext>
              </a:extLst>
            </a:blip>
            <a:stretch>
              <a:fillRect/>
            </a:stretch>
          </p:blipFill>
          <p:spPr>
            <a:xfrm>
              <a:off x="393311" y="9344279"/>
              <a:ext cx="2624400" cy="356400"/>
            </a:xfrm>
            <a:prstGeom prst="rect">
              <a:avLst/>
            </a:prstGeom>
          </p:spPr>
        </p:pic>
        <p:pic>
          <p:nvPicPr>
            <p:cNvPr id="14" name="Picture 13"/>
            <p:cNvPicPr>
              <a:picLocks/>
            </p:cNvPicPr>
            <p:nvPr/>
          </p:nvPicPr>
          <p:blipFill>
            <a:blip r:embed="rId7" cstate="email">
              <a:grayscl/>
              <a:extLst>
                <a:ext uri="{28A0092B-C50C-407E-A947-70E740481C1C}">
                  <a14:useLocalDpi xmlns:a14="http://schemas.microsoft.com/office/drawing/2010/main"/>
                </a:ext>
              </a:extLst>
            </a:blip>
            <a:stretch>
              <a:fillRect/>
            </a:stretch>
          </p:blipFill>
          <p:spPr>
            <a:xfrm>
              <a:off x="391044" y="9880041"/>
              <a:ext cx="2624328" cy="356616"/>
            </a:xfrm>
            <a:prstGeom prst="rect">
              <a:avLst/>
            </a:prstGeom>
          </p:spPr>
        </p:pic>
        <p:sp>
          <p:nvSpPr>
            <p:cNvPr id="15" name="TextBox 14"/>
            <p:cNvSpPr txBox="1"/>
            <p:nvPr/>
          </p:nvSpPr>
          <p:spPr>
            <a:xfrm>
              <a:off x="3134236" y="9941513"/>
              <a:ext cx="2407630"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Total </a:t>
              </a:r>
              <a:r>
                <a:rPr lang="es-ES" sz="1100" dirty="0" err="1">
                  <a:solidFill>
                    <a:prstClr val="black"/>
                  </a:solidFill>
                  <a:latin typeface="Times New Roman" panose="02020603050405020304" pitchFamily="18" charset="0"/>
                  <a:cs typeface="Times New Roman" panose="02020603050405020304" pitchFamily="18" charset="0"/>
                </a:rPr>
                <a:t>Akt</a:t>
              </a:r>
              <a:endParaRPr lang="es-ES" sz="1100" dirty="0">
                <a:solidFill>
                  <a:prstClr val="black"/>
                </a:solidFill>
                <a:latin typeface="Times New Roman" panose="02020603050405020304" pitchFamily="18" charset="0"/>
                <a:cs typeface="Times New Roman" panose="02020603050405020304" pitchFamily="18" charset="0"/>
              </a:endParaRPr>
            </a:p>
          </p:txBody>
        </p:sp>
        <p:pic>
          <p:nvPicPr>
            <p:cNvPr id="17" name="Picture 16"/>
            <p:cNvPicPr>
              <a:picLocks/>
            </p:cNvPicPr>
            <p:nvPr/>
          </p:nvPicPr>
          <p:blipFill>
            <a:blip r:embed="rId8" cstate="email">
              <a:grayscl/>
              <a:extLst>
                <a:ext uri="{28A0092B-C50C-407E-A947-70E740481C1C}">
                  <a14:useLocalDpi xmlns:a14="http://schemas.microsoft.com/office/drawing/2010/main"/>
                </a:ext>
              </a:extLst>
            </a:blip>
            <a:stretch>
              <a:fillRect/>
            </a:stretch>
          </p:blipFill>
          <p:spPr>
            <a:xfrm>
              <a:off x="386357" y="10416019"/>
              <a:ext cx="2624328" cy="356616"/>
            </a:xfrm>
            <a:prstGeom prst="rect">
              <a:avLst/>
            </a:prstGeom>
          </p:spPr>
        </p:pic>
        <p:sp>
          <p:nvSpPr>
            <p:cNvPr id="18" name="TextBox 17"/>
            <p:cNvSpPr txBox="1"/>
            <p:nvPr/>
          </p:nvSpPr>
          <p:spPr>
            <a:xfrm>
              <a:off x="3134236" y="10489457"/>
              <a:ext cx="2407630"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VEGF</a:t>
              </a:r>
            </a:p>
          </p:txBody>
        </p:sp>
        <p:pic>
          <p:nvPicPr>
            <p:cNvPr id="19" name="Picture 18"/>
            <p:cNvPicPr>
              <a:picLocks/>
            </p:cNvPicPr>
            <p:nvPr/>
          </p:nvPicPr>
          <p:blipFill>
            <a:blip r:embed="rId9" cstate="email">
              <a:grayscl/>
              <a:extLst>
                <a:ext uri="{28A0092B-C50C-407E-A947-70E740481C1C}">
                  <a14:useLocalDpi xmlns:a14="http://schemas.microsoft.com/office/drawing/2010/main"/>
                </a:ext>
              </a:extLst>
            </a:blip>
            <a:stretch>
              <a:fillRect/>
            </a:stretch>
          </p:blipFill>
          <p:spPr>
            <a:xfrm>
              <a:off x="386357" y="10949207"/>
              <a:ext cx="2624328" cy="356616"/>
            </a:xfrm>
            <a:prstGeom prst="rect">
              <a:avLst/>
            </a:prstGeom>
          </p:spPr>
        </p:pic>
      </p:grpSp>
      <p:sp>
        <p:nvSpPr>
          <p:cNvPr id="33" name="TextBox 32"/>
          <p:cNvSpPr txBox="1"/>
          <p:nvPr/>
        </p:nvSpPr>
        <p:spPr>
          <a:xfrm>
            <a:off x="5181600" y="1255609"/>
            <a:ext cx="3657600" cy="1323439"/>
          </a:xfrm>
          <a:prstGeom prst="rect">
            <a:avLst/>
          </a:prstGeom>
          <a:noFill/>
        </p:spPr>
        <p:txBody>
          <a:bodyPr wrap="square" rtlCol="0">
            <a:spAutoFit/>
          </a:bodyPr>
          <a:lstStyle/>
          <a:p>
            <a:r>
              <a:rPr lang="en-US" sz="1600" dirty="0"/>
              <a:t>Fibronectin is a glycoprotein located in the extracellular matrix that binds to </a:t>
            </a:r>
            <a:r>
              <a:rPr lang="en-US" sz="1600" dirty="0" err="1"/>
              <a:t>integrins</a:t>
            </a:r>
            <a:r>
              <a:rPr lang="en-US" sz="1600" dirty="0"/>
              <a:t>. When A549 is stimulated by </a:t>
            </a:r>
            <a:r>
              <a:rPr lang="en-US" sz="1600" dirty="0" err="1"/>
              <a:t>fibronectin</a:t>
            </a:r>
            <a:r>
              <a:rPr lang="en-US" sz="1600" dirty="0"/>
              <a:t> FAK phosphorylation increases.</a:t>
            </a:r>
          </a:p>
        </p:txBody>
      </p:sp>
      <p:sp>
        <p:nvSpPr>
          <p:cNvPr id="34" name="TextBox 79"/>
          <p:cNvSpPr txBox="1"/>
          <p:nvPr/>
        </p:nvSpPr>
        <p:spPr>
          <a:xfrm>
            <a:off x="0" y="-1"/>
            <a:ext cx="8839200" cy="830997"/>
          </a:xfrm>
          <a:prstGeom prst="rect">
            <a:avLst/>
          </a:prstGeom>
          <a:noFill/>
        </p:spPr>
        <p:txBody>
          <a:bodyPr wrap="square" rtlCol="0">
            <a:spAutoFit/>
          </a:bodyPr>
          <a:lstStyle/>
          <a:p>
            <a:r>
              <a:rPr lang="en-US" sz="2400" b="1" dirty="0">
                <a:solidFill>
                  <a:srgbClr val="002060"/>
                </a:solidFill>
              </a:rPr>
              <a:t>SQAP study with interacting proteins at cell level: FAK and downstream factors</a:t>
            </a:r>
          </a:p>
        </p:txBody>
      </p:sp>
      <p:grpSp>
        <p:nvGrpSpPr>
          <p:cNvPr id="49" name="Group 48"/>
          <p:cNvGrpSpPr/>
          <p:nvPr/>
        </p:nvGrpSpPr>
        <p:grpSpPr>
          <a:xfrm>
            <a:off x="5439644" y="3635282"/>
            <a:ext cx="3141511" cy="1815882"/>
            <a:chOff x="6002488" y="3628668"/>
            <a:chExt cx="3141511" cy="1815882"/>
          </a:xfrm>
        </p:grpSpPr>
        <p:sp>
          <p:nvSpPr>
            <p:cNvPr id="50" name="TextBox 49"/>
            <p:cNvSpPr txBox="1"/>
            <p:nvPr/>
          </p:nvSpPr>
          <p:spPr>
            <a:xfrm>
              <a:off x="6002488" y="3628668"/>
              <a:ext cx="3141511" cy="1815882"/>
            </a:xfrm>
            <a:prstGeom prst="rect">
              <a:avLst/>
            </a:prstGeom>
            <a:noFill/>
            <a:ln w="28575">
              <a:solidFill>
                <a:srgbClr val="7030A0"/>
              </a:solidFill>
            </a:ln>
          </p:spPr>
          <p:txBody>
            <a:bodyPr wrap="square" rtlCol="0">
              <a:spAutoFit/>
            </a:bodyPr>
            <a:lstStyle/>
            <a:p>
              <a:pPr algn="ctr"/>
              <a:r>
                <a:rPr lang="en-US" sz="1400" b="1" dirty="0">
                  <a:solidFill>
                    <a:prstClr val="black"/>
                  </a:solidFill>
                  <a:latin typeface="Arial" pitchFamily="34" charset="0"/>
                  <a:cs typeface="Arial" pitchFamily="34" charset="0"/>
                </a:rPr>
                <a:t>Protocol</a:t>
              </a:r>
            </a:p>
            <a:p>
              <a:pPr marL="228600" indent="-228600">
                <a:buFont typeface="+mj-lt"/>
                <a:buAutoNum type="arabicPeriod"/>
              </a:pPr>
              <a:r>
                <a:rPr lang="en-US" sz="1400" dirty="0">
                  <a:solidFill>
                    <a:prstClr val="black"/>
                  </a:solidFill>
                  <a:latin typeface="Arial" pitchFamily="34" charset="0"/>
                  <a:cs typeface="Arial" pitchFamily="34" charset="0"/>
                </a:rPr>
                <a:t>Culture (4.0 × 10</a:t>
              </a:r>
              <a:r>
                <a:rPr lang="en-US" altLang="ja-JP" sz="1400" baseline="30000" dirty="0"/>
                <a:t>5</a:t>
              </a:r>
              <a:r>
                <a:rPr lang="en-US" sz="1400" dirty="0">
                  <a:solidFill>
                    <a:prstClr val="black"/>
                  </a:solidFill>
                  <a:latin typeface="Arial" pitchFamily="34" charset="0"/>
                  <a:cs typeface="Arial" pitchFamily="34" charset="0"/>
                </a:rPr>
                <a:t> cells/dish)</a:t>
              </a:r>
            </a:p>
            <a:p>
              <a:pPr marL="228600" indent="-228600">
                <a:buFont typeface="+mj-lt"/>
                <a:buAutoNum type="arabicPeriod"/>
              </a:pPr>
              <a:endParaRPr lang="en-US" sz="1400" dirty="0">
                <a:solidFill>
                  <a:prstClr val="black"/>
                </a:solidFill>
                <a:latin typeface="Arial" pitchFamily="34" charset="0"/>
                <a:cs typeface="Arial" pitchFamily="34" charset="0"/>
              </a:endParaRPr>
            </a:p>
            <a:p>
              <a:pPr marL="228600" indent="-228600">
                <a:buFont typeface="+mj-lt"/>
                <a:buAutoNum type="arabicPeriod"/>
              </a:pPr>
              <a:r>
                <a:rPr lang="en-US" sz="1400" dirty="0">
                  <a:solidFill>
                    <a:prstClr val="black"/>
                  </a:solidFill>
                  <a:latin typeface="Arial" pitchFamily="34" charset="0"/>
                  <a:cs typeface="Arial" pitchFamily="34" charset="0"/>
                </a:rPr>
                <a:t>FBS-depletion 40 h</a:t>
              </a:r>
            </a:p>
            <a:p>
              <a:pPr marL="228600" indent="-228600">
                <a:buFont typeface="+mj-lt"/>
                <a:buAutoNum type="arabicPeriod"/>
              </a:pPr>
              <a:endParaRPr lang="en-US" sz="1400" dirty="0">
                <a:solidFill>
                  <a:prstClr val="black"/>
                </a:solidFill>
                <a:latin typeface="Arial" pitchFamily="34" charset="0"/>
                <a:cs typeface="Arial" pitchFamily="34" charset="0"/>
              </a:endParaRPr>
            </a:p>
            <a:p>
              <a:pPr marL="228600" indent="-228600">
                <a:buFont typeface="+mj-lt"/>
                <a:buAutoNum type="arabicPeriod"/>
              </a:pPr>
              <a:r>
                <a:rPr lang="en-US" sz="1400" dirty="0">
                  <a:solidFill>
                    <a:prstClr val="black"/>
                  </a:solidFill>
                  <a:latin typeface="Arial" pitchFamily="34" charset="0"/>
                  <a:cs typeface="Arial" pitchFamily="34" charset="0"/>
                </a:rPr>
                <a:t>SQAP input 30 min</a:t>
              </a:r>
            </a:p>
            <a:p>
              <a:pPr marL="228600" indent="-228600">
                <a:buFont typeface="+mj-lt"/>
                <a:buAutoNum type="arabicPeriod"/>
              </a:pPr>
              <a:r>
                <a:rPr lang="en-US" sz="1400" dirty="0" err="1">
                  <a:solidFill>
                    <a:prstClr val="black"/>
                  </a:solidFill>
                  <a:latin typeface="Arial" pitchFamily="34" charset="0"/>
                  <a:cs typeface="Arial" pitchFamily="34" charset="0"/>
                </a:rPr>
                <a:t>Fibronectin</a:t>
              </a:r>
              <a:r>
                <a:rPr lang="en-US" sz="1400" dirty="0">
                  <a:solidFill>
                    <a:prstClr val="black"/>
                  </a:solidFill>
                  <a:latin typeface="Arial" pitchFamily="34" charset="0"/>
                  <a:cs typeface="Arial" pitchFamily="34" charset="0"/>
                </a:rPr>
                <a:t> input 30 min</a:t>
              </a:r>
            </a:p>
            <a:p>
              <a:pPr marL="228600" indent="-228600">
                <a:buFont typeface="+mj-lt"/>
                <a:buAutoNum type="arabicPeriod"/>
              </a:pPr>
              <a:r>
                <a:rPr lang="en-US" sz="1400" dirty="0">
                  <a:solidFill>
                    <a:prstClr val="black"/>
                  </a:solidFill>
                  <a:latin typeface="Arial" pitchFamily="34" charset="0"/>
                  <a:cs typeface="Arial" pitchFamily="34" charset="0"/>
                </a:rPr>
                <a:t>Cell lysates</a:t>
              </a:r>
            </a:p>
          </p:txBody>
        </p:sp>
        <p:grpSp>
          <p:nvGrpSpPr>
            <p:cNvPr id="51" name="Group 50"/>
            <p:cNvGrpSpPr/>
            <p:nvPr/>
          </p:nvGrpSpPr>
          <p:grpSpPr>
            <a:xfrm>
              <a:off x="8735570" y="3879090"/>
              <a:ext cx="256030" cy="1218435"/>
              <a:chOff x="8273477" y="3879090"/>
              <a:chExt cx="256030" cy="1218435"/>
            </a:xfrm>
          </p:grpSpPr>
          <p:sp>
            <p:nvSpPr>
              <p:cNvPr id="52" name="円/楕円 141"/>
              <p:cNvSpPr/>
              <p:nvPr/>
            </p:nvSpPr>
            <p:spPr>
              <a:xfrm>
                <a:off x="8274818" y="3879090"/>
                <a:ext cx="254689" cy="254689"/>
              </a:xfrm>
              <a:prstGeom prst="ellipse">
                <a:avLst/>
              </a:prstGeom>
              <a:solidFill>
                <a:srgbClr val="F067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sp>
            <p:nvSpPr>
              <p:cNvPr id="53" name="円/楕円 139"/>
              <p:cNvSpPr/>
              <p:nvPr/>
            </p:nvSpPr>
            <p:spPr>
              <a:xfrm>
                <a:off x="8273477" y="4302397"/>
                <a:ext cx="254689" cy="254689"/>
              </a:xfrm>
              <a:prstGeom prst="ellipse">
                <a:avLst/>
              </a:prstGeom>
              <a:solidFill>
                <a:srgbClr val="6A9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sp>
            <p:nvSpPr>
              <p:cNvPr id="54" name="円/楕円 137"/>
              <p:cNvSpPr/>
              <p:nvPr/>
            </p:nvSpPr>
            <p:spPr>
              <a:xfrm>
                <a:off x="8273477" y="4842836"/>
                <a:ext cx="254689" cy="254689"/>
              </a:xfrm>
              <a:prstGeom prst="ellipse">
                <a:avLst/>
              </a:prstGeom>
              <a:solidFill>
                <a:srgbClr val="EEB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grpSp>
      </p:grpSp>
      <p:grpSp>
        <p:nvGrpSpPr>
          <p:cNvPr id="55" name="図形グループ 115"/>
          <p:cNvGrpSpPr/>
          <p:nvPr/>
        </p:nvGrpSpPr>
        <p:grpSpPr>
          <a:xfrm>
            <a:off x="5494936" y="2911078"/>
            <a:ext cx="3034141" cy="496017"/>
            <a:chOff x="4444655" y="2882337"/>
            <a:chExt cx="3034141" cy="496017"/>
          </a:xfrm>
        </p:grpSpPr>
        <p:cxnSp>
          <p:nvCxnSpPr>
            <p:cNvPr id="56" name="直線コネクタ 116"/>
            <p:cNvCxnSpPr/>
            <p:nvPr/>
          </p:nvCxnSpPr>
          <p:spPr>
            <a:xfrm>
              <a:off x="4572000" y="3251010"/>
              <a:ext cx="1404827" cy="0"/>
            </a:xfrm>
            <a:prstGeom prst="line">
              <a:avLst/>
            </a:prstGeom>
            <a:ln w="38100"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117"/>
            <p:cNvCxnSpPr>
              <a:stCxn id="59" idx="6"/>
              <a:endCxn id="60" idx="2"/>
            </p:cNvCxnSpPr>
            <p:nvPr/>
          </p:nvCxnSpPr>
          <p:spPr>
            <a:xfrm>
              <a:off x="5715344" y="3251010"/>
              <a:ext cx="1508763" cy="0"/>
            </a:xfrm>
            <a:prstGeom prst="line">
              <a:avLst/>
            </a:prstGeom>
            <a:ln w="38100" cmpd="sng">
              <a:solidFill>
                <a:srgbClr val="5368CA"/>
              </a:solidFill>
            </a:ln>
            <a:effectLst/>
          </p:spPr>
          <p:style>
            <a:lnRef idx="2">
              <a:schemeClr val="accent1"/>
            </a:lnRef>
            <a:fillRef idx="0">
              <a:schemeClr val="accent1"/>
            </a:fillRef>
            <a:effectRef idx="1">
              <a:schemeClr val="accent1"/>
            </a:effectRef>
            <a:fontRef idx="minor">
              <a:schemeClr val="tx1"/>
            </a:fontRef>
          </p:style>
        </p:cxnSp>
        <p:sp>
          <p:nvSpPr>
            <p:cNvPr id="58" name="円/楕円 118"/>
            <p:cNvSpPr/>
            <p:nvPr/>
          </p:nvSpPr>
          <p:spPr>
            <a:xfrm>
              <a:off x="4444655" y="3123665"/>
              <a:ext cx="254689" cy="254689"/>
            </a:xfrm>
            <a:prstGeom prst="ellipse">
              <a:avLst/>
            </a:prstGeom>
            <a:solidFill>
              <a:srgbClr val="F067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円/楕円 119"/>
            <p:cNvSpPr/>
            <p:nvPr/>
          </p:nvSpPr>
          <p:spPr>
            <a:xfrm>
              <a:off x="5460655" y="3123665"/>
              <a:ext cx="254689" cy="254689"/>
            </a:xfrm>
            <a:prstGeom prst="ellipse">
              <a:avLst/>
            </a:prstGeom>
            <a:solidFill>
              <a:srgbClr val="6A9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円/楕円 120"/>
            <p:cNvSpPr/>
            <p:nvPr/>
          </p:nvSpPr>
          <p:spPr>
            <a:xfrm>
              <a:off x="7224107" y="3123665"/>
              <a:ext cx="254689" cy="254689"/>
            </a:xfrm>
            <a:prstGeom prst="ellipse">
              <a:avLst/>
            </a:prstGeom>
            <a:solidFill>
              <a:srgbClr val="EEB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121"/>
            <p:cNvSpPr txBox="1"/>
            <p:nvPr/>
          </p:nvSpPr>
          <p:spPr>
            <a:xfrm>
              <a:off x="4793647" y="2882337"/>
              <a:ext cx="537428" cy="276999"/>
            </a:xfrm>
            <a:prstGeom prst="rect">
              <a:avLst/>
            </a:prstGeom>
            <a:noFill/>
          </p:spPr>
          <p:txBody>
            <a:bodyPr wrap="square" rtlCol="0">
              <a:spAutoFit/>
            </a:bodyPr>
            <a:lstStyle/>
            <a:p>
              <a:pPr algn="ctr"/>
              <a:r>
                <a:rPr kumimoji="1" lang="en-US" altLang="ja-JP" sz="1200" dirty="0">
                  <a:latin typeface="Arial"/>
                  <a:cs typeface="Arial"/>
                </a:rPr>
                <a:t>24 h</a:t>
              </a:r>
              <a:endParaRPr kumimoji="1" lang="ja-JP" altLang="en-US" sz="1200" dirty="0">
                <a:latin typeface="Arial"/>
                <a:cs typeface="Arial"/>
              </a:endParaRPr>
            </a:p>
          </p:txBody>
        </p:sp>
        <p:sp>
          <p:nvSpPr>
            <p:cNvPr id="62" name="テキスト ボックス 122"/>
            <p:cNvSpPr txBox="1"/>
            <p:nvPr/>
          </p:nvSpPr>
          <p:spPr>
            <a:xfrm>
              <a:off x="6255568" y="2882337"/>
              <a:ext cx="537428" cy="276999"/>
            </a:xfrm>
            <a:prstGeom prst="rect">
              <a:avLst/>
            </a:prstGeom>
            <a:noFill/>
          </p:spPr>
          <p:txBody>
            <a:bodyPr wrap="square" rtlCol="0">
              <a:spAutoFit/>
            </a:bodyPr>
            <a:lstStyle/>
            <a:p>
              <a:pPr algn="ctr"/>
              <a:r>
                <a:rPr kumimoji="1" lang="en-US" altLang="ja-JP" sz="1200" dirty="0">
                  <a:latin typeface="Arial"/>
                  <a:cs typeface="Arial"/>
                </a:rPr>
                <a:t>40 h</a:t>
              </a:r>
              <a:endParaRPr kumimoji="1" lang="ja-JP" altLang="en-US" sz="1200" dirty="0">
                <a:latin typeface="Arial"/>
                <a:cs typeface="Arial"/>
              </a:endParaRPr>
            </a:p>
          </p:txBody>
        </p:sp>
      </p:grpSp>
    </p:spTree>
    <p:extLst>
      <p:ext uri="{BB962C8B-B14F-4D97-AF65-F5344CB8AC3E}">
        <p14:creationId xmlns:p14="http://schemas.microsoft.com/office/powerpoint/2010/main" val="328348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40475"/>
            <a:ext cx="2133600" cy="365125"/>
          </a:xfrm>
        </p:spPr>
        <p:txBody>
          <a:bodyPr/>
          <a:lstStyle/>
          <a:p>
            <a:fld id="{7B6874E5-A488-4B4B-B0A2-C88A116B033A}" type="slidenum">
              <a:rPr lang="en-US" smtClean="0"/>
              <a:pPr/>
              <a:t>2</a:t>
            </a:fld>
            <a:endParaRPr lang="en-US"/>
          </a:p>
        </p:txBody>
      </p:sp>
      <p:sp>
        <p:nvSpPr>
          <p:cNvPr id="4" name="TextBox 3"/>
          <p:cNvSpPr txBox="1"/>
          <p:nvPr/>
        </p:nvSpPr>
        <p:spPr>
          <a:xfrm>
            <a:off x="0" y="0"/>
            <a:ext cx="2896177" cy="830997"/>
          </a:xfrm>
          <a:prstGeom prst="rect">
            <a:avLst/>
          </a:prstGeom>
          <a:noFill/>
        </p:spPr>
        <p:txBody>
          <a:bodyPr wrap="none" rtlCol="0">
            <a:spAutoFit/>
          </a:bodyPr>
          <a:lstStyle/>
          <a:p>
            <a:r>
              <a:rPr lang="en-US" sz="2400" b="1" dirty="0">
                <a:solidFill>
                  <a:srgbClr val="002060"/>
                </a:solidFill>
              </a:rPr>
              <a:t>SQAP background</a:t>
            </a:r>
          </a:p>
          <a:p>
            <a:r>
              <a:rPr lang="en-US" sz="2400" dirty="0">
                <a:solidFill>
                  <a:srgbClr val="002060"/>
                </a:solidFill>
              </a:rPr>
              <a:t> </a:t>
            </a:r>
          </a:p>
        </p:txBody>
      </p:sp>
      <p:sp>
        <p:nvSpPr>
          <p:cNvPr id="6" name="TextBox 5"/>
          <p:cNvSpPr txBox="1"/>
          <p:nvPr/>
        </p:nvSpPr>
        <p:spPr>
          <a:xfrm>
            <a:off x="862515" y="830997"/>
            <a:ext cx="7291332" cy="1569660"/>
          </a:xfrm>
          <a:prstGeom prst="rect">
            <a:avLst/>
          </a:prstGeom>
          <a:noFill/>
        </p:spPr>
        <p:txBody>
          <a:bodyPr wrap="square" rtlCol="0">
            <a:spAutoFit/>
          </a:bodyPr>
          <a:lstStyle/>
          <a:p>
            <a:pPr marL="342900" indent="-342900">
              <a:buFont typeface="Arial" pitchFamily="34" charset="0"/>
              <a:buChar char="•"/>
              <a:tabLst>
                <a:tab pos="363538" algn="l"/>
              </a:tabLst>
            </a:pPr>
            <a:r>
              <a:rPr lang="en-US" sz="1600" dirty="0"/>
              <a:t>SQAP was combined with indirect</a:t>
            </a:r>
          </a:p>
          <a:p>
            <a:pPr>
              <a:tabLst>
                <a:tab pos="363538" algn="l"/>
              </a:tabLst>
            </a:pPr>
            <a:r>
              <a:rPr lang="en-US" sz="1600" dirty="0"/>
              <a:t>ionization against human cancers</a:t>
            </a:r>
          </a:p>
          <a:p>
            <a:pPr>
              <a:tabLst>
                <a:tab pos="363538" algn="l"/>
              </a:tabLst>
            </a:pPr>
            <a:r>
              <a:rPr lang="en-US" sz="1600" dirty="0"/>
              <a:t>transplanted in mice to synergistically </a:t>
            </a:r>
          </a:p>
          <a:p>
            <a:pPr>
              <a:tabLst>
                <a:tab pos="363538" algn="l"/>
              </a:tabLst>
            </a:pPr>
            <a:r>
              <a:rPr lang="en-US" sz="1600" dirty="0"/>
              <a:t>enhance tumor arrest via an antiangiogenic effect.</a:t>
            </a:r>
          </a:p>
          <a:p>
            <a:pPr marL="342900" indent="-342900">
              <a:buFont typeface="Arial" pitchFamily="34" charset="0"/>
              <a:buChar char="•"/>
              <a:tabLst>
                <a:tab pos="363538" algn="l"/>
              </a:tabLst>
            </a:pPr>
            <a:endParaRPr lang="en-US" sz="1600" dirty="0"/>
          </a:p>
          <a:p>
            <a:pPr marL="342900" indent="-342900">
              <a:buFont typeface="Arial" pitchFamily="34" charset="0"/>
              <a:buChar char="•"/>
              <a:tabLst>
                <a:tab pos="363538" algn="l"/>
              </a:tabLst>
            </a:pPr>
            <a:r>
              <a:rPr lang="en-US" sz="1600" dirty="0"/>
              <a:t>Radiobiological mechanisms of SQAP are not fully understood. </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650" y="2743200"/>
            <a:ext cx="7315200" cy="390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2025" y="322271"/>
            <a:ext cx="4753806" cy="1499772"/>
          </a:xfrm>
          <a:prstGeom prst="rect">
            <a:avLst/>
          </a:prstGeom>
        </p:spPr>
      </p:pic>
    </p:spTree>
    <p:extLst>
      <p:ext uri="{BB962C8B-B14F-4D97-AF65-F5344CB8AC3E}">
        <p14:creationId xmlns:p14="http://schemas.microsoft.com/office/powerpoint/2010/main" val="2545190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20</a:t>
            </a:fld>
            <a:endParaRPr lang="en-US"/>
          </a:p>
        </p:txBody>
      </p:sp>
      <p:sp>
        <p:nvSpPr>
          <p:cNvPr id="16" name="TextBox 79"/>
          <p:cNvSpPr txBox="1"/>
          <p:nvPr/>
        </p:nvSpPr>
        <p:spPr>
          <a:xfrm>
            <a:off x="0" y="-1"/>
            <a:ext cx="8839200" cy="830997"/>
          </a:xfrm>
          <a:prstGeom prst="rect">
            <a:avLst/>
          </a:prstGeom>
          <a:noFill/>
        </p:spPr>
        <p:txBody>
          <a:bodyPr wrap="square" rtlCol="0">
            <a:spAutoFit/>
          </a:bodyPr>
          <a:lstStyle/>
          <a:p>
            <a:r>
              <a:rPr lang="en-US" sz="2400" b="1" dirty="0">
                <a:solidFill>
                  <a:srgbClr val="002060"/>
                </a:solidFill>
              </a:rPr>
              <a:t>SQAP study with interacting proteins at cell level: FAK and downstream factors</a:t>
            </a:r>
          </a:p>
        </p:txBody>
      </p:sp>
      <p:sp>
        <p:nvSpPr>
          <p:cNvPr id="70" name="TextBox 69"/>
          <p:cNvSpPr txBox="1"/>
          <p:nvPr/>
        </p:nvSpPr>
        <p:spPr>
          <a:xfrm>
            <a:off x="4248781" y="753265"/>
            <a:ext cx="73609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A549</a:t>
            </a:r>
            <a:endParaRPr lang="en-US" dirty="0"/>
          </a:p>
        </p:txBody>
      </p:sp>
      <p:grpSp>
        <p:nvGrpSpPr>
          <p:cNvPr id="34" name="Group 33"/>
          <p:cNvGrpSpPr/>
          <p:nvPr/>
        </p:nvGrpSpPr>
        <p:grpSpPr>
          <a:xfrm>
            <a:off x="590400" y="1148400"/>
            <a:ext cx="5138189" cy="4593324"/>
            <a:chOff x="5924631" y="5747527"/>
            <a:chExt cx="5138189" cy="4593323"/>
          </a:xfrm>
        </p:grpSpPr>
        <p:grpSp>
          <p:nvGrpSpPr>
            <p:cNvPr id="36" name="Group 35"/>
            <p:cNvGrpSpPr/>
            <p:nvPr/>
          </p:nvGrpSpPr>
          <p:grpSpPr>
            <a:xfrm>
              <a:off x="5924631" y="5747527"/>
              <a:ext cx="3988240" cy="2329677"/>
              <a:chOff x="1089157" y="8422213"/>
              <a:chExt cx="3988240" cy="2329677"/>
            </a:xfrm>
          </p:grpSpPr>
          <p:sp>
            <p:nvSpPr>
              <p:cNvPr id="47" name="TextBox 46"/>
              <p:cNvSpPr txBox="1"/>
              <p:nvPr/>
            </p:nvSpPr>
            <p:spPr>
              <a:xfrm>
                <a:off x="3816480" y="9460311"/>
                <a:ext cx="882269"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pFAK</a:t>
                </a:r>
                <a:r>
                  <a:rPr lang="es-ES" sz="1100" dirty="0">
                    <a:solidFill>
                      <a:prstClr val="black"/>
                    </a:solidFill>
                    <a:latin typeface="Times New Roman" panose="02020603050405020304" pitchFamily="18" charset="0"/>
                    <a:cs typeface="Times New Roman" panose="02020603050405020304" pitchFamily="18" charset="0"/>
                  </a:rPr>
                  <a:t> Y397 </a:t>
                </a:r>
              </a:p>
            </p:txBody>
          </p:sp>
          <p:cxnSp>
            <p:nvCxnSpPr>
              <p:cNvPr id="48" name="Straight Connector 47"/>
              <p:cNvCxnSpPr/>
              <p:nvPr/>
            </p:nvCxnSpPr>
            <p:spPr>
              <a:xfrm>
                <a:off x="1817401" y="8699047"/>
                <a:ext cx="1710599" cy="11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081658" y="8422213"/>
                <a:ext cx="1271486"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Fibronectin</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3807952" y="9985195"/>
                <a:ext cx="890797"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pFAK</a:t>
                </a:r>
                <a:r>
                  <a:rPr lang="es-ES" sz="1100" dirty="0">
                    <a:solidFill>
                      <a:prstClr val="black"/>
                    </a:solidFill>
                    <a:latin typeface="Times New Roman" panose="02020603050405020304" pitchFamily="18" charset="0"/>
                    <a:cs typeface="Times New Roman" panose="02020603050405020304" pitchFamily="18" charset="0"/>
                  </a:rPr>
                  <a:t> Y925 </a:t>
                </a:r>
              </a:p>
            </p:txBody>
          </p:sp>
          <p:sp>
            <p:nvSpPr>
              <p:cNvPr id="51" name="TextBox 50"/>
              <p:cNvSpPr txBox="1"/>
              <p:nvPr/>
            </p:nvSpPr>
            <p:spPr>
              <a:xfrm>
                <a:off x="3807953" y="10490280"/>
                <a:ext cx="827421"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Total FAK </a:t>
                </a:r>
              </a:p>
            </p:txBody>
          </p:sp>
          <p:sp>
            <p:nvSpPr>
              <p:cNvPr id="52" name="TextBox 51"/>
              <p:cNvSpPr txBox="1"/>
              <p:nvPr/>
            </p:nvSpPr>
            <p:spPr>
              <a:xfrm>
                <a:off x="1089157" y="9133952"/>
                <a:ext cx="331793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3733928" y="9128350"/>
                <a:ext cx="121887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SQAP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1089157" y="8925740"/>
                <a:ext cx="3315789"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3731780" y="8920138"/>
                <a:ext cx="134561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SQMG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1089157" y="8704649"/>
                <a:ext cx="3313642"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3729632" y="8699047"/>
                <a:ext cx="121887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SQP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58" name="TextBox 57"/>
              <p:cNvSpPr txBox="1"/>
              <p:nvPr/>
            </p:nvSpPr>
            <p:spPr>
              <a:xfrm>
                <a:off x="3649619" y="8489793"/>
                <a:ext cx="715356"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(10 µM)</a:t>
                </a:r>
                <a:endParaRPr lang="es-ES" sz="1100" dirty="0">
                  <a:solidFill>
                    <a:prstClr val="black"/>
                  </a:solidFill>
                  <a:latin typeface="Times New Roman" panose="02020603050405020304" pitchFamily="18" charset="0"/>
                  <a:cs typeface="Times New Roman" panose="02020603050405020304" pitchFamily="18" charset="0"/>
                </a:endParaRPr>
              </a:p>
            </p:txBody>
          </p:sp>
          <p:pic>
            <p:nvPicPr>
              <p:cNvPr id="59" name="Picture 58"/>
              <p:cNvPicPr>
                <a:picLocks/>
              </p:cNvPicPr>
              <p:nvPr/>
            </p:nvPicPr>
            <p:blipFill>
              <a:blip r:embed="rId3" cstate="email">
                <a:grayscl/>
                <a:extLst>
                  <a:ext uri="{28A0092B-C50C-407E-A947-70E740481C1C}">
                    <a14:useLocalDpi xmlns:a14="http://schemas.microsoft.com/office/drawing/2010/main"/>
                  </a:ext>
                </a:extLst>
              </a:blip>
              <a:stretch>
                <a:fillRect/>
              </a:stretch>
            </p:blipFill>
            <p:spPr>
              <a:xfrm>
                <a:off x="1121380" y="9936438"/>
                <a:ext cx="2620800" cy="356400"/>
              </a:xfrm>
              <a:prstGeom prst="rect">
                <a:avLst/>
              </a:prstGeom>
            </p:spPr>
          </p:pic>
          <p:pic>
            <p:nvPicPr>
              <p:cNvPr id="60" name="Picture 59"/>
              <p:cNvPicPr>
                <a:picLocks/>
              </p:cNvPicPr>
              <p:nvPr/>
            </p:nvPicPr>
            <p:blipFill>
              <a:blip r:embed="rId4" cstate="email">
                <a:grayscl/>
                <a:extLst>
                  <a:ext uri="{28A0092B-C50C-407E-A947-70E740481C1C}">
                    <a14:useLocalDpi xmlns:a14="http://schemas.microsoft.com/office/drawing/2010/main"/>
                  </a:ext>
                </a:extLst>
              </a:blip>
              <a:stretch>
                <a:fillRect/>
              </a:stretch>
            </p:blipFill>
            <p:spPr>
              <a:xfrm>
                <a:off x="1130400" y="9417600"/>
                <a:ext cx="2620800" cy="356400"/>
              </a:xfrm>
              <a:prstGeom prst="rect">
                <a:avLst/>
              </a:prstGeom>
            </p:spPr>
          </p:pic>
        </p:grpSp>
        <p:sp>
          <p:nvSpPr>
            <p:cNvPr id="37" name="TextBox 36"/>
            <p:cNvSpPr txBox="1"/>
            <p:nvPr/>
          </p:nvSpPr>
          <p:spPr>
            <a:xfrm>
              <a:off x="8655189" y="8374966"/>
              <a:ext cx="2407631"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pAkt</a:t>
              </a:r>
              <a:r>
                <a:rPr lang="es-ES" sz="1100" dirty="0">
                  <a:solidFill>
                    <a:prstClr val="black"/>
                  </a:solidFill>
                  <a:latin typeface="Times New Roman" panose="02020603050405020304" pitchFamily="18" charset="0"/>
                  <a:cs typeface="Times New Roman" panose="02020603050405020304" pitchFamily="18" charset="0"/>
                </a:rPr>
                <a:t> S473 </a:t>
              </a:r>
            </a:p>
          </p:txBody>
        </p:sp>
        <p:sp>
          <p:nvSpPr>
            <p:cNvPr id="38" name="TextBox 37"/>
            <p:cNvSpPr txBox="1"/>
            <p:nvPr/>
          </p:nvSpPr>
          <p:spPr>
            <a:xfrm>
              <a:off x="8643425" y="9984234"/>
              <a:ext cx="2407631"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Actin</a:t>
              </a:r>
              <a:endParaRPr lang="es-ES" sz="1100" dirty="0">
                <a:solidFill>
                  <a:prstClr val="black"/>
                </a:solidFill>
                <a:latin typeface="Times New Roman" panose="02020603050405020304" pitchFamily="18" charset="0"/>
                <a:cs typeface="Times New Roman" panose="02020603050405020304" pitchFamily="18" charset="0"/>
              </a:endParaRPr>
            </a:p>
          </p:txBody>
        </p:sp>
        <p:pic>
          <p:nvPicPr>
            <p:cNvPr id="39" name="Picture 38"/>
            <p:cNvPicPr>
              <a:picLocks/>
            </p:cNvPicPr>
            <p:nvPr/>
          </p:nvPicPr>
          <p:blipFill>
            <a:blip r:embed="rId5" cstate="email">
              <a:grayscl/>
              <a:extLst>
                <a:ext uri="{28A0092B-C50C-407E-A947-70E740481C1C}">
                  <a14:useLocalDpi xmlns:a14="http://schemas.microsoft.com/office/drawing/2010/main"/>
                </a:ext>
              </a:extLst>
            </a:blip>
            <a:stretch>
              <a:fillRect/>
            </a:stretch>
          </p:blipFill>
          <p:spPr>
            <a:xfrm>
              <a:off x="5967356" y="8353602"/>
              <a:ext cx="2624400" cy="356400"/>
            </a:xfrm>
            <a:prstGeom prst="rect">
              <a:avLst/>
            </a:prstGeom>
          </p:spPr>
        </p:pic>
        <p:pic>
          <p:nvPicPr>
            <p:cNvPr id="40" name="Picture 39"/>
            <p:cNvPicPr>
              <a:picLocks/>
            </p:cNvPicPr>
            <p:nvPr/>
          </p:nvPicPr>
          <p:blipFill>
            <a:blip r:embed="rId6" cstate="email">
              <a:grayscl/>
              <a:extLst>
                <a:ext uri="{28A0092B-C50C-407E-A947-70E740481C1C}">
                  <a14:useLocalDpi xmlns:a14="http://schemas.microsoft.com/office/drawing/2010/main"/>
                </a:ext>
              </a:extLst>
            </a:blip>
            <a:stretch>
              <a:fillRect/>
            </a:stretch>
          </p:blipFill>
          <p:spPr>
            <a:xfrm>
              <a:off x="5967428" y="8914497"/>
              <a:ext cx="2624328" cy="356616"/>
            </a:xfrm>
            <a:prstGeom prst="rect">
              <a:avLst/>
            </a:prstGeom>
          </p:spPr>
        </p:pic>
        <p:sp>
          <p:nvSpPr>
            <p:cNvPr id="41" name="TextBox 40"/>
            <p:cNvSpPr txBox="1"/>
            <p:nvPr/>
          </p:nvSpPr>
          <p:spPr>
            <a:xfrm>
              <a:off x="8643426" y="8960605"/>
              <a:ext cx="2407631"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Total </a:t>
              </a:r>
              <a:r>
                <a:rPr lang="es-ES" sz="1100" dirty="0" err="1">
                  <a:solidFill>
                    <a:prstClr val="black"/>
                  </a:solidFill>
                  <a:latin typeface="Times New Roman" panose="02020603050405020304" pitchFamily="18" charset="0"/>
                  <a:cs typeface="Times New Roman" panose="02020603050405020304" pitchFamily="18" charset="0"/>
                </a:rPr>
                <a:t>Akt</a:t>
              </a:r>
              <a:endParaRPr lang="es-ES" sz="1100" dirty="0">
                <a:solidFill>
                  <a:prstClr val="black"/>
                </a:solidFill>
                <a:latin typeface="Times New Roman" panose="02020603050405020304" pitchFamily="18" charset="0"/>
                <a:cs typeface="Times New Roman" panose="02020603050405020304" pitchFamily="18" charset="0"/>
              </a:endParaRPr>
            </a:p>
          </p:txBody>
        </p:sp>
        <p:pic>
          <p:nvPicPr>
            <p:cNvPr id="42" name="Picture 41"/>
            <p:cNvPicPr>
              <a:picLocks/>
            </p:cNvPicPr>
            <p:nvPr/>
          </p:nvPicPr>
          <p:blipFill>
            <a:blip r:embed="rId7" cstate="email">
              <a:grayscl/>
              <a:extLst>
                <a:ext uri="{28A0092B-C50C-407E-A947-70E740481C1C}">
                  <a14:useLocalDpi xmlns:a14="http://schemas.microsoft.com/office/drawing/2010/main"/>
                </a:ext>
              </a:extLst>
            </a:blip>
            <a:stretch>
              <a:fillRect/>
            </a:stretch>
          </p:blipFill>
          <p:spPr>
            <a:xfrm>
              <a:off x="5960912" y="9984234"/>
              <a:ext cx="2624328" cy="356616"/>
            </a:xfrm>
            <a:prstGeom prst="rect">
              <a:avLst/>
            </a:prstGeom>
          </p:spPr>
        </p:pic>
        <p:pic>
          <p:nvPicPr>
            <p:cNvPr id="44" name="Picture 43"/>
            <p:cNvPicPr>
              <a:picLocks/>
            </p:cNvPicPr>
            <p:nvPr/>
          </p:nvPicPr>
          <p:blipFill>
            <a:blip r:embed="rId8" cstate="email">
              <a:grayscl/>
              <a:extLst>
                <a:ext uri="{28A0092B-C50C-407E-A947-70E740481C1C}">
                  <a14:useLocalDpi xmlns:a14="http://schemas.microsoft.com/office/drawing/2010/main"/>
                </a:ext>
              </a:extLst>
            </a:blip>
            <a:stretch>
              <a:fillRect/>
            </a:stretch>
          </p:blipFill>
          <p:spPr>
            <a:xfrm>
              <a:off x="5960912" y="9475608"/>
              <a:ext cx="2624328" cy="356616"/>
            </a:xfrm>
            <a:prstGeom prst="rect">
              <a:avLst/>
            </a:prstGeom>
          </p:spPr>
        </p:pic>
        <p:sp>
          <p:nvSpPr>
            <p:cNvPr id="45" name="TextBox 44"/>
            <p:cNvSpPr txBox="1"/>
            <p:nvPr/>
          </p:nvSpPr>
          <p:spPr>
            <a:xfrm>
              <a:off x="8655189" y="9528193"/>
              <a:ext cx="2407631"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VEGF</a:t>
              </a:r>
            </a:p>
          </p:txBody>
        </p:sp>
        <p:pic>
          <p:nvPicPr>
            <p:cNvPr id="46" name="Picture 45"/>
            <p:cNvPicPr>
              <a:picLocks/>
            </p:cNvPicPr>
            <p:nvPr/>
          </p:nvPicPr>
          <p:blipFill>
            <a:blip r:embed="rId9" cstate="email">
              <a:grayscl/>
              <a:extLst>
                <a:ext uri="{28A0092B-C50C-407E-A947-70E740481C1C}">
                  <a14:useLocalDpi xmlns:a14="http://schemas.microsoft.com/office/drawing/2010/main"/>
                </a:ext>
              </a:extLst>
            </a:blip>
            <a:stretch>
              <a:fillRect/>
            </a:stretch>
          </p:blipFill>
          <p:spPr>
            <a:xfrm>
              <a:off x="5970956" y="7822647"/>
              <a:ext cx="2620800" cy="356400"/>
            </a:xfrm>
            <a:prstGeom prst="rect">
              <a:avLst/>
            </a:prstGeom>
          </p:spPr>
        </p:pic>
      </p:grpSp>
      <p:sp>
        <p:nvSpPr>
          <p:cNvPr id="61" name="正方形/長方形 23"/>
          <p:cNvSpPr>
            <a:spLocks noChangeAspect="1"/>
          </p:cNvSpPr>
          <p:nvPr/>
        </p:nvSpPr>
        <p:spPr>
          <a:xfrm>
            <a:off x="4136617" y="5247382"/>
            <a:ext cx="4702583" cy="1077218"/>
          </a:xfrm>
          <a:prstGeom prst="rect">
            <a:avLst/>
          </a:prstGeom>
          <a:solidFill>
            <a:srgbClr val="FFE5FF"/>
          </a:solidFill>
          <a:ln w="28575">
            <a:solidFill>
              <a:srgbClr val="FF4B4B"/>
            </a:solidFill>
          </a:ln>
        </p:spPr>
        <p:txBody>
          <a:bodyPr wrap="square">
            <a:spAutoFit/>
          </a:bodyPr>
          <a:lstStyle/>
          <a:p>
            <a:r>
              <a:rPr lang="en-US" sz="1600" dirty="0"/>
              <a:t>SQAP reduces FAK phosphorylation in HUVEC and A549 cells explaining </a:t>
            </a:r>
            <a:r>
              <a:rPr lang="en-US" sz="1600" dirty="0" err="1"/>
              <a:t>antiangiogenesis</a:t>
            </a:r>
            <a:r>
              <a:rPr lang="en-US" sz="1600" dirty="0"/>
              <a:t> and anticancer activity and resulting in disruption of downstream signaling.</a:t>
            </a:r>
          </a:p>
        </p:txBody>
      </p:sp>
      <p:grpSp>
        <p:nvGrpSpPr>
          <p:cNvPr id="62" name="Group 61"/>
          <p:cNvGrpSpPr/>
          <p:nvPr/>
        </p:nvGrpSpPr>
        <p:grpSpPr>
          <a:xfrm>
            <a:off x="5032800" y="762000"/>
            <a:ext cx="5166325" cy="1890022"/>
            <a:chOff x="5949896" y="2814846"/>
            <a:chExt cx="5166325" cy="1890022"/>
          </a:xfrm>
        </p:grpSpPr>
        <p:sp>
          <p:nvSpPr>
            <p:cNvPr id="63" name="TextBox 62"/>
            <p:cNvSpPr txBox="1"/>
            <p:nvPr/>
          </p:nvSpPr>
          <p:spPr>
            <a:xfrm>
              <a:off x="8708590" y="3844314"/>
              <a:ext cx="2407631" cy="261610"/>
            </a:xfrm>
            <a:prstGeom prst="rect">
              <a:avLst/>
            </a:prstGeom>
            <a:noFill/>
          </p:spPr>
          <p:txBody>
            <a:bodyPr wrap="square" rtlCol="0">
              <a:spAutoFit/>
            </a:bodyPr>
            <a:lstStyle/>
            <a:p>
              <a:r>
                <a:rPr lang="es-ES" sz="1100" dirty="0" err="1">
                  <a:solidFill>
                    <a:prstClr val="black"/>
                  </a:solidFill>
                  <a:latin typeface="Times New Roman" panose="02020603050405020304" pitchFamily="18" charset="0"/>
                  <a:cs typeface="Times New Roman" panose="02020603050405020304" pitchFamily="18" charset="0"/>
                </a:rPr>
                <a:t>pPaxillin</a:t>
              </a:r>
              <a:r>
                <a:rPr lang="es-ES" sz="1100" dirty="0">
                  <a:solidFill>
                    <a:prstClr val="black"/>
                  </a:solidFill>
                  <a:latin typeface="Times New Roman" panose="02020603050405020304" pitchFamily="18" charset="0"/>
                  <a:cs typeface="Times New Roman" panose="02020603050405020304" pitchFamily="18" charset="0"/>
                </a:rPr>
                <a:t> Y118</a:t>
              </a:r>
            </a:p>
          </p:txBody>
        </p:sp>
        <p:grpSp>
          <p:nvGrpSpPr>
            <p:cNvPr id="64" name="Group 63"/>
            <p:cNvGrpSpPr/>
            <p:nvPr/>
          </p:nvGrpSpPr>
          <p:grpSpPr>
            <a:xfrm>
              <a:off x="5949896" y="2814846"/>
              <a:ext cx="3988240" cy="1890022"/>
              <a:chOff x="5949896" y="2814846"/>
              <a:chExt cx="3988240" cy="1890022"/>
            </a:xfrm>
          </p:grpSpPr>
          <p:pic>
            <p:nvPicPr>
              <p:cNvPr id="66" name="Picture 65"/>
              <p:cNvPicPr>
                <a:picLocks/>
              </p:cNvPicPr>
              <p:nvPr/>
            </p:nvPicPr>
            <p:blipFill>
              <a:blip r:embed="rId10" cstate="email">
                <a:grayscl/>
                <a:extLst>
                  <a:ext uri="{28A0092B-C50C-407E-A947-70E740481C1C}">
                    <a14:useLocalDpi xmlns:a14="http://schemas.microsoft.com/office/drawing/2010/main"/>
                  </a:ext>
                </a:extLst>
              </a:blip>
              <a:stretch>
                <a:fillRect/>
              </a:stretch>
            </p:blipFill>
            <p:spPr>
              <a:xfrm>
                <a:off x="5994107" y="3812605"/>
                <a:ext cx="2624400" cy="356400"/>
              </a:xfrm>
              <a:prstGeom prst="rect">
                <a:avLst/>
              </a:prstGeom>
            </p:spPr>
          </p:pic>
          <p:pic>
            <p:nvPicPr>
              <p:cNvPr id="67" name="Picture 66"/>
              <p:cNvPicPr>
                <a:picLocks/>
              </p:cNvPicPr>
              <p:nvPr/>
            </p:nvPicPr>
            <p:blipFill>
              <a:blip r:embed="rId11" cstate="email">
                <a:grayscl/>
                <a:extLst>
                  <a:ext uri="{28A0092B-C50C-407E-A947-70E740481C1C}">
                    <a14:useLocalDpi xmlns:a14="http://schemas.microsoft.com/office/drawing/2010/main"/>
                  </a:ext>
                </a:extLst>
              </a:blip>
              <a:stretch>
                <a:fillRect/>
              </a:stretch>
            </p:blipFill>
            <p:spPr>
              <a:xfrm>
                <a:off x="5994107" y="4348468"/>
                <a:ext cx="2624400" cy="356400"/>
              </a:xfrm>
              <a:prstGeom prst="rect">
                <a:avLst/>
              </a:prstGeom>
            </p:spPr>
          </p:pic>
          <p:cxnSp>
            <p:nvCxnSpPr>
              <p:cNvPr id="68" name="Straight Connector 67"/>
              <p:cNvCxnSpPr/>
              <p:nvPr/>
            </p:nvCxnSpPr>
            <p:spPr>
              <a:xfrm>
                <a:off x="6678140" y="3091680"/>
                <a:ext cx="1710599" cy="114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942397" y="2814846"/>
                <a:ext cx="1271486"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Fibronectin</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5949896" y="3526585"/>
                <a:ext cx="331793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2" name="TextBox 71"/>
              <p:cNvSpPr txBox="1"/>
              <p:nvPr/>
            </p:nvSpPr>
            <p:spPr>
              <a:xfrm>
                <a:off x="8594667" y="3520983"/>
                <a:ext cx="121887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SQAP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3" name="TextBox 72"/>
              <p:cNvSpPr txBox="1"/>
              <p:nvPr/>
            </p:nvSpPr>
            <p:spPr>
              <a:xfrm>
                <a:off x="5949896" y="3318373"/>
                <a:ext cx="3315789"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8592519" y="3312771"/>
                <a:ext cx="134561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SQMG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5949896" y="3097282"/>
                <a:ext cx="3313642"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   -               -             -               -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8590371" y="3091680"/>
                <a:ext cx="1218877"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SQP </a:t>
                </a:r>
                <a:endParaRPr lang="es-ES" sz="1100" dirty="0">
                  <a:solidFill>
                    <a:prstClr val="black"/>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8510357" y="2882426"/>
                <a:ext cx="715356" cy="261610"/>
              </a:xfrm>
              <a:prstGeom prst="rect">
                <a:avLst/>
              </a:prstGeom>
              <a:noFill/>
            </p:spPr>
            <p:txBody>
              <a:bodyPr wrap="square" rtlCol="0">
                <a:spAutoFit/>
              </a:bodyPr>
              <a:lstStyle/>
              <a:p>
                <a:r>
                  <a:rPr lang="en-US" sz="1100" dirty="0">
                    <a:solidFill>
                      <a:prstClr val="black"/>
                    </a:solidFill>
                    <a:latin typeface="Times New Roman" panose="02020603050405020304" pitchFamily="18" charset="0"/>
                    <a:cs typeface="Times New Roman" panose="02020603050405020304" pitchFamily="18" charset="0"/>
                  </a:rPr>
                  <a:t>(10 µM)</a:t>
                </a:r>
                <a:endParaRPr lang="es-ES" sz="1100" dirty="0">
                  <a:solidFill>
                    <a:prstClr val="black"/>
                  </a:solidFill>
                  <a:latin typeface="Times New Roman" panose="02020603050405020304" pitchFamily="18" charset="0"/>
                  <a:cs typeface="Times New Roman" panose="02020603050405020304" pitchFamily="18" charset="0"/>
                </a:endParaRPr>
              </a:p>
            </p:txBody>
          </p:sp>
        </p:grpSp>
        <p:sp>
          <p:nvSpPr>
            <p:cNvPr id="65" name="TextBox 64"/>
            <p:cNvSpPr txBox="1"/>
            <p:nvPr/>
          </p:nvSpPr>
          <p:spPr>
            <a:xfrm>
              <a:off x="8708589" y="4395863"/>
              <a:ext cx="2407631" cy="261610"/>
            </a:xfrm>
            <a:prstGeom prst="rect">
              <a:avLst/>
            </a:prstGeom>
            <a:noFill/>
          </p:spPr>
          <p:txBody>
            <a:bodyPr wrap="square" rtlCol="0">
              <a:spAutoFit/>
            </a:bodyPr>
            <a:lstStyle/>
            <a:p>
              <a:r>
                <a:rPr lang="es-ES" sz="1100" dirty="0">
                  <a:solidFill>
                    <a:prstClr val="black"/>
                  </a:solidFill>
                  <a:latin typeface="Times New Roman" panose="02020603050405020304" pitchFamily="18" charset="0"/>
                  <a:cs typeface="Times New Roman" panose="02020603050405020304" pitchFamily="18" charset="0"/>
                </a:rPr>
                <a:t>Total </a:t>
              </a:r>
              <a:r>
                <a:rPr lang="es-ES" sz="1100" dirty="0" err="1">
                  <a:solidFill>
                    <a:prstClr val="black"/>
                  </a:solidFill>
                  <a:latin typeface="Times New Roman" panose="02020603050405020304" pitchFamily="18" charset="0"/>
                  <a:cs typeface="Times New Roman" panose="02020603050405020304" pitchFamily="18" charset="0"/>
                </a:rPr>
                <a:t>paxillin</a:t>
              </a:r>
              <a:endParaRPr lang="es-ES" sz="1100" dirty="0">
                <a:solidFill>
                  <a:prstClr val="black"/>
                </a:solidFill>
                <a:latin typeface="Times New Roman" panose="02020603050405020304" pitchFamily="18" charset="0"/>
                <a:cs typeface="Times New Roman" panose="02020603050405020304" pitchFamily="18" charset="0"/>
              </a:endParaRPr>
            </a:p>
          </p:txBody>
        </p:sp>
      </p:grpSp>
      <p:cxnSp>
        <p:nvCxnSpPr>
          <p:cNvPr id="80" name="Straight Arrow Connector 79"/>
          <p:cNvCxnSpPr>
            <a:endCxn id="67" idx="2"/>
          </p:cNvCxnSpPr>
          <p:nvPr/>
        </p:nvCxnSpPr>
        <p:spPr>
          <a:xfrm flipV="1">
            <a:off x="6389210" y="2652022"/>
            <a:ext cx="1" cy="738356"/>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4818454" y="3378832"/>
            <a:ext cx="3141511" cy="1600438"/>
            <a:chOff x="6002488" y="3628668"/>
            <a:chExt cx="3141511" cy="1600438"/>
          </a:xfrm>
        </p:grpSpPr>
        <p:sp>
          <p:nvSpPr>
            <p:cNvPr id="89" name="TextBox 88"/>
            <p:cNvSpPr txBox="1"/>
            <p:nvPr/>
          </p:nvSpPr>
          <p:spPr>
            <a:xfrm>
              <a:off x="6002488" y="3628668"/>
              <a:ext cx="3141511" cy="1600438"/>
            </a:xfrm>
            <a:prstGeom prst="rect">
              <a:avLst/>
            </a:prstGeom>
            <a:noFill/>
            <a:ln w="28575">
              <a:solidFill>
                <a:srgbClr val="7030A0"/>
              </a:solidFill>
            </a:ln>
          </p:spPr>
          <p:txBody>
            <a:bodyPr wrap="square" rtlCol="0">
              <a:spAutoFit/>
            </a:bodyPr>
            <a:lstStyle/>
            <a:p>
              <a:pPr algn="ctr"/>
              <a:r>
                <a:rPr lang="en-US" sz="1400" b="1" dirty="0">
                  <a:solidFill>
                    <a:prstClr val="black"/>
                  </a:solidFill>
                  <a:latin typeface="Arial" pitchFamily="34" charset="0"/>
                  <a:cs typeface="Arial" pitchFamily="34" charset="0"/>
                </a:rPr>
                <a:t>Protocol</a:t>
              </a:r>
            </a:p>
            <a:p>
              <a:pPr marL="228600" indent="-228600">
                <a:buFont typeface="+mj-lt"/>
                <a:buAutoNum type="arabicPeriod"/>
              </a:pPr>
              <a:r>
                <a:rPr lang="en-US" sz="1400" dirty="0">
                  <a:solidFill>
                    <a:prstClr val="black"/>
                  </a:solidFill>
                  <a:latin typeface="Arial" pitchFamily="34" charset="0"/>
                  <a:cs typeface="Arial" pitchFamily="34" charset="0"/>
                </a:rPr>
                <a:t>Culture (4.0 × 10</a:t>
              </a:r>
              <a:r>
                <a:rPr lang="en-US" altLang="ja-JP" sz="1400" baseline="30000" dirty="0"/>
                <a:t>5</a:t>
              </a:r>
              <a:r>
                <a:rPr lang="en-US" sz="1400" dirty="0">
                  <a:solidFill>
                    <a:prstClr val="black"/>
                  </a:solidFill>
                  <a:latin typeface="Arial" pitchFamily="34" charset="0"/>
                  <a:cs typeface="Arial" pitchFamily="34" charset="0"/>
                </a:rPr>
                <a:t> cells/dish)</a:t>
              </a:r>
            </a:p>
            <a:p>
              <a:pPr marL="228600" indent="-228600">
                <a:buFont typeface="+mj-lt"/>
                <a:buAutoNum type="arabicPeriod"/>
              </a:pPr>
              <a:endParaRPr lang="en-US" sz="1400" dirty="0">
                <a:solidFill>
                  <a:prstClr val="black"/>
                </a:solidFill>
                <a:latin typeface="Arial" pitchFamily="34" charset="0"/>
                <a:cs typeface="Arial" pitchFamily="34" charset="0"/>
              </a:endParaRPr>
            </a:p>
            <a:p>
              <a:pPr marL="228600" indent="-228600">
                <a:buFont typeface="+mj-lt"/>
                <a:buAutoNum type="arabicPeriod"/>
              </a:pPr>
              <a:r>
                <a:rPr lang="en-US" sz="1400" dirty="0">
                  <a:solidFill>
                    <a:prstClr val="black"/>
                  </a:solidFill>
                  <a:latin typeface="Arial" pitchFamily="34" charset="0"/>
                  <a:cs typeface="Arial" pitchFamily="34" charset="0"/>
                </a:rPr>
                <a:t>SQAP input</a:t>
              </a:r>
            </a:p>
            <a:p>
              <a:pPr marL="228600" indent="-228600">
                <a:buFont typeface="+mj-lt"/>
                <a:buAutoNum type="arabicPeriod"/>
              </a:pPr>
              <a:endParaRPr lang="en-US" sz="1400" dirty="0">
                <a:solidFill>
                  <a:prstClr val="black"/>
                </a:solidFill>
                <a:latin typeface="Arial" pitchFamily="34" charset="0"/>
                <a:cs typeface="Arial" pitchFamily="34" charset="0"/>
              </a:endParaRPr>
            </a:p>
            <a:p>
              <a:pPr marL="228600" indent="-228600">
                <a:buFont typeface="+mj-lt"/>
                <a:buAutoNum type="arabicPeriod"/>
              </a:pPr>
              <a:r>
                <a:rPr lang="en-US" sz="1400" dirty="0" err="1">
                  <a:solidFill>
                    <a:prstClr val="black"/>
                  </a:solidFill>
                  <a:latin typeface="Arial" pitchFamily="34" charset="0"/>
                  <a:cs typeface="Arial" pitchFamily="34" charset="0"/>
                </a:rPr>
                <a:t>Fibronectin</a:t>
              </a:r>
              <a:r>
                <a:rPr lang="en-US" sz="1400" dirty="0">
                  <a:solidFill>
                    <a:prstClr val="black"/>
                  </a:solidFill>
                  <a:latin typeface="Arial" pitchFamily="34" charset="0"/>
                  <a:cs typeface="Arial" pitchFamily="34" charset="0"/>
                </a:rPr>
                <a:t> input 30 min</a:t>
              </a:r>
            </a:p>
            <a:p>
              <a:pPr marL="228600" indent="-228600">
                <a:buFont typeface="+mj-lt"/>
                <a:buAutoNum type="arabicPeriod"/>
              </a:pPr>
              <a:r>
                <a:rPr lang="en-US" sz="1400" dirty="0">
                  <a:solidFill>
                    <a:prstClr val="black"/>
                  </a:solidFill>
                  <a:latin typeface="Arial" pitchFamily="34" charset="0"/>
                  <a:cs typeface="Arial" pitchFamily="34" charset="0"/>
                </a:rPr>
                <a:t>Cell lysates</a:t>
              </a:r>
            </a:p>
          </p:txBody>
        </p:sp>
        <p:grpSp>
          <p:nvGrpSpPr>
            <p:cNvPr id="90" name="Group 89"/>
            <p:cNvGrpSpPr/>
            <p:nvPr/>
          </p:nvGrpSpPr>
          <p:grpSpPr>
            <a:xfrm>
              <a:off x="8736911" y="3879090"/>
              <a:ext cx="254689" cy="1234367"/>
              <a:chOff x="8274818" y="3879090"/>
              <a:chExt cx="254689" cy="1234367"/>
            </a:xfrm>
          </p:grpSpPr>
          <p:sp>
            <p:nvSpPr>
              <p:cNvPr id="91" name="円/楕円 141"/>
              <p:cNvSpPr/>
              <p:nvPr/>
            </p:nvSpPr>
            <p:spPr>
              <a:xfrm>
                <a:off x="8274818" y="3879090"/>
                <a:ext cx="254689" cy="254689"/>
              </a:xfrm>
              <a:prstGeom prst="ellipse">
                <a:avLst/>
              </a:prstGeom>
              <a:solidFill>
                <a:srgbClr val="F067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sp>
            <p:nvSpPr>
              <p:cNvPr id="92" name="円/楕円 139"/>
              <p:cNvSpPr/>
              <p:nvPr/>
            </p:nvSpPr>
            <p:spPr>
              <a:xfrm>
                <a:off x="8274818" y="4355127"/>
                <a:ext cx="254689" cy="254689"/>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sp>
            <p:nvSpPr>
              <p:cNvPr id="93" name="円/楕円 137"/>
              <p:cNvSpPr/>
              <p:nvPr/>
            </p:nvSpPr>
            <p:spPr>
              <a:xfrm>
                <a:off x="8274818" y="4858768"/>
                <a:ext cx="254689" cy="254689"/>
              </a:xfrm>
              <a:prstGeom prst="ellipse">
                <a:avLst/>
              </a:prstGeom>
              <a:solidFill>
                <a:srgbClr val="EEB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grpSp>
      </p:grpSp>
      <p:grpSp>
        <p:nvGrpSpPr>
          <p:cNvPr id="102" name="図形グループ 115"/>
          <p:cNvGrpSpPr/>
          <p:nvPr/>
        </p:nvGrpSpPr>
        <p:grpSpPr>
          <a:xfrm>
            <a:off x="6577523" y="2755048"/>
            <a:ext cx="2205396" cy="496017"/>
            <a:chOff x="4444655" y="2882337"/>
            <a:chExt cx="2205396" cy="496017"/>
          </a:xfrm>
        </p:grpSpPr>
        <p:cxnSp>
          <p:nvCxnSpPr>
            <p:cNvPr id="103" name="直線コネクタ 116"/>
            <p:cNvCxnSpPr/>
            <p:nvPr/>
          </p:nvCxnSpPr>
          <p:spPr>
            <a:xfrm>
              <a:off x="4572000" y="3251010"/>
              <a:ext cx="1404827" cy="0"/>
            </a:xfrm>
            <a:prstGeom prst="line">
              <a:avLst/>
            </a:prstGeom>
            <a:ln w="38100"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04" name="直線コネクタ 117"/>
            <p:cNvCxnSpPr>
              <a:endCxn id="107" idx="2"/>
            </p:cNvCxnSpPr>
            <p:nvPr/>
          </p:nvCxnSpPr>
          <p:spPr>
            <a:xfrm>
              <a:off x="5617956" y="3251010"/>
              <a:ext cx="777406" cy="0"/>
            </a:xfrm>
            <a:prstGeom prst="line">
              <a:avLst/>
            </a:prstGeom>
            <a:ln w="38100" cmpd="sng">
              <a:solidFill>
                <a:srgbClr val="5368CA"/>
              </a:solidFill>
            </a:ln>
            <a:effectLst/>
          </p:spPr>
          <p:style>
            <a:lnRef idx="2">
              <a:schemeClr val="accent1"/>
            </a:lnRef>
            <a:fillRef idx="0">
              <a:schemeClr val="accent1"/>
            </a:fillRef>
            <a:effectRef idx="1">
              <a:schemeClr val="accent1"/>
            </a:effectRef>
            <a:fontRef idx="minor">
              <a:schemeClr val="tx1"/>
            </a:fontRef>
          </p:style>
        </p:cxnSp>
        <p:sp>
          <p:nvSpPr>
            <p:cNvPr id="105" name="円/楕円 118"/>
            <p:cNvSpPr/>
            <p:nvPr/>
          </p:nvSpPr>
          <p:spPr>
            <a:xfrm>
              <a:off x="4444655" y="3123665"/>
              <a:ext cx="254689" cy="254689"/>
            </a:xfrm>
            <a:prstGeom prst="ellipse">
              <a:avLst/>
            </a:prstGeom>
            <a:solidFill>
              <a:srgbClr val="F067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円/楕円 119"/>
            <p:cNvSpPr/>
            <p:nvPr/>
          </p:nvSpPr>
          <p:spPr>
            <a:xfrm>
              <a:off x="5460655" y="3123665"/>
              <a:ext cx="254689" cy="254689"/>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円/楕円 120"/>
            <p:cNvSpPr/>
            <p:nvPr/>
          </p:nvSpPr>
          <p:spPr>
            <a:xfrm>
              <a:off x="6395362" y="3123665"/>
              <a:ext cx="254689" cy="254689"/>
            </a:xfrm>
            <a:prstGeom prst="ellipse">
              <a:avLst/>
            </a:prstGeom>
            <a:solidFill>
              <a:srgbClr val="EEB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8" name="テキスト ボックス 121"/>
            <p:cNvSpPr txBox="1"/>
            <p:nvPr/>
          </p:nvSpPr>
          <p:spPr>
            <a:xfrm>
              <a:off x="4793647" y="2882337"/>
              <a:ext cx="537428" cy="276999"/>
            </a:xfrm>
            <a:prstGeom prst="rect">
              <a:avLst/>
            </a:prstGeom>
            <a:noFill/>
          </p:spPr>
          <p:txBody>
            <a:bodyPr wrap="square" rtlCol="0">
              <a:spAutoFit/>
            </a:bodyPr>
            <a:lstStyle/>
            <a:p>
              <a:pPr algn="ctr"/>
              <a:r>
                <a:rPr kumimoji="1" lang="en-US" altLang="ja-JP" sz="1200" dirty="0">
                  <a:latin typeface="Arial"/>
                  <a:cs typeface="Arial"/>
                </a:rPr>
                <a:t>24 h</a:t>
              </a:r>
              <a:endParaRPr kumimoji="1" lang="ja-JP" altLang="en-US" sz="1200" dirty="0">
                <a:latin typeface="Arial"/>
                <a:cs typeface="Arial"/>
              </a:endParaRPr>
            </a:p>
          </p:txBody>
        </p:sp>
        <p:sp>
          <p:nvSpPr>
            <p:cNvPr id="109" name="テキスト ボックス 122"/>
            <p:cNvSpPr txBox="1"/>
            <p:nvPr/>
          </p:nvSpPr>
          <p:spPr>
            <a:xfrm>
              <a:off x="5788969" y="2882337"/>
              <a:ext cx="537428" cy="276999"/>
            </a:xfrm>
            <a:prstGeom prst="rect">
              <a:avLst/>
            </a:prstGeom>
            <a:noFill/>
          </p:spPr>
          <p:txBody>
            <a:bodyPr wrap="square" rtlCol="0">
              <a:spAutoFit/>
            </a:bodyPr>
            <a:lstStyle/>
            <a:p>
              <a:pPr algn="ctr"/>
              <a:r>
                <a:rPr kumimoji="1" lang="en-US" altLang="ja-JP" sz="1200" dirty="0">
                  <a:latin typeface="Arial"/>
                  <a:cs typeface="Arial"/>
                </a:rPr>
                <a:t>21 h</a:t>
              </a:r>
              <a:endParaRPr kumimoji="1" lang="ja-JP" altLang="en-US" sz="1200" dirty="0">
                <a:latin typeface="Arial"/>
                <a:cs typeface="Arial"/>
              </a:endParaRPr>
            </a:p>
          </p:txBody>
        </p:sp>
      </p:grpSp>
    </p:spTree>
    <p:extLst>
      <p:ext uri="{BB962C8B-B14F-4D97-AF65-F5344CB8AC3E}">
        <p14:creationId xmlns:p14="http://schemas.microsoft.com/office/powerpoint/2010/main" val="290382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21</a:t>
            </a:fld>
            <a:endParaRPr lang="en-US"/>
          </a:p>
        </p:txBody>
      </p:sp>
      <p:sp>
        <p:nvSpPr>
          <p:cNvPr id="16" name="TextBox 79"/>
          <p:cNvSpPr txBox="1"/>
          <p:nvPr/>
        </p:nvSpPr>
        <p:spPr>
          <a:xfrm>
            <a:off x="0" y="-1"/>
            <a:ext cx="8839200" cy="830997"/>
          </a:xfrm>
          <a:prstGeom prst="rect">
            <a:avLst/>
          </a:prstGeom>
          <a:noFill/>
        </p:spPr>
        <p:txBody>
          <a:bodyPr wrap="square" rtlCol="0">
            <a:spAutoFit/>
          </a:bodyPr>
          <a:lstStyle/>
          <a:p>
            <a:r>
              <a:rPr lang="en-US" sz="2400" b="1" dirty="0">
                <a:solidFill>
                  <a:srgbClr val="002060"/>
                </a:solidFill>
              </a:rPr>
              <a:t>SQAP study with interacting proteins at cell level: FAK and downstream factors</a:t>
            </a:r>
          </a:p>
        </p:txBody>
      </p:sp>
      <p:sp>
        <p:nvSpPr>
          <p:cNvPr id="61" name="正方形/長方形 23"/>
          <p:cNvSpPr>
            <a:spLocks noChangeAspect="1"/>
          </p:cNvSpPr>
          <p:nvPr/>
        </p:nvSpPr>
        <p:spPr>
          <a:xfrm>
            <a:off x="527006" y="6138446"/>
            <a:ext cx="7785186" cy="338554"/>
          </a:xfrm>
          <a:prstGeom prst="rect">
            <a:avLst/>
          </a:prstGeom>
          <a:solidFill>
            <a:srgbClr val="FFE5FF"/>
          </a:solidFill>
          <a:ln w="28575">
            <a:solidFill>
              <a:srgbClr val="FF4B4B"/>
            </a:solidFill>
          </a:ln>
        </p:spPr>
        <p:txBody>
          <a:bodyPr wrap="square">
            <a:spAutoFit/>
          </a:bodyPr>
          <a:lstStyle/>
          <a:p>
            <a:r>
              <a:rPr lang="en-US" sz="1600" dirty="0"/>
              <a:t>SQAP mediated FAK Y925 phosphorylation decrease might arrest VEGF production</a:t>
            </a:r>
          </a:p>
        </p:txBody>
      </p:sp>
      <p:grpSp>
        <p:nvGrpSpPr>
          <p:cNvPr id="5" name="Group 4"/>
          <p:cNvGrpSpPr/>
          <p:nvPr/>
        </p:nvGrpSpPr>
        <p:grpSpPr>
          <a:xfrm>
            <a:off x="0" y="990600"/>
            <a:ext cx="9088039" cy="2943471"/>
            <a:chOff x="0" y="1241539"/>
            <a:chExt cx="9088039" cy="2943471"/>
          </a:xfrm>
        </p:grpSpPr>
        <p:grpSp>
          <p:nvGrpSpPr>
            <p:cNvPr id="3" name="Group 2"/>
            <p:cNvGrpSpPr/>
            <p:nvPr/>
          </p:nvGrpSpPr>
          <p:grpSpPr>
            <a:xfrm>
              <a:off x="4465239" y="1241539"/>
              <a:ext cx="4622800" cy="2943471"/>
              <a:chOff x="4465239" y="1241539"/>
              <a:chExt cx="4622800" cy="2943471"/>
            </a:xfrm>
          </p:grpSpPr>
          <p:sp>
            <p:nvSpPr>
              <p:cNvPr id="70" name="TextBox 69"/>
              <p:cNvSpPr txBox="1"/>
              <p:nvPr/>
            </p:nvSpPr>
            <p:spPr>
              <a:xfrm>
                <a:off x="6921415" y="1241539"/>
                <a:ext cx="73609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A549</a:t>
                </a:r>
                <a:endParaRPr lang="en-US" dirty="0"/>
              </a:p>
            </p:txBody>
          </p:sp>
          <p:graphicFrame>
            <p:nvGraphicFramePr>
              <p:cNvPr id="85" name="グラフ 5"/>
              <p:cNvGraphicFramePr>
                <a:graphicFrameLocks/>
              </p:cNvGraphicFramePr>
              <p:nvPr>
                <p:extLst/>
              </p:nvPr>
            </p:nvGraphicFramePr>
            <p:xfrm>
              <a:off x="4465239" y="1784710"/>
              <a:ext cx="4622800" cy="24003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4" name="Group 3"/>
            <p:cNvGrpSpPr/>
            <p:nvPr/>
          </p:nvGrpSpPr>
          <p:grpSpPr>
            <a:xfrm>
              <a:off x="0" y="1241539"/>
              <a:ext cx="4622800" cy="2919130"/>
              <a:chOff x="0" y="1241539"/>
              <a:chExt cx="4622800" cy="2919130"/>
            </a:xfrm>
          </p:grpSpPr>
          <p:graphicFrame>
            <p:nvGraphicFramePr>
              <p:cNvPr id="81" name="グラフ 4"/>
              <p:cNvGraphicFramePr>
                <a:graphicFrameLocks/>
              </p:cNvGraphicFramePr>
              <p:nvPr>
                <p:extLst/>
              </p:nvPr>
            </p:nvGraphicFramePr>
            <p:xfrm>
              <a:off x="0" y="1760370"/>
              <a:ext cx="4622800" cy="2400299"/>
            </p:xfrm>
            <a:graphic>
              <a:graphicData uri="http://schemas.openxmlformats.org/drawingml/2006/chart">
                <c:chart xmlns:c="http://schemas.openxmlformats.org/drawingml/2006/chart" xmlns:r="http://schemas.openxmlformats.org/officeDocument/2006/relationships" r:id="rId4"/>
              </a:graphicData>
            </a:graphic>
          </p:graphicFrame>
          <p:sp>
            <p:nvSpPr>
              <p:cNvPr id="88" name="TextBox 87"/>
              <p:cNvSpPr txBox="1"/>
              <p:nvPr/>
            </p:nvSpPr>
            <p:spPr>
              <a:xfrm>
                <a:off x="2208546" y="1241539"/>
                <a:ext cx="99257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HUVEC</a:t>
                </a:r>
                <a:endParaRPr lang="en-US" dirty="0"/>
              </a:p>
            </p:txBody>
          </p:sp>
        </p:grpSp>
      </p:grpSp>
      <p:grpSp>
        <p:nvGrpSpPr>
          <p:cNvPr id="13" name="Group 12"/>
          <p:cNvGrpSpPr/>
          <p:nvPr/>
        </p:nvGrpSpPr>
        <p:grpSpPr>
          <a:xfrm>
            <a:off x="3201125" y="4614446"/>
            <a:ext cx="3141511" cy="1384995"/>
            <a:chOff x="6002488" y="3628668"/>
            <a:chExt cx="3141511" cy="1384995"/>
          </a:xfrm>
        </p:grpSpPr>
        <p:sp>
          <p:nvSpPr>
            <p:cNvPr id="14" name="TextBox 13"/>
            <p:cNvSpPr txBox="1"/>
            <p:nvPr/>
          </p:nvSpPr>
          <p:spPr>
            <a:xfrm>
              <a:off x="6002488" y="3628668"/>
              <a:ext cx="3141511" cy="1384995"/>
            </a:xfrm>
            <a:prstGeom prst="rect">
              <a:avLst/>
            </a:prstGeom>
            <a:noFill/>
            <a:ln w="28575">
              <a:solidFill>
                <a:srgbClr val="7030A0"/>
              </a:solidFill>
            </a:ln>
          </p:spPr>
          <p:txBody>
            <a:bodyPr wrap="square" rtlCol="0">
              <a:spAutoFit/>
            </a:bodyPr>
            <a:lstStyle/>
            <a:p>
              <a:pPr algn="ctr"/>
              <a:r>
                <a:rPr lang="en-US" sz="1400" b="1" dirty="0">
                  <a:solidFill>
                    <a:prstClr val="black"/>
                  </a:solidFill>
                  <a:latin typeface="Arial" pitchFamily="34" charset="0"/>
                  <a:cs typeface="Arial" pitchFamily="34" charset="0"/>
                </a:rPr>
                <a:t>Protocol</a:t>
              </a:r>
            </a:p>
            <a:p>
              <a:pPr marL="228600" indent="-228600">
                <a:buFont typeface="+mj-lt"/>
                <a:buAutoNum type="arabicPeriod"/>
              </a:pPr>
              <a:r>
                <a:rPr lang="en-US" sz="1400" dirty="0">
                  <a:solidFill>
                    <a:prstClr val="black"/>
                  </a:solidFill>
                  <a:latin typeface="Arial" pitchFamily="34" charset="0"/>
                  <a:cs typeface="Arial" pitchFamily="34" charset="0"/>
                </a:rPr>
                <a:t>Culture (4.0 × 10</a:t>
              </a:r>
              <a:r>
                <a:rPr lang="en-US" altLang="ja-JP" sz="1400" baseline="30000" dirty="0"/>
                <a:t>5</a:t>
              </a:r>
              <a:r>
                <a:rPr lang="en-US" sz="1400" dirty="0">
                  <a:solidFill>
                    <a:prstClr val="black"/>
                  </a:solidFill>
                  <a:latin typeface="Arial" pitchFamily="34" charset="0"/>
                  <a:cs typeface="Arial" pitchFamily="34" charset="0"/>
                </a:rPr>
                <a:t> cells/dish)</a:t>
              </a:r>
            </a:p>
            <a:p>
              <a:pPr marL="228600" indent="-228600">
                <a:buFont typeface="+mj-lt"/>
                <a:buAutoNum type="arabicPeriod"/>
              </a:pPr>
              <a:endParaRPr lang="en-US" sz="1400" dirty="0">
                <a:solidFill>
                  <a:prstClr val="black"/>
                </a:solidFill>
                <a:latin typeface="Arial" pitchFamily="34" charset="0"/>
                <a:cs typeface="Arial" pitchFamily="34" charset="0"/>
              </a:endParaRPr>
            </a:p>
            <a:p>
              <a:pPr marL="228600" indent="-228600">
                <a:buFont typeface="+mj-lt"/>
                <a:buAutoNum type="arabicPeriod"/>
              </a:pPr>
              <a:r>
                <a:rPr lang="en-US" sz="1400" dirty="0">
                  <a:solidFill>
                    <a:prstClr val="black"/>
                  </a:solidFill>
                  <a:latin typeface="Arial" pitchFamily="34" charset="0"/>
                  <a:cs typeface="Arial" pitchFamily="34" charset="0"/>
                </a:rPr>
                <a:t>SQAP input</a:t>
              </a:r>
            </a:p>
            <a:p>
              <a:pPr marL="228600" indent="-228600">
                <a:buFont typeface="+mj-lt"/>
                <a:buAutoNum type="arabicPeriod"/>
              </a:pPr>
              <a:endParaRPr lang="en-US" sz="1400" dirty="0">
                <a:solidFill>
                  <a:prstClr val="black"/>
                </a:solidFill>
                <a:latin typeface="Arial" pitchFamily="34" charset="0"/>
                <a:cs typeface="Arial" pitchFamily="34" charset="0"/>
              </a:endParaRPr>
            </a:p>
            <a:p>
              <a:pPr marL="228600" indent="-228600">
                <a:buFont typeface="+mj-lt"/>
                <a:buAutoNum type="arabicPeriod"/>
              </a:pPr>
              <a:r>
                <a:rPr lang="en-US" sz="1400" dirty="0">
                  <a:solidFill>
                    <a:prstClr val="black"/>
                  </a:solidFill>
                  <a:latin typeface="Arial" pitchFamily="34" charset="0"/>
                  <a:cs typeface="Arial" pitchFamily="34" charset="0"/>
                </a:rPr>
                <a:t>Cell lysates</a:t>
              </a:r>
            </a:p>
          </p:txBody>
        </p:sp>
        <p:grpSp>
          <p:nvGrpSpPr>
            <p:cNvPr id="15" name="Group 14"/>
            <p:cNvGrpSpPr/>
            <p:nvPr/>
          </p:nvGrpSpPr>
          <p:grpSpPr>
            <a:xfrm>
              <a:off x="8736911" y="3879090"/>
              <a:ext cx="254689" cy="1068286"/>
              <a:chOff x="8274818" y="3879090"/>
              <a:chExt cx="254689" cy="1068286"/>
            </a:xfrm>
          </p:grpSpPr>
          <p:sp>
            <p:nvSpPr>
              <p:cNvPr id="17" name="円/楕円 141"/>
              <p:cNvSpPr/>
              <p:nvPr/>
            </p:nvSpPr>
            <p:spPr>
              <a:xfrm>
                <a:off x="8274818" y="3879090"/>
                <a:ext cx="254689" cy="254689"/>
              </a:xfrm>
              <a:prstGeom prst="ellipse">
                <a:avLst/>
              </a:prstGeom>
              <a:solidFill>
                <a:srgbClr val="F067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sp>
            <p:nvSpPr>
              <p:cNvPr id="18" name="円/楕円 139"/>
              <p:cNvSpPr/>
              <p:nvPr/>
            </p:nvSpPr>
            <p:spPr>
              <a:xfrm>
                <a:off x="8274818" y="4296404"/>
                <a:ext cx="254689" cy="254689"/>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sp>
            <p:nvSpPr>
              <p:cNvPr id="19" name="円/楕円 137"/>
              <p:cNvSpPr/>
              <p:nvPr/>
            </p:nvSpPr>
            <p:spPr>
              <a:xfrm>
                <a:off x="8274818" y="4692687"/>
                <a:ext cx="254689" cy="254689"/>
              </a:xfrm>
              <a:prstGeom prst="ellipse">
                <a:avLst/>
              </a:prstGeom>
              <a:solidFill>
                <a:srgbClr val="EEB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latin typeface="+mj-lt"/>
                </a:endParaRPr>
              </a:p>
            </p:txBody>
          </p:sp>
        </p:grpSp>
      </p:grpSp>
      <p:grpSp>
        <p:nvGrpSpPr>
          <p:cNvPr id="20" name="図形グループ 115"/>
          <p:cNvGrpSpPr/>
          <p:nvPr/>
        </p:nvGrpSpPr>
        <p:grpSpPr>
          <a:xfrm>
            <a:off x="3895283" y="3979424"/>
            <a:ext cx="1753194" cy="496017"/>
            <a:chOff x="4444655" y="2882337"/>
            <a:chExt cx="1753194" cy="496017"/>
          </a:xfrm>
        </p:grpSpPr>
        <p:cxnSp>
          <p:nvCxnSpPr>
            <p:cNvPr id="21" name="直線コネクタ 116"/>
            <p:cNvCxnSpPr/>
            <p:nvPr/>
          </p:nvCxnSpPr>
          <p:spPr>
            <a:xfrm>
              <a:off x="4572000" y="3251010"/>
              <a:ext cx="1404827" cy="0"/>
            </a:xfrm>
            <a:prstGeom prst="line">
              <a:avLst/>
            </a:prstGeom>
            <a:ln w="38100"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2" name="直線コネクタ 117"/>
            <p:cNvCxnSpPr/>
            <p:nvPr/>
          </p:nvCxnSpPr>
          <p:spPr>
            <a:xfrm>
              <a:off x="5617956" y="3251010"/>
              <a:ext cx="358871" cy="0"/>
            </a:xfrm>
            <a:prstGeom prst="line">
              <a:avLst/>
            </a:prstGeom>
            <a:ln w="38100" cmpd="sng">
              <a:solidFill>
                <a:srgbClr val="5368CA"/>
              </a:solidFill>
            </a:ln>
            <a:effectLst/>
          </p:spPr>
          <p:style>
            <a:lnRef idx="2">
              <a:schemeClr val="accent1"/>
            </a:lnRef>
            <a:fillRef idx="0">
              <a:schemeClr val="accent1"/>
            </a:fillRef>
            <a:effectRef idx="1">
              <a:schemeClr val="accent1"/>
            </a:effectRef>
            <a:fontRef idx="minor">
              <a:schemeClr val="tx1"/>
            </a:fontRef>
          </p:style>
        </p:cxnSp>
        <p:sp>
          <p:nvSpPr>
            <p:cNvPr id="23" name="円/楕円 118"/>
            <p:cNvSpPr/>
            <p:nvPr/>
          </p:nvSpPr>
          <p:spPr>
            <a:xfrm>
              <a:off x="4444655" y="3123665"/>
              <a:ext cx="254689" cy="254689"/>
            </a:xfrm>
            <a:prstGeom prst="ellipse">
              <a:avLst/>
            </a:prstGeom>
            <a:solidFill>
              <a:srgbClr val="F067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円/楕円 119"/>
            <p:cNvSpPr/>
            <p:nvPr/>
          </p:nvSpPr>
          <p:spPr>
            <a:xfrm>
              <a:off x="5460655" y="3123665"/>
              <a:ext cx="254689" cy="254689"/>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円/楕円 120"/>
            <p:cNvSpPr/>
            <p:nvPr/>
          </p:nvSpPr>
          <p:spPr>
            <a:xfrm>
              <a:off x="5943160" y="3123665"/>
              <a:ext cx="254689" cy="254689"/>
            </a:xfrm>
            <a:prstGeom prst="ellipse">
              <a:avLst/>
            </a:prstGeom>
            <a:solidFill>
              <a:srgbClr val="EEBB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121"/>
            <p:cNvSpPr txBox="1"/>
            <p:nvPr/>
          </p:nvSpPr>
          <p:spPr>
            <a:xfrm>
              <a:off x="4793647" y="2882337"/>
              <a:ext cx="537428" cy="276999"/>
            </a:xfrm>
            <a:prstGeom prst="rect">
              <a:avLst/>
            </a:prstGeom>
            <a:noFill/>
          </p:spPr>
          <p:txBody>
            <a:bodyPr wrap="square" rtlCol="0">
              <a:spAutoFit/>
            </a:bodyPr>
            <a:lstStyle/>
            <a:p>
              <a:pPr algn="ctr"/>
              <a:r>
                <a:rPr kumimoji="1" lang="en-US" altLang="ja-JP" sz="1200" dirty="0">
                  <a:latin typeface="Arial"/>
                  <a:cs typeface="Arial"/>
                </a:rPr>
                <a:t>24 h</a:t>
              </a:r>
              <a:endParaRPr kumimoji="1" lang="ja-JP" altLang="en-US" sz="1200" dirty="0">
                <a:latin typeface="Arial"/>
                <a:cs typeface="Arial"/>
              </a:endParaRPr>
            </a:p>
          </p:txBody>
        </p:sp>
        <p:sp>
          <p:nvSpPr>
            <p:cNvPr id="27" name="テキスト ボックス 122"/>
            <p:cNvSpPr txBox="1"/>
            <p:nvPr/>
          </p:nvSpPr>
          <p:spPr>
            <a:xfrm>
              <a:off x="5562160" y="2882337"/>
              <a:ext cx="537428" cy="276999"/>
            </a:xfrm>
            <a:prstGeom prst="rect">
              <a:avLst/>
            </a:prstGeom>
            <a:noFill/>
          </p:spPr>
          <p:txBody>
            <a:bodyPr wrap="square" rtlCol="0">
              <a:spAutoFit/>
            </a:bodyPr>
            <a:lstStyle/>
            <a:p>
              <a:pPr algn="ctr"/>
              <a:r>
                <a:rPr kumimoji="1" lang="en-US" altLang="ja-JP" sz="1200" dirty="0">
                  <a:latin typeface="Arial"/>
                  <a:cs typeface="Arial"/>
                </a:rPr>
                <a:t>6 h</a:t>
              </a:r>
              <a:endParaRPr kumimoji="1" lang="ja-JP" altLang="en-US" sz="1200" dirty="0">
                <a:latin typeface="Arial"/>
                <a:cs typeface="Arial"/>
              </a:endParaRPr>
            </a:p>
          </p:txBody>
        </p:sp>
      </p:grpSp>
    </p:spTree>
    <p:extLst>
      <p:ext uri="{BB962C8B-B14F-4D97-AF65-F5344CB8AC3E}">
        <p14:creationId xmlns:p14="http://schemas.microsoft.com/office/powerpoint/2010/main" val="2075181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22</a:t>
            </a:fld>
            <a:endParaRPr lang="en-US"/>
          </a:p>
        </p:txBody>
      </p:sp>
      <p:sp>
        <p:nvSpPr>
          <p:cNvPr id="8" name="TextBox 7"/>
          <p:cNvSpPr txBox="1"/>
          <p:nvPr/>
        </p:nvSpPr>
        <p:spPr>
          <a:xfrm>
            <a:off x="2158515" y="6016034"/>
            <a:ext cx="4876800" cy="338554"/>
          </a:xfrm>
          <a:prstGeom prst="rect">
            <a:avLst/>
          </a:prstGeom>
          <a:noFill/>
          <a:ln w="28575">
            <a:noFill/>
          </a:ln>
        </p:spPr>
        <p:txBody>
          <a:bodyPr wrap="square" rtlCol="0">
            <a:spAutoFit/>
          </a:bodyPr>
          <a:lstStyle/>
          <a:p>
            <a:r>
              <a:rPr lang="en-US" sz="1600" dirty="0">
                <a:solidFill>
                  <a:prstClr val="black"/>
                </a:solidFill>
                <a:latin typeface="Arial" pitchFamily="34" charset="0"/>
                <a:cs typeface="Arial" pitchFamily="34" charset="0"/>
              </a:rPr>
              <a:t>HUVEC cells cultured in 1% FBS+VEGF (50 ng/ml).</a:t>
            </a:r>
          </a:p>
        </p:txBody>
      </p:sp>
      <p:sp>
        <p:nvSpPr>
          <p:cNvPr id="10" name="TextBox 79"/>
          <p:cNvSpPr txBox="1"/>
          <p:nvPr/>
        </p:nvSpPr>
        <p:spPr>
          <a:xfrm>
            <a:off x="0" y="-1"/>
            <a:ext cx="8839200" cy="830997"/>
          </a:xfrm>
          <a:prstGeom prst="rect">
            <a:avLst/>
          </a:prstGeom>
          <a:noFill/>
        </p:spPr>
        <p:txBody>
          <a:bodyPr wrap="square" rtlCol="0">
            <a:spAutoFit/>
          </a:bodyPr>
          <a:lstStyle/>
          <a:p>
            <a:r>
              <a:rPr lang="en-US" sz="2400" b="1" dirty="0">
                <a:solidFill>
                  <a:srgbClr val="002060"/>
                </a:solidFill>
              </a:rPr>
              <a:t>SQAP study with interacting proteins at cell level: </a:t>
            </a:r>
            <a:r>
              <a:rPr lang="en-US" sz="2400" b="1" dirty="0" err="1">
                <a:solidFill>
                  <a:srgbClr val="002060"/>
                </a:solidFill>
              </a:rPr>
              <a:t>Antiangiogenesis</a:t>
            </a:r>
            <a:r>
              <a:rPr lang="en-US" sz="2400" b="1" dirty="0">
                <a:solidFill>
                  <a:srgbClr val="002060"/>
                </a:solidFill>
              </a:rPr>
              <a:t> activity</a:t>
            </a:r>
          </a:p>
        </p:txBody>
      </p:sp>
      <p:grpSp>
        <p:nvGrpSpPr>
          <p:cNvPr id="3" name="Group 2"/>
          <p:cNvGrpSpPr/>
          <p:nvPr/>
        </p:nvGrpSpPr>
        <p:grpSpPr>
          <a:xfrm>
            <a:off x="1563495" y="1140946"/>
            <a:ext cx="5712210" cy="4565137"/>
            <a:chOff x="339259" y="1084874"/>
            <a:chExt cx="5712210" cy="4565137"/>
          </a:xfrm>
        </p:grpSpPr>
        <p:sp>
          <p:nvSpPr>
            <p:cNvPr id="7" name="TextBox 6"/>
            <p:cNvSpPr txBox="1"/>
            <p:nvPr/>
          </p:nvSpPr>
          <p:spPr>
            <a:xfrm>
              <a:off x="2876390" y="1084874"/>
              <a:ext cx="99257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HUVEC</a:t>
              </a:r>
              <a:endParaRPr lang="en-US" dirty="0"/>
            </a:p>
          </p:txBody>
        </p:sp>
        <p:grpSp>
          <p:nvGrpSpPr>
            <p:cNvPr id="11" name="Group 10"/>
            <p:cNvGrpSpPr/>
            <p:nvPr/>
          </p:nvGrpSpPr>
          <p:grpSpPr>
            <a:xfrm>
              <a:off x="339259" y="1346695"/>
              <a:ext cx="5712210" cy="4303316"/>
              <a:chOff x="659394" y="517122"/>
              <a:chExt cx="5712210" cy="4303316"/>
            </a:xfrm>
          </p:grpSpPr>
          <p:sp>
            <p:nvSpPr>
              <p:cNvPr id="12" name="TextBox 11"/>
              <p:cNvSpPr txBox="1"/>
              <p:nvPr/>
            </p:nvSpPr>
            <p:spPr>
              <a:xfrm rot="10800000">
                <a:off x="659395" y="1465701"/>
                <a:ext cx="369332" cy="602537"/>
              </a:xfrm>
              <a:prstGeom prst="rect">
                <a:avLst/>
              </a:prstGeom>
              <a:noFill/>
            </p:spPr>
            <p:txBody>
              <a:bodyPr vert="eaVert" wrap="none" rtlCol="0">
                <a:spAutoFit/>
              </a:bodyPr>
              <a:lstStyle/>
              <a:p>
                <a:r>
                  <a:rPr lang="en-US" sz="1200" b="1" dirty="0">
                    <a:latin typeface="Times New Roman" panose="02020603050405020304" pitchFamily="18" charset="0"/>
                    <a:cs typeface="Times New Roman" panose="02020603050405020304" pitchFamily="18" charset="0"/>
                  </a:rPr>
                  <a:t>Control</a:t>
                </a:r>
              </a:p>
            </p:txBody>
          </p:sp>
          <p:sp>
            <p:nvSpPr>
              <p:cNvPr id="13" name="TextBox 12"/>
              <p:cNvSpPr txBox="1"/>
              <p:nvPr/>
            </p:nvSpPr>
            <p:spPr>
              <a:xfrm rot="10800000">
                <a:off x="659394" y="3400151"/>
                <a:ext cx="369332" cy="959109"/>
              </a:xfrm>
              <a:prstGeom prst="rect">
                <a:avLst/>
              </a:prstGeom>
              <a:noFill/>
            </p:spPr>
            <p:txBody>
              <a:bodyPr vert="eaVert" wrap="none" rtlCol="0">
                <a:spAutoFit/>
              </a:bodyPr>
              <a:lstStyle/>
              <a:p>
                <a:r>
                  <a:rPr lang="en-US" sz="1200" b="1" dirty="0">
                    <a:latin typeface="Times New Roman" panose="02020603050405020304" pitchFamily="18" charset="0"/>
                    <a:cs typeface="Times New Roman" panose="02020603050405020304" pitchFamily="18" charset="0"/>
                  </a:rPr>
                  <a:t>SQAP 10 µM</a:t>
                </a:r>
              </a:p>
            </p:txBody>
          </p:sp>
          <p:sp>
            <p:nvSpPr>
              <p:cNvPr id="14" name="TextBox 13"/>
              <p:cNvSpPr txBox="1"/>
              <p:nvPr/>
            </p:nvSpPr>
            <p:spPr>
              <a:xfrm>
                <a:off x="2068336" y="517123"/>
                <a:ext cx="527713" cy="276999"/>
              </a:xfrm>
              <a:prstGeom prst="rect">
                <a:avLst/>
              </a:prstGeom>
              <a:noFill/>
            </p:spPr>
            <p:txBody>
              <a:bodyPr wrap="square" rtlCol="0">
                <a:spAutoFit/>
              </a:bodyPr>
              <a:lstStyle/>
              <a:p>
                <a:r>
                  <a:rPr lang="en-US" sz="1200" b="1" dirty="0">
                    <a:solidFill>
                      <a:prstClr val="black"/>
                    </a:solidFill>
                    <a:latin typeface="Times New Roman" panose="02020603050405020304" pitchFamily="18" charset="0"/>
                    <a:cs typeface="Times New Roman" panose="02020603050405020304" pitchFamily="18" charset="0"/>
                  </a:rPr>
                  <a:t>0 h</a:t>
                </a:r>
                <a:endParaRPr lang="es-ES" sz="1200" b="1"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789580" y="517122"/>
                <a:ext cx="645847" cy="276999"/>
              </a:xfrm>
              <a:prstGeom prst="rect">
                <a:avLst/>
              </a:prstGeom>
              <a:noFill/>
            </p:spPr>
            <p:txBody>
              <a:bodyPr wrap="square" rtlCol="0">
                <a:spAutoFit/>
              </a:bodyPr>
              <a:lstStyle/>
              <a:p>
                <a:r>
                  <a:rPr lang="en-US" sz="1200" b="1" dirty="0">
                    <a:solidFill>
                      <a:prstClr val="black"/>
                    </a:solidFill>
                    <a:latin typeface="Times New Roman" panose="02020603050405020304" pitchFamily="18" charset="0"/>
                    <a:cs typeface="Times New Roman" panose="02020603050405020304" pitchFamily="18" charset="0"/>
                  </a:rPr>
                  <a:t>11 h</a:t>
                </a:r>
                <a:endParaRPr lang="es-ES" sz="1200" b="1"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p:cNvPicPr>
              <p:nvPr/>
            </p:nvPicPr>
            <p:blipFill>
              <a:blip r:embed="rId3" cstate="email">
                <a:extLst>
                  <a:ext uri="{28A0092B-C50C-407E-A947-70E740481C1C}">
                    <a14:useLocalDpi xmlns:a14="http://schemas.microsoft.com/office/drawing/2010/main"/>
                  </a:ext>
                </a:extLst>
              </a:blip>
              <a:stretch>
                <a:fillRect/>
              </a:stretch>
            </p:blipFill>
            <p:spPr>
              <a:xfrm>
                <a:off x="1074894" y="826238"/>
                <a:ext cx="2516400" cy="1882800"/>
              </a:xfrm>
              <a:prstGeom prst="rect">
                <a:avLst/>
              </a:prstGeom>
            </p:spPr>
          </p:pic>
          <p:pic>
            <p:nvPicPr>
              <p:cNvPr id="19" name="Picture 18"/>
              <p:cNvPicPr>
                <a:picLocks/>
              </p:cNvPicPr>
              <p:nvPr/>
            </p:nvPicPr>
            <p:blipFill>
              <a:blip r:embed="rId4" cstate="email">
                <a:grayscl/>
                <a:extLst>
                  <a:ext uri="{28A0092B-C50C-407E-A947-70E740481C1C}">
                    <a14:useLocalDpi xmlns:a14="http://schemas.microsoft.com/office/drawing/2010/main"/>
                  </a:ext>
                </a:extLst>
              </a:blip>
              <a:stretch>
                <a:fillRect/>
              </a:stretch>
            </p:blipFill>
            <p:spPr>
              <a:xfrm>
                <a:off x="3855204" y="828000"/>
                <a:ext cx="2516400" cy="1882800"/>
              </a:xfrm>
              <a:prstGeom prst="rect">
                <a:avLst/>
              </a:prstGeom>
            </p:spPr>
          </p:pic>
          <p:pic>
            <p:nvPicPr>
              <p:cNvPr id="20" name="Picture 19"/>
              <p:cNvPicPr>
                <a:picLocks/>
              </p:cNvPicPr>
              <p:nvPr/>
            </p:nvPicPr>
            <p:blipFill>
              <a:blip r:embed="rId5" cstate="email">
                <a:grayscl/>
                <a:extLst>
                  <a:ext uri="{28A0092B-C50C-407E-A947-70E740481C1C}">
                    <a14:useLocalDpi xmlns:a14="http://schemas.microsoft.com/office/drawing/2010/main"/>
                  </a:ext>
                </a:extLst>
              </a:blip>
              <a:stretch>
                <a:fillRect/>
              </a:stretch>
            </p:blipFill>
            <p:spPr>
              <a:xfrm>
                <a:off x="1074894" y="2937638"/>
                <a:ext cx="2516400" cy="1882800"/>
              </a:xfrm>
              <a:prstGeom prst="rect">
                <a:avLst/>
              </a:prstGeom>
            </p:spPr>
          </p:pic>
          <p:pic>
            <p:nvPicPr>
              <p:cNvPr id="21" name="Picture 20"/>
              <p:cNvPicPr>
                <a:picLocks/>
              </p:cNvPicPr>
              <p:nvPr/>
            </p:nvPicPr>
            <p:blipFill>
              <a:blip r:embed="rId6" cstate="email">
                <a:grayscl/>
                <a:extLst>
                  <a:ext uri="{28A0092B-C50C-407E-A947-70E740481C1C}">
                    <a14:useLocalDpi xmlns:a14="http://schemas.microsoft.com/office/drawing/2010/main"/>
                  </a:ext>
                </a:extLst>
              </a:blip>
              <a:stretch>
                <a:fillRect/>
              </a:stretch>
            </p:blipFill>
            <p:spPr>
              <a:xfrm>
                <a:off x="3855204" y="2937638"/>
                <a:ext cx="2516400" cy="1882800"/>
              </a:xfrm>
              <a:prstGeom prst="rect">
                <a:avLst/>
              </a:prstGeom>
            </p:spPr>
          </p:pic>
        </p:grpSp>
      </p:grpSp>
    </p:spTree>
    <p:extLst>
      <p:ext uri="{BB962C8B-B14F-4D97-AF65-F5344CB8AC3E}">
        <p14:creationId xmlns:p14="http://schemas.microsoft.com/office/powerpoint/2010/main" val="82142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23</a:t>
            </a:fld>
            <a:endParaRPr lang="en-US"/>
          </a:p>
        </p:txBody>
      </p:sp>
      <p:sp>
        <p:nvSpPr>
          <p:cNvPr id="9" name="TextBox 8"/>
          <p:cNvSpPr txBox="1"/>
          <p:nvPr/>
        </p:nvSpPr>
        <p:spPr>
          <a:xfrm>
            <a:off x="4164019" y="1046807"/>
            <a:ext cx="73609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A549</a:t>
            </a:r>
            <a:endParaRPr lang="en-US" dirty="0"/>
          </a:p>
        </p:txBody>
      </p:sp>
      <p:sp>
        <p:nvSpPr>
          <p:cNvPr id="10" name="TextBox 9"/>
          <p:cNvSpPr txBox="1"/>
          <p:nvPr/>
        </p:nvSpPr>
        <p:spPr>
          <a:xfrm>
            <a:off x="1959402" y="5773221"/>
            <a:ext cx="5145332" cy="338554"/>
          </a:xfrm>
          <a:prstGeom prst="rect">
            <a:avLst/>
          </a:prstGeom>
          <a:noFill/>
          <a:ln w="28575">
            <a:noFill/>
          </a:ln>
        </p:spPr>
        <p:txBody>
          <a:bodyPr wrap="square" rtlCol="0">
            <a:spAutoFit/>
          </a:bodyPr>
          <a:lstStyle/>
          <a:p>
            <a:r>
              <a:rPr lang="en-US" sz="1600" dirty="0">
                <a:solidFill>
                  <a:prstClr val="black"/>
                </a:solidFill>
                <a:latin typeface="Arial" pitchFamily="34" charset="0"/>
                <a:cs typeface="Arial" pitchFamily="34" charset="0"/>
              </a:rPr>
              <a:t>A549 cells cultured in 1% </a:t>
            </a:r>
            <a:r>
              <a:rPr lang="en-US" sz="1600" dirty="0" err="1">
                <a:solidFill>
                  <a:prstClr val="black"/>
                </a:solidFill>
                <a:latin typeface="Arial" pitchFamily="34" charset="0"/>
                <a:cs typeface="Arial" pitchFamily="34" charset="0"/>
              </a:rPr>
              <a:t>FBS+Fibronectin</a:t>
            </a:r>
            <a:r>
              <a:rPr lang="en-US" sz="1600" dirty="0">
                <a:solidFill>
                  <a:prstClr val="black"/>
                </a:solidFill>
                <a:latin typeface="Arial" pitchFamily="34" charset="0"/>
                <a:cs typeface="Arial" pitchFamily="34" charset="0"/>
              </a:rPr>
              <a:t> (10 µg/ml).</a:t>
            </a:r>
          </a:p>
        </p:txBody>
      </p:sp>
      <p:grpSp>
        <p:nvGrpSpPr>
          <p:cNvPr id="11" name="Group 10"/>
          <p:cNvGrpSpPr/>
          <p:nvPr/>
        </p:nvGrpSpPr>
        <p:grpSpPr>
          <a:xfrm>
            <a:off x="1151079" y="1416139"/>
            <a:ext cx="6537042" cy="3809719"/>
            <a:chOff x="7628958" y="650681"/>
            <a:chExt cx="6537042" cy="3809719"/>
          </a:xfrm>
        </p:grpSpPr>
        <p:sp>
          <p:nvSpPr>
            <p:cNvPr id="12" name="TextBox 11"/>
            <p:cNvSpPr txBox="1"/>
            <p:nvPr/>
          </p:nvSpPr>
          <p:spPr>
            <a:xfrm rot="10800000">
              <a:off x="7628959" y="1373001"/>
              <a:ext cx="369332" cy="602537"/>
            </a:xfrm>
            <a:prstGeom prst="rect">
              <a:avLst/>
            </a:prstGeom>
            <a:noFill/>
          </p:spPr>
          <p:txBody>
            <a:bodyPr vert="eaVert" wrap="none" rtlCol="0">
              <a:spAutoFit/>
            </a:bodyPr>
            <a:lstStyle/>
            <a:p>
              <a:r>
                <a:rPr lang="en-US" sz="1200" b="1" dirty="0">
                  <a:latin typeface="Times New Roman" panose="02020603050405020304" pitchFamily="18" charset="0"/>
                  <a:cs typeface="Times New Roman" panose="02020603050405020304" pitchFamily="18" charset="0"/>
                </a:rPr>
                <a:t>Control</a:t>
              </a:r>
            </a:p>
          </p:txBody>
        </p:sp>
        <p:sp>
          <p:nvSpPr>
            <p:cNvPr id="13" name="TextBox 12"/>
            <p:cNvSpPr txBox="1"/>
            <p:nvPr/>
          </p:nvSpPr>
          <p:spPr>
            <a:xfrm rot="10800000">
              <a:off x="7628958" y="3200862"/>
              <a:ext cx="369332" cy="959109"/>
            </a:xfrm>
            <a:prstGeom prst="rect">
              <a:avLst/>
            </a:prstGeom>
            <a:noFill/>
          </p:spPr>
          <p:txBody>
            <a:bodyPr vert="eaVert" wrap="none" rtlCol="0">
              <a:spAutoFit/>
            </a:bodyPr>
            <a:lstStyle/>
            <a:p>
              <a:r>
                <a:rPr lang="en-US" sz="1200" b="1" dirty="0">
                  <a:latin typeface="Times New Roman" panose="02020603050405020304" pitchFamily="18" charset="0"/>
                  <a:cs typeface="Times New Roman" panose="02020603050405020304" pitchFamily="18" charset="0"/>
                </a:rPr>
                <a:t>SQAP 10 µM</a:t>
              </a:r>
            </a:p>
          </p:txBody>
        </p:sp>
        <p:sp>
          <p:nvSpPr>
            <p:cNvPr id="14" name="TextBox 13"/>
            <p:cNvSpPr txBox="1"/>
            <p:nvPr/>
          </p:nvSpPr>
          <p:spPr>
            <a:xfrm>
              <a:off x="9038801" y="650682"/>
              <a:ext cx="527713" cy="276999"/>
            </a:xfrm>
            <a:prstGeom prst="rect">
              <a:avLst/>
            </a:prstGeom>
            <a:noFill/>
          </p:spPr>
          <p:txBody>
            <a:bodyPr wrap="square" rtlCol="0">
              <a:spAutoFit/>
            </a:bodyPr>
            <a:lstStyle/>
            <a:p>
              <a:r>
                <a:rPr lang="en-US" sz="1200" b="1" dirty="0">
                  <a:solidFill>
                    <a:prstClr val="black"/>
                  </a:solidFill>
                  <a:latin typeface="Times New Roman" panose="02020603050405020304" pitchFamily="18" charset="0"/>
                  <a:cs typeface="Times New Roman" panose="02020603050405020304" pitchFamily="18" charset="0"/>
                </a:rPr>
                <a:t>0 h</a:t>
              </a:r>
              <a:endParaRPr lang="es-ES" sz="1200" b="1"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428549" y="650681"/>
              <a:ext cx="645847" cy="276999"/>
            </a:xfrm>
            <a:prstGeom prst="rect">
              <a:avLst/>
            </a:prstGeom>
            <a:noFill/>
          </p:spPr>
          <p:txBody>
            <a:bodyPr wrap="square" rtlCol="0">
              <a:spAutoFit/>
            </a:bodyPr>
            <a:lstStyle/>
            <a:p>
              <a:r>
                <a:rPr lang="en-US" sz="1200" b="1" dirty="0">
                  <a:solidFill>
                    <a:prstClr val="black"/>
                  </a:solidFill>
                  <a:latin typeface="Times New Roman" panose="02020603050405020304" pitchFamily="18" charset="0"/>
                  <a:cs typeface="Times New Roman" panose="02020603050405020304" pitchFamily="18" charset="0"/>
                </a:rPr>
                <a:t>25 h</a:t>
              </a:r>
              <a:endParaRPr lang="es-ES" sz="1200" b="1"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p:cNvPicPr>
            <p:nvPr/>
          </p:nvPicPr>
          <p:blipFill>
            <a:blip r:embed="rId3" cstate="email">
              <a:grayscl/>
              <a:extLst>
                <a:ext uri="{28A0092B-C50C-407E-A947-70E740481C1C}">
                  <a14:useLocalDpi xmlns:a14="http://schemas.microsoft.com/office/drawing/2010/main"/>
                </a:ext>
              </a:extLst>
            </a:blip>
            <a:stretch>
              <a:fillRect/>
            </a:stretch>
          </p:blipFill>
          <p:spPr>
            <a:xfrm>
              <a:off x="8046000" y="961200"/>
              <a:ext cx="2829600" cy="1602000"/>
            </a:xfrm>
            <a:prstGeom prst="rect">
              <a:avLst/>
            </a:prstGeom>
          </p:spPr>
        </p:pic>
        <p:pic>
          <p:nvPicPr>
            <p:cNvPr id="19" name="Picture 18"/>
            <p:cNvPicPr>
              <a:picLocks/>
            </p:cNvPicPr>
            <p:nvPr/>
          </p:nvPicPr>
          <p:blipFill>
            <a:blip r:embed="rId4" cstate="email">
              <a:grayscl/>
              <a:extLst>
                <a:ext uri="{28A0092B-C50C-407E-A947-70E740481C1C}">
                  <a14:useLocalDpi xmlns:a14="http://schemas.microsoft.com/office/drawing/2010/main"/>
                </a:ext>
              </a:extLst>
            </a:blip>
            <a:stretch>
              <a:fillRect/>
            </a:stretch>
          </p:blipFill>
          <p:spPr>
            <a:xfrm>
              <a:off x="11336400" y="961200"/>
              <a:ext cx="2829600" cy="1602000"/>
            </a:xfrm>
            <a:prstGeom prst="rect">
              <a:avLst/>
            </a:prstGeom>
          </p:spPr>
        </p:pic>
        <p:pic>
          <p:nvPicPr>
            <p:cNvPr id="20" name="Picture 19"/>
            <p:cNvPicPr>
              <a:picLocks/>
            </p:cNvPicPr>
            <p:nvPr/>
          </p:nvPicPr>
          <p:blipFill>
            <a:blip r:embed="rId5" cstate="email">
              <a:grayscl/>
              <a:extLst>
                <a:ext uri="{28A0092B-C50C-407E-A947-70E740481C1C}">
                  <a14:useLocalDpi xmlns:a14="http://schemas.microsoft.com/office/drawing/2010/main"/>
                </a:ext>
              </a:extLst>
            </a:blip>
            <a:stretch>
              <a:fillRect/>
            </a:stretch>
          </p:blipFill>
          <p:spPr>
            <a:xfrm>
              <a:off x="8044457" y="2858400"/>
              <a:ext cx="2829600" cy="1602000"/>
            </a:xfrm>
            <a:prstGeom prst="rect">
              <a:avLst/>
            </a:prstGeom>
          </p:spPr>
        </p:pic>
        <p:pic>
          <p:nvPicPr>
            <p:cNvPr id="21" name="Picture 20"/>
            <p:cNvPicPr>
              <a:picLocks/>
            </p:cNvPicPr>
            <p:nvPr/>
          </p:nvPicPr>
          <p:blipFill>
            <a:blip r:embed="rId6" cstate="email">
              <a:grayscl/>
              <a:extLst>
                <a:ext uri="{28A0092B-C50C-407E-A947-70E740481C1C}">
                  <a14:useLocalDpi xmlns:a14="http://schemas.microsoft.com/office/drawing/2010/main"/>
                </a:ext>
              </a:extLst>
            </a:blip>
            <a:stretch>
              <a:fillRect/>
            </a:stretch>
          </p:blipFill>
          <p:spPr>
            <a:xfrm>
              <a:off x="11336400" y="2858400"/>
              <a:ext cx="2829600" cy="1602000"/>
            </a:xfrm>
            <a:prstGeom prst="rect">
              <a:avLst/>
            </a:prstGeom>
          </p:spPr>
        </p:pic>
      </p:grpSp>
      <p:sp>
        <p:nvSpPr>
          <p:cNvPr id="22" name="TextBox 79"/>
          <p:cNvSpPr txBox="1"/>
          <p:nvPr/>
        </p:nvSpPr>
        <p:spPr>
          <a:xfrm>
            <a:off x="0" y="-1"/>
            <a:ext cx="8839200" cy="830997"/>
          </a:xfrm>
          <a:prstGeom prst="rect">
            <a:avLst/>
          </a:prstGeom>
          <a:noFill/>
        </p:spPr>
        <p:txBody>
          <a:bodyPr wrap="square" rtlCol="0">
            <a:spAutoFit/>
          </a:bodyPr>
          <a:lstStyle/>
          <a:p>
            <a:r>
              <a:rPr lang="en-US" sz="2400" b="1" dirty="0">
                <a:solidFill>
                  <a:srgbClr val="002060"/>
                </a:solidFill>
              </a:rPr>
              <a:t>SQAP study with interacting proteins at cell level: </a:t>
            </a:r>
            <a:r>
              <a:rPr lang="en-US" sz="2400" b="1" dirty="0" err="1">
                <a:solidFill>
                  <a:srgbClr val="002060"/>
                </a:solidFill>
              </a:rPr>
              <a:t>Antiangiogenesis</a:t>
            </a:r>
            <a:r>
              <a:rPr lang="en-US" sz="2400" b="1" dirty="0">
                <a:solidFill>
                  <a:srgbClr val="002060"/>
                </a:solidFill>
              </a:rPr>
              <a:t> activity</a:t>
            </a:r>
          </a:p>
        </p:txBody>
      </p:sp>
    </p:spTree>
    <p:extLst>
      <p:ext uri="{BB962C8B-B14F-4D97-AF65-F5344CB8AC3E}">
        <p14:creationId xmlns:p14="http://schemas.microsoft.com/office/powerpoint/2010/main" val="308063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24</a:t>
            </a:fld>
            <a:endParaRPr lang="en-US"/>
          </a:p>
        </p:txBody>
      </p:sp>
      <p:sp>
        <p:nvSpPr>
          <p:cNvPr id="9" name="TextBox 8"/>
          <p:cNvSpPr txBox="1"/>
          <p:nvPr/>
        </p:nvSpPr>
        <p:spPr>
          <a:xfrm>
            <a:off x="6553200" y="1862573"/>
            <a:ext cx="73609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A549</a:t>
            </a:r>
            <a:endParaRPr lang="en-US" dirty="0"/>
          </a:p>
        </p:txBody>
      </p:sp>
      <p:sp>
        <p:nvSpPr>
          <p:cNvPr id="22" name="TextBox 79"/>
          <p:cNvSpPr txBox="1"/>
          <p:nvPr/>
        </p:nvSpPr>
        <p:spPr>
          <a:xfrm>
            <a:off x="0" y="-1"/>
            <a:ext cx="8839200" cy="830997"/>
          </a:xfrm>
          <a:prstGeom prst="rect">
            <a:avLst/>
          </a:prstGeom>
          <a:noFill/>
        </p:spPr>
        <p:txBody>
          <a:bodyPr wrap="square" rtlCol="0">
            <a:spAutoFit/>
          </a:bodyPr>
          <a:lstStyle/>
          <a:p>
            <a:r>
              <a:rPr lang="en-US" sz="2400" b="1" dirty="0">
                <a:solidFill>
                  <a:srgbClr val="002060"/>
                </a:solidFill>
              </a:rPr>
              <a:t>SQAP study with interacting proteins at cell level: </a:t>
            </a:r>
            <a:r>
              <a:rPr lang="en-US" sz="2400" b="1" dirty="0" err="1">
                <a:solidFill>
                  <a:srgbClr val="002060"/>
                </a:solidFill>
              </a:rPr>
              <a:t>Antiangiogenesis</a:t>
            </a:r>
            <a:r>
              <a:rPr lang="en-US" sz="2400" b="1" dirty="0">
                <a:solidFill>
                  <a:srgbClr val="002060"/>
                </a:solidFill>
              </a:rPr>
              <a:t> activity</a:t>
            </a:r>
          </a:p>
        </p:txBody>
      </p:sp>
      <p:grpSp>
        <p:nvGrpSpPr>
          <p:cNvPr id="4" name="Group 3"/>
          <p:cNvGrpSpPr/>
          <p:nvPr/>
        </p:nvGrpSpPr>
        <p:grpSpPr>
          <a:xfrm>
            <a:off x="-58994" y="2231905"/>
            <a:ext cx="9220200" cy="2743200"/>
            <a:chOff x="-228600" y="2763323"/>
            <a:chExt cx="9220200" cy="2743200"/>
          </a:xfrm>
        </p:grpSpPr>
        <p:sp>
          <p:nvSpPr>
            <p:cNvPr id="24" name="TextBox 23"/>
            <p:cNvSpPr txBox="1"/>
            <p:nvPr/>
          </p:nvSpPr>
          <p:spPr>
            <a:xfrm>
              <a:off x="1453102" y="4022277"/>
              <a:ext cx="492443"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3310280" y="3471014"/>
              <a:ext cx="492443"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t>
              </a:r>
            </a:p>
          </p:txBody>
        </p:sp>
        <p:graphicFrame>
          <p:nvGraphicFramePr>
            <p:cNvPr id="28" name="Chart 27"/>
            <p:cNvGraphicFramePr>
              <a:graphicFrameLocks/>
            </p:cNvGraphicFramePr>
            <p:nvPr>
              <p:extLst>
                <p:ext uri="{D42A27DB-BD31-4B8C-83A1-F6EECF244321}">
                  <p14:modId xmlns:p14="http://schemas.microsoft.com/office/powerpoint/2010/main" val="4168820484"/>
                </p:ext>
              </p:extLst>
            </p:nvPr>
          </p:nvGraphicFramePr>
          <p:xfrm>
            <a:off x="-228600" y="2763323"/>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4419600" y="2763323"/>
              <a:ext cx="4572000" cy="2743200"/>
              <a:chOff x="6971400" y="2763323"/>
              <a:chExt cx="4572000" cy="2743200"/>
            </a:xfrm>
          </p:grpSpPr>
          <p:sp>
            <p:nvSpPr>
              <p:cNvPr id="26" name="TextBox 25"/>
              <p:cNvSpPr txBox="1"/>
              <p:nvPr/>
            </p:nvSpPr>
            <p:spPr>
              <a:xfrm>
                <a:off x="8717167" y="3851669"/>
                <a:ext cx="33855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t>
                </a:r>
              </a:p>
            </p:txBody>
          </p:sp>
          <p:sp>
            <p:nvSpPr>
              <p:cNvPr id="27" name="TextBox 26"/>
              <p:cNvSpPr txBox="1"/>
              <p:nvPr/>
            </p:nvSpPr>
            <p:spPr>
              <a:xfrm>
                <a:off x="10488408" y="3512578"/>
                <a:ext cx="492443"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t>
                </a:r>
              </a:p>
            </p:txBody>
          </p:sp>
          <p:graphicFrame>
            <p:nvGraphicFramePr>
              <p:cNvPr id="29" name="Chart 28"/>
              <p:cNvGraphicFramePr>
                <a:graphicFrameLocks/>
              </p:cNvGraphicFramePr>
              <p:nvPr>
                <p:extLst>
                  <p:ext uri="{D42A27DB-BD31-4B8C-83A1-F6EECF244321}">
                    <p14:modId xmlns:p14="http://schemas.microsoft.com/office/powerpoint/2010/main" val="2030621676"/>
                  </p:ext>
                </p:extLst>
              </p:nvPr>
            </p:nvGraphicFramePr>
            <p:xfrm>
              <a:off x="6971400" y="2763323"/>
              <a:ext cx="4572000" cy="2743200"/>
            </p:xfrm>
            <a:graphic>
              <a:graphicData uri="http://schemas.openxmlformats.org/drawingml/2006/chart">
                <c:chart xmlns:c="http://schemas.openxmlformats.org/drawingml/2006/chart" xmlns:r="http://schemas.openxmlformats.org/officeDocument/2006/relationships" r:id="rId4"/>
              </a:graphicData>
            </a:graphic>
          </p:graphicFrame>
        </p:grpSp>
      </p:grpSp>
      <p:sp>
        <p:nvSpPr>
          <p:cNvPr id="30" name="TextBox 29"/>
          <p:cNvSpPr txBox="1"/>
          <p:nvPr/>
        </p:nvSpPr>
        <p:spPr>
          <a:xfrm>
            <a:off x="1682707" y="1862573"/>
            <a:ext cx="1088598" cy="369332"/>
          </a:xfrm>
          <a:prstGeom prst="rect">
            <a:avLst/>
          </a:prstGeom>
          <a:noFill/>
        </p:spPr>
        <p:txBody>
          <a:bodyPr wrap="square" rtlCol="0">
            <a:spAutoFit/>
          </a:bodyPr>
          <a:lstStyle/>
          <a:p>
            <a:r>
              <a:rPr lang="en-US" b="1" dirty="0">
                <a:solidFill>
                  <a:schemeClr val="accent1">
                    <a:lumMod val="75000"/>
                  </a:schemeClr>
                </a:solidFill>
                <a:latin typeface="Arial" pitchFamily="34" charset="0"/>
                <a:cs typeface="Arial" pitchFamily="34" charset="0"/>
              </a:rPr>
              <a:t>HUVEC</a:t>
            </a:r>
            <a:endParaRPr lang="en-US" dirty="0"/>
          </a:p>
        </p:txBody>
      </p:sp>
      <p:sp>
        <p:nvSpPr>
          <p:cNvPr id="31" name="TextBox 30"/>
          <p:cNvSpPr txBox="1"/>
          <p:nvPr/>
        </p:nvSpPr>
        <p:spPr>
          <a:xfrm>
            <a:off x="2987156" y="1354021"/>
            <a:ext cx="2864887"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Change in cell migration</a:t>
            </a:r>
            <a:endParaRPr lang="en-US" dirty="0"/>
          </a:p>
        </p:txBody>
      </p:sp>
    </p:spTree>
    <p:extLst>
      <p:ext uri="{BB962C8B-B14F-4D97-AF65-F5344CB8AC3E}">
        <p14:creationId xmlns:p14="http://schemas.microsoft.com/office/powerpoint/2010/main" val="2944268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25</a:t>
            </a:fld>
            <a:endParaRPr lang="en-US"/>
          </a:p>
        </p:txBody>
      </p:sp>
      <p:sp>
        <p:nvSpPr>
          <p:cNvPr id="7" name="TextBox 79"/>
          <p:cNvSpPr txBox="1"/>
          <p:nvPr/>
        </p:nvSpPr>
        <p:spPr>
          <a:xfrm>
            <a:off x="0" y="-1"/>
            <a:ext cx="8839200" cy="461665"/>
          </a:xfrm>
          <a:prstGeom prst="rect">
            <a:avLst/>
          </a:prstGeom>
          <a:noFill/>
        </p:spPr>
        <p:txBody>
          <a:bodyPr wrap="square" rtlCol="0">
            <a:spAutoFit/>
          </a:bodyPr>
          <a:lstStyle/>
          <a:p>
            <a:r>
              <a:rPr lang="en-US" sz="2400" b="1" dirty="0">
                <a:solidFill>
                  <a:srgbClr val="002060"/>
                </a:solidFill>
              </a:rPr>
              <a:t>SQAP-FAK interaction promotes anti-angiogenesis</a:t>
            </a:r>
          </a:p>
        </p:txBody>
      </p:sp>
      <p:grpSp>
        <p:nvGrpSpPr>
          <p:cNvPr id="3" name="Group 2"/>
          <p:cNvGrpSpPr/>
          <p:nvPr/>
        </p:nvGrpSpPr>
        <p:grpSpPr>
          <a:xfrm>
            <a:off x="358419" y="1420909"/>
            <a:ext cx="8458200" cy="3047646"/>
            <a:chOff x="376451" y="1139192"/>
            <a:chExt cx="8458200" cy="3047646"/>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6451" y="1702626"/>
              <a:ext cx="4140000" cy="2484212"/>
            </a:xfrm>
            <a:prstGeom prst="rect">
              <a:avLst/>
            </a:prstGeom>
            <a:noFill/>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4651" y="1702626"/>
              <a:ext cx="4140000" cy="2484212"/>
            </a:xfrm>
            <a:prstGeom prst="rect">
              <a:avLst/>
            </a:prstGeom>
            <a:noFill/>
          </p:spPr>
        </p:pic>
        <p:sp>
          <p:nvSpPr>
            <p:cNvPr id="8" name="TextBox 7"/>
            <p:cNvSpPr txBox="1"/>
            <p:nvPr/>
          </p:nvSpPr>
          <p:spPr>
            <a:xfrm>
              <a:off x="1950161" y="1139192"/>
              <a:ext cx="992579" cy="584775"/>
            </a:xfrm>
            <a:prstGeom prst="rect">
              <a:avLst/>
            </a:prstGeom>
            <a:noFill/>
          </p:spPr>
          <p:txBody>
            <a:bodyPr wrap="none" rtlCol="0">
              <a:spAutoFit/>
            </a:bodyPr>
            <a:lstStyle/>
            <a:p>
              <a:pPr algn="ctr"/>
              <a:r>
                <a:rPr lang="en-US" b="1" dirty="0">
                  <a:solidFill>
                    <a:schemeClr val="accent1">
                      <a:lumMod val="75000"/>
                    </a:schemeClr>
                  </a:solidFill>
                  <a:latin typeface="Arial" pitchFamily="34" charset="0"/>
                  <a:cs typeface="Arial" pitchFamily="34" charset="0"/>
                </a:rPr>
                <a:t>HUVEC</a:t>
              </a:r>
            </a:p>
            <a:p>
              <a:pPr algn="ctr"/>
              <a:r>
                <a:rPr lang="en-US" sz="1400" b="1" dirty="0">
                  <a:solidFill>
                    <a:schemeClr val="bg1">
                      <a:lumMod val="50000"/>
                    </a:schemeClr>
                  </a:solidFill>
                  <a:latin typeface="Arial" pitchFamily="34" charset="0"/>
                  <a:cs typeface="Arial" pitchFamily="34" charset="0"/>
                </a:rPr>
                <a:t>11 h</a:t>
              </a:r>
              <a:endParaRPr lang="en-US" sz="1400" dirty="0">
                <a:solidFill>
                  <a:schemeClr val="bg1">
                    <a:lumMod val="50000"/>
                  </a:schemeClr>
                </a:solidFill>
              </a:endParaRPr>
            </a:p>
          </p:txBody>
        </p:sp>
        <p:sp>
          <p:nvSpPr>
            <p:cNvPr id="9" name="TextBox 8"/>
            <p:cNvSpPr txBox="1"/>
            <p:nvPr/>
          </p:nvSpPr>
          <p:spPr>
            <a:xfrm>
              <a:off x="6396601" y="1139192"/>
              <a:ext cx="736099" cy="584775"/>
            </a:xfrm>
            <a:prstGeom prst="rect">
              <a:avLst/>
            </a:prstGeom>
            <a:noFill/>
          </p:spPr>
          <p:txBody>
            <a:bodyPr wrap="none" rtlCol="0">
              <a:spAutoFit/>
            </a:bodyPr>
            <a:lstStyle/>
            <a:p>
              <a:pPr algn="ctr"/>
              <a:r>
                <a:rPr lang="en-US" b="1" dirty="0">
                  <a:solidFill>
                    <a:schemeClr val="accent1">
                      <a:lumMod val="75000"/>
                    </a:schemeClr>
                  </a:solidFill>
                  <a:latin typeface="Arial" pitchFamily="34" charset="0"/>
                  <a:cs typeface="Arial" pitchFamily="34" charset="0"/>
                </a:rPr>
                <a:t>A549</a:t>
              </a:r>
            </a:p>
            <a:p>
              <a:pPr algn="ctr"/>
              <a:r>
                <a:rPr lang="en-US" sz="1400" b="1" dirty="0">
                  <a:solidFill>
                    <a:schemeClr val="bg1">
                      <a:lumMod val="50000"/>
                    </a:schemeClr>
                  </a:solidFill>
                  <a:latin typeface="Arial" pitchFamily="34" charset="0"/>
                  <a:cs typeface="Arial" pitchFamily="34" charset="0"/>
                </a:rPr>
                <a:t>25 h</a:t>
              </a:r>
              <a:endParaRPr lang="en-US" sz="1400" dirty="0">
                <a:solidFill>
                  <a:schemeClr val="bg1">
                    <a:lumMod val="50000"/>
                  </a:schemeClr>
                </a:solidFill>
              </a:endParaRPr>
            </a:p>
          </p:txBody>
        </p:sp>
      </p:grpSp>
      <p:sp>
        <p:nvSpPr>
          <p:cNvPr id="10" name="正方形/長方形 23"/>
          <p:cNvSpPr>
            <a:spLocks noChangeAspect="1"/>
          </p:cNvSpPr>
          <p:nvPr/>
        </p:nvSpPr>
        <p:spPr>
          <a:xfrm>
            <a:off x="914400" y="5427800"/>
            <a:ext cx="7346239" cy="646331"/>
          </a:xfrm>
          <a:prstGeom prst="rect">
            <a:avLst/>
          </a:prstGeom>
          <a:solidFill>
            <a:srgbClr val="FFE5FF"/>
          </a:solidFill>
          <a:ln w="28575">
            <a:solidFill>
              <a:srgbClr val="FF4B4B"/>
            </a:solidFill>
          </a:ln>
        </p:spPr>
        <p:txBody>
          <a:bodyPr wrap="square">
            <a:spAutoFit/>
          </a:bodyPr>
          <a:lstStyle/>
          <a:p>
            <a:pPr algn="ctr"/>
            <a:r>
              <a:rPr lang="en-US" dirty="0"/>
              <a:t>SQAP exhibited </a:t>
            </a:r>
            <a:r>
              <a:rPr lang="en-US" dirty="0" err="1"/>
              <a:t>noncytotoxic</a:t>
            </a:r>
            <a:r>
              <a:rPr lang="en-US" dirty="0"/>
              <a:t> effects against either HUVEC or A549 cells.</a:t>
            </a:r>
            <a:endParaRPr lang="en-US" altLang="ja-JP" dirty="0">
              <a:solidFill>
                <a:prstClr val="black"/>
              </a:solidFill>
            </a:endParaRPr>
          </a:p>
        </p:txBody>
      </p:sp>
    </p:spTree>
    <p:extLst>
      <p:ext uri="{BB962C8B-B14F-4D97-AF65-F5344CB8AC3E}">
        <p14:creationId xmlns:p14="http://schemas.microsoft.com/office/powerpoint/2010/main" val="2124273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40475"/>
            <a:ext cx="2133600" cy="365125"/>
          </a:xfrm>
        </p:spPr>
        <p:txBody>
          <a:bodyPr/>
          <a:lstStyle/>
          <a:p>
            <a:fld id="{7B6874E5-A488-4B4B-B0A2-C88A116B033A}" type="slidenum">
              <a:rPr lang="en-US" smtClean="0"/>
              <a:pPr/>
              <a:t>26</a:t>
            </a:fld>
            <a:endParaRPr lang="en-US"/>
          </a:p>
        </p:txBody>
      </p:sp>
      <p:sp>
        <p:nvSpPr>
          <p:cNvPr id="3" name="TextBox 2"/>
          <p:cNvSpPr txBox="1"/>
          <p:nvPr/>
        </p:nvSpPr>
        <p:spPr>
          <a:xfrm>
            <a:off x="328669" y="990600"/>
            <a:ext cx="8467945" cy="3724096"/>
          </a:xfrm>
          <a:prstGeom prst="rect">
            <a:avLst/>
          </a:prstGeom>
          <a:noFill/>
        </p:spPr>
        <p:txBody>
          <a:bodyPr wrap="square" rtlCol="0">
            <a:spAutoFit/>
          </a:bodyPr>
          <a:lstStyle/>
          <a:p>
            <a:pPr algn="ctr">
              <a:tabLst>
                <a:tab pos="363538" algn="l"/>
              </a:tabLst>
            </a:pPr>
            <a:r>
              <a:rPr lang="en-US" sz="2000" dirty="0"/>
              <a:t>Understand SQAP molecular mechanisms by:</a:t>
            </a:r>
          </a:p>
          <a:p>
            <a:pPr>
              <a:tabLst>
                <a:tab pos="363538" algn="l"/>
              </a:tabLst>
            </a:pPr>
            <a:r>
              <a:rPr lang="en-US" dirty="0"/>
              <a:t>    </a:t>
            </a:r>
          </a:p>
          <a:p>
            <a:pPr marL="342900" indent="-342900">
              <a:buFont typeface="+mj-lt"/>
              <a:buAutoNum type="arabicPeriod"/>
            </a:pPr>
            <a:r>
              <a:rPr lang="en-US" dirty="0"/>
              <a:t>    Identification of SQAP-binding proteins targets using a T7 phage display screen.</a:t>
            </a:r>
          </a:p>
          <a:p>
            <a:pPr marL="342900" indent="-342900">
              <a:buFont typeface="+mj-lt"/>
              <a:buAutoNum type="arabicPeriod"/>
            </a:pPr>
            <a:endParaRPr lang="en-US" dirty="0"/>
          </a:p>
          <a:p>
            <a:pPr marL="342900" indent="-342900">
              <a:buFont typeface="+mj-lt"/>
              <a:buAutoNum type="arabicPeriod"/>
            </a:pPr>
            <a:r>
              <a:rPr lang="en-US" dirty="0"/>
              <a:t>    Validation of the interactions.</a:t>
            </a:r>
          </a:p>
          <a:p>
            <a:pPr marL="342900" indent="-342900">
              <a:buFont typeface="+mj-lt"/>
              <a:buAutoNum type="arabicPeriod"/>
            </a:pPr>
            <a:endParaRPr lang="en-US" dirty="0"/>
          </a:p>
          <a:p>
            <a:pPr marL="342900" indent="-342900">
              <a:buFont typeface="+mj-lt"/>
              <a:buAutoNum type="arabicPeriod"/>
            </a:pPr>
            <a:r>
              <a:rPr lang="en-US" dirty="0"/>
              <a:t>    Study the relation of the interacting proteins and SQAP at cell level.</a:t>
            </a:r>
          </a:p>
          <a:p>
            <a:endParaRPr lang="en-US" dirty="0"/>
          </a:p>
          <a:p>
            <a:pPr algn="ctr"/>
            <a:r>
              <a:rPr lang="en-US" u="sng" dirty="0"/>
              <a:t>Summary</a:t>
            </a:r>
          </a:p>
          <a:p>
            <a:pPr marL="342900" indent="-342900">
              <a:buFont typeface="+mj-lt"/>
              <a:buAutoNum type="arabicPeriod"/>
            </a:pPr>
            <a:endParaRPr lang="en-US" dirty="0"/>
          </a:p>
          <a:p>
            <a:pPr marL="342900" indent="-342900">
              <a:buFont typeface="+mj-lt"/>
              <a:buAutoNum type="arabicPeriod"/>
            </a:pPr>
            <a:endParaRPr lang="en-US" dirty="0"/>
          </a:p>
          <a:p>
            <a:pPr>
              <a:buFont typeface="Arial" pitchFamily="34" charset="0"/>
              <a:buChar char="•"/>
            </a:pPr>
            <a:endParaRPr lang="en-US" dirty="0"/>
          </a:p>
        </p:txBody>
      </p:sp>
      <p:sp>
        <p:nvSpPr>
          <p:cNvPr id="4" name="TextBox 3"/>
          <p:cNvSpPr txBox="1"/>
          <p:nvPr/>
        </p:nvSpPr>
        <p:spPr>
          <a:xfrm>
            <a:off x="0" y="0"/>
            <a:ext cx="2871299" cy="830997"/>
          </a:xfrm>
          <a:prstGeom prst="rect">
            <a:avLst/>
          </a:prstGeom>
          <a:noFill/>
        </p:spPr>
        <p:txBody>
          <a:bodyPr wrap="none" rtlCol="0">
            <a:spAutoFit/>
          </a:bodyPr>
          <a:lstStyle/>
          <a:p>
            <a:r>
              <a:rPr lang="en-US" sz="2400" b="1" dirty="0">
                <a:solidFill>
                  <a:srgbClr val="002060"/>
                </a:solidFill>
              </a:rPr>
              <a:t>Research purpose</a:t>
            </a:r>
          </a:p>
          <a:p>
            <a:r>
              <a:rPr lang="en-US" sz="2400" dirty="0">
                <a:solidFill>
                  <a:srgbClr val="002060"/>
                </a:solidFill>
              </a:rPr>
              <a:t> </a:t>
            </a:r>
          </a:p>
        </p:txBody>
      </p:sp>
    </p:spTree>
    <p:extLst>
      <p:ext uri="{BB962C8B-B14F-4D97-AF65-F5344CB8AC3E}">
        <p14:creationId xmlns:p14="http://schemas.microsoft.com/office/powerpoint/2010/main" val="694451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9272"/>
            <a:ext cx="8534400" cy="4770537"/>
          </a:xfrm>
          <a:prstGeom prst="rect">
            <a:avLst/>
          </a:prstGeom>
          <a:solidFill>
            <a:schemeClr val="accent3">
              <a:lumMod val="20000"/>
              <a:lumOff val="80000"/>
            </a:schemeClr>
          </a:solidFill>
          <a:ln w="28575">
            <a:solidFill>
              <a:srgbClr val="C00000"/>
            </a:solidFill>
          </a:ln>
        </p:spPr>
        <p:txBody>
          <a:bodyPr wrap="square" rtlCol="0">
            <a:spAutoFit/>
          </a:bodyPr>
          <a:lstStyle/>
          <a:p>
            <a:pPr marL="365125" indent="-365125">
              <a:buFont typeface="Arial" pitchFamily="34" charset="0"/>
              <a:buChar char="•"/>
            </a:pPr>
            <a:r>
              <a:rPr lang="en-US" sz="1600" dirty="0">
                <a:solidFill>
                  <a:srgbClr val="C00000"/>
                </a:solidFill>
              </a:rPr>
              <a:t>Phage display showed that SQAP binds to: SCP-2, MFE-2, ADRM1, HR23B and FAK. Affinity study for individual T7 phages and SPR confirmed these interactions.</a:t>
            </a:r>
          </a:p>
          <a:p>
            <a:pPr marL="365125" indent="-365125">
              <a:buFont typeface="Arial" pitchFamily="34" charset="0"/>
              <a:buChar char="•"/>
            </a:pPr>
            <a:endParaRPr lang="en-US" sz="1600" dirty="0">
              <a:solidFill>
                <a:srgbClr val="C00000"/>
              </a:solidFill>
            </a:endParaRPr>
          </a:p>
          <a:p>
            <a:pPr marL="365125" indent="-365125">
              <a:buFont typeface="Arial" pitchFamily="34" charset="0"/>
              <a:buChar char="•"/>
            </a:pPr>
            <a:endParaRPr lang="en-US" sz="1600" dirty="0">
              <a:solidFill>
                <a:srgbClr val="C00000"/>
              </a:solidFill>
            </a:endParaRPr>
          </a:p>
          <a:p>
            <a:pPr marL="342900" indent="-342900">
              <a:buFont typeface="Arial" pitchFamily="34" charset="0"/>
              <a:buChar char="•"/>
            </a:pPr>
            <a:r>
              <a:rPr lang="en-US" sz="1600" dirty="0">
                <a:solidFill>
                  <a:srgbClr val="C00000"/>
                </a:solidFill>
              </a:rPr>
              <a:t>SCP-2 and MFE-2 host a SCP-2 domain and they were both found in different libraries; Lung tissue and HUVEC.</a:t>
            </a:r>
          </a:p>
          <a:p>
            <a:pPr marL="342900" indent="-342900">
              <a:buFont typeface="Arial" pitchFamily="34" charset="0"/>
              <a:buChar char="•"/>
            </a:pPr>
            <a:endParaRPr lang="en-US" sz="1600" dirty="0">
              <a:solidFill>
                <a:srgbClr val="C00000"/>
              </a:solidFill>
            </a:endParaRPr>
          </a:p>
          <a:p>
            <a:pPr marL="342900" indent="-342900">
              <a:buFont typeface="Arial" pitchFamily="34" charset="0"/>
              <a:buChar char="•"/>
            </a:pPr>
            <a:endParaRPr lang="en-US" sz="1600" dirty="0">
              <a:solidFill>
                <a:srgbClr val="C00000"/>
              </a:solidFill>
            </a:endParaRPr>
          </a:p>
          <a:p>
            <a:pPr marL="342900" indent="-342900">
              <a:buFont typeface="Arial" pitchFamily="34" charset="0"/>
              <a:buChar char="•"/>
            </a:pPr>
            <a:r>
              <a:rPr lang="en-US" sz="1600" dirty="0">
                <a:solidFill>
                  <a:srgbClr val="C00000"/>
                </a:solidFill>
              </a:rPr>
              <a:t>Binding between SQAP and FAK was further confirmed through a docking assay.</a:t>
            </a:r>
          </a:p>
          <a:p>
            <a:pPr marL="342900" indent="-342900">
              <a:buFont typeface="Arial" pitchFamily="34" charset="0"/>
              <a:buChar char="•"/>
            </a:pPr>
            <a:endParaRPr lang="en-US" sz="1600" dirty="0">
              <a:solidFill>
                <a:srgbClr val="C00000"/>
              </a:solidFill>
            </a:endParaRPr>
          </a:p>
          <a:p>
            <a:pPr marL="342900" indent="-342900">
              <a:buFont typeface="Arial" pitchFamily="34" charset="0"/>
              <a:buChar char="•"/>
            </a:pPr>
            <a:endParaRPr lang="en-US" sz="1600" dirty="0">
              <a:solidFill>
                <a:srgbClr val="C00000"/>
              </a:solidFill>
            </a:endParaRPr>
          </a:p>
          <a:p>
            <a:pPr marL="342900" indent="-342900">
              <a:buFont typeface="Arial" pitchFamily="34" charset="0"/>
              <a:buChar char="•"/>
            </a:pPr>
            <a:r>
              <a:rPr lang="en-US" sz="1600" dirty="0">
                <a:solidFill>
                  <a:srgbClr val="C00000"/>
                </a:solidFill>
              </a:rPr>
              <a:t>SQAP could reduce phosphorylation of FAK at Y397 and Y925, truncated FAK signaling signals as for </a:t>
            </a:r>
            <a:r>
              <a:rPr lang="en-US" sz="1600" dirty="0" err="1">
                <a:solidFill>
                  <a:srgbClr val="C00000"/>
                </a:solidFill>
              </a:rPr>
              <a:t>paxillin</a:t>
            </a:r>
            <a:r>
              <a:rPr lang="en-US" sz="1600" dirty="0">
                <a:solidFill>
                  <a:srgbClr val="C00000"/>
                </a:solidFill>
              </a:rPr>
              <a:t> and </a:t>
            </a:r>
            <a:r>
              <a:rPr lang="en-US" sz="1600" dirty="0" err="1">
                <a:solidFill>
                  <a:srgbClr val="C00000"/>
                </a:solidFill>
              </a:rPr>
              <a:t>Akt</a:t>
            </a:r>
            <a:r>
              <a:rPr lang="en-US" sz="1600" dirty="0">
                <a:solidFill>
                  <a:srgbClr val="C00000"/>
                </a:solidFill>
              </a:rPr>
              <a:t>, and furthermore, arrested cell migration in HUVEC and A549 cells.</a:t>
            </a:r>
          </a:p>
          <a:p>
            <a:pPr marL="342900" indent="-342900">
              <a:buFont typeface="Arial" pitchFamily="34" charset="0"/>
              <a:buChar char="•"/>
            </a:pPr>
            <a:endParaRPr lang="en-US" sz="1600" dirty="0">
              <a:solidFill>
                <a:srgbClr val="C00000"/>
              </a:solidFill>
            </a:endParaRPr>
          </a:p>
          <a:p>
            <a:pPr marL="342900" indent="-342900">
              <a:buFont typeface="Arial" pitchFamily="34" charset="0"/>
              <a:buChar char="•"/>
            </a:pPr>
            <a:endParaRPr lang="en-US" sz="1600" dirty="0">
              <a:solidFill>
                <a:srgbClr val="C00000"/>
              </a:solidFill>
            </a:endParaRPr>
          </a:p>
          <a:p>
            <a:pPr marL="342900" indent="-342900">
              <a:buFont typeface="Arial" pitchFamily="34" charset="0"/>
              <a:buChar char="•"/>
            </a:pPr>
            <a:r>
              <a:rPr lang="en-US" sz="1600" dirty="0">
                <a:solidFill>
                  <a:srgbClr val="C00000"/>
                </a:solidFill>
              </a:rPr>
              <a:t>The interaction between SQAP with FAK and subsequent reduction of FAK phosphorylation may explain the antiangiogenic and radiotherapy synergistic activities of SQAP.</a:t>
            </a:r>
          </a:p>
        </p:txBody>
      </p:sp>
      <p:sp>
        <p:nvSpPr>
          <p:cNvPr id="7" name="TextBox 6"/>
          <p:cNvSpPr txBox="1"/>
          <p:nvPr/>
        </p:nvSpPr>
        <p:spPr>
          <a:xfrm>
            <a:off x="0" y="0"/>
            <a:ext cx="1588897" cy="830997"/>
          </a:xfrm>
          <a:prstGeom prst="rect">
            <a:avLst/>
          </a:prstGeom>
          <a:noFill/>
        </p:spPr>
        <p:txBody>
          <a:bodyPr wrap="none" rtlCol="0">
            <a:spAutoFit/>
          </a:bodyPr>
          <a:lstStyle/>
          <a:p>
            <a:r>
              <a:rPr lang="en-US" sz="2400" b="1" dirty="0">
                <a:solidFill>
                  <a:srgbClr val="002060"/>
                </a:solidFill>
              </a:rPr>
              <a:t>Summary</a:t>
            </a:r>
          </a:p>
          <a:p>
            <a:r>
              <a:rPr lang="en-US" sz="2400" dirty="0">
                <a:solidFill>
                  <a:srgbClr val="002060"/>
                </a:solidFill>
              </a:rPr>
              <a:t> </a:t>
            </a:r>
          </a:p>
        </p:txBody>
      </p:sp>
      <p:sp>
        <p:nvSpPr>
          <p:cNvPr id="2" name="Slide Number Placeholder 1"/>
          <p:cNvSpPr>
            <a:spLocks noGrp="1"/>
          </p:cNvSpPr>
          <p:nvPr>
            <p:ph type="sldNum" sz="quarter" idx="12"/>
          </p:nvPr>
        </p:nvSpPr>
        <p:spPr>
          <a:xfrm>
            <a:off x="6553200" y="6873875"/>
            <a:ext cx="2133600" cy="365125"/>
          </a:xfrm>
        </p:spPr>
        <p:txBody>
          <a:bodyPr/>
          <a:lstStyle/>
          <a:p>
            <a:fld id="{7B6874E5-A488-4B4B-B0A2-C88A116B033A}" type="slidenum">
              <a:rPr lang="en-US" smtClean="0"/>
              <a:pPr/>
              <a:t>27</a:t>
            </a:fld>
            <a:endParaRPr lang="en-US"/>
          </a:p>
        </p:txBody>
      </p:sp>
      <p:sp>
        <p:nvSpPr>
          <p:cNvPr id="5" name="Slide Number Placeholder 1"/>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27</a:t>
            </a:r>
          </a:p>
        </p:txBody>
      </p:sp>
    </p:spTree>
    <p:extLst>
      <p:ext uri="{BB962C8B-B14F-4D97-AF65-F5344CB8AC3E}">
        <p14:creationId xmlns:p14="http://schemas.microsoft.com/office/powerpoint/2010/main" val="2432641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6874E5-A488-4B4B-B0A2-C88A116B033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3886200" y="3200400"/>
            <a:ext cx="1261884"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rPr>
              <a:t>Thanks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rPr>
              <a:t> </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4244" y="1645765"/>
            <a:ext cx="4895512" cy="3566469"/>
          </a:xfrm>
          <a:prstGeom prst="rect">
            <a:avLst/>
          </a:prstGeom>
        </p:spPr>
      </p:pic>
    </p:spTree>
    <p:extLst>
      <p:ext uri="{BB962C8B-B14F-4D97-AF65-F5344CB8AC3E}">
        <p14:creationId xmlns:p14="http://schemas.microsoft.com/office/powerpoint/2010/main" val="547446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29</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4080" y="580838"/>
            <a:ext cx="5973597" cy="3152962"/>
          </a:xfrm>
          <a:prstGeom prst="rect">
            <a:avLst/>
          </a:prstGeom>
        </p:spPr>
      </p:pic>
      <p:sp>
        <p:nvSpPr>
          <p:cNvPr id="4" name="TextBox 3"/>
          <p:cNvSpPr txBox="1"/>
          <p:nvPr/>
        </p:nvSpPr>
        <p:spPr>
          <a:xfrm>
            <a:off x="0" y="0"/>
            <a:ext cx="2896177" cy="830997"/>
          </a:xfrm>
          <a:prstGeom prst="rect">
            <a:avLst/>
          </a:prstGeom>
          <a:noFill/>
        </p:spPr>
        <p:txBody>
          <a:bodyPr wrap="none" rtlCol="0">
            <a:spAutoFit/>
          </a:bodyPr>
          <a:lstStyle/>
          <a:p>
            <a:r>
              <a:rPr lang="en-US" sz="2400" b="1" dirty="0">
                <a:solidFill>
                  <a:srgbClr val="002060"/>
                </a:solidFill>
              </a:rPr>
              <a:t>SQAP background</a:t>
            </a:r>
          </a:p>
          <a:p>
            <a:r>
              <a:rPr lang="en-US" sz="2400" dirty="0">
                <a:solidFill>
                  <a:srgbClr val="002060"/>
                </a:solidFill>
              </a:rPr>
              <a:t> </a:t>
            </a:r>
          </a:p>
        </p:txBody>
      </p:sp>
      <p:sp>
        <p:nvSpPr>
          <p:cNvPr id="5" name="TextBox 4"/>
          <p:cNvSpPr txBox="1"/>
          <p:nvPr/>
        </p:nvSpPr>
        <p:spPr>
          <a:xfrm>
            <a:off x="5675982" y="230832"/>
            <a:ext cx="80021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Lu-65</a:t>
            </a:r>
            <a:endParaRPr lang="en-US" dirty="0"/>
          </a:p>
        </p:txBody>
      </p:sp>
      <p:sp>
        <p:nvSpPr>
          <p:cNvPr id="6" name="TextBox 5"/>
          <p:cNvSpPr txBox="1"/>
          <p:nvPr/>
        </p:nvSpPr>
        <p:spPr>
          <a:xfrm>
            <a:off x="359337" y="1126234"/>
            <a:ext cx="2513028" cy="1815882"/>
          </a:xfrm>
          <a:prstGeom prst="rect">
            <a:avLst/>
          </a:prstGeom>
          <a:noFill/>
        </p:spPr>
        <p:txBody>
          <a:bodyPr wrap="square" rtlCol="0">
            <a:spAutoFit/>
          </a:bodyPr>
          <a:lstStyle/>
          <a:p>
            <a:pPr>
              <a:tabLst>
                <a:tab pos="363538" algn="l"/>
              </a:tabLst>
            </a:pPr>
            <a:r>
              <a:rPr lang="en-US" sz="1600" dirty="0"/>
              <a:t>The ability of SQAP to trigger </a:t>
            </a:r>
            <a:r>
              <a:rPr lang="en-US" sz="1600" dirty="0" err="1"/>
              <a:t>antiangiogenesis</a:t>
            </a:r>
            <a:r>
              <a:rPr lang="en-US" sz="1600" dirty="0"/>
              <a:t> </a:t>
            </a:r>
            <a:r>
              <a:rPr lang="en-US" sz="1600" i="1" dirty="0"/>
              <a:t>in vivo</a:t>
            </a:r>
            <a:r>
              <a:rPr lang="en-US" sz="1600" dirty="0"/>
              <a:t> with very few side effects, similar to SQMG, has been confirmed in previous biological studies.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3581400"/>
            <a:ext cx="3078940" cy="32766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4080" y="4619700"/>
            <a:ext cx="2734695" cy="1200000"/>
          </a:xfrm>
          <a:prstGeom prst="rect">
            <a:avLst/>
          </a:prstGeom>
        </p:spPr>
      </p:pic>
      <p:sp>
        <p:nvSpPr>
          <p:cNvPr id="9" name="TextBox 8"/>
          <p:cNvSpPr txBox="1"/>
          <p:nvPr/>
        </p:nvSpPr>
        <p:spPr>
          <a:xfrm>
            <a:off x="1171421" y="3364468"/>
            <a:ext cx="73609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A549</a:t>
            </a:r>
            <a:endParaRPr lang="en-US" dirty="0"/>
          </a:p>
        </p:txBody>
      </p:sp>
    </p:spTree>
    <p:extLst>
      <p:ext uri="{BB962C8B-B14F-4D97-AF65-F5344CB8AC3E}">
        <p14:creationId xmlns:p14="http://schemas.microsoft.com/office/powerpoint/2010/main" val="367111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40475"/>
            <a:ext cx="2133600" cy="365125"/>
          </a:xfrm>
        </p:spPr>
        <p:txBody>
          <a:bodyPr/>
          <a:lstStyle/>
          <a:p>
            <a:fld id="{7B6874E5-A488-4B4B-B0A2-C88A116B033A}" type="slidenum">
              <a:rPr lang="en-US" smtClean="0"/>
              <a:pPr/>
              <a:t>3</a:t>
            </a:fld>
            <a:endParaRPr lang="en-US"/>
          </a:p>
        </p:txBody>
      </p:sp>
      <p:sp>
        <p:nvSpPr>
          <p:cNvPr id="3" name="TextBox 2"/>
          <p:cNvSpPr txBox="1"/>
          <p:nvPr/>
        </p:nvSpPr>
        <p:spPr>
          <a:xfrm>
            <a:off x="328669" y="990600"/>
            <a:ext cx="8467945" cy="3724096"/>
          </a:xfrm>
          <a:prstGeom prst="rect">
            <a:avLst/>
          </a:prstGeom>
          <a:noFill/>
        </p:spPr>
        <p:txBody>
          <a:bodyPr wrap="square" rtlCol="0">
            <a:spAutoFit/>
          </a:bodyPr>
          <a:lstStyle/>
          <a:p>
            <a:pPr algn="ctr">
              <a:tabLst>
                <a:tab pos="363538" algn="l"/>
              </a:tabLst>
            </a:pPr>
            <a:r>
              <a:rPr lang="en-US" sz="2000" dirty="0"/>
              <a:t>Understand SQAP molecular mechanisms by:</a:t>
            </a:r>
          </a:p>
          <a:p>
            <a:pPr>
              <a:tabLst>
                <a:tab pos="363538" algn="l"/>
              </a:tabLst>
            </a:pPr>
            <a:r>
              <a:rPr lang="en-US" dirty="0"/>
              <a:t>    </a:t>
            </a:r>
          </a:p>
          <a:p>
            <a:pPr marL="342900" indent="-342900">
              <a:buFont typeface="+mj-lt"/>
              <a:buAutoNum type="arabicPeriod"/>
            </a:pPr>
            <a:r>
              <a:rPr lang="en-US" dirty="0"/>
              <a:t>    </a:t>
            </a:r>
            <a:r>
              <a:rPr lang="en-US" u="sng" dirty="0"/>
              <a:t>Identification of SQAP-binding proteins targets using a T7 phage display screen.</a:t>
            </a:r>
          </a:p>
          <a:p>
            <a:pPr marL="342900" indent="-342900">
              <a:buFont typeface="+mj-lt"/>
              <a:buAutoNum type="arabicPeriod"/>
            </a:pPr>
            <a:endParaRPr lang="en-US" dirty="0"/>
          </a:p>
          <a:p>
            <a:pPr marL="342900" indent="-342900">
              <a:buFont typeface="+mj-lt"/>
              <a:buAutoNum type="arabicPeriod"/>
            </a:pPr>
            <a:r>
              <a:rPr lang="en-US" dirty="0"/>
              <a:t>    Validation of the interactions.</a:t>
            </a:r>
          </a:p>
          <a:p>
            <a:pPr marL="342900" indent="-342900">
              <a:buFont typeface="+mj-lt"/>
              <a:buAutoNum type="arabicPeriod"/>
            </a:pPr>
            <a:endParaRPr lang="en-US" dirty="0"/>
          </a:p>
          <a:p>
            <a:pPr marL="342900" indent="-342900">
              <a:buFont typeface="+mj-lt"/>
              <a:buAutoNum type="arabicPeriod"/>
            </a:pPr>
            <a:r>
              <a:rPr lang="en-US" dirty="0"/>
              <a:t>    Study the relation of the interacting proteins and SQAP at cell level.</a:t>
            </a:r>
          </a:p>
          <a:p>
            <a:endParaRPr lang="en-US" dirty="0"/>
          </a:p>
          <a:p>
            <a:pPr algn="ctr"/>
            <a:r>
              <a:rPr lang="en-US" dirty="0"/>
              <a:t>Summary</a:t>
            </a:r>
          </a:p>
          <a:p>
            <a:pPr marL="342900" indent="-342900">
              <a:buFont typeface="+mj-lt"/>
              <a:buAutoNum type="arabicPeriod"/>
            </a:pPr>
            <a:endParaRPr lang="en-US" dirty="0"/>
          </a:p>
          <a:p>
            <a:pPr marL="342900" indent="-342900">
              <a:buFont typeface="+mj-lt"/>
              <a:buAutoNum type="arabicPeriod"/>
            </a:pPr>
            <a:endParaRPr lang="en-US" dirty="0"/>
          </a:p>
          <a:p>
            <a:pPr>
              <a:buFont typeface="Arial" pitchFamily="34" charset="0"/>
              <a:buChar char="•"/>
            </a:pPr>
            <a:endParaRPr lang="en-US" dirty="0"/>
          </a:p>
        </p:txBody>
      </p:sp>
      <p:sp>
        <p:nvSpPr>
          <p:cNvPr id="4" name="TextBox 3"/>
          <p:cNvSpPr txBox="1"/>
          <p:nvPr/>
        </p:nvSpPr>
        <p:spPr>
          <a:xfrm>
            <a:off x="0" y="0"/>
            <a:ext cx="2871299" cy="830997"/>
          </a:xfrm>
          <a:prstGeom prst="rect">
            <a:avLst/>
          </a:prstGeom>
          <a:noFill/>
        </p:spPr>
        <p:txBody>
          <a:bodyPr wrap="none" rtlCol="0">
            <a:spAutoFit/>
          </a:bodyPr>
          <a:lstStyle/>
          <a:p>
            <a:r>
              <a:rPr lang="en-US" sz="2400" b="1" dirty="0">
                <a:solidFill>
                  <a:srgbClr val="002060"/>
                </a:solidFill>
              </a:rPr>
              <a:t>Research purpose</a:t>
            </a:r>
          </a:p>
          <a:p>
            <a:r>
              <a:rPr lang="en-US" sz="2400" dirty="0">
                <a:solidFill>
                  <a:srgbClr val="002060"/>
                </a:solidFill>
              </a:rPr>
              <a:t> </a:t>
            </a:r>
          </a:p>
        </p:txBody>
      </p:sp>
    </p:spTree>
    <p:extLst>
      <p:ext uri="{BB962C8B-B14F-4D97-AF65-F5344CB8AC3E}">
        <p14:creationId xmlns:p14="http://schemas.microsoft.com/office/powerpoint/2010/main" val="2105024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30</a:t>
            </a:fld>
            <a:endParaRPr lang="en-US"/>
          </a:p>
        </p:txBody>
      </p:sp>
      <p:sp>
        <p:nvSpPr>
          <p:cNvPr id="4" name="TextBox 79"/>
          <p:cNvSpPr txBox="1"/>
          <p:nvPr/>
        </p:nvSpPr>
        <p:spPr>
          <a:xfrm>
            <a:off x="0" y="0"/>
            <a:ext cx="8193269" cy="461665"/>
          </a:xfrm>
          <a:prstGeom prst="rect">
            <a:avLst/>
          </a:prstGeom>
          <a:noFill/>
        </p:spPr>
        <p:txBody>
          <a:bodyPr wrap="none" rtlCol="0">
            <a:spAutoFit/>
          </a:bodyPr>
          <a:lstStyle/>
          <a:p>
            <a:r>
              <a:rPr lang="en-US" sz="2400" b="1" dirty="0">
                <a:solidFill>
                  <a:srgbClr val="002060"/>
                </a:solidFill>
              </a:rPr>
              <a:t>Identification of SQAP-binding proteins: Phage display</a:t>
            </a:r>
          </a:p>
        </p:txBody>
      </p:sp>
      <p:graphicFrame>
        <p:nvGraphicFramePr>
          <p:cNvPr id="14" name="Chart 13"/>
          <p:cNvGraphicFramePr>
            <a:graphicFrameLocks/>
          </p:cNvGraphicFramePr>
          <p:nvPr>
            <p:extLst>
              <p:ext uri="{D42A27DB-BD31-4B8C-83A1-F6EECF244321}">
                <p14:modId xmlns:p14="http://schemas.microsoft.com/office/powerpoint/2010/main" val="1309301289"/>
              </p:ext>
            </p:extLst>
          </p:nvPr>
        </p:nvGraphicFramePr>
        <p:xfrm>
          <a:off x="99065" y="914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815173325"/>
              </p:ext>
            </p:extLst>
          </p:nvPr>
        </p:nvGraphicFramePr>
        <p:xfrm>
          <a:off x="4518665" y="9144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705279526"/>
              </p:ext>
            </p:extLst>
          </p:nvPr>
        </p:nvGraphicFramePr>
        <p:xfrm>
          <a:off x="2133600" y="3978275"/>
          <a:ext cx="48768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1606647" y="576586"/>
            <a:ext cx="1556836"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Lung cancer</a:t>
            </a:r>
            <a:endParaRPr lang="en-US" dirty="0"/>
          </a:p>
        </p:txBody>
      </p:sp>
      <p:sp>
        <p:nvSpPr>
          <p:cNvPr id="18" name="TextBox 17"/>
          <p:cNvSpPr txBox="1"/>
          <p:nvPr/>
        </p:nvSpPr>
        <p:spPr>
          <a:xfrm>
            <a:off x="6506403" y="576586"/>
            <a:ext cx="748923"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HeLa</a:t>
            </a:r>
            <a:endParaRPr lang="en-US" dirty="0"/>
          </a:p>
        </p:txBody>
      </p:sp>
      <p:sp>
        <p:nvSpPr>
          <p:cNvPr id="19" name="TextBox 18"/>
          <p:cNvSpPr txBox="1"/>
          <p:nvPr/>
        </p:nvSpPr>
        <p:spPr>
          <a:xfrm>
            <a:off x="4174775" y="3611512"/>
            <a:ext cx="99257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HUVEC</a:t>
            </a:r>
            <a:endParaRPr lang="en-US" dirty="0"/>
          </a:p>
        </p:txBody>
      </p:sp>
    </p:spTree>
    <p:extLst>
      <p:ext uri="{BB962C8B-B14F-4D97-AF65-F5344CB8AC3E}">
        <p14:creationId xmlns:p14="http://schemas.microsoft.com/office/powerpoint/2010/main" val="2716438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31</a:t>
            </a:fld>
            <a:endParaRPr lang="en-US"/>
          </a:p>
        </p:txBody>
      </p:sp>
      <p:sp>
        <p:nvSpPr>
          <p:cNvPr id="6" name="TextBox 5"/>
          <p:cNvSpPr txBox="1"/>
          <p:nvPr/>
        </p:nvSpPr>
        <p:spPr>
          <a:xfrm>
            <a:off x="0" y="0"/>
            <a:ext cx="8610600" cy="830997"/>
          </a:xfrm>
          <a:prstGeom prst="rect">
            <a:avLst/>
          </a:prstGeom>
          <a:noFill/>
        </p:spPr>
        <p:txBody>
          <a:bodyPr wrap="square" rtlCol="0">
            <a:spAutoFit/>
          </a:bodyPr>
          <a:lstStyle/>
          <a:p>
            <a:r>
              <a:rPr lang="en-US" sz="2400" b="1" dirty="0">
                <a:solidFill>
                  <a:srgbClr val="002060"/>
                </a:solidFill>
              </a:rPr>
              <a:t>Validation of the interaction: affinity study for individual T7 phages.</a:t>
            </a:r>
          </a:p>
        </p:txBody>
      </p:sp>
      <p:pic>
        <p:nvPicPr>
          <p:cNvPr id="7"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510699"/>
            <a:ext cx="3810000" cy="5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844232"/>
            <a:ext cx="4176000" cy="334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739889"/>
            <a:ext cx="6705601" cy="4029985"/>
          </a:xfrm>
          <a:prstGeom prst="rect">
            <a:avLst/>
          </a:prstGeom>
          <a:noFill/>
        </p:spPr>
      </p:pic>
    </p:spTree>
    <p:extLst>
      <p:ext uri="{BB962C8B-B14F-4D97-AF65-F5344CB8AC3E}">
        <p14:creationId xmlns:p14="http://schemas.microsoft.com/office/powerpoint/2010/main" val="3789609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32</a:t>
            </a:fld>
            <a:endParaRPr lang="en-US"/>
          </a:p>
        </p:txBody>
      </p:sp>
      <p:sp>
        <p:nvSpPr>
          <p:cNvPr id="8" name="TextBox 7"/>
          <p:cNvSpPr txBox="1"/>
          <p:nvPr/>
        </p:nvSpPr>
        <p:spPr>
          <a:xfrm>
            <a:off x="2035331" y="3048000"/>
            <a:ext cx="99257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HUVEC</a:t>
            </a:r>
            <a:endParaRPr lang="en-US" dirty="0"/>
          </a:p>
        </p:txBody>
      </p:sp>
      <p:sp>
        <p:nvSpPr>
          <p:cNvPr id="9" name="TextBox 8"/>
          <p:cNvSpPr txBox="1"/>
          <p:nvPr/>
        </p:nvSpPr>
        <p:spPr>
          <a:xfrm>
            <a:off x="6533535" y="3096500"/>
            <a:ext cx="736099"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A549</a:t>
            </a:r>
            <a:endParaRPr lang="en-US"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7459" y="990600"/>
            <a:ext cx="6358679" cy="2072820"/>
          </a:xfrm>
          <a:prstGeom prst="rect">
            <a:avLst/>
          </a:prstGeom>
        </p:spPr>
      </p:pic>
      <p:sp>
        <p:nvSpPr>
          <p:cNvPr id="11" name="TextBox 79"/>
          <p:cNvSpPr txBox="1"/>
          <p:nvPr/>
        </p:nvSpPr>
        <p:spPr>
          <a:xfrm>
            <a:off x="0" y="-1"/>
            <a:ext cx="8839200" cy="830997"/>
          </a:xfrm>
          <a:prstGeom prst="rect">
            <a:avLst/>
          </a:prstGeom>
          <a:noFill/>
        </p:spPr>
        <p:txBody>
          <a:bodyPr wrap="square" rtlCol="0">
            <a:spAutoFit/>
          </a:bodyPr>
          <a:lstStyle/>
          <a:p>
            <a:r>
              <a:rPr lang="en-US" sz="2400" b="1" dirty="0">
                <a:solidFill>
                  <a:srgbClr val="002060"/>
                </a:solidFill>
              </a:rPr>
              <a:t>SQAP study with interacting proteins at cell level: </a:t>
            </a:r>
            <a:r>
              <a:rPr lang="en-US" sz="2400" b="1" dirty="0" err="1">
                <a:solidFill>
                  <a:srgbClr val="002060"/>
                </a:solidFill>
              </a:rPr>
              <a:t>Antiangiogenesis</a:t>
            </a:r>
            <a:r>
              <a:rPr lang="en-US" sz="2400" b="1" dirty="0">
                <a:solidFill>
                  <a:srgbClr val="002060"/>
                </a:solidFill>
              </a:rPr>
              <a:t> activity</a:t>
            </a:r>
          </a:p>
        </p:txBody>
      </p:sp>
      <p:graphicFrame>
        <p:nvGraphicFramePr>
          <p:cNvPr id="13" name="Chart 12"/>
          <p:cNvGraphicFramePr>
            <a:graphicFrameLocks/>
          </p:cNvGraphicFramePr>
          <p:nvPr>
            <p:extLst>
              <p:ext uri="{D42A27DB-BD31-4B8C-83A1-F6EECF244321}">
                <p14:modId xmlns:p14="http://schemas.microsoft.com/office/powerpoint/2010/main" val="3879382404"/>
              </p:ext>
            </p:extLst>
          </p:nvPr>
        </p:nvGraphicFramePr>
        <p:xfrm>
          <a:off x="-58207" y="333202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2400816" y="3609201"/>
            <a:ext cx="26161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3623763" y="3838576"/>
            <a:ext cx="26161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t>
            </a:r>
          </a:p>
        </p:txBody>
      </p:sp>
      <p:graphicFrame>
        <p:nvGraphicFramePr>
          <p:cNvPr id="17" name="Chart 16"/>
          <p:cNvGraphicFramePr>
            <a:graphicFrameLocks/>
          </p:cNvGraphicFramePr>
          <p:nvPr>
            <p:extLst>
              <p:ext uri="{D42A27DB-BD31-4B8C-83A1-F6EECF244321}">
                <p14:modId xmlns:p14="http://schemas.microsoft.com/office/powerpoint/2010/main" val="3614394909"/>
              </p:ext>
            </p:extLst>
          </p:nvPr>
        </p:nvGraphicFramePr>
        <p:xfrm>
          <a:off x="4329966" y="336929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6782269" y="3810000"/>
            <a:ext cx="26161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7982356" y="4038600"/>
            <a:ext cx="338554"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t>
            </a:r>
          </a:p>
        </p:txBody>
      </p:sp>
      <p:sp>
        <p:nvSpPr>
          <p:cNvPr id="20" name="正方形/長方形 23"/>
          <p:cNvSpPr>
            <a:spLocks noChangeAspect="1"/>
          </p:cNvSpPr>
          <p:nvPr/>
        </p:nvSpPr>
        <p:spPr>
          <a:xfrm>
            <a:off x="2035331" y="6187073"/>
            <a:ext cx="5291951" cy="338554"/>
          </a:xfrm>
          <a:prstGeom prst="rect">
            <a:avLst/>
          </a:prstGeom>
          <a:solidFill>
            <a:srgbClr val="FFE5FF"/>
          </a:solidFill>
          <a:ln w="28575">
            <a:solidFill>
              <a:srgbClr val="FF4B4B"/>
            </a:solidFill>
          </a:ln>
        </p:spPr>
        <p:txBody>
          <a:bodyPr wrap="square">
            <a:spAutoFit/>
          </a:bodyPr>
          <a:lstStyle/>
          <a:p>
            <a:pPr algn="ctr"/>
            <a:r>
              <a:rPr lang="en-US" sz="1600" dirty="0"/>
              <a:t>SQAP arrests migration affecting FAK phosphorylation.</a:t>
            </a:r>
            <a:endParaRPr lang="en-US" altLang="ja-JP" sz="1600" dirty="0">
              <a:solidFill>
                <a:prstClr val="black"/>
              </a:solidFill>
            </a:endParaRPr>
          </a:p>
        </p:txBody>
      </p:sp>
    </p:spTree>
    <p:extLst>
      <p:ext uri="{BB962C8B-B14F-4D97-AF65-F5344CB8AC3E}">
        <p14:creationId xmlns:p14="http://schemas.microsoft.com/office/powerpoint/2010/main" val="409107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9"/>
          <p:cNvSpPr txBox="1"/>
          <p:nvPr/>
        </p:nvSpPr>
        <p:spPr>
          <a:xfrm>
            <a:off x="0" y="0"/>
            <a:ext cx="8193269" cy="461665"/>
          </a:xfrm>
          <a:prstGeom prst="rect">
            <a:avLst/>
          </a:prstGeom>
          <a:noFill/>
        </p:spPr>
        <p:txBody>
          <a:bodyPr wrap="none" rtlCol="0">
            <a:spAutoFit/>
          </a:bodyPr>
          <a:lstStyle/>
          <a:p>
            <a:r>
              <a:rPr lang="en-US" sz="2400" b="1" dirty="0">
                <a:solidFill>
                  <a:srgbClr val="002060"/>
                </a:solidFill>
              </a:rPr>
              <a:t>Identification of SQAP-binding proteins: Phage display</a:t>
            </a:r>
          </a:p>
        </p:txBody>
      </p:sp>
      <p:sp>
        <p:nvSpPr>
          <p:cNvPr id="2" name="Slide Number Placeholder 1"/>
          <p:cNvSpPr>
            <a:spLocks noGrp="1"/>
          </p:cNvSpPr>
          <p:nvPr>
            <p:ph type="sldNum" sz="quarter" idx="12"/>
          </p:nvPr>
        </p:nvSpPr>
        <p:spPr/>
        <p:txBody>
          <a:bodyPr/>
          <a:lstStyle/>
          <a:p>
            <a:fld id="{7B6874E5-A488-4B4B-B0A2-C88A116B033A}" type="slidenum">
              <a:rPr lang="en-US" smtClean="0"/>
              <a:pPr/>
              <a:t>4</a:t>
            </a:fld>
            <a:endParaRPr lang="en-US"/>
          </a:p>
        </p:txBody>
      </p:sp>
      <p:pic>
        <p:nvPicPr>
          <p:cNvPr id="3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910103"/>
            <a:ext cx="6934200" cy="499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88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5</a:t>
            </a:fld>
            <a:endParaRPr lang="en-US"/>
          </a:p>
        </p:txBody>
      </p:sp>
      <p:pic>
        <p:nvPicPr>
          <p:cNvPr id="3" name="Picture 2"/>
          <p:cNvPicPr>
            <a:picLocks noChangeAspect="1"/>
          </p:cNvPicPr>
          <p:nvPr/>
        </p:nvPicPr>
        <p:blipFill>
          <a:blip r:embed="rId3"/>
          <a:stretch>
            <a:fillRect/>
          </a:stretch>
        </p:blipFill>
        <p:spPr>
          <a:xfrm>
            <a:off x="703385" y="2316360"/>
            <a:ext cx="8001000" cy="2185295"/>
          </a:xfrm>
          <a:prstGeom prst="rect">
            <a:avLst/>
          </a:prstGeom>
        </p:spPr>
      </p:pic>
      <p:sp>
        <p:nvSpPr>
          <p:cNvPr id="4" name="TextBox 79"/>
          <p:cNvSpPr txBox="1"/>
          <p:nvPr/>
        </p:nvSpPr>
        <p:spPr>
          <a:xfrm>
            <a:off x="0" y="0"/>
            <a:ext cx="8193269" cy="461665"/>
          </a:xfrm>
          <a:prstGeom prst="rect">
            <a:avLst/>
          </a:prstGeom>
          <a:noFill/>
        </p:spPr>
        <p:txBody>
          <a:bodyPr wrap="none" rtlCol="0">
            <a:spAutoFit/>
          </a:bodyPr>
          <a:lstStyle/>
          <a:p>
            <a:r>
              <a:rPr lang="en-US" sz="2400" b="1" dirty="0">
                <a:solidFill>
                  <a:srgbClr val="002060"/>
                </a:solidFill>
              </a:rPr>
              <a:t>Identification of SQAP-binding proteins: Phage display</a:t>
            </a:r>
          </a:p>
        </p:txBody>
      </p:sp>
      <p:sp>
        <p:nvSpPr>
          <p:cNvPr id="6" name="Left Brace 5"/>
          <p:cNvSpPr/>
          <p:nvPr/>
        </p:nvSpPr>
        <p:spPr>
          <a:xfrm rot="5400000">
            <a:off x="2494085" y="-4223"/>
            <a:ext cx="533400" cy="4107766"/>
          </a:xfrm>
          <a:prstGeom prst="leftBrac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5112434" y="4185132"/>
            <a:ext cx="533400" cy="1128932"/>
          </a:xfrm>
          <a:prstGeom prst="leftBrac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rot="5400000">
            <a:off x="6237268" y="1489291"/>
            <a:ext cx="533400" cy="1120737"/>
          </a:xfrm>
          <a:prstGeom prst="leftBrac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7608868" y="3937772"/>
            <a:ext cx="533400" cy="1622463"/>
          </a:xfrm>
          <a:prstGeom prst="leftBrac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341439" y="1440392"/>
            <a:ext cx="838691"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Biotin</a:t>
            </a:r>
            <a:endParaRPr lang="en-US" dirty="0"/>
          </a:p>
        </p:txBody>
      </p:sp>
      <p:sp>
        <p:nvSpPr>
          <p:cNvPr id="11" name="TextBox 10"/>
          <p:cNvSpPr txBox="1"/>
          <p:nvPr/>
        </p:nvSpPr>
        <p:spPr>
          <a:xfrm>
            <a:off x="5744786" y="1440392"/>
            <a:ext cx="1518364" cy="369332"/>
          </a:xfrm>
          <a:prstGeom prst="rect">
            <a:avLst/>
          </a:prstGeom>
          <a:noFill/>
        </p:spPr>
        <p:txBody>
          <a:bodyPr wrap="none" rtlCol="0">
            <a:spAutoFit/>
          </a:bodyPr>
          <a:lstStyle/>
          <a:p>
            <a:r>
              <a:rPr lang="en-US" b="1" dirty="0" err="1">
                <a:solidFill>
                  <a:schemeClr val="accent1">
                    <a:lumMod val="75000"/>
                  </a:schemeClr>
                </a:solidFill>
                <a:latin typeface="Arial" pitchFamily="34" charset="0"/>
                <a:cs typeface="Arial" pitchFamily="34" charset="0"/>
              </a:rPr>
              <a:t>Propanediol</a:t>
            </a:r>
            <a:endParaRPr lang="en-US" dirty="0"/>
          </a:p>
        </p:txBody>
      </p:sp>
      <p:sp>
        <p:nvSpPr>
          <p:cNvPr id="12" name="TextBox 11"/>
          <p:cNvSpPr txBox="1"/>
          <p:nvPr/>
        </p:nvSpPr>
        <p:spPr>
          <a:xfrm>
            <a:off x="4421179" y="5008291"/>
            <a:ext cx="1915909" cy="369332"/>
          </a:xfrm>
          <a:prstGeom prst="rect">
            <a:avLst/>
          </a:prstGeom>
          <a:noFill/>
        </p:spPr>
        <p:txBody>
          <a:bodyPr wrap="none" rtlCol="0">
            <a:spAutoFit/>
          </a:bodyPr>
          <a:lstStyle/>
          <a:p>
            <a:r>
              <a:rPr lang="en-US" b="1" dirty="0" err="1">
                <a:solidFill>
                  <a:schemeClr val="accent1">
                    <a:lumMod val="75000"/>
                  </a:schemeClr>
                </a:solidFill>
                <a:latin typeface="Arial" pitchFamily="34" charset="0"/>
                <a:cs typeface="Arial" pitchFamily="34" charset="0"/>
              </a:rPr>
              <a:t>Sulfoquinovose</a:t>
            </a:r>
            <a:endParaRPr lang="en-US" dirty="0"/>
          </a:p>
        </p:txBody>
      </p:sp>
      <p:sp>
        <p:nvSpPr>
          <p:cNvPr id="13" name="TextBox 12"/>
          <p:cNvSpPr txBox="1"/>
          <p:nvPr/>
        </p:nvSpPr>
        <p:spPr>
          <a:xfrm>
            <a:off x="7244626" y="5015704"/>
            <a:ext cx="1261884"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Fatty acid</a:t>
            </a:r>
            <a:endParaRPr lang="en-US" dirty="0"/>
          </a:p>
        </p:txBody>
      </p:sp>
    </p:spTree>
    <p:extLst>
      <p:ext uri="{BB962C8B-B14F-4D97-AF65-F5344CB8AC3E}">
        <p14:creationId xmlns:p14="http://schemas.microsoft.com/office/powerpoint/2010/main" val="214531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B6874E5-A488-4B4B-B0A2-C88A116B033A}" type="slidenum">
              <a:rPr lang="en-US" smtClean="0"/>
              <a:pPr/>
              <a:t>6</a:t>
            </a:fld>
            <a:endParaRPr lang="en-US"/>
          </a:p>
        </p:txBody>
      </p:sp>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914400"/>
            <a:ext cx="8382000" cy="3982720"/>
          </a:xfrm>
          <a:prstGeom prst="rect">
            <a:avLst/>
          </a:prstGeom>
          <a:noFill/>
        </p:spPr>
      </p:pic>
      <p:sp>
        <p:nvSpPr>
          <p:cNvPr id="8" name="TextBox 79"/>
          <p:cNvSpPr txBox="1"/>
          <p:nvPr/>
        </p:nvSpPr>
        <p:spPr>
          <a:xfrm>
            <a:off x="0" y="0"/>
            <a:ext cx="8193269" cy="461665"/>
          </a:xfrm>
          <a:prstGeom prst="rect">
            <a:avLst/>
          </a:prstGeom>
          <a:noFill/>
        </p:spPr>
        <p:txBody>
          <a:bodyPr wrap="none" rtlCol="0">
            <a:spAutoFit/>
          </a:bodyPr>
          <a:lstStyle/>
          <a:p>
            <a:r>
              <a:rPr lang="en-US" sz="2400" b="1" dirty="0">
                <a:solidFill>
                  <a:srgbClr val="002060"/>
                </a:solidFill>
              </a:rPr>
              <a:t>Identification of SQAP-binding proteins: Phage display</a:t>
            </a:r>
          </a:p>
        </p:txBody>
      </p:sp>
      <p:sp>
        <p:nvSpPr>
          <p:cNvPr id="10" name="正方形/長方形 23"/>
          <p:cNvSpPr>
            <a:spLocks noChangeAspect="1"/>
          </p:cNvSpPr>
          <p:nvPr/>
        </p:nvSpPr>
        <p:spPr>
          <a:xfrm>
            <a:off x="690341" y="5195848"/>
            <a:ext cx="7763317" cy="861774"/>
          </a:xfrm>
          <a:prstGeom prst="rect">
            <a:avLst/>
          </a:prstGeom>
          <a:solidFill>
            <a:srgbClr val="FFE5FF"/>
          </a:solidFill>
          <a:ln w="28575">
            <a:solidFill>
              <a:srgbClr val="FF4B4B"/>
            </a:solidFill>
          </a:ln>
        </p:spPr>
        <p:txBody>
          <a:bodyPr wrap="square">
            <a:spAutoFit/>
          </a:bodyPr>
          <a:lstStyle/>
          <a:p>
            <a:pPr marL="457200" indent="-457200">
              <a:buFont typeface="+mj-lt"/>
              <a:buAutoNum type="arabicPeriod"/>
            </a:pPr>
            <a:r>
              <a:rPr lang="en-US" altLang="ja-JP" sz="1600" dirty="0">
                <a:solidFill>
                  <a:prstClr val="black"/>
                </a:solidFill>
              </a:rPr>
              <a:t>Five SQAP-binding peptides identified.</a:t>
            </a:r>
          </a:p>
          <a:p>
            <a:pPr marL="457200" indent="-457200">
              <a:buFont typeface="+mj-lt"/>
              <a:buAutoNum type="arabicPeriod"/>
              <a:tabLst>
                <a:tab pos="363538" algn="l"/>
              </a:tabLst>
            </a:pPr>
            <a:r>
              <a:rPr lang="en-US" sz="1600" dirty="0"/>
              <a:t>SCP-2 and MFE-2 SQAP binding points correspond to a SCP-2 domain.</a:t>
            </a:r>
          </a:p>
          <a:p>
            <a:pPr marL="457200" indent="-457200">
              <a:buFont typeface="+mj-lt"/>
              <a:buAutoNum type="arabicPeriod"/>
              <a:tabLst>
                <a:tab pos="363538" algn="l"/>
              </a:tabLst>
            </a:pPr>
            <a:r>
              <a:rPr lang="en-US" sz="1600" dirty="0"/>
              <a:t>SCP-2 and MFE-2 were found across two different libraries: Lung and </a:t>
            </a:r>
            <a:r>
              <a:rPr lang="en-US" sz="1600" dirty="0" err="1"/>
              <a:t>Huvec</a:t>
            </a:r>
            <a:r>
              <a:rPr lang="en-US" sz="1600" dirty="0"/>
              <a:t>. </a:t>
            </a:r>
          </a:p>
        </p:txBody>
      </p:sp>
    </p:spTree>
    <p:extLst>
      <p:ext uri="{BB962C8B-B14F-4D97-AF65-F5344CB8AC3E}">
        <p14:creationId xmlns:p14="http://schemas.microsoft.com/office/powerpoint/2010/main" val="3183914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40475"/>
            <a:ext cx="2133600" cy="365125"/>
          </a:xfrm>
        </p:spPr>
        <p:txBody>
          <a:bodyPr/>
          <a:lstStyle/>
          <a:p>
            <a:fld id="{7B6874E5-A488-4B4B-B0A2-C88A116B033A}" type="slidenum">
              <a:rPr lang="en-US" smtClean="0"/>
              <a:pPr/>
              <a:t>7</a:t>
            </a:fld>
            <a:endParaRPr lang="en-US"/>
          </a:p>
        </p:txBody>
      </p:sp>
      <p:sp>
        <p:nvSpPr>
          <p:cNvPr id="3" name="TextBox 2"/>
          <p:cNvSpPr txBox="1"/>
          <p:nvPr/>
        </p:nvSpPr>
        <p:spPr>
          <a:xfrm>
            <a:off x="328669" y="990600"/>
            <a:ext cx="8467945" cy="3724096"/>
          </a:xfrm>
          <a:prstGeom prst="rect">
            <a:avLst/>
          </a:prstGeom>
          <a:noFill/>
        </p:spPr>
        <p:txBody>
          <a:bodyPr wrap="square" rtlCol="0">
            <a:spAutoFit/>
          </a:bodyPr>
          <a:lstStyle/>
          <a:p>
            <a:pPr algn="ctr">
              <a:tabLst>
                <a:tab pos="363538" algn="l"/>
              </a:tabLst>
            </a:pPr>
            <a:r>
              <a:rPr lang="en-US" sz="2000" dirty="0"/>
              <a:t>Understand SQAP molecular mechanisms by:</a:t>
            </a:r>
          </a:p>
          <a:p>
            <a:pPr>
              <a:tabLst>
                <a:tab pos="363538" algn="l"/>
              </a:tabLst>
            </a:pPr>
            <a:r>
              <a:rPr lang="en-US" dirty="0"/>
              <a:t>    </a:t>
            </a:r>
          </a:p>
          <a:p>
            <a:pPr marL="342900" indent="-342900">
              <a:buFont typeface="+mj-lt"/>
              <a:buAutoNum type="arabicPeriod"/>
            </a:pPr>
            <a:r>
              <a:rPr lang="en-US" dirty="0"/>
              <a:t>    Identification of SQAP-binding proteins targets using a T7 phage display screen.</a:t>
            </a:r>
          </a:p>
          <a:p>
            <a:pPr marL="342900" indent="-342900">
              <a:buFont typeface="+mj-lt"/>
              <a:buAutoNum type="arabicPeriod"/>
            </a:pPr>
            <a:endParaRPr lang="en-US" dirty="0"/>
          </a:p>
          <a:p>
            <a:pPr marL="342900" indent="-342900">
              <a:buFont typeface="+mj-lt"/>
              <a:buAutoNum type="arabicPeriod"/>
            </a:pPr>
            <a:r>
              <a:rPr lang="en-US" dirty="0"/>
              <a:t>    </a:t>
            </a:r>
            <a:r>
              <a:rPr lang="en-US" u="sng" dirty="0"/>
              <a:t>Validation of the interactions.</a:t>
            </a:r>
          </a:p>
          <a:p>
            <a:pPr marL="342900" indent="-342900">
              <a:buFont typeface="+mj-lt"/>
              <a:buAutoNum type="arabicPeriod"/>
            </a:pPr>
            <a:endParaRPr lang="en-US" dirty="0"/>
          </a:p>
          <a:p>
            <a:pPr marL="342900" indent="-342900">
              <a:buFont typeface="+mj-lt"/>
              <a:buAutoNum type="arabicPeriod"/>
            </a:pPr>
            <a:r>
              <a:rPr lang="en-US" dirty="0"/>
              <a:t>    Study the relation of the interacting proteins and SQAP at cell level.</a:t>
            </a:r>
          </a:p>
          <a:p>
            <a:pPr algn="ctr"/>
            <a:endParaRPr lang="en-US" dirty="0"/>
          </a:p>
          <a:p>
            <a:pPr algn="ctr"/>
            <a:r>
              <a:rPr lang="en-US" dirty="0"/>
              <a:t>Summary</a:t>
            </a:r>
          </a:p>
          <a:p>
            <a:pPr marL="342900" indent="-342900">
              <a:buFont typeface="+mj-lt"/>
              <a:buAutoNum type="arabicPeriod"/>
            </a:pPr>
            <a:endParaRPr lang="en-US" dirty="0"/>
          </a:p>
          <a:p>
            <a:pPr marL="342900" indent="-342900">
              <a:buFont typeface="+mj-lt"/>
              <a:buAutoNum type="arabicPeriod"/>
            </a:pPr>
            <a:endParaRPr lang="en-US" dirty="0"/>
          </a:p>
          <a:p>
            <a:pPr>
              <a:buFont typeface="Arial" pitchFamily="34" charset="0"/>
              <a:buChar char="•"/>
            </a:pPr>
            <a:endParaRPr lang="en-US" dirty="0"/>
          </a:p>
        </p:txBody>
      </p:sp>
      <p:sp>
        <p:nvSpPr>
          <p:cNvPr id="4" name="TextBox 3"/>
          <p:cNvSpPr txBox="1"/>
          <p:nvPr/>
        </p:nvSpPr>
        <p:spPr>
          <a:xfrm>
            <a:off x="0" y="0"/>
            <a:ext cx="2871299" cy="830997"/>
          </a:xfrm>
          <a:prstGeom prst="rect">
            <a:avLst/>
          </a:prstGeom>
          <a:noFill/>
        </p:spPr>
        <p:txBody>
          <a:bodyPr wrap="none" rtlCol="0">
            <a:spAutoFit/>
          </a:bodyPr>
          <a:lstStyle/>
          <a:p>
            <a:r>
              <a:rPr lang="en-US" sz="2400" b="1" dirty="0">
                <a:solidFill>
                  <a:srgbClr val="002060"/>
                </a:solidFill>
              </a:rPr>
              <a:t>Research purpose</a:t>
            </a:r>
          </a:p>
          <a:p>
            <a:r>
              <a:rPr lang="en-US" sz="2400" dirty="0">
                <a:solidFill>
                  <a:srgbClr val="002060"/>
                </a:solidFill>
              </a:rPr>
              <a:t> </a:t>
            </a:r>
          </a:p>
        </p:txBody>
      </p:sp>
    </p:spTree>
    <p:extLst>
      <p:ext uri="{BB962C8B-B14F-4D97-AF65-F5344CB8AC3E}">
        <p14:creationId xmlns:p14="http://schemas.microsoft.com/office/powerpoint/2010/main" val="150731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8</a:t>
            </a:fld>
            <a:endParaRPr lang="en-US"/>
          </a:p>
        </p:txBody>
      </p:sp>
      <p:sp>
        <p:nvSpPr>
          <p:cNvPr id="6" name="TextBox 79"/>
          <p:cNvSpPr txBox="1"/>
          <p:nvPr/>
        </p:nvSpPr>
        <p:spPr>
          <a:xfrm>
            <a:off x="0" y="-1"/>
            <a:ext cx="9144000" cy="738664"/>
          </a:xfrm>
          <a:prstGeom prst="rect">
            <a:avLst/>
          </a:prstGeom>
          <a:noFill/>
        </p:spPr>
        <p:txBody>
          <a:bodyPr wrap="square" rtlCol="0">
            <a:spAutoFit/>
          </a:bodyPr>
          <a:lstStyle/>
          <a:p>
            <a:r>
              <a:rPr lang="en-US" sz="2400" b="1" dirty="0">
                <a:solidFill>
                  <a:srgbClr val="002060"/>
                </a:solidFill>
              </a:rPr>
              <a:t>Validation of the interaction: SPR analysis                         </a:t>
            </a:r>
            <a:r>
              <a:rPr lang="en-US" b="1" dirty="0">
                <a:solidFill>
                  <a:srgbClr val="002060"/>
                </a:solidFill>
              </a:rPr>
              <a:t>Surface </a:t>
            </a:r>
            <a:r>
              <a:rPr lang="en-US" b="1" dirty="0" err="1">
                <a:solidFill>
                  <a:srgbClr val="002060"/>
                </a:solidFill>
              </a:rPr>
              <a:t>plasmon</a:t>
            </a:r>
            <a:r>
              <a:rPr lang="en-US" b="1" dirty="0">
                <a:solidFill>
                  <a:srgbClr val="002060"/>
                </a:solidFill>
              </a:rPr>
              <a:t> resonance </a:t>
            </a:r>
          </a:p>
        </p:txBody>
      </p:sp>
      <p:grpSp>
        <p:nvGrpSpPr>
          <p:cNvPr id="13" name="Group 12"/>
          <p:cNvGrpSpPr/>
          <p:nvPr/>
        </p:nvGrpSpPr>
        <p:grpSpPr>
          <a:xfrm>
            <a:off x="228600" y="1009750"/>
            <a:ext cx="4541458" cy="5346600"/>
            <a:chOff x="838200" y="1009750"/>
            <a:chExt cx="4541458" cy="5346600"/>
          </a:xfrm>
        </p:grpSpPr>
        <p:pic>
          <p:nvPicPr>
            <p:cNvPr id="4" name="Picture 3"/>
            <p:cNvPicPr>
              <a:picLocks noChangeAspect="1"/>
            </p:cNvPicPr>
            <p:nvPr/>
          </p:nvPicPr>
          <p:blipFill>
            <a:blip r:embed="rId3"/>
            <a:stretch>
              <a:fillRect/>
            </a:stretch>
          </p:blipFill>
          <p:spPr>
            <a:xfrm>
              <a:off x="1066800" y="4223231"/>
              <a:ext cx="4312858" cy="2133119"/>
            </a:xfrm>
            <a:prstGeom prst="rect">
              <a:avLst/>
            </a:prstGeom>
          </p:spPr>
        </p:pic>
        <p:pic>
          <p:nvPicPr>
            <p:cNvPr id="5" name="Picture 4"/>
            <p:cNvPicPr>
              <a:picLocks noChangeAspect="1"/>
            </p:cNvPicPr>
            <p:nvPr/>
          </p:nvPicPr>
          <p:blipFill>
            <a:blip r:embed="rId4"/>
            <a:stretch>
              <a:fillRect/>
            </a:stretch>
          </p:blipFill>
          <p:spPr>
            <a:xfrm>
              <a:off x="1069145" y="1915266"/>
              <a:ext cx="3287097" cy="2307965"/>
            </a:xfrm>
            <a:prstGeom prst="rect">
              <a:avLst/>
            </a:prstGeom>
          </p:spPr>
        </p:pic>
        <p:sp>
          <p:nvSpPr>
            <p:cNvPr id="7" name="Left Brace 6"/>
            <p:cNvSpPr/>
            <p:nvPr/>
          </p:nvSpPr>
          <p:spPr>
            <a:xfrm rot="5400000">
              <a:off x="1638300" y="965111"/>
              <a:ext cx="533400" cy="1371600"/>
            </a:xfrm>
            <a:prstGeom prst="leftBrac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38200" y="1009750"/>
              <a:ext cx="1915909" cy="369332"/>
            </a:xfrm>
            <a:prstGeom prst="rect">
              <a:avLst/>
            </a:prstGeom>
            <a:noFill/>
          </p:spPr>
          <p:txBody>
            <a:bodyPr wrap="none" rtlCol="0">
              <a:spAutoFit/>
            </a:bodyPr>
            <a:lstStyle/>
            <a:p>
              <a:r>
                <a:rPr lang="en-US" b="1" dirty="0" err="1">
                  <a:solidFill>
                    <a:schemeClr val="accent1">
                      <a:lumMod val="75000"/>
                    </a:schemeClr>
                  </a:solidFill>
                  <a:latin typeface="Arial" pitchFamily="34" charset="0"/>
                  <a:cs typeface="Arial" pitchFamily="34" charset="0"/>
                </a:rPr>
                <a:t>Sulfoquinovose</a:t>
              </a:r>
              <a:endParaRPr lang="en-US" dirty="0"/>
            </a:p>
          </p:txBody>
        </p:sp>
        <p:sp>
          <p:nvSpPr>
            <p:cNvPr id="9" name="Left Brace 8"/>
            <p:cNvSpPr/>
            <p:nvPr/>
          </p:nvSpPr>
          <p:spPr>
            <a:xfrm rot="5400000">
              <a:off x="2924322" y="1051128"/>
              <a:ext cx="533400" cy="1200444"/>
            </a:xfrm>
            <a:prstGeom prst="leftBrac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869548" y="3966047"/>
              <a:ext cx="1261884" cy="369332"/>
            </a:xfrm>
            <a:prstGeom prst="rect">
              <a:avLst/>
            </a:prstGeom>
            <a:noFill/>
          </p:spPr>
          <p:txBody>
            <a:bodyPr wrap="none" rtlCol="0">
              <a:spAutoFit/>
            </a:bodyPr>
            <a:lstStyle/>
            <a:p>
              <a:r>
                <a:rPr lang="en-US" b="1" dirty="0">
                  <a:solidFill>
                    <a:schemeClr val="accent1">
                      <a:lumMod val="75000"/>
                    </a:schemeClr>
                  </a:solidFill>
                  <a:latin typeface="Arial" pitchFamily="34" charset="0"/>
                  <a:cs typeface="Arial" pitchFamily="34" charset="0"/>
                </a:rPr>
                <a:t>Fatty acid</a:t>
              </a:r>
              <a:endParaRPr lang="en-US" dirty="0"/>
            </a:p>
          </p:txBody>
        </p:sp>
        <p:sp>
          <p:nvSpPr>
            <p:cNvPr id="11" name="Left Brace 10"/>
            <p:cNvSpPr/>
            <p:nvPr/>
          </p:nvSpPr>
          <p:spPr>
            <a:xfrm rot="5400000">
              <a:off x="4233790" y="3892833"/>
              <a:ext cx="533400" cy="1418492"/>
            </a:xfrm>
            <a:prstGeom prst="leftBrac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667000" y="1009750"/>
              <a:ext cx="1518364" cy="369332"/>
            </a:xfrm>
            <a:prstGeom prst="rect">
              <a:avLst/>
            </a:prstGeom>
            <a:noFill/>
          </p:spPr>
          <p:txBody>
            <a:bodyPr wrap="none" rtlCol="0">
              <a:spAutoFit/>
            </a:bodyPr>
            <a:lstStyle/>
            <a:p>
              <a:r>
                <a:rPr lang="en-US" b="1" dirty="0" err="1">
                  <a:solidFill>
                    <a:schemeClr val="accent1">
                      <a:lumMod val="75000"/>
                    </a:schemeClr>
                  </a:solidFill>
                  <a:latin typeface="Arial" pitchFamily="34" charset="0"/>
                  <a:cs typeface="Arial" pitchFamily="34" charset="0"/>
                </a:rPr>
                <a:t>Propanediol</a:t>
              </a:r>
              <a:endParaRPr lang="en-US" dirty="0"/>
            </a:p>
          </p:txBody>
        </p:sp>
      </p:grpSp>
      <p:grpSp>
        <p:nvGrpSpPr>
          <p:cNvPr id="17" name="Group 16"/>
          <p:cNvGrpSpPr/>
          <p:nvPr/>
        </p:nvGrpSpPr>
        <p:grpSpPr>
          <a:xfrm>
            <a:off x="5305743" y="1380799"/>
            <a:ext cx="3381057" cy="3435263"/>
            <a:chOff x="5562600" y="1405408"/>
            <a:chExt cx="3381057" cy="3435263"/>
          </a:xfrm>
        </p:grpSpPr>
        <p:pic>
          <p:nvPicPr>
            <p:cNvPr id="14"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2067378"/>
              <a:ext cx="3271998" cy="277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253042" y="1405408"/>
              <a:ext cx="1690615" cy="369332"/>
            </a:xfrm>
            <a:prstGeom prst="rect">
              <a:avLst/>
            </a:prstGeom>
            <a:noFill/>
          </p:spPr>
          <p:txBody>
            <a:bodyPr wrap="square" rtlCol="0">
              <a:spAutoFit/>
            </a:bodyPr>
            <a:lstStyle/>
            <a:p>
              <a:r>
                <a:rPr lang="en-US" dirty="0">
                  <a:latin typeface="Arial" pitchFamily="34" charset="0"/>
                  <a:cs typeface="Arial" pitchFamily="34" charset="0"/>
                </a:rPr>
                <a:t>SQAP or SQP</a:t>
              </a:r>
            </a:p>
          </p:txBody>
        </p:sp>
        <p:cxnSp>
          <p:nvCxnSpPr>
            <p:cNvPr id="16" name="直線矢印コネクタ 19"/>
            <p:cNvCxnSpPr/>
            <p:nvPr/>
          </p:nvCxnSpPr>
          <p:spPr>
            <a:xfrm flipH="1">
              <a:off x="7117292" y="1774740"/>
              <a:ext cx="431473" cy="292638"/>
            </a:xfrm>
            <a:prstGeom prst="straightConnector1">
              <a:avLst/>
            </a:prstGeom>
            <a:ln w="28575" cmpd="sng">
              <a:tailEnd type="arrow"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657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874E5-A488-4B4B-B0A2-C88A116B033A}" type="slidenum">
              <a:rPr lang="en-US" smtClean="0"/>
              <a:pPr/>
              <a:t>9</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830997"/>
            <a:ext cx="8066510" cy="2376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541" y="3593673"/>
            <a:ext cx="8048990" cy="2376000"/>
          </a:xfrm>
          <a:prstGeom prst="rect">
            <a:avLst/>
          </a:prstGeom>
        </p:spPr>
      </p:pic>
      <p:sp>
        <p:nvSpPr>
          <p:cNvPr id="6" name="TextBox 79"/>
          <p:cNvSpPr txBox="1"/>
          <p:nvPr/>
        </p:nvSpPr>
        <p:spPr>
          <a:xfrm>
            <a:off x="0" y="-1"/>
            <a:ext cx="9144000" cy="738664"/>
          </a:xfrm>
          <a:prstGeom prst="rect">
            <a:avLst/>
          </a:prstGeom>
          <a:noFill/>
        </p:spPr>
        <p:txBody>
          <a:bodyPr wrap="square" rtlCol="0">
            <a:spAutoFit/>
          </a:bodyPr>
          <a:lstStyle/>
          <a:p>
            <a:r>
              <a:rPr lang="en-US" sz="2400" b="1" dirty="0">
                <a:solidFill>
                  <a:srgbClr val="002060"/>
                </a:solidFill>
              </a:rPr>
              <a:t>Validation of the interaction: SPR analysis                         </a:t>
            </a:r>
            <a:r>
              <a:rPr lang="en-US" b="1" dirty="0">
                <a:solidFill>
                  <a:srgbClr val="002060"/>
                </a:solidFill>
              </a:rPr>
              <a:t>Surface </a:t>
            </a:r>
            <a:r>
              <a:rPr lang="en-US" b="1" dirty="0" err="1">
                <a:solidFill>
                  <a:srgbClr val="002060"/>
                </a:solidFill>
              </a:rPr>
              <a:t>plasmon</a:t>
            </a:r>
            <a:r>
              <a:rPr lang="en-US" b="1" dirty="0">
                <a:solidFill>
                  <a:srgbClr val="002060"/>
                </a:solidFill>
              </a:rPr>
              <a:t> resonance </a:t>
            </a:r>
          </a:p>
        </p:txBody>
      </p:sp>
    </p:spTree>
    <p:extLst>
      <p:ext uri="{BB962C8B-B14F-4D97-AF65-F5344CB8AC3E}">
        <p14:creationId xmlns:p14="http://schemas.microsoft.com/office/powerpoint/2010/main" val="3889875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パワ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13213</TotalTime>
  <Words>3273</Words>
  <Application>Microsoft Office PowerPoint</Application>
  <PresentationFormat>On-screen Show (4:3)</PresentationFormat>
  <Paragraphs>423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NOVEL ANTICANCER AGENT, SQAP, BINDS TO FOCAL ADHESION KINASE AND MODULATE ITS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Phage display with SQAP</dc:title>
  <dc:creator>Jesus</dc:creator>
  <cp:lastModifiedBy>Pharmaceutica 2016</cp:lastModifiedBy>
  <cp:revision>691</cp:revision>
  <cp:lastPrinted>2015-12-11T01:54:05Z</cp:lastPrinted>
  <dcterms:created xsi:type="dcterms:W3CDTF">2011-02-04T07:55:20Z</dcterms:created>
  <dcterms:modified xsi:type="dcterms:W3CDTF">2016-03-28T16:18:10Z</dcterms:modified>
</cp:coreProperties>
</file>