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1" r:id="rId1"/>
    <p:sldMasterId id="2147483662" r:id="rId2"/>
  </p:sldMasterIdLst>
  <p:notesMasterIdLst>
    <p:notesMasterId r:id="rId19"/>
  </p:notesMasterIdLst>
  <p:sldIdLst>
    <p:sldId id="269" r:id="rId3"/>
    <p:sldId id="271" r:id="rId4"/>
    <p:sldId id="270" r:id="rId5"/>
    <p:sldId id="257" r:id="rId6"/>
    <p:sldId id="258" r:id="rId7"/>
    <p:sldId id="259" r:id="rId8"/>
    <p:sldId id="260" r:id="rId9"/>
    <p:sldId id="261" r:id="rId10"/>
    <p:sldId id="262" r:id="rId11"/>
    <p:sldId id="263" r:id="rId12"/>
    <p:sldId id="264" r:id="rId13"/>
    <p:sldId id="265" r:id="rId14"/>
    <p:sldId id="266" r:id="rId15"/>
    <p:sldId id="267" r:id="rId16"/>
    <p:sldId id="268" r:id="rId17"/>
    <p:sldId id="272" r:id="rId1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1" autoAdjust="0"/>
    <p:restoredTop sz="48918" autoAdjust="0"/>
  </p:normalViewPr>
  <p:slideViewPr>
    <p:cSldViewPr snapToGrid="0" snapToObjects="1">
      <p:cViewPr varScale="1">
        <p:scale>
          <a:sx n="46" d="100"/>
          <a:sy n="46" d="100"/>
        </p:scale>
        <p:origin x="-2076" y="-90"/>
      </p:cViewPr>
      <p:guideLst>
        <p:guide orient="horz" pos="1620"/>
        <p:guide pos="2880"/>
      </p:guideLst>
    </p:cSldViewPr>
  </p:slideViewPr>
  <p:outlineViewPr>
    <p:cViewPr>
      <p:scale>
        <a:sx n="33" d="100"/>
        <a:sy n="33" d="100"/>
      </p:scale>
      <p:origin x="8" y="1854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xmlns="" val="202695881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
        <p:nvSpPr>
          <p:cNvPr id="65" name="Shape 6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xmlns="" val="3625936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r>
              <a:rPr lang="en" sz="1800" b="0" i="0" u="none" strike="noStrike" cap="none" baseline="0">
                <a:solidFill>
                  <a:schemeClr val="dk1"/>
                </a:solidFill>
                <a:latin typeface="Arial"/>
                <a:ea typeface="Arial"/>
                <a:cs typeface="Arial"/>
                <a:sym typeface="Arial"/>
              </a:rPr>
              <a:t>(What makes a juvenile culpable?) - In order for a youth to be considered culpable and punished in juvenile court, it must be proven beyond a reasonable doubt that the juvenile actually formed criminal intent, which requires that the youth be able to consider the consequences of a particular act and think sequentially about abstract possibilities (Weithorn, 1982)</a:t>
            </a:r>
          </a:p>
          <a:p>
            <a:pPr marL="0" marR="0" lvl="0" indent="0" algn="l" rtl="0">
              <a:spcBef>
                <a:spcPts val="0"/>
              </a:spcBef>
              <a:buClr>
                <a:schemeClr val="dk1"/>
              </a:buClr>
              <a:buFont typeface="Arial"/>
              <a:buNone/>
            </a:pPr>
            <a:endParaRPr sz="1800" b="0" i="0" u="none" strike="noStrike" cap="none" baseline="0">
              <a:solidFill>
                <a:schemeClr val="dk1"/>
              </a:solidFill>
              <a:latin typeface="Arial"/>
              <a:ea typeface="Arial"/>
              <a:cs typeface="Arial"/>
              <a:sym typeface="Arial"/>
            </a:endParaRPr>
          </a:p>
          <a:p>
            <a:pPr marL="0" marR="0" lvl="0" indent="0" algn="l" rtl="0">
              <a:spcBef>
                <a:spcPts val="0"/>
              </a:spcBef>
              <a:buClr>
                <a:schemeClr val="dk1"/>
              </a:buClr>
              <a:buFont typeface="Arial"/>
              <a:buNone/>
            </a:pPr>
            <a:endParaRPr sz="1800" b="0" i="0" u="none" strike="noStrike" cap="none" baseline="0">
              <a:solidFill>
                <a:schemeClr val="dk1"/>
              </a:solidFill>
              <a:latin typeface="Arial"/>
              <a:ea typeface="Arial"/>
              <a:cs typeface="Arial"/>
              <a:sym typeface="Arial"/>
            </a:endParaRPr>
          </a:p>
          <a:p>
            <a:pPr marL="0" marR="0" lvl="0" indent="0" algn="l" rtl="0">
              <a:spcBef>
                <a:spcPts val="0"/>
              </a:spcBef>
              <a:buClr>
                <a:schemeClr val="dk1"/>
              </a:buClr>
              <a:buFont typeface="Arial"/>
              <a:buNone/>
            </a:pPr>
            <a:endParaRPr/>
          </a:p>
        </p:txBody>
      </p:sp>
      <p:sp>
        <p:nvSpPr>
          <p:cNvPr id="128" name="Shape 12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xmlns="" val="314107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a:p>
            <a:pPr marL="457200" marR="0" lvl="0" indent="-342900" algn="l" rtl="0">
              <a:spcBef>
                <a:spcPts val="0"/>
              </a:spcBef>
              <a:buClr>
                <a:srgbClr val="000000"/>
              </a:buClr>
              <a:buSzPct val="100000"/>
              <a:buFont typeface="Arial"/>
              <a:buChar char="●"/>
            </a:pPr>
            <a:r>
              <a:rPr lang="en" sz="1800">
                <a:solidFill>
                  <a:schemeClr val="dk1"/>
                </a:solidFill>
              </a:rPr>
              <a:t>(EFD) - deficit associated with the disorder, leading to secondary deficits in other executive functions such as working memory, set shifting, planning, and further constructs. (Barkley, 1997)</a:t>
            </a:r>
          </a:p>
          <a:p>
            <a:pPr marR="0" lvl="0" algn="l" rtl="0">
              <a:spcBef>
                <a:spcPts val="0"/>
              </a:spcBef>
              <a:buNone/>
            </a:pPr>
            <a:endParaRPr sz="1800">
              <a:solidFill>
                <a:schemeClr val="dk1"/>
              </a:solidFill>
            </a:endParaRPr>
          </a:p>
          <a:p>
            <a:pPr marL="457200" marR="0" lvl="0" indent="-342900" algn="l" rtl="0">
              <a:spcBef>
                <a:spcPts val="0"/>
              </a:spcBef>
              <a:buClr>
                <a:srgbClr val="000000"/>
              </a:buClr>
              <a:buSzPct val="100000"/>
              <a:buFont typeface="Arial"/>
              <a:buChar char="●"/>
            </a:pPr>
            <a:r>
              <a:rPr lang="en" sz="1800" b="0" i="0" u="none" strike="noStrike" cap="none" baseline="0">
                <a:solidFill>
                  <a:schemeClr val="dk1"/>
                </a:solidFill>
                <a:latin typeface="Arial"/>
                <a:ea typeface="Arial"/>
                <a:cs typeface="Arial"/>
                <a:sym typeface="Arial"/>
              </a:rPr>
              <a:t>(Short answer: No) - While current research shows us that there exists a larger than average amount of the offender population with an ADHD diagnosis, and also shows that ADHD can impact the aspects that impact culpability, it is not currently considered enough to lessen criminal responsibility.</a:t>
            </a:r>
          </a:p>
          <a:p>
            <a:pPr marL="0" marR="0" lvl="0" indent="0" algn="l" rtl="0">
              <a:spcBef>
                <a:spcPts val="0"/>
              </a:spcBef>
              <a:buClr>
                <a:schemeClr val="dk1"/>
              </a:buClr>
              <a:buFont typeface="Arial"/>
              <a:buNone/>
            </a:pPr>
            <a:endParaRPr sz="1800" b="0" i="0" u="none" strike="noStrike" cap="none" baseline="0">
              <a:solidFill>
                <a:schemeClr val="dk1"/>
              </a:solidFill>
              <a:latin typeface="Arial"/>
              <a:ea typeface="Arial"/>
              <a:cs typeface="Arial"/>
              <a:sym typeface="Arial"/>
            </a:endParaRPr>
          </a:p>
          <a:p>
            <a:pPr marL="457200" marR="0" lvl="0" indent="-342900" algn="l" rtl="0">
              <a:spcBef>
                <a:spcPts val="0"/>
              </a:spcBef>
              <a:buClr>
                <a:srgbClr val="000000"/>
              </a:buClr>
              <a:buSzPct val="100000"/>
              <a:buFont typeface="Arial"/>
              <a:buChar char="●"/>
            </a:pPr>
            <a:r>
              <a:rPr lang="en" sz="1800" b="0" i="0" u="none" strike="noStrike" cap="none" baseline="0">
                <a:solidFill>
                  <a:schemeClr val="dk1"/>
                </a:solidFill>
                <a:latin typeface="Arial"/>
                <a:ea typeface="Arial"/>
                <a:cs typeface="Arial"/>
                <a:sym typeface="Arial"/>
              </a:rPr>
              <a:t>Student in Wisconsin was one of three who vandalised two elementary schools causing $40,000 </a:t>
            </a:r>
          </a:p>
          <a:p>
            <a:pPr marL="457200" marR="0" lvl="0" indent="0" algn="l" rtl="0">
              <a:spcBef>
                <a:spcPts val="0"/>
              </a:spcBef>
              <a:buClr>
                <a:schemeClr val="dk1"/>
              </a:buClr>
              <a:buSzPct val="25000"/>
              <a:buFont typeface="Arial"/>
              <a:buNone/>
            </a:pPr>
            <a:r>
              <a:rPr lang="en" sz="1800" b="0" i="0" u="none" strike="noStrike" cap="none" baseline="0">
                <a:solidFill>
                  <a:schemeClr val="dk1"/>
                </a:solidFill>
                <a:latin typeface="Arial"/>
                <a:ea typeface="Arial"/>
                <a:cs typeface="Arial"/>
                <a:sym typeface="Arial"/>
              </a:rPr>
              <a:t>worth of damage. His school sought to expel him, along with the two others who caused the </a:t>
            </a:r>
          </a:p>
          <a:p>
            <a:pPr marL="457200" marR="0" lvl="0" indent="0" algn="l" rtl="0">
              <a:spcBef>
                <a:spcPts val="0"/>
              </a:spcBef>
              <a:buClr>
                <a:schemeClr val="dk1"/>
              </a:buClr>
              <a:buSzPct val="25000"/>
              <a:buFont typeface="Arial"/>
              <a:buNone/>
            </a:pPr>
            <a:r>
              <a:rPr lang="en" sz="1800" b="0" i="0" u="none" strike="noStrike" cap="none" baseline="0">
                <a:solidFill>
                  <a:schemeClr val="dk1"/>
                </a:solidFill>
                <a:latin typeface="Arial"/>
                <a:ea typeface="Arial"/>
                <a:cs typeface="Arial"/>
                <a:sym typeface="Arial"/>
              </a:rPr>
              <a:t>damage. During the hearing into his actions, his mother raised the possibility that he might </a:t>
            </a:r>
          </a:p>
          <a:p>
            <a:pPr marL="457200" marR="0" lvl="0" indent="0" algn="l" rtl="0">
              <a:spcBef>
                <a:spcPts val="0"/>
              </a:spcBef>
              <a:buClr>
                <a:schemeClr val="dk1"/>
              </a:buClr>
              <a:buSzPct val="25000"/>
              <a:buFont typeface="Arial"/>
              <a:buNone/>
            </a:pPr>
            <a:r>
              <a:rPr lang="en" sz="1800" b="0" i="0" u="none" strike="noStrike" cap="none" baseline="0">
                <a:solidFill>
                  <a:schemeClr val="dk1"/>
                </a:solidFill>
                <a:latin typeface="Arial"/>
                <a:ea typeface="Arial"/>
                <a:cs typeface="Arial"/>
                <a:sym typeface="Arial"/>
              </a:rPr>
              <a:t>have ADHD, and soon acquired a private psychologist who concurred with this appraisal, even </a:t>
            </a:r>
          </a:p>
          <a:p>
            <a:pPr marL="457200" marR="0" lvl="0" indent="0" algn="l" rtl="0">
              <a:spcBef>
                <a:spcPts val="0"/>
              </a:spcBef>
              <a:buClr>
                <a:schemeClr val="dk1"/>
              </a:buClr>
              <a:buSzPct val="25000"/>
              <a:buFont typeface="Arial"/>
              <a:buNone/>
            </a:pPr>
            <a:r>
              <a:rPr lang="en" sz="1800" b="0" i="0" u="none" strike="noStrike" cap="none" baseline="0">
                <a:solidFill>
                  <a:schemeClr val="dk1"/>
                </a:solidFill>
                <a:latin typeface="Arial"/>
                <a:ea typeface="Arial"/>
                <a:cs typeface="Arial"/>
                <a:sym typeface="Arial"/>
              </a:rPr>
              <a:t>though the school district‟s psychologist disagreed. Once again, the matter ended up in court, </a:t>
            </a:r>
          </a:p>
          <a:p>
            <a:pPr marL="457200" marR="0" lvl="0" indent="0" algn="l" rtl="0">
              <a:spcBef>
                <a:spcPts val="0"/>
              </a:spcBef>
              <a:buClr>
                <a:schemeClr val="dk1"/>
              </a:buClr>
              <a:buSzPct val="25000"/>
              <a:buFont typeface="Arial"/>
              <a:buNone/>
            </a:pPr>
            <a:r>
              <a:rPr lang="en" sz="1800" b="0" i="0" u="none" strike="noStrike" cap="none" baseline="0">
                <a:solidFill>
                  <a:schemeClr val="dk1"/>
                </a:solidFill>
                <a:latin typeface="Arial"/>
                <a:ea typeface="Arial"/>
                <a:cs typeface="Arial"/>
                <a:sym typeface="Arial"/>
              </a:rPr>
              <a:t>with the student winning his case and avoiding expulsion as a “disabled‟ student. (Zirkel, 2001).</a:t>
            </a:r>
          </a:p>
          <a:p>
            <a:pPr marL="457200" marR="0" lvl="0" indent="0" algn="l" rtl="0">
              <a:spcBef>
                <a:spcPts val="0"/>
              </a:spcBef>
              <a:buClr>
                <a:schemeClr val="dk1"/>
              </a:buClr>
              <a:buFont typeface="Arial"/>
              <a:buNone/>
            </a:pPr>
            <a:endParaRPr sz="1800" b="0" i="0" u="none" strike="noStrike" cap="none" baseline="0">
              <a:solidFill>
                <a:schemeClr val="dk1"/>
              </a:solidFill>
              <a:latin typeface="Arial"/>
              <a:ea typeface="Arial"/>
              <a:cs typeface="Arial"/>
              <a:sym typeface="Arial"/>
            </a:endParaRPr>
          </a:p>
          <a:p>
            <a:pPr marL="457200" marR="0" lvl="0" indent="-342900" algn="l" rtl="0">
              <a:spcBef>
                <a:spcPts val="0"/>
              </a:spcBef>
              <a:buClr>
                <a:srgbClr val="000000"/>
              </a:buClr>
              <a:buSzPct val="100000"/>
              <a:buFont typeface="Arial"/>
              <a:buChar char="●"/>
            </a:pPr>
            <a:r>
              <a:rPr lang="en" sz="1800" b="0" i="0" u="none" strike="noStrike" cap="none" baseline="0">
                <a:solidFill>
                  <a:schemeClr val="dk1"/>
                </a:solidFill>
                <a:latin typeface="Arial"/>
                <a:ea typeface="Arial"/>
                <a:cs typeface="Arial"/>
                <a:sym typeface="Arial"/>
              </a:rPr>
              <a:t>Student in Tennessee, who had previously been diagnosed with ADHD, kicked a water pipe in </a:t>
            </a:r>
          </a:p>
          <a:p>
            <a:pPr marL="457200" marR="0" lvl="0" indent="0" algn="l" rtl="0">
              <a:spcBef>
                <a:spcPts val="0"/>
              </a:spcBef>
              <a:buClr>
                <a:schemeClr val="dk1"/>
              </a:buClr>
              <a:buSzPct val="25000"/>
              <a:buFont typeface="Arial"/>
              <a:buNone/>
            </a:pPr>
            <a:r>
              <a:rPr lang="en" sz="1800" b="0" i="0" u="none" strike="noStrike" cap="none" baseline="0">
                <a:solidFill>
                  <a:schemeClr val="dk1"/>
                </a:solidFill>
                <a:latin typeface="Arial"/>
                <a:ea typeface="Arial"/>
                <a:cs typeface="Arial"/>
                <a:sym typeface="Arial"/>
              </a:rPr>
              <a:t>a school lavatory until it burst, an act for which he was suspended for three days. At a school </a:t>
            </a:r>
          </a:p>
          <a:p>
            <a:pPr marL="457200" marR="0" lvl="0" indent="0" algn="l" rtl="0">
              <a:spcBef>
                <a:spcPts val="0"/>
              </a:spcBef>
              <a:buClr>
                <a:schemeClr val="dk1"/>
              </a:buClr>
              <a:buSzPct val="25000"/>
              <a:buFont typeface="Arial"/>
              <a:buNone/>
            </a:pPr>
            <a:r>
              <a:rPr lang="en" sz="1800" b="0" i="0" u="none" strike="noStrike" cap="none" baseline="0">
                <a:solidFill>
                  <a:schemeClr val="dk1"/>
                </a:solidFill>
                <a:latin typeface="Arial"/>
                <a:ea typeface="Arial"/>
                <a:cs typeface="Arial"/>
                <a:sym typeface="Arial"/>
              </a:rPr>
              <a:t>hearing into the matter, the student‟s psychologist testified that the act of vandalism “was a </a:t>
            </a:r>
          </a:p>
          <a:p>
            <a:pPr marL="457200" marR="0" lvl="0" indent="0" algn="l" rtl="0">
              <a:spcBef>
                <a:spcPts val="0"/>
              </a:spcBef>
              <a:buClr>
                <a:schemeClr val="dk1"/>
              </a:buClr>
              <a:buSzPct val="25000"/>
              <a:buFont typeface="Arial"/>
              <a:buNone/>
            </a:pPr>
            <a:r>
              <a:rPr lang="en" sz="1800" b="0" i="0" u="none" strike="noStrike" cap="none" baseline="0">
                <a:solidFill>
                  <a:schemeClr val="dk1"/>
                </a:solidFill>
                <a:latin typeface="Arial"/>
                <a:ea typeface="Arial"/>
                <a:cs typeface="Arial"/>
                <a:sym typeface="Arial"/>
              </a:rPr>
              <a:t>manifestation of [the] disability”. With the student facing categorisation as a delinquent, the matter eventually ended up in court, </a:t>
            </a:r>
          </a:p>
          <a:p>
            <a:pPr marL="457200" marR="0" lvl="0" indent="0" algn="l" rtl="0">
              <a:spcBef>
                <a:spcPts val="0"/>
              </a:spcBef>
              <a:buClr>
                <a:schemeClr val="dk1"/>
              </a:buClr>
              <a:buSzPct val="25000"/>
              <a:buFont typeface="Arial"/>
              <a:buNone/>
            </a:pPr>
            <a:r>
              <a:rPr lang="en" sz="1800" b="0" i="0" u="none" strike="noStrike" cap="none" baseline="0">
                <a:solidFill>
                  <a:schemeClr val="dk1"/>
                </a:solidFill>
                <a:latin typeface="Arial"/>
                <a:ea typeface="Arial"/>
                <a:cs typeface="Arial"/>
                <a:sym typeface="Arial"/>
              </a:rPr>
              <a:t>where the student won. </a:t>
            </a:r>
          </a:p>
          <a:p>
            <a:pPr marL="457200" marR="0" lvl="0" indent="0" algn="l" rtl="0">
              <a:spcBef>
                <a:spcPts val="0"/>
              </a:spcBef>
              <a:buClr>
                <a:schemeClr val="dk1"/>
              </a:buClr>
              <a:buFont typeface="Arial"/>
              <a:buNone/>
            </a:pPr>
            <a:endParaRPr sz="1800" b="0" i="0" u="none" strike="noStrike" cap="none" baseline="0">
              <a:solidFill>
                <a:schemeClr val="dk1"/>
              </a:solidFill>
              <a:latin typeface="Arial"/>
              <a:ea typeface="Arial"/>
              <a:cs typeface="Arial"/>
              <a:sym typeface="Arial"/>
            </a:endParaRPr>
          </a:p>
          <a:p>
            <a:pPr marL="457200" marR="0" lvl="0" indent="-342900" algn="l" rtl="0">
              <a:spcBef>
                <a:spcPts val="0"/>
              </a:spcBef>
              <a:buClr>
                <a:srgbClr val="000000"/>
              </a:buClr>
              <a:buSzPct val="100000"/>
              <a:buFont typeface="Arial"/>
              <a:buChar char="●"/>
            </a:pPr>
            <a:r>
              <a:rPr lang="en" sz="1800" b="0" i="0" u="none" strike="noStrike" cap="none" baseline="0">
                <a:solidFill>
                  <a:schemeClr val="dk1"/>
                </a:solidFill>
                <a:latin typeface="Arial"/>
                <a:ea typeface="Arial"/>
                <a:cs typeface="Arial"/>
                <a:sym typeface="Arial"/>
              </a:rPr>
              <a:t>So with JFSB that also have a diagnosis of ADHD alone, the question of criminal responsibility would also need to be decided on a case by case basis, however as mentioned before, it is far more common for a JFSB to exhibit behaviors of multiple disorders</a:t>
            </a:r>
          </a:p>
        </p:txBody>
      </p:sp>
      <p:sp>
        <p:nvSpPr>
          <p:cNvPr id="134" name="Shape 13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xmlns="" val="874970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R="0" lvl="0" algn="l" rtl="0">
              <a:spcBef>
                <a:spcPts val="0"/>
              </a:spcBef>
              <a:buNone/>
            </a:pPr>
            <a:endParaRPr/>
          </a:p>
          <a:p>
            <a:pPr marL="457200" marR="0" lvl="0" indent="-317500" algn="l" rtl="0">
              <a:spcBef>
                <a:spcPts val="0"/>
              </a:spcBef>
              <a:buClr>
                <a:srgbClr val="000000"/>
              </a:buClr>
              <a:buSzPct val="127272"/>
              <a:buFont typeface="Arial"/>
              <a:buChar char="●"/>
            </a:pPr>
            <a:r>
              <a:rPr lang="en" sz="1100" b="0" i="0" u="none" strike="noStrike" cap="none" baseline="0">
                <a:solidFill>
                  <a:schemeClr val="dk1"/>
                </a:solidFill>
                <a:latin typeface="Arial"/>
                <a:ea typeface="Arial"/>
                <a:cs typeface="Arial"/>
                <a:sym typeface="Arial"/>
              </a:rPr>
              <a:t>This information can be used to for treatment purposes and court considerations. For example, if someone has ADHD, part of the consideration could be medication compliance.</a:t>
            </a:r>
          </a:p>
          <a:p>
            <a:pPr marL="457200" marR="0" lvl="0" indent="-317499" algn="l" rtl="0">
              <a:spcBef>
                <a:spcPts val="0"/>
              </a:spcBef>
              <a:buClr>
                <a:srgbClr val="000000"/>
              </a:buClr>
              <a:buSzPct val="127271"/>
              <a:buFont typeface="Arial"/>
              <a:buChar char="●"/>
            </a:pPr>
            <a:r>
              <a:rPr lang="en" sz="1100" b="0" i="0" u="none" strike="noStrike" cap="none" baseline="0">
                <a:solidFill>
                  <a:schemeClr val="dk1"/>
                </a:solidFill>
                <a:latin typeface="Arial"/>
                <a:ea typeface="Arial"/>
                <a:cs typeface="Arial"/>
                <a:sym typeface="Arial"/>
              </a:rPr>
              <a:t>If the symptoms or disorder were to be treated prior to the fire setting behavior, it would lessen the likelihood of fire setting and thus court involvement</a:t>
            </a:r>
          </a:p>
          <a:p>
            <a:pPr marL="457200" marR="0" lvl="0" indent="-298450" algn="l" rtl="0">
              <a:spcBef>
                <a:spcPts val="0"/>
              </a:spcBef>
              <a:buClr>
                <a:schemeClr val="dk1"/>
              </a:buClr>
              <a:buSzPct val="100000"/>
              <a:buFont typeface="Arial"/>
              <a:buChar char="●"/>
            </a:pPr>
            <a:r>
              <a:rPr lang="en" sz="1100">
                <a:solidFill>
                  <a:schemeClr val="dk1"/>
                </a:solidFill>
              </a:rPr>
              <a:t>More research is necessary to further look at how these 4 diagnoses relate to criminal responsibility. </a:t>
            </a:r>
          </a:p>
        </p:txBody>
      </p:sp>
    </p:spTree>
    <p:extLst>
      <p:ext uri="{BB962C8B-B14F-4D97-AF65-F5344CB8AC3E}">
        <p14:creationId xmlns:p14="http://schemas.microsoft.com/office/powerpoint/2010/main" xmlns="" val="2029810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6" name="Shape 14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0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707214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457200" marR="0" lvl="0" indent="-317500" algn="l" rtl="0">
              <a:spcBef>
                <a:spcPts val="0"/>
              </a:spcBef>
              <a:buClr>
                <a:srgbClr val="000000"/>
              </a:buClr>
              <a:buSzPct val="100000"/>
              <a:buFont typeface="Arial"/>
              <a:buChar char="●"/>
            </a:pPr>
            <a:r>
              <a:rPr lang="en" sz="1100" b="0" i="0" u="none" strike="noStrike" cap="none" baseline="0">
                <a:solidFill>
                  <a:schemeClr val="dk1"/>
                </a:solidFill>
                <a:latin typeface="Arial"/>
                <a:ea typeface="Arial"/>
                <a:cs typeface="Arial"/>
                <a:sym typeface="Arial"/>
              </a:rPr>
              <a:t>A quadrant of 4 disorders that many JFSB show signs and symptoms</a:t>
            </a:r>
          </a:p>
          <a:p>
            <a:pPr marL="914400" marR="0" lvl="1" indent="-317500" algn="l" rtl="0">
              <a:spcBef>
                <a:spcPts val="0"/>
              </a:spcBef>
              <a:buClr>
                <a:srgbClr val="000000"/>
              </a:buClr>
              <a:buSzPct val="100000"/>
              <a:buFont typeface="Arial"/>
              <a:buChar char="○"/>
            </a:pPr>
            <a:r>
              <a:rPr lang="en" sz="1100" b="0" i="0" u="none" strike="noStrike" cap="none" baseline="0">
                <a:solidFill>
                  <a:schemeClr val="dk1"/>
                </a:solidFill>
                <a:latin typeface="Arial"/>
                <a:ea typeface="Arial"/>
                <a:cs typeface="Arial"/>
                <a:sym typeface="Arial"/>
              </a:rPr>
              <a:t>Attention Deficit Hyperactivity Disorder</a:t>
            </a:r>
          </a:p>
          <a:p>
            <a:pPr marL="914400" marR="0" lvl="1" indent="-317500" algn="l" rtl="0">
              <a:spcBef>
                <a:spcPts val="0"/>
              </a:spcBef>
              <a:buClr>
                <a:srgbClr val="000000"/>
              </a:buClr>
              <a:buSzPct val="100000"/>
              <a:buFont typeface="Arial"/>
              <a:buChar char="○"/>
            </a:pPr>
            <a:r>
              <a:rPr lang="en" sz="1100" b="0" i="0" u="none" strike="noStrike" cap="none" baseline="0">
                <a:solidFill>
                  <a:schemeClr val="dk1"/>
                </a:solidFill>
                <a:latin typeface="Arial"/>
                <a:ea typeface="Arial"/>
                <a:cs typeface="Arial"/>
                <a:sym typeface="Arial"/>
              </a:rPr>
              <a:t>Conduct Disorder</a:t>
            </a:r>
          </a:p>
          <a:p>
            <a:pPr marL="914400" marR="0" lvl="1" indent="-317500" algn="l" rtl="0">
              <a:spcBef>
                <a:spcPts val="0"/>
              </a:spcBef>
              <a:buClr>
                <a:srgbClr val="000000"/>
              </a:buClr>
              <a:buSzPct val="100000"/>
              <a:buFont typeface="Arial"/>
              <a:buChar char="○"/>
            </a:pPr>
            <a:r>
              <a:rPr lang="en" sz="1100" b="0" i="0" u="none" strike="noStrike" cap="none" baseline="0">
                <a:solidFill>
                  <a:schemeClr val="dk1"/>
                </a:solidFill>
                <a:latin typeface="Arial"/>
                <a:ea typeface="Arial"/>
                <a:cs typeface="Arial"/>
                <a:sym typeface="Arial"/>
              </a:rPr>
              <a:t>Autism Spectrum Disorder</a:t>
            </a:r>
          </a:p>
          <a:p>
            <a:pPr marL="914400" marR="0" lvl="1" indent="-317500" algn="l" rtl="0">
              <a:spcBef>
                <a:spcPts val="0"/>
              </a:spcBef>
              <a:buClr>
                <a:srgbClr val="000000"/>
              </a:buClr>
              <a:buSzPct val="100000"/>
              <a:buFont typeface="Arial"/>
              <a:buChar char="○"/>
            </a:pPr>
            <a:r>
              <a:rPr lang="en" sz="1100" b="0" i="0" u="none" strike="noStrike" cap="none" baseline="0">
                <a:solidFill>
                  <a:schemeClr val="dk1"/>
                </a:solidFill>
                <a:latin typeface="Arial"/>
                <a:ea typeface="Arial"/>
                <a:cs typeface="Arial"/>
                <a:sym typeface="Arial"/>
              </a:rPr>
              <a:t>Post-traumatic Stress Disorder</a:t>
            </a:r>
          </a:p>
          <a:p>
            <a:pPr marL="45720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a:p>
            <a:pPr marL="457200" marR="0" lvl="0" indent="-317500" algn="l" rtl="0">
              <a:spcBef>
                <a:spcPts val="0"/>
              </a:spcBef>
              <a:buClr>
                <a:srgbClr val="000000"/>
              </a:buClr>
              <a:buSzPct val="100000"/>
              <a:buFont typeface="Arial"/>
              <a:buChar char="●"/>
            </a:pPr>
            <a:r>
              <a:rPr lang="en" sz="1100" b="0" i="0" u="none" strike="noStrike" cap="none" baseline="0">
                <a:solidFill>
                  <a:schemeClr val="dk1"/>
                </a:solidFill>
                <a:latin typeface="Arial"/>
                <a:ea typeface="Arial"/>
                <a:cs typeface="Arial"/>
                <a:sym typeface="Arial"/>
              </a:rPr>
              <a:t>We will be discussing the importance of this approach</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a:p>
            <a:pPr marL="457200" marR="0" lvl="0" indent="-317500" algn="l" rtl="0">
              <a:spcBef>
                <a:spcPts val="0"/>
              </a:spcBef>
              <a:buClr>
                <a:srgbClr val="000000"/>
              </a:buClr>
              <a:buSzPct val="100000"/>
              <a:buFont typeface="Arial"/>
              <a:buChar char="●"/>
            </a:pPr>
            <a:r>
              <a:rPr lang="en" sz="1100" b="0" i="0" u="none" strike="noStrike" cap="none" baseline="0">
                <a:solidFill>
                  <a:schemeClr val="dk1"/>
                </a:solidFill>
                <a:latin typeface="Arial"/>
                <a:ea typeface="Arial"/>
                <a:cs typeface="Arial"/>
                <a:sym typeface="Arial"/>
              </a:rPr>
              <a:t>We will also discuss criminal responsibility, what it is, how criminal responsibility is different for juveniles, and how juvenile firesetters or bomb makers can be found responsible or not responsible for their crime</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a:p>
            <a:pPr marL="457200" marR="0" lvl="0" indent="-317500" algn="l" rtl="0">
              <a:spcBef>
                <a:spcPts val="0"/>
              </a:spcBef>
              <a:buClr>
                <a:srgbClr val="000000"/>
              </a:buClr>
              <a:buSzPct val="100000"/>
              <a:buFont typeface="Arial"/>
              <a:buChar char="●"/>
            </a:pPr>
            <a:r>
              <a:rPr lang="en" sz="1100" b="0" i="0" u="none" strike="noStrike" cap="none" baseline="0">
                <a:solidFill>
                  <a:schemeClr val="dk1"/>
                </a:solidFill>
                <a:latin typeface="Arial"/>
                <a:ea typeface="Arial"/>
                <a:cs typeface="Arial"/>
                <a:sym typeface="Arial"/>
              </a:rPr>
              <a:t>We will examine how the diagnoses in DSM-5 quadrant could be used to mitigate criminal responsibility and how specific symptoms or states of mind could influence criminal responsibility</a:t>
            </a:r>
          </a:p>
        </p:txBody>
      </p:sp>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xmlns="" val="4047094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457200" marR="0" lvl="0" indent="-317500" algn="l" rtl="0">
              <a:spcBef>
                <a:spcPts val="0"/>
              </a:spcBef>
              <a:buClr>
                <a:srgbClr val="000000"/>
              </a:buClr>
              <a:buSzPct val="100000"/>
              <a:buFont typeface="Arial"/>
              <a:buChar char="●"/>
            </a:pPr>
            <a:r>
              <a:rPr lang="en" sz="1100" b="0" i="0" u="none" strike="noStrike" cap="none" baseline="0" dirty="0">
                <a:solidFill>
                  <a:schemeClr val="dk1"/>
                </a:solidFill>
                <a:latin typeface="Arial"/>
                <a:ea typeface="Arial"/>
                <a:cs typeface="Arial"/>
                <a:sym typeface="Arial"/>
              </a:rPr>
              <a:t>The term was coined by Dr. Johnson after he noticed that Conduct Disorder/Oppositional defiant disorder, PTSD, Autism, Spectrum, and ADHD were commonly seen in juvenile firesetters and bomb makers. </a:t>
            </a:r>
          </a:p>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 sz="1100" b="0" i="0" u="none" strike="noStrike" cap="none" baseline="0" dirty="0">
                <a:solidFill>
                  <a:schemeClr val="dk1"/>
                </a:solidFill>
                <a:latin typeface="Arial"/>
                <a:ea typeface="Arial"/>
                <a:cs typeface="Arial"/>
                <a:sym typeface="Arial"/>
              </a:rPr>
              <a:t>Conduct disorder- Conduct disorder is classified by inappropriate aggressive behavior and </a:t>
            </a:r>
            <a:r>
              <a:rPr lang="en" sz="1100" b="0" i="0" u="none" strike="noStrike" cap="none" baseline="0" dirty="0" smtClean="0">
                <a:solidFill>
                  <a:schemeClr val="dk1"/>
                </a:solidFill>
                <a:latin typeface="Arial"/>
                <a:ea typeface="Arial"/>
                <a:cs typeface="Arial"/>
                <a:sym typeface="Arial"/>
              </a:rPr>
              <a:t>a disregard </a:t>
            </a:r>
            <a:r>
              <a:rPr lang="en" sz="1100" b="0" i="0" u="none" strike="noStrike" cap="none" baseline="0" dirty="0">
                <a:solidFill>
                  <a:schemeClr val="dk1"/>
                </a:solidFill>
                <a:latin typeface="Arial"/>
                <a:ea typeface="Arial"/>
                <a:cs typeface="Arial"/>
                <a:sym typeface="Arial"/>
              </a:rPr>
              <a:t>for the rights of </a:t>
            </a:r>
            <a:r>
              <a:rPr lang="en" sz="1100" b="0" i="0" u="none" strike="noStrike" cap="none" baseline="0" dirty="0" smtClean="0">
                <a:solidFill>
                  <a:schemeClr val="dk1"/>
                </a:solidFill>
                <a:latin typeface="Arial"/>
                <a:ea typeface="Arial"/>
                <a:cs typeface="Arial"/>
                <a:sym typeface="Arial"/>
              </a:rPr>
              <a:t>others, </a:t>
            </a:r>
            <a:r>
              <a:rPr lang="en" sz="1100" b="0" i="0" u="none" strike="noStrike" cap="none" baseline="0" dirty="0">
                <a:solidFill>
                  <a:schemeClr val="dk1"/>
                </a:solidFill>
                <a:latin typeface="Arial"/>
                <a:ea typeface="Arial"/>
                <a:cs typeface="Arial"/>
                <a:sym typeface="Arial"/>
              </a:rPr>
              <a:t>which results in delinquent behavior, </a:t>
            </a:r>
            <a:r>
              <a:rPr lang="en" sz="1100" b="0" i="0" u="none" strike="noStrike" cap="none" baseline="0" dirty="0" smtClean="0">
                <a:solidFill>
                  <a:schemeClr val="dk1"/>
                </a:solidFill>
                <a:latin typeface="Arial"/>
                <a:ea typeface="Arial"/>
                <a:cs typeface="Arial"/>
                <a:sym typeface="Arial"/>
              </a:rPr>
              <a:t>including firesetting. </a:t>
            </a:r>
            <a:r>
              <a:rPr lang="en" sz="1100" b="0" i="0" u="none" strike="noStrike" cap="none" baseline="0" dirty="0">
                <a:solidFill>
                  <a:schemeClr val="dk1"/>
                </a:solidFill>
                <a:latin typeface="Arial"/>
                <a:ea typeface="Arial"/>
                <a:cs typeface="Arial"/>
                <a:sym typeface="Arial"/>
              </a:rPr>
              <a:t>JFSB are more likely to meet criteria for CD than any other mental health </a:t>
            </a:r>
            <a:r>
              <a:rPr lang="en" sz="1100" b="0" i="0" u="none" strike="noStrike" cap="none" baseline="0" dirty="0" smtClean="0">
                <a:solidFill>
                  <a:schemeClr val="dk1"/>
                </a:solidFill>
                <a:latin typeface="Arial"/>
                <a:ea typeface="Arial"/>
                <a:cs typeface="Arial"/>
                <a:sym typeface="Arial"/>
              </a:rPr>
              <a:t>disorder</a:t>
            </a:r>
            <a:endParaRPr lang="en" sz="1100" b="0" i="0" u="none" strike="noStrike" cap="none" baseline="0"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100" b="0" i="0" u="none" strike="noStrike" cap="none" baseline="0"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 sz="1100" b="0" i="0" u="none" strike="noStrike" cap="none" baseline="0" dirty="0">
                <a:solidFill>
                  <a:schemeClr val="dk1"/>
                </a:solidFill>
                <a:latin typeface="Arial"/>
                <a:ea typeface="Arial"/>
                <a:cs typeface="Arial"/>
                <a:sym typeface="Arial"/>
              </a:rPr>
              <a:t>PTSD- PTSD occurs after witnessing, experiencing, learning of, or being exposed to details of a traumatic event (APA,2013</a:t>
            </a:r>
            <a:r>
              <a:rPr lang="en" sz="1100" b="0" i="0" u="none" strike="noStrike" cap="none" baseline="0" dirty="0" smtClean="0">
                <a:solidFill>
                  <a:schemeClr val="dk1"/>
                </a:solidFill>
                <a:latin typeface="Arial"/>
                <a:ea typeface="Arial"/>
                <a:cs typeface="Arial"/>
                <a:sym typeface="Arial"/>
              </a:rPr>
              <a:t>).</a:t>
            </a:r>
          </a:p>
          <a:p>
            <a:pPr marL="0" marR="0" lvl="0" indent="0" algn="l" rtl="0">
              <a:lnSpc>
                <a:spcPct val="100000"/>
              </a:lnSpc>
              <a:spcBef>
                <a:spcPts val="0"/>
              </a:spcBef>
              <a:spcAft>
                <a:spcPts val="0"/>
              </a:spcAft>
              <a:buClr>
                <a:schemeClr val="dk1"/>
              </a:buClr>
              <a:buSzPct val="25000"/>
              <a:buFont typeface="Arial"/>
              <a:buNone/>
            </a:pPr>
            <a:endParaRPr lang="en" sz="1100" b="0" i="0" u="none" strike="noStrike" cap="none" baseline="0"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 sz="1100" b="0" i="0" u="none" strike="noStrike" cap="none" baseline="0" dirty="0">
                <a:solidFill>
                  <a:schemeClr val="dk1"/>
                </a:solidFill>
                <a:latin typeface="Arial"/>
                <a:ea typeface="Arial"/>
                <a:cs typeface="Arial"/>
                <a:sym typeface="Arial"/>
              </a:rPr>
              <a:t>ADHD-</a:t>
            </a:r>
            <a:r>
              <a:rPr lang="en" sz="1100" dirty="0">
                <a:solidFill>
                  <a:schemeClr val="dk1"/>
                </a:solidFill>
              </a:rPr>
              <a:t> </a:t>
            </a:r>
            <a:r>
              <a:rPr lang="en" sz="1100" dirty="0" smtClean="0">
                <a:solidFill>
                  <a:schemeClr val="dk1"/>
                </a:solidFill>
              </a:rPr>
              <a:t>is characterized by a percistant pattern of innatioion and/or</a:t>
            </a:r>
            <a:r>
              <a:rPr lang="en" sz="1100" baseline="0" dirty="0" smtClean="0">
                <a:solidFill>
                  <a:schemeClr val="dk1"/>
                </a:solidFill>
              </a:rPr>
              <a:t> hyperactivity/impuslivity, that intrfears with functioning or development.</a:t>
            </a:r>
            <a:endParaRPr lang="en" sz="1100" b="0" i="0" u="none" strike="noStrike" cap="none" baseline="0"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100" b="0" i="0" u="none" strike="noStrike" cap="none" baseline="0"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 sz="1100" b="0" i="0" u="none" strike="noStrike" cap="none" baseline="0" dirty="0">
                <a:solidFill>
                  <a:schemeClr val="dk1"/>
                </a:solidFill>
                <a:latin typeface="Arial"/>
                <a:ea typeface="Arial"/>
                <a:cs typeface="Arial"/>
                <a:sym typeface="Arial"/>
              </a:rPr>
              <a:t>ASD- ASD is characterized by deficits in social interaction and communication and the presence of unusual behaviors or interests (APA,2013) </a:t>
            </a:r>
          </a:p>
          <a:p>
            <a:pPr marL="0" marR="0" lvl="0" indent="0" algn="l" rtl="0">
              <a:lnSpc>
                <a:spcPct val="100000"/>
              </a:lnSpc>
              <a:spcBef>
                <a:spcPts val="0"/>
              </a:spcBef>
              <a:spcAft>
                <a:spcPts val="0"/>
              </a:spcAft>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xmlns="" val="2921324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Because of this information, it is important to see if the juvenile has a diagnosable mental health disorder. Their mental health disorder may mitigate their criminal responsibility, but also an accurate diagnosis will allow them to get the help that his or she needs. </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a:p>
            <a:pPr marL="457200" marR="0" lvl="0" indent="-317500" algn="l" rtl="0">
              <a:spcBef>
                <a:spcPts val="0"/>
              </a:spcBef>
              <a:buClr>
                <a:srgbClr val="000000"/>
              </a:buClr>
              <a:buSzPct val="100000"/>
              <a:buFont typeface="Arial"/>
              <a:buChar char="●"/>
            </a:pPr>
            <a:r>
              <a:rPr lang="en" sz="1100" b="0" i="0" u="none" strike="noStrike" cap="none" baseline="0">
                <a:solidFill>
                  <a:schemeClr val="dk1"/>
                </a:solidFill>
                <a:latin typeface="Arial"/>
                <a:ea typeface="Arial"/>
                <a:cs typeface="Arial"/>
                <a:sym typeface="Arial"/>
              </a:rPr>
              <a:t>Recognizing the occurrences of these disorders within the JFSB population are important.  It allows us to hone the treatment strategies we utilize to better suit the needs of the client.  By knowing for example, that a JFSB falls into the ASD and Conduct Disorder, we can use evidence based treatment approaches that show to be successful for these disorders.  Remembering that the JFSB does not necessarily need to have a diagnosis of the disorder, it may just be overlapping symptoms</a:t>
            </a:r>
          </a:p>
        </p:txBody>
      </p:sp>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xmlns="" val="2779468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r>
              <a:rPr lang="en" sz="2000" b="0" i="0" u="none" strike="noStrike" cap="none" baseline="0" dirty="0">
                <a:solidFill>
                  <a:schemeClr val="dk1"/>
                </a:solidFill>
                <a:latin typeface="Arial"/>
                <a:ea typeface="Arial"/>
                <a:cs typeface="Arial"/>
                <a:sym typeface="Arial"/>
              </a:rPr>
              <a:t>1.According to (Bryan-Hancock &amp; Casey, 2011), Criminal and legal responsibility refers to the individual’s obligation to answer for the act that has been committed. Similarly (Spaans et al., 2011) states that full criminal responsibility implies that an individual who commits a crime was fully aware of the (illegal) nature, character, and consequences of that crime  </a:t>
            </a:r>
            <a:endParaRPr lang="en" sz="2000" b="0" i="0" u="none" strike="noStrike" cap="none" baseline="0" dirty="0" smtClean="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endParaRPr lang="en" sz="2000" b="0" i="0" u="none" strike="noStrike" cap="none" baseline="0" dirty="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 sz="2000" b="0" i="0" u="none" strike="noStrike" cap="none" baseline="0" dirty="0">
                <a:solidFill>
                  <a:schemeClr val="dk1"/>
                </a:solidFill>
                <a:latin typeface="Arial"/>
                <a:ea typeface="Arial"/>
                <a:cs typeface="Arial"/>
                <a:sym typeface="Arial"/>
              </a:rPr>
              <a:t>2.(What makes a juvenile culpable?) - In order for a youth to be considered culpable and punished in juvenile court, it must be proven beyond a reasonable doubt that the juvenile actually formed criminal intent, which requires that the youth be able to consider the consequences of a particular act and think sequentially about abstract possibilities (Weithorn, 1982</a:t>
            </a:r>
            <a:r>
              <a:rPr lang="en" sz="2000" b="0" i="0" u="none" strike="noStrike" cap="none" baseline="0" dirty="0" smtClean="0">
                <a:solidFill>
                  <a:schemeClr val="dk1"/>
                </a:solidFill>
                <a:latin typeface="Arial"/>
                <a:ea typeface="Arial"/>
                <a:cs typeface="Arial"/>
                <a:sym typeface="Arial"/>
              </a:rPr>
              <a:t>)</a:t>
            </a:r>
          </a:p>
          <a:p>
            <a:pPr marL="0" marR="0" lvl="0" indent="0" algn="l" rtl="0">
              <a:spcBef>
                <a:spcPts val="0"/>
              </a:spcBef>
              <a:buClr>
                <a:schemeClr val="dk1"/>
              </a:buClr>
              <a:buSzPct val="25000"/>
              <a:buFont typeface="Arial"/>
              <a:buNone/>
            </a:pPr>
            <a:endParaRPr lang="en" sz="2000" b="0" i="0" u="none" strike="noStrike" cap="none" baseline="0" dirty="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 sz="2000" dirty="0">
                <a:solidFill>
                  <a:schemeClr val="dk1"/>
                </a:solidFill>
              </a:rPr>
              <a:t>3.</a:t>
            </a:r>
            <a:r>
              <a:rPr lang="en" sz="2000" b="0" i="0" u="none" strike="noStrike" cap="none" baseline="0" dirty="0">
                <a:solidFill>
                  <a:schemeClr val="dk1"/>
                </a:solidFill>
                <a:latin typeface="Arial"/>
                <a:ea typeface="Arial"/>
                <a:cs typeface="Arial"/>
                <a:sym typeface="Arial"/>
              </a:rPr>
              <a:t> “In considering adolescent competence, there are two important comparison groups to look at: adults with similar psychopathology and adolescents without psychopathology” (Lexcen, 2000</a:t>
            </a:r>
            <a:r>
              <a:rPr lang="en" sz="2000" b="0" i="0" u="none" strike="noStrike" cap="none" baseline="0" dirty="0" smtClean="0">
                <a:solidFill>
                  <a:schemeClr val="dk1"/>
                </a:solidFill>
                <a:latin typeface="Arial"/>
                <a:ea typeface="Arial"/>
                <a:cs typeface="Arial"/>
                <a:sym typeface="Arial"/>
              </a:rPr>
              <a:t>)</a:t>
            </a:r>
          </a:p>
          <a:p>
            <a:pPr marL="0" marR="0" lvl="0" indent="0" algn="l" rtl="0">
              <a:spcBef>
                <a:spcPts val="0"/>
              </a:spcBef>
              <a:buClr>
                <a:schemeClr val="dk1"/>
              </a:buClr>
              <a:buSzPct val="25000"/>
              <a:buFont typeface="Arial"/>
              <a:buNone/>
            </a:pPr>
            <a:endParaRPr lang="en" sz="2000" b="0" i="0" u="none" strike="noStrike" cap="none" baseline="0" dirty="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 sz="2000" b="0" i="0" u="none" strike="noStrike" cap="none" baseline="0" dirty="0">
                <a:solidFill>
                  <a:schemeClr val="dk1"/>
                </a:solidFill>
                <a:latin typeface="Arial"/>
                <a:ea typeface="Arial"/>
                <a:cs typeface="Arial"/>
                <a:sym typeface="Arial"/>
              </a:rPr>
              <a:t>4. one study done in </a:t>
            </a:r>
            <a:r>
              <a:rPr lang="en" sz="2000" b="0" i="0" u="none" strike="noStrike" cap="none" baseline="0" dirty="0" smtClean="0">
                <a:solidFill>
                  <a:schemeClr val="dk1"/>
                </a:solidFill>
                <a:latin typeface="Arial"/>
                <a:ea typeface="Arial"/>
                <a:cs typeface="Arial"/>
                <a:sym typeface="Arial"/>
              </a:rPr>
              <a:t>Finland </a:t>
            </a:r>
            <a:r>
              <a:rPr lang="en" sz="2000" b="0" i="0" u="none" strike="noStrike" cap="none" baseline="0" dirty="0">
                <a:solidFill>
                  <a:schemeClr val="dk1"/>
                </a:solidFill>
                <a:latin typeface="Arial"/>
                <a:ea typeface="Arial"/>
                <a:cs typeface="Arial"/>
                <a:sym typeface="Arial"/>
              </a:rPr>
              <a:t>looked at 15-68 year old arsonists and those convicted of homicide. They found that </a:t>
            </a:r>
            <a:r>
              <a:rPr lang="en" sz="2000" b="0" i="0" u="none" strike="noStrike" cap="none" baseline="0" dirty="0" smtClean="0">
                <a:solidFill>
                  <a:schemeClr val="dk1"/>
                </a:solidFill>
                <a:latin typeface="Arial"/>
                <a:ea typeface="Arial"/>
                <a:cs typeface="Arial"/>
                <a:sym typeface="Arial"/>
              </a:rPr>
              <a:t>the </a:t>
            </a:r>
            <a:r>
              <a:rPr lang="en" sz="2000" b="0" i="0" u="none" strike="noStrike" cap="none" baseline="0" dirty="0">
                <a:solidFill>
                  <a:schemeClr val="dk1"/>
                </a:solidFill>
                <a:latin typeface="Arial"/>
                <a:ea typeface="Arial"/>
                <a:cs typeface="Arial"/>
                <a:sym typeface="Arial"/>
              </a:rPr>
              <a:t>arsonists were more likely to have a psychiatric disorder and they were </a:t>
            </a:r>
            <a:r>
              <a:rPr lang="en" sz="2000" b="0" i="0" u="none" strike="noStrike" cap="none" baseline="0" dirty="0" smtClean="0">
                <a:solidFill>
                  <a:schemeClr val="dk1"/>
                </a:solidFill>
                <a:latin typeface="Arial"/>
                <a:ea typeface="Arial"/>
                <a:cs typeface="Arial"/>
                <a:sym typeface="Arial"/>
              </a:rPr>
              <a:t>typically not found criminally </a:t>
            </a:r>
            <a:r>
              <a:rPr lang="en" sz="2000" b="0" i="0" u="none" strike="noStrike" cap="none" baseline="0" dirty="0">
                <a:solidFill>
                  <a:schemeClr val="dk1"/>
                </a:solidFill>
                <a:latin typeface="Arial"/>
                <a:ea typeface="Arial"/>
                <a:cs typeface="Arial"/>
                <a:sym typeface="Arial"/>
              </a:rPr>
              <a:t>responsible for their crime. (Rasanen, Hakko, &amp; Vaisanen, 1995).  </a:t>
            </a:r>
            <a:endParaRPr lang="en" sz="2000" b="0" i="0" u="none" strike="noStrike" cap="none" baseline="0" dirty="0" smtClean="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endParaRPr lang="en" sz="2000" b="0" i="0" u="none" strike="noStrike" cap="none" baseline="0" dirty="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 sz="2000" b="0" i="0" u="none" strike="noStrike" cap="none" baseline="0" dirty="0">
                <a:solidFill>
                  <a:schemeClr val="dk1"/>
                </a:solidFill>
                <a:latin typeface="Arial"/>
                <a:ea typeface="Arial"/>
                <a:cs typeface="Arial"/>
                <a:sym typeface="Arial"/>
              </a:rPr>
              <a:t>5</a:t>
            </a:r>
            <a:r>
              <a:rPr lang="en" sz="2000" b="0" i="0" u="none" strike="noStrike" cap="none" baseline="0" dirty="0" smtClean="0">
                <a:solidFill>
                  <a:schemeClr val="dk1"/>
                </a:solidFill>
                <a:latin typeface="Arial"/>
                <a:ea typeface="Arial"/>
                <a:cs typeface="Arial"/>
                <a:sym typeface="Arial"/>
              </a:rPr>
              <a:t>. </a:t>
            </a:r>
            <a:r>
              <a:rPr lang="en" sz="2000" b="0" i="0" u="none" strike="noStrike" cap="none" baseline="0" dirty="0">
                <a:solidFill>
                  <a:schemeClr val="dk1"/>
                </a:solidFill>
                <a:latin typeface="Arial"/>
                <a:ea typeface="Arial"/>
                <a:cs typeface="Arial"/>
                <a:sym typeface="Arial"/>
              </a:rPr>
              <a:t>another </a:t>
            </a:r>
            <a:r>
              <a:rPr lang="en" sz="2000" b="0" i="0" u="none" strike="noStrike" cap="none" baseline="0" dirty="0" smtClean="0">
                <a:solidFill>
                  <a:schemeClr val="dk1"/>
                </a:solidFill>
                <a:latin typeface="Arial"/>
                <a:ea typeface="Arial"/>
                <a:cs typeface="Arial"/>
                <a:sym typeface="Arial"/>
              </a:rPr>
              <a:t>study </a:t>
            </a:r>
            <a:r>
              <a:rPr lang="en" sz="2000" b="0" i="0" u="none" strike="noStrike" cap="none" baseline="0" dirty="0">
                <a:solidFill>
                  <a:schemeClr val="dk1"/>
                </a:solidFill>
                <a:latin typeface="Arial"/>
                <a:ea typeface="Arial"/>
                <a:cs typeface="Arial"/>
                <a:sym typeface="Arial"/>
              </a:rPr>
              <a:t>showed that </a:t>
            </a:r>
            <a:r>
              <a:rPr lang="en" sz="2000" b="0" i="0" u="none" strike="noStrike" cap="none" baseline="0" dirty="0">
                <a:solidFill>
                  <a:srgbClr val="333333"/>
                </a:solidFill>
                <a:latin typeface="Arial"/>
                <a:ea typeface="Arial"/>
                <a:cs typeface="Arial"/>
                <a:sym typeface="Arial"/>
              </a:rPr>
              <a:t>Juvenile arsonists were found to have been relieved of </a:t>
            </a:r>
            <a:r>
              <a:rPr lang="en" sz="2000" b="1" i="0" u="none" strike="noStrike" cap="none" baseline="0" dirty="0">
                <a:solidFill>
                  <a:srgbClr val="333333"/>
                </a:solidFill>
                <a:latin typeface="Arial"/>
                <a:ea typeface="Arial"/>
                <a:cs typeface="Arial"/>
                <a:sym typeface="Arial"/>
              </a:rPr>
              <a:t>criminal</a:t>
            </a:r>
            <a:r>
              <a:rPr lang="en" sz="2000" b="0" i="0" u="none" strike="noStrike" cap="none" baseline="0" dirty="0">
                <a:solidFill>
                  <a:srgbClr val="333333"/>
                </a:solidFill>
                <a:latin typeface="Arial"/>
                <a:ea typeface="Arial"/>
                <a:cs typeface="Arial"/>
                <a:sym typeface="Arial"/>
              </a:rPr>
              <a:t> </a:t>
            </a:r>
            <a:r>
              <a:rPr lang="en" sz="2000" b="1" i="0" u="none" strike="noStrike" cap="none" baseline="0" dirty="0">
                <a:solidFill>
                  <a:srgbClr val="333333"/>
                </a:solidFill>
                <a:latin typeface="Arial"/>
                <a:ea typeface="Arial"/>
                <a:cs typeface="Arial"/>
                <a:sym typeface="Arial"/>
              </a:rPr>
              <a:t>responsibility less</a:t>
            </a:r>
            <a:r>
              <a:rPr lang="en" sz="2000" b="0" i="0" u="none" strike="noStrike" cap="none" baseline="0" dirty="0">
                <a:solidFill>
                  <a:srgbClr val="333333"/>
                </a:solidFill>
                <a:latin typeface="Arial"/>
                <a:ea typeface="Arial"/>
                <a:cs typeface="Arial"/>
                <a:sym typeface="Arial"/>
              </a:rPr>
              <a:t> often compared to adults. The researchers believed that this was due to substance use by the juveniles, where as the adults has diagnosed psychoses and mood disorders.  (Rasanen, Hirvenoja, Hakko, &amp; Vaisanen, 1995)</a:t>
            </a:r>
          </a:p>
        </p:txBody>
      </p:sp>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xmlns="" val="3551855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3" name="Shape 10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1100" b="0" i="0" u="none" strike="noStrike" cap="none" baseline="0" dirty="0">
                <a:solidFill>
                  <a:schemeClr val="dk1"/>
                </a:solidFill>
                <a:latin typeface="Arial"/>
                <a:ea typeface="Arial"/>
                <a:cs typeface="Arial"/>
                <a:sym typeface="Arial"/>
              </a:rPr>
              <a:t>Mitigation of criminal responsibility means that a person is responsible and they are not being </a:t>
            </a:r>
            <a:r>
              <a:rPr lang="en" sz="1100" b="0" i="0" u="none" strike="noStrike" cap="none" baseline="0" dirty="0" smtClean="0">
                <a:solidFill>
                  <a:schemeClr val="dk1"/>
                </a:solidFill>
                <a:latin typeface="Arial"/>
                <a:ea typeface="Arial"/>
                <a:cs typeface="Arial"/>
                <a:sym typeface="Arial"/>
              </a:rPr>
              <a:t>excused </a:t>
            </a:r>
            <a:r>
              <a:rPr lang="en" sz="1100" b="0" i="0" u="none" strike="noStrike" cap="none" baseline="0" dirty="0">
                <a:solidFill>
                  <a:schemeClr val="dk1"/>
                </a:solidFill>
                <a:latin typeface="Arial"/>
                <a:ea typeface="Arial"/>
                <a:cs typeface="Arial"/>
                <a:sym typeface="Arial"/>
              </a:rPr>
              <a:t>for their conduct but factors such as mental illness are considered to decide the degree of offense. </a:t>
            </a:r>
          </a:p>
          <a:p>
            <a:pPr marL="0" marR="0" lvl="0" indent="0" algn="l" rtl="0">
              <a:spcBef>
                <a:spcPts val="0"/>
              </a:spcBef>
              <a:buNone/>
            </a:pPr>
            <a:endParaRPr sz="1100" b="0" i="0" u="none" strike="noStrike" cap="none" baseline="0" dirty="0">
              <a:solidFill>
                <a:schemeClr val="dk1"/>
              </a:solidFill>
              <a:latin typeface="Arial"/>
              <a:ea typeface="Arial"/>
              <a:cs typeface="Arial"/>
              <a:sym typeface="Arial"/>
            </a:endParaRPr>
          </a:p>
          <a:p>
            <a:pPr marL="0" marR="0" lvl="0" indent="0" algn="l" rtl="0">
              <a:spcBef>
                <a:spcPts val="0"/>
              </a:spcBef>
              <a:buSzPct val="25000"/>
              <a:buNone/>
            </a:pPr>
            <a:r>
              <a:rPr lang="en" sz="1100" b="0" i="0" u="none" strike="noStrike" cap="none" baseline="0" dirty="0">
                <a:solidFill>
                  <a:schemeClr val="dk1"/>
                </a:solidFill>
                <a:latin typeface="Arial"/>
                <a:ea typeface="Arial"/>
                <a:cs typeface="Arial"/>
                <a:sym typeface="Arial"/>
              </a:rPr>
              <a:t>The degree of fire setting/ arson is considered. Juveniles can be convicted of arson</a:t>
            </a:r>
            <a:r>
              <a:rPr lang="en" sz="1100" dirty="0">
                <a:solidFill>
                  <a:schemeClr val="dk1"/>
                </a:solidFill>
              </a:rPr>
              <a:t>, but typically it is just seen as  fire setting behavior. </a:t>
            </a:r>
            <a:r>
              <a:rPr lang="en" sz="1100" b="0" i="0" u="none" strike="noStrike" cap="none" baseline="0" dirty="0">
                <a:solidFill>
                  <a:schemeClr val="dk1"/>
                </a:solidFill>
                <a:latin typeface="Arial"/>
                <a:ea typeface="Arial"/>
                <a:cs typeface="Arial"/>
                <a:sym typeface="Arial"/>
              </a:rPr>
              <a:t> The age of the individual, where </a:t>
            </a:r>
            <a:r>
              <a:rPr lang="en" sz="1100" b="0" i="0" u="none" strike="noStrike" cap="none" baseline="0" dirty="0" smtClean="0">
                <a:solidFill>
                  <a:schemeClr val="dk1"/>
                </a:solidFill>
                <a:latin typeface="Arial"/>
                <a:ea typeface="Arial"/>
                <a:cs typeface="Arial"/>
                <a:sym typeface="Arial"/>
              </a:rPr>
              <a:t>they are in </a:t>
            </a:r>
            <a:r>
              <a:rPr lang="en" sz="1100" b="0" i="0" u="none" strike="noStrike" cap="none" baseline="0" dirty="0">
                <a:solidFill>
                  <a:schemeClr val="dk1"/>
                </a:solidFill>
                <a:latin typeface="Arial"/>
                <a:ea typeface="Arial"/>
                <a:cs typeface="Arial"/>
                <a:sym typeface="Arial"/>
              </a:rPr>
              <a:t>the development </a:t>
            </a:r>
            <a:r>
              <a:rPr lang="en" sz="1100" b="0" i="0" u="none" strike="noStrike" cap="none" baseline="0" dirty="0" smtClean="0">
                <a:solidFill>
                  <a:schemeClr val="dk1"/>
                </a:solidFill>
                <a:latin typeface="Arial"/>
                <a:ea typeface="Arial"/>
                <a:cs typeface="Arial"/>
                <a:sym typeface="Arial"/>
              </a:rPr>
              <a:t>stages, </a:t>
            </a:r>
            <a:r>
              <a:rPr lang="en" sz="1100" b="0" i="0" u="none" strike="noStrike" cap="none" baseline="0" dirty="0">
                <a:solidFill>
                  <a:schemeClr val="dk1"/>
                </a:solidFill>
                <a:latin typeface="Arial"/>
                <a:ea typeface="Arial"/>
                <a:cs typeface="Arial"/>
                <a:sym typeface="Arial"/>
              </a:rPr>
              <a:t>and </a:t>
            </a:r>
            <a:r>
              <a:rPr lang="en" sz="1100" b="0" i="0" u="none" strike="noStrike" cap="none" baseline="0" dirty="0" smtClean="0">
                <a:solidFill>
                  <a:schemeClr val="dk1"/>
                </a:solidFill>
                <a:latin typeface="Arial"/>
                <a:ea typeface="Arial"/>
                <a:cs typeface="Arial"/>
                <a:sym typeface="Arial"/>
              </a:rPr>
              <a:t>th</a:t>
            </a:r>
            <a:r>
              <a:rPr lang="en-US" sz="1100" b="0" i="0" u="none" strike="noStrike" cap="none" baseline="0" dirty="0" err="1" smtClean="0">
                <a:solidFill>
                  <a:schemeClr val="dk1"/>
                </a:solidFill>
                <a:latin typeface="Arial"/>
                <a:ea typeface="Arial"/>
                <a:cs typeface="Arial"/>
                <a:sym typeface="Arial"/>
              </a:rPr>
              <a:t>ei</a:t>
            </a:r>
            <a:r>
              <a:rPr lang="en" sz="1100" b="0" i="0" u="none" strike="noStrike" cap="none" baseline="0" dirty="0" smtClean="0">
                <a:solidFill>
                  <a:schemeClr val="dk1"/>
                </a:solidFill>
                <a:latin typeface="Arial"/>
                <a:ea typeface="Arial"/>
                <a:cs typeface="Arial"/>
                <a:sym typeface="Arial"/>
              </a:rPr>
              <a:t>r maturity level. </a:t>
            </a:r>
            <a:r>
              <a:rPr lang="en" sz="1100" b="0" i="0" u="none" strike="noStrike" cap="none" baseline="0" dirty="0">
                <a:solidFill>
                  <a:schemeClr val="dk1"/>
                </a:solidFill>
                <a:latin typeface="Arial"/>
                <a:ea typeface="Arial"/>
                <a:cs typeface="Arial"/>
                <a:sym typeface="Arial"/>
              </a:rPr>
              <a:t>IQ and learning disabilities are considered as well as understanding and consequences of the crime they have committed. Mental </a:t>
            </a:r>
            <a:r>
              <a:rPr lang="en" sz="1100" b="0" i="0" u="none" strike="noStrike" cap="none" baseline="0" dirty="0" smtClean="0">
                <a:solidFill>
                  <a:schemeClr val="dk1"/>
                </a:solidFill>
                <a:latin typeface="Arial"/>
                <a:ea typeface="Arial"/>
                <a:cs typeface="Arial"/>
                <a:sym typeface="Arial"/>
              </a:rPr>
              <a:t>or </a:t>
            </a:r>
            <a:r>
              <a:rPr lang="en" sz="1100" b="0" i="0" u="none" strike="noStrike" cap="none" baseline="0" dirty="0">
                <a:solidFill>
                  <a:schemeClr val="dk1"/>
                </a:solidFill>
                <a:latin typeface="Arial"/>
                <a:ea typeface="Arial"/>
                <a:cs typeface="Arial"/>
                <a:sym typeface="Arial"/>
              </a:rPr>
              <a:t>medical illneses can also mitigate criminal responsibility if it is directly related to the </a:t>
            </a:r>
            <a:r>
              <a:rPr lang="en" sz="1100" b="0" i="0" u="none" strike="noStrike" cap="none" baseline="0" dirty="0" smtClean="0">
                <a:solidFill>
                  <a:schemeClr val="dk1"/>
                </a:solidFill>
                <a:latin typeface="Arial"/>
                <a:ea typeface="Arial"/>
                <a:cs typeface="Arial"/>
                <a:sym typeface="Arial"/>
              </a:rPr>
              <a:t>crime, and </a:t>
            </a:r>
            <a:r>
              <a:rPr lang="en" sz="1100" b="0" i="0" u="none" strike="noStrike" cap="none" baseline="0" dirty="0">
                <a:solidFill>
                  <a:schemeClr val="dk1"/>
                </a:solidFill>
                <a:latin typeface="Arial"/>
                <a:ea typeface="Arial"/>
                <a:cs typeface="Arial"/>
                <a:sym typeface="Arial"/>
              </a:rPr>
              <a:t>it </a:t>
            </a:r>
            <a:r>
              <a:rPr lang="en" sz="1100" dirty="0">
                <a:solidFill>
                  <a:schemeClr val="dk1"/>
                </a:solidFill>
              </a:rPr>
              <a:t>affected</a:t>
            </a:r>
            <a:r>
              <a:rPr lang="en" sz="1100" b="0" i="0" u="none" strike="noStrike" cap="none" baseline="0" dirty="0">
                <a:solidFill>
                  <a:schemeClr val="dk1"/>
                </a:solidFill>
                <a:latin typeface="Arial"/>
                <a:ea typeface="Arial"/>
                <a:cs typeface="Arial"/>
                <a:sym typeface="Arial"/>
              </a:rPr>
              <a:t> his or her decision making. And then whether or not a person was under duress or being threatened to commit a crime.</a:t>
            </a:r>
          </a:p>
          <a:p>
            <a:pPr marL="0" marR="0" lvl="0" indent="0" algn="l" rtl="0">
              <a:spcBef>
                <a:spcPts val="0"/>
              </a:spcBef>
              <a:buNone/>
            </a:pPr>
            <a:endParaRPr sz="1100" b="0" i="0" u="none" strike="noStrike" cap="none" baseline="0" dirty="0">
              <a:solidFill>
                <a:schemeClr val="dk1"/>
              </a:solidFill>
              <a:latin typeface="Arial"/>
              <a:ea typeface="Arial"/>
              <a:cs typeface="Arial"/>
              <a:sym typeface="Arial"/>
            </a:endParaRPr>
          </a:p>
          <a:p>
            <a:pPr marL="0" marR="0" lvl="0" indent="0" algn="l" rtl="0">
              <a:spcBef>
                <a:spcPts val="0"/>
              </a:spcBef>
              <a:buNone/>
            </a:pPr>
            <a:endParaRPr dirty="0"/>
          </a:p>
        </p:txBody>
      </p:sp>
    </p:spTree>
    <p:extLst>
      <p:ext uri="{BB962C8B-B14F-4D97-AF65-F5344CB8AC3E}">
        <p14:creationId xmlns:p14="http://schemas.microsoft.com/office/powerpoint/2010/main" xmlns="" val="2776966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r>
              <a:rPr lang="en" sz="2200" b="0" i="0" u="none" strike="noStrike" cap="none" baseline="0" dirty="0">
                <a:solidFill>
                  <a:schemeClr val="dk1"/>
                </a:solidFill>
                <a:latin typeface="Arial"/>
                <a:ea typeface="Arial"/>
                <a:cs typeface="Arial"/>
                <a:sym typeface="Arial"/>
              </a:rPr>
              <a:t>1. There is little research on conduct disorder and criminal responsibility. This is likely </a:t>
            </a:r>
            <a:r>
              <a:rPr lang="en-US" sz="2200" b="0" i="0" u="none" strike="noStrike" cap="none" baseline="0" dirty="0" smtClean="0">
                <a:solidFill>
                  <a:schemeClr val="dk1"/>
                </a:solidFill>
                <a:latin typeface="Arial"/>
                <a:ea typeface="Arial"/>
                <a:cs typeface="Arial"/>
                <a:sym typeface="Arial"/>
              </a:rPr>
              <a:t>because </a:t>
            </a:r>
            <a:r>
              <a:rPr lang="en" sz="2200" b="0" i="0" u="none" strike="noStrike" cap="none" baseline="0" dirty="0" smtClean="0">
                <a:solidFill>
                  <a:schemeClr val="dk1"/>
                </a:solidFill>
                <a:latin typeface="Arial"/>
                <a:ea typeface="Arial"/>
                <a:cs typeface="Arial"/>
                <a:sym typeface="Arial"/>
              </a:rPr>
              <a:t>juveniles </a:t>
            </a:r>
            <a:r>
              <a:rPr lang="en" sz="2200" b="0" i="0" u="none" strike="noStrike" cap="none" baseline="0" dirty="0">
                <a:solidFill>
                  <a:schemeClr val="dk1"/>
                </a:solidFill>
                <a:latin typeface="Arial"/>
                <a:ea typeface="Arial"/>
                <a:cs typeface="Arial"/>
                <a:sym typeface="Arial"/>
              </a:rPr>
              <a:t>with conduct disorder </a:t>
            </a:r>
            <a:r>
              <a:rPr lang="en-US" sz="2200" b="0" i="0" u="none" strike="noStrike" cap="none" baseline="0" dirty="0" smtClean="0">
                <a:solidFill>
                  <a:schemeClr val="dk1"/>
                </a:solidFill>
                <a:latin typeface="Arial"/>
                <a:ea typeface="Arial"/>
                <a:cs typeface="Arial"/>
                <a:sym typeface="Arial"/>
              </a:rPr>
              <a:t>do </a:t>
            </a:r>
            <a:r>
              <a:rPr lang="en" sz="2200" b="0" i="0" u="none" strike="noStrike" cap="none" baseline="0" dirty="0" smtClean="0">
                <a:solidFill>
                  <a:schemeClr val="dk1"/>
                </a:solidFill>
                <a:latin typeface="Arial"/>
                <a:ea typeface="Arial"/>
                <a:cs typeface="Arial"/>
                <a:sym typeface="Arial"/>
              </a:rPr>
              <a:t>not </a:t>
            </a:r>
            <a:r>
              <a:rPr lang="en" sz="2200" b="0" i="0" u="none" strike="noStrike" cap="none" baseline="0" dirty="0">
                <a:solidFill>
                  <a:schemeClr val="dk1"/>
                </a:solidFill>
                <a:latin typeface="Arial"/>
                <a:ea typeface="Arial"/>
                <a:cs typeface="Arial"/>
                <a:sym typeface="Arial"/>
              </a:rPr>
              <a:t>showing remorse or </a:t>
            </a:r>
            <a:r>
              <a:rPr lang="en-US" sz="2200" b="0" i="0" u="none" strike="noStrike" cap="none" baseline="0" dirty="0" smtClean="0">
                <a:solidFill>
                  <a:schemeClr val="dk1"/>
                </a:solidFill>
                <a:latin typeface="Arial"/>
                <a:ea typeface="Arial"/>
                <a:cs typeface="Arial"/>
                <a:sym typeface="Arial"/>
              </a:rPr>
              <a:t>their crimes were severe</a:t>
            </a:r>
            <a:r>
              <a:rPr lang="en" sz="2200" b="0" i="0" u="none" strike="noStrike" cap="none" baseline="0" dirty="0" smtClean="0">
                <a:solidFill>
                  <a:schemeClr val="dk1"/>
                </a:solidFill>
                <a:latin typeface="Arial"/>
                <a:ea typeface="Arial"/>
                <a:cs typeface="Arial"/>
                <a:sym typeface="Arial"/>
              </a:rPr>
              <a:t>. </a:t>
            </a:r>
            <a:r>
              <a:rPr lang="en" sz="2200" b="0" i="0" u="none" strike="noStrike" cap="none" baseline="0" dirty="0">
                <a:solidFill>
                  <a:schemeClr val="dk1"/>
                </a:solidFill>
                <a:latin typeface="Arial"/>
                <a:ea typeface="Arial"/>
                <a:cs typeface="Arial"/>
                <a:sym typeface="Arial"/>
              </a:rPr>
              <a:t>The primary connection </a:t>
            </a:r>
            <a:r>
              <a:rPr lang="en-US" sz="2200" b="0" i="0" u="none" strike="noStrike" cap="none" baseline="0" dirty="0" smtClean="0">
                <a:solidFill>
                  <a:schemeClr val="dk1"/>
                </a:solidFill>
                <a:latin typeface="Arial"/>
                <a:ea typeface="Arial"/>
                <a:cs typeface="Arial"/>
                <a:sym typeface="Arial"/>
              </a:rPr>
              <a:t>with CD is those</a:t>
            </a:r>
            <a:r>
              <a:rPr lang="en" sz="2200" b="0" i="0" u="none" strike="noStrike" cap="none" baseline="0" dirty="0" smtClean="0">
                <a:solidFill>
                  <a:schemeClr val="dk1"/>
                </a:solidFill>
                <a:latin typeface="Arial"/>
                <a:ea typeface="Arial"/>
                <a:cs typeface="Arial"/>
                <a:sym typeface="Arial"/>
              </a:rPr>
              <a:t> with </a:t>
            </a:r>
            <a:r>
              <a:rPr lang="en" sz="2200" b="0" i="0" u="none" strike="noStrike" cap="none" baseline="0" dirty="0">
                <a:solidFill>
                  <a:schemeClr val="dk1"/>
                </a:solidFill>
                <a:latin typeface="Arial"/>
                <a:ea typeface="Arial"/>
                <a:cs typeface="Arial"/>
                <a:sym typeface="Arial"/>
              </a:rPr>
              <a:t>antisocial personality disorder. </a:t>
            </a:r>
          </a:p>
          <a:p>
            <a:pPr marL="0" marR="0" lvl="0" indent="0" algn="l" defTabSz="457200" rtl="0" eaLnBrk="1" fontAlgn="auto" latinLnBrk="0" hangingPunct="1">
              <a:lnSpc>
                <a:spcPct val="100000"/>
              </a:lnSpc>
              <a:spcBef>
                <a:spcPts val="0"/>
              </a:spcBef>
              <a:spcAft>
                <a:spcPts val="0"/>
              </a:spcAft>
              <a:buClr>
                <a:schemeClr val="dk1"/>
              </a:buClr>
              <a:buSzPct val="25000"/>
              <a:buFont typeface="Arial"/>
              <a:buNone/>
              <a:tabLst/>
              <a:defRPr/>
            </a:pPr>
            <a:r>
              <a:rPr lang="en-US" sz="2200" b="0" i="0" u="none" strike="noStrike" cap="none" baseline="0" dirty="0" smtClean="0">
                <a:solidFill>
                  <a:schemeClr val="dk1"/>
                </a:solidFill>
                <a:latin typeface="Arial"/>
                <a:ea typeface="Arial"/>
                <a:cs typeface="Arial"/>
                <a:sym typeface="Arial"/>
              </a:rPr>
              <a:t>*Those with antisocial personality are likely seen as responsible, </a:t>
            </a:r>
            <a:r>
              <a:rPr lang="en" sz="2200" b="0" i="0" u="none" strike="noStrike" cap="none" baseline="0" dirty="0" smtClean="0">
                <a:solidFill>
                  <a:srgbClr val="403838"/>
                </a:solidFill>
                <a:latin typeface="+mn-lt"/>
                <a:ea typeface="Arial"/>
                <a:cs typeface="Arial"/>
                <a:sym typeface="Arial"/>
              </a:rPr>
              <a:t>Psychiatrists generally view psychopathic patients as untreatable and hence unsuitable for hospital admission(Sparr, 2009). </a:t>
            </a:r>
            <a:endParaRPr lang="en-US" sz="2200" b="0" i="0" u="none" strike="noStrike" cap="none" baseline="0" dirty="0" smtClean="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US" sz="2200" b="0" i="0" u="none" strike="noStrike" cap="none" baseline="0" dirty="0" smtClean="0">
                <a:solidFill>
                  <a:schemeClr val="dk1"/>
                </a:solidFill>
                <a:latin typeface="Arial"/>
                <a:ea typeface="Arial"/>
                <a:cs typeface="Arial"/>
                <a:sym typeface="Arial"/>
              </a:rPr>
              <a:t>*</a:t>
            </a:r>
            <a:r>
              <a:rPr lang="en" sz="2200" b="0" i="0" u="none" strike="noStrike" cap="none" baseline="0" dirty="0" smtClean="0">
                <a:solidFill>
                  <a:schemeClr val="dk1"/>
                </a:solidFill>
                <a:latin typeface="Arial"/>
                <a:ea typeface="Arial"/>
                <a:cs typeface="Arial"/>
                <a:sym typeface="Arial"/>
              </a:rPr>
              <a:t>Spaans </a:t>
            </a:r>
            <a:r>
              <a:rPr lang="en" sz="2200" b="0" i="0" u="none" strike="noStrike" cap="none" baseline="0" dirty="0">
                <a:solidFill>
                  <a:schemeClr val="dk1"/>
                </a:solidFill>
                <a:latin typeface="Arial"/>
                <a:ea typeface="Arial"/>
                <a:cs typeface="Arial"/>
                <a:sym typeface="Arial"/>
              </a:rPr>
              <a:t>(2011) found that the presence of a personality disorder was especially frequent in the category of diminished responsibility (n=289, </a:t>
            </a:r>
            <a:r>
              <a:rPr lang="en" sz="2200" b="1" i="0" u="none" strike="noStrike" cap="none" baseline="0" dirty="0">
                <a:solidFill>
                  <a:schemeClr val="dk1"/>
                </a:solidFill>
                <a:latin typeface="Arial"/>
                <a:ea typeface="Arial"/>
                <a:cs typeface="Arial"/>
                <a:sym typeface="Arial"/>
              </a:rPr>
              <a:t>79%) </a:t>
            </a:r>
            <a:r>
              <a:rPr lang="en" sz="2200" b="0" i="0" u="none" strike="noStrike" cap="none" baseline="0" dirty="0">
                <a:solidFill>
                  <a:schemeClr val="dk1"/>
                </a:solidFill>
                <a:latin typeface="Arial"/>
                <a:ea typeface="Arial"/>
                <a:cs typeface="Arial"/>
                <a:sym typeface="Arial"/>
              </a:rPr>
              <a:t>and slightly diminished (n=87, </a:t>
            </a:r>
            <a:r>
              <a:rPr lang="en" sz="2200" b="1" i="0" u="none" strike="noStrike" cap="none" baseline="0" dirty="0">
                <a:solidFill>
                  <a:schemeClr val="dk1"/>
                </a:solidFill>
                <a:latin typeface="Arial"/>
                <a:ea typeface="Arial"/>
                <a:cs typeface="Arial"/>
                <a:sym typeface="Arial"/>
              </a:rPr>
              <a:t>61</a:t>
            </a:r>
            <a:r>
              <a:rPr lang="en" sz="2200" b="1" i="0" u="none" strike="noStrike" cap="none" baseline="0" dirty="0" smtClean="0">
                <a:solidFill>
                  <a:schemeClr val="dk1"/>
                </a:solidFill>
                <a:latin typeface="Arial"/>
                <a:ea typeface="Arial"/>
                <a:cs typeface="Arial"/>
                <a:sym typeface="Arial"/>
              </a:rPr>
              <a:t>%)</a:t>
            </a:r>
            <a:r>
              <a:rPr lang="en-US" sz="2200" b="1" i="0" u="none" strike="noStrike" cap="none" baseline="0" dirty="0" smtClean="0">
                <a:solidFill>
                  <a:schemeClr val="dk1"/>
                </a:solidFill>
                <a:latin typeface="Arial"/>
                <a:ea typeface="Arial"/>
                <a:cs typeface="Arial"/>
                <a:sym typeface="Arial"/>
              </a:rPr>
              <a:t> but this may or may not include those with APD</a:t>
            </a:r>
          </a:p>
          <a:p>
            <a:pPr marL="0" marR="0" lvl="0" indent="0" algn="l" defTabSz="457200" rtl="0" eaLnBrk="1" fontAlgn="auto" latinLnBrk="0" hangingPunct="1">
              <a:lnSpc>
                <a:spcPct val="100000"/>
              </a:lnSpc>
              <a:spcBef>
                <a:spcPts val="0"/>
              </a:spcBef>
              <a:spcAft>
                <a:spcPts val="0"/>
              </a:spcAft>
              <a:buClr>
                <a:schemeClr val="dk1"/>
              </a:buClr>
              <a:buSzPct val="25000"/>
              <a:buFont typeface="Arial"/>
              <a:buNone/>
              <a:tabLst/>
              <a:defRPr/>
            </a:pPr>
            <a:r>
              <a:rPr lang="en" sz="2200" b="0" i="0" u="none" strike="noStrike" cap="none" baseline="0" dirty="0" smtClean="0">
                <a:solidFill>
                  <a:schemeClr val="dk1"/>
                </a:solidFill>
                <a:latin typeface="+mn-lt"/>
                <a:ea typeface="Arial"/>
                <a:cs typeface="Arial"/>
                <a:sym typeface="Arial"/>
              </a:rPr>
              <a:t>*ALI- (American Law Institute) </a:t>
            </a:r>
            <a:r>
              <a:rPr lang="en" sz="2200" b="0" i="0" u="none" strike="noStrike" cap="none" baseline="0" dirty="0" smtClean="0">
                <a:solidFill>
                  <a:srgbClr val="403838"/>
                </a:solidFill>
                <a:latin typeface="+mn-lt"/>
                <a:ea typeface="Arial"/>
                <a:cs typeface="Arial"/>
                <a:sym typeface="Arial"/>
              </a:rPr>
              <a:t>In a 1985 explanatory note, the ALI's model penal code advocated explicit exclusion of disorders characterized only by repeated criminal conduct. </a:t>
            </a:r>
            <a:r>
              <a:rPr lang="en" sz="2200" b="0" i="0" u="none" strike="noStrike" cap="none" baseline="0" dirty="0" smtClean="0">
                <a:solidFill>
                  <a:schemeClr val="dk1"/>
                </a:solidFill>
                <a:latin typeface="+mn-lt"/>
                <a:ea typeface="Arial"/>
                <a:cs typeface="Arial"/>
                <a:sym typeface="Arial"/>
              </a:rPr>
              <a:t> it also states that APD is excluded from being able to plead insanity and thus will typically held responsible for their crime. </a:t>
            </a:r>
            <a:endParaRPr lang="en-US" sz="2200" b="1" i="0" u="none" strike="noStrike" cap="none" baseline="0" dirty="0" smtClean="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 sz="2200" b="0" i="0" u="none" strike="noStrike" cap="none" baseline="0" dirty="0" smtClean="0">
                <a:solidFill>
                  <a:schemeClr val="dk1"/>
                </a:solidFill>
                <a:latin typeface="Arial"/>
                <a:ea typeface="Arial"/>
                <a:cs typeface="Arial"/>
                <a:sym typeface="Arial"/>
              </a:rPr>
              <a:t>2</a:t>
            </a:r>
            <a:r>
              <a:rPr lang="en" sz="2200" b="0" i="0" u="none" strike="noStrike" cap="none" baseline="0" dirty="0">
                <a:solidFill>
                  <a:schemeClr val="dk1"/>
                </a:solidFill>
                <a:latin typeface="Arial"/>
                <a:ea typeface="Arial"/>
                <a:cs typeface="Arial"/>
                <a:sym typeface="Arial"/>
              </a:rPr>
              <a:t>. *California and Oregon are an example of a state that does not include PD diagnoses. Meaning that is it a way to avoid criminal responsibility and Pds are not considered. So if you have a personality disorder you will automatically be found criminally responsible. </a:t>
            </a:r>
          </a:p>
          <a:p>
            <a:pPr marL="0" marR="0" lvl="0" indent="0" algn="l" rtl="0">
              <a:spcBef>
                <a:spcPts val="0"/>
              </a:spcBef>
              <a:buClr>
                <a:schemeClr val="dk1"/>
              </a:buClr>
              <a:buSzPct val="25000"/>
              <a:buFont typeface="Arial"/>
              <a:buNone/>
            </a:pPr>
            <a:r>
              <a:rPr lang="en" sz="2200" b="0" i="0" u="none" strike="noStrike" cap="none" baseline="0" dirty="0">
                <a:solidFill>
                  <a:schemeClr val="dk1"/>
                </a:solidFill>
                <a:latin typeface="Arial"/>
                <a:ea typeface="Arial"/>
                <a:cs typeface="Arial"/>
                <a:sym typeface="Arial"/>
              </a:rPr>
              <a:t>*New Jersey is an example of a state that includes APD. Stating that ANY mental deficiency, including personality disorders, is grounds for diminished capacity and being found not responsible so it is a case by case basis</a:t>
            </a:r>
            <a:r>
              <a:rPr lang="en" sz="1800" b="0" i="0" u="none" strike="noStrike" cap="none" baseline="0" dirty="0">
                <a:solidFill>
                  <a:schemeClr val="dk1"/>
                </a:solidFill>
                <a:latin typeface="Arial"/>
                <a:ea typeface="Arial"/>
                <a:cs typeface="Arial"/>
                <a:sym typeface="Arial"/>
              </a:rPr>
              <a:t>. </a:t>
            </a:r>
          </a:p>
        </p:txBody>
      </p:sp>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xmlns="" val="1551858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457200" marR="0" lvl="0" indent="-342900" algn="l" rtl="0">
              <a:spcBef>
                <a:spcPts val="0"/>
              </a:spcBef>
              <a:buClr>
                <a:schemeClr val="dk1"/>
              </a:buClr>
              <a:buSzPct val="100000"/>
              <a:buFont typeface="Georgia"/>
              <a:buChar char="●"/>
            </a:pPr>
            <a:r>
              <a:rPr lang="en" sz="1800" b="0" i="0" u="none" strike="noStrike" cap="none" baseline="0" dirty="0">
                <a:solidFill>
                  <a:schemeClr val="dk1"/>
                </a:solidFill>
                <a:latin typeface="Georgia"/>
                <a:ea typeface="Georgia"/>
                <a:cs typeface="Georgia"/>
                <a:sym typeface="Georgia"/>
              </a:rPr>
              <a:t>The prevalence of PTSD appears small (Friel, White &amp; Hull, 2008). Of the 8163 individuals pleading not guilty by reason of insanity, only 28 (0.3%) had been given a primary diagnosis of PTSD. Individuals from the PTSD group were more often found guilty, although this finding was not statistically significant .</a:t>
            </a:r>
          </a:p>
          <a:p>
            <a:pPr marL="0" marR="0" lvl="0" indent="0" algn="l" rtl="0">
              <a:spcBef>
                <a:spcPts val="0"/>
              </a:spcBef>
              <a:buClr>
                <a:schemeClr val="dk1"/>
              </a:buClr>
              <a:buFont typeface="Arial"/>
              <a:buNone/>
            </a:pPr>
            <a:endParaRPr sz="1800" b="0" i="0" u="none" strike="noStrike" cap="none" baseline="0" dirty="0">
              <a:solidFill>
                <a:schemeClr val="dk1"/>
              </a:solidFill>
              <a:latin typeface="Georgia"/>
              <a:ea typeface="Georgia"/>
              <a:cs typeface="Georgia"/>
              <a:sym typeface="Georgia"/>
            </a:endParaRPr>
          </a:p>
          <a:p>
            <a:pPr marL="457200" marR="0" lvl="0" indent="-342900" algn="l" rtl="0">
              <a:lnSpc>
                <a:spcPct val="90000"/>
              </a:lnSpc>
              <a:spcBef>
                <a:spcPts val="0"/>
              </a:spcBef>
              <a:buClr>
                <a:schemeClr val="dk1"/>
              </a:buClr>
              <a:buSzPct val="100000"/>
              <a:buFont typeface="Georgia"/>
              <a:buChar char="●"/>
            </a:pPr>
            <a:r>
              <a:rPr lang="en" sz="1800" b="0" i="0" u="none" strike="noStrike" cap="none" baseline="0" dirty="0">
                <a:solidFill>
                  <a:schemeClr val="dk1"/>
                </a:solidFill>
                <a:latin typeface="Georgia"/>
                <a:ea typeface="Georgia"/>
                <a:cs typeface="Georgia"/>
                <a:sym typeface="Georgia"/>
              </a:rPr>
              <a:t>There are many known risk factors for aggressive and violent behaviour including mental illness, substance misuse, and underlying personality factors, making it difficult to prove that the link between aggressive violent behaviour and PTSD  (Friel, White &amp; Hull, 2008). Sparr (1996) informs us that in the United States PTSD is on a short list of mainly organic disorders that could result in a dissociative state, unconsciousness, automatisms, or temporary insanity (Friel, White &amp; Hull, 2008).</a:t>
            </a:r>
          </a:p>
          <a:p>
            <a:pPr marL="0" marR="0" lvl="0" indent="0" algn="l" rtl="0">
              <a:lnSpc>
                <a:spcPct val="90000"/>
              </a:lnSpc>
              <a:spcBef>
                <a:spcPts val="0"/>
              </a:spcBef>
              <a:buClr>
                <a:schemeClr val="dk1"/>
              </a:buClr>
              <a:buFont typeface="Arial"/>
              <a:buNone/>
            </a:pPr>
            <a:endParaRPr sz="1800" b="0" i="0" u="none" strike="noStrike" cap="none" baseline="0" dirty="0">
              <a:solidFill>
                <a:schemeClr val="dk1"/>
              </a:solidFill>
              <a:latin typeface="Georgia"/>
              <a:ea typeface="Georgia"/>
              <a:cs typeface="Georgia"/>
              <a:sym typeface="Georgia"/>
            </a:endParaRPr>
          </a:p>
          <a:p>
            <a:pPr marL="457200" marR="0" lvl="0" indent="-342900" algn="l" rtl="0">
              <a:lnSpc>
                <a:spcPct val="90000"/>
              </a:lnSpc>
              <a:spcBef>
                <a:spcPts val="0"/>
              </a:spcBef>
              <a:buClr>
                <a:schemeClr val="dk1"/>
              </a:buClr>
              <a:buSzPct val="100000"/>
              <a:buFont typeface="Georgia"/>
              <a:buChar char="●"/>
            </a:pPr>
            <a:r>
              <a:rPr lang="en" sz="1800" b="0" i="0" u="none" strike="noStrike" cap="none" baseline="0" dirty="0">
                <a:solidFill>
                  <a:schemeClr val="dk1"/>
                </a:solidFill>
                <a:latin typeface="Georgia"/>
                <a:ea typeface="Georgia"/>
                <a:cs typeface="Georgia"/>
                <a:sym typeface="Georgia"/>
              </a:rPr>
              <a:t>Lasko et al.’s (1994) </a:t>
            </a:r>
            <a:r>
              <a:rPr lang="en-US" sz="1800" b="0" i="0" u="none" strike="noStrike" cap="none" baseline="0" dirty="0" smtClean="0">
                <a:solidFill>
                  <a:schemeClr val="dk1"/>
                </a:solidFill>
                <a:latin typeface="Georgia"/>
                <a:ea typeface="Georgia"/>
                <a:cs typeface="Georgia"/>
                <a:sym typeface="Georgia"/>
              </a:rPr>
              <a:t>found that the </a:t>
            </a:r>
            <a:r>
              <a:rPr lang="en" sz="1800" b="0" i="0" u="none" strike="noStrike" cap="none" baseline="0" dirty="0" smtClean="0">
                <a:solidFill>
                  <a:schemeClr val="dk1"/>
                </a:solidFill>
                <a:latin typeface="Georgia"/>
                <a:ea typeface="Georgia"/>
                <a:cs typeface="Georgia"/>
                <a:sym typeface="Georgia"/>
              </a:rPr>
              <a:t>PTSD </a:t>
            </a:r>
            <a:r>
              <a:rPr lang="en" sz="1800" b="0" i="0" u="none" strike="noStrike" cap="none" baseline="0" dirty="0">
                <a:solidFill>
                  <a:schemeClr val="dk1"/>
                </a:solidFill>
                <a:latin typeface="Georgia"/>
                <a:ea typeface="Georgia"/>
                <a:cs typeface="Georgia"/>
                <a:sym typeface="Georgia"/>
              </a:rPr>
              <a:t>group scored lower on anger control and higher on anger expression than their non-PTSD group, making them as a group less able to control violent reactions (Friel, White &amp; Hull, 2008). In PTSD cases, the offence tended to be unplanned, with a degree of provocation if the victim was known; the perpetrator tended to be a controlled inhibited type without an extensive criminal history (Friel, White &amp; Hull, 2008</a:t>
            </a:r>
            <a:r>
              <a:rPr lang="en" sz="1800" b="0" i="0" u="none" strike="noStrike" cap="none" baseline="0" dirty="0" smtClean="0">
                <a:solidFill>
                  <a:schemeClr val="dk1"/>
                </a:solidFill>
                <a:latin typeface="Georgia"/>
                <a:ea typeface="Georgia"/>
                <a:cs typeface="Georgia"/>
                <a:sym typeface="Georgia"/>
              </a:rPr>
              <a:t>).</a:t>
            </a:r>
            <a:endParaRPr lang="en-US" sz="1800" b="0" i="0" u="none" strike="noStrike" cap="none" baseline="0" dirty="0" smtClean="0">
              <a:solidFill>
                <a:schemeClr val="dk1"/>
              </a:solidFill>
              <a:latin typeface="Georgia"/>
              <a:ea typeface="Georgia"/>
              <a:cs typeface="Georgia"/>
              <a:sym typeface="Georgia"/>
            </a:endParaRPr>
          </a:p>
          <a:p>
            <a:pPr marL="457200" marR="0" lvl="0" indent="-342900" algn="l" rtl="0">
              <a:lnSpc>
                <a:spcPct val="90000"/>
              </a:lnSpc>
              <a:spcBef>
                <a:spcPts val="0"/>
              </a:spcBef>
              <a:buClr>
                <a:schemeClr val="dk1"/>
              </a:buClr>
              <a:buSzPct val="100000"/>
              <a:buFont typeface="Georgia"/>
              <a:buChar char="●"/>
            </a:pPr>
            <a:endParaRPr sz="1800" b="0" i="0" u="none" strike="noStrike" cap="none" baseline="0" dirty="0">
              <a:solidFill>
                <a:schemeClr val="dk1"/>
              </a:solidFill>
              <a:latin typeface="Georgia"/>
              <a:ea typeface="Georgia"/>
              <a:cs typeface="Georgia"/>
              <a:sym typeface="Georgia"/>
            </a:endParaRPr>
          </a:p>
          <a:p>
            <a:pPr marL="457200" marR="0" lvl="0" indent="-342900" algn="l" rtl="0">
              <a:spcBef>
                <a:spcPts val="0"/>
              </a:spcBef>
              <a:buClr>
                <a:schemeClr val="dk1"/>
              </a:buClr>
              <a:buSzPct val="100000"/>
              <a:buFont typeface="Georgia"/>
              <a:buChar char="●"/>
            </a:pPr>
            <a:r>
              <a:rPr lang="en" sz="1800" b="0" i="0" u="none" strike="noStrike" cap="none" baseline="0" dirty="0">
                <a:solidFill>
                  <a:schemeClr val="dk1"/>
                </a:solidFill>
                <a:latin typeface="Georgia"/>
                <a:ea typeface="Georgia"/>
                <a:cs typeface="Georgia"/>
                <a:sym typeface="Georgia"/>
              </a:rPr>
              <a:t>Insanity applies only in cases where one could argue that an individual had lost touch with reality or had lost the ability to distinguish right from wrong which is possible with those with PTSD (Sparr, 1996).</a:t>
            </a:r>
          </a:p>
          <a:p>
            <a:pPr marL="0" marR="0" lvl="0" indent="0" algn="l" rtl="0">
              <a:spcBef>
                <a:spcPts val="0"/>
              </a:spcBef>
              <a:buClr>
                <a:schemeClr val="dk1"/>
              </a:buClr>
              <a:buFont typeface="Arial"/>
              <a:buNone/>
            </a:pPr>
            <a:endParaRPr sz="1800" b="0" i="0" u="none" strike="noStrike" cap="none" baseline="0" dirty="0">
              <a:solidFill>
                <a:schemeClr val="dk1"/>
              </a:solidFill>
              <a:latin typeface="Georgia"/>
              <a:ea typeface="Georgia"/>
              <a:cs typeface="Georgia"/>
              <a:sym typeface="Georgia"/>
            </a:endParaRPr>
          </a:p>
          <a:p>
            <a:pPr marL="457200" marR="0" lvl="0" indent="-342900" algn="l" rtl="0">
              <a:spcBef>
                <a:spcPts val="0"/>
              </a:spcBef>
              <a:buClr>
                <a:schemeClr val="dk1"/>
              </a:buClr>
              <a:buSzPct val="100000"/>
              <a:buFont typeface="Georgia"/>
              <a:buChar char="●"/>
            </a:pPr>
            <a:r>
              <a:rPr lang="en" sz="1800" b="0" i="0" u="none" strike="noStrike" cap="none" baseline="0" dirty="0">
                <a:solidFill>
                  <a:schemeClr val="dk1"/>
                </a:solidFill>
                <a:latin typeface="Georgia"/>
                <a:ea typeface="Georgia"/>
                <a:cs typeface="Georgia"/>
                <a:sym typeface="Georgia"/>
              </a:rPr>
              <a:t>This is a view shared by Packer (1983), who concluded that only in the rare instances where reality is impaired in brief psychotic or dissociative states should insanity be considered; He argued other symptoms of PTSD are not sufficient. He also makes the argument that the emotional impact of a traumatic event is irrelevant when considering the issue; understanding someone’s behaviour is not an excuse for that behavior (Friel, White &amp; Hull, 2008).</a:t>
            </a:r>
          </a:p>
          <a:p>
            <a:pPr marL="0" marR="0" lvl="0" indent="0" algn="l" rtl="0">
              <a:spcBef>
                <a:spcPts val="0"/>
              </a:spcBef>
              <a:buClr>
                <a:schemeClr val="dk1"/>
              </a:buClr>
              <a:buFont typeface="Arial"/>
              <a:buNone/>
            </a:pPr>
            <a:endParaRPr sz="1200" b="0" i="0" u="none" strike="noStrike" cap="none" baseline="0" dirty="0">
              <a:solidFill>
                <a:schemeClr val="dk1"/>
              </a:solidFill>
              <a:latin typeface="Georgia"/>
              <a:ea typeface="Georgia"/>
              <a:cs typeface="Georgia"/>
              <a:sym typeface="Georgia"/>
            </a:endParaRPr>
          </a:p>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
        <p:nvSpPr>
          <p:cNvPr id="115" name="Shape 11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xmlns="" val="449143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457200" marR="0" lvl="0" indent="-342900" algn="l" rtl="0">
              <a:lnSpc>
                <a:spcPct val="115000"/>
              </a:lnSpc>
              <a:spcBef>
                <a:spcPts val="0"/>
              </a:spcBef>
              <a:buClr>
                <a:srgbClr val="000000"/>
              </a:buClr>
              <a:buSzPct val="100000"/>
              <a:buFont typeface="Arial"/>
              <a:buAutoNum type="arabicPeriod"/>
            </a:pPr>
            <a:r>
              <a:rPr lang="en" sz="1800" b="0" i="0" u="none" strike="noStrike" cap="none" baseline="0" dirty="0">
                <a:solidFill>
                  <a:schemeClr val="dk1"/>
                </a:solidFill>
                <a:latin typeface="Arial"/>
                <a:ea typeface="Arial"/>
                <a:cs typeface="Arial"/>
                <a:sym typeface="Arial"/>
              </a:rPr>
              <a:t>Lack of valid epidemiologic studies of offending in individuals with ASD which makes it difficult to identify whether there is an over-representation of ASD amongst criminal offenders.</a:t>
            </a:r>
          </a:p>
          <a:p>
            <a:pPr marL="457200" marR="0" lvl="0" indent="-342900" algn="l" rtl="0">
              <a:lnSpc>
                <a:spcPct val="115000"/>
              </a:lnSpc>
              <a:spcBef>
                <a:spcPts val="0"/>
              </a:spcBef>
              <a:buClr>
                <a:srgbClr val="000000"/>
              </a:buClr>
              <a:buSzPct val="100000"/>
              <a:buFont typeface="Arial"/>
              <a:buAutoNum type="arabicPeriod"/>
            </a:pPr>
            <a:r>
              <a:rPr lang="en" sz="1800" b="0" i="0" u="none" strike="noStrike" cap="none" baseline="0" dirty="0">
                <a:solidFill>
                  <a:schemeClr val="dk1"/>
                </a:solidFill>
                <a:latin typeface="Arial"/>
                <a:ea typeface="Arial"/>
                <a:cs typeface="Arial"/>
                <a:sym typeface="Arial"/>
              </a:rPr>
              <a:t>O’Hearn et al. (2008) speculate that individuals with ASD may be more likely to lash out violently during an altercation/quarrel, yet less likely to commit a crime involving pre-mediation due to impairments in executive functioning. High comorbidity rate between ASD and intelligence/developemental difficulty. youth with ASD are usually closely monitored by adult, therefore, less likely to be prosecuted and less likely to serve probation. Another study debates that “individuals with ASD tend to keep to rules and regulations, they may well be more law-abiding than the population in general” (Howlin, 2004). </a:t>
            </a:r>
          </a:p>
          <a:p>
            <a:pPr marL="457200" marR="0" lvl="0" indent="-342900" algn="l" rtl="0">
              <a:lnSpc>
                <a:spcPct val="115000"/>
              </a:lnSpc>
              <a:spcBef>
                <a:spcPts val="0"/>
              </a:spcBef>
              <a:buClr>
                <a:schemeClr val="dk1"/>
              </a:buClr>
              <a:buSzPct val="100000"/>
              <a:buFont typeface="Arial"/>
              <a:buAutoNum type="arabicPeriod"/>
            </a:pPr>
            <a:r>
              <a:rPr lang="en" sz="1800" b="0" i="0" u="none" strike="noStrike" cap="none" baseline="0" dirty="0">
                <a:solidFill>
                  <a:schemeClr val="dk1"/>
                </a:solidFill>
                <a:latin typeface="Arial"/>
                <a:ea typeface="Arial"/>
                <a:cs typeface="Arial"/>
                <a:sym typeface="Arial"/>
              </a:rPr>
              <a:t>Among the challenges of criminal investigations and proceedings, including communicating with those ASD. Because of the concreteness of their rules and their lack of social skills it may be difficult for them to understand the proceedings or wrong-doing. </a:t>
            </a:r>
          </a:p>
          <a:p>
            <a:pPr marL="914400" marR="0" lvl="1" indent="-342900" algn="l" rtl="0">
              <a:lnSpc>
                <a:spcPct val="115000"/>
              </a:lnSpc>
              <a:spcBef>
                <a:spcPts val="0"/>
              </a:spcBef>
              <a:buClr>
                <a:schemeClr val="dk1"/>
              </a:buClr>
              <a:buSzPct val="100000"/>
              <a:buFont typeface="Arial"/>
              <a:buAutoNum type="alphaLcPeriod"/>
            </a:pPr>
            <a:r>
              <a:rPr lang="en" sz="1800" b="0" i="0" u="none" strike="noStrike" cap="none" baseline="0" dirty="0">
                <a:solidFill>
                  <a:schemeClr val="dk1"/>
                </a:solidFill>
                <a:latin typeface="Calibri"/>
                <a:ea typeface="Calibri"/>
                <a:cs typeface="Calibri"/>
                <a:sym typeface="Calibri"/>
              </a:rPr>
              <a:t>Additionally, Psychotic disorders, substance use, and personality disorders were associated with violent convictions in individuals with ASD (Langstrom et al., 2009)</a:t>
            </a:r>
          </a:p>
          <a:p>
            <a:pPr marL="914400" marR="0" lvl="1" indent="-342900" algn="l" rtl="0">
              <a:lnSpc>
                <a:spcPct val="115000"/>
              </a:lnSpc>
              <a:spcBef>
                <a:spcPts val="0"/>
              </a:spcBef>
              <a:buClr>
                <a:schemeClr val="dk1"/>
              </a:buClr>
              <a:buSzPct val="100000"/>
              <a:buFont typeface="Calibri"/>
              <a:buAutoNum type="alphaLcPeriod"/>
            </a:pPr>
            <a:r>
              <a:rPr lang="en" sz="1800" b="0" i="0" u="none" strike="noStrike" cap="none" baseline="0" dirty="0">
                <a:solidFill>
                  <a:schemeClr val="dk1"/>
                </a:solidFill>
                <a:latin typeface="Calibri"/>
                <a:ea typeface="Calibri"/>
                <a:cs typeface="Calibri"/>
                <a:sym typeface="Calibri"/>
              </a:rPr>
              <a:t>One case study in Australia: State of Western Australia v. Mack (2012), a psychiatrist gave evidence in relation to the fitness for a trial of a man with autism who was charged with the murder of his mother. Justice McKenie permitted the trial to proceed but accepted that the behavior of Mack was unusual. He placed little weight on the proposition that Mack’s odd presentation might cause him prejudice before jurors who may be distracted by it or draw adverse inferences from it. As what appeared to be a compromise, though, he rules that because of Mack’s autism and its impact on the trial process generally, the interest of justice weighted in favour of his trial being before a judge sitting without a jury.  </a:t>
            </a:r>
          </a:p>
        </p:txBody>
      </p:sp>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xmlns="" val="254066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aption">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457200" y="4406308"/>
            <a:ext cx="8229599" cy="519525"/>
          </a:xfrm>
          <a:prstGeom prst="rect">
            <a:avLst/>
          </a:prstGeom>
          <a:noFill/>
          <a:ln>
            <a:noFill/>
          </a:ln>
        </p:spPr>
        <p:txBody>
          <a:bodyPr lIns="68575" tIns="68575" rIns="68575" bIns="68575" anchor="t" anchorCtr="0"/>
          <a:lstStyle>
            <a:lvl1pPr algn="ctr" rtl="0">
              <a:spcBef>
                <a:spcPts val="0"/>
              </a:spcBef>
              <a:buClr>
                <a:schemeClr val="dk1"/>
              </a:buClr>
              <a:buFont typeface="Trebuchet M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p:nvPr/>
        </p:nvSpPr>
        <p:spPr>
          <a:xfrm rot="10800000">
            <a:off x="7939010" y="0"/>
            <a:ext cx="1204988" cy="3389922"/>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68575" tIns="34275" rIns="68575" bIns="34275" anchor="ctr" anchorCtr="0">
            <a:noAutofit/>
          </a:bodyPr>
          <a:lstStyle/>
          <a:p>
            <a:pPr marL="0" marR="0" lvl="0" indent="0" algn="l" rtl="0">
              <a:lnSpc>
                <a:spcPct val="100000"/>
              </a:lnSpc>
              <a:spcBef>
                <a:spcPts val="0"/>
              </a:spcBef>
              <a:spcAft>
                <a:spcPts val="0"/>
              </a:spcAft>
              <a:buClr>
                <a:srgbClr val="000000"/>
              </a:buClr>
              <a:buFont typeface="Arial"/>
              <a:buNone/>
            </a:pPr>
            <a:endParaRPr sz="1100" b="0" i="0" u="none" strike="noStrike" cap="none" baseline="0">
              <a:solidFill>
                <a:srgbClr val="000000"/>
              </a:solidFill>
              <a:latin typeface="Arial"/>
              <a:ea typeface="Arial"/>
              <a:cs typeface="Arial"/>
              <a:sym typeface="Arial"/>
            </a:endParaRPr>
          </a:p>
        </p:txBody>
      </p:sp>
      <p:sp>
        <p:nvSpPr>
          <p:cNvPr id="50" name="Shape 50"/>
          <p:cNvSpPr/>
          <p:nvPr/>
        </p:nvSpPr>
        <p:spPr>
          <a:xfrm rot="5400000">
            <a:off x="1809206" y="-1806382"/>
            <a:ext cx="904305" cy="4517071"/>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68575" tIns="34275" rIns="68575" bIns="34275" anchor="ctr" anchorCtr="0">
            <a:noAutofit/>
          </a:bodyPr>
          <a:lstStyle/>
          <a:p>
            <a:pPr marL="0" marR="0" lvl="0" indent="0" algn="l" rtl="0">
              <a:lnSpc>
                <a:spcPct val="100000"/>
              </a:lnSpc>
              <a:spcBef>
                <a:spcPts val="0"/>
              </a:spcBef>
              <a:spcAft>
                <a:spcPts val="0"/>
              </a:spcAft>
              <a:buClr>
                <a:srgbClr val="000000"/>
              </a:buClr>
              <a:buFont typeface="Arial"/>
              <a:buNone/>
            </a:pPr>
            <a:endParaRPr sz="1100" b="0" i="0" u="none" strike="noStrike" cap="none" baseline="0">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1"/>
        <p:cNvGrpSpPr/>
        <p:nvPr/>
      </p:nvGrpSpPr>
      <p:grpSpPr>
        <a:xfrm>
          <a:off x="0" y="0"/>
          <a:ext cx="0" cy="0"/>
          <a:chOff x="0" y="0"/>
          <a:chExt cx="0" cy="0"/>
        </a:xfrm>
      </p:grpSpPr>
      <p:sp>
        <p:nvSpPr>
          <p:cNvPr id="52" name="Shape 52"/>
          <p:cNvSpPr/>
          <p:nvPr/>
        </p:nvSpPr>
        <p:spPr>
          <a:xfrm rot="-5400000">
            <a:off x="6430485" y="2432810"/>
            <a:ext cx="904305" cy="4517071"/>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68575" tIns="34275" rIns="68575" bIns="34275" anchor="ctr" anchorCtr="0">
            <a:noAutofit/>
          </a:bodyPr>
          <a:lstStyle/>
          <a:p>
            <a:pPr marL="0" marR="0" lvl="0" indent="0" algn="l" rtl="0">
              <a:lnSpc>
                <a:spcPct val="100000"/>
              </a:lnSpc>
              <a:spcBef>
                <a:spcPts val="0"/>
              </a:spcBef>
              <a:spcAft>
                <a:spcPts val="0"/>
              </a:spcAft>
              <a:buClr>
                <a:srgbClr val="000000"/>
              </a:buClr>
              <a:buFont typeface="Arial"/>
              <a:buNone/>
            </a:pPr>
            <a:endParaRPr sz="1100" b="0" i="0" u="none" strike="noStrike" cap="none" baseline="0">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628650" y="273843"/>
            <a:ext cx="7886699" cy="994275"/>
          </a:xfrm>
          <a:prstGeom prst="rect">
            <a:avLst/>
          </a:prstGeom>
          <a:noFill/>
          <a:ln>
            <a:noFill/>
          </a:ln>
        </p:spPr>
        <p:txBody>
          <a:bodyPr lIns="68575" tIns="68575" rIns="68575" bIns="6857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628650" y="1369218"/>
            <a:ext cx="7886699" cy="3263399"/>
          </a:xfrm>
          <a:prstGeom prst="rect">
            <a:avLst/>
          </a:prstGeom>
          <a:noFill/>
          <a:ln>
            <a:noFill/>
          </a:ln>
        </p:spPr>
        <p:txBody>
          <a:bodyPr lIns="68575" tIns="68575" rIns="68575" bIns="68575" anchor="t" anchorCtr="0"/>
          <a:lstStyle>
            <a:lvl1pPr marL="177800" indent="101600" algn="l" rtl="0">
              <a:lnSpc>
                <a:spcPct val="90000"/>
              </a:lnSpc>
              <a:spcBef>
                <a:spcPts val="800"/>
              </a:spcBef>
              <a:buClr>
                <a:schemeClr val="dk1"/>
              </a:buClr>
              <a:buFont typeface="Calibri"/>
              <a:buChar char="•"/>
              <a:defRPr/>
            </a:lvl1pPr>
            <a:lvl2pPr marL="520700" indent="50800" algn="l" rtl="0">
              <a:lnSpc>
                <a:spcPct val="90000"/>
              </a:lnSpc>
              <a:spcBef>
                <a:spcPts val="400"/>
              </a:spcBef>
              <a:buClr>
                <a:schemeClr val="dk1"/>
              </a:buClr>
              <a:buFont typeface="Calibri"/>
              <a:buChar char="•"/>
              <a:defRPr/>
            </a:lvl2pPr>
            <a:lvl3pPr marL="863600" indent="38100" algn="l" rtl="0">
              <a:lnSpc>
                <a:spcPct val="90000"/>
              </a:lnSpc>
              <a:spcBef>
                <a:spcPts val="400"/>
              </a:spcBef>
              <a:buClr>
                <a:schemeClr val="dk1"/>
              </a:buClr>
              <a:buFont typeface="Calibri"/>
              <a:buChar char="•"/>
              <a:defRPr/>
            </a:lvl3pPr>
            <a:lvl4pPr marL="1206500" indent="0" algn="l" rtl="0">
              <a:lnSpc>
                <a:spcPct val="90000"/>
              </a:lnSpc>
              <a:spcBef>
                <a:spcPts val="400"/>
              </a:spcBef>
              <a:buClr>
                <a:schemeClr val="dk1"/>
              </a:buClr>
              <a:buFont typeface="Calibri"/>
              <a:buChar char="•"/>
              <a:defRPr/>
            </a:lvl4pPr>
            <a:lvl5pPr marL="1549400" indent="0" algn="l" rtl="0">
              <a:lnSpc>
                <a:spcPct val="90000"/>
              </a:lnSpc>
              <a:spcBef>
                <a:spcPts val="400"/>
              </a:spcBef>
              <a:buClr>
                <a:schemeClr val="dk1"/>
              </a:buClr>
              <a:buFont typeface="Calibri"/>
              <a:buChar char="•"/>
              <a:defRPr/>
            </a:lvl5pPr>
            <a:lvl6pPr marL="1892300" indent="0" algn="l" rtl="0">
              <a:lnSpc>
                <a:spcPct val="90000"/>
              </a:lnSpc>
              <a:spcBef>
                <a:spcPts val="400"/>
              </a:spcBef>
              <a:buClr>
                <a:schemeClr val="dk1"/>
              </a:buClr>
              <a:buFont typeface="Calibri"/>
              <a:buChar char="•"/>
              <a:defRPr/>
            </a:lvl6pPr>
            <a:lvl7pPr marL="2235200" indent="0" algn="l" rtl="0">
              <a:lnSpc>
                <a:spcPct val="90000"/>
              </a:lnSpc>
              <a:spcBef>
                <a:spcPts val="400"/>
              </a:spcBef>
              <a:buClr>
                <a:schemeClr val="dk1"/>
              </a:buClr>
              <a:buFont typeface="Calibri"/>
              <a:buChar char="•"/>
              <a:defRPr/>
            </a:lvl7pPr>
            <a:lvl8pPr marL="2578100" indent="0" algn="l" rtl="0">
              <a:lnSpc>
                <a:spcPct val="90000"/>
              </a:lnSpc>
              <a:spcBef>
                <a:spcPts val="400"/>
              </a:spcBef>
              <a:buClr>
                <a:schemeClr val="dk1"/>
              </a:buClr>
              <a:buFont typeface="Calibri"/>
              <a:buChar char="•"/>
              <a:defRPr/>
            </a:lvl8pPr>
            <a:lvl9pPr marL="2921000" indent="0" algn="l" rtl="0">
              <a:lnSpc>
                <a:spcPct val="90000"/>
              </a:lnSpc>
              <a:spcBef>
                <a:spcPts val="400"/>
              </a:spcBef>
              <a:buClr>
                <a:schemeClr val="dk1"/>
              </a:buClr>
              <a:buFont typeface="Calibri"/>
              <a:buChar char="•"/>
              <a:defRPr/>
            </a:lvl9pPr>
          </a:lstStyle>
          <a:p>
            <a:endParaRPr/>
          </a:p>
        </p:txBody>
      </p:sp>
      <p:sp>
        <p:nvSpPr>
          <p:cNvPr id="56" name="Shape 56"/>
          <p:cNvSpPr txBox="1">
            <a:spLocks noGrp="1"/>
          </p:cNvSpPr>
          <p:nvPr>
            <p:ph type="dt" idx="10"/>
          </p:nvPr>
        </p:nvSpPr>
        <p:spPr>
          <a:xfrm>
            <a:off x="628650" y="4767262"/>
            <a:ext cx="2057399" cy="273824"/>
          </a:xfrm>
          <a:prstGeom prst="rect">
            <a:avLst/>
          </a:prstGeom>
          <a:noFill/>
          <a:ln>
            <a:noFill/>
          </a:ln>
        </p:spPr>
        <p:txBody>
          <a:bodyPr lIns="68575" tIns="68575" rIns="68575" bIns="68575" anchor="ctr" anchorCtr="0"/>
          <a:lstStyle>
            <a:lvl1pPr marL="0" marR="0" indent="0" algn="l" rtl="0">
              <a:lnSpc>
                <a:spcPct val="100000"/>
              </a:lnSpc>
              <a:spcBef>
                <a:spcPts val="0"/>
              </a:spcBef>
              <a:spcAft>
                <a:spcPts val="0"/>
              </a:spcAft>
              <a:buClr>
                <a:srgbClr val="000000"/>
              </a:buClr>
              <a:buSzPct val="100000"/>
              <a:buFont typeface="Arial"/>
              <a:buNone/>
              <a:defRPr sz="1100"/>
            </a:lvl1pPr>
            <a:lvl2pPr marL="342900" marR="0" indent="0" algn="l" rtl="0">
              <a:lnSpc>
                <a:spcPct val="100000"/>
              </a:lnSpc>
              <a:spcBef>
                <a:spcPts val="0"/>
              </a:spcBef>
              <a:spcAft>
                <a:spcPts val="0"/>
              </a:spcAft>
              <a:buClr>
                <a:srgbClr val="000000"/>
              </a:buClr>
              <a:buSzPct val="100000"/>
              <a:buFont typeface="Arial"/>
              <a:buNone/>
              <a:defRPr sz="1100"/>
            </a:lvl2pPr>
            <a:lvl3pPr marL="685800" marR="0" indent="0" algn="l" rtl="0">
              <a:lnSpc>
                <a:spcPct val="100000"/>
              </a:lnSpc>
              <a:spcBef>
                <a:spcPts val="0"/>
              </a:spcBef>
              <a:spcAft>
                <a:spcPts val="0"/>
              </a:spcAft>
              <a:buClr>
                <a:srgbClr val="000000"/>
              </a:buClr>
              <a:buSzPct val="100000"/>
              <a:buFont typeface="Arial"/>
              <a:buNone/>
              <a:defRPr sz="1100"/>
            </a:lvl3pPr>
            <a:lvl4pPr marL="1028700" marR="0" indent="0" algn="l" rtl="0">
              <a:lnSpc>
                <a:spcPct val="100000"/>
              </a:lnSpc>
              <a:spcBef>
                <a:spcPts val="0"/>
              </a:spcBef>
              <a:spcAft>
                <a:spcPts val="0"/>
              </a:spcAft>
              <a:buClr>
                <a:srgbClr val="000000"/>
              </a:buClr>
              <a:buSzPct val="100000"/>
              <a:buFont typeface="Arial"/>
              <a:buNone/>
              <a:defRPr sz="1100"/>
            </a:lvl4pPr>
            <a:lvl5pPr marL="1371600" marR="0" indent="0" algn="l" rtl="0">
              <a:lnSpc>
                <a:spcPct val="100000"/>
              </a:lnSpc>
              <a:spcBef>
                <a:spcPts val="0"/>
              </a:spcBef>
              <a:spcAft>
                <a:spcPts val="0"/>
              </a:spcAft>
              <a:buClr>
                <a:srgbClr val="000000"/>
              </a:buClr>
              <a:buSzPct val="100000"/>
              <a:buFont typeface="Arial"/>
              <a:buNone/>
              <a:defRPr sz="1100"/>
            </a:lvl5pPr>
            <a:lvl6pPr marL="1714500" marR="0" indent="0" algn="l" rtl="0">
              <a:lnSpc>
                <a:spcPct val="100000"/>
              </a:lnSpc>
              <a:spcBef>
                <a:spcPts val="0"/>
              </a:spcBef>
              <a:spcAft>
                <a:spcPts val="0"/>
              </a:spcAft>
              <a:buClr>
                <a:srgbClr val="000000"/>
              </a:buClr>
              <a:buSzPct val="100000"/>
              <a:buFont typeface="Arial"/>
              <a:buNone/>
              <a:defRPr sz="1100"/>
            </a:lvl6pPr>
            <a:lvl7pPr marL="2057400" marR="0" indent="0" algn="l" rtl="0">
              <a:lnSpc>
                <a:spcPct val="100000"/>
              </a:lnSpc>
              <a:spcBef>
                <a:spcPts val="0"/>
              </a:spcBef>
              <a:spcAft>
                <a:spcPts val="0"/>
              </a:spcAft>
              <a:buClr>
                <a:srgbClr val="000000"/>
              </a:buClr>
              <a:buSzPct val="100000"/>
              <a:buFont typeface="Arial"/>
              <a:buNone/>
              <a:defRPr sz="1100"/>
            </a:lvl7pPr>
            <a:lvl8pPr marL="2400300" marR="0" indent="0" algn="l" rtl="0">
              <a:lnSpc>
                <a:spcPct val="100000"/>
              </a:lnSpc>
              <a:spcBef>
                <a:spcPts val="0"/>
              </a:spcBef>
              <a:spcAft>
                <a:spcPts val="0"/>
              </a:spcAft>
              <a:buClr>
                <a:srgbClr val="000000"/>
              </a:buClr>
              <a:buSzPct val="100000"/>
              <a:buFont typeface="Arial"/>
              <a:buNone/>
              <a:defRPr sz="1100"/>
            </a:lvl8pPr>
            <a:lvl9pPr marL="2743200" marR="0" indent="0" algn="l" rtl="0">
              <a:lnSpc>
                <a:spcPct val="100000"/>
              </a:lnSpc>
              <a:spcBef>
                <a:spcPts val="0"/>
              </a:spcBef>
              <a:spcAft>
                <a:spcPts val="0"/>
              </a:spcAft>
              <a:buClr>
                <a:srgbClr val="000000"/>
              </a:buClr>
              <a:buSzPct val="100000"/>
              <a:buFont typeface="Arial"/>
              <a:buNone/>
              <a:defRPr sz="1100"/>
            </a:lvl9pPr>
          </a:lstStyle>
          <a:p>
            <a:endParaRPr/>
          </a:p>
        </p:txBody>
      </p:sp>
      <p:sp>
        <p:nvSpPr>
          <p:cNvPr id="57" name="Shape 57"/>
          <p:cNvSpPr txBox="1">
            <a:spLocks noGrp="1"/>
          </p:cNvSpPr>
          <p:nvPr>
            <p:ph type="ftr" idx="11"/>
          </p:nvPr>
        </p:nvSpPr>
        <p:spPr>
          <a:xfrm>
            <a:off x="3028950" y="4767262"/>
            <a:ext cx="3086099" cy="273824"/>
          </a:xfrm>
          <a:prstGeom prst="rect">
            <a:avLst/>
          </a:prstGeom>
          <a:noFill/>
          <a:ln>
            <a:noFill/>
          </a:ln>
        </p:spPr>
        <p:txBody>
          <a:bodyPr lIns="68575" tIns="68575" rIns="68575" bIns="68575" anchor="ctr" anchorCtr="0"/>
          <a:lstStyle>
            <a:lvl1pPr marL="0" marR="0" indent="0" algn="ctr" rtl="0">
              <a:lnSpc>
                <a:spcPct val="100000"/>
              </a:lnSpc>
              <a:spcBef>
                <a:spcPts val="0"/>
              </a:spcBef>
              <a:spcAft>
                <a:spcPts val="0"/>
              </a:spcAft>
              <a:buClr>
                <a:srgbClr val="000000"/>
              </a:buClr>
              <a:buSzPct val="100000"/>
              <a:buFont typeface="Arial"/>
              <a:buNone/>
              <a:defRPr sz="1100"/>
            </a:lvl1pPr>
            <a:lvl2pPr marL="342900" marR="0" indent="0" algn="l" rtl="0">
              <a:lnSpc>
                <a:spcPct val="100000"/>
              </a:lnSpc>
              <a:spcBef>
                <a:spcPts val="0"/>
              </a:spcBef>
              <a:spcAft>
                <a:spcPts val="0"/>
              </a:spcAft>
              <a:buClr>
                <a:srgbClr val="000000"/>
              </a:buClr>
              <a:buSzPct val="100000"/>
              <a:buFont typeface="Arial"/>
              <a:buNone/>
              <a:defRPr sz="1100"/>
            </a:lvl2pPr>
            <a:lvl3pPr marL="685800" marR="0" indent="0" algn="l" rtl="0">
              <a:lnSpc>
                <a:spcPct val="100000"/>
              </a:lnSpc>
              <a:spcBef>
                <a:spcPts val="0"/>
              </a:spcBef>
              <a:spcAft>
                <a:spcPts val="0"/>
              </a:spcAft>
              <a:buClr>
                <a:srgbClr val="000000"/>
              </a:buClr>
              <a:buSzPct val="100000"/>
              <a:buFont typeface="Arial"/>
              <a:buNone/>
              <a:defRPr sz="1100"/>
            </a:lvl3pPr>
            <a:lvl4pPr marL="1028700" marR="0" indent="0" algn="l" rtl="0">
              <a:lnSpc>
                <a:spcPct val="100000"/>
              </a:lnSpc>
              <a:spcBef>
                <a:spcPts val="0"/>
              </a:spcBef>
              <a:spcAft>
                <a:spcPts val="0"/>
              </a:spcAft>
              <a:buClr>
                <a:srgbClr val="000000"/>
              </a:buClr>
              <a:buSzPct val="100000"/>
              <a:buFont typeface="Arial"/>
              <a:buNone/>
              <a:defRPr sz="1100"/>
            </a:lvl4pPr>
            <a:lvl5pPr marL="1371600" marR="0" indent="0" algn="l" rtl="0">
              <a:lnSpc>
                <a:spcPct val="100000"/>
              </a:lnSpc>
              <a:spcBef>
                <a:spcPts val="0"/>
              </a:spcBef>
              <a:spcAft>
                <a:spcPts val="0"/>
              </a:spcAft>
              <a:buClr>
                <a:srgbClr val="000000"/>
              </a:buClr>
              <a:buSzPct val="100000"/>
              <a:buFont typeface="Arial"/>
              <a:buNone/>
              <a:defRPr sz="1100"/>
            </a:lvl5pPr>
            <a:lvl6pPr marL="1714500" marR="0" indent="0" algn="l" rtl="0">
              <a:lnSpc>
                <a:spcPct val="100000"/>
              </a:lnSpc>
              <a:spcBef>
                <a:spcPts val="0"/>
              </a:spcBef>
              <a:spcAft>
                <a:spcPts val="0"/>
              </a:spcAft>
              <a:buClr>
                <a:srgbClr val="000000"/>
              </a:buClr>
              <a:buSzPct val="100000"/>
              <a:buFont typeface="Arial"/>
              <a:buNone/>
              <a:defRPr sz="1100"/>
            </a:lvl6pPr>
            <a:lvl7pPr marL="2057400" marR="0" indent="0" algn="l" rtl="0">
              <a:lnSpc>
                <a:spcPct val="100000"/>
              </a:lnSpc>
              <a:spcBef>
                <a:spcPts val="0"/>
              </a:spcBef>
              <a:spcAft>
                <a:spcPts val="0"/>
              </a:spcAft>
              <a:buClr>
                <a:srgbClr val="000000"/>
              </a:buClr>
              <a:buSzPct val="100000"/>
              <a:buFont typeface="Arial"/>
              <a:buNone/>
              <a:defRPr sz="1100"/>
            </a:lvl7pPr>
            <a:lvl8pPr marL="2400300" marR="0" indent="0" algn="l" rtl="0">
              <a:lnSpc>
                <a:spcPct val="100000"/>
              </a:lnSpc>
              <a:spcBef>
                <a:spcPts val="0"/>
              </a:spcBef>
              <a:spcAft>
                <a:spcPts val="0"/>
              </a:spcAft>
              <a:buClr>
                <a:srgbClr val="000000"/>
              </a:buClr>
              <a:buSzPct val="100000"/>
              <a:buFont typeface="Arial"/>
              <a:buNone/>
              <a:defRPr sz="1100"/>
            </a:lvl8pPr>
            <a:lvl9pPr marL="2743200" marR="0" indent="0" algn="l" rtl="0">
              <a:lnSpc>
                <a:spcPct val="100000"/>
              </a:lnSpc>
              <a:spcBef>
                <a:spcPts val="0"/>
              </a:spcBef>
              <a:spcAft>
                <a:spcPts val="0"/>
              </a:spcAft>
              <a:buClr>
                <a:srgbClr val="000000"/>
              </a:buClr>
              <a:buSzPct val="100000"/>
              <a:buFont typeface="Arial"/>
              <a:buNone/>
              <a:defRPr sz="1100"/>
            </a:lvl9pPr>
          </a:lstStyle>
          <a:p>
            <a:endParaRPr/>
          </a:p>
        </p:txBody>
      </p:sp>
      <p:sp>
        <p:nvSpPr>
          <p:cNvPr id="58" name="Shape 58"/>
          <p:cNvSpPr txBox="1">
            <a:spLocks noGrp="1"/>
          </p:cNvSpPr>
          <p:nvPr>
            <p:ph type="sldNum" idx="12"/>
          </p:nvPr>
        </p:nvSpPr>
        <p:spPr>
          <a:xfrm>
            <a:off x="6457950" y="4767262"/>
            <a:ext cx="2057399" cy="273824"/>
          </a:xfrm>
          <a:prstGeom prst="rect">
            <a:avLst/>
          </a:prstGeom>
          <a:noFill/>
          <a:ln>
            <a:noFill/>
          </a:ln>
        </p:spPr>
        <p:txBody>
          <a:bodyPr lIns="68575" tIns="68575" rIns="68575" bIns="68575" anchor="ctr" anchorCtr="0"/>
          <a:lstStyle>
            <a:lvl1pPr marL="0" marR="0" indent="0" algn="r" rtl="0">
              <a:lnSpc>
                <a:spcPct val="100000"/>
              </a:lnSpc>
              <a:spcBef>
                <a:spcPts val="0"/>
              </a:spcBef>
              <a:spcAft>
                <a:spcPts val="0"/>
              </a:spcAft>
              <a:buClr>
                <a:srgbClr val="000000"/>
              </a:buClr>
              <a:buSzPct val="100000"/>
              <a:buFont typeface="Arial"/>
              <a:buNone/>
              <a:defRPr sz="1100"/>
            </a:lvl1pPr>
            <a:lvl2pPr marL="342900" marR="0" indent="0" algn="l" rtl="0">
              <a:lnSpc>
                <a:spcPct val="100000"/>
              </a:lnSpc>
              <a:spcBef>
                <a:spcPts val="0"/>
              </a:spcBef>
              <a:spcAft>
                <a:spcPts val="0"/>
              </a:spcAft>
              <a:buClr>
                <a:srgbClr val="000000"/>
              </a:buClr>
              <a:buSzPct val="100000"/>
              <a:buFont typeface="Arial"/>
              <a:buNone/>
              <a:defRPr sz="1100"/>
            </a:lvl2pPr>
            <a:lvl3pPr marL="685800" marR="0" indent="0" algn="l" rtl="0">
              <a:lnSpc>
                <a:spcPct val="100000"/>
              </a:lnSpc>
              <a:spcBef>
                <a:spcPts val="0"/>
              </a:spcBef>
              <a:spcAft>
                <a:spcPts val="0"/>
              </a:spcAft>
              <a:buClr>
                <a:srgbClr val="000000"/>
              </a:buClr>
              <a:buSzPct val="100000"/>
              <a:buFont typeface="Arial"/>
              <a:buNone/>
              <a:defRPr sz="1100"/>
            </a:lvl3pPr>
            <a:lvl4pPr marL="1028700" marR="0" indent="0" algn="l" rtl="0">
              <a:lnSpc>
                <a:spcPct val="100000"/>
              </a:lnSpc>
              <a:spcBef>
                <a:spcPts val="0"/>
              </a:spcBef>
              <a:spcAft>
                <a:spcPts val="0"/>
              </a:spcAft>
              <a:buClr>
                <a:srgbClr val="000000"/>
              </a:buClr>
              <a:buSzPct val="100000"/>
              <a:buFont typeface="Arial"/>
              <a:buNone/>
              <a:defRPr sz="1100"/>
            </a:lvl4pPr>
            <a:lvl5pPr marL="1371600" marR="0" indent="0" algn="l" rtl="0">
              <a:lnSpc>
                <a:spcPct val="100000"/>
              </a:lnSpc>
              <a:spcBef>
                <a:spcPts val="0"/>
              </a:spcBef>
              <a:spcAft>
                <a:spcPts val="0"/>
              </a:spcAft>
              <a:buClr>
                <a:srgbClr val="000000"/>
              </a:buClr>
              <a:buSzPct val="100000"/>
              <a:buFont typeface="Arial"/>
              <a:buNone/>
              <a:defRPr sz="1100"/>
            </a:lvl5pPr>
            <a:lvl6pPr marL="1714500" marR="0" indent="0" algn="l" rtl="0">
              <a:lnSpc>
                <a:spcPct val="100000"/>
              </a:lnSpc>
              <a:spcBef>
                <a:spcPts val="0"/>
              </a:spcBef>
              <a:spcAft>
                <a:spcPts val="0"/>
              </a:spcAft>
              <a:buClr>
                <a:srgbClr val="000000"/>
              </a:buClr>
              <a:buSzPct val="100000"/>
              <a:buFont typeface="Arial"/>
              <a:buNone/>
              <a:defRPr sz="1100"/>
            </a:lvl6pPr>
            <a:lvl7pPr marL="2057400" marR="0" indent="0" algn="l" rtl="0">
              <a:lnSpc>
                <a:spcPct val="100000"/>
              </a:lnSpc>
              <a:spcBef>
                <a:spcPts val="0"/>
              </a:spcBef>
              <a:spcAft>
                <a:spcPts val="0"/>
              </a:spcAft>
              <a:buClr>
                <a:srgbClr val="000000"/>
              </a:buClr>
              <a:buSzPct val="100000"/>
              <a:buFont typeface="Arial"/>
              <a:buNone/>
              <a:defRPr sz="1100"/>
            </a:lvl7pPr>
            <a:lvl8pPr marL="2400300" marR="0" indent="0" algn="l" rtl="0">
              <a:lnSpc>
                <a:spcPct val="100000"/>
              </a:lnSpc>
              <a:spcBef>
                <a:spcPts val="0"/>
              </a:spcBef>
              <a:spcAft>
                <a:spcPts val="0"/>
              </a:spcAft>
              <a:buClr>
                <a:srgbClr val="000000"/>
              </a:buClr>
              <a:buSzPct val="100000"/>
              <a:buFont typeface="Arial"/>
              <a:buNone/>
              <a:defRPr sz="1100"/>
            </a:lvl8pPr>
            <a:lvl9pPr marL="2743200" marR="0" indent="0" algn="l" rtl="0">
              <a:lnSpc>
                <a:spcPct val="100000"/>
              </a:lnSpc>
              <a:spcBef>
                <a:spcPts val="0"/>
              </a:spcBef>
              <a:spcAft>
                <a:spcPts val="0"/>
              </a:spcAft>
              <a:buClr>
                <a:srgbClr val="000000"/>
              </a:buClr>
              <a:buSzPct val="100000"/>
              <a:buFont typeface="Arial"/>
              <a:buNone/>
              <a:defRPr sz="11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6"/>
        <p:cNvGrpSpPr/>
        <p:nvPr/>
      </p:nvGrpSpPr>
      <p:grpSpPr>
        <a:xfrm>
          <a:off x="0" y="0"/>
          <a:ext cx="0" cy="0"/>
          <a:chOff x="0" y="0"/>
          <a:chExt cx="0" cy="0"/>
        </a:xfrm>
      </p:grpSpPr>
      <p:sp>
        <p:nvSpPr>
          <p:cNvPr id="27" name="Shape 27"/>
          <p:cNvSpPr/>
          <p:nvPr/>
        </p:nvSpPr>
        <p:spPr>
          <a:xfrm>
            <a:off x="4724400" y="0"/>
            <a:ext cx="3010257" cy="5140547"/>
          </a:xfrm>
          <a:custGeom>
            <a:avLst/>
            <a:gdLst/>
            <a:ahLst/>
            <a:cxnLst/>
            <a:rect l="0" t="0" r="0" b="0"/>
            <a:pathLst>
              <a:path w="3012141" h="6854064" extrusionOk="0">
                <a:moveTo>
                  <a:pt x="2623817" y="0"/>
                </a:moveTo>
                <a:lnTo>
                  <a:pt x="2791741" y="608783"/>
                </a:lnTo>
                <a:lnTo>
                  <a:pt x="1826176" y="1301537"/>
                </a:lnTo>
                <a:lnTo>
                  <a:pt x="2130539" y="2466623"/>
                </a:lnTo>
                <a:lnTo>
                  <a:pt x="1175470" y="3190866"/>
                </a:lnTo>
                <a:lnTo>
                  <a:pt x="1469337" y="4355952"/>
                </a:lnTo>
                <a:lnTo>
                  <a:pt x="493277" y="5080194"/>
                </a:lnTo>
                <a:lnTo>
                  <a:pt x="808135" y="6255776"/>
                </a:lnTo>
                <a:lnTo>
                  <a:pt x="0" y="6854064"/>
                </a:lnTo>
                <a:lnTo>
                  <a:pt x="388325" y="6854064"/>
                </a:lnTo>
                <a:lnTo>
                  <a:pt x="1007545" y="6308258"/>
                </a:lnTo>
                <a:lnTo>
                  <a:pt x="713678" y="5122179"/>
                </a:lnTo>
                <a:lnTo>
                  <a:pt x="1679242" y="4408433"/>
                </a:lnTo>
                <a:lnTo>
                  <a:pt x="1364384" y="3232851"/>
                </a:lnTo>
                <a:lnTo>
                  <a:pt x="2361435" y="2498112"/>
                </a:lnTo>
                <a:lnTo>
                  <a:pt x="2015091" y="1343522"/>
                </a:lnTo>
                <a:lnTo>
                  <a:pt x="3012141" y="608783"/>
                </a:lnTo>
                <a:lnTo>
                  <a:pt x="2833722" y="0"/>
                </a:lnTo>
              </a:path>
            </a:pathLst>
          </a:custGeom>
          <a:solidFill>
            <a:schemeClr val="dk1"/>
          </a:solidFill>
          <a:ln>
            <a:noFill/>
          </a:ln>
        </p:spPr>
        <p:txBody>
          <a:bodyPr lIns="68575" tIns="34275" rIns="68575" bIns="34275" anchor="ctr" anchorCtr="0">
            <a:noAutofit/>
          </a:bodyPr>
          <a:lstStyle/>
          <a:p>
            <a:pPr marL="0" marR="0" lvl="0" indent="0" algn="l" rtl="0">
              <a:lnSpc>
                <a:spcPct val="100000"/>
              </a:lnSpc>
              <a:spcBef>
                <a:spcPts val="0"/>
              </a:spcBef>
              <a:spcAft>
                <a:spcPts val="0"/>
              </a:spcAft>
              <a:buClr>
                <a:srgbClr val="000000"/>
              </a:buClr>
              <a:buFont typeface="Arial"/>
              <a:buNone/>
            </a:pPr>
            <a:endParaRPr sz="1100" b="0" i="0" u="none" strike="noStrike" cap="none" baseline="0">
              <a:solidFill>
                <a:srgbClr val="000000"/>
              </a:solidFill>
              <a:latin typeface="Arial"/>
              <a:ea typeface="Arial"/>
              <a:cs typeface="Arial"/>
              <a:sym typeface="Arial"/>
            </a:endParaRPr>
          </a:p>
        </p:txBody>
      </p:sp>
      <p:grpSp>
        <p:nvGrpSpPr>
          <p:cNvPr id="2" name="Shape 28"/>
          <p:cNvGrpSpPr/>
          <p:nvPr/>
        </p:nvGrpSpPr>
        <p:grpSpPr>
          <a:xfrm>
            <a:off x="4571999" y="0"/>
            <a:ext cx="4546600" cy="5143499"/>
            <a:chOff x="1447" y="0"/>
            <a:chExt cx="2862" cy="4319"/>
          </a:xfrm>
        </p:grpSpPr>
        <p:sp>
          <p:nvSpPr>
            <p:cNvPr id="29" name="Shape 29"/>
            <p:cNvSpPr/>
            <p:nvPr/>
          </p:nvSpPr>
          <p:spPr>
            <a:xfrm>
              <a:off x="1447" y="0"/>
              <a:ext cx="1884" cy="4319"/>
            </a:xfrm>
            <a:custGeom>
              <a:avLst/>
              <a:gdLst/>
              <a:ahLst/>
              <a:cxnLst/>
              <a:rect l="0" t="0" r="0" b="0"/>
              <a:pathLst>
                <a:path w="1886" h="4320" extrusionOk="0">
                  <a:moveTo>
                    <a:pt x="1719" y="0"/>
                  </a:moveTo>
                  <a:lnTo>
                    <a:pt x="1813" y="357"/>
                  </a:lnTo>
                  <a:lnTo>
                    <a:pt x="1194" y="805"/>
                  </a:lnTo>
                  <a:lnTo>
                    <a:pt x="1393" y="1544"/>
                  </a:lnTo>
                  <a:lnTo>
                    <a:pt x="777" y="1991"/>
                  </a:lnTo>
                  <a:lnTo>
                    <a:pt x="972" y="2734"/>
                  </a:lnTo>
                  <a:lnTo>
                    <a:pt x="355" y="3178"/>
                  </a:lnTo>
                  <a:lnTo>
                    <a:pt x="554" y="3921"/>
                  </a:lnTo>
                  <a:lnTo>
                    <a:pt x="0" y="4320"/>
                  </a:lnTo>
                  <a:lnTo>
                    <a:pt x="109" y="4320"/>
                  </a:lnTo>
                  <a:lnTo>
                    <a:pt x="623" y="3948"/>
                  </a:lnTo>
                  <a:lnTo>
                    <a:pt x="430" y="3205"/>
                  </a:lnTo>
                  <a:lnTo>
                    <a:pt x="1045" y="2761"/>
                  </a:lnTo>
                  <a:lnTo>
                    <a:pt x="850" y="2018"/>
                  </a:lnTo>
                  <a:lnTo>
                    <a:pt x="1468" y="1572"/>
                  </a:lnTo>
                  <a:lnTo>
                    <a:pt x="1271" y="830"/>
                  </a:lnTo>
                  <a:lnTo>
                    <a:pt x="1886" y="386"/>
                  </a:lnTo>
                  <a:lnTo>
                    <a:pt x="1788" y="0"/>
                  </a:lnTo>
                  <a:lnTo>
                    <a:pt x="1719" y="0"/>
                  </a:lnTo>
                  <a:close/>
                </a:path>
              </a:pathLst>
            </a:custGeom>
            <a:solidFill>
              <a:srgbClr val="A64129"/>
            </a:solid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000000"/>
                </a:buClr>
                <a:buFont typeface="Arial"/>
                <a:buNone/>
              </a:pPr>
              <a:endParaRPr sz="1100" b="0" i="0" u="none" strike="noStrike" cap="none" baseline="0">
                <a:solidFill>
                  <a:srgbClr val="000000"/>
                </a:solidFill>
                <a:latin typeface="Arial"/>
                <a:ea typeface="Arial"/>
                <a:cs typeface="Arial"/>
                <a:sym typeface="Arial"/>
              </a:endParaRPr>
            </a:p>
          </p:txBody>
        </p:sp>
        <p:sp>
          <p:nvSpPr>
            <p:cNvPr id="30" name="Shape 30"/>
            <p:cNvSpPr/>
            <p:nvPr/>
          </p:nvSpPr>
          <p:spPr>
            <a:xfrm>
              <a:off x="1559" y="0"/>
              <a:ext cx="1978" cy="4319"/>
            </a:xfrm>
            <a:custGeom>
              <a:avLst/>
              <a:gdLst/>
              <a:ahLst/>
              <a:cxnLst/>
              <a:rect l="0" t="0" r="0" b="0"/>
              <a:pathLst>
                <a:path w="1979" h="4320" extrusionOk="0">
                  <a:moveTo>
                    <a:pt x="1673" y="0"/>
                  </a:moveTo>
                  <a:lnTo>
                    <a:pt x="1777" y="382"/>
                  </a:lnTo>
                  <a:lnTo>
                    <a:pt x="1160" y="830"/>
                  </a:lnTo>
                  <a:lnTo>
                    <a:pt x="1357" y="1570"/>
                  </a:lnTo>
                  <a:lnTo>
                    <a:pt x="743" y="2016"/>
                  </a:lnTo>
                  <a:lnTo>
                    <a:pt x="936" y="2759"/>
                  </a:lnTo>
                  <a:lnTo>
                    <a:pt x="319" y="3204"/>
                  </a:lnTo>
                  <a:lnTo>
                    <a:pt x="517" y="3947"/>
                  </a:lnTo>
                  <a:lnTo>
                    <a:pt x="0" y="4320"/>
                  </a:lnTo>
                  <a:lnTo>
                    <a:pt x="304" y="4320"/>
                  </a:lnTo>
                  <a:lnTo>
                    <a:pt x="717" y="4025"/>
                  </a:lnTo>
                  <a:lnTo>
                    <a:pt x="521" y="3280"/>
                  </a:lnTo>
                  <a:lnTo>
                    <a:pt x="1136" y="2836"/>
                  </a:lnTo>
                  <a:lnTo>
                    <a:pt x="941" y="2093"/>
                  </a:lnTo>
                  <a:lnTo>
                    <a:pt x="1559" y="1648"/>
                  </a:lnTo>
                  <a:lnTo>
                    <a:pt x="1362" y="905"/>
                  </a:lnTo>
                  <a:lnTo>
                    <a:pt x="1979" y="461"/>
                  </a:lnTo>
                  <a:lnTo>
                    <a:pt x="1859" y="0"/>
                  </a:lnTo>
                  <a:lnTo>
                    <a:pt x="1673" y="0"/>
                  </a:lnTo>
                  <a:close/>
                </a:path>
              </a:pathLst>
            </a:custGeom>
            <a:solidFill>
              <a:srgbClr val="384452"/>
            </a:solid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000000"/>
                </a:buClr>
                <a:buFont typeface="Arial"/>
                <a:buNone/>
              </a:pPr>
              <a:endParaRPr sz="1100" b="0" i="0" u="none" strike="noStrike" cap="none" baseline="0">
                <a:solidFill>
                  <a:srgbClr val="000000"/>
                </a:solidFill>
                <a:latin typeface="Arial"/>
                <a:ea typeface="Arial"/>
                <a:cs typeface="Arial"/>
                <a:sym typeface="Arial"/>
              </a:endParaRPr>
            </a:p>
          </p:txBody>
        </p:sp>
        <p:sp>
          <p:nvSpPr>
            <p:cNvPr id="31" name="Shape 31"/>
            <p:cNvSpPr/>
            <p:nvPr/>
          </p:nvSpPr>
          <p:spPr>
            <a:xfrm>
              <a:off x="2089" y="0"/>
              <a:ext cx="1805" cy="4319"/>
            </a:xfrm>
            <a:custGeom>
              <a:avLst/>
              <a:gdLst/>
              <a:ahLst/>
              <a:cxnLst/>
              <a:rect l="0" t="0" r="0" b="0"/>
              <a:pathLst>
                <a:path w="1806" h="4320" extrusionOk="0">
                  <a:moveTo>
                    <a:pt x="1462" y="0"/>
                  </a:moveTo>
                  <a:lnTo>
                    <a:pt x="1604" y="510"/>
                  </a:lnTo>
                  <a:lnTo>
                    <a:pt x="987" y="958"/>
                  </a:lnTo>
                  <a:lnTo>
                    <a:pt x="1183" y="1696"/>
                  </a:lnTo>
                  <a:lnTo>
                    <a:pt x="570" y="2142"/>
                  </a:lnTo>
                  <a:lnTo>
                    <a:pt x="764" y="2885"/>
                  </a:lnTo>
                  <a:lnTo>
                    <a:pt x="147" y="3329"/>
                  </a:lnTo>
                  <a:lnTo>
                    <a:pt x="344" y="4072"/>
                  </a:lnTo>
                  <a:lnTo>
                    <a:pt x="0" y="4320"/>
                  </a:lnTo>
                  <a:lnTo>
                    <a:pt x="304" y="4320"/>
                  </a:lnTo>
                  <a:lnTo>
                    <a:pt x="544" y="4151"/>
                  </a:lnTo>
                  <a:lnTo>
                    <a:pt x="349" y="3406"/>
                  </a:lnTo>
                  <a:lnTo>
                    <a:pt x="965" y="2961"/>
                  </a:lnTo>
                  <a:lnTo>
                    <a:pt x="768" y="2220"/>
                  </a:lnTo>
                  <a:lnTo>
                    <a:pt x="1385" y="1776"/>
                  </a:lnTo>
                  <a:lnTo>
                    <a:pt x="1189" y="1031"/>
                  </a:lnTo>
                  <a:lnTo>
                    <a:pt x="1806" y="586"/>
                  </a:lnTo>
                  <a:lnTo>
                    <a:pt x="1647" y="0"/>
                  </a:lnTo>
                  <a:lnTo>
                    <a:pt x="1462" y="0"/>
                  </a:lnTo>
                  <a:close/>
                </a:path>
              </a:pathLst>
            </a:custGeom>
            <a:solidFill>
              <a:srgbClr val="F68C1F"/>
            </a:solid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000000"/>
                </a:buClr>
                <a:buFont typeface="Arial"/>
                <a:buNone/>
              </a:pPr>
              <a:endParaRPr sz="1100" b="0" i="0" u="none" strike="noStrike" cap="none" baseline="0">
                <a:solidFill>
                  <a:srgbClr val="000000"/>
                </a:solidFill>
                <a:latin typeface="Arial"/>
                <a:ea typeface="Arial"/>
                <a:cs typeface="Arial"/>
                <a:sym typeface="Arial"/>
              </a:endParaRPr>
            </a:p>
          </p:txBody>
        </p:sp>
        <p:sp>
          <p:nvSpPr>
            <p:cNvPr id="32" name="Shape 32"/>
            <p:cNvSpPr/>
            <p:nvPr/>
          </p:nvSpPr>
          <p:spPr>
            <a:xfrm>
              <a:off x="2462" y="0"/>
              <a:ext cx="1847" cy="4319"/>
            </a:xfrm>
            <a:custGeom>
              <a:avLst/>
              <a:gdLst/>
              <a:ahLst/>
              <a:cxnLst/>
              <a:rect l="0" t="0" r="0" b="0"/>
              <a:pathLst>
                <a:path w="1848" h="4320" extrusionOk="0">
                  <a:moveTo>
                    <a:pt x="1311" y="0"/>
                  </a:moveTo>
                  <a:lnTo>
                    <a:pt x="1475" y="606"/>
                  </a:lnTo>
                  <a:lnTo>
                    <a:pt x="856" y="1055"/>
                  </a:lnTo>
                  <a:lnTo>
                    <a:pt x="1054" y="1794"/>
                  </a:lnTo>
                  <a:lnTo>
                    <a:pt x="439" y="2240"/>
                  </a:lnTo>
                  <a:lnTo>
                    <a:pt x="634" y="2981"/>
                  </a:lnTo>
                  <a:lnTo>
                    <a:pt x="16" y="3428"/>
                  </a:lnTo>
                  <a:lnTo>
                    <a:pt x="215" y="4169"/>
                  </a:lnTo>
                  <a:lnTo>
                    <a:pt x="0" y="4320"/>
                  </a:lnTo>
                  <a:lnTo>
                    <a:pt x="570" y="4320"/>
                  </a:lnTo>
                  <a:lnTo>
                    <a:pt x="584" y="4304"/>
                  </a:lnTo>
                  <a:lnTo>
                    <a:pt x="391" y="3570"/>
                  </a:lnTo>
                  <a:lnTo>
                    <a:pt x="1005" y="3118"/>
                  </a:lnTo>
                  <a:lnTo>
                    <a:pt x="810" y="2380"/>
                  </a:lnTo>
                  <a:lnTo>
                    <a:pt x="1422" y="1936"/>
                  </a:lnTo>
                  <a:lnTo>
                    <a:pt x="1229" y="1193"/>
                  </a:lnTo>
                  <a:lnTo>
                    <a:pt x="1848" y="743"/>
                  </a:lnTo>
                  <a:lnTo>
                    <a:pt x="1650" y="0"/>
                  </a:lnTo>
                  <a:lnTo>
                    <a:pt x="1311" y="0"/>
                  </a:lnTo>
                  <a:close/>
                </a:path>
              </a:pathLst>
            </a:custGeom>
            <a:solidFill>
              <a:srgbClr val="A4BDC0"/>
            </a:solid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000000"/>
                </a:buClr>
                <a:buFont typeface="Arial"/>
                <a:buNone/>
              </a:pPr>
              <a:endParaRPr sz="1100" b="0" i="0" u="none" strike="noStrike" cap="none" baseline="0">
                <a:solidFill>
                  <a:srgbClr val="000000"/>
                </a:solidFill>
                <a:latin typeface="Arial"/>
                <a:ea typeface="Arial"/>
                <a:cs typeface="Arial"/>
                <a:sym typeface="Arial"/>
              </a:endParaRPr>
            </a:p>
          </p:txBody>
        </p:sp>
      </p:grpSp>
      <p:sp>
        <p:nvSpPr>
          <p:cNvPr id="33" name="Shape 33"/>
          <p:cNvSpPr txBox="1">
            <a:spLocks noGrp="1"/>
          </p:cNvSpPr>
          <p:nvPr>
            <p:ph type="ctrTitle"/>
          </p:nvPr>
        </p:nvSpPr>
        <p:spPr>
          <a:xfrm>
            <a:off x="685800" y="746438"/>
            <a:ext cx="5258699" cy="1158525"/>
          </a:xfrm>
          <a:prstGeom prst="rect">
            <a:avLst/>
          </a:prstGeom>
          <a:noFill/>
          <a:ln>
            <a:noFill/>
          </a:ln>
        </p:spPr>
        <p:txBody>
          <a:bodyPr lIns="68575" tIns="68575" rIns="68575" bIns="68575" anchor="b" anchorCtr="0"/>
          <a:lstStyle>
            <a:lvl1pPr marL="0" marR="0" indent="0" algn="l" rtl="0">
              <a:lnSpc>
                <a:spcPct val="100000"/>
              </a:lnSpc>
              <a:spcBef>
                <a:spcPts val="0"/>
              </a:spcBef>
              <a:spcAft>
                <a:spcPts val="0"/>
              </a:spcAft>
              <a:buClr>
                <a:schemeClr val="dk1"/>
              </a:buClr>
              <a:buFont typeface="Trebuchet MS"/>
              <a:buNone/>
              <a:defRPr/>
            </a:lvl1pPr>
            <a:lvl2pPr marL="0" marR="0" indent="0" algn="l" rtl="0">
              <a:lnSpc>
                <a:spcPct val="100000"/>
              </a:lnSpc>
              <a:spcBef>
                <a:spcPts val="0"/>
              </a:spcBef>
              <a:spcAft>
                <a:spcPts val="0"/>
              </a:spcAft>
              <a:buClr>
                <a:schemeClr val="dk1"/>
              </a:buClr>
              <a:buFont typeface="Trebuchet MS"/>
              <a:buNone/>
              <a:defRPr/>
            </a:lvl2pPr>
            <a:lvl3pPr marL="0" marR="0" indent="0" algn="l" rtl="0">
              <a:spcBef>
                <a:spcPts val="0"/>
              </a:spcBef>
              <a:buClr>
                <a:schemeClr val="dk1"/>
              </a:buClr>
              <a:buFont typeface="Trebuchet MS"/>
              <a:buNone/>
              <a:defRPr/>
            </a:lvl3pPr>
            <a:lvl4pPr marL="0" marR="0" indent="0" algn="l" rtl="0">
              <a:spcBef>
                <a:spcPts val="0"/>
              </a:spcBef>
              <a:buClr>
                <a:schemeClr val="dk1"/>
              </a:buClr>
              <a:buFont typeface="Trebuchet MS"/>
              <a:buNone/>
              <a:defRPr/>
            </a:lvl4pPr>
            <a:lvl5pPr marL="0" marR="0" indent="0" algn="l" rtl="0">
              <a:spcBef>
                <a:spcPts val="0"/>
              </a:spcBef>
              <a:buClr>
                <a:schemeClr val="dk1"/>
              </a:buClr>
              <a:buFont typeface="Trebuchet MS"/>
              <a:buNone/>
              <a:defRPr/>
            </a:lvl5pPr>
            <a:lvl6pPr marL="0" marR="0" indent="0" algn="l" rtl="0">
              <a:spcBef>
                <a:spcPts val="0"/>
              </a:spcBef>
              <a:buClr>
                <a:schemeClr val="dk1"/>
              </a:buClr>
              <a:buFont typeface="Trebuchet MS"/>
              <a:buNone/>
              <a:defRPr/>
            </a:lvl6pPr>
            <a:lvl7pPr marL="0" marR="0" indent="0" algn="l" rtl="0">
              <a:spcBef>
                <a:spcPts val="0"/>
              </a:spcBef>
              <a:buClr>
                <a:schemeClr val="dk1"/>
              </a:buClr>
              <a:buFont typeface="Trebuchet MS"/>
              <a:buNone/>
              <a:defRPr/>
            </a:lvl7pPr>
            <a:lvl8pPr marL="0" marR="0" indent="0" algn="l" rtl="0">
              <a:spcBef>
                <a:spcPts val="0"/>
              </a:spcBef>
              <a:buClr>
                <a:schemeClr val="dk1"/>
              </a:buClr>
              <a:buFont typeface="Trebuchet MS"/>
              <a:buNone/>
              <a:defRPr/>
            </a:lvl8pPr>
            <a:lvl9pPr marL="0" marR="0" indent="0" algn="l" rtl="0">
              <a:spcBef>
                <a:spcPts val="0"/>
              </a:spcBef>
              <a:buClr>
                <a:schemeClr val="dk1"/>
              </a:buClr>
              <a:buFont typeface="Trebuchet MS"/>
              <a:buNone/>
              <a:defRPr/>
            </a:lvl9pPr>
          </a:lstStyle>
          <a:p>
            <a:endParaRPr/>
          </a:p>
        </p:txBody>
      </p:sp>
      <p:sp>
        <p:nvSpPr>
          <p:cNvPr id="34" name="Shape 34"/>
          <p:cNvSpPr txBox="1">
            <a:spLocks noGrp="1"/>
          </p:cNvSpPr>
          <p:nvPr>
            <p:ph type="subTitle" idx="1"/>
          </p:nvPr>
        </p:nvSpPr>
        <p:spPr>
          <a:xfrm>
            <a:off x="685800" y="1986416"/>
            <a:ext cx="5258699" cy="772650"/>
          </a:xfrm>
          <a:prstGeom prst="rect">
            <a:avLst/>
          </a:prstGeom>
          <a:noFill/>
          <a:ln>
            <a:noFill/>
          </a:ln>
        </p:spPr>
        <p:txBody>
          <a:bodyPr lIns="68575" tIns="68575" rIns="68575" bIns="68575" anchor="t" anchorCtr="0"/>
          <a:lstStyle>
            <a:lvl1pPr marL="0" marR="0" indent="0" algn="l" rtl="0">
              <a:lnSpc>
                <a:spcPct val="100000"/>
              </a:lnSpc>
              <a:spcBef>
                <a:spcPts val="0"/>
              </a:spcBef>
              <a:spcAft>
                <a:spcPts val="0"/>
              </a:spcAft>
              <a:buClr>
                <a:schemeClr val="dk2"/>
              </a:buClr>
              <a:buFont typeface="Trebuchet MS"/>
              <a:buNone/>
              <a:defRPr/>
            </a:lvl1pPr>
            <a:lvl2pPr marL="0" marR="0" indent="0" algn="l" rtl="0">
              <a:lnSpc>
                <a:spcPct val="100000"/>
              </a:lnSpc>
              <a:spcBef>
                <a:spcPts val="0"/>
              </a:spcBef>
              <a:spcAft>
                <a:spcPts val="0"/>
              </a:spcAft>
              <a:buClr>
                <a:schemeClr val="dk2"/>
              </a:buClr>
              <a:buFont typeface="Trebuchet MS"/>
              <a:buNone/>
              <a:defRPr/>
            </a:lvl2pPr>
            <a:lvl3pPr marL="0" marR="0" indent="0" algn="l" rtl="0">
              <a:lnSpc>
                <a:spcPct val="100000"/>
              </a:lnSpc>
              <a:spcBef>
                <a:spcPts val="0"/>
              </a:spcBef>
              <a:spcAft>
                <a:spcPts val="0"/>
              </a:spcAft>
              <a:buClr>
                <a:schemeClr val="dk2"/>
              </a:buClr>
              <a:buFont typeface="Trebuchet MS"/>
              <a:buNone/>
              <a:defRPr/>
            </a:lvl3pPr>
            <a:lvl4pPr marL="0" marR="0" indent="0" algn="l" rtl="0">
              <a:lnSpc>
                <a:spcPct val="100000"/>
              </a:lnSpc>
              <a:spcBef>
                <a:spcPts val="0"/>
              </a:spcBef>
              <a:spcAft>
                <a:spcPts val="0"/>
              </a:spcAft>
              <a:buClr>
                <a:schemeClr val="dk2"/>
              </a:buClr>
              <a:buFont typeface="Trebuchet MS"/>
              <a:buNone/>
              <a:defRPr/>
            </a:lvl4pPr>
            <a:lvl5pPr marL="0" marR="0" indent="0" algn="l" rtl="0">
              <a:lnSpc>
                <a:spcPct val="100000"/>
              </a:lnSpc>
              <a:spcBef>
                <a:spcPts val="0"/>
              </a:spcBef>
              <a:spcAft>
                <a:spcPts val="0"/>
              </a:spcAft>
              <a:buClr>
                <a:schemeClr val="dk2"/>
              </a:buClr>
              <a:buFont typeface="Trebuchet MS"/>
              <a:buNone/>
              <a:defRPr/>
            </a:lvl5pPr>
            <a:lvl6pPr marL="0" marR="0" indent="0" algn="l" rtl="0">
              <a:lnSpc>
                <a:spcPct val="100000"/>
              </a:lnSpc>
              <a:spcBef>
                <a:spcPts val="0"/>
              </a:spcBef>
              <a:spcAft>
                <a:spcPts val="0"/>
              </a:spcAft>
              <a:buClr>
                <a:schemeClr val="dk2"/>
              </a:buClr>
              <a:buFont typeface="Trebuchet MS"/>
              <a:buNone/>
              <a:defRPr/>
            </a:lvl6pPr>
            <a:lvl7pPr marL="0" marR="0" indent="0" algn="l" rtl="0">
              <a:lnSpc>
                <a:spcPct val="100000"/>
              </a:lnSpc>
              <a:spcBef>
                <a:spcPts val="0"/>
              </a:spcBef>
              <a:spcAft>
                <a:spcPts val="0"/>
              </a:spcAft>
              <a:buClr>
                <a:schemeClr val="dk2"/>
              </a:buClr>
              <a:buFont typeface="Trebuchet MS"/>
              <a:buNone/>
              <a:defRPr/>
            </a:lvl7pPr>
            <a:lvl8pPr marL="0" marR="0" indent="0" algn="l" rtl="0">
              <a:lnSpc>
                <a:spcPct val="100000"/>
              </a:lnSpc>
              <a:spcBef>
                <a:spcPts val="0"/>
              </a:spcBef>
              <a:spcAft>
                <a:spcPts val="0"/>
              </a:spcAft>
              <a:buClr>
                <a:schemeClr val="dk2"/>
              </a:buClr>
              <a:buFont typeface="Trebuchet MS"/>
              <a:buNone/>
              <a:defRPr/>
            </a:lvl8pPr>
            <a:lvl9pPr marL="0" marR="0" indent="0" algn="l" rtl="0">
              <a:lnSpc>
                <a:spcPct val="100000"/>
              </a:lnSpc>
              <a:spcBef>
                <a:spcPts val="0"/>
              </a:spcBef>
              <a:spcAft>
                <a:spcPts val="0"/>
              </a:spcAft>
              <a:buClr>
                <a:schemeClr val="dk2"/>
              </a:buClr>
              <a:buFont typeface="Trebuchet MS"/>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35"/>
        <p:cNvGrpSpPr/>
        <p:nvPr/>
      </p:nvGrpSpPr>
      <p:grpSpPr>
        <a:xfrm>
          <a:off x="0" y="0"/>
          <a:ext cx="0" cy="0"/>
          <a:chOff x="0" y="0"/>
          <a:chExt cx="0" cy="0"/>
        </a:xfrm>
      </p:grpSpPr>
      <p:sp>
        <p:nvSpPr>
          <p:cNvPr id="36" name="Shape 36"/>
          <p:cNvSpPr/>
          <p:nvPr/>
        </p:nvSpPr>
        <p:spPr>
          <a:xfrm rot="-5400000">
            <a:off x="6430485" y="2432810"/>
            <a:ext cx="904305" cy="4517071"/>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68575" tIns="34275" rIns="68575" bIns="34275" anchor="ctr" anchorCtr="0">
            <a:noAutofit/>
          </a:bodyPr>
          <a:lstStyle/>
          <a:p>
            <a:pPr marL="0" marR="0" lvl="0" indent="0" algn="l" rtl="0">
              <a:lnSpc>
                <a:spcPct val="100000"/>
              </a:lnSpc>
              <a:spcBef>
                <a:spcPts val="0"/>
              </a:spcBef>
              <a:spcAft>
                <a:spcPts val="0"/>
              </a:spcAft>
              <a:buClr>
                <a:srgbClr val="000000"/>
              </a:buClr>
              <a:buFont typeface="Arial"/>
              <a:buNone/>
            </a:pPr>
            <a:endParaRPr sz="1100" b="0" i="0" u="none" strike="noStrike" cap="none" baseline="0">
              <a:solidFill>
                <a:srgbClr val="000000"/>
              </a:solidFill>
              <a:latin typeface="Arial"/>
              <a:ea typeface="Arial"/>
              <a:cs typeface="Arial"/>
              <a:sym typeface="Arial"/>
            </a:endParaRPr>
          </a:p>
        </p:txBody>
      </p:sp>
      <p:sp>
        <p:nvSpPr>
          <p:cNvPr id="37" name="Shape 37"/>
          <p:cNvSpPr txBox="1">
            <a:spLocks noGrp="1"/>
          </p:cNvSpPr>
          <p:nvPr>
            <p:ph type="title"/>
          </p:nvPr>
        </p:nvSpPr>
        <p:spPr>
          <a:xfrm>
            <a:off x="457200" y="205977"/>
            <a:ext cx="8229599" cy="857250"/>
          </a:xfrm>
          <a:prstGeom prst="rect">
            <a:avLst/>
          </a:prstGeom>
          <a:noFill/>
          <a:ln>
            <a:noFill/>
          </a:ln>
        </p:spPr>
        <p:txBody>
          <a:bodyPr lIns="68575" tIns="68575" rIns="68575" bIns="6857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body" idx="1"/>
          </p:nvPr>
        </p:nvSpPr>
        <p:spPr>
          <a:xfrm>
            <a:off x="457200" y="1200150"/>
            <a:ext cx="8229599" cy="3725775"/>
          </a:xfrm>
          <a:prstGeom prst="rect">
            <a:avLst/>
          </a:prstGeom>
          <a:noFill/>
          <a:ln>
            <a:noFill/>
          </a:ln>
        </p:spPr>
        <p:txBody>
          <a:bodyPr lIns="68575" tIns="68575" rIns="68575" bIns="6857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9"/>
        <p:cNvGrpSpPr/>
        <p:nvPr/>
      </p:nvGrpSpPr>
      <p:grpSpPr>
        <a:xfrm>
          <a:off x="0" y="0"/>
          <a:ext cx="0" cy="0"/>
          <a:chOff x="0" y="0"/>
          <a:chExt cx="0" cy="0"/>
        </a:xfrm>
      </p:grpSpPr>
      <p:sp>
        <p:nvSpPr>
          <p:cNvPr id="40" name="Shape 40"/>
          <p:cNvSpPr/>
          <p:nvPr/>
        </p:nvSpPr>
        <p:spPr>
          <a:xfrm rot="-5400000">
            <a:off x="6430485" y="2432810"/>
            <a:ext cx="904305" cy="4517071"/>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rgbClr val="A5BDC0"/>
          </a:solidFill>
          <a:ln>
            <a:noFill/>
          </a:ln>
        </p:spPr>
        <p:txBody>
          <a:bodyPr lIns="68575" tIns="34275" rIns="68575" bIns="34275" anchor="ctr" anchorCtr="0">
            <a:noAutofit/>
          </a:bodyPr>
          <a:lstStyle/>
          <a:p>
            <a:pPr marL="0" marR="0" lvl="0" indent="0" algn="l" rtl="0">
              <a:lnSpc>
                <a:spcPct val="100000"/>
              </a:lnSpc>
              <a:spcBef>
                <a:spcPts val="0"/>
              </a:spcBef>
              <a:spcAft>
                <a:spcPts val="0"/>
              </a:spcAft>
              <a:buClr>
                <a:srgbClr val="000000"/>
              </a:buClr>
              <a:buFont typeface="Arial"/>
              <a:buNone/>
            </a:pPr>
            <a:endParaRPr sz="1100" b="0" i="0" u="none" strike="noStrike" cap="none" baseline="0">
              <a:solidFill>
                <a:srgbClr val="000000"/>
              </a:solidFill>
              <a:latin typeface="Arial"/>
              <a:ea typeface="Arial"/>
              <a:cs typeface="Arial"/>
              <a:sym typeface="Arial"/>
            </a:endParaRPr>
          </a:p>
        </p:txBody>
      </p:sp>
      <p:sp>
        <p:nvSpPr>
          <p:cNvPr id="41" name="Shape 41"/>
          <p:cNvSpPr txBox="1">
            <a:spLocks noGrp="1"/>
          </p:cNvSpPr>
          <p:nvPr>
            <p:ph type="title"/>
          </p:nvPr>
        </p:nvSpPr>
        <p:spPr>
          <a:xfrm>
            <a:off x="457200" y="205977"/>
            <a:ext cx="8229599" cy="857250"/>
          </a:xfrm>
          <a:prstGeom prst="rect">
            <a:avLst/>
          </a:prstGeom>
          <a:noFill/>
          <a:ln>
            <a:noFill/>
          </a:ln>
        </p:spPr>
        <p:txBody>
          <a:bodyPr lIns="68575" tIns="68575" rIns="68575" bIns="6857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2" name="Shape 42"/>
          <p:cNvSpPr txBox="1">
            <a:spLocks noGrp="1"/>
          </p:cNvSpPr>
          <p:nvPr>
            <p:ph type="body" idx="1"/>
          </p:nvPr>
        </p:nvSpPr>
        <p:spPr>
          <a:xfrm>
            <a:off x="457200" y="1200150"/>
            <a:ext cx="3994425" cy="3725775"/>
          </a:xfrm>
          <a:prstGeom prst="rect">
            <a:avLst/>
          </a:prstGeom>
          <a:noFill/>
          <a:ln>
            <a:noFill/>
          </a:ln>
        </p:spPr>
        <p:txBody>
          <a:bodyPr lIns="68575" tIns="68575" rIns="68575" bIns="6857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2"/>
          </p:nvPr>
        </p:nvSpPr>
        <p:spPr>
          <a:xfrm>
            <a:off x="4692273" y="1200150"/>
            <a:ext cx="3994425" cy="3725775"/>
          </a:xfrm>
          <a:prstGeom prst="rect">
            <a:avLst/>
          </a:prstGeom>
          <a:noFill/>
          <a:ln>
            <a:noFill/>
          </a:ln>
        </p:spPr>
        <p:txBody>
          <a:bodyPr lIns="68575" tIns="68575" rIns="68575" bIns="6857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05977"/>
            <a:ext cx="8229599" cy="857250"/>
          </a:xfrm>
          <a:prstGeom prst="rect">
            <a:avLst/>
          </a:prstGeom>
          <a:noFill/>
          <a:ln>
            <a:noFill/>
          </a:ln>
        </p:spPr>
        <p:txBody>
          <a:bodyPr lIns="68575" tIns="68575" rIns="68575" bIns="6857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p:nvPr/>
        </p:nvSpPr>
        <p:spPr>
          <a:xfrm rot="-5400000">
            <a:off x="6430485" y="2432810"/>
            <a:ext cx="904305" cy="4517071"/>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68575" tIns="34275" rIns="68575" bIns="34275" anchor="ctr" anchorCtr="0">
            <a:noAutofit/>
          </a:bodyPr>
          <a:lstStyle/>
          <a:p>
            <a:pPr marL="0" marR="0" lvl="0" indent="0" algn="l" rtl="0">
              <a:lnSpc>
                <a:spcPct val="100000"/>
              </a:lnSpc>
              <a:spcBef>
                <a:spcPts val="0"/>
              </a:spcBef>
              <a:spcAft>
                <a:spcPts val="0"/>
              </a:spcAft>
              <a:buClr>
                <a:srgbClr val="000000"/>
              </a:buClr>
              <a:buFont typeface="Arial"/>
              <a:buNone/>
            </a:pPr>
            <a:endParaRPr sz="1100" b="0" i="0" u="none" strike="noStrike" cap="none" baseline="0">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
        <p:cNvGrpSpPr/>
        <p:nvPr/>
      </p:nvGrpSpPr>
      <p:grpSpPr>
        <a:xfrm>
          <a:off x="0" y="0"/>
          <a:ext cx="0" cy="0"/>
          <a:chOff x="0" y="0"/>
          <a:chExt cx="0" cy="0"/>
        </a:xfrm>
      </p:grpSpPr>
      <p:sp>
        <p:nvSpPr>
          <p:cNvPr id="23" name="Shape 23"/>
          <p:cNvSpPr/>
          <p:nvPr/>
        </p:nvSpPr>
        <p:spPr>
          <a:xfrm>
            <a:off x="0" y="1753576"/>
            <a:ext cx="1204988" cy="3389922"/>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68575" tIns="34275" rIns="68575" bIns="34275" anchor="ctr" anchorCtr="0">
            <a:noAutofit/>
          </a:bodyPr>
          <a:lstStyle/>
          <a:p>
            <a:pPr marL="0" marR="0" lvl="0" indent="0" algn="l" rtl="0">
              <a:lnSpc>
                <a:spcPct val="100000"/>
              </a:lnSpc>
              <a:spcBef>
                <a:spcPts val="0"/>
              </a:spcBef>
              <a:spcAft>
                <a:spcPts val="0"/>
              </a:spcAft>
              <a:buClr>
                <a:srgbClr val="000000"/>
              </a:buClr>
              <a:buFont typeface="Arial"/>
              <a:buNone/>
            </a:pPr>
            <a:endParaRPr sz="1100" b="0" i="0" u="none" strike="noStrike" cap="none" baseline="0">
              <a:solidFill>
                <a:srgbClr val="000000"/>
              </a:solidFill>
              <a:latin typeface="Arial"/>
              <a:ea typeface="Arial"/>
              <a:cs typeface="Arial"/>
              <a:sym typeface="Arial"/>
            </a:endParaRPr>
          </a:p>
        </p:txBody>
      </p:sp>
      <p:sp>
        <p:nvSpPr>
          <p:cNvPr id="24" name="Shape 24"/>
          <p:cNvSpPr txBox="1">
            <a:spLocks noGrp="1"/>
          </p:cNvSpPr>
          <p:nvPr>
            <p:ph type="title"/>
          </p:nvPr>
        </p:nvSpPr>
        <p:spPr>
          <a:xfrm>
            <a:off x="457200" y="205977"/>
            <a:ext cx="8229599" cy="857250"/>
          </a:xfrm>
          <a:prstGeom prst="rect">
            <a:avLst/>
          </a:prstGeom>
          <a:noFill/>
          <a:ln>
            <a:noFill/>
          </a:ln>
        </p:spPr>
        <p:txBody>
          <a:bodyPr lIns="68575" tIns="68575" rIns="68575" bIns="68575" anchor="b" anchorCtr="0"/>
          <a:lstStyle>
            <a:lvl1pPr marL="0" marR="0" indent="0" algn="l" rtl="0">
              <a:lnSpc>
                <a:spcPct val="100000"/>
              </a:lnSpc>
              <a:spcBef>
                <a:spcPts val="0"/>
              </a:spcBef>
              <a:spcAft>
                <a:spcPts val="0"/>
              </a:spcAft>
              <a:buClr>
                <a:schemeClr val="dk1"/>
              </a:buClr>
              <a:buSzPct val="100000"/>
              <a:buFont typeface="Trebuchet MS"/>
              <a:buNone/>
              <a:defRPr sz="1100"/>
            </a:lvl1pPr>
            <a:lvl2pPr marL="0" marR="0" indent="0" algn="l" rtl="0">
              <a:lnSpc>
                <a:spcPct val="100000"/>
              </a:lnSpc>
              <a:spcBef>
                <a:spcPts val="0"/>
              </a:spcBef>
              <a:spcAft>
                <a:spcPts val="0"/>
              </a:spcAft>
              <a:buClr>
                <a:schemeClr val="dk1"/>
              </a:buClr>
              <a:buSzPct val="100000"/>
              <a:buFont typeface="Trebuchet MS"/>
              <a:buNone/>
              <a:defRPr sz="1100"/>
            </a:lvl2pPr>
            <a:lvl3pPr marL="0" marR="0" indent="0" algn="l" rtl="0">
              <a:spcBef>
                <a:spcPts val="0"/>
              </a:spcBef>
              <a:buClr>
                <a:schemeClr val="dk1"/>
              </a:buClr>
              <a:buSzPct val="100000"/>
              <a:buFont typeface="Trebuchet MS"/>
              <a:buNone/>
              <a:defRPr sz="1100"/>
            </a:lvl3pPr>
            <a:lvl4pPr marL="0" marR="0" indent="0" algn="l" rtl="0">
              <a:spcBef>
                <a:spcPts val="0"/>
              </a:spcBef>
              <a:buClr>
                <a:schemeClr val="dk1"/>
              </a:buClr>
              <a:buSzPct val="100000"/>
              <a:buFont typeface="Trebuchet MS"/>
              <a:buNone/>
              <a:defRPr sz="1100"/>
            </a:lvl4pPr>
            <a:lvl5pPr marL="0" marR="0" indent="0" algn="l" rtl="0">
              <a:spcBef>
                <a:spcPts val="0"/>
              </a:spcBef>
              <a:buClr>
                <a:schemeClr val="dk1"/>
              </a:buClr>
              <a:buSzPct val="100000"/>
              <a:buFont typeface="Trebuchet MS"/>
              <a:buNone/>
              <a:defRPr sz="1100"/>
            </a:lvl5pPr>
            <a:lvl6pPr marL="0" marR="0" indent="0" algn="l" rtl="0">
              <a:spcBef>
                <a:spcPts val="0"/>
              </a:spcBef>
              <a:buClr>
                <a:schemeClr val="dk1"/>
              </a:buClr>
              <a:buSzPct val="100000"/>
              <a:buFont typeface="Trebuchet MS"/>
              <a:buNone/>
              <a:defRPr sz="1100"/>
            </a:lvl6pPr>
            <a:lvl7pPr marL="0" marR="0" indent="0" algn="l" rtl="0">
              <a:spcBef>
                <a:spcPts val="0"/>
              </a:spcBef>
              <a:buClr>
                <a:schemeClr val="dk1"/>
              </a:buClr>
              <a:buSzPct val="100000"/>
              <a:buFont typeface="Trebuchet MS"/>
              <a:buNone/>
              <a:defRPr sz="1100"/>
            </a:lvl7pPr>
            <a:lvl8pPr marL="0" marR="0" indent="0" algn="l" rtl="0">
              <a:spcBef>
                <a:spcPts val="0"/>
              </a:spcBef>
              <a:buClr>
                <a:schemeClr val="dk1"/>
              </a:buClr>
              <a:buSzPct val="100000"/>
              <a:buFont typeface="Trebuchet MS"/>
              <a:buNone/>
              <a:defRPr sz="1100"/>
            </a:lvl8pPr>
            <a:lvl9pPr marL="0" marR="0" indent="0" algn="l" rtl="0">
              <a:spcBef>
                <a:spcPts val="0"/>
              </a:spcBef>
              <a:buClr>
                <a:schemeClr val="dk1"/>
              </a:buClr>
              <a:buSzPct val="100000"/>
              <a:buFont typeface="Trebuchet MS"/>
              <a:buNone/>
              <a:defRPr sz="1100"/>
            </a:lvl9pPr>
          </a:lstStyle>
          <a:p>
            <a:endParaRPr/>
          </a:p>
        </p:txBody>
      </p:sp>
      <p:sp>
        <p:nvSpPr>
          <p:cNvPr id="25" name="Shape 25"/>
          <p:cNvSpPr txBox="1">
            <a:spLocks noGrp="1"/>
          </p:cNvSpPr>
          <p:nvPr>
            <p:ph type="body" idx="1"/>
          </p:nvPr>
        </p:nvSpPr>
        <p:spPr>
          <a:xfrm>
            <a:off x="457200" y="1200150"/>
            <a:ext cx="8229599" cy="3725775"/>
          </a:xfrm>
          <a:prstGeom prst="rect">
            <a:avLst/>
          </a:prstGeom>
          <a:noFill/>
          <a:ln>
            <a:noFill/>
          </a:ln>
        </p:spPr>
        <p:txBody>
          <a:bodyPr lIns="68575" tIns="68575" rIns="68575" bIns="68575" anchor="t" anchorCtr="0"/>
          <a:lstStyle>
            <a:lvl1pPr marL="0" marR="0" indent="0" algn="l" rtl="0">
              <a:lnSpc>
                <a:spcPct val="100000"/>
              </a:lnSpc>
              <a:spcBef>
                <a:spcPts val="500"/>
              </a:spcBef>
              <a:spcAft>
                <a:spcPts val="0"/>
              </a:spcAft>
              <a:buClr>
                <a:schemeClr val="dk2"/>
              </a:buClr>
              <a:buSzPct val="100000"/>
              <a:buFont typeface="Trebuchet MS"/>
              <a:buNone/>
              <a:defRPr sz="1100"/>
            </a:lvl1pPr>
            <a:lvl2pPr marL="0" marR="0" indent="0" algn="l" rtl="0">
              <a:lnSpc>
                <a:spcPct val="100000"/>
              </a:lnSpc>
              <a:spcBef>
                <a:spcPts val="400"/>
              </a:spcBef>
              <a:spcAft>
                <a:spcPts val="0"/>
              </a:spcAft>
              <a:buClr>
                <a:schemeClr val="dk2"/>
              </a:buClr>
              <a:buSzPct val="100000"/>
              <a:buFont typeface="Trebuchet MS"/>
              <a:buNone/>
              <a:defRPr sz="1100"/>
            </a:lvl2pPr>
            <a:lvl3pPr marL="0" marR="0" indent="0" algn="l" rtl="0">
              <a:lnSpc>
                <a:spcPct val="100000"/>
              </a:lnSpc>
              <a:spcBef>
                <a:spcPts val="400"/>
              </a:spcBef>
              <a:spcAft>
                <a:spcPts val="0"/>
              </a:spcAft>
              <a:buClr>
                <a:schemeClr val="dk2"/>
              </a:buClr>
              <a:buSzPct val="100000"/>
              <a:buFont typeface="Trebuchet MS"/>
              <a:buNone/>
              <a:defRPr sz="1100"/>
            </a:lvl3pPr>
            <a:lvl4pPr marL="0" marR="0" indent="0" algn="l" rtl="0">
              <a:lnSpc>
                <a:spcPct val="100000"/>
              </a:lnSpc>
              <a:spcBef>
                <a:spcPts val="300"/>
              </a:spcBef>
              <a:spcAft>
                <a:spcPts val="0"/>
              </a:spcAft>
              <a:buClr>
                <a:schemeClr val="dk2"/>
              </a:buClr>
              <a:buSzPct val="100000"/>
              <a:buFont typeface="Trebuchet MS"/>
              <a:buNone/>
              <a:defRPr sz="1100"/>
            </a:lvl4pPr>
            <a:lvl5pPr marL="0" marR="0" indent="0" algn="l" rtl="0">
              <a:lnSpc>
                <a:spcPct val="100000"/>
              </a:lnSpc>
              <a:spcBef>
                <a:spcPts val="300"/>
              </a:spcBef>
              <a:spcAft>
                <a:spcPts val="0"/>
              </a:spcAft>
              <a:buClr>
                <a:schemeClr val="dk2"/>
              </a:buClr>
              <a:buSzPct val="100000"/>
              <a:buFont typeface="Trebuchet MS"/>
              <a:buNone/>
              <a:defRPr sz="1100"/>
            </a:lvl5pPr>
            <a:lvl6pPr marL="0" marR="0" indent="0" algn="l" rtl="0">
              <a:lnSpc>
                <a:spcPct val="100000"/>
              </a:lnSpc>
              <a:spcBef>
                <a:spcPts val="300"/>
              </a:spcBef>
              <a:spcAft>
                <a:spcPts val="0"/>
              </a:spcAft>
              <a:buClr>
                <a:schemeClr val="dk2"/>
              </a:buClr>
              <a:buSzPct val="100000"/>
              <a:buFont typeface="Trebuchet MS"/>
              <a:buNone/>
              <a:defRPr sz="1100"/>
            </a:lvl6pPr>
            <a:lvl7pPr marL="0" marR="0" indent="0" algn="l" rtl="0">
              <a:lnSpc>
                <a:spcPct val="100000"/>
              </a:lnSpc>
              <a:spcBef>
                <a:spcPts val="300"/>
              </a:spcBef>
              <a:spcAft>
                <a:spcPts val="0"/>
              </a:spcAft>
              <a:buClr>
                <a:schemeClr val="dk2"/>
              </a:buClr>
              <a:buSzPct val="100000"/>
              <a:buFont typeface="Trebuchet MS"/>
              <a:buNone/>
              <a:defRPr sz="1100"/>
            </a:lvl7pPr>
            <a:lvl8pPr marL="0" marR="0" indent="0" algn="l" rtl="0">
              <a:lnSpc>
                <a:spcPct val="100000"/>
              </a:lnSpc>
              <a:spcBef>
                <a:spcPts val="300"/>
              </a:spcBef>
              <a:spcAft>
                <a:spcPts val="0"/>
              </a:spcAft>
              <a:buClr>
                <a:schemeClr val="dk2"/>
              </a:buClr>
              <a:buSzPct val="100000"/>
              <a:buFont typeface="Trebuchet MS"/>
              <a:buNone/>
              <a:defRPr sz="1100"/>
            </a:lvl8pPr>
            <a:lvl9pPr marL="0" marR="0" indent="0" algn="l" rtl="0">
              <a:lnSpc>
                <a:spcPct val="100000"/>
              </a:lnSpc>
              <a:spcBef>
                <a:spcPts val="300"/>
              </a:spcBef>
              <a:spcAft>
                <a:spcPts val="0"/>
              </a:spcAft>
              <a:buClr>
                <a:schemeClr val="dk2"/>
              </a:buClr>
              <a:buSzPct val="100000"/>
              <a:buFont typeface="Trebuchet MS"/>
              <a:buNone/>
              <a:defRPr sz="1100"/>
            </a:lvl9pPr>
          </a:lstStyle>
          <a:p>
            <a:endParaRPr/>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3"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1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hyperlink" Target="http://www.omicsgroup.com/"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4" y="321469"/>
            <a:ext cx="8186737" cy="857250"/>
          </a:xfrm>
          <a:ln w="3175"/>
        </p:spPr>
        <p:txBody>
          <a:bodyPr/>
          <a:lstStyle/>
          <a:p>
            <a:pPr>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600" b="1"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457200" y="1200150"/>
            <a:ext cx="8218488" cy="3693319"/>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pPr algn="just">
              <a:buFont typeface="Arial" charset="0"/>
              <a:buNone/>
              <a:defRPr/>
            </a:pPr>
            <a:r>
              <a:rPr lang="en-US" sz="2000" dirty="0" smtClean="0">
                <a:latin typeface="+mj-lt"/>
              </a:rPr>
              <a:t>      OMICS Group International is an amalgamation of </a:t>
            </a:r>
            <a:r>
              <a:rPr lang="en-US" sz="2000" dirty="0" smtClean="0">
                <a:latin typeface="+mj-lt"/>
                <a:hlinkClick r:id="rId2" tooltip="Open Access publications"/>
              </a:rPr>
              <a:t>Open Access publications</a:t>
            </a:r>
            <a:r>
              <a:rPr lang="en-US" sz="2000" dirty="0" smtClean="0">
                <a:latin typeface="+mj-lt"/>
              </a:rPr>
              <a:t> and worldwide international science conferences and events. Established in the year 2007 with the sole aim of making the information on Sciences and technology ‘Open Access’, OMICS Group publishes 400 online open access </a:t>
            </a:r>
            <a:r>
              <a:rPr lang="en-US" sz="2000" dirty="0" smtClean="0">
                <a:latin typeface="+mj-lt"/>
                <a:hlinkClick r:id="rId3" tooltip="scholarly journals"/>
              </a:rPr>
              <a:t>scholarly journals</a:t>
            </a:r>
            <a:r>
              <a:rPr lang="en-US" sz="2000" dirty="0" smtClean="0">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dirty="0" smtClean="0">
                <a:latin typeface="+mj-lt"/>
                <a:hlinkClick r:id="rId4" tooltip="International conferences"/>
              </a:rPr>
              <a:t>International conferences</a:t>
            </a:r>
            <a:r>
              <a:rPr lang="en-US" sz="2000" dirty="0" smtClean="0">
                <a:latin typeface="+mj-lt"/>
              </a:rPr>
              <a:t> annually across the globe, where knowledge transfer takes place through debates, round table discussions, poster presentations, workshops, symposia and exhibitions</a:t>
            </a:r>
            <a:r>
              <a:rPr lang="en-US" sz="1800" dirty="0" smtClean="0">
                <a:latin typeface="+mj-lt"/>
              </a:rPr>
              <a:t>.</a:t>
            </a:r>
            <a:endParaRPr lang="en-US" sz="1800" dirty="0">
              <a:latin typeface="+mj-l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628650" y="273843"/>
            <a:ext cx="7886699" cy="994171"/>
          </a:xfrm>
          <a:prstGeom prst="rect">
            <a:avLst/>
          </a:prstGeom>
          <a:noFill/>
          <a:ln>
            <a:noFill/>
          </a:ln>
        </p:spPr>
        <p:txBody>
          <a:bodyPr lIns="68575" tIns="34275" rIns="68575" bIns="342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 sz="4000" b="1" i="0" u="none" strike="noStrike" cap="none" baseline="0">
                <a:solidFill>
                  <a:schemeClr val="dk1"/>
                </a:solidFill>
                <a:latin typeface="Calibri"/>
                <a:ea typeface="Calibri"/>
                <a:cs typeface="Calibri"/>
                <a:sym typeface="Calibri"/>
              </a:rPr>
              <a:t>PTSD and Criminal Responsibility</a:t>
            </a:r>
          </a:p>
        </p:txBody>
      </p:sp>
      <p:sp>
        <p:nvSpPr>
          <p:cNvPr id="112" name="Shape 112"/>
          <p:cNvSpPr txBox="1">
            <a:spLocks noGrp="1"/>
          </p:cNvSpPr>
          <p:nvPr>
            <p:ph type="body" idx="1"/>
          </p:nvPr>
        </p:nvSpPr>
        <p:spPr>
          <a:xfrm>
            <a:off x="628650" y="1344225"/>
            <a:ext cx="7886700" cy="3529799"/>
          </a:xfrm>
          <a:prstGeom prst="rect">
            <a:avLst/>
          </a:prstGeom>
          <a:noFill/>
          <a:ln>
            <a:noFill/>
          </a:ln>
        </p:spPr>
        <p:txBody>
          <a:bodyPr lIns="68575" tIns="34275" rIns="68575" bIns="34275" anchor="t" anchorCtr="0">
            <a:noAutofit/>
          </a:bodyPr>
          <a:lstStyle/>
          <a:p>
            <a:pPr marL="342900" marR="0" lvl="0" indent="-342900" algn="l" rtl="0">
              <a:lnSpc>
                <a:spcPct val="90000"/>
              </a:lnSpc>
              <a:spcBef>
                <a:spcPts val="0"/>
              </a:spcBef>
              <a:spcAft>
                <a:spcPts val="0"/>
              </a:spcAft>
              <a:buClr>
                <a:schemeClr val="dk1"/>
              </a:buClr>
              <a:buSzPct val="100000"/>
              <a:buFont typeface="Calibri"/>
              <a:buChar char="•"/>
            </a:pPr>
            <a:r>
              <a:rPr lang="en" sz="3400" b="0" i="0" u="none" strike="noStrike" cap="none" baseline="0">
                <a:solidFill>
                  <a:schemeClr val="dk1"/>
                </a:solidFill>
                <a:latin typeface="Calibri"/>
                <a:ea typeface="Calibri"/>
                <a:cs typeface="Calibri"/>
                <a:sym typeface="Calibri"/>
              </a:rPr>
              <a:t>Prevalence of PTSD in the courts (.3%)</a:t>
            </a:r>
            <a:r>
              <a:rPr lang="en" sz="2900" b="0" i="0" u="none" strike="noStrike" cap="none" baseline="0">
                <a:solidFill>
                  <a:schemeClr val="dk1"/>
                </a:solidFill>
                <a:latin typeface="Calibri"/>
                <a:ea typeface="Calibri"/>
                <a:cs typeface="Calibri"/>
                <a:sym typeface="Calibri"/>
              </a:rPr>
              <a:t> </a:t>
            </a:r>
          </a:p>
          <a:p>
            <a:pPr marL="0" marR="0" lvl="0" indent="457200" algn="l" rtl="0">
              <a:lnSpc>
                <a:spcPct val="90000"/>
              </a:lnSpc>
              <a:spcBef>
                <a:spcPts val="0"/>
              </a:spcBef>
              <a:spcAft>
                <a:spcPts val="0"/>
              </a:spcAft>
              <a:buNone/>
            </a:pPr>
            <a:r>
              <a:rPr lang="en" sz="1100" b="0" i="0" u="none" strike="noStrike" cap="none" baseline="0">
                <a:solidFill>
                  <a:schemeClr val="dk1"/>
                </a:solidFill>
                <a:latin typeface="Calibri"/>
                <a:ea typeface="Calibri"/>
                <a:cs typeface="Calibri"/>
                <a:sym typeface="Calibri"/>
              </a:rPr>
              <a:t>(Friel, White &amp; Hull, 2008).</a:t>
            </a:r>
          </a:p>
          <a:p>
            <a:pPr marL="342900" marR="0" lvl="0" indent="-342900" algn="l" rtl="0">
              <a:lnSpc>
                <a:spcPct val="90000"/>
              </a:lnSpc>
              <a:spcBef>
                <a:spcPts val="0"/>
              </a:spcBef>
              <a:spcAft>
                <a:spcPts val="0"/>
              </a:spcAft>
              <a:buClr>
                <a:schemeClr val="dk1"/>
              </a:buClr>
              <a:buSzPct val="100000"/>
              <a:buFont typeface="Calibri"/>
              <a:buChar char="•"/>
            </a:pPr>
            <a:r>
              <a:rPr lang="en" sz="3400" b="0" i="0" u="none" strike="noStrike" cap="none" baseline="0">
                <a:solidFill>
                  <a:schemeClr val="dk1"/>
                </a:solidFill>
                <a:latin typeface="Calibri"/>
                <a:ea typeface="Calibri"/>
                <a:cs typeface="Calibri"/>
                <a:sym typeface="Calibri"/>
              </a:rPr>
              <a:t>PTSD is a risk factor for aggressive and violent behavior</a:t>
            </a:r>
            <a:r>
              <a:rPr lang="en" sz="2900" b="0" i="0" u="none" strike="noStrike" cap="none" baseline="0">
                <a:solidFill>
                  <a:schemeClr val="dk1"/>
                </a:solidFill>
                <a:latin typeface="Calibri"/>
                <a:ea typeface="Calibri"/>
                <a:cs typeface="Calibri"/>
                <a:sym typeface="Calibri"/>
              </a:rPr>
              <a:t> </a:t>
            </a:r>
            <a:r>
              <a:rPr lang="en" sz="1100" b="0" i="0" u="none" strike="noStrike" cap="none" baseline="0">
                <a:solidFill>
                  <a:schemeClr val="dk1"/>
                </a:solidFill>
                <a:latin typeface="Calibri"/>
                <a:ea typeface="Calibri"/>
                <a:cs typeface="Calibri"/>
                <a:sym typeface="Calibri"/>
              </a:rPr>
              <a:t>(Friel, White &amp; Hull, 2008; Sparr, 1996)</a:t>
            </a:r>
          </a:p>
          <a:p>
            <a:pPr marL="342900" marR="0" lvl="0" indent="-342900" algn="l" rtl="0">
              <a:lnSpc>
                <a:spcPct val="90000"/>
              </a:lnSpc>
              <a:spcBef>
                <a:spcPts val="0"/>
              </a:spcBef>
              <a:spcAft>
                <a:spcPts val="0"/>
              </a:spcAft>
              <a:buClr>
                <a:schemeClr val="dk1"/>
              </a:buClr>
              <a:buSzPct val="100000"/>
              <a:buFont typeface="Calibri"/>
              <a:buChar char="•"/>
            </a:pPr>
            <a:r>
              <a:rPr lang="en" sz="3400" b="0" i="0" u="none" strike="noStrike" cap="none" baseline="0">
                <a:solidFill>
                  <a:schemeClr val="dk1"/>
                </a:solidFill>
                <a:latin typeface="Calibri"/>
                <a:ea typeface="Calibri"/>
                <a:cs typeface="Calibri"/>
                <a:sym typeface="Calibri"/>
              </a:rPr>
              <a:t>Control in individuals with PTSD</a:t>
            </a:r>
            <a:r>
              <a:rPr lang="en" sz="3100" b="0" i="0" u="none" strike="noStrike" cap="none" baseline="0">
                <a:solidFill>
                  <a:schemeClr val="dk1"/>
                </a:solidFill>
                <a:latin typeface="Calibri"/>
                <a:ea typeface="Calibri"/>
                <a:cs typeface="Calibri"/>
                <a:sym typeface="Calibri"/>
              </a:rPr>
              <a:t> </a:t>
            </a:r>
            <a:r>
              <a:rPr lang="en" sz="1100" b="0" i="0" u="none" strike="noStrike" cap="none" baseline="0">
                <a:solidFill>
                  <a:schemeClr val="dk1"/>
                </a:solidFill>
                <a:latin typeface="Calibri"/>
                <a:ea typeface="Calibri"/>
                <a:cs typeface="Calibri"/>
                <a:sym typeface="Calibri"/>
              </a:rPr>
              <a:t>(Lasko et al., 1994)</a:t>
            </a:r>
          </a:p>
          <a:p>
            <a:pPr marL="342900" marR="0" lvl="0" indent="-342900" algn="l" rtl="0">
              <a:lnSpc>
                <a:spcPct val="90000"/>
              </a:lnSpc>
              <a:spcBef>
                <a:spcPts val="0"/>
              </a:spcBef>
              <a:spcAft>
                <a:spcPts val="0"/>
              </a:spcAft>
              <a:buClr>
                <a:schemeClr val="dk1"/>
              </a:buClr>
              <a:buSzPct val="100000"/>
              <a:buFont typeface="Calibri"/>
              <a:buChar char="•"/>
            </a:pPr>
            <a:r>
              <a:rPr lang="en" sz="3400" b="0" i="0" u="none" strike="noStrike" cap="none" baseline="0">
                <a:solidFill>
                  <a:schemeClr val="dk1"/>
                </a:solidFill>
                <a:latin typeface="Calibri"/>
                <a:ea typeface="Calibri"/>
                <a:cs typeface="Calibri"/>
                <a:sym typeface="Calibri"/>
              </a:rPr>
              <a:t>PTSD in a forensic arena</a:t>
            </a:r>
          </a:p>
          <a:p>
            <a:pPr marL="177800" marR="0" lvl="0" indent="-38100" algn="l" rtl="0">
              <a:lnSpc>
                <a:spcPct val="90000"/>
              </a:lnSpc>
              <a:spcBef>
                <a:spcPts val="0"/>
              </a:spcBef>
              <a:spcAft>
                <a:spcPts val="0"/>
              </a:spcAft>
              <a:buClr>
                <a:schemeClr val="dk1"/>
              </a:buClr>
              <a:buFont typeface="Calibri"/>
              <a:buNone/>
            </a:pPr>
            <a:endParaRPr sz="21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628650" y="273843"/>
            <a:ext cx="7886699" cy="994171"/>
          </a:xfrm>
          <a:prstGeom prst="rect">
            <a:avLst/>
          </a:prstGeom>
          <a:noFill/>
          <a:ln>
            <a:noFill/>
          </a:ln>
        </p:spPr>
        <p:txBody>
          <a:bodyPr lIns="68575" tIns="34275" rIns="68575" bIns="342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 sz="4000" b="1" i="0" u="none" strike="noStrike" cap="none" baseline="0">
                <a:solidFill>
                  <a:schemeClr val="dk1"/>
                </a:solidFill>
                <a:latin typeface="Calibri"/>
                <a:ea typeface="Calibri"/>
                <a:cs typeface="Calibri"/>
                <a:sym typeface="Calibri"/>
              </a:rPr>
              <a:t>Autism Spectrum and Criminal Responsibility</a:t>
            </a:r>
          </a:p>
        </p:txBody>
      </p:sp>
      <p:sp>
        <p:nvSpPr>
          <p:cNvPr id="118" name="Shape 118"/>
          <p:cNvSpPr txBox="1">
            <a:spLocks noGrp="1"/>
          </p:cNvSpPr>
          <p:nvPr>
            <p:ph type="body" idx="1"/>
          </p:nvPr>
        </p:nvSpPr>
        <p:spPr>
          <a:xfrm>
            <a:off x="628650" y="1597818"/>
            <a:ext cx="7886700" cy="3263400"/>
          </a:xfrm>
          <a:prstGeom prst="rect">
            <a:avLst/>
          </a:prstGeom>
          <a:noFill/>
          <a:ln>
            <a:noFill/>
          </a:ln>
        </p:spPr>
        <p:txBody>
          <a:bodyPr lIns="68575" tIns="34275" rIns="68575" bIns="34275" anchor="t" anchorCtr="0">
            <a:noAutofit/>
          </a:bodyPr>
          <a:lstStyle/>
          <a:p>
            <a:pPr marL="342900" marR="0" lvl="0" indent="-298450" algn="l" rtl="0">
              <a:lnSpc>
                <a:spcPct val="90000"/>
              </a:lnSpc>
              <a:spcBef>
                <a:spcPts val="0"/>
              </a:spcBef>
              <a:spcAft>
                <a:spcPts val="0"/>
              </a:spcAft>
              <a:buClr>
                <a:schemeClr val="dk1"/>
              </a:buClr>
              <a:buSzPct val="100000"/>
              <a:buFont typeface="Calibri"/>
              <a:buChar char="•"/>
            </a:pPr>
            <a:r>
              <a:rPr lang="en" sz="2100" b="0" i="0" u="none" strike="noStrike" cap="none" baseline="0" dirty="0">
                <a:solidFill>
                  <a:schemeClr val="dk1"/>
                </a:solidFill>
                <a:latin typeface="Calibri"/>
                <a:ea typeface="Calibri"/>
                <a:cs typeface="Calibri"/>
                <a:sym typeface="Calibri"/>
              </a:rPr>
              <a:t>Difficult to identify whether there is an over-representation of ASD amongst criminal offenders</a:t>
            </a:r>
          </a:p>
          <a:p>
            <a:pPr marL="342900" marR="0" lvl="0" indent="-298450" algn="l" rtl="0">
              <a:lnSpc>
                <a:spcPct val="90000"/>
              </a:lnSpc>
              <a:spcBef>
                <a:spcPts val="0"/>
              </a:spcBef>
              <a:spcAft>
                <a:spcPts val="0"/>
              </a:spcAft>
              <a:buClr>
                <a:schemeClr val="dk1"/>
              </a:buClr>
              <a:buSzPct val="100000"/>
              <a:buFont typeface="Calibri"/>
              <a:buChar char="•"/>
            </a:pPr>
            <a:r>
              <a:rPr lang="en" sz="2100" b="0" i="0" u="none" strike="noStrike" cap="none" baseline="0" dirty="0">
                <a:solidFill>
                  <a:schemeClr val="dk1"/>
                </a:solidFill>
                <a:latin typeface="Calibri"/>
                <a:ea typeface="Calibri"/>
                <a:cs typeface="Calibri"/>
                <a:sym typeface="Calibri"/>
              </a:rPr>
              <a:t>Youth with ASD were more likely to be diverted into pretrial interventions, less likely to be prosecuted than other youth </a:t>
            </a:r>
            <a:r>
              <a:rPr lang="en" dirty="0">
                <a:solidFill>
                  <a:schemeClr val="dk1"/>
                </a:solidFill>
                <a:latin typeface="Calibri"/>
                <a:ea typeface="Calibri"/>
                <a:cs typeface="Calibri"/>
                <a:sym typeface="Calibri"/>
              </a:rPr>
              <a:t>(</a:t>
            </a:r>
            <a:r>
              <a:rPr lang="en" sz="1100" b="0" i="0" u="none" strike="noStrike" cap="none" baseline="0" dirty="0">
                <a:solidFill>
                  <a:schemeClr val="dk1"/>
                </a:solidFill>
                <a:latin typeface="Calibri"/>
                <a:ea typeface="Calibri"/>
                <a:cs typeface="Calibri"/>
                <a:sym typeface="Calibri"/>
              </a:rPr>
              <a:t>Cheely et al., 2012).</a:t>
            </a:r>
          </a:p>
          <a:p>
            <a:pPr marL="342900" marR="0" lvl="0" indent="-298450" algn="l" rtl="0">
              <a:lnSpc>
                <a:spcPct val="90000"/>
              </a:lnSpc>
              <a:spcBef>
                <a:spcPts val="0"/>
              </a:spcBef>
              <a:spcAft>
                <a:spcPts val="0"/>
              </a:spcAft>
              <a:buClr>
                <a:schemeClr val="dk1"/>
              </a:buClr>
              <a:buSzPct val="100000"/>
              <a:buFont typeface="Calibri"/>
              <a:buChar char="•"/>
            </a:pPr>
            <a:r>
              <a:rPr lang="en" sz="2100" b="0" i="0" u="none" strike="noStrike" cap="none" baseline="0" dirty="0">
                <a:solidFill>
                  <a:schemeClr val="dk1"/>
                </a:solidFill>
                <a:latin typeface="Calibri"/>
                <a:ea typeface="Calibri"/>
                <a:cs typeface="Calibri"/>
                <a:sym typeface="Calibri"/>
              </a:rPr>
              <a:t>Two challenges in criminal investigations &amp; proceedings </a:t>
            </a:r>
            <a:r>
              <a:rPr lang="en" sz="1100" b="0" i="0" u="none" strike="noStrike" cap="none" baseline="0" dirty="0">
                <a:solidFill>
                  <a:schemeClr val="dk1"/>
                </a:solidFill>
                <a:latin typeface="Calibri"/>
                <a:ea typeface="Calibri"/>
                <a:cs typeface="Calibri"/>
                <a:sym typeface="Calibri"/>
              </a:rPr>
              <a:t>(Freckelton, 2013)</a:t>
            </a:r>
          </a:p>
          <a:p>
            <a:pPr marL="685800" marR="0" lvl="1" indent="-298450" algn="l" rtl="0">
              <a:lnSpc>
                <a:spcPct val="90000"/>
              </a:lnSpc>
              <a:spcBef>
                <a:spcPts val="0"/>
              </a:spcBef>
              <a:spcAft>
                <a:spcPts val="0"/>
              </a:spcAft>
              <a:buClr>
                <a:schemeClr val="dk1"/>
              </a:buClr>
              <a:buSzPct val="100000"/>
              <a:buFont typeface="Calibri"/>
              <a:buChar char="•"/>
            </a:pPr>
            <a:r>
              <a:rPr lang="en" sz="2100" b="0" i="0" u="none" strike="noStrike" cap="none" baseline="0" dirty="0">
                <a:solidFill>
                  <a:schemeClr val="dk1"/>
                </a:solidFill>
                <a:latin typeface="Calibri"/>
                <a:ea typeface="Calibri"/>
                <a:cs typeface="Calibri"/>
                <a:sym typeface="Calibri"/>
              </a:rPr>
              <a:t>the capacity of a person with ASD to understand and communicate</a:t>
            </a:r>
          </a:p>
          <a:p>
            <a:pPr marL="685800" marR="0" lvl="1" indent="-298450" algn="l" rtl="0">
              <a:lnSpc>
                <a:spcPct val="90000"/>
              </a:lnSpc>
              <a:spcBef>
                <a:spcPts val="0"/>
              </a:spcBef>
              <a:spcAft>
                <a:spcPts val="0"/>
              </a:spcAft>
              <a:buClr>
                <a:schemeClr val="dk1"/>
              </a:buClr>
              <a:buSzPct val="100000"/>
              <a:buFont typeface="Calibri"/>
              <a:buChar char="•"/>
            </a:pPr>
            <a:r>
              <a:rPr lang="en" sz="2100" b="0" i="0" u="none" strike="noStrike" cap="none" baseline="0" dirty="0">
                <a:solidFill>
                  <a:schemeClr val="dk1"/>
                </a:solidFill>
                <a:latin typeface="Calibri"/>
                <a:ea typeface="Calibri"/>
                <a:cs typeface="Calibri"/>
                <a:sym typeface="Calibri"/>
              </a:rPr>
              <a:t>The impression </a:t>
            </a:r>
            <a:r>
              <a:rPr lang="en-US" sz="2100" dirty="0" smtClean="0">
                <a:solidFill>
                  <a:schemeClr val="dk1"/>
                </a:solidFill>
                <a:latin typeface="Calibri"/>
                <a:ea typeface="Calibri"/>
                <a:cs typeface="Calibri"/>
                <a:sym typeface="Calibri"/>
              </a:rPr>
              <a:t>of</a:t>
            </a:r>
            <a:r>
              <a:rPr lang="en" sz="2100" b="0" i="0" u="none" strike="noStrike" cap="none" baseline="0" dirty="0" smtClean="0">
                <a:solidFill>
                  <a:schemeClr val="dk1"/>
                </a:solidFill>
                <a:latin typeface="Calibri"/>
                <a:ea typeface="Calibri"/>
                <a:cs typeface="Calibri"/>
                <a:sym typeface="Calibri"/>
              </a:rPr>
              <a:t> </a:t>
            </a:r>
            <a:r>
              <a:rPr lang="en" sz="2100" b="0" i="0" u="none" strike="noStrike" cap="none" baseline="0" dirty="0">
                <a:solidFill>
                  <a:schemeClr val="dk1"/>
                </a:solidFill>
                <a:latin typeface="Calibri"/>
                <a:ea typeface="Calibri"/>
                <a:cs typeface="Calibri"/>
                <a:sym typeface="Calibri"/>
              </a:rPr>
              <a:t>their behavior during interview and in court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730850" y="28131"/>
            <a:ext cx="7886700" cy="994200"/>
          </a:xfrm>
          <a:prstGeom prst="rect">
            <a:avLst/>
          </a:prstGeom>
          <a:noFill/>
          <a:ln>
            <a:noFill/>
          </a:ln>
        </p:spPr>
        <p:txBody>
          <a:bodyPr lIns="68575" tIns="34275" rIns="68575" bIns="342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 sz="4000" b="1" i="0" u="none" strike="noStrike" cap="none" baseline="0">
                <a:solidFill>
                  <a:schemeClr val="dk1"/>
                </a:solidFill>
                <a:latin typeface="Calibri"/>
                <a:ea typeface="Calibri"/>
                <a:cs typeface="Calibri"/>
                <a:sym typeface="Calibri"/>
              </a:rPr>
              <a:t>ADHD and Criminal Responsibility </a:t>
            </a:r>
          </a:p>
        </p:txBody>
      </p:sp>
      <p:sp>
        <p:nvSpPr>
          <p:cNvPr id="124" name="Shape 124"/>
          <p:cNvSpPr txBox="1">
            <a:spLocks noGrp="1"/>
          </p:cNvSpPr>
          <p:nvPr>
            <p:ph type="body" idx="1"/>
          </p:nvPr>
        </p:nvSpPr>
        <p:spPr>
          <a:xfrm>
            <a:off x="730837" y="1094800"/>
            <a:ext cx="7886700" cy="3992699"/>
          </a:xfrm>
          <a:prstGeom prst="rect">
            <a:avLst/>
          </a:prstGeom>
          <a:noFill/>
          <a:ln>
            <a:noFill/>
          </a:ln>
        </p:spPr>
        <p:txBody>
          <a:bodyPr lIns="68575" tIns="34275" rIns="68575" bIns="34275" anchor="t" anchorCtr="0">
            <a:noAutofit/>
          </a:bodyPr>
          <a:lstStyle/>
          <a:p>
            <a:pPr marL="342900" marR="0" lvl="0" indent="-317500" algn="l" rtl="0">
              <a:lnSpc>
                <a:spcPct val="90000"/>
              </a:lnSpc>
              <a:spcBef>
                <a:spcPts val="0"/>
              </a:spcBef>
              <a:spcAft>
                <a:spcPts val="0"/>
              </a:spcAft>
              <a:buClr>
                <a:schemeClr val="dk1"/>
              </a:buClr>
              <a:buSzPct val="100000"/>
              <a:buFont typeface="Calibri"/>
              <a:buChar char="•"/>
            </a:pPr>
            <a:r>
              <a:rPr lang="en" sz="2400" b="0" i="0" u="none" strike="noStrike" cap="none" baseline="0">
                <a:solidFill>
                  <a:schemeClr val="dk1"/>
                </a:solidFill>
                <a:latin typeface="Calibri"/>
                <a:ea typeface="Calibri"/>
                <a:cs typeface="Calibri"/>
                <a:sym typeface="Calibri"/>
              </a:rPr>
              <a:t>Prevalence of ADHD</a:t>
            </a:r>
          </a:p>
          <a:p>
            <a:pPr marL="685800" marR="0" lvl="1" indent="-317500" algn="l" rtl="0">
              <a:lnSpc>
                <a:spcPct val="90000"/>
              </a:lnSpc>
              <a:spcBef>
                <a:spcPts val="0"/>
              </a:spcBef>
              <a:spcAft>
                <a:spcPts val="0"/>
              </a:spcAft>
              <a:buClr>
                <a:schemeClr val="dk1"/>
              </a:buClr>
              <a:buSzPct val="100000"/>
              <a:buFont typeface="Calibri"/>
              <a:buChar char="•"/>
            </a:pPr>
            <a:r>
              <a:rPr lang="en" sz="2400">
                <a:solidFill>
                  <a:schemeClr val="dk1"/>
                </a:solidFill>
                <a:latin typeface="Calibri"/>
                <a:ea typeface="Calibri"/>
                <a:cs typeface="Calibri"/>
                <a:sym typeface="Calibri"/>
              </a:rPr>
              <a:t>3-5% of the </a:t>
            </a:r>
            <a:r>
              <a:rPr lang="en" sz="2400" b="0" i="0" u="none" strike="noStrike" cap="none" baseline="0">
                <a:solidFill>
                  <a:schemeClr val="dk1"/>
                </a:solidFill>
                <a:latin typeface="Calibri"/>
                <a:ea typeface="Calibri"/>
                <a:cs typeface="Calibri"/>
                <a:sym typeface="Calibri"/>
              </a:rPr>
              <a:t>General Adolescent Population </a:t>
            </a:r>
            <a:r>
              <a:rPr lang="en" b="0" i="0" u="none" strike="noStrike" cap="none" baseline="0">
                <a:solidFill>
                  <a:schemeClr val="dk1"/>
                </a:solidFill>
                <a:latin typeface="Calibri"/>
                <a:ea typeface="Calibri"/>
                <a:cs typeface="Calibri"/>
                <a:sym typeface="Calibri"/>
              </a:rPr>
              <a:t>(Porth, 2009)</a:t>
            </a:r>
          </a:p>
          <a:p>
            <a:pPr marL="685800" marR="0" lvl="1" indent="-317500" algn="l" rtl="0">
              <a:lnSpc>
                <a:spcPct val="90000"/>
              </a:lnSpc>
              <a:spcBef>
                <a:spcPts val="0"/>
              </a:spcBef>
              <a:spcAft>
                <a:spcPts val="0"/>
              </a:spcAft>
              <a:buClr>
                <a:schemeClr val="dk1"/>
              </a:buClr>
              <a:buSzPct val="100000"/>
              <a:buFont typeface="Calibri"/>
              <a:buChar char="•"/>
            </a:pPr>
            <a:r>
              <a:rPr lang="en" sz="2400" b="0" i="0" u="none" strike="noStrike" cap="none" baseline="0">
                <a:solidFill>
                  <a:schemeClr val="dk1"/>
                </a:solidFill>
                <a:latin typeface="Calibri"/>
                <a:ea typeface="Calibri"/>
                <a:cs typeface="Calibri"/>
                <a:sym typeface="Calibri"/>
              </a:rPr>
              <a:t>Antisocial Adolescent Samples</a:t>
            </a:r>
          </a:p>
          <a:p>
            <a:pPr marL="1028700" marR="0" lvl="2" indent="-317500" algn="l" rtl="0">
              <a:lnSpc>
                <a:spcPct val="90000"/>
              </a:lnSpc>
              <a:spcBef>
                <a:spcPts val="0"/>
              </a:spcBef>
              <a:spcAft>
                <a:spcPts val="0"/>
              </a:spcAft>
              <a:buClr>
                <a:schemeClr val="dk1"/>
              </a:buClr>
              <a:buSzPct val="100000"/>
              <a:buFont typeface="Calibri"/>
              <a:buChar char="•"/>
            </a:pPr>
            <a:r>
              <a:rPr lang="en" sz="2400">
                <a:solidFill>
                  <a:schemeClr val="dk1"/>
                </a:solidFill>
                <a:latin typeface="Calibri"/>
                <a:ea typeface="Calibri"/>
                <a:cs typeface="Calibri"/>
                <a:sym typeface="Calibri"/>
              </a:rPr>
              <a:t>4% of </a:t>
            </a:r>
            <a:r>
              <a:rPr lang="en" sz="2400" b="0" i="0" u="none" strike="noStrike" cap="none" baseline="0">
                <a:solidFill>
                  <a:schemeClr val="dk1"/>
                </a:solidFill>
                <a:latin typeface="Calibri"/>
                <a:ea typeface="Calibri"/>
                <a:cs typeface="Calibri"/>
                <a:sym typeface="Calibri"/>
              </a:rPr>
              <a:t>Detained Adolescents  		  </a:t>
            </a:r>
          </a:p>
          <a:p>
            <a:pPr marL="1028700" marR="0" lvl="2" indent="-317500" algn="l" rtl="0">
              <a:lnSpc>
                <a:spcPct val="90000"/>
              </a:lnSpc>
              <a:spcBef>
                <a:spcPts val="0"/>
              </a:spcBef>
              <a:spcAft>
                <a:spcPts val="0"/>
              </a:spcAft>
              <a:buClr>
                <a:schemeClr val="dk1"/>
              </a:buClr>
              <a:buSzPct val="100000"/>
              <a:buFont typeface="Calibri"/>
              <a:buChar char="•"/>
            </a:pPr>
            <a:r>
              <a:rPr lang="en" sz="2400">
                <a:solidFill>
                  <a:schemeClr val="dk1"/>
                </a:solidFill>
                <a:latin typeface="Calibri"/>
                <a:ea typeface="Calibri"/>
                <a:cs typeface="Calibri"/>
                <a:sym typeface="Calibri"/>
              </a:rPr>
              <a:t>14-19% of </a:t>
            </a:r>
            <a:r>
              <a:rPr lang="en" sz="2400" b="0" i="0" u="none" strike="noStrike" cap="none" baseline="0">
                <a:solidFill>
                  <a:schemeClr val="dk1"/>
                </a:solidFill>
                <a:latin typeface="Calibri"/>
                <a:ea typeface="Calibri"/>
                <a:cs typeface="Calibri"/>
                <a:sym typeface="Calibri"/>
              </a:rPr>
              <a:t>Adjudicated Adolescents </a:t>
            </a:r>
            <a:r>
              <a:rPr lang="en" sz="2400">
                <a:solidFill>
                  <a:schemeClr val="dk1"/>
                </a:solidFill>
                <a:latin typeface="Calibri"/>
                <a:ea typeface="Calibri"/>
                <a:cs typeface="Calibri"/>
                <a:sym typeface="Calibri"/>
              </a:rPr>
              <a:t>   </a:t>
            </a:r>
            <a:r>
              <a:rPr lang="en" sz="2400" b="0" i="0" u="none" strike="noStrike" cap="none" baseline="0">
                <a:solidFill>
                  <a:schemeClr val="dk1"/>
                </a:solidFill>
                <a:latin typeface="Calibri"/>
                <a:ea typeface="Calibri"/>
                <a:cs typeface="Calibri"/>
                <a:sym typeface="Calibri"/>
              </a:rPr>
              <a:t> </a:t>
            </a:r>
          </a:p>
          <a:p>
            <a:pPr marL="1028700" marR="0" lvl="2" indent="-317500" algn="l" rtl="0">
              <a:lnSpc>
                <a:spcPct val="90000"/>
              </a:lnSpc>
              <a:spcBef>
                <a:spcPts val="0"/>
              </a:spcBef>
              <a:spcAft>
                <a:spcPts val="0"/>
              </a:spcAft>
              <a:buClr>
                <a:schemeClr val="dk1"/>
              </a:buClr>
              <a:buSzPct val="100000"/>
              <a:buFont typeface="Calibri"/>
              <a:buChar char="•"/>
            </a:pPr>
            <a:r>
              <a:rPr lang="en" sz="2400">
                <a:solidFill>
                  <a:schemeClr val="dk1"/>
                </a:solidFill>
                <a:latin typeface="Calibri"/>
                <a:ea typeface="Calibri"/>
                <a:cs typeface="Calibri"/>
                <a:sym typeface="Calibri"/>
              </a:rPr>
              <a:t>20-72% of </a:t>
            </a:r>
            <a:r>
              <a:rPr lang="en" sz="2400" b="0" i="0" u="none" strike="noStrike" cap="none" baseline="0">
                <a:solidFill>
                  <a:schemeClr val="dk1"/>
                </a:solidFill>
                <a:latin typeface="Calibri"/>
                <a:ea typeface="Calibri"/>
                <a:cs typeface="Calibri"/>
                <a:sym typeface="Calibri"/>
              </a:rPr>
              <a:t>Incarcerated Adolescents </a:t>
            </a:r>
            <a:r>
              <a:rPr lang="en" b="0" i="0" u="none" strike="noStrike" cap="none" baseline="0">
                <a:solidFill>
                  <a:schemeClr val="dk1"/>
                </a:solidFill>
                <a:latin typeface="Calibri"/>
                <a:ea typeface="Calibri"/>
                <a:cs typeface="Calibri"/>
                <a:sym typeface="Calibri"/>
              </a:rPr>
              <a:t>(Vermeiren, 2003)</a:t>
            </a:r>
          </a:p>
          <a:p>
            <a:pPr marL="1028700" marR="0" lvl="2" indent="-317500" algn="l" rtl="0">
              <a:lnSpc>
                <a:spcPct val="90000"/>
              </a:lnSpc>
              <a:spcBef>
                <a:spcPts val="0"/>
              </a:spcBef>
              <a:spcAft>
                <a:spcPts val="0"/>
              </a:spcAft>
              <a:buClr>
                <a:schemeClr val="dk1"/>
              </a:buClr>
              <a:buSzPct val="100000"/>
              <a:buFont typeface="Calibri"/>
              <a:buChar char="•"/>
            </a:pPr>
            <a:r>
              <a:rPr lang="en" sz="2400">
                <a:solidFill>
                  <a:schemeClr val="dk1"/>
                </a:solidFill>
                <a:latin typeface="Calibri"/>
                <a:ea typeface="Calibri"/>
                <a:cs typeface="Calibri"/>
                <a:sym typeface="Calibri"/>
              </a:rPr>
              <a:t>20-40% of </a:t>
            </a:r>
            <a:r>
              <a:rPr lang="en" sz="2400" b="0" i="0" u="none" strike="noStrike" cap="none" baseline="0">
                <a:solidFill>
                  <a:schemeClr val="dk1"/>
                </a:solidFill>
                <a:latin typeface="Calibri"/>
                <a:ea typeface="Calibri"/>
                <a:cs typeface="Calibri"/>
                <a:sym typeface="Calibri"/>
              </a:rPr>
              <a:t>Juvenile Firesetters</a:t>
            </a:r>
            <a:r>
              <a:rPr lang="en">
                <a:solidFill>
                  <a:schemeClr val="dk1"/>
                </a:solidFill>
                <a:latin typeface="Calibri"/>
                <a:ea typeface="Calibri"/>
                <a:cs typeface="Calibri"/>
                <a:sym typeface="Calibri"/>
              </a:rPr>
              <a:t> </a:t>
            </a:r>
            <a:r>
              <a:rPr lang="en" b="0" i="0" u="none" strike="noStrike" cap="none" baseline="0">
                <a:solidFill>
                  <a:schemeClr val="dk1"/>
                </a:solidFill>
                <a:latin typeface="Calibri"/>
                <a:ea typeface="Calibri"/>
                <a:cs typeface="Calibri"/>
                <a:sym typeface="Calibri"/>
              </a:rPr>
              <a:t>(Rae, 2011)</a:t>
            </a:r>
          </a:p>
          <a:p>
            <a:pPr marL="685800" marR="0" lvl="1" indent="-317500" algn="l" rtl="0">
              <a:lnSpc>
                <a:spcPct val="90000"/>
              </a:lnSpc>
              <a:spcBef>
                <a:spcPts val="0"/>
              </a:spcBef>
              <a:spcAft>
                <a:spcPts val="0"/>
              </a:spcAft>
              <a:buClr>
                <a:schemeClr val="dk1"/>
              </a:buClr>
              <a:buSzPct val="100000"/>
              <a:buFont typeface="Calibri"/>
              <a:buChar char="•"/>
            </a:pPr>
            <a:r>
              <a:rPr lang="en" sz="2400">
                <a:solidFill>
                  <a:schemeClr val="dk1"/>
                </a:solidFill>
                <a:latin typeface="Calibri"/>
                <a:ea typeface="Calibri"/>
                <a:cs typeface="Calibri"/>
                <a:sym typeface="Calibri"/>
              </a:rPr>
              <a:t>2-5% of </a:t>
            </a:r>
            <a:r>
              <a:rPr lang="en" sz="2400" b="0" i="0" u="none" strike="noStrike" cap="none" baseline="0">
                <a:solidFill>
                  <a:schemeClr val="dk1"/>
                </a:solidFill>
                <a:latin typeface="Calibri"/>
                <a:ea typeface="Calibri"/>
                <a:cs typeface="Calibri"/>
                <a:sym typeface="Calibri"/>
              </a:rPr>
              <a:t>Adults </a:t>
            </a:r>
          </a:p>
          <a:p>
            <a:pPr marL="685800" marR="0" lvl="1" indent="-317500" algn="l" rtl="0">
              <a:lnSpc>
                <a:spcPct val="90000"/>
              </a:lnSpc>
              <a:spcBef>
                <a:spcPts val="0"/>
              </a:spcBef>
              <a:spcAft>
                <a:spcPts val="0"/>
              </a:spcAft>
              <a:buClr>
                <a:schemeClr val="dk1"/>
              </a:buClr>
              <a:buSzPct val="100000"/>
              <a:buFont typeface="Calibri"/>
              <a:buChar char="•"/>
            </a:pPr>
            <a:r>
              <a:rPr lang="en" sz="2400">
                <a:solidFill>
                  <a:schemeClr val="dk1"/>
                </a:solidFill>
                <a:latin typeface="Calibri"/>
                <a:ea typeface="Calibri"/>
                <a:cs typeface="Calibri"/>
                <a:sym typeface="Calibri"/>
              </a:rPr>
              <a:t>45% of </a:t>
            </a:r>
            <a:r>
              <a:rPr lang="en" sz="2400" b="0" i="0" u="none" strike="noStrike" cap="none" baseline="0">
                <a:solidFill>
                  <a:schemeClr val="dk1"/>
                </a:solidFill>
                <a:latin typeface="Calibri"/>
                <a:ea typeface="Calibri"/>
                <a:cs typeface="Calibri"/>
                <a:sym typeface="Calibri"/>
              </a:rPr>
              <a:t>Young Adult Prison Inmates  </a:t>
            </a:r>
            <a:r>
              <a:rPr lang="en" b="0" i="0" u="none" strike="noStrike" cap="none" baseline="0">
                <a:solidFill>
                  <a:schemeClr val="dk1"/>
                </a:solidFill>
                <a:latin typeface="Calibri"/>
                <a:ea typeface="Calibri"/>
                <a:cs typeface="Calibri"/>
                <a:sym typeface="Calibri"/>
              </a:rPr>
              <a:t>(Rösler et al., 2004)</a:t>
            </a:r>
          </a:p>
          <a:p>
            <a:pPr marL="0" marR="0" lvl="0" indent="0" algn="l" rtl="0">
              <a:lnSpc>
                <a:spcPct val="90000"/>
              </a:lnSpc>
              <a:spcBef>
                <a:spcPts val="0"/>
              </a:spcBef>
              <a:spcAft>
                <a:spcPts val="0"/>
              </a:spcAft>
              <a:buNone/>
            </a:pPr>
            <a:endParaRPr sz="2400"/>
          </a:p>
        </p:txBody>
      </p:sp>
      <p:sp>
        <p:nvSpPr>
          <p:cNvPr id="125" name="Shape 125"/>
          <p:cNvSpPr txBox="1"/>
          <p:nvPr/>
        </p:nvSpPr>
        <p:spPr>
          <a:xfrm>
            <a:off x="3531200" y="942400"/>
            <a:ext cx="1226400" cy="510900"/>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628650" y="273843"/>
            <a:ext cx="7886699" cy="994275"/>
          </a:xfrm>
          <a:prstGeom prst="rect">
            <a:avLst/>
          </a:prstGeom>
          <a:noFill/>
          <a:ln>
            <a:noFill/>
          </a:ln>
        </p:spPr>
        <p:txBody>
          <a:bodyPr lIns="68575" tIns="34275" rIns="68575" bIns="342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 sz="4000" b="1" i="0" u="none" strike="noStrike" cap="none" baseline="0">
                <a:solidFill>
                  <a:schemeClr val="dk1"/>
                </a:solidFill>
                <a:latin typeface="Calibri"/>
                <a:ea typeface="Calibri"/>
                <a:cs typeface="Calibri"/>
                <a:sym typeface="Calibri"/>
              </a:rPr>
              <a:t>ADHD and Criminal Responsibility </a:t>
            </a:r>
          </a:p>
        </p:txBody>
      </p:sp>
      <p:sp>
        <p:nvSpPr>
          <p:cNvPr id="131" name="Shape 131"/>
          <p:cNvSpPr txBox="1">
            <a:spLocks noGrp="1"/>
          </p:cNvSpPr>
          <p:nvPr>
            <p:ph type="body" idx="1"/>
          </p:nvPr>
        </p:nvSpPr>
        <p:spPr>
          <a:xfrm>
            <a:off x="628650" y="1140618"/>
            <a:ext cx="7886700" cy="3620700"/>
          </a:xfrm>
          <a:prstGeom prst="rect">
            <a:avLst/>
          </a:prstGeom>
          <a:noFill/>
          <a:ln>
            <a:noFill/>
          </a:ln>
        </p:spPr>
        <p:txBody>
          <a:bodyPr lIns="68575" tIns="34275" rIns="68575" bIns="34275" anchor="t" anchorCtr="0">
            <a:noAutofit/>
          </a:bodyPr>
          <a:lstStyle/>
          <a:p>
            <a:pPr marL="457200" lvl="0" indent="-368300" rtl="0">
              <a:spcBef>
                <a:spcPts val="0"/>
              </a:spcBef>
              <a:buClr>
                <a:schemeClr val="dk1"/>
              </a:buClr>
              <a:buSzPct val="100000"/>
              <a:buFont typeface="Calibri"/>
              <a:buChar char="•"/>
            </a:pPr>
            <a:r>
              <a:rPr lang="en" sz="2200">
                <a:solidFill>
                  <a:schemeClr val="dk1"/>
                </a:solidFill>
                <a:latin typeface="Calibri"/>
                <a:ea typeface="Calibri"/>
                <a:cs typeface="Calibri"/>
                <a:sym typeface="Calibri"/>
              </a:rPr>
              <a:t>ADHD and decision making</a:t>
            </a:r>
          </a:p>
          <a:p>
            <a:pPr marL="914400" lvl="1" indent="-368300" rtl="0">
              <a:spcBef>
                <a:spcPts val="0"/>
              </a:spcBef>
              <a:buClr>
                <a:schemeClr val="dk1"/>
              </a:buClr>
              <a:buSzPct val="100000"/>
              <a:buFont typeface="Calibri"/>
              <a:buChar char="•"/>
            </a:pPr>
            <a:r>
              <a:rPr lang="en" sz="2200">
                <a:solidFill>
                  <a:schemeClr val="dk1"/>
                </a:solidFill>
                <a:latin typeface="Calibri"/>
                <a:ea typeface="Calibri"/>
                <a:cs typeface="Calibri"/>
                <a:sym typeface="Calibri"/>
              </a:rPr>
              <a:t>Executive Function Deficit (EFD)</a:t>
            </a:r>
          </a:p>
          <a:p>
            <a:pPr marL="1371600" lvl="2" indent="-368300" rtl="0">
              <a:spcBef>
                <a:spcPts val="0"/>
              </a:spcBef>
              <a:buClr>
                <a:schemeClr val="dk1"/>
              </a:buClr>
              <a:buSzPct val="100000"/>
              <a:buFont typeface="Calibri"/>
              <a:buChar char="•"/>
            </a:pPr>
            <a:r>
              <a:rPr lang="en" sz="2200">
                <a:solidFill>
                  <a:schemeClr val="dk1"/>
                </a:solidFill>
                <a:latin typeface="Calibri"/>
                <a:ea typeface="Calibri"/>
                <a:cs typeface="Calibri"/>
                <a:sym typeface="Calibri"/>
              </a:rPr>
              <a:t>Working Memory</a:t>
            </a:r>
          </a:p>
          <a:p>
            <a:pPr marL="1371600" lvl="2" indent="-368300" rtl="0">
              <a:spcBef>
                <a:spcPts val="0"/>
              </a:spcBef>
              <a:buClr>
                <a:schemeClr val="dk1"/>
              </a:buClr>
              <a:buSzPct val="100000"/>
              <a:buFont typeface="Calibri"/>
              <a:buChar char="•"/>
            </a:pPr>
            <a:r>
              <a:rPr lang="en" sz="2200">
                <a:solidFill>
                  <a:schemeClr val="dk1"/>
                </a:solidFill>
                <a:latin typeface="Calibri"/>
                <a:ea typeface="Calibri"/>
                <a:cs typeface="Calibri"/>
                <a:sym typeface="Calibri"/>
              </a:rPr>
              <a:t>Planning</a:t>
            </a:r>
          </a:p>
          <a:p>
            <a:pPr marL="342900" marR="0" lvl="0" indent="-317500" algn="l" rtl="0">
              <a:lnSpc>
                <a:spcPct val="90000"/>
              </a:lnSpc>
              <a:spcBef>
                <a:spcPts val="0"/>
              </a:spcBef>
              <a:spcAft>
                <a:spcPts val="0"/>
              </a:spcAft>
              <a:buClr>
                <a:schemeClr val="dk1"/>
              </a:buClr>
              <a:buSzPct val="100000"/>
              <a:buFont typeface="Calibri"/>
              <a:buChar char="•"/>
            </a:pPr>
            <a:r>
              <a:rPr lang="en" sz="2200" b="0" i="0" u="none" strike="noStrike" cap="none" baseline="0">
                <a:solidFill>
                  <a:schemeClr val="dk1"/>
                </a:solidFill>
                <a:latin typeface="Calibri"/>
                <a:ea typeface="Calibri"/>
                <a:cs typeface="Calibri"/>
                <a:sym typeface="Calibri"/>
              </a:rPr>
              <a:t>Is ADHD alone currently enough to impact criminal responsibility?</a:t>
            </a:r>
          </a:p>
          <a:p>
            <a:pPr marL="685800" marR="0" lvl="1" indent="-317500" algn="l" rtl="0">
              <a:lnSpc>
                <a:spcPct val="90000"/>
              </a:lnSpc>
              <a:spcBef>
                <a:spcPts val="0"/>
              </a:spcBef>
              <a:spcAft>
                <a:spcPts val="0"/>
              </a:spcAft>
              <a:buClr>
                <a:schemeClr val="dk1"/>
              </a:buClr>
              <a:buSzPct val="100000"/>
              <a:buFont typeface="Calibri"/>
              <a:buChar char="•"/>
            </a:pPr>
            <a:r>
              <a:rPr lang="en" sz="2200" b="0" i="0" u="none" strike="noStrike" cap="none" baseline="0">
                <a:solidFill>
                  <a:schemeClr val="dk1"/>
                </a:solidFill>
                <a:latin typeface="Calibri"/>
                <a:ea typeface="Calibri"/>
                <a:cs typeface="Calibri"/>
                <a:sym typeface="Calibri"/>
              </a:rPr>
              <a:t>Short answer: No</a:t>
            </a:r>
          </a:p>
          <a:p>
            <a:pPr marL="1028700" marR="0" lvl="2" indent="-317500" algn="l" rtl="0">
              <a:lnSpc>
                <a:spcPct val="90000"/>
              </a:lnSpc>
              <a:spcBef>
                <a:spcPts val="0"/>
              </a:spcBef>
              <a:spcAft>
                <a:spcPts val="0"/>
              </a:spcAft>
              <a:buClr>
                <a:schemeClr val="dk1"/>
              </a:buClr>
              <a:buSzPct val="100000"/>
              <a:buFont typeface="Calibri"/>
              <a:buChar char="•"/>
            </a:pPr>
            <a:r>
              <a:rPr lang="en" sz="2200" b="0" i="0" u="none" strike="noStrike" cap="none" baseline="0">
                <a:solidFill>
                  <a:schemeClr val="dk1"/>
                </a:solidFill>
                <a:latin typeface="Calibri"/>
                <a:ea typeface="Calibri"/>
                <a:cs typeface="Calibri"/>
                <a:sym typeface="Calibri"/>
              </a:rPr>
              <a:t>However, there are exceptions</a:t>
            </a:r>
          </a:p>
          <a:p>
            <a:pPr marL="1371600" marR="0" lvl="3" indent="-317500" algn="l" rtl="0">
              <a:lnSpc>
                <a:spcPct val="90000"/>
              </a:lnSpc>
              <a:spcBef>
                <a:spcPts val="0"/>
              </a:spcBef>
              <a:spcAft>
                <a:spcPts val="0"/>
              </a:spcAft>
              <a:buClr>
                <a:schemeClr val="dk1"/>
              </a:buClr>
              <a:buSzPct val="100000"/>
              <a:buFont typeface="Calibri"/>
              <a:buChar char="•"/>
            </a:pPr>
            <a:r>
              <a:rPr lang="en" sz="2200" b="0" i="0" u="none" strike="noStrike" cap="none" baseline="0">
                <a:solidFill>
                  <a:schemeClr val="dk1"/>
                </a:solidFill>
                <a:latin typeface="Calibri"/>
                <a:ea typeface="Calibri"/>
                <a:cs typeface="Calibri"/>
                <a:sym typeface="Calibri"/>
              </a:rPr>
              <a:t>Wisconsin Student</a:t>
            </a:r>
          </a:p>
          <a:p>
            <a:pPr marL="1371600" marR="0" lvl="3" indent="-317500" algn="l" rtl="0">
              <a:lnSpc>
                <a:spcPct val="90000"/>
              </a:lnSpc>
              <a:spcBef>
                <a:spcPts val="0"/>
              </a:spcBef>
              <a:spcAft>
                <a:spcPts val="0"/>
              </a:spcAft>
              <a:buClr>
                <a:schemeClr val="dk1"/>
              </a:buClr>
              <a:buSzPct val="100000"/>
              <a:buFont typeface="Calibri"/>
              <a:buChar char="•"/>
            </a:pPr>
            <a:r>
              <a:rPr lang="en" sz="2200" b="0" i="0" u="none" strike="noStrike" cap="none" baseline="0">
                <a:solidFill>
                  <a:schemeClr val="dk1"/>
                </a:solidFill>
                <a:latin typeface="Calibri"/>
                <a:ea typeface="Calibri"/>
                <a:cs typeface="Calibri"/>
                <a:sym typeface="Calibri"/>
              </a:rPr>
              <a:t>Tennessee Student</a:t>
            </a:r>
          </a:p>
          <a:p>
            <a:pPr marL="1371600" marR="0" lvl="3" indent="-317500" algn="l" rtl="0">
              <a:lnSpc>
                <a:spcPct val="90000"/>
              </a:lnSpc>
              <a:spcBef>
                <a:spcPts val="0"/>
              </a:spcBef>
              <a:spcAft>
                <a:spcPts val="0"/>
              </a:spcAft>
              <a:buClr>
                <a:schemeClr val="dk1"/>
              </a:buClr>
              <a:buSzPct val="100000"/>
              <a:buFont typeface="Calibri"/>
              <a:buChar char="•"/>
            </a:pPr>
            <a:r>
              <a:rPr lang="en" sz="2200" b="0" i="0" u="none" strike="noStrike" cap="none" baseline="0">
                <a:solidFill>
                  <a:schemeClr val="dk1"/>
                </a:solidFill>
                <a:latin typeface="Calibri"/>
                <a:ea typeface="Calibri"/>
                <a:cs typeface="Calibri"/>
                <a:sym typeface="Calibri"/>
              </a:rPr>
              <a:t>Decided Case by Case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628650" y="273843"/>
            <a:ext cx="7886699" cy="994275"/>
          </a:xfrm>
          <a:prstGeom prst="rect">
            <a:avLst/>
          </a:prstGeom>
          <a:noFill/>
          <a:ln>
            <a:noFill/>
          </a:ln>
        </p:spPr>
        <p:txBody>
          <a:bodyPr lIns="68575" tIns="68575" rIns="68575" bIns="685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 sz="4000" b="1" i="0" u="none" strike="noStrike" cap="none" baseline="0">
                <a:solidFill>
                  <a:schemeClr val="dk1"/>
                </a:solidFill>
                <a:latin typeface="Calibri"/>
                <a:ea typeface="Calibri"/>
                <a:cs typeface="Calibri"/>
                <a:sym typeface="Calibri"/>
              </a:rPr>
              <a:t>Importance of These Findings </a:t>
            </a:r>
          </a:p>
        </p:txBody>
      </p:sp>
      <p:sp>
        <p:nvSpPr>
          <p:cNvPr id="137" name="Shape 137"/>
          <p:cNvSpPr txBox="1">
            <a:spLocks noGrp="1"/>
          </p:cNvSpPr>
          <p:nvPr>
            <p:ph type="body" idx="1"/>
          </p:nvPr>
        </p:nvSpPr>
        <p:spPr>
          <a:xfrm>
            <a:off x="628650" y="1369218"/>
            <a:ext cx="7886699" cy="3263399"/>
          </a:xfrm>
          <a:prstGeom prst="rect">
            <a:avLst/>
          </a:prstGeom>
          <a:noFill/>
          <a:ln>
            <a:noFill/>
          </a:ln>
        </p:spPr>
        <p:txBody>
          <a:bodyPr lIns="68575" tIns="68575" rIns="68575" bIns="68575" anchor="t" anchorCtr="0">
            <a:noAutofit/>
          </a:bodyPr>
          <a:lstStyle/>
          <a:p>
            <a:pPr marL="342900" marR="0" lvl="0" indent="-342900" algn="l" rtl="0">
              <a:lnSpc>
                <a:spcPct val="90000"/>
              </a:lnSpc>
              <a:spcBef>
                <a:spcPts val="0"/>
              </a:spcBef>
              <a:spcAft>
                <a:spcPts val="0"/>
              </a:spcAft>
              <a:buClr>
                <a:schemeClr val="dk1"/>
              </a:buClr>
              <a:buSzPct val="100000"/>
              <a:buFont typeface="Calibri"/>
              <a:buChar char="•"/>
            </a:pPr>
            <a:r>
              <a:rPr lang="en" sz="2800" b="0" i="0" u="none" strike="noStrike" cap="none" baseline="0">
                <a:solidFill>
                  <a:srgbClr val="B0271C"/>
                </a:solidFill>
                <a:latin typeface="Calibri"/>
                <a:ea typeface="Calibri"/>
                <a:cs typeface="Calibri"/>
                <a:sym typeface="Calibri"/>
              </a:rPr>
              <a:t>Essentially these diagnoses could mitigate criminal responsibility, but it is a case by case basis</a:t>
            </a:r>
          </a:p>
          <a:p>
            <a:pPr marL="342900" marR="0" lvl="0" indent="-342900" algn="l" rtl="0">
              <a:lnSpc>
                <a:spcPct val="90000"/>
              </a:lnSpc>
              <a:spcBef>
                <a:spcPts val="0"/>
              </a:spcBef>
              <a:spcAft>
                <a:spcPts val="0"/>
              </a:spcAft>
              <a:buClr>
                <a:schemeClr val="dk1"/>
              </a:buClr>
              <a:buSzPct val="100000"/>
              <a:buFont typeface="Calibri"/>
              <a:buChar char="•"/>
            </a:pPr>
            <a:r>
              <a:rPr lang="en" sz="2800" b="0" i="0" u="none" strike="noStrike" cap="none" baseline="0">
                <a:solidFill>
                  <a:srgbClr val="B0271C"/>
                </a:solidFill>
                <a:latin typeface="Calibri"/>
                <a:ea typeface="Calibri"/>
                <a:cs typeface="Calibri"/>
                <a:sym typeface="Calibri"/>
              </a:rPr>
              <a:t>This information can be used for treatment purposes as well as court considerations </a:t>
            </a:r>
          </a:p>
          <a:p>
            <a:pPr marL="342900" marR="0" lvl="0" indent="-342900" algn="l" rtl="0">
              <a:lnSpc>
                <a:spcPct val="90000"/>
              </a:lnSpc>
              <a:spcBef>
                <a:spcPts val="0"/>
              </a:spcBef>
              <a:spcAft>
                <a:spcPts val="0"/>
              </a:spcAft>
              <a:buClr>
                <a:schemeClr val="dk1"/>
              </a:buClr>
              <a:buSzPct val="100000"/>
              <a:buFont typeface="Calibri"/>
              <a:buChar char="•"/>
            </a:pPr>
            <a:r>
              <a:rPr lang="en" sz="2800" b="0" i="0" u="none" strike="noStrike" cap="none" baseline="0">
                <a:solidFill>
                  <a:srgbClr val="B0271C"/>
                </a:solidFill>
                <a:latin typeface="Calibri"/>
                <a:ea typeface="Calibri"/>
                <a:cs typeface="Calibri"/>
                <a:sym typeface="Calibri"/>
              </a:rPr>
              <a:t>Treating these symptoms would lessen likelihood of fire setting behavior and court involvement</a:t>
            </a:r>
          </a:p>
          <a:p>
            <a:pPr marL="342900" marR="0" lvl="0" indent="-342900" algn="l" rtl="0">
              <a:lnSpc>
                <a:spcPct val="90000"/>
              </a:lnSpc>
              <a:spcBef>
                <a:spcPts val="0"/>
              </a:spcBef>
              <a:spcAft>
                <a:spcPts val="0"/>
              </a:spcAft>
              <a:buClr>
                <a:schemeClr val="dk1"/>
              </a:buClr>
              <a:buSzPct val="100000"/>
              <a:buFont typeface="Calibri"/>
              <a:buChar char="•"/>
            </a:pPr>
            <a:r>
              <a:rPr lang="en" sz="2800" b="0" i="0" u="none" strike="noStrike" cap="none" baseline="0">
                <a:solidFill>
                  <a:srgbClr val="B0271C"/>
                </a:solidFill>
                <a:latin typeface="Calibri"/>
                <a:ea typeface="Calibri"/>
                <a:cs typeface="Calibri"/>
                <a:sym typeface="Calibri"/>
              </a:rPr>
              <a:t>More research is necessary</a:t>
            </a:r>
          </a:p>
          <a:p>
            <a:pPr marL="342900" marR="0" lvl="0" indent="-165100" algn="l" rtl="0">
              <a:lnSpc>
                <a:spcPct val="90000"/>
              </a:lnSpc>
              <a:spcBef>
                <a:spcPts val="0"/>
              </a:spcBef>
              <a:spcAft>
                <a:spcPts val="0"/>
              </a:spcAft>
              <a:buClr>
                <a:schemeClr val="dk1"/>
              </a:buClr>
              <a:buFont typeface="Calibri"/>
              <a:buNone/>
            </a:pPr>
            <a:endParaRPr sz="2300" b="0" i="0" u="none" strike="noStrike" cap="none" baseline="0">
              <a:solidFill>
                <a:srgbClr val="B0271C"/>
              </a:solidFill>
              <a:latin typeface="Trebuchet MS"/>
              <a:ea typeface="Trebuchet MS"/>
              <a:cs typeface="Trebuchet MS"/>
              <a:sym typeface="Trebuchet MS"/>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628650" y="273843"/>
            <a:ext cx="7886699" cy="994275"/>
          </a:xfrm>
          <a:prstGeom prst="rect">
            <a:avLst/>
          </a:prstGeom>
          <a:noFill/>
          <a:ln>
            <a:noFill/>
          </a:ln>
        </p:spPr>
        <p:txBody>
          <a:bodyPr lIns="68575" tIns="68575" rIns="68575" bIns="685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 sz="4000" b="1" i="0" u="none" strike="noStrike" cap="none" baseline="0">
                <a:solidFill>
                  <a:schemeClr val="dk1"/>
                </a:solidFill>
                <a:latin typeface="Calibri"/>
                <a:ea typeface="Calibri"/>
                <a:cs typeface="Calibri"/>
                <a:sym typeface="Calibri"/>
              </a:rPr>
              <a:t>References</a:t>
            </a:r>
          </a:p>
        </p:txBody>
      </p:sp>
      <p:sp>
        <p:nvSpPr>
          <p:cNvPr id="143" name="Shape 143"/>
          <p:cNvSpPr txBox="1">
            <a:spLocks noGrp="1"/>
          </p:cNvSpPr>
          <p:nvPr>
            <p:ph type="body" idx="1"/>
          </p:nvPr>
        </p:nvSpPr>
        <p:spPr>
          <a:xfrm>
            <a:off x="628650" y="1036612"/>
            <a:ext cx="8183250" cy="3912749"/>
          </a:xfrm>
          <a:prstGeom prst="rect">
            <a:avLst/>
          </a:prstGeom>
          <a:noFill/>
          <a:ln>
            <a:noFill/>
          </a:ln>
        </p:spPr>
        <p:txBody>
          <a:bodyPr lIns="68575" tIns="68575" rIns="68575" bIns="68575" anchor="t" anchorCtr="0">
            <a:noAutofit/>
          </a:bodyPr>
          <a:lstStyle/>
          <a:p>
            <a:pPr marL="342900" marR="0" lvl="0" indent="-241300" algn="l" rtl="0">
              <a:lnSpc>
                <a:spcPct val="90000"/>
              </a:lnSpc>
              <a:spcBef>
                <a:spcPts val="0"/>
              </a:spcBef>
              <a:spcAft>
                <a:spcPts val="0"/>
              </a:spcAft>
              <a:buClr>
                <a:schemeClr val="dk1"/>
              </a:buClr>
              <a:buSzPct val="100000"/>
              <a:buFont typeface="Calibri"/>
              <a:buChar char="•"/>
            </a:pPr>
            <a:r>
              <a:rPr lang="en" sz="1000" b="0" i="0" u="none" strike="noStrike" cap="none" baseline="0">
                <a:solidFill>
                  <a:schemeClr val="dk1"/>
                </a:solidFill>
                <a:latin typeface="Trebuchet MS"/>
                <a:ea typeface="Trebuchet MS"/>
                <a:cs typeface="Trebuchet MS"/>
                <a:sym typeface="Trebuchet MS"/>
              </a:rPr>
              <a:t>Burrows, M., Reid, W.H. (2011). Psychiatric aspects of criminal responsibility: Insanity and mitigation. </a:t>
            </a:r>
            <a:r>
              <a:rPr lang="en" sz="1000" b="0" i="1" u="none" strike="noStrike" cap="none" baseline="0">
                <a:solidFill>
                  <a:schemeClr val="dk1"/>
                </a:solidFill>
                <a:latin typeface="Trebuchet MS"/>
                <a:ea typeface="Trebuchet MS"/>
                <a:cs typeface="Trebuchet MS"/>
                <a:sym typeface="Trebuchet MS"/>
              </a:rPr>
              <a:t>Law and Psychiatry, 17</a:t>
            </a:r>
            <a:r>
              <a:rPr lang="en" sz="1000" b="0" i="0" u="none" strike="noStrike" cap="none" baseline="0">
                <a:solidFill>
                  <a:schemeClr val="dk1"/>
                </a:solidFill>
                <a:latin typeface="Trebuchet MS"/>
                <a:ea typeface="Trebuchet MS"/>
                <a:cs typeface="Trebuchet MS"/>
                <a:sym typeface="Trebuchet MS"/>
              </a:rPr>
              <a:t>(6), 429-431.</a:t>
            </a:r>
          </a:p>
          <a:p>
            <a:pPr marL="342900" marR="0" lvl="0" indent="-241300" algn="l" rtl="0">
              <a:lnSpc>
                <a:spcPct val="90000"/>
              </a:lnSpc>
              <a:spcBef>
                <a:spcPts val="0"/>
              </a:spcBef>
              <a:spcAft>
                <a:spcPts val="0"/>
              </a:spcAft>
              <a:buClr>
                <a:schemeClr val="dk1"/>
              </a:buClr>
              <a:buSzPct val="100000"/>
              <a:buFont typeface="Calibri"/>
              <a:buChar char="•"/>
            </a:pPr>
            <a:r>
              <a:rPr lang="en" sz="1000" b="0" i="0" u="none" strike="noStrike" cap="none" baseline="0">
                <a:solidFill>
                  <a:schemeClr val="dk1"/>
                </a:solidFill>
                <a:latin typeface="Trebuchet MS"/>
                <a:ea typeface="Trebuchet MS"/>
                <a:cs typeface="Trebuchet MS"/>
                <a:sym typeface="Trebuchet MS"/>
              </a:rPr>
              <a:t>Cheely, C.A., Carpenter, L.A., Letourneau, E.J., Nicholas, J.S., Charles, J., King, L.B. (2012) The prevalence of youth with autism spectrum disorders in the criminal justice system. Journal of autism developmental disorders, 42 (9), 1856-1862. </a:t>
            </a:r>
          </a:p>
          <a:p>
            <a:pPr marL="342900" marR="0" lvl="0" indent="-241300" algn="l" rtl="0">
              <a:lnSpc>
                <a:spcPct val="90000"/>
              </a:lnSpc>
              <a:spcBef>
                <a:spcPts val="0"/>
              </a:spcBef>
              <a:spcAft>
                <a:spcPts val="0"/>
              </a:spcAft>
              <a:buClr>
                <a:schemeClr val="dk1"/>
              </a:buClr>
              <a:buSzPct val="100000"/>
              <a:buFont typeface="Calibri"/>
              <a:buChar char="•"/>
            </a:pPr>
            <a:r>
              <a:rPr lang="en" sz="1000" b="0" i="0" u="none" strike="noStrike" cap="none" baseline="0">
                <a:solidFill>
                  <a:schemeClr val="dk1"/>
                </a:solidFill>
                <a:latin typeface="Trebuchet MS"/>
                <a:ea typeface="Trebuchet MS"/>
                <a:cs typeface="Trebuchet MS"/>
                <a:sym typeface="Trebuchet MS"/>
              </a:rPr>
              <a:t>Bradley, A.R., Mazyer, R., Schefter, M., Olufs,C., Miller,J., &amp; Laver, M. (2012). Juvenile competency and responsibility.</a:t>
            </a:r>
            <a:r>
              <a:rPr lang="en" sz="1000" b="0" i="1" u="none" strike="noStrike" cap="none" baseline="0">
                <a:solidFill>
                  <a:schemeClr val="dk1"/>
                </a:solidFill>
                <a:latin typeface="Trebuchet MS"/>
                <a:ea typeface="Trebuchet MS"/>
                <a:cs typeface="Trebuchet MS"/>
                <a:sym typeface="Trebuchet MS"/>
              </a:rPr>
              <a:t> Journal of Applied Social Psychology,42</a:t>
            </a:r>
            <a:r>
              <a:rPr lang="en" sz="1000" b="0" i="0" u="none" strike="noStrike" cap="none" baseline="0">
                <a:solidFill>
                  <a:schemeClr val="dk1"/>
                </a:solidFill>
                <a:latin typeface="Trebuchet MS"/>
                <a:ea typeface="Trebuchet MS"/>
                <a:cs typeface="Trebuchet MS"/>
                <a:sym typeface="Trebuchet MS"/>
              </a:rPr>
              <a:t>(10), 2411-2432.</a:t>
            </a:r>
          </a:p>
          <a:p>
            <a:pPr marL="342900" marR="0" lvl="0" indent="-241300" algn="l" rtl="0">
              <a:lnSpc>
                <a:spcPct val="90000"/>
              </a:lnSpc>
              <a:spcBef>
                <a:spcPts val="0"/>
              </a:spcBef>
              <a:spcAft>
                <a:spcPts val="0"/>
              </a:spcAft>
              <a:buClr>
                <a:schemeClr val="dk1"/>
              </a:buClr>
              <a:buSzPct val="100000"/>
              <a:buFont typeface="Calibri"/>
              <a:buChar char="•"/>
            </a:pPr>
            <a:r>
              <a:rPr lang="en" sz="1000" b="0" i="0" u="none" strike="noStrike" cap="none" baseline="0">
                <a:solidFill>
                  <a:schemeClr val="dk1"/>
                </a:solidFill>
                <a:latin typeface="Trebuchet MS"/>
                <a:ea typeface="Trebuchet MS"/>
                <a:cs typeface="Trebuchet MS"/>
                <a:sym typeface="Trebuchet MS"/>
              </a:rPr>
              <a:t>Bryan- Hancoc, C., Casey, S. (2011). Young people and the justice system: Consideration of maturity in criminal responsibility. </a:t>
            </a:r>
            <a:r>
              <a:rPr lang="en" sz="1000" b="0" i="1" u="none" strike="noStrike" cap="none" baseline="0">
                <a:solidFill>
                  <a:schemeClr val="dk1"/>
                </a:solidFill>
                <a:latin typeface="Trebuchet MS"/>
                <a:ea typeface="Trebuchet MS"/>
                <a:cs typeface="Trebuchet MS"/>
                <a:sym typeface="Trebuchet MS"/>
              </a:rPr>
              <a:t>Psychiatry. Psychology, and Law, 18</a:t>
            </a:r>
            <a:r>
              <a:rPr lang="en" sz="1000" b="0" i="0" u="none" strike="noStrike" cap="none" baseline="0">
                <a:solidFill>
                  <a:schemeClr val="dk1"/>
                </a:solidFill>
                <a:latin typeface="Trebuchet MS"/>
                <a:ea typeface="Trebuchet MS"/>
                <a:cs typeface="Trebuchet MS"/>
                <a:sym typeface="Trebuchet MS"/>
              </a:rPr>
              <a:t>(1), 69-78. </a:t>
            </a:r>
          </a:p>
          <a:p>
            <a:pPr marL="342900" marR="0" lvl="0" indent="-241300" algn="l" rtl="0">
              <a:lnSpc>
                <a:spcPct val="115000"/>
              </a:lnSpc>
              <a:spcBef>
                <a:spcPts val="0"/>
              </a:spcBef>
              <a:spcAft>
                <a:spcPts val="0"/>
              </a:spcAft>
              <a:buClr>
                <a:schemeClr val="dk1"/>
              </a:buClr>
              <a:buSzPct val="100000"/>
              <a:buFont typeface="Calibri"/>
              <a:buChar char="•"/>
            </a:pPr>
            <a:r>
              <a:rPr lang="en" sz="1000" b="0" i="0" u="none" strike="noStrike" cap="none" baseline="0">
                <a:solidFill>
                  <a:schemeClr val="dk1"/>
                </a:solidFill>
                <a:latin typeface="Trebuchet MS"/>
                <a:ea typeface="Trebuchet MS"/>
                <a:cs typeface="Trebuchet MS"/>
                <a:sym typeface="Trebuchet MS"/>
              </a:rPr>
              <a:t>Gomez de la Cuesta, G. (2010). A selective review of offending behaviour in individuals with autism spectrum disorders. Journal of Learning Disabilities and Offending Behaviour, 1, 47–58.</a:t>
            </a:r>
          </a:p>
          <a:p>
            <a:pPr marL="342900" marR="0" lvl="0" indent="-241300" algn="l" rtl="0">
              <a:lnSpc>
                <a:spcPct val="115000"/>
              </a:lnSpc>
              <a:spcBef>
                <a:spcPts val="0"/>
              </a:spcBef>
              <a:spcAft>
                <a:spcPts val="0"/>
              </a:spcAft>
              <a:buClr>
                <a:schemeClr val="dk1"/>
              </a:buClr>
              <a:buSzPct val="100000"/>
              <a:buFont typeface="Calibri"/>
              <a:buChar char="•"/>
            </a:pPr>
            <a:r>
              <a:rPr lang="en" sz="1000" b="0" i="0" u="none" strike="noStrike" cap="none" baseline="0">
                <a:solidFill>
                  <a:schemeClr val="dk1"/>
                </a:solidFill>
                <a:latin typeface="Trebuchet MS"/>
                <a:ea typeface="Trebuchet MS"/>
                <a:cs typeface="Trebuchet MS"/>
                <a:sym typeface="Trebuchet MS"/>
              </a:rPr>
              <a:t>Haskins, B. G., &amp; Silva, J. A. (2006). Asperger’s disorder and criminal behavior: Forensic-Psychiatric considerations. Journal of the American Academy of Psychiatry and the Law, 34, 374–384.</a:t>
            </a:r>
          </a:p>
          <a:p>
            <a:pPr marL="342900" marR="0" lvl="0" indent="-241300" algn="l" rtl="0">
              <a:lnSpc>
                <a:spcPct val="115000"/>
              </a:lnSpc>
              <a:spcBef>
                <a:spcPts val="0"/>
              </a:spcBef>
              <a:spcAft>
                <a:spcPts val="0"/>
              </a:spcAft>
              <a:buClr>
                <a:schemeClr val="dk1"/>
              </a:buClr>
              <a:buSzPct val="100000"/>
              <a:buFont typeface="Calibri"/>
              <a:buChar char="•"/>
            </a:pPr>
            <a:r>
              <a:rPr lang="en" sz="1000" b="0" i="0" u="none" strike="noStrike" cap="none" baseline="0">
                <a:solidFill>
                  <a:schemeClr val="dk1"/>
                </a:solidFill>
                <a:latin typeface="Trebuchet MS"/>
                <a:ea typeface="Trebuchet MS"/>
                <a:cs typeface="Trebuchet MS"/>
                <a:sym typeface="Trebuchet MS"/>
              </a:rPr>
              <a:t>Howlin, P. (2004). Legal issues. In P. Howlin (Ed.), Autism and Asperger syndrome: Preparing for adulthood (2nd ed., pp. 300–312). London/New York: Routledge.</a:t>
            </a:r>
          </a:p>
          <a:p>
            <a:pPr marL="342900" marR="0" lvl="0" indent="-241300" algn="l" rtl="0">
              <a:lnSpc>
                <a:spcPct val="115000"/>
              </a:lnSpc>
              <a:spcBef>
                <a:spcPts val="0"/>
              </a:spcBef>
              <a:spcAft>
                <a:spcPts val="0"/>
              </a:spcAft>
              <a:buClr>
                <a:schemeClr val="dk1"/>
              </a:buClr>
              <a:buSzPct val="100000"/>
              <a:buFont typeface="Calibri"/>
              <a:buChar char="•"/>
            </a:pPr>
            <a:r>
              <a:rPr lang="en" sz="1000" b="0" i="0" u="none" strike="noStrike" cap="none" baseline="0">
                <a:solidFill>
                  <a:schemeClr val="dk1"/>
                </a:solidFill>
                <a:latin typeface="Trebuchet MS"/>
                <a:ea typeface="Trebuchet MS"/>
                <a:cs typeface="Trebuchet MS"/>
                <a:sym typeface="Trebuchet MS"/>
              </a:rPr>
              <a:t>Langstrøm, N., Grann, M., Ruchkin, V., Sjøstedt, G., &amp; Fazel, S. (2009). Risk factors for violent offending in autism spectrum disorder. A national study of hospitalized individuals. Journal of Interpersonal Violence, 24, 1358–1370.</a:t>
            </a:r>
          </a:p>
          <a:p>
            <a:pPr marL="342900" marR="0" lvl="0" indent="-241300" algn="l" rtl="0">
              <a:lnSpc>
                <a:spcPct val="90000"/>
              </a:lnSpc>
              <a:spcBef>
                <a:spcPts val="0"/>
              </a:spcBef>
              <a:spcAft>
                <a:spcPts val="0"/>
              </a:spcAft>
              <a:buClr>
                <a:schemeClr val="dk1"/>
              </a:buClr>
              <a:buSzPct val="100000"/>
              <a:buFont typeface="Calibri"/>
              <a:buChar char="•"/>
            </a:pPr>
            <a:r>
              <a:rPr lang="en" sz="1000" b="0" i="0" u="none" strike="noStrike" cap="none" baseline="0">
                <a:solidFill>
                  <a:schemeClr val="dk1"/>
                </a:solidFill>
                <a:latin typeface="Trebuchet MS"/>
                <a:ea typeface="Trebuchet MS"/>
                <a:cs typeface="Trebuchet MS"/>
                <a:sym typeface="Trebuchet MS"/>
              </a:rPr>
              <a:t>Rasanen, O., Hirvenoja, R., Hakko, H.,&amp; Vaisanen, E. (1995). A study of the Finnish juvenile arsonists. </a:t>
            </a:r>
            <a:r>
              <a:rPr lang="en" sz="1000" b="0" i="1" u="none" strike="noStrike" cap="none" baseline="0">
                <a:solidFill>
                  <a:schemeClr val="dk1"/>
                </a:solidFill>
                <a:latin typeface="Trebuchet MS"/>
                <a:ea typeface="Trebuchet MS"/>
                <a:cs typeface="Trebuchet MS"/>
                <a:sym typeface="Trebuchet MS"/>
              </a:rPr>
              <a:t>Psychiatria Fennica, 26</a:t>
            </a:r>
            <a:r>
              <a:rPr lang="en" sz="1000" b="0" i="0" u="none" strike="noStrike" cap="none" baseline="0">
                <a:solidFill>
                  <a:schemeClr val="dk1"/>
                </a:solidFill>
                <a:latin typeface="Trebuchet MS"/>
                <a:ea typeface="Trebuchet MS"/>
                <a:cs typeface="Trebuchet MS"/>
                <a:sym typeface="Trebuchet MS"/>
              </a:rPr>
              <a:t>. 130-137.</a:t>
            </a:r>
          </a:p>
          <a:p>
            <a:pPr marL="342900" marR="0" lvl="0" indent="-241300" algn="l" rtl="0">
              <a:lnSpc>
                <a:spcPct val="90000"/>
              </a:lnSpc>
              <a:spcBef>
                <a:spcPts val="0"/>
              </a:spcBef>
              <a:spcAft>
                <a:spcPts val="0"/>
              </a:spcAft>
              <a:buClr>
                <a:schemeClr val="dk1"/>
              </a:buClr>
              <a:buSzPct val="100000"/>
              <a:buFont typeface="Calibri"/>
              <a:buChar char="•"/>
            </a:pPr>
            <a:r>
              <a:rPr lang="en" sz="1000" b="0" i="0" u="none" strike="noStrike" cap="none" baseline="0">
                <a:solidFill>
                  <a:schemeClr val="dk1"/>
                </a:solidFill>
                <a:latin typeface="Trebuchet MS"/>
                <a:ea typeface="Trebuchet MS"/>
                <a:cs typeface="Trebuchet MS"/>
                <a:sym typeface="Trebuchet MS"/>
              </a:rPr>
              <a:t>Rasanen, O., Hakko, H., &amp; Vaisanen, E. (1995). The mental state of arsonists as determined by forensic psychiatric examinations.</a:t>
            </a:r>
            <a:r>
              <a:rPr lang="en" sz="1000" b="0" i="1" u="none" strike="noStrike" cap="none" baseline="0">
                <a:solidFill>
                  <a:schemeClr val="dk1"/>
                </a:solidFill>
                <a:latin typeface="Trebuchet MS"/>
                <a:ea typeface="Trebuchet MS"/>
                <a:cs typeface="Trebuchet MS"/>
                <a:sym typeface="Trebuchet MS"/>
              </a:rPr>
              <a:t> Bulletin of the American Academy of Psychiatry and the Law, 23</a:t>
            </a:r>
            <a:r>
              <a:rPr lang="en" sz="1000" b="0" i="0" u="none" strike="noStrike" cap="none" baseline="0">
                <a:solidFill>
                  <a:schemeClr val="dk1"/>
                </a:solidFill>
                <a:latin typeface="Trebuchet MS"/>
                <a:ea typeface="Trebuchet MS"/>
                <a:cs typeface="Trebuchet MS"/>
                <a:sym typeface="Trebuchet MS"/>
              </a:rPr>
              <a:t>(4), 547-553. </a:t>
            </a:r>
          </a:p>
          <a:p>
            <a:pPr marL="342900" marR="0" lvl="0" indent="-241300" algn="l" rtl="0">
              <a:lnSpc>
                <a:spcPct val="90000"/>
              </a:lnSpc>
              <a:spcBef>
                <a:spcPts val="0"/>
              </a:spcBef>
              <a:spcAft>
                <a:spcPts val="0"/>
              </a:spcAft>
              <a:buClr>
                <a:schemeClr val="dk1"/>
              </a:buClr>
              <a:buSzPct val="100000"/>
              <a:buFont typeface="Calibri"/>
              <a:buChar char="•"/>
            </a:pPr>
            <a:r>
              <a:rPr lang="en" sz="1000" b="0" i="0" u="none" strike="noStrike" cap="none" baseline="0">
                <a:solidFill>
                  <a:schemeClr val="dk1"/>
                </a:solidFill>
                <a:latin typeface="Trebuchet MS"/>
                <a:ea typeface="Trebuchet MS"/>
                <a:cs typeface="Trebuchet MS"/>
                <a:sym typeface="Trebuchet MS"/>
              </a:rPr>
              <a:t>Slovenko,R. (2009). Commentary: Personality disorders and criminal law. </a:t>
            </a:r>
            <a:r>
              <a:rPr lang="en" sz="1000" b="0" i="1" u="none" strike="noStrike" cap="none" baseline="0">
                <a:solidFill>
                  <a:schemeClr val="dk1"/>
                </a:solidFill>
                <a:latin typeface="Trebuchet MS"/>
                <a:ea typeface="Trebuchet MS"/>
                <a:cs typeface="Trebuchet MS"/>
                <a:sym typeface="Trebuchet MS"/>
              </a:rPr>
              <a:t>Journal of the American Academy of Psychiatry and that Law Online, 37</a:t>
            </a:r>
            <a:r>
              <a:rPr lang="en" sz="1000" b="0" i="0" u="none" strike="noStrike" cap="none" baseline="0">
                <a:solidFill>
                  <a:schemeClr val="dk1"/>
                </a:solidFill>
                <a:latin typeface="Trebuchet MS"/>
                <a:ea typeface="Trebuchet MS"/>
                <a:cs typeface="Trebuchet MS"/>
                <a:sym typeface="Trebuchet MS"/>
              </a:rPr>
              <a:t> (2), 182-185.</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00064" y="321469"/>
            <a:ext cx="8186737" cy="857250"/>
          </a:xfrm>
        </p:spPr>
        <p:txBody>
          <a:bodyPr/>
          <a:lstStyle/>
          <a:p>
            <a:r>
              <a:rPr lang="en-US" sz="3600" b="1" smtClean="0">
                <a:solidFill>
                  <a:srgbClr val="FF6600"/>
                </a:solidFill>
                <a:latin typeface="Baskerville Old Face" pitchFamily="18" charset="0"/>
                <a:ea typeface="ＭＳ Ｐゴシック" pitchFamily="50" charset="-128"/>
              </a:rPr>
              <a:t>Let Us Meet Again</a:t>
            </a:r>
          </a:p>
        </p:txBody>
      </p:sp>
      <p:sp>
        <p:nvSpPr>
          <p:cNvPr id="3" name="Content Placeholder 2"/>
          <p:cNvSpPr>
            <a:spLocks noGrp="1"/>
          </p:cNvSpPr>
          <p:nvPr>
            <p:ph idx="1"/>
          </p:nvPr>
        </p:nvSpPr>
        <p:spPr>
          <a:xfrm>
            <a:off x="642938" y="1285875"/>
            <a:ext cx="8001000" cy="300037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rgbClr val="002060"/>
            </a:solidFill>
          </a:ln>
        </p:spPr>
        <p:txBody>
          <a:bodyPr/>
          <a:lstStyle/>
          <a:p>
            <a:pPr algn="ctr">
              <a:buFont typeface="Arial" charset="0"/>
              <a:buNone/>
              <a:defRPr/>
            </a:pPr>
            <a:r>
              <a:rPr lang="en-US" dirty="0" smtClean="0">
                <a:effectLst>
                  <a:outerShdw blurRad="38100" dist="38100" dir="2700000" algn="tl">
                    <a:srgbClr val="000000">
                      <a:alpha val="43137"/>
                    </a:srgbClr>
                  </a:outerShdw>
                </a:effectLst>
                <a:latin typeface="Georgia" pitchFamily="18" charset="0"/>
              </a:rPr>
              <a:t>We welcome you all to our future conferences of OMICS Group International  </a:t>
            </a:r>
          </a:p>
          <a:p>
            <a:pPr algn="ctr">
              <a:buFont typeface="Arial" charset="0"/>
              <a:buNone/>
              <a:defRPr/>
            </a:pP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1800" dirty="0" smtClean="0">
                <a:effectLst>
                  <a:outerShdw blurRad="38100" dist="38100" dir="2700000" algn="tl">
                    <a:srgbClr val="000000">
                      <a:alpha val="43137"/>
                    </a:srgbClr>
                  </a:outerShdw>
                </a:effectLst>
                <a:latin typeface="Georgia" pitchFamily="18" charset="0"/>
              </a:rPr>
              <a:t>Please Visit:</a:t>
            </a:r>
            <a:r>
              <a:rPr lang="en-US" sz="2400" dirty="0" smtClean="0">
                <a:effectLst>
                  <a:outerShdw blurRad="38100" dist="38100" dir="2700000" algn="tl">
                    <a:srgbClr val="000000">
                      <a:alpha val="43137"/>
                    </a:srgbClr>
                  </a:outerShdw>
                </a:effectLst>
                <a:latin typeface="Georgia" pitchFamily="18" charset="0"/>
              </a:rPr>
              <a:t/>
            </a:r>
            <a:br>
              <a:rPr lang="en-US" sz="2400" dirty="0" smtClean="0">
                <a:effectLst>
                  <a:outerShdw blurRad="38100" dist="38100" dir="2700000" algn="tl">
                    <a:srgbClr val="000000">
                      <a:alpha val="43137"/>
                    </a:srgbClr>
                  </a:outerShdw>
                </a:effectLst>
                <a:latin typeface="Georgia" pitchFamily="18" charset="0"/>
              </a:rPr>
            </a:br>
            <a:r>
              <a:rPr lang="en-US" sz="2400" dirty="0" smtClean="0">
                <a:effectLst>
                  <a:outerShdw blurRad="38100" dist="38100" dir="2700000" algn="tl">
                    <a:srgbClr val="000000">
                      <a:alpha val="43137"/>
                    </a:srgbClr>
                  </a:outerShdw>
                </a:effectLst>
                <a:latin typeface="Georgia" pitchFamily="18" charset="0"/>
                <a:hlinkClick r:id="rId2"/>
              </a:rPr>
              <a:t>www.omicsgroup.com</a:t>
            </a: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2400" dirty="0" smtClean="0">
                <a:effectLst>
                  <a:outerShdw blurRad="38100" dist="38100" dir="2700000" algn="tl">
                    <a:srgbClr val="000000">
                      <a:alpha val="43137"/>
                    </a:srgbClr>
                  </a:outerShdw>
                </a:effectLst>
                <a:latin typeface="Georgia" pitchFamily="18" charset="0"/>
                <a:hlinkClick r:id="rId3"/>
              </a:rPr>
              <a:t>www.conferenceseries.com</a:t>
            </a: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endParaRPr lang="en-US" sz="2400" dirty="0" smtClean="0">
              <a:effectLst>
                <a:outerShdw blurRad="38100" dist="38100" dir="2700000" algn="tl">
                  <a:srgbClr val="000000">
                    <a:alpha val="43137"/>
                  </a:srgbClr>
                </a:outerShdw>
              </a:effectLst>
              <a:latin typeface="Georgia" pitchFamily="18" charset="0"/>
            </a:endParaRPr>
          </a:p>
          <a:p>
            <a:pPr algn="just">
              <a:buFont typeface="Arial" charset="0"/>
              <a:buNone/>
              <a:defRPr/>
            </a:pPr>
            <a:endParaRPr lang="en-US" sz="2400" dirty="0" smtClean="0">
              <a:effectLst>
                <a:outerShdw blurRad="38100" dist="38100" dir="2700000" algn="tl">
                  <a:srgbClr val="000000">
                    <a:alpha val="43137"/>
                  </a:srgbClr>
                </a:outerShdw>
              </a:effectLst>
            </a:endParaRPr>
          </a:p>
          <a:p>
            <a:pPr algn="just">
              <a:buFont typeface="Arial" charset="0"/>
              <a:buNone/>
              <a:defRPr/>
            </a:pPr>
            <a:endParaRPr lang="en-US" sz="2400" dirty="0" smtClean="0">
              <a:effectLst>
                <a:outerShdw blurRad="38100" dist="38100" dir="2700000" algn="tl">
                  <a:srgbClr val="000000">
                    <a:alpha val="43137"/>
                  </a:srgbClr>
                </a:outerShdw>
              </a:effectLst>
            </a:endParaRPr>
          </a:p>
          <a:p>
            <a:pPr algn="just">
              <a:buFont typeface="Arial" charset="0"/>
              <a:buNone/>
              <a:defRPr/>
            </a:pPr>
            <a:endParaRPr lang="en-US" sz="2400" dirty="0">
              <a:effectLst>
                <a:outerShdw blurRad="38100" dist="38100" dir="2700000" algn="tl">
                  <a:srgbClr val="000000">
                    <a:alpha val="43137"/>
                  </a:srgbClr>
                </a:outerShdw>
              </a:effectLst>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14313"/>
            <a:ext cx="8229600" cy="857250"/>
          </a:xfrm>
        </p:spPr>
        <p:txBody>
          <a:bodyPr/>
          <a:lstStyle/>
          <a:p>
            <a:pPr>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571501" y="1178719"/>
            <a:ext cx="7972425" cy="336232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pPr algn="just">
              <a:buFont typeface="Arial" charset="0"/>
              <a:buNone/>
              <a:defRPr/>
            </a:pPr>
            <a:r>
              <a:rPr lang="en-US" sz="2000" dirty="0" smtClean="0">
                <a:latin typeface="+mj-lt"/>
              </a:rPr>
              <a:t>     OMICS Group International is a pioneer and leading science event organizer, which publishes around 400 open access journals and conducts over 300 Medical, Clinical, Engineering, Life Sciences, </a:t>
            </a:r>
            <a:r>
              <a:rPr lang="en-US" sz="2000" dirty="0" err="1" smtClean="0">
                <a:latin typeface="+mj-lt"/>
              </a:rPr>
              <a:t>Phrama</a:t>
            </a:r>
            <a:r>
              <a:rPr lang="en-US" sz="2000" dirty="0" smtClean="0">
                <a:latin typeface="+mj-lt"/>
              </a:rPr>
              <a:t> scientific conferences all over the globe annually with the support of more than 1000 scientific associations and 30,000 editorial board members and 3.5 million followers to its credit.</a:t>
            </a:r>
            <a:br>
              <a:rPr lang="en-US" sz="2000" dirty="0" smtClean="0">
                <a:latin typeface="+mj-lt"/>
              </a:rPr>
            </a:br>
            <a:endParaRPr lang="en-US" sz="2000" dirty="0" smtClean="0">
              <a:latin typeface="+mj-lt"/>
            </a:endParaRPr>
          </a:p>
          <a:p>
            <a:pPr algn="just">
              <a:buFont typeface="Arial" charset="0"/>
              <a:buNone/>
              <a:defRPr/>
            </a:pPr>
            <a:r>
              <a:rPr lang="en-US" sz="2000" dirty="0" smtClean="0">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a:t>
            </a:r>
            <a:r>
              <a:rPr lang="en-US" sz="2000" dirty="0" err="1" smtClean="0">
                <a:latin typeface="+mj-lt"/>
              </a:rPr>
              <a:t>Bengaluru</a:t>
            </a:r>
            <a:r>
              <a:rPr lang="en-US" sz="2000" dirty="0" smtClean="0">
                <a:latin typeface="+mj-lt"/>
              </a:rPr>
              <a:t> and Mumbai.</a:t>
            </a:r>
          </a:p>
          <a:p>
            <a:pPr>
              <a:defRPr/>
            </a:pP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186431" y="1429621"/>
            <a:ext cx="6858000" cy="1790774"/>
          </a:xfrm>
          <a:prstGeom prst="rect">
            <a:avLst/>
          </a:prstGeom>
          <a:noFill/>
          <a:ln>
            <a:noFill/>
          </a:ln>
        </p:spPr>
        <p:txBody>
          <a:bodyPr lIns="68575" tIns="34275" rIns="68575" bIns="34275" anchor="b" anchorCtr="0">
            <a:noAutofit/>
          </a:bodyPr>
          <a:lstStyle/>
          <a:p>
            <a:pPr marL="0" marR="0" lvl="0" indent="0" algn="ctr" rtl="0">
              <a:lnSpc>
                <a:spcPct val="90000"/>
              </a:lnSpc>
              <a:spcBef>
                <a:spcPts val="0"/>
              </a:spcBef>
              <a:spcAft>
                <a:spcPts val="0"/>
              </a:spcAft>
              <a:buClr>
                <a:schemeClr val="dk1"/>
              </a:buClr>
              <a:buSzPct val="25000"/>
              <a:buFont typeface="Calibri"/>
              <a:buNone/>
            </a:pPr>
            <a:r>
              <a:rPr lang="en" sz="4000" b="0" i="0" u="none" strike="noStrike" cap="none" baseline="0" dirty="0">
                <a:solidFill>
                  <a:schemeClr val="dk1"/>
                </a:solidFill>
                <a:latin typeface="Calibri"/>
                <a:ea typeface="Calibri"/>
                <a:cs typeface="Calibri"/>
                <a:sym typeface="Calibri"/>
              </a:rPr>
              <a:t>Forensic use of a DSM-5 Quadrant in juvenile fire setting and bomb making cases: A mitigation of criminal responsibility?</a:t>
            </a:r>
          </a:p>
        </p:txBody>
      </p:sp>
      <p:sp>
        <p:nvSpPr>
          <p:cNvPr id="61" name="Shape 61"/>
          <p:cNvSpPr txBox="1">
            <a:spLocks noGrp="1"/>
          </p:cNvSpPr>
          <p:nvPr>
            <p:ph type="subTitle" idx="1"/>
          </p:nvPr>
        </p:nvSpPr>
        <p:spPr>
          <a:xfrm>
            <a:off x="0" y="3220405"/>
            <a:ext cx="6945975" cy="2129175"/>
          </a:xfrm>
          <a:prstGeom prst="rect">
            <a:avLst/>
          </a:prstGeom>
          <a:noFill/>
          <a:ln>
            <a:noFill/>
          </a:ln>
        </p:spPr>
        <p:txBody>
          <a:bodyPr lIns="68575" tIns="34275" rIns="68575" bIns="34275" anchor="t" anchorCtr="0">
            <a:noAutofit/>
          </a:bodyPr>
          <a:lstStyle/>
          <a:p>
            <a:pPr marL="0" marR="0" lvl="0" indent="0" algn="ctr" rtl="0">
              <a:lnSpc>
                <a:spcPct val="80000"/>
              </a:lnSpc>
              <a:spcBef>
                <a:spcPts val="0"/>
              </a:spcBef>
              <a:spcAft>
                <a:spcPts val="0"/>
              </a:spcAft>
              <a:buClr>
                <a:schemeClr val="dk1"/>
              </a:buClr>
              <a:buSzPct val="25000"/>
              <a:buFont typeface="Calibri"/>
              <a:buNone/>
            </a:pPr>
            <a:r>
              <a:rPr lang="en" sz="1800" b="0" i="0" u="none" strike="noStrike" cap="none" baseline="0">
                <a:solidFill>
                  <a:schemeClr val="dk1"/>
                </a:solidFill>
                <a:latin typeface="Calibri"/>
                <a:ea typeface="Calibri"/>
                <a:cs typeface="Calibri"/>
                <a:sym typeface="Calibri"/>
              </a:rPr>
              <a:t>By: Ronn Johnson, Ph.D., ABPP</a:t>
            </a:r>
          </a:p>
          <a:p>
            <a:pPr marL="0" marR="0" lvl="0" indent="0" algn="ctr" rtl="0">
              <a:lnSpc>
                <a:spcPct val="80000"/>
              </a:lnSpc>
              <a:spcBef>
                <a:spcPts val="800"/>
              </a:spcBef>
              <a:spcAft>
                <a:spcPts val="0"/>
              </a:spcAft>
              <a:buClr>
                <a:schemeClr val="dk1"/>
              </a:buClr>
              <a:buSzPct val="25000"/>
              <a:buFont typeface="Calibri"/>
              <a:buNone/>
            </a:pPr>
            <a:r>
              <a:rPr lang="en" sz="1800" b="0" i="0" u="none" strike="noStrike" cap="none" baseline="0">
                <a:solidFill>
                  <a:schemeClr val="dk1"/>
                </a:solidFill>
                <a:latin typeface="Calibri"/>
                <a:ea typeface="Calibri"/>
                <a:cs typeface="Calibri"/>
                <a:sym typeface="Calibri"/>
              </a:rPr>
              <a:t>Jessica Mueller, PsyD Student*</a:t>
            </a:r>
          </a:p>
          <a:p>
            <a:pPr marL="0" marR="0" lvl="0" indent="0" algn="ctr" rtl="0">
              <a:lnSpc>
                <a:spcPct val="80000"/>
              </a:lnSpc>
              <a:spcBef>
                <a:spcPts val="800"/>
              </a:spcBef>
              <a:spcAft>
                <a:spcPts val="0"/>
              </a:spcAft>
              <a:buClr>
                <a:schemeClr val="dk1"/>
              </a:buClr>
              <a:buSzPct val="25000"/>
              <a:buFont typeface="Calibri"/>
              <a:buNone/>
            </a:pPr>
            <a:r>
              <a:rPr lang="en" sz="1800" b="0" i="0" u="none" strike="noStrike" cap="none" baseline="0">
                <a:solidFill>
                  <a:schemeClr val="dk1"/>
                </a:solidFill>
                <a:latin typeface="Calibri"/>
                <a:ea typeface="Calibri"/>
                <a:cs typeface="Calibri"/>
                <a:sym typeface="Calibri"/>
              </a:rPr>
              <a:t>Eric Jacobs, MA Candidate**</a:t>
            </a:r>
          </a:p>
          <a:p>
            <a:pPr marL="0" marR="0" lvl="0" indent="0" algn="ctr" rtl="0">
              <a:lnSpc>
                <a:spcPct val="80000"/>
              </a:lnSpc>
              <a:spcBef>
                <a:spcPts val="800"/>
              </a:spcBef>
              <a:spcAft>
                <a:spcPts val="0"/>
              </a:spcAft>
              <a:buClr>
                <a:schemeClr val="dk1"/>
              </a:buClr>
              <a:buSzPct val="25000"/>
              <a:buFont typeface="Calibri"/>
              <a:buNone/>
            </a:pPr>
            <a:r>
              <a:rPr lang="en" sz="1800" b="0" i="0" u="none" strike="noStrike" cap="none" baseline="0">
                <a:solidFill>
                  <a:schemeClr val="dk1"/>
                </a:solidFill>
                <a:latin typeface="Calibri"/>
                <a:ea typeface="Calibri"/>
                <a:cs typeface="Calibri"/>
                <a:sym typeface="Calibri"/>
              </a:rPr>
              <a:t>Elizabeth Grace, MA Candidate**</a:t>
            </a:r>
          </a:p>
          <a:p>
            <a:pPr marL="0" marR="0" lvl="0" indent="0" algn="ctr" rtl="0">
              <a:lnSpc>
                <a:spcPct val="80000"/>
              </a:lnSpc>
              <a:spcBef>
                <a:spcPts val="800"/>
              </a:spcBef>
              <a:spcAft>
                <a:spcPts val="0"/>
              </a:spcAft>
              <a:buClr>
                <a:schemeClr val="dk1"/>
              </a:buClr>
              <a:buSzPct val="25000"/>
              <a:buFont typeface="Calibri"/>
              <a:buNone/>
            </a:pPr>
            <a:r>
              <a:rPr lang="en" sz="1800" b="0" i="0" u="none" strike="noStrike" cap="none" baseline="0">
                <a:solidFill>
                  <a:schemeClr val="dk1"/>
                </a:solidFill>
                <a:latin typeface="Calibri"/>
                <a:ea typeface="Calibri"/>
                <a:cs typeface="Calibri"/>
                <a:sym typeface="Calibri"/>
              </a:rPr>
              <a:t>JoJo Y.K. Lee, MA Candidate**</a:t>
            </a:r>
          </a:p>
          <a:p>
            <a:pPr marL="0" marR="0" lvl="0" indent="0" algn="l" rtl="0">
              <a:lnSpc>
                <a:spcPct val="80000"/>
              </a:lnSpc>
              <a:spcBef>
                <a:spcPts val="800"/>
              </a:spcBef>
              <a:spcAft>
                <a:spcPts val="0"/>
              </a:spcAft>
              <a:buClr>
                <a:schemeClr val="dk1"/>
              </a:buClr>
              <a:buSzPct val="25000"/>
              <a:buFont typeface="Calibri"/>
              <a:buNone/>
            </a:pPr>
            <a:r>
              <a:rPr lang="en" sz="1800" b="0" i="0" u="none" strike="noStrike" cap="none" baseline="0">
                <a:solidFill>
                  <a:schemeClr val="dk1"/>
                </a:solidFill>
                <a:latin typeface="Calibri"/>
                <a:ea typeface="Calibri"/>
                <a:cs typeface="Calibri"/>
                <a:sym typeface="Calibri"/>
              </a:rPr>
              <a:t> </a:t>
            </a:r>
          </a:p>
          <a:p>
            <a:pPr marL="0" marR="0" lvl="0" indent="0" algn="ctr" rtl="0">
              <a:lnSpc>
                <a:spcPct val="80000"/>
              </a:lnSpc>
              <a:spcBef>
                <a:spcPts val="800"/>
              </a:spcBef>
              <a:spcAft>
                <a:spcPts val="0"/>
              </a:spcAft>
              <a:buClr>
                <a:schemeClr val="dk1"/>
              </a:buClr>
              <a:buSzPct val="25000"/>
              <a:buFont typeface="Calibri"/>
              <a:buNone/>
            </a:pPr>
            <a:r>
              <a:rPr lang="en" sz="1800" b="0" i="0" u="none" strike="noStrike" cap="none" baseline="0">
                <a:solidFill>
                  <a:schemeClr val="dk1"/>
                </a:solidFill>
                <a:latin typeface="Calibri"/>
                <a:ea typeface="Calibri"/>
                <a:cs typeface="Calibri"/>
                <a:sym typeface="Calibri"/>
              </a:rPr>
              <a:t> </a:t>
            </a:r>
          </a:p>
        </p:txBody>
      </p:sp>
      <p:sp>
        <p:nvSpPr>
          <p:cNvPr id="62" name="Shape 62"/>
          <p:cNvSpPr txBox="1"/>
          <p:nvPr/>
        </p:nvSpPr>
        <p:spPr>
          <a:xfrm>
            <a:off x="6952950" y="4661775"/>
            <a:ext cx="2133900" cy="367424"/>
          </a:xfrm>
          <a:prstGeom prst="rect">
            <a:avLst/>
          </a:prstGeom>
          <a:noFill/>
          <a:ln>
            <a:noFill/>
          </a:ln>
        </p:spPr>
        <p:txBody>
          <a:bodyPr lIns="68575" tIns="68575" rIns="68575" bIns="6857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1100" b="0" i="0" u="none" strike="noStrike" cap="none" baseline="0">
                <a:solidFill>
                  <a:schemeClr val="dk1"/>
                </a:solidFill>
                <a:latin typeface="Arial"/>
                <a:ea typeface="Arial"/>
                <a:cs typeface="Arial"/>
                <a:sym typeface="Arial"/>
              </a:rPr>
              <a:t>* Alliant International University</a:t>
            </a:r>
          </a:p>
          <a:p>
            <a:pPr marL="0" marR="0" lvl="0" indent="0" algn="l" rtl="0">
              <a:lnSpc>
                <a:spcPct val="100000"/>
              </a:lnSpc>
              <a:spcBef>
                <a:spcPts val="0"/>
              </a:spcBef>
              <a:spcAft>
                <a:spcPts val="0"/>
              </a:spcAft>
              <a:buClr>
                <a:schemeClr val="dk1"/>
              </a:buClr>
              <a:buSzPct val="25000"/>
              <a:buFont typeface="Arial"/>
              <a:buNone/>
            </a:pPr>
            <a:r>
              <a:rPr lang="en" sz="1100" b="0" i="0" u="none" strike="noStrike" cap="none" baseline="0">
                <a:solidFill>
                  <a:schemeClr val="dk1"/>
                </a:solidFill>
                <a:latin typeface="Arial"/>
                <a:ea typeface="Arial"/>
                <a:cs typeface="Arial"/>
                <a:sym typeface="Arial"/>
              </a:rPr>
              <a:t>** University of San Diego</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628650" y="273843"/>
            <a:ext cx="7886699" cy="994171"/>
          </a:xfrm>
          <a:prstGeom prst="rect">
            <a:avLst/>
          </a:prstGeom>
          <a:noFill/>
          <a:ln>
            <a:noFill/>
          </a:ln>
        </p:spPr>
        <p:txBody>
          <a:bodyPr lIns="68575" tIns="34275" rIns="68575" bIns="342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 sz="4000" b="1" i="0" u="none" strike="noStrike" cap="none" baseline="0">
                <a:solidFill>
                  <a:schemeClr val="dk1"/>
                </a:solidFill>
                <a:latin typeface="Calibri"/>
                <a:ea typeface="Calibri"/>
                <a:cs typeface="Calibri"/>
                <a:sym typeface="Calibri"/>
              </a:rPr>
              <a:t>Overview</a:t>
            </a:r>
          </a:p>
        </p:txBody>
      </p:sp>
      <p:sp>
        <p:nvSpPr>
          <p:cNvPr id="68" name="Shape 68"/>
          <p:cNvSpPr txBox="1">
            <a:spLocks noGrp="1"/>
          </p:cNvSpPr>
          <p:nvPr>
            <p:ph type="body" idx="1"/>
          </p:nvPr>
        </p:nvSpPr>
        <p:spPr>
          <a:xfrm>
            <a:off x="763725" y="1185468"/>
            <a:ext cx="7886700" cy="3263400"/>
          </a:xfrm>
          <a:prstGeom prst="rect">
            <a:avLst/>
          </a:prstGeom>
          <a:noFill/>
          <a:ln>
            <a:noFill/>
          </a:ln>
        </p:spPr>
        <p:txBody>
          <a:bodyPr lIns="68575" tIns="34275" rIns="68575" bIns="34275" anchor="t" anchorCtr="0">
            <a:noAutofit/>
          </a:bodyPr>
          <a:lstStyle/>
          <a:p>
            <a:pPr marL="177800" marR="0" lvl="0" indent="-209550" algn="l" rtl="0">
              <a:lnSpc>
                <a:spcPct val="90000"/>
              </a:lnSpc>
              <a:spcBef>
                <a:spcPts val="0"/>
              </a:spcBef>
              <a:spcAft>
                <a:spcPts val="0"/>
              </a:spcAft>
              <a:buClr>
                <a:schemeClr val="dk1"/>
              </a:buClr>
              <a:buSzPct val="100000"/>
              <a:buFont typeface="Calibri"/>
              <a:buChar char="•"/>
            </a:pPr>
            <a:r>
              <a:rPr lang="en" sz="3500" b="0" i="0" u="none" strike="noStrike" cap="none" baseline="0" dirty="0">
                <a:solidFill>
                  <a:schemeClr val="dk1"/>
                </a:solidFill>
                <a:latin typeface="Calibri"/>
                <a:ea typeface="Calibri"/>
                <a:cs typeface="Calibri"/>
                <a:sym typeface="Calibri"/>
              </a:rPr>
              <a:t>JFSB DSM-5 Quadrant </a:t>
            </a:r>
          </a:p>
          <a:p>
            <a:pPr marL="177800" marR="0" lvl="0" indent="-209550" algn="l" rtl="0">
              <a:lnSpc>
                <a:spcPct val="90000"/>
              </a:lnSpc>
              <a:spcBef>
                <a:spcPts val="0"/>
              </a:spcBef>
              <a:spcAft>
                <a:spcPts val="0"/>
              </a:spcAft>
              <a:buClr>
                <a:schemeClr val="dk1"/>
              </a:buClr>
              <a:buSzPct val="100000"/>
              <a:buFont typeface="Calibri"/>
              <a:buChar char="•"/>
            </a:pPr>
            <a:r>
              <a:rPr lang="en" sz="3500" b="0" i="0" u="none" strike="noStrike" cap="none" baseline="0" dirty="0">
                <a:solidFill>
                  <a:schemeClr val="dk1"/>
                </a:solidFill>
                <a:latin typeface="Calibri"/>
                <a:ea typeface="Calibri"/>
                <a:cs typeface="Calibri"/>
                <a:sym typeface="Calibri"/>
              </a:rPr>
              <a:t>Why the Quadrant is important</a:t>
            </a:r>
          </a:p>
          <a:p>
            <a:pPr marL="177800" marR="0" lvl="0" indent="-209550" algn="l" rtl="0">
              <a:lnSpc>
                <a:spcPct val="90000"/>
              </a:lnSpc>
              <a:spcBef>
                <a:spcPts val="800"/>
              </a:spcBef>
              <a:spcAft>
                <a:spcPts val="0"/>
              </a:spcAft>
              <a:buClr>
                <a:schemeClr val="dk1"/>
              </a:buClr>
              <a:buSzPct val="100000"/>
              <a:buFont typeface="Calibri"/>
              <a:buChar char="•"/>
            </a:pPr>
            <a:r>
              <a:rPr lang="en" sz="3500" b="0" i="0" u="none" strike="noStrike" cap="none" baseline="0" dirty="0">
                <a:solidFill>
                  <a:schemeClr val="dk1"/>
                </a:solidFill>
                <a:latin typeface="Calibri"/>
                <a:ea typeface="Calibri"/>
                <a:cs typeface="Calibri"/>
                <a:sym typeface="Calibri"/>
              </a:rPr>
              <a:t>What is Criminal Responsibility</a:t>
            </a:r>
          </a:p>
          <a:p>
            <a:pPr marL="177800" marR="0" lvl="0" indent="-209550" algn="l" rtl="0">
              <a:lnSpc>
                <a:spcPct val="90000"/>
              </a:lnSpc>
              <a:spcBef>
                <a:spcPts val="800"/>
              </a:spcBef>
              <a:spcAft>
                <a:spcPts val="0"/>
              </a:spcAft>
              <a:buClr>
                <a:schemeClr val="dk1"/>
              </a:buClr>
              <a:buSzPct val="100000"/>
              <a:buFont typeface="Calibri"/>
              <a:buChar char="•"/>
            </a:pPr>
            <a:r>
              <a:rPr lang="en" sz="3500" b="0" i="0" u="none" strike="noStrike" cap="none" baseline="0" dirty="0">
                <a:solidFill>
                  <a:schemeClr val="dk1"/>
                </a:solidFill>
                <a:latin typeface="Calibri"/>
                <a:ea typeface="Calibri"/>
                <a:cs typeface="Calibri"/>
                <a:sym typeface="Calibri"/>
              </a:rPr>
              <a:t>How the DSM-5 Quadrant </a:t>
            </a:r>
            <a:r>
              <a:rPr lang="en-US" sz="3500" b="0" i="0" u="none" strike="noStrike" cap="none" baseline="0" dirty="0" smtClean="0">
                <a:solidFill>
                  <a:schemeClr val="dk1"/>
                </a:solidFill>
                <a:latin typeface="Calibri"/>
                <a:ea typeface="Calibri"/>
                <a:cs typeface="Calibri"/>
                <a:sym typeface="Calibri"/>
              </a:rPr>
              <a:t>d</a:t>
            </a:r>
            <a:r>
              <a:rPr lang="en" sz="3500" b="0" i="0" u="none" strike="noStrike" cap="none" baseline="0" dirty="0" smtClean="0">
                <a:solidFill>
                  <a:schemeClr val="dk1"/>
                </a:solidFill>
                <a:latin typeface="Calibri"/>
                <a:ea typeface="Calibri"/>
                <a:cs typeface="Calibri"/>
                <a:sym typeface="Calibri"/>
              </a:rPr>
              <a:t>iagnoses </a:t>
            </a:r>
            <a:r>
              <a:rPr lang="en" sz="3500" b="0" i="0" u="none" strike="noStrike" cap="none" baseline="0" dirty="0">
                <a:solidFill>
                  <a:schemeClr val="dk1"/>
                </a:solidFill>
                <a:latin typeface="Calibri"/>
                <a:ea typeface="Calibri"/>
                <a:cs typeface="Calibri"/>
                <a:sym typeface="Calibri"/>
              </a:rPr>
              <a:t>mitigate criminal responsibility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575814" y="-77273"/>
            <a:ext cx="7886699" cy="994171"/>
          </a:xfrm>
          <a:prstGeom prst="rect">
            <a:avLst/>
          </a:prstGeom>
          <a:noFill/>
          <a:ln>
            <a:noFill/>
          </a:ln>
        </p:spPr>
        <p:txBody>
          <a:bodyPr lIns="68575" tIns="34275" rIns="68575" bIns="342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 sz="4000" b="1" i="0" u="none" strike="noStrike" cap="none" baseline="0">
                <a:solidFill>
                  <a:schemeClr val="dk1"/>
                </a:solidFill>
                <a:latin typeface="Calibri"/>
                <a:ea typeface="Calibri"/>
                <a:cs typeface="Calibri"/>
                <a:sym typeface="Calibri"/>
              </a:rPr>
              <a:t>DSM-5 Quadrant</a:t>
            </a:r>
          </a:p>
        </p:txBody>
      </p:sp>
      <p:sp>
        <p:nvSpPr>
          <p:cNvPr id="74" name="Shape 74"/>
          <p:cNvSpPr txBox="1">
            <a:spLocks noGrp="1"/>
          </p:cNvSpPr>
          <p:nvPr>
            <p:ph type="body" idx="1"/>
          </p:nvPr>
        </p:nvSpPr>
        <p:spPr>
          <a:xfrm>
            <a:off x="575812" y="683268"/>
            <a:ext cx="7886699" cy="1327275"/>
          </a:xfrm>
          <a:prstGeom prst="rect">
            <a:avLst/>
          </a:prstGeom>
          <a:noFill/>
          <a:ln>
            <a:noFill/>
          </a:ln>
        </p:spPr>
        <p:txBody>
          <a:bodyPr lIns="68575" tIns="34275" rIns="68575" bIns="34275" anchor="t" anchorCtr="0">
            <a:noAutofit/>
          </a:bodyPr>
          <a:lstStyle/>
          <a:p>
            <a:pPr marL="495300" marR="0" lvl="0" indent="-361950" algn="l" rtl="0">
              <a:lnSpc>
                <a:spcPct val="90000"/>
              </a:lnSpc>
              <a:spcBef>
                <a:spcPts val="0"/>
              </a:spcBef>
              <a:spcAft>
                <a:spcPts val="0"/>
              </a:spcAft>
              <a:buClr>
                <a:schemeClr val="dk1"/>
              </a:buClr>
              <a:buSzPct val="110526"/>
              <a:buFont typeface="Trebuchet MS"/>
              <a:buChar char="•"/>
            </a:pPr>
            <a:r>
              <a:rPr lang="en" sz="1900" b="0" i="0" u="none" strike="noStrike" cap="none" baseline="0">
                <a:solidFill>
                  <a:schemeClr val="dk1"/>
                </a:solidFill>
                <a:latin typeface="Trebuchet MS"/>
                <a:ea typeface="Trebuchet MS"/>
                <a:cs typeface="Trebuchet MS"/>
                <a:sym typeface="Trebuchet MS"/>
              </a:rPr>
              <a:t>Term coined by Dr. Ronn Johnson</a:t>
            </a:r>
          </a:p>
          <a:p>
            <a:pPr marL="495300" marR="0" lvl="0" indent="-228600" algn="l" rtl="0">
              <a:lnSpc>
                <a:spcPct val="90000"/>
              </a:lnSpc>
              <a:spcBef>
                <a:spcPts val="0"/>
              </a:spcBef>
              <a:spcAft>
                <a:spcPts val="0"/>
              </a:spcAft>
              <a:buClr>
                <a:srgbClr val="00387E"/>
              </a:buClr>
              <a:buFont typeface="Calibri"/>
              <a:buNone/>
            </a:pPr>
            <a:endParaRPr sz="1900" b="0" i="0" u="none" strike="noStrike" cap="none" baseline="0">
              <a:solidFill>
                <a:schemeClr val="dk1"/>
              </a:solidFill>
              <a:latin typeface="Trebuchet MS"/>
              <a:ea typeface="Trebuchet MS"/>
              <a:cs typeface="Trebuchet MS"/>
              <a:sym typeface="Trebuchet MS"/>
            </a:endParaRPr>
          </a:p>
          <a:p>
            <a:pPr marL="495300" marR="0" lvl="0" indent="-361950" algn="l" rtl="0">
              <a:lnSpc>
                <a:spcPct val="90000"/>
              </a:lnSpc>
              <a:spcBef>
                <a:spcPts val="0"/>
              </a:spcBef>
              <a:spcAft>
                <a:spcPts val="0"/>
              </a:spcAft>
              <a:buClr>
                <a:schemeClr val="dk1"/>
              </a:buClr>
              <a:buSzPct val="110526"/>
              <a:buFont typeface="Trebuchet MS"/>
              <a:buChar char="•"/>
            </a:pPr>
            <a:r>
              <a:rPr lang="en" sz="1900" b="0" i="0" u="none" strike="noStrike" cap="none" baseline="0">
                <a:solidFill>
                  <a:schemeClr val="dk1"/>
                </a:solidFill>
                <a:latin typeface="Trebuchet MS"/>
                <a:ea typeface="Trebuchet MS"/>
                <a:cs typeface="Trebuchet MS"/>
                <a:sym typeface="Trebuchet MS"/>
              </a:rPr>
              <a:t>"A DSM-5 Quadrant that includes conduct disorder/oppositional defiant disorder, PTSD, autism spectrum disorder and ADHD may capture many of the JFSBs seen."</a:t>
            </a:r>
          </a:p>
        </p:txBody>
      </p:sp>
      <p:sp>
        <p:nvSpPr>
          <p:cNvPr id="75" name="Shape 75"/>
          <p:cNvSpPr txBox="1"/>
          <p:nvPr/>
        </p:nvSpPr>
        <p:spPr>
          <a:xfrm>
            <a:off x="6748529" y="4587307"/>
            <a:ext cx="2228849" cy="276999"/>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 sz="1400" b="0" i="0" u="none" strike="noStrike" cap="none" baseline="0">
                <a:solidFill>
                  <a:schemeClr val="dk1"/>
                </a:solidFill>
                <a:latin typeface="Calibri"/>
                <a:ea typeface="Calibri"/>
                <a:cs typeface="Calibri"/>
                <a:sym typeface="Calibri"/>
              </a:rPr>
              <a:t>Johnson &amp; Jones (2014)</a:t>
            </a:r>
          </a:p>
        </p:txBody>
      </p:sp>
      <p:grpSp>
        <p:nvGrpSpPr>
          <p:cNvPr id="76" name="Shape 76"/>
          <p:cNvGrpSpPr/>
          <p:nvPr/>
        </p:nvGrpSpPr>
        <p:grpSpPr>
          <a:xfrm>
            <a:off x="2823260" y="2247545"/>
            <a:ext cx="3528431" cy="3220028"/>
            <a:chOff x="2045861" y="157824"/>
            <a:chExt cx="4692842" cy="4940017"/>
          </a:xfrm>
        </p:grpSpPr>
        <p:sp>
          <p:nvSpPr>
            <p:cNvPr id="77" name="Shape 77"/>
            <p:cNvSpPr txBox="1"/>
            <p:nvPr/>
          </p:nvSpPr>
          <p:spPr>
            <a:xfrm>
              <a:off x="2045861" y="2138643"/>
              <a:ext cx="2514599" cy="2959198"/>
            </a:xfrm>
            <a:prstGeom prst="rect">
              <a:avLst/>
            </a:prstGeom>
            <a:noFill/>
            <a:ln>
              <a:noFill/>
            </a:ln>
          </p:spPr>
          <p:txBody>
            <a:bodyPr lIns="68575" tIns="68575" rIns="68575" bIns="68575" anchor="t" anchorCtr="0">
              <a:noAutofit/>
            </a:bodyPr>
            <a:lstStyle/>
            <a:p>
              <a:pPr marL="0" marR="0" lvl="0" indent="0" algn="l" rtl="0">
                <a:lnSpc>
                  <a:spcPct val="100000"/>
                </a:lnSpc>
                <a:spcBef>
                  <a:spcPts val="0"/>
                </a:spcBef>
                <a:spcAft>
                  <a:spcPts val="0"/>
                </a:spcAft>
                <a:buClr>
                  <a:srgbClr val="000000"/>
                </a:buClr>
                <a:buFont typeface="Arial"/>
                <a:buNone/>
              </a:pPr>
              <a:endParaRPr sz="2300" b="0" i="0" u="none" strike="noStrike" cap="none" baseline="0">
                <a:solidFill>
                  <a:srgbClr val="000000"/>
                </a:solidFill>
                <a:latin typeface="Trebuchet MS"/>
                <a:ea typeface="Trebuchet MS"/>
                <a:cs typeface="Trebuchet MS"/>
                <a:sym typeface="Trebuchet MS"/>
              </a:endParaRPr>
            </a:p>
            <a:p>
              <a:pPr marL="0" marR="0" lvl="0" indent="0" algn="ctr" rtl="0">
                <a:lnSpc>
                  <a:spcPct val="100000"/>
                </a:lnSpc>
                <a:spcBef>
                  <a:spcPts val="0"/>
                </a:spcBef>
                <a:spcAft>
                  <a:spcPts val="0"/>
                </a:spcAft>
                <a:buClr>
                  <a:schemeClr val="dk2"/>
                </a:buClr>
                <a:buSzPct val="25000"/>
                <a:buFont typeface="Trebuchet MS"/>
                <a:buNone/>
              </a:pPr>
              <a:r>
                <a:rPr lang="en" sz="1900" b="0" i="0" u="none" strike="noStrike" cap="none" baseline="0">
                  <a:solidFill>
                    <a:schemeClr val="dk2"/>
                  </a:solidFill>
                  <a:latin typeface="Trebuchet MS"/>
                  <a:ea typeface="Trebuchet MS"/>
                  <a:cs typeface="Trebuchet MS"/>
                  <a:sym typeface="Trebuchet MS"/>
                </a:rPr>
                <a:t>Attention Deficit/ Hyperactivity Disorder</a:t>
              </a:r>
            </a:p>
          </p:txBody>
        </p:sp>
        <p:grpSp>
          <p:nvGrpSpPr>
            <p:cNvPr id="78" name="Shape 78"/>
            <p:cNvGrpSpPr/>
            <p:nvPr/>
          </p:nvGrpSpPr>
          <p:grpSpPr>
            <a:xfrm>
              <a:off x="2121962" y="157824"/>
              <a:ext cx="4616741" cy="4014613"/>
              <a:chOff x="2121936" y="158624"/>
              <a:chExt cx="4616542" cy="4013843"/>
            </a:xfrm>
          </p:grpSpPr>
          <p:sp>
            <p:nvSpPr>
              <p:cNvPr id="79" name="Shape 79"/>
              <p:cNvSpPr txBox="1"/>
              <p:nvPr/>
            </p:nvSpPr>
            <p:spPr>
              <a:xfrm>
                <a:off x="4399978" y="454950"/>
                <a:ext cx="2338500" cy="2068498"/>
              </a:xfrm>
              <a:prstGeom prst="rect">
                <a:avLst/>
              </a:prstGeom>
              <a:noFill/>
              <a:ln>
                <a:noFill/>
              </a:ln>
            </p:spPr>
            <p:txBody>
              <a:bodyPr lIns="68575" tIns="68575" rIns="68575" bIns="68575" anchor="t" anchorCtr="0">
                <a:noAutofit/>
              </a:bodyPr>
              <a:lstStyle/>
              <a:p>
                <a:pPr marL="0" marR="0" lvl="0" indent="0" algn="ctr" rtl="0">
                  <a:lnSpc>
                    <a:spcPct val="100000"/>
                  </a:lnSpc>
                  <a:spcBef>
                    <a:spcPts val="0"/>
                  </a:spcBef>
                  <a:spcAft>
                    <a:spcPts val="0"/>
                  </a:spcAft>
                  <a:buClr>
                    <a:schemeClr val="dk2"/>
                  </a:buClr>
                  <a:buSzPct val="25000"/>
                  <a:buFont typeface="Trebuchet MS"/>
                  <a:buNone/>
                </a:pPr>
                <a:r>
                  <a:rPr lang="en" sz="1900" b="0" i="0" u="none" strike="noStrike" cap="none" baseline="0" dirty="0">
                    <a:solidFill>
                      <a:schemeClr val="dk2"/>
                    </a:solidFill>
                    <a:latin typeface="Trebuchet MS"/>
                    <a:ea typeface="Trebuchet MS"/>
                    <a:cs typeface="Trebuchet MS"/>
                    <a:sym typeface="Trebuchet MS"/>
                  </a:rPr>
                  <a:t>Post-Traumatic Stress Disorder</a:t>
                </a:r>
                <a:r>
                  <a:rPr lang="en" sz="1900" b="0" i="0" u="none" strike="noStrike" cap="none" baseline="0" dirty="0">
                    <a:solidFill>
                      <a:srgbClr val="000000"/>
                    </a:solidFill>
                    <a:latin typeface="Trebuchet MS"/>
                    <a:ea typeface="Trebuchet MS"/>
                    <a:cs typeface="Trebuchet MS"/>
                    <a:sym typeface="Trebuchet MS"/>
                  </a:rPr>
                  <a:t> </a:t>
                </a:r>
              </a:p>
            </p:txBody>
          </p:sp>
          <p:sp>
            <p:nvSpPr>
              <p:cNvPr id="80" name="Shape 80"/>
              <p:cNvSpPr txBox="1"/>
              <p:nvPr/>
            </p:nvSpPr>
            <p:spPr>
              <a:xfrm>
                <a:off x="4399986" y="2838968"/>
                <a:ext cx="2184300" cy="1333499"/>
              </a:xfrm>
              <a:prstGeom prst="rect">
                <a:avLst/>
              </a:prstGeom>
              <a:noFill/>
              <a:ln>
                <a:noFill/>
              </a:ln>
            </p:spPr>
            <p:txBody>
              <a:bodyPr lIns="68575" tIns="68575" rIns="68575" bIns="68575" anchor="t" anchorCtr="0">
                <a:noAutofit/>
              </a:bodyPr>
              <a:lstStyle/>
              <a:p>
                <a:pPr marL="0" marR="0" lvl="0" indent="0" algn="ctr" rtl="0">
                  <a:lnSpc>
                    <a:spcPct val="100000"/>
                  </a:lnSpc>
                  <a:spcBef>
                    <a:spcPts val="0"/>
                  </a:spcBef>
                  <a:spcAft>
                    <a:spcPts val="0"/>
                  </a:spcAft>
                  <a:buClr>
                    <a:schemeClr val="dk2"/>
                  </a:buClr>
                  <a:buSzPct val="25000"/>
                  <a:buFont typeface="Trebuchet MS"/>
                  <a:buNone/>
                </a:pPr>
                <a:r>
                  <a:rPr lang="en" sz="1900" b="0" i="0" u="none" strike="noStrike" cap="none" baseline="0">
                    <a:solidFill>
                      <a:schemeClr val="dk2"/>
                    </a:solidFill>
                    <a:latin typeface="Trebuchet MS"/>
                    <a:ea typeface="Trebuchet MS"/>
                    <a:cs typeface="Trebuchet MS"/>
                    <a:sym typeface="Trebuchet MS"/>
                  </a:rPr>
                  <a:t>Autism</a:t>
                </a:r>
              </a:p>
              <a:p>
                <a:pPr marL="0" marR="0" lvl="0" indent="0" algn="ctr" rtl="0">
                  <a:lnSpc>
                    <a:spcPct val="100000"/>
                  </a:lnSpc>
                  <a:spcBef>
                    <a:spcPts val="0"/>
                  </a:spcBef>
                  <a:spcAft>
                    <a:spcPts val="0"/>
                  </a:spcAft>
                  <a:buClr>
                    <a:schemeClr val="dk2"/>
                  </a:buClr>
                  <a:buSzPct val="25000"/>
                  <a:buFont typeface="Trebuchet MS"/>
                  <a:buNone/>
                </a:pPr>
                <a:r>
                  <a:rPr lang="en" sz="1900" b="0" i="0" u="none" strike="noStrike" cap="none" baseline="0">
                    <a:solidFill>
                      <a:schemeClr val="dk2"/>
                    </a:solidFill>
                    <a:latin typeface="Trebuchet MS"/>
                    <a:ea typeface="Trebuchet MS"/>
                    <a:cs typeface="Trebuchet MS"/>
                    <a:sym typeface="Trebuchet MS"/>
                  </a:rPr>
                  <a:t>Spectrum</a:t>
                </a:r>
              </a:p>
            </p:txBody>
          </p:sp>
          <p:sp>
            <p:nvSpPr>
              <p:cNvPr id="81" name="Shape 81"/>
              <p:cNvSpPr txBox="1"/>
              <p:nvPr/>
            </p:nvSpPr>
            <p:spPr>
              <a:xfrm>
                <a:off x="2121936" y="158624"/>
                <a:ext cx="2186098" cy="1798499"/>
              </a:xfrm>
              <a:prstGeom prst="rect">
                <a:avLst/>
              </a:prstGeom>
              <a:noFill/>
              <a:ln>
                <a:noFill/>
              </a:ln>
            </p:spPr>
            <p:txBody>
              <a:bodyPr lIns="68575" tIns="68575" rIns="68575" bIns="68575" anchor="t" anchorCtr="0">
                <a:noAutofit/>
              </a:bodyPr>
              <a:lstStyle/>
              <a:p>
                <a:pPr marL="0" marR="0" lvl="0" indent="0" algn="ctr" rtl="0">
                  <a:lnSpc>
                    <a:spcPct val="100000"/>
                  </a:lnSpc>
                  <a:spcBef>
                    <a:spcPts val="0"/>
                  </a:spcBef>
                  <a:spcAft>
                    <a:spcPts val="0"/>
                  </a:spcAft>
                  <a:buClr>
                    <a:schemeClr val="dk2"/>
                  </a:buClr>
                  <a:buSzPct val="25000"/>
                  <a:buFont typeface="Trebuchet MS"/>
                  <a:buNone/>
                </a:pPr>
                <a:r>
                  <a:rPr lang="en" sz="1900" b="0" i="0" u="none" strike="noStrike" cap="none" baseline="0" dirty="0">
                    <a:solidFill>
                      <a:schemeClr val="dk2"/>
                    </a:solidFill>
                    <a:latin typeface="Trebuchet MS"/>
                    <a:ea typeface="Trebuchet MS"/>
                    <a:cs typeface="Trebuchet MS"/>
                    <a:sym typeface="Trebuchet MS"/>
                  </a:rPr>
                  <a:t>Conduct Disorder/</a:t>
                </a:r>
              </a:p>
              <a:p>
                <a:pPr marL="0" marR="0" lvl="0" indent="0" algn="ctr" rtl="0">
                  <a:lnSpc>
                    <a:spcPct val="100000"/>
                  </a:lnSpc>
                  <a:spcBef>
                    <a:spcPts val="0"/>
                  </a:spcBef>
                  <a:spcAft>
                    <a:spcPts val="0"/>
                  </a:spcAft>
                  <a:buClr>
                    <a:schemeClr val="dk2"/>
                  </a:buClr>
                  <a:buSzPct val="25000"/>
                  <a:buFont typeface="Trebuchet MS"/>
                  <a:buNone/>
                </a:pPr>
                <a:r>
                  <a:rPr lang="en" sz="1900" b="0" i="0" u="none" strike="noStrike" cap="none" baseline="0" dirty="0">
                    <a:solidFill>
                      <a:schemeClr val="dk2"/>
                    </a:solidFill>
                    <a:latin typeface="Trebuchet MS"/>
                    <a:ea typeface="Trebuchet MS"/>
                    <a:cs typeface="Trebuchet MS"/>
                    <a:sym typeface="Trebuchet MS"/>
                  </a:rPr>
                  <a:t>Oppositional Defiant Disorder </a:t>
                </a:r>
                <a:r>
                  <a:rPr lang="en" sz="1900" b="0" i="0" u="none" strike="noStrike" cap="none" baseline="0" dirty="0">
                    <a:solidFill>
                      <a:srgbClr val="000000"/>
                    </a:solidFill>
                    <a:latin typeface="Trebuchet MS"/>
                    <a:ea typeface="Trebuchet MS"/>
                    <a:cs typeface="Trebuchet MS"/>
                    <a:sym typeface="Trebuchet MS"/>
                  </a:rPr>
                  <a:t> </a:t>
                </a:r>
              </a:p>
            </p:txBody>
          </p:sp>
        </p:grpSp>
      </p:grpSp>
      <p:cxnSp>
        <p:nvCxnSpPr>
          <p:cNvPr id="82" name="Shape 82"/>
          <p:cNvCxnSpPr/>
          <p:nvPr/>
        </p:nvCxnSpPr>
        <p:spPr>
          <a:xfrm>
            <a:off x="4530102" y="2299689"/>
            <a:ext cx="0" cy="2861400"/>
          </a:xfrm>
          <a:prstGeom prst="straightConnector1">
            <a:avLst/>
          </a:prstGeom>
          <a:noFill/>
          <a:ln w="38100" cap="flat">
            <a:solidFill>
              <a:schemeClr val="lt2"/>
            </a:solidFill>
            <a:prstDash val="solid"/>
            <a:miter/>
            <a:headEnd type="none" w="med" len="med"/>
            <a:tailEnd type="none" w="med" len="med"/>
          </a:ln>
        </p:spPr>
      </p:cxnSp>
      <p:cxnSp>
        <p:nvCxnSpPr>
          <p:cNvPr id="83" name="Shape 83"/>
          <p:cNvCxnSpPr/>
          <p:nvPr/>
        </p:nvCxnSpPr>
        <p:spPr>
          <a:xfrm>
            <a:off x="2645550" y="3769625"/>
            <a:ext cx="3974099" cy="0"/>
          </a:xfrm>
          <a:prstGeom prst="straightConnector1">
            <a:avLst/>
          </a:prstGeom>
          <a:noFill/>
          <a:ln w="38100" cap="flat">
            <a:solidFill>
              <a:schemeClr val="lt2"/>
            </a:solidFill>
            <a:prstDash val="solid"/>
            <a:round/>
            <a:headEnd type="none" w="med" len="med"/>
            <a:tailEnd type="none" w="med" len="med"/>
          </a:ln>
        </p:spPr>
      </p:cxn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4325" y="288243"/>
            <a:ext cx="8515349" cy="994275"/>
          </a:xfrm>
          <a:prstGeom prst="rect">
            <a:avLst/>
          </a:prstGeom>
          <a:noFill/>
          <a:ln>
            <a:noFill/>
          </a:ln>
        </p:spPr>
        <p:txBody>
          <a:bodyPr lIns="68575" tIns="34275" rIns="68575" bIns="342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 sz="4000" b="1" i="0" u="none" strike="noStrike" cap="none" baseline="0" dirty="0">
                <a:solidFill>
                  <a:schemeClr val="dk1"/>
                </a:solidFill>
                <a:latin typeface="Calibri"/>
                <a:ea typeface="Calibri"/>
                <a:cs typeface="Calibri"/>
                <a:sym typeface="Calibri"/>
              </a:rPr>
              <a:t>Why the DSM-5 Quadrant is Important</a:t>
            </a:r>
          </a:p>
        </p:txBody>
      </p:sp>
      <p:sp>
        <p:nvSpPr>
          <p:cNvPr id="89" name="Shape 89"/>
          <p:cNvSpPr txBox="1">
            <a:spLocks noGrp="1"/>
          </p:cNvSpPr>
          <p:nvPr>
            <p:ph type="body" idx="1"/>
          </p:nvPr>
        </p:nvSpPr>
        <p:spPr>
          <a:xfrm>
            <a:off x="508312" y="1142446"/>
            <a:ext cx="7886699" cy="3471299"/>
          </a:xfrm>
          <a:prstGeom prst="rect">
            <a:avLst/>
          </a:prstGeom>
          <a:noFill/>
          <a:ln>
            <a:noFill/>
          </a:ln>
        </p:spPr>
        <p:txBody>
          <a:bodyPr lIns="68575" tIns="34275" rIns="68575" bIns="34275" anchor="t" anchorCtr="0">
            <a:noAutofit/>
          </a:bodyPr>
          <a:lstStyle/>
          <a:p>
            <a:pPr marL="342900" marR="0" lvl="0" indent="-323850" algn="l" rtl="0">
              <a:lnSpc>
                <a:spcPct val="90000"/>
              </a:lnSpc>
              <a:spcBef>
                <a:spcPts val="0"/>
              </a:spcBef>
              <a:spcAft>
                <a:spcPts val="0"/>
              </a:spcAft>
              <a:buClr>
                <a:schemeClr val="dk1"/>
              </a:buClr>
              <a:buSzPct val="100000"/>
              <a:buFont typeface="Calibri"/>
              <a:buChar char="•"/>
            </a:pPr>
            <a:r>
              <a:rPr lang="en" sz="2500" b="0" i="0" u="none" strike="noStrike" cap="none" baseline="0" dirty="0">
                <a:solidFill>
                  <a:schemeClr val="dk1"/>
                </a:solidFill>
                <a:latin typeface="Calibri"/>
                <a:ea typeface="Calibri"/>
                <a:cs typeface="Calibri"/>
                <a:sym typeface="Calibri"/>
              </a:rPr>
              <a:t>34.3% of arson offenses involved juveniles, which was the highest percentage of offenses involving only juveniles </a:t>
            </a:r>
          </a:p>
          <a:p>
            <a:pPr marL="0" marR="0" lvl="0" indent="0" algn="l" rtl="0">
              <a:lnSpc>
                <a:spcPct val="90000"/>
              </a:lnSpc>
              <a:spcBef>
                <a:spcPts val="0"/>
              </a:spcBef>
              <a:spcAft>
                <a:spcPts val="0"/>
              </a:spcAft>
              <a:buNone/>
            </a:pPr>
            <a:r>
              <a:rPr lang="en" dirty="0">
                <a:solidFill>
                  <a:schemeClr val="dk1"/>
                </a:solidFill>
                <a:latin typeface="Calibri"/>
                <a:ea typeface="Calibri"/>
                <a:cs typeface="Calibri"/>
                <a:sym typeface="Calibri"/>
              </a:rPr>
              <a:t>            </a:t>
            </a:r>
            <a:r>
              <a:rPr lang="en" sz="1100" b="0" i="0" u="none" strike="noStrike" cap="none" baseline="0" dirty="0">
                <a:solidFill>
                  <a:schemeClr val="dk1"/>
                </a:solidFill>
                <a:latin typeface="Calibri"/>
                <a:ea typeface="Calibri"/>
                <a:cs typeface="Calibri"/>
                <a:sym typeface="Calibri"/>
              </a:rPr>
              <a:t>(FBI, 2011) </a:t>
            </a:r>
          </a:p>
          <a:p>
            <a:pPr marL="342900" marR="0" lvl="0" indent="-323850" algn="l" rtl="0">
              <a:lnSpc>
                <a:spcPct val="90000"/>
              </a:lnSpc>
              <a:spcBef>
                <a:spcPts val="0"/>
              </a:spcBef>
              <a:spcAft>
                <a:spcPts val="0"/>
              </a:spcAft>
              <a:buClr>
                <a:schemeClr val="dk1"/>
              </a:buClr>
              <a:buSzPct val="100000"/>
              <a:buFont typeface="Calibri"/>
              <a:buChar char="•"/>
            </a:pPr>
            <a:r>
              <a:rPr lang="en" sz="2500" b="0" i="0" u="none" strike="noStrike" cap="none" baseline="0" dirty="0">
                <a:solidFill>
                  <a:schemeClr val="dk1"/>
                </a:solidFill>
                <a:latin typeface="Calibri"/>
                <a:ea typeface="Calibri"/>
                <a:cs typeface="Calibri"/>
                <a:sym typeface="Calibri"/>
              </a:rPr>
              <a:t>In 2013, there were 1,240,000 fires reported in the United States. These fires caused 3,240 civilian deaths, 15,925 civilian injuries, and $11.5 billion in property damage </a:t>
            </a:r>
          </a:p>
          <a:p>
            <a:pPr marL="0" marR="0" lvl="0" indent="457200" algn="l" rtl="0">
              <a:lnSpc>
                <a:spcPct val="90000"/>
              </a:lnSpc>
              <a:spcBef>
                <a:spcPts val="0"/>
              </a:spcBef>
              <a:spcAft>
                <a:spcPts val="0"/>
              </a:spcAft>
              <a:buNone/>
            </a:pPr>
            <a:r>
              <a:rPr lang="en" sz="1100" b="0" i="0" u="none" strike="noStrike" cap="none" baseline="0" dirty="0">
                <a:solidFill>
                  <a:schemeClr val="dk1"/>
                </a:solidFill>
                <a:latin typeface="Calibri"/>
                <a:ea typeface="Calibri"/>
                <a:cs typeface="Calibri"/>
                <a:sym typeface="Calibri"/>
              </a:rPr>
              <a:t>(National Fire Protection Association, 2013). </a:t>
            </a:r>
          </a:p>
          <a:p>
            <a:pPr marL="342900" marR="0" lvl="0" indent="-323850" algn="l" rtl="0">
              <a:lnSpc>
                <a:spcPct val="90000"/>
              </a:lnSpc>
              <a:spcBef>
                <a:spcPts val="0"/>
              </a:spcBef>
              <a:spcAft>
                <a:spcPts val="0"/>
              </a:spcAft>
              <a:buClr>
                <a:schemeClr val="dk1"/>
              </a:buClr>
              <a:buSzPct val="100000"/>
              <a:buFont typeface="Calibri"/>
              <a:buChar char="•"/>
            </a:pPr>
            <a:r>
              <a:rPr lang="en" sz="2500" b="0" i="0" u="none" strike="noStrike" cap="none" baseline="0" dirty="0">
                <a:solidFill>
                  <a:schemeClr val="dk1"/>
                </a:solidFill>
                <a:latin typeface="Calibri"/>
                <a:ea typeface="Calibri"/>
                <a:cs typeface="Calibri"/>
                <a:sym typeface="Calibri"/>
              </a:rPr>
              <a:t>The average dollar loss per arson is $13,196 </a:t>
            </a:r>
            <a:r>
              <a:rPr lang="en" sz="1100" b="0" i="0" u="none" strike="noStrike" cap="none" baseline="0" dirty="0">
                <a:solidFill>
                  <a:schemeClr val="dk1"/>
                </a:solidFill>
                <a:latin typeface="Calibri"/>
                <a:ea typeface="Calibri"/>
                <a:cs typeface="Calibri"/>
                <a:sym typeface="Calibri"/>
              </a:rPr>
              <a:t>(FBI, 2011)</a:t>
            </a:r>
          </a:p>
          <a:p>
            <a:pPr marL="342900" marR="0" lvl="0" indent="-323850" algn="l" rtl="0">
              <a:lnSpc>
                <a:spcPct val="115000"/>
              </a:lnSpc>
              <a:spcBef>
                <a:spcPts val="0"/>
              </a:spcBef>
              <a:spcAft>
                <a:spcPts val="0"/>
              </a:spcAft>
              <a:buClr>
                <a:schemeClr val="dk1"/>
              </a:buClr>
              <a:buSzPct val="100000"/>
              <a:buFont typeface="Calibri"/>
              <a:buChar char="•"/>
            </a:pPr>
            <a:r>
              <a:rPr lang="en" sz="2500" b="0" i="0" u="none" strike="noStrike" cap="none" baseline="0" dirty="0">
                <a:solidFill>
                  <a:schemeClr val="dk1"/>
                </a:solidFill>
                <a:latin typeface="Calibri"/>
                <a:ea typeface="Calibri"/>
                <a:cs typeface="Calibri"/>
                <a:sym typeface="Calibri"/>
              </a:rPr>
              <a:t>Juveniles may be subject to severe legal punishment as well as his or her parents/guardians</a:t>
            </a:r>
          </a:p>
          <a:p>
            <a:pPr marL="0" marR="0" lvl="0" indent="0" algn="l" rtl="0">
              <a:lnSpc>
                <a:spcPct val="115000"/>
              </a:lnSpc>
              <a:spcBef>
                <a:spcPts val="0"/>
              </a:spcBef>
              <a:spcAft>
                <a:spcPts val="0"/>
              </a:spcAft>
              <a:buClr>
                <a:schemeClr val="dk1"/>
              </a:buClr>
              <a:buFont typeface="Calibri"/>
              <a:buNone/>
            </a:pPr>
            <a:endParaRPr sz="2100" b="0" i="0" u="none" strike="noStrike" cap="none" baseline="0" dirty="0">
              <a:solidFill>
                <a:schemeClr val="dk2"/>
              </a:solidFill>
              <a:latin typeface="Calibri"/>
              <a:ea typeface="Calibri"/>
              <a:cs typeface="Calibri"/>
              <a:sym typeface="Calibri"/>
            </a:endParaRPr>
          </a:p>
          <a:p>
            <a:pPr marL="177800" marR="0" lvl="0" indent="-38100" algn="l" rtl="0">
              <a:lnSpc>
                <a:spcPct val="90000"/>
              </a:lnSpc>
              <a:spcBef>
                <a:spcPts val="0"/>
              </a:spcBef>
              <a:spcAft>
                <a:spcPts val="0"/>
              </a:spcAft>
              <a:buClr>
                <a:schemeClr val="dk1"/>
              </a:buClr>
              <a:buFont typeface="Arial"/>
              <a:buNone/>
            </a:pPr>
            <a:endParaRPr sz="2100" b="0" i="0" u="none" strike="noStrike" cap="none" baseline="0" dirty="0">
              <a:solidFill>
                <a:schemeClr val="dk1"/>
              </a:solidFill>
              <a:latin typeface="Calibri"/>
              <a:ea typeface="Calibri"/>
              <a:cs typeface="Calibri"/>
              <a:sym typeface="Calibri"/>
            </a:endParaRPr>
          </a:p>
          <a:p>
            <a:pPr marL="177800" marR="0" lvl="0" indent="-38100" algn="l" rtl="0">
              <a:lnSpc>
                <a:spcPct val="90000"/>
              </a:lnSpc>
              <a:spcBef>
                <a:spcPts val="0"/>
              </a:spcBef>
              <a:spcAft>
                <a:spcPts val="0"/>
              </a:spcAft>
              <a:buClr>
                <a:schemeClr val="dk1"/>
              </a:buClr>
              <a:buFont typeface="Calibri"/>
              <a:buNone/>
            </a:pPr>
            <a:endParaRPr sz="21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628650" y="164696"/>
            <a:ext cx="7886699" cy="994171"/>
          </a:xfrm>
          <a:prstGeom prst="rect">
            <a:avLst/>
          </a:prstGeom>
          <a:noFill/>
          <a:ln>
            <a:noFill/>
          </a:ln>
        </p:spPr>
        <p:txBody>
          <a:bodyPr lIns="68575" tIns="34275" rIns="68575" bIns="342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 sz="4000" b="1" i="0" u="none" strike="noStrike" cap="none" baseline="0">
                <a:solidFill>
                  <a:schemeClr val="dk1"/>
                </a:solidFill>
                <a:latin typeface="Calibri"/>
                <a:ea typeface="Calibri"/>
                <a:cs typeface="Calibri"/>
                <a:sym typeface="Calibri"/>
              </a:rPr>
              <a:t>Criminal Responsibility and JFSB</a:t>
            </a:r>
          </a:p>
        </p:txBody>
      </p:sp>
      <p:sp>
        <p:nvSpPr>
          <p:cNvPr id="95" name="Shape 95"/>
          <p:cNvSpPr txBox="1">
            <a:spLocks noGrp="1"/>
          </p:cNvSpPr>
          <p:nvPr>
            <p:ph type="body" idx="1"/>
          </p:nvPr>
        </p:nvSpPr>
        <p:spPr>
          <a:xfrm>
            <a:off x="628650" y="1158875"/>
            <a:ext cx="7886700" cy="4095600"/>
          </a:xfrm>
          <a:prstGeom prst="rect">
            <a:avLst/>
          </a:prstGeom>
          <a:noFill/>
          <a:ln>
            <a:noFill/>
          </a:ln>
        </p:spPr>
        <p:txBody>
          <a:bodyPr lIns="68575" tIns="34275" rIns="68575" bIns="34275" anchor="t" anchorCtr="0">
            <a:noAutofit/>
          </a:bodyPr>
          <a:lstStyle/>
          <a:p>
            <a:pPr marL="342900" marR="0" lvl="0" indent="-323850" algn="l" rtl="0">
              <a:lnSpc>
                <a:spcPct val="90000"/>
              </a:lnSpc>
              <a:spcBef>
                <a:spcPts val="0"/>
              </a:spcBef>
              <a:spcAft>
                <a:spcPts val="0"/>
              </a:spcAft>
              <a:buClr>
                <a:schemeClr val="dk1"/>
              </a:buClr>
              <a:buSzPct val="100000"/>
              <a:buFont typeface="Calibri"/>
              <a:buChar char="•"/>
            </a:pPr>
            <a:r>
              <a:rPr lang="en" sz="2500" b="0" i="0" u="none" strike="noStrike" cap="none" baseline="0">
                <a:solidFill>
                  <a:schemeClr val="dk1"/>
                </a:solidFill>
                <a:latin typeface="Calibri"/>
                <a:ea typeface="Calibri"/>
                <a:cs typeface="Calibri"/>
                <a:sym typeface="Calibri"/>
              </a:rPr>
              <a:t>What is criminal responsibility? </a:t>
            </a:r>
            <a:r>
              <a:rPr lang="en" sz="1100" b="0" i="0" u="none" strike="noStrike" cap="none" baseline="0">
                <a:solidFill>
                  <a:schemeClr val="dk1"/>
                </a:solidFill>
                <a:latin typeface="Calibri"/>
                <a:ea typeface="Calibri"/>
                <a:cs typeface="Calibri"/>
                <a:sym typeface="Calibri"/>
              </a:rPr>
              <a:t>(Bryan-Hancock &amp; Casey, 2011; Spaans et al., 2011).</a:t>
            </a:r>
          </a:p>
          <a:p>
            <a:pPr marL="342900" marR="0" lvl="0" indent="-323850" algn="l" rtl="0">
              <a:lnSpc>
                <a:spcPct val="90000"/>
              </a:lnSpc>
              <a:spcBef>
                <a:spcPts val="0"/>
              </a:spcBef>
              <a:spcAft>
                <a:spcPts val="0"/>
              </a:spcAft>
              <a:buClr>
                <a:schemeClr val="dk1"/>
              </a:buClr>
              <a:buSzPct val="100000"/>
              <a:buFont typeface="Calibri"/>
              <a:buChar char="•"/>
            </a:pPr>
            <a:r>
              <a:rPr lang="en" sz="2500" b="0" i="0" u="none" strike="noStrike" cap="none" baseline="0">
                <a:solidFill>
                  <a:schemeClr val="dk1"/>
                </a:solidFill>
                <a:latin typeface="Calibri"/>
                <a:ea typeface="Calibri"/>
                <a:cs typeface="Calibri"/>
                <a:sym typeface="Calibri"/>
              </a:rPr>
              <a:t>What makes a juvenile culpable?</a:t>
            </a:r>
            <a:r>
              <a:rPr lang="en" sz="2100" b="0" i="0" u="none" strike="noStrike" cap="none" baseline="0">
                <a:solidFill>
                  <a:schemeClr val="dk1"/>
                </a:solidFill>
                <a:latin typeface="Calibri"/>
                <a:ea typeface="Calibri"/>
                <a:cs typeface="Calibri"/>
                <a:sym typeface="Calibri"/>
              </a:rPr>
              <a:t> </a:t>
            </a:r>
            <a:r>
              <a:rPr lang="en" sz="1100" b="0" i="0" u="none" strike="noStrike" cap="none" baseline="0">
                <a:solidFill>
                  <a:schemeClr val="dk1"/>
                </a:solidFill>
                <a:latin typeface="Calibri"/>
                <a:ea typeface="Calibri"/>
                <a:cs typeface="Calibri"/>
                <a:sym typeface="Calibri"/>
              </a:rPr>
              <a:t>(Weithorn, 1982)</a:t>
            </a:r>
          </a:p>
          <a:p>
            <a:pPr marL="685800" marR="0" lvl="1" indent="-323850" algn="l" rtl="0">
              <a:lnSpc>
                <a:spcPct val="90000"/>
              </a:lnSpc>
              <a:spcBef>
                <a:spcPts val="0"/>
              </a:spcBef>
              <a:spcAft>
                <a:spcPts val="0"/>
              </a:spcAft>
              <a:buClr>
                <a:schemeClr val="dk1"/>
              </a:buClr>
              <a:buSzPct val="100000"/>
              <a:buFont typeface="Calibri"/>
              <a:buChar char="•"/>
            </a:pPr>
            <a:r>
              <a:rPr lang="en" sz="2500" b="0" i="0" u="none" strike="noStrike" cap="none" baseline="0">
                <a:solidFill>
                  <a:schemeClr val="dk1"/>
                </a:solidFill>
                <a:latin typeface="Calibri"/>
                <a:ea typeface="Calibri"/>
                <a:cs typeface="Calibri"/>
                <a:sym typeface="Calibri"/>
              </a:rPr>
              <a:t>Criminal Intent</a:t>
            </a:r>
          </a:p>
          <a:p>
            <a:pPr marL="685800" marR="0" lvl="1" indent="-323850" algn="l" rtl="0">
              <a:lnSpc>
                <a:spcPct val="90000"/>
              </a:lnSpc>
              <a:spcBef>
                <a:spcPts val="0"/>
              </a:spcBef>
              <a:spcAft>
                <a:spcPts val="0"/>
              </a:spcAft>
              <a:buClr>
                <a:schemeClr val="dk1"/>
              </a:buClr>
              <a:buSzPct val="100000"/>
              <a:buFont typeface="Calibri"/>
              <a:buChar char="•"/>
            </a:pPr>
            <a:r>
              <a:rPr lang="en" sz="2500" b="0" i="0" u="none" strike="noStrike" cap="none" baseline="0">
                <a:solidFill>
                  <a:schemeClr val="dk1"/>
                </a:solidFill>
                <a:latin typeface="Calibri"/>
                <a:ea typeface="Calibri"/>
                <a:cs typeface="Calibri"/>
                <a:sym typeface="Calibri"/>
              </a:rPr>
              <a:t>Consider consequences and abstract possibilit</a:t>
            </a:r>
            <a:r>
              <a:rPr lang="en" sz="2500">
                <a:solidFill>
                  <a:schemeClr val="dk1"/>
                </a:solidFill>
                <a:latin typeface="Calibri"/>
                <a:ea typeface="Calibri"/>
                <a:cs typeface="Calibri"/>
                <a:sym typeface="Calibri"/>
              </a:rPr>
              <a:t>ies</a:t>
            </a:r>
          </a:p>
          <a:p>
            <a:pPr marL="457200" marR="0" lvl="0" indent="-387350" algn="l" rtl="0">
              <a:lnSpc>
                <a:spcPct val="90000"/>
              </a:lnSpc>
              <a:spcBef>
                <a:spcPts val="0"/>
              </a:spcBef>
              <a:spcAft>
                <a:spcPts val="0"/>
              </a:spcAft>
              <a:buClr>
                <a:schemeClr val="dk1"/>
              </a:buClr>
              <a:buSzPct val="100000"/>
              <a:buFont typeface="Calibri"/>
              <a:buChar char="•"/>
            </a:pPr>
            <a:r>
              <a:rPr lang="en" sz="2500" b="0" i="0" u="none" strike="noStrike" cap="none" baseline="0">
                <a:solidFill>
                  <a:schemeClr val="dk1"/>
                </a:solidFill>
                <a:latin typeface="Calibri"/>
                <a:ea typeface="Calibri"/>
                <a:cs typeface="Calibri"/>
                <a:sym typeface="Calibri"/>
              </a:rPr>
              <a:t>Two important things should be considere</a:t>
            </a:r>
            <a:r>
              <a:rPr lang="en" sz="2100" b="0" i="0" u="none" strike="noStrike" cap="none" baseline="0">
                <a:solidFill>
                  <a:schemeClr val="dk1"/>
                </a:solidFill>
                <a:latin typeface="Calibri"/>
                <a:ea typeface="Calibri"/>
                <a:cs typeface="Calibri"/>
                <a:sym typeface="Calibri"/>
              </a:rPr>
              <a:t>d </a:t>
            </a:r>
            <a:r>
              <a:rPr lang="en" sz="1100" b="0" i="0" u="none" strike="noStrike" cap="none" baseline="0">
                <a:solidFill>
                  <a:schemeClr val="dk1"/>
                </a:solidFill>
                <a:latin typeface="Calibri"/>
                <a:ea typeface="Calibri"/>
                <a:cs typeface="Calibri"/>
                <a:sym typeface="Calibri"/>
              </a:rPr>
              <a:t>(Lexcen,2000)</a:t>
            </a:r>
            <a:r>
              <a:rPr lang="en" sz="2100" b="0" i="0" u="none" strike="noStrike" cap="none" baseline="0">
                <a:solidFill>
                  <a:schemeClr val="dk1"/>
                </a:solidFill>
                <a:latin typeface="Calibri"/>
                <a:ea typeface="Calibri"/>
                <a:cs typeface="Calibri"/>
                <a:sym typeface="Calibri"/>
              </a:rPr>
              <a:t> </a:t>
            </a:r>
          </a:p>
          <a:p>
            <a:pPr marL="1028700" marR="0" lvl="2" indent="-323850" algn="l" rtl="0">
              <a:lnSpc>
                <a:spcPct val="90000"/>
              </a:lnSpc>
              <a:spcBef>
                <a:spcPts val="0"/>
              </a:spcBef>
              <a:spcAft>
                <a:spcPts val="0"/>
              </a:spcAft>
              <a:buClr>
                <a:schemeClr val="dk1"/>
              </a:buClr>
              <a:buSzPct val="100000"/>
              <a:buFont typeface="Calibri"/>
              <a:buChar char="•"/>
            </a:pPr>
            <a:r>
              <a:rPr lang="en" sz="2500">
                <a:solidFill>
                  <a:schemeClr val="dk1"/>
                </a:solidFill>
                <a:latin typeface="Calibri"/>
                <a:ea typeface="Calibri"/>
                <a:cs typeface="Calibri"/>
                <a:sym typeface="Calibri"/>
              </a:rPr>
              <a:t>A</a:t>
            </a:r>
            <a:r>
              <a:rPr lang="en" sz="2500" b="0" i="0" u="none" strike="noStrike" cap="none" baseline="0">
                <a:solidFill>
                  <a:schemeClr val="dk1"/>
                </a:solidFill>
                <a:latin typeface="Calibri"/>
                <a:ea typeface="Calibri"/>
                <a:cs typeface="Calibri"/>
                <a:sym typeface="Calibri"/>
              </a:rPr>
              <a:t>dolescents with psychopathology</a:t>
            </a:r>
          </a:p>
          <a:p>
            <a:pPr marL="1028700" marR="0" lvl="2" indent="-323850" algn="l" rtl="0">
              <a:lnSpc>
                <a:spcPct val="90000"/>
              </a:lnSpc>
              <a:spcBef>
                <a:spcPts val="0"/>
              </a:spcBef>
              <a:spcAft>
                <a:spcPts val="0"/>
              </a:spcAft>
              <a:buClr>
                <a:schemeClr val="dk1"/>
              </a:buClr>
              <a:buSzPct val="100000"/>
              <a:buFont typeface="Calibri"/>
              <a:buChar char="•"/>
            </a:pPr>
            <a:r>
              <a:rPr lang="en" sz="2500">
                <a:solidFill>
                  <a:schemeClr val="dk1"/>
                </a:solidFill>
                <a:latin typeface="Calibri"/>
                <a:ea typeface="Calibri"/>
                <a:cs typeface="Calibri"/>
                <a:sym typeface="Calibri"/>
              </a:rPr>
              <a:t>A</a:t>
            </a:r>
            <a:r>
              <a:rPr lang="en" sz="2500" b="0" i="0" u="none" strike="noStrike" cap="none" baseline="0">
                <a:solidFill>
                  <a:schemeClr val="dk1"/>
                </a:solidFill>
                <a:latin typeface="Calibri"/>
                <a:ea typeface="Calibri"/>
                <a:cs typeface="Calibri"/>
                <a:sym typeface="Calibri"/>
              </a:rPr>
              <a:t>dults with similar pathology</a:t>
            </a:r>
          </a:p>
          <a:p>
            <a:pPr marL="457200" marR="0" lvl="0" indent="-387350" algn="l" rtl="0">
              <a:lnSpc>
                <a:spcPct val="90000"/>
              </a:lnSpc>
              <a:spcBef>
                <a:spcPts val="0"/>
              </a:spcBef>
              <a:spcAft>
                <a:spcPts val="0"/>
              </a:spcAft>
              <a:buClr>
                <a:schemeClr val="dk1"/>
              </a:buClr>
              <a:buSzPct val="100000"/>
              <a:buFont typeface="Calibri"/>
              <a:buChar char="•"/>
            </a:pPr>
            <a:r>
              <a:rPr lang="en" sz="2500">
                <a:solidFill>
                  <a:schemeClr val="dk1"/>
                </a:solidFill>
                <a:latin typeface="Calibri"/>
                <a:ea typeface="Calibri"/>
                <a:cs typeface="Calibri"/>
                <a:sym typeface="Calibri"/>
              </a:rPr>
              <a:t>Mental state of arsonists</a:t>
            </a:r>
            <a:r>
              <a:rPr lang="en" sz="2100">
                <a:solidFill>
                  <a:schemeClr val="dk1"/>
                </a:solidFill>
                <a:latin typeface="Calibri"/>
                <a:ea typeface="Calibri"/>
                <a:cs typeface="Calibri"/>
                <a:sym typeface="Calibri"/>
              </a:rPr>
              <a:t> </a:t>
            </a:r>
            <a:r>
              <a:rPr lang="en">
                <a:solidFill>
                  <a:schemeClr val="dk1"/>
                </a:solidFill>
                <a:latin typeface="Calibri"/>
                <a:ea typeface="Calibri"/>
                <a:cs typeface="Calibri"/>
                <a:sym typeface="Calibri"/>
              </a:rPr>
              <a:t>(Rasanen, Hakko, &amp; Vaisanen, 1995) </a:t>
            </a:r>
          </a:p>
          <a:p>
            <a:pPr marL="457200" marR="0" lvl="0" indent="-387350" algn="l" rtl="0">
              <a:lnSpc>
                <a:spcPct val="90000"/>
              </a:lnSpc>
              <a:spcBef>
                <a:spcPts val="0"/>
              </a:spcBef>
              <a:spcAft>
                <a:spcPts val="0"/>
              </a:spcAft>
              <a:buClr>
                <a:schemeClr val="dk1"/>
              </a:buClr>
              <a:buSzPct val="100000"/>
              <a:buFont typeface="Calibri"/>
              <a:buChar char="•"/>
            </a:pPr>
            <a:r>
              <a:rPr lang="en" sz="2500">
                <a:solidFill>
                  <a:schemeClr val="dk1"/>
                </a:solidFill>
                <a:latin typeface="Calibri"/>
                <a:ea typeface="Calibri"/>
                <a:cs typeface="Calibri"/>
                <a:sym typeface="Calibri"/>
              </a:rPr>
              <a:t>How often are they likely to be criminally responsible?</a:t>
            </a:r>
            <a:r>
              <a:rPr lang="en" sz="2100">
                <a:solidFill>
                  <a:schemeClr val="dk1"/>
                </a:solidFill>
                <a:latin typeface="Calibri"/>
                <a:ea typeface="Calibri"/>
                <a:cs typeface="Calibri"/>
                <a:sym typeface="Calibri"/>
              </a:rPr>
              <a:t> </a:t>
            </a:r>
            <a:r>
              <a:rPr lang="en">
                <a:solidFill>
                  <a:schemeClr val="dk1"/>
                </a:solidFill>
                <a:latin typeface="Calibri"/>
                <a:ea typeface="Calibri"/>
                <a:cs typeface="Calibri"/>
                <a:sym typeface="Calibri"/>
              </a:rPr>
              <a:t>(Rasanen, Hirvenoja, Hakko, &amp; Vaisanen, 1995)</a:t>
            </a:r>
          </a:p>
          <a:p>
            <a:pPr marL="1028700" marR="0" lvl="2" indent="-165100" algn="l" rtl="0">
              <a:lnSpc>
                <a:spcPct val="90000"/>
              </a:lnSpc>
              <a:spcBef>
                <a:spcPts val="0"/>
              </a:spcBef>
              <a:spcAft>
                <a:spcPts val="0"/>
              </a:spcAft>
              <a:buClr>
                <a:schemeClr val="dk1"/>
              </a:buClr>
              <a:buFont typeface="Calibri"/>
              <a:buNone/>
            </a:pPr>
            <a:endParaRPr sz="24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345471" y="192425"/>
            <a:ext cx="8563500" cy="4482299"/>
          </a:xfrm>
          <a:prstGeom prst="rect">
            <a:avLst/>
          </a:prstGeom>
          <a:noFill/>
          <a:ln>
            <a:noFill/>
          </a:ln>
        </p:spPr>
        <p:txBody>
          <a:bodyPr lIns="68575" tIns="68575" rIns="68575" bIns="68575" anchor="t" anchorCtr="0">
            <a:noAutofit/>
          </a:bodyPr>
          <a:lstStyle/>
          <a:p>
            <a:pPr marL="0" marR="0" lvl="0" indent="0" algn="ctr" rtl="0">
              <a:lnSpc>
                <a:spcPct val="100000"/>
              </a:lnSpc>
              <a:spcBef>
                <a:spcPts val="0"/>
              </a:spcBef>
              <a:spcAft>
                <a:spcPts val="0"/>
              </a:spcAft>
              <a:buClr>
                <a:schemeClr val="dk2"/>
              </a:buClr>
              <a:buSzPct val="25000"/>
              <a:buFont typeface="Trebuchet MS"/>
              <a:buNone/>
            </a:pPr>
            <a:r>
              <a:rPr lang="en" sz="4200" b="1" i="0" u="none" strike="noStrike" cap="none" baseline="0" dirty="0">
                <a:solidFill>
                  <a:schemeClr val="dk1"/>
                </a:solidFill>
                <a:latin typeface="Calibri"/>
                <a:ea typeface="Calibri"/>
                <a:cs typeface="Calibri"/>
                <a:sym typeface="Calibri"/>
              </a:rPr>
              <a:t>Mitigation of Criminal Responsibility</a:t>
            </a:r>
          </a:p>
          <a:p>
            <a:pPr marL="0" marR="0" lvl="0" indent="0" algn="ctr" rtl="0">
              <a:lnSpc>
                <a:spcPct val="100000"/>
              </a:lnSpc>
              <a:spcBef>
                <a:spcPts val="0"/>
              </a:spcBef>
              <a:spcAft>
                <a:spcPts val="0"/>
              </a:spcAft>
              <a:buClr>
                <a:schemeClr val="dk2"/>
              </a:buClr>
              <a:buSzPct val="25000"/>
              <a:buFont typeface="Trebuchet MS"/>
              <a:buNone/>
            </a:pPr>
            <a:r>
              <a:rPr lang="en" sz="2300" b="1" i="0" u="sng" strike="noStrike" cap="none" baseline="0" dirty="0">
                <a:solidFill>
                  <a:schemeClr val="dk1"/>
                </a:solidFill>
                <a:latin typeface="Calibri"/>
                <a:ea typeface="Calibri"/>
                <a:cs typeface="Calibri"/>
                <a:sym typeface="Calibri"/>
              </a:rPr>
              <a:t>Juveniles</a:t>
            </a:r>
            <a:r>
              <a:rPr lang="en" sz="2300" b="0" i="0" u="none" strike="noStrike" cap="none" baseline="0" dirty="0">
                <a:solidFill>
                  <a:schemeClr val="dk1"/>
                </a:solidFill>
                <a:latin typeface="Calibri"/>
                <a:ea typeface="Calibri"/>
                <a:cs typeface="Calibri"/>
                <a:sym typeface="Calibri"/>
              </a:rPr>
              <a:t>				  </a:t>
            </a:r>
            <a:r>
              <a:rPr lang="en" sz="2300" b="1" i="0" u="sng" strike="noStrike" cap="none" baseline="0" dirty="0">
                <a:solidFill>
                  <a:schemeClr val="dk1"/>
                </a:solidFill>
                <a:latin typeface="Calibri"/>
                <a:ea typeface="Calibri"/>
                <a:cs typeface="Calibri"/>
                <a:sym typeface="Calibri"/>
              </a:rPr>
              <a:t>Adults</a:t>
            </a:r>
          </a:p>
          <a:p>
            <a:pPr marL="0" marR="0" lvl="0" indent="0" algn="l" rtl="0">
              <a:lnSpc>
                <a:spcPct val="100000"/>
              </a:lnSpc>
              <a:spcBef>
                <a:spcPts val="0"/>
              </a:spcBef>
              <a:spcAft>
                <a:spcPts val="0"/>
              </a:spcAft>
              <a:buClr>
                <a:schemeClr val="dk2"/>
              </a:buClr>
              <a:buSzPct val="25000"/>
              <a:buFont typeface="Trebuchet MS"/>
              <a:buNone/>
            </a:pPr>
            <a:r>
              <a:rPr lang="en" sz="2300" b="0" i="0" u="none" strike="noStrike" cap="none" baseline="0" dirty="0">
                <a:solidFill>
                  <a:schemeClr val="dk2"/>
                </a:solidFill>
                <a:latin typeface="Calibri"/>
                <a:ea typeface="Calibri"/>
                <a:cs typeface="Calibri"/>
                <a:sym typeface="Calibri"/>
              </a:rPr>
              <a:t>            </a:t>
            </a:r>
            <a:r>
              <a:rPr lang="en" sz="2300" b="0" i="0" u="none" strike="noStrike" cap="none" baseline="0" dirty="0" smtClean="0">
                <a:solidFill>
                  <a:schemeClr val="dk2"/>
                </a:solidFill>
                <a:latin typeface="Calibri"/>
                <a:ea typeface="Calibri"/>
                <a:cs typeface="Calibri"/>
                <a:sym typeface="Calibri"/>
              </a:rPr>
              <a:t>  Fire </a:t>
            </a:r>
            <a:r>
              <a:rPr lang="en" sz="2300" b="0" i="0" u="none" strike="noStrike" cap="none" baseline="0" dirty="0">
                <a:solidFill>
                  <a:schemeClr val="dk2"/>
                </a:solidFill>
                <a:latin typeface="Calibri"/>
                <a:ea typeface="Calibri"/>
                <a:cs typeface="Calibri"/>
                <a:sym typeface="Calibri"/>
              </a:rPr>
              <a:t>setting behavior		           </a:t>
            </a:r>
            <a:r>
              <a:rPr lang="en-US" sz="2300" b="0" i="0" u="none" strike="noStrike" cap="none" baseline="0" dirty="0" smtClean="0">
                <a:solidFill>
                  <a:schemeClr val="dk2"/>
                </a:solidFill>
                <a:latin typeface="Calibri"/>
                <a:ea typeface="Calibri"/>
                <a:cs typeface="Calibri"/>
                <a:sym typeface="Calibri"/>
              </a:rPr>
              <a:t>	</a:t>
            </a:r>
            <a:r>
              <a:rPr lang="en-US" sz="2300" b="0" i="0" u="none" strike="noStrike" cap="none" dirty="0" smtClean="0">
                <a:solidFill>
                  <a:schemeClr val="dk2"/>
                </a:solidFill>
                <a:latin typeface="Calibri"/>
                <a:ea typeface="Calibri"/>
                <a:cs typeface="Calibri"/>
                <a:sym typeface="Calibri"/>
              </a:rPr>
              <a:t>           </a:t>
            </a:r>
            <a:r>
              <a:rPr lang="en" sz="2300" b="0" i="0" u="none" strike="noStrike" cap="none" baseline="0" dirty="0" smtClean="0">
                <a:solidFill>
                  <a:schemeClr val="dk2"/>
                </a:solidFill>
                <a:latin typeface="Calibri"/>
                <a:ea typeface="Calibri"/>
                <a:cs typeface="Calibri"/>
                <a:sym typeface="Calibri"/>
              </a:rPr>
              <a:t>Arson</a:t>
            </a:r>
            <a:endParaRPr lang="en" sz="2300" b="0" i="0" u="none" strike="noStrike" cap="none" baseline="0"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chemeClr val="dk2"/>
              </a:buClr>
              <a:buSzPct val="25000"/>
              <a:buFont typeface="Trebuchet MS"/>
              <a:buNone/>
            </a:pPr>
            <a:r>
              <a:rPr lang="en" sz="2300" b="0" i="0" u="none" strike="noStrike" cap="none" baseline="0" dirty="0">
                <a:solidFill>
                  <a:schemeClr val="dk2"/>
                </a:solidFill>
                <a:latin typeface="Calibri"/>
                <a:ea typeface="Calibri"/>
                <a:cs typeface="Calibri"/>
                <a:sym typeface="Calibri"/>
              </a:rPr>
              <a:t>             </a:t>
            </a:r>
            <a:r>
              <a:rPr lang="en" sz="2300" b="0" i="0" u="none" strike="noStrike" cap="none" baseline="0" dirty="0" smtClean="0">
                <a:solidFill>
                  <a:schemeClr val="dk2"/>
                </a:solidFill>
                <a:latin typeface="Calibri"/>
                <a:ea typeface="Calibri"/>
                <a:cs typeface="Calibri"/>
                <a:sym typeface="Calibri"/>
              </a:rPr>
              <a:t> Under </a:t>
            </a:r>
            <a:r>
              <a:rPr lang="en" sz="2300" b="0" i="0" u="none" strike="noStrike" cap="none" baseline="0" dirty="0">
                <a:solidFill>
                  <a:schemeClr val="dk2"/>
                </a:solidFill>
                <a:latin typeface="Calibri"/>
                <a:ea typeface="Calibri"/>
                <a:cs typeface="Calibri"/>
                <a:sym typeface="Calibri"/>
              </a:rPr>
              <a:t>the age of 18	         </a:t>
            </a:r>
            <a:r>
              <a:rPr lang="en-US" sz="2300" b="0" i="0" u="none" strike="noStrike" cap="none" baseline="0" dirty="0" smtClean="0">
                <a:solidFill>
                  <a:schemeClr val="dk2"/>
                </a:solidFill>
                <a:latin typeface="Calibri"/>
                <a:ea typeface="Calibri"/>
                <a:cs typeface="Calibri"/>
                <a:sym typeface="Calibri"/>
              </a:rPr>
              <a:t>                   </a:t>
            </a:r>
            <a:r>
              <a:rPr lang="en" sz="2300" dirty="0" smtClean="0">
                <a:solidFill>
                  <a:schemeClr val="dk2"/>
                </a:solidFill>
                <a:latin typeface="Calibri"/>
                <a:ea typeface="Calibri"/>
                <a:cs typeface="Calibri"/>
                <a:sym typeface="Calibri"/>
              </a:rPr>
              <a:t> </a:t>
            </a:r>
            <a:r>
              <a:rPr lang="en" sz="2300" b="0" i="0" u="none" strike="noStrike" cap="none" baseline="0" dirty="0">
                <a:solidFill>
                  <a:schemeClr val="dk2"/>
                </a:solidFill>
                <a:latin typeface="Calibri"/>
                <a:ea typeface="Calibri"/>
                <a:cs typeface="Calibri"/>
                <a:sym typeface="Calibri"/>
              </a:rPr>
              <a:t>Over the age of 18</a:t>
            </a:r>
          </a:p>
          <a:p>
            <a:pPr marL="0" marR="0" lvl="0" indent="0" rtl="0">
              <a:lnSpc>
                <a:spcPct val="100000"/>
              </a:lnSpc>
              <a:spcBef>
                <a:spcPts val="0"/>
              </a:spcBef>
              <a:spcAft>
                <a:spcPts val="0"/>
              </a:spcAft>
              <a:buClr>
                <a:schemeClr val="dk2"/>
              </a:buClr>
              <a:buSzPct val="25000"/>
              <a:buFont typeface="Trebuchet MS"/>
              <a:buNone/>
            </a:pPr>
            <a:r>
              <a:rPr lang="en" sz="2300" b="0" i="0" u="none" strike="noStrike" cap="none" baseline="0" dirty="0">
                <a:solidFill>
                  <a:schemeClr val="dk2"/>
                </a:solidFill>
                <a:latin typeface="Calibri"/>
                <a:ea typeface="Calibri"/>
                <a:cs typeface="Calibri"/>
                <a:sym typeface="Calibri"/>
              </a:rPr>
              <a:t>        </a:t>
            </a:r>
            <a:r>
              <a:rPr lang="en" sz="2300" b="0" i="0" u="none" strike="noStrike" cap="none" baseline="0" dirty="0" smtClean="0">
                <a:solidFill>
                  <a:schemeClr val="dk2"/>
                </a:solidFill>
                <a:latin typeface="Calibri"/>
                <a:ea typeface="Calibri"/>
                <a:cs typeface="Calibri"/>
                <a:sym typeface="Calibri"/>
              </a:rPr>
              <a:t> </a:t>
            </a:r>
            <a:r>
              <a:rPr lang="en" sz="2300" b="0" i="0" u="none" strike="noStrike" cap="none" baseline="0" dirty="0">
                <a:solidFill>
                  <a:schemeClr val="dk2"/>
                </a:solidFill>
                <a:latin typeface="Calibri"/>
                <a:ea typeface="Calibri"/>
                <a:cs typeface="Calibri"/>
                <a:sym typeface="Calibri"/>
              </a:rPr>
              <a:t>Developmental immaturity     </a:t>
            </a:r>
            <a:r>
              <a:rPr lang="en-US" sz="2300" b="0" i="0" u="none" strike="noStrike" cap="none" baseline="0" dirty="0" smtClean="0">
                <a:solidFill>
                  <a:schemeClr val="dk2"/>
                </a:solidFill>
                <a:latin typeface="Calibri"/>
                <a:ea typeface="Calibri"/>
                <a:cs typeface="Calibri"/>
                <a:sym typeface="Calibri"/>
              </a:rPr>
              <a:t>               </a:t>
            </a:r>
            <a:r>
              <a:rPr lang="en-US" sz="2300" b="0" i="0" u="none" strike="noStrike" cap="none" dirty="0" smtClean="0">
                <a:solidFill>
                  <a:schemeClr val="dk2"/>
                </a:solidFill>
                <a:latin typeface="Calibri"/>
                <a:ea typeface="Calibri"/>
                <a:cs typeface="Calibri"/>
                <a:sym typeface="Calibri"/>
              </a:rPr>
              <a:t> </a:t>
            </a:r>
            <a:r>
              <a:rPr lang="en-US" sz="2300" b="0" i="0" u="none" strike="noStrike" cap="none" baseline="0" dirty="0" smtClean="0">
                <a:solidFill>
                  <a:schemeClr val="dk2"/>
                </a:solidFill>
                <a:latin typeface="Calibri"/>
                <a:ea typeface="Calibri"/>
                <a:cs typeface="Calibri"/>
                <a:sym typeface="Calibri"/>
              </a:rPr>
              <a:t>      </a:t>
            </a:r>
            <a:r>
              <a:rPr lang="en" sz="2300" b="0" i="0" u="none" strike="noStrike" cap="none" baseline="0" dirty="0" smtClean="0">
                <a:solidFill>
                  <a:schemeClr val="dk2"/>
                </a:solidFill>
                <a:latin typeface="Calibri"/>
                <a:ea typeface="Calibri"/>
                <a:cs typeface="Calibri"/>
                <a:sym typeface="Calibri"/>
              </a:rPr>
              <a:t> </a:t>
            </a:r>
            <a:r>
              <a:rPr lang="en" sz="2300" b="0" i="0" u="none" strike="noStrike" cap="none" baseline="0" dirty="0">
                <a:solidFill>
                  <a:schemeClr val="dk2"/>
                </a:solidFill>
                <a:latin typeface="Calibri"/>
                <a:ea typeface="Calibri"/>
                <a:cs typeface="Calibri"/>
                <a:sym typeface="Calibri"/>
              </a:rPr>
              <a:t>Level of maturity</a:t>
            </a:r>
          </a:p>
          <a:p>
            <a:pPr marL="0" marR="0" lvl="0" indent="0" rtl="0">
              <a:lnSpc>
                <a:spcPct val="100000"/>
              </a:lnSpc>
              <a:spcBef>
                <a:spcPts val="0"/>
              </a:spcBef>
              <a:spcAft>
                <a:spcPts val="0"/>
              </a:spcAft>
              <a:buClr>
                <a:schemeClr val="dk2"/>
              </a:buClr>
              <a:buFont typeface="Trebuchet MS"/>
              <a:buNone/>
            </a:pPr>
            <a:endParaRPr sz="2300" dirty="0">
              <a:solidFill>
                <a:schemeClr val="dk2"/>
              </a:solidFill>
              <a:latin typeface="Calibri"/>
              <a:ea typeface="Calibri"/>
              <a:cs typeface="Calibri"/>
              <a:sym typeface="Calibri"/>
            </a:endParaRPr>
          </a:p>
          <a:p>
            <a:pPr marL="0" marR="0" lvl="0" indent="0" algn="ctr" rtl="0">
              <a:lnSpc>
                <a:spcPct val="100000"/>
              </a:lnSpc>
              <a:spcBef>
                <a:spcPts val="0"/>
              </a:spcBef>
              <a:spcAft>
                <a:spcPts val="0"/>
              </a:spcAft>
              <a:buClr>
                <a:schemeClr val="dk2"/>
              </a:buClr>
              <a:buSzPct val="25000"/>
              <a:buFont typeface="Trebuchet MS"/>
              <a:buNone/>
            </a:pPr>
            <a:r>
              <a:rPr lang="en" sz="2300" b="1" u="sng" dirty="0">
                <a:solidFill>
                  <a:srgbClr val="B0271C"/>
                </a:solidFill>
                <a:latin typeface="Calibri"/>
                <a:ea typeface="Calibri"/>
                <a:cs typeface="Calibri"/>
                <a:sym typeface="Calibri"/>
              </a:rPr>
              <a:t>Juveniles and Adults</a:t>
            </a:r>
            <a:r>
              <a:rPr lang="en" sz="2300" b="0" i="0" u="none" strike="noStrike" cap="none" baseline="0" dirty="0">
                <a:solidFill>
                  <a:schemeClr val="dk2"/>
                </a:solidFill>
                <a:latin typeface="Calibri"/>
                <a:ea typeface="Calibri"/>
                <a:cs typeface="Calibri"/>
                <a:sym typeface="Calibri"/>
              </a:rPr>
              <a:t>	</a:t>
            </a:r>
          </a:p>
          <a:p>
            <a:pPr marL="0" marR="0" lvl="0" indent="0" algn="ctr" rtl="0">
              <a:lnSpc>
                <a:spcPct val="100000"/>
              </a:lnSpc>
              <a:spcBef>
                <a:spcPts val="0"/>
              </a:spcBef>
              <a:spcAft>
                <a:spcPts val="0"/>
              </a:spcAft>
              <a:buClr>
                <a:schemeClr val="dk2"/>
              </a:buClr>
              <a:buSzPct val="25000"/>
              <a:buFont typeface="Trebuchet MS"/>
              <a:buNone/>
            </a:pPr>
            <a:r>
              <a:rPr lang="en" sz="2300" b="0" i="0" u="none" strike="noStrike" cap="none" baseline="0" dirty="0">
                <a:solidFill>
                  <a:schemeClr val="dk2"/>
                </a:solidFill>
                <a:latin typeface="Calibri"/>
                <a:ea typeface="Calibri"/>
                <a:cs typeface="Calibri"/>
                <a:sym typeface="Calibri"/>
              </a:rPr>
              <a:t>Learning disability or low IQ</a:t>
            </a:r>
          </a:p>
          <a:p>
            <a:pPr marL="0" marR="0" lvl="0" indent="0" algn="ctr" rtl="0">
              <a:lnSpc>
                <a:spcPct val="100000"/>
              </a:lnSpc>
              <a:spcBef>
                <a:spcPts val="0"/>
              </a:spcBef>
              <a:spcAft>
                <a:spcPts val="0"/>
              </a:spcAft>
              <a:buClr>
                <a:schemeClr val="dk2"/>
              </a:buClr>
              <a:buSzPct val="25000"/>
              <a:buFont typeface="Trebuchet MS"/>
              <a:buNone/>
            </a:pPr>
            <a:r>
              <a:rPr lang="en" sz="2300" b="0" i="0" u="none" strike="noStrike" cap="none" baseline="0" dirty="0">
                <a:solidFill>
                  <a:schemeClr val="dk2"/>
                </a:solidFill>
                <a:latin typeface="Calibri"/>
                <a:ea typeface="Calibri"/>
                <a:cs typeface="Calibri"/>
                <a:sym typeface="Calibri"/>
              </a:rPr>
              <a:t>Diminished understanding of crime, actions, and consequences </a:t>
            </a:r>
          </a:p>
          <a:p>
            <a:pPr marL="0" marR="0" lvl="0" indent="0" algn="ctr" rtl="0">
              <a:lnSpc>
                <a:spcPct val="100000"/>
              </a:lnSpc>
              <a:spcBef>
                <a:spcPts val="0"/>
              </a:spcBef>
              <a:spcAft>
                <a:spcPts val="0"/>
              </a:spcAft>
              <a:buClr>
                <a:schemeClr val="dk2"/>
              </a:buClr>
              <a:buSzPct val="25000"/>
              <a:buFont typeface="Trebuchet MS"/>
              <a:buNone/>
            </a:pPr>
            <a:r>
              <a:rPr lang="en" sz="2300" b="0" i="0" u="none" strike="noStrike" cap="none" baseline="0" dirty="0">
                <a:solidFill>
                  <a:schemeClr val="dk2"/>
                </a:solidFill>
                <a:latin typeface="Calibri"/>
                <a:ea typeface="Calibri"/>
                <a:cs typeface="Calibri"/>
                <a:sym typeface="Calibri"/>
              </a:rPr>
              <a:t>Mental / medical illness directly responsible for the crime</a:t>
            </a:r>
          </a:p>
          <a:p>
            <a:pPr marL="0" marR="0" lvl="0" indent="0" algn="ctr" rtl="0">
              <a:lnSpc>
                <a:spcPct val="100000"/>
              </a:lnSpc>
              <a:spcBef>
                <a:spcPts val="0"/>
              </a:spcBef>
              <a:spcAft>
                <a:spcPts val="0"/>
              </a:spcAft>
              <a:buClr>
                <a:schemeClr val="dk2"/>
              </a:buClr>
              <a:buSzPct val="25000"/>
              <a:buFont typeface="Trebuchet MS"/>
              <a:buNone/>
            </a:pPr>
            <a:r>
              <a:rPr lang="en" sz="2300" b="0" i="0" u="none" strike="noStrike" cap="none" baseline="0" dirty="0">
                <a:solidFill>
                  <a:schemeClr val="dk2"/>
                </a:solidFill>
                <a:latin typeface="Calibri"/>
                <a:ea typeface="Calibri"/>
                <a:cs typeface="Calibri"/>
                <a:sym typeface="Calibri"/>
              </a:rPr>
              <a:t>Extreme Duress/ Threat</a:t>
            </a:r>
          </a:p>
          <a:p>
            <a:pPr marL="0" marR="0" lvl="0" indent="0" algn="ctr" rtl="0">
              <a:lnSpc>
                <a:spcPct val="100000"/>
              </a:lnSpc>
              <a:spcBef>
                <a:spcPts val="0"/>
              </a:spcBef>
              <a:spcAft>
                <a:spcPts val="0"/>
              </a:spcAft>
              <a:buClr>
                <a:schemeClr val="dk2"/>
              </a:buClr>
              <a:buFont typeface="Trebuchet MS"/>
              <a:buNone/>
            </a:pPr>
            <a:endParaRPr sz="1100" dirty="0">
              <a:latin typeface="Calibri"/>
              <a:ea typeface="Calibri"/>
              <a:cs typeface="Calibri"/>
              <a:sym typeface="Calibri"/>
            </a:endParaRPr>
          </a:p>
          <a:p>
            <a:pPr marL="0" marR="0" lvl="0" indent="0" algn="l" rtl="0">
              <a:lnSpc>
                <a:spcPct val="100000"/>
              </a:lnSpc>
              <a:spcBef>
                <a:spcPts val="0"/>
              </a:spcBef>
              <a:spcAft>
                <a:spcPts val="0"/>
              </a:spcAft>
              <a:buClr>
                <a:schemeClr val="dk2"/>
              </a:buClr>
              <a:buFont typeface="Trebuchet MS"/>
              <a:buNone/>
            </a:pPr>
            <a:endParaRPr sz="2300" b="0" i="0" u="none" strike="noStrike" cap="none" baseline="0" dirty="0">
              <a:solidFill>
                <a:schemeClr val="dk2"/>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2"/>
              </a:buClr>
              <a:buFont typeface="Trebuchet MS"/>
              <a:buNone/>
            </a:pPr>
            <a:endParaRPr sz="2300" b="0" i="0" u="none" strike="noStrike" cap="none" baseline="0" dirty="0">
              <a:solidFill>
                <a:schemeClr val="dk2"/>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2"/>
              </a:buClr>
              <a:buFont typeface="Trebuchet MS"/>
              <a:buNone/>
            </a:pPr>
            <a:endParaRPr sz="2300" b="0" i="0" u="none" strike="noStrike" cap="none" baseline="0" dirty="0">
              <a:solidFill>
                <a:schemeClr val="dk2"/>
              </a:solidFill>
              <a:latin typeface="Trebuchet MS"/>
              <a:ea typeface="Trebuchet MS"/>
              <a:cs typeface="Trebuchet MS"/>
              <a:sym typeface="Trebuchet MS"/>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628650" y="273843"/>
            <a:ext cx="7886699" cy="994171"/>
          </a:xfrm>
          <a:prstGeom prst="rect">
            <a:avLst/>
          </a:prstGeom>
          <a:noFill/>
          <a:ln>
            <a:noFill/>
          </a:ln>
        </p:spPr>
        <p:txBody>
          <a:bodyPr lIns="68575" tIns="34275" rIns="68575" bIns="342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 sz="4000" b="1" i="0" u="none" strike="noStrike" cap="none" baseline="0" dirty="0">
                <a:solidFill>
                  <a:schemeClr val="dk1"/>
                </a:solidFill>
                <a:latin typeface="Calibri"/>
                <a:ea typeface="Calibri"/>
                <a:cs typeface="Calibri"/>
                <a:sym typeface="Calibri"/>
              </a:rPr>
              <a:t>Conduct Disorder/ODD and Criminal Responsibility</a:t>
            </a:r>
          </a:p>
        </p:txBody>
      </p:sp>
      <p:sp>
        <p:nvSpPr>
          <p:cNvPr id="106" name="Shape 106"/>
          <p:cNvSpPr txBox="1">
            <a:spLocks noGrp="1"/>
          </p:cNvSpPr>
          <p:nvPr>
            <p:ph type="body" idx="1"/>
          </p:nvPr>
        </p:nvSpPr>
        <p:spPr>
          <a:xfrm>
            <a:off x="628650" y="1521618"/>
            <a:ext cx="7886700" cy="3263400"/>
          </a:xfrm>
          <a:prstGeom prst="rect">
            <a:avLst/>
          </a:prstGeom>
          <a:noFill/>
          <a:ln>
            <a:noFill/>
          </a:ln>
        </p:spPr>
        <p:txBody>
          <a:bodyPr lIns="68575" tIns="34275" rIns="68575" bIns="34275" anchor="t" anchorCtr="0">
            <a:noAutofit/>
          </a:bodyPr>
          <a:lstStyle/>
          <a:p>
            <a:pPr marL="342900" marR="0" lvl="0" indent="-330200" algn="l" rtl="0">
              <a:lnSpc>
                <a:spcPct val="90000"/>
              </a:lnSpc>
              <a:spcBef>
                <a:spcPts val="0"/>
              </a:spcBef>
              <a:spcAft>
                <a:spcPts val="0"/>
              </a:spcAft>
              <a:buClr>
                <a:schemeClr val="dk1"/>
              </a:buClr>
              <a:buSzPct val="96000"/>
              <a:buFont typeface="Calibri"/>
              <a:buChar char="•"/>
            </a:pPr>
            <a:r>
              <a:rPr lang="en" sz="2500" b="0" i="0" u="none" strike="noStrike" cap="none" baseline="0" dirty="0">
                <a:solidFill>
                  <a:schemeClr val="dk1"/>
                </a:solidFill>
                <a:latin typeface="Calibri"/>
                <a:ea typeface="Calibri"/>
                <a:cs typeface="Calibri"/>
                <a:sym typeface="Calibri"/>
              </a:rPr>
              <a:t>There is little research on conduct disorder and criminal responsibility</a:t>
            </a:r>
            <a:r>
              <a:rPr lang="en" sz="2400" b="0" i="0" u="none" strike="noStrike" cap="none" baseline="0" dirty="0">
                <a:solidFill>
                  <a:schemeClr val="dk1"/>
                </a:solidFill>
                <a:latin typeface="Calibri"/>
                <a:ea typeface="Calibri"/>
                <a:cs typeface="Calibri"/>
                <a:sym typeface="Calibri"/>
              </a:rPr>
              <a:t> </a:t>
            </a:r>
            <a:r>
              <a:rPr lang="en" sz="1100" b="0" i="0" u="none" strike="noStrike" cap="none" baseline="0" dirty="0">
                <a:solidFill>
                  <a:schemeClr val="dk1"/>
                </a:solidFill>
                <a:latin typeface="Calibri"/>
                <a:ea typeface="Calibri"/>
                <a:cs typeface="Calibri"/>
                <a:sym typeface="Calibri"/>
              </a:rPr>
              <a:t>(Spaans, 2011; Sparr, 2009)</a:t>
            </a:r>
          </a:p>
          <a:p>
            <a:pPr marL="342900" marR="0" lvl="0" indent="-336550" algn="l" rtl="0">
              <a:lnSpc>
                <a:spcPct val="90000"/>
              </a:lnSpc>
              <a:spcBef>
                <a:spcPts val="0"/>
              </a:spcBef>
              <a:spcAft>
                <a:spcPts val="0"/>
              </a:spcAft>
              <a:buClr>
                <a:schemeClr val="dk1"/>
              </a:buClr>
              <a:buSzPct val="100000"/>
              <a:buFont typeface="Calibri"/>
              <a:buChar char="•"/>
            </a:pPr>
            <a:r>
              <a:rPr lang="en" sz="2500" b="0" i="0" u="none" strike="noStrike" cap="none" baseline="0" dirty="0">
                <a:solidFill>
                  <a:schemeClr val="dk1"/>
                </a:solidFill>
                <a:latin typeface="Calibri"/>
                <a:ea typeface="Calibri"/>
                <a:cs typeface="Calibri"/>
                <a:sym typeface="Calibri"/>
              </a:rPr>
              <a:t>Likely to be seen as responsible </a:t>
            </a:r>
          </a:p>
          <a:p>
            <a:pPr marL="342900" marR="0" lvl="0" indent="-336550" algn="l" rtl="0">
              <a:lnSpc>
                <a:spcPct val="90000"/>
              </a:lnSpc>
              <a:spcBef>
                <a:spcPts val="0"/>
              </a:spcBef>
              <a:spcAft>
                <a:spcPts val="0"/>
              </a:spcAft>
              <a:buClr>
                <a:schemeClr val="dk1"/>
              </a:buClr>
              <a:buSzPct val="100000"/>
              <a:buFont typeface="Calibri"/>
              <a:buChar char="•"/>
            </a:pPr>
            <a:r>
              <a:rPr lang="en" sz="2500" b="0" i="0" u="none" strike="noStrike" cap="none" baseline="0" dirty="0">
                <a:solidFill>
                  <a:schemeClr val="dk1"/>
                </a:solidFill>
                <a:latin typeface="Calibri"/>
                <a:ea typeface="Calibri"/>
                <a:cs typeface="Calibri"/>
                <a:sym typeface="Calibri"/>
              </a:rPr>
              <a:t>Some believe they should not be considered </a:t>
            </a:r>
            <a:r>
              <a:rPr lang="en" sz="2500" b="0" i="0" u="none" strike="noStrike" cap="none" baseline="0" dirty="0" smtClean="0">
                <a:solidFill>
                  <a:schemeClr val="dk1"/>
                </a:solidFill>
                <a:latin typeface="Calibri"/>
                <a:ea typeface="Calibri"/>
                <a:cs typeface="Calibri"/>
                <a:sym typeface="Calibri"/>
              </a:rPr>
              <a:t>responsible </a:t>
            </a:r>
            <a:endParaRPr lang="en" sz="2500" b="0" i="0" u="none" strike="noStrike" cap="none" baseline="0" dirty="0">
              <a:solidFill>
                <a:schemeClr val="dk1"/>
              </a:solidFill>
              <a:latin typeface="Calibri"/>
              <a:ea typeface="Calibri"/>
              <a:cs typeface="Calibri"/>
              <a:sym typeface="Calibri"/>
            </a:endParaRPr>
          </a:p>
          <a:p>
            <a:pPr marL="342900" marR="0" lvl="0" indent="-336550" algn="l" rtl="0">
              <a:lnSpc>
                <a:spcPct val="90000"/>
              </a:lnSpc>
              <a:spcBef>
                <a:spcPts val="0"/>
              </a:spcBef>
              <a:spcAft>
                <a:spcPts val="0"/>
              </a:spcAft>
              <a:buClr>
                <a:schemeClr val="dk1"/>
              </a:buClr>
              <a:buSzPct val="100000"/>
              <a:buFont typeface="Calibri"/>
              <a:buChar char="•"/>
            </a:pPr>
            <a:r>
              <a:rPr lang="en" sz="2500" b="0" i="0" u="none" strike="noStrike" cap="none" baseline="0" dirty="0">
                <a:solidFill>
                  <a:schemeClr val="dk1"/>
                </a:solidFill>
                <a:latin typeface="Calibri"/>
                <a:ea typeface="Calibri"/>
                <a:cs typeface="Calibri"/>
                <a:sym typeface="Calibri"/>
              </a:rPr>
              <a:t>Case law </a:t>
            </a:r>
            <a:r>
              <a:rPr lang="en-US" sz="2500" b="0" i="0" u="none" strike="noStrike" cap="none" baseline="0" dirty="0" smtClean="0">
                <a:solidFill>
                  <a:schemeClr val="dk1"/>
                </a:solidFill>
                <a:latin typeface="Calibri"/>
                <a:ea typeface="Calibri"/>
                <a:cs typeface="Calibri"/>
                <a:sym typeface="Calibri"/>
              </a:rPr>
              <a:t>and </a:t>
            </a:r>
            <a:r>
              <a:rPr lang="en" sz="2500" b="0" i="0" u="none" strike="noStrike" cap="none" baseline="0" dirty="0" smtClean="0">
                <a:solidFill>
                  <a:schemeClr val="dk1"/>
                </a:solidFill>
                <a:latin typeface="Calibri"/>
                <a:ea typeface="Calibri"/>
                <a:cs typeface="Calibri"/>
                <a:sym typeface="Calibri"/>
              </a:rPr>
              <a:t>state</a:t>
            </a:r>
            <a:r>
              <a:rPr lang="en-US" sz="2500" b="0" i="0" u="none" strike="noStrike" cap="none" dirty="0" smtClean="0">
                <a:solidFill>
                  <a:schemeClr val="dk1"/>
                </a:solidFill>
                <a:latin typeface="Calibri"/>
                <a:ea typeface="Calibri"/>
                <a:cs typeface="Calibri"/>
                <a:sym typeface="Calibri"/>
              </a:rPr>
              <a:t> decisions for</a:t>
            </a:r>
            <a:r>
              <a:rPr lang="en" sz="2500" b="0" i="0" u="none" strike="noStrike" cap="none" baseline="0" dirty="0" smtClean="0">
                <a:solidFill>
                  <a:schemeClr val="dk1"/>
                </a:solidFill>
                <a:latin typeface="Calibri"/>
                <a:ea typeface="Calibri"/>
                <a:cs typeface="Calibri"/>
                <a:sym typeface="Calibri"/>
              </a:rPr>
              <a:t> those</a:t>
            </a:r>
            <a:r>
              <a:rPr lang="en-US" sz="2500" dirty="0">
                <a:solidFill>
                  <a:schemeClr val="dk1"/>
                </a:solidFill>
                <a:latin typeface="Calibri"/>
                <a:ea typeface="Calibri"/>
                <a:cs typeface="Calibri"/>
                <a:sym typeface="Calibri"/>
              </a:rPr>
              <a:t> </a:t>
            </a:r>
            <a:r>
              <a:rPr lang="en-US" sz="2500" dirty="0" smtClean="0">
                <a:solidFill>
                  <a:schemeClr val="dk1"/>
                </a:solidFill>
                <a:latin typeface="Calibri"/>
                <a:ea typeface="Calibri"/>
                <a:cs typeface="Calibri"/>
                <a:sym typeface="Calibri"/>
              </a:rPr>
              <a:t>with</a:t>
            </a:r>
            <a:r>
              <a:rPr lang="en" sz="2500" b="0" i="0" u="none" strike="noStrike" cap="none" baseline="0" dirty="0" smtClean="0">
                <a:solidFill>
                  <a:schemeClr val="dk1"/>
                </a:solidFill>
                <a:latin typeface="Calibri"/>
                <a:ea typeface="Calibri"/>
                <a:cs typeface="Calibri"/>
                <a:sym typeface="Calibri"/>
              </a:rPr>
              <a:t> </a:t>
            </a:r>
            <a:r>
              <a:rPr lang="en" sz="2500" b="0" i="0" u="none" strike="noStrike" cap="none" baseline="0" dirty="0">
                <a:solidFill>
                  <a:schemeClr val="dk1"/>
                </a:solidFill>
                <a:latin typeface="Calibri"/>
                <a:ea typeface="Calibri"/>
                <a:cs typeface="Calibri"/>
                <a:sym typeface="Calibri"/>
              </a:rPr>
              <a:t>Antisocial Personality </a:t>
            </a:r>
            <a:r>
              <a:rPr lang="en" sz="2500" b="0" i="0" u="none" strike="noStrike" cap="none" baseline="0" dirty="0" smtClean="0">
                <a:solidFill>
                  <a:schemeClr val="dk1"/>
                </a:solidFill>
                <a:latin typeface="Calibri"/>
                <a:ea typeface="Calibri"/>
                <a:cs typeface="Calibri"/>
                <a:sym typeface="Calibri"/>
              </a:rPr>
              <a:t>Disorder</a:t>
            </a:r>
            <a:endParaRPr lang="en-US" sz="2500" b="0" i="0" u="none" strike="noStrike" cap="none" baseline="0" dirty="0" smtClean="0">
              <a:solidFill>
                <a:schemeClr val="dk1"/>
              </a:solidFill>
              <a:latin typeface="Calibri"/>
              <a:ea typeface="Calibri"/>
              <a:cs typeface="Calibri"/>
              <a:sym typeface="Calibri"/>
            </a:endParaRPr>
          </a:p>
          <a:p>
            <a:pPr marL="685800" lvl="1" indent="-336550">
              <a:spcBef>
                <a:spcPts val="0"/>
              </a:spcBef>
            </a:pPr>
            <a:r>
              <a:rPr lang="en" sz="2500" dirty="0">
                <a:solidFill>
                  <a:schemeClr val="dk1"/>
                </a:solidFill>
                <a:latin typeface="Calibri"/>
                <a:ea typeface="Calibri"/>
                <a:cs typeface="Calibri"/>
                <a:sym typeface="Calibri"/>
              </a:rPr>
              <a:t>American Law Institute (ALI</a:t>
            </a:r>
            <a:r>
              <a:rPr lang="en" sz="2500" dirty="0" smtClean="0">
                <a:solidFill>
                  <a:schemeClr val="dk1"/>
                </a:solidFill>
                <a:latin typeface="Calibri"/>
                <a:ea typeface="Calibri"/>
                <a:cs typeface="Calibri"/>
                <a:sym typeface="Calibri"/>
              </a:rPr>
              <a:t>)</a:t>
            </a:r>
            <a:endParaRPr lang="en" sz="2500" b="0" i="0" u="none" strike="noStrike" cap="none" baseline="0" dirty="0">
              <a:solidFill>
                <a:schemeClr val="dk1"/>
              </a:solidFill>
              <a:latin typeface="Calibri"/>
              <a:ea typeface="Calibri"/>
              <a:cs typeface="Calibri"/>
              <a:sym typeface="Calibri"/>
            </a:endParaRPr>
          </a:p>
          <a:p>
            <a:pPr marL="685800" marR="0" lvl="1" indent="-336550" algn="l" rtl="0">
              <a:lnSpc>
                <a:spcPct val="90000"/>
              </a:lnSpc>
              <a:spcBef>
                <a:spcPts val="0"/>
              </a:spcBef>
              <a:spcAft>
                <a:spcPts val="0"/>
              </a:spcAft>
              <a:buClr>
                <a:schemeClr val="dk1"/>
              </a:buClr>
              <a:buSzPct val="100000"/>
              <a:buFont typeface="Calibri"/>
              <a:buChar char="•"/>
            </a:pPr>
            <a:r>
              <a:rPr lang="en" sz="2500" b="0" i="0" u="none" strike="noStrike" cap="none" baseline="0" dirty="0">
                <a:solidFill>
                  <a:schemeClr val="dk1"/>
                </a:solidFill>
                <a:latin typeface="Calibri"/>
                <a:ea typeface="Calibri"/>
                <a:cs typeface="Calibri"/>
                <a:sym typeface="Calibri"/>
              </a:rPr>
              <a:t>Some states exclude APD</a:t>
            </a:r>
          </a:p>
          <a:p>
            <a:pPr marL="685800" marR="0" lvl="1" indent="-336550" algn="l" rtl="0">
              <a:lnSpc>
                <a:spcPct val="90000"/>
              </a:lnSpc>
              <a:spcBef>
                <a:spcPts val="0"/>
              </a:spcBef>
              <a:spcAft>
                <a:spcPts val="0"/>
              </a:spcAft>
              <a:buClr>
                <a:schemeClr val="dk1"/>
              </a:buClr>
              <a:buSzPct val="100000"/>
              <a:buFont typeface="Calibri"/>
              <a:buChar char="•"/>
            </a:pPr>
            <a:r>
              <a:rPr lang="en" sz="2500" b="0" i="0" u="none" strike="noStrike" cap="none" baseline="0" dirty="0">
                <a:solidFill>
                  <a:schemeClr val="dk1"/>
                </a:solidFill>
                <a:latin typeface="Calibri"/>
                <a:ea typeface="Calibri"/>
                <a:cs typeface="Calibri"/>
                <a:sym typeface="Calibri"/>
              </a:rPr>
              <a:t>Some states include </a:t>
            </a:r>
            <a:r>
              <a:rPr lang="en" sz="2500" b="0" i="0" u="none" strike="noStrike" cap="none" baseline="0" dirty="0" smtClean="0">
                <a:solidFill>
                  <a:schemeClr val="dk1"/>
                </a:solidFill>
                <a:latin typeface="Calibri"/>
                <a:ea typeface="Calibri"/>
                <a:cs typeface="Calibri"/>
                <a:sym typeface="Calibri"/>
              </a:rPr>
              <a:t>APD</a:t>
            </a:r>
            <a:endParaRPr lang="en" sz="25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estern">
  <a:themeElements>
    <a:clrScheme name="Custom 424">
      <a:dk1>
        <a:srgbClr val="B0271C"/>
      </a:dk1>
      <a:lt1>
        <a:srgbClr val="FFE8BB"/>
      </a:lt1>
      <a:dk2>
        <a:srgbClr val="374252"/>
      </a:dk2>
      <a:lt2>
        <a:srgbClr val="A5BDC0"/>
      </a:lt2>
      <a:accent1>
        <a:srgbClr val="C0974D"/>
      </a:accent1>
      <a:accent2>
        <a:srgbClr val="E49C5F"/>
      </a:accent2>
      <a:accent3>
        <a:srgbClr val="5D7372"/>
      </a:accent3>
      <a:accent4>
        <a:srgbClr val="B92C00"/>
      </a:accent4>
      <a:accent5>
        <a:srgbClr val="804000"/>
      </a:accent5>
      <a:accent6>
        <a:srgbClr val="A49D80"/>
      </a:accent6>
      <a:hlink>
        <a:srgbClr val="B0271C"/>
      </a:hlink>
      <a:folHlink>
        <a:srgbClr val="5B5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1654</TotalTime>
  <Words>3372</Words>
  <Application>Microsoft Office PowerPoint</Application>
  <PresentationFormat>On-screen Show (16:9)</PresentationFormat>
  <Paragraphs>209</Paragraphs>
  <Slides>16</Slides>
  <Notes>13</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simple-light</vt:lpstr>
      <vt:lpstr>western</vt:lpstr>
      <vt:lpstr>About OMICS Group</vt:lpstr>
      <vt:lpstr>About OMICS Group Conferences</vt:lpstr>
      <vt:lpstr>Forensic use of a DSM-5 Quadrant in juvenile fire setting and bomb making cases: A mitigation of criminal responsibility?</vt:lpstr>
      <vt:lpstr>Overview</vt:lpstr>
      <vt:lpstr>DSM-5 Quadrant</vt:lpstr>
      <vt:lpstr>Why the DSM-5 Quadrant is Important</vt:lpstr>
      <vt:lpstr>Criminal Responsibility and JFSB</vt:lpstr>
      <vt:lpstr>Slide 7</vt:lpstr>
      <vt:lpstr>Conduct Disorder/ODD and Criminal Responsibility</vt:lpstr>
      <vt:lpstr>PTSD and Criminal Responsibility</vt:lpstr>
      <vt:lpstr>Autism Spectrum and Criminal Responsibility</vt:lpstr>
      <vt:lpstr>ADHD and Criminal Responsibility </vt:lpstr>
      <vt:lpstr>ADHD and Criminal Responsibility </vt:lpstr>
      <vt:lpstr>Importance of These Findings </vt:lpstr>
      <vt:lpstr>References</vt:lpstr>
      <vt:lpstr>Let Us Meet Again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use of a DSM-5 Quadrant in juvenile fire setting and bomb making cases: A mitigation of criminal responsibility?</dc:title>
  <cp:lastModifiedBy>Shivani dhyani</cp:lastModifiedBy>
  <cp:revision>18</cp:revision>
  <dcterms:modified xsi:type="dcterms:W3CDTF">2014-10-13T16:58:56Z</dcterms:modified>
</cp:coreProperties>
</file>