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 id="2147483767" r:id="rId2"/>
  </p:sldMasterIdLst>
  <p:sldIdLst>
    <p:sldId id="329" r:id="rId3"/>
    <p:sldId id="271" r:id="rId4"/>
    <p:sldId id="323" r:id="rId5"/>
    <p:sldId id="272" r:id="rId6"/>
    <p:sldId id="328" r:id="rId7"/>
    <p:sldId id="316" r:id="rId8"/>
    <p:sldId id="325" r:id="rId9"/>
    <p:sldId id="285" r:id="rId10"/>
    <p:sldId id="313" r:id="rId11"/>
    <p:sldId id="287" r:id="rId12"/>
    <p:sldId id="288" r:id="rId13"/>
    <p:sldId id="273" r:id="rId14"/>
    <p:sldId id="276" r:id="rId15"/>
    <p:sldId id="318" r:id="rId16"/>
    <p:sldId id="256" r:id="rId17"/>
    <p:sldId id="289" r:id="rId18"/>
    <p:sldId id="292" r:id="rId19"/>
    <p:sldId id="267" r:id="rId20"/>
    <p:sldId id="268" r:id="rId21"/>
    <p:sldId id="293" r:id="rId22"/>
    <p:sldId id="259" r:id="rId23"/>
    <p:sldId id="265" r:id="rId24"/>
    <p:sldId id="266" r:id="rId25"/>
    <p:sldId id="311" r:id="rId26"/>
    <p:sldId id="312" r:id="rId27"/>
    <p:sldId id="295" r:id="rId28"/>
    <p:sldId id="264" r:id="rId29"/>
    <p:sldId id="280" r:id="rId30"/>
    <p:sldId id="281" r:id="rId31"/>
    <p:sldId id="297" r:id="rId32"/>
    <p:sldId id="261" r:id="rId33"/>
    <p:sldId id="262" r:id="rId34"/>
    <p:sldId id="263" r:id="rId35"/>
    <p:sldId id="298" r:id="rId36"/>
    <p:sldId id="301" r:id="rId37"/>
    <p:sldId id="299" r:id="rId38"/>
    <p:sldId id="302" r:id="rId39"/>
    <p:sldId id="303" r:id="rId40"/>
    <p:sldId id="304" r:id="rId41"/>
    <p:sldId id="305" r:id="rId42"/>
    <p:sldId id="306" r:id="rId43"/>
    <p:sldId id="307" r:id="rId44"/>
    <p:sldId id="320" r:id="rId45"/>
    <p:sldId id="321" r:id="rId46"/>
    <p:sldId id="322" r:id="rId47"/>
    <p:sldId id="309" r:id="rId48"/>
    <p:sldId id="319" r:id="rId49"/>
    <p:sldId id="330" r:id="rId50"/>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20DA9C"/>
    <a:srgbClr val="8A4FFF"/>
    <a:srgbClr val="B28BFF"/>
    <a:srgbClr val="6EE911"/>
    <a:srgbClr val="8EF406"/>
    <a:srgbClr val="2647D4"/>
    <a:srgbClr val="1E965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99" autoAdjust="0"/>
    <p:restoredTop sz="94728" autoAdjust="0"/>
  </p:normalViewPr>
  <p:slideViewPr>
    <p:cSldViewPr>
      <p:cViewPr>
        <p:scale>
          <a:sx n="75" d="100"/>
          <a:sy n="75" d="100"/>
        </p:scale>
        <p:origin x="-113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A50E4B-F7E9-44BA-B837-69240E995A64}" type="doc">
      <dgm:prSet loTypeId="urn:microsoft.com/office/officeart/2005/8/layout/pyramid1" loCatId="pyramid" qsTypeId="urn:microsoft.com/office/officeart/2005/8/quickstyle/simple1" qsCatId="simple" csTypeId="urn:microsoft.com/office/officeart/2005/8/colors/accent1_2" csCatId="accent1" phldr="1"/>
      <dgm:spPr/>
    </dgm:pt>
    <dgm:pt modelId="{1E324860-16E5-487E-9B4B-2D936DB5C1DD}">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00"/>
              </a:solidFill>
              <a:effectLst/>
              <a:latin typeface="Arial" charset="0"/>
              <a:cs typeface="Arial" charset="0"/>
            </a:rPr>
            <a:t>Self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00"/>
              </a:solidFill>
              <a:effectLst/>
              <a:latin typeface="Arial" charset="0"/>
              <a:cs typeface="Arial" charset="0"/>
            </a:rPr>
            <a:t>Actualization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charset="0"/>
            <a:cs typeface="Arial" charset="0"/>
          </a:endParaRPr>
        </a:p>
      </dgm:t>
    </dgm:pt>
    <dgm:pt modelId="{FC150332-9F4B-4F17-8F30-3479DD1E27B3}" type="parTrans" cxnId="{B6F487C5-9314-458A-958A-679858A52C61}">
      <dgm:prSet/>
      <dgm:spPr/>
      <dgm:t>
        <a:bodyPr/>
        <a:lstStyle/>
        <a:p>
          <a:endParaRPr lang="en-US"/>
        </a:p>
      </dgm:t>
    </dgm:pt>
    <dgm:pt modelId="{341161E3-0AE2-43AE-872F-2AD54BA252D5}" type="sibTrans" cxnId="{B6F487C5-9314-458A-958A-679858A52C61}">
      <dgm:prSet/>
      <dgm:spPr/>
      <dgm:t>
        <a:bodyPr/>
        <a:lstStyle/>
        <a:p>
          <a:endParaRPr lang="en-US"/>
        </a:p>
      </dgm:t>
    </dgm:pt>
    <dgm:pt modelId="{CE47139A-816F-48D1-B3EE-0AC9659825E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FFFF00"/>
              </a:solidFill>
              <a:effectLst/>
              <a:latin typeface="Arial" charset="0"/>
              <a:cs typeface="Arial" charset="0"/>
            </a:rPr>
            <a:t>Affiliation</a:t>
          </a:r>
          <a:r>
            <a:rPr kumimoji="0" lang="en-US" altLang="en-US" b="1" i="0" u="none" strike="noStrike" cap="none" normalizeH="0" baseline="0" dirty="0" smtClean="0">
              <a:ln>
                <a:noFill/>
              </a:ln>
              <a:solidFill>
                <a:schemeClr val="tx1"/>
              </a:solidFill>
              <a:effectLst/>
              <a:latin typeface="Arial"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FFFF00"/>
              </a:solidFill>
              <a:effectLst/>
              <a:latin typeface="Arial" charset="0"/>
              <a:cs typeface="Arial" charset="0"/>
            </a:rPr>
            <a:t>Intimacy</a:t>
          </a:r>
        </a:p>
      </dgm:t>
    </dgm:pt>
    <dgm:pt modelId="{4A324C6F-F9E0-4115-929E-7E6A241E55CF}" type="parTrans" cxnId="{F73A553E-E381-4086-95E9-F47CAEBE7AE8}">
      <dgm:prSet/>
      <dgm:spPr/>
      <dgm:t>
        <a:bodyPr/>
        <a:lstStyle/>
        <a:p>
          <a:endParaRPr lang="en-US"/>
        </a:p>
      </dgm:t>
    </dgm:pt>
    <dgm:pt modelId="{BEE4A68D-0397-4488-90FE-AD71B6BDBE8A}" type="sibTrans" cxnId="{F73A553E-E381-4086-95E9-F47CAEBE7AE8}">
      <dgm:prSet/>
      <dgm:spPr/>
      <dgm:t>
        <a:bodyPr/>
        <a:lstStyle/>
        <a:p>
          <a:endParaRPr lang="en-US"/>
        </a:p>
      </dgm:t>
    </dgm:pt>
    <dgm:pt modelId="{55463AF2-97CF-4C33-95F6-0A10324DBE8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FFFF00"/>
              </a:solidFill>
              <a:effectLst/>
              <a:latin typeface="Arial" charset="0"/>
              <a:cs typeface="Arial" charset="0"/>
            </a:rPr>
            <a:t>Family</a:t>
          </a:r>
          <a:r>
            <a:rPr kumimoji="0" lang="en-US" altLang="en-US" b="1" i="0" u="none" strike="noStrike" cap="none" normalizeH="0" baseline="0" dirty="0" smtClean="0">
              <a:ln>
                <a:noFill/>
              </a:ln>
              <a:solidFill>
                <a:schemeClr val="tx1"/>
              </a:solidFill>
              <a:effectLst/>
              <a:latin typeface="Arial" charset="0"/>
              <a:cs typeface="Arial" charset="0"/>
            </a:rPr>
            <a:t> </a:t>
          </a:r>
          <a:r>
            <a:rPr kumimoji="0" lang="en-US" altLang="en-US" b="1" i="0" u="none" strike="noStrike" cap="none" normalizeH="0" baseline="0" dirty="0" smtClean="0">
              <a:ln>
                <a:noFill/>
              </a:ln>
              <a:solidFill>
                <a:srgbClr val="FFFF00"/>
              </a:solidFill>
              <a:effectLst/>
              <a:latin typeface="Arial" charset="0"/>
              <a:cs typeface="Arial" charset="0"/>
            </a:rPr>
            <a:t>Groups</a:t>
          </a:r>
        </a:p>
      </dgm:t>
    </dgm:pt>
    <dgm:pt modelId="{EB5B646E-DEB3-4532-82A6-2FE0069EB1E9}" type="parTrans" cxnId="{074D2B9C-DC65-47DD-B031-582E5A6BD5D5}">
      <dgm:prSet/>
      <dgm:spPr/>
      <dgm:t>
        <a:bodyPr/>
        <a:lstStyle/>
        <a:p>
          <a:endParaRPr lang="en-US"/>
        </a:p>
      </dgm:t>
    </dgm:pt>
    <dgm:pt modelId="{51BC0D32-C311-4A52-ABC7-B5C116BF28C8}" type="sibTrans" cxnId="{074D2B9C-DC65-47DD-B031-582E5A6BD5D5}">
      <dgm:prSet/>
      <dgm:spPr/>
      <dgm:t>
        <a:bodyPr/>
        <a:lstStyle/>
        <a:p>
          <a:endParaRPr lang="en-US"/>
        </a:p>
      </dgm:t>
    </dgm:pt>
    <dgm:pt modelId="{9CCFCDEB-43D9-42A3-B007-7833D2CBC2F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FFFF00"/>
              </a:solidFill>
              <a:effectLst/>
              <a:latin typeface="Arial" charset="0"/>
              <a:cs typeface="Arial" charset="0"/>
            </a:rPr>
            <a:t>Shelter</a:t>
          </a:r>
        </a:p>
      </dgm:t>
    </dgm:pt>
    <dgm:pt modelId="{B7AF0852-9DE3-46CB-BCF1-B4EB74F9CC5B}" type="parTrans" cxnId="{707C2253-43B5-4A1A-B3ED-14ACF600C035}">
      <dgm:prSet/>
      <dgm:spPr/>
      <dgm:t>
        <a:bodyPr/>
        <a:lstStyle/>
        <a:p>
          <a:endParaRPr lang="en-US"/>
        </a:p>
      </dgm:t>
    </dgm:pt>
    <dgm:pt modelId="{189A592C-A6CD-4CE8-A0C7-B051D4F4ED35}" type="sibTrans" cxnId="{707C2253-43B5-4A1A-B3ED-14ACF600C035}">
      <dgm:prSet/>
      <dgm:spPr/>
      <dgm:t>
        <a:bodyPr/>
        <a:lstStyle/>
        <a:p>
          <a:endParaRPr lang="en-US"/>
        </a:p>
      </dgm:t>
    </dgm:pt>
    <dgm:pt modelId="{C35A411D-BCA8-42AF-8EA1-EE8C7CBA495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FFFF00"/>
              </a:solidFill>
              <a:effectLst/>
              <a:latin typeface="Arial" charset="0"/>
              <a:cs typeface="Arial" charset="0"/>
            </a:rPr>
            <a:t>Safety</a:t>
          </a:r>
        </a:p>
      </dgm:t>
    </dgm:pt>
    <dgm:pt modelId="{025CD657-97F7-4240-B24F-AF9698158176}" type="parTrans" cxnId="{2ED76A67-A931-469F-8E24-DD642BF5C4B7}">
      <dgm:prSet/>
      <dgm:spPr/>
      <dgm:t>
        <a:bodyPr/>
        <a:lstStyle/>
        <a:p>
          <a:endParaRPr lang="en-US"/>
        </a:p>
      </dgm:t>
    </dgm:pt>
    <dgm:pt modelId="{72D23BC6-0D46-430B-9AEE-0AD5A56D63E2}" type="sibTrans" cxnId="{2ED76A67-A931-469F-8E24-DD642BF5C4B7}">
      <dgm:prSet/>
      <dgm:spPr/>
      <dgm:t>
        <a:bodyPr/>
        <a:lstStyle/>
        <a:p>
          <a:endParaRPr lang="en-US"/>
        </a:p>
      </dgm:t>
    </dgm:pt>
    <dgm:pt modelId="{55C8E99A-AF00-43B6-910B-FD345B219BA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FFFF00"/>
              </a:solidFill>
              <a:effectLst/>
              <a:latin typeface="Arial" charset="0"/>
              <a:cs typeface="Arial" charset="0"/>
            </a:rPr>
            <a:t>Food</a:t>
          </a:r>
        </a:p>
      </dgm:t>
    </dgm:pt>
    <dgm:pt modelId="{4F6A29B7-E0DB-44F2-9A36-BBE8343CE791}" type="parTrans" cxnId="{349AE157-FF0C-4AAE-94A3-605B027DB164}">
      <dgm:prSet/>
      <dgm:spPr/>
      <dgm:t>
        <a:bodyPr/>
        <a:lstStyle/>
        <a:p>
          <a:endParaRPr lang="en-US"/>
        </a:p>
      </dgm:t>
    </dgm:pt>
    <dgm:pt modelId="{DBD63CA5-0ECA-42A7-B1C5-1C2789269CA9}" type="sibTrans" cxnId="{349AE157-FF0C-4AAE-94A3-605B027DB164}">
      <dgm:prSet/>
      <dgm:spPr/>
      <dgm:t>
        <a:bodyPr/>
        <a:lstStyle/>
        <a:p>
          <a:endParaRPr lang="en-US"/>
        </a:p>
      </dgm:t>
    </dgm:pt>
    <dgm:pt modelId="{E5276D9B-7FDC-4E0A-9285-DC0E796A28F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FFFF00"/>
              </a:solidFill>
              <a:effectLst/>
              <a:latin typeface="Arial" charset="0"/>
              <a:cs typeface="Arial" charset="0"/>
            </a:rPr>
            <a:t>Air &amp; Water</a:t>
          </a:r>
        </a:p>
      </dgm:t>
    </dgm:pt>
    <dgm:pt modelId="{675DA726-3C67-4113-BB42-313A510C02E7}" type="parTrans" cxnId="{CD06FC02-5DCD-47A4-B3DB-C67B9388D505}">
      <dgm:prSet/>
      <dgm:spPr/>
      <dgm:t>
        <a:bodyPr/>
        <a:lstStyle/>
        <a:p>
          <a:endParaRPr lang="en-US"/>
        </a:p>
      </dgm:t>
    </dgm:pt>
    <dgm:pt modelId="{C039BC01-3422-4F8E-8B7E-E1EC58843E24}" type="sibTrans" cxnId="{CD06FC02-5DCD-47A4-B3DB-C67B9388D505}">
      <dgm:prSet/>
      <dgm:spPr/>
      <dgm:t>
        <a:bodyPr/>
        <a:lstStyle/>
        <a:p>
          <a:endParaRPr lang="en-US"/>
        </a:p>
      </dgm:t>
    </dgm:pt>
    <dgm:pt modelId="{E6F1CF52-8506-4747-84AD-6955F8EEF05A}" type="pres">
      <dgm:prSet presAssocID="{6DA50E4B-F7E9-44BA-B837-69240E995A64}" presName="Name0" presStyleCnt="0">
        <dgm:presLayoutVars>
          <dgm:dir/>
          <dgm:animLvl val="lvl"/>
          <dgm:resizeHandles val="exact"/>
        </dgm:presLayoutVars>
      </dgm:prSet>
      <dgm:spPr/>
    </dgm:pt>
    <dgm:pt modelId="{3846AEE4-200A-4A60-B20C-4CA34CFBC599}" type="pres">
      <dgm:prSet presAssocID="{1E324860-16E5-487E-9B4B-2D936DB5C1DD}" presName="Name8" presStyleCnt="0"/>
      <dgm:spPr/>
    </dgm:pt>
    <dgm:pt modelId="{E1498927-C726-40EC-AF93-55C868E73E2F}" type="pres">
      <dgm:prSet presAssocID="{1E324860-16E5-487E-9B4B-2D936DB5C1DD}" presName="level" presStyleLbl="node1" presStyleIdx="0" presStyleCnt="7" custScaleX="95790">
        <dgm:presLayoutVars>
          <dgm:chMax val="1"/>
          <dgm:bulletEnabled val="1"/>
        </dgm:presLayoutVars>
      </dgm:prSet>
      <dgm:spPr/>
      <dgm:t>
        <a:bodyPr/>
        <a:lstStyle/>
        <a:p>
          <a:endParaRPr lang="en-US"/>
        </a:p>
      </dgm:t>
    </dgm:pt>
    <dgm:pt modelId="{197F1E4E-E45A-4BCA-8F75-51D1F578737B}" type="pres">
      <dgm:prSet presAssocID="{1E324860-16E5-487E-9B4B-2D936DB5C1DD}" presName="levelTx" presStyleLbl="revTx" presStyleIdx="0" presStyleCnt="0">
        <dgm:presLayoutVars>
          <dgm:chMax val="1"/>
          <dgm:bulletEnabled val="1"/>
        </dgm:presLayoutVars>
      </dgm:prSet>
      <dgm:spPr/>
      <dgm:t>
        <a:bodyPr/>
        <a:lstStyle/>
        <a:p>
          <a:endParaRPr lang="en-US"/>
        </a:p>
      </dgm:t>
    </dgm:pt>
    <dgm:pt modelId="{98D04BB4-C9E9-4C0D-BC50-C38E70D07EBF}" type="pres">
      <dgm:prSet presAssocID="{CE47139A-816F-48D1-B3EE-0AC9659825EE}" presName="Name8" presStyleCnt="0"/>
      <dgm:spPr/>
    </dgm:pt>
    <dgm:pt modelId="{4C75B336-A53F-40B1-A941-C240B2E92FFF}" type="pres">
      <dgm:prSet presAssocID="{CE47139A-816F-48D1-B3EE-0AC9659825EE}" presName="level" presStyleLbl="node1" presStyleIdx="1" presStyleCnt="7">
        <dgm:presLayoutVars>
          <dgm:chMax val="1"/>
          <dgm:bulletEnabled val="1"/>
        </dgm:presLayoutVars>
      </dgm:prSet>
      <dgm:spPr/>
      <dgm:t>
        <a:bodyPr/>
        <a:lstStyle/>
        <a:p>
          <a:endParaRPr lang="en-US"/>
        </a:p>
      </dgm:t>
    </dgm:pt>
    <dgm:pt modelId="{1E7E299E-0CB1-433D-BED9-D14D091E7998}" type="pres">
      <dgm:prSet presAssocID="{CE47139A-816F-48D1-B3EE-0AC9659825EE}" presName="levelTx" presStyleLbl="revTx" presStyleIdx="0" presStyleCnt="0">
        <dgm:presLayoutVars>
          <dgm:chMax val="1"/>
          <dgm:bulletEnabled val="1"/>
        </dgm:presLayoutVars>
      </dgm:prSet>
      <dgm:spPr/>
      <dgm:t>
        <a:bodyPr/>
        <a:lstStyle/>
        <a:p>
          <a:endParaRPr lang="en-US"/>
        </a:p>
      </dgm:t>
    </dgm:pt>
    <dgm:pt modelId="{54B80A4F-8D0F-4E21-B589-78D4BD294B12}" type="pres">
      <dgm:prSet presAssocID="{55463AF2-97CF-4C33-95F6-0A10324DBE83}" presName="Name8" presStyleCnt="0"/>
      <dgm:spPr/>
    </dgm:pt>
    <dgm:pt modelId="{615EE57B-6029-4517-9F9C-2588246FFB7E}" type="pres">
      <dgm:prSet presAssocID="{55463AF2-97CF-4C33-95F6-0A10324DBE83}" presName="level" presStyleLbl="node1" presStyleIdx="2" presStyleCnt="7">
        <dgm:presLayoutVars>
          <dgm:chMax val="1"/>
          <dgm:bulletEnabled val="1"/>
        </dgm:presLayoutVars>
      </dgm:prSet>
      <dgm:spPr/>
      <dgm:t>
        <a:bodyPr/>
        <a:lstStyle/>
        <a:p>
          <a:endParaRPr lang="en-US"/>
        </a:p>
      </dgm:t>
    </dgm:pt>
    <dgm:pt modelId="{09089E5F-C000-4E85-B9B4-2874E3DA7DD5}" type="pres">
      <dgm:prSet presAssocID="{55463AF2-97CF-4C33-95F6-0A10324DBE83}" presName="levelTx" presStyleLbl="revTx" presStyleIdx="0" presStyleCnt="0">
        <dgm:presLayoutVars>
          <dgm:chMax val="1"/>
          <dgm:bulletEnabled val="1"/>
        </dgm:presLayoutVars>
      </dgm:prSet>
      <dgm:spPr/>
      <dgm:t>
        <a:bodyPr/>
        <a:lstStyle/>
        <a:p>
          <a:endParaRPr lang="en-US"/>
        </a:p>
      </dgm:t>
    </dgm:pt>
    <dgm:pt modelId="{F2E40617-92F7-4A59-88C0-F9A20C9EB552}" type="pres">
      <dgm:prSet presAssocID="{9CCFCDEB-43D9-42A3-B007-7833D2CBC2FC}" presName="Name8" presStyleCnt="0"/>
      <dgm:spPr/>
    </dgm:pt>
    <dgm:pt modelId="{7CCE24A4-815D-4B66-A568-BB16ECABC08F}" type="pres">
      <dgm:prSet presAssocID="{9CCFCDEB-43D9-42A3-B007-7833D2CBC2FC}" presName="level" presStyleLbl="node1" presStyleIdx="3" presStyleCnt="7">
        <dgm:presLayoutVars>
          <dgm:chMax val="1"/>
          <dgm:bulletEnabled val="1"/>
        </dgm:presLayoutVars>
      </dgm:prSet>
      <dgm:spPr/>
      <dgm:t>
        <a:bodyPr/>
        <a:lstStyle/>
        <a:p>
          <a:endParaRPr lang="en-US"/>
        </a:p>
      </dgm:t>
    </dgm:pt>
    <dgm:pt modelId="{52C19575-CA78-4B70-9584-C66B8D99FAAC}" type="pres">
      <dgm:prSet presAssocID="{9CCFCDEB-43D9-42A3-B007-7833D2CBC2FC}" presName="levelTx" presStyleLbl="revTx" presStyleIdx="0" presStyleCnt="0">
        <dgm:presLayoutVars>
          <dgm:chMax val="1"/>
          <dgm:bulletEnabled val="1"/>
        </dgm:presLayoutVars>
      </dgm:prSet>
      <dgm:spPr/>
      <dgm:t>
        <a:bodyPr/>
        <a:lstStyle/>
        <a:p>
          <a:endParaRPr lang="en-US"/>
        </a:p>
      </dgm:t>
    </dgm:pt>
    <dgm:pt modelId="{F649DF31-2C92-41C3-B2C0-3BE36E92DFC5}" type="pres">
      <dgm:prSet presAssocID="{C35A411D-BCA8-42AF-8EA1-EE8C7CBA4954}" presName="Name8" presStyleCnt="0"/>
      <dgm:spPr/>
    </dgm:pt>
    <dgm:pt modelId="{7E8037C2-63A5-4C1B-AD63-BA3558B50D40}" type="pres">
      <dgm:prSet presAssocID="{C35A411D-BCA8-42AF-8EA1-EE8C7CBA4954}" presName="level" presStyleLbl="node1" presStyleIdx="4" presStyleCnt="7">
        <dgm:presLayoutVars>
          <dgm:chMax val="1"/>
          <dgm:bulletEnabled val="1"/>
        </dgm:presLayoutVars>
      </dgm:prSet>
      <dgm:spPr/>
      <dgm:t>
        <a:bodyPr/>
        <a:lstStyle/>
        <a:p>
          <a:endParaRPr lang="en-US"/>
        </a:p>
      </dgm:t>
    </dgm:pt>
    <dgm:pt modelId="{8998523E-D8F2-4F24-8E48-1B39C14A65BB}" type="pres">
      <dgm:prSet presAssocID="{C35A411D-BCA8-42AF-8EA1-EE8C7CBA4954}" presName="levelTx" presStyleLbl="revTx" presStyleIdx="0" presStyleCnt="0">
        <dgm:presLayoutVars>
          <dgm:chMax val="1"/>
          <dgm:bulletEnabled val="1"/>
        </dgm:presLayoutVars>
      </dgm:prSet>
      <dgm:spPr/>
      <dgm:t>
        <a:bodyPr/>
        <a:lstStyle/>
        <a:p>
          <a:endParaRPr lang="en-US"/>
        </a:p>
      </dgm:t>
    </dgm:pt>
    <dgm:pt modelId="{ABAC5A10-8FBC-4DAF-9193-C28F126D5E84}" type="pres">
      <dgm:prSet presAssocID="{55C8E99A-AF00-43B6-910B-FD345B219BAC}" presName="Name8" presStyleCnt="0"/>
      <dgm:spPr/>
    </dgm:pt>
    <dgm:pt modelId="{87634CBF-8704-4ED3-A93A-E470FEA52F53}" type="pres">
      <dgm:prSet presAssocID="{55C8E99A-AF00-43B6-910B-FD345B219BAC}" presName="level" presStyleLbl="node1" presStyleIdx="5" presStyleCnt="7" custLinFactNeighborX="263">
        <dgm:presLayoutVars>
          <dgm:chMax val="1"/>
          <dgm:bulletEnabled val="1"/>
        </dgm:presLayoutVars>
      </dgm:prSet>
      <dgm:spPr/>
      <dgm:t>
        <a:bodyPr/>
        <a:lstStyle/>
        <a:p>
          <a:endParaRPr lang="en-US"/>
        </a:p>
      </dgm:t>
    </dgm:pt>
    <dgm:pt modelId="{F44633A5-5285-4307-A61D-0CF187961412}" type="pres">
      <dgm:prSet presAssocID="{55C8E99A-AF00-43B6-910B-FD345B219BAC}" presName="levelTx" presStyleLbl="revTx" presStyleIdx="0" presStyleCnt="0">
        <dgm:presLayoutVars>
          <dgm:chMax val="1"/>
          <dgm:bulletEnabled val="1"/>
        </dgm:presLayoutVars>
      </dgm:prSet>
      <dgm:spPr/>
      <dgm:t>
        <a:bodyPr/>
        <a:lstStyle/>
        <a:p>
          <a:endParaRPr lang="en-US"/>
        </a:p>
      </dgm:t>
    </dgm:pt>
    <dgm:pt modelId="{F684B643-C3B4-4E1C-9B66-4CED1B817D76}" type="pres">
      <dgm:prSet presAssocID="{E5276D9B-7FDC-4E0A-9285-DC0E796A28FF}" presName="Name8" presStyleCnt="0"/>
      <dgm:spPr/>
    </dgm:pt>
    <dgm:pt modelId="{6B124518-AA60-4F95-9DAB-968B391E2B27}" type="pres">
      <dgm:prSet presAssocID="{E5276D9B-7FDC-4E0A-9285-DC0E796A28FF}" presName="level" presStyleLbl="node1" presStyleIdx="6" presStyleCnt="7">
        <dgm:presLayoutVars>
          <dgm:chMax val="1"/>
          <dgm:bulletEnabled val="1"/>
        </dgm:presLayoutVars>
      </dgm:prSet>
      <dgm:spPr/>
      <dgm:t>
        <a:bodyPr/>
        <a:lstStyle/>
        <a:p>
          <a:endParaRPr lang="en-US"/>
        </a:p>
      </dgm:t>
    </dgm:pt>
    <dgm:pt modelId="{7804CB1F-98E1-46B7-BC38-7A8B04D57DB8}" type="pres">
      <dgm:prSet presAssocID="{E5276D9B-7FDC-4E0A-9285-DC0E796A28FF}" presName="levelTx" presStyleLbl="revTx" presStyleIdx="0" presStyleCnt="0">
        <dgm:presLayoutVars>
          <dgm:chMax val="1"/>
          <dgm:bulletEnabled val="1"/>
        </dgm:presLayoutVars>
      </dgm:prSet>
      <dgm:spPr/>
      <dgm:t>
        <a:bodyPr/>
        <a:lstStyle/>
        <a:p>
          <a:endParaRPr lang="en-US"/>
        </a:p>
      </dgm:t>
    </dgm:pt>
  </dgm:ptLst>
  <dgm:cxnLst>
    <dgm:cxn modelId="{707C2253-43B5-4A1A-B3ED-14ACF600C035}" srcId="{6DA50E4B-F7E9-44BA-B837-69240E995A64}" destId="{9CCFCDEB-43D9-42A3-B007-7833D2CBC2FC}" srcOrd="3" destOrd="0" parTransId="{B7AF0852-9DE3-46CB-BCF1-B4EB74F9CC5B}" sibTransId="{189A592C-A6CD-4CE8-A0C7-B051D4F4ED35}"/>
    <dgm:cxn modelId="{DC00CF8C-5FC8-4EDB-9A0C-64C89E5B924E}" type="presOf" srcId="{E5276D9B-7FDC-4E0A-9285-DC0E796A28FF}" destId="{6B124518-AA60-4F95-9DAB-968B391E2B27}" srcOrd="0" destOrd="0" presId="urn:microsoft.com/office/officeart/2005/8/layout/pyramid1"/>
    <dgm:cxn modelId="{658734FC-42A9-4BF1-894E-BD731F71F59A}" type="presOf" srcId="{E5276D9B-7FDC-4E0A-9285-DC0E796A28FF}" destId="{7804CB1F-98E1-46B7-BC38-7A8B04D57DB8}" srcOrd="1" destOrd="0" presId="urn:microsoft.com/office/officeart/2005/8/layout/pyramid1"/>
    <dgm:cxn modelId="{37294B7C-1904-4D85-AEC8-68CA756E2378}" type="presOf" srcId="{9CCFCDEB-43D9-42A3-B007-7833D2CBC2FC}" destId="{7CCE24A4-815D-4B66-A568-BB16ECABC08F}" srcOrd="0" destOrd="0" presId="urn:microsoft.com/office/officeart/2005/8/layout/pyramid1"/>
    <dgm:cxn modelId="{ED5FB11D-E756-403A-8247-93EB2BDAEA2B}" type="presOf" srcId="{1E324860-16E5-487E-9B4B-2D936DB5C1DD}" destId="{197F1E4E-E45A-4BCA-8F75-51D1F578737B}" srcOrd="1" destOrd="0" presId="urn:microsoft.com/office/officeart/2005/8/layout/pyramid1"/>
    <dgm:cxn modelId="{03091EF9-9803-469B-A331-5BF49601E9AF}" type="presOf" srcId="{9CCFCDEB-43D9-42A3-B007-7833D2CBC2FC}" destId="{52C19575-CA78-4B70-9584-C66B8D99FAAC}" srcOrd="1" destOrd="0" presId="urn:microsoft.com/office/officeart/2005/8/layout/pyramid1"/>
    <dgm:cxn modelId="{82F692A9-3AB5-4749-89E9-7ABA3C2AF89A}" type="presOf" srcId="{55463AF2-97CF-4C33-95F6-0A10324DBE83}" destId="{615EE57B-6029-4517-9F9C-2588246FFB7E}" srcOrd="0" destOrd="0" presId="urn:microsoft.com/office/officeart/2005/8/layout/pyramid1"/>
    <dgm:cxn modelId="{B6F487C5-9314-458A-958A-679858A52C61}" srcId="{6DA50E4B-F7E9-44BA-B837-69240E995A64}" destId="{1E324860-16E5-487E-9B4B-2D936DB5C1DD}" srcOrd="0" destOrd="0" parTransId="{FC150332-9F4B-4F17-8F30-3479DD1E27B3}" sibTransId="{341161E3-0AE2-43AE-872F-2AD54BA252D5}"/>
    <dgm:cxn modelId="{AFE382CE-2C09-4842-BA14-A500DAE2A14C}" type="presOf" srcId="{55C8E99A-AF00-43B6-910B-FD345B219BAC}" destId="{87634CBF-8704-4ED3-A93A-E470FEA52F53}" srcOrd="0" destOrd="0" presId="urn:microsoft.com/office/officeart/2005/8/layout/pyramid1"/>
    <dgm:cxn modelId="{074D2B9C-DC65-47DD-B031-582E5A6BD5D5}" srcId="{6DA50E4B-F7E9-44BA-B837-69240E995A64}" destId="{55463AF2-97CF-4C33-95F6-0A10324DBE83}" srcOrd="2" destOrd="0" parTransId="{EB5B646E-DEB3-4532-82A6-2FE0069EB1E9}" sibTransId="{51BC0D32-C311-4A52-ABC7-B5C116BF28C8}"/>
    <dgm:cxn modelId="{3C01A545-25BD-4F64-A46E-97742A136EF8}" type="presOf" srcId="{C35A411D-BCA8-42AF-8EA1-EE8C7CBA4954}" destId="{7E8037C2-63A5-4C1B-AD63-BA3558B50D40}" srcOrd="0" destOrd="0" presId="urn:microsoft.com/office/officeart/2005/8/layout/pyramid1"/>
    <dgm:cxn modelId="{C87E1135-5D76-4EDE-B131-6E883B129D5D}" type="presOf" srcId="{55C8E99A-AF00-43B6-910B-FD345B219BAC}" destId="{F44633A5-5285-4307-A61D-0CF187961412}" srcOrd="1" destOrd="0" presId="urn:microsoft.com/office/officeart/2005/8/layout/pyramid1"/>
    <dgm:cxn modelId="{2ED76A67-A931-469F-8E24-DD642BF5C4B7}" srcId="{6DA50E4B-F7E9-44BA-B837-69240E995A64}" destId="{C35A411D-BCA8-42AF-8EA1-EE8C7CBA4954}" srcOrd="4" destOrd="0" parTransId="{025CD657-97F7-4240-B24F-AF9698158176}" sibTransId="{72D23BC6-0D46-430B-9AEE-0AD5A56D63E2}"/>
    <dgm:cxn modelId="{F73A553E-E381-4086-95E9-F47CAEBE7AE8}" srcId="{6DA50E4B-F7E9-44BA-B837-69240E995A64}" destId="{CE47139A-816F-48D1-B3EE-0AC9659825EE}" srcOrd="1" destOrd="0" parTransId="{4A324C6F-F9E0-4115-929E-7E6A241E55CF}" sibTransId="{BEE4A68D-0397-4488-90FE-AD71B6BDBE8A}"/>
    <dgm:cxn modelId="{4A8DE334-4DAD-4126-BB4E-85AD45BD71E1}" type="presOf" srcId="{CE47139A-816F-48D1-B3EE-0AC9659825EE}" destId="{1E7E299E-0CB1-433D-BED9-D14D091E7998}" srcOrd="1" destOrd="0" presId="urn:microsoft.com/office/officeart/2005/8/layout/pyramid1"/>
    <dgm:cxn modelId="{349AE157-FF0C-4AAE-94A3-605B027DB164}" srcId="{6DA50E4B-F7E9-44BA-B837-69240E995A64}" destId="{55C8E99A-AF00-43B6-910B-FD345B219BAC}" srcOrd="5" destOrd="0" parTransId="{4F6A29B7-E0DB-44F2-9A36-BBE8343CE791}" sibTransId="{DBD63CA5-0ECA-42A7-B1C5-1C2789269CA9}"/>
    <dgm:cxn modelId="{CD06FC02-5DCD-47A4-B3DB-C67B9388D505}" srcId="{6DA50E4B-F7E9-44BA-B837-69240E995A64}" destId="{E5276D9B-7FDC-4E0A-9285-DC0E796A28FF}" srcOrd="6" destOrd="0" parTransId="{675DA726-3C67-4113-BB42-313A510C02E7}" sibTransId="{C039BC01-3422-4F8E-8B7E-E1EC58843E24}"/>
    <dgm:cxn modelId="{88E229AF-5F9A-49FC-B756-56DBA5F340D2}" type="presOf" srcId="{C35A411D-BCA8-42AF-8EA1-EE8C7CBA4954}" destId="{8998523E-D8F2-4F24-8E48-1B39C14A65BB}" srcOrd="1" destOrd="0" presId="urn:microsoft.com/office/officeart/2005/8/layout/pyramid1"/>
    <dgm:cxn modelId="{FBDB71E1-4D7E-42BC-B7D1-1A855EC24C56}" type="presOf" srcId="{55463AF2-97CF-4C33-95F6-0A10324DBE83}" destId="{09089E5F-C000-4E85-B9B4-2874E3DA7DD5}" srcOrd="1" destOrd="0" presId="urn:microsoft.com/office/officeart/2005/8/layout/pyramid1"/>
    <dgm:cxn modelId="{FB5CAEBA-A969-4B87-861A-3164BD458192}" type="presOf" srcId="{1E324860-16E5-487E-9B4B-2D936DB5C1DD}" destId="{E1498927-C726-40EC-AF93-55C868E73E2F}" srcOrd="0" destOrd="0" presId="urn:microsoft.com/office/officeart/2005/8/layout/pyramid1"/>
    <dgm:cxn modelId="{2DB66A50-4FCC-4882-9E26-3F1FC7502802}" type="presOf" srcId="{CE47139A-816F-48D1-B3EE-0AC9659825EE}" destId="{4C75B336-A53F-40B1-A941-C240B2E92FFF}" srcOrd="0" destOrd="0" presId="urn:microsoft.com/office/officeart/2005/8/layout/pyramid1"/>
    <dgm:cxn modelId="{2995038C-01C8-4413-A18C-1B311440024C}" type="presOf" srcId="{6DA50E4B-F7E9-44BA-B837-69240E995A64}" destId="{E6F1CF52-8506-4747-84AD-6955F8EEF05A}" srcOrd="0" destOrd="0" presId="urn:microsoft.com/office/officeart/2005/8/layout/pyramid1"/>
    <dgm:cxn modelId="{71E03E89-619C-4D31-BDAE-20F8210A06DA}" type="presParOf" srcId="{E6F1CF52-8506-4747-84AD-6955F8EEF05A}" destId="{3846AEE4-200A-4A60-B20C-4CA34CFBC599}" srcOrd="0" destOrd="0" presId="urn:microsoft.com/office/officeart/2005/8/layout/pyramid1"/>
    <dgm:cxn modelId="{89066E9F-9F9B-4BAE-A6B3-8AF83368D12A}" type="presParOf" srcId="{3846AEE4-200A-4A60-B20C-4CA34CFBC599}" destId="{E1498927-C726-40EC-AF93-55C868E73E2F}" srcOrd="0" destOrd="0" presId="urn:microsoft.com/office/officeart/2005/8/layout/pyramid1"/>
    <dgm:cxn modelId="{97DC3E91-6109-4CFA-8FCF-10CAAC27624B}" type="presParOf" srcId="{3846AEE4-200A-4A60-B20C-4CA34CFBC599}" destId="{197F1E4E-E45A-4BCA-8F75-51D1F578737B}" srcOrd="1" destOrd="0" presId="urn:microsoft.com/office/officeart/2005/8/layout/pyramid1"/>
    <dgm:cxn modelId="{04397624-8529-4B93-85DB-C56289F4911C}" type="presParOf" srcId="{E6F1CF52-8506-4747-84AD-6955F8EEF05A}" destId="{98D04BB4-C9E9-4C0D-BC50-C38E70D07EBF}" srcOrd="1" destOrd="0" presId="urn:microsoft.com/office/officeart/2005/8/layout/pyramid1"/>
    <dgm:cxn modelId="{96ACBC78-91ED-40F7-BDFF-C9799F6E42E8}" type="presParOf" srcId="{98D04BB4-C9E9-4C0D-BC50-C38E70D07EBF}" destId="{4C75B336-A53F-40B1-A941-C240B2E92FFF}" srcOrd="0" destOrd="0" presId="urn:microsoft.com/office/officeart/2005/8/layout/pyramid1"/>
    <dgm:cxn modelId="{0F99A8AF-36F8-438A-A494-FFD7190FF331}" type="presParOf" srcId="{98D04BB4-C9E9-4C0D-BC50-C38E70D07EBF}" destId="{1E7E299E-0CB1-433D-BED9-D14D091E7998}" srcOrd="1" destOrd="0" presId="urn:microsoft.com/office/officeart/2005/8/layout/pyramid1"/>
    <dgm:cxn modelId="{A582FDDF-E0E0-4A05-9974-B7FFE6C9A788}" type="presParOf" srcId="{E6F1CF52-8506-4747-84AD-6955F8EEF05A}" destId="{54B80A4F-8D0F-4E21-B589-78D4BD294B12}" srcOrd="2" destOrd="0" presId="urn:microsoft.com/office/officeart/2005/8/layout/pyramid1"/>
    <dgm:cxn modelId="{0EC7412A-AF4E-440C-BB01-8AD878A485B4}" type="presParOf" srcId="{54B80A4F-8D0F-4E21-B589-78D4BD294B12}" destId="{615EE57B-6029-4517-9F9C-2588246FFB7E}" srcOrd="0" destOrd="0" presId="urn:microsoft.com/office/officeart/2005/8/layout/pyramid1"/>
    <dgm:cxn modelId="{358D126E-396B-4B13-8C93-561AC00FA57B}" type="presParOf" srcId="{54B80A4F-8D0F-4E21-B589-78D4BD294B12}" destId="{09089E5F-C000-4E85-B9B4-2874E3DA7DD5}" srcOrd="1" destOrd="0" presId="urn:microsoft.com/office/officeart/2005/8/layout/pyramid1"/>
    <dgm:cxn modelId="{D68090DC-4710-416F-B7D9-22EF7E9D7260}" type="presParOf" srcId="{E6F1CF52-8506-4747-84AD-6955F8EEF05A}" destId="{F2E40617-92F7-4A59-88C0-F9A20C9EB552}" srcOrd="3" destOrd="0" presId="urn:microsoft.com/office/officeart/2005/8/layout/pyramid1"/>
    <dgm:cxn modelId="{B7691143-62B6-45AB-802E-BB15E1452FC3}" type="presParOf" srcId="{F2E40617-92F7-4A59-88C0-F9A20C9EB552}" destId="{7CCE24A4-815D-4B66-A568-BB16ECABC08F}" srcOrd="0" destOrd="0" presId="urn:microsoft.com/office/officeart/2005/8/layout/pyramid1"/>
    <dgm:cxn modelId="{6B1C87AC-B4A4-445C-9265-2061DF4F19A8}" type="presParOf" srcId="{F2E40617-92F7-4A59-88C0-F9A20C9EB552}" destId="{52C19575-CA78-4B70-9584-C66B8D99FAAC}" srcOrd="1" destOrd="0" presId="urn:microsoft.com/office/officeart/2005/8/layout/pyramid1"/>
    <dgm:cxn modelId="{FE3473B2-1FA8-4956-AE44-DC0349CF940D}" type="presParOf" srcId="{E6F1CF52-8506-4747-84AD-6955F8EEF05A}" destId="{F649DF31-2C92-41C3-B2C0-3BE36E92DFC5}" srcOrd="4" destOrd="0" presId="urn:microsoft.com/office/officeart/2005/8/layout/pyramid1"/>
    <dgm:cxn modelId="{DA410D3E-6AF8-47B9-A3A7-25905907CE17}" type="presParOf" srcId="{F649DF31-2C92-41C3-B2C0-3BE36E92DFC5}" destId="{7E8037C2-63A5-4C1B-AD63-BA3558B50D40}" srcOrd="0" destOrd="0" presId="urn:microsoft.com/office/officeart/2005/8/layout/pyramid1"/>
    <dgm:cxn modelId="{D1EB43D3-7B52-41AF-AC7E-765F7F2597DD}" type="presParOf" srcId="{F649DF31-2C92-41C3-B2C0-3BE36E92DFC5}" destId="{8998523E-D8F2-4F24-8E48-1B39C14A65BB}" srcOrd="1" destOrd="0" presId="urn:microsoft.com/office/officeart/2005/8/layout/pyramid1"/>
    <dgm:cxn modelId="{8B82818C-AA1A-4FAD-A90D-16CD7D9FC759}" type="presParOf" srcId="{E6F1CF52-8506-4747-84AD-6955F8EEF05A}" destId="{ABAC5A10-8FBC-4DAF-9193-C28F126D5E84}" srcOrd="5" destOrd="0" presId="urn:microsoft.com/office/officeart/2005/8/layout/pyramid1"/>
    <dgm:cxn modelId="{F311BB44-3A2C-4DFE-9CDB-5B9CE829BB0F}" type="presParOf" srcId="{ABAC5A10-8FBC-4DAF-9193-C28F126D5E84}" destId="{87634CBF-8704-4ED3-A93A-E470FEA52F53}" srcOrd="0" destOrd="0" presId="urn:microsoft.com/office/officeart/2005/8/layout/pyramid1"/>
    <dgm:cxn modelId="{8929169E-D4F1-475B-98EE-AAFE7FCBDA6E}" type="presParOf" srcId="{ABAC5A10-8FBC-4DAF-9193-C28F126D5E84}" destId="{F44633A5-5285-4307-A61D-0CF187961412}" srcOrd="1" destOrd="0" presId="urn:microsoft.com/office/officeart/2005/8/layout/pyramid1"/>
    <dgm:cxn modelId="{9365AD19-5CC4-4320-B476-1A542B84E133}" type="presParOf" srcId="{E6F1CF52-8506-4747-84AD-6955F8EEF05A}" destId="{F684B643-C3B4-4E1C-9B66-4CED1B817D76}" srcOrd="6" destOrd="0" presId="urn:microsoft.com/office/officeart/2005/8/layout/pyramid1"/>
    <dgm:cxn modelId="{D029E71F-5091-4729-926F-1F8C7895F8F2}" type="presParOf" srcId="{F684B643-C3B4-4E1C-9B66-4CED1B817D76}" destId="{6B124518-AA60-4F95-9DAB-968B391E2B27}" srcOrd="0" destOrd="0" presId="urn:microsoft.com/office/officeart/2005/8/layout/pyramid1"/>
    <dgm:cxn modelId="{B12D382E-29BD-40A8-91D6-DBEF7C3390BA}" type="presParOf" srcId="{F684B643-C3B4-4E1C-9B66-4CED1B817D76}" destId="{7804CB1F-98E1-46B7-BC38-7A8B04D57DB8}"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2A6B76-594C-42F8-AA98-FE821DFD027E}" type="doc">
      <dgm:prSet loTypeId="urn:microsoft.com/office/officeart/2005/8/layout/venn1" loCatId="relationship" qsTypeId="urn:microsoft.com/office/officeart/2005/8/quickstyle/simple1" qsCatId="simple" csTypeId="urn:microsoft.com/office/officeart/2005/8/colors/accent1_2" csCatId="accent1"/>
      <dgm:spPr/>
    </dgm:pt>
    <dgm:pt modelId="{8661C380-0B39-41D0-BC8F-6A60C87DED56}">
      <dgm:prSet/>
      <dgm:spPr/>
      <dgm:t>
        <a:bodyPr/>
        <a:lstStyle/>
        <a:p>
          <a:endParaRPr lang="en-US"/>
        </a:p>
      </dgm:t>
    </dgm:pt>
    <dgm:pt modelId="{69BDCF42-1886-4863-AECC-FC8D27F74039}" type="parTrans" cxnId="{D31651AA-365F-4852-9FEB-995F0FA7F4C0}">
      <dgm:prSet/>
      <dgm:spPr/>
      <dgm:t>
        <a:bodyPr/>
        <a:lstStyle/>
        <a:p>
          <a:endParaRPr lang="en-US"/>
        </a:p>
      </dgm:t>
    </dgm:pt>
    <dgm:pt modelId="{5E4A9A8C-067A-429C-B77E-E271D5BABB68}" type="sibTrans" cxnId="{D31651AA-365F-4852-9FEB-995F0FA7F4C0}">
      <dgm:prSet/>
      <dgm:spPr/>
      <dgm:t>
        <a:bodyPr/>
        <a:lstStyle/>
        <a:p>
          <a:endParaRPr lang="en-US"/>
        </a:p>
      </dgm:t>
    </dgm:pt>
    <dgm:pt modelId="{B68C5BA6-FD13-40F5-9DF1-CAA5921B5C4F}">
      <dgm:prSet/>
      <dgm:spPr/>
      <dgm:t>
        <a:bodyPr/>
        <a:lstStyle/>
        <a:p>
          <a:endParaRPr lang="en-US"/>
        </a:p>
      </dgm:t>
    </dgm:pt>
    <dgm:pt modelId="{99F703FC-A3B5-4477-A1DE-1A9CBF2D2E1E}" type="parTrans" cxnId="{987CAE89-1D61-4DF8-8A7C-8CDD020E5DEF}">
      <dgm:prSet/>
      <dgm:spPr/>
      <dgm:t>
        <a:bodyPr/>
        <a:lstStyle/>
        <a:p>
          <a:endParaRPr lang="en-US"/>
        </a:p>
      </dgm:t>
    </dgm:pt>
    <dgm:pt modelId="{6655F75E-034B-4371-9BDE-A6FF28E37D39}" type="sibTrans" cxnId="{987CAE89-1D61-4DF8-8A7C-8CDD020E5DEF}">
      <dgm:prSet/>
      <dgm:spPr/>
      <dgm:t>
        <a:bodyPr/>
        <a:lstStyle/>
        <a:p>
          <a:endParaRPr lang="en-US"/>
        </a:p>
      </dgm:t>
    </dgm:pt>
    <dgm:pt modelId="{278E9129-33F9-468B-99B4-5198BFF56F21}">
      <dgm:prSet/>
      <dgm:spPr/>
      <dgm:t>
        <a:bodyPr/>
        <a:lstStyle/>
        <a:p>
          <a:endParaRPr lang="en-US"/>
        </a:p>
      </dgm:t>
    </dgm:pt>
    <dgm:pt modelId="{264BD0CE-E440-4C80-BDA9-7FC3E104A0B8}" type="parTrans" cxnId="{271FDFFB-9E27-4A6D-BC25-AD3A6CC8EA1B}">
      <dgm:prSet/>
      <dgm:spPr/>
      <dgm:t>
        <a:bodyPr/>
        <a:lstStyle/>
        <a:p>
          <a:endParaRPr lang="en-US"/>
        </a:p>
      </dgm:t>
    </dgm:pt>
    <dgm:pt modelId="{B0F96249-02BE-45EB-A470-5B2AB4BD6FC6}" type="sibTrans" cxnId="{271FDFFB-9E27-4A6D-BC25-AD3A6CC8EA1B}">
      <dgm:prSet/>
      <dgm:spPr/>
      <dgm:t>
        <a:bodyPr/>
        <a:lstStyle/>
        <a:p>
          <a:endParaRPr lang="en-US"/>
        </a:p>
      </dgm:t>
    </dgm:pt>
    <dgm:pt modelId="{4AC82EFC-927B-4786-9F53-0032916E37BA}" type="pres">
      <dgm:prSet presAssocID="{A82A6B76-594C-42F8-AA98-FE821DFD027E}" presName="compositeShape" presStyleCnt="0">
        <dgm:presLayoutVars>
          <dgm:chMax val="7"/>
          <dgm:dir/>
          <dgm:resizeHandles val="exact"/>
        </dgm:presLayoutVars>
      </dgm:prSet>
      <dgm:spPr/>
    </dgm:pt>
    <dgm:pt modelId="{E2A6EEC3-17C9-4E9D-AA46-DD63402FC248}" type="pres">
      <dgm:prSet presAssocID="{8661C380-0B39-41D0-BC8F-6A60C87DED56}" presName="circ1" presStyleLbl="vennNode1" presStyleIdx="0" presStyleCnt="3"/>
      <dgm:spPr/>
      <dgm:t>
        <a:bodyPr/>
        <a:lstStyle/>
        <a:p>
          <a:endParaRPr lang="en-US"/>
        </a:p>
      </dgm:t>
    </dgm:pt>
    <dgm:pt modelId="{A31C7907-220C-464F-99C3-DAE41337358D}" type="pres">
      <dgm:prSet presAssocID="{8661C380-0B39-41D0-BC8F-6A60C87DED56}" presName="circ1Tx" presStyleLbl="revTx" presStyleIdx="0" presStyleCnt="0">
        <dgm:presLayoutVars>
          <dgm:chMax val="0"/>
          <dgm:chPref val="0"/>
          <dgm:bulletEnabled val="1"/>
        </dgm:presLayoutVars>
      </dgm:prSet>
      <dgm:spPr/>
      <dgm:t>
        <a:bodyPr/>
        <a:lstStyle/>
        <a:p>
          <a:endParaRPr lang="en-US"/>
        </a:p>
      </dgm:t>
    </dgm:pt>
    <dgm:pt modelId="{B1633957-FB09-4B1D-8279-99537051B575}" type="pres">
      <dgm:prSet presAssocID="{B68C5BA6-FD13-40F5-9DF1-CAA5921B5C4F}" presName="circ2" presStyleLbl="vennNode1" presStyleIdx="1" presStyleCnt="3"/>
      <dgm:spPr/>
      <dgm:t>
        <a:bodyPr/>
        <a:lstStyle/>
        <a:p>
          <a:endParaRPr lang="en-US"/>
        </a:p>
      </dgm:t>
    </dgm:pt>
    <dgm:pt modelId="{B7BBE9A8-A565-4DBE-A8D6-B5C6EC58B7CE}" type="pres">
      <dgm:prSet presAssocID="{B68C5BA6-FD13-40F5-9DF1-CAA5921B5C4F}" presName="circ2Tx" presStyleLbl="revTx" presStyleIdx="0" presStyleCnt="0">
        <dgm:presLayoutVars>
          <dgm:chMax val="0"/>
          <dgm:chPref val="0"/>
          <dgm:bulletEnabled val="1"/>
        </dgm:presLayoutVars>
      </dgm:prSet>
      <dgm:spPr/>
      <dgm:t>
        <a:bodyPr/>
        <a:lstStyle/>
        <a:p>
          <a:endParaRPr lang="en-US"/>
        </a:p>
      </dgm:t>
    </dgm:pt>
    <dgm:pt modelId="{A2DEC4E3-EA1A-4984-BA3D-F846D9954BFF}" type="pres">
      <dgm:prSet presAssocID="{278E9129-33F9-468B-99B4-5198BFF56F21}" presName="circ3" presStyleLbl="vennNode1" presStyleIdx="2" presStyleCnt="3"/>
      <dgm:spPr/>
      <dgm:t>
        <a:bodyPr/>
        <a:lstStyle/>
        <a:p>
          <a:endParaRPr lang="en-US"/>
        </a:p>
      </dgm:t>
    </dgm:pt>
    <dgm:pt modelId="{23033553-F9F5-4F23-8A74-28A796B8063B}" type="pres">
      <dgm:prSet presAssocID="{278E9129-33F9-468B-99B4-5198BFF56F21}" presName="circ3Tx" presStyleLbl="revTx" presStyleIdx="0" presStyleCnt="0">
        <dgm:presLayoutVars>
          <dgm:chMax val="0"/>
          <dgm:chPref val="0"/>
          <dgm:bulletEnabled val="1"/>
        </dgm:presLayoutVars>
      </dgm:prSet>
      <dgm:spPr/>
      <dgm:t>
        <a:bodyPr/>
        <a:lstStyle/>
        <a:p>
          <a:endParaRPr lang="en-US"/>
        </a:p>
      </dgm:t>
    </dgm:pt>
  </dgm:ptLst>
  <dgm:cxnLst>
    <dgm:cxn modelId="{503E7D3B-93B1-4EA7-B0C8-1DCA142359BD}" type="presOf" srcId="{278E9129-33F9-468B-99B4-5198BFF56F21}" destId="{23033553-F9F5-4F23-8A74-28A796B8063B}" srcOrd="1" destOrd="0" presId="urn:microsoft.com/office/officeart/2005/8/layout/venn1"/>
    <dgm:cxn modelId="{35C74476-888F-4DF2-A0C3-05CB4530458B}" type="presOf" srcId="{B68C5BA6-FD13-40F5-9DF1-CAA5921B5C4F}" destId="{B1633957-FB09-4B1D-8279-99537051B575}" srcOrd="0" destOrd="0" presId="urn:microsoft.com/office/officeart/2005/8/layout/venn1"/>
    <dgm:cxn modelId="{0CD49FBF-36E8-4F0B-B057-78884BE40DF4}" type="presOf" srcId="{8661C380-0B39-41D0-BC8F-6A60C87DED56}" destId="{E2A6EEC3-17C9-4E9D-AA46-DD63402FC248}" srcOrd="0" destOrd="0" presId="urn:microsoft.com/office/officeart/2005/8/layout/venn1"/>
    <dgm:cxn modelId="{D31651AA-365F-4852-9FEB-995F0FA7F4C0}" srcId="{A82A6B76-594C-42F8-AA98-FE821DFD027E}" destId="{8661C380-0B39-41D0-BC8F-6A60C87DED56}" srcOrd="0" destOrd="0" parTransId="{69BDCF42-1886-4863-AECC-FC8D27F74039}" sibTransId="{5E4A9A8C-067A-429C-B77E-E271D5BABB68}"/>
    <dgm:cxn modelId="{B3A38125-074A-4C99-8D88-F8D270548807}" type="presOf" srcId="{8661C380-0B39-41D0-BC8F-6A60C87DED56}" destId="{A31C7907-220C-464F-99C3-DAE41337358D}" srcOrd="1" destOrd="0" presId="urn:microsoft.com/office/officeart/2005/8/layout/venn1"/>
    <dgm:cxn modelId="{987CAE89-1D61-4DF8-8A7C-8CDD020E5DEF}" srcId="{A82A6B76-594C-42F8-AA98-FE821DFD027E}" destId="{B68C5BA6-FD13-40F5-9DF1-CAA5921B5C4F}" srcOrd="1" destOrd="0" parTransId="{99F703FC-A3B5-4477-A1DE-1A9CBF2D2E1E}" sibTransId="{6655F75E-034B-4371-9BDE-A6FF28E37D39}"/>
    <dgm:cxn modelId="{C86CD443-745F-4C32-9237-22298687BA38}" type="presOf" srcId="{A82A6B76-594C-42F8-AA98-FE821DFD027E}" destId="{4AC82EFC-927B-4786-9F53-0032916E37BA}" srcOrd="0" destOrd="0" presId="urn:microsoft.com/office/officeart/2005/8/layout/venn1"/>
    <dgm:cxn modelId="{54D277C3-C0B3-4F56-A6BA-B17BB794215A}" type="presOf" srcId="{B68C5BA6-FD13-40F5-9DF1-CAA5921B5C4F}" destId="{B7BBE9A8-A565-4DBE-A8D6-B5C6EC58B7CE}" srcOrd="1" destOrd="0" presId="urn:microsoft.com/office/officeart/2005/8/layout/venn1"/>
    <dgm:cxn modelId="{9C836A99-50C3-4C69-86A9-71899C79B863}" type="presOf" srcId="{278E9129-33F9-468B-99B4-5198BFF56F21}" destId="{A2DEC4E3-EA1A-4984-BA3D-F846D9954BFF}" srcOrd="0" destOrd="0" presId="urn:microsoft.com/office/officeart/2005/8/layout/venn1"/>
    <dgm:cxn modelId="{271FDFFB-9E27-4A6D-BC25-AD3A6CC8EA1B}" srcId="{A82A6B76-594C-42F8-AA98-FE821DFD027E}" destId="{278E9129-33F9-468B-99B4-5198BFF56F21}" srcOrd="2" destOrd="0" parTransId="{264BD0CE-E440-4C80-BDA9-7FC3E104A0B8}" sibTransId="{B0F96249-02BE-45EB-A470-5B2AB4BD6FC6}"/>
    <dgm:cxn modelId="{49F6039A-662F-487C-BEE1-53FCDFB53979}" type="presParOf" srcId="{4AC82EFC-927B-4786-9F53-0032916E37BA}" destId="{E2A6EEC3-17C9-4E9D-AA46-DD63402FC248}" srcOrd="0" destOrd="0" presId="urn:microsoft.com/office/officeart/2005/8/layout/venn1"/>
    <dgm:cxn modelId="{17B92A85-EC24-46BD-93D0-17BB30D197E1}" type="presParOf" srcId="{4AC82EFC-927B-4786-9F53-0032916E37BA}" destId="{A31C7907-220C-464F-99C3-DAE41337358D}" srcOrd="1" destOrd="0" presId="urn:microsoft.com/office/officeart/2005/8/layout/venn1"/>
    <dgm:cxn modelId="{4E953754-E457-4367-8F23-D2BA792B03B8}" type="presParOf" srcId="{4AC82EFC-927B-4786-9F53-0032916E37BA}" destId="{B1633957-FB09-4B1D-8279-99537051B575}" srcOrd="2" destOrd="0" presId="urn:microsoft.com/office/officeart/2005/8/layout/venn1"/>
    <dgm:cxn modelId="{B39B4D07-8A93-43E5-98CF-BD9A70438DEE}" type="presParOf" srcId="{4AC82EFC-927B-4786-9F53-0032916E37BA}" destId="{B7BBE9A8-A565-4DBE-A8D6-B5C6EC58B7CE}" srcOrd="3" destOrd="0" presId="urn:microsoft.com/office/officeart/2005/8/layout/venn1"/>
    <dgm:cxn modelId="{56BB917C-DF6D-4890-8B95-A758F62B23A1}" type="presParOf" srcId="{4AC82EFC-927B-4786-9F53-0032916E37BA}" destId="{A2DEC4E3-EA1A-4984-BA3D-F846D9954BFF}" srcOrd="4" destOrd="0" presId="urn:microsoft.com/office/officeart/2005/8/layout/venn1"/>
    <dgm:cxn modelId="{748065C5-8C0C-44C0-ACB0-30B85EEED928}" type="presParOf" srcId="{4AC82EFC-927B-4786-9F53-0032916E37BA}" destId="{23033553-F9F5-4F23-8A74-28A796B8063B}"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a:p>
          </p:txBody>
        </p:sp>
        <p:sp>
          <p:nvSpPr>
            <p:cNvPr id="6"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p:spPr>
          <p:txBody>
            <a:bodyPr/>
            <a:lstStyle/>
            <a:p>
              <a:pPr>
                <a:defRPr/>
              </a:pPr>
              <a:endParaRPr lang="en-US"/>
            </a:p>
          </p:txBody>
        </p:sp>
        <p:sp>
          <p:nvSpPr>
            <p:cNvPr id="7"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9" name="Freeform 7"/>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w="9525">
              <a:noFill/>
              <a:round/>
              <a:headEnd/>
              <a:tailEnd/>
            </a:ln>
          </p:spPr>
          <p:txBody>
            <a:bodyPr/>
            <a:lstStyle/>
            <a:p>
              <a:pPr>
                <a:defRPr/>
              </a:pPr>
              <a:endParaRPr lang="en-US"/>
            </a:p>
          </p:txBody>
        </p:sp>
        <p:sp>
          <p:nvSpPr>
            <p:cNvPr id="10"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w="9525">
              <a:noFill/>
              <a:round/>
              <a:headEnd/>
              <a:tailEnd/>
            </a:ln>
          </p:spPr>
          <p:txBody>
            <a:bodyPr/>
            <a:lstStyle/>
            <a:p>
              <a:pPr>
                <a:defRPr/>
              </a:pPr>
              <a:endParaRPr lang="en-US"/>
            </a:p>
          </p:txBody>
        </p:sp>
        <p:sp>
          <p:nvSpPr>
            <p:cNvPr id="13" name="Freeform 11"/>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5"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w="9525">
              <a:noFill/>
              <a:round/>
              <a:headEnd/>
              <a:tailEnd/>
            </a:ln>
          </p:spPr>
          <p:txBody>
            <a:bodyPr/>
            <a:lstStyle/>
            <a:p>
              <a:pPr>
                <a:defRPr/>
              </a:pPr>
              <a:endParaRPr lang="en-US"/>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19"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a:p>
          </p:txBody>
        </p:sp>
      </p:grpSp>
      <p:sp>
        <p:nvSpPr>
          <p:cNvPr id="129042"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n-US" smtClean="0"/>
              <a:t>Click to edit Master title style</a:t>
            </a:r>
            <a:endParaRPr lang="en-US"/>
          </a:p>
        </p:txBody>
      </p:sp>
      <p:sp>
        <p:nvSpPr>
          <p:cNvPr id="129043"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20" name="Rectangle 20"/>
          <p:cNvSpPr>
            <a:spLocks noGrp="1" noChangeArrowheads="1"/>
          </p:cNvSpPr>
          <p:nvPr>
            <p:ph type="dt" sz="quarter" idx="10"/>
          </p:nvPr>
        </p:nvSpPr>
        <p:spPr/>
        <p:txBody>
          <a:bodyPr/>
          <a:lstStyle>
            <a:lvl1pPr>
              <a:defRPr/>
            </a:lvl1pPr>
          </a:lstStyle>
          <a:p>
            <a:pPr>
              <a:defRPr/>
            </a:pPr>
            <a:endParaRPr lang="en-US"/>
          </a:p>
        </p:txBody>
      </p:sp>
      <p:sp>
        <p:nvSpPr>
          <p:cNvPr id="21" name="Rectangle 21"/>
          <p:cNvSpPr>
            <a:spLocks noGrp="1" noChangeArrowheads="1"/>
          </p:cNvSpPr>
          <p:nvPr>
            <p:ph type="ftr" sz="quarter" idx="11"/>
          </p:nvPr>
        </p:nvSpPr>
        <p:spPr/>
        <p:txBody>
          <a:bodyPr/>
          <a:lstStyle>
            <a:lvl1pPr>
              <a:defRPr/>
            </a:lvl1pPr>
          </a:lstStyle>
          <a:p>
            <a:pPr>
              <a:defRPr/>
            </a:pPr>
            <a:endParaRPr lang="en-US"/>
          </a:p>
        </p:txBody>
      </p:sp>
      <p:sp>
        <p:nvSpPr>
          <p:cNvPr id="22" name="Rectangle 22"/>
          <p:cNvSpPr>
            <a:spLocks noGrp="1" noChangeArrowheads="1"/>
          </p:cNvSpPr>
          <p:nvPr>
            <p:ph type="sldNum" sz="quarter" idx="12"/>
          </p:nvPr>
        </p:nvSpPr>
        <p:spPr/>
        <p:txBody>
          <a:bodyPr/>
          <a:lstStyle>
            <a:lvl1pPr>
              <a:defRPr/>
            </a:lvl1pPr>
          </a:lstStyle>
          <a:p>
            <a:pPr>
              <a:defRPr/>
            </a:pPr>
            <a:fld id="{5174E2AB-17CB-4EFE-A3AF-D78A2CAE7AE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E0509C92-CB8D-4541-A80A-213D3434A88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F883B363-B89A-442E-9590-5E791570F86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B39CD96-FE84-45A4-9698-34115E2D2790}" type="datetimeFigureOut">
              <a:rPr lang="en-US" smtClean="0"/>
              <a:pPr/>
              <a:t>10/4/2014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DDD9E73-348D-4815-B485-C17C4C42F30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B39CD96-FE84-45A4-9698-34115E2D2790}"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9E73-348D-4815-B485-C17C4C42F30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39CD96-FE84-45A4-9698-34115E2D2790}" type="datetimeFigureOut">
              <a:rPr lang="en-US" smtClean="0"/>
              <a:pPr/>
              <a:t>10/4/2014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DDD9E73-348D-4815-B485-C17C4C42F3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B39CD96-FE84-45A4-9698-34115E2D2790}" type="datetimeFigureOut">
              <a:rPr lang="en-US" smtClean="0"/>
              <a:pPr/>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D9E73-348D-4815-B485-C17C4C42F30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B39CD96-FE84-45A4-9698-34115E2D2790}" type="datetimeFigureOut">
              <a:rPr lang="en-US" smtClean="0"/>
              <a:pPr/>
              <a:t>10/4/2014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DD9E73-348D-4815-B485-C17C4C42F30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39CD96-FE84-45A4-9698-34115E2D2790}" type="datetimeFigureOut">
              <a:rPr lang="en-US" smtClean="0"/>
              <a:pPr/>
              <a:t>10/4/2014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DD9E73-348D-4815-B485-C17C4C42F30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9CD96-FE84-45A4-9698-34115E2D2790}" type="datetimeFigureOut">
              <a:rPr lang="en-US" smtClean="0"/>
              <a:pPr/>
              <a:t>10/4/2014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DD9E73-348D-4815-B485-C17C4C42F30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39CD96-FE84-45A4-9698-34115E2D2790}" type="datetimeFigureOut">
              <a:rPr lang="en-US" smtClean="0"/>
              <a:pPr/>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D9E73-348D-4815-B485-C17C4C42F30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D918BC0E-9C8D-49B9-9944-3D6A8CD1DE2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39CD96-FE84-45A4-9698-34115E2D2790}" type="datetimeFigureOut">
              <a:rPr lang="en-US" smtClean="0"/>
              <a:pPr/>
              <a:t>10/4/2014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DDD9E73-348D-4815-B485-C17C4C42F30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39CD96-FE84-45A4-9698-34115E2D2790}"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9E73-348D-4815-B485-C17C4C42F30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39CD96-FE84-45A4-9698-34115E2D2790}"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9E73-348D-4815-B485-C17C4C42F3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6088B5FA-F9E5-4B57-8FC0-F45C9CC417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E1DB5D73-E2FE-4AB5-A87F-CE09578333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00D4CD23-3803-4180-A119-37059A25CEA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555CF67D-DBD5-488B-A3EF-540CB7D884B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6387F5C4-63B1-4918-9E90-656520D42B6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3D3F0CC0-339D-4A36-BCAD-CAFB6FE33F2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E56E98D6-0D51-47CE-AC31-71CD6C616B8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2438400"/>
            <a:ext cx="9144000" cy="4046538"/>
            <a:chOff x="0" y="1536"/>
            <a:chExt cx="5760" cy="2549"/>
          </a:xfrm>
        </p:grpSpPr>
        <p:sp>
          <p:nvSpPr>
            <p:cNvPr id="128003"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a:p>
          </p:txBody>
        </p:sp>
        <p:sp>
          <p:nvSpPr>
            <p:cNvPr id="3081"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p:spPr>
          <p:txBody>
            <a:bodyPr/>
            <a:lstStyle/>
            <a:p>
              <a:pPr>
                <a:defRPr/>
              </a:pPr>
              <a:endParaRPr lang="en-US"/>
            </a:p>
          </p:txBody>
        </p:sp>
        <p:sp>
          <p:nvSpPr>
            <p:cNvPr id="3082"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a:p>
          </p:txBody>
        </p:sp>
        <p:sp>
          <p:nvSpPr>
            <p:cNvPr id="128006"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3084" name="Freeform 7"/>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w="9525">
              <a:noFill/>
              <a:round/>
              <a:headEnd/>
              <a:tailEnd/>
            </a:ln>
          </p:spPr>
          <p:txBody>
            <a:bodyPr/>
            <a:lstStyle/>
            <a:p>
              <a:pPr>
                <a:defRPr/>
              </a:pPr>
              <a:endParaRPr lang="en-US"/>
            </a:p>
          </p:txBody>
        </p:sp>
        <p:sp>
          <p:nvSpPr>
            <p:cNvPr id="3085"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w="9525">
              <a:noFill/>
              <a:round/>
              <a:headEnd/>
              <a:tailEnd/>
            </a:ln>
          </p:spPr>
          <p:txBody>
            <a:bodyPr/>
            <a:lstStyle/>
            <a:p>
              <a:pPr>
                <a:defRPr/>
              </a:pPr>
              <a:endParaRPr lang="en-US"/>
            </a:p>
          </p:txBody>
        </p:sp>
        <p:sp>
          <p:nvSpPr>
            <p:cNvPr id="3086"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w="9525">
              <a:noFill/>
              <a:round/>
              <a:headEnd/>
              <a:tailEnd/>
            </a:ln>
          </p:spPr>
          <p:txBody>
            <a:bodyPr/>
            <a:lstStyle/>
            <a:p>
              <a:pPr>
                <a:defRPr/>
              </a:pPr>
              <a:endParaRPr lang="en-US"/>
            </a:p>
          </p:txBody>
        </p:sp>
        <p:sp>
          <p:nvSpPr>
            <p:cNvPr id="3087"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w="9525">
              <a:noFill/>
              <a:round/>
              <a:headEnd/>
              <a:tailEnd/>
            </a:ln>
          </p:spPr>
          <p:txBody>
            <a:bodyPr/>
            <a:lstStyle/>
            <a:p>
              <a:pPr>
                <a:defRPr/>
              </a:pPr>
              <a:endParaRPr lang="en-US"/>
            </a:p>
          </p:txBody>
        </p:sp>
        <p:sp>
          <p:nvSpPr>
            <p:cNvPr id="3088" name="Freeform 11"/>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w="9525">
              <a:noFill/>
              <a:round/>
              <a:headEnd/>
              <a:tailEnd/>
            </a:ln>
          </p:spPr>
          <p:txBody>
            <a:bodyPr/>
            <a:lstStyle/>
            <a:p>
              <a:pPr>
                <a:defRPr/>
              </a:pPr>
              <a:endParaRPr lang="en-US"/>
            </a:p>
          </p:txBody>
        </p:sp>
        <p:sp>
          <p:nvSpPr>
            <p:cNvPr id="128012"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3090"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w="9525">
              <a:noFill/>
              <a:round/>
              <a:headEnd/>
              <a:tailEnd/>
            </a:ln>
          </p:spPr>
          <p:txBody>
            <a:bodyPr/>
            <a:lstStyle/>
            <a:p>
              <a:pPr>
                <a:defRPr/>
              </a:pPr>
              <a:endParaRPr lang="en-US"/>
            </a:p>
          </p:txBody>
        </p:sp>
        <p:sp>
          <p:nvSpPr>
            <p:cNvPr id="128014"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28015"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28016"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3094"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a:p>
          </p:txBody>
        </p:sp>
      </p:grpSp>
      <p:sp>
        <p:nvSpPr>
          <p:cNvPr id="128018"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28019"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28020"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128021"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48F5EE6-0E8B-434E-9471-205AAEF43021}" type="slidenum">
              <a:rPr lang="en-US"/>
              <a:pPr>
                <a:defRPr/>
              </a:pPr>
              <a:t>‹#›</a:t>
            </a:fld>
            <a:endParaRPr lang="en-US"/>
          </a:p>
        </p:txBody>
      </p:sp>
      <p:sp>
        <p:nvSpPr>
          <p:cNvPr id="128022"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66"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B39CD96-FE84-45A4-9698-34115E2D2790}" type="datetimeFigureOut">
              <a:rPr lang="en-US" smtClean="0"/>
              <a:pPr/>
              <a:t>10/4/2014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DDD9E73-348D-4815-B485-C17C4C42F3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addictiontherapy.conferenceseries.com" TargetMode="Externa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76800" y="6019800"/>
            <a:ext cx="4191000" cy="609600"/>
          </a:xfrm>
          <a:custGeom>
            <a:avLst/>
            <a:gdLst>
              <a:gd name="connsiteX0" fmla="*/ 0 w 4191000"/>
              <a:gd name="connsiteY0" fmla="*/ 0 h 609600"/>
              <a:gd name="connsiteX1" fmla="*/ 3886200 w 4191000"/>
              <a:gd name="connsiteY1" fmla="*/ 0 h 609600"/>
              <a:gd name="connsiteX2" fmla="*/ 4191000 w 4191000"/>
              <a:gd name="connsiteY2" fmla="*/ 304800 h 609600"/>
              <a:gd name="connsiteX3" fmla="*/ 3886200 w 4191000"/>
              <a:gd name="connsiteY3" fmla="*/ 609600 h 609600"/>
              <a:gd name="connsiteX4" fmla="*/ 0 w 4191000"/>
              <a:gd name="connsiteY4" fmla="*/ 609600 h 609600"/>
              <a:gd name="connsiteX5" fmla="*/ 0 w 4191000"/>
              <a:gd name="connsiteY5" fmla="*/ 0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1000" h="609600">
                <a:moveTo>
                  <a:pt x="0" y="0"/>
                </a:moveTo>
                <a:lnTo>
                  <a:pt x="3886200" y="0"/>
                </a:lnTo>
                <a:lnTo>
                  <a:pt x="4191000" y="304800"/>
                </a:lnTo>
                <a:lnTo>
                  <a:pt x="3886200" y="609600"/>
                </a:lnTo>
                <a:lnTo>
                  <a:pt x="0" y="609600"/>
                </a:lnTo>
                <a:lnTo>
                  <a:pt x="0" y="0"/>
                </a:lnTo>
                <a:close/>
              </a:path>
            </a:pathLst>
          </a:custGeom>
          <a:solidFill>
            <a:srgbClr val="0070C0"/>
          </a:solidFill>
        </p:spPr>
        <p:txBody>
          <a:bodyPr>
            <a:noAutofit/>
          </a:bodyPr>
          <a:lstStyle/>
          <a:p>
            <a:r>
              <a:rPr lang="en-US" sz="3600" b="1" dirty="0" smtClean="0">
                <a:solidFill>
                  <a:schemeClr val="bg1"/>
                </a:solidFill>
              </a:rPr>
              <a:t>Jesse Milby</a:t>
            </a:r>
          </a:p>
        </p:txBody>
      </p:sp>
      <p:sp>
        <p:nvSpPr>
          <p:cNvPr id="2" name="Title 1"/>
          <p:cNvSpPr>
            <a:spLocks noGrp="1"/>
          </p:cNvSpPr>
          <p:nvPr>
            <p:ph type="ctrTitle"/>
          </p:nvPr>
        </p:nvSpPr>
        <p:spPr>
          <a:xfrm>
            <a:off x="0" y="1371600"/>
            <a:ext cx="9144000" cy="1676400"/>
          </a:xfrm>
          <a:ln>
            <a:solidFill>
              <a:schemeClr val="bg1"/>
            </a:solidFill>
          </a:ln>
          <a:effectLst>
            <a:innerShdw blurRad="63500" dist="50800" dir="16200000">
              <a:prstClr val="black">
                <a:alpha val="50000"/>
              </a:prstClr>
            </a:innerShdw>
          </a:effectLst>
        </p:spPr>
        <p:style>
          <a:lnRef idx="0">
            <a:scrgbClr r="0" g="0" b="0"/>
          </a:lnRef>
          <a:fillRef idx="1002">
            <a:schemeClr val="lt2"/>
          </a:fillRef>
          <a:effectRef idx="0">
            <a:scrgbClr r="0" g="0" b="0"/>
          </a:effectRef>
          <a:fontRef idx="major"/>
        </p:style>
        <p:txBody>
          <a:bodyPr>
            <a:noAutofit/>
          </a:bodyPr>
          <a:lstStyle/>
          <a:p>
            <a:pPr lvl="0">
              <a:spcBef>
                <a:spcPts val="0"/>
              </a:spcBef>
            </a:pPr>
            <a:r>
              <a:rPr sz="4800" b="1" smtClean="0">
                <a:solidFill>
                  <a:schemeClr val="tx1"/>
                </a:solidFill>
                <a:latin typeface="Times New Roman" pitchFamily="18" charset="0"/>
                <a:cs typeface="Times New Roman" pitchFamily="18" charset="0"/>
              </a:rPr>
              <a:t>Addiction Therapy-2014</a:t>
            </a:r>
            <a:r>
              <a:rPr sz="4800" b="1" smtClean="0">
                <a:solidFill>
                  <a:schemeClr val="tx1"/>
                </a:solidFill>
              </a:rPr>
              <a:t/>
            </a:r>
            <a:br>
              <a:rPr sz="4800" b="1" smtClean="0">
                <a:solidFill>
                  <a:schemeClr val="tx1"/>
                </a:solidFill>
              </a:rPr>
            </a:br>
            <a:r>
              <a:rPr sz="2400" b="1" smtClean="0">
                <a:solidFill>
                  <a:schemeClr val="tx1"/>
                </a:solidFill>
                <a:latin typeface="Perpetua"/>
                <a:ea typeface="+mn-ea"/>
                <a:cs typeface="+mn-cs"/>
              </a:rPr>
              <a:t>Chicago,  USA</a:t>
            </a:r>
            <a:br>
              <a:rPr sz="2400" b="1" smtClean="0">
                <a:solidFill>
                  <a:schemeClr val="tx1"/>
                </a:solidFill>
                <a:latin typeface="Perpetua"/>
                <a:ea typeface="+mn-ea"/>
                <a:cs typeface="+mn-cs"/>
              </a:rPr>
            </a:br>
            <a:r>
              <a:rPr sz="2400" b="1" smtClean="0">
                <a:solidFill>
                  <a:schemeClr val="tx1"/>
                </a:solidFill>
                <a:latin typeface="Perpetua"/>
                <a:ea typeface="+mn-ea"/>
                <a:cs typeface="+mn-cs"/>
              </a:rPr>
              <a:t>August 4 - 6,  2014</a:t>
            </a:r>
            <a:endParaRPr lang="en-US" sz="4800" b="1" dirty="0">
              <a:solidFill>
                <a:schemeClr val="tx1"/>
              </a:solidFill>
            </a:endParaRPr>
          </a:p>
        </p:txBody>
      </p:sp>
      <p:sp>
        <p:nvSpPr>
          <p:cNvPr id="40962" name="AutoShape 2"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4" name="AutoShape 4"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6" name="AutoShape 6"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8" name="AutoShape 8"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2" descr="C:\Users\nagapraveen-p\AppData\Local\Microsoft\Windows\Temporary Internet Files\Content.Outlook\XLM8YBCH\logo (2).png"/>
          <p:cNvPicPr>
            <a:picLocks noChangeAspect="1" noChangeArrowheads="1"/>
          </p:cNvPicPr>
          <p:nvPr/>
        </p:nvPicPr>
        <p:blipFill>
          <a:blip r:embed="rId2"/>
          <a:srcRect/>
          <a:stretch>
            <a:fillRect/>
          </a:stretch>
        </p:blipFill>
        <p:spPr bwMode="auto">
          <a:xfrm>
            <a:off x="152400" y="0"/>
            <a:ext cx="2907916" cy="1425165"/>
          </a:xfrm>
          <a:prstGeom prst="rect">
            <a:avLst/>
          </a:prstGeom>
          <a:noFill/>
        </p:spPr>
      </p:pic>
      <p:pic>
        <p:nvPicPr>
          <p:cNvPr id="1026" name="Picture 2" descr="H:\Yossef Sari\AT-2014 Group Photo_Day 1.jpg"/>
          <p:cNvPicPr>
            <a:picLocks noChangeAspect="1" noChangeArrowheads="1"/>
          </p:cNvPicPr>
          <p:nvPr/>
        </p:nvPicPr>
        <p:blipFill>
          <a:blip r:embed="rId3"/>
          <a:srcRect/>
          <a:stretch>
            <a:fillRect/>
          </a:stretch>
        </p:blipFill>
        <p:spPr bwMode="auto">
          <a:xfrm>
            <a:off x="228600" y="3429000"/>
            <a:ext cx="4343400" cy="2895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Picture 2" descr="\\omicswb-144\Vittal Team\nikhil\Addicton 2014 day 2\IMG_1092.jpg"/>
          <p:cNvPicPr>
            <a:picLocks noChangeAspect="1" noChangeArrowheads="1"/>
          </p:cNvPicPr>
          <p:nvPr/>
        </p:nvPicPr>
        <p:blipFill>
          <a:blip r:embed="rId4" cstate="print"/>
          <a:srcRect/>
          <a:stretch>
            <a:fillRect/>
          </a:stretch>
        </p:blipFill>
        <p:spPr bwMode="auto">
          <a:xfrm>
            <a:off x="5410200" y="3810000"/>
            <a:ext cx="2809874" cy="18732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2318218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sz="4000" smtClean="0">
                <a:solidFill>
                  <a:srgbClr val="FFFF00"/>
                </a:solidFill>
              </a:rPr>
              <a:t>Flaws in Staats (1997) Theoretical System</a:t>
            </a:r>
          </a:p>
        </p:txBody>
      </p:sp>
      <p:sp>
        <p:nvSpPr>
          <p:cNvPr id="50179" name="Rectangle 3"/>
          <p:cNvSpPr>
            <a:spLocks noGrp="1" noChangeArrowheads="1"/>
          </p:cNvSpPr>
          <p:nvPr>
            <p:ph type="body" idx="1"/>
          </p:nvPr>
        </p:nvSpPr>
        <p:spPr/>
        <p:txBody>
          <a:bodyPr/>
          <a:lstStyle/>
          <a:p>
            <a:pPr eaLnBrk="1" hangingPunct="1">
              <a:defRPr/>
            </a:pPr>
            <a:endParaRPr lang="en-US" sz="2800" dirty="0" smtClean="0"/>
          </a:p>
          <a:p>
            <a:pPr eaLnBrk="1" hangingPunct="1">
              <a:defRPr/>
            </a:pPr>
            <a:r>
              <a:rPr lang="en-US" sz="2800" dirty="0" smtClean="0">
                <a:solidFill>
                  <a:srgbClr val="FFFF00"/>
                </a:solidFill>
              </a:rPr>
              <a:t>Does not define goal directed behavior as a key explanatory concept</a:t>
            </a:r>
          </a:p>
          <a:p>
            <a:pPr eaLnBrk="1" hangingPunct="1">
              <a:defRPr/>
            </a:pPr>
            <a:endParaRPr lang="en-US" sz="2800" dirty="0" smtClean="0">
              <a:solidFill>
                <a:srgbClr val="FFFF00"/>
              </a:solidFill>
            </a:endParaRPr>
          </a:p>
          <a:p>
            <a:pPr eaLnBrk="1" hangingPunct="1">
              <a:defRPr/>
            </a:pPr>
            <a:r>
              <a:rPr lang="en-US" sz="2800" dirty="0" smtClean="0">
                <a:solidFill>
                  <a:srgbClr val="FFFF00"/>
                </a:solidFill>
              </a:rPr>
              <a:t>Provide insufficient mechanisms to assess and specify the key explanatory variable: Basic Behavioral Repertoire</a:t>
            </a:r>
          </a:p>
          <a:p>
            <a:pPr eaLnBrk="1" hangingPunct="1">
              <a:defRPr/>
            </a:pPr>
            <a:endParaRPr lang="en-US" sz="2800" dirty="0" smtClean="0">
              <a:solidFill>
                <a:srgbClr val="FFFF00"/>
              </a:solidFill>
            </a:endParaRPr>
          </a:p>
          <a:p>
            <a:pPr eaLnBrk="1" hangingPunct="1">
              <a:buNone/>
              <a:defRPr/>
            </a:pPr>
            <a:r>
              <a:rPr lang="en-US" sz="2800" dirty="0" smtClean="0">
                <a:solidFill>
                  <a:srgbClr val="FFFF00"/>
                </a:solidFill>
              </a:rPr>
              <a:t>No effort to articulate with quantifiable theories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sz="4000" smtClean="0">
                <a:solidFill>
                  <a:srgbClr val="FFFF00"/>
                </a:solidFill>
              </a:rPr>
              <a:t>Flaws in West’s (2007) Theoretical System</a:t>
            </a:r>
          </a:p>
        </p:txBody>
      </p:sp>
      <p:sp>
        <p:nvSpPr>
          <p:cNvPr id="51203" name="Rectangle 3"/>
          <p:cNvSpPr>
            <a:spLocks noGrp="1" noChangeArrowheads="1"/>
          </p:cNvSpPr>
          <p:nvPr>
            <p:ph type="body" idx="1"/>
          </p:nvPr>
        </p:nvSpPr>
        <p:spPr/>
        <p:txBody>
          <a:bodyPr/>
          <a:lstStyle/>
          <a:p>
            <a:pPr eaLnBrk="1" hangingPunct="1">
              <a:defRPr/>
            </a:pPr>
            <a:r>
              <a:rPr lang="en-US" smtClean="0">
                <a:solidFill>
                  <a:srgbClr val="FFFF00"/>
                </a:solidFill>
              </a:rPr>
              <a:t>Specification lacking for how momentary motivation changes affect behavior</a:t>
            </a:r>
          </a:p>
          <a:p>
            <a:pPr eaLnBrk="1" hangingPunct="1">
              <a:defRPr/>
            </a:pPr>
            <a:endParaRPr lang="en-US" smtClean="0">
              <a:solidFill>
                <a:srgbClr val="FFFF00"/>
              </a:solidFill>
            </a:endParaRPr>
          </a:p>
          <a:p>
            <a:pPr eaLnBrk="1" hangingPunct="1">
              <a:defRPr/>
            </a:pPr>
            <a:r>
              <a:rPr lang="en-US" smtClean="0">
                <a:solidFill>
                  <a:srgbClr val="FFFF00"/>
                </a:solidFill>
              </a:rPr>
              <a:t>No effort to quantify explanatory variables</a:t>
            </a:r>
          </a:p>
          <a:p>
            <a:pPr eaLnBrk="1" hangingPunct="1">
              <a:defRPr/>
            </a:pPr>
            <a:endParaRPr lang="en-US" smtClean="0">
              <a:solidFill>
                <a:srgbClr val="FFFF00"/>
              </a:solidFill>
            </a:endParaRPr>
          </a:p>
          <a:p>
            <a:pPr eaLnBrk="1" hangingPunct="1">
              <a:defRPr/>
            </a:pPr>
            <a:r>
              <a:rPr lang="en-US" smtClean="0">
                <a:solidFill>
                  <a:srgbClr val="FFFF00"/>
                </a:solidFill>
              </a:rPr>
              <a:t>No effort to articulate with quantifiable theories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0"/>
            <a:ext cx="8229600" cy="1143000"/>
          </a:xfrm>
        </p:spPr>
        <p:txBody>
          <a:bodyPr/>
          <a:lstStyle/>
          <a:p>
            <a:pPr eaLnBrk="1" hangingPunct="1">
              <a:defRPr/>
            </a:pPr>
            <a:r>
              <a:rPr lang="en-US" sz="3200" dirty="0" smtClean="0">
                <a:solidFill>
                  <a:srgbClr val="FFFF00"/>
                </a:solidFill>
              </a:rPr>
              <a:t>Flaws in Current Theories that New Path to Theory is Designed to Address</a:t>
            </a:r>
          </a:p>
        </p:txBody>
      </p:sp>
      <p:sp>
        <p:nvSpPr>
          <p:cNvPr id="32771" name="Rectangle 3"/>
          <p:cNvSpPr>
            <a:spLocks noGrp="1" noChangeArrowheads="1"/>
          </p:cNvSpPr>
          <p:nvPr>
            <p:ph type="body" idx="1"/>
          </p:nvPr>
        </p:nvSpPr>
        <p:spPr/>
        <p:txBody>
          <a:bodyPr/>
          <a:lstStyle/>
          <a:p>
            <a:pPr eaLnBrk="1" hangingPunct="1">
              <a:lnSpc>
                <a:spcPct val="90000"/>
              </a:lnSpc>
              <a:defRPr/>
            </a:pPr>
            <a:r>
              <a:rPr lang="en-US" dirty="0" smtClean="0">
                <a:solidFill>
                  <a:srgbClr val="FFFF00"/>
                </a:solidFill>
              </a:rPr>
              <a:t>No specification of starting and endpoint for explained behavior</a:t>
            </a:r>
          </a:p>
          <a:p>
            <a:pPr eaLnBrk="1" hangingPunct="1">
              <a:lnSpc>
                <a:spcPct val="90000"/>
              </a:lnSpc>
              <a:defRPr/>
            </a:pPr>
            <a:endParaRPr lang="en-US" dirty="0" smtClean="0">
              <a:solidFill>
                <a:srgbClr val="FFFF00"/>
              </a:solidFill>
            </a:endParaRPr>
          </a:p>
          <a:p>
            <a:pPr eaLnBrk="1" hangingPunct="1">
              <a:lnSpc>
                <a:spcPct val="90000"/>
              </a:lnSpc>
              <a:defRPr/>
            </a:pPr>
            <a:r>
              <a:rPr lang="en-US" dirty="0" smtClean="0">
                <a:solidFill>
                  <a:srgbClr val="FFFF00"/>
                </a:solidFill>
              </a:rPr>
              <a:t>No accepted specification of the behavior to be explained, i.e. goal directed behavior</a:t>
            </a:r>
          </a:p>
          <a:p>
            <a:pPr eaLnBrk="1" hangingPunct="1">
              <a:lnSpc>
                <a:spcPct val="90000"/>
              </a:lnSpc>
              <a:defRPr/>
            </a:pPr>
            <a:endParaRPr lang="en-US" dirty="0" smtClean="0">
              <a:solidFill>
                <a:srgbClr val="FFFF00"/>
              </a:solidFill>
            </a:endParaRPr>
          </a:p>
          <a:p>
            <a:pPr eaLnBrk="1" hangingPunct="1">
              <a:lnSpc>
                <a:spcPct val="90000"/>
              </a:lnSpc>
              <a:defRPr/>
            </a:pPr>
            <a:r>
              <a:rPr lang="en-US" dirty="0" smtClean="0">
                <a:solidFill>
                  <a:srgbClr val="FFFF00"/>
                </a:solidFill>
              </a:rPr>
              <a:t>No logically compelling (mathematical) articulation with other credible mini- theories, especially quantified theories that are well grounded in supportive programs of research</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sz="3600" dirty="0" smtClean="0">
                <a:solidFill>
                  <a:srgbClr val="FFFF00"/>
                </a:solidFill>
              </a:rPr>
              <a:t>Path to Theory utilizes and builds on theoretical concepts of </a:t>
            </a:r>
            <a:r>
              <a:rPr lang="en-US" sz="3600" dirty="0" err="1" smtClean="0">
                <a:solidFill>
                  <a:srgbClr val="FFFF00"/>
                </a:solidFill>
              </a:rPr>
              <a:t>Mowrer</a:t>
            </a:r>
            <a:r>
              <a:rPr lang="en-US" sz="3600" dirty="0" smtClean="0">
                <a:solidFill>
                  <a:srgbClr val="FFFF00"/>
                </a:solidFill>
              </a:rPr>
              <a:t> and </a:t>
            </a:r>
            <a:r>
              <a:rPr lang="en-US" sz="3600" dirty="0" err="1" smtClean="0">
                <a:solidFill>
                  <a:srgbClr val="FFFF00"/>
                </a:solidFill>
              </a:rPr>
              <a:t>Staats</a:t>
            </a:r>
            <a:r>
              <a:rPr lang="en-US" sz="3600" dirty="0" smtClean="0">
                <a:solidFill>
                  <a:srgbClr val="FFFF00"/>
                </a:solidFill>
              </a:rPr>
              <a:t> (1996)</a:t>
            </a:r>
          </a:p>
        </p:txBody>
      </p:sp>
      <p:sp>
        <p:nvSpPr>
          <p:cNvPr id="37891" name="Rectangle 3"/>
          <p:cNvSpPr>
            <a:spLocks noGrp="1" noChangeArrowheads="1"/>
          </p:cNvSpPr>
          <p:nvPr>
            <p:ph type="body" idx="1"/>
          </p:nvPr>
        </p:nvSpPr>
        <p:spPr>
          <a:xfrm>
            <a:off x="457200" y="2057400"/>
            <a:ext cx="8229600" cy="4038600"/>
          </a:xfrm>
        </p:spPr>
        <p:txBody>
          <a:bodyPr/>
          <a:lstStyle/>
          <a:p>
            <a:pPr eaLnBrk="1" hangingPunct="1">
              <a:defRPr/>
            </a:pPr>
            <a:r>
              <a:rPr lang="en-US" dirty="0" smtClean="0">
                <a:solidFill>
                  <a:srgbClr val="FFFF00"/>
                </a:solidFill>
              </a:rPr>
              <a:t>Path to theory specifies new variables</a:t>
            </a:r>
          </a:p>
          <a:p>
            <a:pPr eaLnBrk="1" hangingPunct="1">
              <a:defRPr/>
            </a:pPr>
            <a:endParaRPr lang="en-US" dirty="0" smtClean="0">
              <a:solidFill>
                <a:srgbClr val="FFFF00"/>
              </a:solidFill>
            </a:endParaRPr>
          </a:p>
          <a:p>
            <a:pPr eaLnBrk="1" hangingPunct="1">
              <a:defRPr/>
            </a:pPr>
            <a:r>
              <a:rPr lang="en-US" dirty="0" smtClean="0">
                <a:solidFill>
                  <a:srgbClr val="FFFF00"/>
                </a:solidFill>
              </a:rPr>
              <a:t>Path to theory attempts quantification</a:t>
            </a:r>
          </a:p>
          <a:p>
            <a:pPr eaLnBrk="1" hangingPunct="1">
              <a:defRPr/>
            </a:pPr>
            <a:endParaRPr lang="en-US" dirty="0" smtClean="0">
              <a:solidFill>
                <a:srgbClr val="FFFF00"/>
              </a:solidFill>
            </a:endParaRPr>
          </a:p>
          <a:p>
            <a:pPr eaLnBrk="1" hangingPunct="1">
              <a:defRPr/>
            </a:pPr>
            <a:r>
              <a:rPr lang="en-US" dirty="0" smtClean="0">
                <a:solidFill>
                  <a:srgbClr val="FFFF00"/>
                </a:solidFill>
              </a:rPr>
              <a:t>Path to theory subsumes Maslow’s Hierarchy of Human Needs as the structure of reinforcement that initiates and sustains human behavior</a:t>
            </a:r>
          </a:p>
          <a:p>
            <a:pPr eaLnBrk="1" hangingPunct="1">
              <a:defRPr/>
            </a:pPr>
            <a:endParaRPr lang="en-US" dirty="0" smtClean="0">
              <a:solidFill>
                <a:srgbClr val="FFFF00"/>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sz="4000" dirty="0" smtClean="0">
                <a:solidFill>
                  <a:srgbClr val="FFFF00"/>
                </a:solidFill>
              </a:rPr>
              <a:t>Path to Theory subsumes Maslow and Gagne’s (Hierarchies)</a:t>
            </a:r>
            <a:r>
              <a:rPr lang="en-US" sz="4000" dirty="0" smtClean="0"/>
              <a:t> </a:t>
            </a:r>
          </a:p>
        </p:txBody>
      </p:sp>
      <p:sp>
        <p:nvSpPr>
          <p:cNvPr id="54275" name="Rectangle 3"/>
          <p:cNvSpPr>
            <a:spLocks noGrp="1" noChangeArrowheads="1"/>
          </p:cNvSpPr>
          <p:nvPr>
            <p:ph type="body" idx="1"/>
          </p:nvPr>
        </p:nvSpPr>
        <p:spPr/>
        <p:txBody>
          <a:bodyPr/>
          <a:lstStyle/>
          <a:p>
            <a:pPr eaLnBrk="1" hangingPunct="1">
              <a:defRPr/>
            </a:pPr>
            <a:r>
              <a:rPr lang="en-US" dirty="0" smtClean="0">
                <a:solidFill>
                  <a:srgbClr val="FFFF00"/>
                </a:solidFill>
              </a:rPr>
              <a:t>Maslow’s hierarchy of human needs</a:t>
            </a:r>
          </a:p>
          <a:p>
            <a:pPr eaLnBrk="1" hangingPunct="1">
              <a:defRPr/>
            </a:pPr>
            <a:r>
              <a:rPr lang="en-US" dirty="0" smtClean="0">
                <a:solidFill>
                  <a:srgbClr val="FFFF00"/>
                </a:solidFill>
              </a:rPr>
              <a:t>Gagne’s hierarchy of human learning: </a:t>
            </a:r>
          </a:p>
          <a:p>
            <a:pPr eaLnBrk="1" hangingPunct="1">
              <a:defRPr/>
            </a:pPr>
            <a:r>
              <a:rPr lang="en-US" dirty="0" smtClean="0">
                <a:solidFill>
                  <a:srgbClr val="FFFF00"/>
                </a:solidFill>
              </a:rPr>
              <a:t>        </a:t>
            </a:r>
            <a:r>
              <a:rPr lang="en-US" sz="2400" dirty="0" smtClean="0">
                <a:solidFill>
                  <a:srgbClr val="FFFF00"/>
                </a:solidFill>
              </a:rPr>
              <a:t>classical cond.</a:t>
            </a:r>
          </a:p>
          <a:p>
            <a:pPr lvl="2" eaLnBrk="1" hangingPunct="1">
              <a:defRPr/>
            </a:pPr>
            <a:r>
              <a:rPr lang="en-US" dirty="0" smtClean="0">
                <a:solidFill>
                  <a:srgbClr val="FFFF00"/>
                </a:solidFill>
              </a:rPr>
              <a:t>Instrumental cond.</a:t>
            </a:r>
          </a:p>
          <a:p>
            <a:pPr lvl="2" eaLnBrk="1" hangingPunct="1">
              <a:defRPr/>
            </a:pPr>
            <a:r>
              <a:rPr lang="en-US" dirty="0" smtClean="0">
                <a:solidFill>
                  <a:srgbClr val="FFFF00"/>
                </a:solidFill>
              </a:rPr>
              <a:t>Discrimination learning</a:t>
            </a:r>
          </a:p>
          <a:p>
            <a:pPr lvl="2" eaLnBrk="1" hangingPunct="1">
              <a:defRPr/>
            </a:pPr>
            <a:r>
              <a:rPr lang="en-US" dirty="0" smtClean="0">
                <a:solidFill>
                  <a:srgbClr val="FFFF00"/>
                </a:solidFill>
              </a:rPr>
              <a:t>Concept learning</a:t>
            </a:r>
          </a:p>
          <a:p>
            <a:pPr lvl="2" eaLnBrk="1" hangingPunct="1">
              <a:defRPr/>
            </a:pPr>
            <a:r>
              <a:rPr lang="en-US" dirty="0" smtClean="0">
                <a:solidFill>
                  <a:srgbClr val="FFFF00"/>
                </a:solidFill>
              </a:rPr>
              <a:t>Principle learning</a:t>
            </a:r>
          </a:p>
          <a:p>
            <a:pPr lvl="2" eaLnBrk="1" hangingPunct="1">
              <a:defRPr/>
            </a:pPr>
            <a:r>
              <a:rPr lang="en-US" dirty="0" smtClean="0">
                <a:solidFill>
                  <a:srgbClr val="FFFF00"/>
                </a:solidFill>
              </a:rPr>
              <a:t>Etc.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3694803339"/>
              </p:ext>
            </p:extLst>
          </p:nvPr>
        </p:nvGraphicFramePr>
        <p:xfrm>
          <a:off x="1066800" y="990600"/>
          <a:ext cx="7239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35" name="Text Box 22"/>
          <p:cNvSpPr txBox="1">
            <a:spLocks noChangeArrowheads="1"/>
          </p:cNvSpPr>
          <p:nvPr/>
        </p:nvSpPr>
        <p:spPr bwMode="auto">
          <a:xfrm>
            <a:off x="2209800" y="381000"/>
            <a:ext cx="5486400" cy="461665"/>
          </a:xfrm>
          <a:prstGeom prst="rect">
            <a:avLst/>
          </a:prstGeom>
          <a:noFill/>
          <a:ln w="9525">
            <a:noFill/>
            <a:miter lim="800000"/>
            <a:headEnd/>
            <a:tailEnd/>
          </a:ln>
        </p:spPr>
        <p:txBody>
          <a:bodyPr wrap="square">
            <a:spAutoFit/>
          </a:bodyPr>
          <a:lstStyle/>
          <a:p>
            <a:pPr algn="ctr" eaLnBrk="1" hangingPunct="1">
              <a:spcBef>
                <a:spcPct val="50000"/>
              </a:spcBef>
            </a:pPr>
            <a:r>
              <a:rPr lang="en-US" altLang="en-US" sz="2400" dirty="0">
                <a:solidFill>
                  <a:srgbClr val="FFFF00"/>
                </a:solidFill>
                <a:latin typeface="Arial" charset="0"/>
              </a:rPr>
              <a:t>Maslow’s hierarchy of human needs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28600" y="304800"/>
            <a:ext cx="8229600" cy="1143000"/>
          </a:xfrm>
        </p:spPr>
        <p:txBody>
          <a:bodyPr/>
          <a:lstStyle/>
          <a:p>
            <a:pPr eaLnBrk="1" hangingPunct="1">
              <a:defRPr/>
            </a:pPr>
            <a:r>
              <a:rPr lang="en-US" sz="4000" smtClean="0">
                <a:solidFill>
                  <a:srgbClr val="FFFF00"/>
                </a:solidFill>
              </a:rPr>
              <a:t>How Maslow’s Hierarchy is Subsumed Under New Theory</a:t>
            </a:r>
          </a:p>
        </p:txBody>
      </p:sp>
      <p:sp>
        <p:nvSpPr>
          <p:cNvPr id="52227" name="Rectangle 3"/>
          <p:cNvSpPr>
            <a:spLocks noGrp="1" noChangeArrowheads="1"/>
          </p:cNvSpPr>
          <p:nvPr>
            <p:ph type="body" idx="1"/>
          </p:nvPr>
        </p:nvSpPr>
        <p:spPr/>
        <p:txBody>
          <a:bodyPr/>
          <a:lstStyle/>
          <a:p>
            <a:pPr eaLnBrk="1" hangingPunct="1">
              <a:lnSpc>
                <a:spcPct val="90000"/>
              </a:lnSpc>
              <a:defRPr/>
            </a:pPr>
            <a:r>
              <a:rPr lang="en-US" dirty="0" smtClean="0">
                <a:solidFill>
                  <a:srgbClr val="FFFF00"/>
                </a:solidFill>
              </a:rPr>
              <a:t>Lower needs in the Maslow’s hierarchy are most highly reinforcing and elicit behaviors to satisfy those needs until need is met</a:t>
            </a:r>
          </a:p>
          <a:p>
            <a:pPr eaLnBrk="1" hangingPunct="1">
              <a:lnSpc>
                <a:spcPct val="90000"/>
              </a:lnSpc>
              <a:defRPr/>
            </a:pPr>
            <a:r>
              <a:rPr lang="en-US" dirty="0" smtClean="0">
                <a:solidFill>
                  <a:srgbClr val="FFFF00"/>
                </a:solidFill>
              </a:rPr>
              <a:t>As lower needs are met by targeted goal directed behavior, continued behavior becomes less reinforcing and higher needs more reinforcing, thus eliciting and reinforcing new behaviors higher in the hierarchy</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sz="4000" smtClean="0">
                <a:solidFill>
                  <a:srgbClr val="FFFF00"/>
                </a:solidFill>
              </a:rPr>
              <a:t>How Gagne’s Hierarchy is Subsumed Under New Theory</a:t>
            </a:r>
          </a:p>
        </p:txBody>
      </p:sp>
      <p:sp>
        <p:nvSpPr>
          <p:cNvPr id="55299" name="Rectangle 3"/>
          <p:cNvSpPr>
            <a:spLocks noGrp="1" noChangeArrowheads="1"/>
          </p:cNvSpPr>
          <p:nvPr>
            <p:ph type="body" idx="1"/>
          </p:nvPr>
        </p:nvSpPr>
        <p:spPr/>
        <p:txBody>
          <a:bodyPr/>
          <a:lstStyle/>
          <a:p>
            <a:pPr eaLnBrk="1" hangingPunct="1">
              <a:defRPr/>
            </a:pPr>
            <a:r>
              <a:rPr lang="en-US" smtClean="0">
                <a:solidFill>
                  <a:srgbClr val="FFFF00"/>
                </a:solidFill>
              </a:rPr>
              <a:t>Increasingly complex forms of learned behavior are presumed to be included in the explanatory concept of the</a:t>
            </a:r>
            <a:r>
              <a:rPr lang="en-US" smtClean="0"/>
              <a:t> </a:t>
            </a:r>
            <a:r>
              <a:rPr lang="en-US" smtClean="0">
                <a:solidFill>
                  <a:srgbClr val="FFFF00"/>
                </a:solidFill>
              </a:rPr>
              <a:t>developing Basic Behavioral Repertoire</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0" y="274638"/>
            <a:ext cx="8229600" cy="1143000"/>
          </a:xfrm>
        </p:spPr>
        <p:txBody>
          <a:bodyPr/>
          <a:lstStyle/>
          <a:p>
            <a:pPr eaLnBrk="1" hangingPunct="1">
              <a:defRPr/>
            </a:pPr>
            <a:r>
              <a:rPr lang="en-US" sz="2800" b="0" dirty="0" smtClean="0">
                <a:solidFill>
                  <a:srgbClr val="FFFF00"/>
                </a:solidFill>
              </a:rPr>
              <a:t>	 Initial Explanatory Variables</a:t>
            </a:r>
          </a:p>
        </p:txBody>
      </p:sp>
      <p:sp>
        <p:nvSpPr>
          <p:cNvPr id="18435" name="Oval 4"/>
          <p:cNvSpPr>
            <a:spLocks noChangeArrowheads="1"/>
          </p:cNvSpPr>
          <p:nvPr/>
        </p:nvSpPr>
        <p:spPr bwMode="auto">
          <a:xfrm>
            <a:off x="2514600" y="4267200"/>
            <a:ext cx="1371600" cy="1295400"/>
          </a:xfrm>
          <a:prstGeom prst="ellipse">
            <a:avLst/>
          </a:prstGeom>
          <a:solidFill>
            <a:srgbClr val="CCFF33"/>
          </a:solidFill>
          <a:ln w="9525">
            <a:solidFill>
              <a:schemeClr val="tx1"/>
            </a:solidFill>
            <a:round/>
            <a:headEnd/>
            <a:tailEnd/>
          </a:ln>
        </p:spPr>
        <p:txBody>
          <a:bodyPr wrap="none" anchor="ctr"/>
          <a:lstStyle/>
          <a:p>
            <a:endParaRPr lang="en-US" altLang="en-US"/>
          </a:p>
        </p:txBody>
      </p:sp>
      <p:sp>
        <p:nvSpPr>
          <p:cNvPr id="18436" name="Oval 5"/>
          <p:cNvSpPr>
            <a:spLocks noChangeArrowheads="1"/>
          </p:cNvSpPr>
          <p:nvPr/>
        </p:nvSpPr>
        <p:spPr bwMode="auto">
          <a:xfrm>
            <a:off x="4114800" y="3048000"/>
            <a:ext cx="1371600" cy="1219200"/>
          </a:xfrm>
          <a:prstGeom prst="ellipse">
            <a:avLst/>
          </a:prstGeom>
          <a:solidFill>
            <a:srgbClr val="B28BFF"/>
          </a:solidFill>
          <a:ln w="9525">
            <a:solidFill>
              <a:schemeClr val="tx1"/>
            </a:solidFill>
            <a:round/>
            <a:headEnd/>
            <a:tailEnd/>
          </a:ln>
        </p:spPr>
        <p:txBody>
          <a:bodyPr wrap="none" anchor="ctr"/>
          <a:lstStyle/>
          <a:p>
            <a:endParaRPr lang="en-US" altLang="en-US"/>
          </a:p>
        </p:txBody>
      </p:sp>
      <p:sp>
        <p:nvSpPr>
          <p:cNvPr id="18437" name="Oval 6"/>
          <p:cNvSpPr>
            <a:spLocks noChangeArrowheads="1"/>
          </p:cNvSpPr>
          <p:nvPr/>
        </p:nvSpPr>
        <p:spPr bwMode="auto">
          <a:xfrm>
            <a:off x="5943600" y="4267200"/>
            <a:ext cx="1447800" cy="1295400"/>
          </a:xfrm>
          <a:prstGeom prst="ellipse">
            <a:avLst/>
          </a:prstGeom>
          <a:solidFill>
            <a:srgbClr val="A1FDE5"/>
          </a:solidFill>
          <a:ln w="9525">
            <a:solidFill>
              <a:schemeClr val="tx1"/>
            </a:solidFill>
            <a:round/>
            <a:headEnd/>
            <a:tailEnd/>
          </a:ln>
        </p:spPr>
        <p:txBody>
          <a:bodyPr wrap="none" anchor="ctr"/>
          <a:lstStyle/>
          <a:p>
            <a:endParaRPr lang="en-US" altLang="en-US"/>
          </a:p>
        </p:txBody>
      </p:sp>
      <p:sp>
        <p:nvSpPr>
          <p:cNvPr id="18438" name="Text Box 7"/>
          <p:cNvSpPr txBox="1">
            <a:spLocks noChangeArrowheads="1"/>
          </p:cNvSpPr>
          <p:nvPr/>
        </p:nvSpPr>
        <p:spPr bwMode="auto">
          <a:xfrm>
            <a:off x="2819400" y="3878263"/>
            <a:ext cx="914400" cy="304800"/>
          </a:xfrm>
          <a:prstGeom prst="rect">
            <a:avLst/>
          </a:prstGeom>
          <a:noFill/>
          <a:ln w="9525">
            <a:noFill/>
            <a:miter lim="800000"/>
            <a:headEnd/>
            <a:tailEnd/>
          </a:ln>
        </p:spPr>
        <p:txBody>
          <a:bodyPr>
            <a:spAutoFit/>
          </a:bodyPr>
          <a:lstStyle/>
          <a:p>
            <a:pPr algn="ctr" eaLnBrk="1" hangingPunct="1">
              <a:spcBef>
                <a:spcPct val="50000"/>
              </a:spcBef>
            </a:pPr>
            <a:r>
              <a:rPr lang="en-US" altLang="en-US" sz="1400">
                <a:solidFill>
                  <a:srgbClr val="FFFF00"/>
                </a:solidFill>
                <a:latin typeface="Arial" charset="0"/>
              </a:rPr>
              <a:t>Space</a:t>
            </a:r>
          </a:p>
        </p:txBody>
      </p:sp>
      <p:sp>
        <p:nvSpPr>
          <p:cNvPr id="18439" name="Text Box 8"/>
          <p:cNvSpPr txBox="1">
            <a:spLocks noChangeArrowheads="1"/>
          </p:cNvSpPr>
          <p:nvPr/>
        </p:nvSpPr>
        <p:spPr bwMode="auto">
          <a:xfrm>
            <a:off x="4343400" y="2286000"/>
            <a:ext cx="685800" cy="274638"/>
          </a:xfrm>
          <a:prstGeom prst="rect">
            <a:avLst/>
          </a:prstGeom>
          <a:noFill/>
          <a:ln w="9525">
            <a:noFill/>
            <a:miter lim="800000"/>
            <a:headEnd/>
            <a:tailEnd/>
          </a:ln>
        </p:spPr>
        <p:txBody>
          <a:bodyPr>
            <a:spAutoFit/>
          </a:bodyPr>
          <a:lstStyle/>
          <a:p>
            <a:pPr eaLnBrk="1" hangingPunct="1"/>
            <a:endParaRPr lang="en-US" altLang="en-US" sz="1200">
              <a:latin typeface="Arial" charset="0"/>
            </a:endParaRPr>
          </a:p>
        </p:txBody>
      </p:sp>
      <p:sp>
        <p:nvSpPr>
          <p:cNvPr id="18440" name="Text Box 9"/>
          <p:cNvSpPr txBox="1">
            <a:spLocks noChangeArrowheads="1"/>
          </p:cNvSpPr>
          <p:nvPr/>
        </p:nvSpPr>
        <p:spPr bwMode="auto">
          <a:xfrm>
            <a:off x="4114800" y="2743200"/>
            <a:ext cx="1143000" cy="274638"/>
          </a:xfrm>
          <a:prstGeom prst="rect">
            <a:avLst/>
          </a:prstGeom>
          <a:noFill/>
          <a:ln w="9525">
            <a:noFill/>
            <a:miter lim="800000"/>
            <a:headEnd/>
            <a:tailEnd/>
          </a:ln>
        </p:spPr>
        <p:txBody>
          <a:bodyPr>
            <a:spAutoFit/>
          </a:bodyPr>
          <a:lstStyle/>
          <a:p>
            <a:pPr eaLnBrk="1" hangingPunct="1">
              <a:spcBef>
                <a:spcPct val="50000"/>
              </a:spcBef>
            </a:pPr>
            <a:endParaRPr lang="en-US" altLang="en-US" sz="1200">
              <a:latin typeface="Arial" charset="0"/>
            </a:endParaRPr>
          </a:p>
        </p:txBody>
      </p:sp>
      <p:sp>
        <p:nvSpPr>
          <p:cNvPr id="18441" name="Text Box 10"/>
          <p:cNvSpPr txBox="1">
            <a:spLocks noChangeArrowheads="1"/>
          </p:cNvSpPr>
          <p:nvPr/>
        </p:nvSpPr>
        <p:spPr bwMode="auto">
          <a:xfrm>
            <a:off x="4038600" y="2735263"/>
            <a:ext cx="1600200" cy="304800"/>
          </a:xfrm>
          <a:prstGeom prst="rect">
            <a:avLst/>
          </a:prstGeom>
          <a:noFill/>
          <a:ln w="9525">
            <a:noFill/>
            <a:miter lim="800000"/>
            <a:headEnd/>
            <a:tailEnd/>
          </a:ln>
        </p:spPr>
        <p:txBody>
          <a:bodyPr>
            <a:spAutoFit/>
          </a:bodyPr>
          <a:lstStyle/>
          <a:p>
            <a:pPr eaLnBrk="1" hangingPunct="1">
              <a:spcBef>
                <a:spcPct val="50000"/>
              </a:spcBef>
            </a:pPr>
            <a:r>
              <a:rPr lang="en-US" altLang="en-US" sz="1400" dirty="0">
                <a:solidFill>
                  <a:srgbClr val="FFFF00"/>
                </a:solidFill>
                <a:latin typeface="Arial" charset="0"/>
              </a:rPr>
              <a:t>Obs. </a:t>
            </a:r>
            <a:r>
              <a:rPr lang="en-US" altLang="en-US" sz="1400" dirty="0" err="1">
                <a:solidFill>
                  <a:srgbClr val="FFFF00"/>
                </a:solidFill>
                <a:latin typeface="Arial" charset="0"/>
              </a:rPr>
              <a:t>Beh</a:t>
            </a:r>
            <a:r>
              <a:rPr lang="en-US" altLang="en-US" sz="1400" dirty="0">
                <a:solidFill>
                  <a:srgbClr val="FFFF00"/>
                </a:solidFill>
                <a:latin typeface="Arial" charset="0"/>
              </a:rPr>
              <a:t>. Output</a:t>
            </a:r>
          </a:p>
        </p:txBody>
      </p:sp>
      <p:sp>
        <p:nvSpPr>
          <p:cNvPr id="18442" name="Text Box 11"/>
          <p:cNvSpPr txBox="1">
            <a:spLocks noChangeArrowheads="1"/>
          </p:cNvSpPr>
          <p:nvPr/>
        </p:nvSpPr>
        <p:spPr bwMode="auto">
          <a:xfrm>
            <a:off x="6248400" y="3954463"/>
            <a:ext cx="914400" cy="304800"/>
          </a:xfrm>
          <a:prstGeom prst="rect">
            <a:avLst/>
          </a:prstGeom>
          <a:noFill/>
          <a:ln w="9525">
            <a:noFill/>
            <a:miter lim="800000"/>
            <a:headEnd/>
            <a:tailEnd/>
          </a:ln>
        </p:spPr>
        <p:txBody>
          <a:bodyPr>
            <a:spAutoFit/>
          </a:bodyPr>
          <a:lstStyle/>
          <a:p>
            <a:pPr algn="ctr" eaLnBrk="1" hangingPunct="1">
              <a:spcBef>
                <a:spcPct val="50000"/>
              </a:spcBef>
            </a:pPr>
            <a:r>
              <a:rPr lang="en-US" altLang="en-US" sz="1400">
                <a:solidFill>
                  <a:srgbClr val="FFFF00"/>
                </a:solidFill>
                <a:latin typeface="Arial" charset="0"/>
              </a:rPr>
              <a:t>Time</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6" name="Rectangle 12"/>
          <p:cNvSpPr>
            <a:spLocks noGrp="1" noChangeArrowheads="1"/>
          </p:cNvSpPr>
          <p:nvPr>
            <p:ph type="title" idx="4294967295"/>
          </p:nvPr>
        </p:nvSpPr>
        <p:spPr>
          <a:xfrm>
            <a:off x="0" y="274638"/>
            <a:ext cx="8229600" cy="1143000"/>
          </a:xfrm>
        </p:spPr>
        <p:txBody>
          <a:bodyPr/>
          <a:lstStyle/>
          <a:p>
            <a:pPr eaLnBrk="1" hangingPunct="1">
              <a:defRPr/>
            </a:pPr>
            <a:r>
              <a:rPr lang="en-US" sz="4000" smtClean="0">
                <a:solidFill>
                  <a:srgbClr val="FFFF00"/>
                </a:solidFill>
              </a:rPr>
              <a:t>Explanation Occurs at Nexus</a:t>
            </a:r>
          </a:p>
        </p:txBody>
      </p:sp>
      <p:graphicFrame>
        <p:nvGraphicFramePr>
          <p:cNvPr id="2" name="Diagram 1"/>
          <p:cNvGraphicFramePr/>
          <p:nvPr/>
        </p:nvGraphicFramePr>
        <p:xfrm>
          <a:off x="0" y="1600200"/>
          <a:ext cx="9144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59" name="Text Box 14"/>
          <p:cNvSpPr txBox="1">
            <a:spLocks noChangeArrowheads="1"/>
          </p:cNvSpPr>
          <p:nvPr/>
        </p:nvSpPr>
        <p:spPr bwMode="auto">
          <a:xfrm>
            <a:off x="2514600" y="4762500"/>
            <a:ext cx="1371600" cy="461665"/>
          </a:xfrm>
          <a:prstGeom prst="rect">
            <a:avLst/>
          </a:prstGeom>
          <a:noFill/>
          <a:ln w="9525">
            <a:noFill/>
            <a:miter lim="800000"/>
            <a:headEnd/>
            <a:tailEnd/>
          </a:ln>
        </p:spPr>
        <p:txBody>
          <a:bodyPr wrap="square">
            <a:spAutoFit/>
          </a:bodyPr>
          <a:lstStyle/>
          <a:p>
            <a:pPr eaLnBrk="1" hangingPunct="1">
              <a:spcBef>
                <a:spcPct val="50000"/>
              </a:spcBef>
            </a:pPr>
            <a:r>
              <a:rPr lang="en-US" altLang="en-US" sz="2400" dirty="0">
                <a:solidFill>
                  <a:srgbClr val="FFFF00"/>
                </a:solidFill>
                <a:latin typeface="Arial" charset="0"/>
              </a:rPr>
              <a:t>Space</a:t>
            </a:r>
          </a:p>
        </p:txBody>
      </p:sp>
      <p:sp>
        <p:nvSpPr>
          <p:cNvPr id="2060" name="Text Box 15"/>
          <p:cNvSpPr txBox="1">
            <a:spLocks noChangeArrowheads="1"/>
          </p:cNvSpPr>
          <p:nvPr/>
        </p:nvSpPr>
        <p:spPr bwMode="auto">
          <a:xfrm>
            <a:off x="5140960" y="4705678"/>
            <a:ext cx="1371600" cy="461665"/>
          </a:xfrm>
          <a:prstGeom prst="rect">
            <a:avLst/>
          </a:prstGeom>
          <a:noFill/>
          <a:ln w="9525">
            <a:noFill/>
            <a:miter lim="800000"/>
            <a:headEnd/>
            <a:tailEnd/>
          </a:ln>
        </p:spPr>
        <p:txBody>
          <a:bodyPr wrap="square">
            <a:spAutoFit/>
          </a:bodyPr>
          <a:lstStyle/>
          <a:p>
            <a:pPr eaLnBrk="1" hangingPunct="1">
              <a:spcBef>
                <a:spcPct val="50000"/>
              </a:spcBef>
            </a:pPr>
            <a:r>
              <a:rPr lang="en-US" altLang="en-US" sz="2400" dirty="0">
                <a:solidFill>
                  <a:srgbClr val="FFFF00"/>
                </a:solidFill>
                <a:latin typeface="Arial" charset="0"/>
              </a:rPr>
              <a:t>Time</a:t>
            </a:r>
          </a:p>
        </p:txBody>
      </p:sp>
      <p:sp>
        <p:nvSpPr>
          <p:cNvPr id="2061" name="Text Box 16"/>
          <p:cNvSpPr txBox="1">
            <a:spLocks noChangeArrowheads="1"/>
          </p:cNvSpPr>
          <p:nvPr/>
        </p:nvSpPr>
        <p:spPr bwMode="auto">
          <a:xfrm>
            <a:off x="3759200" y="2209800"/>
            <a:ext cx="1790700" cy="1200329"/>
          </a:xfrm>
          <a:prstGeom prst="rect">
            <a:avLst/>
          </a:prstGeom>
          <a:noFill/>
          <a:ln w="9525">
            <a:noFill/>
            <a:miter lim="800000"/>
            <a:headEnd/>
            <a:tailEnd/>
          </a:ln>
        </p:spPr>
        <p:txBody>
          <a:bodyPr wrap="square">
            <a:spAutoFit/>
          </a:bodyPr>
          <a:lstStyle/>
          <a:p>
            <a:pPr eaLnBrk="1" hangingPunct="1">
              <a:spcBef>
                <a:spcPct val="50000"/>
              </a:spcBef>
            </a:pPr>
            <a:r>
              <a:rPr lang="en-US" altLang="en-US" sz="2400" dirty="0">
                <a:solidFill>
                  <a:srgbClr val="FFFF00"/>
                </a:solidFill>
                <a:latin typeface="+mn-lt"/>
              </a:rPr>
              <a:t>Obs. </a:t>
            </a:r>
            <a:r>
              <a:rPr lang="en-US" altLang="en-US" sz="2400" dirty="0" err="1">
                <a:solidFill>
                  <a:srgbClr val="FFFF00"/>
                </a:solidFill>
                <a:latin typeface="+mn-lt"/>
              </a:rPr>
              <a:t>behav</a:t>
            </a:r>
            <a:r>
              <a:rPr lang="en-US" altLang="en-US" sz="2400" dirty="0">
                <a:solidFill>
                  <a:srgbClr val="FFFF00"/>
                </a:solidFill>
                <a:latin typeface="+mn-lt"/>
              </a:rPr>
              <a:t>. output from repertoire </a:t>
            </a:r>
          </a:p>
        </p:txBody>
      </p:sp>
      <p:sp>
        <p:nvSpPr>
          <p:cNvPr id="2062" name="Text Box 17"/>
          <p:cNvSpPr txBox="1">
            <a:spLocks noChangeArrowheads="1"/>
          </p:cNvSpPr>
          <p:nvPr/>
        </p:nvSpPr>
        <p:spPr bwMode="auto">
          <a:xfrm>
            <a:off x="6400800" y="2679383"/>
            <a:ext cx="2362200" cy="646331"/>
          </a:xfrm>
          <a:prstGeom prst="rect">
            <a:avLst/>
          </a:prstGeom>
          <a:noFill/>
          <a:ln w="9525">
            <a:noFill/>
            <a:miter lim="800000"/>
            <a:headEnd/>
            <a:tailEnd/>
          </a:ln>
        </p:spPr>
        <p:txBody>
          <a:bodyPr>
            <a:spAutoFit/>
          </a:bodyPr>
          <a:lstStyle/>
          <a:p>
            <a:pPr eaLnBrk="1" hangingPunct="1">
              <a:spcBef>
                <a:spcPct val="50000"/>
              </a:spcBef>
            </a:pPr>
            <a:r>
              <a:rPr lang="en-US" altLang="en-US" dirty="0" smtClean="0">
                <a:solidFill>
                  <a:srgbClr val="FFFF00"/>
                </a:solidFill>
                <a:latin typeface="Arial" charset="0"/>
              </a:rPr>
              <a:t>domain </a:t>
            </a:r>
            <a:r>
              <a:rPr lang="en-US" altLang="en-US" dirty="0">
                <a:solidFill>
                  <a:srgbClr val="FFFF00"/>
                </a:solidFill>
                <a:latin typeface="Arial" charset="0"/>
              </a:rPr>
              <a:t>of predicted behavioral output</a:t>
            </a:r>
          </a:p>
        </p:txBody>
      </p:sp>
      <p:sp>
        <p:nvSpPr>
          <p:cNvPr id="2063" name="Line 18"/>
          <p:cNvSpPr>
            <a:spLocks noChangeShapeType="1"/>
          </p:cNvSpPr>
          <p:nvPr/>
        </p:nvSpPr>
        <p:spPr bwMode="auto">
          <a:xfrm flipH="1">
            <a:off x="4572000" y="3306763"/>
            <a:ext cx="1905000" cy="1036637"/>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0" y="277813"/>
            <a:ext cx="8229600" cy="2160587"/>
          </a:xfrm>
        </p:spPr>
        <p:txBody>
          <a:bodyPr/>
          <a:lstStyle/>
          <a:p>
            <a:pPr eaLnBrk="1" hangingPunct="1">
              <a:defRPr/>
            </a:pP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rgbClr val="FFFF00"/>
                </a:solidFill>
              </a:rPr>
              <a:t>Toward Developing a Comprehensive Theory of  Behavior</a:t>
            </a: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200" dirty="0" smtClean="0">
                <a:solidFill>
                  <a:srgbClr val="FFFF00"/>
                </a:solidFill>
              </a:rPr>
              <a:t>Jesse B. Milby Ph.D. ABPP</a:t>
            </a:r>
            <a:br>
              <a:rPr lang="en-US" sz="3200" dirty="0" smtClean="0">
                <a:solidFill>
                  <a:srgbClr val="FFFF00"/>
                </a:solidFill>
              </a:rPr>
            </a:br>
            <a:r>
              <a:rPr lang="en-US" sz="3200" dirty="0" smtClean="0">
                <a:solidFill>
                  <a:srgbClr val="FFFF00"/>
                </a:solidFill>
              </a:rPr>
              <a:t>University of Alabama at Birmingham</a:t>
            </a:r>
            <a:br>
              <a:rPr lang="en-US" sz="3200" dirty="0" smtClean="0">
                <a:solidFill>
                  <a:srgbClr val="FFFF00"/>
                </a:solidFill>
              </a:rPr>
            </a:br>
            <a:r>
              <a:rPr lang="en-US" sz="3200" dirty="0">
                <a:solidFill>
                  <a:srgbClr val="FFFF00"/>
                </a:solidFill>
              </a:rPr>
              <a:t/>
            </a:r>
            <a:br>
              <a:rPr lang="en-US" sz="3200" dirty="0">
                <a:solidFill>
                  <a:srgbClr val="FFFF00"/>
                </a:solidFill>
              </a:rPr>
            </a:br>
            <a:r>
              <a:rPr lang="en-US" sz="3200" dirty="0" smtClean="0">
                <a:solidFill>
                  <a:srgbClr val="FFFF00"/>
                </a:solidFill>
              </a:rPr>
              <a:t>International Conference on Addiction Research and Treatment,  Chicago, IL. USA</a:t>
            </a:r>
            <a:br>
              <a:rPr lang="en-US" sz="3200" dirty="0" smtClean="0">
                <a:solidFill>
                  <a:srgbClr val="FFFF00"/>
                </a:solidFill>
              </a:rPr>
            </a:br>
            <a:r>
              <a:rPr lang="en-US" sz="3200" dirty="0" smtClean="0">
                <a:solidFill>
                  <a:srgbClr val="FFFF00"/>
                </a:solidFill>
              </a:rPr>
              <a:t>Aug. 4-6, 2014</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z="4000" smtClean="0">
                <a:solidFill>
                  <a:srgbClr val="FFFF00"/>
                </a:solidFill>
              </a:rPr>
              <a:t>Role of Momentary State of Well Being (SWB) at the Nexus</a:t>
            </a:r>
          </a:p>
        </p:txBody>
      </p:sp>
      <p:sp>
        <p:nvSpPr>
          <p:cNvPr id="56323" name="Rectangle 3"/>
          <p:cNvSpPr>
            <a:spLocks noGrp="1" noChangeArrowheads="1"/>
          </p:cNvSpPr>
          <p:nvPr>
            <p:ph type="body" idx="1"/>
          </p:nvPr>
        </p:nvSpPr>
        <p:spPr/>
        <p:txBody>
          <a:bodyPr/>
          <a:lstStyle/>
          <a:p>
            <a:pPr eaLnBrk="1" hangingPunct="1">
              <a:defRPr/>
            </a:pPr>
            <a:r>
              <a:rPr lang="en-US" smtClean="0">
                <a:solidFill>
                  <a:srgbClr val="FFFF00"/>
                </a:solidFill>
              </a:rPr>
              <a:t>SWB at nexus provides a positive or negative emotional state which compares to the emotional state of potential behaviors available for the nexus</a:t>
            </a:r>
          </a:p>
          <a:p>
            <a:pPr eaLnBrk="1" hangingPunct="1">
              <a:defRPr/>
            </a:pPr>
            <a:r>
              <a:rPr lang="en-US" smtClean="0">
                <a:solidFill>
                  <a:srgbClr val="FFFF00"/>
                </a:solidFill>
              </a:rPr>
              <a:t>SWB at the nexus elicits a behavior from the Basic Behavior Repertoire which best matches the nexus for type (positive or negative) and intensity</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914400" y="152400"/>
            <a:ext cx="7467600" cy="5893921"/>
          </a:xfrm>
          <a:prstGeom prst="rect">
            <a:avLst/>
          </a:prstGeom>
          <a:noFill/>
          <a:ln w="9525">
            <a:noFill/>
            <a:miter lim="800000"/>
            <a:headEnd/>
            <a:tailEnd/>
          </a:ln>
        </p:spPr>
        <p:txBody>
          <a:bodyPr>
            <a:spAutoFit/>
          </a:bodyPr>
          <a:lstStyle/>
          <a:p>
            <a:pPr algn="ctr" eaLnBrk="1" hangingPunct="1">
              <a:spcBef>
                <a:spcPct val="50000"/>
              </a:spcBef>
            </a:pPr>
            <a:r>
              <a:rPr lang="en-US" altLang="en-US" sz="3200" dirty="0">
                <a:solidFill>
                  <a:srgbClr val="FFFF00"/>
                </a:solidFill>
                <a:latin typeface="Arial" charset="0"/>
              </a:rPr>
              <a:t>Axioms for State of Well Being (SWB)</a:t>
            </a:r>
          </a:p>
          <a:p>
            <a:pPr algn="ctr" eaLnBrk="1" hangingPunct="1">
              <a:spcBef>
                <a:spcPct val="50000"/>
              </a:spcBef>
            </a:pPr>
            <a:endParaRPr lang="en-US" altLang="en-US" sz="3200" dirty="0">
              <a:solidFill>
                <a:srgbClr val="FFFF00"/>
              </a:solidFill>
              <a:latin typeface="Arial" charset="0"/>
            </a:endParaRPr>
          </a:p>
          <a:p>
            <a:pPr eaLnBrk="1" hangingPunct="1">
              <a:spcBef>
                <a:spcPct val="50000"/>
              </a:spcBef>
              <a:buFontTx/>
              <a:buChar char="•"/>
            </a:pPr>
            <a:r>
              <a:rPr lang="en-US" altLang="en-US" sz="2400" dirty="0">
                <a:latin typeface="Arial" charset="0"/>
              </a:rPr>
              <a:t> </a:t>
            </a:r>
            <a:r>
              <a:rPr lang="en-US" altLang="en-US" sz="2400" u="sng" dirty="0">
                <a:solidFill>
                  <a:srgbClr val="FFFF00"/>
                </a:solidFill>
                <a:latin typeface="Arial" charset="0"/>
              </a:rPr>
              <a:t>Main Axiom </a:t>
            </a:r>
            <a:r>
              <a:rPr lang="en-US" altLang="en-US" sz="2400" dirty="0">
                <a:solidFill>
                  <a:srgbClr val="FFFF00"/>
                </a:solidFill>
                <a:latin typeface="Arial" charset="0"/>
              </a:rPr>
              <a:t>– Each human cell has a net factor positive or negative, designated Po or Ng, which can be represented by a number</a:t>
            </a:r>
            <a:r>
              <a:rPr lang="en-US" altLang="en-US" sz="2400" dirty="0" smtClean="0">
                <a:solidFill>
                  <a:srgbClr val="FFFF00"/>
                </a:solidFill>
                <a:latin typeface="Arial" charset="0"/>
              </a:rPr>
              <a:t>.  This is consistent with, but expands, </a:t>
            </a:r>
            <a:r>
              <a:rPr lang="en-US" altLang="en-US" sz="2400" dirty="0" err="1" smtClean="0">
                <a:solidFill>
                  <a:srgbClr val="FFFF00"/>
                </a:solidFill>
                <a:latin typeface="Arial" charset="0"/>
              </a:rPr>
              <a:t>Mowrer’s</a:t>
            </a:r>
            <a:r>
              <a:rPr lang="en-US" altLang="en-US" sz="2400" dirty="0" smtClean="0">
                <a:solidFill>
                  <a:srgbClr val="FFFF00"/>
                </a:solidFill>
                <a:latin typeface="Arial" charset="0"/>
              </a:rPr>
              <a:t> reinforcement system.  </a:t>
            </a:r>
            <a:r>
              <a:rPr lang="en-US" altLang="en-US" sz="2400" dirty="0">
                <a:solidFill>
                  <a:srgbClr val="FFFF00"/>
                </a:solidFill>
                <a:latin typeface="Arial" charset="0"/>
              </a:rPr>
              <a:t>At conception, the net sum of positive and negative factors from two contributing cells approximate zero sum. When a positive net sum dominates progressive mitotic division sums, the growing fetus thrives. When a negative net sum dominates progressive mitotic sums, the growing fetus becomes more vulnerable to premature death. </a:t>
            </a:r>
            <a:r>
              <a:rPr lang="en-US" altLang="en-US" sz="1400" dirty="0">
                <a:solidFill>
                  <a:srgbClr val="FFFF00"/>
                </a:solidFill>
                <a:latin typeface="Arial" charset="0"/>
              </a:rPr>
              <a:t> </a:t>
            </a:r>
          </a:p>
          <a:p>
            <a:pPr eaLnBrk="1" hangingPunct="1">
              <a:spcBef>
                <a:spcPct val="50000"/>
              </a:spcBef>
              <a:buFontTx/>
              <a:buChar char="•"/>
            </a:pPr>
            <a:endParaRPr lang="en-US" altLang="en-US" sz="1400" dirty="0">
              <a:solidFill>
                <a:srgbClr val="FFFF00"/>
              </a:solidFill>
              <a:latin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609600" y="685800"/>
            <a:ext cx="7848600" cy="4862870"/>
          </a:xfrm>
          <a:prstGeom prst="rect">
            <a:avLst/>
          </a:prstGeom>
          <a:noFill/>
          <a:ln w="9525">
            <a:noFill/>
            <a:miter lim="800000"/>
            <a:headEnd/>
            <a:tailEnd/>
          </a:ln>
        </p:spPr>
        <p:txBody>
          <a:bodyPr wrap="square">
            <a:spAutoFit/>
          </a:bodyPr>
          <a:lstStyle/>
          <a:p>
            <a:pPr eaLnBrk="1" hangingPunct="1">
              <a:spcBef>
                <a:spcPct val="50000"/>
              </a:spcBef>
            </a:pPr>
            <a:r>
              <a:rPr lang="en-US" altLang="en-US" sz="1400" dirty="0">
                <a:solidFill>
                  <a:srgbClr val="FFFF00"/>
                </a:solidFill>
                <a:latin typeface="Arial" charset="0"/>
              </a:rPr>
              <a:t>Axioms for SWB (cont’d)</a:t>
            </a:r>
          </a:p>
          <a:p>
            <a:pPr eaLnBrk="1" hangingPunct="1">
              <a:spcBef>
                <a:spcPct val="50000"/>
              </a:spcBef>
              <a:buFontTx/>
              <a:buChar char="•"/>
            </a:pPr>
            <a:r>
              <a:rPr lang="en-US" altLang="en-US" sz="2400" dirty="0">
                <a:latin typeface="Arial" charset="0"/>
              </a:rPr>
              <a:t> </a:t>
            </a:r>
            <a:r>
              <a:rPr lang="en-US" altLang="en-US" sz="2000" u="sng" dirty="0">
                <a:solidFill>
                  <a:srgbClr val="FFFF00"/>
                </a:solidFill>
                <a:latin typeface="Arial" charset="0"/>
              </a:rPr>
              <a:t>Postulate 1 </a:t>
            </a:r>
            <a:r>
              <a:rPr lang="en-US" altLang="en-US" sz="2000" dirty="0">
                <a:solidFill>
                  <a:srgbClr val="FFFF00"/>
                </a:solidFill>
                <a:latin typeface="Arial" charset="0"/>
              </a:rPr>
              <a:t>– Po is a positive state, defined as a neurobiological state, subsuming cognitive, emotional, and behavioral status, which is the perceived net well being of the developing fetus.  Its strength is defined by the Po’s positive sum at any moment and any context. The organism is attracted to all phenomena which increase its net positive sum, and repelled by phenomena which reduce its net positive sum.</a:t>
            </a:r>
          </a:p>
          <a:p>
            <a:pPr eaLnBrk="1" hangingPunct="1">
              <a:spcBef>
                <a:spcPct val="50000"/>
              </a:spcBef>
            </a:pPr>
            <a:endParaRPr lang="en-US" altLang="en-US" sz="2000" dirty="0">
              <a:solidFill>
                <a:srgbClr val="FFFF00"/>
              </a:solidFill>
              <a:latin typeface="Arial" charset="0"/>
            </a:endParaRPr>
          </a:p>
          <a:p>
            <a:pPr eaLnBrk="1" hangingPunct="1">
              <a:spcBef>
                <a:spcPct val="50000"/>
              </a:spcBef>
              <a:buFontTx/>
              <a:buChar char="•"/>
            </a:pPr>
            <a:r>
              <a:rPr lang="en-US" altLang="en-US" sz="2000" dirty="0">
                <a:solidFill>
                  <a:srgbClr val="FFFF00"/>
                </a:solidFill>
                <a:latin typeface="Arial" charset="0"/>
              </a:rPr>
              <a:t> </a:t>
            </a:r>
            <a:r>
              <a:rPr lang="en-US" altLang="en-US" sz="2000" u="sng" dirty="0">
                <a:solidFill>
                  <a:srgbClr val="FFFF00"/>
                </a:solidFill>
                <a:latin typeface="Arial" charset="0"/>
              </a:rPr>
              <a:t>Postulate 2 </a:t>
            </a:r>
            <a:r>
              <a:rPr lang="en-US" altLang="en-US" sz="2000" dirty="0">
                <a:solidFill>
                  <a:srgbClr val="FFFF00"/>
                </a:solidFill>
                <a:latin typeface="Arial" charset="0"/>
              </a:rPr>
              <a:t>– Ng is a negative, aversive state, (a neurobiological state, subsuming cognitive, emotional, and behavioral status). It is defined as the Ng sum at any moment and any context. The organism is attracted to all phenomena which reduce its Ng sum, and repelled by all phenomena which increase its Ng sum.</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304800" y="525463"/>
            <a:ext cx="8610600" cy="4416594"/>
          </a:xfrm>
          <a:prstGeom prst="rect">
            <a:avLst/>
          </a:prstGeom>
          <a:noFill/>
          <a:ln w="9525">
            <a:noFill/>
            <a:miter lim="800000"/>
            <a:headEnd/>
            <a:tailEnd/>
          </a:ln>
        </p:spPr>
        <p:txBody>
          <a:bodyPr>
            <a:spAutoFit/>
          </a:bodyPr>
          <a:lstStyle/>
          <a:p>
            <a:pPr eaLnBrk="1" hangingPunct="1">
              <a:spcBef>
                <a:spcPct val="50000"/>
              </a:spcBef>
            </a:pPr>
            <a:r>
              <a:rPr lang="en-US" altLang="en-US" sz="1400" dirty="0">
                <a:solidFill>
                  <a:srgbClr val="FFFF00"/>
                </a:solidFill>
                <a:latin typeface="Arial" charset="0"/>
              </a:rPr>
              <a:t>Axioms for SWB (cont’d)</a:t>
            </a:r>
          </a:p>
          <a:p>
            <a:pPr eaLnBrk="1" hangingPunct="1">
              <a:spcBef>
                <a:spcPct val="50000"/>
              </a:spcBef>
            </a:pPr>
            <a:endParaRPr lang="en-US" altLang="en-US" sz="1200" dirty="0" smtClean="0">
              <a:latin typeface="Arial" charset="0"/>
            </a:endParaRPr>
          </a:p>
          <a:p>
            <a:pPr eaLnBrk="1" hangingPunct="1">
              <a:spcBef>
                <a:spcPct val="50000"/>
              </a:spcBef>
            </a:pPr>
            <a:endParaRPr lang="en-US" altLang="en-US" sz="1200" dirty="0">
              <a:latin typeface="Arial" charset="0"/>
            </a:endParaRPr>
          </a:p>
          <a:p>
            <a:pPr eaLnBrk="1" hangingPunct="1">
              <a:spcBef>
                <a:spcPct val="50000"/>
              </a:spcBef>
              <a:buFontTx/>
              <a:buChar char="•"/>
            </a:pPr>
            <a:r>
              <a:rPr lang="en-US" altLang="en-US" sz="2000" dirty="0">
                <a:latin typeface="Arial" charset="0"/>
              </a:rPr>
              <a:t> </a:t>
            </a:r>
            <a:r>
              <a:rPr lang="en-US" altLang="en-US" sz="2000" u="sng" dirty="0">
                <a:solidFill>
                  <a:srgbClr val="FFFF00"/>
                </a:solidFill>
                <a:latin typeface="Arial" charset="0"/>
              </a:rPr>
              <a:t>Postulate 3 </a:t>
            </a:r>
            <a:r>
              <a:rPr lang="en-US" altLang="en-US" sz="2000" dirty="0">
                <a:solidFill>
                  <a:srgbClr val="FFFF00"/>
                </a:solidFill>
                <a:latin typeface="Arial" charset="0"/>
              </a:rPr>
              <a:t>– There is no Ng in pure Po.</a:t>
            </a:r>
          </a:p>
          <a:p>
            <a:pPr eaLnBrk="1" hangingPunct="1">
              <a:spcBef>
                <a:spcPct val="50000"/>
              </a:spcBef>
              <a:buFontTx/>
              <a:buChar char="•"/>
            </a:pPr>
            <a:endParaRPr lang="en-US" altLang="en-US" sz="2000" dirty="0" smtClean="0">
              <a:solidFill>
                <a:srgbClr val="FFFF00"/>
              </a:solidFill>
              <a:latin typeface="Arial" charset="0"/>
            </a:endParaRPr>
          </a:p>
          <a:p>
            <a:pPr eaLnBrk="1" hangingPunct="1">
              <a:spcBef>
                <a:spcPct val="50000"/>
              </a:spcBef>
              <a:buFontTx/>
              <a:buChar char="•"/>
            </a:pPr>
            <a:endParaRPr lang="en-US" altLang="en-US" sz="1000" dirty="0" smtClean="0">
              <a:solidFill>
                <a:srgbClr val="FFFF00"/>
              </a:solidFill>
              <a:latin typeface="Arial" charset="0"/>
            </a:endParaRPr>
          </a:p>
          <a:p>
            <a:pPr eaLnBrk="1" hangingPunct="1">
              <a:spcBef>
                <a:spcPct val="50000"/>
              </a:spcBef>
              <a:buFontTx/>
              <a:buChar char="•"/>
            </a:pPr>
            <a:r>
              <a:rPr lang="en-US" altLang="en-US" sz="2000" dirty="0" smtClean="0">
                <a:solidFill>
                  <a:srgbClr val="FFFF00"/>
                </a:solidFill>
                <a:latin typeface="Arial" charset="0"/>
              </a:rPr>
              <a:t> </a:t>
            </a:r>
            <a:r>
              <a:rPr lang="en-US" altLang="en-US" sz="2000" u="sng" dirty="0">
                <a:solidFill>
                  <a:srgbClr val="FFFF00"/>
                </a:solidFill>
                <a:latin typeface="Arial" charset="0"/>
              </a:rPr>
              <a:t>Postulate 4 </a:t>
            </a:r>
            <a:r>
              <a:rPr lang="en-US" altLang="en-US" sz="2000" dirty="0">
                <a:solidFill>
                  <a:srgbClr val="FFFF00"/>
                </a:solidFill>
                <a:latin typeface="Arial" charset="0"/>
              </a:rPr>
              <a:t>– Imperfect Po is dominated by stronger (higher sum) Ng, and imperfect Ng is dominated by stronger, imperfect Po.</a:t>
            </a:r>
          </a:p>
          <a:p>
            <a:pPr eaLnBrk="1" hangingPunct="1">
              <a:spcBef>
                <a:spcPct val="50000"/>
              </a:spcBef>
              <a:buFontTx/>
              <a:buChar char="•"/>
            </a:pPr>
            <a:endParaRPr lang="en-US" altLang="en-US" sz="800" dirty="0" smtClean="0">
              <a:solidFill>
                <a:srgbClr val="FFFF00"/>
              </a:solidFill>
              <a:latin typeface="Arial" charset="0"/>
            </a:endParaRPr>
          </a:p>
          <a:p>
            <a:pPr eaLnBrk="1" hangingPunct="1">
              <a:spcBef>
                <a:spcPct val="50000"/>
              </a:spcBef>
              <a:buFontTx/>
              <a:buChar char="•"/>
            </a:pPr>
            <a:endParaRPr lang="en-US" altLang="en-US" sz="800" dirty="0">
              <a:solidFill>
                <a:srgbClr val="FFFF00"/>
              </a:solidFill>
              <a:latin typeface="Arial" charset="0"/>
            </a:endParaRPr>
          </a:p>
          <a:p>
            <a:pPr eaLnBrk="1" hangingPunct="1">
              <a:spcBef>
                <a:spcPct val="50000"/>
              </a:spcBef>
              <a:buFontTx/>
              <a:buChar char="•"/>
            </a:pPr>
            <a:endParaRPr lang="en-US" altLang="en-US" sz="800" dirty="0">
              <a:solidFill>
                <a:srgbClr val="FFFF00"/>
              </a:solidFill>
              <a:latin typeface="Arial" charset="0"/>
            </a:endParaRPr>
          </a:p>
          <a:p>
            <a:pPr eaLnBrk="1" hangingPunct="1">
              <a:spcBef>
                <a:spcPct val="50000"/>
              </a:spcBef>
              <a:buFontTx/>
              <a:buChar char="•"/>
            </a:pPr>
            <a:r>
              <a:rPr lang="en-US" altLang="en-US" sz="2000" dirty="0">
                <a:solidFill>
                  <a:srgbClr val="FFFF00"/>
                </a:solidFill>
                <a:latin typeface="Arial" charset="0"/>
              </a:rPr>
              <a:t> </a:t>
            </a:r>
            <a:r>
              <a:rPr lang="en-US" altLang="en-US" sz="2000" u="sng" dirty="0">
                <a:solidFill>
                  <a:srgbClr val="FFFF00"/>
                </a:solidFill>
                <a:latin typeface="Arial" charset="0"/>
              </a:rPr>
              <a:t>Postulate 5 </a:t>
            </a:r>
            <a:r>
              <a:rPr lang="en-US" altLang="en-US" sz="2000" dirty="0">
                <a:solidFill>
                  <a:srgbClr val="FFFF00"/>
                </a:solidFill>
                <a:latin typeface="Arial" charset="0"/>
              </a:rPr>
              <a:t>– Perfect Po sums, i.e. sums wherein there is no Ng sums, present to  dominate, and displace Ng.   Approximate net Po positive sums dominate Ng less.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rot="10800000" flipV="1">
            <a:off x="533400" y="3559919"/>
            <a:ext cx="8001000" cy="2308324"/>
          </a:xfrm>
          <a:prstGeom prst="rect">
            <a:avLst/>
          </a:prstGeom>
          <a:noFill/>
          <a:ln w="9525">
            <a:noFill/>
            <a:miter lim="800000"/>
            <a:headEnd/>
            <a:tailEnd/>
          </a:ln>
        </p:spPr>
        <p:txBody>
          <a:bodyPr wrap="square">
            <a:spAutoFit/>
          </a:bodyPr>
          <a:lstStyle/>
          <a:p>
            <a:r>
              <a:rPr lang="en-US" altLang="en-US" sz="2400" u="sng" dirty="0">
                <a:solidFill>
                  <a:srgbClr val="FFFF00"/>
                </a:solidFill>
              </a:rPr>
              <a:t>Postulate 7 </a:t>
            </a:r>
            <a:r>
              <a:rPr lang="en-US" altLang="en-US" sz="2400" dirty="0">
                <a:solidFill>
                  <a:srgbClr val="FFFF00"/>
                </a:solidFill>
              </a:rPr>
              <a:t>predicts a most probable behavior at any nexus where there is knowledge of specific goal directed behaviors which are most likely to occur at certain space locations and temporal epochs with a predominant SWB Po or Ng state and intensity.  If the highest probable behavior is </a:t>
            </a:r>
            <a:r>
              <a:rPr lang="en-US" altLang="en-US" sz="2400" u="sng" dirty="0">
                <a:solidFill>
                  <a:srgbClr val="FFFF00"/>
                </a:solidFill>
              </a:rPr>
              <a:t>not</a:t>
            </a:r>
            <a:r>
              <a:rPr lang="en-US" altLang="en-US" sz="2400" dirty="0">
                <a:solidFill>
                  <a:srgbClr val="FFFF00"/>
                </a:solidFill>
              </a:rPr>
              <a:t> emitted, the theory predicts the next most probable behavior for </a:t>
            </a:r>
            <a:r>
              <a:rPr lang="en-US" altLang="en-US" sz="2400" b="1" dirty="0">
                <a:solidFill>
                  <a:srgbClr val="FFFF00"/>
                </a:solidFill>
              </a:rPr>
              <a:t>t</a:t>
            </a:r>
            <a:r>
              <a:rPr lang="en-US" altLang="en-US" sz="2400" dirty="0">
                <a:solidFill>
                  <a:srgbClr val="FFFF00"/>
                </a:solidFill>
              </a:rPr>
              <a:t>hat given nexus. </a:t>
            </a:r>
          </a:p>
        </p:txBody>
      </p:sp>
      <p:sp>
        <p:nvSpPr>
          <p:cNvPr id="23555" name="Rectangle 2"/>
          <p:cNvSpPr>
            <a:spLocks noChangeArrowheads="1"/>
          </p:cNvSpPr>
          <p:nvPr/>
        </p:nvSpPr>
        <p:spPr bwMode="auto">
          <a:xfrm>
            <a:off x="685800" y="609600"/>
            <a:ext cx="7620000" cy="2677656"/>
          </a:xfrm>
          <a:prstGeom prst="rect">
            <a:avLst/>
          </a:prstGeom>
          <a:noFill/>
          <a:ln w="9525">
            <a:noFill/>
            <a:miter lim="800000"/>
            <a:headEnd/>
            <a:tailEnd/>
          </a:ln>
        </p:spPr>
        <p:txBody>
          <a:bodyPr wrap="square">
            <a:spAutoFit/>
          </a:bodyPr>
          <a:lstStyle/>
          <a:p>
            <a:r>
              <a:rPr lang="en-US" altLang="en-US" sz="2400" u="sng" dirty="0">
                <a:solidFill>
                  <a:srgbClr val="FFFF00"/>
                </a:solidFill>
              </a:rPr>
              <a:t>Postulate 6- </a:t>
            </a:r>
            <a:r>
              <a:rPr lang="en-US" altLang="en-US" sz="2400" dirty="0">
                <a:solidFill>
                  <a:srgbClr val="FFFF00"/>
                </a:solidFill>
              </a:rPr>
              <a:t>Prediction of a particular goal directed behavior, or evolving process of goal directed behavior in real time, can be achieved by accumulating and calculating the unique predicted probabilities of each goal directed behavior from the Basic Behavioral Repertoire at a specified nexus of space and time.  The predicted behavior is the one with the highest  probability.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1066800" y="1304925"/>
            <a:ext cx="7315200" cy="4893647"/>
          </a:xfrm>
          <a:prstGeom prst="rect">
            <a:avLst/>
          </a:prstGeom>
          <a:noFill/>
          <a:ln w="9525">
            <a:noFill/>
            <a:miter lim="800000"/>
            <a:headEnd/>
            <a:tailEnd/>
          </a:ln>
        </p:spPr>
        <p:txBody>
          <a:bodyPr>
            <a:spAutoFit/>
          </a:bodyPr>
          <a:lstStyle/>
          <a:p>
            <a:r>
              <a:rPr lang="en-US" altLang="en-US" sz="2400" u="sng" dirty="0">
                <a:solidFill>
                  <a:srgbClr val="FFFF00"/>
                </a:solidFill>
              </a:rPr>
              <a:t>Corollary 7.1</a:t>
            </a:r>
            <a:r>
              <a:rPr lang="en-US" altLang="en-US" sz="2400" dirty="0">
                <a:solidFill>
                  <a:srgbClr val="FFFF00"/>
                </a:solidFill>
              </a:rPr>
              <a:t>  </a:t>
            </a:r>
            <a:r>
              <a:rPr lang="en-US" altLang="en-US" sz="2400" dirty="0" smtClean="0">
                <a:solidFill>
                  <a:srgbClr val="FFFF00"/>
                </a:solidFill>
              </a:rPr>
              <a:t>For </a:t>
            </a:r>
            <a:r>
              <a:rPr lang="en-US" altLang="en-US" sz="2400" dirty="0">
                <a:solidFill>
                  <a:srgbClr val="FFFF00"/>
                </a:solidFill>
              </a:rPr>
              <a:t>a given nexus of Time, Space, and current SWB type and intensity, the predicted probabilities are logically aligned hierarchically.  Thus, if during a particular defined temporal epoch the theory predicts the highest goal directed behavioral from the BBR in the context of current nexus variables, and that predicted behavior is </a:t>
            </a:r>
            <a:r>
              <a:rPr lang="en-US" altLang="en-US" sz="2400" u="sng" dirty="0">
                <a:solidFill>
                  <a:srgbClr val="FFFF00"/>
                </a:solidFill>
              </a:rPr>
              <a:t>not</a:t>
            </a:r>
            <a:r>
              <a:rPr lang="en-US" altLang="en-US" sz="2400" dirty="0">
                <a:solidFill>
                  <a:srgbClr val="FFFF00"/>
                </a:solidFill>
              </a:rPr>
              <a:t> emitted (observed or recorded), then the </a:t>
            </a:r>
            <a:r>
              <a:rPr lang="en-US" altLang="en-US" sz="2400" dirty="0" err="1">
                <a:solidFill>
                  <a:srgbClr val="FFFF00"/>
                </a:solidFill>
              </a:rPr>
              <a:t>ncxt</a:t>
            </a:r>
            <a:r>
              <a:rPr lang="en-US" altLang="en-US" sz="2400" dirty="0">
                <a:solidFill>
                  <a:srgbClr val="FFFF00"/>
                </a:solidFill>
              </a:rPr>
              <a:t>  most probable behavior from the hierarchy is predicted.  This process is continued until a current goal directed behavior is predicted and observed or a new behavior not in the current hierarchy of the BBR is recorded and assigned an initial Po or Ng value and calculated probability in the revised BBR.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title"/>
          </p:nvPr>
        </p:nvSpPr>
        <p:spPr/>
        <p:txBody>
          <a:bodyPr/>
          <a:lstStyle/>
          <a:p>
            <a:pPr algn="l" eaLnBrk="1" hangingPunct="1">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3200" dirty="0" smtClean="0">
                <a:solidFill>
                  <a:srgbClr val="FFFF00"/>
                </a:solidFill>
              </a:rPr>
              <a:t>Theory assumes goal directed behaviors from  idiosyncratic BBR’s for each individual can be specified using empirical methods, i.e. observation technology, self-report etc.</a:t>
            </a:r>
            <a:br>
              <a:rPr lang="en-US" sz="3200" dirty="0" smtClean="0">
                <a:solidFill>
                  <a:srgbClr val="FFFF00"/>
                </a:solidFill>
              </a:rPr>
            </a:br>
            <a:endParaRPr lang="en-US" sz="3200" dirty="0" smtClean="0">
              <a:solidFill>
                <a:srgbClr val="FFFF00"/>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lstStyle/>
          <a:p>
            <a:pPr eaLnBrk="1" hangingPunct="1">
              <a:defRPr/>
            </a:pPr>
            <a:r>
              <a:rPr lang="en-US" sz="3200" b="0" dirty="0" smtClean="0">
                <a:solidFill>
                  <a:srgbClr val="FFFF00"/>
                </a:solidFill>
              </a:rPr>
              <a:t>List of Common Behaviors with Their Probability</a:t>
            </a:r>
            <a:br>
              <a:rPr lang="en-US" sz="3200" b="0" dirty="0" smtClean="0">
                <a:solidFill>
                  <a:srgbClr val="FFFF00"/>
                </a:solidFill>
              </a:rPr>
            </a:br>
            <a:r>
              <a:rPr lang="en-US" sz="3200" b="0" dirty="0" smtClean="0">
                <a:solidFill>
                  <a:srgbClr val="FFFF00"/>
                </a:solidFill>
              </a:rPr>
              <a:t>for Thursday, 8-9 p.m.</a:t>
            </a:r>
          </a:p>
        </p:txBody>
      </p:sp>
      <p:sp>
        <p:nvSpPr>
          <p:cNvPr id="19461" name="Rectangle 5"/>
          <p:cNvSpPr>
            <a:spLocks noGrp="1" noChangeArrowheads="1"/>
          </p:cNvSpPr>
          <p:nvPr>
            <p:ph type="body" sz="half" idx="1"/>
          </p:nvPr>
        </p:nvSpPr>
        <p:spPr>
          <a:xfrm>
            <a:off x="457200" y="1600200"/>
            <a:ext cx="4040188" cy="4495800"/>
          </a:xfrm>
        </p:spPr>
        <p:txBody>
          <a:bodyPr/>
          <a:lstStyle/>
          <a:p>
            <a:pPr eaLnBrk="1" hangingPunct="1">
              <a:defRPr/>
            </a:pPr>
            <a:r>
              <a:rPr lang="en-US" dirty="0" smtClean="0">
                <a:solidFill>
                  <a:srgbClr val="FFFF00"/>
                </a:solidFill>
              </a:rPr>
              <a:t>working at office p.01</a:t>
            </a:r>
          </a:p>
          <a:p>
            <a:pPr eaLnBrk="1" hangingPunct="1">
              <a:defRPr/>
            </a:pPr>
            <a:r>
              <a:rPr lang="en-US" dirty="0" smtClean="0">
                <a:solidFill>
                  <a:srgbClr val="FFFF00"/>
                </a:solidFill>
              </a:rPr>
              <a:t>eating dinner p.01</a:t>
            </a:r>
          </a:p>
          <a:p>
            <a:pPr eaLnBrk="1" hangingPunct="1">
              <a:defRPr/>
            </a:pPr>
            <a:r>
              <a:rPr lang="en-US" dirty="0" smtClean="0">
                <a:solidFill>
                  <a:srgbClr val="FFFF00"/>
                </a:solidFill>
              </a:rPr>
              <a:t>using telephone p.02</a:t>
            </a:r>
          </a:p>
          <a:p>
            <a:pPr eaLnBrk="1" hangingPunct="1">
              <a:defRPr/>
            </a:pPr>
            <a:r>
              <a:rPr lang="en-US" dirty="0" smtClean="0">
                <a:solidFill>
                  <a:srgbClr val="FFFF00"/>
                </a:solidFill>
              </a:rPr>
              <a:t>reading p.04</a:t>
            </a:r>
          </a:p>
        </p:txBody>
      </p:sp>
      <p:sp>
        <p:nvSpPr>
          <p:cNvPr id="19462" name="Rectangle 6"/>
          <p:cNvSpPr>
            <a:spLocks noGrp="1" noChangeArrowheads="1"/>
          </p:cNvSpPr>
          <p:nvPr>
            <p:ph type="body" sz="half" idx="2"/>
          </p:nvPr>
        </p:nvSpPr>
        <p:spPr>
          <a:xfrm>
            <a:off x="4646613" y="1600200"/>
            <a:ext cx="4040187" cy="4495800"/>
          </a:xfrm>
        </p:spPr>
        <p:txBody>
          <a:bodyPr/>
          <a:lstStyle/>
          <a:p>
            <a:pPr eaLnBrk="1" hangingPunct="1">
              <a:defRPr/>
            </a:pPr>
            <a:r>
              <a:rPr lang="en-US" smtClean="0">
                <a:solidFill>
                  <a:srgbClr val="FFFF00"/>
                </a:solidFill>
              </a:rPr>
              <a:t>listening to music p.10</a:t>
            </a:r>
          </a:p>
          <a:p>
            <a:pPr eaLnBrk="1" hangingPunct="1">
              <a:defRPr/>
            </a:pPr>
            <a:r>
              <a:rPr lang="en-US" smtClean="0">
                <a:solidFill>
                  <a:srgbClr val="FFFF00"/>
                </a:solidFill>
              </a:rPr>
              <a:t>operating computer p.20</a:t>
            </a:r>
          </a:p>
          <a:p>
            <a:pPr eaLnBrk="1" hangingPunct="1">
              <a:defRPr/>
            </a:pPr>
            <a:r>
              <a:rPr lang="en-US" smtClean="0">
                <a:solidFill>
                  <a:srgbClr val="FFFF00"/>
                </a:solidFill>
              </a:rPr>
              <a:t>watching TV p.30</a:t>
            </a:r>
          </a:p>
          <a:p>
            <a:pPr eaLnBrk="1" hangingPunct="1">
              <a:defRPr/>
            </a:pPr>
            <a:r>
              <a:rPr lang="en-US" smtClean="0">
                <a:solidFill>
                  <a:srgbClr val="FFFF00"/>
                </a:solidFill>
              </a:rPr>
              <a:t>others not listed, p.32 </a:t>
            </a:r>
          </a:p>
          <a:p>
            <a:pPr eaLnBrk="1" hangingPunct="1">
              <a:buFontTx/>
              <a:buNone/>
              <a:defRPr/>
            </a:pPr>
            <a:r>
              <a:rPr lang="en-US" smtClean="0">
                <a:solidFill>
                  <a:srgbClr val="FFFF00"/>
                </a:solidFill>
              </a:rPr>
              <a:t>    total p.=1.0</a:t>
            </a:r>
          </a:p>
          <a:p>
            <a:pPr eaLnBrk="1" hangingPunct="1">
              <a:buFontTx/>
              <a:buNone/>
              <a:defRPr/>
            </a:pPr>
            <a:endParaRPr lang="en-US" smtClean="0">
              <a:solidFill>
                <a:srgbClr val="FFFF00"/>
              </a:solidFill>
            </a:endParaRPr>
          </a:p>
          <a:p>
            <a:pPr eaLnBrk="1" hangingPunct="1">
              <a:buFontTx/>
              <a:buNone/>
              <a:defRPr/>
            </a:pPr>
            <a:endParaRPr lang="en-US" smtClean="0">
              <a:solidFill>
                <a:srgbClr val="FFFF00"/>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noChangeAspect="1"/>
          </p:cNvGrpSpPr>
          <p:nvPr/>
        </p:nvGrpSpPr>
        <p:grpSpPr bwMode="auto">
          <a:xfrm>
            <a:off x="838200" y="2057400"/>
            <a:ext cx="7239000" cy="4114800"/>
            <a:chOff x="2443" y="1821"/>
            <a:chExt cx="7106" cy="4320"/>
          </a:xfrm>
        </p:grpSpPr>
        <p:sp>
          <p:nvSpPr>
            <p:cNvPr id="27652" name="AutoShape 3"/>
            <p:cNvSpPr>
              <a:spLocks noChangeAspect="1" noChangeArrowheads="1"/>
            </p:cNvSpPr>
            <p:nvPr/>
          </p:nvSpPr>
          <p:spPr bwMode="auto">
            <a:xfrm>
              <a:off x="2443" y="1821"/>
              <a:ext cx="7106" cy="4320"/>
            </a:xfrm>
            <a:prstGeom prst="rect">
              <a:avLst/>
            </a:prstGeom>
            <a:noFill/>
            <a:ln w="9525">
              <a:noFill/>
              <a:miter lim="800000"/>
              <a:headEnd/>
              <a:tailEnd/>
            </a:ln>
          </p:spPr>
          <p:txBody>
            <a:bodyPr/>
            <a:lstStyle/>
            <a:p>
              <a:pPr eaLnBrk="1" hangingPunct="1"/>
              <a:endParaRPr lang="en-US" altLang="en-US">
                <a:solidFill>
                  <a:srgbClr val="FFFF00"/>
                </a:solidFill>
                <a:latin typeface="Arial" charset="0"/>
              </a:endParaRPr>
            </a:p>
          </p:txBody>
        </p:sp>
        <p:sp>
          <p:nvSpPr>
            <p:cNvPr id="27653" name="Oval 4"/>
            <p:cNvSpPr>
              <a:spLocks noChangeArrowheads="1"/>
            </p:cNvSpPr>
            <p:nvPr/>
          </p:nvSpPr>
          <p:spPr bwMode="auto">
            <a:xfrm>
              <a:off x="2585" y="2379"/>
              <a:ext cx="853" cy="3623"/>
            </a:xfrm>
            <a:prstGeom prst="ellipse">
              <a:avLst/>
            </a:prstGeom>
            <a:solidFill>
              <a:srgbClr val="FFFFFF"/>
            </a:solidFill>
            <a:ln w="9525">
              <a:solidFill>
                <a:srgbClr val="000000"/>
              </a:solidFill>
              <a:round/>
              <a:headEnd/>
              <a:tailEnd/>
            </a:ln>
          </p:spPr>
          <p:txBody>
            <a:bodyPr/>
            <a:lstStyle/>
            <a:p>
              <a:endParaRPr lang="en-US" altLang="en-US"/>
            </a:p>
          </p:txBody>
        </p:sp>
        <p:sp>
          <p:nvSpPr>
            <p:cNvPr id="27654" name="Line 5"/>
            <p:cNvSpPr>
              <a:spLocks noChangeShapeType="1"/>
            </p:cNvSpPr>
            <p:nvPr/>
          </p:nvSpPr>
          <p:spPr bwMode="auto">
            <a:xfrm flipV="1">
              <a:off x="3011" y="4190"/>
              <a:ext cx="6396" cy="1812"/>
            </a:xfrm>
            <a:prstGeom prst="line">
              <a:avLst/>
            </a:prstGeom>
            <a:noFill/>
            <a:ln w="9525">
              <a:solidFill>
                <a:srgbClr val="000000"/>
              </a:solidFill>
              <a:round/>
              <a:headEnd/>
              <a:tailEnd/>
            </a:ln>
          </p:spPr>
          <p:txBody>
            <a:bodyPr/>
            <a:lstStyle/>
            <a:p>
              <a:endParaRPr lang="en-US"/>
            </a:p>
          </p:txBody>
        </p:sp>
        <p:sp>
          <p:nvSpPr>
            <p:cNvPr id="27655" name="Line 6"/>
            <p:cNvSpPr>
              <a:spLocks noChangeShapeType="1"/>
            </p:cNvSpPr>
            <p:nvPr/>
          </p:nvSpPr>
          <p:spPr bwMode="auto">
            <a:xfrm>
              <a:off x="3011" y="2379"/>
              <a:ext cx="6396" cy="1811"/>
            </a:xfrm>
            <a:prstGeom prst="line">
              <a:avLst/>
            </a:prstGeom>
            <a:noFill/>
            <a:ln w="9525">
              <a:solidFill>
                <a:srgbClr val="000000"/>
              </a:solidFill>
              <a:round/>
              <a:headEnd/>
              <a:tailEnd/>
            </a:ln>
          </p:spPr>
          <p:txBody>
            <a:bodyPr/>
            <a:lstStyle/>
            <a:p>
              <a:endParaRPr lang="en-US"/>
            </a:p>
          </p:txBody>
        </p:sp>
        <p:sp>
          <p:nvSpPr>
            <p:cNvPr id="27656" name="WordArt 7"/>
            <p:cNvSpPr>
              <a:spLocks noChangeArrowheads="1" noChangeShapeType="1" noTextEdit="1"/>
            </p:cNvSpPr>
            <p:nvPr/>
          </p:nvSpPr>
          <p:spPr bwMode="auto">
            <a:xfrm rot="2606385">
              <a:off x="2543" y="1824"/>
              <a:ext cx="311" cy="559"/>
            </a:xfrm>
            <a:prstGeom prst="rect">
              <a:avLst/>
            </a:prstGeom>
          </p:spPr>
          <p:txBody>
            <a:bodyPr wrap="none" fromWordArt="1">
              <a:prstTxWarp prst="textSlantUp">
                <a:avLst>
                  <a:gd name="adj" fmla="val 71431"/>
                </a:avLst>
              </a:prstTxWarp>
            </a:bodyPr>
            <a:lstStyle/>
            <a:p>
              <a:pPr algn="ctr"/>
              <a:r>
                <a:rPr lang="en-US" sz="1000" kern="10" spc="200" dirty="0">
                  <a:ln w="9525">
                    <a:solidFill>
                      <a:srgbClr val="000000"/>
                    </a:solidFill>
                    <a:round/>
                    <a:headEnd/>
                    <a:tailEnd/>
                  </a:ln>
                  <a:solidFill>
                    <a:srgbClr val="FFFF00"/>
                  </a:solidFill>
                  <a:latin typeface="Times New Roman"/>
                  <a:cs typeface="Times New Roman"/>
                </a:rPr>
                <a:t>BBR</a:t>
              </a:r>
            </a:p>
          </p:txBody>
        </p:sp>
        <p:sp>
          <p:nvSpPr>
            <p:cNvPr id="27657" name="WordArt 8"/>
            <p:cNvSpPr>
              <a:spLocks noChangeArrowheads="1" noChangeShapeType="1" noTextEdit="1"/>
            </p:cNvSpPr>
            <p:nvPr/>
          </p:nvSpPr>
          <p:spPr bwMode="auto">
            <a:xfrm rot="1300060">
              <a:off x="3570" y="2418"/>
              <a:ext cx="995" cy="281"/>
            </a:xfrm>
            <a:prstGeom prst="rect">
              <a:avLst/>
            </a:prstGeom>
          </p:spPr>
          <p:txBody>
            <a:bodyPr wrap="none" fromWordArt="1">
              <a:prstTxWarp prst="textSlantUp">
                <a:avLst>
                  <a:gd name="adj" fmla="val 28079"/>
                </a:avLst>
              </a:prstTxWarp>
            </a:bodyPr>
            <a:lstStyle/>
            <a:p>
              <a:pPr algn="ctr"/>
              <a:r>
                <a:rPr lang="en-US" sz="800" kern="10" dirty="0">
                  <a:ln w="9525">
                    <a:solidFill>
                      <a:srgbClr val="000000"/>
                    </a:solidFill>
                    <a:round/>
                    <a:headEnd/>
                    <a:tailEnd/>
                  </a:ln>
                  <a:solidFill>
                    <a:srgbClr val="FFFF00"/>
                  </a:solidFill>
                  <a:latin typeface="Times New Roman"/>
                  <a:cs typeface="Times New Roman"/>
                </a:rPr>
                <a:t>Spa</a:t>
              </a:r>
              <a:r>
                <a:rPr lang="en-US" sz="800" kern="10" dirty="0">
                  <a:ln w="9525">
                    <a:solidFill>
                      <a:srgbClr val="000000"/>
                    </a:solidFill>
                    <a:round/>
                    <a:headEnd/>
                    <a:tailEnd/>
                  </a:ln>
                  <a:solidFill>
                    <a:srgbClr val="000000"/>
                  </a:solidFill>
                  <a:latin typeface="Times New Roman"/>
                  <a:cs typeface="Times New Roman"/>
                </a:rPr>
                <a:t>ce   X   Time</a:t>
              </a:r>
            </a:p>
          </p:txBody>
        </p:sp>
        <p:sp>
          <p:nvSpPr>
            <p:cNvPr id="27658" name="WordArt 9"/>
            <p:cNvSpPr>
              <a:spLocks noChangeArrowheads="1" noChangeShapeType="1" noTextEdit="1"/>
            </p:cNvSpPr>
            <p:nvPr/>
          </p:nvSpPr>
          <p:spPr bwMode="auto">
            <a:xfrm rot="1486130">
              <a:off x="5293" y="2885"/>
              <a:ext cx="1395" cy="426"/>
            </a:xfrm>
            <a:prstGeom prst="rect">
              <a:avLst/>
            </a:prstGeom>
          </p:spPr>
          <p:txBody>
            <a:bodyPr wrap="none" fromWordArt="1">
              <a:prstTxWarp prst="textSlantUp">
                <a:avLst>
                  <a:gd name="adj" fmla="val 50421"/>
                </a:avLst>
              </a:prstTxWarp>
            </a:bodyPr>
            <a:lstStyle/>
            <a:p>
              <a:pPr algn="ctr"/>
              <a:r>
                <a:rPr lang="en-US" sz="800" kern="10" dirty="0" smtClean="0">
                  <a:ln w="9525">
                    <a:solidFill>
                      <a:srgbClr val="000000"/>
                    </a:solidFill>
                    <a:round/>
                    <a:headEnd/>
                    <a:tailEnd/>
                  </a:ln>
                  <a:solidFill>
                    <a:srgbClr val="000000"/>
                  </a:solidFill>
                  <a:latin typeface="Times New Roman"/>
                  <a:cs typeface="Times New Roman"/>
                </a:rPr>
                <a:t>SWB </a:t>
              </a:r>
              <a:r>
                <a:rPr lang="en-US" sz="800" kern="10" dirty="0">
                  <a:ln w="9525">
                    <a:solidFill>
                      <a:srgbClr val="000000"/>
                    </a:solidFill>
                    <a:round/>
                    <a:headEnd/>
                    <a:tailEnd/>
                  </a:ln>
                  <a:solidFill>
                    <a:srgbClr val="000000"/>
                  </a:solidFill>
                  <a:latin typeface="Times New Roman"/>
                  <a:cs typeface="Times New Roman"/>
                </a:rPr>
                <a:t>Type/Intensity</a:t>
              </a:r>
            </a:p>
          </p:txBody>
        </p:sp>
        <p:sp>
          <p:nvSpPr>
            <p:cNvPr id="27659" name="WordArt 10"/>
            <p:cNvSpPr>
              <a:spLocks noChangeArrowheads="1" noChangeShapeType="1" noTextEdit="1"/>
            </p:cNvSpPr>
            <p:nvPr/>
          </p:nvSpPr>
          <p:spPr bwMode="auto">
            <a:xfrm rot="2347403">
              <a:off x="7417" y="3354"/>
              <a:ext cx="551" cy="401"/>
            </a:xfrm>
            <a:prstGeom prst="rect">
              <a:avLst/>
            </a:prstGeom>
          </p:spPr>
          <p:txBody>
            <a:bodyPr wrap="none" fromWordArt="1">
              <a:prstTxWarp prst="textSlantUp">
                <a:avLst>
                  <a:gd name="adj" fmla="val 60782"/>
                </a:avLst>
              </a:prstTxWarp>
            </a:bodyPr>
            <a:lstStyle/>
            <a:p>
              <a:pPr algn="ctr"/>
              <a:r>
                <a:rPr lang="en-US" sz="800" kern="10">
                  <a:ln w="9525">
                    <a:solidFill>
                      <a:srgbClr val="000000"/>
                    </a:solidFill>
                    <a:round/>
                    <a:headEnd/>
                    <a:tailEnd/>
                  </a:ln>
                  <a:solidFill>
                    <a:srgbClr val="000000"/>
                  </a:solidFill>
                  <a:latin typeface="Times New Roman"/>
                  <a:cs typeface="Times New Roman"/>
                </a:rPr>
                <a:t>Match</a:t>
              </a:r>
            </a:p>
          </p:txBody>
        </p:sp>
        <p:sp>
          <p:nvSpPr>
            <p:cNvPr id="27660" name="WordArt 11"/>
            <p:cNvSpPr>
              <a:spLocks noChangeArrowheads="1" noChangeShapeType="1" noTextEdit="1"/>
            </p:cNvSpPr>
            <p:nvPr/>
          </p:nvSpPr>
          <p:spPr bwMode="auto">
            <a:xfrm rot="2550515">
              <a:off x="8648" y="3487"/>
              <a:ext cx="642" cy="718"/>
            </a:xfrm>
            <a:prstGeom prst="rect">
              <a:avLst/>
            </a:prstGeom>
          </p:spPr>
          <p:txBody>
            <a:bodyPr wrap="none" fromWordArt="1">
              <a:prstTxWarp prst="textSlantUp">
                <a:avLst>
                  <a:gd name="adj" fmla="val 50037"/>
                </a:avLst>
              </a:prstTxWarp>
            </a:bodyPr>
            <a:lstStyle/>
            <a:p>
              <a:pPr algn="ctr"/>
              <a:r>
                <a:rPr lang="en-US" sz="800" kern="10">
                  <a:ln w="9525">
                    <a:solidFill>
                      <a:srgbClr val="000000"/>
                    </a:solidFill>
                    <a:round/>
                    <a:headEnd/>
                    <a:tailEnd/>
                  </a:ln>
                  <a:solidFill>
                    <a:srgbClr val="000000"/>
                  </a:solidFill>
                  <a:latin typeface="Times New Roman"/>
                  <a:cs typeface="Times New Roman"/>
                </a:rPr>
                <a:t>Predicted</a:t>
              </a:r>
            </a:p>
            <a:p>
              <a:pPr algn="ctr"/>
              <a:r>
                <a:rPr lang="en-US" sz="800" kern="10">
                  <a:ln w="9525">
                    <a:solidFill>
                      <a:srgbClr val="000000"/>
                    </a:solidFill>
                    <a:round/>
                    <a:headEnd/>
                    <a:tailEnd/>
                  </a:ln>
                  <a:solidFill>
                    <a:srgbClr val="000000"/>
                  </a:solidFill>
                  <a:latin typeface="Times New Roman"/>
                  <a:cs typeface="Times New Roman"/>
                </a:rPr>
                <a:t>Behavior</a:t>
              </a:r>
            </a:p>
          </p:txBody>
        </p:sp>
      </p:grpSp>
      <p:sp>
        <p:nvSpPr>
          <p:cNvPr id="27651" name="Rectangle 12"/>
          <p:cNvSpPr>
            <a:spLocks noChangeArrowheads="1"/>
          </p:cNvSpPr>
          <p:nvPr/>
        </p:nvSpPr>
        <p:spPr bwMode="auto">
          <a:xfrm>
            <a:off x="457200" y="457200"/>
            <a:ext cx="8077200" cy="1311275"/>
          </a:xfrm>
          <a:prstGeom prst="rect">
            <a:avLst/>
          </a:prstGeom>
          <a:noFill/>
          <a:ln w="9525">
            <a:noFill/>
            <a:miter lim="800000"/>
            <a:headEnd/>
            <a:tailEnd/>
          </a:ln>
        </p:spPr>
        <p:txBody>
          <a:bodyPr>
            <a:spAutoFit/>
          </a:bodyPr>
          <a:lstStyle/>
          <a:p>
            <a:pPr eaLnBrk="1" hangingPunct="1"/>
            <a:r>
              <a:rPr lang="en-US" altLang="en-US" sz="2000">
                <a:solidFill>
                  <a:srgbClr val="FFFF00"/>
                </a:solidFill>
                <a:latin typeface="Arial" charset="0"/>
              </a:rPr>
              <a:t>Fig. X.  The narrowing cone of predicted behavior from a compendium of goal directed behavior where specifying the space and time nexus, then the SWB type and intensity with relative match to SWB type and intensity maximizes behavior prediction.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1000" y="838200"/>
            <a:ext cx="8229600" cy="1371600"/>
          </a:xfrm>
        </p:spPr>
        <p:txBody>
          <a:bodyPr/>
          <a:lstStyle/>
          <a:p>
            <a:pPr algn="l" eaLnBrk="1" hangingPunct="1">
              <a:defRPr/>
            </a:pPr>
            <a:r>
              <a:rPr lang="en-US" sz="2800" dirty="0" smtClean="0">
                <a:solidFill>
                  <a:srgbClr val="FFFF00"/>
                </a:solidFill>
              </a:rPr>
              <a:t>How probability of predicted behavior across time can be increased by knowledge of Ng-Po dominance.  Here where Ng is dominant, two predicted behaviors emerge twice during the time span 6 pm to 8 pm.</a:t>
            </a:r>
            <a:r>
              <a:rPr lang="en-US" sz="2000" dirty="0" smtClean="0">
                <a:solidFill>
                  <a:srgbClr val="FFFF00"/>
                </a:solidFill>
              </a:rPr>
              <a:t/>
            </a:r>
            <a:br>
              <a:rPr lang="en-US" sz="2000" dirty="0" smtClean="0">
                <a:solidFill>
                  <a:srgbClr val="FFFF00"/>
                </a:solidFill>
              </a:rPr>
            </a:br>
            <a:r>
              <a:rPr lang="en-US" sz="2000" dirty="0" smtClean="0"/>
              <a:t/>
            </a:r>
            <a:br>
              <a:rPr lang="en-US" sz="2000" dirty="0" smtClean="0"/>
            </a:br>
            <a:endParaRPr lang="en-US" sz="2000" dirty="0" smtClean="0"/>
          </a:p>
        </p:txBody>
      </p:sp>
      <p:sp>
        <p:nvSpPr>
          <p:cNvPr id="44035" name="Rectangle 3"/>
          <p:cNvSpPr>
            <a:spLocks noGrp="1" noChangeArrowheads="1"/>
          </p:cNvSpPr>
          <p:nvPr>
            <p:ph type="body" idx="1"/>
          </p:nvPr>
        </p:nvSpPr>
        <p:spPr>
          <a:xfrm>
            <a:off x="381000" y="2971800"/>
            <a:ext cx="8229600" cy="3352800"/>
          </a:xfrm>
        </p:spPr>
        <p:txBody>
          <a:bodyPr/>
          <a:lstStyle/>
          <a:p>
            <a:pPr lvl="1" eaLnBrk="1" hangingPunct="1">
              <a:lnSpc>
                <a:spcPct val="90000"/>
              </a:lnSpc>
              <a:buNone/>
              <a:defRPr/>
            </a:pPr>
            <a:r>
              <a:rPr lang="en-US" sz="2000" dirty="0" smtClean="0">
                <a:solidFill>
                  <a:srgbClr val="FFFF00"/>
                </a:solidFill>
              </a:rPr>
              <a:t>Space (office</a:t>
            </a:r>
            <a:r>
              <a:rPr lang="en-US" sz="2000" u="sng" dirty="0" smtClean="0">
                <a:solidFill>
                  <a:srgbClr val="FFFF00"/>
                </a:solidFill>
              </a:rPr>
              <a:t>)</a:t>
            </a:r>
            <a:r>
              <a:rPr lang="en-US" sz="2000" dirty="0" smtClean="0">
                <a:solidFill>
                  <a:srgbClr val="FFFF00"/>
                </a:solidFill>
              </a:rPr>
              <a:t>  	</a:t>
            </a:r>
            <a:r>
              <a:rPr lang="en-US" sz="2000" u="sng" dirty="0" smtClean="0">
                <a:solidFill>
                  <a:srgbClr val="FFFF00"/>
                </a:solidFill>
              </a:rPr>
              <a:t>Predicted </a:t>
            </a:r>
            <a:r>
              <a:rPr lang="en-US" sz="2000" u="sng" dirty="0" err="1" smtClean="0">
                <a:solidFill>
                  <a:srgbClr val="FFFF00"/>
                </a:solidFill>
              </a:rPr>
              <a:t>Beh</a:t>
            </a:r>
            <a:r>
              <a:rPr lang="en-US" sz="2000" u="sng" dirty="0" smtClean="0">
                <a:solidFill>
                  <a:srgbClr val="FFFF00"/>
                </a:solidFill>
              </a:rPr>
              <a:t>. From BBR  </a:t>
            </a:r>
            <a:r>
              <a:rPr lang="en-US" sz="2000" dirty="0" smtClean="0">
                <a:solidFill>
                  <a:srgbClr val="FFFF00"/>
                </a:solidFill>
              </a:rPr>
              <a:t>       </a:t>
            </a:r>
            <a:r>
              <a:rPr lang="en-US" sz="2000" u="sng" dirty="0" smtClean="0">
                <a:solidFill>
                  <a:srgbClr val="FFFF00"/>
                </a:solidFill>
              </a:rPr>
              <a:t>Time </a:t>
            </a:r>
          </a:p>
          <a:p>
            <a:pPr lvl="1">
              <a:lnSpc>
                <a:spcPct val="90000"/>
              </a:lnSpc>
              <a:buNone/>
              <a:defRPr/>
            </a:pPr>
            <a:r>
              <a:rPr lang="en-US" sz="2000" u="sng" dirty="0" smtClean="0">
                <a:solidFill>
                  <a:srgbClr val="FFFF00"/>
                </a:solidFill>
              </a:rPr>
              <a:t>Time (8-9 pm)</a:t>
            </a:r>
            <a:r>
              <a:rPr lang="en-US" sz="2000" dirty="0" smtClean="0">
                <a:solidFill>
                  <a:srgbClr val="FFFF00"/>
                </a:solidFill>
              </a:rPr>
              <a:t>	        </a:t>
            </a:r>
            <a:r>
              <a:rPr lang="en-US" sz="2000" dirty="0">
                <a:solidFill>
                  <a:srgbClr val="FFFF00"/>
                </a:solidFill>
              </a:rPr>
              <a:t>Ng Dominance </a:t>
            </a:r>
            <a:r>
              <a:rPr lang="en-US" sz="2000" dirty="0" smtClean="0">
                <a:solidFill>
                  <a:srgbClr val="FFFF00"/>
                </a:solidFill>
              </a:rPr>
              <a:t>	    </a:t>
            </a:r>
            <a:r>
              <a:rPr lang="en-US" sz="2000" u="sng" dirty="0" smtClean="0">
                <a:solidFill>
                  <a:srgbClr val="FFFF00"/>
                </a:solidFill>
              </a:rPr>
              <a:t>(6-7 pm)</a:t>
            </a:r>
          </a:p>
          <a:p>
            <a:pPr lvl="1" eaLnBrk="1" hangingPunct="1">
              <a:lnSpc>
                <a:spcPct val="90000"/>
              </a:lnSpc>
              <a:buNone/>
              <a:defRPr/>
            </a:pPr>
            <a:r>
              <a:rPr lang="en-US" sz="2000" dirty="0" smtClean="0">
                <a:solidFill>
                  <a:srgbClr val="FFFF00"/>
                </a:solidFill>
              </a:rPr>
              <a:t>							   Working at office</a:t>
            </a:r>
          </a:p>
          <a:p>
            <a:pPr lvl="1" eaLnBrk="1" hangingPunct="1">
              <a:lnSpc>
                <a:spcPct val="90000"/>
              </a:lnSpc>
              <a:buNone/>
              <a:defRPr/>
            </a:pPr>
            <a:endParaRPr lang="en-US" sz="2000" u="sng" dirty="0" smtClean="0">
              <a:solidFill>
                <a:srgbClr val="FFFF00"/>
              </a:solidFill>
            </a:endParaRPr>
          </a:p>
          <a:p>
            <a:pPr eaLnBrk="1" hangingPunct="1">
              <a:lnSpc>
                <a:spcPct val="90000"/>
              </a:lnSpc>
              <a:defRPr/>
            </a:pPr>
            <a:endParaRPr lang="en-US" sz="2000" dirty="0" smtClean="0">
              <a:solidFill>
                <a:srgbClr val="FFFF00"/>
              </a:solidFill>
            </a:endParaRPr>
          </a:p>
          <a:p>
            <a:pPr eaLnBrk="1" hangingPunct="1">
              <a:lnSpc>
                <a:spcPct val="90000"/>
              </a:lnSpc>
              <a:defRPr/>
            </a:pPr>
            <a:r>
              <a:rPr lang="en-US" sz="2000" dirty="0" smtClean="0">
                <a:solidFill>
                  <a:srgbClr val="FFFF00"/>
                </a:solidFill>
              </a:rPr>
              <a:t>Operating computer				   Operating  computer</a:t>
            </a:r>
          </a:p>
          <a:p>
            <a:pPr eaLnBrk="1" hangingPunct="1">
              <a:lnSpc>
                <a:spcPct val="90000"/>
              </a:lnSpc>
              <a:defRPr/>
            </a:pPr>
            <a:endParaRPr lang="en-US" sz="2000" dirty="0" smtClean="0">
              <a:solidFill>
                <a:srgbClr val="FFFF00"/>
              </a:solidFill>
            </a:endParaRPr>
          </a:p>
          <a:p>
            <a:pPr lvl="1" eaLnBrk="1" hangingPunct="1">
              <a:lnSpc>
                <a:spcPct val="90000"/>
              </a:lnSpc>
              <a:defRPr/>
            </a:pPr>
            <a:endParaRPr lang="en-US" sz="2000" dirty="0" smtClean="0">
              <a:solidFill>
                <a:srgbClr val="FFFF00"/>
              </a:solidFill>
            </a:endParaRPr>
          </a:p>
        </p:txBody>
      </p:sp>
      <p:sp>
        <p:nvSpPr>
          <p:cNvPr id="28676" name="Line 4"/>
          <p:cNvSpPr>
            <a:spLocks noChangeShapeType="1"/>
          </p:cNvSpPr>
          <p:nvPr/>
        </p:nvSpPr>
        <p:spPr bwMode="auto">
          <a:xfrm>
            <a:off x="2438400" y="2438400"/>
            <a:ext cx="0" cy="0"/>
          </a:xfrm>
          <a:prstGeom prst="line">
            <a:avLst/>
          </a:prstGeom>
          <a:noFill/>
          <a:ln w="9525">
            <a:solidFill>
              <a:schemeClr val="tx1"/>
            </a:solidFill>
            <a:round/>
            <a:headEnd/>
            <a:tailEnd type="triangle" w="med" len="med"/>
          </a:ln>
        </p:spPr>
        <p:txBody>
          <a:bodyPr/>
          <a:lstStyle/>
          <a:p>
            <a:endParaRPr lang="en-US"/>
          </a:p>
        </p:txBody>
      </p:sp>
      <p:sp>
        <p:nvSpPr>
          <p:cNvPr id="28677" name="Line 6"/>
          <p:cNvSpPr>
            <a:spLocks noChangeShapeType="1"/>
          </p:cNvSpPr>
          <p:nvPr/>
        </p:nvSpPr>
        <p:spPr bwMode="auto">
          <a:xfrm flipH="1">
            <a:off x="2667000" y="3810000"/>
            <a:ext cx="1219200" cy="0"/>
          </a:xfrm>
          <a:prstGeom prst="line">
            <a:avLst/>
          </a:prstGeom>
          <a:noFill/>
          <a:ln w="9525">
            <a:solidFill>
              <a:schemeClr val="tx1"/>
            </a:solidFill>
            <a:round/>
            <a:headEnd/>
            <a:tailEnd type="triangle" w="med" len="med"/>
          </a:ln>
        </p:spPr>
        <p:txBody>
          <a:bodyPr/>
          <a:lstStyle/>
          <a:p>
            <a:endParaRPr lang="en-US"/>
          </a:p>
        </p:txBody>
      </p:sp>
      <p:sp>
        <p:nvSpPr>
          <p:cNvPr id="28678" name="Line 7"/>
          <p:cNvSpPr>
            <a:spLocks noChangeShapeType="1"/>
          </p:cNvSpPr>
          <p:nvPr/>
        </p:nvSpPr>
        <p:spPr bwMode="auto">
          <a:xfrm flipH="1">
            <a:off x="2971800" y="4800600"/>
            <a:ext cx="914400" cy="0"/>
          </a:xfrm>
          <a:prstGeom prst="line">
            <a:avLst/>
          </a:prstGeom>
          <a:noFill/>
          <a:ln w="9525">
            <a:solidFill>
              <a:schemeClr val="tx1"/>
            </a:solidFill>
            <a:round/>
            <a:headEnd/>
            <a:tailEnd type="triangle" w="med" len="med"/>
          </a:ln>
        </p:spPr>
        <p:txBody>
          <a:bodyPr/>
          <a:lstStyle/>
          <a:p>
            <a:endParaRPr lang="en-US"/>
          </a:p>
        </p:txBody>
      </p:sp>
      <p:sp>
        <p:nvSpPr>
          <p:cNvPr id="28680" name="Line 9"/>
          <p:cNvSpPr>
            <a:spLocks noChangeShapeType="1"/>
          </p:cNvSpPr>
          <p:nvPr/>
        </p:nvSpPr>
        <p:spPr bwMode="auto">
          <a:xfrm>
            <a:off x="4800600" y="4795520"/>
            <a:ext cx="1143000" cy="0"/>
          </a:xfrm>
          <a:prstGeom prst="line">
            <a:avLst/>
          </a:prstGeom>
          <a:noFill/>
          <a:ln w="9525">
            <a:solidFill>
              <a:schemeClr val="tx1"/>
            </a:solidFill>
            <a:round/>
            <a:headEnd/>
            <a:tailEnd type="triangle" w="med" len="med"/>
          </a:ln>
        </p:spPr>
        <p:txBody>
          <a:bodyPr/>
          <a:lstStyle/>
          <a:p>
            <a:endParaRPr lang="en-US"/>
          </a:p>
        </p:txBody>
      </p:sp>
      <p:cxnSp>
        <p:nvCxnSpPr>
          <p:cNvPr id="3" name="Straight Arrow Connector 2"/>
          <p:cNvCxnSpPr/>
          <p:nvPr/>
        </p:nvCxnSpPr>
        <p:spPr bwMode="auto">
          <a:xfrm>
            <a:off x="4648200" y="3810000"/>
            <a:ext cx="12954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2400" dirty="0" smtClean="0">
                <a:solidFill>
                  <a:srgbClr val="FFFF00"/>
                </a:solidFill>
              </a:rPr>
              <a:t>Acknowledgements</a:t>
            </a:r>
            <a:endParaRPr lang="en-US" sz="2400" dirty="0">
              <a:solidFill>
                <a:srgbClr val="FFFF00"/>
              </a:solidFill>
            </a:endParaRPr>
          </a:p>
        </p:txBody>
      </p:sp>
      <p:sp>
        <p:nvSpPr>
          <p:cNvPr id="3" name="Content Placeholder 2"/>
          <p:cNvSpPr>
            <a:spLocks noGrp="1"/>
          </p:cNvSpPr>
          <p:nvPr>
            <p:ph idx="1"/>
          </p:nvPr>
        </p:nvSpPr>
        <p:spPr>
          <a:xfrm>
            <a:off x="457200" y="838200"/>
            <a:ext cx="8229600" cy="5257800"/>
          </a:xfrm>
        </p:spPr>
        <p:txBody>
          <a:bodyPr/>
          <a:lstStyle/>
          <a:p>
            <a:r>
              <a:rPr lang="en-US" sz="2000" dirty="0" smtClean="0">
                <a:solidFill>
                  <a:srgbClr val="FFFF00"/>
                </a:solidFill>
              </a:rPr>
              <a:t>At Johns Hopkins University 2004-2005 as visiting Professor of Psychiatry and Behavioral Neurobiology, some of the theoretical content was refined from dialogue about elements of the theory, with George </a:t>
            </a:r>
            <a:r>
              <a:rPr lang="en-US" sz="2000" dirty="0" err="1" smtClean="0">
                <a:solidFill>
                  <a:srgbClr val="FFFF00"/>
                </a:solidFill>
              </a:rPr>
              <a:t>Bigelo</a:t>
            </a:r>
            <a:r>
              <a:rPr lang="en-US" sz="2000" dirty="0" smtClean="0">
                <a:solidFill>
                  <a:srgbClr val="FFFF00"/>
                </a:solidFill>
              </a:rPr>
              <a:t>.  </a:t>
            </a:r>
          </a:p>
          <a:p>
            <a:endParaRPr lang="en-US" sz="2000" dirty="0" smtClean="0">
              <a:solidFill>
                <a:srgbClr val="FFFF00"/>
              </a:solidFill>
            </a:endParaRPr>
          </a:p>
          <a:p>
            <a:r>
              <a:rPr lang="en-US" sz="2000" dirty="0" smtClean="0">
                <a:solidFill>
                  <a:srgbClr val="FFFF00"/>
                </a:solidFill>
              </a:rPr>
              <a:t>Concepts were presented to UAB classes on Theories of Addiction,.  Colleagues, especially Rudy </a:t>
            </a:r>
            <a:r>
              <a:rPr lang="en-US" sz="2000" dirty="0" err="1" smtClean="0">
                <a:solidFill>
                  <a:srgbClr val="FFFF00"/>
                </a:solidFill>
              </a:rPr>
              <a:t>Vuchinich</a:t>
            </a:r>
            <a:r>
              <a:rPr lang="en-US" sz="2000" dirty="0" smtClean="0">
                <a:solidFill>
                  <a:srgbClr val="FFFF00"/>
                </a:solidFill>
              </a:rPr>
              <a:t>, and Dennis Wallace, have provided valuable feedback and encouragement. </a:t>
            </a:r>
            <a:r>
              <a:rPr lang="en-US" sz="2000" dirty="0" smtClean="0"/>
              <a:t> </a:t>
            </a:r>
            <a:r>
              <a:rPr lang="en-US" sz="2000" dirty="0" smtClean="0">
                <a:solidFill>
                  <a:srgbClr val="FFFF00"/>
                </a:solidFill>
              </a:rPr>
              <a:t>Dennis Wallace has been particularly helpful with equation development and isomorphism with text language.</a:t>
            </a:r>
          </a:p>
          <a:p>
            <a:endParaRPr lang="en-US" sz="2000" dirty="0">
              <a:solidFill>
                <a:srgbClr val="FFFF00"/>
              </a:solidFill>
            </a:endParaRPr>
          </a:p>
          <a:p>
            <a:r>
              <a:rPr lang="en-US" sz="2000" dirty="0" smtClean="0">
                <a:solidFill>
                  <a:srgbClr val="FFFF00"/>
                </a:solidFill>
              </a:rPr>
              <a:t>Research support for studies and manuscript development provided by NIDA, Research Triangle International Inc. Raleigh, N.C. and University of Alabama at Birmingham.</a:t>
            </a:r>
          </a:p>
          <a:p>
            <a:endParaRPr lang="en-US" sz="2000" dirty="0">
              <a:solidFill>
                <a:srgbClr val="FFFF00"/>
              </a:solidFill>
            </a:endParaRPr>
          </a:p>
          <a:p>
            <a:endParaRPr lang="en-US" sz="2000" dirty="0">
              <a:solidFill>
                <a:srgbClr val="FFFF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defRPr/>
            </a:pPr>
            <a:r>
              <a:rPr lang="en-US" sz="3200" smtClean="0">
                <a:solidFill>
                  <a:srgbClr val="FFFF00"/>
                </a:solidFill>
              </a:rPr>
              <a:t>Theory Equation Variables and Definitions</a:t>
            </a:r>
          </a:p>
        </p:txBody>
      </p:sp>
      <p:sp>
        <p:nvSpPr>
          <p:cNvPr id="105475" name="Rectangle 3"/>
          <p:cNvSpPr>
            <a:spLocks noGrp="1" noChangeArrowheads="1"/>
          </p:cNvSpPr>
          <p:nvPr>
            <p:ph type="body" idx="1"/>
          </p:nvPr>
        </p:nvSpPr>
        <p:spPr/>
        <p:txBody>
          <a:bodyPr/>
          <a:lstStyle/>
          <a:p>
            <a:pPr eaLnBrk="1" hangingPunct="1">
              <a:lnSpc>
                <a:spcPct val="90000"/>
              </a:lnSpc>
              <a:defRPr/>
            </a:pPr>
            <a:r>
              <a:rPr lang="en-US" dirty="0" smtClean="0">
                <a:solidFill>
                  <a:srgbClr val="FFFF00"/>
                </a:solidFill>
              </a:rPr>
              <a:t>SWB= momentary state of well being where either Po or Ng is dominant</a:t>
            </a:r>
          </a:p>
          <a:p>
            <a:pPr eaLnBrk="1" hangingPunct="1">
              <a:lnSpc>
                <a:spcPct val="90000"/>
              </a:lnSpc>
              <a:defRPr/>
            </a:pPr>
            <a:r>
              <a:rPr lang="en-US" dirty="0" smtClean="0">
                <a:solidFill>
                  <a:srgbClr val="FFFF00"/>
                </a:solidFill>
              </a:rPr>
              <a:t>Po= designates the net Po state at evolving time with an identified intensity</a:t>
            </a:r>
          </a:p>
          <a:p>
            <a:pPr eaLnBrk="1" hangingPunct="1">
              <a:lnSpc>
                <a:spcPct val="90000"/>
              </a:lnSpc>
              <a:defRPr/>
            </a:pPr>
            <a:r>
              <a:rPr lang="en-US" dirty="0" smtClean="0">
                <a:solidFill>
                  <a:srgbClr val="FFFF00"/>
                </a:solidFill>
              </a:rPr>
              <a:t>Ng= designates the net Ng state at evolving time with an identified intensity</a:t>
            </a:r>
          </a:p>
          <a:p>
            <a:pPr eaLnBrk="1" hangingPunct="1">
              <a:lnSpc>
                <a:spcPct val="90000"/>
              </a:lnSpc>
              <a:defRPr/>
            </a:pPr>
            <a:r>
              <a:rPr lang="en-US" dirty="0" smtClean="0">
                <a:solidFill>
                  <a:srgbClr val="FFFF00"/>
                </a:solidFill>
              </a:rPr>
              <a:t>Nexus= the temporal epoch at a specified space, and SWB type and intensity yields an equation with a predicted behavior probability</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Text Box 5"/>
          <p:cNvSpPr txBox="1">
            <a:spLocks noChangeArrowheads="1"/>
          </p:cNvSpPr>
          <p:nvPr/>
        </p:nvSpPr>
        <p:spPr bwMode="auto">
          <a:xfrm>
            <a:off x="304800" y="228600"/>
            <a:ext cx="8686800" cy="274638"/>
          </a:xfrm>
          <a:prstGeom prst="rect">
            <a:avLst/>
          </a:prstGeom>
          <a:noFill/>
          <a:ln w="9525">
            <a:noFill/>
            <a:miter lim="800000"/>
            <a:headEnd/>
            <a:tailEnd/>
          </a:ln>
        </p:spPr>
        <p:txBody>
          <a:bodyPr>
            <a:spAutoFit/>
          </a:bodyPr>
          <a:lstStyle/>
          <a:p>
            <a:pPr eaLnBrk="1" hangingPunct="1">
              <a:spcBef>
                <a:spcPct val="50000"/>
              </a:spcBef>
            </a:pPr>
            <a:endParaRPr lang="en-US" altLang="en-US" sz="1200">
              <a:latin typeface="Arial" charset="0"/>
            </a:endParaRPr>
          </a:p>
        </p:txBody>
      </p:sp>
      <p:sp>
        <p:nvSpPr>
          <p:cNvPr id="30723" name="Text Box 6"/>
          <p:cNvSpPr txBox="1">
            <a:spLocks noChangeArrowheads="1"/>
          </p:cNvSpPr>
          <p:nvPr/>
        </p:nvSpPr>
        <p:spPr bwMode="auto">
          <a:xfrm>
            <a:off x="381000" y="525463"/>
            <a:ext cx="8458200" cy="6186309"/>
          </a:xfrm>
          <a:prstGeom prst="rect">
            <a:avLst/>
          </a:prstGeom>
          <a:noFill/>
          <a:ln w="9525">
            <a:noFill/>
            <a:miter lim="800000"/>
            <a:headEnd/>
            <a:tailEnd/>
          </a:ln>
        </p:spPr>
        <p:txBody>
          <a:bodyPr>
            <a:spAutoFit/>
          </a:bodyPr>
          <a:lstStyle/>
          <a:p>
            <a:pPr eaLnBrk="1" hangingPunct="1"/>
            <a:r>
              <a:rPr lang="en-US" altLang="en-US" b="1" dirty="0">
                <a:solidFill>
                  <a:srgbClr val="FFFF00"/>
                </a:solidFill>
                <a:latin typeface="Arial" charset="0"/>
              </a:rPr>
              <a:t>Fig. 4a. Added prediction stemming from inclusion of the momentary SWB at the time a goal directed behavior is emitted from the nexus. Predicted is a class of behaviors from the repertoire that either reduce, avoid, or escape Ng, or increase or maintain Po.</a:t>
            </a:r>
          </a:p>
          <a:p>
            <a:pPr eaLnBrk="1" hangingPunct="1"/>
            <a:r>
              <a:rPr lang="en-US" altLang="en-US" dirty="0">
                <a:solidFill>
                  <a:srgbClr val="FFFF00"/>
                </a:solidFill>
                <a:latin typeface="Arial" charset="0"/>
              </a:rPr>
              <a:t>									      </a:t>
            </a:r>
            <a:endParaRPr lang="en-US" altLang="en-US" u="sng" dirty="0">
              <a:solidFill>
                <a:srgbClr val="FFFF00"/>
              </a:solidFill>
              <a:latin typeface="Arial" charset="0"/>
            </a:endParaRPr>
          </a:p>
          <a:p>
            <a:pPr eaLnBrk="1" hangingPunct="1"/>
            <a:r>
              <a:rPr lang="en-US" altLang="en-US" u="sng" dirty="0">
                <a:solidFill>
                  <a:srgbClr val="FFFF00"/>
                </a:solidFill>
                <a:latin typeface="Arial" charset="0"/>
              </a:rPr>
              <a:t>Context</a:t>
            </a:r>
            <a:r>
              <a:rPr lang="en-US" altLang="en-US" dirty="0">
                <a:solidFill>
                  <a:srgbClr val="FFFF00"/>
                </a:solidFill>
                <a:latin typeface="Arial" charset="0"/>
              </a:rPr>
              <a:t>			</a:t>
            </a:r>
            <a:r>
              <a:rPr lang="en-US" altLang="en-US" u="sng" dirty="0">
                <a:solidFill>
                  <a:srgbClr val="FFFF00"/>
                </a:solidFill>
                <a:latin typeface="Arial" charset="0"/>
              </a:rPr>
              <a:t>          Nexus         </a:t>
            </a:r>
            <a:r>
              <a:rPr lang="en-US" altLang="en-US" dirty="0">
                <a:solidFill>
                  <a:srgbClr val="FFFF00"/>
                </a:solidFill>
                <a:latin typeface="Arial" charset="0"/>
              </a:rPr>
              <a:t>	</a:t>
            </a:r>
            <a:r>
              <a:rPr lang="en-US" altLang="en-US" u="sng" dirty="0" smtClean="0">
                <a:solidFill>
                  <a:srgbClr val="FFFF00"/>
                </a:solidFill>
                <a:latin typeface="Arial" charset="0"/>
              </a:rPr>
              <a:t>Emitted </a:t>
            </a:r>
            <a:r>
              <a:rPr lang="en-US" altLang="en-US" u="sng" dirty="0">
                <a:solidFill>
                  <a:srgbClr val="FFFF00"/>
                </a:solidFill>
                <a:latin typeface="Arial" charset="0"/>
              </a:rPr>
              <a:t>Class of Behaviors</a:t>
            </a:r>
            <a:endParaRPr lang="en-US" altLang="en-US" dirty="0">
              <a:solidFill>
                <a:srgbClr val="FFFF00"/>
              </a:solidFill>
              <a:latin typeface="Arial" charset="0"/>
            </a:endParaRPr>
          </a:p>
          <a:p>
            <a:pPr eaLnBrk="1" hangingPunct="1"/>
            <a:r>
              <a:rPr lang="en-US" altLang="en-US" dirty="0">
                <a:solidFill>
                  <a:srgbClr val="FFFF00"/>
                </a:solidFill>
                <a:latin typeface="Arial" charset="0"/>
              </a:rPr>
              <a:t>			</a:t>
            </a:r>
            <a:r>
              <a:rPr lang="en-US" altLang="en-US" dirty="0" smtClean="0">
                <a:solidFill>
                  <a:srgbClr val="FFFF00"/>
                </a:solidFill>
                <a:latin typeface="Arial" charset="0"/>
              </a:rPr>
              <a:t> Time</a:t>
            </a:r>
            <a:r>
              <a:rPr lang="en-US" altLang="en-US" dirty="0">
                <a:solidFill>
                  <a:srgbClr val="FFFF00"/>
                </a:solidFill>
                <a:latin typeface="Arial" charset="0"/>
              </a:rPr>
              <a:t>	</a:t>
            </a:r>
          </a:p>
          <a:p>
            <a:pPr eaLnBrk="1" hangingPunct="1"/>
            <a:r>
              <a:rPr lang="en-US" altLang="en-US" dirty="0">
                <a:solidFill>
                  <a:srgbClr val="FFFF00"/>
                </a:solidFill>
                <a:latin typeface="Arial" charset="0"/>
              </a:rPr>
              <a:t>Space						</a:t>
            </a:r>
            <a:r>
              <a:rPr lang="en-US" altLang="en-US" dirty="0" smtClean="0">
                <a:solidFill>
                  <a:srgbClr val="FFFF00"/>
                </a:solidFill>
                <a:latin typeface="Arial" charset="0"/>
              </a:rPr>
              <a:t> </a:t>
            </a:r>
            <a:r>
              <a:rPr lang="en-US" altLang="en-US" dirty="0">
                <a:solidFill>
                  <a:srgbClr val="FFFF00"/>
                </a:solidFill>
                <a:latin typeface="Arial" charset="0"/>
              </a:rPr>
              <a:t>(stimuli)					      			</a:t>
            </a:r>
            <a:r>
              <a:rPr lang="en-US" altLang="en-US" dirty="0" smtClean="0">
                <a:solidFill>
                  <a:srgbClr val="FFFF00"/>
                </a:solidFill>
                <a:latin typeface="Arial" charset="0"/>
              </a:rPr>
              <a:t>                                                                                      						</a:t>
            </a:r>
          </a:p>
          <a:p>
            <a:pPr eaLnBrk="1" hangingPunct="1"/>
            <a:endParaRPr lang="en-US" altLang="en-US" dirty="0">
              <a:solidFill>
                <a:srgbClr val="FFFF00"/>
              </a:solidFill>
              <a:latin typeface="Arial" charset="0"/>
            </a:endParaRPr>
          </a:p>
          <a:p>
            <a:pPr eaLnBrk="1" hangingPunct="1"/>
            <a:r>
              <a:rPr lang="en-US" altLang="en-US" dirty="0" smtClean="0">
                <a:solidFill>
                  <a:srgbClr val="FFFF00"/>
                </a:solidFill>
                <a:latin typeface="Arial" charset="0"/>
              </a:rPr>
              <a:t>						5 behaviors maintain </a:t>
            </a:r>
            <a:r>
              <a:rPr lang="en-US" altLang="en-US" dirty="0">
                <a:solidFill>
                  <a:srgbClr val="FFFF00"/>
                </a:solidFill>
                <a:latin typeface="Arial" charset="0"/>
              </a:rPr>
              <a:t>Po </a:t>
            </a:r>
          </a:p>
          <a:p>
            <a:pPr eaLnBrk="1" hangingPunct="1"/>
            <a:r>
              <a:rPr lang="en-US" altLang="en-US" dirty="0">
                <a:solidFill>
                  <a:srgbClr val="FFFF00"/>
                </a:solidFill>
                <a:latin typeface="Arial" charset="0"/>
              </a:rPr>
              <a:t>			</a:t>
            </a:r>
            <a:r>
              <a:rPr lang="en-US" altLang="en-US" dirty="0" smtClean="0">
                <a:solidFill>
                  <a:srgbClr val="FFFF00"/>
                </a:solidFill>
                <a:latin typeface="Arial" charset="0"/>
              </a:rPr>
              <a:t>                                                                                                     			Thurs</a:t>
            </a:r>
            <a:r>
              <a:rPr lang="en-US" altLang="en-US" dirty="0">
                <a:solidFill>
                  <a:srgbClr val="FFFF00"/>
                </a:solidFill>
                <a:latin typeface="Arial" charset="0"/>
              </a:rPr>
              <a:t>.		   </a:t>
            </a:r>
          </a:p>
          <a:p>
            <a:pPr eaLnBrk="1" hangingPunct="1"/>
            <a:r>
              <a:rPr lang="en-US" altLang="en-US" dirty="0">
                <a:solidFill>
                  <a:srgbClr val="FFFF00"/>
                </a:solidFill>
                <a:latin typeface="Arial" charset="0"/>
              </a:rPr>
              <a:t>			8-9 pm </a:t>
            </a:r>
          </a:p>
          <a:p>
            <a:pPr eaLnBrk="1" hangingPunct="1"/>
            <a:r>
              <a:rPr lang="en-US" altLang="en-US" dirty="0">
                <a:solidFill>
                  <a:srgbClr val="FFFF00"/>
                </a:solidFill>
                <a:latin typeface="Arial" charset="0"/>
              </a:rPr>
              <a:t>			8 behaviors </a:t>
            </a:r>
          </a:p>
          <a:p>
            <a:pPr eaLnBrk="1" hangingPunct="1"/>
            <a:r>
              <a:rPr lang="en-US" altLang="en-US" dirty="0">
                <a:solidFill>
                  <a:srgbClr val="FFFF00"/>
                </a:solidFill>
                <a:latin typeface="Arial" charset="0"/>
              </a:rPr>
              <a:t>			from BBR</a:t>
            </a:r>
          </a:p>
          <a:p>
            <a:pPr eaLnBrk="1" hangingPunct="1"/>
            <a:r>
              <a:rPr lang="en-US" altLang="en-US" dirty="0">
                <a:solidFill>
                  <a:srgbClr val="FFFF00"/>
                </a:solidFill>
                <a:latin typeface="Arial" charset="0"/>
              </a:rPr>
              <a:t>	</a:t>
            </a:r>
            <a:r>
              <a:rPr lang="en-US" altLang="en-US" dirty="0" smtClean="0">
                <a:solidFill>
                  <a:srgbClr val="FFFF00"/>
                </a:solidFill>
                <a:latin typeface="Arial" charset="0"/>
              </a:rPr>
              <a:t>	</a:t>
            </a:r>
            <a:endParaRPr lang="en-US" altLang="en-US" dirty="0">
              <a:solidFill>
                <a:srgbClr val="FFFF00"/>
              </a:solidFill>
              <a:latin typeface="Arial" charset="0"/>
            </a:endParaRPr>
          </a:p>
          <a:p>
            <a:pPr eaLnBrk="1" hangingPunct="1"/>
            <a:r>
              <a:rPr lang="en-US" altLang="en-US" dirty="0">
                <a:solidFill>
                  <a:srgbClr val="FFFF00"/>
                </a:solidFill>
                <a:latin typeface="Arial" charset="0"/>
              </a:rPr>
              <a:t>Basic Behaviors				      		3 behaviors reduce Ng</a:t>
            </a:r>
          </a:p>
          <a:p>
            <a:pPr eaLnBrk="1" hangingPunct="1"/>
            <a:r>
              <a:rPr lang="en-US" altLang="en-US" dirty="0">
                <a:solidFill>
                  <a:srgbClr val="FFFF00"/>
                </a:solidFill>
                <a:latin typeface="Arial" charset="0"/>
              </a:rPr>
              <a:t>Repertoire (BBR)						</a:t>
            </a:r>
          </a:p>
          <a:p>
            <a:pPr eaLnBrk="1" hangingPunct="1"/>
            <a:r>
              <a:rPr lang="en-US" altLang="en-US" dirty="0">
                <a:solidFill>
                  <a:srgbClr val="FFFF00"/>
                </a:solidFill>
                <a:latin typeface="Arial" charset="0"/>
              </a:rPr>
              <a:t>1000 behaviors </a:t>
            </a:r>
          </a:p>
        </p:txBody>
      </p:sp>
      <p:sp>
        <p:nvSpPr>
          <p:cNvPr id="30724" name="Oval 7"/>
          <p:cNvSpPr>
            <a:spLocks noChangeArrowheads="1"/>
          </p:cNvSpPr>
          <p:nvPr/>
        </p:nvSpPr>
        <p:spPr bwMode="auto">
          <a:xfrm>
            <a:off x="4884420" y="2635885"/>
            <a:ext cx="914400" cy="533400"/>
          </a:xfrm>
          <a:prstGeom prst="ellipse">
            <a:avLst/>
          </a:prstGeom>
          <a:solidFill>
            <a:schemeClr val="bg1"/>
          </a:solidFill>
          <a:ln w="9525">
            <a:solidFill>
              <a:schemeClr val="tx1"/>
            </a:solidFill>
            <a:round/>
            <a:headEnd/>
            <a:tailEnd/>
          </a:ln>
        </p:spPr>
        <p:txBody>
          <a:bodyPr wrap="none" anchor="ctr"/>
          <a:lstStyle/>
          <a:p>
            <a:pPr algn="ctr" eaLnBrk="1" hangingPunct="1"/>
            <a:r>
              <a:rPr lang="en-US" altLang="en-US" sz="1200" dirty="0">
                <a:solidFill>
                  <a:srgbClr val="FFFF00"/>
                </a:solidFill>
                <a:latin typeface="Arial" charset="0"/>
              </a:rPr>
              <a:t>SWB = Po</a:t>
            </a:r>
          </a:p>
        </p:txBody>
      </p:sp>
      <p:sp>
        <p:nvSpPr>
          <p:cNvPr id="30725" name="Oval 8"/>
          <p:cNvSpPr>
            <a:spLocks noChangeArrowheads="1"/>
          </p:cNvSpPr>
          <p:nvPr/>
        </p:nvSpPr>
        <p:spPr bwMode="auto">
          <a:xfrm>
            <a:off x="5157470" y="4724400"/>
            <a:ext cx="914400" cy="609600"/>
          </a:xfrm>
          <a:prstGeom prst="ellipse">
            <a:avLst/>
          </a:prstGeom>
          <a:solidFill>
            <a:schemeClr val="bg1"/>
          </a:solidFill>
          <a:ln w="9525">
            <a:solidFill>
              <a:schemeClr val="tx1"/>
            </a:solidFill>
            <a:round/>
            <a:headEnd/>
            <a:tailEnd/>
          </a:ln>
        </p:spPr>
        <p:txBody>
          <a:bodyPr wrap="none" anchor="ctr"/>
          <a:lstStyle/>
          <a:p>
            <a:pPr algn="ctr" eaLnBrk="1" hangingPunct="1"/>
            <a:r>
              <a:rPr lang="en-US" altLang="en-US" sz="1200" dirty="0">
                <a:solidFill>
                  <a:srgbClr val="FFFF00"/>
                </a:solidFill>
                <a:latin typeface="Arial" charset="0"/>
              </a:rPr>
              <a:t>SWB - Ng</a:t>
            </a:r>
          </a:p>
        </p:txBody>
      </p:sp>
      <p:sp>
        <p:nvSpPr>
          <p:cNvPr id="30727" name="Line 10"/>
          <p:cNvSpPr>
            <a:spLocks noChangeShapeType="1"/>
          </p:cNvSpPr>
          <p:nvPr/>
        </p:nvSpPr>
        <p:spPr bwMode="auto">
          <a:xfrm flipV="1">
            <a:off x="1276350" y="2481580"/>
            <a:ext cx="1790700" cy="256540"/>
          </a:xfrm>
          <a:prstGeom prst="line">
            <a:avLst/>
          </a:prstGeom>
          <a:noFill/>
          <a:ln w="9525">
            <a:solidFill>
              <a:srgbClr val="000000"/>
            </a:solidFill>
            <a:round/>
            <a:headEnd/>
            <a:tailEnd type="triangle" w="med" len="med"/>
          </a:ln>
        </p:spPr>
        <p:txBody>
          <a:bodyPr/>
          <a:lstStyle/>
          <a:p>
            <a:endParaRPr lang="en-US"/>
          </a:p>
        </p:txBody>
      </p:sp>
      <p:sp>
        <p:nvSpPr>
          <p:cNvPr id="30728" name="Line 11"/>
          <p:cNvSpPr>
            <a:spLocks noChangeShapeType="1"/>
          </p:cNvSpPr>
          <p:nvPr/>
        </p:nvSpPr>
        <p:spPr bwMode="auto">
          <a:xfrm>
            <a:off x="3860799" y="2352040"/>
            <a:ext cx="950595" cy="386080"/>
          </a:xfrm>
          <a:prstGeom prst="line">
            <a:avLst/>
          </a:prstGeom>
          <a:noFill/>
          <a:ln w="9525">
            <a:solidFill>
              <a:srgbClr val="000000"/>
            </a:solidFill>
            <a:round/>
            <a:headEnd/>
            <a:tailEnd type="triangle" w="med" len="med"/>
          </a:ln>
        </p:spPr>
        <p:txBody>
          <a:bodyPr/>
          <a:lstStyle/>
          <a:p>
            <a:endParaRPr lang="en-US"/>
          </a:p>
        </p:txBody>
      </p:sp>
      <p:sp>
        <p:nvSpPr>
          <p:cNvPr id="30729" name="Line 12"/>
          <p:cNvSpPr>
            <a:spLocks noChangeShapeType="1"/>
          </p:cNvSpPr>
          <p:nvPr/>
        </p:nvSpPr>
        <p:spPr bwMode="auto">
          <a:xfrm>
            <a:off x="1276350" y="2902584"/>
            <a:ext cx="1695450" cy="1364615"/>
          </a:xfrm>
          <a:prstGeom prst="line">
            <a:avLst/>
          </a:prstGeom>
          <a:noFill/>
          <a:ln w="9525">
            <a:solidFill>
              <a:srgbClr val="000000"/>
            </a:solidFill>
            <a:round/>
            <a:headEnd/>
            <a:tailEnd type="triangle" w="med" len="med"/>
          </a:ln>
        </p:spPr>
        <p:txBody>
          <a:bodyPr/>
          <a:lstStyle/>
          <a:p>
            <a:endParaRPr lang="en-US"/>
          </a:p>
        </p:txBody>
      </p:sp>
      <p:sp>
        <p:nvSpPr>
          <p:cNvPr id="30731" name="Line 14"/>
          <p:cNvSpPr>
            <a:spLocks noChangeShapeType="1"/>
          </p:cNvSpPr>
          <p:nvPr/>
        </p:nvSpPr>
        <p:spPr bwMode="auto">
          <a:xfrm>
            <a:off x="4591050" y="4772660"/>
            <a:ext cx="440690" cy="256540"/>
          </a:xfrm>
          <a:prstGeom prst="line">
            <a:avLst/>
          </a:prstGeom>
          <a:noFill/>
          <a:ln w="9525">
            <a:solidFill>
              <a:srgbClr val="000000"/>
            </a:solidFill>
            <a:round/>
            <a:headEnd/>
            <a:tailEnd type="triangle" w="med" len="med"/>
          </a:ln>
        </p:spPr>
        <p:txBody>
          <a:bodyPr/>
          <a:lstStyle/>
          <a:p>
            <a:endParaRPr lang="en-US"/>
          </a:p>
        </p:txBody>
      </p:sp>
      <p:sp>
        <p:nvSpPr>
          <p:cNvPr id="12" name="Line 12"/>
          <p:cNvSpPr>
            <a:spLocks noChangeShapeType="1"/>
          </p:cNvSpPr>
          <p:nvPr/>
        </p:nvSpPr>
        <p:spPr bwMode="auto">
          <a:xfrm>
            <a:off x="5341619" y="3276600"/>
            <a:ext cx="541655" cy="480517"/>
          </a:xfrm>
          <a:prstGeom prst="line">
            <a:avLst/>
          </a:prstGeom>
          <a:noFill/>
          <a:ln w="9525">
            <a:solidFill>
              <a:srgbClr val="000000"/>
            </a:solidFill>
            <a:round/>
            <a:headEnd/>
            <a:tailEnd type="triangle" w="med" len="med"/>
          </a:ln>
        </p:spPr>
        <p:txBody>
          <a:bodyPr/>
          <a:lstStyle/>
          <a:p>
            <a:endParaRPr lang="en-US"/>
          </a:p>
        </p:txBody>
      </p:sp>
      <p:sp>
        <p:nvSpPr>
          <p:cNvPr id="14" name="Line 14"/>
          <p:cNvSpPr>
            <a:spLocks noChangeShapeType="1"/>
          </p:cNvSpPr>
          <p:nvPr/>
        </p:nvSpPr>
        <p:spPr bwMode="auto">
          <a:xfrm>
            <a:off x="6248400" y="5334000"/>
            <a:ext cx="440690" cy="256540"/>
          </a:xfrm>
          <a:prstGeom prst="line">
            <a:avLst/>
          </a:prstGeom>
          <a:noFill/>
          <a:ln w="9525">
            <a:solidFill>
              <a:srgbClr val="000000"/>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228600" y="373063"/>
            <a:ext cx="8610600" cy="6878806"/>
          </a:xfrm>
          <a:prstGeom prst="rect">
            <a:avLst/>
          </a:prstGeom>
          <a:noFill/>
          <a:ln w="9525">
            <a:noFill/>
            <a:miter lim="800000"/>
            <a:headEnd/>
            <a:tailEnd/>
          </a:ln>
        </p:spPr>
        <p:txBody>
          <a:bodyPr>
            <a:spAutoFit/>
          </a:bodyPr>
          <a:lstStyle/>
          <a:p>
            <a:pPr eaLnBrk="1" hangingPunct="1"/>
            <a:r>
              <a:rPr lang="en-US" altLang="en-US" b="1" dirty="0">
                <a:solidFill>
                  <a:srgbClr val="FFFF00"/>
                </a:solidFill>
                <a:latin typeface="Arial" charset="0"/>
              </a:rPr>
              <a:t>Fig. 4b.  Ultimate prediction of behavior from among class of behaviors of the Ng or Po class, depends upon the intensity of the SWB as Ng high or low, or as Po high or low.  Illustrated is the Nexus for the same Time and Space as in Fig. 4a, where SWB = Po, but situations where Net Po is high and a situation where net Po is low.</a:t>
            </a:r>
            <a:r>
              <a:rPr lang="en-US" altLang="en-US" dirty="0">
                <a:solidFill>
                  <a:srgbClr val="FFFF00"/>
                </a:solidFill>
                <a:latin typeface="Arial" charset="0"/>
              </a:rPr>
              <a:t> </a:t>
            </a:r>
          </a:p>
          <a:p>
            <a:pPr eaLnBrk="1" hangingPunct="1"/>
            <a:endParaRPr lang="en-US" altLang="en-US" dirty="0">
              <a:solidFill>
                <a:srgbClr val="FFFF00"/>
              </a:solidFill>
              <a:latin typeface="Arial" charset="0"/>
            </a:endParaRPr>
          </a:p>
          <a:p>
            <a:pPr eaLnBrk="1" hangingPunct="1"/>
            <a:endParaRPr lang="en-US" altLang="en-US" dirty="0">
              <a:solidFill>
                <a:srgbClr val="FFFF00"/>
              </a:solidFill>
              <a:latin typeface="Arial" charset="0"/>
            </a:endParaRPr>
          </a:p>
          <a:p>
            <a:pPr eaLnBrk="1" hangingPunct="1"/>
            <a:r>
              <a:rPr lang="en-US" altLang="en-US" dirty="0">
                <a:solidFill>
                  <a:srgbClr val="FFFF00"/>
                </a:solidFill>
                <a:latin typeface="Arial" charset="0"/>
              </a:rPr>
              <a:t>						Emitted Behavior From</a:t>
            </a:r>
          </a:p>
          <a:p>
            <a:pPr eaLnBrk="1" hangingPunct="1"/>
            <a:r>
              <a:rPr lang="en-US" altLang="en-US" dirty="0">
                <a:solidFill>
                  <a:srgbClr val="FFFF00"/>
                </a:solidFill>
                <a:latin typeface="Arial" charset="0"/>
              </a:rPr>
              <a:t>                            </a:t>
            </a:r>
            <a:r>
              <a:rPr lang="en-US" altLang="en-US" u="sng" dirty="0">
                <a:solidFill>
                  <a:srgbClr val="FFFF00"/>
                </a:solidFill>
                <a:latin typeface="Arial" charset="0"/>
              </a:rPr>
              <a:t>    Nexus___</a:t>
            </a:r>
            <a:r>
              <a:rPr lang="en-US" altLang="en-US" dirty="0">
                <a:solidFill>
                  <a:srgbClr val="FFFF00"/>
                </a:solidFill>
                <a:latin typeface="Arial" charset="0"/>
              </a:rPr>
              <a:t>			</a:t>
            </a:r>
            <a:r>
              <a:rPr lang="en-US" altLang="en-US" u="sng" dirty="0" smtClean="0">
                <a:solidFill>
                  <a:srgbClr val="FFFF00"/>
                </a:solidFill>
                <a:latin typeface="Arial" charset="0"/>
              </a:rPr>
              <a:t>Class </a:t>
            </a:r>
            <a:r>
              <a:rPr lang="en-US" altLang="en-US" u="sng" dirty="0">
                <a:solidFill>
                  <a:srgbClr val="FFFF00"/>
                </a:solidFill>
                <a:latin typeface="Arial" charset="0"/>
              </a:rPr>
              <a:t>Po High or Low</a:t>
            </a:r>
            <a:endParaRPr lang="en-US" altLang="en-US" dirty="0">
              <a:solidFill>
                <a:srgbClr val="FFFF00"/>
              </a:solidFill>
              <a:latin typeface="Arial" charset="0"/>
            </a:endParaRPr>
          </a:p>
          <a:p>
            <a:pPr eaLnBrk="1" hangingPunct="1"/>
            <a:r>
              <a:rPr lang="en-US" altLang="en-US" dirty="0">
                <a:solidFill>
                  <a:srgbClr val="FFFF00"/>
                </a:solidFill>
                <a:latin typeface="Arial" charset="0"/>
              </a:rPr>
              <a:t>								  </a:t>
            </a:r>
          </a:p>
          <a:p>
            <a:pPr eaLnBrk="1" hangingPunct="1"/>
            <a:r>
              <a:rPr lang="en-US" altLang="en-US" dirty="0">
                <a:solidFill>
                  <a:srgbClr val="FFFF00"/>
                </a:solidFill>
                <a:latin typeface="Arial" charset="0"/>
              </a:rPr>
              <a:t>						</a:t>
            </a:r>
          </a:p>
          <a:p>
            <a:pPr eaLnBrk="1" hangingPunct="1"/>
            <a:r>
              <a:rPr lang="en-US" altLang="en-US" dirty="0">
                <a:solidFill>
                  <a:srgbClr val="FFFF00"/>
                </a:solidFill>
                <a:latin typeface="Arial" charset="0"/>
              </a:rPr>
              <a:t>						Po = hi	 								 </a:t>
            </a:r>
            <a:r>
              <a:rPr lang="en-US" altLang="en-US" dirty="0" smtClean="0">
                <a:solidFill>
                  <a:srgbClr val="FFFF00"/>
                </a:solidFill>
                <a:latin typeface="Arial" charset="0"/>
              </a:rPr>
              <a:t>4 </a:t>
            </a:r>
            <a:r>
              <a:rPr lang="en-US" altLang="en-US" dirty="0">
                <a:solidFill>
                  <a:srgbClr val="FFFF00"/>
                </a:solidFill>
                <a:latin typeface="Arial" charset="0"/>
              </a:rPr>
              <a:t>behaviors																																																					</a:t>
            </a:r>
            <a:r>
              <a:rPr lang="en-US" altLang="en-US" dirty="0" smtClean="0">
                <a:solidFill>
                  <a:srgbClr val="FFFF00"/>
                </a:solidFill>
                <a:latin typeface="Arial" charset="0"/>
              </a:rPr>
              <a:t>Po = low</a:t>
            </a:r>
          </a:p>
          <a:p>
            <a:pPr eaLnBrk="1" hangingPunct="1"/>
            <a:r>
              <a:rPr lang="en-US" altLang="en-US" dirty="0" smtClean="0">
                <a:solidFill>
                  <a:srgbClr val="FFFF00"/>
                </a:solidFill>
                <a:latin typeface="Arial" charset="0"/>
              </a:rPr>
              <a:t>						5 </a:t>
            </a:r>
            <a:r>
              <a:rPr lang="en-US" altLang="en-US" dirty="0">
                <a:solidFill>
                  <a:srgbClr val="FFFF00"/>
                </a:solidFill>
                <a:latin typeface="Arial" charset="0"/>
              </a:rPr>
              <a:t>behaviors from BBR			</a:t>
            </a:r>
          </a:p>
          <a:p>
            <a:pPr eaLnBrk="1" hangingPunct="1"/>
            <a:r>
              <a:rPr lang="en-US" altLang="en-US" dirty="0">
                <a:solidFill>
                  <a:srgbClr val="FFFF00"/>
                </a:solidFill>
                <a:latin typeface="Arial" charset="0"/>
              </a:rPr>
              <a:t>                                                                                                   		         1 	                                				</a:t>
            </a:r>
          </a:p>
          <a:p>
            <a:pPr eaLnBrk="1" hangingPunct="1">
              <a:spcBef>
                <a:spcPct val="50000"/>
              </a:spcBef>
            </a:pPr>
            <a:r>
              <a:rPr lang="en-US" altLang="en-US" dirty="0">
                <a:solidFill>
                  <a:srgbClr val="FFFF00"/>
                </a:solidFill>
                <a:latin typeface="Arial" charset="0"/>
              </a:rPr>
              <a:t> </a:t>
            </a:r>
          </a:p>
        </p:txBody>
      </p:sp>
      <p:sp>
        <p:nvSpPr>
          <p:cNvPr id="31747" name="Oval 5"/>
          <p:cNvSpPr>
            <a:spLocks noChangeArrowheads="1"/>
          </p:cNvSpPr>
          <p:nvPr/>
        </p:nvSpPr>
        <p:spPr bwMode="auto">
          <a:xfrm>
            <a:off x="762000" y="3200400"/>
            <a:ext cx="2514600" cy="1311766"/>
          </a:xfrm>
          <a:prstGeom prst="ellipse">
            <a:avLst/>
          </a:prstGeom>
          <a:solidFill>
            <a:schemeClr val="bg1"/>
          </a:solidFill>
          <a:ln w="9525">
            <a:solidFill>
              <a:schemeClr val="tx1"/>
            </a:solidFill>
            <a:round/>
            <a:headEnd/>
            <a:tailEnd/>
          </a:ln>
        </p:spPr>
        <p:txBody>
          <a:bodyPr wrap="none" anchor="ctr"/>
          <a:lstStyle/>
          <a:p>
            <a:pPr algn="ctr" eaLnBrk="1" hangingPunct="1"/>
            <a:r>
              <a:rPr lang="en-US" altLang="en-US" sz="1200" dirty="0">
                <a:solidFill>
                  <a:srgbClr val="FFFF00"/>
                </a:solidFill>
                <a:latin typeface="Arial" charset="0"/>
              </a:rPr>
              <a:t>SWB = </a:t>
            </a:r>
            <a:r>
              <a:rPr lang="en-US" altLang="en-US" sz="1200" dirty="0" smtClean="0">
                <a:solidFill>
                  <a:srgbClr val="FFFF00"/>
                </a:solidFill>
                <a:latin typeface="Arial" charset="0"/>
              </a:rPr>
              <a:t>Po Hi</a:t>
            </a:r>
          </a:p>
          <a:p>
            <a:pPr algn="ctr" eaLnBrk="1" hangingPunct="1"/>
            <a:endParaRPr lang="en-US" altLang="en-US" sz="1200" dirty="0" smtClean="0">
              <a:latin typeface="Arial" charset="0"/>
            </a:endParaRPr>
          </a:p>
          <a:p>
            <a:pPr algn="ctr" eaLnBrk="1" hangingPunct="1"/>
            <a:endParaRPr lang="en-US" altLang="en-US" sz="1200" dirty="0" smtClean="0">
              <a:latin typeface="Arial" charset="0"/>
            </a:endParaRPr>
          </a:p>
          <a:p>
            <a:pPr algn="ctr" eaLnBrk="1" hangingPunct="1"/>
            <a:r>
              <a:rPr lang="en-US" altLang="en-US" sz="1200" dirty="0" smtClean="0">
                <a:solidFill>
                  <a:srgbClr val="FFFF00"/>
                </a:solidFill>
                <a:latin typeface="Arial" charset="0"/>
              </a:rPr>
              <a:t>    SWB =  Po Low</a:t>
            </a:r>
            <a:endParaRPr lang="en-US" altLang="en-US" sz="1200" dirty="0">
              <a:solidFill>
                <a:srgbClr val="FFFF00"/>
              </a:solidFill>
              <a:latin typeface="Arial" charset="0"/>
            </a:endParaRPr>
          </a:p>
          <a:p>
            <a:pPr algn="ctr" eaLnBrk="1" hangingPunct="1"/>
            <a:endParaRPr lang="en-US" altLang="en-US" sz="1200" dirty="0">
              <a:latin typeface="Arial" charset="0"/>
            </a:endParaRPr>
          </a:p>
        </p:txBody>
      </p:sp>
      <p:sp>
        <p:nvSpPr>
          <p:cNvPr id="31749" name="Line 7"/>
          <p:cNvSpPr>
            <a:spLocks noChangeShapeType="1"/>
          </p:cNvSpPr>
          <p:nvPr/>
        </p:nvSpPr>
        <p:spPr bwMode="auto">
          <a:xfrm flipV="1">
            <a:off x="2628900" y="3619500"/>
            <a:ext cx="3086100" cy="0"/>
          </a:xfrm>
          <a:prstGeom prst="line">
            <a:avLst/>
          </a:prstGeom>
          <a:noFill/>
          <a:ln w="9525">
            <a:solidFill>
              <a:schemeClr val="tx1"/>
            </a:solidFill>
            <a:round/>
            <a:headEnd/>
            <a:tailEnd type="triangle" w="med" len="med"/>
          </a:ln>
        </p:spPr>
        <p:txBody>
          <a:bodyPr/>
          <a:lstStyle/>
          <a:p>
            <a:endParaRPr lang="en-US"/>
          </a:p>
        </p:txBody>
      </p:sp>
      <p:sp>
        <p:nvSpPr>
          <p:cNvPr id="31750" name="Line 8"/>
          <p:cNvSpPr>
            <a:spLocks noChangeShapeType="1"/>
          </p:cNvSpPr>
          <p:nvPr/>
        </p:nvSpPr>
        <p:spPr bwMode="auto">
          <a:xfrm>
            <a:off x="2667000" y="4207366"/>
            <a:ext cx="2743200" cy="1202834"/>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228600" y="457200"/>
            <a:ext cx="8610600" cy="6155531"/>
          </a:xfrm>
          <a:prstGeom prst="rect">
            <a:avLst/>
          </a:prstGeom>
          <a:noFill/>
          <a:ln w="9525">
            <a:noFill/>
            <a:miter lim="800000"/>
            <a:headEnd/>
            <a:tailEnd/>
          </a:ln>
        </p:spPr>
        <p:txBody>
          <a:bodyPr>
            <a:spAutoFit/>
          </a:bodyPr>
          <a:lstStyle/>
          <a:p>
            <a:pPr eaLnBrk="1" hangingPunct="1"/>
            <a:r>
              <a:rPr lang="en-US" altLang="en-US" sz="1600" b="1" dirty="0">
                <a:solidFill>
                  <a:srgbClr val="FFFF00"/>
                </a:solidFill>
                <a:latin typeface="Arial" charset="0"/>
              </a:rPr>
              <a:t>Fig. 5.  Prediction of a specific behavior based on observed or measured probable behaviors at the nexus of a specified space, temporal epoch, and stimulus compound from the added variable SWB where either Ng or Po is dominant.</a:t>
            </a:r>
          </a:p>
          <a:p>
            <a:pPr eaLnBrk="1" hangingPunct="1"/>
            <a:r>
              <a:rPr lang="en-US" altLang="en-US" sz="1200" dirty="0">
                <a:solidFill>
                  <a:srgbClr val="FFFF00"/>
                </a:solidFill>
                <a:latin typeface="Arial" charset="0"/>
              </a:rPr>
              <a:t>			</a:t>
            </a:r>
          </a:p>
          <a:p>
            <a:pPr eaLnBrk="1" hangingPunct="1"/>
            <a:r>
              <a:rPr lang="en-US" altLang="en-US" sz="1200" dirty="0">
                <a:solidFill>
                  <a:srgbClr val="FFFF00"/>
                </a:solidFill>
                <a:latin typeface="Arial" charset="0"/>
              </a:rPr>
              <a:t>				  </a:t>
            </a:r>
            <a:r>
              <a:rPr lang="en-US" altLang="en-US" sz="1400" dirty="0">
                <a:solidFill>
                  <a:srgbClr val="FFFF00"/>
                </a:solidFill>
                <a:latin typeface="Arial" charset="0"/>
              </a:rPr>
              <a:t>Ng vs. Po</a:t>
            </a:r>
            <a:endParaRPr lang="en-US" altLang="en-US" sz="1400" u="sng" dirty="0">
              <a:solidFill>
                <a:srgbClr val="FFFF00"/>
              </a:solidFill>
              <a:latin typeface="Arial" charset="0"/>
            </a:endParaRPr>
          </a:p>
          <a:p>
            <a:pPr eaLnBrk="1" hangingPunct="1"/>
            <a:r>
              <a:rPr lang="en-US" altLang="en-US" sz="1400" u="sng" dirty="0">
                <a:solidFill>
                  <a:srgbClr val="FFFF00"/>
                </a:solidFill>
                <a:latin typeface="Arial" charset="0"/>
              </a:rPr>
              <a:t>Space A</a:t>
            </a:r>
            <a:r>
              <a:rPr lang="en-US" altLang="en-US" sz="1400" dirty="0">
                <a:solidFill>
                  <a:srgbClr val="FFFF00"/>
                </a:solidFill>
                <a:latin typeface="Arial" charset="0"/>
              </a:rPr>
              <a:t>		</a:t>
            </a:r>
            <a:r>
              <a:rPr lang="en-US" altLang="en-US" sz="1400" u="sng" dirty="0">
                <a:solidFill>
                  <a:srgbClr val="FFFF00"/>
                </a:solidFill>
                <a:latin typeface="Arial" charset="0"/>
              </a:rPr>
              <a:t>Epoch</a:t>
            </a:r>
            <a:r>
              <a:rPr lang="en-US" altLang="en-US" sz="1400" dirty="0">
                <a:solidFill>
                  <a:srgbClr val="FFFF00"/>
                </a:solidFill>
                <a:latin typeface="Arial" charset="0"/>
              </a:rPr>
              <a:t>		  </a:t>
            </a:r>
            <a:r>
              <a:rPr lang="en-US" altLang="en-US" sz="1400" u="sng" dirty="0">
                <a:solidFill>
                  <a:srgbClr val="FFFF00"/>
                </a:solidFill>
                <a:latin typeface="Arial" charset="0"/>
              </a:rPr>
              <a:t>Dominance</a:t>
            </a:r>
            <a:r>
              <a:rPr lang="en-US" altLang="en-US" sz="1400" dirty="0">
                <a:solidFill>
                  <a:srgbClr val="FFFF00"/>
                </a:solidFill>
                <a:latin typeface="Arial" charset="0"/>
              </a:rPr>
              <a:t>		</a:t>
            </a:r>
            <a:r>
              <a:rPr lang="en-US" altLang="en-US" sz="1400" u="sng" dirty="0">
                <a:solidFill>
                  <a:srgbClr val="FFFF00"/>
                </a:solidFill>
                <a:latin typeface="Arial" charset="0"/>
              </a:rPr>
              <a:t>Emitted Behavior</a:t>
            </a:r>
            <a:r>
              <a:rPr lang="en-US" altLang="en-US" sz="1400" dirty="0">
                <a:solidFill>
                  <a:srgbClr val="FFFF00"/>
                </a:solidFill>
                <a:latin typeface="Arial" charset="0"/>
              </a:rPr>
              <a:t>			</a:t>
            </a:r>
          </a:p>
          <a:p>
            <a:pPr eaLnBrk="1" hangingPunct="1"/>
            <a:r>
              <a:rPr lang="en-US" altLang="en-US" sz="1400" dirty="0" smtClean="0">
                <a:solidFill>
                  <a:srgbClr val="FFFF00"/>
                </a:solidFill>
                <a:latin typeface="Arial" charset="0"/>
              </a:rPr>
              <a:t>Home</a:t>
            </a:r>
            <a:endParaRPr lang="en-US" altLang="en-US" sz="1400" dirty="0">
              <a:solidFill>
                <a:srgbClr val="FFFF00"/>
              </a:solidFill>
              <a:latin typeface="Arial" charset="0"/>
            </a:endParaRPr>
          </a:p>
          <a:p>
            <a:pPr eaLnBrk="1" hangingPunct="1"/>
            <a:r>
              <a:rPr lang="en-US" altLang="en-US" sz="1400" dirty="0">
                <a:solidFill>
                  <a:srgbClr val="FFFF00"/>
                </a:solidFill>
                <a:latin typeface="Arial" charset="0"/>
              </a:rPr>
              <a:t>   25 </a:t>
            </a:r>
            <a:r>
              <a:rPr lang="en-US" altLang="en-US" sz="1400" dirty="0" smtClean="0">
                <a:solidFill>
                  <a:srgbClr val="FFFF00"/>
                </a:solidFill>
                <a:latin typeface="Arial" charset="0"/>
              </a:rPr>
              <a:t>behaviors         </a:t>
            </a:r>
            <a:endParaRPr lang="en-US" altLang="en-US" sz="1400" dirty="0">
              <a:solidFill>
                <a:srgbClr val="FFFF00"/>
              </a:solidFill>
              <a:latin typeface="Arial" charset="0"/>
            </a:endParaRPr>
          </a:p>
          <a:p>
            <a:pPr eaLnBrk="1" hangingPunct="1"/>
            <a:r>
              <a:rPr lang="en-US" altLang="en-US" sz="1400" dirty="0">
                <a:solidFill>
                  <a:srgbClr val="FFFF00"/>
                </a:solidFill>
                <a:latin typeface="Arial" charset="0"/>
              </a:rPr>
              <a:t>                                      </a:t>
            </a:r>
            <a:r>
              <a:rPr lang="en-US" altLang="en-US" sz="1400" dirty="0" smtClean="0">
                <a:solidFill>
                  <a:srgbClr val="FFFF00"/>
                </a:solidFill>
                <a:latin typeface="Arial" charset="0"/>
              </a:rPr>
              <a:t>  </a:t>
            </a:r>
            <a:r>
              <a:rPr lang="en-US" altLang="en-US" sz="1400" dirty="0">
                <a:solidFill>
                  <a:srgbClr val="FFFF00"/>
                </a:solidFill>
                <a:latin typeface="Arial" charset="0"/>
              </a:rPr>
              <a:t>1 hr.                           </a:t>
            </a:r>
            <a:r>
              <a:rPr lang="en-US" altLang="en-US" sz="1400" dirty="0" smtClean="0">
                <a:solidFill>
                  <a:srgbClr val="FFFF00"/>
                </a:solidFill>
                <a:latin typeface="Arial" charset="0"/>
              </a:rPr>
              <a:t>Ng </a:t>
            </a:r>
            <a:r>
              <a:rPr lang="en-US" altLang="en-US" sz="1400" dirty="0">
                <a:solidFill>
                  <a:srgbClr val="FFFF00"/>
                </a:solidFill>
                <a:latin typeface="Arial" charset="0"/>
              </a:rPr>
              <a:t>dominant                 		5 behaviors</a:t>
            </a:r>
          </a:p>
          <a:p>
            <a:pPr eaLnBrk="1" hangingPunct="1"/>
            <a:r>
              <a:rPr lang="en-US" altLang="en-US" sz="1400" dirty="0">
                <a:solidFill>
                  <a:srgbClr val="FFFF00"/>
                </a:solidFill>
                <a:latin typeface="Arial" charset="0"/>
              </a:rPr>
              <a:t>                                      </a:t>
            </a:r>
            <a:r>
              <a:rPr lang="en-US" altLang="en-US" sz="1400" dirty="0" smtClean="0">
                <a:solidFill>
                  <a:srgbClr val="FFFF00"/>
                </a:solidFill>
                <a:latin typeface="Arial" charset="0"/>
              </a:rPr>
              <a:t>  </a:t>
            </a:r>
            <a:r>
              <a:rPr lang="en-US" altLang="en-US" sz="1400" dirty="0">
                <a:solidFill>
                  <a:srgbClr val="FFFF00"/>
                </a:solidFill>
                <a:latin typeface="Arial" charset="0"/>
              </a:rPr>
              <a:t>8-9 p.m.                                                </a:t>
            </a:r>
          </a:p>
          <a:p>
            <a:pPr eaLnBrk="1" hangingPunct="1"/>
            <a:r>
              <a:rPr lang="en-US" altLang="en-US" sz="1400" dirty="0">
                <a:solidFill>
                  <a:srgbClr val="FFFF00"/>
                </a:solidFill>
                <a:latin typeface="Arial" charset="0"/>
              </a:rPr>
              <a:t>                     	</a:t>
            </a:r>
            <a:r>
              <a:rPr lang="en-US" altLang="en-US" sz="1400" dirty="0" smtClean="0">
                <a:solidFill>
                  <a:srgbClr val="FFFF00"/>
                </a:solidFill>
                <a:latin typeface="Arial" charset="0"/>
              </a:rPr>
              <a:t>   </a:t>
            </a:r>
            <a:r>
              <a:rPr lang="en-US" altLang="en-US" sz="1400" dirty="0">
                <a:solidFill>
                  <a:srgbClr val="FFFF00"/>
                </a:solidFill>
                <a:latin typeface="Arial" charset="0"/>
              </a:rPr>
              <a:t>12 behaviors             	Po dominant                 	</a:t>
            </a:r>
            <a:r>
              <a:rPr lang="en-US" altLang="en-US" sz="1400" dirty="0" smtClean="0">
                <a:solidFill>
                  <a:srgbClr val="FFFF00"/>
                </a:solidFill>
                <a:latin typeface="Arial" charset="0"/>
              </a:rPr>
              <a:t>7 </a:t>
            </a:r>
            <a:r>
              <a:rPr lang="en-US" altLang="en-US" sz="1400" dirty="0">
                <a:solidFill>
                  <a:srgbClr val="FFFF00"/>
                </a:solidFill>
                <a:latin typeface="Arial" charset="0"/>
              </a:rPr>
              <a:t>behaviors</a:t>
            </a:r>
          </a:p>
          <a:p>
            <a:pPr eaLnBrk="1" hangingPunct="1"/>
            <a:r>
              <a:rPr lang="en-US" altLang="en-US" sz="1400" dirty="0">
                <a:solidFill>
                  <a:srgbClr val="FFFF00"/>
                </a:solidFill>
                <a:latin typeface="Arial" charset="0"/>
              </a:rPr>
              <a:t>                            		 </a:t>
            </a:r>
          </a:p>
          <a:p>
            <a:pPr eaLnBrk="1" hangingPunct="1"/>
            <a:r>
              <a:rPr lang="en-US" altLang="en-US" sz="1400" dirty="0">
                <a:solidFill>
                  <a:srgbClr val="FFFF00"/>
                </a:solidFill>
                <a:latin typeface="Arial" charset="0"/>
              </a:rPr>
              <a:t>Space B</a:t>
            </a:r>
          </a:p>
          <a:p>
            <a:pPr eaLnBrk="1" hangingPunct="1"/>
            <a:endParaRPr lang="en-US" altLang="en-US" sz="1400" dirty="0">
              <a:solidFill>
                <a:srgbClr val="FFFF00"/>
              </a:solidFill>
              <a:latin typeface="Arial" charset="0"/>
            </a:endParaRPr>
          </a:p>
          <a:p>
            <a:pPr eaLnBrk="1" hangingPunct="1"/>
            <a:r>
              <a:rPr lang="en-US" altLang="en-US" sz="1400" dirty="0">
                <a:solidFill>
                  <a:srgbClr val="FFFF00"/>
                </a:solidFill>
                <a:latin typeface="Arial" charset="0"/>
              </a:rPr>
              <a:t>Recreation 		1 hr.		Ng  dominant		</a:t>
            </a:r>
            <a:r>
              <a:rPr lang="en-US" altLang="en-US" sz="1400" dirty="0" smtClean="0">
                <a:solidFill>
                  <a:srgbClr val="FFFF00"/>
                </a:solidFill>
                <a:latin typeface="Arial" charset="0"/>
              </a:rPr>
              <a:t>2 </a:t>
            </a:r>
            <a:r>
              <a:rPr lang="en-US" altLang="en-US" sz="1400" dirty="0">
                <a:solidFill>
                  <a:srgbClr val="FFFF00"/>
                </a:solidFill>
                <a:latin typeface="Arial" charset="0"/>
              </a:rPr>
              <a:t>behaviors</a:t>
            </a:r>
          </a:p>
          <a:p>
            <a:pPr eaLnBrk="1" hangingPunct="1"/>
            <a:r>
              <a:rPr lang="en-US" altLang="en-US" sz="1400" dirty="0">
                <a:solidFill>
                  <a:srgbClr val="FFFF00"/>
                </a:solidFill>
                <a:latin typeface="Arial" charset="0"/>
              </a:rPr>
              <a:t>Center		6-7 pm.             </a:t>
            </a:r>
          </a:p>
          <a:p>
            <a:pPr eaLnBrk="1" hangingPunct="1"/>
            <a:r>
              <a:rPr lang="en-US" altLang="en-US" sz="1400" dirty="0">
                <a:solidFill>
                  <a:srgbClr val="FFFF00"/>
                </a:solidFill>
                <a:latin typeface="Arial" charset="0"/>
              </a:rPr>
              <a:t>12 behaviors	</a:t>
            </a:r>
            <a:r>
              <a:rPr lang="en-US" altLang="en-US" sz="1400" dirty="0" smtClean="0">
                <a:solidFill>
                  <a:srgbClr val="FFFF00"/>
                </a:solidFill>
                <a:latin typeface="Arial" charset="0"/>
              </a:rPr>
              <a:t>6 </a:t>
            </a:r>
            <a:r>
              <a:rPr lang="en-US" altLang="en-US" sz="1400" dirty="0">
                <a:solidFill>
                  <a:srgbClr val="FFFF00"/>
                </a:solidFill>
                <a:latin typeface="Arial" charset="0"/>
              </a:rPr>
              <a:t>behaviors	</a:t>
            </a:r>
            <a:r>
              <a:rPr lang="en-US" altLang="en-US" sz="1400" dirty="0" smtClean="0">
                <a:solidFill>
                  <a:srgbClr val="FFFF00"/>
                </a:solidFill>
                <a:latin typeface="Arial" charset="0"/>
              </a:rPr>
              <a:t>Po </a:t>
            </a:r>
            <a:r>
              <a:rPr lang="en-US" altLang="en-US" sz="1400" dirty="0">
                <a:solidFill>
                  <a:srgbClr val="FFFF00"/>
                </a:solidFill>
                <a:latin typeface="Arial" charset="0"/>
              </a:rPr>
              <a:t>dominant		</a:t>
            </a:r>
            <a:r>
              <a:rPr lang="en-US" altLang="en-US" sz="1400" dirty="0" smtClean="0">
                <a:solidFill>
                  <a:srgbClr val="FFFF00"/>
                </a:solidFill>
                <a:latin typeface="Arial" charset="0"/>
              </a:rPr>
              <a:t>4 </a:t>
            </a:r>
            <a:r>
              <a:rPr lang="en-US" altLang="en-US" sz="1400" dirty="0">
                <a:solidFill>
                  <a:srgbClr val="FFFF00"/>
                </a:solidFill>
                <a:latin typeface="Arial" charset="0"/>
              </a:rPr>
              <a:t>behaviors</a:t>
            </a:r>
          </a:p>
          <a:p>
            <a:pPr eaLnBrk="1" hangingPunct="1"/>
            <a:endParaRPr lang="en-US" altLang="en-US" sz="1400" dirty="0">
              <a:solidFill>
                <a:srgbClr val="FFFF00"/>
              </a:solidFill>
              <a:latin typeface="Arial" charset="0"/>
            </a:endParaRPr>
          </a:p>
          <a:p>
            <a:pPr eaLnBrk="1" hangingPunct="1"/>
            <a:endParaRPr lang="en-US" altLang="en-US" sz="1400" dirty="0">
              <a:solidFill>
                <a:srgbClr val="FFFF00"/>
              </a:solidFill>
              <a:latin typeface="Arial" charset="0"/>
            </a:endParaRPr>
          </a:p>
          <a:p>
            <a:pPr eaLnBrk="1" hangingPunct="1"/>
            <a:endParaRPr lang="en-US" altLang="en-US" sz="1400" dirty="0">
              <a:solidFill>
                <a:srgbClr val="FFFF00"/>
              </a:solidFill>
              <a:latin typeface="Arial" charset="0"/>
            </a:endParaRPr>
          </a:p>
          <a:p>
            <a:pPr eaLnBrk="1" hangingPunct="1"/>
            <a:r>
              <a:rPr lang="en-US" altLang="en-US" sz="1400" dirty="0">
                <a:solidFill>
                  <a:srgbClr val="FFFF00"/>
                </a:solidFill>
                <a:latin typeface="Arial" charset="0"/>
              </a:rPr>
              <a:t>Space C</a:t>
            </a:r>
          </a:p>
          <a:p>
            <a:pPr eaLnBrk="1" hangingPunct="1"/>
            <a:endParaRPr lang="en-US" altLang="en-US" sz="1400" dirty="0">
              <a:solidFill>
                <a:srgbClr val="FFFF00"/>
              </a:solidFill>
              <a:latin typeface="Arial" charset="0"/>
            </a:endParaRPr>
          </a:p>
          <a:p>
            <a:pPr eaLnBrk="1" hangingPunct="1"/>
            <a:r>
              <a:rPr lang="en-US" altLang="en-US" sz="1400" dirty="0">
                <a:solidFill>
                  <a:srgbClr val="FFFF00"/>
                </a:solidFill>
                <a:latin typeface="Arial" charset="0"/>
              </a:rPr>
              <a:t>Office 		1 hr.		Ng dominant                 	</a:t>
            </a:r>
            <a:r>
              <a:rPr lang="en-US" altLang="en-US" sz="1400" dirty="0" smtClean="0">
                <a:solidFill>
                  <a:srgbClr val="FFFF00"/>
                </a:solidFill>
                <a:latin typeface="Arial" charset="0"/>
              </a:rPr>
              <a:t>2 </a:t>
            </a:r>
            <a:r>
              <a:rPr lang="en-US" altLang="en-US" sz="1400" dirty="0">
                <a:solidFill>
                  <a:srgbClr val="FFFF00"/>
                </a:solidFill>
                <a:latin typeface="Arial" charset="0"/>
              </a:rPr>
              <a:t>behaviors</a:t>
            </a:r>
          </a:p>
          <a:p>
            <a:pPr eaLnBrk="1" hangingPunct="1"/>
            <a:r>
              <a:rPr lang="en-US" altLang="en-US" sz="1400" dirty="0">
                <a:solidFill>
                  <a:srgbClr val="FFFF00"/>
                </a:solidFill>
                <a:latin typeface="Arial" charset="0"/>
              </a:rPr>
              <a:t>9 behaviors 	</a:t>
            </a:r>
            <a:r>
              <a:rPr lang="en-US" altLang="en-US" sz="1400" dirty="0" smtClean="0">
                <a:solidFill>
                  <a:srgbClr val="FFFF00"/>
                </a:solidFill>
                <a:latin typeface="Arial" charset="0"/>
              </a:rPr>
              <a:t>8-9 </a:t>
            </a:r>
            <a:r>
              <a:rPr lang="en-US" altLang="en-US" sz="1400" dirty="0">
                <a:solidFill>
                  <a:srgbClr val="FFFF00"/>
                </a:solidFill>
                <a:latin typeface="Arial" charset="0"/>
              </a:rPr>
              <a:t>p.m.           </a:t>
            </a:r>
          </a:p>
          <a:p>
            <a:pPr eaLnBrk="1" hangingPunct="1"/>
            <a:r>
              <a:rPr lang="en-US" altLang="en-US" sz="1400" dirty="0">
                <a:solidFill>
                  <a:srgbClr val="FFFF00"/>
                </a:solidFill>
                <a:latin typeface="Arial" charset="0"/>
              </a:rPr>
              <a:t>		5 behaviors	</a:t>
            </a:r>
            <a:r>
              <a:rPr lang="en-US" altLang="en-US" sz="1400" dirty="0" smtClean="0">
                <a:solidFill>
                  <a:srgbClr val="FFFF00"/>
                </a:solidFill>
                <a:latin typeface="Arial" charset="0"/>
              </a:rPr>
              <a:t>Po </a:t>
            </a:r>
            <a:r>
              <a:rPr lang="en-US" altLang="en-US" sz="1400" dirty="0">
                <a:solidFill>
                  <a:srgbClr val="FFFF00"/>
                </a:solidFill>
                <a:latin typeface="Arial" charset="0"/>
              </a:rPr>
              <a:t>dominant                 	</a:t>
            </a:r>
            <a:r>
              <a:rPr lang="en-US" altLang="en-US" sz="1400" dirty="0" smtClean="0">
                <a:solidFill>
                  <a:srgbClr val="FFFF00"/>
                </a:solidFill>
                <a:latin typeface="Arial" charset="0"/>
              </a:rPr>
              <a:t>3 </a:t>
            </a:r>
            <a:r>
              <a:rPr lang="en-US" altLang="en-US" sz="1400" dirty="0">
                <a:solidFill>
                  <a:srgbClr val="FFFF00"/>
                </a:solidFill>
                <a:latin typeface="Arial" charset="0"/>
              </a:rPr>
              <a:t>behaviors</a:t>
            </a:r>
          </a:p>
          <a:p>
            <a:pPr eaLnBrk="1" hangingPunct="1"/>
            <a:r>
              <a:rPr lang="en-US" altLang="en-US" sz="1400" dirty="0">
                <a:solidFill>
                  <a:srgbClr val="FFFF00"/>
                </a:solidFill>
                <a:latin typeface="Arial" charset="0"/>
              </a:rPr>
              <a:t>  </a:t>
            </a:r>
          </a:p>
        </p:txBody>
      </p:sp>
      <p:sp>
        <p:nvSpPr>
          <p:cNvPr id="32771" name="Line 5"/>
          <p:cNvSpPr>
            <a:spLocks noChangeShapeType="1"/>
          </p:cNvSpPr>
          <p:nvPr/>
        </p:nvSpPr>
        <p:spPr bwMode="auto">
          <a:xfrm>
            <a:off x="1371600" y="2514600"/>
            <a:ext cx="762000" cy="381000"/>
          </a:xfrm>
          <a:prstGeom prst="line">
            <a:avLst/>
          </a:prstGeom>
          <a:noFill/>
          <a:ln w="9525">
            <a:solidFill>
              <a:srgbClr val="000000"/>
            </a:solidFill>
            <a:round/>
            <a:headEnd/>
            <a:tailEnd type="triangle" w="med" len="med"/>
          </a:ln>
        </p:spPr>
        <p:txBody>
          <a:bodyPr/>
          <a:lstStyle/>
          <a:p>
            <a:endParaRPr lang="en-US"/>
          </a:p>
        </p:txBody>
      </p:sp>
      <p:sp>
        <p:nvSpPr>
          <p:cNvPr id="32772" name="Line 6"/>
          <p:cNvSpPr>
            <a:spLocks noChangeShapeType="1"/>
          </p:cNvSpPr>
          <p:nvPr/>
        </p:nvSpPr>
        <p:spPr bwMode="auto">
          <a:xfrm flipV="1">
            <a:off x="3276600" y="2514600"/>
            <a:ext cx="550863" cy="152400"/>
          </a:xfrm>
          <a:prstGeom prst="line">
            <a:avLst/>
          </a:prstGeom>
          <a:noFill/>
          <a:ln w="9525">
            <a:solidFill>
              <a:srgbClr val="000000"/>
            </a:solidFill>
            <a:round/>
            <a:headEnd/>
            <a:tailEnd type="triangle" w="med" len="med"/>
          </a:ln>
        </p:spPr>
        <p:txBody>
          <a:bodyPr/>
          <a:lstStyle/>
          <a:p>
            <a:endParaRPr lang="en-US"/>
          </a:p>
        </p:txBody>
      </p:sp>
      <p:sp>
        <p:nvSpPr>
          <p:cNvPr id="32773" name="Line 7"/>
          <p:cNvSpPr>
            <a:spLocks noChangeShapeType="1"/>
          </p:cNvSpPr>
          <p:nvPr/>
        </p:nvSpPr>
        <p:spPr bwMode="auto">
          <a:xfrm>
            <a:off x="3276600" y="2667000"/>
            <a:ext cx="533400" cy="152400"/>
          </a:xfrm>
          <a:prstGeom prst="line">
            <a:avLst/>
          </a:prstGeom>
          <a:noFill/>
          <a:ln w="9525">
            <a:solidFill>
              <a:srgbClr val="000000"/>
            </a:solidFill>
            <a:round/>
            <a:headEnd/>
            <a:tailEnd type="triangle" w="med" len="med"/>
          </a:ln>
        </p:spPr>
        <p:txBody>
          <a:bodyPr/>
          <a:lstStyle/>
          <a:p>
            <a:endParaRPr lang="en-US"/>
          </a:p>
        </p:txBody>
      </p:sp>
      <p:sp>
        <p:nvSpPr>
          <p:cNvPr id="32774" name="Line 8"/>
          <p:cNvSpPr>
            <a:spLocks noChangeShapeType="1"/>
          </p:cNvSpPr>
          <p:nvPr/>
        </p:nvSpPr>
        <p:spPr bwMode="auto">
          <a:xfrm>
            <a:off x="5181600" y="2585720"/>
            <a:ext cx="1219200" cy="0"/>
          </a:xfrm>
          <a:prstGeom prst="line">
            <a:avLst/>
          </a:prstGeom>
          <a:noFill/>
          <a:ln w="9525">
            <a:solidFill>
              <a:srgbClr val="000000"/>
            </a:solidFill>
            <a:round/>
            <a:headEnd/>
            <a:tailEnd type="triangle" w="med" len="med"/>
          </a:ln>
        </p:spPr>
        <p:txBody>
          <a:bodyPr/>
          <a:lstStyle/>
          <a:p>
            <a:endParaRPr lang="en-US"/>
          </a:p>
        </p:txBody>
      </p:sp>
      <p:sp>
        <p:nvSpPr>
          <p:cNvPr id="32775" name="Line 9"/>
          <p:cNvSpPr>
            <a:spLocks noChangeShapeType="1"/>
          </p:cNvSpPr>
          <p:nvPr/>
        </p:nvSpPr>
        <p:spPr bwMode="auto">
          <a:xfrm>
            <a:off x="5181600" y="3048000"/>
            <a:ext cx="1219200" cy="0"/>
          </a:xfrm>
          <a:prstGeom prst="line">
            <a:avLst/>
          </a:prstGeom>
          <a:noFill/>
          <a:ln w="9525">
            <a:solidFill>
              <a:srgbClr val="000000"/>
            </a:solidFill>
            <a:round/>
            <a:headEnd/>
            <a:tailEnd type="triangle" w="med" len="med"/>
          </a:ln>
        </p:spPr>
        <p:txBody>
          <a:bodyPr/>
          <a:lstStyle/>
          <a:p>
            <a:endParaRPr lang="en-US"/>
          </a:p>
        </p:txBody>
      </p:sp>
      <p:sp>
        <p:nvSpPr>
          <p:cNvPr id="32776" name="Line 10"/>
          <p:cNvSpPr>
            <a:spLocks noChangeShapeType="1"/>
          </p:cNvSpPr>
          <p:nvPr/>
        </p:nvSpPr>
        <p:spPr bwMode="auto">
          <a:xfrm flipV="1">
            <a:off x="3200400" y="3947160"/>
            <a:ext cx="533400" cy="152400"/>
          </a:xfrm>
          <a:prstGeom prst="line">
            <a:avLst/>
          </a:prstGeom>
          <a:noFill/>
          <a:ln w="9525">
            <a:solidFill>
              <a:srgbClr val="000000"/>
            </a:solidFill>
            <a:round/>
            <a:headEnd/>
            <a:tailEnd type="triangle" w="med" len="med"/>
          </a:ln>
        </p:spPr>
        <p:txBody>
          <a:bodyPr/>
          <a:lstStyle/>
          <a:p>
            <a:endParaRPr lang="en-US"/>
          </a:p>
        </p:txBody>
      </p:sp>
      <p:sp>
        <p:nvSpPr>
          <p:cNvPr id="32777" name="Line 11"/>
          <p:cNvSpPr>
            <a:spLocks noChangeShapeType="1"/>
          </p:cNvSpPr>
          <p:nvPr/>
        </p:nvSpPr>
        <p:spPr bwMode="auto">
          <a:xfrm>
            <a:off x="3200400" y="4114800"/>
            <a:ext cx="533400" cy="228600"/>
          </a:xfrm>
          <a:prstGeom prst="line">
            <a:avLst/>
          </a:prstGeom>
          <a:noFill/>
          <a:ln w="9525">
            <a:solidFill>
              <a:srgbClr val="000000"/>
            </a:solidFill>
            <a:round/>
            <a:headEnd/>
            <a:tailEnd type="triangle" w="med" len="med"/>
          </a:ln>
        </p:spPr>
        <p:txBody>
          <a:bodyPr/>
          <a:lstStyle/>
          <a:p>
            <a:endParaRPr lang="en-US"/>
          </a:p>
        </p:txBody>
      </p:sp>
      <p:sp>
        <p:nvSpPr>
          <p:cNvPr id="32778" name="Line 12"/>
          <p:cNvSpPr>
            <a:spLocks noChangeShapeType="1"/>
          </p:cNvSpPr>
          <p:nvPr/>
        </p:nvSpPr>
        <p:spPr bwMode="auto">
          <a:xfrm>
            <a:off x="5181600" y="3911600"/>
            <a:ext cx="1219200" cy="0"/>
          </a:xfrm>
          <a:prstGeom prst="line">
            <a:avLst/>
          </a:prstGeom>
          <a:noFill/>
          <a:ln w="9525">
            <a:solidFill>
              <a:srgbClr val="000000"/>
            </a:solidFill>
            <a:round/>
            <a:headEnd/>
            <a:tailEnd type="triangle" w="med" len="med"/>
          </a:ln>
        </p:spPr>
        <p:txBody>
          <a:bodyPr/>
          <a:lstStyle/>
          <a:p>
            <a:endParaRPr lang="en-US"/>
          </a:p>
        </p:txBody>
      </p:sp>
      <p:sp>
        <p:nvSpPr>
          <p:cNvPr id="32779" name="Line 13"/>
          <p:cNvSpPr>
            <a:spLocks noChangeShapeType="1"/>
          </p:cNvSpPr>
          <p:nvPr/>
        </p:nvSpPr>
        <p:spPr bwMode="auto">
          <a:xfrm>
            <a:off x="5181600" y="4343400"/>
            <a:ext cx="1219200" cy="0"/>
          </a:xfrm>
          <a:prstGeom prst="line">
            <a:avLst/>
          </a:prstGeom>
          <a:noFill/>
          <a:ln w="9525">
            <a:solidFill>
              <a:srgbClr val="000000"/>
            </a:solidFill>
            <a:round/>
            <a:headEnd/>
            <a:tailEnd type="triangle" w="med" len="med"/>
          </a:ln>
        </p:spPr>
        <p:txBody>
          <a:bodyPr/>
          <a:lstStyle/>
          <a:p>
            <a:endParaRPr lang="en-US"/>
          </a:p>
        </p:txBody>
      </p:sp>
      <p:sp>
        <p:nvSpPr>
          <p:cNvPr id="32780" name="Line 14"/>
          <p:cNvSpPr>
            <a:spLocks noChangeShapeType="1"/>
          </p:cNvSpPr>
          <p:nvPr/>
        </p:nvSpPr>
        <p:spPr bwMode="auto">
          <a:xfrm>
            <a:off x="5181600" y="5943600"/>
            <a:ext cx="1219200" cy="0"/>
          </a:xfrm>
          <a:prstGeom prst="line">
            <a:avLst/>
          </a:prstGeom>
          <a:noFill/>
          <a:ln w="9525">
            <a:solidFill>
              <a:srgbClr val="000000"/>
            </a:solidFill>
            <a:round/>
            <a:headEnd/>
            <a:tailEnd type="triangle" w="med" len="med"/>
          </a:ln>
        </p:spPr>
        <p:txBody>
          <a:bodyPr/>
          <a:lstStyle/>
          <a:p>
            <a:endParaRPr lang="en-US"/>
          </a:p>
        </p:txBody>
      </p:sp>
      <p:sp>
        <p:nvSpPr>
          <p:cNvPr id="32781" name="Line 15"/>
          <p:cNvSpPr>
            <a:spLocks noChangeShapeType="1"/>
          </p:cNvSpPr>
          <p:nvPr/>
        </p:nvSpPr>
        <p:spPr bwMode="auto">
          <a:xfrm>
            <a:off x="5181600" y="5552440"/>
            <a:ext cx="1219200" cy="0"/>
          </a:xfrm>
          <a:prstGeom prst="line">
            <a:avLst/>
          </a:prstGeom>
          <a:noFill/>
          <a:ln w="9525">
            <a:solidFill>
              <a:srgbClr val="000000"/>
            </a:solidFill>
            <a:round/>
            <a:headEnd/>
            <a:tailEnd type="triangle" w="med" len="med"/>
          </a:ln>
        </p:spPr>
        <p:txBody>
          <a:bodyPr/>
          <a:lstStyle/>
          <a:p>
            <a:endParaRPr lang="en-US"/>
          </a:p>
        </p:txBody>
      </p:sp>
      <p:sp>
        <p:nvSpPr>
          <p:cNvPr id="32782" name="Line 16"/>
          <p:cNvSpPr>
            <a:spLocks noChangeShapeType="1"/>
          </p:cNvSpPr>
          <p:nvPr/>
        </p:nvSpPr>
        <p:spPr bwMode="auto">
          <a:xfrm flipV="1">
            <a:off x="3200400" y="5562600"/>
            <a:ext cx="533400" cy="152400"/>
          </a:xfrm>
          <a:prstGeom prst="line">
            <a:avLst/>
          </a:prstGeom>
          <a:noFill/>
          <a:ln w="9525">
            <a:solidFill>
              <a:srgbClr val="000000"/>
            </a:solidFill>
            <a:round/>
            <a:headEnd/>
            <a:tailEnd type="triangle" w="med" len="med"/>
          </a:ln>
        </p:spPr>
        <p:txBody>
          <a:bodyPr/>
          <a:lstStyle/>
          <a:p>
            <a:endParaRPr lang="en-US"/>
          </a:p>
        </p:txBody>
      </p:sp>
      <p:sp>
        <p:nvSpPr>
          <p:cNvPr id="32783" name="Line 17"/>
          <p:cNvSpPr>
            <a:spLocks noChangeShapeType="1"/>
          </p:cNvSpPr>
          <p:nvPr/>
        </p:nvSpPr>
        <p:spPr bwMode="auto">
          <a:xfrm>
            <a:off x="3200400" y="5715000"/>
            <a:ext cx="533400" cy="228600"/>
          </a:xfrm>
          <a:prstGeom prst="line">
            <a:avLst/>
          </a:prstGeom>
          <a:noFill/>
          <a:ln w="9525">
            <a:solidFill>
              <a:srgbClr val="000000"/>
            </a:solidFill>
            <a:round/>
            <a:headEnd/>
            <a:tailEnd type="triangle" w="med" len="med"/>
          </a:ln>
        </p:spPr>
        <p:txBody>
          <a:bodyPr/>
          <a:lstStyle/>
          <a:p>
            <a:endParaRPr lang="en-US"/>
          </a:p>
        </p:txBody>
      </p:sp>
      <p:sp>
        <p:nvSpPr>
          <p:cNvPr id="32784" name="Line 18"/>
          <p:cNvSpPr>
            <a:spLocks noChangeShapeType="1"/>
          </p:cNvSpPr>
          <p:nvPr/>
        </p:nvSpPr>
        <p:spPr bwMode="auto">
          <a:xfrm>
            <a:off x="1386840" y="4023360"/>
            <a:ext cx="609600" cy="0"/>
          </a:xfrm>
          <a:prstGeom prst="line">
            <a:avLst/>
          </a:prstGeom>
          <a:noFill/>
          <a:ln w="9525">
            <a:solidFill>
              <a:srgbClr val="000000"/>
            </a:solidFill>
            <a:round/>
            <a:headEnd/>
            <a:tailEnd type="triangle" w="med" len="med"/>
          </a:ln>
        </p:spPr>
        <p:txBody>
          <a:bodyPr/>
          <a:lstStyle/>
          <a:p>
            <a:endParaRPr lang="en-US"/>
          </a:p>
        </p:txBody>
      </p:sp>
      <p:sp>
        <p:nvSpPr>
          <p:cNvPr id="32785" name="Line 19"/>
          <p:cNvSpPr>
            <a:spLocks noChangeShapeType="1"/>
          </p:cNvSpPr>
          <p:nvPr/>
        </p:nvSpPr>
        <p:spPr bwMode="auto">
          <a:xfrm>
            <a:off x="1143000" y="5029200"/>
            <a:ext cx="609600" cy="0"/>
          </a:xfrm>
          <a:prstGeom prst="line">
            <a:avLst/>
          </a:prstGeom>
          <a:noFill/>
          <a:ln w="9525">
            <a:solidFill>
              <a:srgbClr val="000000"/>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533400" y="762000"/>
            <a:ext cx="8229600" cy="3352800"/>
          </a:xfrm>
        </p:spPr>
        <p:txBody>
          <a:bodyPr/>
          <a:lstStyle/>
          <a:p>
            <a:pPr eaLnBrk="1" hangingPunct="1">
              <a:defRPr/>
            </a:pPr>
            <a:r>
              <a:rPr lang="en-US" dirty="0" smtClean="0">
                <a:solidFill>
                  <a:srgbClr val="FFFF00"/>
                </a:solidFill>
              </a:rPr>
              <a:t>Predicting behavior when Space, Time, BBR components, &amp; SWB are known</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457200"/>
            <a:ext cx="8229600" cy="1143000"/>
          </a:xfrm>
        </p:spPr>
        <p:txBody>
          <a:bodyPr/>
          <a:lstStyle/>
          <a:p>
            <a:pPr eaLnBrk="1" hangingPunct="1">
              <a:defRPr/>
            </a:pPr>
            <a:r>
              <a:rPr lang="en-US" sz="3200" dirty="0" smtClean="0">
                <a:solidFill>
                  <a:srgbClr val="FFFF00"/>
                </a:solidFill>
              </a:rPr>
              <a:t>List of Common Behaviors with Their Probability</a:t>
            </a:r>
            <a:br>
              <a:rPr lang="en-US" sz="3200" dirty="0" smtClean="0">
                <a:solidFill>
                  <a:srgbClr val="FFFF00"/>
                </a:solidFill>
              </a:rPr>
            </a:br>
            <a:r>
              <a:rPr lang="en-US" sz="3200" dirty="0" smtClean="0">
                <a:solidFill>
                  <a:srgbClr val="FFFF00"/>
                </a:solidFill>
              </a:rPr>
              <a:t>for Thursday, 8-9 p.m.</a:t>
            </a:r>
          </a:p>
        </p:txBody>
      </p:sp>
      <p:sp>
        <p:nvSpPr>
          <p:cNvPr id="109571" name="Rectangle 3"/>
          <p:cNvSpPr>
            <a:spLocks noGrp="1" noChangeArrowheads="1"/>
          </p:cNvSpPr>
          <p:nvPr>
            <p:ph type="body" sz="half" idx="1"/>
          </p:nvPr>
        </p:nvSpPr>
        <p:spPr>
          <a:xfrm>
            <a:off x="457200" y="2590800"/>
            <a:ext cx="4040188" cy="3505200"/>
          </a:xfrm>
        </p:spPr>
        <p:txBody>
          <a:bodyPr/>
          <a:lstStyle/>
          <a:p>
            <a:pPr eaLnBrk="1" hangingPunct="1">
              <a:defRPr/>
            </a:pPr>
            <a:r>
              <a:rPr lang="en-US" dirty="0" smtClean="0">
                <a:solidFill>
                  <a:srgbClr val="FFFF00"/>
                </a:solidFill>
              </a:rPr>
              <a:t>working at office p.01</a:t>
            </a:r>
          </a:p>
          <a:p>
            <a:pPr eaLnBrk="1" hangingPunct="1">
              <a:defRPr/>
            </a:pPr>
            <a:r>
              <a:rPr lang="en-US" dirty="0" smtClean="0">
                <a:solidFill>
                  <a:srgbClr val="FFFF00"/>
                </a:solidFill>
              </a:rPr>
              <a:t>eating dinner p.01</a:t>
            </a:r>
          </a:p>
          <a:p>
            <a:pPr eaLnBrk="1" hangingPunct="1">
              <a:defRPr/>
            </a:pPr>
            <a:r>
              <a:rPr lang="en-US" dirty="0" smtClean="0">
                <a:solidFill>
                  <a:srgbClr val="FFFF00"/>
                </a:solidFill>
              </a:rPr>
              <a:t>using telephone p.02</a:t>
            </a:r>
          </a:p>
          <a:p>
            <a:pPr eaLnBrk="1" hangingPunct="1">
              <a:defRPr/>
            </a:pPr>
            <a:r>
              <a:rPr lang="en-US" dirty="0" smtClean="0">
                <a:solidFill>
                  <a:srgbClr val="FFFF00"/>
                </a:solidFill>
              </a:rPr>
              <a:t>reading p.04</a:t>
            </a:r>
          </a:p>
        </p:txBody>
      </p:sp>
      <p:sp>
        <p:nvSpPr>
          <p:cNvPr id="109572" name="Rectangle 4"/>
          <p:cNvSpPr>
            <a:spLocks noGrp="1" noChangeArrowheads="1"/>
          </p:cNvSpPr>
          <p:nvPr>
            <p:ph type="body" sz="half" idx="2"/>
          </p:nvPr>
        </p:nvSpPr>
        <p:spPr>
          <a:xfrm>
            <a:off x="4646613" y="2590800"/>
            <a:ext cx="4040187" cy="3505200"/>
          </a:xfrm>
        </p:spPr>
        <p:txBody>
          <a:bodyPr/>
          <a:lstStyle/>
          <a:p>
            <a:pPr eaLnBrk="1" hangingPunct="1">
              <a:defRPr/>
            </a:pPr>
            <a:r>
              <a:rPr lang="en-US" dirty="0" smtClean="0">
                <a:solidFill>
                  <a:srgbClr val="FFFF00"/>
                </a:solidFill>
              </a:rPr>
              <a:t>listening to music p.10</a:t>
            </a:r>
          </a:p>
          <a:p>
            <a:pPr eaLnBrk="1" hangingPunct="1">
              <a:defRPr/>
            </a:pPr>
            <a:r>
              <a:rPr lang="en-US" dirty="0" smtClean="0">
                <a:solidFill>
                  <a:srgbClr val="FFFF00"/>
                </a:solidFill>
              </a:rPr>
              <a:t>operating computer p.20</a:t>
            </a:r>
          </a:p>
          <a:p>
            <a:pPr eaLnBrk="1" hangingPunct="1">
              <a:defRPr/>
            </a:pPr>
            <a:r>
              <a:rPr lang="en-US" dirty="0" smtClean="0">
                <a:solidFill>
                  <a:srgbClr val="FFFF00"/>
                </a:solidFill>
              </a:rPr>
              <a:t>watching TV p.30</a:t>
            </a:r>
          </a:p>
          <a:p>
            <a:pPr eaLnBrk="1" hangingPunct="1">
              <a:defRPr/>
            </a:pPr>
            <a:r>
              <a:rPr lang="en-US" dirty="0" smtClean="0">
                <a:solidFill>
                  <a:srgbClr val="FFFF00"/>
                </a:solidFill>
              </a:rPr>
              <a:t>others not listed, p.32 </a:t>
            </a:r>
          </a:p>
          <a:p>
            <a:pPr eaLnBrk="1" hangingPunct="1">
              <a:buFontTx/>
              <a:buNone/>
              <a:defRPr/>
            </a:pPr>
            <a:r>
              <a:rPr lang="en-US" dirty="0" smtClean="0">
                <a:solidFill>
                  <a:srgbClr val="FFFF00"/>
                </a:solidFill>
              </a:rPr>
              <a:t>    total p.=1.0</a:t>
            </a:r>
          </a:p>
          <a:p>
            <a:pPr eaLnBrk="1" hangingPunct="1">
              <a:buFontTx/>
              <a:buNone/>
              <a:defRPr/>
            </a:pPr>
            <a:endParaRPr lang="en-US" dirty="0" smtClean="0">
              <a:solidFill>
                <a:srgbClr val="FFFF00"/>
              </a:solidFill>
            </a:endParaRPr>
          </a:p>
          <a:p>
            <a:pPr eaLnBrk="1" hangingPunct="1">
              <a:buFontTx/>
              <a:buNone/>
              <a:defRPr/>
            </a:pPr>
            <a:endParaRPr lang="en-US" dirty="0" smtClean="0">
              <a:solidFill>
                <a:srgbClr val="FFFF00"/>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en-US" sz="3200" smtClean="0">
                <a:solidFill>
                  <a:srgbClr val="FFFF00"/>
                </a:solidFill>
              </a:rPr>
              <a:t>Building Predictive Equations from Theory Variables &amp; Derived Probabilities</a:t>
            </a:r>
          </a:p>
        </p:txBody>
      </p:sp>
      <p:sp>
        <p:nvSpPr>
          <p:cNvPr id="107523" name="Rectangle 3"/>
          <p:cNvSpPr>
            <a:spLocks noGrp="1" noChangeArrowheads="1"/>
          </p:cNvSpPr>
          <p:nvPr>
            <p:ph type="body" idx="1"/>
          </p:nvPr>
        </p:nvSpPr>
        <p:spPr>
          <a:xfrm>
            <a:off x="457200" y="2286000"/>
            <a:ext cx="8229600" cy="3810000"/>
          </a:xfrm>
        </p:spPr>
        <p:txBody>
          <a:bodyPr/>
          <a:lstStyle/>
          <a:p>
            <a:pPr eaLnBrk="1" hangingPunct="1">
              <a:defRPr/>
            </a:pPr>
            <a:r>
              <a:rPr lang="en-US" dirty="0" smtClean="0">
                <a:solidFill>
                  <a:srgbClr val="FFFF00"/>
                </a:solidFill>
              </a:rPr>
              <a:t>Space- hours in 24 behavior occurs in specified space.  For home space= 14/24 hr.=.583</a:t>
            </a:r>
          </a:p>
          <a:p>
            <a:pPr eaLnBrk="1" hangingPunct="1">
              <a:defRPr/>
            </a:pPr>
            <a:r>
              <a:rPr lang="en-US" dirty="0" smtClean="0">
                <a:solidFill>
                  <a:srgbClr val="FFFF00"/>
                </a:solidFill>
              </a:rPr>
              <a:t>Time- specified hour(s) in 24 within which behavior is to be predicted.  For specified epoch 8-9pm, =1/24 hr. = .042</a:t>
            </a:r>
          </a:p>
          <a:p>
            <a:pPr eaLnBrk="1" hangingPunct="1">
              <a:defRPr/>
            </a:pPr>
            <a:r>
              <a:rPr lang="en-US" dirty="0" smtClean="0">
                <a:solidFill>
                  <a:srgbClr val="FFFF00"/>
                </a:solidFill>
              </a:rPr>
              <a:t>Probability of Behavior 2 (eating dinner) from example BBR =.01</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r>
              <a:rPr lang="en-US" sz="3200" smtClean="0">
                <a:solidFill>
                  <a:srgbClr val="FFFF00"/>
                </a:solidFill>
              </a:rPr>
              <a:t>Prediction Assuming Probabilities are Additive</a:t>
            </a:r>
          </a:p>
        </p:txBody>
      </p:sp>
      <p:sp>
        <p:nvSpPr>
          <p:cNvPr id="110595" name="Rectangle 3"/>
          <p:cNvSpPr>
            <a:spLocks noGrp="1" noChangeArrowheads="1"/>
          </p:cNvSpPr>
          <p:nvPr>
            <p:ph type="body" idx="1"/>
          </p:nvPr>
        </p:nvSpPr>
        <p:spPr/>
        <p:txBody>
          <a:bodyPr/>
          <a:lstStyle/>
          <a:p>
            <a:pPr eaLnBrk="1" hangingPunct="1">
              <a:defRPr/>
            </a:pPr>
            <a:r>
              <a:rPr lang="en-US" smtClean="0">
                <a:solidFill>
                  <a:srgbClr val="FFFF00"/>
                </a:solidFill>
              </a:rPr>
              <a:t>14/24 + 1/24 + Bh2 ( = .01) =</a:t>
            </a:r>
          </a:p>
          <a:p>
            <a:pPr eaLnBrk="1" hangingPunct="1">
              <a:defRPr/>
            </a:pPr>
            <a:endParaRPr lang="en-US" smtClean="0">
              <a:solidFill>
                <a:srgbClr val="FFFF00"/>
              </a:solidFill>
            </a:endParaRPr>
          </a:p>
          <a:p>
            <a:pPr eaLnBrk="1" hangingPunct="1">
              <a:defRPr/>
            </a:pPr>
            <a:r>
              <a:rPr lang="en-US" smtClean="0">
                <a:solidFill>
                  <a:srgbClr val="FFFF00"/>
                </a:solidFill>
              </a:rPr>
              <a:t>.583 + .042 + .01 = .635</a:t>
            </a:r>
          </a:p>
          <a:p>
            <a:pPr eaLnBrk="1" hangingPunct="1">
              <a:defRPr/>
            </a:pPr>
            <a:endParaRPr lang="en-US" smtClean="0">
              <a:solidFill>
                <a:srgbClr val="FFFF00"/>
              </a:solidFill>
            </a:endParaRPr>
          </a:p>
          <a:p>
            <a:pPr eaLnBrk="1" hangingPunct="1">
              <a:defRPr/>
            </a:pPr>
            <a:r>
              <a:rPr lang="en-US" smtClean="0">
                <a:solidFill>
                  <a:srgbClr val="FFFF00"/>
                </a:solidFill>
              </a:rPr>
              <a:t>But prediction does not account for SWB  type and intensity value of Bh2 from the BBR, nor the type or intensity match of SWB during the current nexus epoch</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defRPr/>
            </a:pPr>
            <a:r>
              <a:rPr lang="en-US" sz="2800" smtClean="0">
                <a:solidFill>
                  <a:srgbClr val="FFFF00"/>
                </a:solidFill>
              </a:rPr>
              <a:t>Predicting Behavior Using Knowledge of BBR behaviors &amp; associated SWB type and intensity, &amp; current epoch SWB type/intensity</a:t>
            </a:r>
            <a:r>
              <a:rPr lang="en-US" sz="4000" smtClean="0"/>
              <a:t> </a:t>
            </a:r>
          </a:p>
        </p:txBody>
      </p:sp>
      <p:sp>
        <p:nvSpPr>
          <p:cNvPr id="111619" name="Rectangle 3"/>
          <p:cNvSpPr>
            <a:spLocks noGrp="1" noChangeArrowheads="1"/>
          </p:cNvSpPr>
          <p:nvPr>
            <p:ph type="body" idx="1"/>
          </p:nvPr>
        </p:nvSpPr>
        <p:spPr>
          <a:xfrm>
            <a:off x="457200" y="1827213"/>
            <a:ext cx="8229600" cy="4268787"/>
          </a:xfrm>
        </p:spPr>
        <p:txBody>
          <a:bodyPr/>
          <a:lstStyle/>
          <a:p>
            <a:pPr eaLnBrk="1" hangingPunct="1">
              <a:lnSpc>
                <a:spcPct val="90000"/>
              </a:lnSpc>
              <a:defRPr/>
            </a:pPr>
            <a:r>
              <a:rPr lang="en-US" sz="2400" b="1" smtClean="0">
                <a:solidFill>
                  <a:srgbClr val="FFFF00"/>
                </a:solidFill>
              </a:rPr>
              <a:t>For a match of type SWB, the predictive equation utilizes an additive constant with value =1.0 subtracted from the subtrahend of the BBR intensity SWB value minus the current SWB intensity value.</a:t>
            </a:r>
          </a:p>
          <a:p>
            <a:pPr eaLnBrk="1" hangingPunct="1">
              <a:lnSpc>
                <a:spcPct val="90000"/>
              </a:lnSpc>
              <a:defRPr/>
            </a:pPr>
            <a:endParaRPr lang="en-US" sz="2400" b="1" smtClean="0">
              <a:solidFill>
                <a:srgbClr val="FFFF00"/>
              </a:solidFill>
            </a:endParaRPr>
          </a:p>
          <a:p>
            <a:pPr eaLnBrk="1" hangingPunct="1">
              <a:lnSpc>
                <a:spcPct val="90000"/>
              </a:lnSpc>
              <a:defRPr/>
            </a:pPr>
            <a:r>
              <a:rPr lang="en-US" sz="2400" b="1" smtClean="0">
                <a:solidFill>
                  <a:srgbClr val="FFFF00"/>
                </a:solidFill>
              </a:rPr>
              <a:t>The operation is 1.0 – (BBR, SWB intensity – current SWB intensity)</a:t>
            </a:r>
          </a:p>
          <a:p>
            <a:pPr eaLnBrk="1" hangingPunct="1">
              <a:lnSpc>
                <a:spcPct val="90000"/>
              </a:lnSpc>
              <a:defRPr/>
            </a:pPr>
            <a:endParaRPr lang="en-US" sz="2400" b="1" smtClean="0">
              <a:solidFill>
                <a:srgbClr val="FFFF00"/>
              </a:solidFill>
            </a:endParaRPr>
          </a:p>
          <a:p>
            <a:pPr eaLnBrk="1" hangingPunct="1">
              <a:lnSpc>
                <a:spcPct val="90000"/>
              </a:lnSpc>
              <a:defRPr/>
            </a:pPr>
            <a:r>
              <a:rPr lang="en-US" sz="2400" b="1" smtClean="0">
                <a:solidFill>
                  <a:srgbClr val="FFFF00"/>
                </a:solidFill>
              </a:rPr>
              <a:t>The equation then multiplies the summed probabilities by the subtrahend result of 1.0 – the difference between BBR, SWB intensity and current SWB intensity.</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defRPr/>
            </a:pPr>
            <a:r>
              <a:rPr lang="en-US" sz="3200" smtClean="0">
                <a:solidFill>
                  <a:srgbClr val="FFFF00"/>
                </a:solidFill>
              </a:rPr>
              <a:t>Match vs. No Match Implications from Predictive Equation</a:t>
            </a:r>
          </a:p>
        </p:txBody>
      </p:sp>
      <p:sp>
        <p:nvSpPr>
          <p:cNvPr id="112643" name="Rectangle 3"/>
          <p:cNvSpPr>
            <a:spLocks noGrp="1" noChangeArrowheads="1"/>
          </p:cNvSpPr>
          <p:nvPr>
            <p:ph type="body" idx="1"/>
          </p:nvPr>
        </p:nvSpPr>
        <p:spPr/>
        <p:txBody>
          <a:bodyPr/>
          <a:lstStyle/>
          <a:p>
            <a:pPr eaLnBrk="1" hangingPunct="1">
              <a:lnSpc>
                <a:spcPct val="90000"/>
              </a:lnSpc>
              <a:defRPr/>
            </a:pPr>
            <a:r>
              <a:rPr lang="en-US" smtClean="0">
                <a:solidFill>
                  <a:srgbClr val="FFFF00"/>
                </a:solidFill>
              </a:rPr>
              <a:t>If BBR, SWB type &amp; intensity &amp; SWB type and intensity are the same (i.e. a perfect match) net subtraction is zero and summed probabilities are multiplied by 1.0 and maintain their highest predictive probability.</a:t>
            </a:r>
          </a:p>
          <a:p>
            <a:pPr eaLnBrk="1" hangingPunct="1">
              <a:lnSpc>
                <a:spcPct val="90000"/>
              </a:lnSpc>
              <a:defRPr/>
            </a:pPr>
            <a:r>
              <a:rPr lang="en-US" smtClean="0">
                <a:solidFill>
                  <a:srgbClr val="FFFF00"/>
                </a:solidFill>
              </a:rPr>
              <a:t>Any subtraction yielding an imperfect match, say BBR SWB=.5 –current SWB = .4, results in the multiplicand being reduced.  In this case it is reduced from X 1.0 to X 0.9.</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z="4000" dirty="0" smtClean="0">
                <a:solidFill>
                  <a:srgbClr val="FFFF00"/>
                </a:solidFill>
              </a:rPr>
              <a:t>Rationale for a Path to Develop a General Theory of Behavior</a:t>
            </a:r>
          </a:p>
        </p:txBody>
      </p:sp>
      <p:sp>
        <p:nvSpPr>
          <p:cNvPr id="31747" name="Rectangle 3"/>
          <p:cNvSpPr>
            <a:spLocks noGrp="1" noChangeArrowheads="1"/>
          </p:cNvSpPr>
          <p:nvPr>
            <p:ph type="body" idx="1"/>
          </p:nvPr>
        </p:nvSpPr>
        <p:spPr/>
        <p:txBody>
          <a:bodyPr/>
          <a:lstStyle/>
          <a:p>
            <a:pPr eaLnBrk="1" hangingPunct="1">
              <a:defRPr/>
            </a:pPr>
            <a:r>
              <a:rPr lang="en-US" sz="3600" smtClean="0">
                <a:solidFill>
                  <a:srgbClr val="FFFF00"/>
                </a:solidFill>
              </a:rPr>
              <a:t>Current status of broad theories of behavior</a:t>
            </a:r>
          </a:p>
          <a:p>
            <a:pPr eaLnBrk="1" hangingPunct="1">
              <a:defRPr/>
            </a:pPr>
            <a:r>
              <a:rPr lang="en-US" sz="3600" smtClean="0">
                <a:solidFill>
                  <a:srgbClr val="FFFF00"/>
                </a:solidFill>
              </a:rPr>
              <a:t>Need to develop theory to help unify disparate areas of psychological knowledge</a:t>
            </a:r>
          </a:p>
          <a:p>
            <a:pPr eaLnBrk="1" hangingPunct="1">
              <a:defRPr/>
            </a:pPr>
            <a:r>
              <a:rPr lang="en-US" sz="3600" smtClean="0">
                <a:solidFill>
                  <a:srgbClr val="FFFF00"/>
                </a:solidFill>
              </a:rPr>
              <a:t>Current attempts at unifying theory have flaws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defRPr/>
            </a:pPr>
            <a:r>
              <a:rPr lang="en-US" smtClean="0">
                <a:solidFill>
                  <a:srgbClr val="FFFF00"/>
                </a:solidFill>
              </a:rPr>
              <a:t>Final Predictive Equation</a:t>
            </a:r>
          </a:p>
        </p:txBody>
      </p:sp>
      <p:sp>
        <p:nvSpPr>
          <p:cNvPr id="113667" name="Rectangle 3"/>
          <p:cNvSpPr>
            <a:spLocks noGrp="1" noChangeArrowheads="1"/>
          </p:cNvSpPr>
          <p:nvPr>
            <p:ph type="body" idx="1"/>
          </p:nvPr>
        </p:nvSpPr>
        <p:spPr/>
        <p:txBody>
          <a:bodyPr/>
          <a:lstStyle/>
          <a:p>
            <a:pPr eaLnBrk="1" hangingPunct="1">
              <a:defRPr/>
            </a:pPr>
            <a:r>
              <a:rPr lang="en-US" dirty="0" smtClean="0">
                <a:solidFill>
                  <a:srgbClr val="FFFF00"/>
                </a:solidFill>
              </a:rPr>
              <a:t>S  + T  = BBR prob. X (1.0 – [BBB SWB intensity value – current SWB intensity value]) = Nexus BBR predicted behavioral probability</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defRPr/>
            </a:pPr>
            <a:r>
              <a:rPr lang="en-US" smtClean="0">
                <a:solidFill>
                  <a:srgbClr val="FFFF00"/>
                </a:solidFill>
              </a:rPr>
              <a:t>Table XYZ</a:t>
            </a:r>
          </a:p>
        </p:txBody>
      </p:sp>
      <p:sp>
        <p:nvSpPr>
          <p:cNvPr id="130051" name="Rectangle 3"/>
          <p:cNvSpPr>
            <a:spLocks noGrp="1" noChangeArrowheads="1"/>
          </p:cNvSpPr>
          <p:nvPr>
            <p:ph type="body" idx="1"/>
          </p:nvPr>
        </p:nvSpPr>
        <p:spPr/>
        <p:txBody>
          <a:bodyPr/>
          <a:lstStyle/>
          <a:p>
            <a:pPr eaLnBrk="1" hangingPunct="1">
              <a:lnSpc>
                <a:spcPct val="90000"/>
              </a:lnSpc>
              <a:defRPr/>
            </a:pPr>
            <a:r>
              <a:rPr lang="en-US" sz="2400" b="1" dirty="0" smtClean="0">
                <a:solidFill>
                  <a:srgbClr val="FFFF00"/>
                </a:solidFill>
              </a:rPr>
              <a:t>Table  XYZ-2  Illustrates results of equation whereby nexus probabilities (</a:t>
            </a:r>
            <a:r>
              <a:rPr lang="en-US" sz="2400" b="1" dirty="0" err="1" smtClean="0">
                <a:solidFill>
                  <a:srgbClr val="FFFF00"/>
                </a:solidFill>
              </a:rPr>
              <a:t>probs</a:t>
            </a:r>
            <a:r>
              <a:rPr lang="en-US" sz="2400" b="1" dirty="0" smtClean="0">
                <a:solidFill>
                  <a:srgbClr val="FFFF00"/>
                </a:solidFill>
              </a:rPr>
              <a:t>) are calculated by multiplying </a:t>
            </a:r>
            <a:r>
              <a:rPr lang="en-US" sz="2400" b="1" dirty="0" err="1" smtClean="0">
                <a:solidFill>
                  <a:srgbClr val="FFFF00"/>
                </a:solidFill>
              </a:rPr>
              <a:t>probabs</a:t>
            </a:r>
            <a:r>
              <a:rPr lang="en-US" sz="2400" b="1" dirty="0" smtClean="0">
                <a:solidFill>
                  <a:srgbClr val="FFFF00"/>
                </a:solidFill>
              </a:rPr>
              <a:t> of Space, i.e. in the first row (8/24) =.33, X Time (8/24) =.33, and then adding the probability of behavior working at desk (p=.01) from the BBR.  </a:t>
            </a:r>
          </a:p>
          <a:p>
            <a:pPr eaLnBrk="1" hangingPunct="1">
              <a:lnSpc>
                <a:spcPct val="90000"/>
              </a:lnSpc>
              <a:defRPr/>
            </a:pPr>
            <a:r>
              <a:rPr lang="en-US" sz="2400" b="1" dirty="0" smtClean="0">
                <a:solidFill>
                  <a:srgbClr val="FFFF00"/>
                </a:solidFill>
              </a:rPr>
              <a:t>These operations are followed by the mathematical operations from a match comparison of the BBR SWB type and intensity match, with current nexus SWB type and intensity.  The operation is 1.0 – (Ng.2 – Ng.2) = 1.0- 0=1, with the multiplier X 1.0, yielding a prediction probability = 0.1189.</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Line 406"/>
          <p:cNvSpPr>
            <a:spLocks noChangeShapeType="1"/>
          </p:cNvSpPr>
          <p:nvPr/>
        </p:nvSpPr>
        <p:spPr bwMode="auto">
          <a:xfrm>
            <a:off x="4056063" y="2185988"/>
            <a:ext cx="0" cy="0"/>
          </a:xfrm>
          <a:prstGeom prst="line">
            <a:avLst/>
          </a:prstGeom>
          <a:noFill/>
          <a:ln w="12700" cap="rnd">
            <a:solidFill>
              <a:srgbClr val="000000"/>
            </a:solidFill>
            <a:round/>
            <a:headEnd/>
            <a:tailEnd/>
          </a:ln>
        </p:spPr>
        <p:txBody>
          <a:bodyPr/>
          <a:lstStyle/>
          <a:p>
            <a:endParaRPr lang="en-US"/>
          </a:p>
        </p:txBody>
      </p:sp>
      <p:sp>
        <p:nvSpPr>
          <p:cNvPr id="41987" name="Line 407"/>
          <p:cNvSpPr>
            <a:spLocks noChangeShapeType="1"/>
          </p:cNvSpPr>
          <p:nvPr/>
        </p:nvSpPr>
        <p:spPr bwMode="auto">
          <a:xfrm>
            <a:off x="4056063" y="2281238"/>
            <a:ext cx="0" cy="0"/>
          </a:xfrm>
          <a:prstGeom prst="line">
            <a:avLst/>
          </a:prstGeom>
          <a:noFill/>
          <a:ln w="12700" cap="rnd">
            <a:solidFill>
              <a:srgbClr val="000000"/>
            </a:solidFill>
            <a:round/>
            <a:headEnd/>
            <a:tailEnd/>
          </a:ln>
        </p:spPr>
        <p:txBody>
          <a:bodyPr/>
          <a:lstStyle/>
          <a:p>
            <a:endParaRPr lang="en-US"/>
          </a:p>
        </p:txBody>
      </p:sp>
      <p:graphicFrame>
        <p:nvGraphicFramePr>
          <p:cNvPr id="131829" name="Group 757"/>
          <p:cNvGraphicFramePr>
            <a:graphicFrameLocks noGrp="1"/>
          </p:cNvGraphicFramePr>
          <p:nvPr/>
        </p:nvGraphicFramePr>
        <p:xfrm>
          <a:off x="106363" y="679450"/>
          <a:ext cx="8931275" cy="6035540"/>
        </p:xfrm>
        <a:graphic>
          <a:graphicData uri="http://schemas.openxmlformats.org/drawingml/2006/table">
            <a:tbl>
              <a:tblPr/>
              <a:tblGrid>
                <a:gridCol w="1408112"/>
                <a:gridCol w="485775"/>
                <a:gridCol w="606425"/>
                <a:gridCol w="485775"/>
                <a:gridCol w="963613"/>
                <a:gridCol w="889000"/>
                <a:gridCol w="522287"/>
                <a:gridCol w="825500"/>
                <a:gridCol w="728663"/>
                <a:gridCol w="987425"/>
                <a:gridCol w="1028700"/>
              </a:tblGrid>
              <a:tr h="28102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itchFamily="18" charset="0"/>
                          <a:cs typeface="Times New Roman" pitchFamily="18" charset="0"/>
                        </a:rPr>
                        <a:t>BBR List of</a:t>
                      </a:r>
                      <a:endParaRPr kumimoji="0" lang="en-US" sz="1600" b="0"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itchFamily="18" charset="0"/>
                          <a:cs typeface="Times New Roman" pitchFamily="18" charset="0"/>
                        </a:rPr>
                        <a:t>Observed Behaviors in Specified Space</a:t>
                      </a:r>
                      <a:endParaRPr kumimoji="0" lang="en-US" sz="16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BBR List</a:t>
                      </a:r>
                      <a:endParaRPr kumimoji="0" lang="en-US" sz="1000" b="0" i="0" u="none" strike="noStrike" cap="none" normalizeH="0" baseline="0" smtClean="0">
                        <a:ln>
                          <a:noFill/>
                        </a:ln>
                        <a:solidFill>
                          <a:srgbClr val="FFFF00"/>
                        </a:solidFill>
                        <a:effectLst/>
                        <a:latin typeface="Times New Roman" pitchFamily="18" charset="0"/>
                        <a:cs typeface="Times New Roman"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Nexus Probabilities</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Nexus Probabilities Multiplied</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1.0-(BBR,  SWB type &amp; Value-</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 Current</a:t>
                      </a:r>
                      <a:endParaRPr kumimoji="0" lang="en-US" sz="1000" b="0" i="0" u="none" strike="noStrike" cap="none" normalizeH="0" baseline="0" smtClean="0">
                        <a:ln>
                          <a:noFill/>
                        </a:ln>
                        <a:solidFill>
                          <a:srgbClr val="FFFF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SWB Match Value)  = __</a:t>
                      </a:r>
                      <a:endParaRPr kumimoji="0" lang="en-US" sz="1000" b="0" i="0" u="none" strike="noStrike" cap="none" normalizeH="0" baseline="0" smtClean="0">
                        <a:ln>
                          <a:noFill/>
                        </a:ln>
                        <a:solidFill>
                          <a:srgbClr val="FFFF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X </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Predicted</a:t>
                      </a:r>
                      <a:endParaRPr kumimoji="0" lang="en-US" sz="1000" b="0" i="0" u="none" strike="noStrike" cap="none" normalizeH="0" baseline="0" smtClean="0">
                        <a:ln>
                          <a:noFill/>
                        </a:ln>
                        <a:solidFill>
                          <a:srgbClr val="FFFF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Probabilities</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8727">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SWB</a:t>
                      </a:r>
                      <a:endParaRPr kumimoji="0" lang="en-US" sz="18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SWB</a:t>
                      </a:r>
                      <a:endParaRPr kumimoji="0" lang="en-US" sz="1000" b="0"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Value</a:t>
                      </a:r>
                      <a:endParaRPr kumimoji="0" lang="en-US" sz="18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rgbClr val="FFFF00"/>
                          </a:solidFill>
                          <a:effectLst/>
                          <a:latin typeface="Times New Roman" pitchFamily="18" charset="0"/>
                          <a:cs typeface="Times New Roman" pitchFamily="18" charset="0"/>
                        </a:rPr>
                        <a:t>Probbeh</a:t>
                      </a: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a:t>
                      </a:r>
                      <a:endParaRPr kumimoji="0" lang="en-US" sz="18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S</a:t>
                      </a:r>
                      <a:endParaRPr kumimoji="0" lang="en-US" sz="18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T</a:t>
                      </a:r>
                      <a:endParaRPr kumimoji="0" lang="en-US" sz="18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BBR=</a:t>
                      </a:r>
                      <a:endParaRPr kumimoji="0" lang="en-US" sz="18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267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rgbClr val="FFFF00"/>
                          </a:solidFill>
                          <a:effectLst/>
                          <a:latin typeface="Times New Roman" pitchFamily="18" charset="0"/>
                          <a:cs typeface="Times New Roman" pitchFamily="18" charset="0"/>
                        </a:rPr>
                        <a:t>Office</a:t>
                      </a:r>
                      <a:endParaRPr kumimoji="0" lang="en-US" sz="1600" b="0"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Times New Roman" pitchFamily="18" charset="0"/>
                          <a:cs typeface="Times New Roman" pitchFamily="18" charset="0"/>
                        </a:rPr>
                        <a:t>Work at desk</a:t>
                      </a:r>
                      <a:endParaRPr kumimoji="0" lang="en-US" sz="16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FFFF00"/>
                          </a:solidFill>
                          <a:effectLst/>
                          <a:latin typeface="Times New Roman" pitchFamily="18" charset="0"/>
                          <a:cs typeface="Times New Roman" pitchFamily="18" charset="0"/>
                        </a:rPr>
                        <a:t>Ng</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FFFF00"/>
                          </a:solidFill>
                          <a:effectLst/>
                          <a:latin typeface="Times New Roman" pitchFamily="18" charset="0"/>
                          <a:cs typeface="Times New Roman" pitchFamily="18" charset="0"/>
                        </a:rPr>
                        <a:t>.2</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FFFF00"/>
                          </a:solidFill>
                          <a:effectLst/>
                          <a:latin typeface="Times New Roman" pitchFamily="18" charset="0"/>
                          <a:cs typeface="Times New Roman" pitchFamily="18" charset="0"/>
                        </a:rPr>
                        <a:t>.01</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FFFF00"/>
                          </a:solidFill>
                          <a:effectLst/>
                          <a:latin typeface="Times New Roman" pitchFamily="18" charset="0"/>
                          <a:cs typeface="Times New Roman" pitchFamily="18" charset="0"/>
                        </a:rPr>
                        <a:t>8/24=.33    X</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FFFF00"/>
                          </a:solidFill>
                          <a:effectLst/>
                          <a:latin typeface="Times New Roman" pitchFamily="18" charset="0"/>
                          <a:cs typeface="Times New Roman" pitchFamily="18" charset="0"/>
                        </a:rPr>
                        <a:t>8/24=.33  +</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FFFF00"/>
                          </a:solidFill>
                          <a:effectLst/>
                          <a:latin typeface="Times New Roman" pitchFamily="18" charset="0"/>
                          <a:cs typeface="Times New Roman" pitchFamily="18" charset="0"/>
                        </a:rPr>
                        <a:t>.01</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FFFF00"/>
                          </a:solidFill>
                          <a:effectLst/>
                          <a:latin typeface="Times New Roman" pitchFamily="18" charset="0"/>
                          <a:cs typeface="Times New Roman" pitchFamily="18" charset="0"/>
                        </a:rPr>
                        <a:t>.1189   =    1-(Ng.2-       Ng .2)=0 X  1= </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FFFF00"/>
                          </a:solidFill>
                          <a:effectLst/>
                          <a:latin typeface="Times New Roman" pitchFamily="18" charset="0"/>
                          <a:cs typeface="Times New Roman" pitchFamily="18" charset="0"/>
                        </a:rPr>
                        <a:t>0.1189</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822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600" b="0" i="0" u="none" strike="noStrike" cap="none" normalizeH="0" baseline="0" dirty="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8220">
                <a:tc row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rgbClr val="FFFF00"/>
                          </a:solidFill>
                          <a:effectLst/>
                          <a:latin typeface="Times New Roman" pitchFamily="18" charset="0"/>
                          <a:cs typeface="Times New Roman" pitchFamily="18" charset="0"/>
                        </a:rPr>
                        <a:t>Home</a:t>
                      </a:r>
                      <a:endParaRPr kumimoji="0" lang="en-US" sz="1600" b="0"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Times New Roman" pitchFamily="18" charset="0"/>
                          <a:cs typeface="Times New Roman" pitchFamily="18" charset="0"/>
                        </a:rPr>
                        <a:t>Eating dinner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Times New Roman" pitchFamily="18" charset="0"/>
                          <a:cs typeface="Times New Roman" pitchFamily="18" charset="0"/>
                        </a:rPr>
                        <a:t>Using telephone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Times New Roman" pitchFamily="18" charset="0"/>
                          <a:cs typeface="Times New Roman" pitchFamily="18" charset="0"/>
                        </a:rPr>
                        <a:t>Watching TV</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Times New Roman" pitchFamily="18" charset="0"/>
                          <a:cs typeface="Times New Roman" pitchFamily="18" charset="0"/>
                        </a:rPr>
                        <a:t>Reading, home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Times New Roman" pitchFamily="18" charset="0"/>
                          <a:cs typeface="Times New Roman" pitchFamily="18" charset="0"/>
                        </a:rPr>
                        <a:t>Listening to music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Times New Roman" pitchFamily="18" charset="0"/>
                          <a:cs typeface="Times New Roman" pitchFamily="18" charset="0"/>
                        </a:rPr>
                        <a:t>Operating computer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FF00"/>
                          </a:solidFill>
                          <a:effectLst/>
                          <a:latin typeface="Times New Roman" pitchFamily="18" charset="0"/>
                          <a:cs typeface="Times New Roman" pitchFamily="18" charset="0"/>
                        </a:rPr>
                        <a:t>Others not listed</a:t>
                      </a:r>
                      <a:endParaRPr kumimoji="0" lang="en-US" sz="16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8220">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8220">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8220">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8220">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8220">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8220">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125066827"/>
              </p:ext>
            </p:extLst>
          </p:nvPr>
        </p:nvGraphicFramePr>
        <p:xfrm>
          <a:off x="380999" y="457197"/>
          <a:ext cx="8458201" cy="5912724"/>
        </p:xfrm>
        <a:graphic>
          <a:graphicData uri="http://schemas.openxmlformats.org/drawingml/2006/table">
            <a:tbl>
              <a:tblPr/>
              <a:tblGrid>
                <a:gridCol w="1303926"/>
                <a:gridCol w="562017"/>
                <a:gridCol w="562017"/>
                <a:gridCol w="871243"/>
                <a:gridCol w="891798"/>
                <a:gridCol w="618202"/>
                <a:gridCol w="423277"/>
                <a:gridCol w="685473"/>
                <a:gridCol w="674303"/>
                <a:gridCol w="914160"/>
                <a:gridCol w="951785"/>
              </a:tblGrid>
              <a:tr h="1346454">
                <a:tc rowSpan="2">
                  <a:txBody>
                    <a:bodyPr/>
                    <a:lstStyle/>
                    <a:p>
                      <a:pPr marL="0" marR="0" algn="ctr">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BBR List of</a:t>
                      </a:r>
                      <a:endParaRPr lang="en-US" sz="1400" dirty="0">
                        <a:solidFill>
                          <a:srgbClr val="FFFF00"/>
                        </a:solidFill>
                        <a:latin typeface="Garamond" pitchFamily="18" charset="0"/>
                        <a:ea typeface="Times New Roman"/>
                        <a:cs typeface="Times New Roman"/>
                      </a:endParaRPr>
                    </a:p>
                    <a:p>
                      <a:pPr marL="0" marR="0" algn="ctr">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Observed Behaviors in Specified Space</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BBR List</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Nexus Probabilities</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Nexus </a:t>
                      </a:r>
                      <a:r>
                        <a:rPr lang="en-US" sz="1400" b="1" dirty="0" err="1" smtClean="0">
                          <a:solidFill>
                            <a:srgbClr val="FFFF00"/>
                          </a:solidFill>
                          <a:latin typeface="Garamond" pitchFamily="18" charset="0"/>
                          <a:ea typeface="Times New Roman"/>
                          <a:cs typeface="Times New Roman"/>
                        </a:rPr>
                        <a:t>Probs</a:t>
                      </a:r>
                      <a:r>
                        <a:rPr lang="en-US" sz="1400" b="1" dirty="0" smtClean="0">
                          <a:solidFill>
                            <a:srgbClr val="FFFF00"/>
                          </a:solidFill>
                          <a:latin typeface="Garamond" pitchFamily="18" charset="0"/>
                          <a:ea typeface="Times New Roman"/>
                          <a:cs typeface="Times New Roman"/>
                        </a:rPr>
                        <a:t> Multiplied</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1.0-(BBR,  SWB type &amp; Value-</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 Current</a:t>
                      </a:r>
                      <a:endParaRPr lang="en-US" sz="1400" dirty="0">
                        <a:solidFill>
                          <a:srgbClr val="FFFF00"/>
                        </a:solidFill>
                        <a:latin typeface="Garamond" pitchFamily="18" charset="0"/>
                        <a:ea typeface="Times New Roman"/>
                        <a:cs typeface="Times New Roman"/>
                      </a:endParaRPr>
                    </a:p>
                    <a:p>
                      <a:pPr marL="0" marR="0">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SWB Match Value)  = __</a:t>
                      </a:r>
                      <a:endParaRPr lang="en-US" sz="1400" dirty="0">
                        <a:solidFill>
                          <a:srgbClr val="FFFF00"/>
                        </a:solidFill>
                        <a:latin typeface="Garamond" pitchFamily="18" charset="0"/>
                        <a:ea typeface="Times New Roman"/>
                        <a:cs typeface="Times New Roman"/>
                      </a:endParaRPr>
                    </a:p>
                    <a:p>
                      <a:pPr marL="0" marR="0">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X </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Predicted</a:t>
                      </a:r>
                      <a:endParaRPr lang="en-US" sz="1400" dirty="0">
                        <a:solidFill>
                          <a:srgbClr val="FFFF00"/>
                        </a:solidFill>
                        <a:latin typeface="Garamond" pitchFamily="18" charset="0"/>
                        <a:ea typeface="Times New Roman"/>
                        <a:cs typeface="Times New Roman"/>
                      </a:endParaRPr>
                    </a:p>
                    <a:p>
                      <a:pPr marL="0" marR="0" algn="ctr">
                        <a:spcBef>
                          <a:spcPts val="0"/>
                        </a:spcBef>
                        <a:spcAft>
                          <a:spcPts val="0"/>
                        </a:spcAft>
                        <a:tabLst>
                          <a:tab pos="2743200" algn="ctr"/>
                          <a:tab pos="5486400" algn="r"/>
                        </a:tabLst>
                      </a:pPr>
                      <a:r>
                        <a:rPr lang="en-US" sz="1400" b="1" dirty="0" err="1" smtClean="0">
                          <a:solidFill>
                            <a:srgbClr val="FFFF00"/>
                          </a:solidFill>
                          <a:latin typeface="Garamond" pitchFamily="18" charset="0"/>
                          <a:ea typeface="Times New Roman"/>
                          <a:cs typeface="Times New Roman"/>
                        </a:rPr>
                        <a:t>Probs</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1045">
                <a:tc vMerge="1">
                  <a:txBody>
                    <a:bodyPr/>
                    <a:lstStyle/>
                    <a:p>
                      <a:endParaRPr lang="en-US"/>
                    </a:p>
                  </a:txBody>
                  <a:tcPr/>
                </a:tc>
                <a:tc>
                  <a:txBody>
                    <a:bodyPr/>
                    <a:lstStyle/>
                    <a:p>
                      <a:pPr marL="0" marR="0" algn="ctr">
                        <a:spcBef>
                          <a:spcPts val="0"/>
                        </a:spcBef>
                        <a:spcAft>
                          <a:spcPts val="0"/>
                        </a:spcAft>
                        <a:tabLst>
                          <a:tab pos="2743200" algn="ctr"/>
                          <a:tab pos="5486400" algn="r"/>
                        </a:tabLst>
                      </a:pPr>
                      <a:r>
                        <a:rPr lang="en-US" sz="1400" b="1">
                          <a:solidFill>
                            <a:srgbClr val="FFFF00"/>
                          </a:solidFill>
                          <a:latin typeface="Garamond" pitchFamily="18" charset="0"/>
                          <a:ea typeface="Times New Roman"/>
                          <a:cs typeface="Times New Roman"/>
                        </a:rPr>
                        <a:t>SWB</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b="1">
                          <a:solidFill>
                            <a:srgbClr val="FFFF00"/>
                          </a:solidFill>
                          <a:latin typeface="Garamond" pitchFamily="18" charset="0"/>
                          <a:ea typeface="Times New Roman"/>
                          <a:cs typeface="Times New Roman"/>
                        </a:rPr>
                        <a:t>SWB</a:t>
                      </a:r>
                      <a:endParaRPr lang="en-US" sz="1400">
                        <a:solidFill>
                          <a:srgbClr val="FFFF00"/>
                        </a:solidFill>
                        <a:latin typeface="Garamond" pitchFamily="18" charset="0"/>
                        <a:ea typeface="Times New Roman"/>
                        <a:cs typeface="Times New Roman"/>
                      </a:endParaRPr>
                    </a:p>
                    <a:p>
                      <a:pPr marL="0" marR="0" algn="ctr">
                        <a:spcBef>
                          <a:spcPts val="0"/>
                        </a:spcBef>
                        <a:spcAft>
                          <a:spcPts val="0"/>
                        </a:spcAft>
                        <a:tabLst>
                          <a:tab pos="2743200" algn="ctr"/>
                          <a:tab pos="5486400" algn="r"/>
                        </a:tabLst>
                      </a:pPr>
                      <a:r>
                        <a:rPr lang="en-US" sz="1400" b="1">
                          <a:solidFill>
                            <a:srgbClr val="FFFF00"/>
                          </a:solidFill>
                          <a:latin typeface="Garamond" pitchFamily="18" charset="0"/>
                          <a:ea typeface="Times New Roman"/>
                          <a:cs typeface="Times New Roman"/>
                        </a:rPr>
                        <a:t>Value</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b="1" dirty="0" err="1" smtClean="0">
                          <a:solidFill>
                            <a:srgbClr val="FFFF00"/>
                          </a:solidFill>
                          <a:latin typeface="Garamond" pitchFamily="18" charset="0"/>
                          <a:ea typeface="Times New Roman"/>
                          <a:cs typeface="Times New Roman"/>
                        </a:rPr>
                        <a:t>Prob</a:t>
                      </a:r>
                      <a:endParaRPr lang="en-US" sz="1400" b="1" dirty="0" smtClean="0">
                        <a:solidFill>
                          <a:srgbClr val="FFFF00"/>
                        </a:solidFill>
                        <a:latin typeface="Garamond" pitchFamily="18" charset="0"/>
                        <a:ea typeface="Times New Roman"/>
                        <a:cs typeface="Times New Roman"/>
                      </a:endParaRPr>
                    </a:p>
                    <a:p>
                      <a:pPr marL="0" marR="0" algn="ctr">
                        <a:spcBef>
                          <a:spcPts val="0"/>
                        </a:spcBef>
                        <a:spcAft>
                          <a:spcPts val="0"/>
                        </a:spcAft>
                        <a:tabLst>
                          <a:tab pos="2743200" algn="ctr"/>
                          <a:tab pos="5486400" algn="r"/>
                        </a:tabLst>
                      </a:pPr>
                      <a:r>
                        <a:rPr lang="en-US" sz="1400" b="1" dirty="0" err="1" smtClean="0">
                          <a:solidFill>
                            <a:srgbClr val="FFFF00"/>
                          </a:solidFill>
                          <a:latin typeface="Garamond" pitchFamily="18" charset="0"/>
                          <a:ea typeface="Times New Roman"/>
                          <a:cs typeface="Times New Roman"/>
                        </a:rPr>
                        <a:t>beh</a:t>
                      </a:r>
                      <a:r>
                        <a:rPr lang="en-US" sz="1400" b="1" dirty="0">
                          <a:solidFill>
                            <a:srgbClr val="FFFF00"/>
                          </a:solidFill>
                          <a:latin typeface="Garamond" pitchFamily="18" charset="0"/>
                          <a:ea typeface="Times New Roman"/>
                          <a:cs typeface="Times New Roman"/>
                        </a:rPr>
                        <a:t>.</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endParaRPr lang="en-US" sz="1400">
                        <a:solidFill>
                          <a:srgbClr val="FFFF00"/>
                        </a:solidFill>
                        <a:latin typeface="Garamond" pitchFamily="18" charset="0"/>
                        <a:ea typeface="Times New Roman"/>
                        <a:cs typeface="Times New Roman"/>
                      </a:endParaRPr>
                    </a:p>
                    <a:p>
                      <a:pPr marL="0" marR="0" algn="ctr">
                        <a:spcBef>
                          <a:spcPts val="0"/>
                        </a:spcBef>
                        <a:spcAft>
                          <a:spcPts val="0"/>
                        </a:spcAft>
                        <a:tabLst>
                          <a:tab pos="2743200" algn="ctr"/>
                          <a:tab pos="5486400" algn="r"/>
                        </a:tabLst>
                      </a:pPr>
                      <a:r>
                        <a:rPr lang="en-US" sz="1400" b="1">
                          <a:solidFill>
                            <a:srgbClr val="FFFF00"/>
                          </a:solidFill>
                          <a:latin typeface="Garamond" pitchFamily="18" charset="0"/>
                          <a:ea typeface="Times New Roman"/>
                          <a:cs typeface="Times New Roman"/>
                        </a:rPr>
                        <a:t>S</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endParaRPr lang="en-US" sz="1400">
                        <a:solidFill>
                          <a:srgbClr val="FFFF00"/>
                        </a:solidFill>
                        <a:latin typeface="Garamond" pitchFamily="18" charset="0"/>
                        <a:ea typeface="Times New Roman"/>
                        <a:cs typeface="Times New Roman"/>
                      </a:endParaRPr>
                    </a:p>
                    <a:p>
                      <a:pPr marL="0" marR="0" algn="ctr">
                        <a:spcBef>
                          <a:spcPts val="0"/>
                        </a:spcBef>
                        <a:spcAft>
                          <a:spcPts val="0"/>
                        </a:spcAft>
                        <a:tabLst>
                          <a:tab pos="2743200" algn="ctr"/>
                          <a:tab pos="5486400" algn="r"/>
                        </a:tabLst>
                      </a:pPr>
                      <a:r>
                        <a:rPr lang="en-US" sz="1400" b="1">
                          <a:solidFill>
                            <a:srgbClr val="FFFF00"/>
                          </a:solidFill>
                          <a:latin typeface="Garamond" pitchFamily="18" charset="0"/>
                          <a:ea typeface="Times New Roman"/>
                          <a:cs typeface="Times New Roman"/>
                        </a:rPr>
                        <a:t>T</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endParaRPr lang="en-US" sz="1400">
                        <a:solidFill>
                          <a:srgbClr val="FFFF00"/>
                        </a:solidFill>
                        <a:latin typeface="Garamond" pitchFamily="18" charset="0"/>
                        <a:ea typeface="Times New Roman"/>
                        <a:cs typeface="Times New Roman"/>
                      </a:endParaRPr>
                    </a:p>
                    <a:p>
                      <a:pPr marL="0" marR="0" algn="ctr">
                        <a:spcBef>
                          <a:spcPts val="0"/>
                        </a:spcBef>
                        <a:spcAft>
                          <a:spcPts val="0"/>
                        </a:spcAft>
                        <a:tabLst>
                          <a:tab pos="2743200" algn="ctr"/>
                          <a:tab pos="5486400" algn="r"/>
                        </a:tabLst>
                      </a:pPr>
                      <a:r>
                        <a:rPr lang="en-US" sz="1400" b="1">
                          <a:solidFill>
                            <a:srgbClr val="FFFF00"/>
                          </a:solidFill>
                          <a:latin typeface="Garamond" pitchFamily="18" charset="0"/>
                          <a:ea typeface="Times New Roman"/>
                          <a:cs typeface="Times New Roman"/>
                        </a:rPr>
                        <a:t>BBR=</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761045">
                <a:tc>
                  <a:txBody>
                    <a:bodyPr/>
                    <a:lstStyle/>
                    <a:p>
                      <a:pPr marL="0" marR="0" algn="ctr">
                        <a:spcBef>
                          <a:spcPts val="0"/>
                        </a:spcBef>
                        <a:spcAft>
                          <a:spcPts val="0"/>
                        </a:spcAft>
                        <a:tabLst>
                          <a:tab pos="2743200" algn="ctr"/>
                          <a:tab pos="5486400" algn="r"/>
                        </a:tabLst>
                      </a:pPr>
                      <a:r>
                        <a:rPr lang="en-US" sz="1400" u="sng" dirty="0">
                          <a:solidFill>
                            <a:srgbClr val="FFFF00"/>
                          </a:solidFill>
                          <a:latin typeface="Garamond" pitchFamily="18" charset="0"/>
                          <a:ea typeface="Times New Roman"/>
                          <a:cs typeface="Times New Roman"/>
                        </a:rPr>
                        <a:t>Office</a:t>
                      </a:r>
                      <a:endParaRPr lang="en-US" sz="1400" dirty="0">
                        <a:solidFill>
                          <a:srgbClr val="FFFF00"/>
                        </a:solidFill>
                        <a:latin typeface="Garamond" pitchFamily="18" charset="0"/>
                        <a:ea typeface="Times New Roman"/>
                        <a:cs typeface="Times New Roman"/>
                      </a:endParaRPr>
                    </a:p>
                    <a:p>
                      <a:pPr marL="0" marR="0">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Work at desk</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Ng</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.2</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.01</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8/24=.33    X</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8/24=.33  +</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.01</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.1189       x     1-(Ng.2- Ng .2)=0 X  1= </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0.1189</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1045">
                <a:tc>
                  <a:txBody>
                    <a:bodyPr/>
                    <a:lstStyle/>
                    <a:p>
                      <a:pPr marL="0" marR="0" algn="ctr">
                        <a:spcBef>
                          <a:spcPts val="0"/>
                        </a:spcBef>
                        <a:spcAft>
                          <a:spcPts val="0"/>
                        </a:spcAft>
                        <a:tabLst>
                          <a:tab pos="2743200" algn="ctr"/>
                          <a:tab pos="5486400" algn="r"/>
                        </a:tabLst>
                      </a:pPr>
                      <a:r>
                        <a:rPr lang="en-US" sz="1400" u="sng" dirty="0">
                          <a:solidFill>
                            <a:srgbClr val="FFFF00"/>
                          </a:solidFill>
                          <a:latin typeface="Garamond" pitchFamily="18" charset="0"/>
                          <a:ea typeface="Times New Roman"/>
                          <a:cs typeface="Times New Roman"/>
                        </a:rPr>
                        <a:t>Home</a:t>
                      </a:r>
                      <a:endParaRPr lang="en-US" sz="1400" dirty="0">
                        <a:solidFill>
                          <a:srgbClr val="FFFF00"/>
                        </a:solidFill>
                        <a:latin typeface="Garamond" pitchFamily="18" charset="0"/>
                        <a:ea typeface="Times New Roman"/>
                        <a:cs typeface="Times New Roman"/>
                      </a:endParaRPr>
                    </a:p>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Eating dinner</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Po</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.1</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.01</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          .33   </a:t>
                      </a:r>
                      <a:r>
                        <a:rPr lang="en-US" sz="1400" b="1" dirty="0">
                          <a:solidFill>
                            <a:srgbClr val="FFFF00"/>
                          </a:solidFill>
                          <a:latin typeface="Garamond" pitchFamily="18" charset="0"/>
                          <a:ea typeface="Times New Roman"/>
                          <a:cs typeface="Times New Roman"/>
                        </a:rPr>
                        <a:t>X</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14/24</a:t>
                      </a:r>
                      <a:r>
                        <a:rPr lang="en-US" sz="1400" b="1" dirty="0">
                          <a:solidFill>
                            <a:srgbClr val="FFFF00"/>
                          </a:solidFill>
                          <a:latin typeface="Garamond" pitchFamily="18" charset="0"/>
                          <a:ea typeface="Times New Roman"/>
                          <a:cs typeface="Times New Roman"/>
                        </a:rPr>
                        <a:t>=.1925 +</a:t>
                      </a:r>
                      <a:r>
                        <a:rPr lang="en-US" sz="1400" dirty="0">
                          <a:solidFill>
                            <a:srgbClr val="FFFF00"/>
                          </a:solidFill>
                          <a:latin typeface="Garamond" pitchFamily="18" charset="0"/>
                          <a:ea typeface="Times New Roman"/>
                          <a:cs typeface="Times New Roman"/>
                        </a:rPr>
                        <a:t>     </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.01</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a:t>
                      </a:r>
                      <a:r>
                        <a:rPr lang="en-US" sz="1400" b="1">
                          <a:solidFill>
                            <a:srgbClr val="FFFF00"/>
                          </a:solidFill>
                          <a:latin typeface="Garamond" pitchFamily="18" charset="0"/>
                          <a:ea typeface="Times New Roman"/>
                          <a:cs typeface="Times New Roman"/>
                        </a:rPr>
                        <a:t>.2025</a:t>
                      </a:r>
                      <a:r>
                        <a:rPr lang="en-US" sz="1400">
                          <a:solidFill>
                            <a:srgbClr val="FFFF00"/>
                          </a:solidFill>
                          <a:latin typeface="Garamond" pitchFamily="18" charset="0"/>
                          <a:ea typeface="Times New Roman"/>
                          <a:cs typeface="Times New Roman"/>
                        </a:rPr>
                        <a:t>      x   1-(Po.1 - Ng .1)=</a:t>
                      </a:r>
                      <a:r>
                        <a:rPr lang="en-US" sz="1400" b="1">
                          <a:solidFill>
                            <a:srgbClr val="FFFF00"/>
                          </a:solidFill>
                          <a:latin typeface="Garamond" pitchFamily="18" charset="0"/>
                          <a:ea typeface="Times New Roman"/>
                          <a:cs typeface="Times New Roman"/>
                        </a:rPr>
                        <a:t>0) X 1=</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2743200" algn="ctr"/>
                          <a:tab pos="5486400" algn="r"/>
                        </a:tabLst>
                      </a:pPr>
                      <a:r>
                        <a:rPr lang="en-US" sz="1400" b="1">
                          <a:solidFill>
                            <a:srgbClr val="FFFF00"/>
                          </a:solidFill>
                          <a:latin typeface="Garamond" pitchFamily="18" charset="0"/>
                          <a:ea typeface="Times New Roman"/>
                          <a:cs typeface="Times New Roman"/>
                        </a:rPr>
                        <a:t>0.2025</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1045">
                <a:tc>
                  <a:txBody>
                    <a:bodyPr/>
                    <a:lstStyle/>
                    <a:p>
                      <a:pPr marL="0" marR="0">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Using telephone</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Po</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.2</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.02</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          .33   </a:t>
                      </a:r>
                      <a:r>
                        <a:rPr lang="en-US" sz="1400" b="1">
                          <a:solidFill>
                            <a:srgbClr val="FFFF00"/>
                          </a:solidFill>
                          <a:latin typeface="Garamond" pitchFamily="18" charset="0"/>
                          <a:ea typeface="Times New Roman"/>
                          <a:cs typeface="Times New Roman"/>
                        </a:rPr>
                        <a:t>X</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  “      </a:t>
                      </a:r>
                      <a:r>
                        <a:rPr lang="en-US" sz="1400" b="1">
                          <a:solidFill>
                            <a:srgbClr val="FFFF00"/>
                          </a:solidFill>
                          <a:latin typeface="Garamond" pitchFamily="18" charset="0"/>
                          <a:ea typeface="Times New Roman"/>
                          <a:cs typeface="Times New Roman"/>
                        </a:rPr>
                        <a:t>.1995+</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.02</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spcBef>
                          <a:spcPts val="0"/>
                        </a:spcBef>
                        <a:spcAft>
                          <a:spcPts val="0"/>
                        </a:spcAft>
                        <a:tabLst>
                          <a:tab pos="2743200" algn="ctr"/>
                          <a:tab pos="5486400" algn="r"/>
                        </a:tabLst>
                      </a:pPr>
                      <a:r>
                        <a:rPr lang="en-US" sz="1400" b="1">
                          <a:solidFill>
                            <a:srgbClr val="FFFF00"/>
                          </a:solidFill>
                          <a:latin typeface="Garamond" pitchFamily="18" charset="0"/>
                          <a:ea typeface="Times New Roman"/>
                          <a:cs typeface="Times New Roman"/>
                        </a:rPr>
                        <a:t>.2195</a:t>
                      </a:r>
                      <a:r>
                        <a:rPr lang="en-US" sz="1400">
                          <a:solidFill>
                            <a:srgbClr val="FFFF00"/>
                          </a:solidFill>
                          <a:latin typeface="Garamond" pitchFamily="18" charset="0"/>
                          <a:ea typeface="Times New Roman"/>
                          <a:cs typeface="Times New Roman"/>
                        </a:rPr>
                        <a:t>       x   1-(Po.2 - Ng .2) = </a:t>
                      </a:r>
                      <a:r>
                        <a:rPr lang="en-US" sz="1400" b="1">
                          <a:solidFill>
                            <a:srgbClr val="FFFF00"/>
                          </a:solidFill>
                          <a:latin typeface="Garamond" pitchFamily="18" charset="0"/>
                          <a:ea typeface="Times New Roman"/>
                          <a:cs typeface="Times New Roman"/>
                        </a:rPr>
                        <a:t>0</a:t>
                      </a:r>
                      <a:r>
                        <a:rPr lang="en-US" sz="1400">
                          <a:solidFill>
                            <a:srgbClr val="FFFF00"/>
                          </a:solidFill>
                          <a:latin typeface="Garamond" pitchFamily="18" charset="0"/>
                          <a:ea typeface="Times New Roman"/>
                          <a:cs typeface="Times New Roman"/>
                        </a:rPr>
                        <a:t> </a:t>
                      </a:r>
                      <a:r>
                        <a:rPr lang="en-US" sz="1400" b="1">
                          <a:solidFill>
                            <a:srgbClr val="FFFF00"/>
                          </a:solidFill>
                          <a:latin typeface="Garamond" pitchFamily="18" charset="0"/>
                          <a:ea typeface="Times New Roman"/>
                          <a:cs typeface="Times New Roman"/>
                        </a:rPr>
                        <a:t>X 1=  </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2743200" algn="ctr"/>
                          <a:tab pos="5486400" algn="r"/>
                        </a:tabLst>
                      </a:pPr>
                      <a:r>
                        <a:rPr lang="en-US" sz="1400" b="1">
                          <a:solidFill>
                            <a:srgbClr val="FFFF00"/>
                          </a:solidFill>
                          <a:latin typeface="Garamond" pitchFamily="18" charset="0"/>
                          <a:ea typeface="Times New Roman"/>
                          <a:cs typeface="Times New Roman"/>
                        </a:rPr>
                        <a:t>0. 2195</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1045">
                <a:tc>
                  <a:txBody>
                    <a:bodyPr/>
                    <a:lstStyle/>
                    <a:p>
                      <a:pPr marL="0" marR="0">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Reading, home</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Po</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.3</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.04</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          .33   </a:t>
                      </a:r>
                      <a:r>
                        <a:rPr lang="en-US" sz="1400" b="1">
                          <a:solidFill>
                            <a:srgbClr val="FFFF00"/>
                          </a:solidFill>
                          <a:latin typeface="Garamond" pitchFamily="18" charset="0"/>
                          <a:ea typeface="Times New Roman"/>
                          <a:cs typeface="Times New Roman"/>
                        </a:rPr>
                        <a:t>X</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 ‘        .</a:t>
                      </a:r>
                      <a:r>
                        <a:rPr lang="en-US" sz="1400" b="1">
                          <a:solidFill>
                            <a:srgbClr val="FFFF00"/>
                          </a:solidFill>
                          <a:latin typeface="Garamond" pitchFamily="18" charset="0"/>
                          <a:ea typeface="Times New Roman"/>
                          <a:cs typeface="Times New Roman"/>
                        </a:rPr>
                        <a:t>1995+</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.04</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.2395       x   1-(Po .3  - Ng .2) =.9 X =</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2743200" algn="ctr"/>
                          <a:tab pos="5486400" algn="r"/>
                        </a:tabLst>
                      </a:pPr>
                      <a:r>
                        <a:rPr lang="en-US" sz="1400" b="1">
                          <a:solidFill>
                            <a:srgbClr val="FFFF00"/>
                          </a:solidFill>
                          <a:latin typeface="Garamond" pitchFamily="18" charset="0"/>
                          <a:ea typeface="Times New Roman"/>
                          <a:cs typeface="Times New Roman"/>
                        </a:rPr>
                        <a:t>0.2155</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1045">
                <a:tc>
                  <a:txBody>
                    <a:bodyPr/>
                    <a:lstStyle/>
                    <a:p>
                      <a:pPr marL="0" marR="0">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Listening to music</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Po</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.3</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.10</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          .33   </a:t>
                      </a:r>
                      <a:r>
                        <a:rPr lang="en-US" sz="1400" b="1" dirty="0">
                          <a:solidFill>
                            <a:srgbClr val="FFFF00"/>
                          </a:solidFill>
                          <a:latin typeface="Garamond" pitchFamily="18" charset="0"/>
                          <a:ea typeface="Times New Roman"/>
                          <a:cs typeface="Times New Roman"/>
                        </a:rPr>
                        <a:t>X</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 “       </a:t>
                      </a:r>
                      <a:r>
                        <a:rPr lang="en-US" sz="1400" b="1" dirty="0">
                          <a:solidFill>
                            <a:srgbClr val="FFFF00"/>
                          </a:solidFill>
                          <a:latin typeface="Garamond" pitchFamily="18" charset="0"/>
                          <a:ea typeface="Times New Roman"/>
                          <a:cs typeface="Times New Roman"/>
                        </a:rPr>
                        <a:t>.1995+</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.10</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.2995  </a:t>
                      </a:r>
                      <a:r>
                        <a:rPr lang="en-US" sz="1400" dirty="0">
                          <a:solidFill>
                            <a:srgbClr val="FFFF00"/>
                          </a:solidFill>
                          <a:latin typeface="Garamond" pitchFamily="18" charset="0"/>
                          <a:ea typeface="Times New Roman"/>
                          <a:cs typeface="Times New Roman"/>
                        </a:rPr>
                        <a:t>     x   1- (Po.3- Po.3) = 0 </a:t>
                      </a:r>
                      <a:r>
                        <a:rPr lang="en-US" sz="1400" b="1" dirty="0">
                          <a:solidFill>
                            <a:srgbClr val="FFFF00"/>
                          </a:solidFill>
                          <a:latin typeface="Garamond" pitchFamily="18" charset="0"/>
                          <a:ea typeface="Times New Roman"/>
                          <a:cs typeface="Times New Roman"/>
                        </a:rPr>
                        <a:t>X</a:t>
                      </a:r>
                      <a:r>
                        <a:rPr lang="en-US" sz="1400" dirty="0">
                          <a:solidFill>
                            <a:srgbClr val="FFFF00"/>
                          </a:solidFill>
                          <a:latin typeface="Garamond" pitchFamily="18" charset="0"/>
                          <a:ea typeface="Times New Roman"/>
                          <a:cs typeface="Times New Roman"/>
                        </a:rPr>
                        <a:t> 1.=</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0.2995</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502050645"/>
              </p:ext>
            </p:extLst>
          </p:nvPr>
        </p:nvGraphicFramePr>
        <p:xfrm>
          <a:off x="457200" y="1828800"/>
          <a:ext cx="8534400" cy="3200400"/>
        </p:xfrm>
        <a:graphic>
          <a:graphicData uri="http://schemas.openxmlformats.org/drawingml/2006/table">
            <a:tbl>
              <a:tblPr/>
              <a:tblGrid>
                <a:gridCol w="1269300"/>
                <a:gridCol w="547092"/>
                <a:gridCol w="547092"/>
                <a:gridCol w="848108"/>
                <a:gridCol w="161114"/>
                <a:gridCol w="412037"/>
                <a:gridCol w="863457"/>
                <a:gridCol w="445331"/>
                <a:gridCol w="667271"/>
                <a:gridCol w="656397"/>
                <a:gridCol w="1126601"/>
                <a:gridCol w="990600"/>
              </a:tblGrid>
              <a:tr h="711200">
                <a:tc>
                  <a:txBody>
                    <a:bodyPr/>
                    <a:lstStyle/>
                    <a:p>
                      <a:pPr marL="0" marR="0">
                        <a:spcBef>
                          <a:spcPts val="0"/>
                        </a:spcBef>
                        <a:spcAft>
                          <a:spcPts val="0"/>
                        </a:spcAft>
                        <a:tabLst>
                          <a:tab pos="2743200" algn="ctr"/>
                          <a:tab pos="5486400" algn="r"/>
                        </a:tabLst>
                      </a:pPr>
                      <a:r>
                        <a:rPr lang="en-US" sz="1400" dirty="0">
                          <a:latin typeface="Garamond" pitchFamily="18" charset="0"/>
                          <a:ea typeface="Times New Roman"/>
                          <a:cs typeface="Times New Roman"/>
                        </a:rPr>
                        <a:t>Operating computer</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latin typeface="Garamond" pitchFamily="18" charset="0"/>
                          <a:ea typeface="Times New Roman"/>
                          <a:cs typeface="Times New Roman"/>
                        </a:rPr>
                        <a:t>Po</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latin typeface="Garamond" pitchFamily="18" charset="0"/>
                          <a:ea typeface="Times New Roman"/>
                          <a:cs typeface="Times New Roman"/>
                        </a:rPr>
                        <a:t>.3</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latin typeface="Garamond" pitchFamily="18" charset="0"/>
                          <a:ea typeface="Times New Roman"/>
                          <a:cs typeface="Times New Roman"/>
                        </a:rPr>
                        <a:t>.20</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tabLst>
                          <a:tab pos="2743200" algn="ctr"/>
                          <a:tab pos="5486400" algn="r"/>
                        </a:tabLst>
                      </a:pPr>
                      <a:r>
                        <a:rPr lang="en-US" sz="1400" dirty="0">
                          <a:latin typeface="Garamond" pitchFamily="18" charset="0"/>
                          <a:ea typeface="Times New Roman"/>
                          <a:cs typeface="Times New Roman"/>
                        </a:rPr>
                        <a:t>          .33   </a:t>
                      </a:r>
                      <a:r>
                        <a:rPr lang="en-US" sz="1400" b="1" dirty="0">
                          <a:latin typeface="Garamond" pitchFamily="18" charset="0"/>
                          <a:ea typeface="Times New Roman"/>
                          <a:cs typeface="Times New Roman"/>
                        </a:rPr>
                        <a:t>X</a:t>
                      </a:r>
                      <a:endParaRPr lang="en-US" sz="1400" dirty="0">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tabLst>
                          <a:tab pos="2743200" algn="ctr"/>
                          <a:tab pos="5486400" algn="r"/>
                        </a:tabLst>
                      </a:pPr>
                      <a:r>
                        <a:rPr lang="en-US" sz="1400" dirty="0">
                          <a:latin typeface="Garamond" pitchFamily="18" charset="0"/>
                          <a:ea typeface="Times New Roman"/>
                          <a:cs typeface="Times New Roman"/>
                        </a:rPr>
                        <a:t> “       </a:t>
                      </a:r>
                      <a:r>
                        <a:rPr lang="en-US" sz="1400" b="1" dirty="0">
                          <a:latin typeface="Garamond" pitchFamily="18" charset="0"/>
                          <a:ea typeface="Times New Roman"/>
                          <a:cs typeface="Times New Roman"/>
                        </a:rPr>
                        <a:t>.1995+</a:t>
                      </a:r>
                      <a:endParaRPr lang="en-US" sz="1400" dirty="0">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latin typeface="Garamond" pitchFamily="18" charset="0"/>
                          <a:ea typeface="Times New Roman"/>
                          <a:cs typeface="Times New Roman"/>
                        </a:rPr>
                        <a:t>.20</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spcBef>
                          <a:spcPts val="0"/>
                        </a:spcBef>
                        <a:spcAft>
                          <a:spcPts val="0"/>
                        </a:spcAft>
                        <a:tabLst>
                          <a:tab pos="2743200" algn="ctr"/>
                          <a:tab pos="5486400" algn="r"/>
                        </a:tabLst>
                      </a:pPr>
                      <a:r>
                        <a:rPr lang="en-US" sz="1400" b="1">
                          <a:latin typeface="Garamond" pitchFamily="18" charset="0"/>
                          <a:ea typeface="Times New Roman"/>
                          <a:cs typeface="Times New Roman"/>
                        </a:rPr>
                        <a:t>.3995</a:t>
                      </a:r>
                      <a:r>
                        <a:rPr lang="en-US" sz="1400">
                          <a:latin typeface="Garamond" pitchFamily="18" charset="0"/>
                          <a:ea typeface="Times New Roman"/>
                          <a:cs typeface="Times New Roman"/>
                        </a:rPr>
                        <a:t>       x   1- (Po.3-Ng.2) =.</a:t>
                      </a:r>
                      <a:r>
                        <a:rPr lang="en-US" sz="1400" b="1">
                          <a:latin typeface="Garamond" pitchFamily="18" charset="0"/>
                          <a:ea typeface="Times New Roman"/>
                          <a:cs typeface="Times New Roman"/>
                        </a:rPr>
                        <a:t>.9</a:t>
                      </a:r>
                      <a:r>
                        <a:rPr lang="en-US" sz="1400">
                          <a:latin typeface="Garamond" pitchFamily="18" charset="0"/>
                          <a:ea typeface="Times New Roman"/>
                          <a:cs typeface="Times New Roman"/>
                        </a:rPr>
                        <a:t> X </a:t>
                      </a:r>
                      <a:r>
                        <a:rPr lang="en-US" sz="1400" b="1">
                          <a:latin typeface="Garamond" pitchFamily="18" charset="0"/>
                          <a:ea typeface="Times New Roman"/>
                          <a:cs typeface="Times New Roman"/>
                        </a:rPr>
                        <a:t>.9= </a:t>
                      </a:r>
                      <a:endParaRPr lang="en-US" sz="1400">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2743200" algn="ctr"/>
                          <a:tab pos="5486400" algn="r"/>
                        </a:tabLst>
                      </a:pPr>
                      <a:r>
                        <a:rPr lang="en-US" sz="1400" b="1">
                          <a:solidFill>
                            <a:srgbClr val="FF0000"/>
                          </a:solidFill>
                          <a:latin typeface="Garamond" pitchFamily="18" charset="0"/>
                          <a:ea typeface="Times New Roman"/>
                          <a:cs typeface="Times New Roman"/>
                        </a:rPr>
                        <a:t>0.3595</a:t>
                      </a:r>
                      <a:endParaRPr lang="en-US" sz="1400">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200">
                <a:tc>
                  <a:txBody>
                    <a:bodyPr/>
                    <a:lstStyle/>
                    <a:p>
                      <a:pPr marL="0" marR="0">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Watching TV</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Po</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.3</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.30</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          .33   </a:t>
                      </a:r>
                      <a:r>
                        <a:rPr lang="en-US" sz="1400" b="1">
                          <a:solidFill>
                            <a:srgbClr val="FFFF00"/>
                          </a:solidFill>
                          <a:latin typeface="Garamond" pitchFamily="18" charset="0"/>
                          <a:ea typeface="Times New Roman"/>
                          <a:cs typeface="Times New Roman"/>
                        </a:rPr>
                        <a:t>X</a:t>
                      </a:r>
                      <a:r>
                        <a:rPr lang="en-US" sz="1400">
                          <a:solidFill>
                            <a:srgbClr val="FFFF00"/>
                          </a:solidFill>
                          <a:latin typeface="Garamond" pitchFamily="18" charset="0"/>
                          <a:ea typeface="Times New Roman"/>
                          <a:cs typeface="Times New Roman"/>
                        </a:rPr>
                        <a:t> </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 </a:t>
                      </a:r>
                      <a:r>
                        <a:rPr lang="en-US" sz="1400" b="1">
                          <a:solidFill>
                            <a:srgbClr val="FFFF00"/>
                          </a:solidFill>
                          <a:latin typeface="Garamond" pitchFamily="18" charset="0"/>
                          <a:ea typeface="Times New Roman"/>
                          <a:cs typeface="Times New Roman"/>
                        </a:rPr>
                        <a:t>“      .1995+</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a:solidFill>
                            <a:srgbClr val="FFFF00"/>
                          </a:solidFill>
                          <a:latin typeface="Garamond" pitchFamily="18" charset="0"/>
                          <a:ea typeface="Times New Roman"/>
                          <a:cs typeface="Times New Roman"/>
                        </a:rPr>
                        <a:t>.30</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spcBef>
                          <a:spcPts val="0"/>
                        </a:spcBef>
                        <a:spcAft>
                          <a:spcPts val="0"/>
                        </a:spcAft>
                        <a:tabLst>
                          <a:tab pos="2743200" algn="ctr"/>
                          <a:tab pos="5486400" algn="r"/>
                        </a:tabLst>
                      </a:pPr>
                      <a:r>
                        <a:rPr lang="en-US" sz="1400" b="1">
                          <a:solidFill>
                            <a:srgbClr val="FFFF00"/>
                          </a:solidFill>
                          <a:latin typeface="Garamond" pitchFamily="18" charset="0"/>
                          <a:ea typeface="Times New Roman"/>
                          <a:cs typeface="Times New Roman"/>
                        </a:rPr>
                        <a:t>.4995</a:t>
                      </a:r>
                      <a:r>
                        <a:rPr lang="en-US" sz="1400">
                          <a:solidFill>
                            <a:srgbClr val="FFFF00"/>
                          </a:solidFill>
                          <a:latin typeface="Garamond" pitchFamily="18" charset="0"/>
                          <a:ea typeface="Times New Roman"/>
                          <a:cs typeface="Times New Roman"/>
                        </a:rPr>
                        <a:t>      x   1- (Po.3- Po.3) = </a:t>
                      </a:r>
                      <a:r>
                        <a:rPr lang="en-US" sz="1400" b="1">
                          <a:solidFill>
                            <a:srgbClr val="FFFF00"/>
                          </a:solidFill>
                          <a:latin typeface="Garamond" pitchFamily="18" charset="0"/>
                          <a:ea typeface="Times New Roman"/>
                          <a:cs typeface="Times New Roman"/>
                        </a:rPr>
                        <a:t>0</a:t>
                      </a:r>
                      <a:r>
                        <a:rPr lang="en-US" sz="1400">
                          <a:solidFill>
                            <a:srgbClr val="FFFF00"/>
                          </a:solidFill>
                          <a:latin typeface="Garamond" pitchFamily="18" charset="0"/>
                          <a:ea typeface="Times New Roman"/>
                          <a:cs typeface="Times New Roman"/>
                        </a:rPr>
                        <a:t> X  1=  </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2743200" algn="ctr"/>
                          <a:tab pos="5486400" algn="r"/>
                        </a:tabLst>
                      </a:pPr>
                      <a:r>
                        <a:rPr lang="en-US" sz="1400" b="1">
                          <a:solidFill>
                            <a:srgbClr val="FFFF00"/>
                          </a:solidFill>
                          <a:latin typeface="Garamond" pitchFamily="18" charset="0"/>
                          <a:ea typeface="Times New Roman"/>
                          <a:cs typeface="Times New Roman"/>
                        </a:rPr>
                        <a:t>0.4995</a:t>
                      </a:r>
                      <a:endParaRPr lang="en-US" sz="140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0">
                <a:tc>
                  <a:txBody>
                    <a:bodyPr/>
                    <a:lstStyle/>
                    <a:p>
                      <a:pPr marL="0" marR="0">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Others not listed</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Po</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.4</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.32</a:t>
                      </a:r>
                    </a:p>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Total P=1.0</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          .33   </a:t>
                      </a:r>
                      <a:r>
                        <a:rPr lang="en-US" sz="1400" b="1" dirty="0">
                          <a:solidFill>
                            <a:srgbClr val="FFFF00"/>
                          </a:solidFill>
                          <a:latin typeface="Garamond" pitchFamily="18" charset="0"/>
                          <a:ea typeface="Times New Roman"/>
                          <a:cs typeface="Times New Roman"/>
                        </a:rPr>
                        <a:t>X</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 “      </a:t>
                      </a:r>
                      <a:r>
                        <a:rPr lang="en-US" sz="1400" b="1" dirty="0">
                          <a:solidFill>
                            <a:srgbClr val="FFFF00"/>
                          </a:solidFill>
                          <a:latin typeface="Garamond" pitchFamily="18" charset="0"/>
                          <a:ea typeface="Times New Roman"/>
                          <a:cs typeface="Times New Roman"/>
                        </a:rPr>
                        <a:t>.1995+</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.32</a:t>
                      </a:r>
                    </a:p>
                    <a:p>
                      <a:pPr marL="0" marR="0" algn="ctr">
                        <a:spcBef>
                          <a:spcPts val="0"/>
                        </a:spcBef>
                        <a:spcAft>
                          <a:spcPts val="0"/>
                        </a:spcAft>
                        <a:tabLst>
                          <a:tab pos="2743200" algn="ctr"/>
                          <a:tab pos="5486400" algn="r"/>
                        </a:tabLst>
                      </a:pPr>
                      <a:r>
                        <a:rPr lang="en-US" sz="1400" dirty="0">
                          <a:solidFill>
                            <a:srgbClr val="FFFF00"/>
                          </a:solidFill>
                          <a:latin typeface="Garamond" pitchFamily="18" charset="0"/>
                          <a:ea typeface="Times New Roman"/>
                          <a:cs typeface="Times New Roman"/>
                        </a:rPr>
                        <a:t>Total P=1.0</a:t>
                      </a: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prediction, assuming perfect match SWB type and intensity </a:t>
                      </a:r>
                      <a:endParaRPr lang="en-US" sz="1400" dirty="0">
                        <a:solidFill>
                          <a:srgbClr val="FFFF00"/>
                        </a:solidFill>
                        <a:latin typeface="Garamond" pitchFamily="18" charset="0"/>
                        <a:ea typeface="Times New Roman"/>
                        <a:cs typeface="Times New Roman"/>
                      </a:endParaRPr>
                    </a:p>
                    <a:p>
                      <a:pPr marL="0" marR="0">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.5195     x  1- (Po .4  -  Po .4) =0 X 1=  </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tabLst>
                          <a:tab pos="2743200" algn="ctr"/>
                          <a:tab pos="5486400" algn="r"/>
                        </a:tabLst>
                      </a:pPr>
                      <a:endParaRPr lang="en-US" sz="1400" dirty="0">
                        <a:solidFill>
                          <a:srgbClr val="FFFF00"/>
                        </a:solidFill>
                        <a:latin typeface="Garamond" pitchFamily="18" charset="0"/>
                        <a:ea typeface="Times New Roman"/>
                        <a:cs typeface="Times New Roman"/>
                      </a:endParaRPr>
                    </a:p>
                    <a:p>
                      <a:pPr marL="0" marR="0" algn="ctr">
                        <a:spcBef>
                          <a:spcPts val="0"/>
                        </a:spcBef>
                        <a:spcAft>
                          <a:spcPts val="0"/>
                        </a:spcAft>
                        <a:tabLst>
                          <a:tab pos="2743200" algn="ctr"/>
                          <a:tab pos="5486400" algn="r"/>
                        </a:tabLst>
                      </a:pPr>
                      <a:r>
                        <a:rPr lang="en-US" sz="1400" b="1" dirty="0">
                          <a:solidFill>
                            <a:srgbClr val="FFFF00"/>
                          </a:solidFill>
                          <a:latin typeface="Garamond" pitchFamily="18" charset="0"/>
                          <a:ea typeface="Times New Roman"/>
                          <a:cs typeface="Times New Roman"/>
                        </a:rPr>
                        <a:t>0.5195</a:t>
                      </a:r>
                      <a:endParaRPr lang="en-US" sz="1400" dirty="0">
                        <a:solidFill>
                          <a:srgbClr val="FFFF00"/>
                        </a:solidFill>
                        <a:latin typeface="Garamond" pitchFamily="18" charset="0"/>
                        <a:ea typeface="Times New Roman"/>
                        <a:cs typeface="Times New Roman"/>
                      </a:endParaRPr>
                    </a:p>
                  </a:txBody>
                  <a:tcPr marL="47021" marR="470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570576531"/>
              </p:ext>
            </p:extLst>
          </p:nvPr>
        </p:nvGraphicFramePr>
        <p:xfrm>
          <a:off x="457201" y="533401"/>
          <a:ext cx="8534400" cy="1310650"/>
        </p:xfrm>
        <a:graphic>
          <a:graphicData uri="http://schemas.openxmlformats.org/drawingml/2006/table">
            <a:tbl>
              <a:tblPr/>
              <a:tblGrid>
                <a:gridCol w="1219199"/>
                <a:gridCol w="590530"/>
                <a:gridCol w="579478"/>
                <a:gridCol w="811192"/>
                <a:gridCol w="573790"/>
                <a:gridCol w="849496"/>
                <a:gridCol w="499078"/>
                <a:gridCol w="788818"/>
                <a:gridCol w="696284"/>
                <a:gridCol w="943547"/>
                <a:gridCol w="982988"/>
              </a:tblGrid>
              <a:tr h="51440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itchFamily="18" charset="0"/>
                          <a:cs typeface="Times New Roman" pitchFamily="18" charset="0"/>
                        </a:rPr>
                        <a:t>BBR List of</a:t>
                      </a:r>
                      <a:endParaRPr kumimoji="0" lang="en-US" sz="1600" b="0"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00"/>
                          </a:solidFill>
                          <a:effectLst/>
                          <a:latin typeface="Times New Roman" pitchFamily="18" charset="0"/>
                          <a:cs typeface="Times New Roman" pitchFamily="18" charset="0"/>
                        </a:rPr>
                        <a:t>Observed Behaviors in Specified Space</a:t>
                      </a:r>
                      <a:endParaRPr kumimoji="0" lang="en-US" sz="16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BBR List</a:t>
                      </a:r>
                      <a:endParaRPr kumimoji="0" lang="en-US" sz="1000" b="0" i="0" u="none" strike="noStrike" cap="none" normalizeH="0" baseline="0" smtClean="0">
                        <a:ln>
                          <a:noFill/>
                        </a:ln>
                        <a:solidFill>
                          <a:srgbClr val="FFFF00"/>
                        </a:solidFill>
                        <a:effectLst/>
                        <a:latin typeface="Times New Roman" pitchFamily="18" charset="0"/>
                        <a:cs typeface="Times New Roman" pitchFamily="18"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Nexus Probabilities</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Nexus Probabilities Multiplied</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1.0-(BBR,  SWB type &amp; Value-</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 Current</a:t>
                      </a:r>
                      <a:endParaRPr kumimoji="0" lang="en-US" sz="1000" b="0" i="0" u="none" strike="noStrike" cap="none" normalizeH="0" baseline="0" smtClean="0">
                        <a:ln>
                          <a:noFill/>
                        </a:ln>
                        <a:solidFill>
                          <a:srgbClr val="FFFF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SWB Match Value)  = __</a:t>
                      </a:r>
                      <a:endParaRPr kumimoji="0" lang="en-US" sz="1000" b="0" i="0" u="none" strike="noStrike" cap="none" normalizeH="0" baseline="0" smtClean="0">
                        <a:ln>
                          <a:noFill/>
                        </a:ln>
                        <a:solidFill>
                          <a:srgbClr val="FFFF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X </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Predicted</a:t>
                      </a:r>
                      <a:endParaRPr kumimoji="0" lang="en-US" sz="1000" b="0" i="0" u="none" strike="noStrike" cap="none" normalizeH="0" baseline="0" smtClean="0">
                        <a:ln>
                          <a:noFill/>
                        </a:ln>
                        <a:solidFill>
                          <a:srgbClr val="FFFF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rgbClr val="FFFF00"/>
                          </a:solidFill>
                          <a:effectLst/>
                          <a:latin typeface="Times New Roman" pitchFamily="18" charset="0"/>
                          <a:cs typeface="Times New Roman" pitchFamily="18" charset="0"/>
                        </a:rPr>
                        <a:t>Probabilities</a:t>
                      </a:r>
                      <a:endParaRPr kumimoji="0" lang="en-US" sz="1800" b="0" i="0" u="none" strike="noStrike" cap="none" normalizeH="0" baseline="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759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SWB</a:t>
                      </a:r>
                      <a:endParaRPr kumimoji="0" lang="en-US" sz="18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SWB</a:t>
                      </a:r>
                      <a:endParaRPr kumimoji="0" lang="en-US" sz="1000" b="0"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Value</a:t>
                      </a:r>
                      <a:endParaRPr kumimoji="0" lang="en-US" sz="18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rgbClr val="FFFF00"/>
                          </a:solidFill>
                          <a:effectLst/>
                          <a:latin typeface="Times New Roman" pitchFamily="18" charset="0"/>
                          <a:cs typeface="Times New Roman" pitchFamily="18" charset="0"/>
                        </a:rPr>
                        <a:t>Prob</a:t>
                      </a: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 </a:t>
                      </a:r>
                      <a:r>
                        <a:rPr kumimoji="0" lang="en-US" sz="1100" b="1" i="0" u="none" strike="noStrike" cap="none" normalizeH="0" baseline="0" dirty="0" err="1" smtClean="0">
                          <a:ln>
                            <a:noFill/>
                          </a:ln>
                          <a:solidFill>
                            <a:srgbClr val="FFFF00"/>
                          </a:solidFill>
                          <a:effectLst/>
                          <a:latin typeface="Times New Roman" pitchFamily="18" charset="0"/>
                          <a:cs typeface="Times New Roman" pitchFamily="18" charset="0"/>
                        </a:rPr>
                        <a:t>beh</a:t>
                      </a: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a:t>
                      </a:r>
                      <a:endParaRPr kumimoji="0" lang="en-US" sz="18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S</a:t>
                      </a:r>
                      <a:endParaRPr kumimoji="0" lang="en-US" sz="18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T</a:t>
                      </a:r>
                      <a:endParaRPr kumimoji="0" lang="en-US" sz="18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FF00"/>
                          </a:solidFill>
                          <a:effectLst/>
                          <a:latin typeface="Times New Roman" pitchFamily="18" charset="0"/>
                          <a:cs typeface="Times New Roman" pitchFamily="18" charset="0"/>
                        </a:rPr>
                        <a:t>BBR=</a:t>
                      </a:r>
                      <a:endParaRPr kumimoji="0" lang="en-US" sz="1800" b="0" i="0" u="none" strike="noStrike" cap="none" normalizeH="0" baseline="0" dirty="0" smtClean="0">
                        <a:ln>
                          <a:noFill/>
                        </a:ln>
                        <a:solidFill>
                          <a:srgbClr val="FFFF00"/>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2400" dirty="0" smtClean="0">
                <a:solidFill>
                  <a:srgbClr val="FFFF00"/>
                </a:solidFill>
              </a:rPr>
              <a:t>Current Path to Theory Strengths</a:t>
            </a:r>
            <a:endParaRPr lang="en-US" sz="2400" dirty="0"/>
          </a:p>
        </p:txBody>
      </p:sp>
      <p:sp>
        <p:nvSpPr>
          <p:cNvPr id="3" name="Content Placeholder 2"/>
          <p:cNvSpPr>
            <a:spLocks noGrp="1"/>
          </p:cNvSpPr>
          <p:nvPr>
            <p:ph idx="1"/>
          </p:nvPr>
        </p:nvSpPr>
        <p:spPr>
          <a:xfrm>
            <a:off x="533400" y="1066800"/>
            <a:ext cx="8229600" cy="5105400"/>
          </a:xfrm>
        </p:spPr>
        <p:txBody>
          <a:bodyPr/>
          <a:lstStyle/>
          <a:p>
            <a:r>
              <a:rPr lang="en-US" sz="2400" dirty="0" smtClean="0">
                <a:solidFill>
                  <a:srgbClr val="FFFF00"/>
                </a:solidFill>
              </a:rPr>
              <a:t>Potential for organizing and explaining multiple domains of psychological knowledge &amp; lawful phenomena using concepts &amp; principles shared across knowledge domains.</a:t>
            </a:r>
          </a:p>
          <a:p>
            <a:r>
              <a:rPr lang="en-US" sz="2400" dirty="0" smtClean="0">
                <a:solidFill>
                  <a:srgbClr val="FFFF00"/>
                </a:solidFill>
              </a:rPr>
              <a:t>Quantitative logical structure clearly implies experiments derived to gather supporting or non-supporting evidence for the theory.</a:t>
            </a:r>
          </a:p>
          <a:p>
            <a:r>
              <a:rPr lang="en-US" sz="2400" dirty="0" smtClean="0">
                <a:solidFill>
                  <a:srgbClr val="FFFF00"/>
                </a:solidFill>
              </a:rPr>
              <a:t>From proposed &amp; future equations, it may be possible, even when a proposed variable cannot be precisely defined, to predict behaviors for an individual at a specified nexus.</a:t>
            </a:r>
          </a:p>
          <a:p>
            <a:r>
              <a:rPr lang="en-US" sz="2400" dirty="0" smtClean="0">
                <a:solidFill>
                  <a:srgbClr val="FFFF00"/>
                </a:solidFill>
              </a:rPr>
              <a:t>Potential to be used for multiple applied purposes.</a:t>
            </a:r>
          </a:p>
          <a:p>
            <a:r>
              <a:rPr lang="en-US" sz="2400" dirty="0" smtClean="0">
                <a:solidFill>
                  <a:srgbClr val="FFFF00"/>
                </a:solidFill>
              </a:rPr>
              <a:t>May facilitate possibility it can be integrated with, if not subsume, other circumscribed theories in current disparate knowledge and theory domains.</a:t>
            </a:r>
          </a:p>
          <a:p>
            <a:r>
              <a:rPr lang="en-US" sz="2400" dirty="0" smtClean="0">
                <a:solidFill>
                  <a:srgbClr val="FFFF00"/>
                </a:solidFill>
              </a:rPr>
              <a:t>May be improved by collapsing the SWB type variable Po &amp; Ng to a parsimonious variable which reflects “making it better”. </a:t>
            </a:r>
            <a:endParaRPr lang="en-US" sz="2400" dirty="0">
              <a:solidFill>
                <a:srgbClr val="FFFF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defRPr/>
            </a:pPr>
            <a:r>
              <a:rPr lang="en-US" sz="4000" dirty="0" smtClean="0">
                <a:solidFill>
                  <a:srgbClr val="FFFF00"/>
                </a:solidFill>
              </a:rPr>
              <a:t>Current Path to Theory Problems (1)</a:t>
            </a:r>
          </a:p>
        </p:txBody>
      </p:sp>
      <p:sp>
        <p:nvSpPr>
          <p:cNvPr id="134147" name="Rectangle 3"/>
          <p:cNvSpPr>
            <a:spLocks noGrp="1" noChangeArrowheads="1"/>
          </p:cNvSpPr>
          <p:nvPr>
            <p:ph type="body" idx="1"/>
          </p:nvPr>
        </p:nvSpPr>
        <p:spPr/>
        <p:txBody>
          <a:bodyPr/>
          <a:lstStyle/>
          <a:p>
            <a:pPr eaLnBrk="1" hangingPunct="1">
              <a:defRPr/>
            </a:pPr>
            <a:r>
              <a:rPr lang="en-US" sz="2800" dirty="0" smtClean="0">
                <a:solidFill>
                  <a:srgbClr val="FFFF00"/>
                </a:solidFill>
              </a:rPr>
              <a:t>Problematic definition of goal directed behavior</a:t>
            </a:r>
          </a:p>
          <a:p>
            <a:pPr eaLnBrk="1" hangingPunct="1">
              <a:defRPr/>
            </a:pPr>
            <a:r>
              <a:rPr lang="en-US" sz="2800" dirty="0" smtClean="0">
                <a:solidFill>
                  <a:srgbClr val="FFFF00"/>
                </a:solidFill>
              </a:rPr>
              <a:t>Existing measure of space, precision GPS, may not be precise enough to specify details of a true discriminative stimulus for emitted behavior. </a:t>
            </a:r>
          </a:p>
          <a:p>
            <a:pPr eaLnBrk="1" hangingPunct="1">
              <a:defRPr/>
            </a:pPr>
            <a:r>
              <a:rPr lang="en-US" sz="2800" dirty="0" smtClean="0">
                <a:solidFill>
                  <a:srgbClr val="FFFF00"/>
                </a:solidFill>
              </a:rPr>
              <a:t>No existing measurement for specifying extant BBR</a:t>
            </a:r>
          </a:p>
          <a:p>
            <a:pPr eaLnBrk="1" hangingPunct="1">
              <a:defRPr/>
            </a:pPr>
            <a:r>
              <a:rPr lang="en-US" sz="2800" dirty="0" smtClean="0">
                <a:solidFill>
                  <a:srgbClr val="FFFF00"/>
                </a:solidFill>
              </a:rPr>
              <a:t>No empirical data to support theory’s implications and predictions</a:t>
            </a:r>
          </a:p>
          <a:p>
            <a:pPr eaLnBrk="1" hangingPunct="1">
              <a:defRPr/>
            </a:pPr>
            <a:r>
              <a:rPr lang="en-US" sz="2800" dirty="0" smtClean="0">
                <a:solidFill>
                  <a:srgbClr val="FFFF00"/>
                </a:solidFill>
              </a:rPr>
              <a:t>No existing quantitative articulation with other empirically grounded quantitative theories</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FF00"/>
                </a:solidFill>
              </a:rPr>
              <a:t>Current Path to Theory Problems (2)</a:t>
            </a:r>
            <a:endParaRPr lang="en-US" sz="4000" dirty="0"/>
          </a:p>
        </p:txBody>
      </p:sp>
      <p:sp>
        <p:nvSpPr>
          <p:cNvPr id="3" name="Content Placeholder 2"/>
          <p:cNvSpPr>
            <a:spLocks noGrp="1"/>
          </p:cNvSpPr>
          <p:nvPr>
            <p:ph idx="1"/>
          </p:nvPr>
        </p:nvSpPr>
        <p:spPr>
          <a:xfrm>
            <a:off x="457200" y="1295400"/>
            <a:ext cx="8229600" cy="4800600"/>
          </a:xfrm>
        </p:spPr>
        <p:txBody>
          <a:bodyPr/>
          <a:lstStyle/>
          <a:p>
            <a:r>
              <a:rPr lang="en-US" dirty="0" smtClean="0">
                <a:solidFill>
                  <a:srgbClr val="FFFF00"/>
                </a:solidFill>
              </a:rPr>
              <a:t>Equation language (common math notation) does not specify precisely what text is saying.  Thus current text and equation language are not isomorphic.  We are working on this!</a:t>
            </a:r>
          </a:p>
          <a:p>
            <a:r>
              <a:rPr lang="en-US" dirty="0" smtClean="0">
                <a:solidFill>
                  <a:srgbClr val="FFFF00"/>
                </a:solidFill>
              </a:rPr>
              <a:t>Because similar constructs (emotional state and intensity) are used for the equation and to record and codify behavior via artificial intelligence (AI) software for each individual’s Basic Behavioral Repertoire, there is a risk of tautological reasoning and hypostatization (explaining by naming).</a:t>
            </a:r>
            <a:endParaRPr lang="en-US" dirty="0">
              <a:solidFill>
                <a:srgbClr val="FFFF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419600"/>
            <a:ext cx="8686800" cy="1219200"/>
          </a:xfrm>
          <a:custGeom>
            <a:avLst/>
            <a:gdLst>
              <a:gd name="connsiteX0" fmla="*/ 0 w 4191000"/>
              <a:gd name="connsiteY0" fmla="*/ 0 h 609600"/>
              <a:gd name="connsiteX1" fmla="*/ 3886200 w 4191000"/>
              <a:gd name="connsiteY1" fmla="*/ 0 h 609600"/>
              <a:gd name="connsiteX2" fmla="*/ 4191000 w 4191000"/>
              <a:gd name="connsiteY2" fmla="*/ 304800 h 609600"/>
              <a:gd name="connsiteX3" fmla="*/ 3886200 w 4191000"/>
              <a:gd name="connsiteY3" fmla="*/ 609600 h 609600"/>
              <a:gd name="connsiteX4" fmla="*/ 0 w 4191000"/>
              <a:gd name="connsiteY4" fmla="*/ 609600 h 609600"/>
              <a:gd name="connsiteX5" fmla="*/ 0 w 4191000"/>
              <a:gd name="connsiteY5" fmla="*/ 0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1000" h="609600">
                <a:moveTo>
                  <a:pt x="0" y="0"/>
                </a:moveTo>
                <a:lnTo>
                  <a:pt x="3886200" y="0"/>
                </a:lnTo>
                <a:lnTo>
                  <a:pt x="4191000" y="304800"/>
                </a:lnTo>
                <a:lnTo>
                  <a:pt x="3886200" y="609600"/>
                </a:lnTo>
                <a:lnTo>
                  <a:pt x="0" y="609600"/>
                </a:lnTo>
                <a:lnTo>
                  <a:pt x="0" y="0"/>
                </a:lnTo>
                <a:close/>
              </a:path>
            </a:pathLst>
          </a:custGeom>
          <a:solidFill>
            <a:srgbClr val="0070C0"/>
          </a:solidFill>
          <a:ln>
            <a:solidFill>
              <a:schemeClr val="tx1"/>
            </a:solidFill>
          </a:ln>
        </p:spPr>
        <p:txBody>
          <a:bodyPr>
            <a:noAutofit/>
          </a:bodyPr>
          <a:lstStyle/>
          <a:p>
            <a:r>
              <a:rPr lang="en-US" sz="2800" b="1" dirty="0" smtClean="0">
                <a:solidFill>
                  <a:schemeClr val="bg1"/>
                </a:solidFill>
              </a:rPr>
              <a:t>Addiction Therapy – 2015 Website:</a:t>
            </a:r>
          </a:p>
          <a:p>
            <a:r>
              <a:rPr lang="en-US" sz="3200" b="1" dirty="0" smtClean="0">
                <a:solidFill>
                  <a:schemeClr val="bg1"/>
                </a:solidFill>
                <a:hlinkClick r:id="rId2" action="ppaction://hlinkfile"/>
              </a:rPr>
              <a:t>addictiontherapy.conferenceseries.com</a:t>
            </a:r>
            <a:endParaRPr lang="en-US" sz="3200" b="1" dirty="0">
              <a:solidFill>
                <a:schemeClr val="bg1"/>
              </a:solidFill>
            </a:endParaRPr>
          </a:p>
        </p:txBody>
      </p:sp>
      <p:sp>
        <p:nvSpPr>
          <p:cNvPr id="2" name="Title 1"/>
          <p:cNvSpPr>
            <a:spLocks noGrp="1"/>
          </p:cNvSpPr>
          <p:nvPr>
            <p:ph type="ctrTitle"/>
          </p:nvPr>
        </p:nvSpPr>
        <p:spPr>
          <a:xfrm>
            <a:off x="0" y="1371600"/>
            <a:ext cx="9144000" cy="2209800"/>
          </a:xfrm>
          <a:blipFill>
            <a:blip r:embed="rId3"/>
            <a:tile tx="0" ty="0" sx="100000" sy="100000" flip="none" algn="tl"/>
          </a:blipFill>
          <a:ln>
            <a:solidFill>
              <a:schemeClr val="bg1"/>
            </a:solidFill>
          </a:ln>
          <a:effectLst>
            <a:innerShdw blurRad="63500" dist="50800" dir="16200000">
              <a:prstClr val="black">
                <a:alpha val="50000"/>
              </a:prstClr>
            </a:innerShdw>
          </a:effectLst>
        </p:spPr>
        <p:style>
          <a:lnRef idx="0">
            <a:scrgbClr r="0" g="0" b="0"/>
          </a:lnRef>
          <a:fillRef idx="1002">
            <a:schemeClr val="lt2"/>
          </a:fillRef>
          <a:effectRef idx="0">
            <a:scrgbClr r="0" g="0" b="0"/>
          </a:effectRef>
          <a:fontRef idx="major"/>
        </p:style>
        <p:txBody>
          <a:bodyPr>
            <a:noAutofit/>
          </a:bodyPr>
          <a:lstStyle/>
          <a:p>
            <a:pPr lvl="0">
              <a:spcBef>
                <a:spcPts val="0"/>
              </a:spcBef>
            </a:pPr>
            <a:r>
              <a:rPr sz="3600" smtClean="0">
                <a:solidFill>
                  <a:srgbClr val="00B0F0"/>
                </a:solidFill>
                <a:latin typeface="Times New Roman" pitchFamily="18" charset="0"/>
                <a:cs typeface="Times New Roman" pitchFamily="18" charset="0"/>
              </a:rPr>
              <a:t>Meet the eminent gathering once again at</a:t>
            </a:r>
            <a:r>
              <a:rPr sz="4800" b="1" smtClean="0">
                <a:solidFill>
                  <a:schemeClr val="tx1"/>
                </a:solidFill>
                <a:latin typeface="Times New Roman" pitchFamily="18" charset="0"/>
                <a:cs typeface="Times New Roman" pitchFamily="18" charset="0"/>
              </a:rPr>
              <a:t/>
            </a:r>
            <a:br>
              <a:rPr sz="4800" b="1" smtClean="0">
                <a:solidFill>
                  <a:schemeClr val="tx1"/>
                </a:solidFill>
                <a:latin typeface="Times New Roman" pitchFamily="18" charset="0"/>
                <a:cs typeface="Times New Roman" pitchFamily="18" charset="0"/>
              </a:rPr>
            </a:br>
            <a:r>
              <a:rPr sz="4800" b="1" smtClean="0">
                <a:solidFill>
                  <a:schemeClr val="tx1"/>
                </a:solidFill>
                <a:latin typeface="Times New Roman" pitchFamily="18" charset="0"/>
                <a:cs typeface="Times New Roman" pitchFamily="18" charset="0"/>
              </a:rPr>
              <a:t>Addiction Therapy-2015</a:t>
            </a:r>
            <a:r>
              <a:rPr sz="4800" b="1" smtClean="0">
                <a:solidFill>
                  <a:schemeClr val="tx1"/>
                </a:solidFill>
              </a:rPr>
              <a:t/>
            </a:r>
            <a:br>
              <a:rPr sz="4800" b="1" smtClean="0">
                <a:solidFill>
                  <a:schemeClr val="tx1"/>
                </a:solidFill>
              </a:rPr>
            </a:br>
            <a:r>
              <a:rPr sz="2400" b="1" smtClean="0">
                <a:solidFill>
                  <a:schemeClr val="tx1"/>
                </a:solidFill>
                <a:latin typeface="Perpetua"/>
                <a:ea typeface="+mn-ea"/>
                <a:cs typeface="+mn-cs"/>
              </a:rPr>
              <a:t>Florida,  USA</a:t>
            </a:r>
            <a:br>
              <a:rPr sz="2400" b="1" smtClean="0">
                <a:solidFill>
                  <a:schemeClr val="tx1"/>
                </a:solidFill>
                <a:latin typeface="Perpetua"/>
                <a:ea typeface="+mn-ea"/>
                <a:cs typeface="+mn-cs"/>
              </a:rPr>
            </a:br>
            <a:r>
              <a:rPr sz="2400" b="1" smtClean="0">
                <a:solidFill>
                  <a:schemeClr val="tx1"/>
                </a:solidFill>
                <a:latin typeface="Perpetua"/>
                <a:ea typeface="+mn-ea"/>
                <a:cs typeface="+mn-cs"/>
              </a:rPr>
              <a:t>August 3 - 5,  2015</a:t>
            </a:r>
            <a:endParaRPr lang="en-US" sz="4800" b="1" dirty="0">
              <a:solidFill>
                <a:schemeClr val="tx1"/>
              </a:solidFill>
            </a:endParaRPr>
          </a:p>
        </p:txBody>
      </p:sp>
      <p:sp>
        <p:nvSpPr>
          <p:cNvPr id="40962" name="AutoShape 2"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4" name="AutoShape 4"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6" name="AutoShape 6"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8" name="AutoShape 8"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2" descr="C:\Users\nagapraveen-p\AppData\Local\Microsoft\Windows\Temporary Internet Files\Content.Outlook\XLM8YBCH\logo (2).png"/>
          <p:cNvPicPr>
            <a:picLocks noChangeAspect="1" noChangeArrowheads="1"/>
          </p:cNvPicPr>
          <p:nvPr/>
        </p:nvPicPr>
        <p:blipFill>
          <a:blip r:embed="rId4"/>
          <a:srcRect/>
          <a:stretch>
            <a:fillRect/>
          </a:stretch>
        </p:blipFill>
        <p:spPr bwMode="auto">
          <a:xfrm>
            <a:off x="3124200" y="0"/>
            <a:ext cx="2907916" cy="1425165"/>
          </a:xfrm>
          <a:prstGeom prst="rect">
            <a:avLst/>
          </a:prstGeom>
          <a:noFill/>
        </p:spPr>
      </p:pic>
    </p:spTree>
    <p:extLst>
      <p:ext uri="{BB962C8B-B14F-4D97-AF65-F5344CB8AC3E}">
        <p14:creationId xmlns="" xmlns:p14="http://schemas.microsoft.com/office/powerpoint/2010/main" val="2318218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7924800" cy="533400"/>
          </a:xfrm>
        </p:spPr>
        <p:txBody>
          <a:bodyPr>
            <a:noAutofit/>
          </a:bodyPr>
          <a:lstStyle/>
          <a:p>
            <a:r>
              <a:rPr lang="en-US" sz="1800" dirty="0" smtClean="0">
                <a:solidFill>
                  <a:srgbClr val="FFFF00"/>
                </a:solidFill>
                <a:latin typeface="Garamond" panose="02020404030301010803" pitchFamily="18" charset="0"/>
              </a:rPr>
              <a:t>Silos of Psychology Knowledge, Phenomena, Lawful Relationship and Micro-Theories</a:t>
            </a:r>
            <a:endParaRPr lang="en-US" sz="1800" dirty="0">
              <a:solidFill>
                <a:srgbClr val="FFFF00"/>
              </a:solidFill>
              <a:latin typeface="Garamond" panose="02020404030301010803" pitchFamily="18" charset="0"/>
            </a:endParaRPr>
          </a:p>
        </p:txBody>
      </p:sp>
      <p:sp>
        <p:nvSpPr>
          <p:cNvPr id="5" name="Snip Same Side Corner Rectangle 4"/>
          <p:cNvSpPr/>
          <p:nvPr/>
        </p:nvSpPr>
        <p:spPr>
          <a:xfrm>
            <a:off x="5557317" y="932512"/>
            <a:ext cx="990600" cy="2040121"/>
          </a:xfrm>
          <a:prstGeom prst="snip2Same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nip Same Side Corner Rectangle 11"/>
          <p:cNvSpPr/>
          <p:nvPr/>
        </p:nvSpPr>
        <p:spPr>
          <a:xfrm>
            <a:off x="3830370" y="914400"/>
            <a:ext cx="990600" cy="2058235"/>
          </a:xfrm>
          <a:prstGeom prst="snip2Same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nip Same Side Corner Rectangle 12"/>
          <p:cNvSpPr/>
          <p:nvPr/>
        </p:nvSpPr>
        <p:spPr>
          <a:xfrm>
            <a:off x="520951" y="914401"/>
            <a:ext cx="990600" cy="2026609"/>
          </a:xfrm>
          <a:prstGeom prst="snip2Same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14" name="Snip Same Side Corner Rectangle 13"/>
          <p:cNvSpPr/>
          <p:nvPr/>
        </p:nvSpPr>
        <p:spPr>
          <a:xfrm>
            <a:off x="7124700" y="932512"/>
            <a:ext cx="990600" cy="2008497"/>
          </a:xfrm>
          <a:prstGeom prst="snip2Same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ubtitle 2"/>
          <p:cNvSpPr txBox="1">
            <a:spLocks/>
          </p:cNvSpPr>
          <p:nvPr/>
        </p:nvSpPr>
        <p:spPr>
          <a:xfrm>
            <a:off x="3822448" y="1371600"/>
            <a:ext cx="1282951" cy="131991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US" sz="1100" dirty="0" smtClean="0"/>
          </a:p>
        </p:txBody>
      </p:sp>
      <p:cxnSp>
        <p:nvCxnSpPr>
          <p:cNvPr id="19" name="Straight Connector 18"/>
          <p:cNvCxnSpPr/>
          <p:nvPr/>
        </p:nvCxnSpPr>
        <p:spPr>
          <a:xfrm>
            <a:off x="520951" y="1236261"/>
            <a:ext cx="9906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150387" y="1199175"/>
            <a:ext cx="9906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830370" y="1199175"/>
            <a:ext cx="9906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557317" y="1212584"/>
            <a:ext cx="956838" cy="2261"/>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124700" y="1219200"/>
            <a:ext cx="9906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24" name="Snip Same Side Corner Rectangle 23"/>
          <p:cNvSpPr/>
          <p:nvPr/>
        </p:nvSpPr>
        <p:spPr>
          <a:xfrm>
            <a:off x="589040" y="4399280"/>
            <a:ext cx="990600" cy="2133600"/>
          </a:xfrm>
          <a:prstGeom prst="snip2Same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nip Same Side Corner Rectangle 24"/>
          <p:cNvSpPr/>
          <p:nvPr/>
        </p:nvSpPr>
        <p:spPr>
          <a:xfrm>
            <a:off x="2127188" y="4419600"/>
            <a:ext cx="990600" cy="2133600"/>
          </a:xfrm>
          <a:prstGeom prst="snip2Same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nip Same Side Corner Rectangle 25"/>
          <p:cNvSpPr/>
          <p:nvPr/>
        </p:nvSpPr>
        <p:spPr>
          <a:xfrm>
            <a:off x="3924300" y="4419600"/>
            <a:ext cx="990600" cy="2133600"/>
          </a:xfrm>
          <a:prstGeom prst="snip2Same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nip Same Side Corner Rectangle 26"/>
          <p:cNvSpPr/>
          <p:nvPr/>
        </p:nvSpPr>
        <p:spPr>
          <a:xfrm>
            <a:off x="5557317" y="4419600"/>
            <a:ext cx="990600" cy="2133600"/>
          </a:xfrm>
          <a:prstGeom prst="snip2Same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nip Same Side Corner Rectangle 27"/>
          <p:cNvSpPr/>
          <p:nvPr/>
        </p:nvSpPr>
        <p:spPr>
          <a:xfrm>
            <a:off x="7124700" y="4419600"/>
            <a:ext cx="990600" cy="2133600"/>
          </a:xfrm>
          <a:prstGeom prst="snip2Same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589040" y="4800600"/>
            <a:ext cx="9906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139977" y="4767403"/>
            <a:ext cx="9906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557317" y="4767403"/>
            <a:ext cx="9906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24300" y="4776457"/>
            <a:ext cx="9906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27188" y="4800600"/>
            <a:ext cx="9906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63612" y="3912734"/>
            <a:ext cx="3559144" cy="369332"/>
          </a:xfrm>
          <a:prstGeom prst="rect">
            <a:avLst/>
          </a:prstGeom>
          <a:noFill/>
        </p:spPr>
        <p:txBody>
          <a:bodyPr wrap="square" rtlCol="0">
            <a:spAutoFit/>
          </a:bodyPr>
          <a:lstStyle/>
          <a:p>
            <a:r>
              <a:rPr lang="en-US" dirty="0" smtClean="0">
                <a:solidFill>
                  <a:srgbClr val="FFFF00"/>
                </a:solidFill>
                <a:latin typeface="Garamond" panose="02020404030301010803" pitchFamily="18" charset="0"/>
              </a:rPr>
              <a:t>Silos</a:t>
            </a:r>
            <a:r>
              <a:rPr lang="en-US" dirty="0" smtClean="0">
                <a:latin typeface="Garamond" panose="02020404030301010803" pitchFamily="18" charset="0"/>
              </a:rPr>
              <a:t> </a:t>
            </a:r>
            <a:r>
              <a:rPr lang="en-US" dirty="0" smtClean="0">
                <a:solidFill>
                  <a:srgbClr val="FFFF00"/>
                </a:solidFill>
                <a:latin typeface="Garamond" panose="02020404030301010803" pitchFamily="18" charset="0"/>
              </a:rPr>
              <a:t>of</a:t>
            </a:r>
            <a:r>
              <a:rPr lang="en-US" dirty="0" smtClean="0">
                <a:latin typeface="Garamond" panose="02020404030301010803" pitchFamily="18" charset="0"/>
              </a:rPr>
              <a:t> </a:t>
            </a:r>
            <a:r>
              <a:rPr lang="en-US" dirty="0" smtClean="0">
                <a:solidFill>
                  <a:srgbClr val="FFFF00"/>
                </a:solidFill>
                <a:latin typeface="Garamond" panose="02020404030301010803" pitchFamily="18" charset="0"/>
              </a:rPr>
              <a:t>Psychology</a:t>
            </a:r>
            <a:r>
              <a:rPr lang="en-US" dirty="0" smtClean="0">
                <a:latin typeface="Garamond" panose="02020404030301010803" pitchFamily="18" charset="0"/>
              </a:rPr>
              <a:t> </a:t>
            </a:r>
            <a:r>
              <a:rPr lang="en-US" dirty="0" smtClean="0">
                <a:solidFill>
                  <a:srgbClr val="FFFF00"/>
                </a:solidFill>
                <a:latin typeface="Garamond" panose="02020404030301010803" pitchFamily="18" charset="0"/>
              </a:rPr>
              <a:t>Knowledge</a:t>
            </a:r>
            <a:r>
              <a:rPr lang="en-US" dirty="0" smtClean="0">
                <a:latin typeface="Garamond" panose="02020404030301010803" pitchFamily="18" charset="0"/>
              </a:rPr>
              <a:t> </a:t>
            </a:r>
            <a:r>
              <a:rPr lang="en-US" dirty="0" smtClean="0">
                <a:solidFill>
                  <a:srgbClr val="FFFF00"/>
                </a:solidFill>
                <a:latin typeface="Garamond" panose="02020404030301010803" pitchFamily="18" charset="0"/>
              </a:rPr>
              <a:t>(1)</a:t>
            </a:r>
            <a:endParaRPr lang="en-US" dirty="0">
              <a:solidFill>
                <a:srgbClr val="FFFF00"/>
              </a:solidFill>
              <a:latin typeface="Garamond" panose="02020404030301010803" pitchFamily="18" charset="0"/>
            </a:endParaRPr>
          </a:p>
        </p:txBody>
      </p:sp>
      <p:sp>
        <p:nvSpPr>
          <p:cNvPr id="36" name="TextBox 35"/>
          <p:cNvSpPr txBox="1"/>
          <p:nvPr/>
        </p:nvSpPr>
        <p:spPr>
          <a:xfrm>
            <a:off x="520951" y="2931001"/>
            <a:ext cx="1196944" cy="523220"/>
          </a:xfrm>
          <a:prstGeom prst="rect">
            <a:avLst/>
          </a:prstGeom>
          <a:noFill/>
          <a:ln>
            <a:noFill/>
          </a:ln>
        </p:spPr>
        <p:txBody>
          <a:bodyPr wrap="square" rtlCol="0">
            <a:spAutoFit/>
          </a:bodyPr>
          <a:lstStyle/>
          <a:p>
            <a:r>
              <a:rPr lang="en-US" sz="1400" dirty="0" smtClean="0">
                <a:solidFill>
                  <a:srgbClr val="FFFF00"/>
                </a:solidFill>
                <a:latin typeface="Garamond" panose="02020404030301010803" pitchFamily="18" charset="0"/>
              </a:rPr>
              <a:t>Abnormal-Clinical</a:t>
            </a:r>
            <a:endParaRPr lang="en-US" sz="1400" dirty="0">
              <a:solidFill>
                <a:srgbClr val="FFFF00"/>
              </a:solidFill>
              <a:latin typeface="Garamond" panose="02020404030301010803" pitchFamily="18" charset="0"/>
            </a:endParaRPr>
          </a:p>
        </p:txBody>
      </p:sp>
      <p:sp>
        <p:nvSpPr>
          <p:cNvPr id="37" name="TextBox 36"/>
          <p:cNvSpPr txBox="1"/>
          <p:nvPr/>
        </p:nvSpPr>
        <p:spPr>
          <a:xfrm>
            <a:off x="2103989" y="2972635"/>
            <a:ext cx="1036998" cy="307777"/>
          </a:xfrm>
          <a:prstGeom prst="rect">
            <a:avLst/>
          </a:prstGeom>
          <a:noFill/>
        </p:spPr>
        <p:txBody>
          <a:bodyPr wrap="square" rtlCol="0">
            <a:spAutoFit/>
          </a:bodyPr>
          <a:lstStyle/>
          <a:p>
            <a:r>
              <a:rPr lang="en-US" sz="1400" dirty="0" smtClean="0">
                <a:solidFill>
                  <a:srgbClr val="FFFF00"/>
                </a:solidFill>
                <a:latin typeface="Garamond" panose="02020404030301010803" pitchFamily="18" charset="0"/>
              </a:rPr>
              <a:t>Personality</a:t>
            </a:r>
            <a:endParaRPr lang="en-US" sz="1400" dirty="0">
              <a:solidFill>
                <a:srgbClr val="FFFF00"/>
              </a:solidFill>
              <a:latin typeface="Garamond" panose="02020404030301010803" pitchFamily="18" charset="0"/>
            </a:endParaRPr>
          </a:p>
        </p:txBody>
      </p:sp>
      <p:sp>
        <p:nvSpPr>
          <p:cNvPr id="38" name="TextBox 37"/>
          <p:cNvSpPr txBox="1"/>
          <p:nvPr/>
        </p:nvSpPr>
        <p:spPr>
          <a:xfrm>
            <a:off x="3886765" y="3013501"/>
            <a:ext cx="877809" cy="307777"/>
          </a:xfrm>
          <a:prstGeom prst="rect">
            <a:avLst/>
          </a:prstGeom>
          <a:noFill/>
        </p:spPr>
        <p:txBody>
          <a:bodyPr wrap="square" rtlCol="0">
            <a:spAutoFit/>
          </a:bodyPr>
          <a:lstStyle/>
          <a:p>
            <a:r>
              <a:rPr lang="en-US" sz="1400" dirty="0" smtClean="0">
                <a:solidFill>
                  <a:srgbClr val="FFFF00"/>
                </a:solidFill>
                <a:latin typeface="Garamond" panose="02020404030301010803" pitchFamily="18" charset="0"/>
              </a:rPr>
              <a:t>Social</a:t>
            </a:r>
            <a:endParaRPr lang="en-US" sz="1400" dirty="0">
              <a:solidFill>
                <a:srgbClr val="FFFF00"/>
              </a:solidFill>
              <a:latin typeface="Garamond" panose="02020404030301010803" pitchFamily="18" charset="0"/>
            </a:endParaRPr>
          </a:p>
        </p:txBody>
      </p:sp>
      <p:sp>
        <p:nvSpPr>
          <p:cNvPr id="39" name="TextBox 38"/>
          <p:cNvSpPr txBox="1"/>
          <p:nvPr/>
        </p:nvSpPr>
        <p:spPr>
          <a:xfrm>
            <a:off x="7037182" y="2967662"/>
            <a:ext cx="1497218" cy="307777"/>
          </a:xfrm>
          <a:prstGeom prst="rect">
            <a:avLst/>
          </a:prstGeom>
          <a:noFill/>
        </p:spPr>
        <p:txBody>
          <a:bodyPr wrap="square" rtlCol="0">
            <a:spAutoFit/>
          </a:bodyPr>
          <a:lstStyle/>
          <a:p>
            <a:r>
              <a:rPr lang="en-US" sz="1400" dirty="0" smtClean="0">
                <a:solidFill>
                  <a:srgbClr val="FFFF00"/>
                </a:solidFill>
                <a:latin typeface="Garamond" panose="02020404030301010803" pitchFamily="18" charset="0"/>
              </a:rPr>
              <a:t>Cog-</a:t>
            </a:r>
            <a:r>
              <a:rPr lang="en-US" sz="1400" dirty="0" err="1" smtClean="0">
                <a:solidFill>
                  <a:srgbClr val="FFFF00"/>
                </a:solidFill>
                <a:latin typeface="Garamond" panose="02020404030301010803" pitchFamily="18" charset="0"/>
              </a:rPr>
              <a:t>Beh</a:t>
            </a:r>
            <a:r>
              <a:rPr lang="en-US" sz="1400" dirty="0" smtClean="0">
                <a:latin typeface="Garamond" panose="02020404030301010803" pitchFamily="18" charset="0"/>
              </a:rPr>
              <a:t>. </a:t>
            </a:r>
            <a:r>
              <a:rPr lang="en-US" sz="1400" dirty="0" smtClean="0">
                <a:solidFill>
                  <a:srgbClr val="FFFF00"/>
                </a:solidFill>
                <a:latin typeface="Garamond" panose="02020404030301010803" pitchFamily="18" charset="0"/>
              </a:rPr>
              <a:t>Therapy</a:t>
            </a:r>
            <a:endParaRPr lang="en-US" sz="1400" dirty="0">
              <a:solidFill>
                <a:srgbClr val="FFFF00"/>
              </a:solidFill>
              <a:latin typeface="Garamond" panose="02020404030301010803" pitchFamily="18" charset="0"/>
            </a:endParaRPr>
          </a:p>
        </p:txBody>
      </p:sp>
      <p:sp>
        <p:nvSpPr>
          <p:cNvPr id="42" name="Snip Same Side Corner Rectangle 41"/>
          <p:cNvSpPr/>
          <p:nvPr/>
        </p:nvSpPr>
        <p:spPr>
          <a:xfrm>
            <a:off x="2127188" y="914401"/>
            <a:ext cx="990600" cy="2026608"/>
          </a:xfrm>
          <a:prstGeom prst="snip2Same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519217" y="2972635"/>
            <a:ext cx="1066799" cy="307777"/>
          </a:xfrm>
          <a:prstGeom prst="rect">
            <a:avLst/>
          </a:prstGeom>
          <a:noFill/>
        </p:spPr>
        <p:txBody>
          <a:bodyPr wrap="square" rtlCol="0">
            <a:spAutoFit/>
          </a:bodyPr>
          <a:lstStyle/>
          <a:p>
            <a:r>
              <a:rPr lang="en-US" sz="1400" dirty="0" smtClean="0">
                <a:solidFill>
                  <a:srgbClr val="FFFF00"/>
                </a:solidFill>
                <a:latin typeface="Garamond" panose="02020404030301010803" pitchFamily="18" charset="0"/>
              </a:rPr>
              <a:t>Assessment</a:t>
            </a:r>
            <a:endParaRPr lang="en-US" sz="1400" dirty="0">
              <a:solidFill>
                <a:srgbClr val="FFFF00"/>
              </a:solidFill>
              <a:latin typeface="Garamond" panose="02020404030301010803" pitchFamily="18" charset="0"/>
            </a:endParaRPr>
          </a:p>
        </p:txBody>
      </p:sp>
      <p:sp>
        <p:nvSpPr>
          <p:cNvPr id="58" name="TextBox 57"/>
          <p:cNvSpPr txBox="1"/>
          <p:nvPr/>
        </p:nvSpPr>
        <p:spPr>
          <a:xfrm>
            <a:off x="3924300" y="5015750"/>
            <a:ext cx="990600" cy="523220"/>
          </a:xfrm>
          <a:prstGeom prst="rect">
            <a:avLst/>
          </a:prstGeom>
          <a:noFill/>
        </p:spPr>
        <p:txBody>
          <a:bodyPr wrap="square" rtlCol="0">
            <a:spAutoFit/>
          </a:bodyPr>
          <a:lstStyle/>
          <a:p>
            <a:r>
              <a:rPr lang="en-US" sz="1400" dirty="0" smtClean="0">
                <a:solidFill>
                  <a:srgbClr val="FFFF00"/>
                </a:solidFill>
                <a:latin typeface="Garamond" panose="02020404030301010803" pitchFamily="18" charset="0"/>
              </a:rPr>
              <a:t>Social</a:t>
            </a:r>
            <a:r>
              <a:rPr lang="en-US" sz="1400" dirty="0" smtClean="0">
                <a:latin typeface="Garamond" panose="02020404030301010803" pitchFamily="18" charset="0"/>
              </a:rPr>
              <a:t> </a:t>
            </a:r>
            <a:r>
              <a:rPr lang="en-US" sz="1400" dirty="0" smtClean="0">
                <a:solidFill>
                  <a:srgbClr val="FFFF00"/>
                </a:solidFill>
                <a:latin typeface="Garamond" panose="02020404030301010803" pitchFamily="18" charset="0"/>
              </a:rPr>
              <a:t>Psychology</a:t>
            </a:r>
            <a:endParaRPr lang="en-US" sz="1400" dirty="0">
              <a:solidFill>
                <a:srgbClr val="FFFF00"/>
              </a:solidFill>
              <a:latin typeface="Garamond" panose="02020404030301010803" pitchFamily="18" charset="0"/>
            </a:endParaRPr>
          </a:p>
        </p:txBody>
      </p:sp>
      <p:sp>
        <p:nvSpPr>
          <p:cNvPr id="60" name="TextBox 59"/>
          <p:cNvSpPr txBox="1"/>
          <p:nvPr/>
        </p:nvSpPr>
        <p:spPr>
          <a:xfrm>
            <a:off x="5562218" y="5015750"/>
            <a:ext cx="1023797" cy="523220"/>
          </a:xfrm>
          <a:prstGeom prst="rect">
            <a:avLst/>
          </a:prstGeom>
          <a:noFill/>
        </p:spPr>
        <p:txBody>
          <a:bodyPr wrap="square" rtlCol="0">
            <a:spAutoFit/>
          </a:bodyPr>
          <a:lstStyle/>
          <a:p>
            <a:r>
              <a:rPr lang="en-US" sz="1400" dirty="0" smtClean="0">
                <a:solidFill>
                  <a:srgbClr val="FFFF00"/>
                </a:solidFill>
                <a:latin typeface="Garamond" panose="02020404030301010803" pitchFamily="18" charset="0"/>
              </a:rPr>
              <a:t>Psychology</a:t>
            </a:r>
          </a:p>
          <a:p>
            <a:r>
              <a:rPr lang="en-US" sz="1400" dirty="0" smtClean="0">
                <a:solidFill>
                  <a:srgbClr val="FFFF00"/>
                </a:solidFill>
                <a:latin typeface="Garamond" panose="02020404030301010803" pitchFamily="18" charset="0"/>
              </a:rPr>
              <a:t>Assessment</a:t>
            </a:r>
            <a:endParaRPr lang="en-US" sz="1400" dirty="0">
              <a:solidFill>
                <a:srgbClr val="FFFF00"/>
              </a:solidFill>
              <a:latin typeface="Garamond" panose="02020404030301010803" pitchFamily="18" charset="0"/>
            </a:endParaRPr>
          </a:p>
        </p:txBody>
      </p:sp>
      <p:sp>
        <p:nvSpPr>
          <p:cNvPr id="62" name="TextBox 61"/>
          <p:cNvSpPr txBox="1"/>
          <p:nvPr/>
        </p:nvSpPr>
        <p:spPr>
          <a:xfrm>
            <a:off x="7151295" y="5016930"/>
            <a:ext cx="990599" cy="738664"/>
          </a:xfrm>
          <a:prstGeom prst="rect">
            <a:avLst/>
          </a:prstGeom>
          <a:noFill/>
        </p:spPr>
        <p:txBody>
          <a:bodyPr wrap="square" rtlCol="0">
            <a:spAutoFit/>
          </a:bodyPr>
          <a:lstStyle/>
          <a:p>
            <a:r>
              <a:rPr lang="en-US" sz="1400" dirty="0" smtClean="0">
                <a:solidFill>
                  <a:srgbClr val="FFFF00"/>
                </a:solidFill>
                <a:latin typeface="Garamond" panose="02020404030301010803" pitchFamily="18" charset="0"/>
              </a:rPr>
              <a:t>Cognitive</a:t>
            </a:r>
            <a:r>
              <a:rPr lang="en-US" sz="1400" dirty="0" smtClean="0">
                <a:latin typeface="Garamond" panose="02020404030301010803" pitchFamily="18" charset="0"/>
              </a:rPr>
              <a:t> </a:t>
            </a:r>
            <a:r>
              <a:rPr lang="en-US" sz="1400" dirty="0" smtClean="0">
                <a:solidFill>
                  <a:srgbClr val="FFFF00"/>
                </a:solidFill>
                <a:latin typeface="Garamond" panose="02020404030301010803" pitchFamily="18" charset="0"/>
              </a:rPr>
              <a:t>Behavioral</a:t>
            </a:r>
            <a:r>
              <a:rPr lang="en-US" sz="1400" dirty="0" smtClean="0">
                <a:latin typeface="Garamond" panose="02020404030301010803" pitchFamily="18" charset="0"/>
              </a:rPr>
              <a:t> </a:t>
            </a:r>
            <a:r>
              <a:rPr lang="en-US" sz="1400" dirty="0" smtClean="0">
                <a:solidFill>
                  <a:srgbClr val="FFFF00"/>
                </a:solidFill>
                <a:latin typeface="Garamond" panose="02020404030301010803" pitchFamily="18" charset="0"/>
              </a:rPr>
              <a:t>Therapy</a:t>
            </a:r>
            <a:endParaRPr lang="en-US" sz="1400" dirty="0">
              <a:solidFill>
                <a:srgbClr val="FFFF00"/>
              </a:solidFill>
              <a:latin typeface="Garamond" panose="02020404030301010803" pitchFamily="18" charset="0"/>
            </a:endParaRPr>
          </a:p>
        </p:txBody>
      </p:sp>
      <p:sp>
        <p:nvSpPr>
          <p:cNvPr id="64" name="TextBox 63"/>
          <p:cNvSpPr txBox="1"/>
          <p:nvPr/>
        </p:nvSpPr>
        <p:spPr>
          <a:xfrm>
            <a:off x="2103989" y="5007746"/>
            <a:ext cx="990600" cy="523220"/>
          </a:xfrm>
          <a:prstGeom prst="rect">
            <a:avLst/>
          </a:prstGeom>
          <a:noFill/>
        </p:spPr>
        <p:txBody>
          <a:bodyPr wrap="square" rtlCol="0">
            <a:spAutoFit/>
          </a:bodyPr>
          <a:lstStyle/>
          <a:p>
            <a:r>
              <a:rPr lang="en-US" sz="1400" dirty="0" smtClean="0">
                <a:solidFill>
                  <a:srgbClr val="FFFF00"/>
                </a:solidFill>
                <a:latin typeface="Garamond" panose="02020404030301010803" pitchFamily="18" charset="0"/>
              </a:rPr>
              <a:t>Personality</a:t>
            </a:r>
            <a:r>
              <a:rPr lang="en-US" sz="1400" dirty="0" smtClean="0">
                <a:latin typeface="Garamond" panose="02020404030301010803" pitchFamily="18" charset="0"/>
              </a:rPr>
              <a:t> </a:t>
            </a:r>
            <a:r>
              <a:rPr lang="en-US" sz="1400" dirty="0" smtClean="0">
                <a:solidFill>
                  <a:srgbClr val="FFFF00"/>
                </a:solidFill>
                <a:latin typeface="Garamond" panose="02020404030301010803" pitchFamily="18" charset="0"/>
              </a:rPr>
              <a:t>Theory</a:t>
            </a:r>
            <a:endParaRPr lang="en-US" sz="1400" dirty="0">
              <a:solidFill>
                <a:srgbClr val="FFFF00"/>
              </a:solidFill>
              <a:latin typeface="Garamond" panose="02020404030301010803" pitchFamily="18" charset="0"/>
            </a:endParaRPr>
          </a:p>
        </p:txBody>
      </p:sp>
      <p:sp>
        <p:nvSpPr>
          <p:cNvPr id="47" name="TextBox 46"/>
          <p:cNvSpPr txBox="1"/>
          <p:nvPr/>
        </p:nvSpPr>
        <p:spPr>
          <a:xfrm>
            <a:off x="2103989" y="1249087"/>
            <a:ext cx="1036998" cy="1015663"/>
          </a:xfrm>
          <a:prstGeom prst="rect">
            <a:avLst/>
          </a:prstGeom>
          <a:noFill/>
        </p:spPr>
        <p:txBody>
          <a:bodyPr wrap="square" rtlCol="0">
            <a:spAutoFit/>
          </a:bodyPr>
          <a:lstStyle/>
          <a:p>
            <a:pPr marL="171450" indent="-171450">
              <a:buFontTx/>
              <a:buChar char="-"/>
            </a:pPr>
            <a:r>
              <a:rPr lang="en-US" sz="1200" dirty="0" smtClean="0">
                <a:solidFill>
                  <a:srgbClr val="FFFF00"/>
                </a:solidFill>
                <a:latin typeface="Garamond" panose="02020404030301010803" pitchFamily="18" charset="0"/>
              </a:rPr>
              <a:t>Pers. Traits</a:t>
            </a:r>
          </a:p>
          <a:p>
            <a:pPr marL="171450" indent="-171450">
              <a:buFontTx/>
              <a:buChar char="-"/>
            </a:pPr>
            <a:r>
              <a:rPr lang="en-US" sz="1200" dirty="0" smtClean="0">
                <a:solidFill>
                  <a:srgbClr val="FFFF00"/>
                </a:solidFill>
                <a:latin typeface="Garamond" panose="02020404030301010803" pitchFamily="18" charset="0"/>
              </a:rPr>
              <a:t>Pers. States</a:t>
            </a:r>
          </a:p>
          <a:p>
            <a:pPr marL="171450" indent="-171450">
              <a:buFontTx/>
              <a:buChar char="-"/>
            </a:pPr>
            <a:r>
              <a:rPr lang="en-US" sz="1200" dirty="0" smtClean="0">
                <a:solidFill>
                  <a:srgbClr val="FFFF00"/>
                </a:solidFill>
                <a:latin typeface="Garamond" panose="02020404030301010803" pitchFamily="18" charset="0"/>
              </a:rPr>
              <a:t>Theory </a:t>
            </a:r>
            <a:r>
              <a:rPr lang="en-US" sz="1200" dirty="0">
                <a:solidFill>
                  <a:srgbClr val="FFFF00"/>
                </a:solidFill>
                <a:latin typeface="Garamond" panose="02020404030301010803" pitchFamily="18" charset="0"/>
              </a:rPr>
              <a:t>o</a:t>
            </a:r>
            <a:r>
              <a:rPr lang="en-US" sz="1200" dirty="0" smtClean="0">
                <a:solidFill>
                  <a:srgbClr val="FFFF00"/>
                </a:solidFill>
                <a:latin typeface="Garamond" panose="02020404030301010803" pitchFamily="18" charset="0"/>
              </a:rPr>
              <a:t>f Personality</a:t>
            </a:r>
          </a:p>
          <a:p>
            <a:pPr marL="171450" indent="-171450">
              <a:buFontTx/>
              <a:buChar char="-"/>
            </a:pPr>
            <a:r>
              <a:rPr lang="en-US" sz="1200" dirty="0" smtClean="0">
                <a:solidFill>
                  <a:srgbClr val="FFFF00"/>
                </a:solidFill>
                <a:latin typeface="Garamond" panose="02020404030301010803" pitchFamily="18" charset="0"/>
              </a:rPr>
              <a:t>Etc.</a:t>
            </a:r>
            <a:endParaRPr lang="en-US" sz="1200" dirty="0">
              <a:solidFill>
                <a:srgbClr val="FFFF00"/>
              </a:solidFill>
              <a:latin typeface="Garamond" panose="02020404030301010803" pitchFamily="18" charset="0"/>
            </a:endParaRPr>
          </a:p>
        </p:txBody>
      </p:sp>
      <p:sp>
        <p:nvSpPr>
          <p:cNvPr id="48" name="TextBox 47"/>
          <p:cNvSpPr txBox="1"/>
          <p:nvPr/>
        </p:nvSpPr>
        <p:spPr>
          <a:xfrm>
            <a:off x="3830370" y="1248852"/>
            <a:ext cx="990600" cy="1754326"/>
          </a:xfrm>
          <a:prstGeom prst="rect">
            <a:avLst/>
          </a:prstGeom>
          <a:noFill/>
          <a:ln>
            <a:noFill/>
          </a:ln>
        </p:spPr>
        <p:txBody>
          <a:bodyPr wrap="square" rtlCol="0">
            <a:spAutoFit/>
          </a:bodyPr>
          <a:lstStyle/>
          <a:p>
            <a:pPr marL="171450" indent="-171450">
              <a:buFontTx/>
              <a:buChar char="-"/>
            </a:pPr>
            <a:r>
              <a:rPr lang="en-US" sz="1200" dirty="0" smtClean="0">
                <a:solidFill>
                  <a:srgbClr val="FFFF00"/>
                </a:solidFill>
                <a:latin typeface="Garamond" panose="02020404030301010803" pitchFamily="18" charset="0"/>
              </a:rPr>
              <a:t>Group functions</a:t>
            </a:r>
          </a:p>
          <a:p>
            <a:pPr marL="171450" indent="-171450">
              <a:buFontTx/>
              <a:buChar char="-"/>
            </a:pPr>
            <a:r>
              <a:rPr lang="en-US" sz="1200" dirty="0" smtClean="0">
                <a:solidFill>
                  <a:srgbClr val="FFFF00"/>
                </a:solidFill>
                <a:latin typeface="Garamond" panose="02020404030301010803" pitchFamily="18" charset="0"/>
              </a:rPr>
              <a:t>Decision Making</a:t>
            </a:r>
          </a:p>
          <a:p>
            <a:pPr marL="171450" indent="-171450">
              <a:buFontTx/>
              <a:buChar char="-"/>
            </a:pPr>
            <a:r>
              <a:rPr lang="en-US" sz="1200" dirty="0" smtClean="0">
                <a:solidFill>
                  <a:srgbClr val="FFFF00"/>
                </a:solidFill>
                <a:latin typeface="Garamond" panose="02020404030301010803" pitchFamily="18" charset="0"/>
              </a:rPr>
              <a:t>Group by Pers. Stereo typing</a:t>
            </a:r>
          </a:p>
          <a:p>
            <a:pPr marL="171450" indent="-171450">
              <a:buFontTx/>
              <a:buChar char="-"/>
            </a:pPr>
            <a:r>
              <a:rPr lang="en-US" sz="1200" dirty="0" smtClean="0">
                <a:solidFill>
                  <a:srgbClr val="FFFF00"/>
                </a:solidFill>
                <a:latin typeface="Garamond" panose="02020404030301010803" pitchFamily="18" charset="0"/>
              </a:rPr>
              <a:t>Etc</a:t>
            </a:r>
            <a:r>
              <a:rPr lang="en-US" sz="1200" dirty="0" smtClean="0">
                <a:latin typeface="Garamond" panose="02020404030301010803" pitchFamily="18" charset="0"/>
              </a:rPr>
              <a:t>.</a:t>
            </a:r>
            <a:endParaRPr lang="en-US" sz="1200" dirty="0">
              <a:latin typeface="Garamond" panose="02020404030301010803" pitchFamily="18" charset="0"/>
            </a:endParaRPr>
          </a:p>
        </p:txBody>
      </p:sp>
      <p:sp>
        <p:nvSpPr>
          <p:cNvPr id="49" name="TextBox 48"/>
          <p:cNvSpPr txBox="1"/>
          <p:nvPr/>
        </p:nvSpPr>
        <p:spPr>
          <a:xfrm>
            <a:off x="5562218" y="1253788"/>
            <a:ext cx="990600" cy="1200329"/>
          </a:xfrm>
          <a:prstGeom prst="rect">
            <a:avLst/>
          </a:prstGeom>
          <a:noFill/>
        </p:spPr>
        <p:txBody>
          <a:bodyPr wrap="square" rtlCol="0">
            <a:spAutoFit/>
          </a:bodyPr>
          <a:lstStyle/>
          <a:p>
            <a:pPr marL="171450" indent="-171450">
              <a:buFontTx/>
              <a:buChar char="-"/>
            </a:pPr>
            <a:r>
              <a:rPr lang="en-US" sz="1200" dirty="0" smtClean="0">
                <a:solidFill>
                  <a:srgbClr val="FFFF00"/>
                </a:solidFill>
                <a:latin typeface="Garamond" panose="02020404030301010803" pitchFamily="18" charset="0"/>
              </a:rPr>
              <a:t>IQ</a:t>
            </a:r>
          </a:p>
          <a:p>
            <a:pPr marL="171450" indent="-171450">
              <a:buFontTx/>
              <a:buChar char="-"/>
            </a:pPr>
            <a:r>
              <a:rPr lang="en-US" sz="1200" dirty="0" smtClean="0">
                <a:solidFill>
                  <a:srgbClr val="FFFF00"/>
                </a:solidFill>
                <a:latin typeface="Garamond" panose="02020404030301010803" pitchFamily="18" charset="0"/>
              </a:rPr>
              <a:t>DSM DX</a:t>
            </a:r>
          </a:p>
          <a:p>
            <a:pPr marL="171450" indent="-171450">
              <a:buFontTx/>
              <a:buChar char="-"/>
            </a:pPr>
            <a:r>
              <a:rPr lang="en-US" sz="1200" dirty="0" smtClean="0">
                <a:solidFill>
                  <a:srgbClr val="FFFF00"/>
                </a:solidFill>
                <a:latin typeface="Garamond" panose="02020404030301010803" pitchFamily="18" charset="0"/>
              </a:rPr>
              <a:t>Memory</a:t>
            </a:r>
          </a:p>
          <a:p>
            <a:pPr marL="171450" indent="-171450">
              <a:buFontTx/>
              <a:buChar char="-"/>
            </a:pPr>
            <a:r>
              <a:rPr lang="en-US" sz="1200" dirty="0" err="1" smtClean="0">
                <a:solidFill>
                  <a:srgbClr val="FFFF00"/>
                </a:solidFill>
                <a:latin typeface="Garamond" panose="02020404030301010803" pitchFamily="18" charset="0"/>
              </a:rPr>
              <a:t>Neuropsy</a:t>
            </a:r>
            <a:r>
              <a:rPr lang="en-US" sz="1200" dirty="0" smtClean="0">
                <a:solidFill>
                  <a:srgbClr val="FFFF00"/>
                </a:solidFill>
                <a:latin typeface="Garamond" panose="02020404030301010803" pitchFamily="18" charset="0"/>
              </a:rPr>
              <a:t>. Functions</a:t>
            </a:r>
          </a:p>
          <a:p>
            <a:pPr marL="171450" indent="-171450">
              <a:buFontTx/>
              <a:buChar char="-"/>
            </a:pPr>
            <a:r>
              <a:rPr lang="en-US" sz="1200" dirty="0" smtClean="0">
                <a:solidFill>
                  <a:srgbClr val="FFFF00"/>
                </a:solidFill>
                <a:latin typeface="Garamond" panose="02020404030301010803" pitchFamily="18" charset="0"/>
              </a:rPr>
              <a:t>Etc</a:t>
            </a:r>
            <a:r>
              <a:rPr lang="en-US" sz="1200" dirty="0" smtClean="0">
                <a:latin typeface="Garamond" panose="02020404030301010803" pitchFamily="18" charset="0"/>
              </a:rPr>
              <a:t>.</a:t>
            </a:r>
            <a:endParaRPr lang="en-US" sz="1200" dirty="0">
              <a:latin typeface="Garamond" panose="02020404030301010803" pitchFamily="18" charset="0"/>
            </a:endParaRPr>
          </a:p>
        </p:txBody>
      </p:sp>
      <p:sp>
        <p:nvSpPr>
          <p:cNvPr id="50" name="TextBox 49"/>
          <p:cNvSpPr txBox="1"/>
          <p:nvPr/>
        </p:nvSpPr>
        <p:spPr>
          <a:xfrm>
            <a:off x="7124700" y="1219200"/>
            <a:ext cx="1104900" cy="1569660"/>
          </a:xfrm>
          <a:prstGeom prst="rect">
            <a:avLst/>
          </a:prstGeom>
          <a:noFill/>
        </p:spPr>
        <p:txBody>
          <a:bodyPr wrap="square" rtlCol="0">
            <a:spAutoFit/>
          </a:bodyPr>
          <a:lstStyle/>
          <a:p>
            <a:pPr marL="171450" indent="-171450">
              <a:buFontTx/>
              <a:buChar char="-"/>
            </a:pPr>
            <a:r>
              <a:rPr lang="en-US" sz="1200" dirty="0" smtClean="0">
                <a:solidFill>
                  <a:srgbClr val="FFFF00"/>
                </a:solidFill>
                <a:latin typeface="Garamond" panose="02020404030301010803" pitchFamily="18" charset="0"/>
              </a:rPr>
              <a:t>Etc.</a:t>
            </a:r>
          </a:p>
          <a:p>
            <a:pPr marL="171450" indent="-171450">
              <a:buFontTx/>
              <a:buChar char="-"/>
            </a:pPr>
            <a:r>
              <a:rPr lang="en-US" sz="1200" dirty="0" smtClean="0">
                <a:solidFill>
                  <a:srgbClr val="FFFF00"/>
                </a:solidFill>
                <a:latin typeface="Garamond" panose="02020404030301010803" pitchFamily="18" charset="0"/>
              </a:rPr>
              <a:t>Depression</a:t>
            </a:r>
          </a:p>
          <a:p>
            <a:pPr marL="171450" indent="-171450">
              <a:buFontTx/>
              <a:buChar char="-"/>
            </a:pPr>
            <a:r>
              <a:rPr lang="en-US" sz="1200" dirty="0" smtClean="0">
                <a:solidFill>
                  <a:srgbClr val="FFFF00"/>
                </a:solidFill>
                <a:latin typeface="Garamond" panose="02020404030301010803" pitchFamily="18" charset="0"/>
              </a:rPr>
              <a:t>Cog. Distortion</a:t>
            </a:r>
          </a:p>
          <a:p>
            <a:pPr marL="171450" indent="-171450">
              <a:buFontTx/>
              <a:buChar char="-"/>
            </a:pPr>
            <a:r>
              <a:rPr lang="en-US" sz="1200" dirty="0" smtClean="0">
                <a:solidFill>
                  <a:srgbClr val="FFFF00"/>
                </a:solidFill>
                <a:latin typeface="Garamond" panose="02020404030301010803" pitchFamily="18" charset="0"/>
              </a:rPr>
              <a:t>Prevention</a:t>
            </a:r>
          </a:p>
          <a:p>
            <a:pPr marL="171450" indent="-171450">
              <a:buFontTx/>
              <a:buChar char="-"/>
            </a:pPr>
            <a:r>
              <a:rPr lang="en-US" sz="1200" dirty="0" smtClean="0">
                <a:solidFill>
                  <a:srgbClr val="FFFF00"/>
                </a:solidFill>
                <a:latin typeface="Garamond" panose="02020404030301010803" pitchFamily="18" charset="0"/>
              </a:rPr>
              <a:t>PTSD </a:t>
            </a:r>
            <a:r>
              <a:rPr lang="en-US" sz="1200" dirty="0" err="1" smtClean="0">
                <a:solidFill>
                  <a:srgbClr val="FFFF00"/>
                </a:solidFill>
                <a:latin typeface="Garamond" panose="02020404030301010803" pitchFamily="18" charset="0"/>
              </a:rPr>
              <a:t>th.</a:t>
            </a:r>
            <a:r>
              <a:rPr lang="en-US" sz="1200" dirty="0" smtClean="0">
                <a:solidFill>
                  <a:srgbClr val="FFFF00"/>
                </a:solidFill>
                <a:latin typeface="Garamond" panose="02020404030301010803" pitchFamily="18" charset="0"/>
              </a:rPr>
              <a:t>    &amp; </a:t>
            </a:r>
            <a:r>
              <a:rPr lang="en-US" sz="1200" dirty="0" err="1" smtClean="0">
                <a:solidFill>
                  <a:srgbClr val="FFFF00"/>
                </a:solidFill>
                <a:latin typeface="Garamond" panose="02020404030301010803" pitchFamily="18" charset="0"/>
              </a:rPr>
              <a:t>Trx</a:t>
            </a:r>
            <a:endParaRPr lang="en-US" sz="1200" dirty="0" smtClean="0">
              <a:solidFill>
                <a:srgbClr val="FFFF00"/>
              </a:solidFill>
              <a:latin typeface="Garamond" panose="02020404030301010803" pitchFamily="18" charset="0"/>
            </a:endParaRPr>
          </a:p>
          <a:p>
            <a:pPr marL="171450" indent="-171450">
              <a:buFontTx/>
              <a:buChar char="-"/>
            </a:pPr>
            <a:endParaRPr lang="en-US" sz="1200" dirty="0">
              <a:latin typeface="Garamond" panose="02020404030301010803" pitchFamily="18" charset="0"/>
            </a:endParaRPr>
          </a:p>
        </p:txBody>
      </p:sp>
      <p:sp>
        <p:nvSpPr>
          <p:cNvPr id="51" name="TextBox 50"/>
          <p:cNvSpPr txBox="1"/>
          <p:nvPr/>
        </p:nvSpPr>
        <p:spPr>
          <a:xfrm>
            <a:off x="574046" y="5026374"/>
            <a:ext cx="990600" cy="523220"/>
          </a:xfrm>
          <a:prstGeom prst="rect">
            <a:avLst/>
          </a:prstGeom>
          <a:noFill/>
        </p:spPr>
        <p:txBody>
          <a:bodyPr wrap="square" rtlCol="0">
            <a:spAutoFit/>
          </a:bodyPr>
          <a:lstStyle/>
          <a:p>
            <a:r>
              <a:rPr lang="en-US" sz="1400" dirty="0" smtClean="0">
                <a:solidFill>
                  <a:srgbClr val="FFFF00"/>
                </a:solidFill>
                <a:latin typeface="Garamond" panose="02020404030301010803" pitchFamily="18" charset="0"/>
              </a:rPr>
              <a:t>Abnormal</a:t>
            </a:r>
            <a:r>
              <a:rPr lang="en-US" sz="1400" dirty="0" smtClean="0">
                <a:latin typeface="Garamond" panose="02020404030301010803" pitchFamily="18" charset="0"/>
              </a:rPr>
              <a:t> / </a:t>
            </a:r>
            <a:r>
              <a:rPr lang="en-US" sz="1400" dirty="0" smtClean="0">
                <a:solidFill>
                  <a:srgbClr val="FFFF00"/>
                </a:solidFill>
                <a:latin typeface="Garamond" panose="02020404030301010803" pitchFamily="18" charset="0"/>
              </a:rPr>
              <a:t>Clinical</a:t>
            </a:r>
            <a:endParaRPr lang="en-US" sz="1400" dirty="0">
              <a:solidFill>
                <a:srgbClr val="FFFF00"/>
              </a:solidFill>
              <a:latin typeface="Garamond" panose="02020404030301010803" pitchFamily="18" charset="0"/>
            </a:endParaRPr>
          </a:p>
        </p:txBody>
      </p:sp>
      <p:sp>
        <p:nvSpPr>
          <p:cNvPr id="52" name="TextBox 51"/>
          <p:cNvSpPr txBox="1"/>
          <p:nvPr/>
        </p:nvSpPr>
        <p:spPr>
          <a:xfrm>
            <a:off x="508030" y="1253788"/>
            <a:ext cx="1071610" cy="1015663"/>
          </a:xfrm>
          <a:prstGeom prst="rect">
            <a:avLst/>
          </a:prstGeom>
          <a:noFill/>
          <a:ln>
            <a:noFill/>
          </a:ln>
        </p:spPr>
        <p:txBody>
          <a:bodyPr wrap="square" rtlCol="0">
            <a:spAutoFit/>
          </a:bodyPr>
          <a:lstStyle/>
          <a:p>
            <a:pPr marL="171450" indent="-171450">
              <a:buFontTx/>
              <a:buChar char="-"/>
            </a:pPr>
            <a:r>
              <a:rPr lang="en-US" sz="1200" dirty="0" smtClean="0">
                <a:solidFill>
                  <a:srgbClr val="FFFF00"/>
                </a:solidFill>
                <a:latin typeface="Garamond" panose="02020404030301010803" pitchFamily="18" charset="0"/>
              </a:rPr>
              <a:t>Depression</a:t>
            </a:r>
          </a:p>
          <a:p>
            <a:pPr marL="171450" indent="-171450">
              <a:buFontTx/>
              <a:buChar char="-"/>
            </a:pPr>
            <a:r>
              <a:rPr lang="en-US" sz="1200" dirty="0" smtClean="0">
                <a:solidFill>
                  <a:srgbClr val="FFFF00"/>
                </a:solidFill>
                <a:latin typeface="Garamond" panose="02020404030301010803" pitchFamily="18" charset="0"/>
              </a:rPr>
              <a:t>Aggression</a:t>
            </a:r>
          </a:p>
          <a:p>
            <a:pPr marL="171450" indent="-171450">
              <a:buFontTx/>
              <a:buChar char="-"/>
            </a:pPr>
            <a:r>
              <a:rPr lang="en-US" sz="1200" dirty="0" smtClean="0">
                <a:solidFill>
                  <a:srgbClr val="FFFF00"/>
                </a:solidFill>
                <a:latin typeface="Garamond" panose="02020404030301010803" pitchFamily="18" charset="0"/>
              </a:rPr>
              <a:t>Cognitive distortion</a:t>
            </a:r>
          </a:p>
          <a:p>
            <a:pPr marL="171450" indent="-171450">
              <a:buFontTx/>
              <a:buChar char="-"/>
            </a:pPr>
            <a:r>
              <a:rPr lang="en-US" sz="1200" dirty="0" smtClean="0">
                <a:solidFill>
                  <a:srgbClr val="FFFF00"/>
                </a:solidFill>
                <a:latin typeface="Garamond" panose="02020404030301010803" pitchFamily="18" charset="0"/>
              </a:rPr>
              <a:t>Etc.</a:t>
            </a:r>
            <a:endParaRPr lang="en-US" sz="1200" dirty="0">
              <a:solidFill>
                <a:srgbClr val="FFFF00"/>
              </a:solidFill>
              <a:latin typeface="Garamond" panose="02020404030301010803" pitchFamily="18" charset="0"/>
            </a:endParaRPr>
          </a:p>
        </p:txBody>
      </p:sp>
    </p:spTree>
    <p:extLst>
      <p:ext uri="{BB962C8B-B14F-4D97-AF65-F5344CB8AC3E}">
        <p14:creationId xmlns:p14="http://schemas.microsoft.com/office/powerpoint/2010/main" xmlns="" val="2636374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FF00"/>
                </a:solidFill>
              </a:rPr>
              <a:t>The Path Proposes:</a:t>
            </a:r>
            <a:endParaRPr lang="en-US" dirty="0">
              <a:solidFill>
                <a:srgbClr val="FFFF00"/>
              </a:solidFill>
            </a:endParaRPr>
          </a:p>
        </p:txBody>
      </p:sp>
      <p:sp>
        <p:nvSpPr>
          <p:cNvPr id="3" name="Content Placeholder 2"/>
          <p:cNvSpPr>
            <a:spLocks noGrp="1"/>
          </p:cNvSpPr>
          <p:nvPr>
            <p:ph idx="1"/>
          </p:nvPr>
        </p:nvSpPr>
        <p:spPr/>
        <p:txBody>
          <a:bodyPr/>
          <a:lstStyle/>
          <a:p>
            <a:pPr>
              <a:defRPr/>
            </a:pPr>
            <a:r>
              <a:rPr lang="en-US" dirty="0" smtClean="0">
                <a:solidFill>
                  <a:srgbClr val="FFFF00"/>
                </a:solidFill>
              </a:rPr>
              <a:t>Deduction of principles across domains of existing psychological knowledge and theory development. </a:t>
            </a:r>
          </a:p>
          <a:p>
            <a:pPr>
              <a:defRPr/>
            </a:pPr>
            <a:r>
              <a:rPr lang="en-US" dirty="0" smtClean="0">
                <a:solidFill>
                  <a:srgbClr val="FFFF00"/>
                </a:solidFill>
              </a:rPr>
              <a:t>This process is elegantly argued for, and described succinctly by E.O. Wilson (1998).  </a:t>
            </a:r>
            <a:r>
              <a:rPr lang="en-US" u="sng" dirty="0" smtClean="0">
                <a:solidFill>
                  <a:srgbClr val="FFFF00"/>
                </a:solidFill>
              </a:rPr>
              <a:t>It is</a:t>
            </a:r>
          </a:p>
          <a:p>
            <a:pPr>
              <a:defRPr/>
            </a:pPr>
            <a:r>
              <a:rPr lang="en-US" dirty="0" err="1" smtClean="0">
                <a:solidFill>
                  <a:srgbClr val="FFFF00"/>
                </a:solidFill>
              </a:rPr>
              <a:t>Consilience</a:t>
            </a:r>
            <a:r>
              <a:rPr lang="en-US" dirty="0" smtClean="0">
                <a:solidFill>
                  <a:srgbClr val="FFFF00"/>
                </a:solidFill>
              </a:rPr>
              <a:t> by synthesis, thus predictive synthesis.</a:t>
            </a:r>
            <a:r>
              <a:rPr lang="en-US" u="sng" dirty="0" smtClean="0">
                <a:solidFill>
                  <a:srgbClr val="FFFF00"/>
                </a:solidFill>
              </a:rPr>
              <a:t> </a:t>
            </a:r>
            <a:endParaRPr lang="en-US" u="sng"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609600"/>
          </a:xfrm>
        </p:spPr>
        <p:txBody>
          <a:bodyPr>
            <a:noAutofit/>
          </a:bodyPr>
          <a:lstStyle/>
          <a:p>
            <a:r>
              <a:rPr lang="en-US" sz="4400" dirty="0" smtClean="0">
                <a:solidFill>
                  <a:srgbClr val="FFFF00"/>
                </a:solidFill>
              </a:rPr>
              <a:t>Consilience</a:t>
            </a:r>
            <a:endParaRPr lang="en-US" sz="4400" dirty="0">
              <a:solidFill>
                <a:srgbClr val="FFFF00"/>
              </a:solidFill>
            </a:endParaRPr>
          </a:p>
        </p:txBody>
      </p:sp>
      <p:sp>
        <p:nvSpPr>
          <p:cNvPr id="3" name="Subtitle 2"/>
          <p:cNvSpPr>
            <a:spLocks noGrp="1"/>
          </p:cNvSpPr>
          <p:nvPr>
            <p:ph type="subTitle" idx="1"/>
          </p:nvPr>
        </p:nvSpPr>
        <p:spPr>
          <a:xfrm>
            <a:off x="533400" y="1371600"/>
            <a:ext cx="7848600" cy="4572000"/>
          </a:xfrm>
        </p:spPr>
        <p:txBody>
          <a:bodyPr>
            <a:normAutofit fontScale="85000" lnSpcReduction="10000"/>
          </a:bodyPr>
          <a:lstStyle/>
          <a:p>
            <a:pPr marL="457200" indent="-457200" algn="l">
              <a:buFont typeface="Wingdings" panose="05000000000000000000" pitchFamily="2" charset="2"/>
              <a:buChar char="§"/>
            </a:pPr>
            <a:r>
              <a:rPr lang="en-US" dirty="0" smtClean="0">
                <a:solidFill>
                  <a:srgbClr val="FFFF00"/>
                </a:solidFill>
              </a:rPr>
              <a:t>Wilson’s (1998) makes a compelling argument for a paradigm shift for conceptualization across all areas of human knowledge including behavioral science.</a:t>
            </a:r>
          </a:p>
          <a:p>
            <a:pPr marL="457200" indent="-457200" algn="l">
              <a:buFont typeface="Wingdings" panose="05000000000000000000" pitchFamily="2" charset="2"/>
              <a:buChar char="§"/>
            </a:pPr>
            <a:r>
              <a:rPr lang="en-US" dirty="0" smtClean="0">
                <a:solidFill>
                  <a:srgbClr val="FFFF00"/>
                </a:solidFill>
              </a:rPr>
              <a:t>Every area of human knowledge may be organized by a small number of natural laws that encompass principles applicable to all areas of human learning. This intellectual quest he calls consilience.</a:t>
            </a:r>
          </a:p>
          <a:p>
            <a:pPr marL="457200" indent="-457200" algn="l">
              <a:buFont typeface="Wingdings" panose="05000000000000000000" pitchFamily="2" charset="2"/>
              <a:buChar char="§"/>
            </a:pPr>
            <a:r>
              <a:rPr lang="en-US" dirty="0" smtClean="0">
                <a:solidFill>
                  <a:srgbClr val="FFFF00"/>
                </a:solidFill>
              </a:rPr>
              <a:t>It is in the spirit of consilience and concern for a path to unifying knowledge across psychology and behavioral science, that this path toward a unified general theory of behavior is offered.  </a:t>
            </a:r>
            <a:endParaRPr lang="en-US" dirty="0">
              <a:solidFill>
                <a:srgbClr val="FFFF00"/>
              </a:solidFill>
            </a:endParaRPr>
          </a:p>
        </p:txBody>
      </p:sp>
    </p:spTree>
    <p:extLst>
      <p:ext uri="{BB962C8B-B14F-4D97-AF65-F5344CB8AC3E}">
        <p14:creationId xmlns:p14="http://schemas.microsoft.com/office/powerpoint/2010/main" xmlns="" val="2730917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sz="3600" dirty="0" smtClean="0">
                <a:solidFill>
                  <a:srgbClr val="FFFF00"/>
                </a:solidFill>
              </a:rPr>
              <a:t>First Flaws in </a:t>
            </a:r>
            <a:r>
              <a:rPr lang="en-US" sz="3600" dirty="0" err="1" smtClean="0">
                <a:solidFill>
                  <a:srgbClr val="FFFF00"/>
                </a:solidFill>
              </a:rPr>
              <a:t>Mowrer’s</a:t>
            </a:r>
            <a:r>
              <a:rPr lang="en-US" sz="3600" dirty="0" smtClean="0">
                <a:solidFill>
                  <a:srgbClr val="FFFF00"/>
                </a:solidFill>
              </a:rPr>
              <a:t> Theoretical System (1960) </a:t>
            </a:r>
          </a:p>
        </p:txBody>
      </p:sp>
      <p:sp>
        <p:nvSpPr>
          <p:cNvPr id="48131" name="Rectangle 3"/>
          <p:cNvSpPr>
            <a:spLocks noGrp="1" noChangeArrowheads="1"/>
          </p:cNvSpPr>
          <p:nvPr>
            <p:ph type="body" idx="1"/>
          </p:nvPr>
        </p:nvSpPr>
        <p:spPr/>
        <p:txBody>
          <a:bodyPr/>
          <a:lstStyle/>
          <a:p>
            <a:pPr eaLnBrk="1" hangingPunct="1">
              <a:defRPr/>
            </a:pPr>
            <a:r>
              <a:rPr lang="en-US" sz="2800" dirty="0" smtClean="0">
                <a:solidFill>
                  <a:srgbClr val="FFFF00"/>
                </a:solidFill>
              </a:rPr>
              <a:t>Does not specify when or how behavior is initiated</a:t>
            </a:r>
          </a:p>
          <a:p>
            <a:pPr eaLnBrk="1" hangingPunct="1">
              <a:defRPr/>
            </a:pPr>
            <a:r>
              <a:rPr lang="en-US" sz="2800" dirty="0" smtClean="0">
                <a:solidFill>
                  <a:srgbClr val="FFFF00"/>
                </a:solidFill>
              </a:rPr>
              <a:t>Does not explain a mechanism for evolution of free-flowing behavioral output</a:t>
            </a:r>
          </a:p>
          <a:p>
            <a:pPr eaLnBrk="1" hangingPunct="1">
              <a:defRPr/>
            </a:pPr>
            <a:r>
              <a:rPr lang="en-US" sz="2800" b="1" u="sng" dirty="0" smtClean="0">
                <a:solidFill>
                  <a:srgbClr val="FFFF00"/>
                </a:solidFill>
              </a:rPr>
              <a:t>However</a:t>
            </a:r>
            <a:r>
              <a:rPr lang="en-US" sz="2800" dirty="0" smtClean="0">
                <a:solidFill>
                  <a:srgbClr val="FFFF00"/>
                </a:solidFill>
              </a:rPr>
              <a:t>, </a:t>
            </a:r>
            <a:r>
              <a:rPr lang="en-US" sz="2800" dirty="0" err="1" smtClean="0">
                <a:solidFill>
                  <a:srgbClr val="FFFF00"/>
                </a:solidFill>
              </a:rPr>
              <a:t>Mowrer’s</a:t>
            </a:r>
            <a:r>
              <a:rPr lang="en-US" sz="2800" dirty="0" smtClean="0">
                <a:solidFill>
                  <a:srgbClr val="FFFF00"/>
                </a:solidFill>
              </a:rPr>
              <a:t> theory is accepted and assumed to be subsumed, in all its details of conditioning &amp; learning, within the current proposed path.</a:t>
            </a:r>
          </a:p>
          <a:p>
            <a:pPr eaLnBrk="1" hangingPunct="1">
              <a:defRPr/>
            </a:pPr>
            <a:r>
              <a:rPr lang="en-US" sz="2800" dirty="0" smtClean="0">
                <a:solidFill>
                  <a:srgbClr val="FFFF00"/>
                </a:solidFill>
              </a:rPr>
              <a:t>Proposed modifications may correct the flaws</a:t>
            </a:r>
          </a:p>
          <a:p>
            <a:pPr eaLnBrk="1" hangingPunct="1">
              <a:defRPr/>
            </a:pPr>
            <a:endParaRPr lang="en-US" dirty="0" smtClean="0">
              <a:solidFill>
                <a:srgbClr val="FFFF00"/>
              </a:solidFill>
            </a:endParaRPr>
          </a:p>
          <a:p>
            <a:pPr eaLnBrk="1" hangingPunct="1">
              <a:defRPr/>
            </a:pPr>
            <a:endParaRPr lang="en-US" dirty="0" smtClean="0">
              <a:solidFill>
                <a:srgbClr val="FFFF00"/>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457200"/>
            <a:ext cx="7772400" cy="1447800"/>
          </a:xfrm>
        </p:spPr>
        <p:txBody>
          <a:bodyPr/>
          <a:lstStyle/>
          <a:p>
            <a:pPr>
              <a:defRPr/>
            </a:pPr>
            <a:r>
              <a:rPr lang="en-US" sz="3600" dirty="0" err="1" smtClean="0">
                <a:solidFill>
                  <a:srgbClr val="FFFF00"/>
                </a:solidFill>
              </a:rPr>
              <a:t>Mowrer’s</a:t>
            </a:r>
            <a:r>
              <a:rPr lang="en-US" sz="3600" dirty="0" smtClean="0">
                <a:solidFill>
                  <a:srgbClr val="FFFF00"/>
                </a:solidFill>
              </a:rPr>
              <a:t> Theoretical System (1960a: 1960b) and proposed modifications </a:t>
            </a:r>
            <a:endParaRPr lang="en-US" sz="3600" dirty="0"/>
          </a:p>
        </p:txBody>
      </p:sp>
      <p:sp>
        <p:nvSpPr>
          <p:cNvPr id="3" name="Subtitle 2"/>
          <p:cNvSpPr>
            <a:spLocks noGrp="1"/>
          </p:cNvSpPr>
          <p:nvPr>
            <p:ph type="subTitle" sz="quarter" idx="1"/>
          </p:nvPr>
        </p:nvSpPr>
        <p:spPr>
          <a:xfrm>
            <a:off x="1371600" y="2057400"/>
            <a:ext cx="6400800" cy="2362200"/>
          </a:xfrm>
        </p:spPr>
        <p:txBody>
          <a:bodyPr/>
          <a:lstStyle/>
          <a:p>
            <a:pPr algn="l">
              <a:defRPr/>
            </a:pPr>
            <a:r>
              <a:rPr lang="en-US" dirty="0" smtClean="0">
                <a:solidFill>
                  <a:srgbClr val="FFFF00"/>
                </a:solidFill>
              </a:rPr>
              <a:t>Second Flaw: No effort to articulate with quantifiable theories</a:t>
            </a:r>
          </a:p>
          <a:p>
            <a:pPr algn="l">
              <a:defRPr/>
            </a:pPr>
            <a:r>
              <a:rPr lang="en-US" dirty="0" smtClean="0">
                <a:solidFill>
                  <a:srgbClr val="FFFF00"/>
                </a:solidFill>
              </a:rPr>
              <a:t>1. Formal Axioms and Postulates to address the flaws</a:t>
            </a:r>
          </a:p>
          <a:p>
            <a:pPr algn="l">
              <a:defRPr/>
            </a:pPr>
            <a:r>
              <a:rPr lang="en-US" dirty="0" smtClean="0">
                <a:solidFill>
                  <a:srgbClr val="FFFF00"/>
                </a:solidFill>
              </a:rPr>
              <a:t>   2. First efforts to specify equations which may improve predictive precision of the modified general theory system</a:t>
            </a:r>
          </a:p>
          <a:p>
            <a:pPr algn="l">
              <a:defRPr/>
            </a:pPr>
            <a:endParaRPr lang="en-US" dirty="0" smtClean="0">
              <a:solidFill>
                <a:srgbClr val="FFFF00"/>
              </a:solidFill>
            </a:endParaRPr>
          </a:p>
          <a:p>
            <a:pPr algn="l">
              <a:defRPr/>
            </a:pPr>
            <a:endParaRPr lang="en-US" dirty="0" smtClean="0">
              <a:solidFill>
                <a:srgbClr val="FFFF00"/>
              </a:solidFill>
            </a:endParaRPr>
          </a:p>
          <a:p>
            <a:pPr algn="l">
              <a:defRPr/>
            </a:pPr>
            <a:endParaRPr lang="en-US" dirty="0" smtClean="0">
              <a:solidFill>
                <a:srgbClr val="FFFF00"/>
              </a:solidFill>
            </a:endParaRPr>
          </a:p>
          <a:p>
            <a:pPr>
              <a:defRPr/>
            </a:pPr>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rn'l Conf Addict Res &amp; Trx Chica 20140721b">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Intern'l Conf Addict Res &amp; Trx Chica 20140721b</Template>
  <TotalTime>269</TotalTime>
  <Words>3140</Words>
  <Application>Microsoft Office PowerPoint</Application>
  <PresentationFormat>On-screen Show (4:3)</PresentationFormat>
  <Paragraphs>443</Paragraphs>
  <Slides>48</Slides>
  <Notes>0</Notes>
  <HiddenSlides>0</HiddenSlides>
  <MMClips>0</MMClips>
  <ScaleCrop>false</ScaleCrop>
  <HeadingPairs>
    <vt:vector size="4" baseType="variant">
      <vt:variant>
        <vt:lpstr>Theme</vt:lpstr>
      </vt:variant>
      <vt:variant>
        <vt:i4>2</vt:i4>
      </vt:variant>
      <vt:variant>
        <vt:lpstr>Slide Titles</vt:lpstr>
      </vt:variant>
      <vt:variant>
        <vt:i4>48</vt:i4>
      </vt:variant>
    </vt:vector>
  </HeadingPairs>
  <TitlesOfParts>
    <vt:vector size="50" baseType="lpstr">
      <vt:lpstr>Intern'l Conf Addict Res &amp; Trx Chica 20140721b</vt:lpstr>
      <vt:lpstr>Equity</vt:lpstr>
      <vt:lpstr>Addiction Therapy-2014 Chicago,  USA August 4 - 6,  2014</vt:lpstr>
      <vt:lpstr>    Toward Developing a Comprehensive Theory of  Behavior  Jesse B. Milby Ph.D. ABPP University of Alabama at Birmingham  International Conference on Addiction Research and Treatment,  Chicago, IL. USA Aug. 4-6, 2014</vt:lpstr>
      <vt:lpstr>Acknowledgements</vt:lpstr>
      <vt:lpstr>Rationale for a Path to Develop a General Theory of Behavior</vt:lpstr>
      <vt:lpstr>Silos of Psychology Knowledge, Phenomena, Lawful Relationship and Micro-Theories</vt:lpstr>
      <vt:lpstr>The Path Proposes:</vt:lpstr>
      <vt:lpstr>Consilience</vt:lpstr>
      <vt:lpstr>First Flaws in Mowrer’s Theoretical System (1960) </vt:lpstr>
      <vt:lpstr>Mowrer’s Theoretical System (1960a: 1960b) and proposed modifications </vt:lpstr>
      <vt:lpstr>Flaws in Staats (1997) Theoretical System</vt:lpstr>
      <vt:lpstr>Flaws in West’s (2007) Theoretical System</vt:lpstr>
      <vt:lpstr>Flaws in Current Theories that New Path to Theory is Designed to Address</vt:lpstr>
      <vt:lpstr>Path to Theory utilizes and builds on theoretical concepts of Mowrer and Staats (1996)</vt:lpstr>
      <vt:lpstr>Path to Theory subsumes Maslow and Gagne’s (Hierarchies) </vt:lpstr>
      <vt:lpstr>Slide 15</vt:lpstr>
      <vt:lpstr>How Maslow’s Hierarchy is Subsumed Under New Theory</vt:lpstr>
      <vt:lpstr>How Gagne’s Hierarchy is Subsumed Under New Theory</vt:lpstr>
      <vt:lpstr>  Initial Explanatory Variables</vt:lpstr>
      <vt:lpstr>Explanation Occurs at Nexus</vt:lpstr>
      <vt:lpstr>Role of Momentary State of Well Being (SWB) at the Nexus</vt:lpstr>
      <vt:lpstr>Slide 21</vt:lpstr>
      <vt:lpstr>Slide 22</vt:lpstr>
      <vt:lpstr>Slide 23</vt:lpstr>
      <vt:lpstr>Slide 24</vt:lpstr>
      <vt:lpstr>Slide 25</vt:lpstr>
      <vt:lpstr>            Theory assumes goal directed behaviors from  idiosyncratic BBR’s for each individual can be specified using empirical methods, i.e. observation technology, self-report etc. </vt:lpstr>
      <vt:lpstr>List of Common Behaviors with Their Probability for Thursday, 8-9 p.m.</vt:lpstr>
      <vt:lpstr>Slide 28</vt:lpstr>
      <vt:lpstr>How probability of predicted behavior across time can be increased by knowledge of Ng-Po dominance.  Here where Ng is dominant, two predicted behaviors emerge twice during the time span 6 pm to 8 pm.  </vt:lpstr>
      <vt:lpstr>Theory Equation Variables and Definitions</vt:lpstr>
      <vt:lpstr>Slide 31</vt:lpstr>
      <vt:lpstr>Slide 32</vt:lpstr>
      <vt:lpstr>Slide 33</vt:lpstr>
      <vt:lpstr>Predicting behavior when Space, Time, BBR components, &amp; SWB are known</vt:lpstr>
      <vt:lpstr>List of Common Behaviors with Their Probability for Thursday, 8-9 p.m.</vt:lpstr>
      <vt:lpstr>Building Predictive Equations from Theory Variables &amp; Derived Probabilities</vt:lpstr>
      <vt:lpstr>Prediction Assuming Probabilities are Additive</vt:lpstr>
      <vt:lpstr>Predicting Behavior Using Knowledge of BBR behaviors &amp; associated SWB type and intensity, &amp; current epoch SWB type/intensity </vt:lpstr>
      <vt:lpstr>Match vs. No Match Implications from Predictive Equation</vt:lpstr>
      <vt:lpstr>Final Predictive Equation</vt:lpstr>
      <vt:lpstr>Table XYZ</vt:lpstr>
      <vt:lpstr>Slide 42</vt:lpstr>
      <vt:lpstr>Slide 43</vt:lpstr>
      <vt:lpstr>Slide 44</vt:lpstr>
      <vt:lpstr>Current Path to Theory Strengths</vt:lpstr>
      <vt:lpstr>Current Path to Theory Problems (1)</vt:lpstr>
      <vt:lpstr>Current Path to Theory Problems (2)</vt:lpstr>
      <vt:lpstr>Meet the eminent gathering once again at Addiction Therapy-2015 Florida,  USA August 3 - 5,  2015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 Developing a Comprehensive Theory of  Behavior  Jesse B. Milby Ph.D. ABPP University of Alabama at Birmingham  International Conference on Addiction Research and Treatment,  Chicago, IL. USA Aug. 4-6, 2014</dc:title>
  <dc:creator>Gloria Owens</dc:creator>
  <cp:lastModifiedBy>omics-ws304</cp:lastModifiedBy>
  <cp:revision>16</cp:revision>
  <cp:lastPrinted>2014-07-21T19:47:14Z</cp:lastPrinted>
  <dcterms:created xsi:type="dcterms:W3CDTF">2014-07-21T18:21:26Z</dcterms:created>
  <dcterms:modified xsi:type="dcterms:W3CDTF">2014-10-04T08:45:29Z</dcterms:modified>
</cp:coreProperties>
</file>