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9" r:id="rId1"/>
  </p:sldMasterIdLst>
  <p:notesMasterIdLst>
    <p:notesMasterId r:id="rId46"/>
  </p:notesMasterIdLst>
  <p:sldIdLst>
    <p:sldId id="270" r:id="rId2"/>
    <p:sldId id="489" r:id="rId3"/>
    <p:sldId id="386" r:id="rId4"/>
    <p:sldId id="394" r:id="rId5"/>
    <p:sldId id="400" r:id="rId6"/>
    <p:sldId id="339" r:id="rId7"/>
    <p:sldId id="280" r:id="rId8"/>
    <p:sldId id="427" r:id="rId9"/>
    <p:sldId id="428" r:id="rId10"/>
    <p:sldId id="429" r:id="rId11"/>
    <p:sldId id="284" r:id="rId12"/>
    <p:sldId id="469" r:id="rId13"/>
    <p:sldId id="478" r:id="rId14"/>
    <p:sldId id="477" r:id="rId15"/>
    <p:sldId id="286" r:id="rId16"/>
    <p:sldId id="290" r:id="rId17"/>
    <p:sldId id="291" r:id="rId18"/>
    <p:sldId id="292" r:id="rId19"/>
    <p:sldId id="296" r:id="rId20"/>
    <p:sldId id="297" r:id="rId21"/>
    <p:sldId id="299" r:id="rId22"/>
    <p:sldId id="302" r:id="rId23"/>
    <p:sldId id="470" r:id="rId24"/>
    <p:sldId id="407" r:id="rId25"/>
    <p:sldId id="306" r:id="rId26"/>
    <p:sldId id="480" r:id="rId27"/>
    <p:sldId id="481" r:id="rId28"/>
    <p:sldId id="307" r:id="rId29"/>
    <p:sldId id="482" r:id="rId30"/>
    <p:sldId id="308" r:id="rId31"/>
    <p:sldId id="309" r:id="rId32"/>
    <p:sldId id="311" r:id="rId33"/>
    <p:sldId id="472" r:id="rId34"/>
    <p:sldId id="483" r:id="rId35"/>
    <p:sldId id="484" r:id="rId36"/>
    <p:sldId id="486" r:id="rId37"/>
    <p:sldId id="485" r:id="rId38"/>
    <p:sldId id="487" r:id="rId39"/>
    <p:sldId id="488" r:id="rId40"/>
    <p:sldId id="473" r:id="rId41"/>
    <p:sldId id="474" r:id="rId42"/>
    <p:sldId id="323" r:id="rId43"/>
    <p:sldId id="393" r:id="rId44"/>
    <p:sldId id="490"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4ihvtms"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40" autoAdjust="0"/>
    <p:restoredTop sz="94595" autoAdjust="0"/>
  </p:normalViewPr>
  <p:slideViewPr>
    <p:cSldViewPr>
      <p:cViewPr>
        <p:scale>
          <a:sx n="180" d="100"/>
          <a:sy n="180" d="100"/>
        </p:scale>
        <p:origin x="3211" y="629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93328958880284"/>
          <c:y val="4.5781167979002703E-2"/>
          <c:w val="0.83458349259740594"/>
          <c:h val="0.88939865111797789"/>
        </c:manualLayout>
      </c:layout>
      <c:barChart>
        <c:barDir val="col"/>
        <c:grouping val="stacked"/>
        <c:varyColors val="0"/>
        <c:ser>
          <c:idx val="0"/>
          <c:order val="0"/>
          <c:tx>
            <c:strRef>
              <c:f>Sheet1!$B$1</c:f>
              <c:strCache>
                <c:ptCount val="1"/>
                <c:pt idx="0">
                  <c:v>Column1</c:v>
                </c:pt>
              </c:strCache>
            </c:strRef>
          </c:tx>
          <c:spPr>
            <a:solidFill>
              <a:schemeClr val="bg1">
                <a:lumMod val="65000"/>
              </a:schemeClr>
            </a:solidFill>
          </c:spPr>
          <c:invertIfNegative val="0"/>
          <c:dLbls>
            <c:dLbl>
              <c:idx val="0"/>
              <c:layout/>
              <c:dLblPos val="ctr"/>
              <c:showLegendKey val="0"/>
              <c:showVal val="1"/>
              <c:showCatName val="0"/>
              <c:showSerName val="0"/>
              <c:showPercent val="0"/>
              <c:showBubbleSize val="0"/>
            </c:dLbl>
            <c:dLbl>
              <c:idx val="1"/>
              <c:layout/>
              <c:dLblPos val="ctr"/>
              <c:showLegendKey val="0"/>
              <c:showVal val="1"/>
              <c:showCatName val="0"/>
              <c:showSerName val="0"/>
              <c:showPercent val="0"/>
              <c:showBubbleSize val="0"/>
            </c:dLbl>
            <c:dLbl>
              <c:idx val="2"/>
              <c:layout/>
              <c:dLblPos val="ctr"/>
              <c:showLegendKey val="0"/>
              <c:showVal val="1"/>
              <c:showCatName val="0"/>
              <c:showSerName val="0"/>
              <c:showPercent val="0"/>
              <c:showBubbleSize val="0"/>
            </c:dLbl>
            <c:dLbl>
              <c:idx val="3"/>
              <c:layout/>
              <c:dLblPos val="ctr"/>
              <c:showLegendKey val="0"/>
              <c:showVal val="1"/>
              <c:showCatName val="0"/>
              <c:showSerName val="0"/>
              <c:showPercent val="0"/>
              <c:showBubbleSize val="0"/>
            </c:dLbl>
            <c:dLbl>
              <c:idx val="4"/>
              <c:layout/>
              <c:dLblPos val="ctr"/>
              <c:showLegendKey val="0"/>
              <c:showVal val="1"/>
              <c:showCatName val="0"/>
              <c:showSerName val="0"/>
              <c:showPercent val="0"/>
              <c:showBubbleSize val="0"/>
            </c:dLbl>
            <c:dLbl>
              <c:idx val="5"/>
              <c:layout/>
              <c:dLblPos val="ctr"/>
              <c:showLegendKey val="0"/>
              <c:showVal val="1"/>
              <c:showCatName val="0"/>
              <c:showSerName val="0"/>
              <c:showPercent val="0"/>
              <c:showBubbleSize val="0"/>
            </c:dLbl>
            <c:numFmt formatCode="General" sourceLinked="0"/>
            <c:spPr>
              <a:noFill/>
            </c:spPr>
            <c:txPr>
              <a:bodyPr rot="-60000"/>
              <a:lstStyle/>
              <a:p>
                <a:pPr>
                  <a:defRPr b="1" i="0" baseline="0"/>
                </a:pPr>
                <a:endParaRPr lang="en-US"/>
              </a:p>
            </c:txPr>
            <c:dLblPos val="ctr"/>
            <c:showLegendKey val="0"/>
            <c:showVal val="0"/>
            <c:showCatName val="0"/>
            <c:showSerName val="0"/>
            <c:showPercent val="0"/>
            <c:showBubbleSize val="0"/>
          </c:dLbls>
          <c:cat>
            <c:numRef>
              <c:f>Sheet1!$A$2:$A$8</c:f>
              <c:numCache>
                <c:formatCode>General</c:formatCode>
                <c:ptCount val="7"/>
                <c:pt idx="0">
                  <c:v>2005</c:v>
                </c:pt>
                <c:pt idx="1">
                  <c:v>2006</c:v>
                </c:pt>
                <c:pt idx="2">
                  <c:v>2007</c:v>
                </c:pt>
                <c:pt idx="3">
                  <c:v>2008</c:v>
                </c:pt>
                <c:pt idx="4">
                  <c:v>2009</c:v>
                </c:pt>
                <c:pt idx="5">
                  <c:v>2010</c:v>
                </c:pt>
                <c:pt idx="6">
                  <c:v>2011</c:v>
                </c:pt>
              </c:numCache>
            </c:numRef>
          </c:cat>
          <c:val>
            <c:numRef>
              <c:f>Sheet1!$B$2:$B$8</c:f>
              <c:numCache>
                <c:formatCode>General</c:formatCode>
                <c:ptCount val="7"/>
                <c:pt idx="0">
                  <c:v>54</c:v>
                </c:pt>
                <c:pt idx="1">
                  <c:v>356</c:v>
                </c:pt>
                <c:pt idx="2">
                  <c:v>580</c:v>
                </c:pt>
                <c:pt idx="3">
                  <c:v>803</c:v>
                </c:pt>
                <c:pt idx="4">
                  <c:v>1015</c:v>
                </c:pt>
                <c:pt idx="5">
                  <c:v>1317</c:v>
                </c:pt>
              </c:numCache>
            </c:numRef>
          </c:val>
        </c:ser>
        <c:dLbls>
          <c:showLegendKey val="0"/>
          <c:showVal val="0"/>
          <c:showCatName val="0"/>
          <c:showSerName val="0"/>
          <c:showPercent val="0"/>
          <c:showBubbleSize val="0"/>
        </c:dLbls>
        <c:gapWidth val="150"/>
        <c:overlap val="100"/>
        <c:axId val="6850432"/>
        <c:axId val="6851968"/>
      </c:barChart>
      <c:catAx>
        <c:axId val="6850432"/>
        <c:scaling>
          <c:orientation val="minMax"/>
        </c:scaling>
        <c:delete val="0"/>
        <c:axPos val="b"/>
        <c:numFmt formatCode="General" sourceLinked="1"/>
        <c:majorTickMark val="out"/>
        <c:minorTickMark val="none"/>
        <c:tickLblPos val="nextTo"/>
        <c:txPr>
          <a:bodyPr/>
          <a:lstStyle/>
          <a:p>
            <a:pPr>
              <a:defRPr sz="1400"/>
            </a:pPr>
            <a:endParaRPr lang="en-US"/>
          </a:p>
        </c:txPr>
        <c:crossAx val="6851968"/>
        <c:crossesAt val="0"/>
        <c:auto val="1"/>
        <c:lblAlgn val="ctr"/>
        <c:lblOffset val="100"/>
        <c:noMultiLvlLbl val="0"/>
      </c:catAx>
      <c:valAx>
        <c:axId val="6851968"/>
        <c:scaling>
          <c:orientation val="minMax"/>
          <c:max val="2000"/>
          <c:min val="0"/>
        </c:scaling>
        <c:delete val="0"/>
        <c:axPos val="l"/>
        <c:majorGridlines/>
        <c:numFmt formatCode="General" sourceLinked="1"/>
        <c:majorTickMark val="out"/>
        <c:minorTickMark val="none"/>
        <c:tickLblPos val="nextTo"/>
        <c:txPr>
          <a:bodyPr/>
          <a:lstStyle/>
          <a:p>
            <a:pPr>
              <a:defRPr sz="1400"/>
            </a:pPr>
            <a:endParaRPr lang="en-US"/>
          </a:p>
        </c:txPr>
        <c:crossAx val="6850432"/>
        <c:crossesAt val="1"/>
        <c:crossBetween val="between"/>
        <c:majorUnit val="250"/>
      </c:valAx>
      <c:spPr>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w="25400">
          <a:noFill/>
        </a:ln>
        <a:effectLst>
          <a:outerShdw blurRad="50800" dist="38100" dir="18900000" algn="bl" rotWithShape="0">
            <a:prstClr val="black">
              <a:alpha val="40000"/>
            </a:prstClr>
          </a:outerShdw>
        </a:effectLst>
      </c:spPr>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autoTitleDeleted val="0"/>
    <c:plotArea>
      <c:layout>
        <c:manualLayout>
          <c:layoutTarget val="inner"/>
          <c:xMode val="edge"/>
          <c:yMode val="edge"/>
          <c:x val="8.5253181795671734E-2"/>
          <c:y val="3.4161282724274891E-2"/>
          <c:w val="0.83993153568068424"/>
          <c:h val="0.75488037552998444"/>
        </c:manualLayout>
      </c:layout>
      <c:barChart>
        <c:barDir val="col"/>
        <c:grouping val="clustered"/>
        <c:varyColors val="0"/>
        <c:ser>
          <c:idx val="0"/>
          <c:order val="0"/>
          <c:tx>
            <c:strRef>
              <c:f>Sheet1!$B$1</c:f>
              <c:strCache>
                <c:ptCount val="1"/>
                <c:pt idx="0">
                  <c:v>8-Mar-06</c:v>
                </c:pt>
              </c:strCache>
            </c:strRef>
          </c:tx>
          <c:invertIfNegative val="0"/>
          <c:cat>
            <c:strRef>
              <c:f>Sheet1!$A$2:$A$9</c:f>
              <c:strCache>
                <c:ptCount val="8"/>
                <c:pt idx="0">
                  <c:v>Health and Fitness</c:v>
                </c:pt>
                <c:pt idx="1">
                  <c:v>Home and Garden</c:v>
                </c:pt>
                <c:pt idx="2">
                  <c:v>Automotive</c:v>
                </c:pt>
                <c:pt idx="3">
                  <c:v>Food and Beverage</c:v>
                </c:pt>
                <c:pt idx="4">
                  <c:v>Cross Cutting</c:v>
                </c:pt>
                <c:pt idx="5">
                  <c:v>Electronics and Computers </c:v>
                </c:pt>
                <c:pt idx="6">
                  <c:v>Appliances</c:v>
                </c:pt>
                <c:pt idx="7">
                  <c:v>Goods for Children</c:v>
                </c:pt>
              </c:strCache>
            </c:strRef>
          </c:cat>
          <c:val>
            <c:numRef>
              <c:f>Sheet1!$B$2:$B$9</c:f>
              <c:numCache>
                <c:formatCode>General</c:formatCode>
                <c:ptCount val="8"/>
                <c:pt idx="0">
                  <c:v>160</c:v>
                </c:pt>
                <c:pt idx="1">
                  <c:v>20</c:v>
                </c:pt>
                <c:pt idx="2">
                  <c:v>12</c:v>
                </c:pt>
                <c:pt idx="3">
                  <c:v>18</c:v>
                </c:pt>
                <c:pt idx="4">
                  <c:v>15</c:v>
                </c:pt>
                <c:pt idx="5">
                  <c:v>40</c:v>
                </c:pt>
                <c:pt idx="6">
                  <c:v>12</c:v>
                </c:pt>
                <c:pt idx="7">
                  <c:v>7</c:v>
                </c:pt>
              </c:numCache>
            </c:numRef>
          </c:val>
        </c:ser>
        <c:ser>
          <c:idx val="1"/>
          <c:order val="1"/>
          <c:tx>
            <c:strRef>
              <c:f>Sheet1!$C$1</c:f>
              <c:strCache>
                <c:ptCount val="1"/>
                <c:pt idx="0">
                  <c:v>10-Mar-11</c:v>
                </c:pt>
              </c:strCache>
            </c:strRef>
          </c:tx>
          <c:invertIfNegative val="0"/>
          <c:dLbls>
            <c:dLbl>
              <c:idx val="6"/>
              <c:layout>
                <c:manualLayout>
                  <c:x val="0"/>
                  <c:y val="5.6475704959956928E-2"/>
                </c:manualLayout>
              </c:layout>
              <c:dLblPos val="outEnd"/>
              <c:showLegendKey val="0"/>
              <c:showVal val="1"/>
              <c:showCatName val="0"/>
              <c:showSerName val="0"/>
              <c:showPercent val="0"/>
              <c:showBubbleSize val="0"/>
            </c:dLbl>
            <c:dLbl>
              <c:idx val="7"/>
              <c:layout>
                <c:manualLayout>
                  <c:x val="0"/>
                  <c:y val="4.3265361060636692E-2"/>
                </c:manualLayout>
              </c:layout>
              <c:tx>
                <c:rich>
                  <a:bodyPr/>
                  <a:lstStyle/>
                  <a:p>
                    <a:r>
                      <a:rPr lang="en-US" sz="1600" b="1" i="0" baseline="0" dirty="0"/>
                      <a:t>3</a:t>
                    </a:r>
                    <a:r>
                      <a:rPr lang="en-US" sz="1600" baseline="0" dirty="0"/>
                      <a:t>0</a:t>
                    </a:r>
                  </a:p>
                </c:rich>
              </c:tx>
              <c:dLblPos val="outEnd"/>
              <c:showLegendKey val="0"/>
              <c:showVal val="1"/>
              <c:showCatName val="0"/>
              <c:showSerName val="0"/>
              <c:showPercent val="0"/>
              <c:showBubbleSize val="0"/>
            </c:dLbl>
            <c:txPr>
              <a:bodyPr/>
              <a:lstStyle/>
              <a:p>
                <a:pPr>
                  <a:defRPr sz="1600" b="1" i="0" baseline="0"/>
                </a:pPr>
                <a:endParaRPr lang="en-US"/>
              </a:p>
            </c:txPr>
            <c:dLblPos val="ctr"/>
            <c:showLegendKey val="0"/>
            <c:showVal val="1"/>
            <c:showCatName val="0"/>
            <c:showSerName val="0"/>
            <c:showPercent val="0"/>
            <c:showBubbleSize val="0"/>
            <c:showLeaderLines val="0"/>
          </c:dLbls>
          <c:cat>
            <c:strRef>
              <c:f>Sheet1!$A$2:$A$9</c:f>
              <c:strCache>
                <c:ptCount val="8"/>
                <c:pt idx="0">
                  <c:v>Health and Fitness</c:v>
                </c:pt>
                <c:pt idx="1">
                  <c:v>Home and Garden</c:v>
                </c:pt>
                <c:pt idx="2">
                  <c:v>Automotive</c:v>
                </c:pt>
                <c:pt idx="3">
                  <c:v>Food and Beverage</c:v>
                </c:pt>
                <c:pt idx="4">
                  <c:v>Cross Cutting</c:v>
                </c:pt>
                <c:pt idx="5">
                  <c:v>Electronics and Computers </c:v>
                </c:pt>
                <c:pt idx="6">
                  <c:v>Appliances</c:v>
                </c:pt>
                <c:pt idx="7">
                  <c:v>Goods for Children</c:v>
                </c:pt>
              </c:strCache>
            </c:strRef>
          </c:cat>
          <c:val>
            <c:numRef>
              <c:f>Sheet1!$C$2:$C$9</c:f>
              <c:numCache>
                <c:formatCode>General</c:formatCode>
                <c:ptCount val="8"/>
                <c:pt idx="0">
                  <c:v>738</c:v>
                </c:pt>
                <c:pt idx="1">
                  <c:v>209</c:v>
                </c:pt>
                <c:pt idx="2">
                  <c:v>126</c:v>
                </c:pt>
                <c:pt idx="3">
                  <c:v>105</c:v>
                </c:pt>
                <c:pt idx="4">
                  <c:v>82</c:v>
                </c:pt>
                <c:pt idx="5">
                  <c:v>59</c:v>
                </c:pt>
                <c:pt idx="6">
                  <c:v>44</c:v>
                </c:pt>
                <c:pt idx="7">
                  <c:v>30</c:v>
                </c:pt>
              </c:numCache>
            </c:numRef>
          </c:val>
        </c:ser>
        <c:dLbls>
          <c:showLegendKey val="0"/>
          <c:showVal val="0"/>
          <c:showCatName val="0"/>
          <c:showSerName val="0"/>
          <c:showPercent val="0"/>
          <c:showBubbleSize val="0"/>
        </c:dLbls>
        <c:gapWidth val="150"/>
        <c:axId val="31220096"/>
        <c:axId val="31221632"/>
      </c:barChart>
      <c:catAx>
        <c:axId val="31220096"/>
        <c:scaling>
          <c:orientation val="minMax"/>
        </c:scaling>
        <c:delete val="0"/>
        <c:axPos val="b"/>
        <c:majorTickMark val="out"/>
        <c:minorTickMark val="none"/>
        <c:tickLblPos val="nextTo"/>
        <c:txPr>
          <a:bodyPr rot="-1980000" vert="horz"/>
          <a:lstStyle/>
          <a:p>
            <a:pPr>
              <a:defRPr sz="1100" b="1" i="0" baseline="0"/>
            </a:pPr>
            <a:endParaRPr lang="en-US"/>
          </a:p>
        </c:txPr>
        <c:crossAx val="31221632"/>
        <c:crosses val="autoZero"/>
        <c:auto val="1"/>
        <c:lblAlgn val="ctr"/>
        <c:lblOffset val="100"/>
        <c:noMultiLvlLbl val="0"/>
      </c:catAx>
      <c:valAx>
        <c:axId val="31221632"/>
        <c:scaling>
          <c:orientation val="minMax"/>
          <c:max val="800"/>
          <c:min val="0"/>
        </c:scaling>
        <c:delete val="0"/>
        <c:axPos val="l"/>
        <c:majorGridlines/>
        <c:numFmt formatCode="General" sourceLinked="1"/>
        <c:majorTickMark val="out"/>
        <c:minorTickMark val="none"/>
        <c:tickLblPos val="nextTo"/>
        <c:txPr>
          <a:bodyPr/>
          <a:lstStyle/>
          <a:p>
            <a:pPr>
              <a:defRPr sz="1400"/>
            </a:pPr>
            <a:endParaRPr lang="en-US"/>
          </a:p>
        </c:txPr>
        <c:crossAx val="31220096"/>
        <c:crosses val="autoZero"/>
        <c:crossBetween val="between"/>
        <c:majorUnit val="200"/>
      </c:valAx>
      <c:spPr>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effectLst>
          <a:outerShdw blurRad="50800" dist="38100" dir="18900000" algn="bl" rotWithShape="0">
            <a:prstClr val="black">
              <a:alpha val="40000"/>
            </a:prstClr>
          </a:outerShdw>
        </a:effectLst>
      </c:spPr>
    </c:plotArea>
    <c:legend>
      <c:legendPos val="r"/>
      <c:layout>
        <c:manualLayout>
          <c:xMode val="edge"/>
          <c:yMode val="edge"/>
          <c:x val="0.75228544545139464"/>
          <c:y val="6.2098559795410187E-2"/>
          <c:w val="0.24563661685146582"/>
          <c:h val="9.6565840855259863E-2"/>
        </c:manualLayout>
      </c:layout>
      <c:overlay val="0"/>
      <c:txPr>
        <a:bodyPr/>
        <a:lstStyle/>
        <a:p>
          <a:pPr>
            <a:defRPr sz="1200" baseline="0"/>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B04F8-980D-AC49-BFD0-60AFA107E1D1}" type="doc">
      <dgm:prSet loTypeId="urn:microsoft.com/office/officeart/2005/8/layout/cycle7" loCatId="cycle" qsTypeId="urn:microsoft.com/office/officeart/2005/8/quickstyle/simple4" qsCatId="simple" csTypeId="urn:microsoft.com/office/officeart/2005/8/colors/accent1_2" csCatId="accent1" phldr="1"/>
      <dgm:spPr/>
      <dgm:t>
        <a:bodyPr/>
        <a:lstStyle/>
        <a:p>
          <a:endParaRPr lang="en-US"/>
        </a:p>
      </dgm:t>
    </dgm:pt>
    <dgm:pt modelId="{2AAE9F9F-C172-B645-A2D1-3EE1C8CED405}">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2000" b="1" dirty="0" err="1" smtClean="0"/>
            <a:t>Experimental structure characterization</a:t>
          </a:r>
          <a:endParaRPr lang="en-US" sz="2000" b="1" dirty="0"/>
        </a:p>
      </dgm:t>
    </dgm:pt>
    <dgm:pt modelId="{8EDC855E-F4A4-AA4A-ACC4-E95C16ED5147}" type="parTrans" cxnId="{0DE33456-BC07-8047-B972-509F0E4A85CA}">
      <dgm:prSet/>
      <dgm:spPr/>
      <dgm:t>
        <a:bodyPr/>
        <a:lstStyle/>
        <a:p>
          <a:endParaRPr lang="en-US"/>
        </a:p>
      </dgm:t>
    </dgm:pt>
    <dgm:pt modelId="{5C530F3B-7AFA-134A-8753-CDDF7472ACD7}" type="sibTrans" cxnId="{0DE33456-BC07-8047-B972-509F0E4A85CA}">
      <dgm:prSet/>
      <dgm:spPr/>
      <dgm:t>
        <a:bodyPr/>
        <a:lstStyle/>
        <a:p>
          <a:endParaRPr lang="en-US"/>
        </a:p>
      </dgm:t>
    </dgm:pt>
    <dgm:pt modelId="{7C5DAFED-734D-D349-A997-F2E0663A3B13}">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2000" b="1" dirty="0" smtClean="0">
              <a:solidFill>
                <a:srgbClr val="000000"/>
              </a:solidFill>
            </a:rPr>
            <a:t>Experimental toxicology</a:t>
          </a:r>
          <a:endParaRPr lang="en-US" sz="2000" b="1" dirty="0">
            <a:solidFill>
              <a:srgbClr val="000000"/>
            </a:solidFill>
          </a:endParaRPr>
        </a:p>
      </dgm:t>
    </dgm:pt>
    <dgm:pt modelId="{5DC0C1D4-8191-744D-806A-B4260266A5C0}" type="parTrans" cxnId="{C612BDBF-DBCF-C44C-ADEF-6F6C6EE05816}">
      <dgm:prSet/>
      <dgm:spPr/>
      <dgm:t>
        <a:bodyPr/>
        <a:lstStyle/>
        <a:p>
          <a:endParaRPr lang="en-US"/>
        </a:p>
      </dgm:t>
    </dgm:pt>
    <dgm:pt modelId="{6511ACDC-DC8F-A140-856C-625AC9CBE282}" type="sibTrans" cxnId="{C612BDBF-DBCF-C44C-ADEF-6F6C6EE05816}">
      <dgm:prSet/>
      <dgm:spPr/>
      <dgm:t>
        <a:bodyPr/>
        <a:lstStyle/>
        <a:p>
          <a:endParaRPr lang="en-US" dirty="0"/>
        </a:p>
      </dgm:t>
    </dgm:pt>
    <dgm:pt modelId="{2DC0A5EA-888E-DF44-9DC2-3061A17FAAF3}">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b="1" dirty="0">
              <a:solidFill>
                <a:schemeClr val="tx1"/>
              </a:solidFill>
            </a:rPr>
            <a:t>Nano-QSAR</a:t>
          </a:r>
        </a:p>
      </dgm:t>
    </dgm:pt>
    <dgm:pt modelId="{83B99D37-5EB4-A447-BF9B-A6BF7CAC73FC}" type="parTrans" cxnId="{3326BAB4-1461-7747-9C6C-815C3F169AEF}">
      <dgm:prSet/>
      <dgm:spPr/>
      <dgm:t>
        <a:bodyPr/>
        <a:lstStyle/>
        <a:p>
          <a:endParaRPr lang="en-US"/>
        </a:p>
      </dgm:t>
    </dgm:pt>
    <dgm:pt modelId="{4BA2D6DE-B8E6-8449-89E7-B380202B11FC}" type="sibTrans" cxnId="{3326BAB4-1461-7747-9C6C-815C3F169AEF}">
      <dgm:prSet/>
      <dgm:spPr/>
      <dgm:t>
        <a:bodyPr/>
        <a:lstStyle/>
        <a:p>
          <a:endParaRPr lang="en-US">
            <a:solidFill>
              <a:srgbClr val="0070C0"/>
            </a:solidFill>
          </a:endParaRPr>
        </a:p>
      </dgm:t>
    </dgm:pt>
    <dgm:pt modelId="{452A90C2-639C-664B-BC4C-F3E96045BA40}" type="pres">
      <dgm:prSet presAssocID="{7C8B04F8-980D-AC49-BFD0-60AFA107E1D1}" presName="Name0" presStyleCnt="0">
        <dgm:presLayoutVars>
          <dgm:dir/>
          <dgm:resizeHandles val="exact"/>
        </dgm:presLayoutVars>
      </dgm:prSet>
      <dgm:spPr/>
      <dgm:t>
        <a:bodyPr/>
        <a:lstStyle/>
        <a:p>
          <a:endParaRPr lang="en-US"/>
        </a:p>
      </dgm:t>
    </dgm:pt>
    <dgm:pt modelId="{5AC53F79-7728-9743-8BE1-CAB20D1188EB}" type="pres">
      <dgm:prSet presAssocID="{2AAE9F9F-C172-B645-A2D1-3EE1C8CED405}" presName="node" presStyleLbl="node1" presStyleIdx="0" presStyleCnt="3" custScaleX="112195" custScaleY="89536">
        <dgm:presLayoutVars>
          <dgm:bulletEnabled val="1"/>
        </dgm:presLayoutVars>
      </dgm:prSet>
      <dgm:spPr/>
      <dgm:t>
        <a:bodyPr/>
        <a:lstStyle/>
        <a:p>
          <a:endParaRPr lang="en-US"/>
        </a:p>
      </dgm:t>
    </dgm:pt>
    <dgm:pt modelId="{5265AD4C-1B2C-1449-8C1F-3648744AF14E}" type="pres">
      <dgm:prSet presAssocID="{5C530F3B-7AFA-134A-8753-CDDF7472ACD7}" presName="sibTrans" presStyleLbl="sibTrans2D1" presStyleIdx="0" presStyleCnt="3" custLinFactNeighborX="58962" custLinFactNeighborY="-31135"/>
      <dgm:spPr/>
      <dgm:t>
        <a:bodyPr/>
        <a:lstStyle/>
        <a:p>
          <a:endParaRPr lang="en-US"/>
        </a:p>
      </dgm:t>
    </dgm:pt>
    <dgm:pt modelId="{F356EE0F-1F61-584C-9F79-C9064A1E5D43}" type="pres">
      <dgm:prSet presAssocID="{5C530F3B-7AFA-134A-8753-CDDF7472ACD7}" presName="connectorText" presStyleLbl="sibTrans2D1" presStyleIdx="0" presStyleCnt="3"/>
      <dgm:spPr/>
      <dgm:t>
        <a:bodyPr/>
        <a:lstStyle/>
        <a:p>
          <a:endParaRPr lang="en-US"/>
        </a:p>
      </dgm:t>
    </dgm:pt>
    <dgm:pt modelId="{90C7DF40-3727-1647-9FE2-D82F33A5AF5F}" type="pres">
      <dgm:prSet presAssocID="{7C5DAFED-734D-D349-A997-F2E0663A3B13}" presName="node" presStyleLbl="node1" presStyleIdx="1" presStyleCnt="3" custScaleX="115186" custScaleY="160471">
        <dgm:presLayoutVars>
          <dgm:bulletEnabled val="1"/>
        </dgm:presLayoutVars>
      </dgm:prSet>
      <dgm:spPr/>
      <dgm:t>
        <a:bodyPr/>
        <a:lstStyle/>
        <a:p>
          <a:endParaRPr lang="en-US"/>
        </a:p>
      </dgm:t>
    </dgm:pt>
    <dgm:pt modelId="{5417D8D4-FB92-BD49-A5CF-C38548A5129A}" type="pres">
      <dgm:prSet presAssocID="{6511ACDC-DC8F-A140-856C-625AC9CBE282}" presName="sibTrans" presStyleLbl="sibTrans2D1" presStyleIdx="1" presStyleCnt="3"/>
      <dgm:spPr/>
      <dgm:t>
        <a:bodyPr/>
        <a:lstStyle/>
        <a:p>
          <a:endParaRPr lang="en-US"/>
        </a:p>
      </dgm:t>
    </dgm:pt>
    <dgm:pt modelId="{BBF7C807-D4BB-DF46-912C-4EDB4C4AF2B8}" type="pres">
      <dgm:prSet presAssocID="{6511ACDC-DC8F-A140-856C-625AC9CBE282}" presName="connectorText" presStyleLbl="sibTrans2D1" presStyleIdx="1" presStyleCnt="3"/>
      <dgm:spPr/>
      <dgm:t>
        <a:bodyPr/>
        <a:lstStyle/>
        <a:p>
          <a:endParaRPr lang="en-US"/>
        </a:p>
      </dgm:t>
    </dgm:pt>
    <dgm:pt modelId="{E3CD7429-8C73-4741-A977-4640A6411705}" type="pres">
      <dgm:prSet presAssocID="{2DC0A5EA-888E-DF44-9DC2-3061A17FAAF3}" presName="node" presStyleLbl="node1" presStyleIdx="2" presStyleCnt="3" custScaleX="121116" custScaleY="160471">
        <dgm:presLayoutVars>
          <dgm:bulletEnabled val="1"/>
        </dgm:presLayoutVars>
      </dgm:prSet>
      <dgm:spPr/>
      <dgm:t>
        <a:bodyPr/>
        <a:lstStyle/>
        <a:p>
          <a:endParaRPr lang="en-US"/>
        </a:p>
      </dgm:t>
    </dgm:pt>
    <dgm:pt modelId="{8B674EF5-3849-6B46-93D9-8001FDDAF1D0}" type="pres">
      <dgm:prSet presAssocID="{4BA2D6DE-B8E6-8449-89E7-B380202B11FC}" presName="sibTrans" presStyleLbl="sibTrans2D1" presStyleIdx="2" presStyleCnt="3" custLinFactNeighborX="-56801" custLinFactNeighborY="-28661"/>
      <dgm:spPr/>
      <dgm:t>
        <a:bodyPr/>
        <a:lstStyle/>
        <a:p>
          <a:endParaRPr lang="en-US"/>
        </a:p>
      </dgm:t>
    </dgm:pt>
    <dgm:pt modelId="{FDD35938-5B43-F54D-980D-A93B46FF0918}" type="pres">
      <dgm:prSet presAssocID="{4BA2D6DE-B8E6-8449-89E7-B380202B11FC}" presName="connectorText" presStyleLbl="sibTrans2D1" presStyleIdx="2" presStyleCnt="3"/>
      <dgm:spPr/>
      <dgm:t>
        <a:bodyPr/>
        <a:lstStyle/>
        <a:p>
          <a:endParaRPr lang="en-US"/>
        </a:p>
      </dgm:t>
    </dgm:pt>
  </dgm:ptLst>
  <dgm:cxnLst>
    <dgm:cxn modelId="{C9E9A8AF-4CBF-4E1E-8C0D-E5B2AA587BD8}" type="presOf" srcId="{4BA2D6DE-B8E6-8449-89E7-B380202B11FC}" destId="{8B674EF5-3849-6B46-93D9-8001FDDAF1D0}" srcOrd="0" destOrd="0" presId="urn:microsoft.com/office/officeart/2005/8/layout/cycle7"/>
    <dgm:cxn modelId="{D7927E26-94B0-4282-B994-2B7B492C5FD9}" type="presOf" srcId="{5C530F3B-7AFA-134A-8753-CDDF7472ACD7}" destId="{5265AD4C-1B2C-1449-8C1F-3648744AF14E}" srcOrd="0" destOrd="0" presId="urn:microsoft.com/office/officeart/2005/8/layout/cycle7"/>
    <dgm:cxn modelId="{21787098-ACFF-4137-88BB-E46A762FBC7D}" type="presOf" srcId="{2AAE9F9F-C172-B645-A2D1-3EE1C8CED405}" destId="{5AC53F79-7728-9743-8BE1-CAB20D1188EB}" srcOrd="0" destOrd="0" presId="urn:microsoft.com/office/officeart/2005/8/layout/cycle7"/>
    <dgm:cxn modelId="{3326BAB4-1461-7747-9C6C-815C3F169AEF}" srcId="{7C8B04F8-980D-AC49-BFD0-60AFA107E1D1}" destId="{2DC0A5EA-888E-DF44-9DC2-3061A17FAAF3}" srcOrd="2" destOrd="0" parTransId="{83B99D37-5EB4-A447-BF9B-A6BF7CAC73FC}" sibTransId="{4BA2D6DE-B8E6-8449-89E7-B380202B11FC}"/>
    <dgm:cxn modelId="{08BD3734-FEC0-4D41-AF8A-C2BCA629054F}" type="presOf" srcId="{5C530F3B-7AFA-134A-8753-CDDF7472ACD7}" destId="{F356EE0F-1F61-584C-9F79-C9064A1E5D43}" srcOrd="1" destOrd="0" presId="urn:microsoft.com/office/officeart/2005/8/layout/cycle7"/>
    <dgm:cxn modelId="{C612BDBF-DBCF-C44C-ADEF-6F6C6EE05816}" srcId="{7C8B04F8-980D-AC49-BFD0-60AFA107E1D1}" destId="{7C5DAFED-734D-D349-A997-F2E0663A3B13}" srcOrd="1" destOrd="0" parTransId="{5DC0C1D4-8191-744D-806A-B4260266A5C0}" sibTransId="{6511ACDC-DC8F-A140-856C-625AC9CBE282}"/>
    <dgm:cxn modelId="{17F7372A-145A-4AB9-B44D-AE632E85770E}" type="presOf" srcId="{6511ACDC-DC8F-A140-856C-625AC9CBE282}" destId="{BBF7C807-D4BB-DF46-912C-4EDB4C4AF2B8}" srcOrd="1" destOrd="0" presId="urn:microsoft.com/office/officeart/2005/8/layout/cycle7"/>
    <dgm:cxn modelId="{2B58B5E8-E95C-46D5-AC41-469014D58749}" type="presOf" srcId="{7C8B04F8-980D-AC49-BFD0-60AFA107E1D1}" destId="{452A90C2-639C-664B-BC4C-F3E96045BA40}" srcOrd="0" destOrd="0" presId="urn:microsoft.com/office/officeart/2005/8/layout/cycle7"/>
    <dgm:cxn modelId="{FB6646A6-1BF4-4301-84C2-167259C5CBA7}" type="presOf" srcId="{2DC0A5EA-888E-DF44-9DC2-3061A17FAAF3}" destId="{E3CD7429-8C73-4741-A977-4640A6411705}" srcOrd="0" destOrd="0" presId="urn:microsoft.com/office/officeart/2005/8/layout/cycle7"/>
    <dgm:cxn modelId="{BB570455-6D99-4C96-85F7-84F0DB15280A}" type="presOf" srcId="{7C5DAFED-734D-D349-A997-F2E0663A3B13}" destId="{90C7DF40-3727-1647-9FE2-D82F33A5AF5F}" srcOrd="0" destOrd="0" presId="urn:microsoft.com/office/officeart/2005/8/layout/cycle7"/>
    <dgm:cxn modelId="{0DE33456-BC07-8047-B972-509F0E4A85CA}" srcId="{7C8B04F8-980D-AC49-BFD0-60AFA107E1D1}" destId="{2AAE9F9F-C172-B645-A2D1-3EE1C8CED405}" srcOrd="0" destOrd="0" parTransId="{8EDC855E-F4A4-AA4A-ACC4-E95C16ED5147}" sibTransId="{5C530F3B-7AFA-134A-8753-CDDF7472ACD7}"/>
    <dgm:cxn modelId="{89DA735A-02BE-4DCE-A6E0-5A314AB640B8}" type="presOf" srcId="{6511ACDC-DC8F-A140-856C-625AC9CBE282}" destId="{5417D8D4-FB92-BD49-A5CF-C38548A5129A}" srcOrd="0" destOrd="0" presId="urn:microsoft.com/office/officeart/2005/8/layout/cycle7"/>
    <dgm:cxn modelId="{EAE81F79-8FF8-4DF6-A74D-22FCA50ABB5D}" type="presOf" srcId="{4BA2D6DE-B8E6-8449-89E7-B380202B11FC}" destId="{FDD35938-5B43-F54D-980D-A93B46FF0918}" srcOrd="1" destOrd="0" presId="urn:microsoft.com/office/officeart/2005/8/layout/cycle7"/>
    <dgm:cxn modelId="{4420873A-B463-4375-B37B-0EA7F02FA2D4}" type="presParOf" srcId="{452A90C2-639C-664B-BC4C-F3E96045BA40}" destId="{5AC53F79-7728-9743-8BE1-CAB20D1188EB}" srcOrd="0" destOrd="0" presId="urn:microsoft.com/office/officeart/2005/8/layout/cycle7"/>
    <dgm:cxn modelId="{461011B1-F2EB-4958-8F42-C81D8BB918F3}" type="presParOf" srcId="{452A90C2-639C-664B-BC4C-F3E96045BA40}" destId="{5265AD4C-1B2C-1449-8C1F-3648744AF14E}" srcOrd="1" destOrd="0" presId="urn:microsoft.com/office/officeart/2005/8/layout/cycle7"/>
    <dgm:cxn modelId="{25604B4A-3ACB-4C2A-BA30-1A97FA03E227}" type="presParOf" srcId="{5265AD4C-1B2C-1449-8C1F-3648744AF14E}" destId="{F356EE0F-1F61-584C-9F79-C9064A1E5D43}" srcOrd="0" destOrd="0" presId="urn:microsoft.com/office/officeart/2005/8/layout/cycle7"/>
    <dgm:cxn modelId="{13A65B44-C69F-4BEC-8839-D9C390F38041}" type="presParOf" srcId="{452A90C2-639C-664B-BC4C-F3E96045BA40}" destId="{90C7DF40-3727-1647-9FE2-D82F33A5AF5F}" srcOrd="2" destOrd="0" presId="urn:microsoft.com/office/officeart/2005/8/layout/cycle7"/>
    <dgm:cxn modelId="{3435A337-5268-43FC-9174-9EAB63BEC1D6}" type="presParOf" srcId="{452A90C2-639C-664B-BC4C-F3E96045BA40}" destId="{5417D8D4-FB92-BD49-A5CF-C38548A5129A}" srcOrd="3" destOrd="0" presId="urn:microsoft.com/office/officeart/2005/8/layout/cycle7"/>
    <dgm:cxn modelId="{BDC184C2-49DE-49B1-A25E-68B0A4B4C853}" type="presParOf" srcId="{5417D8D4-FB92-BD49-A5CF-C38548A5129A}" destId="{BBF7C807-D4BB-DF46-912C-4EDB4C4AF2B8}" srcOrd="0" destOrd="0" presId="urn:microsoft.com/office/officeart/2005/8/layout/cycle7"/>
    <dgm:cxn modelId="{3B661A59-6AEE-4562-9E48-C4F7BC240498}" type="presParOf" srcId="{452A90C2-639C-664B-BC4C-F3E96045BA40}" destId="{E3CD7429-8C73-4741-A977-4640A6411705}" srcOrd="4" destOrd="0" presId="urn:microsoft.com/office/officeart/2005/8/layout/cycle7"/>
    <dgm:cxn modelId="{CCECBC7C-A7D5-4C14-A027-66E31FAA5B7F}" type="presParOf" srcId="{452A90C2-639C-664B-BC4C-F3E96045BA40}" destId="{8B674EF5-3849-6B46-93D9-8001FDDAF1D0}" srcOrd="5" destOrd="0" presId="urn:microsoft.com/office/officeart/2005/8/layout/cycle7"/>
    <dgm:cxn modelId="{F62E5BA3-23BE-44E8-9B63-4B280CB5478D}" type="presParOf" srcId="{8B674EF5-3849-6B46-93D9-8001FDDAF1D0}" destId="{FDD35938-5B43-F54D-980D-A93B46FF0918}"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53F79-7728-9743-8BE1-CAB20D1188EB}">
      <dsp:nvSpPr>
        <dsp:cNvPr id="0" name=""/>
        <dsp:cNvSpPr/>
      </dsp:nvSpPr>
      <dsp:spPr>
        <a:xfrm>
          <a:off x="2835332" y="-114267"/>
          <a:ext cx="2628396" cy="1048781"/>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smtClean="0"/>
            <a:t>Experimental structure characterization</a:t>
          </a:r>
          <a:endParaRPr lang="en-US" sz="2000" b="1" kern="1200" dirty="0"/>
        </a:p>
      </dsp:txBody>
      <dsp:txXfrm>
        <a:off x="2866050" y="-83549"/>
        <a:ext cx="2566960" cy="987345"/>
      </dsp:txXfrm>
    </dsp:sp>
    <dsp:sp modelId="{5265AD4C-1B2C-1449-8C1F-3648744AF14E}">
      <dsp:nvSpPr>
        <dsp:cNvPr id="0" name=""/>
        <dsp:cNvSpPr/>
      </dsp:nvSpPr>
      <dsp:spPr>
        <a:xfrm rot="3600000">
          <a:off x="5076127" y="1545543"/>
          <a:ext cx="881689" cy="409973"/>
        </a:xfrm>
        <a:prstGeom prst="lef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5199119" y="1627538"/>
        <a:ext cx="635705" cy="245983"/>
      </dsp:txXfrm>
    </dsp:sp>
    <dsp:sp modelId="{90C7DF40-3727-1647-9FE2-D82F33A5AF5F}">
      <dsp:nvSpPr>
        <dsp:cNvPr id="0" name=""/>
        <dsp:cNvSpPr/>
      </dsp:nvSpPr>
      <dsp:spPr>
        <a:xfrm>
          <a:off x="4735317" y="2821835"/>
          <a:ext cx="2698466" cy="1879679"/>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000000"/>
              </a:solidFill>
            </a:rPr>
            <a:t>Experimental toxicology</a:t>
          </a:r>
          <a:endParaRPr lang="en-US" sz="2000" b="1" kern="1200" dirty="0">
            <a:solidFill>
              <a:srgbClr val="000000"/>
            </a:solidFill>
          </a:endParaRPr>
        </a:p>
      </dsp:txBody>
      <dsp:txXfrm>
        <a:off x="4790371" y="2876889"/>
        <a:ext cx="2588358" cy="1769571"/>
      </dsp:txXfrm>
    </dsp:sp>
    <dsp:sp modelId="{5417D8D4-FB92-BD49-A5CF-C38548A5129A}">
      <dsp:nvSpPr>
        <dsp:cNvPr id="0" name=""/>
        <dsp:cNvSpPr/>
      </dsp:nvSpPr>
      <dsp:spPr>
        <a:xfrm rot="10800000">
          <a:off x="3743416" y="3556689"/>
          <a:ext cx="881689" cy="409973"/>
        </a:xfrm>
        <a:prstGeom prst="lef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10800000">
        <a:off x="3866408" y="3638684"/>
        <a:ext cx="635705" cy="245983"/>
      </dsp:txXfrm>
    </dsp:sp>
    <dsp:sp modelId="{E3CD7429-8C73-4741-A977-4640A6411705}">
      <dsp:nvSpPr>
        <dsp:cNvPr id="0" name=""/>
        <dsp:cNvSpPr/>
      </dsp:nvSpPr>
      <dsp:spPr>
        <a:xfrm>
          <a:off x="795816" y="2821835"/>
          <a:ext cx="2837388" cy="1879679"/>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rPr>
            <a:t>Nano-QSAR</a:t>
          </a:r>
        </a:p>
      </dsp:txBody>
      <dsp:txXfrm>
        <a:off x="850870" y="2876889"/>
        <a:ext cx="2727280" cy="1769571"/>
      </dsp:txXfrm>
    </dsp:sp>
    <dsp:sp modelId="{8B674EF5-3849-6B46-93D9-8001FDDAF1D0}">
      <dsp:nvSpPr>
        <dsp:cNvPr id="0" name=""/>
        <dsp:cNvSpPr/>
      </dsp:nvSpPr>
      <dsp:spPr>
        <a:xfrm rot="18000000">
          <a:off x="2360296" y="1555685"/>
          <a:ext cx="881689" cy="409973"/>
        </a:xfrm>
        <a:prstGeom prst="lef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solidFill>
              <a:srgbClr val="0070C0"/>
            </a:solidFill>
          </a:endParaRPr>
        </a:p>
      </dsp:txBody>
      <dsp:txXfrm>
        <a:off x="2483288" y="1637680"/>
        <a:ext cx="635705" cy="245983"/>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drawing1.xml><?xml version="1.0" encoding="utf-8"?>
<c:userShapes xmlns:c="http://schemas.openxmlformats.org/drawingml/2006/chart">
  <cdr:relSizeAnchor xmlns:cdr="http://schemas.openxmlformats.org/drawingml/2006/chartDrawing">
    <cdr:from>
      <cdr:x>0.53398</cdr:x>
      <cdr:y>0.06329</cdr:y>
    </cdr:from>
    <cdr:to>
      <cdr:x>0.71255</cdr:x>
      <cdr:y>0.17957</cdr:y>
    </cdr:to>
    <cdr:sp macro="" textlink="">
      <cdr:nvSpPr>
        <cdr:cNvPr id="2" name="TextBox 1"/>
        <cdr:cNvSpPr txBox="1"/>
      </cdr:nvSpPr>
      <cdr:spPr>
        <a:xfrm xmlns:a="http://schemas.openxmlformats.org/drawingml/2006/main">
          <a:off x="4191000" y="381000"/>
          <a:ext cx="1401524" cy="6999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0.69725</cdr:x>
      <cdr:y>0.05814</cdr:y>
    </cdr:from>
    <cdr:to>
      <cdr:x>0.94495</cdr:x>
      <cdr:y>0.18605</cdr:y>
    </cdr:to>
    <cdr:sp macro="" textlink="">
      <cdr:nvSpPr>
        <cdr:cNvPr id="3" name="TextBox 2"/>
        <cdr:cNvSpPr txBox="1"/>
      </cdr:nvSpPr>
      <cdr:spPr>
        <a:xfrm xmlns:a="http://schemas.openxmlformats.org/drawingml/2006/main">
          <a:off x="5791200" y="381000"/>
          <a:ext cx="2057400" cy="838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675679-BC89-4064-B062-FE8066C635CD}" type="datetimeFigureOut">
              <a:rPr lang="en-US" smtClean="0"/>
              <a:pPr/>
              <a:t>12/1/2014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91553B-072F-43DB-8EDB-6E93CBFC889B}" type="slidenum">
              <a:rPr lang="en-US" smtClean="0"/>
              <a:pPr/>
              <a:t>‹#›</a:t>
            </a:fld>
            <a:endParaRPr lang="en-US"/>
          </a:p>
        </p:txBody>
      </p:sp>
    </p:spTree>
    <p:extLst>
      <p:ext uri="{BB962C8B-B14F-4D97-AF65-F5344CB8AC3E}">
        <p14:creationId xmlns:p14="http://schemas.microsoft.com/office/powerpoint/2010/main" val="101612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47763" y="687388"/>
            <a:ext cx="4565650" cy="3424237"/>
          </a:xfrm>
          <a:ln/>
        </p:spPr>
      </p:sp>
      <p:sp>
        <p:nvSpPr>
          <p:cNvPr id="49155" name="Rectangle 3"/>
          <p:cNvSpPr>
            <a:spLocks noGrp="1" noChangeArrowheads="1"/>
          </p:cNvSpPr>
          <p:nvPr>
            <p:ph type="body" idx="1"/>
          </p:nvPr>
        </p:nvSpPr>
        <p:spPr>
          <a:xfrm>
            <a:off x="914400" y="4341813"/>
            <a:ext cx="5029200" cy="4114800"/>
          </a:xfrm>
          <a:noFill/>
          <a:ln/>
        </p:spPr>
        <p:txBody>
          <a:bodyPr/>
          <a:lstStyle/>
          <a:p>
            <a:pPr eaLnBrk="1" hangingPunct="1">
              <a:spcBef>
                <a:spcPct val="0"/>
              </a:spcBef>
            </a:pPr>
            <a:r>
              <a:rPr lang="en-US" b="1" smtClean="0">
                <a:latin typeface="Arial" pitchFamily="34" charset="0"/>
              </a:rPr>
              <a:t>Although the developments of nanotechnology are very exciting, there is some concern regarding the human and environmental effects of these materials. </a:t>
            </a:r>
          </a:p>
          <a:p>
            <a:pPr eaLnBrk="1" hangingPunct="1">
              <a:spcBef>
                <a:spcPct val="0"/>
              </a:spcBef>
            </a:pPr>
            <a:endParaRPr lang="en-US" b="1" smtClean="0">
              <a:latin typeface="Arial" pitchFamily="34" charset="0"/>
            </a:endParaRPr>
          </a:p>
          <a:p>
            <a:pPr eaLnBrk="1" hangingPunct="1">
              <a:spcBef>
                <a:spcPct val="0"/>
              </a:spcBef>
            </a:pPr>
            <a:r>
              <a:rPr lang="en-US" b="1" smtClean="0">
                <a:latin typeface="Arial" pitchFamily="34" charset="0"/>
              </a:rPr>
              <a:t>In a recent study by the woodrow wilson center, many of these concerns were documented.  As well, you can find these concerns in the news, and literature.</a:t>
            </a:r>
          </a:p>
          <a:p>
            <a:pPr eaLnBrk="1" hangingPunct="1">
              <a:spcBef>
                <a:spcPct val="0"/>
              </a:spcBef>
            </a:pPr>
            <a:endParaRPr lang="en-US" b="1" smtClean="0">
              <a:latin typeface="Arial" pitchFamily="34" charset="0"/>
            </a:endParaRPr>
          </a:p>
          <a:p>
            <a:pPr eaLnBrk="1" hangingPunct="1">
              <a:spcBef>
                <a:spcPct val="0"/>
              </a:spcBef>
            </a:pPr>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074A668-4AFB-4AC7-B777-B4267B1B03B8}" type="slidenum">
              <a:rPr lang="en-US" smtClean="0">
                <a:latin typeface="Arial" pitchFamily="34" charset="0"/>
              </a:rPr>
              <a:pPr/>
              <a:t>5</a:t>
            </a:fld>
            <a:endParaRPr lang="en-US" smtClean="0">
              <a:latin typeface="Arial"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en-US" sz="1400"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AA35C21-E91D-473B-A262-FD8867521C59}" type="slidenum">
              <a:rPr lang="en-US" smtClean="0"/>
              <a:pPr>
                <a:defRPr/>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AA35C21-E91D-473B-A262-FD8867521C59}" type="slidenum">
              <a:rPr lang="en-US" smtClean="0"/>
              <a:pPr>
                <a:defRPr/>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B3A6B8D9-1A5D-46A0-90CA-C2F76E04EC6E}" type="slidenum">
              <a:rPr lang="en-US" smtClean="0"/>
              <a:pPr>
                <a:defRPr/>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methods called quantitative structure-activity relationship (QSAR) are based on the assumption that the activity of a certain chemical compound is related to its structure. More precisely, this approach says that the activity, or the property, for instance the toxic effect, is related to the chemical structure through a certain mathematical algorithm, or rule.</a:t>
            </a:r>
          </a:p>
          <a:p>
            <a:r>
              <a:rPr lang="en-US" altLang="en-US" dirty="0" smtClean="0"/>
              <a:t>QSAR models are also called in </a:t>
            </a:r>
            <a:r>
              <a:rPr lang="en-US" altLang="en-US" dirty="0" err="1" smtClean="0"/>
              <a:t>silico</a:t>
            </a:r>
            <a:r>
              <a:rPr lang="en-US" altLang="en-US" dirty="0" smtClean="0"/>
              <a:t> methods, which actually refer to a somehow broader set of methods.</a:t>
            </a:r>
          </a:p>
          <a:p>
            <a:endParaRPr lang="en-US" dirty="0"/>
          </a:p>
        </p:txBody>
      </p:sp>
      <p:sp>
        <p:nvSpPr>
          <p:cNvPr id="4" name="Slide Number Placeholder 3"/>
          <p:cNvSpPr>
            <a:spLocks noGrp="1"/>
          </p:cNvSpPr>
          <p:nvPr>
            <p:ph type="sldNum" sz="quarter" idx="10"/>
          </p:nvPr>
        </p:nvSpPr>
        <p:spPr/>
        <p:txBody>
          <a:bodyPr/>
          <a:lstStyle/>
          <a:p>
            <a:fld id="{FDCDC85D-17EB-415A-9407-F1E0D9612199}" type="slidenum">
              <a:rPr lang="en-US" smtClean="0"/>
              <a:t>14</a:t>
            </a:fld>
            <a:endParaRPr lang="en-US"/>
          </a:p>
        </p:txBody>
      </p:sp>
    </p:spTree>
    <p:extLst>
      <p:ext uri="{BB962C8B-B14F-4D97-AF65-F5344CB8AC3E}">
        <p14:creationId xmlns:p14="http://schemas.microsoft.com/office/powerpoint/2010/main" val="28630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4221833-5BFE-47C6-9BCE-272E1EA55524}" type="datetimeFigureOut">
              <a:rPr lang="en-US"/>
              <a:pPr>
                <a:defRPr/>
              </a:pPr>
              <a:t>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47AACA-54C8-4D2E-9652-DE244B995E6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7107F8-346F-421F-A722-963579F658A8}" type="datetimeFigureOut">
              <a:rPr lang="en-US"/>
              <a:pPr>
                <a:defRPr/>
              </a:pPr>
              <a:t>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308551-46DC-4355-A618-B4AAEAD1109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47D8A6F-AB64-441A-8AA2-916059F401F8}" type="datetimeFigureOut">
              <a:rPr lang="en-US"/>
              <a:pPr>
                <a:defRPr/>
              </a:pPr>
              <a:t>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ECE3A0-D4AB-4480-874E-0639C94AEA2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41D5829-833F-4DBD-A91C-F6DFF144A968}" type="datetimeFigureOut">
              <a:rPr lang="en-US"/>
              <a:pPr>
                <a:defRPr/>
              </a:pPr>
              <a:t>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B5DAC1-F836-4C0D-9070-4E806A2E93A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C09AB76-D352-48E0-9952-031442AA251D}" type="datetimeFigureOut">
              <a:rPr lang="en-US"/>
              <a:pPr>
                <a:defRPr/>
              </a:pPr>
              <a:t>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471FEB-D871-4598-85C2-8BC42190890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51F4F97-9F02-4EC4-B4BC-5196CCC7C261}" type="datetimeFigureOut">
              <a:rPr lang="en-US"/>
              <a:pPr>
                <a:defRPr/>
              </a:pPr>
              <a:t>12/1/2014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6BA385-C04B-4F6F-A744-56628C88805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58EF41-1D65-4668-8C19-978FE3C65E36}" type="datetimeFigureOut">
              <a:rPr lang="en-US"/>
              <a:pPr>
                <a:defRPr/>
              </a:pPr>
              <a:t>12/1/2014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0E147BF-48C6-4EAB-95D9-186E5FCF54C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F3E045A-A05A-4A3E-A678-E929CA06D716}" type="datetimeFigureOut">
              <a:rPr lang="en-US"/>
              <a:pPr>
                <a:defRPr/>
              </a:pPr>
              <a:t>12/1/2014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471FB89-DDE1-4607-9564-347BFB683AC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01270B7-22D0-44CF-8E7F-DA7F5E06FBB5}" type="datetimeFigureOut">
              <a:rPr lang="en-US"/>
              <a:pPr>
                <a:defRPr/>
              </a:pPr>
              <a:t>12/1/2014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0471DC0-A392-431C-B5E3-738355A68EC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688B1D2-C2DF-45F8-85D1-A8766A72C13A}" type="datetimeFigureOut">
              <a:rPr lang="en-US"/>
              <a:pPr>
                <a:defRPr/>
              </a:pPr>
              <a:t>12/1/2014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0BA70E-6A4A-470F-8A5F-B50FA696F8B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B9FCD37-36C2-47A6-9EB5-9B0F7C77B3FC}" type="datetimeFigureOut">
              <a:rPr lang="en-US"/>
              <a:pPr>
                <a:defRPr/>
              </a:pPr>
              <a:t>12/1/2014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C087EC-B336-4810-B08C-BA11E35320D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5981FDE-DB69-4814-A3E3-342A9ED300DF}" type="datetimeFigureOut">
              <a:rPr lang="en-US"/>
              <a:pPr>
                <a:defRPr/>
              </a:pPr>
              <a:t>12/1/2014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E857DD2-1D4D-40CE-AC23-2546BFE4DE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OLE_LINK4"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wmf"/><Relationship Id="rId7" Type="http://schemas.openxmlformats.org/officeDocument/2006/relationships/image" Target="../media/image34.wmf"/><Relationship Id="rId2" Type="http://schemas.openxmlformats.org/officeDocument/2006/relationships/image" Target="../media/image29.wmf"/><Relationship Id="rId1" Type="http://schemas.openxmlformats.org/officeDocument/2006/relationships/slideLayout" Target="../slideLayouts/slideLayout2.xml"/><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wmf"/><Relationship Id="rId7" Type="http://schemas.openxmlformats.org/officeDocument/2006/relationships/image" Target="../media/image46.wmf"/><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wmf"/><Relationship Id="rId5" Type="http://schemas.openxmlformats.org/officeDocument/2006/relationships/image" Target="../media/image44.jpeg"/><Relationship Id="rId4" Type="http://schemas.openxmlformats.org/officeDocument/2006/relationships/image" Target="../media/image43.wmf"/></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hyperlink" Target="http://www.nanotechproject.org/inventories/consumer/analysis_draf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41.xml.rels><?xml version="1.0" encoding="UTF-8" standalone="yes"?>
<Relationships xmlns="http://schemas.openxmlformats.org/package/2006/relationships"><Relationship Id="rId3" Type="http://schemas.openxmlformats.org/officeDocument/2006/relationships/image" Target="../media/image65.tif"/><Relationship Id="rId2" Type="http://schemas.openxmlformats.org/officeDocument/2006/relationships/image" Target="../media/image64.t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3"/>
          <p:cNvSpPr txBox="1">
            <a:spLocks noChangeArrowheads="1"/>
          </p:cNvSpPr>
          <p:nvPr/>
        </p:nvSpPr>
        <p:spPr bwMode="auto">
          <a:xfrm>
            <a:off x="749300" y="5134451"/>
            <a:ext cx="7086600" cy="1723549"/>
          </a:xfrm>
          <a:prstGeom prst="rect">
            <a:avLst/>
          </a:prstGeom>
          <a:noFill/>
          <a:ln w="9525">
            <a:noFill/>
            <a:miter lim="800000"/>
            <a:headEnd/>
            <a:tailEnd/>
          </a:ln>
        </p:spPr>
        <p:txBody>
          <a:bodyPr>
            <a:spAutoFit/>
          </a:bodyPr>
          <a:lstStyle/>
          <a:p>
            <a:pPr algn="ctr"/>
            <a:r>
              <a:rPr lang="en-US" sz="3200" b="1" dirty="0">
                <a:latin typeface="Times New Roman" pitchFamily="18" charset="0"/>
                <a:cs typeface="Times New Roman" pitchFamily="18" charset="0"/>
              </a:rPr>
              <a:t>Jerzy </a:t>
            </a:r>
            <a:r>
              <a:rPr lang="en-US" sz="3200" b="1" dirty="0" err="1" smtClean="0">
                <a:latin typeface="Times New Roman" pitchFamily="18" charset="0"/>
                <a:cs typeface="Times New Roman" pitchFamily="18" charset="0"/>
              </a:rPr>
              <a:t>Leszczynski</a:t>
            </a:r>
            <a:endParaRPr lang="en-US" sz="2400" dirty="0">
              <a:latin typeface="Cooper Std Black" pitchFamily="18" charset="0"/>
            </a:endParaRPr>
          </a:p>
          <a:p>
            <a:pPr algn="ctr"/>
            <a:endParaRPr lang="en-US" dirty="0"/>
          </a:p>
          <a:p>
            <a:pPr algn="ctr"/>
            <a:r>
              <a:rPr lang="en-US" sz="1400" b="1" i="1" dirty="0"/>
              <a:t>Department of Chemistry and </a:t>
            </a:r>
            <a:r>
              <a:rPr lang="en-US" sz="1400" b="1" i="1" dirty="0" smtClean="0"/>
              <a:t>Biochemistry, Jackson </a:t>
            </a:r>
            <a:r>
              <a:rPr lang="en-US" sz="1400" b="1" i="1" dirty="0"/>
              <a:t>State University</a:t>
            </a:r>
          </a:p>
          <a:p>
            <a:pPr algn="ctr"/>
            <a:endParaRPr lang="en-US" sz="1400" b="1" i="1" dirty="0"/>
          </a:p>
          <a:p>
            <a:pPr algn="ctr"/>
            <a:r>
              <a:rPr lang="en-US" sz="1400" b="1" i="1" dirty="0"/>
              <a:t>Jackson, MS 39217, USA</a:t>
            </a:r>
          </a:p>
          <a:p>
            <a:pPr algn="ctr"/>
            <a:endParaRPr lang="en-US" sz="1400" b="1" i="1" dirty="0"/>
          </a:p>
        </p:txBody>
      </p:sp>
      <p:pic>
        <p:nvPicPr>
          <p:cNvPr id="3075" name="Picture 4" descr="ICN-logo-poster-transp.png"/>
          <p:cNvPicPr>
            <a:picLocks noChangeAspect="1"/>
          </p:cNvPicPr>
          <p:nvPr/>
        </p:nvPicPr>
        <p:blipFill>
          <a:blip r:embed="rId2" cstate="print"/>
          <a:srcRect/>
          <a:stretch>
            <a:fillRect/>
          </a:stretch>
        </p:blipFill>
        <p:spPr bwMode="auto">
          <a:xfrm>
            <a:off x="2636043" y="-76200"/>
            <a:ext cx="3871913" cy="1905000"/>
          </a:xfrm>
          <a:prstGeom prst="rect">
            <a:avLst/>
          </a:prstGeom>
          <a:noFill/>
          <a:ln w="9525">
            <a:noFill/>
            <a:miter lim="800000"/>
            <a:headEnd/>
            <a:tailEnd/>
          </a:ln>
        </p:spPr>
      </p:pic>
      <p:sp>
        <p:nvSpPr>
          <p:cNvPr id="2" name="Rectangle 1"/>
          <p:cNvSpPr/>
          <p:nvPr/>
        </p:nvSpPr>
        <p:spPr>
          <a:xfrm>
            <a:off x="0" y="2057401"/>
            <a:ext cx="9144000" cy="3416320"/>
          </a:xfrm>
          <a:prstGeom prst="rect">
            <a:avLst/>
          </a:prstGeom>
          <a:noFill/>
        </p:spPr>
        <p:txBody>
          <a:bodyPr wrap="square">
            <a:spAutoFit/>
          </a:bodyPr>
          <a:lstStyle/>
          <a:p>
            <a:pPr algn="ctr"/>
            <a:r>
              <a:rPr lang="en-US" sz="4000" dirty="0">
                <a:solidFill>
                  <a:srgbClr val="C00000"/>
                </a:solidFill>
                <a:latin typeface="Arial Black" panose="020B0A04020102020204" pitchFamily="34" charset="0"/>
              </a:rPr>
              <a:t>Inexpensive and </a:t>
            </a:r>
            <a:r>
              <a:rPr lang="en-US" sz="4000" dirty="0" smtClean="0">
                <a:solidFill>
                  <a:srgbClr val="C00000"/>
                </a:solidFill>
                <a:latin typeface="Arial Black" panose="020B0A04020102020204" pitchFamily="34" charset="0"/>
              </a:rPr>
              <a:t>Accurate </a:t>
            </a:r>
            <a:r>
              <a:rPr lang="en-US" sz="4000" dirty="0">
                <a:solidFill>
                  <a:srgbClr val="C00000"/>
                </a:solidFill>
                <a:latin typeface="Arial Black" panose="020B0A04020102020204" pitchFamily="34" charset="0"/>
              </a:rPr>
              <a:t>– </a:t>
            </a:r>
            <a:r>
              <a:rPr lang="en-US" sz="4000" dirty="0" smtClean="0">
                <a:solidFill>
                  <a:srgbClr val="C00000"/>
                </a:solidFill>
                <a:latin typeface="Arial Black" panose="020B0A04020102020204" pitchFamily="34" charset="0"/>
              </a:rPr>
              <a:t>Novel </a:t>
            </a:r>
            <a:r>
              <a:rPr lang="en-US" sz="4000" dirty="0">
                <a:solidFill>
                  <a:srgbClr val="C00000"/>
                </a:solidFill>
                <a:latin typeface="Arial Black" panose="020B0A04020102020204" pitchFamily="34" charset="0"/>
              </a:rPr>
              <a:t>C</a:t>
            </a:r>
            <a:r>
              <a:rPr lang="en-US" sz="4000" dirty="0" smtClean="0">
                <a:solidFill>
                  <a:srgbClr val="C00000"/>
                </a:solidFill>
                <a:latin typeface="Arial Black" panose="020B0A04020102020204" pitchFamily="34" charset="0"/>
              </a:rPr>
              <a:t>omputational </a:t>
            </a:r>
            <a:r>
              <a:rPr lang="en-US" sz="4000" dirty="0">
                <a:solidFill>
                  <a:srgbClr val="C00000"/>
                </a:solidFill>
                <a:latin typeface="Arial Black" panose="020B0A04020102020204" pitchFamily="34" charset="0"/>
              </a:rPr>
              <a:t>M</a:t>
            </a:r>
            <a:r>
              <a:rPr lang="en-US" sz="4000" dirty="0" smtClean="0">
                <a:solidFill>
                  <a:srgbClr val="C00000"/>
                </a:solidFill>
                <a:latin typeface="Arial Black" panose="020B0A04020102020204" pitchFamily="34" charset="0"/>
              </a:rPr>
              <a:t>ethods </a:t>
            </a:r>
            <a:r>
              <a:rPr lang="en-US" sz="4000" dirty="0">
                <a:solidFill>
                  <a:srgbClr val="C00000"/>
                </a:solidFill>
                <a:latin typeface="Arial Black" panose="020B0A04020102020204" pitchFamily="34" charset="0"/>
              </a:rPr>
              <a:t>for </a:t>
            </a:r>
            <a:r>
              <a:rPr lang="en-US" sz="4400" dirty="0">
                <a:solidFill>
                  <a:srgbClr val="C00000"/>
                </a:solidFill>
                <a:latin typeface="Arial Black" panose="020B0A04020102020204" pitchFamily="34" charset="0"/>
              </a:rPr>
              <a:t>P</a:t>
            </a:r>
            <a:r>
              <a:rPr lang="en-US" sz="4400" dirty="0" smtClean="0">
                <a:solidFill>
                  <a:srgbClr val="C00000"/>
                </a:solidFill>
                <a:latin typeface="Arial Black" panose="020B0A04020102020204" pitchFamily="34" charset="0"/>
              </a:rPr>
              <a:t>rediction </a:t>
            </a:r>
            <a:r>
              <a:rPr lang="en-US" sz="4400" dirty="0">
                <a:solidFill>
                  <a:srgbClr val="C00000"/>
                </a:solidFill>
                <a:latin typeface="Arial Black" panose="020B0A04020102020204" pitchFamily="34" charset="0"/>
              </a:rPr>
              <a:t>of </a:t>
            </a:r>
            <a:r>
              <a:rPr lang="en-US" sz="4400" dirty="0" smtClean="0">
                <a:solidFill>
                  <a:srgbClr val="C00000"/>
                </a:solidFill>
                <a:latin typeface="Arial Black" panose="020B0A04020102020204" pitchFamily="34" charset="0"/>
              </a:rPr>
              <a:t>Toxicity </a:t>
            </a:r>
            <a:r>
              <a:rPr lang="en-US" sz="4400" dirty="0">
                <a:solidFill>
                  <a:srgbClr val="C00000"/>
                </a:solidFill>
                <a:latin typeface="Arial Black" panose="020B0A04020102020204" pitchFamily="34" charset="0"/>
              </a:rPr>
              <a:t>of </a:t>
            </a:r>
            <a:r>
              <a:rPr lang="en-US" sz="4400" dirty="0" smtClean="0">
                <a:solidFill>
                  <a:srgbClr val="C00000"/>
                </a:solidFill>
                <a:latin typeface="Arial Black" panose="020B0A04020102020204" pitchFamily="34" charset="0"/>
              </a:rPr>
              <a:t>Nanomaterials </a:t>
            </a:r>
            <a:endParaRPr lang="en-US" sz="4400" dirty="0">
              <a:solidFill>
                <a:srgbClr val="C00000"/>
              </a:solidFill>
              <a:latin typeface="Arial Black" panose="020B0A04020102020204" pitchFamily="34" charset="0"/>
            </a:endParaRPr>
          </a:p>
          <a:p>
            <a:r>
              <a:rPr lang="en-US" sz="4800" dirty="0" smtClean="0">
                <a:solidFill>
                  <a:srgbClr val="C00000"/>
                </a:solidFill>
                <a:latin typeface="Arial Black" panose="020B0A04020102020204" pitchFamily="34" charset="0"/>
              </a:rPr>
              <a:t>  </a:t>
            </a:r>
            <a:endParaRPr lang="en-US" sz="4800" dirty="0">
              <a:solidFill>
                <a:srgbClr val="C00000"/>
              </a:solidFill>
              <a:latin typeface="Arial Black" panose="020B0A04020102020204" pitchFamily="34" charset="0"/>
            </a:endParaRPr>
          </a:p>
        </p:txBody>
      </p:sp>
      <p:cxnSp>
        <p:nvCxnSpPr>
          <p:cNvPr id="5" name="Straight Connector 4"/>
          <p:cNvCxnSpPr/>
          <p:nvPr/>
        </p:nvCxnSpPr>
        <p:spPr>
          <a:xfrm>
            <a:off x="-5943600" y="3124200"/>
            <a:ext cx="5499100" cy="0"/>
          </a:xfrm>
          <a:prstGeom prst="line">
            <a:avLst/>
          </a:prstGeom>
          <a:ln w="53975" cmpd="sng"/>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500" y="838200"/>
            <a:ext cx="36195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971800"/>
            <a:ext cx="52101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304801"/>
            <a:ext cx="6858000" cy="830997"/>
          </a:xfrm>
          <a:prstGeom prst="rect">
            <a:avLst/>
          </a:prstGeom>
        </p:spPr>
        <p:txBody>
          <a:bodyPr wrap="square">
            <a:spAutoFit/>
          </a:bodyPr>
          <a:lstStyle/>
          <a:p>
            <a:r>
              <a:rPr lang="en-GB" sz="4800" b="1" dirty="0" smtClean="0">
                <a:solidFill>
                  <a:srgbClr val="C00000"/>
                </a:solidFill>
              </a:rPr>
              <a:t>Does it Fit?</a:t>
            </a:r>
            <a:endParaRPr lang="en-US" sz="4800" dirty="0"/>
          </a:p>
        </p:txBody>
      </p:sp>
    </p:spTree>
    <p:extLst>
      <p:ext uri="{BB962C8B-B14F-4D97-AF65-F5344CB8AC3E}">
        <p14:creationId xmlns:p14="http://schemas.microsoft.com/office/powerpoint/2010/main" val="1631865808"/>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6" descr="pilligamouse"/>
          <p:cNvPicPr>
            <a:picLocks noGrp="1" noChangeAspect="1" noChangeArrowheads="1"/>
          </p:cNvPicPr>
          <p:nvPr>
            <p:ph sz="half" idx="4294967295"/>
          </p:nvPr>
        </p:nvPicPr>
        <p:blipFill>
          <a:blip r:embed="rId2" cstate="print">
            <a:clrChange>
              <a:clrFrom>
                <a:srgbClr val="FFFFFF"/>
              </a:clrFrom>
              <a:clrTo>
                <a:srgbClr val="FFFFFF">
                  <a:alpha val="0"/>
                </a:srgbClr>
              </a:clrTo>
            </a:clrChange>
          </a:blip>
          <a:srcRect/>
          <a:stretch>
            <a:fillRect/>
          </a:stretch>
        </p:blipFill>
        <p:spPr>
          <a:xfrm>
            <a:off x="7162800" y="4114800"/>
            <a:ext cx="1066800" cy="608013"/>
          </a:xfrm>
          <a:noFill/>
        </p:spPr>
      </p:pic>
      <p:sp>
        <p:nvSpPr>
          <p:cNvPr id="32788" name="Rectangle 20"/>
          <p:cNvSpPr>
            <a:spLocks noGrp="1" noChangeArrowheads="1"/>
          </p:cNvSpPr>
          <p:nvPr>
            <p:ph type="title" idx="4294967295"/>
          </p:nvPr>
        </p:nvSpPr>
        <p:spPr>
          <a:xfrm>
            <a:off x="914400" y="560388"/>
            <a:ext cx="7772400" cy="354012"/>
          </a:xfrm>
        </p:spPr>
        <p:txBody>
          <a:bodyPr lIns="90488" tIns="44450" rIns="90488" bIns="44450" rtlCol="0">
            <a:normAutofit fontScale="90000"/>
          </a:bodyPr>
          <a:lstStyle/>
          <a:p>
            <a:pPr fontAlgn="auto">
              <a:spcAft>
                <a:spcPts val="0"/>
              </a:spcAft>
              <a:defRPr/>
            </a:pPr>
            <a:r>
              <a:rPr lang="en-US" dirty="0" smtClean="0">
                <a:solidFill>
                  <a:srgbClr val="993300"/>
                </a:solidFill>
                <a:latin typeface="Aharoni" pitchFamily="2" charset="-79"/>
                <a:cs typeface="Aharoni" pitchFamily="2" charset="-79"/>
              </a:rPr>
              <a:t>Computational approaches</a:t>
            </a:r>
          </a:p>
        </p:txBody>
      </p:sp>
      <p:sp>
        <p:nvSpPr>
          <p:cNvPr id="16388" name="Rectangle 22"/>
          <p:cNvSpPr>
            <a:spLocks noChangeArrowheads="1"/>
          </p:cNvSpPr>
          <p:nvPr/>
        </p:nvSpPr>
        <p:spPr bwMode="auto">
          <a:xfrm>
            <a:off x="6705600" y="1981200"/>
            <a:ext cx="1828800" cy="762000"/>
          </a:xfrm>
          <a:prstGeom prst="rect">
            <a:avLst/>
          </a:prstGeom>
          <a:solidFill>
            <a:srgbClr val="B4C0CC"/>
          </a:solidFill>
          <a:ln w="9525">
            <a:noFill/>
            <a:miter lim="800000"/>
            <a:headEnd/>
            <a:tailEnd/>
          </a:ln>
        </p:spPr>
        <p:txBody>
          <a:bodyPr wrap="none" anchor="ctr"/>
          <a:lstStyle/>
          <a:p>
            <a:pPr algn="ctr"/>
            <a:r>
              <a:rPr lang="en-US" sz="2000" b="1"/>
              <a:t>Physical </a:t>
            </a:r>
          </a:p>
          <a:p>
            <a:pPr algn="ctr"/>
            <a:r>
              <a:rPr lang="en-US" sz="2000" b="1"/>
              <a:t>Properties</a:t>
            </a:r>
          </a:p>
        </p:txBody>
      </p:sp>
      <p:sp>
        <p:nvSpPr>
          <p:cNvPr id="16389" name="Rectangle 23"/>
          <p:cNvSpPr>
            <a:spLocks noChangeArrowheads="1"/>
          </p:cNvSpPr>
          <p:nvPr/>
        </p:nvSpPr>
        <p:spPr bwMode="auto">
          <a:xfrm>
            <a:off x="6705600" y="3352800"/>
            <a:ext cx="1828800" cy="762000"/>
          </a:xfrm>
          <a:prstGeom prst="rect">
            <a:avLst/>
          </a:prstGeom>
          <a:solidFill>
            <a:srgbClr val="B4C0CC"/>
          </a:solidFill>
          <a:ln w="9525">
            <a:noFill/>
            <a:miter lim="800000"/>
            <a:headEnd/>
            <a:tailEnd/>
          </a:ln>
        </p:spPr>
        <p:txBody>
          <a:bodyPr wrap="none" anchor="ctr"/>
          <a:lstStyle/>
          <a:p>
            <a:pPr algn="ctr"/>
            <a:r>
              <a:rPr lang="en-US" sz="2000" b="1"/>
              <a:t>Toxicity</a:t>
            </a:r>
          </a:p>
        </p:txBody>
      </p:sp>
      <p:sp>
        <p:nvSpPr>
          <p:cNvPr id="16390" name="Rectangle 24"/>
          <p:cNvSpPr>
            <a:spLocks noChangeArrowheads="1"/>
          </p:cNvSpPr>
          <p:nvPr/>
        </p:nvSpPr>
        <p:spPr bwMode="auto">
          <a:xfrm>
            <a:off x="6705600" y="4724400"/>
            <a:ext cx="1981200" cy="838200"/>
          </a:xfrm>
          <a:prstGeom prst="rect">
            <a:avLst/>
          </a:prstGeom>
          <a:solidFill>
            <a:srgbClr val="B4C0CC"/>
          </a:solidFill>
          <a:ln w="9525">
            <a:noFill/>
            <a:miter lim="800000"/>
            <a:headEnd/>
            <a:tailEnd/>
          </a:ln>
        </p:spPr>
        <p:txBody>
          <a:bodyPr wrap="none" anchor="ctr"/>
          <a:lstStyle/>
          <a:p>
            <a:pPr algn="ctr"/>
            <a:r>
              <a:rPr lang="en-US" sz="2000" b="1"/>
              <a:t>Environmental </a:t>
            </a:r>
          </a:p>
          <a:p>
            <a:pPr algn="ctr"/>
            <a:r>
              <a:rPr lang="en-US" sz="2000" b="1"/>
              <a:t>Distribution</a:t>
            </a:r>
          </a:p>
        </p:txBody>
      </p:sp>
      <p:sp>
        <p:nvSpPr>
          <p:cNvPr id="16391" name="AutoShape 25"/>
          <p:cNvSpPr>
            <a:spLocks noChangeArrowheads="1"/>
          </p:cNvSpPr>
          <p:nvPr/>
        </p:nvSpPr>
        <p:spPr bwMode="auto">
          <a:xfrm rot="7106576">
            <a:off x="6005512" y="2833688"/>
            <a:ext cx="485775" cy="609600"/>
          </a:xfrm>
          <a:prstGeom prst="upArrow">
            <a:avLst>
              <a:gd name="adj1" fmla="val 50000"/>
              <a:gd name="adj2" fmla="val 31373"/>
            </a:avLst>
          </a:prstGeom>
          <a:solidFill>
            <a:schemeClr val="tx1"/>
          </a:solidFill>
          <a:ln w="9525">
            <a:solidFill>
              <a:schemeClr val="tx1"/>
            </a:solidFill>
            <a:miter lim="800000"/>
            <a:headEnd/>
            <a:tailEnd/>
          </a:ln>
        </p:spPr>
        <p:txBody>
          <a:bodyPr wrap="none" anchor="ctr"/>
          <a:lstStyle/>
          <a:p>
            <a:endParaRPr lang="en-US"/>
          </a:p>
        </p:txBody>
      </p:sp>
      <p:sp>
        <p:nvSpPr>
          <p:cNvPr id="16392" name="Rectangle 26"/>
          <p:cNvSpPr>
            <a:spLocks noChangeArrowheads="1"/>
          </p:cNvSpPr>
          <p:nvPr/>
        </p:nvSpPr>
        <p:spPr bwMode="auto">
          <a:xfrm>
            <a:off x="4343400" y="4724400"/>
            <a:ext cx="1905000" cy="838200"/>
          </a:xfrm>
          <a:prstGeom prst="rect">
            <a:avLst/>
          </a:prstGeom>
          <a:solidFill>
            <a:srgbClr val="B4C0CC"/>
          </a:solidFill>
          <a:ln w="9525">
            <a:noFill/>
            <a:miter lim="800000"/>
            <a:headEnd/>
            <a:tailEnd/>
          </a:ln>
        </p:spPr>
        <p:txBody>
          <a:bodyPr wrap="none" anchor="ctr"/>
          <a:lstStyle/>
          <a:p>
            <a:pPr algn="ctr"/>
            <a:r>
              <a:rPr lang="en-US" sz="2000" b="1"/>
              <a:t>Biokinetic</a:t>
            </a:r>
          </a:p>
          <a:p>
            <a:pPr algn="ctr"/>
            <a:r>
              <a:rPr lang="en-US" sz="2000" b="1"/>
              <a:t>Parameters</a:t>
            </a:r>
          </a:p>
        </p:txBody>
      </p:sp>
      <p:sp>
        <p:nvSpPr>
          <p:cNvPr id="16393" name="AutoShape 27"/>
          <p:cNvSpPr>
            <a:spLocks noChangeArrowheads="1"/>
          </p:cNvSpPr>
          <p:nvPr/>
        </p:nvSpPr>
        <p:spPr bwMode="auto">
          <a:xfrm rot="10800000">
            <a:off x="5029200" y="3962400"/>
            <a:ext cx="485775" cy="609600"/>
          </a:xfrm>
          <a:prstGeom prst="upArrow">
            <a:avLst>
              <a:gd name="adj1" fmla="val 50000"/>
              <a:gd name="adj2" fmla="val 31373"/>
            </a:avLst>
          </a:prstGeom>
          <a:solidFill>
            <a:schemeClr val="tx1"/>
          </a:solidFill>
          <a:ln w="9525">
            <a:solidFill>
              <a:schemeClr val="tx1"/>
            </a:solidFill>
            <a:miter lim="800000"/>
            <a:headEnd/>
            <a:tailEnd/>
          </a:ln>
        </p:spPr>
        <p:txBody>
          <a:bodyPr rot="10800000" wrap="none" anchor="ctr"/>
          <a:lstStyle/>
          <a:p>
            <a:pPr algn="ctr"/>
            <a:endParaRPr lang="en-US"/>
          </a:p>
        </p:txBody>
      </p:sp>
      <p:sp>
        <p:nvSpPr>
          <p:cNvPr id="16394" name="AutoShape 28"/>
          <p:cNvSpPr>
            <a:spLocks noChangeArrowheads="1"/>
          </p:cNvSpPr>
          <p:nvPr/>
        </p:nvSpPr>
        <p:spPr bwMode="auto">
          <a:xfrm rot="5400000">
            <a:off x="6005512" y="1995488"/>
            <a:ext cx="485775" cy="609600"/>
          </a:xfrm>
          <a:prstGeom prst="upArrow">
            <a:avLst>
              <a:gd name="adj1" fmla="val 45241"/>
              <a:gd name="adj2" fmla="val 57609"/>
            </a:avLst>
          </a:prstGeom>
          <a:solidFill>
            <a:schemeClr val="tx1"/>
          </a:solidFill>
          <a:ln w="9525">
            <a:solidFill>
              <a:schemeClr val="tx1"/>
            </a:solidFill>
            <a:miter lim="800000"/>
            <a:headEnd/>
            <a:tailEnd/>
          </a:ln>
        </p:spPr>
        <p:txBody>
          <a:bodyPr wrap="none" anchor="ctr"/>
          <a:lstStyle/>
          <a:p>
            <a:endParaRPr lang="en-US"/>
          </a:p>
        </p:txBody>
      </p:sp>
      <p:sp>
        <p:nvSpPr>
          <p:cNvPr id="16395" name="AutoShape 29"/>
          <p:cNvSpPr>
            <a:spLocks noChangeArrowheads="1"/>
          </p:cNvSpPr>
          <p:nvPr/>
        </p:nvSpPr>
        <p:spPr bwMode="auto">
          <a:xfrm rot="8053113">
            <a:off x="5929312" y="3824288"/>
            <a:ext cx="485775" cy="609600"/>
          </a:xfrm>
          <a:prstGeom prst="upArrow">
            <a:avLst>
              <a:gd name="adj1" fmla="val 50000"/>
              <a:gd name="adj2" fmla="val 31373"/>
            </a:avLst>
          </a:prstGeom>
          <a:solidFill>
            <a:schemeClr val="tx1"/>
          </a:solidFill>
          <a:ln w="9525">
            <a:solidFill>
              <a:schemeClr val="tx1"/>
            </a:solidFill>
            <a:miter lim="800000"/>
            <a:headEnd/>
            <a:tailEnd/>
          </a:ln>
        </p:spPr>
        <p:txBody>
          <a:bodyPr wrap="none" anchor="ctr"/>
          <a:lstStyle/>
          <a:p>
            <a:endParaRPr lang="en-US"/>
          </a:p>
        </p:txBody>
      </p:sp>
      <p:sp>
        <p:nvSpPr>
          <p:cNvPr id="16396" name="Text Box 30"/>
          <p:cNvSpPr txBox="1">
            <a:spLocks noChangeArrowheads="1"/>
          </p:cNvSpPr>
          <p:nvPr/>
        </p:nvSpPr>
        <p:spPr bwMode="auto">
          <a:xfrm>
            <a:off x="593725" y="1179513"/>
            <a:ext cx="8093075" cy="366712"/>
          </a:xfrm>
          <a:prstGeom prst="rect">
            <a:avLst/>
          </a:prstGeom>
          <a:noFill/>
          <a:ln w="9525">
            <a:noFill/>
            <a:miter lim="800000"/>
            <a:headEnd/>
            <a:tailEnd/>
          </a:ln>
        </p:spPr>
        <p:txBody>
          <a:bodyPr>
            <a:spAutoFit/>
          </a:bodyPr>
          <a:lstStyle/>
          <a:p>
            <a:endParaRPr lang="en-US"/>
          </a:p>
        </p:txBody>
      </p:sp>
      <p:pic>
        <p:nvPicPr>
          <p:cNvPr id="16397" name="Picture 32" descr="A700308-Fullerene_technology-SPL"/>
          <p:cNvPicPr>
            <a:picLocks noChangeAspect="1" noChangeArrowheads="1"/>
          </p:cNvPicPr>
          <p:nvPr/>
        </p:nvPicPr>
        <p:blipFill>
          <a:blip r:embed="rId3" cstate="print"/>
          <a:srcRect/>
          <a:stretch>
            <a:fillRect/>
          </a:stretch>
        </p:blipFill>
        <p:spPr bwMode="auto">
          <a:xfrm>
            <a:off x="3505200" y="1905000"/>
            <a:ext cx="2362200" cy="1890713"/>
          </a:xfrm>
          <a:prstGeom prst="rect">
            <a:avLst/>
          </a:prstGeom>
          <a:noFill/>
          <a:ln w="9525">
            <a:noFill/>
            <a:miter lim="800000"/>
            <a:headEnd/>
            <a:tailEnd/>
          </a:ln>
        </p:spPr>
      </p:pic>
      <p:sp>
        <p:nvSpPr>
          <p:cNvPr id="32789" name="Rectangle 21"/>
          <p:cNvSpPr>
            <a:spLocks noGrp="1" noChangeArrowheads="1"/>
          </p:cNvSpPr>
          <p:nvPr>
            <p:ph type="body" sz="half" idx="4294967295"/>
          </p:nvPr>
        </p:nvSpPr>
        <p:spPr>
          <a:xfrm>
            <a:off x="228600" y="1371600"/>
            <a:ext cx="3276600" cy="3962400"/>
          </a:xfrm>
        </p:spPr>
        <p:txBody>
          <a:bodyPr lIns="90488" tIns="44450" rIns="90488" bIns="44450" rtlCol="0">
            <a:normAutofit fontScale="92500" lnSpcReduction="10000"/>
          </a:bodyPr>
          <a:lstStyle/>
          <a:p>
            <a:pPr fontAlgn="auto">
              <a:lnSpc>
                <a:spcPct val="70000"/>
              </a:lnSpc>
              <a:spcAft>
                <a:spcPts val="0"/>
              </a:spcAft>
              <a:defRPr/>
            </a:pPr>
            <a:r>
              <a:rPr lang="en-US" b="1" dirty="0" smtClean="0">
                <a:solidFill>
                  <a:schemeClr val="accent1">
                    <a:lumMod val="50000"/>
                  </a:schemeClr>
                </a:solidFill>
                <a:effectLst>
                  <a:outerShdw blurRad="38100" dist="38100" dir="2700000" algn="tl">
                    <a:srgbClr val="C0C0C0"/>
                  </a:outerShdw>
                </a:effectLst>
              </a:rPr>
              <a:t>Molecular Modeling</a:t>
            </a:r>
          </a:p>
          <a:p>
            <a:pPr fontAlgn="auto">
              <a:lnSpc>
                <a:spcPct val="70000"/>
              </a:lnSpc>
              <a:spcAft>
                <a:spcPts val="0"/>
              </a:spcAft>
              <a:defRPr/>
            </a:pPr>
            <a:endParaRPr lang="en-US" b="1" dirty="0" smtClean="0">
              <a:solidFill>
                <a:schemeClr val="accent1">
                  <a:lumMod val="50000"/>
                </a:schemeClr>
              </a:solidFill>
              <a:effectLst>
                <a:outerShdw blurRad="38100" dist="38100" dir="2700000" algn="tl">
                  <a:srgbClr val="C0C0C0"/>
                </a:outerShdw>
              </a:effectLst>
            </a:endParaRPr>
          </a:p>
          <a:p>
            <a:pPr fontAlgn="auto">
              <a:lnSpc>
                <a:spcPct val="70000"/>
              </a:lnSpc>
              <a:spcAft>
                <a:spcPts val="0"/>
              </a:spcAft>
              <a:defRPr/>
            </a:pPr>
            <a:r>
              <a:rPr lang="en-US" b="1" dirty="0" smtClean="0">
                <a:solidFill>
                  <a:schemeClr val="accent1">
                    <a:lumMod val="50000"/>
                  </a:schemeClr>
                </a:solidFill>
                <a:effectLst>
                  <a:outerShdw blurRad="38100" dist="38100" dir="2700000" algn="tl">
                    <a:srgbClr val="C0C0C0"/>
                  </a:outerShdw>
                </a:effectLst>
              </a:rPr>
              <a:t>Quantum-Chemical Approaches</a:t>
            </a:r>
          </a:p>
          <a:p>
            <a:pPr fontAlgn="auto">
              <a:lnSpc>
                <a:spcPct val="70000"/>
              </a:lnSpc>
              <a:spcAft>
                <a:spcPts val="0"/>
              </a:spcAft>
              <a:defRPr/>
            </a:pPr>
            <a:endParaRPr lang="en-US" b="1" dirty="0" smtClean="0">
              <a:solidFill>
                <a:schemeClr val="accent1">
                  <a:lumMod val="50000"/>
                </a:schemeClr>
              </a:solidFill>
              <a:effectLst>
                <a:outerShdw blurRad="38100" dist="38100" dir="2700000" algn="tl">
                  <a:srgbClr val="C0C0C0"/>
                </a:outerShdw>
              </a:effectLst>
            </a:endParaRPr>
          </a:p>
          <a:p>
            <a:pPr fontAlgn="auto">
              <a:lnSpc>
                <a:spcPct val="70000"/>
              </a:lnSpc>
              <a:spcAft>
                <a:spcPts val="0"/>
              </a:spcAft>
              <a:defRPr/>
            </a:pPr>
            <a:r>
              <a:rPr lang="en-US" b="1" dirty="0" smtClean="0">
                <a:solidFill>
                  <a:schemeClr val="accent1">
                    <a:lumMod val="50000"/>
                  </a:schemeClr>
                </a:solidFill>
                <a:effectLst>
                  <a:outerShdw blurRad="38100" dist="38100" dir="2700000" algn="tl">
                    <a:srgbClr val="C0C0C0"/>
                  </a:outerShdw>
                </a:effectLst>
              </a:rPr>
              <a:t>QSARs: Quantitative Structure-Activity Relationships</a:t>
            </a:r>
          </a:p>
          <a:p>
            <a:pPr fontAlgn="auto">
              <a:lnSpc>
                <a:spcPct val="90000"/>
              </a:lnSpc>
              <a:spcAft>
                <a:spcPts val="0"/>
              </a:spcAft>
              <a:defRPr/>
            </a:pPr>
            <a:endParaRPr lang="en-US" b="1" dirty="0" smtClean="0">
              <a:solidFill>
                <a:srgbClr val="0000FF"/>
              </a:solidFill>
              <a:effectLst>
                <a:outerShdw blurRad="38100" dist="38100" dir="2700000" algn="tl">
                  <a:srgbClr val="C0C0C0"/>
                </a:outerShdw>
              </a:effectLst>
              <a:latin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683568" y="548680"/>
            <a:ext cx="7772400" cy="941387"/>
          </a:xfrm>
        </p:spPr>
        <p:txBody>
          <a:bodyPr/>
          <a:lstStyle/>
          <a:p>
            <a:pPr eaLnBrk="1" hangingPunct="1"/>
            <a:r>
              <a:rPr lang="en-US" altLang="en-US" sz="3200" b="1" dirty="0" smtClean="0">
                <a:solidFill>
                  <a:srgbClr val="C00000"/>
                </a:solidFill>
                <a:latin typeface="Arial" charset="0"/>
              </a:rPr>
              <a:t>The Steps </a:t>
            </a:r>
            <a:r>
              <a:rPr lang="en-US" altLang="en-US" sz="3200" b="1" dirty="0">
                <a:solidFill>
                  <a:srgbClr val="C00000"/>
                </a:solidFill>
                <a:latin typeface="Arial" charset="0"/>
              </a:rPr>
              <a:t>T</a:t>
            </a:r>
            <a:r>
              <a:rPr lang="en-US" altLang="en-US" sz="3200" b="1" dirty="0" smtClean="0">
                <a:solidFill>
                  <a:srgbClr val="C00000"/>
                </a:solidFill>
                <a:latin typeface="Arial" charset="0"/>
              </a:rPr>
              <a:t>owards </a:t>
            </a:r>
            <a:r>
              <a:rPr lang="en-US" altLang="en-US" sz="3200" b="1" dirty="0">
                <a:solidFill>
                  <a:srgbClr val="C00000"/>
                </a:solidFill>
                <a:latin typeface="Arial" charset="0"/>
              </a:rPr>
              <a:t>M</a:t>
            </a:r>
            <a:r>
              <a:rPr lang="en-US" altLang="en-US" sz="3200" b="1" dirty="0" smtClean="0">
                <a:solidFill>
                  <a:srgbClr val="C00000"/>
                </a:solidFill>
                <a:latin typeface="Arial" charset="0"/>
              </a:rPr>
              <a:t>odeling of Nanoparticles’ </a:t>
            </a:r>
            <a:r>
              <a:rPr lang="en-US" altLang="en-US" sz="3200" b="1" dirty="0">
                <a:solidFill>
                  <a:srgbClr val="C00000"/>
                </a:solidFill>
                <a:latin typeface="Arial" charset="0"/>
              </a:rPr>
              <a:t>P</a:t>
            </a:r>
            <a:r>
              <a:rPr lang="en-US" altLang="en-US" sz="3200" b="1" dirty="0" smtClean="0">
                <a:solidFill>
                  <a:srgbClr val="C00000"/>
                </a:solidFill>
                <a:latin typeface="Arial" charset="0"/>
              </a:rPr>
              <a:t>roperties and Toxicity</a:t>
            </a:r>
            <a:r>
              <a:rPr lang="en-US" altLang="en-US" sz="3200" b="1" dirty="0" smtClean="0">
                <a:solidFill>
                  <a:srgbClr val="000099"/>
                </a:solidFill>
                <a:latin typeface="Arial" charset="0"/>
              </a:rPr>
              <a:t>:</a:t>
            </a:r>
          </a:p>
        </p:txBody>
      </p:sp>
      <p:sp>
        <p:nvSpPr>
          <p:cNvPr id="12" name="Rectangle 3"/>
          <p:cNvSpPr txBox="1">
            <a:spLocks noChangeArrowheads="1"/>
          </p:cNvSpPr>
          <p:nvPr/>
        </p:nvSpPr>
        <p:spPr bwMode="auto">
          <a:xfrm>
            <a:off x="467544" y="1779984"/>
            <a:ext cx="7772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buChar char="¨"/>
              <a:defRPr sz="2800">
                <a:solidFill>
                  <a:schemeClr val="tx1"/>
                </a:solidFill>
                <a:latin typeface="+mn-lt"/>
                <a:cs typeface="+mn-cs"/>
              </a:defRPr>
            </a:lvl2pPr>
            <a:lvl3pPr marL="1143000" indent="-228600" algn="l" rtl="0" fontAlgn="base">
              <a:spcBef>
                <a:spcPct val="20000"/>
              </a:spcBef>
              <a:spcAft>
                <a:spcPct val="0"/>
              </a:spcAft>
              <a:buClr>
                <a:schemeClr val="bg2"/>
              </a:buClr>
              <a:buSzPct val="65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70000"/>
              <a:buFont typeface="Wingdings" pitchFamily="2" charset="2"/>
              <a:buChar char="¨"/>
              <a:defRPr sz="2000">
                <a:solidFill>
                  <a:schemeClr val="tx1"/>
                </a:solidFill>
                <a:latin typeface="+mn-lt"/>
                <a:cs typeface="+mn-cs"/>
              </a:defRPr>
            </a:lvl4pPr>
            <a:lvl5pPr marL="20574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9pPr>
          </a:lstStyle>
          <a:p>
            <a:pPr>
              <a:buClr>
                <a:srgbClr val="00007D"/>
              </a:buClr>
            </a:pPr>
            <a:r>
              <a:rPr lang="en-US" altLang="en-US" sz="1800" kern="0" dirty="0" smtClean="0">
                <a:solidFill>
                  <a:srgbClr val="FF9933"/>
                </a:solidFill>
              </a:rPr>
              <a:t>Development of nanomaterials inventory (database)</a:t>
            </a:r>
            <a:r>
              <a:rPr lang="en-US" altLang="en-US" sz="1800" kern="0" dirty="0" smtClean="0">
                <a:solidFill>
                  <a:srgbClr val="000000"/>
                </a:solidFill>
              </a:rPr>
              <a:t> – collecting the data on experimental physicochemical properties, toxicity endpoints</a:t>
            </a:r>
          </a:p>
          <a:p>
            <a:pPr>
              <a:buClr>
                <a:srgbClr val="00007D"/>
              </a:buClr>
            </a:pPr>
            <a:endParaRPr lang="en-US" altLang="en-US" sz="1800" kern="0" dirty="0" smtClean="0">
              <a:solidFill>
                <a:srgbClr val="000000"/>
              </a:solidFill>
            </a:endParaRPr>
          </a:p>
          <a:p>
            <a:pPr>
              <a:buClr>
                <a:srgbClr val="00007D"/>
              </a:buClr>
            </a:pPr>
            <a:r>
              <a:rPr lang="en-US" altLang="en-US" sz="1800" kern="0" dirty="0" smtClean="0">
                <a:solidFill>
                  <a:srgbClr val="FF9933"/>
                </a:solidFill>
              </a:rPr>
              <a:t>Identification of structural descriptors suitable for modeling nanoparticle reactivity</a:t>
            </a:r>
          </a:p>
          <a:p>
            <a:pPr>
              <a:buClr>
                <a:srgbClr val="00007D"/>
              </a:buClr>
            </a:pPr>
            <a:endParaRPr lang="en-US" altLang="en-US" sz="1800" kern="0" dirty="0" smtClean="0">
              <a:solidFill>
                <a:srgbClr val="FF9933"/>
              </a:solidFill>
            </a:endParaRPr>
          </a:p>
          <a:p>
            <a:pPr>
              <a:buClr>
                <a:srgbClr val="00007D"/>
              </a:buClr>
            </a:pPr>
            <a:r>
              <a:rPr lang="en-US" altLang="en-US" sz="1800" kern="0" dirty="0" smtClean="0">
                <a:solidFill>
                  <a:srgbClr val="FF9933"/>
                </a:solidFill>
              </a:rPr>
              <a:t>Modeling the interaction of nanoparticles with biological systems</a:t>
            </a:r>
            <a:r>
              <a:rPr lang="en-US" altLang="en-US" sz="1800" kern="0" dirty="0" smtClean="0">
                <a:solidFill>
                  <a:srgbClr val="000000"/>
                </a:solidFill>
              </a:rPr>
              <a:t> - by means of computational approaches including quantum chemistry methods, molecular modeling and protein-ligand docking techniques</a:t>
            </a:r>
          </a:p>
          <a:p>
            <a:pPr>
              <a:buClr>
                <a:srgbClr val="00007D"/>
              </a:buClr>
            </a:pPr>
            <a:endParaRPr lang="en-US" altLang="en-US" sz="1800" kern="0" dirty="0" smtClean="0">
              <a:solidFill>
                <a:srgbClr val="000000"/>
              </a:solidFill>
            </a:endParaRPr>
          </a:p>
          <a:p>
            <a:pPr>
              <a:buClr>
                <a:srgbClr val="00007D"/>
              </a:buClr>
            </a:pPr>
            <a:r>
              <a:rPr lang="en-US" altLang="en-US" sz="1800" kern="0" dirty="0" smtClean="0">
                <a:solidFill>
                  <a:srgbClr val="FF9933"/>
                </a:solidFill>
              </a:rPr>
              <a:t>QSAR modeling</a:t>
            </a:r>
            <a:r>
              <a:rPr lang="en-US" altLang="en-US" sz="1800" kern="0" dirty="0" smtClean="0">
                <a:solidFill>
                  <a:srgbClr val="000000"/>
                </a:solidFill>
              </a:rPr>
              <a:t> - exploring the relationships between structure and properties (for example, solubility), toxicity, using multivariate data analysis techniques</a:t>
            </a:r>
          </a:p>
          <a:p>
            <a:pPr>
              <a:buClr>
                <a:srgbClr val="00007D"/>
              </a:buClr>
            </a:pPr>
            <a:endParaRPr lang="en-US" altLang="en-US" kern="0" dirty="0" smtClean="0">
              <a:solidFill>
                <a:srgbClr val="000000"/>
              </a:solidFill>
            </a:endParaRPr>
          </a:p>
          <a:p>
            <a:pPr>
              <a:buClr>
                <a:srgbClr val="00007D"/>
              </a:buClr>
            </a:pPr>
            <a:endParaRPr lang="en-US" altLang="en-US" kern="0" dirty="0" smtClean="0">
              <a:solidFill>
                <a:srgbClr val="000000"/>
              </a:solidFill>
            </a:endParaRPr>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8927802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2" cstate="print"/>
          <a:srcRect/>
          <a:stretch>
            <a:fillRect/>
          </a:stretch>
        </p:blipFill>
        <p:spPr bwMode="auto">
          <a:xfrm>
            <a:off x="-1" y="1015252"/>
            <a:ext cx="9144001" cy="5842748"/>
          </a:xfrm>
          <a:prstGeom prst="rect">
            <a:avLst/>
          </a:prstGeom>
          <a:noFill/>
          <a:ln w="9525">
            <a:noFill/>
            <a:miter lim="800000"/>
            <a:headEnd/>
            <a:tailEnd/>
          </a:ln>
        </p:spPr>
      </p:pic>
      <p:sp>
        <p:nvSpPr>
          <p:cNvPr id="5" name="Oval Callout 4"/>
          <p:cNvSpPr/>
          <p:nvPr/>
        </p:nvSpPr>
        <p:spPr>
          <a:xfrm>
            <a:off x="6477000" y="4267200"/>
            <a:ext cx="2362200" cy="609600"/>
          </a:xfrm>
          <a:prstGeom prst="wedgeEllipseCallout">
            <a:avLst>
              <a:gd name="adj1" fmla="val -49105"/>
              <a:gd name="adj2" fmla="val 1273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934200" y="4343400"/>
            <a:ext cx="1905000" cy="584775"/>
          </a:xfrm>
          <a:prstGeom prst="rect">
            <a:avLst/>
          </a:prstGeom>
        </p:spPr>
        <p:txBody>
          <a:bodyPr wrap="square">
            <a:spAutoFit/>
          </a:bodyPr>
          <a:lstStyle/>
          <a:p>
            <a:r>
              <a:rPr lang="en-US" sz="1600" b="1" dirty="0" smtClean="0">
                <a:solidFill>
                  <a:srgbClr val="FF0000"/>
                </a:solidFill>
              </a:rPr>
              <a:t>WAIT! STOP!</a:t>
            </a:r>
            <a:endParaRPr lang="en-US" sz="1600" b="1" dirty="0" smtClean="0">
              <a:solidFill>
                <a:srgbClr val="FFC000"/>
              </a:solidFill>
            </a:endParaRPr>
          </a:p>
          <a:p>
            <a:r>
              <a:rPr lang="en-US" sz="1600" b="1" dirty="0" smtClean="0">
                <a:solidFill>
                  <a:srgbClr val="FFC000"/>
                </a:solidFill>
              </a:rPr>
              <a:t>It’s 101 nm!!!</a:t>
            </a:r>
            <a:endParaRPr lang="en-US" sz="1600" b="1" dirty="0">
              <a:solidFill>
                <a:srgbClr val="FFC000"/>
              </a:solidFill>
            </a:endParaRPr>
          </a:p>
        </p:txBody>
      </p:sp>
      <p:sp>
        <p:nvSpPr>
          <p:cNvPr id="7" name="Rectangle 6"/>
          <p:cNvSpPr/>
          <p:nvPr/>
        </p:nvSpPr>
        <p:spPr>
          <a:xfrm>
            <a:off x="0" y="0"/>
            <a:ext cx="9144000" cy="707886"/>
          </a:xfrm>
          <a:prstGeom prst="rect">
            <a:avLst/>
          </a:prstGeom>
        </p:spPr>
        <p:txBody>
          <a:bodyPr wrap="square">
            <a:spAutoFit/>
          </a:bodyPr>
          <a:lstStyle/>
          <a:p>
            <a:pPr algn="ctr"/>
            <a:r>
              <a:rPr lang="en-US" sz="4000" b="1" dirty="0" err="1" smtClean="0">
                <a:solidFill>
                  <a:srgbClr val="C00000"/>
                </a:solidFill>
                <a:latin typeface="Aharoni" pitchFamily="2" charset="-79"/>
                <a:cs typeface="Aharoni" pitchFamily="2" charset="-79"/>
              </a:rPr>
              <a:t>Nano</a:t>
            </a:r>
            <a:r>
              <a:rPr lang="en-US" sz="4000" b="1" dirty="0" smtClean="0">
                <a:solidFill>
                  <a:srgbClr val="C00000"/>
                </a:solidFill>
                <a:latin typeface="Aharoni" pitchFamily="2" charset="-79"/>
                <a:cs typeface="Aharoni" pitchFamily="2" charset="-79"/>
              </a:rPr>
              <a:t>: Is It Just the Size that Matters?</a:t>
            </a:r>
            <a:endParaRPr lang="en-US" sz="4000" b="1" dirty="0">
              <a:solidFill>
                <a:srgbClr val="C00000"/>
              </a:solidFill>
              <a:latin typeface="Aharoni" pitchFamily="2" charset="-79"/>
              <a:cs typeface="Aharoni" pitchFamily="2" charset="-79"/>
            </a:endParaRPr>
          </a:p>
        </p:txBody>
      </p:sp>
    </p:spTree>
    <p:extLst>
      <p:ext uri="{BB962C8B-B14F-4D97-AF65-F5344CB8AC3E}">
        <p14:creationId xmlns:p14="http://schemas.microsoft.com/office/powerpoint/2010/main" val="3081367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8"/>
          <p:cNvSpPr txBox="1">
            <a:spLocks/>
          </p:cNvSpPr>
          <p:nvPr/>
        </p:nvSpPr>
        <p:spPr bwMode="auto">
          <a:xfrm>
            <a:off x="522288" y="1303945"/>
            <a:ext cx="6088062"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0" hangingPunct="0">
              <a:spcAft>
                <a:spcPts val="300"/>
              </a:spcAft>
              <a:buClr>
                <a:srgbClr val="FF6600"/>
              </a:buClr>
              <a:buFont typeface="Arial" panose="020B0604020202020204" pitchFamily="34" charset="0"/>
              <a:buNone/>
            </a:pPr>
            <a:endParaRPr lang="en-US" altLang="en-US" sz="2100" b="1" i="1">
              <a:solidFill>
                <a:srgbClr val="376092"/>
              </a:solidFill>
              <a:latin typeface="Trebuchet MS" panose="020B0603020202020204" pitchFamily="34" charset="0"/>
            </a:endParaRPr>
          </a:p>
        </p:txBody>
      </p:sp>
      <p:sp>
        <p:nvSpPr>
          <p:cNvPr id="10" name="Rettangolo arrotondato 16"/>
          <p:cNvSpPr/>
          <p:nvPr/>
        </p:nvSpPr>
        <p:spPr>
          <a:xfrm>
            <a:off x="85344" y="609600"/>
            <a:ext cx="8753856" cy="5502783"/>
          </a:xfrm>
          <a:prstGeom prst="roundRect">
            <a:avLst>
              <a:gd name="adj" fmla="val 0"/>
            </a:avLst>
          </a:prstGeom>
          <a:gradFill flip="none" rotWithShape="1">
            <a:gsLst>
              <a:gs pos="0">
                <a:schemeClr val="bg1">
                  <a:alpha val="55000"/>
                </a:schemeClr>
              </a:gs>
              <a:gs pos="50000">
                <a:schemeClr val="bg1">
                  <a:alpha val="30000"/>
                </a:schemeClr>
              </a:gs>
              <a:gs pos="100000">
                <a:schemeClr val="bg1">
                  <a:alpha val="20000"/>
                </a:schemeClr>
              </a:gs>
            </a:gsLst>
            <a:lin ang="54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144000" tIns="0" rIns="144000" bIns="72000"/>
          <a:lstStyle/>
          <a:p>
            <a:pPr>
              <a:spcBef>
                <a:spcPts val="300"/>
              </a:spcBef>
              <a:defRPr/>
            </a:pPr>
            <a:endParaRPr lang="it-IT" sz="1000" b="1" dirty="0">
              <a:solidFill>
                <a:srgbClr val="2D4D93"/>
              </a:solidFill>
              <a:latin typeface="Trebuchet MS" pitchFamily="34" charset="0"/>
              <a:cs typeface="Arial" pitchFamily="34" charset="0"/>
            </a:endParaRPr>
          </a:p>
          <a:p>
            <a:pPr algn="ctr">
              <a:spcBef>
                <a:spcPts val="300"/>
              </a:spcBef>
              <a:spcAft>
                <a:spcPts val="1200"/>
              </a:spcAft>
              <a:defRPr/>
            </a:pPr>
            <a:r>
              <a:rPr lang="en-US" sz="4400" b="1" spc="50" dirty="0" smtClean="0">
                <a:ln w="13500">
                  <a:solidFill>
                    <a:srgbClr val="4F81BD">
                      <a:shade val="2500"/>
                      <a:alpha val="6500"/>
                    </a:srgbClr>
                  </a:solidFill>
                  <a:prstDash val="solid"/>
                </a:ln>
                <a:solidFill>
                  <a:srgbClr val="C00000"/>
                </a:solidFill>
                <a:effectLst>
                  <a:innerShdw blurRad="50900" dist="38500" dir="13500000">
                    <a:srgbClr val="000000">
                      <a:alpha val="60000"/>
                    </a:srgbClr>
                  </a:innerShdw>
                </a:effectLst>
                <a:latin typeface="Trebuchet MS" pitchFamily="34" charset="0"/>
                <a:cs typeface="Arial" pitchFamily="34" charset="0"/>
              </a:rPr>
              <a:t>(Q)SAR</a:t>
            </a:r>
          </a:p>
          <a:p>
            <a:pPr algn="ctr">
              <a:spcBef>
                <a:spcPts val="300"/>
              </a:spcBef>
              <a:spcAft>
                <a:spcPts val="300"/>
              </a:spcAft>
              <a:defRPr/>
            </a:pPr>
            <a:r>
              <a:rPr lang="en-US" sz="2400" b="1" spc="50" dirty="0" smtClean="0">
                <a:ln w="13500">
                  <a:solidFill>
                    <a:srgbClr val="4F81BD">
                      <a:shade val="2500"/>
                      <a:alpha val="6500"/>
                    </a:srgbClr>
                  </a:solidFill>
                  <a:prstDash val="solid"/>
                </a:ln>
                <a:solidFill>
                  <a:srgbClr val="54536D"/>
                </a:solidFill>
                <a:effectLst>
                  <a:innerShdw blurRad="50900" dist="38500" dir="13500000">
                    <a:srgbClr val="000000">
                      <a:alpha val="60000"/>
                    </a:srgbClr>
                  </a:innerShdw>
                </a:effectLst>
                <a:latin typeface="Trebuchet MS" pitchFamily="34" charset="0"/>
                <a:cs typeface="Arial" pitchFamily="34" charset="0"/>
              </a:rPr>
              <a:t> </a:t>
            </a:r>
            <a:r>
              <a:rPr lang="en-US" sz="2400" b="1" spc="50" dirty="0" smtClean="0">
                <a:ln w="13500">
                  <a:solidFill>
                    <a:srgbClr val="4F81BD">
                      <a:shade val="2500"/>
                      <a:alpha val="6500"/>
                    </a:srgbClr>
                  </a:solidFill>
                  <a:prstDash val="solid"/>
                </a:ln>
                <a:solidFill>
                  <a:prstClr val="black">
                    <a:lumMod val="85000"/>
                    <a:lumOff val="15000"/>
                  </a:prstClr>
                </a:solidFill>
                <a:effectLst>
                  <a:innerShdw blurRad="50900" dist="38500" dir="13500000">
                    <a:srgbClr val="000000">
                      <a:alpha val="60000"/>
                    </a:srgbClr>
                  </a:innerShdw>
                </a:effectLst>
                <a:latin typeface="Trebuchet MS" pitchFamily="34" charset="0"/>
                <a:cs typeface="Arial" pitchFamily="34" charset="0"/>
              </a:rPr>
              <a:t>=</a:t>
            </a:r>
          </a:p>
          <a:p>
            <a:pPr algn="ctr">
              <a:spcBef>
                <a:spcPts val="300"/>
              </a:spcBef>
              <a:spcAft>
                <a:spcPts val="0"/>
              </a:spcAft>
              <a:defRPr/>
            </a:pPr>
            <a:r>
              <a:rPr lang="en-US" sz="3200" b="1" spc="50" dirty="0" smtClean="0">
                <a:ln w="13500">
                  <a:solidFill>
                    <a:srgbClr val="4F81BD">
                      <a:shade val="2500"/>
                      <a:alpha val="6500"/>
                    </a:srgbClr>
                  </a:solidFill>
                  <a:prstDash val="solid"/>
                </a:ln>
                <a:solidFill>
                  <a:prstClr val="black">
                    <a:lumMod val="85000"/>
                    <a:lumOff val="15000"/>
                  </a:prstClr>
                </a:solidFill>
                <a:effectLst>
                  <a:innerShdw blurRad="50900" dist="38500" dir="13500000">
                    <a:srgbClr val="000000">
                      <a:alpha val="60000"/>
                    </a:srgbClr>
                  </a:innerShdw>
                </a:effectLst>
                <a:latin typeface="Trebuchet MS" pitchFamily="34" charset="0"/>
                <a:cs typeface="Arial" pitchFamily="34" charset="0"/>
              </a:rPr>
              <a:t>(</a:t>
            </a:r>
            <a:r>
              <a:rPr lang="en-US" sz="3200" b="1" spc="50" dirty="0">
                <a:ln w="13500">
                  <a:solidFill>
                    <a:srgbClr val="4F81BD">
                      <a:shade val="2500"/>
                      <a:alpha val="6500"/>
                    </a:srgbClr>
                  </a:solidFill>
                  <a:prstDash val="solid"/>
                </a:ln>
                <a:solidFill>
                  <a:prstClr val="black">
                    <a:lumMod val="85000"/>
                    <a:lumOff val="15000"/>
                  </a:prstClr>
                </a:solidFill>
                <a:effectLst>
                  <a:innerShdw blurRad="50900" dist="38500" dir="13500000">
                    <a:srgbClr val="000000">
                      <a:alpha val="60000"/>
                    </a:srgbClr>
                  </a:innerShdw>
                </a:effectLst>
                <a:latin typeface="Trebuchet MS" pitchFamily="34" charset="0"/>
                <a:cs typeface="Arial" pitchFamily="34" charset="0"/>
              </a:rPr>
              <a:t>Quantitative) Structure-Activity</a:t>
            </a:r>
          </a:p>
          <a:p>
            <a:pPr algn="ctr">
              <a:spcBef>
                <a:spcPts val="300"/>
              </a:spcBef>
              <a:spcAft>
                <a:spcPts val="1200"/>
              </a:spcAft>
              <a:defRPr/>
            </a:pPr>
            <a:r>
              <a:rPr lang="en-US" sz="3200" b="1" spc="50" dirty="0">
                <a:ln w="13500">
                  <a:solidFill>
                    <a:srgbClr val="4F81BD">
                      <a:shade val="2500"/>
                      <a:alpha val="6500"/>
                    </a:srgbClr>
                  </a:solidFill>
                  <a:prstDash val="solid"/>
                </a:ln>
                <a:solidFill>
                  <a:prstClr val="black">
                    <a:lumMod val="85000"/>
                    <a:lumOff val="15000"/>
                  </a:prstClr>
                </a:solidFill>
                <a:effectLst>
                  <a:innerShdw blurRad="50900" dist="38500" dir="13500000">
                    <a:srgbClr val="000000">
                      <a:alpha val="60000"/>
                    </a:srgbClr>
                  </a:innerShdw>
                </a:effectLst>
                <a:latin typeface="Trebuchet MS" pitchFamily="34" charset="0"/>
                <a:cs typeface="Arial" pitchFamily="34" charset="0"/>
              </a:rPr>
              <a:t>Relationship</a:t>
            </a:r>
          </a:p>
          <a:p>
            <a:pPr algn="ctr">
              <a:spcBef>
                <a:spcPts val="300"/>
              </a:spcBef>
              <a:spcAft>
                <a:spcPts val="1200"/>
              </a:spcAft>
              <a:defRPr/>
            </a:pPr>
            <a:endParaRPr lang="en-US" sz="3600" b="1" spc="50" dirty="0">
              <a:ln w="13500">
                <a:solidFill>
                  <a:srgbClr val="4F81BD">
                    <a:shade val="2500"/>
                    <a:alpha val="6500"/>
                  </a:srgbClr>
                </a:solidFill>
                <a:prstDash val="solid"/>
              </a:ln>
              <a:solidFill>
                <a:srgbClr val="22C83E"/>
              </a:solidFill>
              <a:effectLst>
                <a:innerShdw blurRad="50900" dist="38500" dir="13500000">
                  <a:srgbClr val="000000">
                    <a:alpha val="60000"/>
                  </a:srgbClr>
                </a:innerShdw>
              </a:effectLst>
              <a:latin typeface="Trebuchet MS" pitchFamily="34" charset="0"/>
              <a:cs typeface="Arial" pitchFamily="34" charset="0"/>
            </a:endParaRPr>
          </a:p>
          <a:p>
            <a:pPr algn="ctr">
              <a:spcBef>
                <a:spcPts val="300"/>
              </a:spcBef>
              <a:spcAft>
                <a:spcPts val="1200"/>
              </a:spcAft>
              <a:defRPr/>
            </a:pPr>
            <a:endParaRPr lang="en-US" sz="2400" b="1" spc="50" dirty="0">
              <a:ln w="13500">
                <a:solidFill>
                  <a:srgbClr val="4F81BD">
                    <a:shade val="2500"/>
                    <a:alpha val="6500"/>
                  </a:srgbClr>
                </a:solidFill>
                <a:prstDash val="solid"/>
              </a:ln>
              <a:solidFill>
                <a:srgbClr val="22C83E"/>
              </a:solidFill>
              <a:effectLst>
                <a:innerShdw blurRad="50900" dist="38500" dir="13500000">
                  <a:srgbClr val="000000">
                    <a:alpha val="60000"/>
                  </a:srgbClr>
                </a:innerShdw>
              </a:effectLst>
              <a:latin typeface="Trebuchet MS" pitchFamily="34" charset="0"/>
              <a:cs typeface="Arial" pitchFamily="34" charset="0"/>
            </a:endParaRPr>
          </a:p>
          <a:p>
            <a:pPr algn="ctr">
              <a:spcBef>
                <a:spcPts val="300"/>
              </a:spcBef>
              <a:spcAft>
                <a:spcPts val="1200"/>
              </a:spcAft>
              <a:defRPr/>
            </a:pPr>
            <a:endParaRPr lang="en-US" sz="2400" b="1" spc="50" dirty="0">
              <a:ln w="13500">
                <a:solidFill>
                  <a:srgbClr val="4F81BD">
                    <a:shade val="2500"/>
                    <a:alpha val="6500"/>
                  </a:srgbClr>
                </a:solidFill>
                <a:prstDash val="solid"/>
              </a:ln>
              <a:solidFill>
                <a:srgbClr val="22C83E"/>
              </a:solidFill>
              <a:effectLst>
                <a:innerShdw blurRad="50900" dist="38500" dir="13500000">
                  <a:srgbClr val="000000">
                    <a:alpha val="60000"/>
                  </a:srgbClr>
                </a:innerShdw>
              </a:effectLst>
              <a:latin typeface="Trebuchet MS" pitchFamily="34" charset="0"/>
              <a:cs typeface="Arial" pitchFamily="34" charset="0"/>
            </a:endParaRPr>
          </a:p>
          <a:p>
            <a:pPr algn="ctr">
              <a:spcBef>
                <a:spcPts val="300"/>
              </a:spcBef>
              <a:spcAft>
                <a:spcPts val="1200"/>
              </a:spcAft>
              <a:defRPr/>
            </a:pPr>
            <a:r>
              <a:rPr lang="en-US" sz="4000" b="1" spc="50" dirty="0">
                <a:ln w="13500">
                  <a:solidFill>
                    <a:srgbClr val="4F81BD">
                      <a:shade val="2500"/>
                      <a:alpha val="6500"/>
                    </a:srgbClr>
                  </a:solidFill>
                  <a:prstDash val="solid"/>
                </a:ln>
                <a:solidFill>
                  <a:srgbClr val="0070C0"/>
                </a:solidFill>
                <a:effectLst>
                  <a:innerShdw blurRad="50900" dist="38500" dir="13500000">
                    <a:srgbClr val="000000">
                      <a:alpha val="60000"/>
                    </a:srgbClr>
                  </a:innerShdw>
                </a:effectLst>
                <a:latin typeface="Trebuchet MS" pitchFamily="34" charset="0"/>
                <a:cs typeface="Arial" pitchFamily="34" charset="0"/>
              </a:rPr>
              <a:t>IN SILICO</a:t>
            </a:r>
            <a:endParaRPr lang="it-IT" sz="3600" b="1" dirty="0">
              <a:solidFill>
                <a:srgbClr val="0070C0"/>
              </a:solidFill>
              <a:latin typeface="Trebuchet MS" pitchFamily="34" charset="0"/>
              <a:cs typeface="Arial" pitchFamily="34" charset="0"/>
            </a:endParaRPr>
          </a:p>
          <a:p>
            <a:pPr>
              <a:defRPr/>
            </a:pPr>
            <a:endParaRPr lang="it-IT" sz="3600" dirty="0">
              <a:solidFill>
                <a:prstClr val="white"/>
              </a:solidFill>
              <a:latin typeface="Trebuchet MS" pitchFamily="34" charset="0"/>
            </a:endParaRPr>
          </a:p>
        </p:txBody>
      </p:sp>
      <p:sp>
        <p:nvSpPr>
          <p:cNvPr id="11" name="AutoShape 9"/>
          <p:cNvSpPr>
            <a:spLocks noChangeArrowheads="1"/>
          </p:cNvSpPr>
          <p:nvPr/>
        </p:nvSpPr>
        <p:spPr bwMode="auto">
          <a:xfrm>
            <a:off x="1386880" y="3473015"/>
            <a:ext cx="5832475" cy="1800225"/>
          </a:xfrm>
          <a:prstGeom prst="roundRect">
            <a:avLst>
              <a:gd name="adj" fmla="val 13534"/>
            </a:avLst>
          </a:prstGeom>
          <a:gradFill>
            <a:gsLst>
              <a:gs pos="0">
                <a:schemeClr val="bg1">
                  <a:alpha val="55000"/>
                </a:schemeClr>
              </a:gs>
              <a:gs pos="50000">
                <a:schemeClr val="bg1">
                  <a:alpha val="30000"/>
                </a:schemeClr>
              </a:gs>
              <a:gs pos="100000">
                <a:schemeClr val="bg1">
                  <a:alpha val="55000"/>
                </a:schemeClr>
              </a:gs>
            </a:gsLst>
            <a:lin ang="5400000" scaled="1"/>
          </a:gra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en-US" altLang="en-US">
              <a:solidFill>
                <a:srgbClr val="000000"/>
              </a:solidFill>
            </a:endParaRPr>
          </a:p>
        </p:txBody>
      </p:sp>
      <p:grpSp>
        <p:nvGrpSpPr>
          <p:cNvPr id="12" name="Gruppo 19"/>
          <p:cNvGrpSpPr>
            <a:grpSpLocks/>
          </p:cNvGrpSpPr>
          <p:nvPr/>
        </p:nvGrpSpPr>
        <p:grpSpPr bwMode="auto">
          <a:xfrm>
            <a:off x="1703388" y="3520095"/>
            <a:ext cx="5414962" cy="1616075"/>
            <a:chOff x="2000232" y="3360760"/>
            <a:chExt cx="5413866" cy="1616050"/>
          </a:xfrm>
        </p:grpSpPr>
        <p:pic>
          <p:nvPicPr>
            <p:cNvPr id="13" name="Immagine 20" descr="Skull_and_crossbones_1.png"/>
            <p:cNvPicPr>
              <a:picLocks noChangeAspect="1"/>
            </p:cNvPicPr>
            <p:nvPr/>
          </p:nvPicPr>
          <p:blipFill>
            <a:blip r:embed="rId3">
              <a:lum bright="-16000"/>
            </a:blip>
            <a:stretch>
              <a:fillRect/>
            </a:stretch>
          </p:blipFill>
          <p:spPr>
            <a:xfrm>
              <a:off x="2044673" y="3429021"/>
              <a:ext cx="1547499" cy="1547789"/>
            </a:xfrm>
            <a:prstGeom prst="rect">
              <a:avLst/>
            </a:prstGeom>
            <a:effectLst>
              <a:outerShdw algn="ctr" rotWithShape="0">
                <a:prstClr val="black">
                  <a:alpha val="40000"/>
                </a:prstClr>
              </a:outerShdw>
            </a:effectLst>
          </p:spPr>
        </p:pic>
        <p:sp>
          <p:nvSpPr>
            <p:cNvPr id="14" name="Doppia parentesi quadra 21"/>
            <p:cNvSpPr>
              <a:spLocks noChangeAspect="1"/>
            </p:cNvSpPr>
            <p:nvPr/>
          </p:nvSpPr>
          <p:spPr>
            <a:xfrm>
              <a:off x="2000232" y="3571894"/>
              <a:ext cx="1642729" cy="1285855"/>
            </a:xfrm>
            <a:prstGeom prst="bracketPair">
              <a:avLst>
                <a:gd name="adj" fmla="val 15920"/>
              </a:avLst>
            </a:prstGeom>
            <a:ln w="114300">
              <a:solidFill>
                <a:srgbClr val="54536D"/>
              </a:solidFill>
            </a:ln>
          </p:spPr>
          <p:style>
            <a:lnRef idx="1">
              <a:schemeClr val="accent1"/>
            </a:lnRef>
            <a:fillRef idx="0">
              <a:schemeClr val="accent1"/>
            </a:fillRef>
            <a:effectRef idx="0">
              <a:schemeClr val="accent1"/>
            </a:effectRef>
            <a:fontRef idx="minor">
              <a:schemeClr val="tx1"/>
            </a:fontRef>
          </p:style>
          <p:txBody>
            <a:bodyPr anchor="ctr"/>
            <a:lstStyle>
              <a:defPPr>
                <a:defRPr lang="it-IT"/>
              </a:defPPr>
              <a:lvl1pPr algn="l" defTabSz="457200" rtl="0" fontAlgn="base">
                <a:spcBef>
                  <a:spcPct val="0"/>
                </a:spcBef>
                <a:spcAft>
                  <a:spcPct val="0"/>
                </a:spcAft>
                <a:defRPr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mn-lt"/>
                  <a:ea typeface="+mn-ea"/>
                  <a:cs typeface="+mn-cs"/>
                </a:defRPr>
              </a:lvl2pPr>
              <a:lvl3pPr marL="914400" algn="l" defTabSz="457200" rtl="0" fontAlgn="base">
                <a:spcBef>
                  <a:spcPct val="0"/>
                </a:spcBef>
                <a:spcAft>
                  <a:spcPct val="0"/>
                </a:spcAft>
                <a:defRPr kern="1200">
                  <a:solidFill>
                    <a:schemeClr val="tx1"/>
                  </a:solidFill>
                  <a:latin typeface="+mn-lt"/>
                  <a:ea typeface="+mn-ea"/>
                  <a:cs typeface="+mn-cs"/>
                </a:defRPr>
              </a:lvl3pPr>
              <a:lvl4pPr marL="1371600" algn="l" defTabSz="457200" rtl="0" fontAlgn="base">
                <a:spcBef>
                  <a:spcPct val="0"/>
                </a:spcBef>
                <a:spcAft>
                  <a:spcPct val="0"/>
                </a:spcAft>
                <a:defRPr kern="1200">
                  <a:solidFill>
                    <a:schemeClr val="tx1"/>
                  </a:solidFill>
                  <a:latin typeface="+mn-lt"/>
                  <a:ea typeface="+mn-ea"/>
                  <a:cs typeface="+mn-cs"/>
                </a:defRPr>
              </a:lvl4pPr>
              <a:lvl5pPr marL="1828800" algn="l" defTabSz="457200"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a:defRPr/>
              </a:pPr>
              <a:endParaRPr lang="it-IT" dirty="0">
                <a:solidFill>
                  <a:prstClr val="black">
                    <a:lumMod val="85000"/>
                    <a:lumOff val="15000"/>
                  </a:prstClr>
                </a:solidFill>
              </a:endParaRPr>
            </a:p>
          </p:txBody>
        </p:sp>
        <p:sp>
          <p:nvSpPr>
            <p:cNvPr id="15" name="CasellaDiTesto 15"/>
            <p:cNvSpPr txBox="1"/>
            <p:nvPr/>
          </p:nvSpPr>
          <p:spPr>
            <a:xfrm>
              <a:off x="3785808" y="3360760"/>
              <a:ext cx="3628290" cy="1570013"/>
            </a:xfrm>
            <a:prstGeom prst="rect">
              <a:avLst/>
            </a:prstGeom>
            <a:noFill/>
          </p:spPr>
          <p:txBody>
            <a:bodyPr wrap="none">
              <a:spAutoFit/>
            </a:bodyPr>
            <a:lstStyle>
              <a:defPPr>
                <a:defRPr lang="it-IT"/>
              </a:defPPr>
              <a:lvl1pPr algn="l" defTabSz="457200" rtl="0" fontAlgn="base">
                <a:spcBef>
                  <a:spcPct val="0"/>
                </a:spcBef>
                <a:spcAft>
                  <a:spcPct val="0"/>
                </a:spcAft>
                <a:defRPr kern="1200">
                  <a:solidFill>
                    <a:schemeClr val="tx1"/>
                  </a:solidFill>
                  <a:latin typeface="Arial" pitchFamily="112" charset="0"/>
                  <a:ea typeface="ヒラギノ角ゴ Pro W3" pitchFamily="112" charset="-128"/>
                  <a:cs typeface="ヒラギノ角ゴ Pro W3" pitchFamily="112" charset="-128"/>
                </a:defRPr>
              </a:lvl1pPr>
              <a:lvl2pPr marL="457200" algn="l" defTabSz="457200" rtl="0" fontAlgn="base">
                <a:spcBef>
                  <a:spcPct val="0"/>
                </a:spcBef>
                <a:spcAft>
                  <a:spcPct val="0"/>
                </a:spcAft>
                <a:defRPr kern="1200">
                  <a:solidFill>
                    <a:schemeClr val="tx1"/>
                  </a:solidFill>
                  <a:latin typeface="Arial" pitchFamily="112" charset="0"/>
                  <a:ea typeface="ヒラギノ角ゴ Pro W3" pitchFamily="112" charset="-128"/>
                  <a:cs typeface="ヒラギノ角ゴ Pro W3" pitchFamily="112" charset="-128"/>
                </a:defRPr>
              </a:lvl2pPr>
              <a:lvl3pPr marL="914400" algn="l" defTabSz="457200" rtl="0" fontAlgn="base">
                <a:spcBef>
                  <a:spcPct val="0"/>
                </a:spcBef>
                <a:spcAft>
                  <a:spcPct val="0"/>
                </a:spcAft>
                <a:defRPr kern="1200">
                  <a:solidFill>
                    <a:schemeClr val="tx1"/>
                  </a:solidFill>
                  <a:latin typeface="Arial" pitchFamily="112" charset="0"/>
                  <a:ea typeface="ヒラギノ角ゴ Pro W3" pitchFamily="112" charset="-128"/>
                  <a:cs typeface="ヒラギノ角ゴ Pro W3" pitchFamily="112" charset="-128"/>
                </a:defRPr>
              </a:lvl3pPr>
              <a:lvl4pPr marL="1371600" algn="l" defTabSz="457200" rtl="0" fontAlgn="base">
                <a:spcBef>
                  <a:spcPct val="0"/>
                </a:spcBef>
                <a:spcAft>
                  <a:spcPct val="0"/>
                </a:spcAft>
                <a:defRPr kern="1200">
                  <a:solidFill>
                    <a:schemeClr val="tx1"/>
                  </a:solidFill>
                  <a:latin typeface="Arial" pitchFamily="112" charset="0"/>
                  <a:ea typeface="ヒラギノ角ゴ Pro W3" pitchFamily="112" charset="-128"/>
                  <a:cs typeface="ヒラギノ角ゴ Pro W3" pitchFamily="112" charset="-128"/>
                </a:defRPr>
              </a:lvl4pPr>
              <a:lvl5pPr marL="1828800" algn="l" defTabSz="457200" rtl="0" fontAlgn="base">
                <a:spcBef>
                  <a:spcPct val="0"/>
                </a:spcBef>
                <a:spcAft>
                  <a:spcPct val="0"/>
                </a:spcAft>
                <a:defRPr kern="1200">
                  <a:solidFill>
                    <a:schemeClr val="tx1"/>
                  </a:solidFill>
                  <a:latin typeface="Arial" pitchFamily="112" charset="0"/>
                  <a:ea typeface="ヒラギノ角ゴ Pro W3" pitchFamily="112" charset="-128"/>
                  <a:cs typeface="ヒラギノ角ゴ Pro W3" pitchFamily="112" charset="-128"/>
                </a:defRPr>
              </a:lvl5pPr>
              <a:lvl6pPr marL="2286000" algn="l" defTabSz="457200" rtl="0" eaLnBrk="1" latinLnBrk="0" hangingPunct="1">
                <a:defRPr kern="1200">
                  <a:solidFill>
                    <a:schemeClr val="tx1"/>
                  </a:solidFill>
                  <a:latin typeface="Arial" pitchFamily="112" charset="0"/>
                  <a:ea typeface="ヒラギノ角ゴ Pro W3" pitchFamily="112" charset="-128"/>
                  <a:cs typeface="ヒラギノ角ゴ Pro W3" pitchFamily="112" charset="-128"/>
                </a:defRPr>
              </a:lvl6pPr>
              <a:lvl7pPr marL="2743200" algn="l" defTabSz="457200" rtl="0" eaLnBrk="1" latinLnBrk="0" hangingPunct="1">
                <a:defRPr kern="1200">
                  <a:solidFill>
                    <a:schemeClr val="tx1"/>
                  </a:solidFill>
                  <a:latin typeface="Arial" pitchFamily="112" charset="0"/>
                  <a:ea typeface="ヒラギノ角ゴ Pro W3" pitchFamily="112" charset="-128"/>
                  <a:cs typeface="ヒラギノ角ゴ Pro W3" pitchFamily="112" charset="-128"/>
                </a:defRPr>
              </a:lvl7pPr>
              <a:lvl8pPr marL="3200400" algn="l" defTabSz="457200" rtl="0" eaLnBrk="1" latinLnBrk="0" hangingPunct="1">
                <a:defRPr kern="1200">
                  <a:solidFill>
                    <a:schemeClr val="tx1"/>
                  </a:solidFill>
                  <a:latin typeface="Arial" pitchFamily="112" charset="0"/>
                  <a:ea typeface="ヒラギノ角ゴ Pro W3" pitchFamily="112" charset="-128"/>
                  <a:cs typeface="ヒラギノ角ゴ Pro W3" pitchFamily="112" charset="-128"/>
                </a:defRPr>
              </a:lvl8pPr>
              <a:lvl9pPr marL="3657600" algn="l" defTabSz="457200" rtl="0" eaLnBrk="1" latinLnBrk="0" hangingPunct="1">
                <a:defRPr kern="1200">
                  <a:solidFill>
                    <a:schemeClr val="tx1"/>
                  </a:solidFill>
                  <a:latin typeface="Arial" pitchFamily="112" charset="0"/>
                  <a:ea typeface="ヒラギノ角ゴ Pro W3" pitchFamily="112" charset="-128"/>
                  <a:cs typeface="ヒラギノ角ゴ Pro W3" pitchFamily="112" charset="-128"/>
                </a:defRPr>
              </a:lvl9pPr>
            </a:lstStyle>
            <a:p>
              <a:pPr>
                <a:defRPr/>
              </a:pPr>
              <a:r>
                <a:rPr lang="it-IT" sz="9600" b="1" dirty="0">
                  <a:solidFill>
                    <a:srgbClr val="54536D"/>
                  </a:solidFill>
                  <a:latin typeface="Calibri"/>
                  <a:ea typeface="+mn-ea"/>
                  <a:cs typeface="+mn-cs"/>
                </a:rPr>
                <a:t>=</a:t>
              </a:r>
              <a:r>
                <a:rPr lang="it-IT" sz="9600" b="1" i="1" dirty="0">
                  <a:solidFill>
                    <a:srgbClr val="54536D"/>
                  </a:solidFill>
                  <a:latin typeface="Calibri"/>
                  <a:ea typeface="+mn-ea"/>
                  <a:cs typeface="+mn-cs"/>
                </a:rPr>
                <a:t> f </a:t>
              </a:r>
              <a:r>
                <a:rPr lang="it-IT" sz="9600" b="1" dirty="0">
                  <a:solidFill>
                    <a:srgbClr val="54536D"/>
                  </a:solidFill>
                  <a:latin typeface="Calibri"/>
                  <a:ea typeface="+mn-ea"/>
                  <a:cs typeface="+mn-cs"/>
                </a:rPr>
                <a:t>(    )</a:t>
              </a:r>
            </a:p>
          </p:txBody>
        </p:sp>
        <p:pic>
          <p:nvPicPr>
            <p:cNvPr id="16" name="Picture 3" descr="mol_structure"/>
            <p:cNvPicPr>
              <a:picLocks noChangeAspect="1" noChangeArrowheads="1"/>
            </p:cNvPicPr>
            <p:nvPr/>
          </p:nvPicPr>
          <p:blipFill>
            <a:blip r:embed="rId4">
              <a:lum bright="14000" contrast="-20000"/>
            </a:blip>
            <a:srcRect/>
            <a:stretch>
              <a:fillRect/>
            </a:stretch>
          </p:blipFill>
          <p:spPr bwMode="auto">
            <a:xfrm rot="1215234">
              <a:off x="5784066" y="3600468"/>
              <a:ext cx="1104676" cy="1198544"/>
            </a:xfrm>
            <a:prstGeom prst="rect">
              <a:avLst/>
            </a:prstGeom>
            <a:noFill/>
            <a:ln w="9525">
              <a:noFill/>
              <a:miter lim="800000"/>
              <a:headEnd/>
              <a:tailEnd/>
            </a:ln>
            <a:effectLst>
              <a:outerShdw blurRad="25400" dist="38100" dir="2700000" algn="tl" rotWithShape="0">
                <a:srgbClr val="54536D"/>
              </a:outerShdw>
            </a:effectLst>
          </p:spPr>
        </p:pic>
      </p:grpSp>
      <p:sp>
        <p:nvSpPr>
          <p:cNvPr id="2" name="TextBox 1"/>
          <p:cNvSpPr txBox="1"/>
          <p:nvPr/>
        </p:nvSpPr>
        <p:spPr>
          <a:xfrm>
            <a:off x="7689710" y="6478828"/>
            <a:ext cx="1393330" cy="307777"/>
          </a:xfrm>
          <a:prstGeom prst="rect">
            <a:avLst/>
          </a:prstGeom>
          <a:noFill/>
        </p:spPr>
        <p:txBody>
          <a:bodyPr wrap="none" rtlCol="0">
            <a:spAutoFit/>
          </a:bodyPr>
          <a:lstStyle/>
          <a:p>
            <a:r>
              <a:rPr lang="en-US" sz="1400" dirty="0" smtClean="0"/>
              <a:t>E. </a:t>
            </a:r>
            <a:r>
              <a:rPr lang="en-US" sz="1400" dirty="0" err="1" smtClean="0"/>
              <a:t>Benfenati</a:t>
            </a:r>
            <a:r>
              <a:rPr lang="en-US" sz="1400" dirty="0" smtClean="0"/>
              <a:t> © </a:t>
            </a:r>
            <a:endParaRPr lang="en-US" sz="1400"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9767913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z="4000" dirty="0" smtClean="0">
                <a:solidFill>
                  <a:srgbClr val="993300"/>
                </a:solidFill>
                <a:latin typeface="Aharoni" pitchFamily="2" charset="-79"/>
                <a:ea typeface="MS PGothic" pitchFamily="34" charset="-128"/>
                <a:cs typeface="Aharoni" pitchFamily="2" charset="-79"/>
              </a:rPr>
              <a:t>Basic Concept of QSAR Modeling</a:t>
            </a:r>
          </a:p>
        </p:txBody>
      </p:sp>
      <p:sp>
        <p:nvSpPr>
          <p:cNvPr id="17411" name="Content Placeholder 2"/>
          <p:cNvSpPr>
            <a:spLocks noGrp="1"/>
          </p:cNvSpPr>
          <p:nvPr>
            <p:ph idx="1"/>
          </p:nvPr>
        </p:nvSpPr>
        <p:spPr>
          <a:xfrm>
            <a:off x="457200" y="1752600"/>
            <a:ext cx="8229600" cy="5105400"/>
          </a:xfrm>
        </p:spPr>
        <p:txBody>
          <a:bodyPr/>
          <a:lstStyle/>
          <a:p>
            <a:pPr>
              <a:buFont typeface="Arial" pitchFamily="34" charset="0"/>
              <a:buNone/>
            </a:pPr>
            <a:endParaRPr lang="en-US" dirty="0" smtClean="0"/>
          </a:p>
        </p:txBody>
      </p:sp>
      <p:sp>
        <p:nvSpPr>
          <p:cNvPr id="4" name="Rectangle 3"/>
          <p:cNvSpPr>
            <a:spLocks noChangeArrowheads="1"/>
          </p:cNvSpPr>
          <p:nvPr/>
        </p:nvSpPr>
        <p:spPr bwMode="auto">
          <a:xfrm>
            <a:off x="1447800" y="2312988"/>
            <a:ext cx="533400" cy="7620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Arial"/>
              <a:cs typeface="Arial"/>
            </a:endParaRPr>
          </a:p>
        </p:txBody>
      </p:sp>
      <p:sp>
        <p:nvSpPr>
          <p:cNvPr id="5" name="Rectangle 4"/>
          <p:cNvSpPr>
            <a:spLocks noChangeArrowheads="1"/>
          </p:cNvSpPr>
          <p:nvPr/>
        </p:nvSpPr>
        <p:spPr bwMode="auto">
          <a:xfrm>
            <a:off x="6384925" y="2274888"/>
            <a:ext cx="1844675" cy="16002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a:cs typeface="Arial"/>
            </a:endParaRPr>
          </a:p>
        </p:txBody>
      </p:sp>
      <p:sp>
        <p:nvSpPr>
          <p:cNvPr id="6" name="Rectangle 5"/>
          <p:cNvSpPr>
            <a:spLocks noChangeArrowheads="1"/>
          </p:cNvSpPr>
          <p:nvPr/>
        </p:nvSpPr>
        <p:spPr bwMode="auto">
          <a:xfrm>
            <a:off x="1447800" y="2312988"/>
            <a:ext cx="533400" cy="1600200"/>
          </a:xfrm>
          <a:prstGeom prst="rect">
            <a:avLst/>
          </a:prstGeom>
          <a:no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Arial"/>
              <a:cs typeface="Arial"/>
            </a:endParaRPr>
          </a:p>
        </p:txBody>
      </p:sp>
      <p:sp>
        <p:nvSpPr>
          <p:cNvPr id="17415" name="TextBox 9"/>
          <p:cNvSpPr txBox="1">
            <a:spLocks noChangeArrowheads="1"/>
          </p:cNvSpPr>
          <p:nvPr/>
        </p:nvSpPr>
        <p:spPr bwMode="auto">
          <a:xfrm>
            <a:off x="1447800" y="3994150"/>
            <a:ext cx="533400" cy="523875"/>
          </a:xfrm>
          <a:prstGeom prst="rect">
            <a:avLst/>
          </a:prstGeom>
          <a:noFill/>
          <a:ln w="9525">
            <a:noFill/>
            <a:miter lim="800000"/>
            <a:headEnd/>
            <a:tailEnd/>
          </a:ln>
        </p:spPr>
        <p:txBody>
          <a:bodyPr>
            <a:spAutoFit/>
          </a:bodyPr>
          <a:lstStyle/>
          <a:p>
            <a:pPr algn="ctr"/>
            <a:r>
              <a:rPr lang="en-US" sz="2800" b="1">
                <a:cs typeface="Arial" pitchFamily="34" charset="0"/>
              </a:rPr>
              <a:t>y</a:t>
            </a:r>
            <a:endParaRPr lang="en-US" b="1">
              <a:cs typeface="Arial" pitchFamily="34" charset="0"/>
            </a:endParaRPr>
          </a:p>
        </p:txBody>
      </p:sp>
      <p:sp>
        <p:nvSpPr>
          <p:cNvPr id="17416" name="TextBox 7"/>
          <p:cNvSpPr txBox="1">
            <a:spLocks noChangeArrowheads="1"/>
          </p:cNvSpPr>
          <p:nvPr/>
        </p:nvSpPr>
        <p:spPr bwMode="auto">
          <a:xfrm>
            <a:off x="288925" y="1447800"/>
            <a:ext cx="2860675" cy="584200"/>
          </a:xfrm>
          <a:prstGeom prst="rect">
            <a:avLst/>
          </a:prstGeom>
          <a:noFill/>
          <a:ln w="9525">
            <a:noFill/>
            <a:miter lim="800000"/>
            <a:headEnd/>
            <a:tailEnd/>
          </a:ln>
        </p:spPr>
        <p:txBody>
          <a:bodyPr>
            <a:spAutoFit/>
          </a:bodyPr>
          <a:lstStyle/>
          <a:p>
            <a:pPr algn="ctr"/>
            <a:r>
              <a:rPr lang="en-US" sz="1600" b="1" dirty="0">
                <a:cs typeface="Arial" pitchFamily="34" charset="0"/>
              </a:rPr>
              <a:t>Endpoint</a:t>
            </a:r>
          </a:p>
          <a:p>
            <a:pPr algn="ctr"/>
            <a:r>
              <a:rPr lang="en-US" sz="1600" dirty="0">
                <a:cs typeface="Arial" pitchFamily="34" charset="0"/>
              </a:rPr>
              <a:t>(experimentally measured)</a:t>
            </a:r>
          </a:p>
        </p:txBody>
      </p:sp>
      <p:sp>
        <p:nvSpPr>
          <p:cNvPr id="17417" name="TextBox 9"/>
          <p:cNvSpPr txBox="1">
            <a:spLocks noChangeArrowheads="1"/>
          </p:cNvSpPr>
          <p:nvPr/>
        </p:nvSpPr>
        <p:spPr bwMode="auto">
          <a:xfrm>
            <a:off x="5943600" y="1570038"/>
            <a:ext cx="2811463" cy="369887"/>
          </a:xfrm>
          <a:prstGeom prst="rect">
            <a:avLst/>
          </a:prstGeom>
          <a:noFill/>
          <a:ln w="9525">
            <a:noFill/>
            <a:miter lim="800000"/>
            <a:headEnd/>
            <a:tailEnd/>
          </a:ln>
        </p:spPr>
        <p:txBody>
          <a:bodyPr>
            <a:spAutoFit/>
          </a:bodyPr>
          <a:lstStyle/>
          <a:p>
            <a:pPr algn="ctr"/>
            <a:r>
              <a:rPr lang="en-US" b="1">
                <a:cs typeface="Arial" pitchFamily="34" charset="0"/>
              </a:rPr>
              <a:t>Structural descriptors </a:t>
            </a:r>
          </a:p>
        </p:txBody>
      </p:sp>
      <p:sp>
        <p:nvSpPr>
          <p:cNvPr id="17418" name="TextBox 9"/>
          <p:cNvSpPr txBox="1">
            <a:spLocks noChangeArrowheads="1"/>
          </p:cNvSpPr>
          <p:nvPr/>
        </p:nvSpPr>
        <p:spPr bwMode="auto">
          <a:xfrm>
            <a:off x="6384925" y="3994150"/>
            <a:ext cx="1844675" cy="523875"/>
          </a:xfrm>
          <a:prstGeom prst="rect">
            <a:avLst/>
          </a:prstGeom>
          <a:noFill/>
          <a:ln w="9525">
            <a:noFill/>
            <a:miter lim="800000"/>
            <a:headEnd/>
            <a:tailEnd/>
          </a:ln>
        </p:spPr>
        <p:txBody>
          <a:bodyPr>
            <a:spAutoFit/>
          </a:bodyPr>
          <a:lstStyle/>
          <a:p>
            <a:pPr algn="ctr"/>
            <a:r>
              <a:rPr lang="en-US" sz="2800" b="1">
                <a:cs typeface="Arial" pitchFamily="34" charset="0"/>
              </a:rPr>
              <a:t>X</a:t>
            </a:r>
            <a:endParaRPr lang="en-US" b="1">
              <a:cs typeface="Arial" pitchFamily="34" charset="0"/>
            </a:endParaRPr>
          </a:p>
        </p:txBody>
      </p:sp>
      <p:sp>
        <p:nvSpPr>
          <p:cNvPr id="11" name="Left-Right Arrow 10"/>
          <p:cNvSpPr>
            <a:spLocks noChangeArrowheads="1"/>
          </p:cNvSpPr>
          <p:nvPr/>
        </p:nvSpPr>
        <p:spPr bwMode="auto">
          <a:xfrm>
            <a:off x="2362200" y="2312988"/>
            <a:ext cx="3581400" cy="1474787"/>
          </a:xfrm>
          <a:prstGeom prst="leftRightArrow">
            <a:avLst>
              <a:gd name="adj1" fmla="val 50000"/>
              <a:gd name="adj2" fmla="val 49996"/>
            </a:avLst>
          </a:prstGeom>
          <a:gradFill rotWithShape="1">
            <a:gsLst>
              <a:gs pos="0">
                <a:srgbClr val="FDEADA"/>
              </a:gs>
              <a:gs pos="100000">
                <a:srgbClr val="E46C0A"/>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r>
              <a:rPr lang="en-US" sz="2400" b="1" dirty="0" err="1">
                <a:latin typeface="Arial"/>
                <a:ea typeface="ＭＳ Ｐゴシック" pitchFamily="-65" charset="-128"/>
                <a:cs typeface="Arial"/>
              </a:rPr>
              <a:t>y</a:t>
            </a:r>
            <a:r>
              <a:rPr lang="en-US" sz="2400" dirty="0">
                <a:latin typeface="Arial"/>
                <a:ea typeface="ＭＳ Ｐゴシック" pitchFamily="-65" charset="-128"/>
                <a:cs typeface="Arial"/>
              </a:rPr>
              <a:t> = </a:t>
            </a:r>
            <a:r>
              <a:rPr lang="en-US" sz="2400" dirty="0" err="1">
                <a:latin typeface="Arial"/>
                <a:ea typeface="ＭＳ Ｐゴシック" pitchFamily="-65" charset="-128"/>
                <a:cs typeface="Arial"/>
              </a:rPr>
              <a:t>f(</a:t>
            </a:r>
            <a:r>
              <a:rPr lang="en-US" sz="2400" b="1" dirty="0" err="1">
                <a:latin typeface="Arial"/>
                <a:ea typeface="ＭＳ Ｐゴシック" pitchFamily="-65" charset="-128"/>
                <a:cs typeface="Arial"/>
              </a:rPr>
              <a:t>X</a:t>
            </a:r>
            <a:r>
              <a:rPr lang="en-US" sz="2400" dirty="0">
                <a:latin typeface="Arial"/>
                <a:ea typeface="ＭＳ Ｐゴシック" pitchFamily="-65" charset="-128"/>
                <a:cs typeface="Arial"/>
              </a:rPr>
              <a:t>)</a:t>
            </a:r>
          </a:p>
          <a:p>
            <a:pPr algn="ctr">
              <a:defRPr/>
            </a:pPr>
            <a:r>
              <a:rPr lang="en-US" dirty="0">
                <a:latin typeface="Arial"/>
                <a:ea typeface="ＭＳ Ｐゴシック" pitchFamily="-65" charset="-128"/>
                <a:cs typeface="Arial"/>
              </a:rPr>
              <a:t>(</a:t>
            </a:r>
            <a:r>
              <a:rPr lang="en-US" i="1" dirty="0" err="1">
                <a:latin typeface="Arial"/>
                <a:ea typeface="ＭＳ Ｐゴシック" pitchFamily="-65" charset="-128"/>
                <a:cs typeface="Arial"/>
              </a:rPr>
              <a:t>eg</a:t>
            </a:r>
            <a:r>
              <a:rPr lang="en-US" i="1" dirty="0">
                <a:latin typeface="Arial"/>
                <a:ea typeface="ＭＳ Ｐゴシック" pitchFamily="-65" charset="-128"/>
                <a:cs typeface="Arial"/>
              </a:rPr>
              <a:t>. </a:t>
            </a:r>
            <a:r>
              <a:rPr lang="en-US" b="1" dirty="0" err="1">
                <a:latin typeface="Arial"/>
                <a:ea typeface="ＭＳ Ｐゴシック" pitchFamily="-65" charset="-128"/>
                <a:cs typeface="Arial"/>
              </a:rPr>
              <a:t>y</a:t>
            </a:r>
            <a:r>
              <a:rPr lang="en-US" dirty="0">
                <a:latin typeface="Arial"/>
                <a:ea typeface="ＭＳ Ｐゴシック" pitchFamily="-65" charset="-128"/>
                <a:cs typeface="Arial"/>
              </a:rPr>
              <a:t> = b</a:t>
            </a:r>
            <a:r>
              <a:rPr lang="en-US" baseline="-25000" dirty="0">
                <a:latin typeface="Arial"/>
                <a:ea typeface="ＭＳ Ｐゴシック" pitchFamily="-65" charset="-128"/>
                <a:cs typeface="Arial"/>
              </a:rPr>
              <a:t>0</a:t>
            </a:r>
            <a:r>
              <a:rPr lang="en-US" dirty="0">
                <a:latin typeface="Arial"/>
                <a:ea typeface="ＭＳ Ｐゴシック" pitchFamily="-65" charset="-128"/>
                <a:cs typeface="Arial"/>
              </a:rPr>
              <a:t>+b</a:t>
            </a:r>
            <a:r>
              <a:rPr lang="en-US" baseline="-25000" dirty="0">
                <a:latin typeface="Arial"/>
                <a:ea typeface="ＭＳ Ｐゴシック" pitchFamily="-65" charset="-128"/>
                <a:cs typeface="Arial"/>
              </a:rPr>
              <a:t>1</a:t>
            </a:r>
            <a:r>
              <a:rPr lang="en-US" b="1" dirty="0">
                <a:latin typeface="Arial"/>
                <a:ea typeface="ＭＳ Ｐゴシック" pitchFamily="-65" charset="-128"/>
                <a:cs typeface="Arial"/>
              </a:rPr>
              <a:t>x</a:t>
            </a:r>
            <a:r>
              <a:rPr lang="en-US" b="1" baseline="-25000" dirty="0">
                <a:latin typeface="Arial"/>
                <a:ea typeface="ＭＳ Ｐゴシック" pitchFamily="-65" charset="-128"/>
                <a:cs typeface="Arial"/>
              </a:rPr>
              <a:t>1</a:t>
            </a:r>
            <a:r>
              <a:rPr lang="en-US" dirty="0">
                <a:latin typeface="Arial"/>
                <a:ea typeface="ＭＳ Ｐゴシック" pitchFamily="-65" charset="-128"/>
                <a:cs typeface="Arial"/>
              </a:rPr>
              <a:t>+b</a:t>
            </a:r>
            <a:r>
              <a:rPr lang="en-US" baseline="-25000" dirty="0">
                <a:latin typeface="Arial"/>
                <a:ea typeface="ＭＳ Ｐゴシック" pitchFamily="-65" charset="-128"/>
                <a:cs typeface="Arial"/>
              </a:rPr>
              <a:t>2</a:t>
            </a:r>
            <a:r>
              <a:rPr lang="en-US" b="1" dirty="0">
                <a:latin typeface="Arial"/>
                <a:ea typeface="ＭＳ Ｐゴシック" pitchFamily="-65" charset="-128"/>
                <a:cs typeface="Arial"/>
              </a:rPr>
              <a:t>x</a:t>
            </a:r>
            <a:r>
              <a:rPr lang="en-US" b="1" baseline="-25000" dirty="0">
                <a:latin typeface="Arial"/>
                <a:ea typeface="ＭＳ Ｐゴシック" pitchFamily="-65" charset="-128"/>
                <a:cs typeface="Arial"/>
              </a:rPr>
              <a:t>2</a:t>
            </a:r>
            <a:r>
              <a:rPr lang="en-US" dirty="0">
                <a:latin typeface="Arial"/>
                <a:ea typeface="ＭＳ Ｐゴシック" pitchFamily="-65" charset="-128"/>
                <a:cs typeface="Arial"/>
              </a:rPr>
              <a:t>)</a:t>
            </a:r>
          </a:p>
        </p:txBody>
      </p:sp>
      <p:sp>
        <p:nvSpPr>
          <p:cNvPr id="17420" name="TextBox 12"/>
          <p:cNvSpPr txBox="1">
            <a:spLocks noChangeArrowheads="1"/>
          </p:cNvSpPr>
          <p:nvPr/>
        </p:nvSpPr>
        <p:spPr bwMode="auto">
          <a:xfrm>
            <a:off x="3149600" y="1905000"/>
            <a:ext cx="2136775" cy="461963"/>
          </a:xfrm>
          <a:prstGeom prst="rect">
            <a:avLst/>
          </a:prstGeom>
          <a:noFill/>
          <a:ln w="9525">
            <a:noFill/>
            <a:miter lim="800000"/>
            <a:headEnd/>
            <a:tailEnd/>
          </a:ln>
        </p:spPr>
        <p:txBody>
          <a:bodyPr>
            <a:spAutoFit/>
          </a:bodyPr>
          <a:lstStyle/>
          <a:p>
            <a:pPr algn="ctr"/>
            <a:r>
              <a:rPr lang="en-US" sz="2400" b="1">
                <a:cs typeface="Arial" pitchFamily="34" charset="0"/>
              </a:rPr>
              <a:t>QSAR model</a:t>
            </a:r>
          </a:p>
        </p:txBody>
      </p:sp>
      <p:sp>
        <p:nvSpPr>
          <p:cNvPr id="17421" name="TextBox 15"/>
          <p:cNvSpPr txBox="1">
            <a:spLocks noChangeArrowheads="1"/>
          </p:cNvSpPr>
          <p:nvPr/>
        </p:nvSpPr>
        <p:spPr bwMode="auto">
          <a:xfrm>
            <a:off x="1447800" y="3327400"/>
            <a:ext cx="533400" cy="460375"/>
          </a:xfrm>
          <a:prstGeom prst="rect">
            <a:avLst/>
          </a:prstGeom>
          <a:noFill/>
          <a:ln w="9525">
            <a:noFill/>
            <a:miter lim="800000"/>
            <a:headEnd/>
            <a:tailEnd/>
          </a:ln>
        </p:spPr>
        <p:txBody>
          <a:bodyPr>
            <a:spAutoFit/>
          </a:bodyPr>
          <a:lstStyle/>
          <a:p>
            <a:pPr algn="ctr"/>
            <a:r>
              <a:rPr lang="en-US" sz="2400" b="1">
                <a:solidFill>
                  <a:srgbClr val="000000"/>
                </a:solidFill>
                <a:cs typeface="Arial" pitchFamily="34" charset="0"/>
              </a:rPr>
              <a:t>?</a:t>
            </a:r>
          </a:p>
        </p:txBody>
      </p:sp>
      <p:sp>
        <p:nvSpPr>
          <p:cNvPr id="17422" name="TextBox 16"/>
          <p:cNvSpPr txBox="1">
            <a:spLocks noChangeArrowheads="1"/>
          </p:cNvSpPr>
          <p:nvPr/>
        </p:nvSpPr>
        <p:spPr bwMode="auto">
          <a:xfrm>
            <a:off x="2971800" y="3787775"/>
            <a:ext cx="3581400" cy="1323975"/>
          </a:xfrm>
          <a:prstGeom prst="rect">
            <a:avLst/>
          </a:prstGeom>
          <a:noFill/>
          <a:ln w="9525">
            <a:noFill/>
            <a:miter lim="800000"/>
            <a:headEnd/>
            <a:tailEnd/>
          </a:ln>
        </p:spPr>
        <p:txBody>
          <a:bodyPr>
            <a:spAutoFit/>
          </a:bodyPr>
          <a:lstStyle/>
          <a:p>
            <a:pPr>
              <a:buFont typeface="Arial" pitchFamily="34" charset="0"/>
              <a:buChar char="•"/>
            </a:pPr>
            <a:r>
              <a:rPr lang="en-US" sz="1600" i="1">
                <a:solidFill>
                  <a:srgbClr val="FF6600"/>
                </a:solidFill>
                <a:cs typeface="Arial" pitchFamily="34" charset="0"/>
              </a:rPr>
              <a:t>Linear Regression (LR)</a:t>
            </a:r>
          </a:p>
          <a:p>
            <a:pPr>
              <a:buFont typeface="Arial" pitchFamily="34" charset="0"/>
              <a:buChar char="•"/>
            </a:pPr>
            <a:r>
              <a:rPr lang="en-US" sz="1600" i="1">
                <a:solidFill>
                  <a:srgbClr val="FF6600"/>
                </a:solidFill>
                <a:cs typeface="Arial" pitchFamily="34" charset="0"/>
              </a:rPr>
              <a:t>Multiple Linear Regression (MLR)</a:t>
            </a:r>
          </a:p>
          <a:p>
            <a:pPr>
              <a:buFont typeface="Arial" pitchFamily="34" charset="0"/>
              <a:buChar char="•"/>
            </a:pPr>
            <a:r>
              <a:rPr lang="en-US" sz="1600" i="1">
                <a:solidFill>
                  <a:srgbClr val="FF6600"/>
                </a:solidFill>
                <a:cs typeface="Arial" pitchFamily="34" charset="0"/>
              </a:rPr>
              <a:t>Partial Least Squares (PLS)</a:t>
            </a:r>
          </a:p>
          <a:p>
            <a:pPr>
              <a:buFont typeface="Arial" pitchFamily="34" charset="0"/>
              <a:buChar char="•"/>
            </a:pPr>
            <a:r>
              <a:rPr lang="en-US" sz="1600" i="1">
                <a:solidFill>
                  <a:srgbClr val="FF6600"/>
                </a:solidFill>
                <a:cs typeface="Arial" pitchFamily="34" charset="0"/>
              </a:rPr>
              <a:t>Artificial Neural Networks (ANN)</a:t>
            </a:r>
          </a:p>
          <a:p>
            <a:pPr>
              <a:buFont typeface="Arial" pitchFamily="34" charset="0"/>
              <a:buChar char="•"/>
            </a:pPr>
            <a:r>
              <a:rPr lang="en-US" sz="1600" i="1">
                <a:solidFill>
                  <a:srgbClr val="FF6600"/>
                </a:solidFill>
                <a:cs typeface="Arial" pitchFamily="34" charset="0"/>
              </a:rPr>
              <a:t> …</a:t>
            </a:r>
          </a:p>
        </p:txBody>
      </p:sp>
      <p:sp>
        <p:nvSpPr>
          <p:cNvPr id="17423" name="TextBox 14"/>
          <p:cNvSpPr txBox="1">
            <a:spLocks noChangeArrowheads="1"/>
          </p:cNvSpPr>
          <p:nvPr/>
        </p:nvSpPr>
        <p:spPr bwMode="auto">
          <a:xfrm>
            <a:off x="6172200" y="4572000"/>
            <a:ext cx="2362200" cy="2032000"/>
          </a:xfrm>
          <a:prstGeom prst="rect">
            <a:avLst/>
          </a:prstGeom>
          <a:noFill/>
          <a:ln w="9525">
            <a:noFill/>
            <a:miter lim="800000"/>
            <a:headEnd/>
            <a:tailEnd/>
          </a:ln>
        </p:spPr>
        <p:txBody>
          <a:bodyPr>
            <a:spAutoFit/>
          </a:bodyPr>
          <a:lstStyle/>
          <a:p>
            <a:pPr>
              <a:buFont typeface="Arial" pitchFamily="34" charset="0"/>
              <a:buChar char="•"/>
            </a:pPr>
            <a:r>
              <a:rPr lang="en-US" i="1">
                <a:cs typeface="Arial" pitchFamily="34" charset="0"/>
              </a:rPr>
              <a:t>Dipole moment</a:t>
            </a:r>
          </a:p>
          <a:p>
            <a:pPr>
              <a:buFont typeface="Arial" pitchFamily="34" charset="0"/>
              <a:buChar char="•"/>
            </a:pPr>
            <a:r>
              <a:rPr lang="en-US" i="1">
                <a:cs typeface="Arial" pitchFamily="34" charset="0"/>
              </a:rPr>
              <a:t>Polarizability</a:t>
            </a:r>
            <a:endParaRPr lang="en-US" i="1" baseline="-25000">
              <a:cs typeface="Arial" pitchFamily="34" charset="0"/>
            </a:endParaRPr>
          </a:p>
          <a:p>
            <a:pPr>
              <a:buFont typeface="Arial" pitchFamily="34" charset="0"/>
              <a:buChar char="•"/>
            </a:pPr>
            <a:r>
              <a:rPr lang="en-US" i="1">
                <a:cs typeface="Arial" pitchFamily="34" charset="0"/>
              </a:rPr>
              <a:t>HOMO, LUMO</a:t>
            </a:r>
          </a:p>
          <a:p>
            <a:pPr>
              <a:buFont typeface="Arial" pitchFamily="34" charset="0"/>
              <a:buChar char="•"/>
            </a:pPr>
            <a:r>
              <a:rPr lang="en-US" i="1">
                <a:cs typeface="Arial" pitchFamily="34" charset="0"/>
              </a:rPr>
              <a:t>Topological indexes</a:t>
            </a:r>
          </a:p>
          <a:p>
            <a:pPr>
              <a:buFont typeface="Arial" pitchFamily="34" charset="0"/>
              <a:buChar char="•"/>
            </a:pPr>
            <a:r>
              <a:rPr lang="en-US" i="1">
                <a:cs typeface="Arial" pitchFamily="34" charset="0"/>
              </a:rPr>
              <a:t>Number of specific atoms/groups</a:t>
            </a:r>
          </a:p>
          <a:p>
            <a:pPr>
              <a:buFont typeface="Arial" pitchFamily="34" charset="0"/>
              <a:buChar char="•"/>
            </a:pPr>
            <a:r>
              <a:rPr lang="en-US" i="1">
                <a:cs typeface="Arial" pitchFamily="34" charset="0"/>
              </a:rPr>
              <a:t>…</a:t>
            </a:r>
          </a:p>
        </p:txBody>
      </p:sp>
      <p:sp>
        <p:nvSpPr>
          <p:cNvPr id="17424" name="TextBox 28"/>
          <p:cNvSpPr txBox="1">
            <a:spLocks noChangeArrowheads="1"/>
          </p:cNvSpPr>
          <p:nvPr/>
        </p:nvSpPr>
        <p:spPr bwMode="auto">
          <a:xfrm>
            <a:off x="533400" y="5029200"/>
            <a:ext cx="3352800" cy="1323975"/>
          </a:xfrm>
          <a:prstGeom prst="rect">
            <a:avLst/>
          </a:prstGeom>
          <a:noFill/>
          <a:ln w="9525">
            <a:noFill/>
            <a:miter lim="800000"/>
            <a:headEnd/>
            <a:tailEnd/>
          </a:ln>
        </p:spPr>
        <p:txBody>
          <a:bodyPr>
            <a:spAutoFit/>
          </a:bodyPr>
          <a:lstStyle/>
          <a:p>
            <a:pPr>
              <a:buFont typeface="Arial" pitchFamily="34" charset="0"/>
              <a:buChar char="•"/>
            </a:pPr>
            <a:r>
              <a:rPr lang="en-US" sz="1600" i="1">
                <a:cs typeface="Arial" pitchFamily="34" charset="0"/>
              </a:rPr>
              <a:t>Activity (EC</a:t>
            </a:r>
            <a:r>
              <a:rPr lang="en-US" sz="1600" i="1" baseline="-25000">
                <a:cs typeface="Arial" pitchFamily="34" charset="0"/>
              </a:rPr>
              <a:t>50</a:t>
            </a:r>
            <a:r>
              <a:rPr lang="en-US" sz="1600" i="1">
                <a:cs typeface="Arial" pitchFamily="34" charset="0"/>
              </a:rPr>
              <a:t>)</a:t>
            </a:r>
          </a:p>
          <a:p>
            <a:pPr>
              <a:buFont typeface="Arial" pitchFamily="34" charset="0"/>
              <a:buChar char="•"/>
            </a:pPr>
            <a:r>
              <a:rPr lang="en-US" sz="1600" i="1">
                <a:cs typeface="Arial" pitchFamily="34" charset="0"/>
              </a:rPr>
              <a:t>Phys/Chem property (K</a:t>
            </a:r>
            <a:r>
              <a:rPr lang="en-US" sz="1600" i="1" baseline="-25000">
                <a:cs typeface="Arial" pitchFamily="34" charset="0"/>
              </a:rPr>
              <a:t>OW</a:t>
            </a:r>
            <a:r>
              <a:rPr lang="en-US" sz="1600" i="1">
                <a:cs typeface="Arial" pitchFamily="34" charset="0"/>
              </a:rPr>
              <a:t>, t</a:t>
            </a:r>
            <a:r>
              <a:rPr lang="en-US" sz="1600" i="1" baseline="-25000">
                <a:cs typeface="Arial" pitchFamily="34" charset="0"/>
              </a:rPr>
              <a:t>1/2</a:t>
            </a:r>
            <a:r>
              <a:rPr lang="en-US" sz="1600" i="1">
                <a:cs typeface="Arial" pitchFamily="34" charset="0"/>
              </a:rPr>
              <a:t>)</a:t>
            </a:r>
            <a:endParaRPr lang="en-US" sz="1600" i="1" baseline="-25000">
              <a:cs typeface="Arial" pitchFamily="34" charset="0"/>
            </a:endParaRPr>
          </a:p>
          <a:p>
            <a:pPr>
              <a:buFont typeface="Arial" pitchFamily="34" charset="0"/>
              <a:buChar char="•"/>
            </a:pPr>
            <a:r>
              <a:rPr lang="en-US" sz="1600" i="1">
                <a:cs typeface="Arial" pitchFamily="34" charset="0"/>
              </a:rPr>
              <a:t>Retention parameters (t</a:t>
            </a:r>
            <a:r>
              <a:rPr lang="en-US" sz="1600" i="1" baseline="-25000">
                <a:cs typeface="Arial" pitchFamily="34" charset="0"/>
              </a:rPr>
              <a:t>R</a:t>
            </a:r>
            <a:r>
              <a:rPr lang="en-US" sz="1600" i="1">
                <a:cs typeface="Arial" pitchFamily="34" charset="0"/>
              </a:rPr>
              <a:t>)</a:t>
            </a:r>
          </a:p>
          <a:p>
            <a:pPr>
              <a:buFont typeface="Arial" pitchFamily="34" charset="0"/>
              <a:buChar char="•"/>
            </a:pPr>
            <a:r>
              <a:rPr lang="en-US" sz="1600" i="1">
                <a:cs typeface="Arial" pitchFamily="34" charset="0"/>
              </a:rPr>
              <a:t>Toxicity (LD</a:t>
            </a:r>
            <a:r>
              <a:rPr lang="en-US" sz="1600" i="1" baseline="-25000">
                <a:cs typeface="Arial" pitchFamily="34" charset="0"/>
              </a:rPr>
              <a:t>50</a:t>
            </a:r>
            <a:r>
              <a:rPr lang="en-US" sz="1600" i="1">
                <a:cs typeface="Arial" pitchFamily="34" charset="0"/>
              </a:rPr>
              <a:t>, LC</a:t>
            </a:r>
            <a:r>
              <a:rPr lang="en-US" sz="1600" i="1" baseline="-25000">
                <a:cs typeface="Arial" pitchFamily="34" charset="0"/>
              </a:rPr>
              <a:t>50</a:t>
            </a:r>
            <a:r>
              <a:rPr lang="en-US" sz="1600" i="1">
                <a:cs typeface="Arial" pitchFamily="34" charset="0"/>
              </a:rPr>
              <a:t>)</a:t>
            </a:r>
          </a:p>
          <a:p>
            <a:pPr>
              <a:buFont typeface="Arial" pitchFamily="34" charset="0"/>
              <a:buChar char="•"/>
            </a:pPr>
            <a:r>
              <a:rPr lang="en-US" sz="1600" i="1">
                <a:cs typeface="Arial" pitchFamily="34" charset="0"/>
              </a:rPr>
              <a:t>…</a:t>
            </a:r>
            <a:endParaRPr lang="en-US" sz="16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pl-PL" sz="3600" smtClean="0">
                <a:solidFill>
                  <a:srgbClr val="993300"/>
                </a:solidFill>
                <a:latin typeface="Aharoni" pitchFamily="2" charset="-79"/>
                <a:cs typeface="Aharoni" pitchFamily="2" charset="-79"/>
              </a:rPr>
              <a:t>Experimentalists vs. QSAR modelers</a:t>
            </a:r>
            <a:endParaRPr lang="en-US" sz="3600" smtClean="0">
              <a:solidFill>
                <a:srgbClr val="993300"/>
              </a:solidFill>
              <a:latin typeface="Aharoni" pitchFamily="2" charset="-79"/>
              <a:cs typeface="Aharoni" pitchFamily="2" charset="-79"/>
            </a:endParaRPr>
          </a:p>
        </p:txBody>
      </p:sp>
      <p:sp>
        <p:nvSpPr>
          <p:cNvPr id="20483" name="Content Placeholder 2"/>
          <p:cNvSpPr>
            <a:spLocks noGrp="1"/>
          </p:cNvSpPr>
          <p:nvPr>
            <p:ph idx="1"/>
          </p:nvPr>
        </p:nvSpPr>
        <p:spPr>
          <a:xfrm>
            <a:off x="304800" y="1219200"/>
            <a:ext cx="8686800" cy="5334000"/>
          </a:xfrm>
        </p:spPr>
        <p:txBody>
          <a:bodyPr/>
          <a:lstStyle/>
          <a:p>
            <a:endParaRPr lang="en-US" smtClean="0"/>
          </a:p>
        </p:txBody>
      </p:sp>
      <p:sp>
        <p:nvSpPr>
          <p:cNvPr id="4" name="Rectangle 3"/>
          <p:cNvSpPr>
            <a:spLocks noChangeArrowheads="1"/>
          </p:cNvSpPr>
          <p:nvPr/>
        </p:nvSpPr>
        <p:spPr bwMode="auto">
          <a:xfrm>
            <a:off x="2225675" y="1270000"/>
            <a:ext cx="431800" cy="300355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pl-PL">
              <a:solidFill>
                <a:schemeClr val="lt1"/>
              </a:solidFill>
              <a:latin typeface="+mn-lt"/>
            </a:endParaRPr>
          </a:p>
        </p:txBody>
      </p:sp>
      <p:cxnSp>
        <p:nvCxnSpPr>
          <p:cNvPr id="5" name="Straight Arrow Connector 4"/>
          <p:cNvCxnSpPr>
            <a:cxnSpLocks noChangeShapeType="1"/>
          </p:cNvCxnSpPr>
          <p:nvPr/>
        </p:nvCxnSpPr>
        <p:spPr bwMode="auto">
          <a:xfrm>
            <a:off x="1119188" y="4473575"/>
            <a:ext cx="3033712" cy="0"/>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6" name="Straight Arrow Connector 5"/>
          <p:cNvCxnSpPr>
            <a:cxnSpLocks noChangeShapeType="1"/>
          </p:cNvCxnSpPr>
          <p:nvPr/>
        </p:nvCxnSpPr>
        <p:spPr bwMode="auto">
          <a:xfrm>
            <a:off x="1006475" y="1473200"/>
            <a:ext cx="23813" cy="2800350"/>
          </a:xfrm>
          <a:prstGeom prst="straightConnector1">
            <a:avLst/>
          </a:prstGeom>
          <a:noFill/>
          <a:ln w="25400">
            <a:solidFill>
              <a:srgbClr val="008000"/>
            </a:solidFill>
            <a:round/>
            <a:headEnd/>
            <a:tailEnd type="arrow" w="med" len="med"/>
          </a:ln>
          <a:effectLst>
            <a:outerShdw dist="20000" dir="5400000" rotWithShape="0">
              <a:srgbClr val="808080">
                <a:alpha val="37999"/>
              </a:srgbClr>
            </a:outerShdw>
          </a:effectLst>
        </p:spPr>
      </p:cxnSp>
      <p:sp>
        <p:nvSpPr>
          <p:cNvPr id="20487" name="TextBox 7"/>
          <p:cNvSpPr txBox="1">
            <a:spLocks noChangeArrowheads="1"/>
          </p:cNvSpPr>
          <p:nvPr/>
        </p:nvSpPr>
        <p:spPr bwMode="auto">
          <a:xfrm>
            <a:off x="2052638" y="4764088"/>
            <a:ext cx="1211262" cy="369887"/>
          </a:xfrm>
          <a:prstGeom prst="rect">
            <a:avLst/>
          </a:prstGeom>
          <a:noFill/>
          <a:ln w="9525">
            <a:noFill/>
            <a:miter lim="800000"/>
            <a:headEnd/>
            <a:tailEnd/>
          </a:ln>
        </p:spPr>
        <p:txBody>
          <a:bodyPr wrap="none">
            <a:spAutoFit/>
          </a:bodyPr>
          <a:lstStyle/>
          <a:p>
            <a:r>
              <a:rPr lang="pl-PL">
                <a:solidFill>
                  <a:srgbClr val="FF0000"/>
                </a:solidFill>
                <a:cs typeface="Arial" pitchFamily="34" charset="0"/>
              </a:rPr>
              <a:t>Endpoints</a:t>
            </a:r>
          </a:p>
        </p:txBody>
      </p:sp>
      <p:sp>
        <p:nvSpPr>
          <p:cNvPr id="20488" name="TextBox 8"/>
          <p:cNvSpPr txBox="1">
            <a:spLocks noChangeArrowheads="1"/>
          </p:cNvSpPr>
          <p:nvPr/>
        </p:nvSpPr>
        <p:spPr bwMode="auto">
          <a:xfrm rot="-5400000">
            <a:off x="-173038" y="2622551"/>
            <a:ext cx="1597025" cy="368300"/>
          </a:xfrm>
          <a:prstGeom prst="rect">
            <a:avLst/>
          </a:prstGeom>
          <a:noFill/>
          <a:ln w="9525">
            <a:noFill/>
            <a:miter lim="800000"/>
            <a:headEnd/>
            <a:tailEnd/>
          </a:ln>
        </p:spPr>
        <p:txBody>
          <a:bodyPr wrap="none">
            <a:spAutoFit/>
          </a:bodyPr>
          <a:lstStyle/>
          <a:p>
            <a:r>
              <a:rPr lang="pl-PL">
                <a:solidFill>
                  <a:srgbClr val="008000"/>
                </a:solidFill>
                <a:cs typeface="Arial" pitchFamily="34" charset="0"/>
              </a:rPr>
              <a:t>Nanoparticles</a:t>
            </a:r>
          </a:p>
        </p:txBody>
      </p:sp>
      <p:sp>
        <p:nvSpPr>
          <p:cNvPr id="20489" name="TextBox 9"/>
          <p:cNvSpPr txBox="1">
            <a:spLocks noChangeArrowheads="1"/>
          </p:cNvSpPr>
          <p:nvPr/>
        </p:nvSpPr>
        <p:spPr bwMode="auto">
          <a:xfrm>
            <a:off x="1349375" y="5416550"/>
            <a:ext cx="2320925" cy="461963"/>
          </a:xfrm>
          <a:prstGeom prst="rect">
            <a:avLst/>
          </a:prstGeom>
          <a:noFill/>
          <a:ln w="9525">
            <a:noFill/>
            <a:miter lim="800000"/>
            <a:headEnd/>
            <a:tailEnd/>
          </a:ln>
        </p:spPr>
        <p:txBody>
          <a:bodyPr wrap="none">
            <a:spAutoFit/>
          </a:bodyPr>
          <a:lstStyle/>
          <a:p>
            <a:r>
              <a:rPr lang="pl-PL" sz="2400" b="1">
                <a:cs typeface="Arial" pitchFamily="34" charset="0"/>
              </a:rPr>
              <a:t>Data for QSAR</a:t>
            </a:r>
          </a:p>
        </p:txBody>
      </p:sp>
      <p:cxnSp>
        <p:nvCxnSpPr>
          <p:cNvPr id="10" name="Straight Arrow Connector 9"/>
          <p:cNvCxnSpPr>
            <a:cxnSpLocks noChangeShapeType="1"/>
          </p:cNvCxnSpPr>
          <p:nvPr/>
        </p:nvCxnSpPr>
        <p:spPr bwMode="auto">
          <a:xfrm>
            <a:off x="5391150" y="4429125"/>
            <a:ext cx="3003550" cy="0"/>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11" name="Straight Arrow Connector 10"/>
          <p:cNvCxnSpPr>
            <a:cxnSpLocks noChangeShapeType="1"/>
          </p:cNvCxnSpPr>
          <p:nvPr/>
        </p:nvCxnSpPr>
        <p:spPr bwMode="auto">
          <a:xfrm>
            <a:off x="5184775" y="1473200"/>
            <a:ext cx="23813" cy="2755900"/>
          </a:xfrm>
          <a:prstGeom prst="straightConnector1">
            <a:avLst/>
          </a:prstGeom>
          <a:noFill/>
          <a:ln w="25400">
            <a:solidFill>
              <a:srgbClr val="008000"/>
            </a:solidFill>
            <a:round/>
            <a:headEnd/>
            <a:tailEnd type="arrow" w="med" len="med"/>
          </a:ln>
          <a:effectLst>
            <a:outerShdw dist="20000" dir="5400000" rotWithShape="0">
              <a:srgbClr val="808080">
                <a:alpha val="37999"/>
              </a:srgbClr>
            </a:outerShdw>
          </a:effectLst>
        </p:spPr>
      </p:cxnSp>
      <p:sp>
        <p:nvSpPr>
          <p:cNvPr id="20492" name="TextBox 13"/>
          <p:cNvSpPr txBox="1">
            <a:spLocks noChangeArrowheads="1"/>
          </p:cNvSpPr>
          <p:nvPr/>
        </p:nvSpPr>
        <p:spPr bwMode="auto">
          <a:xfrm>
            <a:off x="6284913" y="4714875"/>
            <a:ext cx="1211262" cy="369888"/>
          </a:xfrm>
          <a:prstGeom prst="rect">
            <a:avLst/>
          </a:prstGeom>
          <a:noFill/>
          <a:ln w="9525">
            <a:noFill/>
            <a:miter lim="800000"/>
            <a:headEnd/>
            <a:tailEnd/>
          </a:ln>
        </p:spPr>
        <p:txBody>
          <a:bodyPr wrap="none">
            <a:spAutoFit/>
          </a:bodyPr>
          <a:lstStyle/>
          <a:p>
            <a:r>
              <a:rPr lang="pl-PL">
                <a:solidFill>
                  <a:srgbClr val="FF0000"/>
                </a:solidFill>
                <a:cs typeface="Arial" pitchFamily="34" charset="0"/>
              </a:rPr>
              <a:t>Endpoints</a:t>
            </a:r>
          </a:p>
        </p:txBody>
      </p:sp>
      <p:sp>
        <p:nvSpPr>
          <p:cNvPr id="20493" name="TextBox 14"/>
          <p:cNvSpPr txBox="1">
            <a:spLocks noChangeArrowheads="1"/>
          </p:cNvSpPr>
          <p:nvPr/>
        </p:nvSpPr>
        <p:spPr bwMode="auto">
          <a:xfrm rot="-5400000">
            <a:off x="4005262" y="2622551"/>
            <a:ext cx="1597025" cy="368300"/>
          </a:xfrm>
          <a:prstGeom prst="rect">
            <a:avLst/>
          </a:prstGeom>
          <a:noFill/>
          <a:ln w="9525">
            <a:noFill/>
            <a:miter lim="800000"/>
            <a:headEnd/>
            <a:tailEnd/>
          </a:ln>
        </p:spPr>
        <p:txBody>
          <a:bodyPr wrap="none">
            <a:spAutoFit/>
          </a:bodyPr>
          <a:lstStyle/>
          <a:p>
            <a:r>
              <a:rPr lang="pl-PL">
                <a:solidFill>
                  <a:srgbClr val="008000"/>
                </a:solidFill>
                <a:cs typeface="Arial" pitchFamily="34" charset="0"/>
              </a:rPr>
              <a:t>Nanoparticles</a:t>
            </a:r>
          </a:p>
        </p:txBody>
      </p:sp>
      <p:sp>
        <p:nvSpPr>
          <p:cNvPr id="20494" name="TextBox 16"/>
          <p:cNvSpPr txBox="1">
            <a:spLocks noChangeArrowheads="1"/>
          </p:cNvSpPr>
          <p:nvPr/>
        </p:nvSpPr>
        <p:spPr bwMode="auto">
          <a:xfrm>
            <a:off x="5022850" y="5416550"/>
            <a:ext cx="3519488" cy="461963"/>
          </a:xfrm>
          <a:prstGeom prst="rect">
            <a:avLst/>
          </a:prstGeom>
          <a:noFill/>
          <a:ln w="9525">
            <a:noFill/>
            <a:miter lim="800000"/>
            <a:headEnd/>
            <a:tailEnd/>
          </a:ln>
        </p:spPr>
        <p:txBody>
          <a:bodyPr wrap="none">
            <a:spAutoFit/>
          </a:bodyPr>
          <a:lstStyle/>
          <a:p>
            <a:r>
              <a:rPr lang="pl-PL" sz="2400" b="1">
                <a:cs typeface="Arial" pitchFamily="34" charset="0"/>
              </a:rPr>
              <a:t>Data from experiments</a:t>
            </a:r>
          </a:p>
        </p:txBody>
      </p:sp>
      <p:sp>
        <p:nvSpPr>
          <p:cNvPr id="15" name="Rectangle 14"/>
          <p:cNvSpPr>
            <a:spLocks noChangeArrowheads="1"/>
          </p:cNvSpPr>
          <p:nvPr/>
        </p:nvSpPr>
        <p:spPr bwMode="auto">
          <a:xfrm rot="5400000">
            <a:off x="6677025" y="1206500"/>
            <a:ext cx="431800" cy="300355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pl-PL">
              <a:solidFill>
                <a:schemeClr val="lt1"/>
              </a:solidFill>
              <a:latin typeface="+mn-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solidFill>
                  <a:srgbClr val="993300"/>
                </a:solidFill>
                <a:latin typeface="Aharoni" pitchFamily="2" charset="-79"/>
                <a:ea typeface="MS PGothic" pitchFamily="34" charset="-128"/>
                <a:cs typeface="Aharoni" pitchFamily="2" charset="-79"/>
              </a:rPr>
              <a:t>Existing </a:t>
            </a:r>
            <a:r>
              <a:rPr lang="pl-PL" smtClean="0">
                <a:solidFill>
                  <a:srgbClr val="993300"/>
                </a:solidFill>
                <a:latin typeface="Aharoni" pitchFamily="2" charset="-79"/>
                <a:ea typeface="MS PGothic" pitchFamily="34" charset="-128"/>
                <a:cs typeface="Aharoni" pitchFamily="2" charset="-79"/>
              </a:rPr>
              <a:t>database</a:t>
            </a:r>
            <a:r>
              <a:rPr lang="en-US" smtClean="0">
                <a:solidFill>
                  <a:srgbClr val="993300"/>
                </a:solidFill>
                <a:latin typeface="Aharoni" pitchFamily="2" charset="-79"/>
                <a:ea typeface="MS PGothic" pitchFamily="34" charset="-128"/>
                <a:cs typeface="Aharoni" pitchFamily="2" charset="-79"/>
              </a:rPr>
              <a:t>s</a:t>
            </a:r>
          </a:p>
        </p:txBody>
      </p:sp>
      <p:pic>
        <p:nvPicPr>
          <p:cNvPr id="21507" name="Content Placeholder 3" descr="Picture1.png"/>
          <p:cNvPicPr>
            <a:picLocks noGrp="1" noChangeAspect="1"/>
          </p:cNvPicPr>
          <p:nvPr>
            <p:ph idx="1"/>
          </p:nvPr>
        </p:nvPicPr>
        <p:blipFill>
          <a:blip r:embed="rId2" cstate="print"/>
          <a:srcRect/>
          <a:stretch>
            <a:fillRect/>
          </a:stretch>
        </p:blipFill>
        <p:spPr>
          <a:xfrm>
            <a:off x="200025" y="1524000"/>
            <a:ext cx="8410575" cy="57912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pl-PL" smtClean="0">
                <a:solidFill>
                  <a:srgbClr val="993300"/>
                </a:solidFill>
                <a:latin typeface="Aharoni" pitchFamily="2" charset="-79"/>
                <a:ea typeface="MS PGothic" pitchFamily="34" charset="-128"/>
                <a:cs typeface="Aharoni" pitchFamily="2" charset="-79"/>
              </a:rPr>
              <a:t>JRC NANOhub database</a:t>
            </a:r>
            <a:r>
              <a:rPr lang="en-US" smtClean="0">
                <a:solidFill>
                  <a:srgbClr val="993300"/>
                </a:solidFill>
                <a:latin typeface="Aharoni" pitchFamily="2" charset="-79"/>
                <a:ea typeface="MS PGothic" pitchFamily="34" charset="-128"/>
                <a:cs typeface="Aharoni" pitchFamily="2" charset="-79"/>
              </a:rPr>
              <a:t> </a:t>
            </a:r>
            <a:r>
              <a:rPr lang="en-US" sz="2200" smtClean="0">
                <a:solidFill>
                  <a:srgbClr val="0070C0"/>
                </a:solidFill>
                <a:ea typeface="MS PGothic" pitchFamily="34" charset="-128"/>
                <a:cs typeface="Aharoni" pitchFamily="2" charset="-79"/>
              </a:rPr>
              <a:t>(</a:t>
            </a:r>
            <a:r>
              <a:rPr lang="pl-PL" sz="2200" smtClean="0">
                <a:solidFill>
                  <a:srgbClr val="0070C0"/>
                </a:solidFill>
                <a:latin typeface="Arial" pitchFamily="34" charset="0"/>
                <a:ea typeface="MS PGothic" pitchFamily="34" charset="-128"/>
                <a:cs typeface="Arial" pitchFamily="34" charset="0"/>
              </a:rPr>
              <a:t>http://www.napira.eu</a:t>
            </a:r>
            <a:r>
              <a:rPr lang="en-US" sz="2200" smtClean="0">
                <a:solidFill>
                  <a:srgbClr val="0070C0"/>
                </a:solidFill>
                <a:latin typeface="Arial" pitchFamily="34" charset="0"/>
                <a:ea typeface="MS PGothic" pitchFamily="34" charset="-128"/>
                <a:cs typeface="Arial" pitchFamily="34" charset="0"/>
              </a:rPr>
              <a:t>)</a:t>
            </a:r>
            <a:endParaRPr lang="en-US" sz="2200" smtClean="0">
              <a:solidFill>
                <a:srgbClr val="0070C0"/>
              </a:solidFill>
              <a:ea typeface="MS PGothic" pitchFamily="34" charset="-128"/>
              <a:cs typeface="Arial" pitchFamily="34" charset="0"/>
            </a:endParaRPr>
          </a:p>
        </p:txBody>
      </p:sp>
      <p:pic>
        <p:nvPicPr>
          <p:cNvPr id="22531" name="Content Placeholder 4" descr="Zrzut ekranu 2011-05-19 (godz. 12.03.10 PM).png"/>
          <p:cNvPicPr>
            <a:picLocks noGrp="1" noChangeAspect="1"/>
          </p:cNvPicPr>
          <p:nvPr>
            <p:ph idx="1"/>
          </p:nvPr>
        </p:nvPicPr>
        <p:blipFill>
          <a:blip r:embed="rId2" cstate="print"/>
          <a:srcRect/>
          <a:stretch>
            <a:fillRect/>
          </a:stretch>
        </p:blipFill>
        <p:spPr>
          <a:xfrm>
            <a:off x="1252538" y="1600200"/>
            <a:ext cx="6638925" cy="4525963"/>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solidFill>
                  <a:srgbClr val="993300"/>
                </a:solidFill>
                <a:latin typeface="Aharoni" pitchFamily="2" charset="-79"/>
                <a:cs typeface="Aharoni" pitchFamily="2" charset="-79"/>
              </a:rPr>
              <a:t>Specific structural features of NPs</a:t>
            </a:r>
          </a:p>
        </p:txBody>
      </p:sp>
      <p:sp>
        <p:nvSpPr>
          <p:cNvPr id="3" name="Content Placeholder 2"/>
          <p:cNvSpPr>
            <a:spLocks noGrp="1"/>
          </p:cNvSpPr>
          <p:nvPr>
            <p:ph idx="1"/>
          </p:nvPr>
        </p:nvSpPr>
        <p:spPr>
          <a:xfrm>
            <a:off x="4114800" y="1600200"/>
            <a:ext cx="4572000" cy="4525963"/>
          </a:xfrm>
        </p:spPr>
        <p:txBody>
          <a:bodyPr rtlCol="0">
            <a:normAutofit fontScale="92500" lnSpcReduction="20000"/>
          </a:bodyPr>
          <a:lstStyle/>
          <a:p>
            <a:pPr fontAlgn="auto">
              <a:spcAft>
                <a:spcPts val="0"/>
              </a:spcAft>
              <a:buFont typeface="Arial" pitchFamily="34" charset="0"/>
              <a:buNone/>
              <a:defRPr/>
            </a:pPr>
            <a:r>
              <a:rPr lang="pl-PL" dirty="0" smtClean="0">
                <a:latin typeface="Arial" pitchFamily="34" charset="0"/>
              </a:rPr>
              <a:t>Toxicity of NPs can be related to:</a:t>
            </a:r>
            <a:br>
              <a:rPr lang="pl-PL" dirty="0" smtClean="0">
                <a:latin typeface="Arial" pitchFamily="34" charset="0"/>
              </a:rPr>
            </a:br>
            <a:endParaRPr lang="cs-CZ" dirty="0" smtClean="0">
              <a:latin typeface="Arial" pitchFamily="34" charset="0"/>
            </a:endParaRPr>
          </a:p>
          <a:p>
            <a:pPr lvl="1" fontAlgn="auto">
              <a:spcAft>
                <a:spcPts val="0"/>
              </a:spcAft>
              <a:buFont typeface="Arial" pitchFamily="34" charset="0"/>
              <a:buChar char="•"/>
              <a:defRPr/>
            </a:pPr>
            <a:r>
              <a:rPr lang="en-US" sz="1800" dirty="0" smtClean="0">
                <a:latin typeface="Arial" pitchFamily="34" charset="0"/>
              </a:rPr>
              <a:t>size</a:t>
            </a:r>
          </a:p>
          <a:p>
            <a:pPr lvl="1" fontAlgn="auto">
              <a:spcAft>
                <a:spcPts val="0"/>
              </a:spcAft>
              <a:buFont typeface="Arial" pitchFamily="34" charset="0"/>
              <a:buChar char="•"/>
              <a:defRPr/>
            </a:pPr>
            <a:r>
              <a:rPr lang="en-US" sz="1800" dirty="0" smtClean="0">
                <a:latin typeface="Arial" pitchFamily="34" charset="0"/>
              </a:rPr>
              <a:t>size distribution</a:t>
            </a:r>
            <a:endParaRPr lang="cs-CZ" sz="1800" dirty="0" smtClean="0">
              <a:latin typeface="Arial" pitchFamily="34" charset="0"/>
            </a:endParaRPr>
          </a:p>
          <a:p>
            <a:pPr lvl="1" fontAlgn="auto">
              <a:spcAft>
                <a:spcPts val="0"/>
              </a:spcAft>
              <a:buFont typeface="Arial" pitchFamily="34" charset="0"/>
              <a:buChar char="•"/>
              <a:defRPr/>
            </a:pPr>
            <a:r>
              <a:rPr lang="en-US" sz="1800" dirty="0" smtClean="0">
                <a:latin typeface="Arial" pitchFamily="34" charset="0"/>
              </a:rPr>
              <a:t>agglomeration state</a:t>
            </a:r>
            <a:endParaRPr lang="cs-CZ" sz="1800" dirty="0" smtClean="0">
              <a:latin typeface="Arial" pitchFamily="34" charset="0"/>
            </a:endParaRPr>
          </a:p>
          <a:p>
            <a:pPr lvl="1" fontAlgn="auto">
              <a:spcAft>
                <a:spcPts val="0"/>
              </a:spcAft>
              <a:buFont typeface="Arial" pitchFamily="34" charset="0"/>
              <a:buChar char="•"/>
              <a:defRPr/>
            </a:pPr>
            <a:r>
              <a:rPr lang="en-US" sz="1800" dirty="0" smtClean="0">
                <a:latin typeface="Arial" pitchFamily="34" charset="0"/>
              </a:rPr>
              <a:t>shape</a:t>
            </a:r>
            <a:endParaRPr lang="cs-CZ" sz="1800" dirty="0" smtClean="0">
              <a:latin typeface="Arial" pitchFamily="34" charset="0"/>
            </a:endParaRPr>
          </a:p>
          <a:p>
            <a:pPr lvl="1" fontAlgn="auto">
              <a:spcAft>
                <a:spcPts val="0"/>
              </a:spcAft>
              <a:buFont typeface="Arial" pitchFamily="34" charset="0"/>
              <a:buChar char="•"/>
              <a:defRPr/>
            </a:pPr>
            <a:r>
              <a:rPr lang="en-US" sz="1800" dirty="0" smtClean="0">
                <a:latin typeface="Arial" pitchFamily="34" charset="0"/>
              </a:rPr>
              <a:t>porosity</a:t>
            </a:r>
            <a:endParaRPr lang="cs-CZ" sz="1800" dirty="0" smtClean="0">
              <a:latin typeface="Arial" pitchFamily="34" charset="0"/>
            </a:endParaRPr>
          </a:p>
          <a:p>
            <a:pPr lvl="1" fontAlgn="auto">
              <a:spcAft>
                <a:spcPts val="0"/>
              </a:spcAft>
              <a:buFont typeface="Arial" pitchFamily="34" charset="0"/>
              <a:buChar char="•"/>
              <a:defRPr/>
            </a:pPr>
            <a:r>
              <a:rPr lang="en-US" sz="1800" dirty="0" smtClean="0">
                <a:latin typeface="Arial" pitchFamily="34" charset="0"/>
              </a:rPr>
              <a:t>surface area</a:t>
            </a:r>
            <a:endParaRPr lang="cs-CZ" sz="1800" dirty="0" smtClean="0">
              <a:latin typeface="Arial" pitchFamily="34" charset="0"/>
            </a:endParaRPr>
          </a:p>
          <a:p>
            <a:pPr lvl="1" fontAlgn="auto">
              <a:spcAft>
                <a:spcPts val="0"/>
              </a:spcAft>
              <a:buFont typeface="Arial" pitchFamily="34" charset="0"/>
              <a:buChar char="•"/>
              <a:defRPr/>
            </a:pPr>
            <a:r>
              <a:rPr lang="en-US" sz="1800" dirty="0" smtClean="0">
                <a:latin typeface="Arial" pitchFamily="34" charset="0"/>
              </a:rPr>
              <a:t>chemical composition</a:t>
            </a:r>
            <a:endParaRPr lang="cs-CZ" sz="1800" dirty="0" smtClean="0">
              <a:latin typeface="Arial" pitchFamily="34" charset="0"/>
            </a:endParaRPr>
          </a:p>
          <a:p>
            <a:pPr lvl="1" fontAlgn="auto">
              <a:spcAft>
                <a:spcPts val="0"/>
              </a:spcAft>
              <a:buFont typeface="Arial" pitchFamily="34" charset="0"/>
              <a:buChar char="•"/>
              <a:defRPr/>
            </a:pPr>
            <a:r>
              <a:rPr lang="en-US" sz="1800" dirty="0" smtClean="0">
                <a:latin typeface="Arial" pitchFamily="34" charset="0"/>
              </a:rPr>
              <a:t>structure-dependent electronic configuration</a:t>
            </a:r>
            <a:endParaRPr lang="cs-CZ" sz="1800" dirty="0" smtClean="0">
              <a:latin typeface="Arial" pitchFamily="34" charset="0"/>
            </a:endParaRPr>
          </a:p>
          <a:p>
            <a:pPr lvl="1" fontAlgn="auto">
              <a:spcAft>
                <a:spcPts val="0"/>
              </a:spcAft>
              <a:buFont typeface="Arial" pitchFamily="34" charset="0"/>
              <a:buChar char="•"/>
              <a:defRPr/>
            </a:pPr>
            <a:r>
              <a:rPr lang="en-US" sz="1800" dirty="0" smtClean="0">
                <a:latin typeface="Arial" pitchFamily="34" charset="0"/>
              </a:rPr>
              <a:t>surface chemistry</a:t>
            </a:r>
            <a:endParaRPr lang="cs-CZ" sz="1800" dirty="0" smtClean="0">
              <a:latin typeface="Arial" pitchFamily="34" charset="0"/>
            </a:endParaRPr>
          </a:p>
          <a:p>
            <a:pPr lvl="1" fontAlgn="auto">
              <a:spcAft>
                <a:spcPts val="0"/>
              </a:spcAft>
              <a:buFont typeface="Arial" pitchFamily="34" charset="0"/>
              <a:buChar char="•"/>
              <a:defRPr/>
            </a:pPr>
            <a:r>
              <a:rPr lang="en-US" sz="1800" dirty="0" smtClean="0">
                <a:latin typeface="Arial" pitchFamily="34" charset="0"/>
              </a:rPr>
              <a:t>surface charge</a:t>
            </a:r>
            <a:endParaRPr lang="cs-CZ" sz="1800" dirty="0" smtClean="0">
              <a:latin typeface="Arial" pitchFamily="34" charset="0"/>
            </a:endParaRPr>
          </a:p>
          <a:p>
            <a:pPr lvl="1" fontAlgn="auto">
              <a:spcAft>
                <a:spcPts val="0"/>
              </a:spcAft>
              <a:buFont typeface="Arial" pitchFamily="34" charset="0"/>
              <a:buChar char="•"/>
              <a:defRPr/>
            </a:pPr>
            <a:r>
              <a:rPr lang="en-US" sz="1800" dirty="0" smtClean="0">
                <a:latin typeface="Arial" pitchFamily="34" charset="0"/>
              </a:rPr>
              <a:t>crystal structure</a:t>
            </a:r>
            <a:endParaRPr lang="cs-CZ" sz="1800" dirty="0" smtClean="0">
              <a:latin typeface="Arial" pitchFamily="34" charset="0"/>
            </a:endParaRPr>
          </a:p>
          <a:p>
            <a:pPr fontAlgn="auto">
              <a:spcAft>
                <a:spcPts val="0"/>
              </a:spcAft>
              <a:buFont typeface="Arial" pitchFamily="34" charset="0"/>
              <a:buNone/>
              <a:defRPr/>
            </a:pPr>
            <a:endParaRPr lang="en-US" sz="2000" dirty="0" smtClean="0">
              <a:latin typeface="Arial" pitchFamily="34" charset="0"/>
            </a:endParaRPr>
          </a:p>
        </p:txBody>
      </p:sp>
      <p:pic>
        <p:nvPicPr>
          <p:cNvPr id="24580" name="Picture 2"/>
          <p:cNvPicPr>
            <a:picLocks noChangeAspect="1" noChangeArrowheads="1"/>
          </p:cNvPicPr>
          <p:nvPr/>
        </p:nvPicPr>
        <p:blipFill>
          <a:blip r:embed="rId2" cstate="print"/>
          <a:srcRect/>
          <a:stretch>
            <a:fillRect/>
          </a:stretch>
        </p:blipFill>
        <p:spPr bwMode="auto">
          <a:xfrm>
            <a:off x="873125" y="1663700"/>
            <a:ext cx="2357438" cy="1000125"/>
          </a:xfrm>
          <a:prstGeom prst="rect">
            <a:avLst/>
          </a:prstGeom>
          <a:noFill/>
          <a:ln w="9525">
            <a:noFill/>
            <a:miter lim="800000"/>
            <a:headEnd/>
            <a:tailEnd/>
          </a:ln>
        </p:spPr>
      </p:pic>
      <p:pic>
        <p:nvPicPr>
          <p:cNvPr id="24581" name="Picture 3"/>
          <p:cNvPicPr>
            <a:picLocks noChangeAspect="1" noChangeArrowheads="1"/>
          </p:cNvPicPr>
          <p:nvPr/>
        </p:nvPicPr>
        <p:blipFill>
          <a:blip r:embed="rId3" cstate="print"/>
          <a:srcRect/>
          <a:stretch>
            <a:fillRect/>
          </a:stretch>
        </p:blipFill>
        <p:spPr bwMode="auto">
          <a:xfrm>
            <a:off x="873125" y="2959100"/>
            <a:ext cx="2357438" cy="1065213"/>
          </a:xfrm>
          <a:prstGeom prst="rect">
            <a:avLst/>
          </a:prstGeom>
          <a:noFill/>
          <a:ln w="9525">
            <a:noFill/>
            <a:miter lim="800000"/>
            <a:headEnd/>
            <a:tailEnd/>
          </a:ln>
        </p:spPr>
      </p:pic>
      <p:pic>
        <p:nvPicPr>
          <p:cNvPr id="24582" name="Picture 4"/>
          <p:cNvPicPr>
            <a:picLocks noChangeAspect="1" noChangeArrowheads="1"/>
          </p:cNvPicPr>
          <p:nvPr/>
        </p:nvPicPr>
        <p:blipFill>
          <a:blip r:embed="rId4" cstate="print"/>
          <a:srcRect/>
          <a:stretch>
            <a:fillRect/>
          </a:stretch>
        </p:blipFill>
        <p:spPr bwMode="auto">
          <a:xfrm>
            <a:off x="873125" y="4249738"/>
            <a:ext cx="2357438" cy="1049337"/>
          </a:xfrm>
          <a:prstGeom prst="rect">
            <a:avLst/>
          </a:prstGeom>
          <a:noFill/>
          <a:ln w="9525">
            <a:noFill/>
            <a:miter lim="800000"/>
            <a:headEnd/>
            <a:tailEnd/>
          </a:ln>
        </p:spPr>
      </p:pic>
      <p:sp>
        <p:nvSpPr>
          <p:cNvPr id="24583" name="Rectangle 6"/>
          <p:cNvSpPr>
            <a:spLocks noChangeArrowheads="1"/>
          </p:cNvSpPr>
          <p:nvPr/>
        </p:nvSpPr>
        <p:spPr bwMode="auto">
          <a:xfrm>
            <a:off x="609600" y="1066800"/>
            <a:ext cx="6248400" cy="338138"/>
          </a:xfrm>
          <a:prstGeom prst="rect">
            <a:avLst/>
          </a:prstGeom>
          <a:noFill/>
          <a:ln w="9525">
            <a:noFill/>
            <a:miter lim="800000"/>
            <a:headEnd/>
            <a:tailEnd/>
          </a:ln>
        </p:spPr>
        <p:txBody>
          <a:bodyPr>
            <a:spAutoFit/>
          </a:bodyPr>
          <a:lstStyle/>
          <a:p>
            <a:r>
              <a:rPr lang="en-US" sz="1600">
                <a:solidFill>
                  <a:srgbClr val="0070C0"/>
                </a:solidFill>
                <a:cs typeface="Arial" pitchFamily="34" charset="0"/>
              </a:rPr>
              <a:t>Oberdörster et al. </a:t>
            </a:r>
            <a:r>
              <a:rPr lang="en-US" sz="1600" i="1">
                <a:solidFill>
                  <a:srgbClr val="0070C0"/>
                </a:solidFill>
                <a:cs typeface="Arial" pitchFamily="34" charset="0"/>
              </a:rPr>
              <a:t>Particle and Fibre Toxicol. </a:t>
            </a:r>
            <a:r>
              <a:rPr lang="en-US" sz="1600" i="1" u="sng">
                <a:solidFill>
                  <a:srgbClr val="0070C0"/>
                </a:solidFill>
                <a:cs typeface="Arial" pitchFamily="34" charset="0"/>
              </a:rPr>
              <a:t>2</a:t>
            </a:r>
            <a:r>
              <a:rPr lang="en-US" sz="1600" b="1" i="1">
                <a:solidFill>
                  <a:srgbClr val="0070C0"/>
                </a:solidFill>
                <a:cs typeface="Arial" pitchFamily="34" charset="0"/>
              </a:rPr>
              <a:t>: </a:t>
            </a:r>
            <a:r>
              <a:rPr lang="en-US" sz="1600" i="1">
                <a:solidFill>
                  <a:srgbClr val="0070C0"/>
                </a:solidFill>
                <a:cs typeface="Arial" pitchFamily="34" charset="0"/>
              </a:rPr>
              <a:t>8</a:t>
            </a:r>
            <a:r>
              <a:rPr lang="en-US" sz="1600" b="1" i="1">
                <a:solidFill>
                  <a:srgbClr val="0070C0"/>
                </a:solidFill>
                <a:cs typeface="Arial" pitchFamily="34" charset="0"/>
              </a:rPr>
              <a:t>.</a:t>
            </a:r>
            <a:endParaRPr lang="en-US" sz="1600">
              <a:solidFill>
                <a:srgbClr val="0070C0"/>
              </a:solidFill>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76200"/>
            <a:ext cx="9144000" cy="1143000"/>
          </a:xfrm>
        </p:spPr>
        <p:txBody>
          <a:bodyPr/>
          <a:lstStyle/>
          <a:p>
            <a:pPr eaLnBrk="1" hangingPunct="1"/>
            <a:r>
              <a:rPr lang="en-US" sz="5400" b="1" dirty="0" smtClean="0">
                <a:solidFill>
                  <a:srgbClr val="C00000"/>
                </a:solidFill>
                <a:latin typeface="Aharoni" pitchFamily="2" charset="-79"/>
                <a:cs typeface="Aharoni" pitchFamily="2" charset="-79"/>
              </a:rPr>
              <a:t>Acknowledgements</a:t>
            </a:r>
          </a:p>
        </p:txBody>
      </p:sp>
      <p:pic>
        <p:nvPicPr>
          <p:cNvPr id="5123" name="Content Placeholder 4" descr="ARO.png"/>
          <p:cNvPicPr>
            <a:picLocks noGrp="1" noChangeAspect="1"/>
          </p:cNvPicPr>
          <p:nvPr>
            <p:ph idx="1"/>
          </p:nvPr>
        </p:nvPicPr>
        <p:blipFill>
          <a:blip r:embed="rId2" cstate="print"/>
          <a:srcRect/>
          <a:stretch>
            <a:fillRect/>
          </a:stretch>
        </p:blipFill>
        <p:spPr>
          <a:xfrm>
            <a:off x="6477000" y="4495800"/>
            <a:ext cx="2292350" cy="2273300"/>
          </a:xfrm>
        </p:spPr>
      </p:pic>
      <p:pic>
        <p:nvPicPr>
          <p:cNvPr id="5124" name="Picture 6"/>
          <p:cNvPicPr>
            <a:picLocks noChangeAspect="1"/>
          </p:cNvPicPr>
          <p:nvPr/>
        </p:nvPicPr>
        <p:blipFill>
          <a:blip r:embed="rId3" cstate="print"/>
          <a:srcRect/>
          <a:stretch>
            <a:fillRect/>
          </a:stretch>
        </p:blipFill>
        <p:spPr bwMode="auto">
          <a:xfrm>
            <a:off x="2971800" y="5029200"/>
            <a:ext cx="3138488" cy="1412875"/>
          </a:xfrm>
          <a:prstGeom prst="rect">
            <a:avLst/>
          </a:prstGeom>
          <a:noFill/>
          <a:ln w="9525">
            <a:noFill/>
            <a:miter lim="800000"/>
            <a:headEnd/>
            <a:tailEnd/>
          </a:ln>
        </p:spPr>
      </p:pic>
      <p:pic>
        <p:nvPicPr>
          <p:cNvPr id="5125" name="Picture 5" descr="NSF.png"/>
          <p:cNvPicPr>
            <a:picLocks noChangeAspect="1"/>
          </p:cNvPicPr>
          <p:nvPr/>
        </p:nvPicPr>
        <p:blipFill>
          <a:blip r:embed="rId4" cstate="print"/>
          <a:srcRect/>
          <a:stretch>
            <a:fillRect/>
          </a:stretch>
        </p:blipFill>
        <p:spPr bwMode="auto">
          <a:xfrm>
            <a:off x="304800" y="4419600"/>
            <a:ext cx="2346325" cy="2352675"/>
          </a:xfrm>
          <a:prstGeom prst="rect">
            <a:avLst/>
          </a:prstGeom>
          <a:noFill/>
          <a:ln w="9525">
            <a:noFill/>
            <a:miter lim="800000"/>
            <a:headEnd/>
            <a:tailEnd/>
          </a:ln>
        </p:spPr>
      </p:pic>
      <p:sp>
        <p:nvSpPr>
          <p:cNvPr id="5126" name="TextBox 6"/>
          <p:cNvSpPr txBox="1">
            <a:spLocks noChangeArrowheads="1"/>
          </p:cNvSpPr>
          <p:nvPr/>
        </p:nvSpPr>
        <p:spPr bwMode="auto">
          <a:xfrm>
            <a:off x="-30956" y="838200"/>
            <a:ext cx="9144000" cy="4339650"/>
          </a:xfrm>
          <a:prstGeom prst="rect">
            <a:avLst/>
          </a:prstGeom>
          <a:noFill/>
          <a:ln w="9525">
            <a:noFill/>
            <a:miter lim="800000"/>
            <a:headEnd/>
            <a:tailEnd/>
          </a:ln>
        </p:spPr>
        <p:txBody>
          <a:bodyPr>
            <a:spAutoFit/>
          </a:bodyPr>
          <a:lstStyle/>
          <a:p>
            <a:pPr lvl="1" algn="just"/>
            <a:endParaRPr lang="en-US" b="1" dirty="0"/>
          </a:p>
          <a:p>
            <a:pPr lvl="1" algn="just"/>
            <a:r>
              <a:rPr lang="en-US" b="1" dirty="0" smtClean="0"/>
              <a:t>Dr. </a:t>
            </a:r>
            <a:r>
              <a:rPr lang="en-US" b="1" dirty="0" err="1" smtClean="0"/>
              <a:t>Bakhtiyor</a:t>
            </a:r>
            <a:r>
              <a:rPr lang="en-US" b="1" dirty="0" smtClean="0"/>
              <a:t> </a:t>
            </a:r>
            <a:r>
              <a:rPr lang="en-US" b="1" dirty="0" err="1" smtClean="0"/>
              <a:t>Rasulev</a:t>
            </a:r>
            <a:endParaRPr lang="en-US" b="1" dirty="0" smtClean="0"/>
          </a:p>
          <a:p>
            <a:pPr lvl="1" algn="just"/>
            <a:endParaRPr lang="en-US" b="1" dirty="0" smtClean="0"/>
          </a:p>
          <a:p>
            <a:pPr lvl="1" algn="just"/>
            <a:r>
              <a:rPr lang="en-US" b="1" dirty="0" smtClean="0"/>
              <a:t>Dr. </a:t>
            </a:r>
            <a:r>
              <a:rPr lang="en-US" b="1" dirty="0" err="1" smtClean="0"/>
              <a:t>Dinadayalane</a:t>
            </a:r>
            <a:r>
              <a:rPr lang="en-US" b="1" dirty="0" smtClean="0"/>
              <a:t> </a:t>
            </a:r>
            <a:r>
              <a:rPr lang="en-US" b="1" dirty="0" err="1" smtClean="0"/>
              <a:t>Tandabany</a:t>
            </a:r>
            <a:endParaRPr lang="en-US" b="1" dirty="0" smtClean="0"/>
          </a:p>
          <a:p>
            <a:pPr lvl="1" algn="just"/>
            <a:endParaRPr lang="en-US" b="1" dirty="0" smtClean="0"/>
          </a:p>
          <a:p>
            <a:pPr lvl="1" algn="just"/>
            <a:r>
              <a:rPr lang="en-US" b="1" dirty="0" smtClean="0"/>
              <a:t>Dr. </a:t>
            </a:r>
            <a:r>
              <a:rPr lang="en-US" b="1" dirty="0" err="1" smtClean="0"/>
              <a:t>Malakhat</a:t>
            </a:r>
            <a:r>
              <a:rPr lang="en-US" b="1" dirty="0" smtClean="0"/>
              <a:t> </a:t>
            </a:r>
            <a:r>
              <a:rPr lang="en-US" b="1" dirty="0" err="1" smtClean="0"/>
              <a:t>Turabekova</a:t>
            </a:r>
            <a:endParaRPr lang="en-US" b="1" dirty="0" smtClean="0"/>
          </a:p>
          <a:p>
            <a:pPr lvl="1" algn="just"/>
            <a:endParaRPr lang="en-US" b="1" dirty="0" smtClean="0"/>
          </a:p>
          <a:p>
            <a:pPr lvl="1" algn="just"/>
            <a:r>
              <a:rPr lang="en-US" b="1" dirty="0" smtClean="0"/>
              <a:t>Mrs. Lucky Ahmed</a:t>
            </a:r>
          </a:p>
          <a:p>
            <a:pPr lvl="1" algn="just"/>
            <a:r>
              <a:rPr lang="en-US" b="1" dirty="0" smtClean="0"/>
              <a:t> </a:t>
            </a:r>
          </a:p>
          <a:p>
            <a:pPr lvl="1" algn="just"/>
            <a:r>
              <a:rPr lang="en-US" b="1" dirty="0" smtClean="0"/>
              <a:t>Dr. </a:t>
            </a:r>
            <a:r>
              <a:rPr lang="en-US" b="1" dirty="0" err="1" smtClean="0"/>
              <a:t>Agnieszka</a:t>
            </a:r>
            <a:r>
              <a:rPr lang="en-US" b="1" dirty="0" smtClean="0"/>
              <a:t> </a:t>
            </a:r>
            <a:r>
              <a:rPr lang="en-US" b="1" dirty="0" err="1" smtClean="0"/>
              <a:t>Gajewicz</a:t>
            </a:r>
            <a:endParaRPr lang="en-US" b="1" dirty="0" smtClean="0"/>
          </a:p>
          <a:p>
            <a:pPr lvl="1" algn="just"/>
            <a:r>
              <a:rPr lang="en-US" b="1" dirty="0" smtClean="0"/>
              <a:t>Dr. Tomasz </a:t>
            </a:r>
            <a:r>
              <a:rPr lang="en-US" b="1" dirty="0" err="1" smtClean="0"/>
              <a:t>Puzyn</a:t>
            </a:r>
            <a:endParaRPr lang="en-US" b="1" dirty="0" smtClean="0"/>
          </a:p>
          <a:p>
            <a:pPr algn="ctr"/>
            <a:endParaRPr lang="en-US" b="1" dirty="0"/>
          </a:p>
          <a:p>
            <a:pPr algn="ctr"/>
            <a:endParaRPr lang="en-US" sz="2400" b="1" dirty="0" smtClean="0"/>
          </a:p>
          <a:p>
            <a:endParaRPr lang="en-US" dirty="0"/>
          </a:p>
          <a:p>
            <a:endParaRPr lang="en-US" dirty="0"/>
          </a:p>
        </p:txBody>
      </p:sp>
      <p:sp>
        <p:nvSpPr>
          <p:cNvPr id="2" name="TextBox 1"/>
          <p:cNvSpPr txBox="1"/>
          <p:nvPr/>
        </p:nvSpPr>
        <p:spPr>
          <a:xfrm>
            <a:off x="5181600" y="1279524"/>
            <a:ext cx="3352800" cy="2585323"/>
          </a:xfrm>
          <a:prstGeom prst="rect">
            <a:avLst/>
          </a:prstGeom>
          <a:noFill/>
        </p:spPr>
        <p:txBody>
          <a:bodyPr wrap="square" rtlCol="0">
            <a:spAutoFit/>
          </a:bodyPr>
          <a:lstStyle/>
          <a:p>
            <a:r>
              <a:rPr lang="en-US" b="1" dirty="0" smtClean="0">
                <a:solidFill>
                  <a:srgbClr val="002060"/>
                </a:solidFill>
              </a:rPr>
              <a:t>Dr. </a:t>
            </a:r>
            <a:r>
              <a:rPr lang="en-US" b="1" dirty="0" err="1" smtClean="0">
                <a:solidFill>
                  <a:srgbClr val="002060"/>
                </a:solidFill>
              </a:rPr>
              <a:t>Xiaoke</a:t>
            </a:r>
            <a:r>
              <a:rPr lang="en-US" b="1" dirty="0" smtClean="0">
                <a:solidFill>
                  <a:srgbClr val="002060"/>
                </a:solidFill>
              </a:rPr>
              <a:t> Hu</a:t>
            </a:r>
          </a:p>
          <a:p>
            <a:endParaRPr lang="en-US" b="1" dirty="0">
              <a:solidFill>
                <a:srgbClr val="002060"/>
              </a:solidFill>
            </a:endParaRPr>
          </a:p>
          <a:p>
            <a:r>
              <a:rPr lang="en-US" b="1" dirty="0" smtClean="0">
                <a:solidFill>
                  <a:srgbClr val="002060"/>
                </a:solidFill>
              </a:rPr>
              <a:t>Mrs. </a:t>
            </a:r>
            <a:r>
              <a:rPr lang="en-US" b="1" dirty="0" err="1" smtClean="0">
                <a:solidFill>
                  <a:srgbClr val="002060"/>
                </a:solidFill>
              </a:rPr>
              <a:t>Thabitha</a:t>
            </a:r>
            <a:r>
              <a:rPr lang="en-US" b="1" dirty="0" smtClean="0">
                <a:solidFill>
                  <a:srgbClr val="002060"/>
                </a:solidFill>
              </a:rPr>
              <a:t> </a:t>
            </a:r>
            <a:r>
              <a:rPr lang="en-US" b="1" dirty="0" err="1" smtClean="0">
                <a:solidFill>
                  <a:srgbClr val="002060"/>
                </a:solidFill>
              </a:rPr>
              <a:t>Dasari</a:t>
            </a:r>
            <a:endParaRPr lang="en-US" b="1" dirty="0" smtClean="0">
              <a:solidFill>
                <a:srgbClr val="002060"/>
              </a:solidFill>
            </a:endParaRPr>
          </a:p>
          <a:p>
            <a:endParaRPr lang="en-US" b="1" dirty="0">
              <a:solidFill>
                <a:srgbClr val="002060"/>
              </a:solidFill>
            </a:endParaRPr>
          </a:p>
          <a:p>
            <a:r>
              <a:rPr lang="en-US" b="1" dirty="0" smtClean="0">
                <a:solidFill>
                  <a:srgbClr val="002060"/>
                </a:solidFill>
              </a:rPr>
              <a:t>Dr. Huey-Min Hwang</a:t>
            </a:r>
          </a:p>
          <a:p>
            <a:endParaRPr lang="en-US" b="1" dirty="0">
              <a:solidFill>
                <a:srgbClr val="002060"/>
              </a:solidFill>
            </a:endParaRPr>
          </a:p>
          <a:p>
            <a:r>
              <a:rPr lang="en-US" b="1" dirty="0" smtClean="0">
                <a:solidFill>
                  <a:srgbClr val="002060"/>
                </a:solidFill>
              </a:rPr>
              <a:t>Mrs. Nicole </a:t>
            </a:r>
            <a:r>
              <a:rPr lang="en-US" b="1" dirty="0" err="1" smtClean="0">
                <a:solidFill>
                  <a:srgbClr val="002060"/>
                </a:solidFill>
              </a:rPr>
              <a:t>Schaeublin</a:t>
            </a:r>
            <a:endParaRPr lang="en-US" b="1" dirty="0" smtClean="0">
              <a:solidFill>
                <a:srgbClr val="002060"/>
              </a:solidFill>
            </a:endParaRPr>
          </a:p>
          <a:p>
            <a:endParaRPr lang="en-US" b="1" dirty="0">
              <a:solidFill>
                <a:srgbClr val="002060"/>
              </a:solidFill>
            </a:endParaRPr>
          </a:p>
          <a:p>
            <a:r>
              <a:rPr lang="en-US" b="1" dirty="0" smtClean="0">
                <a:solidFill>
                  <a:srgbClr val="002060"/>
                </a:solidFill>
              </a:rPr>
              <a:t>Dr. Saber </a:t>
            </a:r>
            <a:r>
              <a:rPr lang="en-US" b="1" dirty="0" err="1" smtClean="0">
                <a:solidFill>
                  <a:srgbClr val="002060"/>
                </a:solidFill>
              </a:rPr>
              <a:t>Hussain</a:t>
            </a:r>
            <a:endParaRPr lang="en-US" b="1" dirty="0">
              <a:solidFill>
                <a:srgbClr val="002060"/>
              </a:solidFill>
            </a:endParaRPr>
          </a:p>
        </p:txBody>
      </p:sp>
    </p:spTree>
    <p:extLst>
      <p:ext uri="{BB962C8B-B14F-4D97-AF65-F5344CB8AC3E}">
        <p14:creationId xmlns:p14="http://schemas.microsoft.com/office/powerpoint/2010/main" val="28082385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z="3600" smtClean="0">
                <a:solidFill>
                  <a:srgbClr val="993300"/>
                </a:solidFill>
                <a:latin typeface="Aharoni" pitchFamily="2" charset="-79"/>
                <a:ea typeface="MS PGothic" pitchFamily="34" charset="-128"/>
                <a:cs typeface="Aharoni" pitchFamily="2" charset="-79"/>
              </a:rPr>
              <a:t>Calculating </a:t>
            </a:r>
            <a:r>
              <a:rPr lang="en-US" sz="3600" smtClean="0">
                <a:solidFill>
                  <a:srgbClr val="993300"/>
                </a:solidFill>
                <a:latin typeface="Algerian" pitchFamily="82" charset="0"/>
                <a:ea typeface="MS PGothic" pitchFamily="34" charset="-128"/>
                <a:cs typeface="Aharoni" pitchFamily="2" charset="-79"/>
              </a:rPr>
              <a:t>3</a:t>
            </a:r>
            <a:r>
              <a:rPr lang="en-US" sz="3600" smtClean="0">
                <a:solidFill>
                  <a:srgbClr val="993300"/>
                </a:solidFill>
                <a:latin typeface="Aharoni" pitchFamily="2" charset="-79"/>
                <a:ea typeface="MS PGothic" pitchFamily="34" charset="-128"/>
                <a:cs typeface="Aharoni" pitchFamily="2" charset="-79"/>
              </a:rPr>
              <a:t>D descriptors based on </a:t>
            </a:r>
            <a:br>
              <a:rPr lang="en-US" sz="3600" smtClean="0">
                <a:solidFill>
                  <a:srgbClr val="993300"/>
                </a:solidFill>
                <a:latin typeface="Aharoni" pitchFamily="2" charset="-79"/>
                <a:ea typeface="MS PGothic" pitchFamily="34" charset="-128"/>
                <a:cs typeface="Aharoni" pitchFamily="2" charset="-79"/>
              </a:rPr>
            </a:br>
            <a:r>
              <a:rPr lang="en-US" sz="3600" smtClean="0">
                <a:solidFill>
                  <a:srgbClr val="993300"/>
                </a:solidFill>
                <a:latin typeface="Aharoni" pitchFamily="2" charset="-79"/>
                <a:ea typeface="MS PGothic" pitchFamily="34" charset="-128"/>
                <a:cs typeface="Aharoni" pitchFamily="2" charset="-79"/>
              </a:rPr>
              <a:t>the whole system</a:t>
            </a:r>
          </a:p>
        </p:txBody>
      </p:sp>
      <p:sp>
        <p:nvSpPr>
          <p:cNvPr id="25603" name="Content Placeholder 2"/>
          <p:cNvSpPr>
            <a:spLocks noGrp="1"/>
          </p:cNvSpPr>
          <p:nvPr>
            <p:ph idx="1"/>
          </p:nvPr>
        </p:nvSpPr>
        <p:spPr/>
        <p:txBody>
          <a:bodyPr/>
          <a:lstStyle/>
          <a:p>
            <a:endParaRPr lang="en-US" smtClean="0"/>
          </a:p>
        </p:txBody>
      </p:sp>
      <p:grpSp>
        <p:nvGrpSpPr>
          <p:cNvPr id="2" name="Group 16"/>
          <p:cNvGrpSpPr>
            <a:grpSpLocks/>
          </p:cNvGrpSpPr>
          <p:nvPr/>
        </p:nvGrpSpPr>
        <p:grpSpPr bwMode="auto">
          <a:xfrm>
            <a:off x="304800" y="2178050"/>
            <a:ext cx="3810000" cy="3444875"/>
            <a:chOff x="838200" y="1905000"/>
            <a:chExt cx="3443462" cy="3294870"/>
          </a:xfrm>
        </p:grpSpPr>
        <p:pic>
          <p:nvPicPr>
            <p:cNvPr id="25645" name="Picture 6"/>
            <p:cNvPicPr>
              <a:picLocks noChangeAspect="1"/>
            </p:cNvPicPr>
            <p:nvPr/>
          </p:nvPicPr>
          <p:blipFill>
            <a:blip r:embed="rId2" cstate="print"/>
            <a:srcRect/>
            <a:stretch>
              <a:fillRect/>
            </a:stretch>
          </p:blipFill>
          <p:spPr bwMode="auto">
            <a:xfrm>
              <a:off x="838200" y="1905000"/>
              <a:ext cx="3443462" cy="3294870"/>
            </a:xfrm>
            <a:prstGeom prst="rect">
              <a:avLst/>
            </a:prstGeom>
            <a:noFill/>
            <a:ln w="9525">
              <a:noFill/>
              <a:miter lim="800000"/>
              <a:headEnd/>
              <a:tailEnd/>
            </a:ln>
          </p:spPr>
        </p:pic>
        <p:sp>
          <p:nvSpPr>
            <p:cNvPr id="6" name="Rectangle 5"/>
            <p:cNvSpPr/>
            <p:nvPr/>
          </p:nvSpPr>
          <p:spPr>
            <a:xfrm>
              <a:off x="838200" y="3353528"/>
              <a:ext cx="76044" cy="1518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7" name="Rectangle 6"/>
            <p:cNvSpPr/>
            <p:nvPr/>
          </p:nvSpPr>
          <p:spPr>
            <a:xfrm>
              <a:off x="2743582" y="3353528"/>
              <a:ext cx="152086" cy="1518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8" name="Rectangle 7"/>
            <p:cNvSpPr/>
            <p:nvPr/>
          </p:nvSpPr>
          <p:spPr>
            <a:xfrm>
              <a:off x="838200" y="5048033"/>
              <a:ext cx="152086" cy="1518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9" name="Rectangle 8"/>
            <p:cNvSpPr/>
            <p:nvPr/>
          </p:nvSpPr>
          <p:spPr>
            <a:xfrm>
              <a:off x="2743582" y="5048033"/>
              <a:ext cx="152086" cy="1518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5650" name="TextBox 12"/>
            <p:cNvSpPr txBox="1">
              <a:spLocks noChangeArrowheads="1"/>
            </p:cNvSpPr>
            <p:nvPr/>
          </p:nvSpPr>
          <p:spPr bwMode="auto">
            <a:xfrm>
              <a:off x="838200" y="1905000"/>
              <a:ext cx="282928" cy="353208"/>
            </a:xfrm>
            <a:prstGeom prst="rect">
              <a:avLst/>
            </a:prstGeom>
            <a:noFill/>
            <a:ln w="9525">
              <a:noFill/>
              <a:miter lim="800000"/>
              <a:headEnd/>
              <a:tailEnd/>
            </a:ln>
          </p:spPr>
          <p:txBody>
            <a:bodyPr wrap="none">
              <a:spAutoFit/>
            </a:bodyPr>
            <a:lstStyle/>
            <a:p>
              <a:r>
                <a:rPr lang="en-US">
                  <a:cs typeface="Arial" pitchFamily="34" charset="0"/>
                </a:rPr>
                <a:t>a</a:t>
              </a:r>
            </a:p>
          </p:txBody>
        </p:sp>
        <p:sp>
          <p:nvSpPr>
            <p:cNvPr id="25651" name="TextBox 13"/>
            <p:cNvSpPr txBox="1">
              <a:spLocks noChangeArrowheads="1"/>
            </p:cNvSpPr>
            <p:nvPr/>
          </p:nvSpPr>
          <p:spPr bwMode="auto">
            <a:xfrm>
              <a:off x="2595582" y="1905000"/>
              <a:ext cx="282928" cy="353208"/>
            </a:xfrm>
            <a:prstGeom prst="rect">
              <a:avLst/>
            </a:prstGeom>
            <a:noFill/>
            <a:ln w="9525">
              <a:noFill/>
              <a:miter lim="800000"/>
              <a:headEnd/>
              <a:tailEnd/>
            </a:ln>
          </p:spPr>
          <p:txBody>
            <a:bodyPr wrap="none">
              <a:spAutoFit/>
            </a:bodyPr>
            <a:lstStyle/>
            <a:p>
              <a:r>
                <a:rPr lang="en-US">
                  <a:cs typeface="Arial" pitchFamily="34" charset="0"/>
                </a:rPr>
                <a:t>b</a:t>
              </a:r>
            </a:p>
          </p:txBody>
        </p:sp>
        <p:sp>
          <p:nvSpPr>
            <p:cNvPr id="25652" name="TextBox 14"/>
            <p:cNvSpPr txBox="1">
              <a:spLocks noChangeArrowheads="1"/>
            </p:cNvSpPr>
            <p:nvPr/>
          </p:nvSpPr>
          <p:spPr bwMode="auto">
            <a:xfrm>
              <a:off x="838200" y="3352800"/>
              <a:ext cx="271213" cy="353208"/>
            </a:xfrm>
            <a:prstGeom prst="rect">
              <a:avLst/>
            </a:prstGeom>
            <a:noFill/>
            <a:ln w="9525">
              <a:noFill/>
              <a:miter lim="800000"/>
              <a:headEnd/>
              <a:tailEnd/>
            </a:ln>
          </p:spPr>
          <p:txBody>
            <a:bodyPr wrap="none">
              <a:spAutoFit/>
            </a:bodyPr>
            <a:lstStyle/>
            <a:p>
              <a:r>
                <a:rPr lang="en-US">
                  <a:cs typeface="Arial" pitchFamily="34" charset="0"/>
                </a:rPr>
                <a:t>c</a:t>
              </a:r>
            </a:p>
          </p:txBody>
        </p:sp>
        <p:sp>
          <p:nvSpPr>
            <p:cNvPr id="25653" name="TextBox 15"/>
            <p:cNvSpPr txBox="1">
              <a:spLocks noChangeArrowheads="1"/>
            </p:cNvSpPr>
            <p:nvPr/>
          </p:nvSpPr>
          <p:spPr bwMode="auto">
            <a:xfrm>
              <a:off x="2589657" y="3352800"/>
              <a:ext cx="282928" cy="353208"/>
            </a:xfrm>
            <a:prstGeom prst="rect">
              <a:avLst/>
            </a:prstGeom>
            <a:noFill/>
            <a:ln w="9525">
              <a:noFill/>
              <a:miter lim="800000"/>
              <a:headEnd/>
              <a:tailEnd/>
            </a:ln>
          </p:spPr>
          <p:txBody>
            <a:bodyPr wrap="none">
              <a:spAutoFit/>
            </a:bodyPr>
            <a:lstStyle/>
            <a:p>
              <a:r>
                <a:rPr lang="en-US">
                  <a:cs typeface="Arial" pitchFamily="34" charset="0"/>
                </a:rPr>
                <a:t>d</a:t>
              </a:r>
            </a:p>
          </p:txBody>
        </p:sp>
      </p:grpSp>
      <p:graphicFrame>
        <p:nvGraphicFramePr>
          <p:cNvPr id="14" name="Table 13"/>
          <p:cNvGraphicFramePr>
            <a:graphicFrameLocks noGrp="1"/>
          </p:cNvGraphicFramePr>
          <p:nvPr/>
        </p:nvGraphicFramePr>
        <p:xfrm>
          <a:off x="4565650" y="2763838"/>
          <a:ext cx="4419600" cy="2428875"/>
        </p:xfrm>
        <a:graphic>
          <a:graphicData uri="http://schemas.openxmlformats.org/drawingml/2006/table">
            <a:tbl>
              <a:tblPr firstRow="1" bandRow="1">
                <a:tableStyleId>{5C22544A-7EE6-4342-B048-85BDC9FD1C3A}</a:tableStyleId>
              </a:tblPr>
              <a:tblGrid>
                <a:gridCol w="304800"/>
                <a:gridCol w="1463040"/>
                <a:gridCol w="883920"/>
                <a:gridCol w="883920"/>
                <a:gridCol w="883920"/>
              </a:tblGrid>
              <a:tr h="945127">
                <a:tc>
                  <a:txBody>
                    <a:bodyPr/>
                    <a:lstStyle/>
                    <a:p>
                      <a:r>
                        <a:rPr lang="en-US" sz="1400" dirty="0" smtClean="0">
                          <a:latin typeface="Arial"/>
                          <a:cs typeface="Arial"/>
                        </a:rPr>
                        <a:t>#</a:t>
                      </a:r>
                      <a:endParaRPr lang="en-US" sz="1400" dirty="0">
                        <a:latin typeface="Arial"/>
                        <a:cs typeface="Arial"/>
                      </a:endParaRPr>
                    </a:p>
                  </a:txBody>
                  <a:tcPr marT="45732" marB="45732"/>
                </a:tc>
                <a:tc>
                  <a:txBody>
                    <a:bodyPr/>
                    <a:lstStyle/>
                    <a:p>
                      <a:r>
                        <a:rPr lang="en-US" sz="1400" dirty="0" smtClean="0">
                          <a:latin typeface="Arial"/>
                          <a:cs typeface="Arial"/>
                        </a:rPr>
                        <a:t>Structure</a:t>
                      </a:r>
                      <a:endParaRPr lang="en-US" sz="1400" dirty="0">
                        <a:latin typeface="Arial"/>
                        <a:cs typeface="Arial"/>
                      </a:endParaRPr>
                    </a:p>
                  </a:txBody>
                  <a:tcPr marT="45732" marB="45732"/>
                </a:tc>
                <a:tc>
                  <a:txBody>
                    <a:bodyPr/>
                    <a:lstStyle/>
                    <a:p>
                      <a:pPr algn="ctr"/>
                      <a:r>
                        <a:rPr lang="en-US" sz="1400" dirty="0" smtClean="0">
                          <a:latin typeface="Arial"/>
                          <a:cs typeface="Arial"/>
                        </a:rPr>
                        <a:t>HOMO-LUMO</a:t>
                      </a:r>
                      <a:r>
                        <a:rPr lang="en-US" sz="1400" baseline="0" dirty="0" smtClean="0">
                          <a:latin typeface="Arial"/>
                          <a:cs typeface="Arial"/>
                        </a:rPr>
                        <a:t> gap </a:t>
                      </a:r>
                    </a:p>
                    <a:p>
                      <a:pPr algn="ctr"/>
                      <a:r>
                        <a:rPr lang="en-US" sz="1400" baseline="0" dirty="0" smtClean="0">
                          <a:latin typeface="Arial"/>
                          <a:cs typeface="Arial"/>
                        </a:rPr>
                        <a:t>[</a:t>
                      </a:r>
                      <a:r>
                        <a:rPr lang="en-US" sz="1400" baseline="0" dirty="0" err="1" smtClean="0">
                          <a:latin typeface="Arial"/>
                          <a:cs typeface="Arial"/>
                        </a:rPr>
                        <a:t>eV</a:t>
                      </a:r>
                      <a:r>
                        <a:rPr lang="en-US" sz="1400" baseline="0" dirty="0" smtClean="0">
                          <a:latin typeface="Arial"/>
                          <a:cs typeface="Arial"/>
                        </a:rPr>
                        <a:t>]</a:t>
                      </a:r>
                      <a:endParaRPr lang="en-US" sz="1400" dirty="0">
                        <a:latin typeface="Arial"/>
                        <a:cs typeface="Arial"/>
                      </a:endParaRPr>
                    </a:p>
                  </a:txBody>
                  <a:tcPr marT="45732" marB="45732"/>
                </a:tc>
                <a:tc>
                  <a:txBody>
                    <a:bodyPr/>
                    <a:lstStyle/>
                    <a:p>
                      <a:pPr algn="ctr"/>
                      <a:r>
                        <a:rPr lang="en-US" sz="1400" dirty="0" smtClean="0">
                          <a:latin typeface="Arial"/>
                          <a:cs typeface="Arial"/>
                        </a:rPr>
                        <a:t>IP </a:t>
                      </a:r>
                    </a:p>
                    <a:p>
                      <a:pPr algn="ctr"/>
                      <a:r>
                        <a:rPr lang="en-US" sz="1400" dirty="0" smtClean="0">
                          <a:latin typeface="Arial"/>
                          <a:cs typeface="Arial"/>
                        </a:rPr>
                        <a:t>[</a:t>
                      </a:r>
                      <a:r>
                        <a:rPr lang="en-US" sz="1400" dirty="0" err="1" smtClean="0">
                          <a:latin typeface="Arial"/>
                          <a:cs typeface="Arial"/>
                        </a:rPr>
                        <a:t>eV</a:t>
                      </a:r>
                      <a:r>
                        <a:rPr lang="en-US" sz="1400" dirty="0" smtClean="0">
                          <a:latin typeface="Arial"/>
                          <a:cs typeface="Arial"/>
                        </a:rPr>
                        <a:t>]</a:t>
                      </a:r>
                      <a:endParaRPr lang="en-US" sz="1400" dirty="0">
                        <a:latin typeface="Arial"/>
                        <a:cs typeface="Arial"/>
                      </a:endParaRPr>
                    </a:p>
                  </a:txBody>
                  <a:tcPr marT="45732" marB="45732"/>
                </a:tc>
                <a:tc>
                  <a:txBody>
                    <a:bodyPr/>
                    <a:lstStyle/>
                    <a:p>
                      <a:pPr algn="ctr"/>
                      <a:r>
                        <a:rPr lang="en-US" sz="1400" dirty="0" smtClean="0">
                          <a:latin typeface="Arial"/>
                          <a:cs typeface="Arial"/>
                        </a:rPr>
                        <a:t>EA </a:t>
                      </a:r>
                    </a:p>
                    <a:p>
                      <a:pPr algn="ctr"/>
                      <a:r>
                        <a:rPr lang="en-US" sz="1400" dirty="0" smtClean="0">
                          <a:latin typeface="Arial"/>
                          <a:cs typeface="Arial"/>
                        </a:rPr>
                        <a:t>[</a:t>
                      </a:r>
                      <a:r>
                        <a:rPr lang="en-US" sz="1400" dirty="0" err="1" smtClean="0">
                          <a:latin typeface="Arial"/>
                          <a:cs typeface="Arial"/>
                        </a:rPr>
                        <a:t>eV</a:t>
                      </a:r>
                      <a:r>
                        <a:rPr lang="en-US" sz="1400" dirty="0" smtClean="0">
                          <a:latin typeface="Arial"/>
                          <a:cs typeface="Arial"/>
                        </a:rPr>
                        <a:t>]</a:t>
                      </a:r>
                      <a:endParaRPr lang="en-US" sz="1400" dirty="0">
                        <a:latin typeface="Arial"/>
                        <a:cs typeface="Arial"/>
                      </a:endParaRPr>
                    </a:p>
                  </a:txBody>
                  <a:tcPr marT="45732" marB="45732"/>
                </a:tc>
              </a:tr>
              <a:tr h="370937">
                <a:tc>
                  <a:txBody>
                    <a:bodyPr/>
                    <a:lstStyle/>
                    <a:p>
                      <a:r>
                        <a:rPr lang="en-US" sz="1400" dirty="0" smtClean="0">
                          <a:latin typeface="Arial"/>
                          <a:cs typeface="Arial"/>
                        </a:rPr>
                        <a:t>a</a:t>
                      </a:r>
                      <a:endParaRPr lang="en-US" sz="1400" dirty="0">
                        <a:latin typeface="Arial"/>
                        <a:cs typeface="Arial"/>
                      </a:endParaRPr>
                    </a:p>
                  </a:txBody>
                  <a:tcPr marT="45732" marB="45732"/>
                </a:tc>
                <a:tc>
                  <a:txBody>
                    <a:bodyPr/>
                    <a:lstStyle/>
                    <a:p>
                      <a:r>
                        <a:rPr lang="en-US" sz="1400" dirty="0" smtClean="0">
                          <a:latin typeface="Arial"/>
                          <a:cs typeface="Arial"/>
                        </a:rPr>
                        <a:t>Fullerene C</a:t>
                      </a:r>
                      <a:r>
                        <a:rPr lang="en-US" sz="1400" baseline="-25000" dirty="0" smtClean="0">
                          <a:latin typeface="Arial"/>
                          <a:cs typeface="Arial"/>
                        </a:rPr>
                        <a:t>60</a:t>
                      </a:r>
                      <a:endParaRPr lang="en-US" sz="1400" baseline="-25000" dirty="0">
                        <a:latin typeface="Arial"/>
                        <a:cs typeface="Arial"/>
                      </a:endParaRPr>
                    </a:p>
                  </a:txBody>
                  <a:tcPr marT="45732" marB="45732"/>
                </a:tc>
                <a:tc>
                  <a:txBody>
                    <a:bodyPr/>
                    <a:lstStyle/>
                    <a:p>
                      <a:pPr algn="r"/>
                      <a:r>
                        <a:rPr lang="en-US" sz="1400" dirty="0" smtClean="0">
                          <a:latin typeface="Arial"/>
                          <a:cs typeface="Arial"/>
                        </a:rPr>
                        <a:t>2.77</a:t>
                      </a:r>
                      <a:endParaRPr lang="en-US" sz="1400" dirty="0">
                        <a:latin typeface="Arial"/>
                        <a:cs typeface="Arial"/>
                      </a:endParaRPr>
                    </a:p>
                  </a:txBody>
                  <a:tcPr marT="45732" marB="45732"/>
                </a:tc>
                <a:tc>
                  <a:txBody>
                    <a:bodyPr/>
                    <a:lstStyle/>
                    <a:p>
                      <a:pPr algn="r"/>
                      <a:r>
                        <a:rPr lang="en-US" sz="1400" dirty="0" smtClean="0">
                          <a:latin typeface="Arial"/>
                          <a:cs typeface="Arial"/>
                        </a:rPr>
                        <a:t>7.24</a:t>
                      </a:r>
                      <a:endParaRPr lang="en-US" sz="1400" dirty="0">
                        <a:latin typeface="Arial"/>
                        <a:cs typeface="Arial"/>
                      </a:endParaRPr>
                    </a:p>
                  </a:txBody>
                  <a:tcPr marT="45732" marB="45732"/>
                </a:tc>
                <a:tc>
                  <a:txBody>
                    <a:bodyPr/>
                    <a:lstStyle/>
                    <a:p>
                      <a:pPr algn="r"/>
                      <a:r>
                        <a:rPr lang="en-US" sz="1400" dirty="0" smtClean="0">
                          <a:latin typeface="Arial"/>
                          <a:cs typeface="Arial"/>
                        </a:rPr>
                        <a:t>1.75</a:t>
                      </a:r>
                      <a:endParaRPr lang="en-US" sz="1400" dirty="0">
                        <a:latin typeface="Arial"/>
                        <a:cs typeface="Arial"/>
                      </a:endParaRPr>
                    </a:p>
                  </a:txBody>
                  <a:tcPr marT="45732" marB="45732"/>
                </a:tc>
              </a:tr>
              <a:tr h="370937">
                <a:tc>
                  <a:txBody>
                    <a:bodyPr/>
                    <a:lstStyle/>
                    <a:p>
                      <a:r>
                        <a:rPr lang="en-US" sz="1400" dirty="0" err="1" smtClean="0">
                          <a:latin typeface="Arial"/>
                          <a:cs typeface="Arial"/>
                        </a:rPr>
                        <a:t>b</a:t>
                      </a:r>
                      <a:endParaRPr lang="en-US" sz="1400" dirty="0">
                        <a:latin typeface="Arial"/>
                        <a:cs typeface="Arial"/>
                      </a:endParaRPr>
                    </a:p>
                  </a:txBody>
                  <a:tcPr marT="45732" marB="45732"/>
                </a:tc>
                <a:tc>
                  <a:txBody>
                    <a:bodyPr/>
                    <a:lstStyle/>
                    <a:p>
                      <a:r>
                        <a:rPr lang="en-US" sz="1400" dirty="0" smtClean="0">
                          <a:latin typeface="Arial"/>
                          <a:cs typeface="Arial"/>
                        </a:rPr>
                        <a:t>Disk C</a:t>
                      </a:r>
                      <a:r>
                        <a:rPr lang="en-US" sz="1400" baseline="-25000" dirty="0" smtClean="0">
                          <a:latin typeface="Arial"/>
                          <a:cs typeface="Arial"/>
                        </a:rPr>
                        <a:t>96</a:t>
                      </a:r>
                      <a:endParaRPr lang="en-US" sz="1400" baseline="-25000" dirty="0">
                        <a:latin typeface="Arial"/>
                        <a:cs typeface="Arial"/>
                      </a:endParaRPr>
                    </a:p>
                  </a:txBody>
                  <a:tcPr marT="45732" marB="45732"/>
                </a:tc>
                <a:tc>
                  <a:txBody>
                    <a:bodyPr/>
                    <a:lstStyle/>
                    <a:p>
                      <a:pPr algn="r"/>
                      <a:r>
                        <a:rPr lang="en-US" sz="1400" dirty="0" smtClean="0">
                          <a:latin typeface="Arial"/>
                          <a:cs typeface="Arial"/>
                        </a:rPr>
                        <a:t>1.53</a:t>
                      </a:r>
                      <a:endParaRPr lang="en-US" sz="1400" dirty="0">
                        <a:latin typeface="Arial"/>
                        <a:cs typeface="Arial"/>
                      </a:endParaRPr>
                    </a:p>
                  </a:txBody>
                  <a:tcPr marT="45732" marB="45732"/>
                </a:tc>
                <a:tc>
                  <a:txBody>
                    <a:bodyPr/>
                    <a:lstStyle/>
                    <a:p>
                      <a:pPr algn="r"/>
                      <a:r>
                        <a:rPr lang="en-US" sz="1400" dirty="0" smtClean="0">
                          <a:latin typeface="Arial"/>
                          <a:cs typeface="Arial"/>
                        </a:rPr>
                        <a:t>6.46</a:t>
                      </a:r>
                      <a:endParaRPr lang="en-US" sz="1400" dirty="0">
                        <a:latin typeface="Arial"/>
                        <a:cs typeface="Arial"/>
                      </a:endParaRPr>
                    </a:p>
                  </a:txBody>
                  <a:tcPr marT="45732" marB="45732"/>
                </a:tc>
                <a:tc>
                  <a:txBody>
                    <a:bodyPr/>
                    <a:lstStyle/>
                    <a:p>
                      <a:pPr algn="r"/>
                      <a:r>
                        <a:rPr lang="en-US" sz="1400" dirty="0" smtClean="0">
                          <a:latin typeface="Arial"/>
                          <a:cs typeface="Arial"/>
                        </a:rPr>
                        <a:t>2.98</a:t>
                      </a:r>
                      <a:endParaRPr lang="en-US" sz="1400" dirty="0">
                        <a:latin typeface="Arial"/>
                        <a:cs typeface="Arial"/>
                      </a:endParaRPr>
                    </a:p>
                  </a:txBody>
                  <a:tcPr marT="45732" marB="45732"/>
                </a:tc>
              </a:tr>
              <a:tr h="370937">
                <a:tc>
                  <a:txBody>
                    <a:bodyPr/>
                    <a:lstStyle/>
                    <a:p>
                      <a:r>
                        <a:rPr lang="en-US" sz="1400" dirty="0" err="1" smtClean="0">
                          <a:latin typeface="Arial"/>
                          <a:cs typeface="Arial"/>
                        </a:rPr>
                        <a:t>c</a:t>
                      </a:r>
                      <a:endParaRPr lang="en-US" sz="1400" dirty="0">
                        <a:latin typeface="Arial"/>
                        <a:cs typeface="Arial"/>
                      </a:endParaRPr>
                    </a:p>
                  </a:txBody>
                  <a:tcPr marT="45732" marB="45732"/>
                </a:tc>
                <a:tc>
                  <a:txBody>
                    <a:bodyPr/>
                    <a:lstStyle/>
                    <a:p>
                      <a:r>
                        <a:rPr lang="en-US" sz="1400" dirty="0" smtClean="0">
                          <a:latin typeface="Arial"/>
                          <a:cs typeface="Arial"/>
                        </a:rPr>
                        <a:t>Capsule</a:t>
                      </a:r>
                      <a:r>
                        <a:rPr lang="en-US" sz="1400" baseline="0" dirty="0" smtClean="0">
                          <a:latin typeface="Arial"/>
                          <a:cs typeface="Arial"/>
                        </a:rPr>
                        <a:t> C</a:t>
                      </a:r>
                      <a:r>
                        <a:rPr lang="en-US" sz="1400" baseline="-25000" dirty="0" smtClean="0">
                          <a:latin typeface="Arial"/>
                          <a:cs typeface="Arial"/>
                        </a:rPr>
                        <a:t>144</a:t>
                      </a:r>
                      <a:endParaRPr lang="en-US" sz="1400" baseline="-25000" dirty="0">
                        <a:latin typeface="Arial"/>
                        <a:cs typeface="Arial"/>
                      </a:endParaRPr>
                    </a:p>
                  </a:txBody>
                  <a:tcPr marT="45732" marB="45732"/>
                </a:tc>
                <a:tc>
                  <a:txBody>
                    <a:bodyPr/>
                    <a:lstStyle/>
                    <a:p>
                      <a:pPr algn="r"/>
                      <a:r>
                        <a:rPr lang="en-US" sz="1400" dirty="0" smtClean="0">
                          <a:latin typeface="Arial"/>
                          <a:cs typeface="Arial"/>
                        </a:rPr>
                        <a:t>1.25</a:t>
                      </a:r>
                      <a:endParaRPr lang="en-US" sz="1400" dirty="0">
                        <a:latin typeface="Arial"/>
                        <a:cs typeface="Arial"/>
                      </a:endParaRPr>
                    </a:p>
                  </a:txBody>
                  <a:tcPr marT="45732" marB="45732"/>
                </a:tc>
                <a:tc>
                  <a:txBody>
                    <a:bodyPr/>
                    <a:lstStyle/>
                    <a:p>
                      <a:pPr algn="r"/>
                      <a:r>
                        <a:rPr lang="en-US" sz="1400" dirty="0" smtClean="0">
                          <a:latin typeface="Arial"/>
                          <a:cs typeface="Arial"/>
                        </a:rPr>
                        <a:t>6.72</a:t>
                      </a:r>
                      <a:endParaRPr lang="en-US" sz="1400" dirty="0">
                        <a:latin typeface="Arial"/>
                        <a:cs typeface="Arial"/>
                      </a:endParaRPr>
                    </a:p>
                  </a:txBody>
                  <a:tcPr marT="45732" marB="45732"/>
                </a:tc>
                <a:tc>
                  <a:txBody>
                    <a:bodyPr/>
                    <a:lstStyle/>
                    <a:p>
                      <a:pPr algn="r"/>
                      <a:r>
                        <a:rPr lang="en-US" sz="1400" dirty="0" smtClean="0">
                          <a:latin typeface="Arial"/>
                          <a:cs typeface="Arial"/>
                        </a:rPr>
                        <a:t>3.46</a:t>
                      </a:r>
                      <a:endParaRPr lang="en-US" sz="1400" dirty="0">
                        <a:latin typeface="Arial"/>
                        <a:cs typeface="Arial"/>
                      </a:endParaRPr>
                    </a:p>
                  </a:txBody>
                  <a:tcPr marT="45732" marB="45732"/>
                </a:tc>
              </a:tr>
              <a:tr h="370937">
                <a:tc>
                  <a:txBody>
                    <a:bodyPr/>
                    <a:lstStyle/>
                    <a:p>
                      <a:r>
                        <a:rPr lang="en-US" sz="1400" dirty="0" err="1" smtClean="0">
                          <a:latin typeface="Arial"/>
                          <a:cs typeface="Arial"/>
                        </a:rPr>
                        <a:t>d</a:t>
                      </a:r>
                      <a:endParaRPr lang="en-US" sz="1400" dirty="0">
                        <a:latin typeface="Arial"/>
                        <a:cs typeface="Arial"/>
                      </a:endParaRPr>
                    </a:p>
                  </a:txBody>
                  <a:tcPr marT="45732" marB="45732"/>
                </a:tc>
                <a:tc>
                  <a:txBody>
                    <a:bodyPr/>
                    <a:lstStyle/>
                    <a:p>
                      <a:r>
                        <a:rPr lang="en-US" sz="1400" dirty="0" smtClean="0">
                          <a:latin typeface="Arial"/>
                          <a:cs typeface="Arial"/>
                        </a:rPr>
                        <a:t>Bowl C</a:t>
                      </a:r>
                      <a:r>
                        <a:rPr lang="en-US" sz="1400" baseline="-25000" dirty="0" smtClean="0">
                          <a:latin typeface="Arial"/>
                          <a:cs typeface="Arial"/>
                        </a:rPr>
                        <a:t>120</a:t>
                      </a:r>
                      <a:r>
                        <a:rPr lang="en-US" sz="1400" dirty="0" smtClean="0">
                          <a:latin typeface="Arial"/>
                          <a:cs typeface="Arial"/>
                        </a:rPr>
                        <a:t>H</a:t>
                      </a:r>
                      <a:r>
                        <a:rPr lang="en-US" sz="1400" baseline="-25000" dirty="0" smtClean="0">
                          <a:latin typeface="Arial"/>
                          <a:cs typeface="Arial"/>
                        </a:rPr>
                        <a:t>12</a:t>
                      </a:r>
                      <a:endParaRPr lang="en-US" sz="1400" baseline="-25000" dirty="0">
                        <a:latin typeface="Arial"/>
                        <a:cs typeface="Arial"/>
                      </a:endParaRPr>
                    </a:p>
                  </a:txBody>
                  <a:tcPr marT="45732" marB="45732"/>
                </a:tc>
                <a:tc>
                  <a:txBody>
                    <a:bodyPr/>
                    <a:lstStyle/>
                    <a:p>
                      <a:pPr algn="r"/>
                      <a:r>
                        <a:rPr lang="en-US" sz="1400" dirty="0" smtClean="0">
                          <a:latin typeface="Arial"/>
                          <a:cs typeface="Arial"/>
                        </a:rPr>
                        <a:t>0.46</a:t>
                      </a:r>
                      <a:endParaRPr lang="en-US" sz="1400" dirty="0">
                        <a:latin typeface="Arial"/>
                        <a:cs typeface="Arial"/>
                      </a:endParaRPr>
                    </a:p>
                  </a:txBody>
                  <a:tcPr marT="45732" marB="45732"/>
                </a:tc>
                <a:tc>
                  <a:txBody>
                    <a:bodyPr/>
                    <a:lstStyle/>
                    <a:p>
                      <a:pPr algn="r"/>
                      <a:r>
                        <a:rPr lang="en-US" sz="1400" dirty="0" smtClean="0">
                          <a:latin typeface="Arial"/>
                          <a:cs typeface="Arial"/>
                        </a:rPr>
                        <a:t>5.19</a:t>
                      </a:r>
                      <a:endParaRPr lang="en-US" sz="1400" dirty="0">
                        <a:latin typeface="Arial"/>
                        <a:cs typeface="Arial"/>
                      </a:endParaRPr>
                    </a:p>
                  </a:txBody>
                  <a:tcPr marT="45732" marB="45732"/>
                </a:tc>
                <a:tc>
                  <a:txBody>
                    <a:bodyPr/>
                    <a:lstStyle/>
                    <a:p>
                      <a:pPr algn="r"/>
                      <a:r>
                        <a:rPr lang="en-US" sz="1400" dirty="0" smtClean="0">
                          <a:latin typeface="Arial"/>
                          <a:cs typeface="Arial"/>
                        </a:rPr>
                        <a:t>3.75</a:t>
                      </a:r>
                      <a:endParaRPr lang="en-US" sz="1400" dirty="0">
                        <a:latin typeface="Arial"/>
                        <a:cs typeface="Arial"/>
                      </a:endParaRPr>
                    </a:p>
                  </a:txBody>
                  <a:tcPr marT="45732" marB="45732"/>
                </a:tc>
              </a:tr>
            </a:tbl>
          </a:graphicData>
        </a:graphic>
      </p:graphicFrame>
      <p:sp>
        <p:nvSpPr>
          <p:cNvPr id="25643" name="TextBox 14"/>
          <p:cNvSpPr txBox="1">
            <a:spLocks noChangeArrowheads="1"/>
          </p:cNvSpPr>
          <p:nvPr/>
        </p:nvSpPr>
        <p:spPr bwMode="auto">
          <a:xfrm>
            <a:off x="4648200" y="1828800"/>
            <a:ext cx="4038600" cy="830263"/>
          </a:xfrm>
          <a:prstGeom prst="rect">
            <a:avLst/>
          </a:prstGeom>
          <a:noFill/>
          <a:ln w="9525">
            <a:noFill/>
            <a:miter lim="800000"/>
            <a:headEnd/>
            <a:tailEnd/>
          </a:ln>
        </p:spPr>
        <p:txBody>
          <a:bodyPr>
            <a:spAutoFit/>
          </a:bodyPr>
          <a:lstStyle/>
          <a:p>
            <a:r>
              <a:rPr lang="pl-PL" sz="1600">
                <a:cs typeface="Arial" pitchFamily="34" charset="0"/>
              </a:rPr>
              <a:t>Calculations performed at the Density Functional Theory (DFT) level: B3LYP/6-31G(d)</a:t>
            </a:r>
            <a:endParaRPr lang="en-US" sz="1600">
              <a:cs typeface="Arial" pitchFamily="34" charset="0"/>
            </a:endParaRPr>
          </a:p>
        </p:txBody>
      </p:sp>
      <p:sp>
        <p:nvSpPr>
          <p:cNvPr id="25644" name="TextBox 15"/>
          <p:cNvSpPr txBox="1">
            <a:spLocks noChangeArrowheads="1"/>
          </p:cNvSpPr>
          <p:nvPr/>
        </p:nvSpPr>
        <p:spPr bwMode="auto">
          <a:xfrm>
            <a:off x="533400" y="1600200"/>
            <a:ext cx="5105400" cy="307975"/>
          </a:xfrm>
          <a:prstGeom prst="rect">
            <a:avLst/>
          </a:prstGeom>
          <a:noFill/>
          <a:ln w="9525">
            <a:noFill/>
            <a:miter lim="800000"/>
            <a:headEnd/>
            <a:tailEnd/>
          </a:ln>
        </p:spPr>
        <p:txBody>
          <a:bodyPr>
            <a:spAutoFit/>
          </a:bodyPr>
          <a:lstStyle/>
          <a:p>
            <a:r>
              <a:rPr lang="cs-CZ" sz="1400">
                <a:solidFill>
                  <a:srgbClr val="0070C0"/>
                </a:solidFill>
                <a:cs typeface="Arial" pitchFamily="34" charset="0"/>
              </a:rPr>
              <a:t>Shukla, Leszczynski (2006) </a:t>
            </a:r>
            <a:r>
              <a:rPr lang="cs-CZ" sz="1400" i="1">
                <a:solidFill>
                  <a:srgbClr val="0070C0"/>
                </a:solidFill>
                <a:cs typeface="Arial" pitchFamily="34" charset="0"/>
              </a:rPr>
              <a:t>Chem. Phys. Lett.</a:t>
            </a:r>
            <a:r>
              <a:rPr lang="cs-CZ" sz="1400">
                <a:solidFill>
                  <a:srgbClr val="0070C0"/>
                </a:solidFill>
                <a:cs typeface="Arial" pitchFamily="34" charset="0"/>
              </a:rPr>
              <a:t> </a:t>
            </a:r>
            <a:r>
              <a:rPr lang="cs-CZ" sz="1400" u="sng">
                <a:solidFill>
                  <a:srgbClr val="0070C0"/>
                </a:solidFill>
                <a:cs typeface="Arial" pitchFamily="34" charset="0"/>
              </a:rPr>
              <a:t>428</a:t>
            </a:r>
            <a:r>
              <a:rPr lang="cs-CZ" sz="1400">
                <a:solidFill>
                  <a:srgbClr val="0070C0"/>
                </a:solidFill>
                <a:cs typeface="Arial" pitchFamily="34" charset="0"/>
              </a:rPr>
              <a:t>: 317-320. </a:t>
            </a:r>
            <a:endParaRPr lang="en-US" sz="1400">
              <a:solidFill>
                <a:srgbClr val="0070C0"/>
              </a:solidFill>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0"/>
            <a:ext cx="8229600" cy="1143000"/>
          </a:xfrm>
        </p:spPr>
        <p:txBody>
          <a:bodyPr/>
          <a:lstStyle/>
          <a:p>
            <a:r>
              <a:rPr lang="en-US" sz="3600" smtClean="0">
                <a:solidFill>
                  <a:srgbClr val="993300"/>
                </a:solidFill>
                <a:latin typeface="Aharoni" pitchFamily="2" charset="-79"/>
                <a:cs typeface="Aharoni" pitchFamily="2" charset="-79"/>
              </a:rPr>
              <a:t>Experimental techniques that can be used to obtain nano-descriptors</a:t>
            </a:r>
          </a:p>
        </p:txBody>
      </p:sp>
      <p:sp>
        <p:nvSpPr>
          <p:cNvPr id="3076" name="Content Placeholder 2"/>
          <p:cNvSpPr>
            <a:spLocks noGrp="1"/>
          </p:cNvSpPr>
          <p:nvPr>
            <p:ph idx="1"/>
          </p:nvPr>
        </p:nvSpPr>
        <p:spPr/>
        <p:txBody>
          <a:bodyPr/>
          <a:lstStyle/>
          <a:p>
            <a:endParaRPr lang="en-US" smtClean="0"/>
          </a:p>
        </p:txBody>
      </p:sp>
      <p:grpSp>
        <p:nvGrpSpPr>
          <p:cNvPr id="2" name="Group 10"/>
          <p:cNvGrpSpPr>
            <a:grpSpLocks/>
          </p:cNvGrpSpPr>
          <p:nvPr/>
        </p:nvGrpSpPr>
        <p:grpSpPr bwMode="auto">
          <a:xfrm>
            <a:off x="457200" y="1676400"/>
            <a:ext cx="8382000" cy="4656138"/>
            <a:chOff x="457200" y="1362776"/>
            <a:chExt cx="8382000" cy="4876800"/>
          </a:xfrm>
        </p:grpSpPr>
        <p:graphicFrame>
          <p:nvGraphicFramePr>
            <p:cNvPr id="3074" name="Object 5"/>
            <p:cNvGraphicFramePr>
              <a:graphicFrameLocks noChangeAspect="1"/>
            </p:cNvGraphicFramePr>
            <p:nvPr/>
          </p:nvGraphicFramePr>
          <p:xfrm>
            <a:off x="457200" y="1362776"/>
            <a:ext cx="5486400" cy="4876800"/>
          </p:xfrm>
          <a:graphic>
            <a:graphicData uri="http://schemas.openxmlformats.org/presentationml/2006/ole">
              <mc:AlternateContent xmlns:mc="http://schemas.openxmlformats.org/markup-compatibility/2006">
                <mc:Choice xmlns:v="urn:schemas-microsoft-com:vml" Requires="v">
                  <p:oleObj spid="_x0000_s24641" name="Document" r:id="rId3" imgW="21942857" imgH="19504762" progId="Word.Document.12">
                    <p:link updateAutomatic="1"/>
                  </p:oleObj>
                </mc:Choice>
                <mc:Fallback>
                  <p:oleObj name="Document" r:id="rId3" imgW="21942857" imgH="19504762" progId="Word.Document.12">
                    <p:link updateAutomatic="1"/>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62776"/>
                          <a:ext cx="54864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 name="Rectangle 5"/>
            <p:cNvSpPr/>
            <p:nvPr/>
          </p:nvSpPr>
          <p:spPr>
            <a:xfrm>
              <a:off x="5486400" y="1549002"/>
              <a:ext cx="3352800" cy="45359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2800" b="1" dirty="0">
                  <a:solidFill>
                    <a:srgbClr val="C00000"/>
                  </a:solidFill>
                  <a:latin typeface="Aharoni" pitchFamily="2" charset="-79"/>
                  <a:cs typeface="Aharoni" pitchFamily="2" charset="-79"/>
                </a:rPr>
                <a:t>Abbreviations: </a:t>
              </a:r>
              <a:r>
                <a:rPr lang="en-US" sz="1600" dirty="0">
                  <a:solidFill>
                    <a:srgbClr val="000000"/>
                  </a:solidFill>
                  <a:latin typeface="Arial"/>
                  <a:cs typeface="Arial"/>
                </a:rPr>
                <a:t/>
              </a:r>
              <a:br>
                <a:rPr lang="en-US" sz="1600" dirty="0">
                  <a:solidFill>
                    <a:srgbClr val="000000"/>
                  </a:solidFill>
                  <a:latin typeface="Arial"/>
                  <a:cs typeface="Arial"/>
                </a:rPr>
              </a:br>
              <a:endParaRPr lang="cs-CZ" sz="1600" dirty="0">
                <a:solidFill>
                  <a:srgbClr val="000000"/>
                </a:solidFill>
                <a:latin typeface="Arial"/>
                <a:cs typeface="Arial"/>
              </a:endParaRPr>
            </a:p>
            <a:p>
              <a:pPr indent="-360000" fontAlgn="auto">
                <a:spcBef>
                  <a:spcPts val="0"/>
                </a:spcBef>
                <a:spcAft>
                  <a:spcPts val="0"/>
                </a:spcAft>
                <a:buFont typeface="Arial"/>
                <a:buChar char="•"/>
                <a:defRPr/>
              </a:pPr>
              <a:r>
                <a:rPr lang="en-US" sz="1400" dirty="0">
                  <a:solidFill>
                    <a:schemeClr val="tx1"/>
                  </a:solidFill>
                  <a:latin typeface="Arial"/>
                  <a:cs typeface="Arial"/>
                </a:rPr>
                <a:t>EM- electronic microscopy, </a:t>
              </a:r>
            </a:p>
            <a:p>
              <a:pPr indent="-360000" fontAlgn="auto">
                <a:spcBef>
                  <a:spcPts val="0"/>
                </a:spcBef>
                <a:spcAft>
                  <a:spcPts val="0"/>
                </a:spcAft>
                <a:buFont typeface="Arial"/>
                <a:buChar char="•"/>
                <a:defRPr/>
              </a:pPr>
              <a:r>
                <a:rPr lang="en-US" sz="1400" dirty="0">
                  <a:solidFill>
                    <a:schemeClr val="tx1"/>
                  </a:solidFill>
                  <a:latin typeface="Arial"/>
                  <a:cs typeface="Arial"/>
                </a:rPr>
                <a:t>AFM - atomic force microscopy,</a:t>
              </a:r>
            </a:p>
            <a:p>
              <a:pPr indent="-360000" fontAlgn="auto">
                <a:spcBef>
                  <a:spcPts val="0"/>
                </a:spcBef>
                <a:spcAft>
                  <a:spcPts val="0"/>
                </a:spcAft>
                <a:buFont typeface="Arial"/>
                <a:buChar char="•"/>
                <a:defRPr/>
              </a:pPr>
              <a:r>
                <a:rPr lang="en-US" sz="1400" dirty="0">
                  <a:solidFill>
                    <a:schemeClr val="tx1"/>
                  </a:solidFill>
                  <a:latin typeface="Arial"/>
                  <a:cs typeface="Arial"/>
                </a:rPr>
                <a:t>FFF- field flow filtration, </a:t>
              </a:r>
            </a:p>
            <a:p>
              <a:pPr indent="-360000" fontAlgn="auto">
                <a:spcBef>
                  <a:spcPts val="0"/>
                </a:spcBef>
                <a:spcAft>
                  <a:spcPts val="0"/>
                </a:spcAft>
                <a:buFont typeface="Arial"/>
                <a:buChar char="•"/>
                <a:defRPr/>
              </a:pPr>
              <a:r>
                <a:rPr lang="en-US" sz="1400" dirty="0">
                  <a:solidFill>
                    <a:schemeClr val="tx1"/>
                  </a:solidFill>
                  <a:latin typeface="Arial"/>
                  <a:cs typeface="Arial"/>
                </a:rPr>
                <a:t>DLS - dynamic light scattering, </a:t>
              </a:r>
            </a:p>
            <a:p>
              <a:pPr indent="-360000" fontAlgn="auto">
                <a:spcBef>
                  <a:spcPts val="0"/>
                </a:spcBef>
                <a:spcAft>
                  <a:spcPts val="0"/>
                </a:spcAft>
                <a:buFont typeface="Arial"/>
                <a:buChar char="•"/>
                <a:defRPr/>
              </a:pPr>
              <a:r>
                <a:rPr lang="en-US" sz="1400" dirty="0">
                  <a:solidFill>
                    <a:schemeClr val="tx1"/>
                  </a:solidFill>
                  <a:latin typeface="Arial"/>
                  <a:cs typeface="Arial"/>
                </a:rPr>
                <a:t>LC- liquid chromatography, </a:t>
              </a:r>
            </a:p>
            <a:p>
              <a:pPr indent="-360000" fontAlgn="auto">
                <a:spcBef>
                  <a:spcPts val="0"/>
                </a:spcBef>
                <a:spcAft>
                  <a:spcPts val="0"/>
                </a:spcAft>
                <a:buFont typeface="Arial"/>
                <a:buChar char="•"/>
                <a:defRPr/>
              </a:pPr>
              <a:r>
                <a:rPr lang="en-US" sz="1400" dirty="0">
                  <a:solidFill>
                    <a:schemeClr val="tx1"/>
                  </a:solidFill>
                  <a:latin typeface="Arial"/>
                  <a:cs typeface="Arial"/>
                </a:rPr>
                <a:t>XRD - X-ray diffraction, </a:t>
              </a:r>
            </a:p>
            <a:p>
              <a:pPr indent="-360000" fontAlgn="auto">
                <a:spcBef>
                  <a:spcPts val="0"/>
                </a:spcBef>
                <a:spcAft>
                  <a:spcPts val="0"/>
                </a:spcAft>
                <a:buFont typeface="Arial"/>
                <a:buChar char="•"/>
                <a:defRPr/>
              </a:pPr>
              <a:r>
                <a:rPr lang="en-US" sz="1400" dirty="0">
                  <a:solidFill>
                    <a:schemeClr val="tx1"/>
                  </a:solidFill>
                  <a:latin typeface="Arial"/>
                  <a:cs typeface="Arial"/>
                </a:rPr>
                <a:t>TEM - transmission electron</a:t>
              </a:r>
              <a:br>
                <a:rPr lang="en-US" sz="1400" dirty="0">
                  <a:solidFill>
                    <a:schemeClr val="tx1"/>
                  </a:solidFill>
                  <a:latin typeface="Arial"/>
                  <a:cs typeface="Arial"/>
                </a:rPr>
              </a:br>
              <a:r>
                <a:rPr lang="en-US" sz="1400" dirty="0">
                  <a:solidFill>
                    <a:schemeClr val="tx1"/>
                  </a:solidFill>
                  <a:latin typeface="Arial"/>
                  <a:cs typeface="Arial"/>
                </a:rPr>
                <a:t>        microscopy, </a:t>
              </a:r>
            </a:p>
            <a:p>
              <a:pPr indent="-360000" fontAlgn="auto">
                <a:spcBef>
                  <a:spcPts val="0"/>
                </a:spcBef>
                <a:spcAft>
                  <a:spcPts val="0"/>
                </a:spcAft>
                <a:buFont typeface="Arial"/>
                <a:buChar char="•"/>
                <a:defRPr/>
              </a:pPr>
              <a:r>
                <a:rPr lang="en-US" sz="1400" dirty="0">
                  <a:solidFill>
                    <a:schemeClr val="tx1"/>
                  </a:solidFill>
                  <a:latin typeface="Arial"/>
                  <a:cs typeface="Arial"/>
                </a:rPr>
                <a:t>ICP-MS - inductively coupled</a:t>
              </a:r>
              <a:br>
                <a:rPr lang="en-US" sz="1400" dirty="0">
                  <a:solidFill>
                    <a:schemeClr val="tx1"/>
                  </a:solidFill>
                  <a:latin typeface="Arial"/>
                  <a:cs typeface="Arial"/>
                </a:rPr>
              </a:br>
              <a:r>
                <a:rPr lang="en-US" sz="1400" dirty="0">
                  <a:solidFill>
                    <a:schemeClr val="tx1"/>
                  </a:solidFill>
                  <a:latin typeface="Arial"/>
                  <a:cs typeface="Arial"/>
                </a:rPr>
                <a:t>        plasma mass spectrometry, </a:t>
              </a:r>
            </a:p>
            <a:p>
              <a:pPr indent="-360000" fontAlgn="auto">
                <a:spcBef>
                  <a:spcPts val="0"/>
                </a:spcBef>
                <a:spcAft>
                  <a:spcPts val="0"/>
                </a:spcAft>
                <a:buFont typeface="Arial"/>
                <a:buChar char="•"/>
                <a:defRPr/>
              </a:pPr>
              <a:r>
                <a:rPr lang="en-US" sz="1400" dirty="0">
                  <a:solidFill>
                    <a:schemeClr val="tx1"/>
                  </a:solidFill>
                  <a:latin typeface="Arial"/>
                  <a:cs typeface="Arial"/>
                </a:rPr>
                <a:t>ICP-OES - inductively coupled </a:t>
              </a:r>
              <a:br>
                <a:rPr lang="en-US" sz="1400" dirty="0">
                  <a:solidFill>
                    <a:schemeClr val="tx1"/>
                  </a:solidFill>
                  <a:latin typeface="Arial"/>
                  <a:cs typeface="Arial"/>
                </a:rPr>
              </a:br>
              <a:r>
                <a:rPr lang="en-US" sz="1400" dirty="0">
                  <a:solidFill>
                    <a:schemeClr val="tx1"/>
                  </a:solidFill>
                  <a:latin typeface="Arial"/>
                  <a:cs typeface="Arial"/>
                </a:rPr>
                <a:t>        plasma emission spectroscopy,</a:t>
              </a:r>
            </a:p>
            <a:p>
              <a:pPr indent="-360000" fontAlgn="auto">
                <a:spcBef>
                  <a:spcPts val="0"/>
                </a:spcBef>
                <a:spcAft>
                  <a:spcPts val="0"/>
                </a:spcAft>
                <a:buFont typeface="Arial"/>
                <a:buChar char="•"/>
                <a:defRPr/>
              </a:pPr>
              <a:r>
                <a:rPr lang="en-US" sz="1400" dirty="0">
                  <a:solidFill>
                    <a:schemeClr val="tx1"/>
                  </a:solidFill>
                  <a:latin typeface="Arial"/>
                  <a:cs typeface="Arial"/>
                </a:rPr>
                <a:t>EDX - energy dispersive X-ray </a:t>
              </a:r>
              <a:br>
                <a:rPr lang="en-US" sz="1400" dirty="0">
                  <a:solidFill>
                    <a:schemeClr val="tx1"/>
                  </a:solidFill>
                  <a:latin typeface="Arial"/>
                  <a:cs typeface="Arial"/>
                </a:rPr>
              </a:br>
              <a:r>
                <a:rPr lang="en-US" sz="1400" dirty="0">
                  <a:solidFill>
                    <a:schemeClr val="tx1"/>
                  </a:solidFill>
                  <a:latin typeface="Arial"/>
                  <a:cs typeface="Arial"/>
                </a:rPr>
                <a:t>        spectrometry, </a:t>
              </a:r>
            </a:p>
            <a:p>
              <a:pPr indent="-360000" fontAlgn="auto">
                <a:spcBef>
                  <a:spcPts val="0"/>
                </a:spcBef>
                <a:spcAft>
                  <a:spcPts val="0"/>
                </a:spcAft>
                <a:buFont typeface="Arial"/>
                <a:buChar char="•"/>
                <a:defRPr/>
              </a:pPr>
              <a:r>
                <a:rPr lang="en-US" sz="1400" dirty="0">
                  <a:solidFill>
                    <a:schemeClr val="tx1"/>
                  </a:solidFill>
                  <a:latin typeface="Arial"/>
                  <a:cs typeface="Arial"/>
                </a:rPr>
                <a:t>ESEM - environmental scanning </a:t>
              </a:r>
              <a:br>
                <a:rPr lang="en-US" sz="1400" dirty="0">
                  <a:solidFill>
                    <a:schemeClr val="tx1"/>
                  </a:solidFill>
                  <a:latin typeface="Arial"/>
                  <a:cs typeface="Arial"/>
                </a:rPr>
              </a:br>
              <a:r>
                <a:rPr lang="en-US" sz="1400" dirty="0">
                  <a:solidFill>
                    <a:schemeClr val="tx1"/>
                  </a:solidFill>
                  <a:latin typeface="Arial"/>
                  <a:cs typeface="Arial"/>
                </a:rPr>
                <a:t>        electron microscopy.</a:t>
              </a:r>
              <a:endParaRPr lang="cs-CZ" sz="1400" dirty="0">
                <a:solidFill>
                  <a:schemeClr val="tx1"/>
                </a:solidFill>
                <a:latin typeface="Arial"/>
                <a:cs typeface="Arial"/>
              </a:endParaRPr>
            </a:p>
            <a:p>
              <a:pPr algn="ctr" fontAlgn="auto">
                <a:spcBef>
                  <a:spcPts val="0"/>
                </a:spcBef>
                <a:spcAft>
                  <a:spcPts val="0"/>
                </a:spcAft>
                <a:defRPr/>
              </a:pPr>
              <a:endParaRPr lang="en-US" dirty="0"/>
            </a:p>
          </p:txBody>
        </p:sp>
      </p:grpSp>
      <p:sp>
        <p:nvSpPr>
          <p:cNvPr id="3078" name="TextBox 6"/>
          <p:cNvSpPr txBox="1">
            <a:spLocks noChangeArrowheads="1"/>
          </p:cNvSpPr>
          <p:nvPr/>
        </p:nvSpPr>
        <p:spPr bwMode="auto">
          <a:xfrm>
            <a:off x="457200" y="1143000"/>
            <a:ext cx="5562600" cy="369888"/>
          </a:xfrm>
          <a:prstGeom prst="rect">
            <a:avLst/>
          </a:prstGeom>
          <a:noFill/>
          <a:ln w="9525">
            <a:noFill/>
            <a:miter lim="800000"/>
            <a:headEnd/>
            <a:tailEnd/>
          </a:ln>
        </p:spPr>
        <p:txBody>
          <a:bodyPr>
            <a:spAutoFit/>
          </a:bodyPr>
          <a:lstStyle/>
          <a:p>
            <a:r>
              <a:rPr lang="cs-CZ">
                <a:solidFill>
                  <a:srgbClr val="0070C0"/>
                </a:solidFill>
                <a:cs typeface="Arial" pitchFamily="34" charset="0"/>
              </a:rPr>
              <a:t>Haselov et al. (2008) </a:t>
            </a:r>
            <a:r>
              <a:rPr lang="cs-CZ" i="1">
                <a:solidFill>
                  <a:srgbClr val="0070C0"/>
                </a:solidFill>
                <a:cs typeface="Arial" pitchFamily="34" charset="0"/>
              </a:rPr>
              <a:t>Ecotoxicology</a:t>
            </a:r>
            <a:r>
              <a:rPr lang="cs-CZ">
                <a:solidFill>
                  <a:srgbClr val="0070C0"/>
                </a:solidFill>
                <a:cs typeface="Arial" pitchFamily="34" charset="0"/>
              </a:rPr>
              <a:t> </a:t>
            </a:r>
            <a:r>
              <a:rPr lang="cs-CZ" u="sng">
                <a:solidFill>
                  <a:srgbClr val="0070C0"/>
                </a:solidFill>
                <a:cs typeface="Arial" pitchFamily="34" charset="0"/>
              </a:rPr>
              <a:t>17</a:t>
            </a:r>
            <a:r>
              <a:rPr lang="cs-CZ">
                <a:solidFill>
                  <a:srgbClr val="0070C0"/>
                </a:solidFill>
                <a:cs typeface="Arial" pitchFamily="34" charset="0"/>
              </a:rPr>
              <a:t>: 344-361. </a:t>
            </a:r>
            <a:endParaRPr lang="en-US">
              <a:solidFill>
                <a:srgbClr val="0070C0"/>
              </a:solidFill>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228600"/>
            <a:ext cx="9144000" cy="1143000"/>
          </a:xfrm>
        </p:spPr>
        <p:txBody>
          <a:bodyPr/>
          <a:lstStyle/>
          <a:p>
            <a:r>
              <a:rPr lang="en-US" sz="3600" smtClean="0">
                <a:solidFill>
                  <a:srgbClr val="993300"/>
                </a:solidFill>
                <a:latin typeface="Aharoni" pitchFamily="2" charset="-79"/>
                <a:cs typeface="Aharoni" pitchFamily="2" charset="-79"/>
              </a:rPr>
              <a:t>Agglomeration and aggregation of NPs</a:t>
            </a:r>
          </a:p>
        </p:txBody>
      </p:sp>
      <p:sp>
        <p:nvSpPr>
          <p:cNvPr id="28675" name="Content Placeholder 2"/>
          <p:cNvSpPr>
            <a:spLocks noGrp="1"/>
          </p:cNvSpPr>
          <p:nvPr>
            <p:ph idx="1"/>
          </p:nvPr>
        </p:nvSpPr>
        <p:spPr/>
        <p:txBody>
          <a:bodyPr/>
          <a:lstStyle/>
          <a:p>
            <a:endParaRPr lang="en-US" smtClean="0"/>
          </a:p>
        </p:txBody>
      </p:sp>
      <p:pic>
        <p:nvPicPr>
          <p:cNvPr id="28676" name="Picture 2"/>
          <p:cNvPicPr>
            <a:picLocks noChangeAspect="1" noChangeArrowheads="1"/>
          </p:cNvPicPr>
          <p:nvPr/>
        </p:nvPicPr>
        <p:blipFill>
          <a:blip r:embed="rId2" cstate="print"/>
          <a:srcRect/>
          <a:stretch>
            <a:fillRect/>
          </a:stretch>
        </p:blipFill>
        <p:spPr bwMode="auto">
          <a:xfrm>
            <a:off x="0" y="1524000"/>
            <a:ext cx="9144000" cy="5334000"/>
          </a:xfrm>
          <a:prstGeom prst="rect">
            <a:avLst/>
          </a:prstGeom>
          <a:noFill/>
          <a:ln w="9525">
            <a:noFill/>
            <a:miter lim="800000"/>
            <a:headEnd/>
            <a:tailEnd/>
          </a:ln>
        </p:spPr>
      </p:pic>
      <p:sp>
        <p:nvSpPr>
          <p:cNvPr id="28677" name="Rectangle 4"/>
          <p:cNvSpPr>
            <a:spLocks noChangeArrowheads="1"/>
          </p:cNvSpPr>
          <p:nvPr/>
        </p:nvSpPr>
        <p:spPr bwMode="auto">
          <a:xfrm>
            <a:off x="304800" y="1371600"/>
            <a:ext cx="3511550" cy="307975"/>
          </a:xfrm>
          <a:prstGeom prst="rect">
            <a:avLst/>
          </a:prstGeom>
          <a:noFill/>
          <a:ln w="9525">
            <a:noFill/>
            <a:miter lim="800000"/>
            <a:headEnd/>
            <a:tailEnd/>
          </a:ln>
        </p:spPr>
        <p:txBody>
          <a:bodyPr>
            <a:spAutoFit/>
          </a:bodyPr>
          <a:lstStyle/>
          <a:p>
            <a:r>
              <a:rPr lang="de-DE" sz="1400">
                <a:solidFill>
                  <a:srgbClr val="0070C0"/>
                </a:solidFill>
                <a:cs typeface="Arial" pitchFamily="34" charset="0"/>
              </a:rPr>
              <a:t>Jiang (2009) </a:t>
            </a:r>
            <a:r>
              <a:rPr lang="de-DE" sz="1400" i="1">
                <a:solidFill>
                  <a:srgbClr val="0070C0"/>
                </a:solidFill>
                <a:cs typeface="Arial" pitchFamily="34" charset="0"/>
              </a:rPr>
              <a:t>J. Nanopart. Res. </a:t>
            </a:r>
            <a:r>
              <a:rPr lang="de-DE" sz="1400" i="1" u="sng">
                <a:solidFill>
                  <a:srgbClr val="0070C0"/>
                </a:solidFill>
                <a:cs typeface="Arial" pitchFamily="34" charset="0"/>
              </a:rPr>
              <a:t>11</a:t>
            </a:r>
            <a:r>
              <a:rPr lang="de-DE" sz="1400">
                <a:solidFill>
                  <a:srgbClr val="0070C0"/>
                </a:solidFill>
                <a:cs typeface="Arial" pitchFamily="34" charset="0"/>
              </a:rPr>
              <a:t>: 77-89.</a:t>
            </a:r>
            <a:r>
              <a:rPr lang="cs-CZ" sz="1400">
                <a:solidFill>
                  <a:srgbClr val="0070C0"/>
                </a:solidFill>
                <a:cs typeface="Arial" pitchFamily="34" charset="0"/>
              </a:rPr>
              <a:t> </a:t>
            </a:r>
            <a:endParaRPr lang="en-US" sz="1400">
              <a:solidFill>
                <a:srgbClr val="0070C0"/>
              </a:solidFill>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4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p:nvPr/>
        </p:nvSpPr>
        <p:spPr>
          <a:xfrm>
            <a:off x="267109" y="1026479"/>
            <a:ext cx="8193322" cy="261610"/>
          </a:xfrm>
          <a:prstGeom prst="rect">
            <a:avLst/>
          </a:prstGeom>
        </p:spPr>
        <p:txBody>
          <a:bodyPr wrap="square">
            <a:spAutoFit/>
          </a:bodyPr>
          <a:lstStyle/>
          <a:p>
            <a:r>
              <a:rPr lang="en-US" sz="1100" dirty="0">
                <a:solidFill>
                  <a:srgbClr val="000099"/>
                </a:solidFill>
              </a:rPr>
              <a:t>  Marco </a:t>
            </a:r>
            <a:r>
              <a:rPr lang="en-US" sz="1100" dirty="0" err="1" smtClean="0">
                <a:solidFill>
                  <a:srgbClr val="000099"/>
                </a:solidFill>
              </a:rPr>
              <a:t>Monopoli</a:t>
            </a:r>
            <a:r>
              <a:rPr lang="en-US" sz="1100" dirty="0" smtClean="0">
                <a:solidFill>
                  <a:srgbClr val="000099"/>
                </a:solidFill>
              </a:rPr>
              <a:t>, </a:t>
            </a:r>
            <a:r>
              <a:rPr lang="en-US" sz="1100" dirty="0" err="1" smtClean="0">
                <a:solidFill>
                  <a:srgbClr val="000099"/>
                </a:solidFill>
              </a:rPr>
              <a:t>Christoffer</a:t>
            </a:r>
            <a:r>
              <a:rPr lang="en-US" sz="1100" dirty="0" smtClean="0">
                <a:solidFill>
                  <a:srgbClr val="000099"/>
                </a:solidFill>
              </a:rPr>
              <a:t> </a:t>
            </a:r>
            <a:r>
              <a:rPr lang="en-US" sz="1100" dirty="0" err="1" smtClean="0">
                <a:solidFill>
                  <a:srgbClr val="000099"/>
                </a:solidFill>
              </a:rPr>
              <a:t>Åberg</a:t>
            </a:r>
            <a:r>
              <a:rPr lang="en-US" sz="1100" dirty="0" smtClean="0">
                <a:solidFill>
                  <a:srgbClr val="000099"/>
                </a:solidFill>
              </a:rPr>
              <a:t>, Anna </a:t>
            </a:r>
            <a:r>
              <a:rPr lang="en-US" sz="1100" dirty="0" err="1" smtClean="0">
                <a:solidFill>
                  <a:srgbClr val="000099"/>
                </a:solidFill>
              </a:rPr>
              <a:t>Salvati</a:t>
            </a:r>
            <a:r>
              <a:rPr lang="en-US" sz="1100" dirty="0">
                <a:solidFill>
                  <a:srgbClr val="000099"/>
                </a:solidFill>
              </a:rPr>
              <a:t> </a:t>
            </a:r>
            <a:r>
              <a:rPr lang="en-US" sz="1100" dirty="0" smtClean="0">
                <a:solidFill>
                  <a:srgbClr val="000099"/>
                </a:solidFill>
              </a:rPr>
              <a:t>&amp; </a:t>
            </a:r>
            <a:r>
              <a:rPr lang="en-US" sz="1100" dirty="0">
                <a:solidFill>
                  <a:srgbClr val="000099"/>
                </a:solidFill>
              </a:rPr>
              <a:t>Kenneth </a:t>
            </a:r>
            <a:r>
              <a:rPr lang="en-US" sz="1100" dirty="0" smtClean="0">
                <a:solidFill>
                  <a:srgbClr val="000099"/>
                </a:solidFill>
              </a:rPr>
              <a:t>Dawson, Nature Nanotechnology, 7, 779–786  (</a:t>
            </a:r>
            <a:r>
              <a:rPr lang="en-US" sz="1100" dirty="0">
                <a:solidFill>
                  <a:srgbClr val="000099"/>
                </a:solidFill>
              </a:rPr>
              <a:t>2012)</a:t>
            </a:r>
          </a:p>
        </p:txBody>
      </p:sp>
      <p:sp>
        <p:nvSpPr>
          <p:cNvPr id="11" name="Rectangle 2"/>
          <p:cNvSpPr>
            <a:spLocks noGrp="1" noChangeArrowheads="1"/>
          </p:cNvSpPr>
          <p:nvPr>
            <p:ph type="title"/>
          </p:nvPr>
        </p:nvSpPr>
        <p:spPr>
          <a:xfrm>
            <a:off x="467543" y="260648"/>
            <a:ext cx="7992887" cy="792088"/>
          </a:xfrm>
        </p:spPr>
        <p:txBody>
          <a:bodyPr/>
          <a:lstStyle/>
          <a:p>
            <a:pPr eaLnBrk="1" hangingPunct="1"/>
            <a:r>
              <a:rPr lang="en-US" altLang="en-US" sz="4000" b="1" dirty="0" smtClean="0">
                <a:solidFill>
                  <a:srgbClr val="C00000"/>
                </a:solidFill>
                <a:latin typeface="Arial" charset="0"/>
              </a:rPr>
              <a:t>Formation of Protein </a:t>
            </a:r>
            <a:r>
              <a:rPr lang="en-US" altLang="en-US" sz="4000" b="1" dirty="0">
                <a:solidFill>
                  <a:srgbClr val="C00000"/>
                </a:solidFill>
                <a:latin typeface="Arial" charset="0"/>
              </a:rPr>
              <a:t>C</a:t>
            </a:r>
            <a:r>
              <a:rPr lang="en-US" altLang="en-US" sz="4000" b="1" dirty="0" smtClean="0">
                <a:solidFill>
                  <a:srgbClr val="C00000"/>
                </a:solidFill>
                <a:latin typeface="Arial" charset="0"/>
              </a:rPr>
              <a:t>oronas</a:t>
            </a:r>
          </a:p>
        </p:txBody>
      </p:sp>
      <p:pic>
        <p:nvPicPr>
          <p:cNvPr id="22534" name="Picture 6" descr="http://www.nature.com/nnano/journal/v7/n12/images/nnano.2012.207-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13384"/>
            <a:ext cx="8422829" cy="494151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12851055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idx="1"/>
          </p:nvPr>
        </p:nvPicPr>
        <p:blipFill>
          <a:blip r:embed="rId2" cstate="print"/>
          <a:srcRect/>
          <a:stretch>
            <a:fillRect/>
          </a:stretch>
        </p:blipFill>
        <p:spPr>
          <a:xfrm>
            <a:off x="2895600" y="0"/>
            <a:ext cx="4876800" cy="6858000"/>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65200" y="3238500"/>
            <a:ext cx="863600" cy="400050"/>
          </a:xfrm>
          <a:prstGeom prst="rect">
            <a:avLst/>
          </a:prstGeom>
          <a:noFill/>
          <a:ln w="9525">
            <a:noFill/>
            <a:miter lim="800000"/>
            <a:headEnd/>
            <a:tailEnd/>
          </a:ln>
        </p:spPr>
        <p:txBody>
          <a:bodyPr wrap="none" anchor="ctr">
            <a:spAutoFit/>
          </a:bodyPr>
          <a:lstStyle/>
          <a:p>
            <a:r>
              <a:rPr lang="en-US" sz="2000" b="1">
                <a:latin typeface="Calibri" pitchFamily="34" charset="0"/>
              </a:rPr>
              <a:t>G-Au</a:t>
            </a:r>
            <a:r>
              <a:rPr lang="en-US" sz="2000" b="1" baseline="-25000">
                <a:latin typeface="Calibri" pitchFamily="34" charset="0"/>
              </a:rPr>
              <a:t>2</a:t>
            </a:r>
            <a:r>
              <a:rPr lang="en-US" sz="2000" b="1">
                <a:latin typeface="Calibri" pitchFamily="34" charset="0"/>
              </a:rPr>
              <a:t> </a:t>
            </a:r>
          </a:p>
        </p:txBody>
      </p:sp>
      <p:sp>
        <p:nvSpPr>
          <p:cNvPr id="31747" name="Rectangle 3"/>
          <p:cNvSpPr>
            <a:spLocks noChangeArrowheads="1"/>
          </p:cNvSpPr>
          <p:nvPr/>
        </p:nvSpPr>
        <p:spPr bwMode="auto">
          <a:xfrm>
            <a:off x="4038600" y="3238500"/>
            <a:ext cx="863600" cy="400050"/>
          </a:xfrm>
          <a:prstGeom prst="rect">
            <a:avLst/>
          </a:prstGeom>
          <a:noFill/>
          <a:ln w="9525">
            <a:noFill/>
            <a:miter lim="800000"/>
            <a:headEnd/>
            <a:tailEnd/>
          </a:ln>
        </p:spPr>
        <p:txBody>
          <a:bodyPr wrap="none" anchor="ctr">
            <a:spAutoFit/>
          </a:bodyPr>
          <a:lstStyle/>
          <a:p>
            <a:r>
              <a:rPr lang="en-US" sz="2000" b="1">
                <a:latin typeface="Calibri" pitchFamily="34" charset="0"/>
              </a:rPr>
              <a:t>G-Au</a:t>
            </a:r>
            <a:r>
              <a:rPr lang="en-US" sz="2000" b="1" baseline="-25000">
                <a:latin typeface="Calibri" pitchFamily="34" charset="0"/>
              </a:rPr>
              <a:t>4</a:t>
            </a:r>
            <a:r>
              <a:rPr lang="en-US" sz="2000">
                <a:solidFill>
                  <a:srgbClr val="CC3300"/>
                </a:solidFill>
                <a:latin typeface="Calibri" pitchFamily="34" charset="0"/>
              </a:rPr>
              <a:t> </a:t>
            </a:r>
          </a:p>
        </p:txBody>
      </p:sp>
      <p:sp>
        <p:nvSpPr>
          <p:cNvPr id="31748" name="Rectangle 4"/>
          <p:cNvSpPr>
            <a:spLocks noChangeArrowheads="1"/>
          </p:cNvSpPr>
          <p:nvPr/>
        </p:nvSpPr>
        <p:spPr bwMode="auto">
          <a:xfrm>
            <a:off x="838200" y="6057900"/>
            <a:ext cx="1000125" cy="400050"/>
          </a:xfrm>
          <a:prstGeom prst="rect">
            <a:avLst/>
          </a:prstGeom>
          <a:noFill/>
          <a:ln w="9525">
            <a:noFill/>
            <a:miter lim="800000"/>
            <a:headEnd/>
            <a:tailEnd/>
          </a:ln>
        </p:spPr>
        <p:txBody>
          <a:bodyPr wrap="none" anchor="ctr">
            <a:spAutoFit/>
          </a:bodyPr>
          <a:lstStyle/>
          <a:p>
            <a:r>
              <a:rPr lang="en-US" sz="2000" b="1">
                <a:latin typeface="Calibri" pitchFamily="34" charset="0"/>
              </a:rPr>
              <a:t>GC-Au</a:t>
            </a:r>
            <a:r>
              <a:rPr lang="en-US" sz="2000" b="1" baseline="-25000">
                <a:latin typeface="Calibri" pitchFamily="34" charset="0"/>
              </a:rPr>
              <a:t>2</a:t>
            </a:r>
            <a:r>
              <a:rPr lang="en-US" sz="2000">
                <a:solidFill>
                  <a:srgbClr val="0000CC"/>
                </a:solidFill>
                <a:latin typeface="Calibri" pitchFamily="34" charset="0"/>
              </a:rPr>
              <a:t> </a:t>
            </a:r>
          </a:p>
        </p:txBody>
      </p:sp>
      <p:sp>
        <p:nvSpPr>
          <p:cNvPr id="31749" name="Rectangle 5"/>
          <p:cNvSpPr>
            <a:spLocks noChangeArrowheads="1"/>
          </p:cNvSpPr>
          <p:nvPr/>
        </p:nvSpPr>
        <p:spPr bwMode="auto">
          <a:xfrm>
            <a:off x="3962400" y="6076950"/>
            <a:ext cx="1000125" cy="400050"/>
          </a:xfrm>
          <a:prstGeom prst="rect">
            <a:avLst/>
          </a:prstGeom>
          <a:noFill/>
          <a:ln w="9525">
            <a:noFill/>
            <a:miter lim="800000"/>
            <a:headEnd/>
            <a:tailEnd/>
          </a:ln>
        </p:spPr>
        <p:txBody>
          <a:bodyPr wrap="none" anchor="ctr">
            <a:spAutoFit/>
          </a:bodyPr>
          <a:lstStyle/>
          <a:p>
            <a:r>
              <a:rPr lang="en-US" sz="2000" b="1">
                <a:latin typeface="Calibri" pitchFamily="34" charset="0"/>
              </a:rPr>
              <a:t>GC-Au</a:t>
            </a:r>
            <a:r>
              <a:rPr lang="en-US" sz="2000" b="1" baseline="-25000">
                <a:latin typeface="Calibri" pitchFamily="34" charset="0"/>
              </a:rPr>
              <a:t>4</a:t>
            </a:r>
            <a:r>
              <a:rPr lang="en-US" sz="2000" b="1">
                <a:latin typeface="Calibri" pitchFamily="34" charset="0"/>
              </a:rPr>
              <a:t> </a:t>
            </a:r>
          </a:p>
        </p:txBody>
      </p:sp>
      <p:sp>
        <p:nvSpPr>
          <p:cNvPr id="31750" name="Rectangle 6"/>
          <p:cNvSpPr>
            <a:spLocks noChangeArrowheads="1"/>
          </p:cNvSpPr>
          <p:nvPr/>
        </p:nvSpPr>
        <p:spPr bwMode="auto">
          <a:xfrm>
            <a:off x="7289800" y="3238500"/>
            <a:ext cx="863600" cy="400050"/>
          </a:xfrm>
          <a:prstGeom prst="rect">
            <a:avLst/>
          </a:prstGeom>
          <a:noFill/>
          <a:ln w="9525">
            <a:noFill/>
            <a:miter lim="800000"/>
            <a:headEnd/>
            <a:tailEnd/>
          </a:ln>
        </p:spPr>
        <p:txBody>
          <a:bodyPr wrap="none" anchor="ctr">
            <a:spAutoFit/>
          </a:bodyPr>
          <a:lstStyle/>
          <a:p>
            <a:r>
              <a:rPr lang="en-US" sz="2000" b="1">
                <a:latin typeface="Calibri" pitchFamily="34" charset="0"/>
              </a:rPr>
              <a:t>G-Au</a:t>
            </a:r>
            <a:r>
              <a:rPr lang="en-US" sz="2000" b="1" baseline="-25000">
                <a:latin typeface="Calibri" pitchFamily="34" charset="0"/>
              </a:rPr>
              <a:t>6</a:t>
            </a:r>
            <a:r>
              <a:rPr lang="en-US" sz="2000" b="1">
                <a:latin typeface="Calibri" pitchFamily="34" charset="0"/>
              </a:rPr>
              <a:t> </a:t>
            </a:r>
          </a:p>
        </p:txBody>
      </p:sp>
      <p:sp>
        <p:nvSpPr>
          <p:cNvPr id="31751" name="Rectangle 7"/>
          <p:cNvSpPr>
            <a:spLocks noChangeArrowheads="1"/>
          </p:cNvSpPr>
          <p:nvPr/>
        </p:nvSpPr>
        <p:spPr bwMode="auto">
          <a:xfrm>
            <a:off x="7153275" y="6076950"/>
            <a:ext cx="1000125" cy="400050"/>
          </a:xfrm>
          <a:prstGeom prst="rect">
            <a:avLst/>
          </a:prstGeom>
          <a:noFill/>
          <a:ln w="9525">
            <a:noFill/>
            <a:miter lim="800000"/>
            <a:headEnd/>
            <a:tailEnd/>
          </a:ln>
        </p:spPr>
        <p:txBody>
          <a:bodyPr wrap="none" anchor="ctr">
            <a:spAutoFit/>
          </a:bodyPr>
          <a:lstStyle/>
          <a:p>
            <a:r>
              <a:rPr lang="en-US" sz="2000" b="1">
                <a:latin typeface="Calibri" pitchFamily="34" charset="0"/>
              </a:rPr>
              <a:t>GC-Au</a:t>
            </a:r>
            <a:r>
              <a:rPr lang="en-US" sz="2000" b="1" baseline="-25000">
                <a:latin typeface="Calibri" pitchFamily="34" charset="0"/>
              </a:rPr>
              <a:t>6</a:t>
            </a:r>
            <a:r>
              <a:rPr lang="en-US" sz="2000">
                <a:solidFill>
                  <a:srgbClr val="0000CC"/>
                </a:solidFill>
                <a:latin typeface="Calibri" pitchFamily="34" charset="0"/>
              </a:rPr>
              <a:t> </a:t>
            </a:r>
          </a:p>
        </p:txBody>
      </p:sp>
      <p:pic>
        <p:nvPicPr>
          <p:cNvPr id="31752" name="Picture 8" descr="G-Au2_NBO"/>
          <p:cNvPicPr>
            <a:picLocks noChangeAspect="1" noChangeArrowheads="1"/>
          </p:cNvPicPr>
          <p:nvPr/>
        </p:nvPicPr>
        <p:blipFill>
          <a:blip r:embed="rId2" cstate="print"/>
          <a:srcRect t="5760"/>
          <a:stretch>
            <a:fillRect/>
          </a:stretch>
        </p:blipFill>
        <p:spPr bwMode="auto">
          <a:xfrm>
            <a:off x="342900" y="633413"/>
            <a:ext cx="2290763" cy="2547937"/>
          </a:xfrm>
          <a:prstGeom prst="rect">
            <a:avLst/>
          </a:prstGeom>
          <a:noFill/>
          <a:ln w="9525">
            <a:noFill/>
            <a:miter lim="800000"/>
            <a:headEnd/>
            <a:tailEnd/>
          </a:ln>
        </p:spPr>
      </p:pic>
      <p:pic>
        <p:nvPicPr>
          <p:cNvPr id="31753" name="Picture 9" descr="G-Au4_NBO"/>
          <p:cNvPicPr>
            <a:picLocks noChangeAspect="1" noChangeArrowheads="1"/>
          </p:cNvPicPr>
          <p:nvPr/>
        </p:nvPicPr>
        <p:blipFill>
          <a:blip r:embed="rId3" cstate="print"/>
          <a:srcRect/>
          <a:stretch>
            <a:fillRect/>
          </a:stretch>
        </p:blipFill>
        <p:spPr bwMode="auto">
          <a:xfrm>
            <a:off x="3048000" y="930275"/>
            <a:ext cx="2809875" cy="2174875"/>
          </a:xfrm>
          <a:prstGeom prst="rect">
            <a:avLst/>
          </a:prstGeom>
          <a:noFill/>
          <a:ln w="9525">
            <a:noFill/>
            <a:miter lim="800000"/>
            <a:headEnd/>
            <a:tailEnd/>
          </a:ln>
        </p:spPr>
      </p:pic>
      <p:pic>
        <p:nvPicPr>
          <p:cNvPr id="31754" name="Picture 10" descr="G-Au6_NBO"/>
          <p:cNvPicPr>
            <a:picLocks noChangeAspect="1" noChangeArrowheads="1"/>
          </p:cNvPicPr>
          <p:nvPr/>
        </p:nvPicPr>
        <p:blipFill>
          <a:blip r:embed="rId4" cstate="print"/>
          <a:srcRect/>
          <a:stretch>
            <a:fillRect/>
          </a:stretch>
        </p:blipFill>
        <p:spPr bwMode="auto">
          <a:xfrm>
            <a:off x="6534150" y="763588"/>
            <a:ext cx="2409825" cy="2646362"/>
          </a:xfrm>
          <a:prstGeom prst="rect">
            <a:avLst/>
          </a:prstGeom>
          <a:noFill/>
          <a:ln w="9525">
            <a:noFill/>
            <a:miter lim="800000"/>
            <a:headEnd/>
            <a:tailEnd/>
          </a:ln>
        </p:spPr>
      </p:pic>
      <p:pic>
        <p:nvPicPr>
          <p:cNvPr id="31755" name="Picture 11" descr="GC-Au2_NBO"/>
          <p:cNvPicPr>
            <a:picLocks noChangeAspect="1" noChangeArrowheads="1"/>
          </p:cNvPicPr>
          <p:nvPr/>
        </p:nvPicPr>
        <p:blipFill>
          <a:blip r:embed="rId5" cstate="print"/>
          <a:srcRect/>
          <a:stretch>
            <a:fillRect/>
          </a:stretch>
        </p:blipFill>
        <p:spPr bwMode="auto">
          <a:xfrm>
            <a:off x="152400" y="3714750"/>
            <a:ext cx="2573338" cy="2324100"/>
          </a:xfrm>
          <a:prstGeom prst="rect">
            <a:avLst/>
          </a:prstGeom>
          <a:noFill/>
          <a:ln w="9525">
            <a:noFill/>
            <a:miter lim="800000"/>
            <a:headEnd/>
            <a:tailEnd/>
          </a:ln>
        </p:spPr>
      </p:pic>
      <p:pic>
        <p:nvPicPr>
          <p:cNvPr id="31756" name="Picture 12" descr="GC-4Au_NBO"/>
          <p:cNvPicPr>
            <a:picLocks noChangeAspect="1" noChangeArrowheads="1"/>
          </p:cNvPicPr>
          <p:nvPr/>
        </p:nvPicPr>
        <p:blipFill>
          <a:blip r:embed="rId6" cstate="print"/>
          <a:srcRect/>
          <a:stretch>
            <a:fillRect/>
          </a:stretch>
        </p:blipFill>
        <p:spPr bwMode="auto">
          <a:xfrm>
            <a:off x="3324225" y="3867150"/>
            <a:ext cx="2419350" cy="2168525"/>
          </a:xfrm>
          <a:prstGeom prst="rect">
            <a:avLst/>
          </a:prstGeom>
          <a:noFill/>
          <a:ln w="9525">
            <a:noFill/>
            <a:miter lim="800000"/>
            <a:headEnd/>
            <a:tailEnd/>
          </a:ln>
        </p:spPr>
      </p:pic>
      <p:pic>
        <p:nvPicPr>
          <p:cNvPr id="31757" name="Picture 13" descr="GC-6Au_NBO"/>
          <p:cNvPicPr>
            <a:picLocks noChangeAspect="1" noChangeArrowheads="1"/>
          </p:cNvPicPr>
          <p:nvPr/>
        </p:nvPicPr>
        <p:blipFill>
          <a:blip r:embed="rId7" cstate="print"/>
          <a:srcRect/>
          <a:stretch>
            <a:fillRect/>
          </a:stretch>
        </p:blipFill>
        <p:spPr bwMode="auto">
          <a:xfrm>
            <a:off x="6172200" y="3790950"/>
            <a:ext cx="2743200" cy="2293938"/>
          </a:xfrm>
          <a:prstGeom prst="rect">
            <a:avLst/>
          </a:prstGeom>
          <a:noFill/>
          <a:ln w="9525">
            <a:noFill/>
            <a:miter lim="800000"/>
            <a:headEnd/>
            <a:tailEnd/>
          </a:ln>
        </p:spPr>
      </p:pic>
      <p:sp>
        <p:nvSpPr>
          <p:cNvPr id="31758" name="TextBox 20"/>
          <p:cNvSpPr txBox="1">
            <a:spLocks noChangeArrowheads="1"/>
          </p:cNvSpPr>
          <p:nvPr/>
        </p:nvSpPr>
        <p:spPr bwMode="auto">
          <a:xfrm>
            <a:off x="-838200" y="0"/>
            <a:ext cx="9982200" cy="461665"/>
          </a:xfrm>
          <a:prstGeom prst="rect">
            <a:avLst/>
          </a:prstGeom>
          <a:noFill/>
          <a:ln w="9525">
            <a:noFill/>
            <a:miter lim="800000"/>
            <a:headEnd/>
            <a:tailEnd/>
          </a:ln>
        </p:spPr>
        <p:txBody>
          <a:bodyPr wrap="square">
            <a:spAutoFit/>
          </a:bodyPr>
          <a:lstStyle/>
          <a:p>
            <a:pPr algn="r"/>
            <a:r>
              <a:rPr lang="en-US" sz="2400" b="1" dirty="0" smtClean="0">
                <a:solidFill>
                  <a:srgbClr val="993300"/>
                </a:solidFill>
                <a:latin typeface="Broadway" pitchFamily="82" charset="0"/>
              </a:rPr>
              <a:t>Back to QM - Optimized  </a:t>
            </a:r>
            <a:r>
              <a:rPr lang="en-US" sz="2400" b="1" dirty="0">
                <a:solidFill>
                  <a:srgbClr val="993300"/>
                </a:solidFill>
                <a:latin typeface="Broadway" pitchFamily="82" charset="0"/>
              </a:rPr>
              <a:t>Structures  of  G-</a:t>
            </a:r>
            <a:r>
              <a:rPr lang="en-US" sz="2400" b="1" dirty="0" err="1">
                <a:solidFill>
                  <a:srgbClr val="993300"/>
                </a:solidFill>
                <a:latin typeface="Broadway" pitchFamily="82" charset="0"/>
              </a:rPr>
              <a:t>Au</a:t>
            </a:r>
            <a:r>
              <a:rPr lang="en-US" sz="2400" b="1" baseline="-25000" dirty="0" err="1">
                <a:solidFill>
                  <a:srgbClr val="993300"/>
                </a:solidFill>
                <a:latin typeface="Broadway" pitchFamily="82" charset="0"/>
              </a:rPr>
              <a:t>n</a:t>
            </a:r>
            <a:r>
              <a:rPr lang="en-US" sz="2400" b="1" dirty="0">
                <a:solidFill>
                  <a:srgbClr val="993300"/>
                </a:solidFill>
                <a:latin typeface="Broadway" pitchFamily="82" charset="0"/>
              </a:rPr>
              <a:t>  </a:t>
            </a:r>
            <a:r>
              <a:rPr lang="en-US" sz="2400" b="1" dirty="0" smtClean="0">
                <a:solidFill>
                  <a:srgbClr val="993300"/>
                </a:solidFill>
                <a:latin typeface="Broadway" pitchFamily="82" charset="0"/>
              </a:rPr>
              <a:t>&amp;  </a:t>
            </a:r>
            <a:r>
              <a:rPr lang="en-US" sz="2400" b="1" dirty="0">
                <a:solidFill>
                  <a:srgbClr val="993300"/>
                </a:solidFill>
                <a:latin typeface="Broadway" pitchFamily="82" charset="0"/>
              </a:rPr>
              <a:t>GC-</a:t>
            </a:r>
            <a:r>
              <a:rPr lang="en-US" sz="2400" b="1" dirty="0" err="1">
                <a:solidFill>
                  <a:srgbClr val="993300"/>
                </a:solidFill>
                <a:latin typeface="Broadway" pitchFamily="82" charset="0"/>
              </a:rPr>
              <a:t>Au</a:t>
            </a:r>
            <a:r>
              <a:rPr lang="en-US" sz="2400" b="1" baseline="-25000" dirty="0" err="1">
                <a:solidFill>
                  <a:srgbClr val="993300"/>
                </a:solidFill>
                <a:latin typeface="Broadway" pitchFamily="82" charset="0"/>
              </a:rPr>
              <a:t>n</a:t>
            </a:r>
            <a:endParaRPr lang="en-US" sz="2400" b="1" dirty="0">
              <a:solidFill>
                <a:srgbClr val="993300"/>
              </a:solidFill>
              <a:latin typeface="Broadway" pitchFamily="82" charset="0"/>
            </a:endParaRPr>
          </a:p>
        </p:txBody>
      </p:sp>
      <p:sp>
        <p:nvSpPr>
          <p:cNvPr id="31759" name="TextBox 21"/>
          <p:cNvSpPr txBox="1">
            <a:spLocks noChangeArrowheads="1"/>
          </p:cNvSpPr>
          <p:nvPr/>
        </p:nvSpPr>
        <p:spPr bwMode="auto">
          <a:xfrm>
            <a:off x="0" y="6473825"/>
            <a:ext cx="9144000" cy="307975"/>
          </a:xfrm>
          <a:prstGeom prst="rect">
            <a:avLst/>
          </a:prstGeom>
          <a:noFill/>
          <a:ln w="9525">
            <a:noFill/>
            <a:miter lim="800000"/>
            <a:headEnd/>
            <a:tailEnd/>
          </a:ln>
        </p:spPr>
        <p:txBody>
          <a:bodyPr>
            <a:spAutoFit/>
          </a:bodyPr>
          <a:lstStyle/>
          <a:p>
            <a:pPr indent="233363" algn="ctr"/>
            <a:r>
              <a:rPr lang="en-US" sz="1400">
                <a:latin typeface="Calibri" pitchFamily="34" charset="0"/>
              </a:rPr>
              <a:t>NBO charges for selected atoms are given in green color while selected gold atoms and base distances are in Å</a:t>
            </a:r>
            <a:r>
              <a:rPr lang="en-US" sz="1400" b="1">
                <a:latin typeface="Calibri" pitchFamily="34" charset="0"/>
              </a:rPr>
              <a:t>.</a:t>
            </a:r>
            <a:endParaRPr lang="en-US" sz="1400">
              <a:latin typeface="Calibri" pitchFamily="34" charset="0"/>
            </a:endParaRPr>
          </a:p>
        </p:txBody>
      </p:sp>
      <p:sp>
        <p:nvSpPr>
          <p:cNvPr id="31760" name="TextBox 15"/>
          <p:cNvSpPr txBox="1">
            <a:spLocks noChangeArrowheads="1"/>
          </p:cNvSpPr>
          <p:nvPr/>
        </p:nvSpPr>
        <p:spPr bwMode="auto">
          <a:xfrm>
            <a:off x="2590800" y="533400"/>
            <a:ext cx="5257800" cy="523875"/>
          </a:xfrm>
          <a:prstGeom prst="rect">
            <a:avLst/>
          </a:prstGeom>
          <a:noFill/>
          <a:ln w="9525">
            <a:noFill/>
            <a:miter lim="800000"/>
            <a:headEnd/>
            <a:tailEnd/>
          </a:ln>
        </p:spPr>
        <p:txBody>
          <a:bodyPr>
            <a:spAutoFit/>
          </a:bodyPr>
          <a:lstStyle/>
          <a:p>
            <a:r>
              <a:rPr lang="en-US" sz="1400">
                <a:solidFill>
                  <a:srgbClr val="0070C0"/>
                </a:solidFill>
              </a:rPr>
              <a:t>M.Shukla, M.Dubey, E. Zakar J.Leszczynski, (2009), JPCC,113, 3960.</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Nanogold\Au64_proteins\RMSD_DNA_Au6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976048"/>
            <a:ext cx="8928993" cy="38819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Nanogold\DNA\64Au_DNA_dyn4.4ns2.pn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30" t="9683" r="2531" b="20172"/>
          <a:stretch/>
        </p:blipFill>
        <p:spPr bwMode="auto">
          <a:xfrm rot="10800000">
            <a:off x="-1525" y="1268759"/>
            <a:ext cx="4213439" cy="29508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Nanogold\DNA\DNA_64Au_dyn200ns.pn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54226"/>
          <a:stretch/>
        </p:blipFill>
        <p:spPr bwMode="auto">
          <a:xfrm rot="16200000">
            <a:off x="5226744" y="793528"/>
            <a:ext cx="4090096" cy="3744416"/>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p:cNvSpPr txBox="1"/>
          <p:nvPr/>
        </p:nvSpPr>
        <p:spPr>
          <a:xfrm>
            <a:off x="971600" y="476671"/>
            <a:ext cx="2436949" cy="461665"/>
          </a:xfrm>
          <a:prstGeom prst="rect">
            <a:avLst/>
          </a:prstGeom>
          <a:noFill/>
        </p:spPr>
        <p:txBody>
          <a:bodyPr wrap="none" rtlCol="0">
            <a:spAutoFit/>
          </a:bodyPr>
          <a:lstStyle/>
          <a:p>
            <a:r>
              <a:rPr lang="pl-PL" sz="2400" b="1" dirty="0" err="1" smtClean="0"/>
              <a:t>Structure</a:t>
            </a:r>
            <a:r>
              <a:rPr lang="pl-PL" sz="2400" b="1" dirty="0" smtClean="0"/>
              <a:t> </a:t>
            </a:r>
            <a:r>
              <a:rPr lang="pl-PL" sz="2400" b="1" dirty="0" err="1" smtClean="0"/>
              <a:t>at</a:t>
            </a:r>
            <a:r>
              <a:rPr lang="pl-PL" sz="2400" b="1" dirty="0" smtClean="0"/>
              <a:t> 35 </a:t>
            </a:r>
            <a:r>
              <a:rPr lang="pl-PL" sz="2400" b="1" dirty="0" err="1" smtClean="0"/>
              <a:t>ns</a:t>
            </a:r>
            <a:endParaRPr lang="pl-PL" sz="2400" b="1" dirty="0"/>
          </a:p>
        </p:txBody>
      </p:sp>
      <p:sp>
        <p:nvSpPr>
          <p:cNvPr id="11" name="pole tekstowe 10"/>
          <p:cNvSpPr txBox="1"/>
          <p:nvPr/>
        </p:nvSpPr>
        <p:spPr>
          <a:xfrm>
            <a:off x="5724128" y="476671"/>
            <a:ext cx="2592441" cy="461665"/>
          </a:xfrm>
          <a:prstGeom prst="rect">
            <a:avLst/>
          </a:prstGeom>
          <a:noFill/>
        </p:spPr>
        <p:txBody>
          <a:bodyPr wrap="none" rtlCol="0">
            <a:spAutoFit/>
          </a:bodyPr>
          <a:lstStyle/>
          <a:p>
            <a:r>
              <a:rPr lang="pl-PL" sz="2400" b="1" dirty="0" err="1" smtClean="0"/>
              <a:t>Structure</a:t>
            </a:r>
            <a:r>
              <a:rPr lang="pl-PL" sz="2400" b="1" dirty="0" smtClean="0"/>
              <a:t> </a:t>
            </a:r>
            <a:r>
              <a:rPr lang="pl-PL" sz="2400" b="1" dirty="0" err="1" smtClean="0"/>
              <a:t>at</a:t>
            </a:r>
            <a:r>
              <a:rPr lang="pl-PL" sz="2400" b="1" dirty="0" smtClean="0"/>
              <a:t> 200 </a:t>
            </a:r>
            <a:r>
              <a:rPr lang="pl-PL" sz="2400" b="1" dirty="0" err="1" smtClean="0"/>
              <a:t>ns</a:t>
            </a:r>
            <a:endParaRPr lang="pl-PL" sz="2400" b="1" dirty="0"/>
          </a:p>
        </p:txBody>
      </p:sp>
    </p:spTree>
    <p:extLst>
      <p:ext uri="{BB962C8B-B14F-4D97-AF65-F5344CB8AC3E}">
        <p14:creationId xmlns:p14="http://schemas.microsoft.com/office/powerpoint/2010/main" val="35461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Nanogold\Au64_proteins\RMSD_Au64_1.png"/>
          <p:cNvPicPr>
            <a:picLocks noChangeAspect="1" noChangeArrowheads="1"/>
          </p:cNvPicPr>
          <p:nvPr/>
        </p:nvPicPr>
        <p:blipFill rotWithShape="1">
          <a:blip r:embed="rId2">
            <a:extLst>
              <a:ext uri="{28A0092B-C50C-407E-A947-70E740481C1C}">
                <a14:useLocalDpi xmlns:a14="http://schemas.microsoft.com/office/drawing/2010/main" val="0"/>
              </a:ext>
            </a:extLst>
          </a:blip>
          <a:srcRect b="733"/>
          <a:stretch/>
        </p:blipFill>
        <p:spPr bwMode="auto">
          <a:xfrm>
            <a:off x="90259" y="3096365"/>
            <a:ext cx="8928992" cy="385348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Nanogold\Au64_proteins\1GZW_Au64_dyn200ns.pn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2831" b="-1"/>
          <a:stretch/>
        </p:blipFill>
        <p:spPr bwMode="auto">
          <a:xfrm>
            <a:off x="107504" y="10125"/>
            <a:ext cx="4487008" cy="38755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Nanogold\Au64_proteins\2D58_Au64_dyn200ns.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8329" y="0"/>
            <a:ext cx="3850922" cy="3850922"/>
          </a:xfrm>
          <a:prstGeom prst="rect">
            <a:avLst/>
          </a:prstGeom>
          <a:noFill/>
          <a:extLst>
            <a:ext uri="{909E8E84-426E-40DD-AFC4-6F175D3DCCD1}">
              <a14:hiddenFill xmlns:a14="http://schemas.microsoft.com/office/drawing/2010/main">
                <a:solidFill>
                  <a:srgbClr val="FFFFFF"/>
                </a:solidFill>
              </a14:hiddenFill>
            </a:ext>
          </a:extLst>
        </p:spPr>
      </p:pic>
      <p:sp>
        <p:nvSpPr>
          <p:cNvPr id="6" name="pole tekstowe 5"/>
          <p:cNvSpPr txBox="1"/>
          <p:nvPr/>
        </p:nvSpPr>
        <p:spPr>
          <a:xfrm>
            <a:off x="1942646" y="2495240"/>
            <a:ext cx="1091453" cy="523220"/>
          </a:xfrm>
          <a:prstGeom prst="rect">
            <a:avLst/>
          </a:prstGeom>
          <a:noFill/>
        </p:spPr>
        <p:txBody>
          <a:bodyPr wrap="none" rtlCol="0">
            <a:spAutoFit/>
          </a:bodyPr>
          <a:lstStyle/>
          <a:p>
            <a:r>
              <a:rPr lang="pl-PL" sz="2800" b="1" dirty="0" smtClean="0"/>
              <a:t>1GZW</a:t>
            </a:r>
            <a:endParaRPr lang="pl-PL" sz="2800" b="1" dirty="0"/>
          </a:p>
        </p:txBody>
      </p:sp>
      <p:sp>
        <p:nvSpPr>
          <p:cNvPr id="11" name="pole tekstowe 10"/>
          <p:cNvSpPr txBox="1"/>
          <p:nvPr/>
        </p:nvSpPr>
        <p:spPr>
          <a:xfrm>
            <a:off x="7380312" y="2395978"/>
            <a:ext cx="958917" cy="523220"/>
          </a:xfrm>
          <a:prstGeom prst="rect">
            <a:avLst/>
          </a:prstGeom>
          <a:noFill/>
        </p:spPr>
        <p:txBody>
          <a:bodyPr wrap="none" rtlCol="0">
            <a:spAutoFit/>
          </a:bodyPr>
          <a:lstStyle/>
          <a:p>
            <a:r>
              <a:rPr lang="pl-PL" sz="2800" b="1" dirty="0" smtClean="0"/>
              <a:t>2D58</a:t>
            </a:r>
            <a:endParaRPr lang="pl-PL" sz="2800" b="1" dirty="0"/>
          </a:p>
        </p:txBody>
      </p:sp>
      <p:cxnSp>
        <p:nvCxnSpPr>
          <p:cNvPr id="9" name="Łącznik prostoliniowy 8"/>
          <p:cNvCxnSpPr/>
          <p:nvPr/>
        </p:nvCxnSpPr>
        <p:spPr>
          <a:xfrm flipV="1">
            <a:off x="2986389" y="2733430"/>
            <a:ext cx="61737" cy="78746"/>
          </a:xfrm>
          <a:prstGeom prst="line">
            <a:avLst/>
          </a:prstGeom>
        </p:spPr>
        <p:style>
          <a:lnRef idx="2">
            <a:schemeClr val="dk1"/>
          </a:lnRef>
          <a:fillRef idx="0">
            <a:schemeClr val="dk1"/>
          </a:fillRef>
          <a:effectRef idx="1">
            <a:schemeClr val="dk1"/>
          </a:effectRef>
          <a:fontRef idx="minor">
            <a:schemeClr val="tx1"/>
          </a:fontRef>
        </p:style>
      </p:cxnSp>
      <p:cxnSp>
        <p:nvCxnSpPr>
          <p:cNvPr id="14" name="Łącznik prostoliniowy 13"/>
          <p:cNvCxnSpPr/>
          <p:nvPr/>
        </p:nvCxnSpPr>
        <p:spPr>
          <a:xfrm>
            <a:off x="3048126" y="2723492"/>
            <a:ext cx="0" cy="88684"/>
          </a:xfrm>
          <a:prstGeom prst="line">
            <a:avLst/>
          </a:prstGeom>
        </p:spPr>
        <p:style>
          <a:lnRef idx="2">
            <a:schemeClr val="dk1"/>
          </a:lnRef>
          <a:fillRef idx="0">
            <a:schemeClr val="dk1"/>
          </a:fillRef>
          <a:effectRef idx="1">
            <a:schemeClr val="dk1"/>
          </a:effectRef>
          <a:fontRef idx="minor">
            <a:schemeClr val="tx1"/>
          </a:fontRef>
        </p:style>
      </p:cxnSp>
      <p:cxnSp>
        <p:nvCxnSpPr>
          <p:cNvPr id="17" name="Łącznik prostoliniowy 16"/>
          <p:cNvCxnSpPr/>
          <p:nvPr/>
        </p:nvCxnSpPr>
        <p:spPr>
          <a:xfrm flipV="1">
            <a:off x="3048661" y="2589414"/>
            <a:ext cx="71740" cy="222762"/>
          </a:xfrm>
          <a:prstGeom prst="line">
            <a:avLst/>
          </a:prstGeom>
        </p:spPr>
        <p:style>
          <a:lnRef idx="2">
            <a:schemeClr val="dk1"/>
          </a:lnRef>
          <a:fillRef idx="0">
            <a:schemeClr val="dk1"/>
          </a:fillRef>
          <a:effectRef idx="1">
            <a:schemeClr val="dk1"/>
          </a:effectRef>
          <a:fontRef idx="minor">
            <a:schemeClr val="tx1"/>
          </a:fontRef>
        </p:style>
      </p:cxnSp>
      <p:cxnSp>
        <p:nvCxnSpPr>
          <p:cNvPr id="25" name="Łącznik prostoliniowy 24"/>
          <p:cNvCxnSpPr/>
          <p:nvPr/>
        </p:nvCxnSpPr>
        <p:spPr>
          <a:xfrm>
            <a:off x="3120401" y="2589414"/>
            <a:ext cx="71741" cy="360040"/>
          </a:xfrm>
          <a:prstGeom prst="line">
            <a:avLst/>
          </a:prstGeom>
        </p:spPr>
        <p:style>
          <a:lnRef idx="2">
            <a:schemeClr val="dk1"/>
          </a:lnRef>
          <a:fillRef idx="0">
            <a:schemeClr val="dk1"/>
          </a:fillRef>
          <a:effectRef idx="1">
            <a:schemeClr val="dk1"/>
          </a:effectRef>
          <a:fontRef idx="minor">
            <a:schemeClr val="tx1"/>
          </a:fontRef>
        </p:style>
      </p:cxnSp>
      <p:cxnSp>
        <p:nvCxnSpPr>
          <p:cNvPr id="28" name="Łącznik prostoliniowy 27"/>
          <p:cNvCxnSpPr/>
          <p:nvPr/>
        </p:nvCxnSpPr>
        <p:spPr>
          <a:xfrm flipH="1">
            <a:off x="3192143" y="2700795"/>
            <a:ext cx="80658" cy="248659"/>
          </a:xfrm>
          <a:prstGeom prst="line">
            <a:avLst/>
          </a:prstGeom>
        </p:spPr>
        <p:style>
          <a:lnRef idx="2">
            <a:schemeClr val="dk1"/>
          </a:lnRef>
          <a:fillRef idx="0">
            <a:schemeClr val="dk1"/>
          </a:fillRef>
          <a:effectRef idx="1">
            <a:schemeClr val="dk1"/>
          </a:effectRef>
          <a:fontRef idx="minor">
            <a:schemeClr val="tx1"/>
          </a:fontRef>
        </p:style>
      </p:cxnSp>
      <p:cxnSp>
        <p:nvCxnSpPr>
          <p:cNvPr id="31" name="Łącznik prostoliniowy 30"/>
          <p:cNvCxnSpPr/>
          <p:nvPr/>
        </p:nvCxnSpPr>
        <p:spPr>
          <a:xfrm>
            <a:off x="3268364" y="2700795"/>
            <a:ext cx="71741" cy="98897"/>
          </a:xfrm>
          <a:prstGeom prst="line">
            <a:avLst/>
          </a:prstGeom>
        </p:spPr>
        <p:style>
          <a:lnRef idx="2">
            <a:schemeClr val="dk1"/>
          </a:lnRef>
          <a:fillRef idx="0">
            <a:schemeClr val="dk1"/>
          </a:fillRef>
          <a:effectRef idx="1">
            <a:schemeClr val="dk1"/>
          </a:effectRef>
          <a:fontRef idx="minor">
            <a:schemeClr val="tx1"/>
          </a:fontRef>
        </p:style>
      </p:cxnSp>
      <p:cxnSp>
        <p:nvCxnSpPr>
          <p:cNvPr id="33" name="Łącznik prostoliniowy 32"/>
          <p:cNvCxnSpPr/>
          <p:nvPr/>
        </p:nvCxnSpPr>
        <p:spPr>
          <a:xfrm>
            <a:off x="3335720" y="2799692"/>
            <a:ext cx="72446" cy="0"/>
          </a:xfrm>
          <a:prstGeom prst="line">
            <a:avLst/>
          </a:prstGeom>
        </p:spPr>
        <p:style>
          <a:lnRef idx="2">
            <a:schemeClr val="dk1"/>
          </a:lnRef>
          <a:fillRef idx="0">
            <a:schemeClr val="dk1"/>
          </a:fillRef>
          <a:effectRef idx="1">
            <a:schemeClr val="dk1"/>
          </a:effectRef>
          <a:fontRef idx="minor">
            <a:schemeClr val="tx1"/>
          </a:fontRef>
        </p:style>
      </p:cxnSp>
      <p:cxnSp>
        <p:nvCxnSpPr>
          <p:cNvPr id="42" name="Łącznik prostoliniowy 41"/>
          <p:cNvCxnSpPr/>
          <p:nvPr/>
        </p:nvCxnSpPr>
        <p:spPr>
          <a:xfrm flipV="1">
            <a:off x="8327758" y="2622049"/>
            <a:ext cx="61737" cy="7874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3" name="Łącznik prostoliniowy 42"/>
          <p:cNvCxnSpPr/>
          <p:nvPr/>
        </p:nvCxnSpPr>
        <p:spPr>
          <a:xfrm>
            <a:off x="8389495" y="2612111"/>
            <a:ext cx="0" cy="8868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4" name="Łącznik prostoliniowy 43"/>
          <p:cNvCxnSpPr/>
          <p:nvPr/>
        </p:nvCxnSpPr>
        <p:spPr>
          <a:xfrm flipV="1">
            <a:off x="8390030" y="2478033"/>
            <a:ext cx="71740" cy="22276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5" name="Łącznik prostoliniowy 44"/>
          <p:cNvCxnSpPr/>
          <p:nvPr/>
        </p:nvCxnSpPr>
        <p:spPr>
          <a:xfrm>
            <a:off x="8461770" y="2478033"/>
            <a:ext cx="71741" cy="3600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6" name="Łącznik prostoliniowy 45"/>
          <p:cNvCxnSpPr/>
          <p:nvPr/>
        </p:nvCxnSpPr>
        <p:spPr>
          <a:xfrm flipH="1">
            <a:off x="8533512" y="2589414"/>
            <a:ext cx="80658" cy="248659"/>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7" name="Łącznik prostoliniowy 46"/>
          <p:cNvCxnSpPr/>
          <p:nvPr/>
        </p:nvCxnSpPr>
        <p:spPr>
          <a:xfrm>
            <a:off x="8609733" y="2589414"/>
            <a:ext cx="71741" cy="98897"/>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8" name="Łącznik prostoliniowy 47"/>
          <p:cNvCxnSpPr/>
          <p:nvPr/>
        </p:nvCxnSpPr>
        <p:spPr>
          <a:xfrm>
            <a:off x="8677089" y="2688311"/>
            <a:ext cx="72446"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2" name="Łącznik prostoliniowy 31"/>
          <p:cNvCxnSpPr/>
          <p:nvPr/>
        </p:nvCxnSpPr>
        <p:spPr>
          <a:xfrm>
            <a:off x="2056121" y="2949454"/>
            <a:ext cx="859695" cy="0"/>
          </a:xfrm>
          <a:prstGeom prst="line">
            <a:avLst/>
          </a:prstGeom>
          <a:ln w="254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Łącznik prostoliniowy 52"/>
          <p:cNvCxnSpPr/>
          <p:nvPr/>
        </p:nvCxnSpPr>
        <p:spPr>
          <a:xfrm>
            <a:off x="7490400" y="2838073"/>
            <a:ext cx="720080" cy="0"/>
          </a:xfrm>
          <a:prstGeom prst="line">
            <a:avLst/>
          </a:prstGeom>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161032" y="43132"/>
            <a:ext cx="2225721" cy="369332"/>
          </a:xfrm>
          <a:prstGeom prst="rect">
            <a:avLst/>
          </a:prstGeom>
        </p:spPr>
        <p:txBody>
          <a:bodyPr wrap="square">
            <a:spAutoFit/>
          </a:bodyPr>
          <a:lstStyle/>
          <a:p>
            <a:r>
              <a:rPr lang="en-US" b="1" dirty="0">
                <a:solidFill>
                  <a:srgbClr val="C00000"/>
                </a:solidFill>
              </a:rPr>
              <a:t>MD Simulations</a:t>
            </a:r>
          </a:p>
        </p:txBody>
      </p:sp>
    </p:spTree>
    <p:extLst>
      <p:ext uri="{BB962C8B-B14F-4D97-AF65-F5344CB8AC3E}">
        <p14:creationId xmlns:p14="http://schemas.microsoft.com/office/powerpoint/2010/main" val="34781892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28600" y="274638"/>
            <a:ext cx="9601200" cy="1143000"/>
          </a:xfrm>
        </p:spPr>
        <p:txBody>
          <a:bodyPr/>
          <a:lstStyle/>
          <a:p>
            <a:r>
              <a:rPr lang="en-US" sz="3200" smtClean="0">
                <a:solidFill>
                  <a:srgbClr val="993300"/>
                </a:solidFill>
                <a:latin typeface="Aharoni" pitchFamily="2" charset="-79"/>
                <a:cs typeface="Aharoni" pitchFamily="2" charset="-79"/>
              </a:rPr>
              <a:t>Interactions of G, GC and AT with C60 and SWNT</a:t>
            </a:r>
          </a:p>
        </p:txBody>
      </p:sp>
      <p:pic>
        <p:nvPicPr>
          <p:cNvPr id="32771" name="Picture 2" descr="Figure1"/>
          <p:cNvPicPr>
            <a:picLocks noGrp="1" noChangeAspect="1" noChangeArrowheads="1"/>
          </p:cNvPicPr>
          <p:nvPr>
            <p:ph idx="1"/>
          </p:nvPr>
        </p:nvPicPr>
        <p:blipFill>
          <a:blip r:embed="rId2" cstate="print"/>
          <a:srcRect l="1666" t="6470" r="14999" b="12938"/>
          <a:stretch>
            <a:fillRect/>
          </a:stretch>
        </p:blipFill>
        <p:spPr>
          <a:xfrm>
            <a:off x="2209800" y="1524000"/>
            <a:ext cx="2209800" cy="2057400"/>
          </a:xfrm>
          <a:noFill/>
        </p:spPr>
      </p:pic>
      <p:pic>
        <p:nvPicPr>
          <p:cNvPr id="32772" name="Picture 15" descr="C60AT"/>
          <p:cNvPicPr>
            <a:picLocks noChangeAspect="1" noChangeArrowheads="1"/>
          </p:cNvPicPr>
          <p:nvPr/>
        </p:nvPicPr>
        <p:blipFill>
          <a:blip r:embed="rId3" cstate="print"/>
          <a:srcRect t="-4597" r="-4895" b="-5746"/>
          <a:stretch>
            <a:fillRect/>
          </a:stretch>
        </p:blipFill>
        <p:spPr bwMode="auto">
          <a:xfrm>
            <a:off x="0" y="1524000"/>
            <a:ext cx="2289175" cy="1966913"/>
          </a:xfrm>
          <a:prstGeom prst="rect">
            <a:avLst/>
          </a:prstGeom>
          <a:noFill/>
          <a:ln w="9525">
            <a:noFill/>
            <a:miter lim="800000"/>
            <a:headEnd/>
            <a:tailEnd/>
          </a:ln>
        </p:spPr>
      </p:pic>
      <p:pic>
        <p:nvPicPr>
          <p:cNvPr id="32773" name="Picture 16" descr="C60GC"/>
          <p:cNvPicPr>
            <a:picLocks noChangeAspect="1" noChangeArrowheads="1"/>
          </p:cNvPicPr>
          <p:nvPr/>
        </p:nvPicPr>
        <p:blipFill>
          <a:blip r:embed="rId4" cstate="print"/>
          <a:srcRect l="-4347" t="-4196" r="-4347" b="-4895"/>
          <a:stretch>
            <a:fillRect/>
          </a:stretch>
        </p:blipFill>
        <p:spPr bwMode="auto">
          <a:xfrm>
            <a:off x="6934200" y="1447800"/>
            <a:ext cx="2209800" cy="2292350"/>
          </a:xfrm>
          <a:prstGeom prst="rect">
            <a:avLst/>
          </a:prstGeom>
          <a:noFill/>
          <a:ln w="9525">
            <a:noFill/>
            <a:miter lim="800000"/>
            <a:headEnd/>
            <a:tailEnd/>
          </a:ln>
        </p:spPr>
      </p:pic>
      <p:pic>
        <p:nvPicPr>
          <p:cNvPr id="32774" name="Picture 24" descr="C60A_hb1_HOMO_04"/>
          <p:cNvPicPr>
            <a:picLocks noChangeAspect="1" noChangeArrowheads="1"/>
          </p:cNvPicPr>
          <p:nvPr/>
        </p:nvPicPr>
        <p:blipFill>
          <a:blip r:embed="rId5" cstate="print"/>
          <a:srcRect l="8333" t="15068" r="6250" b="13503"/>
          <a:stretch>
            <a:fillRect/>
          </a:stretch>
        </p:blipFill>
        <p:spPr bwMode="auto">
          <a:xfrm>
            <a:off x="4419600" y="1524000"/>
            <a:ext cx="2667000" cy="1981200"/>
          </a:xfrm>
          <a:prstGeom prst="rect">
            <a:avLst/>
          </a:prstGeom>
          <a:noFill/>
          <a:ln w="9525">
            <a:noFill/>
            <a:miter lim="800000"/>
            <a:headEnd/>
            <a:tailEnd/>
          </a:ln>
        </p:spPr>
      </p:pic>
      <p:pic>
        <p:nvPicPr>
          <p:cNvPr id="32775" name="Picture 15" descr="CNT7_AT"/>
          <p:cNvPicPr>
            <a:picLocks noChangeAspect="1" noChangeArrowheads="1"/>
          </p:cNvPicPr>
          <p:nvPr/>
        </p:nvPicPr>
        <p:blipFill>
          <a:blip r:embed="rId6" cstate="print"/>
          <a:srcRect r="6250"/>
          <a:stretch>
            <a:fillRect/>
          </a:stretch>
        </p:blipFill>
        <p:spPr bwMode="auto">
          <a:xfrm>
            <a:off x="5586413" y="3733800"/>
            <a:ext cx="3557587" cy="1905000"/>
          </a:xfrm>
          <a:prstGeom prst="rect">
            <a:avLst/>
          </a:prstGeom>
          <a:noFill/>
          <a:ln w="9525">
            <a:noFill/>
            <a:miter lim="800000"/>
            <a:headEnd/>
            <a:tailEnd/>
          </a:ln>
        </p:spPr>
      </p:pic>
      <p:pic>
        <p:nvPicPr>
          <p:cNvPr id="32776" name="Picture 16" descr="CNT7_GC"/>
          <p:cNvPicPr>
            <a:picLocks noChangeAspect="1" noChangeArrowheads="1"/>
          </p:cNvPicPr>
          <p:nvPr/>
        </p:nvPicPr>
        <p:blipFill>
          <a:blip r:embed="rId7" cstate="print"/>
          <a:srcRect r="5846"/>
          <a:stretch>
            <a:fillRect/>
          </a:stretch>
        </p:blipFill>
        <p:spPr bwMode="auto">
          <a:xfrm>
            <a:off x="0" y="3657600"/>
            <a:ext cx="3736975" cy="2057400"/>
          </a:xfrm>
          <a:prstGeom prst="rect">
            <a:avLst/>
          </a:prstGeom>
          <a:noFill/>
          <a:ln w="9525">
            <a:noFill/>
            <a:miter lim="800000"/>
            <a:headEnd/>
            <a:tailEnd/>
          </a:ln>
        </p:spPr>
      </p:pic>
      <p:pic>
        <p:nvPicPr>
          <p:cNvPr id="32777" name="Picture 23" descr="CRT7AT-M6-311-HOMO"/>
          <p:cNvPicPr>
            <a:picLocks noChangeAspect="1" noChangeArrowheads="1"/>
          </p:cNvPicPr>
          <p:nvPr/>
        </p:nvPicPr>
        <p:blipFill>
          <a:blip r:embed="rId8" cstate="print"/>
          <a:srcRect l="10435" t="22867" r="11430" b="29532"/>
          <a:stretch>
            <a:fillRect/>
          </a:stretch>
        </p:blipFill>
        <p:spPr bwMode="auto">
          <a:xfrm>
            <a:off x="3505200" y="4191000"/>
            <a:ext cx="2286000" cy="1300163"/>
          </a:xfrm>
          <a:prstGeom prst="rect">
            <a:avLst/>
          </a:prstGeom>
          <a:noFill/>
          <a:ln w="9525">
            <a:noFill/>
            <a:miter lim="800000"/>
            <a:headEnd/>
            <a:tailEnd/>
          </a:ln>
        </p:spPr>
      </p:pic>
      <p:sp>
        <p:nvSpPr>
          <p:cNvPr id="32778" name="TextBox 11"/>
          <p:cNvSpPr txBox="1">
            <a:spLocks noChangeArrowheads="1"/>
          </p:cNvSpPr>
          <p:nvPr/>
        </p:nvSpPr>
        <p:spPr bwMode="auto">
          <a:xfrm>
            <a:off x="0" y="6019800"/>
            <a:ext cx="9372600" cy="369888"/>
          </a:xfrm>
          <a:prstGeom prst="rect">
            <a:avLst/>
          </a:prstGeom>
          <a:noFill/>
          <a:ln w="9525">
            <a:noFill/>
            <a:miter lim="800000"/>
            <a:headEnd/>
            <a:tailEnd/>
          </a:ln>
        </p:spPr>
        <p:txBody>
          <a:bodyPr>
            <a:spAutoFit/>
          </a:bodyPr>
          <a:lstStyle/>
          <a:p>
            <a:r>
              <a:rPr lang="en-US">
                <a:solidFill>
                  <a:srgbClr val="0070C0"/>
                </a:solidFill>
              </a:rPr>
              <a:t>M.Shukla, J.Leszczynski, (2009), CPL, 469, 27; ibid (2010), 493,126; ibid (2010), 496, 130</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8600"/>
            <a:ext cx="9144000" cy="584775"/>
          </a:xfrm>
          <a:prstGeom prst="rect">
            <a:avLst/>
          </a:prstGeom>
          <a:solidFill>
            <a:schemeClr val="accent1"/>
          </a:solidFill>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auto">
              <a:spcBef>
                <a:spcPts val="0"/>
              </a:spcBef>
              <a:spcAft>
                <a:spcPts val="0"/>
              </a:spcAft>
              <a:defRPr/>
            </a:pPr>
            <a:r>
              <a:rPr lang="en-US" sz="3200" dirty="0" smtClean="0">
                <a:solidFill>
                  <a:srgbClr val="FF0000"/>
                </a:solidFill>
                <a:latin typeface="Times New Roman" pitchFamily="18" charset="0"/>
                <a:cs typeface="Times New Roman" pitchFamily="18" charset="0"/>
              </a:rPr>
              <a:t>Proteins and Fullerenes  </a:t>
            </a:r>
            <a:endParaRPr lang="en-US" sz="3200" dirty="0">
              <a:solidFill>
                <a:srgbClr val="FF0000"/>
              </a:solidFill>
              <a:latin typeface="Times New Roman" pitchFamily="18" charset="0"/>
              <a:cs typeface="Times New Roman" pitchFamily="18" charset="0"/>
            </a:endParaRPr>
          </a:p>
        </p:txBody>
      </p:sp>
      <p:sp>
        <p:nvSpPr>
          <p:cNvPr id="5125" name="Rectangle 70"/>
          <p:cNvSpPr>
            <a:spLocks noChangeArrowheads="1"/>
          </p:cNvSpPr>
          <p:nvPr/>
        </p:nvSpPr>
        <p:spPr bwMode="auto">
          <a:xfrm>
            <a:off x="533400" y="1219200"/>
            <a:ext cx="4343400" cy="369332"/>
          </a:xfrm>
          <a:prstGeom prst="rect">
            <a:avLst/>
          </a:prstGeom>
          <a:noFill/>
          <a:ln w="9525">
            <a:noFill/>
            <a:miter lim="800000"/>
            <a:headEnd/>
            <a:tailEnd/>
          </a:ln>
        </p:spPr>
        <p:txBody>
          <a:bodyPr wrap="square">
            <a:spAutoFit/>
          </a:bodyPr>
          <a:lstStyle/>
          <a:p>
            <a:pPr algn="just">
              <a:buFont typeface="Wingdings" pitchFamily="2" charset="2"/>
              <a:buChar char="§"/>
            </a:pPr>
            <a:endParaRPr lang="en-US" altLang="en-US" dirty="0">
              <a:latin typeface="Times New Roman" pitchFamily="18" charset="0"/>
              <a:cs typeface="Times New Roman" pitchFamily="18" charset="0"/>
            </a:endParaRPr>
          </a:p>
        </p:txBody>
      </p:sp>
      <p:pic>
        <p:nvPicPr>
          <p:cNvPr id="6" name="Picture 3"/>
          <p:cNvPicPr>
            <a:picLocks noChangeAspect="1"/>
          </p:cNvPicPr>
          <p:nvPr/>
        </p:nvPicPr>
        <p:blipFill>
          <a:blip r:embed="rId2" cstate="print"/>
          <a:srcRect/>
          <a:stretch>
            <a:fillRect/>
          </a:stretch>
        </p:blipFill>
        <p:spPr bwMode="auto">
          <a:xfrm>
            <a:off x="2342321" y="813375"/>
            <a:ext cx="4751369" cy="6044625"/>
          </a:xfrm>
          <a:prstGeom prst="rect">
            <a:avLst/>
          </a:prstGeom>
          <a:noFill/>
          <a:ln w="9525">
            <a:noFill/>
            <a:miter lim="800000"/>
            <a:headEnd/>
            <a:tailEnd/>
          </a:ln>
        </p:spPr>
      </p:pic>
      <p:sp>
        <p:nvSpPr>
          <p:cNvPr id="7" name="Content Placeholder 6"/>
          <p:cNvSpPr>
            <a:spLocks noGrp="1"/>
          </p:cNvSpPr>
          <p:nvPr>
            <p:ph idx="1"/>
          </p:nvPr>
        </p:nvSpPr>
        <p:spPr>
          <a:xfrm>
            <a:off x="901148" y="6553200"/>
            <a:ext cx="8229600" cy="4525963"/>
          </a:xfrm>
        </p:spPr>
        <p:txBody>
          <a:bodyPr/>
          <a:lstStyle/>
          <a:p>
            <a:pPr>
              <a:buNone/>
            </a:pPr>
            <a:endParaRPr lang="en-US" dirty="0"/>
          </a:p>
        </p:txBody>
      </p:sp>
    </p:spTree>
    <p:extLst>
      <p:ext uri="{BB962C8B-B14F-4D97-AF65-F5344CB8AC3E}">
        <p14:creationId xmlns:p14="http://schemas.microsoft.com/office/powerpoint/2010/main" val="18693660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1"/>
          </p:nvPr>
        </p:nvGraphicFramePr>
        <p:xfrm>
          <a:off x="533400" y="1143000"/>
          <a:ext cx="4038600" cy="490696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0" y="1905000"/>
            <a:ext cx="400110" cy="3429000"/>
          </a:xfrm>
          <a:prstGeom prst="rect">
            <a:avLst/>
          </a:prstGeom>
          <a:noFill/>
        </p:spPr>
        <p:txBody>
          <a:bodyPr vert="vert270" wrap="square" rtlCol="0">
            <a:spAutoFit/>
          </a:bodyPr>
          <a:lstStyle/>
          <a:p>
            <a:pPr algn="ctr"/>
            <a:r>
              <a:rPr lang="en-US" sz="1400" b="1" dirty="0" smtClean="0"/>
              <a:t>Number of </a:t>
            </a:r>
            <a:r>
              <a:rPr lang="en-US" sz="1400" b="1" dirty="0" err="1" smtClean="0"/>
              <a:t>Nano</a:t>
            </a:r>
            <a:r>
              <a:rPr lang="en-US" sz="1400" b="1" dirty="0" smtClean="0"/>
              <a:t> Products</a:t>
            </a:r>
            <a:endParaRPr lang="en-US" sz="1400" b="1" dirty="0"/>
          </a:p>
        </p:txBody>
      </p:sp>
      <p:sp>
        <p:nvSpPr>
          <p:cNvPr id="9" name="TextBox 8"/>
          <p:cNvSpPr txBox="1"/>
          <p:nvPr/>
        </p:nvSpPr>
        <p:spPr>
          <a:xfrm>
            <a:off x="685800" y="685800"/>
            <a:ext cx="4267200" cy="369332"/>
          </a:xfrm>
          <a:prstGeom prst="rect">
            <a:avLst/>
          </a:prstGeom>
          <a:noFill/>
        </p:spPr>
        <p:txBody>
          <a:bodyPr wrap="square" rtlCol="0">
            <a:spAutoFit/>
          </a:bodyPr>
          <a:lstStyle/>
          <a:p>
            <a:pPr algn="ctr"/>
            <a:r>
              <a:rPr lang="en-US" b="1" dirty="0" smtClean="0">
                <a:solidFill>
                  <a:srgbClr val="C00000"/>
                </a:solidFill>
              </a:rPr>
              <a:t>Total </a:t>
            </a:r>
            <a:r>
              <a:rPr lang="en-US" b="1" dirty="0" err="1" smtClean="0">
                <a:solidFill>
                  <a:srgbClr val="C00000"/>
                </a:solidFill>
              </a:rPr>
              <a:t>Nano</a:t>
            </a:r>
            <a:r>
              <a:rPr lang="en-US" b="1" dirty="0" smtClean="0">
                <a:solidFill>
                  <a:srgbClr val="C00000"/>
                </a:solidFill>
              </a:rPr>
              <a:t> Products Listed</a:t>
            </a:r>
            <a:endParaRPr lang="en-US" b="1" dirty="0">
              <a:solidFill>
                <a:srgbClr val="C00000"/>
              </a:solidFill>
            </a:endParaRPr>
          </a:p>
        </p:txBody>
      </p:sp>
      <p:graphicFrame>
        <p:nvGraphicFramePr>
          <p:cNvPr id="10" name="Content Placeholder 9"/>
          <p:cNvGraphicFramePr>
            <a:graphicFrameLocks noGrp="1"/>
          </p:cNvGraphicFramePr>
          <p:nvPr>
            <p:ph sz="half" idx="2"/>
          </p:nvPr>
        </p:nvGraphicFramePr>
        <p:xfrm>
          <a:off x="4953000" y="1295400"/>
          <a:ext cx="37338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4724400" y="1828800"/>
            <a:ext cx="400110" cy="3429000"/>
          </a:xfrm>
          <a:prstGeom prst="rect">
            <a:avLst/>
          </a:prstGeom>
          <a:noFill/>
        </p:spPr>
        <p:txBody>
          <a:bodyPr vert="vert270" wrap="square" rtlCol="0">
            <a:spAutoFit/>
          </a:bodyPr>
          <a:lstStyle/>
          <a:p>
            <a:pPr algn="ctr"/>
            <a:r>
              <a:rPr lang="en-US" sz="1400" b="1" dirty="0" smtClean="0"/>
              <a:t>Number of </a:t>
            </a:r>
            <a:r>
              <a:rPr lang="en-US" sz="1400" b="1" dirty="0" err="1" smtClean="0"/>
              <a:t>Nano</a:t>
            </a:r>
            <a:r>
              <a:rPr lang="en-US" sz="1400" b="1" dirty="0" smtClean="0"/>
              <a:t> Products</a:t>
            </a:r>
            <a:endParaRPr lang="en-US" sz="1400" b="1" dirty="0"/>
          </a:p>
        </p:txBody>
      </p:sp>
      <p:sp>
        <p:nvSpPr>
          <p:cNvPr id="12" name="TextBox 11"/>
          <p:cNvSpPr txBox="1"/>
          <p:nvPr/>
        </p:nvSpPr>
        <p:spPr>
          <a:xfrm>
            <a:off x="5181600" y="685800"/>
            <a:ext cx="3657600" cy="369332"/>
          </a:xfrm>
          <a:prstGeom prst="rect">
            <a:avLst/>
          </a:prstGeom>
          <a:noFill/>
        </p:spPr>
        <p:txBody>
          <a:bodyPr wrap="square" rtlCol="0">
            <a:spAutoFit/>
          </a:bodyPr>
          <a:lstStyle/>
          <a:p>
            <a:pPr algn="ctr"/>
            <a:r>
              <a:rPr lang="en-US" b="1" dirty="0" err="1" smtClean="0">
                <a:solidFill>
                  <a:srgbClr val="C00000"/>
                </a:solidFill>
              </a:rPr>
              <a:t>Nano</a:t>
            </a:r>
            <a:r>
              <a:rPr lang="en-US" b="1" dirty="0" smtClean="0">
                <a:solidFill>
                  <a:srgbClr val="C00000"/>
                </a:solidFill>
              </a:rPr>
              <a:t> Product Categories</a:t>
            </a:r>
            <a:endParaRPr lang="en-US" b="1" dirty="0">
              <a:solidFill>
                <a:srgbClr val="C00000"/>
              </a:solidFill>
            </a:endParaRPr>
          </a:p>
        </p:txBody>
      </p:sp>
      <p:sp>
        <p:nvSpPr>
          <p:cNvPr id="13" name="TextBox 12"/>
          <p:cNvSpPr txBox="1"/>
          <p:nvPr/>
        </p:nvSpPr>
        <p:spPr>
          <a:xfrm>
            <a:off x="381000" y="6324600"/>
            <a:ext cx="8763000" cy="276999"/>
          </a:xfrm>
          <a:prstGeom prst="rect">
            <a:avLst/>
          </a:prstGeom>
          <a:noFill/>
        </p:spPr>
        <p:txBody>
          <a:bodyPr wrap="square" rtlCol="0">
            <a:spAutoFit/>
          </a:bodyPr>
          <a:lstStyle/>
          <a:p>
            <a:pPr algn="ctr"/>
            <a:r>
              <a:rPr lang="en-US" sz="1200" dirty="0" smtClean="0"/>
              <a:t>Source: </a:t>
            </a:r>
            <a:r>
              <a:rPr lang="en-US" sz="1200" dirty="0" smtClean="0">
                <a:hlinkClick r:id="rId4"/>
              </a:rPr>
              <a:t>http://www.nanotechproject.org/inventories/consumer/analysis_draft/</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ppt_x"/>
                                          </p:val>
                                        </p:tav>
                                        <p:tav tm="100000">
                                          <p:val>
                                            <p:strVal val="#ppt_x"/>
                                          </p:val>
                                        </p:tav>
                                      </p:tavLst>
                                    </p:anim>
                                    <p:anim calcmode="lin" valueType="num">
                                      <p:cBhvr additive="base">
                                        <p:cTn id="26" dur="10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2000" fill="hold"/>
                                        <p:tgtEl>
                                          <p:spTgt spid="13"/>
                                        </p:tgtEl>
                                        <p:attrNameLst>
                                          <p:attrName>ppt_x</p:attrName>
                                        </p:attrNameLst>
                                      </p:cBhvr>
                                      <p:tavLst>
                                        <p:tav tm="0">
                                          <p:val>
                                            <p:strVal val="#ppt_x"/>
                                          </p:val>
                                        </p:tav>
                                        <p:tav tm="100000">
                                          <p:val>
                                            <p:strVal val="#ppt_x"/>
                                          </p:val>
                                        </p:tav>
                                      </p:tavLst>
                                    </p:anim>
                                    <p:anim calcmode="lin" valueType="num">
                                      <p:cBhvr additive="base">
                                        <p:cTn id="36"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P spid="9" grpId="0"/>
      <p:bldGraphic spid="10" grpId="0">
        <p:bldAsOne/>
      </p:bldGraphic>
      <p:bldP spid="11" grpId="0"/>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pl-PL" sz="3200" dirty="0" smtClean="0">
                <a:solidFill>
                  <a:srgbClr val="993300"/>
                </a:solidFill>
                <a:latin typeface="Aharoni" pitchFamily="2" charset="-79"/>
                <a:cs typeface="Aharoni" pitchFamily="2" charset="-79"/>
              </a:rPr>
              <a:t>Collaboration </a:t>
            </a:r>
            <a:r>
              <a:rPr lang="en-US" sz="3200" dirty="0" smtClean="0">
                <a:solidFill>
                  <a:srgbClr val="993300"/>
                </a:solidFill>
                <a:latin typeface="Aharoni" pitchFamily="2" charset="-79"/>
                <a:cs typeface="Aharoni" pitchFamily="2" charset="-79"/>
              </a:rPr>
              <a:t>W</a:t>
            </a:r>
            <a:r>
              <a:rPr lang="pl-PL" sz="3200" dirty="0" smtClean="0">
                <a:solidFill>
                  <a:srgbClr val="993300"/>
                </a:solidFill>
                <a:latin typeface="Aharoni" pitchFamily="2" charset="-79"/>
                <a:cs typeface="Aharoni" pitchFamily="2" charset="-79"/>
              </a:rPr>
              <a:t>ithin „</a:t>
            </a:r>
            <a:r>
              <a:rPr lang="en-US" sz="3200" dirty="0" smtClean="0">
                <a:solidFill>
                  <a:srgbClr val="993300"/>
                </a:solidFill>
                <a:latin typeface="Aharoni" pitchFamily="2" charset="-79"/>
                <a:cs typeface="Aharoni" pitchFamily="2" charset="-79"/>
              </a:rPr>
              <a:t>C</a:t>
            </a:r>
            <a:r>
              <a:rPr lang="pl-PL" sz="3200" dirty="0" smtClean="0">
                <a:solidFill>
                  <a:srgbClr val="993300"/>
                </a:solidFill>
                <a:latin typeface="Aharoni" pitchFamily="2" charset="-79"/>
                <a:cs typeface="Aharoni" pitchFamily="2" charset="-79"/>
              </a:rPr>
              <a:t>lassic” QSAR </a:t>
            </a:r>
            <a:r>
              <a:rPr lang="en-US" sz="3200" dirty="0" smtClean="0">
                <a:solidFill>
                  <a:srgbClr val="993300"/>
                </a:solidFill>
                <a:latin typeface="Aharoni" pitchFamily="2" charset="-79"/>
                <a:cs typeface="Aharoni" pitchFamily="2" charset="-79"/>
              </a:rPr>
              <a:t>S</a:t>
            </a:r>
            <a:r>
              <a:rPr lang="pl-PL" sz="3200" dirty="0" smtClean="0">
                <a:solidFill>
                  <a:srgbClr val="993300"/>
                </a:solidFill>
                <a:latin typeface="Aharoni" pitchFamily="2" charset="-79"/>
                <a:cs typeface="Aharoni" pitchFamily="2" charset="-79"/>
              </a:rPr>
              <a:t>tudies</a:t>
            </a:r>
            <a:endParaRPr lang="en-US" sz="3200" dirty="0" smtClean="0">
              <a:solidFill>
                <a:srgbClr val="993300"/>
              </a:solidFill>
              <a:latin typeface="Aharoni" pitchFamily="2" charset="-79"/>
              <a:cs typeface="Aharoni" pitchFamily="2" charset="-79"/>
            </a:endParaRPr>
          </a:p>
        </p:txBody>
      </p:sp>
      <p:sp>
        <p:nvSpPr>
          <p:cNvPr id="33795" name="Content Placeholder 2"/>
          <p:cNvSpPr>
            <a:spLocks noGrp="1"/>
          </p:cNvSpPr>
          <p:nvPr>
            <p:ph idx="1"/>
          </p:nvPr>
        </p:nvSpPr>
        <p:spPr/>
        <p:txBody>
          <a:bodyPr/>
          <a:lstStyle/>
          <a:p>
            <a:endParaRPr lang="en-US" smtClean="0"/>
          </a:p>
        </p:txBody>
      </p:sp>
      <p:grpSp>
        <p:nvGrpSpPr>
          <p:cNvPr id="2" name="Group 5"/>
          <p:cNvGrpSpPr>
            <a:grpSpLocks/>
          </p:cNvGrpSpPr>
          <p:nvPr/>
        </p:nvGrpSpPr>
        <p:grpSpPr bwMode="auto">
          <a:xfrm>
            <a:off x="3657600" y="2819400"/>
            <a:ext cx="2133600" cy="1676400"/>
            <a:chOff x="3026624" y="3588728"/>
            <a:chExt cx="888879" cy="413826"/>
          </a:xfrm>
        </p:grpSpPr>
        <p:sp>
          <p:nvSpPr>
            <p:cNvPr id="5" name="Left-Right Arrow 4"/>
            <p:cNvSpPr>
              <a:spLocks noChangeArrowheads="1"/>
            </p:cNvSpPr>
            <p:nvPr/>
          </p:nvSpPr>
          <p:spPr bwMode="auto">
            <a:xfrm rot="10800000">
              <a:off x="3026624" y="3588728"/>
              <a:ext cx="888879" cy="413826"/>
            </a:xfrm>
            <a:prstGeom prst="leftRightArrow">
              <a:avLst>
                <a:gd name="adj1" fmla="val 60000"/>
                <a:gd name="adj2" fmla="val 50000"/>
              </a:avLst>
            </a:prstGeom>
            <a:gradFill rotWithShape="1">
              <a:gsLst>
                <a:gs pos="0">
                  <a:srgbClr val="C8DCFF"/>
                </a:gs>
                <a:gs pos="100000">
                  <a:srgbClr val="ACBFE1"/>
                </a:gs>
              </a:gsLst>
              <a:lin ang="5400000"/>
            </a:gradFill>
            <a:ln w="9525">
              <a:noFill/>
              <a:miter lim="800000"/>
              <a:headEnd/>
              <a:tailEnd/>
            </a:ln>
            <a:effectLst>
              <a:outerShdw dist="23000" dir="5400000" rotWithShape="0">
                <a:srgbClr val="808080">
                  <a:alpha val="34999"/>
                </a:srgbClr>
              </a:outerShdw>
            </a:effectLst>
          </p:spPr>
          <p:txBody>
            <a:bodyPr/>
            <a:lstStyle/>
            <a:p>
              <a:pPr>
                <a:defRPr/>
              </a:pPr>
              <a:endParaRPr lang="en-US"/>
            </a:p>
          </p:txBody>
        </p:sp>
        <p:sp>
          <p:nvSpPr>
            <p:cNvPr id="6" name="Left-Right Arrow 4"/>
            <p:cNvSpPr/>
            <p:nvPr/>
          </p:nvSpPr>
          <p:spPr>
            <a:xfrm rot="21600000">
              <a:off x="3150300" y="3671023"/>
              <a:ext cx="641527" cy="249236"/>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755650" fontAlgn="auto">
                <a:lnSpc>
                  <a:spcPct val="90000"/>
                </a:lnSpc>
                <a:spcAft>
                  <a:spcPct val="35000"/>
                </a:spcAft>
                <a:defRPr/>
              </a:pPr>
              <a:endParaRPr lang="en-US" sz="1700" dirty="0"/>
            </a:p>
          </p:txBody>
        </p:sp>
      </p:grpSp>
      <p:grpSp>
        <p:nvGrpSpPr>
          <p:cNvPr id="3" name="Group 8"/>
          <p:cNvGrpSpPr>
            <a:grpSpLocks/>
          </p:cNvGrpSpPr>
          <p:nvPr/>
        </p:nvGrpSpPr>
        <p:grpSpPr bwMode="auto">
          <a:xfrm>
            <a:off x="304800" y="2124075"/>
            <a:ext cx="3200400" cy="2981325"/>
            <a:chOff x="51456" y="2846968"/>
            <a:chExt cx="2864057" cy="1897347"/>
          </a:xfrm>
        </p:grpSpPr>
        <p:sp>
          <p:nvSpPr>
            <p:cNvPr id="8" name="Rounded Rectangle 7"/>
            <p:cNvSpPr>
              <a:spLocks noChangeArrowheads="1"/>
            </p:cNvSpPr>
            <p:nvPr/>
          </p:nvSpPr>
          <p:spPr bwMode="auto">
            <a:xfrm>
              <a:off x="51456" y="2846968"/>
              <a:ext cx="2864057" cy="1897347"/>
            </a:xfrm>
            <a:prstGeom prst="roundRect">
              <a:avLst>
                <a:gd name="adj" fmla="val 10000"/>
              </a:avLst>
            </a:prstGeom>
            <a:gradFill rotWithShape="1">
              <a:gsLst>
                <a:gs pos="0">
                  <a:srgbClr val="F5FFE6"/>
                </a:gs>
                <a:gs pos="64999">
                  <a:srgbClr val="E4FDC2"/>
                </a:gs>
                <a:gs pos="100000">
                  <a:srgbClr val="DAFDA7"/>
                </a:gs>
              </a:gsLst>
              <a:lin ang="5400000" scaled="1"/>
            </a:gradFill>
            <a:ln w="9525">
              <a:solidFill>
                <a:srgbClr val="98B954"/>
              </a:solidFill>
              <a:round/>
              <a:headEnd/>
              <a:tailEnd/>
            </a:ln>
            <a:effectLst>
              <a:outerShdw dist="20000" dir="5400000" rotWithShape="0">
                <a:srgbClr val="808080">
                  <a:alpha val="37999"/>
                </a:srgbClr>
              </a:outerShdw>
            </a:effectLst>
          </p:spPr>
          <p:txBody>
            <a:bodyPr/>
            <a:lstStyle/>
            <a:p>
              <a:pPr>
                <a:defRPr/>
              </a:pPr>
              <a:endParaRPr lang="en-US"/>
            </a:p>
          </p:txBody>
        </p:sp>
        <p:sp>
          <p:nvSpPr>
            <p:cNvPr id="9" name="Rounded Rectangle 4"/>
            <p:cNvSpPr/>
            <p:nvPr/>
          </p:nvSpPr>
          <p:spPr>
            <a:xfrm>
              <a:off x="106862" y="2902535"/>
              <a:ext cx="2753245" cy="1786214"/>
            </a:xfrm>
            <a:prstGeom prst="rect">
              <a:avLst/>
            </a:prstGeom>
          </p:spPr>
          <p:style>
            <a:lnRef idx="0">
              <a:scrgbClr r="0" g="0" b="0"/>
            </a:lnRef>
            <a:fillRef idx="0">
              <a:scrgbClr r="0" g="0" b="0"/>
            </a:fillRef>
            <a:effectRef idx="0">
              <a:scrgbClr r="0" g="0" b="0"/>
            </a:effectRef>
            <a:fontRef idx="minor">
              <a:schemeClr val="dk1"/>
            </a:fontRef>
          </p:style>
          <p:txBody>
            <a:bodyPr lIns="76200" tIns="76200" rIns="76200" bIns="76200" spcCol="1270" anchor="ctr"/>
            <a:lstStyle/>
            <a:p>
              <a:pPr algn="ctr" defTabSz="889000" fontAlgn="auto">
                <a:lnSpc>
                  <a:spcPct val="90000"/>
                </a:lnSpc>
                <a:spcAft>
                  <a:spcPct val="35000"/>
                </a:spcAft>
                <a:defRPr/>
              </a:pPr>
              <a:r>
                <a:rPr lang="en-US" sz="2000" b="1" dirty="0">
                  <a:solidFill>
                    <a:schemeClr val="tx1"/>
                  </a:solidFill>
                </a:rPr>
                <a:t>QSAR</a:t>
              </a:r>
            </a:p>
          </p:txBody>
        </p:sp>
      </p:grpSp>
      <p:grpSp>
        <p:nvGrpSpPr>
          <p:cNvPr id="4" name="Group 11"/>
          <p:cNvGrpSpPr>
            <a:grpSpLocks/>
          </p:cNvGrpSpPr>
          <p:nvPr/>
        </p:nvGrpSpPr>
        <p:grpSpPr bwMode="auto">
          <a:xfrm>
            <a:off x="5867400" y="2124075"/>
            <a:ext cx="3276600" cy="2905125"/>
            <a:chOff x="4026612" y="2846968"/>
            <a:chExt cx="2723829" cy="1897347"/>
          </a:xfrm>
        </p:grpSpPr>
        <p:sp>
          <p:nvSpPr>
            <p:cNvPr id="11" name="Rounded Rectangle 10"/>
            <p:cNvSpPr>
              <a:spLocks noChangeArrowheads="1"/>
            </p:cNvSpPr>
            <p:nvPr/>
          </p:nvSpPr>
          <p:spPr bwMode="auto">
            <a:xfrm>
              <a:off x="4026612" y="2846968"/>
              <a:ext cx="2723829" cy="1897347"/>
            </a:xfrm>
            <a:prstGeom prst="roundRect">
              <a:avLst>
                <a:gd name="adj" fmla="val 10000"/>
              </a:avLst>
            </a:prstGeom>
            <a:gradFill rotWithShape="1">
              <a:gsLst>
                <a:gs pos="0">
                  <a:srgbClr val="FFE5E5"/>
                </a:gs>
                <a:gs pos="64999">
                  <a:srgbClr val="FFBEBD"/>
                </a:gs>
                <a:gs pos="100000">
                  <a:srgbClr val="FFA2A1"/>
                </a:gs>
              </a:gsLst>
              <a:lin ang="5400000" scaled="1"/>
            </a:gradFill>
            <a:ln w="9525">
              <a:solidFill>
                <a:srgbClr val="BE4B48"/>
              </a:solidFill>
              <a:round/>
              <a:headEnd/>
              <a:tailEnd/>
            </a:ln>
            <a:effectLst>
              <a:outerShdw dist="20000" dir="5400000" rotWithShape="0">
                <a:srgbClr val="808080">
                  <a:alpha val="37999"/>
                </a:srgbClr>
              </a:outerShdw>
            </a:effectLst>
          </p:spPr>
          <p:txBody>
            <a:bodyPr/>
            <a:lstStyle/>
            <a:p>
              <a:pPr>
                <a:defRPr/>
              </a:pPr>
              <a:endParaRPr lang="en-US"/>
            </a:p>
          </p:txBody>
        </p:sp>
        <p:sp>
          <p:nvSpPr>
            <p:cNvPr id="12" name="Rounded Rectangle 4"/>
            <p:cNvSpPr/>
            <p:nvPr/>
          </p:nvSpPr>
          <p:spPr>
            <a:xfrm>
              <a:off x="4082039" y="2902955"/>
              <a:ext cx="2612975" cy="1785372"/>
            </a:xfrm>
            <a:prstGeom prst="rect">
              <a:avLst/>
            </a:prstGeom>
          </p:spPr>
          <p:style>
            <a:lnRef idx="0">
              <a:scrgbClr r="0" g="0" b="0"/>
            </a:lnRef>
            <a:fillRef idx="0">
              <a:scrgbClr r="0" g="0" b="0"/>
            </a:fillRef>
            <a:effectRef idx="0">
              <a:scrgbClr r="0" g="0" b="0"/>
            </a:effectRef>
            <a:fontRef idx="minor">
              <a:schemeClr val="dk1"/>
            </a:fontRef>
          </p:style>
          <p:txBody>
            <a:bodyPr lIns="76200" tIns="76200" rIns="76200" bIns="76200" spcCol="1270" anchor="ctr"/>
            <a:lstStyle/>
            <a:p>
              <a:pPr algn="ctr" defTabSz="889000" fontAlgn="auto">
                <a:lnSpc>
                  <a:spcPct val="90000"/>
                </a:lnSpc>
                <a:spcAft>
                  <a:spcPct val="35000"/>
                </a:spcAft>
                <a:defRPr/>
              </a:pPr>
              <a:r>
                <a:rPr lang="en-US" sz="2000" b="1" dirty="0">
                  <a:solidFill>
                    <a:srgbClr val="000000"/>
                  </a:solidFill>
                </a:rPr>
                <a:t>Experimental toxicology</a:t>
              </a: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solidFill>
                  <a:srgbClr val="993300"/>
                </a:solidFill>
                <a:latin typeface="Aharoni" pitchFamily="2" charset="-79"/>
                <a:cs typeface="Aharoni" pitchFamily="2" charset="-79"/>
              </a:rPr>
              <a:t>What we Need to Develop   </a:t>
            </a:r>
            <a:r>
              <a:rPr lang="en-US" dirty="0" err="1" smtClean="0">
                <a:solidFill>
                  <a:srgbClr val="993300"/>
                </a:solidFill>
                <a:latin typeface="Aharoni" pitchFamily="2" charset="-79"/>
                <a:cs typeface="Aharoni" pitchFamily="2" charset="-79"/>
              </a:rPr>
              <a:t>Nano</a:t>
            </a:r>
            <a:r>
              <a:rPr lang="en-US" dirty="0" smtClean="0">
                <a:solidFill>
                  <a:srgbClr val="993300"/>
                </a:solidFill>
                <a:latin typeface="Aharoni" pitchFamily="2" charset="-79"/>
                <a:cs typeface="Aharoni" pitchFamily="2" charset="-79"/>
              </a:rPr>
              <a:t>-QSARs</a:t>
            </a:r>
            <a:r>
              <a:rPr lang="en-US" dirty="0" smtClean="0">
                <a:solidFill>
                  <a:srgbClr val="993300"/>
                </a:solidFill>
                <a:latin typeface="Arial Rounded MT Bold" pitchFamily="34" charset="0"/>
                <a:cs typeface="Aharoni" pitchFamily="2" charset="-79"/>
              </a:rPr>
              <a:t>?</a:t>
            </a: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pl-PL" sz="2800" dirty="0" smtClean="0">
                <a:solidFill>
                  <a:srgbClr val="993300"/>
                </a:solidFill>
                <a:latin typeface="Aharoni" pitchFamily="2" charset="-79"/>
                <a:cs typeface="Aharoni" pitchFamily="2" charset="-79"/>
              </a:rPr>
              <a:t>Data for „</a:t>
            </a:r>
            <a:r>
              <a:rPr lang="en-US" sz="2800" dirty="0" smtClean="0">
                <a:solidFill>
                  <a:srgbClr val="993300"/>
                </a:solidFill>
                <a:latin typeface="Aharoni" pitchFamily="2" charset="-79"/>
                <a:cs typeface="Aharoni" pitchFamily="2" charset="-79"/>
              </a:rPr>
              <a:t>C</a:t>
            </a:r>
            <a:r>
              <a:rPr lang="pl-PL" sz="2800" dirty="0" smtClean="0">
                <a:solidFill>
                  <a:srgbClr val="993300"/>
                </a:solidFill>
                <a:latin typeface="Aharoni" pitchFamily="2" charset="-79"/>
                <a:cs typeface="Aharoni" pitchFamily="2" charset="-79"/>
              </a:rPr>
              <a:t>lassic” QSAR and</a:t>
            </a:r>
            <a:r>
              <a:rPr lang="pl-PL" sz="2800" i="1" dirty="0" smtClean="0">
                <a:solidFill>
                  <a:srgbClr val="993300"/>
                </a:solidFill>
                <a:latin typeface="Aharoni" pitchFamily="2" charset="-79"/>
                <a:cs typeface="Aharoni" pitchFamily="2" charset="-79"/>
              </a:rPr>
              <a:t> </a:t>
            </a:r>
            <a:r>
              <a:rPr lang="pl-PL" sz="2800" dirty="0" smtClean="0">
                <a:solidFill>
                  <a:srgbClr val="993300"/>
                </a:solidFill>
                <a:latin typeface="Aharoni" pitchFamily="2" charset="-79"/>
                <a:cs typeface="Aharoni" pitchFamily="2" charset="-79"/>
              </a:rPr>
              <a:t>Nano-QSAR </a:t>
            </a:r>
            <a:r>
              <a:rPr lang="en-US" sz="2800" dirty="0" smtClean="0">
                <a:solidFill>
                  <a:srgbClr val="993300"/>
                </a:solidFill>
                <a:latin typeface="Aharoni" pitchFamily="2" charset="-79"/>
                <a:cs typeface="Aharoni" pitchFamily="2" charset="-79"/>
              </a:rPr>
              <a:t>S</a:t>
            </a:r>
            <a:r>
              <a:rPr lang="pl-PL" sz="2800" dirty="0" smtClean="0">
                <a:solidFill>
                  <a:srgbClr val="993300"/>
                </a:solidFill>
                <a:latin typeface="Aharoni" pitchFamily="2" charset="-79"/>
                <a:cs typeface="Aharoni" pitchFamily="2" charset="-79"/>
              </a:rPr>
              <a:t>tudies</a:t>
            </a:r>
            <a:endParaRPr lang="en-US" sz="2800" dirty="0" smtClean="0">
              <a:solidFill>
                <a:srgbClr val="993300"/>
              </a:solidFill>
              <a:latin typeface="Aharoni" pitchFamily="2" charset="-79"/>
              <a:cs typeface="Aharoni" pitchFamily="2" charset="-79"/>
            </a:endParaRPr>
          </a:p>
        </p:txBody>
      </p:sp>
      <p:sp>
        <p:nvSpPr>
          <p:cNvPr id="36867" name="Content Placeholder 2"/>
          <p:cNvSpPr>
            <a:spLocks noGrp="1"/>
          </p:cNvSpPr>
          <p:nvPr>
            <p:ph idx="1"/>
          </p:nvPr>
        </p:nvSpPr>
        <p:spPr/>
        <p:txBody>
          <a:bodyPr/>
          <a:lstStyle/>
          <a:p>
            <a:endParaRPr lang="en-US" smtClean="0"/>
          </a:p>
        </p:txBody>
      </p:sp>
      <p:sp>
        <p:nvSpPr>
          <p:cNvPr id="4" name="Rectangle 3"/>
          <p:cNvSpPr>
            <a:spLocks noChangeArrowheads="1"/>
          </p:cNvSpPr>
          <p:nvPr/>
        </p:nvSpPr>
        <p:spPr bwMode="auto">
          <a:xfrm>
            <a:off x="1349375" y="1998663"/>
            <a:ext cx="2057400" cy="1930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pl-PL">
              <a:solidFill>
                <a:schemeClr val="lt1"/>
              </a:solidFill>
              <a:latin typeface="+mn-lt"/>
            </a:endParaRPr>
          </a:p>
        </p:txBody>
      </p:sp>
      <p:sp>
        <p:nvSpPr>
          <p:cNvPr id="5" name="Cube 4"/>
          <p:cNvSpPr>
            <a:spLocks noChangeArrowheads="1"/>
          </p:cNvSpPr>
          <p:nvPr/>
        </p:nvSpPr>
        <p:spPr bwMode="auto">
          <a:xfrm>
            <a:off x="5532438" y="1339850"/>
            <a:ext cx="2705100" cy="2589213"/>
          </a:xfrm>
          <a:prstGeom prst="cube">
            <a:avLst>
              <a:gd name="adj" fmla="val 25000"/>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pl-PL">
              <a:solidFill>
                <a:schemeClr val="lt1"/>
              </a:solidFill>
              <a:latin typeface="+mn-lt"/>
            </a:endParaRPr>
          </a:p>
        </p:txBody>
      </p:sp>
      <p:cxnSp>
        <p:nvCxnSpPr>
          <p:cNvPr id="6" name="Straight Arrow Connector 5"/>
          <p:cNvCxnSpPr>
            <a:cxnSpLocks noChangeShapeType="1"/>
          </p:cNvCxnSpPr>
          <p:nvPr/>
        </p:nvCxnSpPr>
        <p:spPr bwMode="auto">
          <a:xfrm>
            <a:off x="5532438" y="4129088"/>
            <a:ext cx="2000250" cy="0"/>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7" name="Straight Arrow Connector 6"/>
          <p:cNvCxnSpPr>
            <a:cxnSpLocks noChangeShapeType="1"/>
          </p:cNvCxnSpPr>
          <p:nvPr/>
        </p:nvCxnSpPr>
        <p:spPr bwMode="auto">
          <a:xfrm>
            <a:off x="5310188" y="2157413"/>
            <a:ext cx="23812" cy="1771650"/>
          </a:xfrm>
          <a:prstGeom prst="straightConnector1">
            <a:avLst/>
          </a:prstGeom>
          <a:noFill/>
          <a:ln w="25400">
            <a:solidFill>
              <a:srgbClr val="008000"/>
            </a:solidFill>
            <a:round/>
            <a:headEnd/>
            <a:tailEnd type="arrow" w="med" len="med"/>
          </a:ln>
          <a:effectLst>
            <a:outerShdw dist="20000" dir="5400000" rotWithShape="0">
              <a:srgbClr val="808080">
                <a:alpha val="37999"/>
              </a:srgbClr>
            </a:outerShdw>
          </a:effectLst>
        </p:spPr>
      </p:cxnSp>
      <p:cxnSp>
        <p:nvCxnSpPr>
          <p:cNvPr id="8" name="Straight Arrow Connector 7"/>
          <p:cNvCxnSpPr>
            <a:cxnSpLocks noChangeShapeType="1"/>
          </p:cNvCxnSpPr>
          <p:nvPr/>
        </p:nvCxnSpPr>
        <p:spPr bwMode="auto">
          <a:xfrm flipV="1">
            <a:off x="5419725" y="1230313"/>
            <a:ext cx="615950" cy="671512"/>
          </a:xfrm>
          <a:prstGeom prst="straightConnector1">
            <a:avLst/>
          </a:prstGeom>
          <a:noFill/>
          <a:ln w="25400">
            <a:solidFill>
              <a:srgbClr val="FF6600"/>
            </a:solidFill>
            <a:round/>
            <a:headEnd/>
            <a:tailEnd type="arrow" w="med" len="med"/>
          </a:ln>
          <a:effectLst>
            <a:outerShdw dist="20000" dir="5400000" rotWithShape="0">
              <a:srgbClr val="808080">
                <a:alpha val="37999"/>
              </a:srgbClr>
            </a:outerShdw>
          </a:effectLst>
        </p:spPr>
      </p:cxnSp>
      <p:cxnSp>
        <p:nvCxnSpPr>
          <p:cNvPr id="9" name="Straight Arrow Connector 8"/>
          <p:cNvCxnSpPr>
            <a:cxnSpLocks noChangeShapeType="1"/>
          </p:cNvCxnSpPr>
          <p:nvPr/>
        </p:nvCxnSpPr>
        <p:spPr bwMode="auto">
          <a:xfrm>
            <a:off x="1349375" y="4129088"/>
            <a:ext cx="2000250" cy="0"/>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10" name="Straight Arrow Connector 9"/>
          <p:cNvCxnSpPr>
            <a:cxnSpLocks noChangeShapeType="1"/>
          </p:cNvCxnSpPr>
          <p:nvPr/>
        </p:nvCxnSpPr>
        <p:spPr bwMode="auto">
          <a:xfrm>
            <a:off x="1141413" y="2157413"/>
            <a:ext cx="25400" cy="1771650"/>
          </a:xfrm>
          <a:prstGeom prst="straightConnector1">
            <a:avLst/>
          </a:prstGeom>
          <a:noFill/>
          <a:ln w="25400">
            <a:solidFill>
              <a:srgbClr val="008000"/>
            </a:solidFill>
            <a:round/>
            <a:headEnd/>
            <a:tailEnd type="arrow" w="med" len="med"/>
          </a:ln>
          <a:effectLst>
            <a:outerShdw dist="20000" dir="5400000" rotWithShape="0">
              <a:srgbClr val="808080">
                <a:alpha val="37999"/>
              </a:srgbClr>
            </a:outerShdw>
          </a:effectLst>
        </p:spPr>
      </p:cxnSp>
      <p:sp>
        <p:nvSpPr>
          <p:cNvPr id="36875" name="TextBox 33"/>
          <p:cNvSpPr txBox="1">
            <a:spLocks noChangeArrowheads="1"/>
          </p:cNvSpPr>
          <p:nvPr/>
        </p:nvSpPr>
        <p:spPr bwMode="auto">
          <a:xfrm>
            <a:off x="5310188" y="4419600"/>
            <a:ext cx="2595562" cy="369888"/>
          </a:xfrm>
          <a:prstGeom prst="rect">
            <a:avLst/>
          </a:prstGeom>
          <a:noFill/>
          <a:ln w="9525">
            <a:noFill/>
            <a:miter lim="800000"/>
            <a:headEnd/>
            <a:tailEnd/>
          </a:ln>
        </p:spPr>
        <p:txBody>
          <a:bodyPr wrap="none">
            <a:spAutoFit/>
          </a:bodyPr>
          <a:lstStyle/>
          <a:p>
            <a:r>
              <a:rPr lang="pl-PL">
                <a:solidFill>
                  <a:srgbClr val="FF0000"/>
                </a:solidFill>
                <a:cs typeface="Arial" pitchFamily="34" charset="0"/>
              </a:rPr>
              <a:t>Descriptors / Properties</a:t>
            </a:r>
          </a:p>
        </p:txBody>
      </p:sp>
      <p:sp>
        <p:nvSpPr>
          <p:cNvPr id="36876" name="TextBox 35"/>
          <p:cNvSpPr txBox="1">
            <a:spLocks noChangeArrowheads="1"/>
          </p:cNvSpPr>
          <p:nvPr/>
        </p:nvSpPr>
        <p:spPr bwMode="auto">
          <a:xfrm>
            <a:off x="1031875" y="4419600"/>
            <a:ext cx="2595563" cy="369888"/>
          </a:xfrm>
          <a:prstGeom prst="rect">
            <a:avLst/>
          </a:prstGeom>
          <a:noFill/>
          <a:ln w="9525">
            <a:noFill/>
            <a:miter lim="800000"/>
            <a:headEnd/>
            <a:tailEnd/>
          </a:ln>
        </p:spPr>
        <p:txBody>
          <a:bodyPr wrap="none">
            <a:spAutoFit/>
          </a:bodyPr>
          <a:lstStyle/>
          <a:p>
            <a:r>
              <a:rPr lang="pl-PL">
                <a:solidFill>
                  <a:srgbClr val="FF0000"/>
                </a:solidFill>
                <a:cs typeface="Arial" pitchFamily="34" charset="0"/>
              </a:rPr>
              <a:t>Descriptors / Properties</a:t>
            </a:r>
          </a:p>
        </p:txBody>
      </p:sp>
      <p:sp>
        <p:nvSpPr>
          <p:cNvPr id="36877" name="TextBox 36"/>
          <p:cNvSpPr txBox="1">
            <a:spLocks noChangeArrowheads="1"/>
          </p:cNvSpPr>
          <p:nvPr/>
        </p:nvSpPr>
        <p:spPr bwMode="auto">
          <a:xfrm rot="-5400000">
            <a:off x="4303713" y="2905125"/>
            <a:ext cx="1262062" cy="369888"/>
          </a:xfrm>
          <a:prstGeom prst="rect">
            <a:avLst/>
          </a:prstGeom>
          <a:noFill/>
          <a:ln w="9525">
            <a:noFill/>
            <a:miter lim="800000"/>
            <a:headEnd/>
            <a:tailEnd/>
          </a:ln>
        </p:spPr>
        <p:txBody>
          <a:bodyPr wrap="none">
            <a:spAutoFit/>
          </a:bodyPr>
          <a:lstStyle/>
          <a:p>
            <a:r>
              <a:rPr lang="pl-PL">
                <a:solidFill>
                  <a:srgbClr val="008000"/>
                </a:solidFill>
                <a:cs typeface="Arial" pitchFamily="34" charset="0"/>
              </a:rPr>
              <a:t>Chemicals</a:t>
            </a:r>
          </a:p>
        </p:txBody>
      </p:sp>
      <p:sp>
        <p:nvSpPr>
          <p:cNvPr id="36878" name="TextBox 37"/>
          <p:cNvSpPr txBox="1">
            <a:spLocks noChangeArrowheads="1"/>
          </p:cNvSpPr>
          <p:nvPr/>
        </p:nvSpPr>
        <p:spPr bwMode="auto">
          <a:xfrm rot="-5400000">
            <a:off x="130176" y="2905125"/>
            <a:ext cx="1262062" cy="369887"/>
          </a:xfrm>
          <a:prstGeom prst="rect">
            <a:avLst/>
          </a:prstGeom>
          <a:noFill/>
          <a:ln w="9525">
            <a:noFill/>
            <a:miter lim="800000"/>
            <a:headEnd/>
            <a:tailEnd/>
          </a:ln>
        </p:spPr>
        <p:txBody>
          <a:bodyPr wrap="none">
            <a:spAutoFit/>
          </a:bodyPr>
          <a:lstStyle/>
          <a:p>
            <a:r>
              <a:rPr lang="pl-PL">
                <a:solidFill>
                  <a:srgbClr val="008000"/>
                </a:solidFill>
                <a:cs typeface="Arial" pitchFamily="34" charset="0"/>
              </a:rPr>
              <a:t>Chemicals</a:t>
            </a:r>
          </a:p>
        </p:txBody>
      </p:sp>
      <p:sp>
        <p:nvSpPr>
          <p:cNvPr id="36879" name="TextBox 38"/>
          <p:cNvSpPr txBox="1">
            <a:spLocks noChangeArrowheads="1"/>
          </p:cNvSpPr>
          <p:nvPr/>
        </p:nvSpPr>
        <p:spPr bwMode="auto">
          <a:xfrm rot="-3080984">
            <a:off x="5124450" y="1154113"/>
            <a:ext cx="633413" cy="369887"/>
          </a:xfrm>
          <a:prstGeom prst="rect">
            <a:avLst/>
          </a:prstGeom>
          <a:noFill/>
          <a:ln w="9525">
            <a:noFill/>
            <a:miter lim="800000"/>
            <a:headEnd/>
            <a:tailEnd/>
          </a:ln>
        </p:spPr>
        <p:txBody>
          <a:bodyPr wrap="none">
            <a:spAutoFit/>
          </a:bodyPr>
          <a:lstStyle/>
          <a:p>
            <a:r>
              <a:rPr lang="pl-PL">
                <a:solidFill>
                  <a:srgbClr val="FF6600"/>
                </a:solidFill>
                <a:cs typeface="Arial" pitchFamily="34" charset="0"/>
              </a:rPr>
              <a:t>Size</a:t>
            </a:r>
          </a:p>
        </p:txBody>
      </p:sp>
      <p:sp>
        <p:nvSpPr>
          <p:cNvPr id="36880" name="TextBox 39"/>
          <p:cNvSpPr txBox="1">
            <a:spLocks noChangeArrowheads="1"/>
          </p:cNvSpPr>
          <p:nvPr/>
        </p:nvSpPr>
        <p:spPr bwMode="auto">
          <a:xfrm>
            <a:off x="1166813" y="5302250"/>
            <a:ext cx="2544762" cy="461963"/>
          </a:xfrm>
          <a:prstGeom prst="rect">
            <a:avLst/>
          </a:prstGeom>
          <a:noFill/>
          <a:ln w="9525">
            <a:noFill/>
            <a:miter lim="800000"/>
            <a:headEnd/>
            <a:tailEnd/>
          </a:ln>
        </p:spPr>
        <p:txBody>
          <a:bodyPr wrap="none">
            <a:spAutoFit/>
          </a:bodyPr>
          <a:lstStyle/>
          <a:p>
            <a:r>
              <a:rPr lang="pl-PL" sz="2400" b="1">
                <a:cs typeface="Arial" pitchFamily="34" charset="0"/>
              </a:rPr>
              <a:t>„Classic</a:t>
            </a:r>
            <a:r>
              <a:rPr lang="pl-PL" altLang="en-US" sz="2400" b="1">
                <a:cs typeface="Arial" pitchFamily="34" charset="0"/>
              </a:rPr>
              <a:t>”</a:t>
            </a:r>
            <a:r>
              <a:rPr lang="pl-PL" sz="2400" b="1">
                <a:cs typeface="Arial" pitchFamily="34" charset="0"/>
              </a:rPr>
              <a:t> QSAR</a:t>
            </a:r>
          </a:p>
        </p:txBody>
      </p:sp>
      <p:sp>
        <p:nvSpPr>
          <p:cNvPr id="36881" name="TextBox 40"/>
          <p:cNvSpPr txBox="1">
            <a:spLocks noChangeArrowheads="1"/>
          </p:cNvSpPr>
          <p:nvPr/>
        </p:nvSpPr>
        <p:spPr bwMode="auto">
          <a:xfrm>
            <a:off x="5937250" y="5302250"/>
            <a:ext cx="1946275" cy="461963"/>
          </a:xfrm>
          <a:prstGeom prst="rect">
            <a:avLst/>
          </a:prstGeom>
          <a:noFill/>
          <a:ln w="9525">
            <a:noFill/>
            <a:miter lim="800000"/>
            <a:headEnd/>
            <a:tailEnd/>
          </a:ln>
        </p:spPr>
        <p:txBody>
          <a:bodyPr wrap="none">
            <a:spAutoFit/>
          </a:bodyPr>
          <a:lstStyle/>
          <a:p>
            <a:r>
              <a:rPr lang="pl-PL" sz="2400" b="1">
                <a:cs typeface="Arial" pitchFamily="34" charset="0"/>
              </a:rPr>
              <a:t>Nano-QSAR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8" name="Picture 16" descr="ICN-logo-poster-transp"/>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7788924" y="1"/>
            <a:ext cx="1355075" cy="6665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2075" y="1124744"/>
            <a:ext cx="382111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914400" y="277813"/>
            <a:ext cx="7772400" cy="1143000"/>
          </a:xfrm>
        </p:spPr>
        <p:txBody>
          <a:bodyPr/>
          <a:lstStyle/>
          <a:p>
            <a:r>
              <a:rPr lang="en-US" altLang="en-US" b="1" smtClean="0">
                <a:solidFill>
                  <a:srgbClr val="000099"/>
                </a:solidFill>
                <a:latin typeface="Arial" charset="0"/>
              </a:rPr>
              <a:t>Nano-QSAR</a:t>
            </a:r>
          </a:p>
        </p:txBody>
      </p:sp>
      <p:sp>
        <p:nvSpPr>
          <p:cNvPr id="6" name="Content Placeholder 2"/>
          <p:cNvSpPr txBox="1">
            <a:spLocks/>
          </p:cNvSpPr>
          <p:nvPr/>
        </p:nvSpPr>
        <p:spPr bwMode="auto">
          <a:xfrm>
            <a:off x="914400" y="1600200"/>
            <a:ext cx="77724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buChar char="¨"/>
              <a:defRPr sz="2800">
                <a:solidFill>
                  <a:schemeClr val="tx1"/>
                </a:solidFill>
                <a:latin typeface="+mn-lt"/>
                <a:cs typeface="+mn-cs"/>
              </a:defRPr>
            </a:lvl2pPr>
            <a:lvl3pPr marL="1143000" indent="-228600" algn="l" rtl="0" fontAlgn="base">
              <a:spcBef>
                <a:spcPct val="20000"/>
              </a:spcBef>
              <a:spcAft>
                <a:spcPct val="0"/>
              </a:spcAft>
              <a:buClr>
                <a:schemeClr val="bg2"/>
              </a:buClr>
              <a:buSzPct val="65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70000"/>
              <a:buFont typeface="Wingdings" pitchFamily="2" charset="2"/>
              <a:buChar char="¨"/>
              <a:defRPr sz="2000">
                <a:solidFill>
                  <a:schemeClr val="tx1"/>
                </a:solidFill>
                <a:latin typeface="+mn-lt"/>
                <a:cs typeface="+mn-cs"/>
              </a:defRPr>
            </a:lvl4pPr>
            <a:lvl5pPr marL="20574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9pPr>
          </a:lstStyle>
          <a:p>
            <a:pPr marL="0" indent="0">
              <a:buClr>
                <a:srgbClr val="00007D"/>
              </a:buClr>
              <a:buFont typeface="Wingdings" pitchFamily="2" charset="2"/>
              <a:buNone/>
            </a:pPr>
            <a:r>
              <a:rPr lang="en-US" altLang="en-US" sz="2400" kern="0" smtClean="0">
                <a:solidFill>
                  <a:srgbClr val="000000"/>
                </a:solidFill>
              </a:rPr>
              <a:t>Toxicity of Nanomaterials</a:t>
            </a:r>
          </a:p>
        </p:txBody>
      </p:sp>
      <p:sp>
        <p:nvSpPr>
          <p:cNvPr id="8" name="Rectangle 6"/>
          <p:cNvSpPr>
            <a:spLocks noChangeArrowheads="1"/>
          </p:cNvSpPr>
          <p:nvPr/>
        </p:nvSpPr>
        <p:spPr bwMode="auto">
          <a:xfrm>
            <a:off x="2397125" y="3119438"/>
            <a:ext cx="1412875" cy="5524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900" b="1">
                <a:solidFill>
                  <a:srgbClr val="000000"/>
                </a:solidFill>
              </a:rPr>
              <a:t>Structural, Physical </a:t>
            </a:r>
          </a:p>
          <a:p>
            <a:pPr algn="ctr" eaLnBrk="1" fontAlgn="base" hangingPunct="1">
              <a:spcBef>
                <a:spcPct val="0"/>
              </a:spcBef>
              <a:spcAft>
                <a:spcPct val="0"/>
              </a:spcAft>
            </a:pPr>
            <a:r>
              <a:rPr lang="en-US" altLang="en-US" sz="900" b="1">
                <a:solidFill>
                  <a:srgbClr val="000000"/>
                </a:solidFill>
              </a:rPr>
              <a:t>and Quantum-Chemical </a:t>
            </a:r>
          </a:p>
          <a:p>
            <a:pPr algn="ctr" eaLnBrk="1" fontAlgn="base" hangingPunct="1">
              <a:spcBef>
                <a:spcPct val="0"/>
              </a:spcBef>
              <a:spcAft>
                <a:spcPct val="0"/>
              </a:spcAft>
            </a:pPr>
            <a:r>
              <a:rPr lang="en-US" altLang="en-US" sz="900" b="1">
                <a:solidFill>
                  <a:srgbClr val="000000"/>
                </a:solidFill>
              </a:rPr>
              <a:t>Properties</a:t>
            </a:r>
          </a:p>
        </p:txBody>
      </p:sp>
      <p:sp>
        <p:nvSpPr>
          <p:cNvPr id="9" name="AutoShape 8"/>
          <p:cNvSpPr>
            <a:spLocks noChangeArrowheads="1"/>
          </p:cNvSpPr>
          <p:nvPr/>
        </p:nvSpPr>
        <p:spPr bwMode="auto">
          <a:xfrm rot="5400000">
            <a:off x="1766888" y="3008312"/>
            <a:ext cx="349250" cy="777875"/>
          </a:xfrm>
          <a:prstGeom prst="upArrow">
            <a:avLst>
              <a:gd name="adj1" fmla="val 50000"/>
              <a:gd name="adj2" fmla="val 51011"/>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ru-RU" altLang="en-US" sz="2800">
              <a:solidFill>
                <a:srgbClr val="000000"/>
              </a:solidFill>
            </a:endParaRPr>
          </a:p>
        </p:txBody>
      </p:sp>
      <p:sp>
        <p:nvSpPr>
          <p:cNvPr id="10" name="AutoShape 9"/>
          <p:cNvSpPr>
            <a:spLocks noChangeArrowheads="1"/>
          </p:cNvSpPr>
          <p:nvPr/>
        </p:nvSpPr>
        <p:spPr bwMode="auto">
          <a:xfrm rot="5400000">
            <a:off x="1781175" y="3495675"/>
            <a:ext cx="355600" cy="742950"/>
          </a:xfrm>
          <a:prstGeom prst="upArrow">
            <a:avLst>
              <a:gd name="adj1" fmla="val 50000"/>
              <a:gd name="adj2" fmla="val 50878"/>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ru-RU" altLang="en-US" sz="2800">
              <a:solidFill>
                <a:srgbClr val="000000"/>
              </a:solidFill>
            </a:endParaRPr>
          </a:p>
        </p:txBody>
      </p:sp>
      <p:sp>
        <p:nvSpPr>
          <p:cNvPr id="11" name="AutoShape 11"/>
          <p:cNvSpPr>
            <a:spLocks noChangeArrowheads="1"/>
          </p:cNvSpPr>
          <p:nvPr/>
        </p:nvSpPr>
        <p:spPr bwMode="auto">
          <a:xfrm rot="5400000">
            <a:off x="3718719" y="3480594"/>
            <a:ext cx="620712" cy="381000"/>
          </a:xfrm>
          <a:prstGeom prst="upArrow">
            <a:avLst>
              <a:gd name="adj1" fmla="val 50000"/>
              <a:gd name="adj2" fmla="val 25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ru-RU" altLang="en-US" sz="2800">
              <a:solidFill>
                <a:srgbClr val="000000"/>
              </a:solidFill>
            </a:endParaRPr>
          </a:p>
        </p:txBody>
      </p:sp>
      <p:sp>
        <p:nvSpPr>
          <p:cNvPr id="12" name="Rectangle 12"/>
          <p:cNvSpPr>
            <a:spLocks noChangeArrowheads="1"/>
          </p:cNvSpPr>
          <p:nvPr/>
        </p:nvSpPr>
        <p:spPr bwMode="auto">
          <a:xfrm>
            <a:off x="4252913" y="3119438"/>
            <a:ext cx="623887" cy="1071562"/>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200" b="1">
                <a:solidFill>
                  <a:srgbClr val="000000"/>
                </a:solidFill>
              </a:rPr>
              <a:t>QSAR </a:t>
            </a:r>
          </a:p>
          <a:p>
            <a:pPr algn="ctr" eaLnBrk="1" fontAlgn="base" hangingPunct="1">
              <a:spcBef>
                <a:spcPct val="0"/>
              </a:spcBef>
              <a:spcAft>
                <a:spcPct val="0"/>
              </a:spcAft>
            </a:pPr>
            <a:r>
              <a:rPr lang="en-US" altLang="en-US" sz="1200" b="1">
                <a:solidFill>
                  <a:srgbClr val="000000"/>
                </a:solidFill>
              </a:rPr>
              <a:t>model</a:t>
            </a:r>
          </a:p>
        </p:txBody>
      </p:sp>
      <p:sp>
        <p:nvSpPr>
          <p:cNvPr id="13" name="AutoShape 13"/>
          <p:cNvSpPr>
            <a:spLocks noChangeArrowheads="1"/>
          </p:cNvSpPr>
          <p:nvPr/>
        </p:nvSpPr>
        <p:spPr bwMode="auto">
          <a:xfrm rot="5400000">
            <a:off x="4759325" y="3500438"/>
            <a:ext cx="660400" cy="355600"/>
          </a:xfrm>
          <a:prstGeom prst="upArrow">
            <a:avLst>
              <a:gd name="adj1" fmla="val 50000"/>
              <a:gd name="adj2" fmla="val 25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ru-RU" altLang="en-US" sz="2800">
              <a:solidFill>
                <a:srgbClr val="000000"/>
              </a:solidFill>
            </a:endParaRPr>
          </a:p>
        </p:txBody>
      </p:sp>
      <p:sp>
        <p:nvSpPr>
          <p:cNvPr id="14" name="Rectangle 14"/>
          <p:cNvSpPr>
            <a:spLocks noChangeArrowheads="1"/>
          </p:cNvSpPr>
          <p:nvPr/>
        </p:nvSpPr>
        <p:spPr bwMode="auto">
          <a:xfrm>
            <a:off x="5334000" y="3119438"/>
            <a:ext cx="1066800" cy="1071562"/>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000000"/>
                </a:solidFill>
              </a:rPr>
              <a:t>Predicting</a:t>
            </a:r>
          </a:p>
          <a:p>
            <a:pPr algn="ctr" eaLnBrk="1" fontAlgn="base" hangingPunct="1">
              <a:spcBef>
                <a:spcPct val="0"/>
              </a:spcBef>
              <a:spcAft>
                <a:spcPct val="0"/>
              </a:spcAft>
            </a:pPr>
            <a:r>
              <a:rPr lang="en-US" altLang="en-US" sz="1000" b="1">
                <a:solidFill>
                  <a:srgbClr val="000000"/>
                </a:solidFill>
              </a:rPr>
              <a:t>the activity for </a:t>
            </a:r>
          </a:p>
          <a:p>
            <a:pPr algn="ctr" eaLnBrk="1" fontAlgn="base" hangingPunct="1">
              <a:spcBef>
                <a:spcPct val="0"/>
              </a:spcBef>
              <a:spcAft>
                <a:spcPct val="0"/>
              </a:spcAft>
            </a:pPr>
            <a:r>
              <a:rPr lang="en-US" altLang="en-US" sz="1000" b="1">
                <a:solidFill>
                  <a:srgbClr val="000000"/>
                </a:solidFill>
              </a:rPr>
              <a:t>untested</a:t>
            </a:r>
          </a:p>
          <a:p>
            <a:pPr algn="ctr" eaLnBrk="1" fontAlgn="base" hangingPunct="1">
              <a:spcBef>
                <a:spcPct val="0"/>
              </a:spcBef>
              <a:spcAft>
                <a:spcPct val="0"/>
              </a:spcAft>
            </a:pPr>
            <a:r>
              <a:rPr lang="en-US" altLang="en-US" sz="1000" b="1">
                <a:solidFill>
                  <a:srgbClr val="000000"/>
                </a:solidFill>
              </a:rPr>
              <a:t>compounds</a:t>
            </a:r>
          </a:p>
        </p:txBody>
      </p:sp>
      <p:sp>
        <p:nvSpPr>
          <p:cNvPr id="15" name="Text Box 15"/>
          <p:cNvSpPr txBox="1">
            <a:spLocks noChangeArrowheads="1"/>
          </p:cNvSpPr>
          <p:nvPr/>
        </p:nvSpPr>
        <p:spPr bwMode="auto">
          <a:xfrm>
            <a:off x="1552575" y="3265488"/>
            <a:ext cx="7334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900">
                <a:solidFill>
                  <a:srgbClr val="FFFFFF"/>
                </a:solidFill>
              </a:rPr>
              <a:t>Modeling</a:t>
            </a:r>
          </a:p>
        </p:txBody>
      </p:sp>
      <p:sp>
        <p:nvSpPr>
          <p:cNvPr id="16" name="Text Box 16"/>
          <p:cNvSpPr txBox="1">
            <a:spLocks noChangeArrowheads="1"/>
          </p:cNvSpPr>
          <p:nvPr/>
        </p:nvSpPr>
        <p:spPr bwMode="auto">
          <a:xfrm>
            <a:off x="1550988" y="3743325"/>
            <a:ext cx="8302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900">
                <a:solidFill>
                  <a:srgbClr val="FFFFFF"/>
                </a:solidFill>
              </a:rPr>
              <a:t>Experiment</a:t>
            </a:r>
          </a:p>
        </p:txBody>
      </p:sp>
      <p:pic>
        <p:nvPicPr>
          <p:cNvPr id="17" name="Picture 16" descr="nanopurgi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208338"/>
            <a:ext cx="1204913"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8" name="Group 104"/>
          <p:cNvGraphicFramePr>
            <a:graphicFrameLocks/>
          </p:cNvGraphicFramePr>
          <p:nvPr/>
        </p:nvGraphicFramePr>
        <p:xfrm>
          <a:off x="307975" y="4254500"/>
          <a:ext cx="2798763" cy="2280820"/>
        </p:xfrm>
        <a:graphic>
          <a:graphicData uri="http://schemas.openxmlformats.org/drawingml/2006/table">
            <a:tbl>
              <a:tblPr/>
              <a:tblGrid>
                <a:gridCol w="932921"/>
                <a:gridCol w="932921"/>
                <a:gridCol w="932921"/>
              </a:tblGrid>
              <a:tr h="393481">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1" i="0" u="none" strike="noStrike" cap="none" normalizeH="0" baseline="0" dirty="0" smtClean="0">
                          <a:ln>
                            <a:noFill/>
                          </a:ln>
                          <a:solidFill>
                            <a:schemeClr val="tx1"/>
                          </a:solidFill>
                          <a:effectLst/>
                          <a:latin typeface="Arial" pitchFamily="34" charset="0"/>
                        </a:rPr>
                        <a:t>Training Set</a:t>
                      </a:r>
                      <a:endParaRPr kumimoji="0" lang="ru-RU" sz="1000" b="1" i="0" u="none" strike="noStrike" cap="none" normalizeH="0" baseline="0" dirty="0" smtClean="0">
                        <a:ln>
                          <a:noFill/>
                        </a:ln>
                        <a:solidFill>
                          <a:schemeClr val="tx1"/>
                        </a:solidFill>
                        <a:effectLst/>
                        <a:latin typeface="Arial" pitchFamily="34" charset="0"/>
                      </a:endParaRPr>
                    </a:p>
                  </a:txBody>
                  <a:tcPr marL="90491" marR="90491" marT="44425" marB="44425" horzOverflow="overflow">
                    <a:lnL cap="flat">
                      <a:noFill/>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768AF0"/>
                    </a:solid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1" i="0" u="none" strike="noStrike" cap="none" normalizeH="0" baseline="0" dirty="0" smtClean="0">
                          <a:ln>
                            <a:noFill/>
                          </a:ln>
                          <a:solidFill>
                            <a:schemeClr val="tx1"/>
                          </a:solidFill>
                          <a:effectLst/>
                          <a:latin typeface="Arial" pitchFamily="34" charset="0"/>
                        </a:rPr>
                        <a:t>Validation set 1</a:t>
                      </a:r>
                      <a:endParaRPr kumimoji="0" lang="ru-RU" sz="1000" b="1" i="0" u="none" strike="noStrike" cap="none" normalizeH="0" baseline="0" dirty="0" smtClean="0">
                        <a:ln>
                          <a:noFill/>
                        </a:ln>
                        <a:solidFill>
                          <a:schemeClr val="tx1"/>
                        </a:solidFill>
                        <a:effectLst/>
                        <a:latin typeface="Arial" pitchFamily="34" charset="0"/>
                      </a:endParaRPr>
                    </a:p>
                  </a:txBody>
                  <a:tcPr marL="90491" marR="90491" marT="44425" marB="444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cap="flat">
                      <a:noFill/>
                    </a:lnT>
                    <a:lnB>
                      <a:noFill/>
                    </a:lnB>
                    <a:lnTlToBr>
                      <a:noFill/>
                    </a:lnTlToBr>
                    <a:lnBlToTr>
                      <a:noFill/>
                    </a:lnBlToTr>
                    <a:solidFill>
                      <a:srgbClr val="768AF0"/>
                    </a:solid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1" i="0" u="none" strike="noStrike" cap="none" normalizeH="0" baseline="0" dirty="0" smtClean="0">
                          <a:ln>
                            <a:noFill/>
                          </a:ln>
                          <a:solidFill>
                            <a:schemeClr val="tx1"/>
                          </a:solidFill>
                          <a:effectLst/>
                          <a:latin typeface="Arial" pitchFamily="34" charset="0"/>
                        </a:rPr>
                        <a:t>Validation Set 2</a:t>
                      </a:r>
                      <a:endParaRPr kumimoji="0" lang="ru-RU" sz="1000" b="1" i="0" u="none" strike="noStrike" cap="none" normalizeH="0" baseline="0" dirty="0" smtClean="0">
                        <a:ln>
                          <a:noFill/>
                        </a:ln>
                        <a:solidFill>
                          <a:schemeClr val="tx1"/>
                        </a:solidFill>
                        <a:effectLst/>
                        <a:latin typeface="Arial" pitchFamily="34" charset="0"/>
                      </a:endParaRPr>
                    </a:p>
                  </a:txBody>
                  <a:tcPr marL="90491" marR="90491" marT="44425" marB="44425" horzOverflow="overflow">
                    <a:lnL w="12700" cap="flat" cmpd="sng" algn="ctr">
                      <a:solidFill>
                        <a:schemeClr val="bg1"/>
                      </a:solidFill>
                      <a:prstDash val="solid"/>
                      <a:round/>
                      <a:headEnd type="none" w="med" len="med"/>
                      <a:tailEnd type="none" w="med" len="med"/>
                    </a:lnL>
                    <a:lnR cap="flat">
                      <a:noFill/>
                    </a:lnR>
                    <a:lnT cap="flat">
                      <a:noFill/>
                    </a:lnT>
                    <a:lnB>
                      <a:noFill/>
                    </a:lnB>
                    <a:lnTlToBr>
                      <a:noFill/>
                    </a:lnTlToBr>
                    <a:lnBlToTr>
                      <a:noFill/>
                    </a:lnBlToTr>
                    <a:solidFill>
                      <a:srgbClr val="768AF0"/>
                    </a:solidFill>
                  </a:tcPr>
                </a:tc>
              </a:tr>
              <a:tr h="1886169">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0" i="0" u="none" strike="noStrike" cap="none" normalizeH="0" baseline="0" dirty="0" smtClean="0">
                          <a:ln>
                            <a:noFill/>
                          </a:ln>
                          <a:solidFill>
                            <a:schemeClr val="tx1"/>
                          </a:solidFill>
                          <a:effectLst/>
                          <a:latin typeface="Arial" pitchFamily="34" charset="0"/>
                        </a:rPr>
                        <a:t>   </a:t>
                      </a:r>
                      <a:r>
                        <a:rPr kumimoji="0" lang="en-US" sz="1000" b="0" i="0" u="none" strike="noStrike" cap="none" normalizeH="0" baseline="0" dirty="0" err="1" smtClean="0">
                          <a:ln>
                            <a:noFill/>
                          </a:ln>
                          <a:solidFill>
                            <a:schemeClr val="tx1"/>
                          </a:solidFill>
                          <a:effectLst/>
                          <a:latin typeface="Arial" pitchFamily="34" charset="0"/>
                        </a:rPr>
                        <a:t>ZnO</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0" i="0" u="none" strike="noStrike" cap="none" normalizeH="0" baseline="0" dirty="0" smtClean="0">
                          <a:ln>
                            <a:noFill/>
                          </a:ln>
                          <a:solidFill>
                            <a:schemeClr val="tx1"/>
                          </a:solidFill>
                          <a:effectLst/>
                          <a:latin typeface="Arial" pitchFamily="34" charset="0"/>
                        </a:rPr>
                        <a:t>   </a:t>
                      </a:r>
                      <a:r>
                        <a:rPr kumimoji="0" lang="en-US" sz="1000" b="0" i="0" u="none" strike="noStrike" cap="none" normalizeH="0" baseline="0" dirty="0" err="1" smtClean="0">
                          <a:ln>
                            <a:noFill/>
                          </a:ln>
                          <a:solidFill>
                            <a:schemeClr val="tx1"/>
                          </a:solidFill>
                          <a:effectLst/>
                          <a:latin typeface="Arial" pitchFamily="34" charset="0"/>
                        </a:rPr>
                        <a:t>CuO</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0" i="0" u="none" strike="noStrike" cap="none" normalizeH="0" baseline="0" dirty="0" smtClean="0">
                          <a:ln>
                            <a:noFill/>
                          </a:ln>
                          <a:solidFill>
                            <a:schemeClr val="tx1"/>
                          </a:solidFill>
                          <a:effectLst/>
                          <a:latin typeface="Arial" pitchFamily="34" charset="0"/>
                        </a:rPr>
                        <a:t>   Y</a:t>
                      </a:r>
                      <a:r>
                        <a:rPr kumimoji="0" lang="en-US" sz="1000" b="0" i="0" u="none" strike="noStrike" cap="none" normalizeH="0" baseline="-25000" dirty="0" smtClean="0">
                          <a:ln>
                            <a:noFill/>
                          </a:ln>
                          <a:solidFill>
                            <a:schemeClr val="tx1"/>
                          </a:solidFill>
                          <a:effectLst/>
                          <a:latin typeface="Arial" pitchFamily="34" charset="0"/>
                        </a:rPr>
                        <a:t>2</a:t>
                      </a:r>
                      <a:r>
                        <a:rPr kumimoji="0" lang="en-US" sz="1000" b="0" i="0" u="none" strike="noStrike" cap="none" normalizeH="0" baseline="0" dirty="0" smtClean="0">
                          <a:ln>
                            <a:noFill/>
                          </a:ln>
                          <a:solidFill>
                            <a:schemeClr val="tx1"/>
                          </a:solidFill>
                          <a:effectLst/>
                          <a:latin typeface="Arial" pitchFamily="34" charset="0"/>
                        </a:rPr>
                        <a:t>O</a:t>
                      </a:r>
                      <a:r>
                        <a:rPr kumimoji="0" lang="en-US" sz="1000" b="0" i="0" u="none" strike="noStrike" cap="none" normalizeH="0" baseline="-25000" dirty="0" smtClean="0">
                          <a:ln>
                            <a:noFill/>
                          </a:ln>
                          <a:solidFill>
                            <a:schemeClr val="tx1"/>
                          </a:solidFill>
                          <a:effectLst/>
                          <a:latin typeface="Arial" pitchFamily="34" charset="0"/>
                        </a:rPr>
                        <a:t>3</a:t>
                      </a:r>
                    </a:p>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0" i="0" u="none" strike="noStrike" cap="none" normalizeH="0" baseline="0" dirty="0" smtClean="0">
                          <a:ln>
                            <a:noFill/>
                          </a:ln>
                          <a:solidFill>
                            <a:schemeClr val="tx1"/>
                          </a:solidFill>
                          <a:effectLst/>
                          <a:latin typeface="Arial" pitchFamily="34" charset="0"/>
                        </a:rPr>
                        <a:t>   Bi</a:t>
                      </a:r>
                      <a:r>
                        <a:rPr kumimoji="0" lang="en-US" sz="1000" b="0" i="0" u="none" strike="noStrike" cap="none" normalizeH="0" baseline="-25000" dirty="0" smtClean="0">
                          <a:ln>
                            <a:noFill/>
                          </a:ln>
                          <a:solidFill>
                            <a:schemeClr val="tx1"/>
                          </a:solidFill>
                          <a:effectLst/>
                          <a:latin typeface="Arial" pitchFamily="34" charset="0"/>
                        </a:rPr>
                        <a:t>2</a:t>
                      </a:r>
                      <a:r>
                        <a:rPr kumimoji="0" lang="en-US" sz="1000" b="0" i="0" u="none" strike="noStrike" cap="none" normalizeH="0" baseline="0" dirty="0" smtClean="0">
                          <a:ln>
                            <a:noFill/>
                          </a:ln>
                          <a:solidFill>
                            <a:schemeClr val="tx1"/>
                          </a:solidFill>
                          <a:effectLst/>
                          <a:latin typeface="Arial" pitchFamily="34" charset="0"/>
                        </a:rPr>
                        <a:t>O</a:t>
                      </a:r>
                      <a:r>
                        <a:rPr kumimoji="0" lang="en-US" sz="1000" b="0" i="0" u="none" strike="noStrike" cap="none" normalizeH="0" baseline="-25000" dirty="0" smtClean="0">
                          <a:ln>
                            <a:noFill/>
                          </a:ln>
                          <a:solidFill>
                            <a:schemeClr val="tx1"/>
                          </a:solidFill>
                          <a:effectLst/>
                          <a:latin typeface="Arial" pitchFamily="34" charset="0"/>
                        </a:rPr>
                        <a:t>3</a:t>
                      </a:r>
                    </a:p>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0" i="0" u="none" strike="noStrike" cap="none" normalizeH="0" baseline="0" dirty="0" smtClean="0">
                          <a:ln>
                            <a:noFill/>
                          </a:ln>
                          <a:solidFill>
                            <a:schemeClr val="tx1"/>
                          </a:solidFill>
                          <a:effectLst/>
                          <a:latin typeface="Arial" pitchFamily="34" charset="0"/>
                        </a:rPr>
                        <a:t>   In</a:t>
                      </a:r>
                      <a:r>
                        <a:rPr kumimoji="0" lang="en-US" sz="1000" b="0" i="0" u="none" strike="noStrike" cap="none" normalizeH="0" baseline="-25000" dirty="0" smtClean="0">
                          <a:ln>
                            <a:noFill/>
                          </a:ln>
                          <a:solidFill>
                            <a:schemeClr val="tx1"/>
                          </a:solidFill>
                          <a:effectLst/>
                          <a:latin typeface="Arial" pitchFamily="34" charset="0"/>
                        </a:rPr>
                        <a:t>2</a:t>
                      </a:r>
                      <a:r>
                        <a:rPr kumimoji="0" lang="en-US" sz="1000" b="0" i="0" u="none" strike="noStrike" cap="none" normalizeH="0" baseline="0" dirty="0" smtClean="0">
                          <a:ln>
                            <a:noFill/>
                          </a:ln>
                          <a:solidFill>
                            <a:schemeClr val="tx1"/>
                          </a:solidFill>
                          <a:effectLst/>
                          <a:latin typeface="Arial" pitchFamily="34" charset="0"/>
                        </a:rPr>
                        <a:t>O</a:t>
                      </a:r>
                      <a:r>
                        <a:rPr kumimoji="0" lang="en-US" sz="1000" b="0" i="0" u="none" strike="noStrike" cap="none" normalizeH="0" baseline="-25000" dirty="0" smtClean="0">
                          <a:ln>
                            <a:noFill/>
                          </a:ln>
                          <a:solidFill>
                            <a:schemeClr val="tx1"/>
                          </a:solidFill>
                          <a:effectLst/>
                          <a:latin typeface="Arial" pitchFamily="34" charset="0"/>
                        </a:rPr>
                        <a:t>3</a:t>
                      </a:r>
                    </a:p>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0" i="0" u="none" strike="noStrike" cap="none" normalizeH="0" baseline="0" dirty="0" smtClean="0">
                          <a:ln>
                            <a:noFill/>
                          </a:ln>
                          <a:solidFill>
                            <a:schemeClr val="tx1"/>
                          </a:solidFill>
                          <a:effectLst/>
                          <a:latin typeface="Arial" pitchFamily="34" charset="0"/>
                        </a:rPr>
                        <a:t>   Al</a:t>
                      </a:r>
                      <a:r>
                        <a:rPr kumimoji="0" lang="en-US" sz="1000" b="0" i="0" u="none" strike="noStrike" cap="none" normalizeH="0" baseline="-25000" dirty="0" smtClean="0">
                          <a:ln>
                            <a:noFill/>
                          </a:ln>
                          <a:solidFill>
                            <a:schemeClr val="tx1"/>
                          </a:solidFill>
                          <a:effectLst/>
                          <a:latin typeface="Arial" pitchFamily="34" charset="0"/>
                        </a:rPr>
                        <a:t>2</a:t>
                      </a:r>
                      <a:r>
                        <a:rPr kumimoji="0" lang="en-US" sz="1000" b="0" i="0" u="none" strike="noStrike" cap="none" normalizeH="0" baseline="0" dirty="0" smtClean="0">
                          <a:ln>
                            <a:noFill/>
                          </a:ln>
                          <a:solidFill>
                            <a:schemeClr val="tx1"/>
                          </a:solidFill>
                          <a:effectLst/>
                          <a:latin typeface="Arial" pitchFamily="34" charset="0"/>
                        </a:rPr>
                        <a:t>O</a:t>
                      </a:r>
                      <a:r>
                        <a:rPr kumimoji="0" lang="en-US" sz="1000" b="0" i="0" u="none" strike="noStrike" cap="none" normalizeH="0" baseline="-25000" dirty="0" smtClean="0">
                          <a:ln>
                            <a:noFill/>
                          </a:ln>
                          <a:solidFill>
                            <a:schemeClr val="tx1"/>
                          </a:solidFill>
                          <a:effectLst/>
                          <a:latin typeface="Arial" pitchFamily="34" charset="0"/>
                        </a:rPr>
                        <a:t>3</a:t>
                      </a:r>
                    </a:p>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0" i="0" u="none" strike="noStrike" cap="none" normalizeH="0" baseline="0" dirty="0" smtClean="0">
                          <a:ln>
                            <a:noFill/>
                          </a:ln>
                          <a:solidFill>
                            <a:schemeClr val="tx1"/>
                          </a:solidFill>
                          <a:effectLst/>
                          <a:latin typeface="Arial" pitchFamily="34" charset="0"/>
                        </a:rPr>
                        <a:t>   Fe</a:t>
                      </a:r>
                      <a:r>
                        <a:rPr kumimoji="0" lang="en-US" sz="1000" b="0" i="0" u="none" strike="noStrike" cap="none" normalizeH="0" baseline="-25000" dirty="0" smtClean="0">
                          <a:ln>
                            <a:noFill/>
                          </a:ln>
                          <a:solidFill>
                            <a:schemeClr val="tx1"/>
                          </a:solidFill>
                          <a:effectLst/>
                          <a:latin typeface="Arial" pitchFamily="34" charset="0"/>
                        </a:rPr>
                        <a:t>2</a:t>
                      </a:r>
                      <a:r>
                        <a:rPr kumimoji="0" lang="en-US" sz="1000" b="0" i="0" u="none" strike="noStrike" cap="none" normalizeH="0" baseline="0" dirty="0" smtClean="0">
                          <a:ln>
                            <a:noFill/>
                          </a:ln>
                          <a:solidFill>
                            <a:schemeClr val="tx1"/>
                          </a:solidFill>
                          <a:effectLst/>
                          <a:latin typeface="Arial" pitchFamily="34" charset="0"/>
                        </a:rPr>
                        <a:t>O</a:t>
                      </a:r>
                      <a:r>
                        <a:rPr kumimoji="0" lang="en-US" sz="1000" b="0" i="0" u="none" strike="noStrike" cap="none" normalizeH="0" baseline="-25000" dirty="0" smtClean="0">
                          <a:ln>
                            <a:noFill/>
                          </a:ln>
                          <a:solidFill>
                            <a:schemeClr val="tx1"/>
                          </a:solidFill>
                          <a:effectLst/>
                          <a:latin typeface="Arial" pitchFamily="34" charset="0"/>
                        </a:rPr>
                        <a:t>3</a:t>
                      </a:r>
                    </a:p>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0" i="0" u="none" strike="noStrike" cap="none" normalizeH="0" baseline="0" dirty="0" smtClean="0">
                          <a:ln>
                            <a:noFill/>
                          </a:ln>
                          <a:solidFill>
                            <a:schemeClr val="tx1"/>
                          </a:solidFill>
                          <a:effectLst/>
                          <a:latin typeface="Arial" pitchFamily="34" charset="0"/>
                        </a:rPr>
                        <a:t>   SiO</a:t>
                      </a:r>
                      <a:r>
                        <a:rPr kumimoji="0" lang="en-US" sz="1000" b="0" i="0" u="none" strike="noStrike" cap="none" normalizeH="0" baseline="-25000" dirty="0" smtClean="0">
                          <a:ln>
                            <a:noFill/>
                          </a:ln>
                          <a:solidFill>
                            <a:schemeClr val="tx1"/>
                          </a:solidFill>
                          <a:effectLst/>
                          <a:latin typeface="Arial" pitchFamily="34" charset="0"/>
                        </a:rPr>
                        <a:t>2</a:t>
                      </a:r>
                    </a:p>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0" i="0" u="none" strike="noStrike" cap="none" normalizeH="0" baseline="0" dirty="0" smtClean="0">
                          <a:ln>
                            <a:noFill/>
                          </a:ln>
                          <a:solidFill>
                            <a:schemeClr val="tx1"/>
                          </a:solidFill>
                          <a:effectLst/>
                          <a:latin typeface="Arial" pitchFamily="34" charset="0"/>
                        </a:rPr>
                        <a:t>   SnO</a:t>
                      </a:r>
                      <a:r>
                        <a:rPr kumimoji="0" lang="en-US" sz="1000" b="0" i="0" u="none" strike="noStrike" cap="none" normalizeH="0" baseline="-25000" dirty="0" smtClean="0">
                          <a:ln>
                            <a:noFill/>
                          </a:ln>
                          <a:solidFill>
                            <a:schemeClr val="tx1"/>
                          </a:solidFill>
                          <a:effectLst/>
                          <a:latin typeface="Arial" pitchFamily="34" charset="0"/>
                        </a:rPr>
                        <a:t>2</a:t>
                      </a:r>
                    </a:p>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0" i="0" u="none" strike="noStrike" cap="none" normalizeH="0" baseline="0" dirty="0" smtClean="0">
                          <a:ln>
                            <a:noFill/>
                          </a:ln>
                          <a:solidFill>
                            <a:schemeClr val="tx1"/>
                          </a:solidFill>
                          <a:effectLst/>
                          <a:latin typeface="Arial" pitchFamily="34" charset="0"/>
                        </a:rPr>
                        <a:t>   TiO</a:t>
                      </a:r>
                      <a:r>
                        <a:rPr kumimoji="0" lang="en-US" sz="1000" b="0" i="0" u="none" strike="noStrike" cap="none" normalizeH="0" baseline="-25000" dirty="0" smtClean="0">
                          <a:ln>
                            <a:noFill/>
                          </a:ln>
                          <a:solidFill>
                            <a:schemeClr val="tx1"/>
                          </a:solidFill>
                          <a:effectLst/>
                          <a:latin typeface="Arial" pitchFamily="34" charset="0"/>
                        </a:rPr>
                        <a:t>2</a:t>
                      </a:r>
                      <a:endParaRPr kumimoji="0" lang="ru-RU" sz="1000" b="0" i="0" u="none" strike="noStrike" cap="none" normalizeH="0" baseline="-25000" dirty="0" smtClean="0">
                        <a:ln>
                          <a:noFill/>
                        </a:ln>
                        <a:solidFill>
                          <a:schemeClr val="tx1"/>
                        </a:solidFill>
                        <a:effectLst/>
                        <a:latin typeface="Arial" pitchFamily="34" charset="0"/>
                      </a:endParaRPr>
                    </a:p>
                  </a:txBody>
                  <a:tcPr marL="90491" marR="90491" marT="44425" marB="44425" horzOverflow="overflow">
                    <a:lnL cap="flat">
                      <a:noFill/>
                    </a:lnL>
                    <a:lnR w="12700" cap="flat" cmpd="sng" algn="ctr">
                      <a:solidFill>
                        <a:schemeClr val="bg1"/>
                      </a:solidFill>
                      <a:prstDash val="solid"/>
                      <a:round/>
                      <a:headEnd type="none" w="med" len="med"/>
                      <a:tailEnd type="none" w="med" len="med"/>
                    </a:lnR>
                    <a:lnT>
                      <a:noFill/>
                    </a:lnT>
                    <a:lnB cap="flat">
                      <a:noFill/>
                    </a:lnB>
                    <a:lnTlToBr>
                      <a:noFill/>
                    </a:lnTlToBr>
                    <a:lnBlToTr>
                      <a:noFill/>
                    </a:lnBlToTr>
                    <a:solidFill>
                      <a:srgbClr val="8AC8DC"/>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0" i="0" u="none" strike="noStrike" cap="none" normalizeH="0" baseline="0" dirty="0" smtClean="0">
                          <a:ln>
                            <a:noFill/>
                          </a:ln>
                          <a:solidFill>
                            <a:schemeClr val="tx1"/>
                          </a:solidFill>
                          <a:effectLst/>
                          <a:latin typeface="Arial" pitchFamily="34" charset="0"/>
                        </a:rPr>
                        <a:t>   V</a:t>
                      </a:r>
                      <a:r>
                        <a:rPr kumimoji="0" lang="en-US" sz="1000" b="0" i="0" u="none" strike="noStrike" cap="none" normalizeH="0" baseline="-25000" dirty="0" smtClean="0">
                          <a:ln>
                            <a:noFill/>
                          </a:ln>
                          <a:solidFill>
                            <a:schemeClr val="tx1"/>
                          </a:solidFill>
                          <a:effectLst/>
                          <a:latin typeface="Arial" pitchFamily="34" charset="0"/>
                        </a:rPr>
                        <a:t>2</a:t>
                      </a:r>
                      <a:r>
                        <a:rPr kumimoji="0" lang="en-US" sz="1000" b="0" i="0" u="none" strike="noStrike" cap="none" normalizeH="0" baseline="0" dirty="0" smtClean="0">
                          <a:ln>
                            <a:noFill/>
                          </a:ln>
                          <a:solidFill>
                            <a:schemeClr val="tx1"/>
                          </a:solidFill>
                          <a:effectLst/>
                          <a:latin typeface="Arial" pitchFamily="34" charset="0"/>
                        </a:rPr>
                        <a:t>O</a:t>
                      </a:r>
                      <a:r>
                        <a:rPr kumimoji="0" lang="en-US" sz="1000" b="0" i="0" u="none" strike="noStrike" cap="none" normalizeH="0" baseline="-25000" dirty="0" smtClean="0">
                          <a:ln>
                            <a:noFill/>
                          </a:ln>
                          <a:solidFill>
                            <a:schemeClr val="tx1"/>
                          </a:solidFill>
                          <a:effectLst/>
                          <a:latin typeface="Arial" pitchFamily="34" charset="0"/>
                        </a:rPr>
                        <a:t>3</a:t>
                      </a:r>
                    </a:p>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0" i="0" u="none" strike="noStrike" cap="none" normalizeH="0" baseline="0" dirty="0" smtClean="0">
                          <a:ln>
                            <a:noFill/>
                          </a:ln>
                          <a:solidFill>
                            <a:schemeClr val="tx1"/>
                          </a:solidFill>
                          <a:effectLst/>
                          <a:latin typeface="Arial" pitchFamily="34" charset="0"/>
                        </a:rPr>
                        <a:t>   Sb</a:t>
                      </a:r>
                      <a:r>
                        <a:rPr kumimoji="0" lang="en-US" sz="1000" b="0" i="0" u="none" strike="noStrike" cap="none" normalizeH="0" baseline="-25000" dirty="0" smtClean="0">
                          <a:ln>
                            <a:noFill/>
                          </a:ln>
                          <a:solidFill>
                            <a:schemeClr val="tx1"/>
                          </a:solidFill>
                          <a:effectLst/>
                          <a:latin typeface="Arial" pitchFamily="34" charset="0"/>
                        </a:rPr>
                        <a:t>2</a:t>
                      </a:r>
                      <a:r>
                        <a:rPr kumimoji="0" lang="en-US" sz="1000" b="0" i="0" u="none" strike="noStrike" cap="none" normalizeH="0" baseline="0" dirty="0" smtClean="0">
                          <a:ln>
                            <a:noFill/>
                          </a:ln>
                          <a:solidFill>
                            <a:schemeClr val="tx1"/>
                          </a:solidFill>
                          <a:effectLst/>
                          <a:latin typeface="Arial" pitchFamily="34" charset="0"/>
                        </a:rPr>
                        <a:t>O</a:t>
                      </a:r>
                      <a:r>
                        <a:rPr kumimoji="0" lang="en-US" sz="1000" b="0" i="0" u="none" strike="noStrike" cap="none" normalizeH="0" baseline="-25000" dirty="0" smtClean="0">
                          <a:ln>
                            <a:noFill/>
                          </a:ln>
                          <a:solidFill>
                            <a:schemeClr val="tx1"/>
                          </a:solidFill>
                          <a:effectLst/>
                          <a:latin typeface="Arial" pitchFamily="34" charset="0"/>
                        </a:rPr>
                        <a:t>3</a:t>
                      </a:r>
                    </a:p>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0" i="0" u="none" strike="noStrike" cap="none" normalizeH="0" baseline="0" dirty="0" smtClean="0">
                          <a:ln>
                            <a:noFill/>
                          </a:ln>
                          <a:solidFill>
                            <a:schemeClr val="tx1"/>
                          </a:solidFill>
                          <a:effectLst/>
                          <a:latin typeface="Arial" pitchFamily="34" charset="0"/>
                        </a:rPr>
                        <a:t>   ZrO</a:t>
                      </a:r>
                      <a:r>
                        <a:rPr kumimoji="0" lang="en-US" sz="1000" b="0" i="0" u="none" strike="noStrike" cap="none" normalizeH="0" baseline="-25000" dirty="0" smtClean="0">
                          <a:ln>
                            <a:noFill/>
                          </a:ln>
                          <a:solidFill>
                            <a:schemeClr val="tx1"/>
                          </a:solidFill>
                          <a:effectLst/>
                          <a:latin typeface="Arial" pitchFamily="34" charset="0"/>
                        </a:rPr>
                        <a:t>2</a:t>
                      </a:r>
                      <a:endParaRPr kumimoji="0" lang="ru-RU" sz="1000" b="0" i="0" u="none" strike="noStrike" cap="none" normalizeH="0" baseline="-25000" dirty="0" smtClean="0">
                        <a:ln>
                          <a:noFill/>
                        </a:ln>
                        <a:solidFill>
                          <a:schemeClr val="tx1"/>
                        </a:solidFill>
                        <a:effectLst/>
                        <a:latin typeface="Arial" pitchFamily="34" charset="0"/>
                      </a:endParaRPr>
                    </a:p>
                  </a:txBody>
                  <a:tcPr marL="90491" marR="90491" marT="44425" marB="444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cap="flat">
                      <a:noFill/>
                    </a:lnB>
                    <a:lnTlToBr>
                      <a:noFill/>
                    </a:lnTlToBr>
                    <a:lnBlToTr>
                      <a:noFill/>
                    </a:lnBlToTr>
                    <a:solidFill>
                      <a:srgbClr val="8AC8DC"/>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0" i="0" u="none" strike="noStrike" cap="none" normalizeH="0" baseline="0" dirty="0" smtClean="0">
                          <a:ln>
                            <a:noFill/>
                          </a:ln>
                          <a:solidFill>
                            <a:schemeClr val="tx1"/>
                          </a:solidFill>
                          <a:effectLst/>
                          <a:latin typeface="Arial" pitchFamily="34" charset="0"/>
                        </a:rPr>
                        <a:t>   </a:t>
                      </a:r>
                      <a:r>
                        <a:rPr kumimoji="0" lang="en-US" sz="1000" b="0" i="0" u="none" strike="noStrike" cap="none" normalizeH="0" baseline="0" dirty="0" err="1" smtClean="0">
                          <a:ln>
                            <a:noFill/>
                          </a:ln>
                          <a:solidFill>
                            <a:schemeClr val="tx1"/>
                          </a:solidFill>
                          <a:effectLst/>
                          <a:latin typeface="Arial" pitchFamily="34" charset="0"/>
                        </a:rPr>
                        <a:t>CoO</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0" i="0" u="none" strike="noStrike" cap="none" normalizeH="0" baseline="0" dirty="0" smtClean="0">
                          <a:ln>
                            <a:noFill/>
                          </a:ln>
                          <a:solidFill>
                            <a:schemeClr val="tx1"/>
                          </a:solidFill>
                          <a:effectLst/>
                          <a:latin typeface="Arial" pitchFamily="34" charset="0"/>
                        </a:rPr>
                        <a:t>   </a:t>
                      </a:r>
                      <a:r>
                        <a:rPr kumimoji="0" lang="en-US" sz="1000" b="0" i="0" u="none" strike="noStrike" cap="none" normalizeH="0" baseline="0" dirty="0" err="1" smtClean="0">
                          <a:ln>
                            <a:noFill/>
                          </a:ln>
                          <a:solidFill>
                            <a:schemeClr val="tx1"/>
                          </a:solidFill>
                          <a:effectLst/>
                          <a:latin typeface="Arial" pitchFamily="34" charset="0"/>
                        </a:rPr>
                        <a:t>NiO</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0" i="0" u="none" strike="noStrike" cap="none" normalizeH="0" baseline="0" dirty="0" smtClean="0">
                          <a:ln>
                            <a:noFill/>
                          </a:ln>
                          <a:solidFill>
                            <a:schemeClr val="tx1"/>
                          </a:solidFill>
                          <a:effectLst/>
                          <a:latin typeface="Arial" pitchFamily="34" charset="0"/>
                        </a:rPr>
                        <a:t>   Cr</a:t>
                      </a:r>
                      <a:r>
                        <a:rPr kumimoji="0" lang="en-US" sz="1000" b="0" i="0" u="none" strike="noStrike" cap="none" normalizeH="0" baseline="-25000" dirty="0" smtClean="0">
                          <a:ln>
                            <a:noFill/>
                          </a:ln>
                          <a:solidFill>
                            <a:schemeClr val="tx1"/>
                          </a:solidFill>
                          <a:effectLst/>
                          <a:latin typeface="Arial" pitchFamily="34" charset="0"/>
                        </a:rPr>
                        <a:t>2</a:t>
                      </a:r>
                      <a:r>
                        <a:rPr kumimoji="0" lang="en-US" sz="1000" b="0" i="0" u="none" strike="noStrike" cap="none" normalizeH="0" baseline="0" dirty="0" smtClean="0">
                          <a:ln>
                            <a:noFill/>
                          </a:ln>
                          <a:solidFill>
                            <a:schemeClr val="tx1"/>
                          </a:solidFill>
                          <a:effectLst/>
                          <a:latin typeface="Arial" pitchFamily="34" charset="0"/>
                        </a:rPr>
                        <a:t>O</a:t>
                      </a:r>
                      <a:r>
                        <a:rPr kumimoji="0" lang="en-US" sz="1000" b="0" i="0" u="none" strike="noStrike" cap="none" normalizeH="0" baseline="-25000" dirty="0" smtClean="0">
                          <a:ln>
                            <a:noFill/>
                          </a:ln>
                          <a:solidFill>
                            <a:schemeClr val="tx1"/>
                          </a:solidFill>
                          <a:effectLst/>
                          <a:latin typeface="Arial" pitchFamily="34" charset="0"/>
                        </a:rPr>
                        <a:t>3</a:t>
                      </a:r>
                    </a:p>
                    <a:p>
                      <a:pPr marL="0" marR="0" lvl="0" indent="0" algn="l" defTabSz="914400" rtl="0" eaLnBrk="0" fontAlgn="base" latinLnBrk="0" hangingPunct="0">
                        <a:lnSpc>
                          <a:spcPct val="100000"/>
                        </a:lnSpc>
                        <a:spcBef>
                          <a:spcPct val="20000"/>
                        </a:spcBef>
                        <a:spcAft>
                          <a:spcPct val="0"/>
                        </a:spcAft>
                        <a:buClr>
                          <a:schemeClr val="folHlink"/>
                        </a:buClr>
                        <a:buSzPct val="90000"/>
                        <a:buFont typeface="Wingdings" pitchFamily="2" charset="2"/>
                        <a:buNone/>
                        <a:tabLst/>
                      </a:pPr>
                      <a:r>
                        <a:rPr kumimoji="0" lang="en-US" sz="1000" b="0" i="0" u="none" strike="noStrike" cap="none" normalizeH="0" baseline="0" dirty="0" smtClean="0">
                          <a:ln>
                            <a:noFill/>
                          </a:ln>
                          <a:solidFill>
                            <a:schemeClr val="tx1"/>
                          </a:solidFill>
                          <a:effectLst/>
                          <a:latin typeface="Arial" pitchFamily="34" charset="0"/>
                        </a:rPr>
                        <a:t>   La</a:t>
                      </a:r>
                      <a:r>
                        <a:rPr kumimoji="0" lang="en-US" sz="1000" b="0" i="0" u="none" strike="noStrike" cap="none" normalizeH="0" baseline="-25000" dirty="0" smtClean="0">
                          <a:ln>
                            <a:noFill/>
                          </a:ln>
                          <a:solidFill>
                            <a:schemeClr val="tx1"/>
                          </a:solidFill>
                          <a:effectLst/>
                          <a:latin typeface="Arial" pitchFamily="34" charset="0"/>
                        </a:rPr>
                        <a:t>2</a:t>
                      </a:r>
                      <a:r>
                        <a:rPr kumimoji="0" lang="en-US" sz="1000" b="0" i="0" u="none" strike="noStrike" cap="none" normalizeH="0" baseline="0" dirty="0" smtClean="0">
                          <a:ln>
                            <a:noFill/>
                          </a:ln>
                          <a:solidFill>
                            <a:schemeClr val="tx1"/>
                          </a:solidFill>
                          <a:effectLst/>
                          <a:latin typeface="Arial" pitchFamily="34" charset="0"/>
                        </a:rPr>
                        <a:t>O</a:t>
                      </a:r>
                      <a:r>
                        <a:rPr kumimoji="0" lang="en-US" sz="1000" b="0" i="0" u="none" strike="noStrike" cap="none" normalizeH="0" baseline="-25000" dirty="0" smtClean="0">
                          <a:ln>
                            <a:noFill/>
                          </a:ln>
                          <a:solidFill>
                            <a:schemeClr val="tx1"/>
                          </a:solidFill>
                          <a:effectLst/>
                          <a:latin typeface="Arial" pitchFamily="34" charset="0"/>
                        </a:rPr>
                        <a:t>3</a:t>
                      </a:r>
                      <a:endParaRPr kumimoji="0" lang="ru-RU" sz="1000" b="0" i="0" u="none" strike="noStrike" cap="none" normalizeH="0" baseline="-25000" dirty="0" smtClean="0">
                        <a:ln>
                          <a:noFill/>
                        </a:ln>
                        <a:solidFill>
                          <a:schemeClr val="tx1"/>
                        </a:solidFill>
                        <a:effectLst/>
                        <a:latin typeface="Arial" pitchFamily="34" charset="0"/>
                      </a:endParaRPr>
                    </a:p>
                  </a:txBody>
                  <a:tcPr marL="90491" marR="90491" marT="44425" marB="44425" horzOverflow="overflow">
                    <a:lnL w="12700" cap="flat" cmpd="sng" algn="ctr">
                      <a:solidFill>
                        <a:schemeClr val="bg1"/>
                      </a:solidFill>
                      <a:prstDash val="solid"/>
                      <a:round/>
                      <a:headEnd type="none" w="med" len="med"/>
                      <a:tailEnd type="none" w="med" len="med"/>
                    </a:lnL>
                    <a:lnR cap="flat">
                      <a:noFill/>
                    </a:lnR>
                    <a:lnT>
                      <a:noFill/>
                    </a:lnT>
                    <a:lnB cap="flat">
                      <a:noFill/>
                    </a:lnB>
                    <a:lnTlToBr>
                      <a:noFill/>
                    </a:lnTlToBr>
                    <a:lnBlToTr>
                      <a:noFill/>
                    </a:lnBlToTr>
                    <a:solidFill>
                      <a:srgbClr val="8AC8DC"/>
                    </a:solidFill>
                  </a:tcPr>
                </a:tc>
              </a:tr>
            </a:tbl>
          </a:graphicData>
        </a:graphic>
      </p:graphicFrame>
      <p:sp>
        <p:nvSpPr>
          <p:cNvPr id="19" name="Rectangle 4"/>
          <p:cNvSpPr>
            <a:spLocks noChangeArrowheads="1"/>
          </p:cNvSpPr>
          <p:nvPr/>
        </p:nvSpPr>
        <p:spPr bwMode="auto">
          <a:xfrm>
            <a:off x="557213" y="2071688"/>
            <a:ext cx="3709987"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000" b="1">
                <a:solidFill>
                  <a:srgbClr val="000000"/>
                </a:solidFill>
              </a:rPr>
              <a:t>Nano-QSAR model, which successfully predicted the cytotoxicity of the metal oxide nanoparticles</a:t>
            </a:r>
          </a:p>
          <a:p>
            <a:pPr algn="ctr" eaLnBrk="1" fontAlgn="base" hangingPunct="1">
              <a:spcBef>
                <a:spcPct val="0"/>
              </a:spcBef>
              <a:spcAft>
                <a:spcPct val="0"/>
              </a:spcAft>
            </a:pPr>
            <a:endParaRPr lang="en-US" altLang="en-US" sz="800">
              <a:solidFill>
                <a:srgbClr val="000000"/>
              </a:solidFill>
            </a:endParaRPr>
          </a:p>
          <a:p>
            <a:pPr algn="ctr" eaLnBrk="1" fontAlgn="base" hangingPunct="1">
              <a:spcBef>
                <a:spcPct val="0"/>
              </a:spcBef>
              <a:spcAft>
                <a:spcPct val="0"/>
              </a:spcAft>
            </a:pPr>
            <a:r>
              <a:rPr lang="en-US" altLang="en-US" b="1">
                <a:solidFill>
                  <a:srgbClr val="000099"/>
                </a:solidFill>
                <a:latin typeface="Times New Roman" pitchFamily="18" charset="0"/>
              </a:rPr>
              <a:t>   log(</a:t>
            </a:r>
            <a:r>
              <a:rPr lang="en-US" altLang="en-US" b="1" i="1">
                <a:solidFill>
                  <a:srgbClr val="000099"/>
                </a:solidFill>
                <a:latin typeface="Times New Roman" pitchFamily="18" charset="0"/>
              </a:rPr>
              <a:t>1/EC</a:t>
            </a:r>
            <a:r>
              <a:rPr lang="en-US" altLang="en-US" b="1" i="1" baseline="-20000">
                <a:solidFill>
                  <a:srgbClr val="000099"/>
                </a:solidFill>
                <a:latin typeface="Times New Roman" pitchFamily="18" charset="0"/>
              </a:rPr>
              <a:t>50</a:t>
            </a:r>
            <a:r>
              <a:rPr lang="en-US" altLang="en-US" b="1">
                <a:solidFill>
                  <a:srgbClr val="000099"/>
                </a:solidFill>
                <a:latin typeface="Times New Roman" pitchFamily="18" charset="0"/>
              </a:rPr>
              <a:t>)= 2.59 - 0.50·</a:t>
            </a:r>
            <a:r>
              <a:rPr lang="en-US" altLang="en-US" b="1" i="1">
                <a:solidFill>
                  <a:srgbClr val="000099"/>
                </a:solidFill>
                <a:latin typeface="Times New Roman" pitchFamily="18" charset="0"/>
                <a:cs typeface="Times New Roman" pitchFamily="18" charset="0"/>
              </a:rPr>
              <a:t>∆H</a:t>
            </a:r>
            <a:r>
              <a:rPr lang="en-US" altLang="en-US" b="1" i="1" baseline="-20000">
                <a:solidFill>
                  <a:srgbClr val="000099"/>
                </a:solidFill>
                <a:latin typeface="Times New Roman" pitchFamily="18" charset="0"/>
                <a:cs typeface="Times New Roman" pitchFamily="18" charset="0"/>
              </a:rPr>
              <a:t>Me+</a:t>
            </a:r>
            <a:r>
              <a:rPr lang="en-US" altLang="en-US" b="1" baseline="-20000">
                <a:solidFill>
                  <a:srgbClr val="000000"/>
                </a:solidFill>
                <a:latin typeface="Times New Roman" pitchFamily="18" charset="0"/>
                <a:cs typeface="Times New Roman" pitchFamily="18" charset="0"/>
              </a:rPr>
              <a:t>                                                                                 </a:t>
            </a:r>
            <a:endParaRPr lang="en-US" altLang="en-US" b="1">
              <a:solidFill>
                <a:srgbClr val="000000"/>
              </a:solidFill>
              <a:latin typeface="Times New Roman" pitchFamily="18" charset="0"/>
            </a:endParaRPr>
          </a:p>
          <a:p>
            <a:pPr algn="ctr" eaLnBrk="1" fontAlgn="base" hangingPunct="1">
              <a:spcBef>
                <a:spcPct val="0"/>
              </a:spcBef>
              <a:spcAft>
                <a:spcPct val="0"/>
              </a:spcAft>
            </a:pPr>
            <a:endParaRPr lang="en-US" altLang="en-US" sz="1400">
              <a:solidFill>
                <a:srgbClr val="000000"/>
              </a:solidFill>
            </a:endParaRPr>
          </a:p>
        </p:txBody>
      </p:sp>
      <p:pic>
        <p:nvPicPr>
          <p:cNvPr id="20" name="Picture 4" descr="Rasulev_CoverNNano_2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295650"/>
            <a:ext cx="2273300" cy="3409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 name="TextBox 19"/>
          <p:cNvSpPr txBox="1">
            <a:spLocks noChangeArrowheads="1"/>
          </p:cNvSpPr>
          <p:nvPr/>
        </p:nvSpPr>
        <p:spPr bwMode="auto">
          <a:xfrm>
            <a:off x="5181600" y="6334125"/>
            <a:ext cx="1433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000" b="1" i="1">
                <a:solidFill>
                  <a:srgbClr val="000000"/>
                </a:solidFill>
              </a:rPr>
              <a:t>E. coli  </a:t>
            </a:r>
            <a:r>
              <a:rPr lang="en-US" altLang="en-US" sz="1000" b="1">
                <a:solidFill>
                  <a:srgbClr val="000000"/>
                </a:solidFill>
              </a:rPr>
              <a:t>and </a:t>
            </a:r>
          </a:p>
          <a:p>
            <a:pPr eaLnBrk="1" fontAlgn="base" hangingPunct="1">
              <a:spcBef>
                <a:spcPct val="0"/>
              </a:spcBef>
              <a:spcAft>
                <a:spcPct val="0"/>
              </a:spcAft>
            </a:pPr>
            <a:r>
              <a:rPr lang="en-US" altLang="en-US" sz="1000" b="1">
                <a:solidFill>
                  <a:srgbClr val="000000"/>
                </a:solidFill>
              </a:rPr>
              <a:t>nanoparticle surface</a:t>
            </a:r>
          </a:p>
        </p:txBody>
      </p:sp>
      <p:pic>
        <p:nvPicPr>
          <p:cNvPr id="22" name="Picture 6" descr="DLeszczynska_2011_na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1888" y="4221163"/>
            <a:ext cx="2805112" cy="2103437"/>
          </a:xfrm>
          <a:prstGeom prst="rect">
            <a:avLst/>
          </a:prstGeom>
          <a:noFill/>
          <a:ln>
            <a:noFill/>
          </a:ln>
          <a:effectLst>
            <a:outerShdw dist="107763" dir="2700000" algn="ctr" rotWithShape="0">
              <a:srgbClr val="5F5F5F">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7"/>
          <p:cNvSpPr>
            <a:spLocks noChangeArrowheads="1"/>
          </p:cNvSpPr>
          <p:nvPr/>
        </p:nvSpPr>
        <p:spPr bwMode="auto">
          <a:xfrm>
            <a:off x="2403475" y="3690938"/>
            <a:ext cx="1406525" cy="500062"/>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200" b="1" i="1">
                <a:solidFill>
                  <a:srgbClr val="000000"/>
                </a:solidFill>
              </a:rPr>
              <a:t>In vitro</a:t>
            </a:r>
            <a:r>
              <a:rPr lang="en-US" altLang="en-US" sz="1200" b="1">
                <a:solidFill>
                  <a:srgbClr val="000000"/>
                </a:solidFill>
              </a:rPr>
              <a:t> data</a:t>
            </a:r>
          </a:p>
        </p:txBody>
      </p:sp>
      <p:pic>
        <p:nvPicPr>
          <p:cNvPr id="24" name="Picture 241"/>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600" y="5229225"/>
            <a:ext cx="1517650" cy="118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36"/>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450" y="5657850"/>
            <a:ext cx="15557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3867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28600" y="274638"/>
            <a:ext cx="8915400" cy="639762"/>
          </a:xfrm>
        </p:spPr>
        <p:txBody>
          <a:bodyPr/>
          <a:lstStyle/>
          <a:p>
            <a:r>
              <a:rPr lang="en-US" sz="3600" smtClean="0">
                <a:solidFill>
                  <a:srgbClr val="993300"/>
                </a:solidFill>
                <a:latin typeface="Aharoni" pitchFamily="2" charset="-79"/>
                <a:cs typeface="Aharoni" pitchFamily="2" charset="-79"/>
              </a:rPr>
              <a:t>Postulated mechanisms of NPs’ toxicity</a:t>
            </a:r>
          </a:p>
        </p:txBody>
      </p:sp>
      <p:sp>
        <p:nvSpPr>
          <p:cNvPr id="4" name="Oval 3"/>
          <p:cNvSpPr>
            <a:spLocks noChangeArrowheads="1"/>
          </p:cNvSpPr>
          <p:nvPr/>
        </p:nvSpPr>
        <p:spPr bwMode="auto">
          <a:xfrm>
            <a:off x="2743200" y="1447800"/>
            <a:ext cx="3771900" cy="3733800"/>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ndParaRPr>
          </a:p>
        </p:txBody>
      </p:sp>
      <p:sp>
        <p:nvSpPr>
          <p:cNvPr id="5" name="Rectangle 4"/>
          <p:cNvSpPr>
            <a:spLocks noChangeArrowheads="1"/>
          </p:cNvSpPr>
          <p:nvPr/>
        </p:nvSpPr>
        <p:spPr bwMode="auto">
          <a:xfrm>
            <a:off x="2962275" y="3554413"/>
            <a:ext cx="1485900" cy="914400"/>
          </a:xfrm>
          <a:prstGeom prst="rect">
            <a:avLst/>
          </a:prstGeom>
          <a:solidFill>
            <a:schemeClr val="bg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b="1" dirty="0">
                <a:solidFill>
                  <a:srgbClr val="1F497D"/>
                </a:solidFill>
                <a:latin typeface="+mn-lt"/>
              </a:rPr>
              <a:t>Effects on macro-molecules</a:t>
            </a:r>
          </a:p>
        </p:txBody>
      </p:sp>
      <p:sp>
        <p:nvSpPr>
          <p:cNvPr id="6" name="Rectangle 5"/>
          <p:cNvSpPr>
            <a:spLocks noChangeArrowheads="1"/>
          </p:cNvSpPr>
          <p:nvPr/>
        </p:nvSpPr>
        <p:spPr bwMode="auto">
          <a:xfrm>
            <a:off x="2962275" y="2411413"/>
            <a:ext cx="1485900" cy="914400"/>
          </a:xfrm>
          <a:prstGeom prst="rect">
            <a:avLst/>
          </a:prstGeom>
          <a:solidFill>
            <a:schemeClr val="bg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b="1" dirty="0">
                <a:solidFill>
                  <a:schemeClr val="tx2"/>
                </a:solidFill>
                <a:latin typeface="+mn-lt"/>
              </a:rPr>
              <a:t>Effects on membranes</a:t>
            </a:r>
          </a:p>
        </p:txBody>
      </p:sp>
      <p:sp>
        <p:nvSpPr>
          <p:cNvPr id="7" name="Rectangle 6"/>
          <p:cNvSpPr>
            <a:spLocks noChangeArrowheads="1"/>
          </p:cNvSpPr>
          <p:nvPr/>
        </p:nvSpPr>
        <p:spPr bwMode="auto">
          <a:xfrm>
            <a:off x="4600575" y="2411413"/>
            <a:ext cx="1485900" cy="914400"/>
          </a:xfrm>
          <a:prstGeom prst="rect">
            <a:avLst/>
          </a:prstGeom>
          <a:solidFill>
            <a:schemeClr val="bg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b="1" dirty="0">
                <a:solidFill>
                  <a:srgbClr val="1F497D"/>
                </a:solidFill>
                <a:latin typeface="+mn-lt"/>
              </a:rPr>
              <a:t>Effects on gene expression</a:t>
            </a:r>
          </a:p>
        </p:txBody>
      </p:sp>
      <p:sp>
        <p:nvSpPr>
          <p:cNvPr id="8" name="Rectangle 7"/>
          <p:cNvSpPr>
            <a:spLocks noChangeArrowheads="1"/>
          </p:cNvSpPr>
          <p:nvPr/>
        </p:nvSpPr>
        <p:spPr bwMode="auto">
          <a:xfrm>
            <a:off x="4600575" y="3554413"/>
            <a:ext cx="1485900" cy="914400"/>
          </a:xfrm>
          <a:prstGeom prst="rect">
            <a:avLst/>
          </a:prstGeom>
          <a:solidFill>
            <a:schemeClr val="bg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b="1" dirty="0">
                <a:solidFill>
                  <a:srgbClr val="1F497D"/>
                </a:solidFill>
                <a:latin typeface="+mn-lt"/>
              </a:rPr>
              <a:t>Effects on enzyme activity</a:t>
            </a:r>
          </a:p>
        </p:txBody>
      </p:sp>
      <p:sp>
        <p:nvSpPr>
          <p:cNvPr id="9" name="Striped Right Arrow 9"/>
          <p:cNvSpPr>
            <a:spLocks/>
          </p:cNvSpPr>
          <p:nvPr/>
        </p:nvSpPr>
        <p:spPr bwMode="auto">
          <a:xfrm rot="1879339">
            <a:off x="1925638" y="1858963"/>
            <a:ext cx="990600" cy="457200"/>
          </a:xfrm>
          <a:custGeom>
            <a:avLst/>
            <a:gdLst>
              <a:gd name="T0" fmla="*/ 0 w 990600"/>
              <a:gd name="T1" fmla="*/ 114300 h 457200"/>
              <a:gd name="T2" fmla="*/ 14288 w 990600"/>
              <a:gd name="T3" fmla="*/ 114300 h 457200"/>
              <a:gd name="T4" fmla="*/ 14288 w 990600"/>
              <a:gd name="T5" fmla="*/ 342900 h 457200"/>
              <a:gd name="T6" fmla="*/ 0 w 990600"/>
              <a:gd name="T7" fmla="*/ 342900 h 457200"/>
              <a:gd name="T8" fmla="*/ 0 w 990600"/>
              <a:gd name="T9" fmla="*/ 114300 h 457200"/>
              <a:gd name="T10" fmla="*/ 28575 w 990600"/>
              <a:gd name="T11" fmla="*/ 114300 h 457200"/>
              <a:gd name="T12" fmla="*/ 57150 w 990600"/>
              <a:gd name="T13" fmla="*/ 114300 h 457200"/>
              <a:gd name="T14" fmla="*/ 57150 w 990600"/>
              <a:gd name="T15" fmla="*/ 342900 h 457200"/>
              <a:gd name="T16" fmla="*/ 28575 w 990600"/>
              <a:gd name="T17" fmla="*/ 342900 h 457200"/>
              <a:gd name="T18" fmla="*/ 28575 w 990600"/>
              <a:gd name="T19" fmla="*/ 114300 h 457200"/>
              <a:gd name="T20" fmla="*/ 71438 w 990600"/>
              <a:gd name="T21" fmla="*/ 114300 h 457200"/>
              <a:gd name="T22" fmla="*/ 762000 w 990600"/>
              <a:gd name="T23" fmla="*/ 114300 h 457200"/>
              <a:gd name="T24" fmla="*/ 762000 w 990600"/>
              <a:gd name="T25" fmla="*/ 0 h 457200"/>
              <a:gd name="T26" fmla="*/ 990600 w 990600"/>
              <a:gd name="T27" fmla="*/ 228600 h 457200"/>
              <a:gd name="T28" fmla="*/ 762000 w 990600"/>
              <a:gd name="T29" fmla="*/ 457200 h 457200"/>
              <a:gd name="T30" fmla="*/ 762000 w 990600"/>
              <a:gd name="T31" fmla="*/ 342900 h 457200"/>
              <a:gd name="T32" fmla="*/ 71438 w 990600"/>
              <a:gd name="T33" fmla="*/ 342900 h 457200"/>
              <a:gd name="T34" fmla="*/ 71438 w 990600"/>
              <a:gd name="T35" fmla="*/ 114300 h 4572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90600" h="457200">
                <a:moveTo>
                  <a:pt x="0" y="114300"/>
                </a:moveTo>
                <a:lnTo>
                  <a:pt x="14288" y="114300"/>
                </a:lnTo>
                <a:lnTo>
                  <a:pt x="14288" y="342900"/>
                </a:lnTo>
                <a:lnTo>
                  <a:pt x="0" y="342900"/>
                </a:lnTo>
                <a:lnTo>
                  <a:pt x="0" y="114300"/>
                </a:lnTo>
                <a:close/>
                <a:moveTo>
                  <a:pt x="28575" y="114300"/>
                </a:moveTo>
                <a:lnTo>
                  <a:pt x="57150" y="114300"/>
                </a:lnTo>
                <a:lnTo>
                  <a:pt x="57150" y="342900"/>
                </a:lnTo>
                <a:lnTo>
                  <a:pt x="28575" y="342900"/>
                </a:lnTo>
                <a:lnTo>
                  <a:pt x="28575" y="114300"/>
                </a:lnTo>
                <a:close/>
                <a:moveTo>
                  <a:pt x="71438" y="114300"/>
                </a:moveTo>
                <a:lnTo>
                  <a:pt x="762000" y="114300"/>
                </a:lnTo>
                <a:lnTo>
                  <a:pt x="762000" y="0"/>
                </a:lnTo>
                <a:lnTo>
                  <a:pt x="990600" y="228600"/>
                </a:lnTo>
                <a:lnTo>
                  <a:pt x="762000" y="457200"/>
                </a:lnTo>
                <a:lnTo>
                  <a:pt x="762000" y="342900"/>
                </a:lnTo>
                <a:lnTo>
                  <a:pt x="71438" y="342900"/>
                </a:lnTo>
                <a:lnTo>
                  <a:pt x="71438" y="114300"/>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dist="23000" dir="5400000" rotWithShape="0">
              <a:srgbClr val="000000">
                <a:alpha val="34999"/>
              </a:srgbClr>
            </a:outerShdw>
          </a:effectLst>
        </p:spPr>
        <p:txBody>
          <a:bodyPr anchor="ctr"/>
          <a:lstStyle/>
          <a:p>
            <a:pPr>
              <a:defRPr/>
            </a:pPr>
            <a:endParaRPr lang="en-US"/>
          </a:p>
        </p:txBody>
      </p:sp>
      <p:sp>
        <p:nvSpPr>
          <p:cNvPr id="10" name="Striped Right Arrow 10"/>
          <p:cNvSpPr>
            <a:spLocks/>
          </p:cNvSpPr>
          <p:nvPr/>
        </p:nvSpPr>
        <p:spPr bwMode="auto">
          <a:xfrm rot="19801048">
            <a:off x="1865313" y="4633913"/>
            <a:ext cx="990600" cy="457200"/>
          </a:xfrm>
          <a:custGeom>
            <a:avLst/>
            <a:gdLst>
              <a:gd name="T0" fmla="*/ 0 w 990600"/>
              <a:gd name="T1" fmla="*/ 114300 h 457200"/>
              <a:gd name="T2" fmla="*/ 14288 w 990600"/>
              <a:gd name="T3" fmla="*/ 114300 h 457200"/>
              <a:gd name="T4" fmla="*/ 14288 w 990600"/>
              <a:gd name="T5" fmla="*/ 342900 h 457200"/>
              <a:gd name="T6" fmla="*/ 0 w 990600"/>
              <a:gd name="T7" fmla="*/ 342900 h 457200"/>
              <a:gd name="T8" fmla="*/ 0 w 990600"/>
              <a:gd name="T9" fmla="*/ 114300 h 457200"/>
              <a:gd name="T10" fmla="*/ 28575 w 990600"/>
              <a:gd name="T11" fmla="*/ 114300 h 457200"/>
              <a:gd name="T12" fmla="*/ 57150 w 990600"/>
              <a:gd name="T13" fmla="*/ 114300 h 457200"/>
              <a:gd name="T14" fmla="*/ 57150 w 990600"/>
              <a:gd name="T15" fmla="*/ 342900 h 457200"/>
              <a:gd name="T16" fmla="*/ 28575 w 990600"/>
              <a:gd name="T17" fmla="*/ 342900 h 457200"/>
              <a:gd name="T18" fmla="*/ 28575 w 990600"/>
              <a:gd name="T19" fmla="*/ 114300 h 457200"/>
              <a:gd name="T20" fmla="*/ 71438 w 990600"/>
              <a:gd name="T21" fmla="*/ 114300 h 457200"/>
              <a:gd name="T22" fmla="*/ 762000 w 990600"/>
              <a:gd name="T23" fmla="*/ 114300 h 457200"/>
              <a:gd name="T24" fmla="*/ 762000 w 990600"/>
              <a:gd name="T25" fmla="*/ 0 h 457200"/>
              <a:gd name="T26" fmla="*/ 990600 w 990600"/>
              <a:gd name="T27" fmla="*/ 228600 h 457200"/>
              <a:gd name="T28" fmla="*/ 762000 w 990600"/>
              <a:gd name="T29" fmla="*/ 457200 h 457200"/>
              <a:gd name="T30" fmla="*/ 762000 w 990600"/>
              <a:gd name="T31" fmla="*/ 342900 h 457200"/>
              <a:gd name="T32" fmla="*/ 71438 w 990600"/>
              <a:gd name="T33" fmla="*/ 342900 h 457200"/>
              <a:gd name="T34" fmla="*/ 71438 w 990600"/>
              <a:gd name="T35" fmla="*/ 114300 h 4572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90600" h="457200">
                <a:moveTo>
                  <a:pt x="0" y="114300"/>
                </a:moveTo>
                <a:lnTo>
                  <a:pt x="14288" y="114300"/>
                </a:lnTo>
                <a:lnTo>
                  <a:pt x="14288" y="342900"/>
                </a:lnTo>
                <a:lnTo>
                  <a:pt x="0" y="342900"/>
                </a:lnTo>
                <a:lnTo>
                  <a:pt x="0" y="114300"/>
                </a:lnTo>
                <a:close/>
                <a:moveTo>
                  <a:pt x="28575" y="114300"/>
                </a:moveTo>
                <a:lnTo>
                  <a:pt x="57150" y="114300"/>
                </a:lnTo>
                <a:lnTo>
                  <a:pt x="57150" y="342900"/>
                </a:lnTo>
                <a:lnTo>
                  <a:pt x="28575" y="342900"/>
                </a:lnTo>
                <a:lnTo>
                  <a:pt x="28575" y="114300"/>
                </a:lnTo>
                <a:close/>
                <a:moveTo>
                  <a:pt x="71438" y="114300"/>
                </a:moveTo>
                <a:lnTo>
                  <a:pt x="762000" y="114300"/>
                </a:lnTo>
                <a:lnTo>
                  <a:pt x="762000" y="0"/>
                </a:lnTo>
                <a:lnTo>
                  <a:pt x="990600" y="228600"/>
                </a:lnTo>
                <a:lnTo>
                  <a:pt x="762000" y="457200"/>
                </a:lnTo>
                <a:lnTo>
                  <a:pt x="762000" y="342900"/>
                </a:lnTo>
                <a:lnTo>
                  <a:pt x="71438" y="342900"/>
                </a:lnTo>
                <a:lnTo>
                  <a:pt x="71438" y="114300"/>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dist="23000" dir="5400000" rotWithShape="0">
              <a:srgbClr val="000000">
                <a:alpha val="34999"/>
              </a:srgbClr>
            </a:outerShdw>
          </a:effectLst>
        </p:spPr>
        <p:txBody>
          <a:bodyPr anchor="ctr"/>
          <a:lstStyle/>
          <a:p>
            <a:pPr>
              <a:defRPr/>
            </a:pPr>
            <a:endParaRPr lang="en-US"/>
          </a:p>
        </p:txBody>
      </p:sp>
      <p:sp>
        <p:nvSpPr>
          <p:cNvPr id="11" name="Striped Right Arrow 11"/>
          <p:cNvSpPr>
            <a:spLocks/>
          </p:cNvSpPr>
          <p:nvPr/>
        </p:nvSpPr>
        <p:spPr bwMode="auto">
          <a:xfrm rot="8542901">
            <a:off x="6122988" y="1828800"/>
            <a:ext cx="990600" cy="457200"/>
          </a:xfrm>
          <a:custGeom>
            <a:avLst/>
            <a:gdLst>
              <a:gd name="T0" fmla="*/ 0 w 990600"/>
              <a:gd name="T1" fmla="*/ 114300 h 457200"/>
              <a:gd name="T2" fmla="*/ 14288 w 990600"/>
              <a:gd name="T3" fmla="*/ 114300 h 457200"/>
              <a:gd name="T4" fmla="*/ 14288 w 990600"/>
              <a:gd name="T5" fmla="*/ 342900 h 457200"/>
              <a:gd name="T6" fmla="*/ 0 w 990600"/>
              <a:gd name="T7" fmla="*/ 342900 h 457200"/>
              <a:gd name="T8" fmla="*/ 0 w 990600"/>
              <a:gd name="T9" fmla="*/ 114300 h 457200"/>
              <a:gd name="T10" fmla="*/ 28575 w 990600"/>
              <a:gd name="T11" fmla="*/ 114300 h 457200"/>
              <a:gd name="T12" fmla="*/ 57150 w 990600"/>
              <a:gd name="T13" fmla="*/ 114300 h 457200"/>
              <a:gd name="T14" fmla="*/ 57150 w 990600"/>
              <a:gd name="T15" fmla="*/ 342900 h 457200"/>
              <a:gd name="T16" fmla="*/ 28575 w 990600"/>
              <a:gd name="T17" fmla="*/ 342900 h 457200"/>
              <a:gd name="T18" fmla="*/ 28575 w 990600"/>
              <a:gd name="T19" fmla="*/ 114300 h 457200"/>
              <a:gd name="T20" fmla="*/ 71438 w 990600"/>
              <a:gd name="T21" fmla="*/ 114300 h 457200"/>
              <a:gd name="T22" fmla="*/ 762000 w 990600"/>
              <a:gd name="T23" fmla="*/ 114300 h 457200"/>
              <a:gd name="T24" fmla="*/ 762000 w 990600"/>
              <a:gd name="T25" fmla="*/ 0 h 457200"/>
              <a:gd name="T26" fmla="*/ 990600 w 990600"/>
              <a:gd name="T27" fmla="*/ 228600 h 457200"/>
              <a:gd name="T28" fmla="*/ 762000 w 990600"/>
              <a:gd name="T29" fmla="*/ 457200 h 457200"/>
              <a:gd name="T30" fmla="*/ 762000 w 990600"/>
              <a:gd name="T31" fmla="*/ 342900 h 457200"/>
              <a:gd name="T32" fmla="*/ 71438 w 990600"/>
              <a:gd name="T33" fmla="*/ 342900 h 457200"/>
              <a:gd name="T34" fmla="*/ 71438 w 990600"/>
              <a:gd name="T35" fmla="*/ 114300 h 4572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90600" h="457200">
                <a:moveTo>
                  <a:pt x="0" y="114300"/>
                </a:moveTo>
                <a:lnTo>
                  <a:pt x="14288" y="114300"/>
                </a:lnTo>
                <a:lnTo>
                  <a:pt x="14288" y="342900"/>
                </a:lnTo>
                <a:lnTo>
                  <a:pt x="0" y="342900"/>
                </a:lnTo>
                <a:lnTo>
                  <a:pt x="0" y="114300"/>
                </a:lnTo>
                <a:close/>
                <a:moveTo>
                  <a:pt x="28575" y="114300"/>
                </a:moveTo>
                <a:lnTo>
                  <a:pt x="57150" y="114300"/>
                </a:lnTo>
                <a:lnTo>
                  <a:pt x="57150" y="342900"/>
                </a:lnTo>
                <a:lnTo>
                  <a:pt x="28575" y="342900"/>
                </a:lnTo>
                <a:lnTo>
                  <a:pt x="28575" y="114300"/>
                </a:lnTo>
                <a:close/>
                <a:moveTo>
                  <a:pt x="71438" y="114300"/>
                </a:moveTo>
                <a:lnTo>
                  <a:pt x="762000" y="114300"/>
                </a:lnTo>
                <a:lnTo>
                  <a:pt x="762000" y="0"/>
                </a:lnTo>
                <a:lnTo>
                  <a:pt x="990600" y="228600"/>
                </a:lnTo>
                <a:lnTo>
                  <a:pt x="762000" y="457200"/>
                </a:lnTo>
                <a:lnTo>
                  <a:pt x="762000" y="342900"/>
                </a:lnTo>
                <a:lnTo>
                  <a:pt x="71438" y="342900"/>
                </a:lnTo>
                <a:lnTo>
                  <a:pt x="71438" y="114300"/>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dist="23000" dir="5400000" rotWithShape="0">
              <a:srgbClr val="000000">
                <a:alpha val="34999"/>
              </a:srgbClr>
            </a:outerShdw>
          </a:effectLst>
        </p:spPr>
        <p:txBody>
          <a:bodyPr anchor="ctr"/>
          <a:lstStyle/>
          <a:p>
            <a:pPr>
              <a:defRPr/>
            </a:pPr>
            <a:endParaRPr lang="en-US"/>
          </a:p>
        </p:txBody>
      </p:sp>
      <p:sp>
        <p:nvSpPr>
          <p:cNvPr id="12" name="Striped Right Arrow 12"/>
          <p:cNvSpPr>
            <a:spLocks/>
          </p:cNvSpPr>
          <p:nvPr/>
        </p:nvSpPr>
        <p:spPr bwMode="auto">
          <a:xfrm rot="12973855">
            <a:off x="6119813" y="4602163"/>
            <a:ext cx="990600" cy="457200"/>
          </a:xfrm>
          <a:custGeom>
            <a:avLst/>
            <a:gdLst>
              <a:gd name="T0" fmla="*/ 0 w 990600"/>
              <a:gd name="T1" fmla="*/ 114300 h 457200"/>
              <a:gd name="T2" fmla="*/ 14288 w 990600"/>
              <a:gd name="T3" fmla="*/ 114300 h 457200"/>
              <a:gd name="T4" fmla="*/ 14288 w 990600"/>
              <a:gd name="T5" fmla="*/ 342900 h 457200"/>
              <a:gd name="T6" fmla="*/ 0 w 990600"/>
              <a:gd name="T7" fmla="*/ 342900 h 457200"/>
              <a:gd name="T8" fmla="*/ 0 w 990600"/>
              <a:gd name="T9" fmla="*/ 114300 h 457200"/>
              <a:gd name="T10" fmla="*/ 28575 w 990600"/>
              <a:gd name="T11" fmla="*/ 114300 h 457200"/>
              <a:gd name="T12" fmla="*/ 57150 w 990600"/>
              <a:gd name="T13" fmla="*/ 114300 h 457200"/>
              <a:gd name="T14" fmla="*/ 57150 w 990600"/>
              <a:gd name="T15" fmla="*/ 342900 h 457200"/>
              <a:gd name="T16" fmla="*/ 28575 w 990600"/>
              <a:gd name="T17" fmla="*/ 342900 h 457200"/>
              <a:gd name="T18" fmla="*/ 28575 w 990600"/>
              <a:gd name="T19" fmla="*/ 114300 h 457200"/>
              <a:gd name="T20" fmla="*/ 71438 w 990600"/>
              <a:gd name="T21" fmla="*/ 114300 h 457200"/>
              <a:gd name="T22" fmla="*/ 762000 w 990600"/>
              <a:gd name="T23" fmla="*/ 114300 h 457200"/>
              <a:gd name="T24" fmla="*/ 762000 w 990600"/>
              <a:gd name="T25" fmla="*/ 0 h 457200"/>
              <a:gd name="T26" fmla="*/ 990600 w 990600"/>
              <a:gd name="T27" fmla="*/ 228600 h 457200"/>
              <a:gd name="T28" fmla="*/ 762000 w 990600"/>
              <a:gd name="T29" fmla="*/ 457200 h 457200"/>
              <a:gd name="T30" fmla="*/ 762000 w 990600"/>
              <a:gd name="T31" fmla="*/ 342900 h 457200"/>
              <a:gd name="T32" fmla="*/ 71438 w 990600"/>
              <a:gd name="T33" fmla="*/ 342900 h 457200"/>
              <a:gd name="T34" fmla="*/ 71438 w 990600"/>
              <a:gd name="T35" fmla="*/ 114300 h 4572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90600" h="457200">
                <a:moveTo>
                  <a:pt x="0" y="114300"/>
                </a:moveTo>
                <a:lnTo>
                  <a:pt x="14288" y="114300"/>
                </a:lnTo>
                <a:lnTo>
                  <a:pt x="14288" y="342900"/>
                </a:lnTo>
                <a:lnTo>
                  <a:pt x="0" y="342900"/>
                </a:lnTo>
                <a:lnTo>
                  <a:pt x="0" y="114300"/>
                </a:lnTo>
                <a:close/>
                <a:moveTo>
                  <a:pt x="28575" y="114300"/>
                </a:moveTo>
                <a:lnTo>
                  <a:pt x="57150" y="114300"/>
                </a:lnTo>
                <a:lnTo>
                  <a:pt x="57150" y="342900"/>
                </a:lnTo>
                <a:lnTo>
                  <a:pt x="28575" y="342900"/>
                </a:lnTo>
                <a:lnTo>
                  <a:pt x="28575" y="114300"/>
                </a:lnTo>
                <a:close/>
                <a:moveTo>
                  <a:pt x="71438" y="114300"/>
                </a:moveTo>
                <a:lnTo>
                  <a:pt x="762000" y="114300"/>
                </a:lnTo>
                <a:lnTo>
                  <a:pt x="762000" y="0"/>
                </a:lnTo>
                <a:lnTo>
                  <a:pt x="990600" y="228600"/>
                </a:lnTo>
                <a:lnTo>
                  <a:pt x="762000" y="457200"/>
                </a:lnTo>
                <a:lnTo>
                  <a:pt x="762000" y="342900"/>
                </a:lnTo>
                <a:lnTo>
                  <a:pt x="71438" y="342900"/>
                </a:lnTo>
                <a:lnTo>
                  <a:pt x="71438" y="114300"/>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dist="23000" dir="5400000" rotWithShape="0">
              <a:srgbClr val="000000">
                <a:alpha val="34999"/>
              </a:srgbClr>
            </a:outerShdw>
          </a:effectLst>
        </p:spPr>
        <p:txBody>
          <a:bodyPr anchor="ctr"/>
          <a:lstStyle/>
          <a:p>
            <a:pPr>
              <a:defRPr/>
            </a:pPr>
            <a:endParaRPr lang="en-US"/>
          </a:p>
        </p:txBody>
      </p:sp>
      <p:sp>
        <p:nvSpPr>
          <p:cNvPr id="13" name="Rectangle 12"/>
          <p:cNvSpPr>
            <a:spLocks noChangeArrowheads="1"/>
          </p:cNvSpPr>
          <p:nvPr/>
        </p:nvSpPr>
        <p:spPr bwMode="auto">
          <a:xfrm>
            <a:off x="7150100" y="1116013"/>
            <a:ext cx="1485900" cy="914400"/>
          </a:xfrm>
          <a:prstGeom prst="rect">
            <a:avLst/>
          </a:prstGeom>
          <a:solidFill>
            <a:schemeClr val="bg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latin typeface="+mn-lt"/>
              </a:rPr>
              <a:t>Physical effects of size and shape</a:t>
            </a:r>
          </a:p>
        </p:txBody>
      </p:sp>
      <p:sp>
        <p:nvSpPr>
          <p:cNvPr id="14" name="Rectangle 13"/>
          <p:cNvSpPr>
            <a:spLocks noChangeArrowheads="1"/>
          </p:cNvSpPr>
          <p:nvPr/>
        </p:nvSpPr>
        <p:spPr bwMode="auto">
          <a:xfrm>
            <a:off x="7150100" y="4621213"/>
            <a:ext cx="1485900" cy="914400"/>
          </a:xfrm>
          <a:prstGeom prst="rect">
            <a:avLst/>
          </a:prstGeom>
          <a:solidFill>
            <a:schemeClr val="bg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latin typeface="+mn-lt"/>
              </a:rPr>
              <a:t>Surface reactivity</a:t>
            </a:r>
          </a:p>
        </p:txBody>
      </p:sp>
      <p:sp>
        <p:nvSpPr>
          <p:cNvPr id="15" name="Rectangle 14"/>
          <p:cNvSpPr>
            <a:spLocks noChangeArrowheads="1"/>
          </p:cNvSpPr>
          <p:nvPr/>
        </p:nvSpPr>
        <p:spPr bwMode="auto">
          <a:xfrm>
            <a:off x="274638" y="4621213"/>
            <a:ext cx="1485900" cy="914400"/>
          </a:xfrm>
          <a:prstGeom prst="rect">
            <a:avLst/>
          </a:prstGeom>
          <a:solidFill>
            <a:schemeClr val="bg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latin typeface="+mn-lt"/>
              </a:rPr>
              <a:t>Vector for other contaminants</a:t>
            </a:r>
          </a:p>
        </p:txBody>
      </p:sp>
      <p:sp>
        <p:nvSpPr>
          <p:cNvPr id="16" name="Rectangle 15"/>
          <p:cNvSpPr>
            <a:spLocks noChangeArrowheads="1"/>
          </p:cNvSpPr>
          <p:nvPr/>
        </p:nvSpPr>
        <p:spPr bwMode="auto">
          <a:xfrm>
            <a:off x="392113" y="1116013"/>
            <a:ext cx="1485900" cy="914400"/>
          </a:xfrm>
          <a:prstGeom prst="rect">
            <a:avLst/>
          </a:prstGeom>
          <a:noFill/>
          <a:ln w="9525">
            <a:noFill/>
            <a:miter lim="800000"/>
            <a:headEnd/>
            <a:tailEnd/>
          </a:ln>
          <a:effectLst>
            <a:outerShdw dist="23000" dir="5400000" rotWithShape="0">
              <a:schemeClr val="accent4">
                <a:lumMod val="75000"/>
                <a:alpha val="35000"/>
              </a:schemeClr>
            </a:outerShdw>
          </a:effectLst>
          <a:scene3d>
            <a:camera prst="orthographicFront"/>
            <a:lightRig rig="threePt" dir="t"/>
          </a:scene3d>
          <a:sp3d prstMaterial="metal">
            <a:bevelT/>
          </a:sp3d>
        </p:spPr>
        <p:txBody>
          <a:bodyPr anchor="ctr"/>
          <a:lstStyle/>
          <a:p>
            <a:pPr algn="ctr" fontAlgn="auto">
              <a:spcBef>
                <a:spcPts val="0"/>
              </a:spcBef>
              <a:spcAft>
                <a:spcPts val="0"/>
              </a:spcAft>
              <a:defRPr/>
            </a:pPr>
            <a:r>
              <a:rPr lang="en-US" b="1" dirty="0">
                <a:solidFill>
                  <a:srgbClr val="002060"/>
                </a:solidFill>
                <a:latin typeface="+mn-lt"/>
              </a:rPr>
              <a:t>Release of NPs constituents</a:t>
            </a:r>
          </a:p>
        </p:txBody>
      </p:sp>
      <p:cxnSp>
        <p:nvCxnSpPr>
          <p:cNvPr id="17" name="Straight Arrow Connector 16"/>
          <p:cNvCxnSpPr>
            <a:cxnSpLocks noChangeShapeType="1"/>
          </p:cNvCxnSpPr>
          <p:nvPr/>
        </p:nvCxnSpPr>
        <p:spPr bwMode="auto">
          <a:xfrm rot="5400000">
            <a:off x="654844" y="4239419"/>
            <a:ext cx="762000"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
        <p:nvSpPr>
          <p:cNvPr id="18" name="Oval 17"/>
          <p:cNvSpPr>
            <a:spLocks noChangeArrowheads="1"/>
          </p:cNvSpPr>
          <p:nvPr/>
        </p:nvSpPr>
        <p:spPr bwMode="auto">
          <a:xfrm>
            <a:off x="7150100" y="2870200"/>
            <a:ext cx="1685925" cy="914400"/>
          </a:xfrm>
          <a:prstGeom prst="ellipse">
            <a:avLst/>
          </a:prstGeom>
          <a:gradFill rotWithShape="1">
            <a:gsLst>
              <a:gs pos="0">
                <a:srgbClr val="CCFFCC"/>
              </a:gs>
              <a:gs pos="100000">
                <a:srgbClr val="008000"/>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400" b="1" dirty="0">
                <a:solidFill>
                  <a:schemeClr val="lt1"/>
                </a:solidFill>
                <a:latin typeface="+mn-lt"/>
              </a:rPr>
              <a:t>Inflammatory response</a:t>
            </a:r>
          </a:p>
        </p:txBody>
      </p:sp>
      <p:sp>
        <p:nvSpPr>
          <p:cNvPr id="19" name="Rectangle 18"/>
          <p:cNvSpPr>
            <a:spLocks noChangeArrowheads="1"/>
          </p:cNvSpPr>
          <p:nvPr/>
        </p:nvSpPr>
        <p:spPr bwMode="auto">
          <a:xfrm>
            <a:off x="215900" y="3325813"/>
            <a:ext cx="1638300" cy="533400"/>
          </a:xfrm>
          <a:prstGeom prst="rect">
            <a:avLst/>
          </a:prstGeom>
          <a:gradFill rotWithShape="1">
            <a:gsLst>
              <a:gs pos="0">
                <a:srgbClr val="E6B9B8"/>
              </a:gs>
              <a:gs pos="100000">
                <a:srgbClr val="FF0000"/>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400" b="1" dirty="0">
                <a:solidFill>
                  <a:schemeClr val="lt1"/>
                </a:solidFill>
                <a:latin typeface="+mn-lt"/>
              </a:rPr>
              <a:t>Other contaminants</a:t>
            </a:r>
          </a:p>
        </p:txBody>
      </p:sp>
      <p:cxnSp>
        <p:nvCxnSpPr>
          <p:cNvPr id="20" name="Straight Arrow Connector 19"/>
          <p:cNvCxnSpPr>
            <a:cxnSpLocks noChangeShapeType="1"/>
          </p:cNvCxnSpPr>
          <p:nvPr/>
        </p:nvCxnSpPr>
        <p:spPr bwMode="auto">
          <a:xfrm rot="5400000">
            <a:off x="7505700" y="2449513"/>
            <a:ext cx="839787"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cxnSp>
        <p:nvCxnSpPr>
          <p:cNvPr id="21" name="Straight Arrow Connector 20"/>
          <p:cNvCxnSpPr>
            <a:cxnSpLocks noChangeShapeType="1"/>
          </p:cNvCxnSpPr>
          <p:nvPr/>
        </p:nvCxnSpPr>
        <p:spPr bwMode="auto">
          <a:xfrm rot="10800000" flipV="1">
            <a:off x="6429375" y="3325813"/>
            <a:ext cx="720725" cy="158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
        <p:nvSpPr>
          <p:cNvPr id="43031" name="Rectangle 21"/>
          <p:cNvSpPr>
            <a:spLocks noChangeArrowheads="1"/>
          </p:cNvSpPr>
          <p:nvPr/>
        </p:nvSpPr>
        <p:spPr bwMode="auto">
          <a:xfrm>
            <a:off x="1752600" y="990600"/>
            <a:ext cx="5181600" cy="338138"/>
          </a:xfrm>
          <a:prstGeom prst="rect">
            <a:avLst/>
          </a:prstGeom>
          <a:noFill/>
          <a:ln w="9525">
            <a:noFill/>
            <a:miter lim="800000"/>
            <a:headEnd/>
            <a:tailEnd/>
          </a:ln>
        </p:spPr>
        <p:txBody>
          <a:bodyPr>
            <a:spAutoFit/>
          </a:bodyPr>
          <a:lstStyle/>
          <a:p>
            <a:r>
              <a:rPr lang="pl-PL" sz="1600">
                <a:solidFill>
                  <a:srgbClr val="0070C0"/>
                </a:solidFill>
                <a:cs typeface="Arial" pitchFamily="34" charset="0"/>
              </a:rPr>
              <a:t>Linkov et al. (2009) </a:t>
            </a:r>
            <a:r>
              <a:rPr lang="pl-PL" sz="1600" i="1">
                <a:solidFill>
                  <a:srgbClr val="0070C0"/>
                </a:solidFill>
                <a:cs typeface="Arial" pitchFamily="34" charset="0"/>
              </a:rPr>
              <a:t>J. Nanopart. Res.</a:t>
            </a:r>
            <a:r>
              <a:rPr lang="pl-PL" sz="1600">
                <a:solidFill>
                  <a:srgbClr val="0070C0"/>
                </a:solidFill>
                <a:cs typeface="Arial" pitchFamily="34" charset="0"/>
              </a:rPr>
              <a:t> </a:t>
            </a:r>
            <a:r>
              <a:rPr lang="pl-PL" sz="1600" u="sng">
                <a:solidFill>
                  <a:srgbClr val="0070C0"/>
                </a:solidFill>
                <a:cs typeface="Arial" pitchFamily="34" charset="0"/>
              </a:rPr>
              <a:t>11</a:t>
            </a:r>
            <a:r>
              <a:rPr lang="pl-PL" sz="1600">
                <a:solidFill>
                  <a:srgbClr val="0070C0"/>
                </a:solidFill>
                <a:cs typeface="Arial" pitchFamily="34" charset="0"/>
              </a:rPr>
              <a:t>: 513-527.</a:t>
            </a:r>
            <a:r>
              <a:rPr lang="cs-CZ" sz="1600">
                <a:solidFill>
                  <a:srgbClr val="0070C0"/>
                </a:solidFill>
                <a:cs typeface="Arial" pitchFamily="34" charset="0"/>
              </a:rPr>
              <a:t> </a:t>
            </a:r>
            <a:endParaRPr lang="en-US" sz="1600">
              <a:solidFill>
                <a:srgbClr val="0070C0"/>
              </a:solidFill>
            </a:endParaRPr>
          </a:p>
        </p:txBody>
      </p:sp>
      <p:sp>
        <p:nvSpPr>
          <p:cNvPr id="23" name="Oval 22"/>
          <p:cNvSpPr/>
          <p:nvPr/>
        </p:nvSpPr>
        <p:spPr>
          <a:xfrm>
            <a:off x="0" y="1066800"/>
            <a:ext cx="1828800" cy="1143000"/>
          </a:xfrm>
          <a:prstGeom prst="ellipse">
            <a:avLst/>
          </a:prstGeom>
          <a:noFill/>
          <a:ln w="3175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15712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74" y="838200"/>
            <a:ext cx="8976649"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46364" y="5029199"/>
            <a:ext cx="8381999" cy="1261884"/>
          </a:xfrm>
          <a:prstGeom prst="rect">
            <a:avLst/>
          </a:prstGeom>
          <a:noFill/>
        </p:spPr>
        <p:txBody>
          <a:bodyPr wrap="square" rtlCol="0">
            <a:spAutoFit/>
          </a:bodyPr>
          <a:lstStyle/>
          <a:p>
            <a:pPr algn="just"/>
            <a:r>
              <a:rPr lang="en-US" sz="1600" b="1" dirty="0" smtClean="0">
                <a:solidFill>
                  <a:srgbClr val="FF0000"/>
                </a:solidFill>
                <a:cs typeface="Arial" panose="020B0604020202020204" pitchFamily="34" charset="0"/>
              </a:rPr>
              <a:t> Proposed Mechanism of Bacterial Cell Death</a:t>
            </a:r>
            <a:r>
              <a:rPr lang="en-US" sz="1600" b="1" dirty="0" smtClean="0">
                <a:solidFill>
                  <a:srgbClr val="FF0000"/>
                </a:solidFill>
              </a:rPr>
              <a:t> </a:t>
            </a:r>
          </a:p>
          <a:p>
            <a:pPr algn="just"/>
            <a:r>
              <a:rPr lang="en-US" sz="1200" dirty="0" smtClean="0"/>
              <a:t>1. Electrons leak from ETC during respiration.</a:t>
            </a:r>
            <a:r>
              <a:rPr lang="en-US" sz="1200" dirty="0"/>
              <a:t> </a:t>
            </a:r>
            <a:r>
              <a:rPr lang="en-US" sz="1200" dirty="0" smtClean="0"/>
              <a:t>2. The free electrons interact with various molecules in the cell to produce free radicals. 3. </a:t>
            </a:r>
            <a:r>
              <a:rPr lang="en-US" sz="1200" dirty="0" err="1" smtClean="0"/>
              <a:t>MeOx</a:t>
            </a:r>
            <a:r>
              <a:rPr lang="en-US" sz="1200" dirty="0" smtClean="0"/>
              <a:t> </a:t>
            </a:r>
            <a:r>
              <a:rPr lang="en-US" sz="1200" dirty="0" err="1" smtClean="0"/>
              <a:t>cations</a:t>
            </a:r>
            <a:r>
              <a:rPr lang="en-US" sz="1200" dirty="0" smtClean="0"/>
              <a:t> in the cell increase the production of free radicals, particularly the </a:t>
            </a:r>
            <a:r>
              <a:rPr lang="en-US" sz="1200" dirty="0"/>
              <a:t>OH˙</a:t>
            </a:r>
            <a:r>
              <a:rPr lang="en-US" sz="1200" baseline="30000" dirty="0"/>
              <a:t>-</a:t>
            </a:r>
            <a:r>
              <a:rPr lang="en-US" sz="1200" dirty="0"/>
              <a:t> </a:t>
            </a:r>
            <a:r>
              <a:rPr lang="en-US" sz="1200" dirty="0" smtClean="0"/>
              <a:t>.</a:t>
            </a:r>
            <a:r>
              <a:rPr lang="en-US" sz="1200" dirty="0"/>
              <a:t> </a:t>
            </a:r>
            <a:r>
              <a:rPr lang="en-US" sz="1200" dirty="0" smtClean="0"/>
              <a:t>4. The OH˙</a:t>
            </a:r>
            <a:r>
              <a:rPr lang="en-US" sz="1200" baseline="30000" dirty="0" smtClean="0"/>
              <a:t>-</a:t>
            </a:r>
            <a:r>
              <a:rPr lang="en-US" sz="1200" dirty="0" smtClean="0"/>
              <a:t> attacks the DNA, producing single and double strand breaks and blocks replication of DNA. 5. Proteins are attacked by free radicals and oxidized, which impairs their function. This leads to a more inefficient ETC which then produces more free radicals. 6. The vicious cycle continues until there is too much DNA damage in the cell and apoptosis occurs.</a:t>
            </a:r>
            <a:endParaRPr lang="en-US" sz="1200" dirty="0"/>
          </a:p>
        </p:txBody>
      </p:sp>
      <p:sp>
        <p:nvSpPr>
          <p:cNvPr id="4" name="Rectangle 5"/>
          <p:cNvSpPr>
            <a:spLocks noChangeArrowheads="1"/>
          </p:cNvSpPr>
          <p:nvPr/>
        </p:nvSpPr>
        <p:spPr bwMode="auto">
          <a:xfrm>
            <a:off x="517525" y="6248400"/>
            <a:ext cx="7940675"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dirty="0" err="1" smtClean="0">
                <a:solidFill>
                  <a:schemeClr val="tx2"/>
                </a:solidFill>
              </a:rPr>
              <a:t>Gajewicz</a:t>
            </a:r>
            <a:r>
              <a:rPr lang="en-US" altLang="en-US" sz="1000" dirty="0" smtClean="0">
                <a:solidFill>
                  <a:schemeClr val="tx2"/>
                </a:solidFill>
              </a:rPr>
              <a:t> A., </a:t>
            </a:r>
            <a:r>
              <a:rPr lang="en-US" altLang="en-US" sz="1000" dirty="0" err="1" smtClean="0">
                <a:solidFill>
                  <a:schemeClr val="tx2"/>
                </a:solidFill>
              </a:rPr>
              <a:t>Schaeublin</a:t>
            </a:r>
            <a:r>
              <a:rPr lang="en-US" altLang="en-US" sz="1000" dirty="0" smtClean="0">
                <a:solidFill>
                  <a:schemeClr val="tx2"/>
                </a:solidFill>
              </a:rPr>
              <a:t> N., </a:t>
            </a:r>
            <a:r>
              <a:rPr lang="en-US" altLang="en-US" sz="1000" dirty="0" err="1" smtClean="0">
                <a:solidFill>
                  <a:schemeClr val="tx2"/>
                </a:solidFill>
              </a:rPr>
              <a:t>Rasulev</a:t>
            </a:r>
            <a:r>
              <a:rPr lang="en-US" altLang="en-US" sz="1000" dirty="0" smtClean="0">
                <a:solidFill>
                  <a:schemeClr val="tx2"/>
                </a:solidFill>
              </a:rPr>
              <a:t> B., </a:t>
            </a:r>
            <a:r>
              <a:rPr lang="en-US" altLang="en-US" sz="1000" dirty="0" err="1" smtClean="0">
                <a:solidFill>
                  <a:schemeClr val="tx2"/>
                </a:solidFill>
              </a:rPr>
              <a:t>Hussain</a:t>
            </a:r>
            <a:r>
              <a:rPr lang="en-US" altLang="en-US" sz="1000" dirty="0" smtClean="0">
                <a:solidFill>
                  <a:schemeClr val="tx2"/>
                </a:solidFill>
              </a:rPr>
              <a:t> S., </a:t>
            </a:r>
            <a:r>
              <a:rPr lang="ru-RU" altLang="en-US" sz="1000" dirty="0">
                <a:solidFill>
                  <a:schemeClr val="tx2"/>
                </a:solidFill>
              </a:rPr>
              <a:t>Leszczynska</a:t>
            </a:r>
            <a:r>
              <a:rPr lang="en-US" altLang="en-US" sz="1000" dirty="0">
                <a:solidFill>
                  <a:schemeClr val="tx2"/>
                </a:solidFill>
              </a:rPr>
              <a:t> D</a:t>
            </a:r>
            <a:r>
              <a:rPr lang="en-US" altLang="en-US" sz="1000" dirty="0" smtClean="0">
                <a:solidFill>
                  <a:schemeClr val="tx2"/>
                </a:solidFill>
              </a:rPr>
              <a:t>.,</a:t>
            </a:r>
            <a:r>
              <a:rPr lang="ru-RU" altLang="en-US" sz="1000" dirty="0" smtClean="0">
                <a:solidFill>
                  <a:schemeClr val="tx2"/>
                </a:solidFill>
              </a:rPr>
              <a:t> </a:t>
            </a:r>
            <a:r>
              <a:rPr lang="en-US" altLang="en-US" sz="1000" dirty="0" err="1" smtClean="0">
                <a:solidFill>
                  <a:schemeClr val="tx2"/>
                </a:solidFill>
              </a:rPr>
              <a:t>Puzyn</a:t>
            </a:r>
            <a:r>
              <a:rPr lang="en-US" altLang="en-US" sz="1000" dirty="0" smtClean="0">
                <a:solidFill>
                  <a:schemeClr val="tx2"/>
                </a:solidFill>
              </a:rPr>
              <a:t> T. </a:t>
            </a:r>
            <a:r>
              <a:rPr lang="ru-RU" altLang="en-US" sz="1000" dirty="0" smtClean="0">
                <a:solidFill>
                  <a:schemeClr val="tx2"/>
                </a:solidFill>
              </a:rPr>
              <a:t>and </a:t>
            </a:r>
            <a:r>
              <a:rPr lang="ru-RU" altLang="en-US" sz="1000" dirty="0">
                <a:solidFill>
                  <a:schemeClr val="tx2"/>
                </a:solidFill>
              </a:rPr>
              <a:t>Leszczynski</a:t>
            </a:r>
            <a:r>
              <a:rPr lang="en-US" altLang="en-US" sz="1000" dirty="0">
                <a:solidFill>
                  <a:schemeClr val="tx2"/>
                </a:solidFill>
              </a:rPr>
              <a:t> J., </a:t>
            </a:r>
            <a:r>
              <a:rPr lang="en-US" altLang="en-US" sz="1000" dirty="0" smtClean="0">
                <a:solidFill>
                  <a:schemeClr val="tx2"/>
                </a:solidFill>
              </a:rPr>
              <a:t>Towards </a:t>
            </a:r>
            <a:r>
              <a:rPr lang="en-US" altLang="en-US" sz="1000" dirty="0">
                <a:solidFill>
                  <a:schemeClr val="tx2"/>
                </a:solidFill>
              </a:rPr>
              <a:t>Understanding Mechanisms Governing Cytotoxicity of Metal Oxides Nanoparticles: Hints from Nano-QSAR Studies, </a:t>
            </a:r>
            <a:r>
              <a:rPr lang="en-US" altLang="en-US" sz="1000" i="1" dirty="0" smtClean="0">
                <a:solidFill>
                  <a:schemeClr val="tx2"/>
                </a:solidFill>
              </a:rPr>
              <a:t>Nanotoxicology</a:t>
            </a:r>
            <a:r>
              <a:rPr lang="en-US" altLang="en-US" sz="1000" dirty="0" smtClean="0">
                <a:solidFill>
                  <a:schemeClr val="tx2"/>
                </a:solidFill>
              </a:rPr>
              <a:t>, 2014, in press</a:t>
            </a:r>
            <a:endParaRPr lang="ru-RU" altLang="en-US" sz="1000" dirty="0">
              <a:solidFill>
                <a:schemeClr val="tx2"/>
              </a:solidFill>
            </a:endParaRPr>
          </a:p>
        </p:txBody>
      </p:sp>
    </p:spTree>
    <p:extLst>
      <p:ext uri="{BB962C8B-B14F-4D97-AF65-F5344CB8AC3E}">
        <p14:creationId xmlns:p14="http://schemas.microsoft.com/office/powerpoint/2010/main" val="29950306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76200" y="1066800"/>
            <a:ext cx="8534400" cy="446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000" dirty="0"/>
          </a:p>
          <a:p>
            <a:pPr eaLnBrk="1" hangingPunct="1"/>
            <a:endParaRPr lang="en-US" altLang="en-US" sz="2400" dirty="0" smtClean="0">
              <a:solidFill>
                <a:schemeClr val="tx2"/>
              </a:solidFill>
              <a:latin typeface="+mn-lt"/>
              <a:cs typeface="Arial" panose="020B0604020202020204" pitchFamily="34" charset="0"/>
            </a:endParaRPr>
          </a:p>
          <a:p>
            <a:pPr eaLnBrk="1" hangingPunct="1"/>
            <a:endParaRPr lang="en-US" altLang="en-US" sz="2400" dirty="0">
              <a:solidFill>
                <a:schemeClr val="tx2"/>
              </a:solidFill>
              <a:latin typeface="+mn-lt"/>
              <a:cs typeface="Arial" panose="020B0604020202020204" pitchFamily="34" charset="0"/>
            </a:endParaRPr>
          </a:p>
          <a:p>
            <a:pPr eaLnBrk="1" hangingPunct="1"/>
            <a:r>
              <a:rPr lang="en-US" altLang="en-US" sz="2400" dirty="0" smtClean="0">
                <a:solidFill>
                  <a:schemeClr val="tx2"/>
                </a:solidFill>
                <a:latin typeface="+mn-lt"/>
                <a:cs typeface="Arial" panose="020B0604020202020204" pitchFamily="34" charset="0"/>
              </a:rPr>
              <a:t>The </a:t>
            </a:r>
            <a:r>
              <a:rPr lang="en-US" altLang="en-US" sz="2400" dirty="0">
                <a:solidFill>
                  <a:schemeClr val="tx2"/>
                </a:solidFill>
                <a:latin typeface="+mn-lt"/>
                <a:cs typeface="Arial" panose="020B0604020202020204" pitchFamily="34" charset="0"/>
              </a:rPr>
              <a:t>developed </a:t>
            </a:r>
            <a:r>
              <a:rPr lang="en-US" altLang="en-US" sz="2400" dirty="0" smtClean="0">
                <a:solidFill>
                  <a:schemeClr val="tx2"/>
                </a:solidFill>
                <a:latin typeface="+mn-lt"/>
                <a:cs typeface="Arial" panose="020B0604020202020204" pitchFamily="34" charset="0"/>
              </a:rPr>
              <a:t> two-variable predictive </a:t>
            </a:r>
            <a:r>
              <a:rPr lang="en-US" altLang="en-US" sz="2400" dirty="0">
                <a:solidFill>
                  <a:schemeClr val="tx2"/>
                </a:solidFill>
                <a:latin typeface="+mn-lt"/>
                <a:cs typeface="Arial" panose="020B0604020202020204" pitchFamily="34" charset="0"/>
              </a:rPr>
              <a:t>model </a:t>
            </a:r>
            <a:r>
              <a:rPr lang="en-US" altLang="en-US" sz="2400" dirty="0" smtClean="0">
                <a:solidFill>
                  <a:schemeClr val="tx2"/>
                </a:solidFill>
                <a:latin typeface="+mn-lt"/>
                <a:cs typeface="Arial" panose="020B0604020202020204" pitchFamily="34" charset="0"/>
              </a:rPr>
              <a:t>for 18 metal </a:t>
            </a:r>
            <a:r>
              <a:rPr lang="en-US" altLang="en-US" sz="2400" dirty="0" err="1" smtClean="0">
                <a:solidFill>
                  <a:schemeClr val="tx2"/>
                </a:solidFill>
                <a:latin typeface="+mn-lt"/>
                <a:cs typeface="Arial" panose="020B0604020202020204" pitchFamily="34" charset="0"/>
              </a:rPr>
              <a:t>nanooxides</a:t>
            </a:r>
            <a:r>
              <a:rPr lang="en-US" altLang="en-US" sz="2400" dirty="0" smtClean="0">
                <a:solidFill>
                  <a:schemeClr val="tx2"/>
                </a:solidFill>
                <a:latin typeface="+mn-lt"/>
                <a:cs typeface="Arial" panose="020B0604020202020204" pitchFamily="34" charset="0"/>
              </a:rPr>
              <a:t> can </a:t>
            </a:r>
            <a:r>
              <a:rPr lang="en-US" altLang="en-US" sz="2400" dirty="0">
                <a:solidFill>
                  <a:schemeClr val="tx2"/>
                </a:solidFill>
                <a:latin typeface="+mn-lt"/>
                <a:cs typeface="Arial" panose="020B0604020202020204" pitchFamily="34" charset="0"/>
              </a:rPr>
              <a:t>be expressed as: </a:t>
            </a:r>
          </a:p>
          <a:p>
            <a:pPr eaLnBrk="1" hangingPunct="1"/>
            <a:endParaRPr lang="en-US" altLang="en-US" sz="2400"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log </a:t>
            </a:r>
            <a:r>
              <a:rPr lang="en-US" sz="2000" b="1" dirty="0">
                <a:latin typeface="Arial" panose="020B0604020202020204" pitchFamily="34" charset="0"/>
                <a:cs typeface="Arial" panose="020B0604020202020204" pitchFamily="34" charset="0"/>
              </a:rPr>
              <a:t>(</a:t>
            </a:r>
            <a:r>
              <a:rPr lang="en-US" sz="2000" b="1" i="1" dirty="0">
                <a:latin typeface="Arial" panose="020B0604020202020204" pitchFamily="34" charset="0"/>
                <a:cs typeface="Arial" panose="020B0604020202020204" pitchFamily="34" charset="0"/>
              </a:rPr>
              <a:t>EC</a:t>
            </a:r>
            <a:r>
              <a:rPr lang="en-US" sz="2000" b="1" i="1" baseline="-25000" dirty="0">
                <a:latin typeface="Arial" panose="020B0604020202020204" pitchFamily="34" charset="0"/>
                <a:cs typeface="Arial" panose="020B0604020202020204" pitchFamily="34" charset="0"/>
              </a:rPr>
              <a:t>50</a:t>
            </a:r>
            <a:r>
              <a:rPr lang="en-US" sz="2000" b="1" dirty="0">
                <a:latin typeface="Arial" panose="020B0604020202020204" pitchFamily="34" charset="0"/>
                <a:cs typeface="Arial" panose="020B0604020202020204" pitchFamily="34" charset="0"/>
              </a:rPr>
              <a:t>)</a:t>
            </a:r>
            <a:r>
              <a:rPr lang="en-US" sz="2000" b="1" baseline="30000" dirty="0">
                <a:latin typeface="Arial" panose="020B0604020202020204" pitchFamily="34" charset="0"/>
                <a:cs typeface="Arial" panose="020B0604020202020204" pitchFamily="34" charset="0"/>
              </a:rPr>
              <a:t>-1</a:t>
            </a:r>
            <a:r>
              <a:rPr lang="en-US" sz="2000" b="1" dirty="0">
                <a:latin typeface="Arial" panose="020B0604020202020204" pitchFamily="34" charset="0"/>
                <a:cs typeface="Arial" panose="020B0604020202020204" pitchFamily="34" charset="0"/>
              </a:rPr>
              <a:t> = 2.466 + 0.244 </a:t>
            </a:r>
            <a:r>
              <a:rPr lang="en-US" sz="2000" b="1" i="1" dirty="0" err="1">
                <a:latin typeface="Arial" panose="020B0604020202020204" pitchFamily="34" charset="0"/>
                <a:cs typeface="Arial" panose="020B0604020202020204" pitchFamily="34" charset="0"/>
              </a:rPr>
              <a:t>ΔH</a:t>
            </a:r>
            <a:r>
              <a:rPr lang="en-US" sz="2000" b="1" i="1" baseline="-25000" dirty="0" err="1">
                <a:latin typeface="Arial" panose="020B0604020202020204" pitchFamily="34" charset="0"/>
                <a:cs typeface="Arial" panose="020B0604020202020204" pitchFamily="34" charset="0"/>
              </a:rPr>
              <a:t>f</a:t>
            </a:r>
            <a:r>
              <a:rPr lang="en-US" sz="2000" b="1" i="1" baseline="30000" dirty="0" err="1">
                <a:latin typeface="Arial" panose="020B0604020202020204" pitchFamily="34" charset="0"/>
                <a:cs typeface="Arial" panose="020B0604020202020204" pitchFamily="34" charset="0"/>
              </a:rPr>
              <a:t>c</a:t>
            </a:r>
            <a:r>
              <a:rPr lang="en-US" sz="2000" b="1" dirty="0">
                <a:latin typeface="Arial" panose="020B0604020202020204" pitchFamily="34" charset="0"/>
                <a:cs typeface="Arial" panose="020B0604020202020204" pitchFamily="34" charset="0"/>
              </a:rPr>
              <a:t> + 0.394 </a:t>
            </a:r>
            <a:r>
              <a:rPr lang="en-US" sz="2000" b="1" i="1" dirty="0" err="1">
                <a:latin typeface="Arial" panose="020B0604020202020204" pitchFamily="34" charset="0"/>
                <a:cs typeface="Arial" panose="020B0604020202020204" pitchFamily="34" charset="0"/>
              </a:rPr>
              <a:t>χ</a:t>
            </a:r>
            <a:r>
              <a:rPr lang="en-US" sz="2000" b="1" i="1" baseline="30000" dirty="0" err="1">
                <a:latin typeface="Arial" panose="020B0604020202020204" pitchFamily="34" charset="0"/>
                <a:cs typeface="Arial" panose="020B0604020202020204" pitchFamily="34" charset="0"/>
              </a:rPr>
              <a:t>c</a:t>
            </a:r>
            <a:r>
              <a:rPr lang="en-US" b="1" dirty="0">
                <a:latin typeface="Arial" panose="020B0604020202020204" pitchFamily="34" charset="0"/>
                <a:cs typeface="Arial" panose="020B0604020202020204" pitchFamily="34" charset="0"/>
              </a:rPr>
              <a:t>	</a:t>
            </a:r>
            <a:endParaRPr lang="en-US" b="1" dirty="0" smtClean="0">
              <a:latin typeface="Arial" panose="020B0604020202020204" pitchFamily="34" charset="0"/>
              <a:cs typeface="Arial" panose="020B0604020202020204" pitchFamily="34" charset="0"/>
            </a:endParaRPr>
          </a:p>
          <a:p>
            <a:pPr eaLnBrk="1" hangingPunct="1"/>
            <a:endParaRPr lang="en-US" i="1" dirty="0" smtClean="0">
              <a:latin typeface="Arial" panose="020B0604020202020204" pitchFamily="34" charset="0"/>
              <a:cs typeface="Arial" panose="020B0604020202020204" pitchFamily="34" charset="0"/>
            </a:endParaRPr>
          </a:p>
          <a:p>
            <a:r>
              <a:rPr lang="en-US" sz="1600" dirty="0" smtClean="0">
                <a:solidFill>
                  <a:schemeClr val="tx2"/>
                </a:solidFill>
              </a:rPr>
              <a:t>where</a:t>
            </a:r>
            <a:r>
              <a:rPr lang="en-US" sz="1600" dirty="0">
                <a:solidFill>
                  <a:schemeClr val="tx2"/>
                </a:solidFill>
              </a:rPr>
              <a:t>: </a:t>
            </a:r>
            <a:r>
              <a:rPr lang="en-US" sz="1600" i="1" dirty="0" err="1"/>
              <a:t>ΔH</a:t>
            </a:r>
            <a:r>
              <a:rPr lang="en-US" sz="1600" i="1" baseline="-25000" dirty="0" err="1"/>
              <a:t>f</a:t>
            </a:r>
            <a:r>
              <a:rPr lang="en-US" sz="1600" i="1" baseline="30000" dirty="0" err="1"/>
              <a:t>c</a:t>
            </a:r>
            <a:r>
              <a:rPr lang="en-US" sz="1600" dirty="0">
                <a:solidFill>
                  <a:schemeClr val="tx2"/>
                </a:solidFill>
              </a:rPr>
              <a:t> is the enthalpy of formation of metal oxide </a:t>
            </a:r>
            <a:r>
              <a:rPr lang="en-US" sz="1600" dirty="0" err="1">
                <a:solidFill>
                  <a:schemeClr val="tx2"/>
                </a:solidFill>
              </a:rPr>
              <a:t>nanocluster</a:t>
            </a:r>
            <a:r>
              <a:rPr lang="en-US" sz="1600" dirty="0">
                <a:solidFill>
                  <a:schemeClr val="tx2"/>
                </a:solidFill>
              </a:rPr>
              <a:t> representing fragment of the surface and </a:t>
            </a:r>
            <a:r>
              <a:rPr lang="en-US" sz="1600" i="1" dirty="0" err="1"/>
              <a:t>χ</a:t>
            </a:r>
            <a:r>
              <a:rPr lang="en-US" sz="1600" i="1" baseline="30000" dirty="0" err="1"/>
              <a:t>c</a:t>
            </a:r>
            <a:r>
              <a:rPr lang="en-US" sz="1600" dirty="0"/>
              <a:t> </a:t>
            </a:r>
            <a:r>
              <a:rPr lang="en-US" sz="1600" dirty="0">
                <a:solidFill>
                  <a:schemeClr val="tx2"/>
                </a:solidFill>
              </a:rPr>
              <a:t>- the </a:t>
            </a:r>
            <a:r>
              <a:rPr lang="en-US" sz="1600" dirty="0" err="1">
                <a:solidFill>
                  <a:schemeClr val="tx2"/>
                </a:solidFill>
              </a:rPr>
              <a:t>Mulliken’s</a:t>
            </a:r>
            <a:r>
              <a:rPr lang="en-US" sz="1600" dirty="0">
                <a:solidFill>
                  <a:schemeClr val="tx2"/>
                </a:solidFill>
              </a:rPr>
              <a:t> electronegativity of the cluster.</a:t>
            </a:r>
          </a:p>
          <a:p>
            <a:endParaRPr lang="en-US" sz="1600" i="1" dirty="0" smtClean="0">
              <a:solidFill>
                <a:schemeClr val="tx2"/>
              </a:solidFill>
              <a:latin typeface="Arial" panose="020B0604020202020204" pitchFamily="34" charset="0"/>
              <a:cs typeface="Arial" panose="020B0604020202020204" pitchFamily="34" charset="0"/>
            </a:endParaRPr>
          </a:p>
          <a:p>
            <a:r>
              <a:rPr lang="en-US" sz="1600" i="1" dirty="0" smtClean="0">
                <a:solidFill>
                  <a:schemeClr val="tx2"/>
                </a:solidFill>
                <a:latin typeface="Arial" panose="020B0604020202020204" pitchFamily="34" charset="0"/>
                <a:cs typeface="Arial" panose="020B0604020202020204" pitchFamily="34" charset="0"/>
              </a:rPr>
              <a:t>F </a:t>
            </a:r>
            <a:r>
              <a:rPr lang="en-US" sz="1600" i="1" dirty="0">
                <a:solidFill>
                  <a:schemeClr val="tx2"/>
                </a:solidFill>
                <a:latin typeface="Arial" panose="020B0604020202020204" pitchFamily="34" charset="0"/>
                <a:cs typeface="Arial" panose="020B0604020202020204" pitchFamily="34" charset="0"/>
              </a:rPr>
              <a:t>= 44.6,  p = 1x10</a:t>
            </a:r>
            <a:r>
              <a:rPr lang="en-US" sz="1600" i="1" baseline="30000" dirty="0">
                <a:solidFill>
                  <a:schemeClr val="tx2"/>
                </a:solidFill>
                <a:latin typeface="Arial" panose="020B0604020202020204" pitchFamily="34" charset="0"/>
                <a:cs typeface="Arial" panose="020B0604020202020204" pitchFamily="34" charset="0"/>
              </a:rPr>
              <a:t>-4</a:t>
            </a:r>
            <a:r>
              <a:rPr lang="en-US" sz="1600" i="1" dirty="0">
                <a:solidFill>
                  <a:schemeClr val="tx2"/>
                </a:solidFill>
                <a:latin typeface="Arial" panose="020B0604020202020204" pitchFamily="34" charset="0"/>
                <a:cs typeface="Arial" panose="020B0604020202020204" pitchFamily="34" charset="0"/>
              </a:rPr>
              <a:t>,  n = 18,  R</a:t>
            </a:r>
            <a:r>
              <a:rPr lang="en-US" sz="1600" i="1" baseline="30000" dirty="0">
                <a:solidFill>
                  <a:schemeClr val="tx2"/>
                </a:solidFill>
                <a:latin typeface="Arial" panose="020B0604020202020204" pitchFamily="34" charset="0"/>
                <a:cs typeface="Arial" panose="020B0604020202020204" pitchFamily="34" charset="0"/>
              </a:rPr>
              <a:t>2</a:t>
            </a:r>
            <a:r>
              <a:rPr lang="en-US" sz="1600" i="1" dirty="0">
                <a:solidFill>
                  <a:schemeClr val="tx2"/>
                </a:solidFill>
                <a:latin typeface="Arial" panose="020B0604020202020204" pitchFamily="34" charset="0"/>
                <a:cs typeface="Arial" panose="020B0604020202020204" pitchFamily="34" charset="0"/>
              </a:rPr>
              <a:t> = 0.93,  RMSE</a:t>
            </a:r>
            <a:r>
              <a:rPr lang="en-US" sz="1600" i="1" baseline="-25000" dirty="0">
                <a:solidFill>
                  <a:schemeClr val="tx2"/>
                </a:solidFill>
                <a:latin typeface="Arial" panose="020B0604020202020204" pitchFamily="34" charset="0"/>
                <a:cs typeface="Arial" panose="020B0604020202020204" pitchFamily="34" charset="0"/>
              </a:rPr>
              <a:t>C</a:t>
            </a:r>
            <a:r>
              <a:rPr lang="en-US" sz="1600" i="1" dirty="0">
                <a:solidFill>
                  <a:schemeClr val="tx2"/>
                </a:solidFill>
                <a:latin typeface="Arial" panose="020B0604020202020204" pitchFamily="34" charset="0"/>
                <a:cs typeface="Arial" panose="020B0604020202020204" pitchFamily="34" charset="0"/>
              </a:rPr>
              <a:t> = 0.12,  Q</a:t>
            </a:r>
            <a:r>
              <a:rPr lang="en-US" sz="1600" i="1" baseline="30000" dirty="0">
                <a:solidFill>
                  <a:schemeClr val="tx2"/>
                </a:solidFill>
                <a:latin typeface="Arial" panose="020B0604020202020204" pitchFamily="34" charset="0"/>
                <a:cs typeface="Arial" panose="020B0604020202020204" pitchFamily="34" charset="0"/>
              </a:rPr>
              <a:t>2</a:t>
            </a:r>
            <a:r>
              <a:rPr lang="en-US" sz="1600" i="1" baseline="-25000" dirty="0">
                <a:solidFill>
                  <a:schemeClr val="tx2"/>
                </a:solidFill>
                <a:latin typeface="Arial" panose="020B0604020202020204" pitchFamily="34" charset="0"/>
                <a:cs typeface="Arial" panose="020B0604020202020204" pitchFamily="34" charset="0"/>
              </a:rPr>
              <a:t>CV</a:t>
            </a:r>
            <a:r>
              <a:rPr lang="en-US" sz="1600" i="1" dirty="0">
                <a:solidFill>
                  <a:schemeClr val="tx2"/>
                </a:solidFill>
                <a:latin typeface="Arial" panose="020B0604020202020204" pitchFamily="34" charset="0"/>
                <a:cs typeface="Arial" panose="020B0604020202020204" pitchFamily="34" charset="0"/>
              </a:rPr>
              <a:t> = 0.86, </a:t>
            </a:r>
            <a:endParaRPr lang="en-US" sz="1600" dirty="0">
              <a:solidFill>
                <a:schemeClr val="tx2"/>
              </a:solidFill>
              <a:latin typeface="Arial" panose="020B0604020202020204" pitchFamily="34" charset="0"/>
              <a:cs typeface="Arial" panose="020B0604020202020204" pitchFamily="34" charset="0"/>
            </a:endParaRPr>
          </a:p>
          <a:p>
            <a:r>
              <a:rPr lang="en-US" sz="1600" i="1" dirty="0">
                <a:solidFill>
                  <a:schemeClr val="tx2"/>
                </a:solidFill>
                <a:latin typeface="Arial" panose="020B0604020202020204" pitchFamily="34" charset="0"/>
                <a:cs typeface="Arial" panose="020B0604020202020204" pitchFamily="34" charset="0"/>
              </a:rPr>
              <a:t>RMSE</a:t>
            </a:r>
            <a:r>
              <a:rPr lang="en-US" sz="1600" i="1" baseline="-25000" dirty="0">
                <a:solidFill>
                  <a:schemeClr val="tx2"/>
                </a:solidFill>
                <a:latin typeface="Arial" panose="020B0604020202020204" pitchFamily="34" charset="0"/>
                <a:cs typeface="Arial" panose="020B0604020202020204" pitchFamily="34" charset="0"/>
              </a:rPr>
              <a:t>CV</a:t>
            </a:r>
            <a:r>
              <a:rPr lang="en-US" sz="1600" i="1" dirty="0">
                <a:solidFill>
                  <a:schemeClr val="tx2"/>
                </a:solidFill>
                <a:latin typeface="Arial" panose="020B0604020202020204" pitchFamily="34" charset="0"/>
                <a:cs typeface="Arial" panose="020B0604020202020204" pitchFamily="34" charset="0"/>
              </a:rPr>
              <a:t> = 0.16, Q</a:t>
            </a:r>
            <a:r>
              <a:rPr lang="en-US" sz="1600" i="1" baseline="30000" dirty="0">
                <a:solidFill>
                  <a:schemeClr val="tx2"/>
                </a:solidFill>
                <a:latin typeface="Arial" panose="020B0604020202020204" pitchFamily="34" charset="0"/>
                <a:cs typeface="Arial" panose="020B0604020202020204" pitchFamily="34" charset="0"/>
              </a:rPr>
              <a:t>2</a:t>
            </a:r>
            <a:r>
              <a:rPr lang="en-US" sz="1600" i="1" baseline="-25000" dirty="0">
                <a:solidFill>
                  <a:schemeClr val="tx2"/>
                </a:solidFill>
                <a:latin typeface="Arial" panose="020B0604020202020204" pitchFamily="34" charset="0"/>
                <a:cs typeface="Arial" panose="020B0604020202020204" pitchFamily="34" charset="0"/>
              </a:rPr>
              <a:t>Ext</a:t>
            </a:r>
            <a:r>
              <a:rPr lang="en-US" sz="1600" i="1" dirty="0">
                <a:solidFill>
                  <a:schemeClr val="tx2"/>
                </a:solidFill>
                <a:latin typeface="Arial" panose="020B0604020202020204" pitchFamily="34" charset="0"/>
                <a:cs typeface="Arial" panose="020B0604020202020204" pitchFamily="34" charset="0"/>
              </a:rPr>
              <a:t> = 0.83, RMSE</a:t>
            </a:r>
            <a:r>
              <a:rPr lang="en-US" sz="1600" i="1" baseline="-25000" dirty="0">
                <a:solidFill>
                  <a:schemeClr val="tx2"/>
                </a:solidFill>
                <a:latin typeface="Arial" panose="020B0604020202020204" pitchFamily="34" charset="0"/>
                <a:cs typeface="Arial" panose="020B0604020202020204" pitchFamily="34" charset="0"/>
              </a:rPr>
              <a:t>P</a:t>
            </a:r>
            <a:r>
              <a:rPr lang="en-US" sz="1600" i="1" dirty="0">
                <a:solidFill>
                  <a:schemeClr val="tx2"/>
                </a:solidFill>
                <a:latin typeface="Arial" panose="020B0604020202020204" pitchFamily="34" charset="0"/>
                <a:cs typeface="Arial" panose="020B0604020202020204" pitchFamily="34" charset="0"/>
              </a:rPr>
              <a:t> = 0.13</a:t>
            </a:r>
            <a:br>
              <a:rPr lang="en-US" sz="1600" i="1" dirty="0">
                <a:solidFill>
                  <a:schemeClr val="tx2"/>
                </a:solidFill>
                <a:latin typeface="Arial" panose="020B0604020202020204" pitchFamily="34" charset="0"/>
                <a:cs typeface="Arial" panose="020B0604020202020204" pitchFamily="34" charset="0"/>
              </a:rPr>
            </a:br>
            <a:r>
              <a:rPr lang="en-US" altLang="en-US" b="1" i="1" dirty="0" smtClean="0">
                <a:solidFill>
                  <a:schemeClr val="tx2"/>
                </a:solidFill>
                <a:latin typeface="Arial" panose="020B0604020202020204" pitchFamily="34" charset="0"/>
                <a:cs typeface="Arial" panose="020B0604020202020204" pitchFamily="34" charset="0"/>
              </a:rPr>
              <a:t>                 </a:t>
            </a:r>
            <a:endParaRPr lang="en-US" altLang="en-US" b="1" dirty="0">
              <a:solidFill>
                <a:schemeClr val="tx2"/>
              </a:solidFill>
              <a:latin typeface="Arial" panose="020B0604020202020204" pitchFamily="34" charset="0"/>
              <a:cs typeface="Arial" panose="020B0604020202020204" pitchFamily="34" charset="0"/>
            </a:endParaRPr>
          </a:p>
        </p:txBody>
      </p:sp>
      <p:sp>
        <p:nvSpPr>
          <p:cNvPr id="3" name="Rectangle 5"/>
          <p:cNvSpPr>
            <a:spLocks noChangeArrowheads="1"/>
          </p:cNvSpPr>
          <p:nvPr/>
        </p:nvSpPr>
        <p:spPr bwMode="auto">
          <a:xfrm>
            <a:off x="517525" y="6172200"/>
            <a:ext cx="7940675"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dirty="0" err="1" smtClean="0">
                <a:solidFill>
                  <a:schemeClr val="tx2"/>
                </a:solidFill>
              </a:rPr>
              <a:t>Gajewicz</a:t>
            </a:r>
            <a:r>
              <a:rPr lang="en-US" altLang="en-US" sz="1000" dirty="0" smtClean="0">
                <a:solidFill>
                  <a:schemeClr val="tx2"/>
                </a:solidFill>
              </a:rPr>
              <a:t> A., </a:t>
            </a:r>
            <a:r>
              <a:rPr lang="en-US" altLang="en-US" sz="1000" dirty="0" err="1" smtClean="0">
                <a:solidFill>
                  <a:schemeClr val="tx2"/>
                </a:solidFill>
              </a:rPr>
              <a:t>Schaeublin</a:t>
            </a:r>
            <a:r>
              <a:rPr lang="en-US" altLang="en-US" sz="1000" dirty="0" smtClean="0">
                <a:solidFill>
                  <a:schemeClr val="tx2"/>
                </a:solidFill>
              </a:rPr>
              <a:t> N., </a:t>
            </a:r>
            <a:r>
              <a:rPr lang="en-US" altLang="en-US" sz="1000" dirty="0" err="1" smtClean="0">
                <a:solidFill>
                  <a:schemeClr val="tx2"/>
                </a:solidFill>
              </a:rPr>
              <a:t>Rasulev</a:t>
            </a:r>
            <a:r>
              <a:rPr lang="en-US" altLang="en-US" sz="1000" dirty="0" smtClean="0">
                <a:solidFill>
                  <a:schemeClr val="tx2"/>
                </a:solidFill>
              </a:rPr>
              <a:t> B., </a:t>
            </a:r>
            <a:r>
              <a:rPr lang="en-US" altLang="en-US" sz="1000" dirty="0" err="1" smtClean="0">
                <a:solidFill>
                  <a:schemeClr val="tx2"/>
                </a:solidFill>
              </a:rPr>
              <a:t>Hussain</a:t>
            </a:r>
            <a:r>
              <a:rPr lang="en-US" altLang="en-US" sz="1000" dirty="0" smtClean="0">
                <a:solidFill>
                  <a:schemeClr val="tx2"/>
                </a:solidFill>
              </a:rPr>
              <a:t> S., </a:t>
            </a:r>
            <a:r>
              <a:rPr lang="ru-RU" altLang="en-US" sz="1000" dirty="0">
                <a:solidFill>
                  <a:schemeClr val="tx2"/>
                </a:solidFill>
              </a:rPr>
              <a:t>Leszczynska</a:t>
            </a:r>
            <a:r>
              <a:rPr lang="en-US" altLang="en-US" sz="1000" dirty="0">
                <a:solidFill>
                  <a:schemeClr val="tx2"/>
                </a:solidFill>
              </a:rPr>
              <a:t> D</a:t>
            </a:r>
            <a:r>
              <a:rPr lang="en-US" altLang="en-US" sz="1000" dirty="0" smtClean="0">
                <a:solidFill>
                  <a:schemeClr val="tx2"/>
                </a:solidFill>
              </a:rPr>
              <a:t>.,</a:t>
            </a:r>
            <a:r>
              <a:rPr lang="ru-RU" altLang="en-US" sz="1000" dirty="0" smtClean="0">
                <a:solidFill>
                  <a:schemeClr val="tx2"/>
                </a:solidFill>
              </a:rPr>
              <a:t> </a:t>
            </a:r>
            <a:r>
              <a:rPr lang="en-US" altLang="en-US" sz="1000" dirty="0" err="1" smtClean="0">
                <a:solidFill>
                  <a:schemeClr val="tx2"/>
                </a:solidFill>
              </a:rPr>
              <a:t>Puzyn</a:t>
            </a:r>
            <a:r>
              <a:rPr lang="en-US" altLang="en-US" sz="1000" dirty="0" smtClean="0">
                <a:solidFill>
                  <a:schemeClr val="tx2"/>
                </a:solidFill>
              </a:rPr>
              <a:t> T. </a:t>
            </a:r>
            <a:r>
              <a:rPr lang="ru-RU" altLang="en-US" sz="1000" dirty="0" smtClean="0">
                <a:solidFill>
                  <a:schemeClr val="tx2"/>
                </a:solidFill>
              </a:rPr>
              <a:t>and </a:t>
            </a:r>
            <a:r>
              <a:rPr lang="ru-RU" altLang="en-US" sz="1000" dirty="0">
                <a:solidFill>
                  <a:schemeClr val="tx2"/>
                </a:solidFill>
              </a:rPr>
              <a:t>Leszczynski</a:t>
            </a:r>
            <a:r>
              <a:rPr lang="en-US" altLang="en-US" sz="1000" dirty="0">
                <a:solidFill>
                  <a:schemeClr val="tx2"/>
                </a:solidFill>
              </a:rPr>
              <a:t> J., </a:t>
            </a:r>
            <a:r>
              <a:rPr lang="en-US" altLang="en-US" sz="1000" dirty="0" smtClean="0">
                <a:solidFill>
                  <a:schemeClr val="tx2"/>
                </a:solidFill>
              </a:rPr>
              <a:t>Towards Understanding </a:t>
            </a:r>
            <a:r>
              <a:rPr lang="en-US" altLang="en-US" sz="1000" dirty="0">
                <a:solidFill>
                  <a:schemeClr val="tx2"/>
                </a:solidFill>
              </a:rPr>
              <a:t>Mechanisms Governing Cytotoxicity of Metal Oxides Nanoparticles: Hints from Nano-QSAR Studies, </a:t>
            </a:r>
            <a:r>
              <a:rPr lang="en-US" altLang="en-US" sz="1000" i="1" dirty="0" smtClean="0">
                <a:solidFill>
                  <a:schemeClr val="tx2"/>
                </a:solidFill>
              </a:rPr>
              <a:t>Nanotoxicology</a:t>
            </a:r>
            <a:r>
              <a:rPr lang="en-US" altLang="en-US" sz="1000" dirty="0" smtClean="0">
                <a:solidFill>
                  <a:schemeClr val="tx2"/>
                </a:solidFill>
              </a:rPr>
              <a:t>, 2014, in press</a:t>
            </a:r>
            <a:endParaRPr lang="ru-RU" altLang="en-US" sz="1000" dirty="0">
              <a:solidFill>
                <a:schemeClr val="tx2"/>
              </a:solidFill>
            </a:endParaRPr>
          </a:p>
        </p:txBody>
      </p:sp>
      <p:sp>
        <p:nvSpPr>
          <p:cNvPr id="5" name="TextBox 4"/>
          <p:cNvSpPr txBox="1"/>
          <p:nvPr/>
        </p:nvSpPr>
        <p:spPr>
          <a:xfrm>
            <a:off x="28575" y="45185"/>
            <a:ext cx="8991600" cy="1200329"/>
          </a:xfrm>
          <a:prstGeom prst="rect">
            <a:avLst/>
          </a:prstGeom>
          <a:noFill/>
        </p:spPr>
        <p:txBody>
          <a:bodyPr wrap="square" rtlCol="0">
            <a:spAutoFit/>
          </a:bodyPr>
          <a:lstStyle/>
          <a:p>
            <a:pPr algn="ctr"/>
            <a:r>
              <a:rPr lang="en-US" sz="3600" b="1" dirty="0" smtClean="0">
                <a:solidFill>
                  <a:srgbClr val="FF0000"/>
                </a:solidFill>
                <a:latin typeface="Arial" panose="020B0604020202020204" pitchFamily="34" charset="0"/>
                <a:cs typeface="Arial" panose="020B0604020202020204" pitchFamily="34" charset="0"/>
              </a:rPr>
              <a:t>Towards More </a:t>
            </a:r>
            <a:r>
              <a:rPr lang="en-US" sz="3600" b="1" dirty="0">
                <a:solidFill>
                  <a:srgbClr val="FF0000"/>
                </a:solidFill>
                <a:latin typeface="Arial" panose="020B0604020202020204" pitchFamily="34" charset="0"/>
                <a:cs typeface="Arial" panose="020B0604020202020204" pitchFamily="34" charset="0"/>
              </a:rPr>
              <a:t>C</a:t>
            </a:r>
            <a:r>
              <a:rPr lang="en-US" sz="3600" b="1" dirty="0" smtClean="0">
                <a:solidFill>
                  <a:srgbClr val="FF0000"/>
                </a:solidFill>
                <a:latin typeface="Arial" panose="020B0604020202020204" pitchFamily="34" charset="0"/>
                <a:cs typeface="Arial" panose="020B0604020202020204" pitchFamily="34" charset="0"/>
              </a:rPr>
              <a:t>omplex </a:t>
            </a:r>
            <a:r>
              <a:rPr lang="en-US" sz="3600" b="1" dirty="0">
                <a:solidFill>
                  <a:srgbClr val="FF0000"/>
                </a:solidFill>
                <a:latin typeface="Arial" panose="020B0604020202020204" pitchFamily="34" charset="0"/>
                <a:cs typeface="Arial" panose="020B0604020202020204" pitchFamily="34" charset="0"/>
              </a:rPr>
              <a:t>S</a:t>
            </a:r>
            <a:r>
              <a:rPr lang="en-US" sz="3600" b="1" dirty="0" smtClean="0">
                <a:solidFill>
                  <a:srgbClr val="FF0000"/>
                </a:solidFill>
                <a:latin typeface="Arial" panose="020B0604020202020204" pitchFamily="34" charset="0"/>
                <a:cs typeface="Arial" panose="020B0604020202020204" pitchFamily="34" charset="0"/>
              </a:rPr>
              <a:t>ystems: </a:t>
            </a:r>
          </a:p>
          <a:p>
            <a:pPr algn="ctr"/>
            <a:r>
              <a:rPr lang="en-US" sz="3600" b="1" dirty="0" err="1" smtClean="0">
                <a:solidFill>
                  <a:srgbClr val="FF0000"/>
                </a:solidFill>
                <a:latin typeface="Arial" panose="020B0604020202020204" pitchFamily="34" charset="0"/>
                <a:cs typeface="Arial" panose="020B0604020202020204" pitchFamily="34" charset="0"/>
              </a:rPr>
              <a:t>HaCaT</a:t>
            </a:r>
            <a:r>
              <a:rPr lang="en-US" sz="3600" b="1" dirty="0" smtClean="0">
                <a:solidFill>
                  <a:srgbClr val="FF0000"/>
                </a:solidFill>
                <a:latin typeface="Arial" panose="020B0604020202020204" pitchFamily="34" charset="0"/>
                <a:cs typeface="Arial" panose="020B0604020202020204" pitchFamily="34" charset="0"/>
              </a:rPr>
              <a:t> Human Cell Line</a:t>
            </a:r>
            <a:endParaRPr lang="en-US"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38722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66011068"/>
              </p:ext>
            </p:extLst>
          </p:nvPr>
        </p:nvGraphicFramePr>
        <p:xfrm>
          <a:off x="495300" y="914400"/>
          <a:ext cx="8229600" cy="4315830"/>
        </p:xfrm>
        <a:graphic>
          <a:graphicData uri="http://schemas.openxmlformats.org/drawingml/2006/table">
            <a:tbl>
              <a:tblPr firstRow="1" firstCol="1" lastRow="1" lastCol="1" bandRow="1" bandCol="1">
                <a:tableStyleId>{5C22544A-7EE6-4342-B048-85BDC9FD1C3A}</a:tableStyleId>
              </a:tblPr>
              <a:tblGrid>
                <a:gridCol w="1078844"/>
                <a:gridCol w="934561"/>
                <a:gridCol w="590249"/>
                <a:gridCol w="1032935"/>
                <a:gridCol w="786998"/>
                <a:gridCol w="590249"/>
                <a:gridCol w="491874"/>
                <a:gridCol w="639437"/>
                <a:gridCol w="393500"/>
                <a:gridCol w="590249"/>
                <a:gridCol w="559643"/>
                <a:gridCol w="541061"/>
              </a:tblGrid>
              <a:tr h="378146">
                <a:tc>
                  <a:txBody>
                    <a:bodyPr/>
                    <a:lstStyle/>
                    <a:p>
                      <a:pPr marL="0" marR="0" algn="ctr">
                        <a:lnSpc>
                          <a:spcPts val="700"/>
                        </a:lnSpc>
                        <a:spcBef>
                          <a:spcPts val="5"/>
                        </a:spcBef>
                        <a:spcAft>
                          <a:spcPts val="0"/>
                        </a:spcAft>
                      </a:pPr>
                      <a:r>
                        <a:rPr lang="en-US" sz="900" dirty="0">
                          <a:effectLst/>
                        </a:rPr>
                        <a:t> </a:t>
                      </a:r>
                      <a:endParaRPr lang="en-US" sz="900" dirty="0">
                        <a:effectLst/>
                        <a:latin typeface="Times New Roman"/>
                        <a:ea typeface="Calibri"/>
                      </a:endParaRPr>
                    </a:p>
                  </a:txBody>
                  <a:tcPr marL="0" marR="0" marT="0" marB="0"/>
                </a:tc>
                <a:tc gridSpan="4">
                  <a:txBody>
                    <a:bodyPr/>
                    <a:lstStyle/>
                    <a:p>
                      <a:pPr marL="0" marR="0" algn="ctr">
                        <a:spcBef>
                          <a:spcPts val="0"/>
                        </a:spcBef>
                        <a:spcAft>
                          <a:spcPts val="0"/>
                        </a:spcAft>
                      </a:pPr>
                      <a:r>
                        <a:rPr lang="pl-PL" sz="900" kern="50">
                          <a:effectLst/>
                        </a:rPr>
                        <a:t>Experimental data</a:t>
                      </a:r>
                      <a:endParaRPr lang="en-US" sz="900" kern="50">
                        <a:effectLst/>
                        <a:latin typeface="Calibri"/>
                        <a:ea typeface="Arial Unicode MS"/>
                        <a:cs typeface="font489"/>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algn="ctr">
                        <a:spcBef>
                          <a:spcPts val="0"/>
                        </a:spcBef>
                        <a:spcAft>
                          <a:spcPts val="0"/>
                        </a:spcAft>
                      </a:pPr>
                      <a:r>
                        <a:rPr lang="pl-PL" sz="900" kern="50">
                          <a:effectLst/>
                        </a:rPr>
                        <a:t>Computational data</a:t>
                      </a:r>
                      <a:endParaRPr lang="en-US" sz="900" kern="50">
                        <a:effectLst/>
                        <a:latin typeface="Calibri"/>
                        <a:ea typeface="Arial Unicode MS"/>
                        <a:cs typeface="font489"/>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3447">
                <a:tc>
                  <a:txBody>
                    <a:bodyPr/>
                    <a:lstStyle/>
                    <a:p>
                      <a:pPr marL="0" marR="0" algn="ctr">
                        <a:lnSpc>
                          <a:spcPts val="700"/>
                        </a:lnSpc>
                        <a:spcBef>
                          <a:spcPts val="5"/>
                        </a:spcBef>
                        <a:spcAft>
                          <a:spcPts val="0"/>
                        </a:spcAft>
                      </a:pPr>
                      <a:r>
                        <a:rPr lang="en-US" sz="900">
                          <a:effectLst/>
                        </a:rPr>
                        <a:t> </a:t>
                      </a:r>
                    </a:p>
                    <a:p>
                      <a:pPr marL="0" marR="0" algn="ctr">
                        <a:spcBef>
                          <a:spcPts val="0"/>
                        </a:spcBef>
                        <a:spcAft>
                          <a:spcPts val="0"/>
                        </a:spcAft>
                      </a:pPr>
                      <a:r>
                        <a:rPr lang="en-US" sz="900">
                          <a:effectLst/>
                        </a:rPr>
                        <a:t>Metal Oxide</a:t>
                      </a:r>
                    </a:p>
                    <a:p>
                      <a:pPr marL="0" marR="0" algn="ctr">
                        <a:spcBef>
                          <a:spcPts val="130"/>
                        </a:spcBef>
                        <a:spcAft>
                          <a:spcPts val="0"/>
                        </a:spcAft>
                      </a:pPr>
                      <a:r>
                        <a:rPr lang="en-US" sz="900" spc="-35">
                          <a:effectLst/>
                        </a:rPr>
                        <a:t>N</a:t>
                      </a:r>
                      <a:r>
                        <a:rPr lang="en-US" sz="900">
                          <a:effectLst/>
                        </a:rPr>
                        <a:t>anoparticles</a:t>
                      </a:r>
                      <a:endParaRPr lang="en-US" sz="900">
                        <a:effectLst/>
                        <a:latin typeface="Times New Roman"/>
                        <a:ea typeface="Calibri"/>
                      </a:endParaRPr>
                    </a:p>
                  </a:txBody>
                  <a:tcPr marL="0" marR="0" marT="0" marB="0"/>
                </a:tc>
                <a:tc>
                  <a:txBody>
                    <a:bodyPr/>
                    <a:lstStyle/>
                    <a:p>
                      <a:pPr marL="0" marR="0" algn="ctr">
                        <a:lnSpc>
                          <a:spcPts val="700"/>
                        </a:lnSpc>
                        <a:spcBef>
                          <a:spcPts val="5"/>
                        </a:spcBef>
                        <a:spcAft>
                          <a:spcPts val="0"/>
                        </a:spcAft>
                      </a:pPr>
                      <a:r>
                        <a:rPr lang="en-US" sz="900">
                          <a:effectLst/>
                        </a:rPr>
                        <a:t> </a:t>
                      </a:r>
                    </a:p>
                    <a:p>
                      <a:pPr marL="83185" marR="71755" algn="ctr">
                        <a:spcBef>
                          <a:spcPts val="0"/>
                        </a:spcBef>
                        <a:spcAft>
                          <a:spcPts val="0"/>
                        </a:spcAft>
                      </a:pPr>
                      <a:r>
                        <a:rPr lang="en-US" sz="900">
                          <a:effectLst/>
                        </a:rPr>
                        <a:t>Average</a:t>
                      </a:r>
                      <a:r>
                        <a:rPr lang="en-US" sz="900" spc="-20">
                          <a:effectLst/>
                        </a:rPr>
                        <a:t> </a:t>
                      </a:r>
                      <a:r>
                        <a:rPr lang="en-US" sz="900">
                          <a:effectLst/>
                        </a:rPr>
                        <a:t>Particle</a:t>
                      </a:r>
                    </a:p>
                    <a:p>
                      <a:pPr marL="83185" marR="71755" algn="ctr">
                        <a:spcBef>
                          <a:spcPts val="0"/>
                        </a:spcBef>
                        <a:spcAft>
                          <a:spcPts val="0"/>
                        </a:spcAft>
                      </a:pPr>
                      <a:r>
                        <a:rPr lang="en-US" sz="900">
                          <a:effectLst/>
                        </a:rPr>
                        <a:t>Size, (nm)</a:t>
                      </a:r>
                      <a:endParaRPr lang="en-US" sz="900">
                        <a:effectLst/>
                        <a:latin typeface="Times New Roman"/>
                        <a:ea typeface="Calibri"/>
                      </a:endParaRPr>
                    </a:p>
                  </a:txBody>
                  <a:tcPr marL="0" marR="0" marT="0" marB="0"/>
                </a:tc>
                <a:tc>
                  <a:txBody>
                    <a:bodyPr/>
                    <a:lstStyle/>
                    <a:p>
                      <a:pPr marL="0" marR="0" algn="ctr">
                        <a:lnSpc>
                          <a:spcPts val="850"/>
                        </a:lnSpc>
                        <a:spcBef>
                          <a:spcPts val="15"/>
                        </a:spcBef>
                        <a:spcAft>
                          <a:spcPts val="0"/>
                        </a:spcAft>
                      </a:pPr>
                      <a:r>
                        <a:rPr lang="en-US" sz="900">
                          <a:effectLst/>
                        </a:rPr>
                        <a:t> </a:t>
                      </a:r>
                    </a:p>
                    <a:p>
                      <a:pPr marL="0" marR="0" algn="ctr">
                        <a:spcBef>
                          <a:spcPts val="0"/>
                        </a:spcBef>
                        <a:spcAft>
                          <a:spcPts val="0"/>
                        </a:spcAft>
                      </a:pPr>
                      <a:r>
                        <a:rPr lang="en-US" sz="900">
                          <a:effectLst/>
                        </a:rPr>
                        <a:t>LC</a:t>
                      </a:r>
                      <a:r>
                        <a:rPr lang="en-US" sz="900" baseline="-25000">
                          <a:effectLst/>
                        </a:rPr>
                        <a:t>50</a:t>
                      </a:r>
                      <a:endParaRPr lang="en-US" sz="900">
                        <a:effectLst/>
                      </a:endParaRPr>
                    </a:p>
                    <a:p>
                      <a:pPr marL="0" marR="0" algn="ctr">
                        <a:spcBef>
                          <a:spcPts val="0"/>
                        </a:spcBef>
                        <a:spcAft>
                          <a:spcPts val="0"/>
                        </a:spcAft>
                      </a:pPr>
                      <a:r>
                        <a:rPr lang="en-US" sz="900" spc="-75">
                          <a:effectLst/>
                        </a:rPr>
                        <a:t>(µg/mL)</a:t>
                      </a:r>
                      <a:endParaRPr lang="en-US" sz="900">
                        <a:effectLst/>
                        <a:latin typeface="Times New Roman"/>
                        <a:ea typeface="Calibri"/>
                      </a:endParaRPr>
                    </a:p>
                  </a:txBody>
                  <a:tcPr marL="0" marR="0" marT="0" marB="0"/>
                </a:tc>
                <a:tc>
                  <a:txBody>
                    <a:bodyPr/>
                    <a:lstStyle/>
                    <a:p>
                      <a:pPr marL="0" marR="0" algn="ctr">
                        <a:lnSpc>
                          <a:spcPts val="700"/>
                        </a:lnSpc>
                        <a:spcBef>
                          <a:spcPts val="5"/>
                        </a:spcBef>
                        <a:spcAft>
                          <a:spcPts val="0"/>
                        </a:spcAft>
                      </a:pPr>
                      <a:r>
                        <a:rPr lang="en-US" sz="900">
                          <a:effectLst/>
                        </a:rPr>
                        <a:t> </a:t>
                      </a:r>
                    </a:p>
                    <a:p>
                      <a:pPr marL="0" marR="114300" algn="ctr">
                        <a:spcBef>
                          <a:spcPts val="0"/>
                        </a:spcBef>
                        <a:spcAft>
                          <a:spcPts val="0"/>
                        </a:spcAft>
                      </a:pPr>
                      <a:r>
                        <a:rPr lang="en-US" sz="900">
                          <a:effectLst/>
                        </a:rPr>
                        <a:t>Av</a:t>
                      </a:r>
                      <a:r>
                        <a:rPr lang="en-US" sz="900" spc="-25">
                          <a:effectLst/>
                        </a:rPr>
                        <a:t>e</a:t>
                      </a:r>
                      <a:r>
                        <a:rPr lang="en-US" sz="900">
                          <a:effectLst/>
                        </a:rPr>
                        <a:t>r</a:t>
                      </a:r>
                      <a:r>
                        <a:rPr lang="en-US" sz="900" spc="-15">
                          <a:effectLst/>
                        </a:rPr>
                        <a:t>a</a:t>
                      </a:r>
                      <a:r>
                        <a:rPr lang="en-US" sz="900">
                          <a:effectLst/>
                        </a:rPr>
                        <a:t>ge</a:t>
                      </a:r>
                      <a:r>
                        <a:rPr lang="en-US" sz="900" spc="70">
                          <a:effectLst/>
                        </a:rPr>
                        <a:t> </a:t>
                      </a:r>
                      <a:r>
                        <a:rPr lang="en-US" sz="900">
                          <a:effectLst/>
                        </a:rPr>
                        <a:t>Particle</a:t>
                      </a:r>
                    </a:p>
                    <a:p>
                      <a:pPr marL="43815" marR="25400" algn="ctr">
                        <a:spcBef>
                          <a:spcPts val="130"/>
                        </a:spcBef>
                        <a:spcAft>
                          <a:spcPts val="0"/>
                        </a:spcAft>
                      </a:pPr>
                      <a:r>
                        <a:rPr lang="en-US" sz="900">
                          <a:effectLst/>
                        </a:rPr>
                        <a:t>Size</a:t>
                      </a:r>
                      <a:r>
                        <a:rPr lang="en-US" sz="900" spc="90">
                          <a:effectLst/>
                        </a:rPr>
                        <a:t> </a:t>
                      </a:r>
                      <a:r>
                        <a:rPr lang="en-US" sz="900">
                          <a:effectLst/>
                        </a:rPr>
                        <a:t>in media</a:t>
                      </a:r>
                      <a:r>
                        <a:rPr lang="en-US" sz="900" spc="85">
                          <a:effectLst/>
                        </a:rPr>
                        <a:t> </a:t>
                      </a:r>
                      <a:r>
                        <a:rPr lang="en-US" sz="900">
                          <a:effectLst/>
                        </a:rPr>
                        <a:t>(nm)</a:t>
                      </a:r>
                      <a:endParaRPr lang="en-US" sz="900">
                        <a:effectLst/>
                        <a:latin typeface="Times New Roman"/>
                        <a:ea typeface="Calibri"/>
                      </a:endParaRPr>
                    </a:p>
                  </a:txBody>
                  <a:tcPr marL="0" marR="0" marT="0" marB="0"/>
                </a:tc>
                <a:tc>
                  <a:txBody>
                    <a:bodyPr/>
                    <a:lstStyle/>
                    <a:p>
                      <a:pPr marL="0" marR="0" algn="ctr">
                        <a:lnSpc>
                          <a:spcPts val="700"/>
                        </a:lnSpc>
                        <a:spcBef>
                          <a:spcPts val="5"/>
                        </a:spcBef>
                        <a:spcAft>
                          <a:spcPts val="0"/>
                        </a:spcAft>
                      </a:pPr>
                      <a:r>
                        <a:rPr lang="en-US" sz="900">
                          <a:effectLst/>
                        </a:rPr>
                        <a:t> </a:t>
                      </a:r>
                    </a:p>
                    <a:p>
                      <a:pPr marL="0" marR="0" algn="ctr">
                        <a:spcBef>
                          <a:spcPts val="0"/>
                        </a:spcBef>
                        <a:spcAft>
                          <a:spcPts val="0"/>
                        </a:spcAft>
                      </a:pPr>
                      <a:r>
                        <a:rPr lang="en-US" sz="900">
                          <a:effectLst/>
                        </a:rPr>
                        <a:t>Zeta</a:t>
                      </a:r>
                      <a:r>
                        <a:rPr lang="en-US" sz="900" spc="15">
                          <a:effectLst/>
                        </a:rPr>
                        <a:t> </a:t>
                      </a:r>
                      <a:r>
                        <a:rPr lang="en-US" sz="900">
                          <a:effectLst/>
                        </a:rPr>
                        <a:t>Potential</a:t>
                      </a:r>
                    </a:p>
                    <a:p>
                      <a:pPr marL="0" marR="0" algn="ctr">
                        <a:spcBef>
                          <a:spcPts val="130"/>
                        </a:spcBef>
                        <a:spcAft>
                          <a:spcPts val="0"/>
                        </a:spcAft>
                      </a:pPr>
                      <a:r>
                        <a:rPr lang="en-US" sz="900">
                          <a:effectLst/>
                        </a:rPr>
                        <a:t>(mV)</a:t>
                      </a:r>
                      <a:endParaRPr lang="en-US" sz="900">
                        <a:effectLst/>
                        <a:latin typeface="Times New Roman"/>
                        <a:ea typeface="Calibri"/>
                      </a:endParaRPr>
                    </a:p>
                  </a:txBody>
                  <a:tcPr marL="0" marR="0" marT="0" marB="0"/>
                </a:tc>
                <a:tc>
                  <a:txBody>
                    <a:bodyPr/>
                    <a:lstStyle/>
                    <a:p>
                      <a:pPr marL="0" marR="0" algn="ctr">
                        <a:spcBef>
                          <a:spcPts val="0"/>
                        </a:spcBef>
                        <a:spcAft>
                          <a:spcPts val="0"/>
                        </a:spcAft>
                      </a:pPr>
                      <a:r>
                        <a:rPr lang="en-US" sz="900">
                          <a:effectLst/>
                        </a:rPr>
                        <a:t>ΔH</a:t>
                      </a:r>
                      <a:r>
                        <a:rPr lang="en-US" sz="900" baseline="-25000">
                          <a:effectLst/>
                        </a:rPr>
                        <a:t>f</a:t>
                      </a:r>
                      <a:r>
                        <a:rPr lang="en-US" sz="900" baseline="30000">
                          <a:effectLst/>
                        </a:rPr>
                        <a:t>c</a:t>
                      </a:r>
                      <a:endParaRPr lang="en-US" sz="900">
                        <a:effectLst/>
                      </a:endParaRPr>
                    </a:p>
                    <a:p>
                      <a:pPr marL="0" marR="0" algn="ctr">
                        <a:spcBef>
                          <a:spcPts val="0"/>
                        </a:spcBef>
                        <a:spcAft>
                          <a:spcPts val="0"/>
                        </a:spcAft>
                      </a:pPr>
                      <a:r>
                        <a:rPr lang="en-US" sz="900">
                          <a:effectLst/>
                        </a:rPr>
                        <a:t>[kcal/mol]</a:t>
                      </a:r>
                      <a:endParaRPr lang="en-US" sz="900">
                        <a:effectLst/>
                        <a:latin typeface="Times New Roman"/>
                        <a:ea typeface="Calibri"/>
                      </a:endParaRPr>
                    </a:p>
                  </a:txBody>
                  <a:tcPr marL="0" marR="0" marT="0" marB="0" anchor="ctr"/>
                </a:tc>
                <a:tc>
                  <a:txBody>
                    <a:bodyPr/>
                    <a:lstStyle/>
                    <a:p>
                      <a:pPr marL="0" marR="0" algn="ctr">
                        <a:spcBef>
                          <a:spcPts val="0"/>
                        </a:spcBef>
                        <a:spcAft>
                          <a:spcPts val="0"/>
                        </a:spcAft>
                      </a:pPr>
                      <a:r>
                        <a:rPr lang="en-US" sz="900">
                          <a:effectLst/>
                        </a:rPr>
                        <a:t>χ</a:t>
                      </a:r>
                      <a:r>
                        <a:rPr lang="en-US" sz="900" baseline="30000">
                          <a:effectLst/>
                        </a:rPr>
                        <a:t>c</a:t>
                      </a:r>
                      <a:endParaRPr lang="en-US" sz="900">
                        <a:effectLst/>
                      </a:endParaRPr>
                    </a:p>
                    <a:p>
                      <a:pPr marL="0" marR="0" algn="ctr">
                        <a:spcBef>
                          <a:spcPts val="0"/>
                        </a:spcBef>
                        <a:spcAft>
                          <a:spcPts val="0"/>
                        </a:spcAft>
                      </a:pPr>
                      <a:r>
                        <a:rPr lang="en-US" sz="900">
                          <a:effectLst/>
                        </a:rPr>
                        <a:t>[eV]</a:t>
                      </a:r>
                      <a:endParaRPr lang="en-US" sz="900">
                        <a:effectLst/>
                        <a:latin typeface="Times New Roman"/>
                        <a:ea typeface="Calibri"/>
                      </a:endParaRPr>
                    </a:p>
                  </a:txBody>
                  <a:tcPr marL="0" marR="0" marT="0" marB="0" anchor="ctr"/>
                </a:tc>
                <a:tc>
                  <a:txBody>
                    <a:bodyPr/>
                    <a:lstStyle/>
                    <a:p>
                      <a:pPr marL="0" marR="0" algn="ctr">
                        <a:spcBef>
                          <a:spcPts val="0"/>
                        </a:spcBef>
                        <a:spcAft>
                          <a:spcPts val="0"/>
                        </a:spcAft>
                      </a:pPr>
                      <a:r>
                        <a:rPr lang="en-US" sz="900">
                          <a:effectLst/>
                        </a:rPr>
                        <a:t>Observed log(LC</a:t>
                      </a:r>
                      <a:r>
                        <a:rPr lang="en-US" sz="900" baseline="-25000">
                          <a:effectLst/>
                        </a:rPr>
                        <a:t>50</a:t>
                      </a:r>
                      <a:r>
                        <a:rPr lang="en-US" sz="900">
                          <a:effectLst/>
                        </a:rPr>
                        <a:t>)</a:t>
                      </a:r>
                      <a:r>
                        <a:rPr lang="en-US" sz="900" baseline="30000">
                          <a:effectLst/>
                        </a:rPr>
                        <a:t>-1</a:t>
                      </a:r>
                      <a:r>
                        <a:rPr lang="en-US" sz="900">
                          <a:effectLst/>
                        </a:rPr>
                        <a:t> [molar]</a:t>
                      </a:r>
                      <a:endParaRPr lang="en-US" sz="900">
                        <a:effectLst/>
                        <a:latin typeface="Times New Roman"/>
                        <a:ea typeface="Calibri"/>
                      </a:endParaRPr>
                    </a:p>
                  </a:txBody>
                  <a:tcPr marL="0" marR="0" marT="0" marB="0" anchor="ctr"/>
                </a:tc>
                <a:tc>
                  <a:txBody>
                    <a:bodyPr/>
                    <a:lstStyle/>
                    <a:p>
                      <a:pPr marL="0" marR="0" algn="ctr">
                        <a:spcBef>
                          <a:spcPts val="0"/>
                        </a:spcBef>
                        <a:spcAft>
                          <a:spcPts val="0"/>
                        </a:spcAft>
                      </a:pPr>
                      <a:r>
                        <a:rPr lang="en-US" sz="900">
                          <a:effectLst/>
                        </a:rPr>
                        <a:t>Set</a:t>
                      </a:r>
                      <a:endParaRPr lang="en-US" sz="900">
                        <a:effectLst/>
                        <a:latin typeface="Times New Roman"/>
                        <a:ea typeface="Calibri"/>
                      </a:endParaRPr>
                    </a:p>
                  </a:txBody>
                  <a:tcPr marL="0" marR="0" marT="0" marB="0" anchor="ctr"/>
                </a:tc>
                <a:tc>
                  <a:txBody>
                    <a:bodyPr/>
                    <a:lstStyle/>
                    <a:p>
                      <a:pPr marL="0" marR="0" algn="ctr">
                        <a:spcBef>
                          <a:spcPts val="0"/>
                        </a:spcBef>
                        <a:spcAft>
                          <a:spcPts val="0"/>
                        </a:spcAft>
                      </a:pPr>
                      <a:r>
                        <a:rPr lang="pl-PL" sz="900" kern="50">
                          <a:effectLst/>
                        </a:rPr>
                        <a:t>Predicted log(LC</a:t>
                      </a:r>
                      <a:r>
                        <a:rPr lang="pl-PL" sz="900" kern="50" baseline="-25000">
                          <a:effectLst/>
                        </a:rPr>
                        <a:t>50</a:t>
                      </a:r>
                      <a:r>
                        <a:rPr lang="pl-PL" sz="900" kern="50">
                          <a:effectLst/>
                        </a:rPr>
                        <a:t>)</a:t>
                      </a:r>
                      <a:r>
                        <a:rPr lang="pl-PL" sz="900" kern="50" baseline="30000">
                          <a:effectLst/>
                        </a:rPr>
                        <a:t>-1</a:t>
                      </a:r>
                      <a:r>
                        <a:rPr lang="pl-PL" sz="900" kern="50">
                          <a:effectLst/>
                        </a:rPr>
                        <a:t> [molar]</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Residuals</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en-US" sz="900">
                          <a:effectLst/>
                        </a:rPr>
                        <a:t>Leverages</a:t>
                      </a:r>
                      <a:endParaRPr lang="en-US" sz="900">
                        <a:effectLst/>
                        <a:latin typeface="Times New Roman"/>
                        <a:ea typeface="Calibri"/>
                      </a:endParaRPr>
                    </a:p>
                  </a:txBody>
                  <a:tcPr marL="0" marR="0" marT="0" marB="0" anchor="ctr"/>
                </a:tc>
              </a:tr>
              <a:tr h="144264">
                <a:tc>
                  <a:txBody>
                    <a:bodyPr/>
                    <a:lstStyle/>
                    <a:p>
                      <a:pPr marL="0" marR="0" algn="ctr">
                        <a:spcBef>
                          <a:spcPts val="0"/>
                        </a:spcBef>
                        <a:spcAft>
                          <a:spcPts val="0"/>
                        </a:spcAft>
                      </a:pPr>
                      <a:r>
                        <a:rPr lang="pl-PL" sz="900" kern="50">
                          <a:effectLst/>
                        </a:rPr>
                        <a:t>Titanium</a:t>
                      </a:r>
                      <a:r>
                        <a:rPr lang="pl-PL" sz="900" kern="50" spc="175">
                          <a:effectLst/>
                        </a:rPr>
                        <a:t> </a:t>
                      </a:r>
                      <a:r>
                        <a:rPr lang="pl-PL" sz="900" kern="50" spc="15">
                          <a:effectLst/>
                        </a:rPr>
                        <a:t>I</a:t>
                      </a:r>
                      <a:r>
                        <a:rPr lang="pl-PL" sz="900" kern="50">
                          <a:effectLst/>
                        </a:rPr>
                        <a:t>V</a:t>
                      </a:r>
                      <a:r>
                        <a:rPr lang="pl-PL" sz="900" kern="50" spc="-10">
                          <a:effectLst/>
                        </a:rPr>
                        <a:t> </a:t>
                      </a:r>
                      <a:r>
                        <a:rPr lang="pl-PL" sz="900" kern="50">
                          <a:effectLst/>
                        </a:rPr>
                        <a:t>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42.3</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1389</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1307.0</a:t>
                      </a:r>
                      <a:r>
                        <a:rPr lang="pl-PL" sz="900" kern="50" spc="115">
                          <a:effectLst/>
                        </a:rPr>
                        <a:t> </a:t>
                      </a:r>
                      <a:r>
                        <a:rPr lang="pl-PL" sz="900" kern="50">
                          <a:effectLst/>
                        </a:rPr>
                        <a:t>±</a:t>
                      </a:r>
                      <a:r>
                        <a:rPr lang="pl-PL" sz="900" kern="50" spc="10">
                          <a:effectLst/>
                        </a:rPr>
                        <a:t> </a:t>
                      </a:r>
                      <a:r>
                        <a:rPr lang="pl-PL" sz="900" kern="50">
                          <a:effectLst/>
                        </a:rPr>
                        <a:t>313.7</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spc="-50">
                          <a:effectLst/>
                        </a:rPr>
                        <a:t>-</a:t>
                      </a:r>
                      <a:r>
                        <a:rPr lang="pl-PL" sz="900" kern="50">
                          <a:effectLst/>
                        </a:rPr>
                        <a:t>9.6</a:t>
                      </a:r>
                      <a:r>
                        <a:rPr lang="pl-PL" sz="900" kern="50" spc="-35">
                          <a:effectLst/>
                        </a:rPr>
                        <a:t> </a:t>
                      </a:r>
                      <a:r>
                        <a:rPr lang="pl-PL" sz="900" kern="50">
                          <a:effectLst/>
                        </a:rPr>
                        <a:t>±</a:t>
                      </a:r>
                      <a:r>
                        <a:rPr lang="pl-PL" sz="900" kern="50" spc="50">
                          <a:effectLst/>
                        </a:rPr>
                        <a:t> </a:t>
                      </a:r>
                      <a:r>
                        <a:rPr lang="pl-PL" sz="900" kern="50">
                          <a:effectLst/>
                        </a:rPr>
                        <a:t>0.2</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-1492.0</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4.91</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1.76</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1.78</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-0.02</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0.71</a:t>
                      </a:r>
                      <a:endParaRPr lang="en-US" sz="900" kern="50">
                        <a:effectLst/>
                        <a:latin typeface="Calibri"/>
                        <a:ea typeface="Arial Unicode MS"/>
                        <a:cs typeface="font489"/>
                      </a:endParaRPr>
                    </a:p>
                  </a:txBody>
                  <a:tcPr marL="0" marR="0" marT="0" marB="0" anchor="ctr"/>
                </a:tc>
              </a:tr>
              <a:tr h="139892">
                <a:tc>
                  <a:txBody>
                    <a:bodyPr/>
                    <a:lstStyle/>
                    <a:p>
                      <a:pPr marL="0" marR="0" algn="ctr">
                        <a:spcBef>
                          <a:spcPts val="0"/>
                        </a:spcBef>
                        <a:spcAft>
                          <a:spcPts val="0"/>
                        </a:spcAft>
                      </a:pPr>
                      <a:r>
                        <a:rPr lang="pl-PL" sz="900" kern="50">
                          <a:effectLst/>
                        </a:rPr>
                        <a:t>Aluminum</a:t>
                      </a:r>
                      <a:r>
                        <a:rPr lang="pl-PL" sz="900" kern="50" spc="135">
                          <a:effectLst/>
                        </a:rPr>
                        <a:t> III </a:t>
                      </a:r>
                      <a:r>
                        <a:rPr lang="pl-PL" sz="900" kern="50">
                          <a:effectLst/>
                        </a:rPr>
                        <a:t>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44</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1439</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372.3</a:t>
                      </a:r>
                      <a:r>
                        <a:rPr lang="pl-PL" sz="900" kern="50" spc="55">
                          <a:effectLst/>
                        </a:rPr>
                        <a:t> </a:t>
                      </a:r>
                      <a:r>
                        <a:rPr lang="pl-PL" sz="900" kern="50">
                          <a:effectLst/>
                        </a:rPr>
                        <a:t>±</a:t>
                      </a:r>
                      <a:r>
                        <a:rPr lang="pl-PL" sz="900" kern="50" spc="140">
                          <a:effectLst/>
                        </a:rPr>
                        <a:t> </a:t>
                      </a:r>
                      <a:r>
                        <a:rPr lang="pl-PL" sz="900" kern="50">
                          <a:effectLst/>
                        </a:rPr>
                        <a:t>17.9</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-20.2</a:t>
                      </a:r>
                      <a:r>
                        <a:rPr lang="pl-PL" sz="900" kern="50" spc="50">
                          <a:effectLst/>
                        </a:rPr>
                        <a:t> </a:t>
                      </a:r>
                      <a:r>
                        <a:rPr lang="pl-PL" sz="900" kern="50">
                          <a:effectLst/>
                        </a:rPr>
                        <a:t>±</a:t>
                      </a:r>
                      <a:r>
                        <a:rPr lang="pl-PL" sz="900" kern="50" spc="80">
                          <a:effectLst/>
                        </a:rPr>
                        <a:t> </a:t>
                      </a:r>
                      <a:r>
                        <a:rPr lang="pl-PL" sz="900" kern="50">
                          <a:effectLst/>
                        </a:rPr>
                        <a:t>5.2</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-600.0</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3.44</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1.85</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V</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1.90</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-0.05</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0.28</a:t>
                      </a:r>
                      <a:endParaRPr lang="en-US" sz="900" kern="50">
                        <a:effectLst/>
                        <a:latin typeface="Calibri"/>
                        <a:ea typeface="Arial Unicode MS"/>
                        <a:cs typeface="font489"/>
                      </a:endParaRPr>
                    </a:p>
                  </a:txBody>
                  <a:tcPr marL="0" marR="0" marT="0" marB="0" anchor="ctr"/>
                </a:tc>
              </a:tr>
              <a:tr h="139892">
                <a:tc>
                  <a:txBody>
                    <a:bodyPr/>
                    <a:lstStyle/>
                    <a:p>
                      <a:pPr marL="0" marR="0" algn="ctr">
                        <a:spcBef>
                          <a:spcPts val="0"/>
                        </a:spcBef>
                        <a:spcAft>
                          <a:spcPts val="0"/>
                        </a:spcAft>
                      </a:pPr>
                      <a:r>
                        <a:rPr lang="pl-PL" sz="900" kern="50">
                          <a:effectLst/>
                        </a:rPr>
                        <a:t>Zirconium</a:t>
                      </a:r>
                      <a:r>
                        <a:rPr lang="pl-PL" sz="900" kern="50" spc="150">
                          <a:effectLst/>
                        </a:rPr>
                        <a:t> </a:t>
                      </a:r>
                      <a:r>
                        <a:rPr lang="pl-PL" sz="900" kern="50" spc="-35">
                          <a:effectLst/>
                        </a:rPr>
                        <a:t>I</a:t>
                      </a:r>
                      <a:r>
                        <a:rPr lang="pl-PL" sz="900" kern="50">
                          <a:effectLst/>
                        </a:rPr>
                        <a:t>V</a:t>
                      </a:r>
                      <a:r>
                        <a:rPr lang="pl-PL" sz="900" kern="50" spc="80">
                          <a:effectLst/>
                        </a:rPr>
                        <a:t> </a:t>
                      </a:r>
                      <a:r>
                        <a:rPr lang="pl-PL" sz="900" kern="50">
                          <a:effectLst/>
                        </a:rPr>
                        <a:t>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4</a:t>
                      </a:r>
                      <a:r>
                        <a:rPr lang="pl-PL" sz="900" kern="50" spc="-70">
                          <a:effectLst/>
                        </a:rPr>
                        <a:t>6</a:t>
                      </a:r>
                      <a:r>
                        <a:rPr lang="pl-PL" sz="900" kern="50" spc="-50">
                          <a:effectLst/>
                        </a:rPr>
                        <a:t>.</a:t>
                      </a:r>
                      <a:r>
                        <a:rPr lang="pl-PL" sz="900" kern="50">
                          <a:effectLst/>
                        </a:rPr>
                        <a:t>7</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1188</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661.4</a:t>
                      </a:r>
                      <a:r>
                        <a:rPr lang="pl-PL" sz="900" kern="50" spc="80">
                          <a:effectLst/>
                        </a:rPr>
                        <a:t> </a:t>
                      </a:r>
                      <a:r>
                        <a:rPr lang="pl-PL" sz="900" kern="50">
                          <a:effectLst/>
                        </a:rPr>
                        <a:t>±</a:t>
                      </a:r>
                      <a:r>
                        <a:rPr lang="pl-PL" sz="900" kern="50" spc="140">
                          <a:effectLst/>
                        </a:rPr>
                        <a:t> </a:t>
                      </a:r>
                      <a:r>
                        <a:rPr lang="pl-PL" sz="900" kern="50">
                          <a:effectLst/>
                        </a:rPr>
                        <a:t>1</a:t>
                      </a:r>
                      <a:r>
                        <a:rPr lang="pl-PL" sz="900" kern="50" spc="-15">
                          <a:effectLst/>
                        </a:rPr>
                        <a:t>4</a:t>
                      </a:r>
                      <a:r>
                        <a:rPr lang="pl-PL" sz="900" kern="50" spc="-30">
                          <a:effectLst/>
                        </a:rPr>
                        <a:t>.</a:t>
                      </a:r>
                      <a:r>
                        <a:rPr lang="pl-PL" sz="900" kern="50">
                          <a:effectLst/>
                        </a:rPr>
                        <a:t>4</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spc="-70">
                          <a:effectLst/>
                        </a:rPr>
                        <a:t>-</a:t>
                      </a:r>
                      <a:r>
                        <a:rPr lang="pl-PL" sz="900" kern="50">
                          <a:effectLst/>
                        </a:rPr>
                        <a:t>8.5</a:t>
                      </a:r>
                      <a:r>
                        <a:rPr lang="pl-PL" sz="900" kern="50" spc="85">
                          <a:effectLst/>
                        </a:rPr>
                        <a:t> </a:t>
                      </a:r>
                      <a:r>
                        <a:rPr lang="pl-PL" sz="900" kern="50">
                          <a:effectLst/>
                        </a:rPr>
                        <a:t>±</a:t>
                      </a:r>
                      <a:r>
                        <a:rPr lang="pl-PL" sz="900" kern="50" spc="25">
                          <a:effectLst/>
                        </a:rPr>
                        <a:t> </a:t>
                      </a:r>
                      <a:r>
                        <a:rPr lang="pl-PL" sz="900" kern="50">
                          <a:effectLst/>
                        </a:rPr>
                        <a:t>1.1</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-638.1</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4.95</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2.02</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2.25</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-0.23</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0.13</a:t>
                      </a:r>
                      <a:endParaRPr lang="en-US" sz="900" kern="50">
                        <a:effectLst/>
                        <a:latin typeface="Calibri"/>
                        <a:ea typeface="Arial Unicode MS"/>
                        <a:cs typeface="font489"/>
                      </a:endParaRPr>
                    </a:p>
                  </a:txBody>
                  <a:tcPr marL="0" marR="0" marT="0" marB="0" anchor="ctr"/>
                </a:tc>
              </a:tr>
              <a:tr h="139892">
                <a:tc>
                  <a:txBody>
                    <a:bodyPr/>
                    <a:lstStyle/>
                    <a:p>
                      <a:pPr marL="0" marR="0" algn="ctr">
                        <a:spcBef>
                          <a:spcPts val="0"/>
                        </a:spcBef>
                        <a:spcAft>
                          <a:spcPts val="0"/>
                        </a:spcAft>
                      </a:pPr>
                      <a:r>
                        <a:rPr lang="pl-PL" sz="900" kern="50">
                          <a:effectLst/>
                        </a:rPr>
                        <a:t>Iron</a:t>
                      </a:r>
                      <a:r>
                        <a:rPr lang="pl-PL" sz="900" kern="50" spc="45">
                          <a:effectLst/>
                        </a:rPr>
                        <a:t> </a:t>
                      </a:r>
                      <a:r>
                        <a:rPr lang="pl-PL" sz="900" kern="50">
                          <a:effectLst/>
                        </a:rPr>
                        <a:t>III</a:t>
                      </a:r>
                      <a:r>
                        <a:rPr lang="pl-PL" sz="900" kern="50" spc="90">
                          <a:effectLst/>
                        </a:rPr>
                        <a:t> </a:t>
                      </a:r>
                      <a:r>
                        <a:rPr lang="pl-PL" sz="900" kern="50">
                          <a:effectLst/>
                        </a:rPr>
                        <a:t>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32</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1483</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297.6</a:t>
                      </a:r>
                      <a:r>
                        <a:rPr lang="pl-PL" sz="900" kern="50" spc="75">
                          <a:effectLst/>
                        </a:rPr>
                        <a:t> </a:t>
                      </a:r>
                      <a:r>
                        <a:rPr lang="pl-PL" sz="900" kern="50">
                          <a:effectLst/>
                        </a:rPr>
                        <a:t>±</a:t>
                      </a:r>
                      <a:r>
                        <a:rPr lang="pl-PL" sz="900" kern="50" spc="85">
                          <a:effectLst/>
                        </a:rPr>
                        <a:t> </a:t>
                      </a:r>
                      <a:r>
                        <a:rPr lang="pl-PL" sz="900" kern="50">
                          <a:effectLst/>
                        </a:rPr>
                        <a:t>6.9</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-18.1 ±</a:t>
                      </a:r>
                      <a:r>
                        <a:rPr lang="pl-PL" sz="900" kern="50" spc="90">
                          <a:effectLst/>
                        </a:rPr>
                        <a:t> </a:t>
                      </a:r>
                      <a:r>
                        <a:rPr lang="pl-PL" sz="900" kern="50">
                          <a:effectLst/>
                        </a:rPr>
                        <a:t>7.4</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-378.5</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4.21</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2.05</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V</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2.21</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-0.16</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0.17</a:t>
                      </a:r>
                      <a:endParaRPr lang="en-US" sz="900" kern="50">
                        <a:effectLst/>
                        <a:latin typeface="Calibri"/>
                        <a:ea typeface="Arial Unicode MS"/>
                        <a:cs typeface="font489"/>
                      </a:endParaRPr>
                    </a:p>
                  </a:txBody>
                  <a:tcPr marL="0" marR="0" marT="0" marB="0" anchor="ctr"/>
                </a:tc>
              </a:tr>
              <a:tr h="142078">
                <a:tc>
                  <a:txBody>
                    <a:bodyPr/>
                    <a:lstStyle/>
                    <a:p>
                      <a:pPr marL="0" marR="0" algn="ctr">
                        <a:spcBef>
                          <a:spcPts val="0"/>
                        </a:spcBef>
                        <a:spcAft>
                          <a:spcPts val="0"/>
                        </a:spcAft>
                      </a:pPr>
                      <a:r>
                        <a:rPr lang="pl-PL" sz="900" kern="50">
                          <a:effectLst/>
                        </a:rPr>
                        <a:t>Silicon</a:t>
                      </a:r>
                      <a:r>
                        <a:rPr lang="pl-PL" sz="900" kern="50" spc="80">
                          <a:effectLst/>
                        </a:rPr>
                        <a:t> IV </a:t>
                      </a:r>
                      <a:r>
                        <a:rPr lang="pl-PL" sz="900" kern="50">
                          <a:effectLst/>
                        </a:rPr>
                        <a:t>dioxide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spc="-40">
                          <a:effectLst/>
                        </a:rPr>
                        <a:t>1</a:t>
                      </a:r>
                      <a:r>
                        <a:rPr lang="pl-PL" sz="900" kern="50">
                          <a:effectLst/>
                        </a:rPr>
                        <a:t>5</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453</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809.7</a:t>
                      </a:r>
                      <a:r>
                        <a:rPr lang="pl-PL" sz="900" kern="50" spc="80">
                          <a:effectLst/>
                        </a:rPr>
                        <a:t> </a:t>
                      </a:r>
                      <a:r>
                        <a:rPr lang="pl-PL" sz="900" kern="50">
                          <a:effectLst/>
                        </a:rPr>
                        <a:t>±</a:t>
                      </a:r>
                      <a:r>
                        <a:rPr lang="pl-PL" sz="900" kern="50" spc="85">
                          <a:effectLst/>
                        </a:rPr>
                        <a:t> </a:t>
                      </a:r>
                      <a:r>
                        <a:rPr lang="pl-PL" sz="900" kern="50">
                          <a:effectLst/>
                        </a:rPr>
                        <a:t>97.4</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spc="-70">
                          <a:effectLst/>
                        </a:rPr>
                        <a:t>-</a:t>
                      </a:r>
                      <a:r>
                        <a:rPr lang="pl-PL" sz="900" kern="50">
                          <a:effectLst/>
                        </a:rPr>
                        <a:t>8.1</a:t>
                      </a:r>
                      <a:r>
                        <a:rPr lang="pl-PL" sz="900" kern="50" spc="90">
                          <a:effectLst/>
                        </a:rPr>
                        <a:t> </a:t>
                      </a:r>
                      <a:r>
                        <a:rPr lang="pl-PL" sz="900" kern="50">
                          <a:effectLst/>
                        </a:rPr>
                        <a:t>±</a:t>
                      </a:r>
                      <a:r>
                        <a:rPr lang="pl-PL" sz="900" kern="50" spc="25">
                          <a:effectLst/>
                        </a:rPr>
                        <a:t> </a:t>
                      </a:r>
                      <a:r>
                        <a:rPr lang="pl-PL" sz="900" kern="50">
                          <a:effectLst/>
                        </a:rPr>
                        <a:t>1.0</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-618.3</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3.81</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2.12</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1.99</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0.13</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0.23</a:t>
                      </a:r>
                      <a:endParaRPr lang="en-US" sz="900" kern="50">
                        <a:effectLst/>
                        <a:latin typeface="Calibri"/>
                        <a:ea typeface="Arial Unicode MS"/>
                        <a:cs typeface="font489"/>
                      </a:endParaRPr>
                    </a:p>
                  </a:txBody>
                  <a:tcPr marL="0" marR="0" marT="0" marB="0" anchor="ctr"/>
                </a:tc>
              </a:tr>
              <a:tr h="142078">
                <a:tc>
                  <a:txBody>
                    <a:bodyPr/>
                    <a:lstStyle/>
                    <a:p>
                      <a:pPr marL="0" marR="0" algn="ctr">
                        <a:spcBef>
                          <a:spcPts val="0"/>
                        </a:spcBef>
                        <a:spcAft>
                          <a:spcPts val="0"/>
                        </a:spcAft>
                      </a:pPr>
                      <a:r>
                        <a:rPr lang="pl-PL" sz="900" kern="50">
                          <a:effectLst/>
                        </a:rPr>
                        <a:t>Yttrium</a:t>
                      </a:r>
                      <a:r>
                        <a:rPr lang="pl-PL" sz="900" kern="50" spc="95">
                          <a:effectLst/>
                        </a:rPr>
                        <a:t> </a:t>
                      </a:r>
                      <a:r>
                        <a:rPr lang="pl-PL" sz="900" kern="50">
                          <a:effectLst/>
                        </a:rPr>
                        <a:t>III</a:t>
                      </a:r>
                      <a:r>
                        <a:rPr lang="pl-PL" sz="900" kern="50" spc="50">
                          <a:effectLst/>
                        </a:rPr>
                        <a:t> </a:t>
                      </a:r>
                      <a:r>
                        <a:rPr lang="pl-PL" sz="900" kern="50">
                          <a:effectLst/>
                        </a:rPr>
                        <a:t>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38</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1390</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1222.9</a:t>
                      </a:r>
                      <a:r>
                        <a:rPr lang="pl-PL" sz="900" kern="50" spc="150">
                          <a:effectLst/>
                        </a:rPr>
                        <a:t> </a:t>
                      </a:r>
                      <a:r>
                        <a:rPr lang="pl-PL" sz="900" kern="50">
                          <a:effectLst/>
                        </a:rPr>
                        <a:t>±</a:t>
                      </a:r>
                      <a:r>
                        <a:rPr lang="pl-PL" sz="900" kern="50" spc="10">
                          <a:effectLst/>
                        </a:rPr>
                        <a:t> </a:t>
                      </a:r>
                      <a:r>
                        <a:rPr lang="pl-PL" sz="900" kern="50">
                          <a:effectLst/>
                        </a:rPr>
                        <a:t>351.7</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a:t>
                      </a:r>
                      <a:r>
                        <a:rPr lang="pl-PL" sz="900" kern="50" spc="-65">
                          <a:effectLst/>
                        </a:rPr>
                        <a:t>0</a:t>
                      </a:r>
                      <a:r>
                        <a:rPr lang="pl-PL" sz="900" kern="50">
                          <a:effectLst/>
                        </a:rPr>
                        <a:t>.7</a:t>
                      </a:r>
                      <a:r>
                        <a:rPr lang="pl-PL" sz="900" kern="50" spc="105">
                          <a:effectLst/>
                        </a:rPr>
                        <a:t> </a:t>
                      </a:r>
                      <a:r>
                        <a:rPr lang="pl-PL" sz="900" kern="50">
                          <a:effectLst/>
                        </a:rPr>
                        <a:t>±</a:t>
                      </a:r>
                      <a:r>
                        <a:rPr lang="pl-PL" sz="900" kern="50" spc="60">
                          <a:effectLst/>
                        </a:rPr>
                        <a:t> </a:t>
                      </a:r>
                      <a:r>
                        <a:rPr lang="pl-PL" sz="900" kern="50">
                          <a:effectLst/>
                        </a:rPr>
                        <a:t>1</a:t>
                      </a:r>
                      <a:r>
                        <a:rPr lang="pl-PL" sz="900" kern="50" spc="-75">
                          <a:effectLst/>
                        </a:rPr>
                        <a:t>.</a:t>
                      </a:r>
                      <a:r>
                        <a:rPr lang="pl-PL" sz="900" kern="50">
                          <a:effectLst/>
                        </a:rPr>
                        <a:t>5</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-135.3</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3.35</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2.21</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V</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2.14</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0.07</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0.33</a:t>
                      </a:r>
                      <a:endParaRPr lang="en-US" sz="900" kern="50">
                        <a:effectLst/>
                        <a:latin typeface="Calibri"/>
                        <a:ea typeface="Arial Unicode MS"/>
                        <a:cs typeface="font489"/>
                      </a:endParaRPr>
                    </a:p>
                  </a:txBody>
                  <a:tcPr marL="0" marR="0" marT="0" marB="0" anchor="ctr"/>
                </a:tc>
              </a:tr>
              <a:tr h="139892">
                <a:tc>
                  <a:txBody>
                    <a:bodyPr/>
                    <a:lstStyle/>
                    <a:p>
                      <a:pPr marL="0" marR="0" algn="ctr">
                        <a:spcBef>
                          <a:spcPts val="0"/>
                        </a:spcBef>
                        <a:spcAft>
                          <a:spcPts val="0"/>
                        </a:spcAft>
                      </a:pPr>
                      <a:r>
                        <a:rPr lang="pl-PL" sz="900" kern="50">
                          <a:effectLst/>
                        </a:rPr>
                        <a:t>Vanadium</a:t>
                      </a:r>
                      <a:r>
                        <a:rPr lang="pl-PL" sz="900" kern="50" spc="30">
                          <a:effectLst/>
                        </a:rPr>
                        <a:t> </a:t>
                      </a:r>
                      <a:r>
                        <a:rPr lang="pl-PL" sz="900" kern="50">
                          <a:effectLst/>
                        </a:rPr>
                        <a:t>III</a:t>
                      </a:r>
                      <a:r>
                        <a:rPr lang="pl-PL" sz="900" kern="50" spc="50">
                          <a:effectLst/>
                        </a:rPr>
                        <a:t> </a:t>
                      </a:r>
                      <a:r>
                        <a:rPr lang="pl-PL" sz="900" kern="50">
                          <a:effectLst/>
                        </a:rPr>
                        <a:t>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spc="-25">
                          <a:effectLst/>
                        </a:rPr>
                        <a:t>N</a:t>
                      </a:r>
                      <a:r>
                        <a:rPr lang="pl-PL" sz="900" kern="50" spc="-10">
                          <a:effectLst/>
                        </a:rPr>
                        <a:t>I</a:t>
                      </a:r>
                      <a:r>
                        <a:rPr lang="pl-PL" sz="900" kern="50">
                          <a:effectLst/>
                        </a:rPr>
                        <a:t>A</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855</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43</a:t>
                      </a:r>
                      <a:r>
                        <a:rPr lang="pl-PL" sz="900" kern="50" spc="-85">
                          <a:effectLst/>
                        </a:rPr>
                        <a:t>3</a:t>
                      </a:r>
                      <a:r>
                        <a:rPr lang="pl-PL" sz="900" kern="50" spc="-55">
                          <a:effectLst/>
                        </a:rPr>
                        <a:t>.</a:t>
                      </a:r>
                      <a:r>
                        <a:rPr lang="pl-PL" sz="900" kern="50">
                          <a:effectLst/>
                        </a:rPr>
                        <a:t>9</a:t>
                      </a:r>
                      <a:r>
                        <a:rPr lang="pl-PL" sz="900" kern="50" spc="10">
                          <a:effectLst/>
                        </a:rPr>
                        <a:t> </a:t>
                      </a:r>
                      <a:r>
                        <a:rPr lang="pl-PL" sz="900" kern="50">
                          <a:effectLst/>
                        </a:rPr>
                        <a:t>±</a:t>
                      </a:r>
                      <a:r>
                        <a:rPr lang="pl-PL" sz="900" kern="50" spc="105">
                          <a:effectLst/>
                        </a:rPr>
                        <a:t> </a:t>
                      </a:r>
                      <a:r>
                        <a:rPr lang="pl-PL" sz="900" kern="50">
                          <a:effectLst/>
                        </a:rPr>
                        <a:t>4</a:t>
                      </a:r>
                      <a:r>
                        <a:rPr lang="pl-PL" sz="900" kern="50" spc="-65">
                          <a:effectLst/>
                        </a:rPr>
                        <a:t>0</a:t>
                      </a:r>
                      <a:r>
                        <a:rPr lang="pl-PL" sz="900" kern="50" spc="-35">
                          <a:effectLst/>
                        </a:rPr>
                        <a:t>.</a:t>
                      </a:r>
                      <a:r>
                        <a:rPr lang="pl-PL" sz="900" kern="50">
                          <a:effectLst/>
                        </a:rPr>
                        <a:t>1</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spc="-80">
                          <a:effectLst/>
                        </a:rPr>
                        <a:t>-</a:t>
                      </a:r>
                      <a:r>
                        <a:rPr lang="pl-PL" sz="900" kern="50">
                          <a:effectLst/>
                        </a:rPr>
                        <a:t>2</a:t>
                      </a:r>
                      <a:r>
                        <a:rPr lang="pl-PL" sz="900" kern="50" spc="-75">
                          <a:effectLst/>
                        </a:rPr>
                        <a:t>2</a:t>
                      </a:r>
                      <a:r>
                        <a:rPr lang="pl-PL" sz="900" kern="50" spc="-80">
                          <a:effectLst/>
                        </a:rPr>
                        <a:t>.</a:t>
                      </a:r>
                      <a:r>
                        <a:rPr lang="pl-PL" sz="900" kern="50">
                          <a:effectLst/>
                        </a:rPr>
                        <a:t>8</a:t>
                      </a:r>
                      <a:r>
                        <a:rPr lang="pl-PL" sz="900" kern="50" spc="-20">
                          <a:effectLst/>
                        </a:rPr>
                        <a:t> </a:t>
                      </a:r>
                      <a:r>
                        <a:rPr lang="pl-PL" sz="900" kern="50">
                          <a:effectLst/>
                        </a:rPr>
                        <a:t>±</a:t>
                      </a:r>
                      <a:r>
                        <a:rPr lang="pl-PL" sz="900" kern="50" spc="50">
                          <a:effectLst/>
                        </a:rPr>
                        <a:t> </a:t>
                      </a:r>
                      <a:r>
                        <a:rPr lang="pl-PL" sz="900" kern="50">
                          <a:effectLst/>
                        </a:rPr>
                        <a:t>0</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-139.5</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3.24</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2.24</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2.11</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0.13</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0.35</a:t>
                      </a:r>
                      <a:endParaRPr lang="en-US" sz="900" kern="50">
                        <a:effectLst/>
                        <a:latin typeface="Calibri"/>
                        <a:ea typeface="Arial Unicode MS"/>
                        <a:cs typeface="font489"/>
                      </a:endParaRPr>
                    </a:p>
                  </a:txBody>
                  <a:tcPr marL="0" marR="0" marT="0" marB="0" anchor="ctr"/>
                </a:tc>
              </a:tr>
              <a:tr h="142078">
                <a:tc>
                  <a:txBody>
                    <a:bodyPr/>
                    <a:lstStyle/>
                    <a:p>
                      <a:pPr marL="0" marR="0" algn="ctr">
                        <a:spcBef>
                          <a:spcPts val="0"/>
                        </a:spcBef>
                        <a:spcAft>
                          <a:spcPts val="0"/>
                        </a:spcAft>
                      </a:pPr>
                      <a:r>
                        <a:rPr lang="pl-PL" sz="900" kern="50">
                          <a:effectLst/>
                        </a:rPr>
                        <a:t>Chromium</a:t>
                      </a:r>
                      <a:r>
                        <a:rPr lang="pl-PL" sz="900" kern="50" spc="145">
                          <a:effectLst/>
                        </a:rPr>
                        <a:t> </a:t>
                      </a:r>
                      <a:r>
                        <a:rPr lang="pl-PL" sz="900" kern="50">
                          <a:effectLst/>
                        </a:rPr>
                        <a:t>III</a:t>
                      </a:r>
                      <a:r>
                        <a:rPr lang="pl-PL" sz="900" kern="50" spc="10">
                          <a:effectLst/>
                        </a:rPr>
                        <a:t> </a:t>
                      </a:r>
                      <a:r>
                        <a:rPr lang="pl-PL" sz="900" kern="50">
                          <a:effectLst/>
                        </a:rPr>
                        <a:t>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60</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755</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616.8</a:t>
                      </a:r>
                      <a:r>
                        <a:rPr lang="pl-PL" sz="900" kern="50" spc="60">
                          <a:effectLst/>
                        </a:rPr>
                        <a:t> </a:t>
                      </a:r>
                      <a:r>
                        <a:rPr lang="pl-PL" sz="900" kern="50">
                          <a:effectLst/>
                        </a:rPr>
                        <a:t>±</a:t>
                      </a:r>
                      <a:r>
                        <a:rPr lang="pl-PL" sz="900" kern="50" spc="100">
                          <a:effectLst/>
                        </a:rPr>
                        <a:t> </a:t>
                      </a:r>
                      <a:r>
                        <a:rPr lang="pl-PL" sz="900" kern="50">
                          <a:effectLst/>
                        </a:rPr>
                        <a:t>118</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5.7</a:t>
                      </a:r>
                      <a:r>
                        <a:rPr lang="pl-PL" sz="900" kern="50" spc="45">
                          <a:effectLst/>
                        </a:rPr>
                        <a:t> </a:t>
                      </a:r>
                      <a:r>
                        <a:rPr lang="pl-PL" sz="900" kern="50">
                          <a:effectLst/>
                        </a:rPr>
                        <a:t>±</a:t>
                      </a:r>
                      <a:r>
                        <a:rPr lang="pl-PL" sz="900" kern="50" spc="85">
                          <a:effectLst/>
                        </a:rPr>
                        <a:t> </a:t>
                      </a:r>
                      <a:r>
                        <a:rPr lang="pl-PL" sz="900" kern="50">
                          <a:effectLst/>
                        </a:rPr>
                        <a:t>3.6</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-235.3</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4.36</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2.30</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V</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2.33</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-0.03</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0.17</a:t>
                      </a:r>
                      <a:endParaRPr lang="en-US" sz="900" kern="50">
                        <a:effectLst/>
                        <a:latin typeface="Calibri"/>
                        <a:ea typeface="Arial Unicode MS"/>
                        <a:cs typeface="font489"/>
                      </a:endParaRPr>
                    </a:p>
                  </a:txBody>
                  <a:tcPr marL="0" marR="0" marT="0" marB="0" anchor="ctr"/>
                </a:tc>
              </a:tr>
              <a:tr h="142078">
                <a:tc>
                  <a:txBody>
                    <a:bodyPr/>
                    <a:lstStyle/>
                    <a:p>
                      <a:pPr marL="0" marR="0" algn="ctr">
                        <a:spcBef>
                          <a:spcPts val="0"/>
                        </a:spcBef>
                        <a:spcAft>
                          <a:spcPts val="0"/>
                        </a:spcAft>
                      </a:pPr>
                      <a:r>
                        <a:rPr lang="pl-PL" sz="900" kern="50">
                          <a:effectLst/>
                        </a:rPr>
                        <a:t>Antimony</a:t>
                      </a:r>
                      <a:r>
                        <a:rPr lang="pl-PL" sz="900" kern="50" spc="135">
                          <a:effectLst/>
                        </a:rPr>
                        <a:t> </a:t>
                      </a:r>
                      <a:r>
                        <a:rPr lang="pl-PL" sz="900" kern="50">
                          <a:effectLst/>
                        </a:rPr>
                        <a:t>III</a:t>
                      </a:r>
                      <a:r>
                        <a:rPr lang="pl-PL" sz="900" kern="50" spc="50">
                          <a:effectLst/>
                        </a:rPr>
                        <a:t> </a:t>
                      </a:r>
                      <a:r>
                        <a:rPr lang="pl-PL" sz="900" kern="50">
                          <a:effectLst/>
                        </a:rPr>
                        <a:t>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90-210</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1429</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640.3</a:t>
                      </a:r>
                      <a:r>
                        <a:rPr lang="pl-PL" sz="900" kern="50" spc="60">
                          <a:effectLst/>
                        </a:rPr>
                        <a:t> </a:t>
                      </a:r>
                      <a:r>
                        <a:rPr lang="pl-PL" sz="900" kern="50">
                          <a:effectLst/>
                        </a:rPr>
                        <a:t>±</a:t>
                      </a:r>
                      <a:r>
                        <a:rPr lang="pl-PL" sz="900" kern="50" spc="90">
                          <a:effectLst/>
                        </a:rPr>
                        <a:t> </a:t>
                      </a:r>
                      <a:r>
                        <a:rPr lang="pl-PL" sz="900" kern="50">
                          <a:effectLst/>
                        </a:rPr>
                        <a:t>77.</a:t>
                      </a:r>
                      <a:r>
                        <a:rPr lang="pl-PL" sz="900" kern="50" spc="-35">
                          <a:effectLst/>
                        </a:rPr>
                        <a:t> </a:t>
                      </a:r>
                      <a:r>
                        <a:rPr lang="pl-PL" sz="900" kern="50">
                          <a:effectLst/>
                        </a:rPr>
                        <a:t>9</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-13.3</a:t>
                      </a:r>
                      <a:r>
                        <a:rPr lang="pl-PL" sz="900" kern="50" spc="35">
                          <a:effectLst/>
                        </a:rPr>
                        <a:t> </a:t>
                      </a:r>
                      <a:r>
                        <a:rPr lang="pl-PL" sz="900" kern="50">
                          <a:effectLst/>
                        </a:rPr>
                        <a:t>±</a:t>
                      </a:r>
                      <a:r>
                        <a:rPr lang="pl-PL" sz="900" kern="50" spc="50">
                          <a:effectLst/>
                        </a:rPr>
                        <a:t> </a:t>
                      </a:r>
                      <a:r>
                        <a:rPr lang="pl-PL" sz="900" kern="50">
                          <a:effectLst/>
                        </a:rPr>
                        <a:t>0.8</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-206.7</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4.46</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2.31</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2.37</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-0.06</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0.17</a:t>
                      </a:r>
                      <a:endParaRPr lang="en-US" sz="900" kern="50">
                        <a:effectLst/>
                        <a:latin typeface="Calibri"/>
                        <a:ea typeface="Arial Unicode MS"/>
                        <a:cs typeface="font489"/>
                      </a:endParaRPr>
                    </a:p>
                  </a:txBody>
                  <a:tcPr marL="0" marR="0" marT="0" marB="0" anchor="ctr"/>
                </a:tc>
              </a:tr>
              <a:tr h="139892">
                <a:tc>
                  <a:txBody>
                    <a:bodyPr/>
                    <a:lstStyle/>
                    <a:p>
                      <a:pPr marL="0" marR="0" algn="ctr">
                        <a:spcBef>
                          <a:spcPts val="0"/>
                        </a:spcBef>
                        <a:spcAft>
                          <a:spcPts val="0"/>
                        </a:spcAft>
                      </a:pPr>
                      <a:r>
                        <a:rPr lang="pl-PL" sz="900" kern="50">
                          <a:effectLst/>
                        </a:rPr>
                        <a:t>Nick</a:t>
                      </a:r>
                      <a:r>
                        <a:rPr lang="pl-PL" sz="900" kern="50" spc="-20">
                          <a:effectLst/>
                        </a:rPr>
                        <a:t>e</a:t>
                      </a:r>
                      <a:r>
                        <a:rPr lang="pl-PL" sz="900" kern="50">
                          <a:effectLst/>
                        </a:rPr>
                        <a:t>l</a:t>
                      </a:r>
                      <a:r>
                        <a:rPr lang="pl-PL" sz="900" kern="50" spc="120">
                          <a:effectLst/>
                        </a:rPr>
                        <a:t> </a:t>
                      </a:r>
                      <a:r>
                        <a:rPr lang="pl-PL" sz="900" kern="50">
                          <a:effectLst/>
                        </a:rPr>
                        <a:t>II</a:t>
                      </a:r>
                      <a:r>
                        <a:rPr lang="pl-PL" sz="900" kern="50" spc="15">
                          <a:effectLst/>
                        </a:rPr>
                        <a:t> </a:t>
                      </a:r>
                      <a:r>
                        <a:rPr lang="pl-PL" sz="900" kern="50">
                          <a:effectLst/>
                        </a:rPr>
                        <a:t>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20</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242</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223.5</a:t>
                      </a:r>
                      <a:r>
                        <a:rPr lang="pl-PL" sz="900" kern="50" spc="35">
                          <a:effectLst/>
                        </a:rPr>
                        <a:t> </a:t>
                      </a:r>
                      <a:r>
                        <a:rPr lang="pl-PL" sz="900" kern="50">
                          <a:effectLst/>
                        </a:rPr>
                        <a:t>±</a:t>
                      </a:r>
                      <a:r>
                        <a:rPr lang="pl-PL" sz="900" kern="50" spc="85">
                          <a:effectLst/>
                        </a:rPr>
                        <a:t> </a:t>
                      </a:r>
                      <a:r>
                        <a:rPr lang="pl-PL" sz="900" kern="50">
                          <a:effectLst/>
                        </a:rPr>
                        <a:t>33.2</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a:t>
                      </a:r>
                      <a:r>
                        <a:rPr lang="pl-PL" sz="900" kern="50" spc="-60">
                          <a:effectLst/>
                        </a:rPr>
                        <a:t>1</a:t>
                      </a:r>
                      <a:r>
                        <a:rPr lang="pl-PL" sz="900" kern="50">
                          <a:effectLst/>
                        </a:rPr>
                        <a:t>2.1</a:t>
                      </a:r>
                      <a:r>
                        <a:rPr lang="pl-PL" sz="900" kern="50" spc="45">
                          <a:effectLst/>
                        </a:rPr>
                        <a:t> </a:t>
                      </a:r>
                      <a:r>
                        <a:rPr lang="pl-PL" sz="900" kern="50">
                          <a:effectLst/>
                        </a:rPr>
                        <a:t>±</a:t>
                      </a:r>
                      <a:r>
                        <a:rPr lang="pl-PL" sz="900" kern="50" spc="65">
                          <a:effectLst/>
                        </a:rPr>
                        <a:t> </a:t>
                      </a:r>
                      <a:r>
                        <a:rPr lang="pl-PL" sz="900" kern="50">
                          <a:effectLst/>
                        </a:rPr>
                        <a:t>2</a:t>
                      </a:r>
                      <a:r>
                        <a:rPr lang="pl-PL" sz="900" kern="50" spc="-90">
                          <a:effectLst/>
                        </a:rPr>
                        <a:t>.</a:t>
                      </a:r>
                      <a:r>
                        <a:rPr lang="pl-PL" sz="900" kern="50">
                          <a:effectLst/>
                        </a:rPr>
                        <a:t>1</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68.0</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4.47</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2.49</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V</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2.52</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-0.03</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0.29</a:t>
                      </a:r>
                      <a:endParaRPr lang="en-US" sz="900" kern="50">
                        <a:effectLst/>
                        <a:latin typeface="Calibri"/>
                        <a:ea typeface="Arial Unicode MS"/>
                        <a:cs typeface="font489"/>
                      </a:endParaRPr>
                    </a:p>
                  </a:txBody>
                  <a:tcPr marL="0" marR="0" marT="0" marB="0" anchor="ctr"/>
                </a:tc>
              </a:tr>
              <a:tr h="139892">
                <a:tc>
                  <a:txBody>
                    <a:bodyPr/>
                    <a:lstStyle/>
                    <a:p>
                      <a:pPr marL="0" marR="0" algn="ctr">
                        <a:spcBef>
                          <a:spcPts val="0"/>
                        </a:spcBef>
                        <a:spcAft>
                          <a:spcPts val="0"/>
                        </a:spcAft>
                      </a:pPr>
                      <a:r>
                        <a:rPr lang="pl-PL" sz="900" kern="50">
                          <a:effectLst/>
                        </a:rPr>
                        <a:t>Bismuth</a:t>
                      </a:r>
                      <a:r>
                        <a:rPr lang="pl-PL" sz="900" kern="50" spc="160">
                          <a:effectLst/>
                        </a:rPr>
                        <a:t> </a:t>
                      </a:r>
                      <a:r>
                        <a:rPr lang="pl-PL" sz="900" kern="50">
                          <a:effectLst/>
                        </a:rPr>
                        <a:t>III</a:t>
                      </a:r>
                      <a:r>
                        <a:rPr lang="pl-PL" sz="900" kern="50" spc="10">
                          <a:effectLst/>
                        </a:rPr>
                        <a:t> </a:t>
                      </a:r>
                      <a:r>
                        <a:rPr lang="pl-PL" sz="900" kern="50">
                          <a:effectLst/>
                        </a:rPr>
                        <a:t>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90</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1489</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2029</a:t>
                      </a:r>
                      <a:r>
                        <a:rPr lang="pl-PL" sz="900" kern="50" spc="95">
                          <a:effectLst/>
                        </a:rPr>
                        <a:t> </a:t>
                      </a:r>
                      <a:r>
                        <a:rPr lang="pl-PL" sz="900" kern="50">
                          <a:effectLst/>
                        </a:rPr>
                        <a:t>±</a:t>
                      </a:r>
                      <a:r>
                        <a:rPr lang="pl-PL" sz="900" kern="50" spc="65">
                          <a:effectLst/>
                        </a:rPr>
                        <a:t> </a:t>
                      </a:r>
                      <a:r>
                        <a:rPr lang="pl-PL" sz="900" kern="50">
                          <a:effectLst/>
                        </a:rPr>
                        <a:t>150.7</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-2.3</a:t>
                      </a:r>
                      <a:r>
                        <a:rPr lang="pl-PL" sz="900" kern="50" spc="100">
                          <a:effectLst/>
                        </a:rPr>
                        <a:t> </a:t>
                      </a:r>
                      <a:r>
                        <a:rPr lang="pl-PL" sz="900" kern="50">
                          <a:effectLst/>
                        </a:rPr>
                        <a:t>±</a:t>
                      </a:r>
                      <a:r>
                        <a:rPr lang="pl-PL" sz="900" kern="50" spc="25">
                          <a:effectLst/>
                        </a:rPr>
                        <a:t> </a:t>
                      </a:r>
                      <a:r>
                        <a:rPr lang="pl-PL" sz="900" kern="50">
                          <a:effectLst/>
                        </a:rPr>
                        <a:t>1.8</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-148.5</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5.34</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2.50</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2.62</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-0.12</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0.16</a:t>
                      </a:r>
                      <a:endParaRPr lang="en-US" sz="900" kern="50">
                        <a:effectLst/>
                        <a:latin typeface="Calibri"/>
                        <a:ea typeface="Arial Unicode MS"/>
                        <a:cs typeface="font489"/>
                      </a:endParaRPr>
                    </a:p>
                  </a:txBody>
                  <a:tcPr marL="0" marR="0" marT="0" marB="0" anchor="ctr"/>
                </a:tc>
              </a:tr>
              <a:tr h="142078">
                <a:tc>
                  <a:txBody>
                    <a:bodyPr/>
                    <a:lstStyle/>
                    <a:p>
                      <a:pPr marL="0" marR="0" algn="ctr">
                        <a:spcBef>
                          <a:spcPts val="0"/>
                        </a:spcBef>
                        <a:spcAft>
                          <a:spcPts val="0"/>
                        </a:spcAft>
                      </a:pPr>
                      <a:r>
                        <a:rPr lang="pl-PL" sz="900" kern="50">
                          <a:effectLst/>
                        </a:rPr>
                        <a:t>Tungsten</a:t>
                      </a:r>
                      <a:r>
                        <a:rPr lang="pl-PL" sz="900" kern="50" spc="170">
                          <a:effectLst/>
                        </a:rPr>
                        <a:t> </a:t>
                      </a:r>
                      <a:r>
                        <a:rPr lang="pl-PL" sz="900" kern="50">
                          <a:effectLst/>
                        </a:rPr>
                        <a:t>VI 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30-70</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634</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179.6</a:t>
                      </a:r>
                      <a:r>
                        <a:rPr lang="pl-PL" sz="900" kern="50" spc="10">
                          <a:effectLst/>
                        </a:rPr>
                        <a:t> </a:t>
                      </a:r>
                      <a:r>
                        <a:rPr lang="pl-PL" sz="900" kern="50">
                          <a:effectLst/>
                        </a:rPr>
                        <a:t>±</a:t>
                      </a:r>
                      <a:r>
                        <a:rPr lang="pl-PL" sz="900" kern="50" spc="85">
                          <a:effectLst/>
                        </a:rPr>
                        <a:t> </a:t>
                      </a:r>
                      <a:r>
                        <a:rPr lang="pl-PL" sz="900" kern="50">
                          <a:effectLst/>
                        </a:rPr>
                        <a:t>63.2</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-9.1</a:t>
                      </a:r>
                      <a:r>
                        <a:rPr lang="pl-PL" sz="900" kern="50" spc="100">
                          <a:effectLst/>
                        </a:rPr>
                        <a:t> </a:t>
                      </a:r>
                      <a:r>
                        <a:rPr lang="pl-PL" sz="900" kern="50">
                          <a:effectLst/>
                        </a:rPr>
                        <a:t>±</a:t>
                      </a:r>
                      <a:r>
                        <a:rPr lang="pl-PL" sz="900" kern="50" spc="65">
                          <a:effectLst/>
                        </a:rPr>
                        <a:t> </a:t>
                      </a:r>
                      <a:r>
                        <a:rPr lang="pl-PL" sz="900" kern="50">
                          <a:effectLst/>
                        </a:rPr>
                        <a:t>2.0</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-715.4</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6.73</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2.56</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dirty="0">
                          <a:effectLst/>
                        </a:rPr>
                        <a:t>V</a:t>
                      </a:r>
                      <a:endParaRPr lang="en-US" sz="900" kern="50" dirty="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2.65</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-0.09</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0.20</a:t>
                      </a:r>
                      <a:endParaRPr lang="en-US" sz="900" kern="50">
                        <a:effectLst/>
                        <a:latin typeface="Calibri"/>
                        <a:ea typeface="Arial Unicode MS"/>
                        <a:cs typeface="font489"/>
                      </a:endParaRPr>
                    </a:p>
                  </a:txBody>
                  <a:tcPr marL="0" marR="0" marT="0" marB="0" anchor="ctr"/>
                </a:tc>
              </a:tr>
              <a:tr h="142078">
                <a:tc>
                  <a:txBody>
                    <a:bodyPr/>
                    <a:lstStyle/>
                    <a:p>
                      <a:pPr marL="0" marR="0" algn="ctr">
                        <a:spcBef>
                          <a:spcPts val="0"/>
                        </a:spcBef>
                        <a:spcAft>
                          <a:spcPts val="0"/>
                        </a:spcAft>
                      </a:pPr>
                      <a:r>
                        <a:rPr lang="pl-PL" sz="900" kern="50">
                          <a:effectLst/>
                        </a:rPr>
                        <a:t>Manganese</a:t>
                      </a:r>
                      <a:r>
                        <a:rPr lang="pl-PL" sz="900" kern="50" spc="120">
                          <a:effectLst/>
                        </a:rPr>
                        <a:t> III </a:t>
                      </a:r>
                      <a:r>
                        <a:rPr lang="pl-PL" sz="900" kern="50">
                          <a:effectLst/>
                        </a:rPr>
                        <a:t>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29.8</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362</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2</a:t>
                      </a:r>
                      <a:r>
                        <a:rPr lang="pl-PL" sz="900" kern="50" spc="-20">
                          <a:effectLst/>
                        </a:rPr>
                        <a:t>9</a:t>
                      </a:r>
                      <a:r>
                        <a:rPr lang="pl-PL" sz="900" kern="50">
                          <a:effectLst/>
                        </a:rPr>
                        <a:t>1.1</a:t>
                      </a:r>
                      <a:r>
                        <a:rPr lang="pl-PL" sz="900" kern="50" spc="110">
                          <a:effectLst/>
                        </a:rPr>
                        <a:t> </a:t>
                      </a:r>
                      <a:r>
                        <a:rPr lang="pl-PL" sz="900" kern="50">
                          <a:effectLst/>
                        </a:rPr>
                        <a:t>±</a:t>
                      </a:r>
                      <a:r>
                        <a:rPr lang="pl-PL" sz="900" kern="50" spc="90">
                          <a:effectLst/>
                        </a:rPr>
                        <a:t> </a:t>
                      </a:r>
                      <a:r>
                        <a:rPr lang="pl-PL" sz="900" kern="50">
                          <a:effectLst/>
                        </a:rPr>
                        <a:t>7.5</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spc="-50">
                          <a:effectLst/>
                        </a:rPr>
                        <a:t>-</a:t>
                      </a:r>
                      <a:r>
                        <a:rPr lang="pl-PL" sz="900" kern="50">
                          <a:effectLst/>
                        </a:rPr>
                        <a:t>3</a:t>
                      </a:r>
                      <a:r>
                        <a:rPr lang="pl-PL" sz="900" kern="50" spc="-25">
                          <a:effectLst/>
                        </a:rPr>
                        <a:t> </a:t>
                      </a:r>
                      <a:r>
                        <a:rPr lang="pl-PL" sz="900" kern="50">
                          <a:effectLst/>
                        </a:rPr>
                        <a:t>±</a:t>
                      </a:r>
                      <a:r>
                        <a:rPr lang="pl-PL" sz="900" kern="50" spc="65">
                          <a:effectLst/>
                        </a:rPr>
                        <a:t> </a:t>
                      </a:r>
                      <a:r>
                        <a:rPr lang="pl-PL" sz="900" kern="50">
                          <a:effectLst/>
                        </a:rPr>
                        <a:t>2.3</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-96.3</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5.00</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2.64</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2.56</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0.08</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0.18</a:t>
                      </a:r>
                      <a:endParaRPr lang="en-US" sz="900" kern="50">
                        <a:effectLst/>
                        <a:latin typeface="Calibri"/>
                        <a:ea typeface="Arial Unicode MS"/>
                        <a:cs typeface="font489"/>
                      </a:endParaRPr>
                    </a:p>
                  </a:txBody>
                  <a:tcPr marL="0" marR="0" marT="0" marB="0" anchor="ctr"/>
                </a:tc>
              </a:tr>
              <a:tr h="139892">
                <a:tc>
                  <a:txBody>
                    <a:bodyPr/>
                    <a:lstStyle/>
                    <a:p>
                      <a:pPr marL="0" marR="0" algn="ctr">
                        <a:spcBef>
                          <a:spcPts val="0"/>
                        </a:spcBef>
                        <a:spcAft>
                          <a:spcPts val="0"/>
                        </a:spcAft>
                      </a:pPr>
                      <a:r>
                        <a:rPr lang="pl-PL" sz="900" kern="50">
                          <a:effectLst/>
                        </a:rPr>
                        <a:t>Tin</a:t>
                      </a:r>
                      <a:r>
                        <a:rPr lang="pl-PL" sz="900" kern="50" spc="45">
                          <a:effectLst/>
                        </a:rPr>
                        <a:t> </a:t>
                      </a:r>
                      <a:r>
                        <a:rPr lang="pl-PL" sz="900" kern="50">
                          <a:effectLst/>
                        </a:rPr>
                        <a:t>IV 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46.1</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322</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264.9</a:t>
                      </a:r>
                      <a:r>
                        <a:rPr lang="pl-PL" sz="900" kern="50" spc="45">
                          <a:effectLst/>
                        </a:rPr>
                        <a:t> </a:t>
                      </a:r>
                      <a:r>
                        <a:rPr lang="pl-PL" sz="900" kern="50">
                          <a:effectLst/>
                        </a:rPr>
                        <a:t>±</a:t>
                      </a:r>
                      <a:r>
                        <a:rPr lang="pl-PL" sz="900" kern="50" spc="85">
                          <a:effectLst/>
                        </a:rPr>
                        <a:t> </a:t>
                      </a:r>
                      <a:r>
                        <a:rPr lang="pl-PL" sz="900" kern="50">
                          <a:effectLst/>
                        </a:rPr>
                        <a:t>64.9</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-10.5</a:t>
                      </a:r>
                      <a:r>
                        <a:rPr lang="pl-PL" sz="900" kern="50" spc="30">
                          <a:effectLst/>
                        </a:rPr>
                        <a:t> </a:t>
                      </a:r>
                      <a:r>
                        <a:rPr lang="pl-PL" sz="900" kern="50">
                          <a:effectLst/>
                        </a:rPr>
                        <a:t>±</a:t>
                      </a:r>
                      <a:r>
                        <a:rPr lang="pl-PL" sz="900" kern="50" spc="60">
                          <a:effectLst/>
                        </a:rPr>
                        <a:t> </a:t>
                      </a:r>
                      <a:r>
                        <a:rPr lang="pl-PL" sz="900" kern="50">
                          <a:effectLst/>
                        </a:rPr>
                        <a:t>1.1</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-266.6</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4.57</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2.67</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V</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2.36</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0.31</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0.15</a:t>
                      </a:r>
                      <a:endParaRPr lang="en-US" sz="900" kern="50">
                        <a:effectLst/>
                        <a:latin typeface="Calibri"/>
                        <a:ea typeface="Arial Unicode MS"/>
                        <a:cs typeface="font489"/>
                      </a:endParaRPr>
                    </a:p>
                  </a:txBody>
                  <a:tcPr marL="0" marR="0" marT="0" marB="0" anchor="ctr"/>
                </a:tc>
              </a:tr>
              <a:tr h="139892">
                <a:tc>
                  <a:txBody>
                    <a:bodyPr/>
                    <a:lstStyle/>
                    <a:p>
                      <a:pPr marL="0" marR="0" algn="ctr">
                        <a:spcBef>
                          <a:spcPts val="0"/>
                        </a:spcBef>
                        <a:spcAft>
                          <a:spcPts val="0"/>
                        </a:spcAft>
                      </a:pPr>
                      <a:r>
                        <a:rPr lang="pl-PL" sz="900" kern="50">
                          <a:effectLst/>
                        </a:rPr>
                        <a:t>Cobalt</a:t>
                      </a:r>
                      <a:r>
                        <a:rPr lang="pl-PL" sz="900" kern="50" spc="125">
                          <a:effectLst/>
                        </a:rPr>
                        <a:t> </a:t>
                      </a:r>
                      <a:r>
                        <a:rPr lang="pl-PL" sz="900" kern="50">
                          <a:effectLst/>
                        </a:rPr>
                        <a:t>II</a:t>
                      </a:r>
                      <a:r>
                        <a:rPr lang="pl-PL" sz="900" kern="50" spc="15">
                          <a:effectLst/>
                        </a:rPr>
                        <a:t> </a:t>
                      </a:r>
                      <a:r>
                        <a:rPr lang="pl-PL" sz="900" kern="50">
                          <a:effectLst/>
                        </a:rPr>
                        <a:t>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spc="-40">
                          <a:effectLst/>
                        </a:rPr>
                        <a:t>&lt;</a:t>
                      </a:r>
                      <a:r>
                        <a:rPr lang="pl-PL" sz="900" kern="50">
                          <a:effectLst/>
                        </a:rPr>
                        <a:t>100</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110</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257</a:t>
                      </a:r>
                      <a:r>
                        <a:rPr lang="pl-PL" sz="900" kern="50" spc="40">
                          <a:effectLst/>
                        </a:rPr>
                        <a:t> </a:t>
                      </a:r>
                      <a:r>
                        <a:rPr lang="pl-PL" sz="900" kern="50">
                          <a:effectLst/>
                        </a:rPr>
                        <a:t>±</a:t>
                      </a:r>
                      <a:r>
                        <a:rPr lang="pl-PL" sz="900" kern="50" spc="60">
                          <a:effectLst/>
                        </a:rPr>
                        <a:t> </a:t>
                      </a:r>
                      <a:r>
                        <a:rPr lang="pl-PL" sz="900" kern="50" spc="-60">
                          <a:effectLst/>
                        </a:rPr>
                        <a:t>1</a:t>
                      </a:r>
                      <a:r>
                        <a:rPr lang="pl-PL" sz="900" kern="50">
                          <a:effectLst/>
                        </a:rPr>
                        <a:t>1.9</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-3.4</a:t>
                      </a:r>
                      <a:r>
                        <a:rPr lang="pl-PL" sz="900" kern="50" spc="105">
                          <a:effectLst/>
                        </a:rPr>
                        <a:t> </a:t>
                      </a:r>
                      <a:r>
                        <a:rPr lang="pl-PL" sz="900" kern="50">
                          <a:effectLst/>
                        </a:rPr>
                        <a:t>±</a:t>
                      </a:r>
                      <a:r>
                        <a:rPr lang="pl-PL" sz="900" kern="50" spc="25">
                          <a:effectLst/>
                        </a:rPr>
                        <a:t> </a:t>
                      </a:r>
                      <a:r>
                        <a:rPr lang="pl-PL" sz="900" kern="50">
                          <a:effectLst/>
                        </a:rPr>
                        <a:t>1.1</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-786.8</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7.44</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2.83</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2.78</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0.05</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0.32</a:t>
                      </a:r>
                      <a:endParaRPr lang="en-US" sz="900" kern="50">
                        <a:effectLst/>
                        <a:latin typeface="Calibri"/>
                        <a:ea typeface="Arial Unicode MS"/>
                        <a:cs typeface="font489"/>
                      </a:endParaRPr>
                    </a:p>
                  </a:txBody>
                  <a:tcPr marL="0" marR="0" marT="0" marB="0" anchor="ctr"/>
                </a:tc>
              </a:tr>
              <a:tr h="142078">
                <a:tc>
                  <a:txBody>
                    <a:bodyPr/>
                    <a:lstStyle/>
                    <a:p>
                      <a:pPr marL="0" marR="0" algn="ctr">
                        <a:spcBef>
                          <a:spcPts val="0"/>
                        </a:spcBef>
                        <a:spcAft>
                          <a:spcPts val="0"/>
                        </a:spcAft>
                      </a:pPr>
                      <a:r>
                        <a:rPr lang="pl-PL" sz="900" kern="50">
                          <a:effectLst/>
                        </a:rPr>
                        <a:t>Lanthanum</a:t>
                      </a:r>
                      <a:r>
                        <a:rPr lang="pl-PL" sz="900" kern="50" spc="190">
                          <a:effectLst/>
                        </a:rPr>
                        <a:t> </a:t>
                      </a:r>
                      <a:r>
                        <a:rPr lang="pl-PL" sz="900" kern="50">
                          <a:effectLst/>
                        </a:rPr>
                        <a:t>III</a:t>
                      </a:r>
                      <a:r>
                        <a:rPr lang="pl-PL" sz="900" kern="50" spc="10">
                          <a:effectLst/>
                        </a:rPr>
                        <a:t> </a:t>
                      </a:r>
                      <a:r>
                        <a:rPr lang="pl-PL" sz="900" kern="50">
                          <a:effectLst/>
                        </a:rPr>
                        <a:t>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45.6</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443</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672.9</a:t>
                      </a:r>
                      <a:r>
                        <a:rPr lang="pl-PL" sz="900" kern="50" spc="65">
                          <a:effectLst/>
                        </a:rPr>
                        <a:t> </a:t>
                      </a:r>
                      <a:r>
                        <a:rPr lang="pl-PL" sz="900" kern="50">
                          <a:effectLst/>
                        </a:rPr>
                        <a:t>±</a:t>
                      </a:r>
                      <a:r>
                        <a:rPr lang="pl-PL" sz="900" kern="50" spc="90">
                          <a:effectLst/>
                        </a:rPr>
                        <a:t> </a:t>
                      </a:r>
                      <a:r>
                        <a:rPr lang="pl-PL" sz="900" kern="50">
                          <a:effectLst/>
                        </a:rPr>
                        <a:t>79.1</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-12.8</a:t>
                      </a:r>
                      <a:r>
                        <a:rPr lang="pl-PL" sz="900" kern="50" spc="40">
                          <a:effectLst/>
                        </a:rPr>
                        <a:t> </a:t>
                      </a:r>
                      <a:r>
                        <a:rPr lang="pl-PL" sz="900" kern="50">
                          <a:effectLst/>
                        </a:rPr>
                        <a:t>±</a:t>
                      </a:r>
                      <a:r>
                        <a:rPr lang="pl-PL" sz="900" kern="50" spc="70">
                          <a:effectLst/>
                        </a:rPr>
                        <a:t> </a:t>
                      </a:r>
                      <a:r>
                        <a:rPr lang="pl-PL" sz="900" kern="50">
                          <a:effectLst/>
                        </a:rPr>
                        <a:t>1.3</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-157.7</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6.45</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2.87</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V</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2.88</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-0.01</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0.20</a:t>
                      </a:r>
                      <a:endParaRPr lang="en-US" sz="900" kern="50">
                        <a:effectLst/>
                        <a:latin typeface="Calibri"/>
                        <a:ea typeface="Arial Unicode MS"/>
                        <a:cs typeface="font489"/>
                      </a:endParaRPr>
                    </a:p>
                  </a:txBody>
                  <a:tcPr marL="0" marR="0" marT="0" marB="0" anchor="ctr"/>
                </a:tc>
              </a:tr>
              <a:tr h="142078">
                <a:tc>
                  <a:txBody>
                    <a:bodyPr/>
                    <a:lstStyle/>
                    <a:p>
                      <a:pPr marL="0" marR="0" algn="ctr">
                        <a:spcBef>
                          <a:spcPts val="0"/>
                        </a:spcBef>
                        <a:spcAft>
                          <a:spcPts val="0"/>
                        </a:spcAft>
                      </a:pPr>
                      <a:r>
                        <a:rPr lang="pl-PL" sz="900" kern="50">
                          <a:effectLst/>
                        </a:rPr>
                        <a:t>Indium</a:t>
                      </a:r>
                      <a:r>
                        <a:rPr lang="pl-PL" sz="900" kern="50" spc="100">
                          <a:effectLst/>
                        </a:rPr>
                        <a:t> </a:t>
                      </a:r>
                      <a:r>
                        <a:rPr lang="pl-PL" sz="900" kern="50">
                          <a:effectLst/>
                        </a:rPr>
                        <a:t>III</a:t>
                      </a:r>
                      <a:r>
                        <a:rPr lang="pl-PL" sz="900" kern="50" spc="10">
                          <a:effectLst/>
                        </a:rPr>
                        <a:t> </a:t>
                      </a:r>
                      <a:r>
                        <a:rPr lang="pl-PL" sz="900" kern="50">
                          <a:effectLst/>
                        </a:rPr>
                        <a:t>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29.8</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332</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224.3</a:t>
                      </a:r>
                      <a:r>
                        <a:rPr lang="pl-PL" sz="900" kern="50" spc="35">
                          <a:effectLst/>
                        </a:rPr>
                        <a:t> </a:t>
                      </a:r>
                      <a:r>
                        <a:rPr lang="pl-PL" sz="900" kern="50">
                          <a:effectLst/>
                        </a:rPr>
                        <a:t>±</a:t>
                      </a:r>
                      <a:r>
                        <a:rPr lang="pl-PL" sz="900" kern="50" spc="85">
                          <a:effectLst/>
                        </a:rPr>
                        <a:t> </a:t>
                      </a:r>
                      <a:r>
                        <a:rPr lang="pl-PL" sz="900" kern="50">
                          <a:effectLst/>
                        </a:rPr>
                        <a:t>63.1</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-9.6</a:t>
                      </a:r>
                      <a:r>
                        <a:rPr lang="pl-PL" sz="900" kern="50" spc="100">
                          <a:effectLst/>
                        </a:rPr>
                        <a:t> </a:t>
                      </a:r>
                      <a:r>
                        <a:rPr lang="pl-PL" sz="900" kern="50">
                          <a:effectLst/>
                        </a:rPr>
                        <a:t>±</a:t>
                      </a:r>
                      <a:r>
                        <a:rPr lang="pl-PL" sz="900" kern="50" spc="30">
                          <a:effectLst/>
                        </a:rPr>
                        <a:t> </a:t>
                      </a:r>
                      <a:r>
                        <a:rPr lang="pl-PL" sz="900" kern="50">
                          <a:effectLst/>
                        </a:rPr>
                        <a:t>1.5</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-52.1</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6.78</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2.92</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3.02</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-0.10</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0.28</a:t>
                      </a:r>
                      <a:endParaRPr lang="en-US" sz="900" kern="50">
                        <a:effectLst/>
                        <a:latin typeface="Calibri"/>
                        <a:ea typeface="Arial Unicode MS"/>
                        <a:cs typeface="font489"/>
                      </a:endParaRPr>
                    </a:p>
                  </a:txBody>
                  <a:tcPr marL="0" marR="0" marT="0" marB="0" anchor="ctr"/>
                </a:tc>
              </a:tr>
              <a:tr h="139892">
                <a:tc>
                  <a:txBody>
                    <a:bodyPr/>
                    <a:lstStyle/>
                    <a:p>
                      <a:pPr marL="0" marR="0" algn="ctr">
                        <a:spcBef>
                          <a:spcPts val="0"/>
                        </a:spcBef>
                        <a:spcAft>
                          <a:spcPts val="0"/>
                        </a:spcAft>
                      </a:pPr>
                      <a:r>
                        <a:rPr lang="pl-PL" sz="900" kern="50">
                          <a:effectLst/>
                        </a:rPr>
                        <a:t>Zinc</a:t>
                      </a:r>
                      <a:r>
                        <a:rPr lang="pl-PL" sz="900" kern="50" spc="75">
                          <a:effectLst/>
                        </a:rPr>
                        <a:t> II </a:t>
                      </a:r>
                      <a:r>
                        <a:rPr lang="pl-PL" sz="900" kern="50">
                          <a:effectLst/>
                        </a:rPr>
                        <a:t>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71</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39</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188.9</a:t>
                      </a:r>
                      <a:r>
                        <a:rPr lang="pl-PL" sz="900" kern="50" spc="45">
                          <a:effectLst/>
                        </a:rPr>
                        <a:t> </a:t>
                      </a:r>
                      <a:r>
                        <a:rPr lang="pl-PL" sz="900" kern="50">
                          <a:effectLst/>
                        </a:rPr>
                        <a:t>±</a:t>
                      </a:r>
                      <a:r>
                        <a:rPr lang="pl-PL" sz="900" kern="50" spc="85">
                          <a:effectLst/>
                        </a:rPr>
                        <a:t> </a:t>
                      </a:r>
                      <a:r>
                        <a:rPr lang="pl-PL" sz="900" kern="50">
                          <a:effectLst/>
                        </a:rPr>
                        <a:t>3</a:t>
                      </a:r>
                      <a:r>
                        <a:rPr lang="pl-PL" sz="900" kern="50" spc="-20">
                          <a:effectLst/>
                        </a:rPr>
                        <a:t>7</a:t>
                      </a:r>
                      <a:r>
                        <a:rPr lang="pl-PL" sz="900" kern="50" spc="-35">
                          <a:effectLst/>
                        </a:rPr>
                        <a:t>.</a:t>
                      </a:r>
                      <a:r>
                        <a:rPr lang="pl-PL" sz="900" kern="50">
                          <a:effectLst/>
                        </a:rPr>
                        <a:t>2</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spc="20">
                          <a:effectLst/>
                        </a:rPr>
                        <a:t>-</a:t>
                      </a:r>
                      <a:r>
                        <a:rPr lang="pl-PL" sz="900" kern="50">
                          <a:effectLst/>
                        </a:rPr>
                        <a:t>10.8</a:t>
                      </a:r>
                      <a:r>
                        <a:rPr lang="pl-PL" sz="900" kern="50" spc="10">
                          <a:effectLst/>
                        </a:rPr>
                        <a:t> </a:t>
                      </a:r>
                      <a:r>
                        <a:rPr lang="pl-PL" sz="900" kern="50">
                          <a:effectLst/>
                        </a:rPr>
                        <a:t>±</a:t>
                      </a:r>
                      <a:r>
                        <a:rPr lang="pl-PL" sz="900" kern="50" spc="60">
                          <a:effectLst/>
                        </a:rPr>
                        <a:t> </a:t>
                      </a:r>
                      <a:r>
                        <a:rPr lang="pl-PL" sz="900" kern="50">
                          <a:effectLst/>
                        </a:rPr>
                        <a:t>1</a:t>
                      </a:r>
                      <a:r>
                        <a:rPr lang="pl-PL" sz="900" kern="50" spc="-75">
                          <a:effectLst/>
                        </a:rPr>
                        <a:t>.</a:t>
                      </a:r>
                      <a:r>
                        <a:rPr lang="pl-PL" sz="900" kern="50">
                          <a:effectLst/>
                        </a:rPr>
                        <a:t>5</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-449.4</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8.33</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3.32</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3.18</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0.14</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0.46</a:t>
                      </a:r>
                      <a:endParaRPr lang="en-US" sz="900" kern="50">
                        <a:effectLst/>
                        <a:latin typeface="Calibri"/>
                        <a:ea typeface="Arial Unicode MS"/>
                        <a:cs typeface="font489"/>
                      </a:endParaRPr>
                    </a:p>
                  </a:txBody>
                  <a:tcPr marL="0" marR="0" marT="0" marB="0" anchor="ctr"/>
                </a:tc>
              </a:tr>
              <a:tr h="393447">
                <a:tc>
                  <a:txBody>
                    <a:bodyPr/>
                    <a:lstStyle/>
                    <a:p>
                      <a:pPr marL="0" marR="0" algn="ctr">
                        <a:spcBef>
                          <a:spcPts val="0"/>
                        </a:spcBef>
                        <a:spcAft>
                          <a:spcPts val="0"/>
                        </a:spcAft>
                      </a:pPr>
                      <a:r>
                        <a:rPr lang="pl-PL" sz="900" kern="50">
                          <a:effectLst/>
                        </a:rPr>
                        <a:t>Copper II 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spc="2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1200"/>
                        </a:spcAft>
                      </a:pPr>
                      <a:r>
                        <a:rPr lang="en-US" sz="900">
                          <a:effectLst/>
                        </a:rPr>
                        <a:t>-76.32</a:t>
                      </a:r>
                    </a:p>
                    <a:p>
                      <a:pPr marL="0" marR="0" algn="ctr">
                        <a:spcBef>
                          <a:spcPts val="0"/>
                        </a:spcBef>
                        <a:spcAft>
                          <a:spcPts val="0"/>
                        </a:spcAft>
                      </a:pPr>
                      <a:r>
                        <a:rPr lang="pl-PL" sz="900" kern="50">
                          <a:effectLst/>
                        </a:rPr>
                        <a:t> </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4.25</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P</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2.39</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0.24</a:t>
                      </a:r>
                      <a:endParaRPr lang="en-US" sz="900" kern="50">
                        <a:effectLst/>
                        <a:latin typeface="Calibri"/>
                        <a:ea typeface="Arial Unicode MS"/>
                        <a:cs typeface="font489"/>
                      </a:endParaRPr>
                    </a:p>
                  </a:txBody>
                  <a:tcPr marL="0" marR="0" marT="0" marB="0" anchor="ctr"/>
                </a:tc>
              </a:tr>
              <a:tr h="139892">
                <a:tc>
                  <a:txBody>
                    <a:bodyPr/>
                    <a:lstStyle/>
                    <a:p>
                      <a:pPr marL="0" marR="0" algn="ctr">
                        <a:spcBef>
                          <a:spcPts val="0"/>
                        </a:spcBef>
                        <a:spcAft>
                          <a:spcPts val="0"/>
                        </a:spcAft>
                      </a:pPr>
                      <a:r>
                        <a:rPr lang="pl-PL" sz="900" kern="50">
                          <a:effectLst/>
                        </a:rPr>
                        <a:t>Iron II 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spc="2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-883.2</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5.88</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P</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2.35</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0.20</a:t>
                      </a:r>
                      <a:endParaRPr lang="en-US" sz="900" kern="50">
                        <a:effectLst/>
                        <a:latin typeface="Calibri"/>
                        <a:ea typeface="Arial Unicode MS"/>
                        <a:cs typeface="font489"/>
                      </a:endParaRPr>
                    </a:p>
                  </a:txBody>
                  <a:tcPr marL="0" marR="0" marT="0" marB="0" anchor="ctr"/>
                </a:tc>
              </a:tr>
              <a:tr h="139892">
                <a:tc>
                  <a:txBody>
                    <a:bodyPr/>
                    <a:lstStyle/>
                    <a:p>
                      <a:pPr marL="0" marR="0" algn="ctr">
                        <a:spcBef>
                          <a:spcPts val="0"/>
                        </a:spcBef>
                        <a:spcAft>
                          <a:spcPts val="0"/>
                        </a:spcAft>
                      </a:pPr>
                      <a:r>
                        <a:rPr lang="pl-PL" sz="900" kern="50">
                          <a:effectLst/>
                        </a:rPr>
                        <a:t>Gadolinium III 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spc="2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-234.07</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5.91</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P</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2.71</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0.14</a:t>
                      </a:r>
                      <a:endParaRPr lang="en-US" sz="900" kern="50">
                        <a:effectLst/>
                        <a:latin typeface="Calibri"/>
                        <a:ea typeface="Arial Unicode MS"/>
                        <a:cs typeface="font489"/>
                      </a:endParaRPr>
                    </a:p>
                  </a:txBody>
                  <a:tcPr marL="0" marR="0" marT="0" marB="0" anchor="ctr"/>
                </a:tc>
              </a:tr>
              <a:tr h="139892">
                <a:tc>
                  <a:txBody>
                    <a:bodyPr/>
                    <a:lstStyle/>
                    <a:p>
                      <a:pPr marL="0" marR="0" algn="ctr">
                        <a:spcBef>
                          <a:spcPts val="0"/>
                        </a:spcBef>
                        <a:spcAft>
                          <a:spcPts val="0"/>
                        </a:spcAft>
                      </a:pPr>
                      <a:r>
                        <a:rPr lang="pl-PL" sz="900" kern="50">
                          <a:effectLst/>
                        </a:rPr>
                        <a:t>Lead II 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spc="2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-306.31</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5.12</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P</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2.48</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0.12</a:t>
                      </a:r>
                      <a:endParaRPr lang="en-US" sz="900" kern="50">
                        <a:effectLst/>
                        <a:latin typeface="Calibri"/>
                        <a:ea typeface="Arial Unicode MS"/>
                        <a:cs typeface="font489"/>
                      </a:endParaRPr>
                    </a:p>
                  </a:txBody>
                  <a:tcPr marL="0" marR="0" marT="0" marB="0" anchor="ctr"/>
                </a:tc>
              </a:tr>
              <a:tr h="139892">
                <a:tc>
                  <a:txBody>
                    <a:bodyPr/>
                    <a:lstStyle/>
                    <a:p>
                      <a:pPr marL="0" marR="0" algn="ctr">
                        <a:spcBef>
                          <a:spcPts val="0"/>
                        </a:spcBef>
                        <a:spcAft>
                          <a:spcPts val="0"/>
                        </a:spcAft>
                      </a:pPr>
                      <a:r>
                        <a:rPr lang="pl-PL" sz="900" kern="50">
                          <a:effectLst/>
                        </a:rPr>
                        <a:t>Lead IV oxide</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tc>
                <a:tc>
                  <a:txBody>
                    <a:bodyPr/>
                    <a:lstStyle/>
                    <a:p>
                      <a:pPr marL="0" marR="0" algn="ctr">
                        <a:spcBef>
                          <a:spcPts val="0"/>
                        </a:spcBef>
                        <a:spcAft>
                          <a:spcPts val="0"/>
                        </a:spcAft>
                      </a:pPr>
                      <a:r>
                        <a:rPr lang="pl-PL" sz="900" kern="50">
                          <a:effectLst/>
                        </a:rPr>
                        <a:t>-269.54</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6.13</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P</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2.74</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a:effectLst/>
                        </a:rPr>
                        <a:t>-</a:t>
                      </a:r>
                      <a:endParaRPr lang="en-US" sz="900" kern="50">
                        <a:effectLst/>
                        <a:latin typeface="Calibri"/>
                        <a:ea typeface="Arial Unicode MS"/>
                        <a:cs typeface="font489"/>
                      </a:endParaRPr>
                    </a:p>
                  </a:txBody>
                  <a:tcPr marL="0" marR="0" marT="0" marB="0" anchor="ctr"/>
                </a:tc>
                <a:tc>
                  <a:txBody>
                    <a:bodyPr/>
                    <a:lstStyle/>
                    <a:p>
                      <a:pPr marL="0" marR="0" algn="ctr">
                        <a:spcBef>
                          <a:spcPts val="0"/>
                        </a:spcBef>
                        <a:spcAft>
                          <a:spcPts val="0"/>
                        </a:spcAft>
                      </a:pPr>
                      <a:r>
                        <a:rPr lang="pl-PL" sz="900" kern="50" dirty="0">
                          <a:effectLst/>
                        </a:rPr>
                        <a:t>0.14</a:t>
                      </a:r>
                      <a:endParaRPr lang="en-US" sz="900" kern="50" dirty="0">
                        <a:effectLst/>
                        <a:latin typeface="Calibri"/>
                        <a:ea typeface="Arial Unicode MS"/>
                        <a:cs typeface="font489"/>
                      </a:endParaRPr>
                    </a:p>
                  </a:txBody>
                  <a:tcPr marL="0" marR="0" marT="0" marB="0" anchor="ctr"/>
                </a:tc>
              </a:tr>
            </a:tbl>
          </a:graphicData>
        </a:graphic>
      </p:graphicFrame>
      <p:sp>
        <p:nvSpPr>
          <p:cNvPr id="3" name="Rectangle 1"/>
          <p:cNvSpPr>
            <a:spLocks noChangeArrowheads="1"/>
          </p:cNvSpPr>
          <p:nvPr/>
        </p:nvSpPr>
        <p:spPr bwMode="auto">
          <a:xfrm>
            <a:off x="457200" y="1660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en-US" alt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p:nvPr/>
        </p:nvSpPr>
        <p:spPr>
          <a:xfrm rot="10800000" flipV="1">
            <a:off x="76200" y="169275"/>
            <a:ext cx="9067800" cy="584775"/>
          </a:xfrm>
          <a:prstGeom prst="rect">
            <a:avLst/>
          </a:prstGeom>
        </p:spPr>
        <p:txBody>
          <a:bodyPr wrap="square">
            <a:spAutoFit/>
          </a:bodyPr>
          <a:lstStyle/>
          <a:p>
            <a:r>
              <a:rPr lang="en-US" sz="1600" b="1" dirty="0">
                <a:solidFill>
                  <a:srgbClr val="FF0000"/>
                </a:solidFill>
              </a:rPr>
              <a:t>Summary Table of Characterization Data, Selected Parameters and Computational </a:t>
            </a:r>
            <a:r>
              <a:rPr lang="en-US" sz="1600" b="1" dirty="0" smtClean="0">
                <a:solidFill>
                  <a:srgbClr val="FF0000"/>
                </a:solidFill>
              </a:rPr>
              <a:t>Results</a:t>
            </a:r>
            <a:endParaRPr lang="en-US" sz="1600" dirty="0">
              <a:solidFill>
                <a:srgbClr val="FF0000"/>
              </a:solidFill>
            </a:endParaRPr>
          </a:p>
          <a:p>
            <a:r>
              <a:rPr lang="en-US" sz="1600" dirty="0"/>
              <a:t> </a:t>
            </a:r>
          </a:p>
        </p:txBody>
      </p:sp>
      <p:sp>
        <p:nvSpPr>
          <p:cNvPr id="7" name="Rectangle 6"/>
          <p:cNvSpPr/>
          <p:nvPr/>
        </p:nvSpPr>
        <p:spPr>
          <a:xfrm>
            <a:off x="457201" y="5586414"/>
            <a:ext cx="8229600" cy="646331"/>
          </a:xfrm>
          <a:prstGeom prst="rect">
            <a:avLst/>
          </a:prstGeom>
        </p:spPr>
        <p:txBody>
          <a:bodyPr wrap="square">
            <a:spAutoFit/>
          </a:bodyPr>
          <a:lstStyle/>
          <a:p>
            <a:pPr lvl="0"/>
            <a:r>
              <a:rPr lang="en-US" altLang="en-US" sz="1200" dirty="0" err="1" smtClean="0">
                <a:solidFill>
                  <a:srgbClr val="1F497D"/>
                </a:solidFill>
              </a:rPr>
              <a:t>Gajewicz</a:t>
            </a:r>
            <a:r>
              <a:rPr lang="en-US" altLang="en-US" sz="1200" dirty="0" smtClean="0">
                <a:solidFill>
                  <a:srgbClr val="1F497D"/>
                </a:solidFill>
              </a:rPr>
              <a:t>  A</a:t>
            </a:r>
            <a:r>
              <a:rPr lang="en-US" altLang="en-US" sz="1200" dirty="0">
                <a:solidFill>
                  <a:srgbClr val="1F497D"/>
                </a:solidFill>
              </a:rPr>
              <a:t>., </a:t>
            </a:r>
            <a:r>
              <a:rPr lang="en-US" altLang="en-US" sz="1200" dirty="0" err="1">
                <a:solidFill>
                  <a:srgbClr val="1F497D"/>
                </a:solidFill>
              </a:rPr>
              <a:t>Schaeublin</a:t>
            </a:r>
            <a:r>
              <a:rPr lang="en-US" altLang="en-US" sz="1200" dirty="0">
                <a:solidFill>
                  <a:srgbClr val="1F497D"/>
                </a:solidFill>
              </a:rPr>
              <a:t> N., </a:t>
            </a:r>
            <a:r>
              <a:rPr lang="en-US" altLang="en-US" sz="1200" dirty="0" err="1">
                <a:solidFill>
                  <a:srgbClr val="1F497D"/>
                </a:solidFill>
              </a:rPr>
              <a:t>Rasulev</a:t>
            </a:r>
            <a:r>
              <a:rPr lang="en-US" altLang="en-US" sz="1200" dirty="0">
                <a:solidFill>
                  <a:srgbClr val="1F497D"/>
                </a:solidFill>
              </a:rPr>
              <a:t> B., </a:t>
            </a:r>
            <a:r>
              <a:rPr lang="en-US" altLang="en-US" sz="1200" dirty="0" err="1">
                <a:solidFill>
                  <a:srgbClr val="1F497D"/>
                </a:solidFill>
              </a:rPr>
              <a:t>Hussain</a:t>
            </a:r>
            <a:r>
              <a:rPr lang="en-US" altLang="en-US" sz="1200" dirty="0">
                <a:solidFill>
                  <a:srgbClr val="1F497D"/>
                </a:solidFill>
              </a:rPr>
              <a:t> S., </a:t>
            </a:r>
            <a:r>
              <a:rPr lang="ru-RU" altLang="en-US" sz="1200" dirty="0">
                <a:solidFill>
                  <a:srgbClr val="1F497D"/>
                </a:solidFill>
              </a:rPr>
              <a:t>Leszczynska</a:t>
            </a:r>
            <a:r>
              <a:rPr lang="en-US" altLang="en-US" sz="1200" dirty="0">
                <a:solidFill>
                  <a:srgbClr val="1F497D"/>
                </a:solidFill>
              </a:rPr>
              <a:t> D.,</a:t>
            </a:r>
            <a:r>
              <a:rPr lang="ru-RU" altLang="en-US" sz="1200" dirty="0">
                <a:solidFill>
                  <a:srgbClr val="1F497D"/>
                </a:solidFill>
              </a:rPr>
              <a:t> </a:t>
            </a:r>
            <a:r>
              <a:rPr lang="en-US" altLang="en-US" sz="1200" dirty="0" err="1">
                <a:solidFill>
                  <a:srgbClr val="1F497D"/>
                </a:solidFill>
              </a:rPr>
              <a:t>Puzyn</a:t>
            </a:r>
            <a:r>
              <a:rPr lang="en-US" altLang="en-US" sz="1200" dirty="0">
                <a:solidFill>
                  <a:srgbClr val="1F497D"/>
                </a:solidFill>
              </a:rPr>
              <a:t> T. </a:t>
            </a:r>
            <a:r>
              <a:rPr lang="ru-RU" altLang="en-US" sz="1200" dirty="0">
                <a:solidFill>
                  <a:srgbClr val="1F497D"/>
                </a:solidFill>
              </a:rPr>
              <a:t>and Leszczynski</a:t>
            </a:r>
            <a:r>
              <a:rPr lang="en-US" altLang="en-US" sz="1200" dirty="0">
                <a:solidFill>
                  <a:srgbClr val="1F497D"/>
                </a:solidFill>
              </a:rPr>
              <a:t> J., Towards Understanding Mechanisms Governing Cytotoxicity of Metal Oxides Nanoparticles: Hints from Nano-QSAR Studies, </a:t>
            </a:r>
            <a:r>
              <a:rPr lang="en-US" altLang="en-US" sz="1200" i="1" dirty="0">
                <a:solidFill>
                  <a:srgbClr val="1F497D"/>
                </a:solidFill>
              </a:rPr>
              <a:t>Nanotoxicology</a:t>
            </a:r>
            <a:r>
              <a:rPr lang="en-US" altLang="en-US" sz="1200" dirty="0">
                <a:solidFill>
                  <a:srgbClr val="1F497D"/>
                </a:solidFill>
              </a:rPr>
              <a:t>, 2014, </a:t>
            </a:r>
            <a:r>
              <a:rPr lang="en-US" altLang="en-US" sz="1200" dirty="0" smtClean="0">
                <a:solidFill>
                  <a:srgbClr val="1F497D"/>
                </a:solidFill>
              </a:rPr>
              <a:t>in press</a:t>
            </a:r>
            <a:endParaRPr lang="ru-RU" altLang="en-US" sz="1200" dirty="0">
              <a:solidFill>
                <a:schemeClr val="tx2"/>
              </a:solidFill>
            </a:endParaRPr>
          </a:p>
        </p:txBody>
      </p:sp>
    </p:spTree>
    <p:extLst>
      <p:ext uri="{BB962C8B-B14F-4D97-AF65-F5344CB8AC3E}">
        <p14:creationId xmlns:p14="http://schemas.microsoft.com/office/powerpoint/2010/main" val="12553103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 y="304800"/>
            <a:ext cx="5350612" cy="338693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100" y="3676650"/>
            <a:ext cx="4762500" cy="3028950"/>
          </a:xfrm>
          <a:prstGeom prst="rect">
            <a:avLst/>
          </a:prstGeom>
        </p:spPr>
      </p:pic>
      <p:sp>
        <p:nvSpPr>
          <p:cNvPr id="5" name="TextBox 4"/>
          <p:cNvSpPr txBox="1"/>
          <p:nvPr/>
        </p:nvSpPr>
        <p:spPr>
          <a:xfrm>
            <a:off x="4800600" y="457200"/>
            <a:ext cx="4284557" cy="2800767"/>
          </a:xfrm>
          <a:prstGeom prst="rect">
            <a:avLst/>
          </a:prstGeom>
          <a:noFill/>
        </p:spPr>
        <p:txBody>
          <a:bodyPr wrap="square" rtlCol="0">
            <a:spAutoFit/>
          </a:bodyPr>
          <a:lstStyle/>
          <a:p>
            <a:r>
              <a:rPr lang="en-US" sz="1400" b="1" dirty="0"/>
              <a:t>Figure 2.</a:t>
            </a:r>
            <a:r>
              <a:rPr lang="en-US" sz="1400" dirty="0"/>
              <a:t> </a:t>
            </a:r>
            <a:r>
              <a:rPr lang="en-US" sz="1400" b="1" dirty="0"/>
              <a:t>A.</a:t>
            </a:r>
            <a:r>
              <a:rPr lang="en-US" sz="1400" dirty="0"/>
              <a:t> </a:t>
            </a:r>
            <a:endParaRPr lang="en-US" sz="1400" dirty="0" smtClean="0"/>
          </a:p>
          <a:p>
            <a:r>
              <a:rPr lang="en-US" sz="1200" dirty="0" smtClean="0"/>
              <a:t>Plot </a:t>
            </a:r>
            <a:r>
              <a:rPr lang="en-US" sz="1200" dirty="0"/>
              <a:t>of experimentally determined (observed) versus predicted </a:t>
            </a:r>
            <a:endParaRPr lang="en-US" sz="1200" dirty="0" smtClean="0"/>
          </a:p>
          <a:p>
            <a:r>
              <a:rPr lang="en-US" sz="1200" dirty="0" smtClean="0"/>
              <a:t>log </a:t>
            </a:r>
            <a:r>
              <a:rPr lang="en-US" sz="1200" dirty="0"/>
              <a:t>values of 1/EC</a:t>
            </a:r>
            <a:r>
              <a:rPr lang="en-US" sz="1200" baseline="-25000" dirty="0"/>
              <a:t>50</a:t>
            </a:r>
            <a:r>
              <a:rPr lang="en-US" sz="1200" dirty="0"/>
              <a:t>. </a:t>
            </a:r>
            <a:endParaRPr lang="en-US" sz="1200" dirty="0" smtClean="0"/>
          </a:p>
          <a:p>
            <a:r>
              <a:rPr lang="en-US" sz="1200" dirty="0" smtClean="0"/>
              <a:t>The </a:t>
            </a:r>
            <a:r>
              <a:rPr lang="en-US" sz="1200" dirty="0"/>
              <a:t>straight line represents perfect agreement between </a:t>
            </a:r>
            <a:endParaRPr lang="en-US" sz="1200" dirty="0" smtClean="0"/>
          </a:p>
          <a:p>
            <a:r>
              <a:rPr lang="en-US" sz="1200" dirty="0" smtClean="0"/>
              <a:t>experimental </a:t>
            </a:r>
            <a:r>
              <a:rPr lang="en-US" sz="1200" dirty="0"/>
              <a:t>and calculated values. Squares represent values </a:t>
            </a:r>
            <a:endParaRPr lang="en-US" sz="1200" dirty="0" smtClean="0"/>
          </a:p>
          <a:p>
            <a:r>
              <a:rPr lang="en-US" sz="1200" dirty="0" smtClean="0"/>
              <a:t>predicted </a:t>
            </a:r>
            <a:r>
              <a:rPr lang="en-US" sz="1200" dirty="0"/>
              <a:t>for the metal oxides from the training set; </a:t>
            </a:r>
            <a:endParaRPr lang="en-US" sz="1200" dirty="0" smtClean="0"/>
          </a:p>
          <a:p>
            <a:r>
              <a:rPr lang="en-US" sz="1200" dirty="0" smtClean="0"/>
              <a:t>triangles </a:t>
            </a:r>
            <a:r>
              <a:rPr lang="en-US" sz="1200" dirty="0"/>
              <a:t>represent data calculated for metal oxides </a:t>
            </a:r>
            <a:endParaRPr lang="en-US" sz="1200" dirty="0" smtClean="0"/>
          </a:p>
          <a:p>
            <a:r>
              <a:rPr lang="en-US" sz="1200" dirty="0" smtClean="0"/>
              <a:t>from </a:t>
            </a:r>
            <a:r>
              <a:rPr lang="en-US" sz="1200" dirty="0"/>
              <a:t>the validation sets. </a:t>
            </a:r>
            <a:endParaRPr lang="en-US" sz="1200" dirty="0" smtClean="0"/>
          </a:p>
          <a:p>
            <a:r>
              <a:rPr lang="en-US" sz="1200" dirty="0" smtClean="0"/>
              <a:t>The </a:t>
            </a:r>
            <a:r>
              <a:rPr lang="en-US" sz="1200" dirty="0"/>
              <a:t>distance of each symbol from the green line corresponds </a:t>
            </a:r>
            <a:endParaRPr lang="en-US" sz="1200" dirty="0" smtClean="0"/>
          </a:p>
          <a:p>
            <a:r>
              <a:rPr lang="en-US" sz="1200" dirty="0" smtClean="0"/>
              <a:t>to </a:t>
            </a:r>
            <a:r>
              <a:rPr lang="en-US" sz="1200" dirty="0"/>
              <a:t>its deviation from the related experimental value. </a:t>
            </a:r>
          </a:p>
          <a:p>
            <a:endParaRPr lang="en-US" dirty="0"/>
          </a:p>
        </p:txBody>
      </p:sp>
      <p:sp>
        <p:nvSpPr>
          <p:cNvPr id="6" name="TextBox 5"/>
          <p:cNvSpPr txBox="1"/>
          <p:nvPr/>
        </p:nvSpPr>
        <p:spPr>
          <a:xfrm>
            <a:off x="288188" y="4648200"/>
            <a:ext cx="4251805" cy="1354217"/>
          </a:xfrm>
          <a:prstGeom prst="rect">
            <a:avLst/>
          </a:prstGeom>
          <a:noFill/>
        </p:spPr>
        <p:txBody>
          <a:bodyPr wrap="none" rtlCol="0">
            <a:spAutoFit/>
          </a:bodyPr>
          <a:lstStyle/>
          <a:p>
            <a:r>
              <a:rPr lang="en-US" sz="1400" b="1" dirty="0" smtClean="0"/>
              <a:t>Figure 2. B</a:t>
            </a:r>
            <a:r>
              <a:rPr lang="en-US" sz="1400" b="1" dirty="0"/>
              <a:t>.</a:t>
            </a:r>
            <a:r>
              <a:rPr lang="en-US" sz="1400" dirty="0"/>
              <a:t> </a:t>
            </a:r>
            <a:endParaRPr lang="en-US" sz="1400" dirty="0" smtClean="0"/>
          </a:p>
          <a:p>
            <a:r>
              <a:rPr lang="en-US" sz="1200" dirty="0" smtClean="0"/>
              <a:t>Williams </a:t>
            </a:r>
            <a:r>
              <a:rPr lang="en-US" sz="1200" dirty="0"/>
              <a:t>plot describing applicability domains of GA-MLR model. </a:t>
            </a:r>
            <a:endParaRPr lang="en-US" sz="1200" dirty="0" smtClean="0"/>
          </a:p>
          <a:p>
            <a:r>
              <a:rPr lang="en-US" sz="1200" dirty="0" smtClean="0"/>
              <a:t>Solid </a:t>
            </a:r>
            <a:r>
              <a:rPr lang="en-US" sz="1200" dirty="0"/>
              <a:t>lines represent the residual threshold </a:t>
            </a:r>
            <a:endParaRPr lang="en-US" sz="1200" dirty="0" smtClean="0"/>
          </a:p>
          <a:p>
            <a:r>
              <a:rPr lang="en-US" sz="1200" dirty="0" smtClean="0"/>
              <a:t>(</a:t>
            </a:r>
            <a:r>
              <a:rPr lang="en-US" sz="1200" dirty="0"/>
              <a:t>0 ± 3 standard deviation units), and dashed line represents </a:t>
            </a:r>
            <a:endParaRPr lang="en-US" sz="1200" dirty="0" smtClean="0"/>
          </a:p>
          <a:p>
            <a:r>
              <a:rPr lang="en-US" sz="1200" dirty="0" smtClean="0"/>
              <a:t>the </a:t>
            </a:r>
            <a:r>
              <a:rPr lang="en-US" sz="1200" dirty="0"/>
              <a:t>critical leverage value (h*). </a:t>
            </a:r>
          </a:p>
          <a:p>
            <a:endParaRPr lang="en-US" dirty="0"/>
          </a:p>
        </p:txBody>
      </p:sp>
    </p:spTree>
    <p:extLst>
      <p:ext uri="{BB962C8B-B14F-4D97-AF65-F5344CB8AC3E}">
        <p14:creationId xmlns:p14="http://schemas.microsoft.com/office/powerpoint/2010/main" val="29993617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 name="TextBox 1272"/>
          <p:cNvSpPr txBox="1"/>
          <p:nvPr/>
        </p:nvSpPr>
        <p:spPr>
          <a:xfrm>
            <a:off x="137732" y="5150584"/>
            <a:ext cx="8853868" cy="1631216"/>
          </a:xfrm>
          <a:prstGeom prst="rect">
            <a:avLst/>
          </a:prstGeom>
          <a:noFill/>
        </p:spPr>
        <p:txBody>
          <a:bodyPr wrap="square" rtlCol="0">
            <a:spAutoFit/>
          </a:bodyPr>
          <a:lstStyle/>
          <a:p>
            <a:pPr algn="just"/>
            <a:r>
              <a:rPr lang="en-US" sz="1400" b="1" dirty="0" smtClean="0">
                <a:cs typeface="Arial" panose="020B0604020202020204" pitchFamily="34" charset="0"/>
              </a:rPr>
              <a:t> Figure 5. Proposed Mechanism of Eukaryotic Cell Death </a:t>
            </a:r>
          </a:p>
          <a:p>
            <a:pPr algn="just"/>
            <a:r>
              <a:rPr lang="en-US" sz="1200" dirty="0" smtClean="0"/>
              <a:t>1. Electrons leak from ETC during respiration. 2. The free electrons interact with various molecules in the cell to produce free radicals. 3. </a:t>
            </a:r>
            <a:r>
              <a:rPr lang="en-US" sz="1200" dirty="0" err="1" smtClean="0"/>
              <a:t>MeOx</a:t>
            </a:r>
            <a:r>
              <a:rPr lang="en-US" sz="1200" dirty="0" smtClean="0"/>
              <a:t> </a:t>
            </a:r>
            <a:r>
              <a:rPr lang="en-US" sz="1200" dirty="0" err="1" smtClean="0"/>
              <a:t>cations</a:t>
            </a:r>
            <a:r>
              <a:rPr lang="en-US" sz="1200" dirty="0" smtClean="0"/>
              <a:t> in the cell increase the production of free radicals, particularly the OH˙</a:t>
            </a:r>
            <a:r>
              <a:rPr lang="en-US" sz="1200" baseline="30000" dirty="0" smtClean="0"/>
              <a:t>-</a:t>
            </a:r>
            <a:r>
              <a:rPr lang="en-US" sz="1200" dirty="0" smtClean="0"/>
              <a:t> . 4. The OH˙</a:t>
            </a:r>
            <a:r>
              <a:rPr lang="en-US" sz="1200" baseline="30000" dirty="0" smtClean="0"/>
              <a:t>- </a:t>
            </a:r>
            <a:r>
              <a:rPr lang="en-US" sz="1200" dirty="0" smtClean="0"/>
              <a:t>and</a:t>
            </a:r>
            <a:r>
              <a:rPr lang="en-US" sz="1200" b="1" dirty="0"/>
              <a:t> </a:t>
            </a:r>
            <a:r>
              <a:rPr lang="en-US" sz="1200" dirty="0" smtClean="0"/>
              <a:t>O</a:t>
            </a:r>
            <a:r>
              <a:rPr lang="en-US" sz="1200" baseline="-25000" dirty="0" smtClean="0"/>
              <a:t>2</a:t>
            </a:r>
            <a:r>
              <a:rPr lang="en-US" sz="1200" dirty="0" smtClean="0"/>
              <a:t>˙</a:t>
            </a:r>
            <a:r>
              <a:rPr lang="en-US" sz="1200" baseline="30000" dirty="0" smtClean="0"/>
              <a:t>-</a:t>
            </a:r>
            <a:r>
              <a:rPr lang="en-US" sz="1200" dirty="0" smtClean="0"/>
              <a:t> attack the </a:t>
            </a:r>
            <a:r>
              <a:rPr lang="en-US" sz="1200" dirty="0" err="1" smtClean="0"/>
              <a:t>mtDNA</a:t>
            </a:r>
            <a:r>
              <a:rPr lang="en-US" sz="1200" dirty="0" smtClean="0"/>
              <a:t>, producing single and double strand breaks and blocking replication of DNA. 5. Proteins are attacked by free radicals and oxidized, which impairs their function. This leads to a more inefficient ETC which then produces more free radicals. 6. The protonated form </a:t>
            </a:r>
            <a:r>
              <a:rPr lang="en-US" sz="1200" dirty="0"/>
              <a:t>of O</a:t>
            </a:r>
            <a:r>
              <a:rPr lang="en-US" sz="1200" baseline="-25000" dirty="0"/>
              <a:t>2</a:t>
            </a:r>
            <a:r>
              <a:rPr lang="en-US" sz="1200" dirty="0" smtClean="0"/>
              <a:t>˙, OH</a:t>
            </a:r>
            <a:r>
              <a:rPr lang="en-US" sz="1200" dirty="0"/>
              <a:t>˙</a:t>
            </a:r>
            <a:r>
              <a:rPr lang="en-US" sz="1200" baseline="30000" dirty="0"/>
              <a:t>- </a:t>
            </a:r>
            <a:r>
              <a:rPr lang="en-US" sz="1200" dirty="0" smtClean="0"/>
              <a:t>, and </a:t>
            </a:r>
            <a:r>
              <a:rPr lang="en-US" sz="1200" dirty="0" err="1" smtClean="0"/>
              <a:t>MeOx</a:t>
            </a:r>
            <a:r>
              <a:rPr lang="en-US" sz="1200" dirty="0" smtClean="0"/>
              <a:t> cause autocatalytic lipid peroxidation. This decreases the fluidity of the membrane which leads to a loss of mitochondrial membrane potential and causes the contents of the matrix to spill into </a:t>
            </a:r>
            <a:r>
              <a:rPr lang="en-US" sz="1200" dirty="0"/>
              <a:t>the inner </a:t>
            </a:r>
            <a:r>
              <a:rPr lang="en-US" sz="1200" dirty="0" smtClean="0"/>
              <a:t>membrane. 7. The release of </a:t>
            </a:r>
            <a:r>
              <a:rPr lang="en-US" sz="1200" dirty="0" err="1" smtClean="0"/>
              <a:t>Ca</a:t>
            </a:r>
            <a:r>
              <a:rPr lang="en-US" sz="1200" baseline="30000" dirty="0" smtClean="0"/>
              <a:t>++</a:t>
            </a:r>
            <a:r>
              <a:rPr lang="en-US" sz="1200" dirty="0" smtClean="0"/>
              <a:t>  and  other proteins activates caspases and turns on the mitochondrial apoptosis pathway. </a:t>
            </a:r>
            <a:endParaRPr lang="en-US" sz="1200" dirty="0"/>
          </a:p>
        </p:txBody>
      </p:sp>
      <p:grpSp>
        <p:nvGrpSpPr>
          <p:cNvPr id="32" name="Group 31"/>
          <p:cNvGrpSpPr/>
          <p:nvPr/>
        </p:nvGrpSpPr>
        <p:grpSpPr>
          <a:xfrm>
            <a:off x="186197" y="239611"/>
            <a:ext cx="3319003" cy="827189"/>
            <a:chOff x="76201" y="0"/>
            <a:chExt cx="3217012" cy="827189"/>
          </a:xfrm>
        </p:grpSpPr>
        <p:sp>
          <p:nvSpPr>
            <p:cNvPr id="1263" name="Rectangle 1262"/>
            <p:cNvSpPr/>
            <p:nvPr/>
          </p:nvSpPr>
          <p:spPr>
            <a:xfrm>
              <a:off x="76201" y="0"/>
              <a:ext cx="3127668" cy="8271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9" name="Group 1428"/>
            <p:cNvGrpSpPr/>
            <p:nvPr/>
          </p:nvGrpSpPr>
          <p:grpSpPr>
            <a:xfrm>
              <a:off x="135842" y="336378"/>
              <a:ext cx="1622292" cy="378507"/>
              <a:chOff x="187598" y="336378"/>
              <a:chExt cx="1622292" cy="378507"/>
            </a:xfrm>
          </p:grpSpPr>
          <p:sp>
            <p:nvSpPr>
              <p:cNvPr id="1257" name="Freeform 1256"/>
              <p:cNvSpPr/>
              <p:nvPr/>
            </p:nvSpPr>
            <p:spPr>
              <a:xfrm>
                <a:off x="446838" y="355334"/>
                <a:ext cx="96611" cy="114300"/>
              </a:xfrm>
              <a:custGeom>
                <a:avLst/>
                <a:gdLst>
                  <a:gd name="connsiteX0" fmla="*/ 86053 w 96611"/>
                  <a:gd name="connsiteY0" fmla="*/ 0 h 114300"/>
                  <a:gd name="connsiteX1" fmla="*/ 86053 w 96611"/>
                  <a:gd name="connsiteY1" fmla="*/ 0 h 114300"/>
                  <a:gd name="connsiteX2" fmla="*/ 52716 w 96611"/>
                  <a:gd name="connsiteY2" fmla="*/ 28575 h 114300"/>
                  <a:gd name="connsiteX3" fmla="*/ 24141 w 96611"/>
                  <a:gd name="connsiteY3" fmla="*/ 52388 h 114300"/>
                  <a:gd name="connsiteX4" fmla="*/ 9853 w 96611"/>
                  <a:gd name="connsiteY4" fmla="*/ 57150 h 114300"/>
                  <a:gd name="connsiteX5" fmla="*/ 328 w 96611"/>
                  <a:gd name="connsiteY5" fmla="*/ 71438 h 114300"/>
                  <a:gd name="connsiteX6" fmla="*/ 5091 w 96611"/>
                  <a:gd name="connsiteY6" fmla="*/ 100013 h 114300"/>
                  <a:gd name="connsiteX7" fmla="*/ 43191 w 96611"/>
                  <a:gd name="connsiteY7" fmla="*/ 114300 h 114300"/>
                  <a:gd name="connsiteX8" fmla="*/ 71766 w 96611"/>
                  <a:gd name="connsiteY8" fmla="*/ 109538 h 114300"/>
                  <a:gd name="connsiteX9" fmla="*/ 76528 w 96611"/>
                  <a:gd name="connsiteY9" fmla="*/ 85725 h 114300"/>
                  <a:gd name="connsiteX10" fmla="*/ 90816 w 96611"/>
                  <a:gd name="connsiteY10" fmla="*/ 57150 h 114300"/>
                  <a:gd name="connsiteX11" fmla="*/ 90816 w 96611"/>
                  <a:gd name="connsiteY11" fmla="*/ 14288 h 114300"/>
                  <a:gd name="connsiteX12" fmla="*/ 86053 w 96611"/>
                  <a:gd name="connsiteY12"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611" h="114300">
                    <a:moveTo>
                      <a:pt x="86053" y="0"/>
                    </a:moveTo>
                    <a:lnTo>
                      <a:pt x="86053" y="0"/>
                    </a:lnTo>
                    <a:cubicBezTo>
                      <a:pt x="74941" y="9525"/>
                      <a:pt x="63595" y="18784"/>
                      <a:pt x="52716" y="28575"/>
                    </a:cubicBezTo>
                    <a:cubicBezTo>
                      <a:pt x="39552" y="40422"/>
                      <a:pt x="39637" y="44640"/>
                      <a:pt x="24141" y="52388"/>
                    </a:cubicBezTo>
                    <a:cubicBezTo>
                      <a:pt x="19651" y="54633"/>
                      <a:pt x="14616" y="55563"/>
                      <a:pt x="9853" y="57150"/>
                    </a:cubicBezTo>
                    <a:cubicBezTo>
                      <a:pt x="6678" y="61913"/>
                      <a:pt x="960" y="65749"/>
                      <a:pt x="328" y="71438"/>
                    </a:cubicBezTo>
                    <a:cubicBezTo>
                      <a:pt x="-738" y="81035"/>
                      <a:pt x="773" y="91376"/>
                      <a:pt x="5091" y="100013"/>
                    </a:cubicBezTo>
                    <a:cubicBezTo>
                      <a:pt x="10542" y="110914"/>
                      <a:pt x="35788" y="112820"/>
                      <a:pt x="43191" y="114300"/>
                    </a:cubicBezTo>
                    <a:cubicBezTo>
                      <a:pt x="52716" y="112713"/>
                      <a:pt x="64434" y="115822"/>
                      <a:pt x="71766" y="109538"/>
                    </a:cubicBezTo>
                    <a:cubicBezTo>
                      <a:pt x="77912" y="104270"/>
                      <a:pt x="74565" y="93578"/>
                      <a:pt x="76528" y="85725"/>
                    </a:cubicBezTo>
                    <a:cubicBezTo>
                      <a:pt x="80471" y="69954"/>
                      <a:pt x="81506" y="71116"/>
                      <a:pt x="90816" y="57150"/>
                    </a:cubicBezTo>
                    <a:cubicBezTo>
                      <a:pt x="96634" y="39694"/>
                      <a:pt x="100245" y="36289"/>
                      <a:pt x="90816" y="14288"/>
                    </a:cubicBezTo>
                    <a:cubicBezTo>
                      <a:pt x="89418" y="11025"/>
                      <a:pt x="86847" y="2381"/>
                      <a:pt x="86053" y="0"/>
                    </a:cubicBezTo>
                    <a:close/>
                  </a:path>
                </a:pathLst>
              </a:cu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8" name="Group 1427"/>
              <p:cNvGrpSpPr/>
              <p:nvPr/>
            </p:nvGrpSpPr>
            <p:grpSpPr>
              <a:xfrm>
                <a:off x="187598" y="336378"/>
                <a:ext cx="1622292" cy="378507"/>
                <a:chOff x="187598" y="336378"/>
                <a:chExt cx="1622292" cy="378507"/>
              </a:xfrm>
            </p:grpSpPr>
            <p:sp>
              <p:nvSpPr>
                <p:cNvPr id="1260" name="Isosceles Triangle 1259"/>
                <p:cNvSpPr/>
                <p:nvPr/>
              </p:nvSpPr>
              <p:spPr>
                <a:xfrm>
                  <a:off x="446838" y="576641"/>
                  <a:ext cx="117823" cy="127039"/>
                </a:xfrm>
                <a:prstGeom prst="triangl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1" name="Trapezoid 1260"/>
                <p:cNvSpPr/>
                <p:nvPr/>
              </p:nvSpPr>
              <p:spPr>
                <a:xfrm>
                  <a:off x="187598" y="581220"/>
                  <a:ext cx="146301" cy="126539"/>
                </a:xfrm>
                <a:prstGeom prst="trapezoid">
                  <a:avLst/>
                </a:prstGeom>
                <a:solidFill>
                  <a:srgbClr val="85EBC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2" name="TextBox 1261"/>
                <p:cNvSpPr txBox="1"/>
                <p:nvPr/>
              </p:nvSpPr>
              <p:spPr>
                <a:xfrm>
                  <a:off x="451235" y="379716"/>
                  <a:ext cx="1358655" cy="335169"/>
                </a:xfrm>
                <a:prstGeom prst="rect">
                  <a:avLst/>
                </a:prstGeom>
                <a:noFill/>
              </p:spPr>
              <p:txBody>
                <a:bodyPr wrap="square" rtlCol="0">
                  <a:spAutoFit/>
                </a:bodyPr>
                <a:lstStyle/>
                <a:p>
                  <a:pPr algn="ctr"/>
                  <a:r>
                    <a:rPr lang="en-US" sz="1200" dirty="0" smtClean="0"/>
                    <a:t>= Matrix Proteins</a:t>
                  </a:r>
                  <a:endParaRPr lang="en-US" sz="1200" dirty="0"/>
                </a:p>
              </p:txBody>
            </p:sp>
            <p:sp>
              <p:nvSpPr>
                <p:cNvPr id="1255" name="Oval 1254"/>
                <p:cNvSpPr/>
                <p:nvPr/>
              </p:nvSpPr>
              <p:spPr>
                <a:xfrm>
                  <a:off x="207619" y="336378"/>
                  <a:ext cx="121032" cy="171979"/>
                </a:xfrm>
                <a:prstGeom prst="ellipse">
                  <a:avLst/>
                </a:prstGeom>
                <a:solidFill>
                  <a:schemeClr val="accent6"/>
                </a:solidFill>
                <a:ln w="12700">
                  <a:solidFill>
                    <a:srgbClr val="FFFF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33" name="Group 1432"/>
            <p:cNvGrpSpPr/>
            <p:nvPr/>
          </p:nvGrpSpPr>
          <p:grpSpPr>
            <a:xfrm>
              <a:off x="161265" y="1928"/>
              <a:ext cx="1417356" cy="369332"/>
              <a:chOff x="221647" y="1928"/>
              <a:chExt cx="1417356" cy="369332"/>
            </a:xfrm>
          </p:grpSpPr>
          <p:sp>
            <p:nvSpPr>
              <p:cNvPr id="1259" name="TextBox 1258"/>
              <p:cNvSpPr txBox="1"/>
              <p:nvPr/>
            </p:nvSpPr>
            <p:spPr>
              <a:xfrm>
                <a:off x="488153" y="49760"/>
                <a:ext cx="1150850" cy="276999"/>
              </a:xfrm>
              <a:prstGeom prst="rect">
                <a:avLst/>
              </a:prstGeom>
              <a:noFill/>
            </p:spPr>
            <p:txBody>
              <a:bodyPr wrap="square" rtlCol="0">
                <a:spAutoFit/>
              </a:bodyPr>
              <a:lstStyle/>
              <a:p>
                <a:pPr algn="ctr"/>
                <a:r>
                  <a:rPr lang="en-US" sz="1200" dirty="0" smtClean="0"/>
                  <a:t>= </a:t>
                </a:r>
                <a:r>
                  <a:rPr lang="en-US" sz="1200" dirty="0" err="1" smtClean="0"/>
                  <a:t>MeOx</a:t>
                </a:r>
                <a:r>
                  <a:rPr lang="en-US" sz="1200" baseline="30000" dirty="0" smtClean="0"/>
                  <a:t> </a:t>
                </a:r>
                <a:r>
                  <a:rPr lang="en-US" sz="1200" dirty="0" err="1"/>
                  <a:t>C</a:t>
                </a:r>
                <a:r>
                  <a:rPr lang="en-US" sz="1200" dirty="0" err="1" smtClean="0"/>
                  <a:t>ation</a:t>
                </a:r>
                <a:endParaRPr lang="en-US" sz="1200" dirty="0"/>
              </a:p>
            </p:txBody>
          </p:sp>
          <p:sp>
            <p:nvSpPr>
              <p:cNvPr id="1256" name="TextBox 1255"/>
              <p:cNvSpPr txBox="1"/>
              <p:nvPr/>
            </p:nvSpPr>
            <p:spPr>
              <a:xfrm>
                <a:off x="221647" y="1928"/>
                <a:ext cx="214125" cy="369332"/>
              </a:xfrm>
              <a:prstGeom prst="rect">
                <a:avLst/>
              </a:prstGeom>
              <a:noFill/>
            </p:spPr>
            <p:txBody>
              <a:bodyPr wrap="square" rtlCol="0">
                <a:spAutoFit/>
              </a:bodyPr>
              <a:lstStyle/>
              <a:p>
                <a:r>
                  <a:rPr lang="en-US" b="1" dirty="0" smtClean="0"/>
                  <a:t>+</a:t>
                </a:r>
                <a:endParaRPr lang="en-US" b="1" dirty="0"/>
              </a:p>
            </p:txBody>
          </p:sp>
        </p:grpSp>
        <p:grpSp>
          <p:nvGrpSpPr>
            <p:cNvPr id="1434" name="Group 1433"/>
            <p:cNvGrpSpPr/>
            <p:nvPr/>
          </p:nvGrpSpPr>
          <p:grpSpPr>
            <a:xfrm>
              <a:off x="1717427" y="48091"/>
              <a:ext cx="883447" cy="276999"/>
              <a:chOff x="1777809" y="48091"/>
              <a:chExt cx="883447" cy="276999"/>
            </a:xfrm>
          </p:grpSpPr>
          <p:sp>
            <p:nvSpPr>
              <p:cNvPr id="1494" name="Hexagon 1493"/>
              <p:cNvSpPr/>
              <p:nvPr/>
            </p:nvSpPr>
            <p:spPr>
              <a:xfrm>
                <a:off x="1777809" y="108484"/>
                <a:ext cx="176137" cy="156217"/>
              </a:xfrm>
              <a:prstGeom prst="hexagon">
                <a:avLst/>
              </a:prstGeom>
              <a:solidFill>
                <a:srgbClr val="FF66CC"/>
              </a:solidFill>
              <a:ln>
                <a:solidFill>
                  <a:srgbClr val="AD5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6" name="TextBox 1375"/>
              <p:cNvSpPr txBox="1"/>
              <p:nvPr/>
            </p:nvSpPr>
            <p:spPr>
              <a:xfrm>
                <a:off x="1994089" y="48091"/>
                <a:ext cx="667167" cy="276999"/>
              </a:xfrm>
              <a:prstGeom prst="rect">
                <a:avLst/>
              </a:prstGeom>
              <a:noFill/>
            </p:spPr>
            <p:txBody>
              <a:bodyPr wrap="square" rtlCol="0">
                <a:spAutoFit/>
              </a:bodyPr>
              <a:lstStyle/>
              <a:p>
                <a:pPr algn="ctr"/>
                <a:r>
                  <a:rPr lang="en-US" sz="1200" dirty="0" smtClean="0"/>
                  <a:t>= </a:t>
                </a:r>
                <a:r>
                  <a:rPr lang="en-US" sz="1200" dirty="0" err="1" smtClean="0"/>
                  <a:t>Ca</a:t>
                </a:r>
                <a:r>
                  <a:rPr lang="en-US" sz="1200" baseline="30000" dirty="0" smtClean="0"/>
                  <a:t>++</a:t>
                </a:r>
                <a:endParaRPr lang="en-US" sz="1200" baseline="30000" dirty="0"/>
              </a:p>
            </p:txBody>
          </p:sp>
        </p:grpSp>
        <p:grpSp>
          <p:nvGrpSpPr>
            <p:cNvPr id="1439" name="Group 1438"/>
            <p:cNvGrpSpPr/>
            <p:nvPr/>
          </p:nvGrpSpPr>
          <p:grpSpPr>
            <a:xfrm>
              <a:off x="1708036" y="356514"/>
              <a:ext cx="1585177" cy="461665"/>
              <a:chOff x="1768418" y="356514"/>
              <a:chExt cx="1585177" cy="461665"/>
            </a:xfrm>
          </p:grpSpPr>
          <p:sp>
            <p:nvSpPr>
              <p:cNvPr id="1405" name="Flowchart: Stored Data 1404"/>
              <p:cNvSpPr>
                <a:spLocks noChangeAspect="1"/>
              </p:cNvSpPr>
              <p:nvPr/>
            </p:nvSpPr>
            <p:spPr>
              <a:xfrm>
                <a:off x="1777044" y="573662"/>
                <a:ext cx="189754" cy="94179"/>
              </a:xfrm>
              <a:prstGeom prst="flowChartOnlineStorage">
                <a:avLst/>
              </a:prstGeom>
              <a:solidFill>
                <a:srgbClr val="FFFF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6" name="Flowchart: Display 1405"/>
              <p:cNvSpPr>
                <a:spLocks noChangeAspect="1"/>
              </p:cNvSpPr>
              <p:nvPr/>
            </p:nvSpPr>
            <p:spPr>
              <a:xfrm>
                <a:off x="1768418" y="370940"/>
                <a:ext cx="196395" cy="136977"/>
              </a:xfrm>
              <a:prstGeom prst="flowChartDisplay">
                <a:avLst/>
              </a:prstGeom>
              <a:solidFill>
                <a:srgbClr val="0085FE"/>
              </a:solidFill>
              <a:ln w="190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7" name="TextBox 1406"/>
              <p:cNvSpPr txBox="1"/>
              <p:nvPr/>
            </p:nvSpPr>
            <p:spPr>
              <a:xfrm>
                <a:off x="1887144" y="356514"/>
                <a:ext cx="1466451" cy="461665"/>
              </a:xfrm>
              <a:prstGeom prst="rect">
                <a:avLst/>
              </a:prstGeom>
              <a:noFill/>
            </p:spPr>
            <p:txBody>
              <a:bodyPr wrap="square" rtlCol="0">
                <a:spAutoFit/>
              </a:bodyPr>
              <a:lstStyle/>
              <a:p>
                <a:pPr algn="ctr"/>
                <a:r>
                  <a:rPr lang="en-US" sz="1200" dirty="0" smtClean="0"/>
                  <a:t>= Caspases and apoptotic proteins</a:t>
                </a:r>
                <a:endParaRPr lang="en-US" sz="1200" dirty="0"/>
              </a:p>
            </p:txBody>
          </p:sp>
        </p:grpSp>
      </p:gr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668" y="1219199"/>
            <a:ext cx="7705864" cy="4052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62310"/>
            <a:ext cx="2120900" cy="193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Arrow Connector 18"/>
          <p:cNvCxnSpPr/>
          <p:nvPr/>
        </p:nvCxnSpPr>
        <p:spPr>
          <a:xfrm flipH="1">
            <a:off x="6477000" y="1371600"/>
            <a:ext cx="457200" cy="331629"/>
          </a:xfrm>
          <a:prstGeom prst="straightConnector1">
            <a:avLst/>
          </a:prstGeom>
          <a:ln w="28575">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6555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0"/>
            <a:ext cx="9144000" cy="6858000"/>
          </a:xfrm>
          <a:prstGeom prst="rect">
            <a:avLst/>
          </a:prstGeom>
          <a:solidFill>
            <a:schemeClr val="bg1"/>
          </a:solidFill>
          <a:ln w="9525" algn="ctr">
            <a:noFill/>
            <a:miter lim="800000"/>
            <a:headEnd/>
            <a:tailEnd/>
          </a:ln>
        </p:spPr>
        <p:txBody>
          <a:bodyPr wrap="none" anchor="ctr"/>
          <a:lstStyle/>
          <a:p>
            <a:pPr marL="457200" indent="-457200" algn="ctr" eaLnBrk="0" hangingPunct="0">
              <a:lnSpc>
                <a:spcPct val="80000"/>
              </a:lnSpc>
              <a:spcBef>
                <a:spcPct val="30000"/>
              </a:spcBef>
              <a:buSzPct val="100000"/>
            </a:pPr>
            <a:endParaRPr lang="en-US" sz="2400" b="1">
              <a:latin typeface="Calibri" pitchFamily="34" charset="0"/>
            </a:endParaRPr>
          </a:p>
        </p:txBody>
      </p:sp>
      <p:sp>
        <p:nvSpPr>
          <p:cNvPr id="13315" name="Text Box 5"/>
          <p:cNvSpPr txBox="1">
            <a:spLocks noChangeArrowheads="1"/>
          </p:cNvSpPr>
          <p:nvPr/>
        </p:nvSpPr>
        <p:spPr bwMode="auto">
          <a:xfrm>
            <a:off x="74613" y="1704975"/>
            <a:ext cx="4344987" cy="590550"/>
          </a:xfrm>
          <a:prstGeom prst="rect">
            <a:avLst/>
          </a:prstGeom>
          <a:noFill/>
          <a:ln w="9525" algn="ctr">
            <a:noFill/>
            <a:miter lim="800000"/>
            <a:headEnd/>
            <a:tailEnd/>
          </a:ln>
        </p:spPr>
        <p:txBody>
          <a:bodyPr>
            <a:spAutoFit/>
          </a:bodyPr>
          <a:lstStyle/>
          <a:p>
            <a:pPr eaLnBrk="0" hangingPunct="0">
              <a:lnSpc>
                <a:spcPct val="80000"/>
              </a:lnSpc>
              <a:spcBef>
                <a:spcPct val="30000"/>
              </a:spcBef>
              <a:buSzPct val="100000"/>
            </a:pPr>
            <a:r>
              <a:rPr lang="en-US" sz="2000" b="1" i="1">
                <a:latin typeface="Calibri" pitchFamily="34" charset="0"/>
              </a:rPr>
              <a:t>“[Nanotechnology] could create weapons worse than nuclear.”</a:t>
            </a:r>
            <a:r>
              <a:rPr lang="en-US" sz="2000" b="1">
                <a:latin typeface="Calibri" pitchFamily="34" charset="0"/>
              </a:rPr>
              <a:t>  </a:t>
            </a:r>
          </a:p>
        </p:txBody>
      </p:sp>
      <p:sp>
        <p:nvSpPr>
          <p:cNvPr id="13316" name="Text Box 7"/>
          <p:cNvSpPr txBox="1">
            <a:spLocks noChangeArrowheads="1"/>
          </p:cNvSpPr>
          <p:nvPr/>
        </p:nvSpPr>
        <p:spPr bwMode="auto">
          <a:xfrm>
            <a:off x="76200" y="3352800"/>
            <a:ext cx="4440238" cy="485775"/>
          </a:xfrm>
          <a:prstGeom prst="rect">
            <a:avLst/>
          </a:prstGeom>
          <a:noFill/>
          <a:ln w="9525" algn="ctr">
            <a:noFill/>
            <a:miter lim="800000"/>
            <a:headEnd/>
            <a:tailEnd/>
          </a:ln>
        </p:spPr>
        <p:txBody>
          <a:bodyPr>
            <a:spAutoFit/>
          </a:bodyPr>
          <a:lstStyle/>
          <a:p>
            <a:pPr eaLnBrk="0" hangingPunct="0">
              <a:lnSpc>
                <a:spcPct val="80000"/>
              </a:lnSpc>
              <a:spcBef>
                <a:spcPct val="30000"/>
              </a:spcBef>
              <a:buSzPct val="100000"/>
            </a:pPr>
            <a:r>
              <a:rPr lang="en-US" sz="1600" b="1">
                <a:latin typeface="Calibri" pitchFamily="34" charset="0"/>
              </a:rPr>
              <a:t>Respondents from Survey – Woodrow Wilson International Center for Scholars</a:t>
            </a:r>
          </a:p>
        </p:txBody>
      </p:sp>
      <p:pic>
        <p:nvPicPr>
          <p:cNvPr id="13317" name="Picture 9" descr="Nano-Pants_Article"/>
          <p:cNvPicPr>
            <a:picLocks noChangeAspect="1" noChangeArrowheads="1"/>
          </p:cNvPicPr>
          <p:nvPr/>
        </p:nvPicPr>
        <p:blipFill>
          <a:blip r:embed="rId3" cstate="print"/>
          <a:srcRect l="12456" r="853" b="46107"/>
          <a:stretch>
            <a:fillRect/>
          </a:stretch>
        </p:blipFill>
        <p:spPr bwMode="auto">
          <a:xfrm>
            <a:off x="152400" y="3935413"/>
            <a:ext cx="7745413" cy="2922587"/>
          </a:xfrm>
          <a:prstGeom prst="rect">
            <a:avLst/>
          </a:prstGeom>
          <a:noFill/>
          <a:ln w="9525">
            <a:noFill/>
            <a:miter lim="800000"/>
            <a:headEnd/>
            <a:tailEnd/>
          </a:ln>
        </p:spPr>
      </p:pic>
      <p:cxnSp>
        <p:nvCxnSpPr>
          <p:cNvPr id="11" name="Straight Connector 10"/>
          <p:cNvCxnSpPr/>
          <p:nvPr/>
        </p:nvCxnSpPr>
        <p:spPr>
          <a:xfrm rot="5400000">
            <a:off x="-3352800" y="3352800"/>
            <a:ext cx="7239000" cy="76200"/>
          </a:xfrm>
          <a:prstGeom prst="line">
            <a:avLst/>
          </a:prstGeom>
        </p:spPr>
        <p:style>
          <a:lnRef idx="1">
            <a:schemeClr val="accent1"/>
          </a:lnRef>
          <a:fillRef idx="0">
            <a:schemeClr val="accent1"/>
          </a:fillRef>
          <a:effectRef idx="0">
            <a:schemeClr val="accent1"/>
          </a:effectRef>
          <a:fontRef idx="minor">
            <a:schemeClr val="tx1"/>
          </a:fontRef>
        </p:style>
      </p:cxnSp>
      <p:sp>
        <p:nvSpPr>
          <p:cNvPr id="13319" name="Text Box 6"/>
          <p:cNvSpPr txBox="1">
            <a:spLocks noChangeArrowheads="1"/>
          </p:cNvSpPr>
          <p:nvPr/>
        </p:nvSpPr>
        <p:spPr bwMode="auto">
          <a:xfrm>
            <a:off x="76200" y="2505075"/>
            <a:ext cx="4433888" cy="923925"/>
          </a:xfrm>
          <a:prstGeom prst="rect">
            <a:avLst/>
          </a:prstGeom>
          <a:noFill/>
          <a:ln w="9525" algn="ctr">
            <a:noFill/>
            <a:miter lim="800000"/>
            <a:headEnd/>
            <a:tailEnd/>
          </a:ln>
        </p:spPr>
        <p:txBody>
          <a:bodyPr>
            <a:spAutoFit/>
          </a:bodyPr>
          <a:lstStyle/>
          <a:p>
            <a:pPr eaLnBrk="0" hangingPunct="0">
              <a:lnSpc>
                <a:spcPct val="80000"/>
              </a:lnSpc>
              <a:spcBef>
                <a:spcPct val="30000"/>
              </a:spcBef>
              <a:buSzPct val="100000"/>
            </a:pPr>
            <a:r>
              <a:rPr lang="en-US" sz="2000" b="1" i="1">
                <a:latin typeface="Calibri" pitchFamily="34" charset="0"/>
              </a:rPr>
              <a:t>“I have reservations as far as its use in food, animals, in the chain that we eat.”</a:t>
            </a:r>
            <a:endParaRPr lang="en-US" sz="2000">
              <a:latin typeface="Calibri" pitchFamily="34" charset="0"/>
            </a:endParaRPr>
          </a:p>
          <a:p>
            <a:pPr eaLnBrk="0" hangingPunct="0">
              <a:lnSpc>
                <a:spcPct val="80000"/>
              </a:lnSpc>
              <a:spcBef>
                <a:spcPct val="30000"/>
              </a:spcBef>
              <a:buSzPct val="100000"/>
              <a:buFontTx/>
              <a:buChar char="•"/>
            </a:pPr>
            <a:endParaRPr lang="en-US" sz="2000" b="1">
              <a:latin typeface="Calibri" pitchFamily="34" charset="0"/>
            </a:endParaRPr>
          </a:p>
        </p:txBody>
      </p:sp>
      <p:pic>
        <p:nvPicPr>
          <p:cNvPr id="13320" name="Picture 3" descr="NanoLawArticle"/>
          <p:cNvPicPr>
            <a:picLocks noChangeAspect="1" noChangeArrowheads="1"/>
          </p:cNvPicPr>
          <p:nvPr/>
        </p:nvPicPr>
        <p:blipFill>
          <a:blip r:embed="rId4" cstate="print"/>
          <a:srcRect l="28387"/>
          <a:stretch>
            <a:fillRect/>
          </a:stretch>
        </p:blipFill>
        <p:spPr bwMode="auto">
          <a:xfrm>
            <a:off x="5029200" y="0"/>
            <a:ext cx="4114800" cy="4171950"/>
          </a:xfrm>
          <a:prstGeom prst="rect">
            <a:avLst/>
          </a:prstGeom>
          <a:noFill/>
          <a:ln w="9525">
            <a:noFill/>
            <a:miter lim="800000"/>
            <a:headEnd/>
            <a:tailEnd/>
          </a:ln>
        </p:spPr>
      </p:pic>
      <p:pic>
        <p:nvPicPr>
          <p:cNvPr id="13321" name="Picture 8" descr="prey"/>
          <p:cNvPicPr>
            <a:picLocks noChangeAspect="1" noChangeArrowheads="1"/>
          </p:cNvPicPr>
          <p:nvPr/>
        </p:nvPicPr>
        <p:blipFill>
          <a:blip r:embed="rId5" cstate="print"/>
          <a:srcRect/>
          <a:stretch>
            <a:fillRect/>
          </a:stretch>
        </p:blipFill>
        <p:spPr bwMode="auto">
          <a:xfrm>
            <a:off x="3962400" y="762000"/>
            <a:ext cx="1219200" cy="1849438"/>
          </a:xfrm>
          <a:prstGeom prst="rect">
            <a:avLst/>
          </a:prstGeom>
          <a:noFill/>
          <a:ln w="9525">
            <a:solidFill>
              <a:schemeClr val="bg2"/>
            </a:solidFill>
            <a:miter lim="800000"/>
            <a:headEnd/>
            <a:tailEnd/>
          </a:ln>
        </p:spPr>
      </p:pic>
      <p:sp>
        <p:nvSpPr>
          <p:cNvPr id="13322" name="Rectangle 4"/>
          <p:cNvSpPr>
            <a:spLocks noChangeArrowheads="1"/>
          </p:cNvSpPr>
          <p:nvPr/>
        </p:nvSpPr>
        <p:spPr bwMode="auto">
          <a:xfrm>
            <a:off x="76200" y="0"/>
            <a:ext cx="4481513" cy="1865313"/>
          </a:xfrm>
          <a:prstGeom prst="rect">
            <a:avLst/>
          </a:prstGeom>
          <a:noFill/>
          <a:ln w="9525" algn="ctr">
            <a:noFill/>
            <a:miter lim="800000"/>
            <a:headEnd/>
            <a:tailEnd/>
          </a:ln>
        </p:spPr>
        <p:txBody>
          <a:bodyPr>
            <a:spAutoFit/>
          </a:bodyPr>
          <a:lstStyle/>
          <a:p>
            <a:pPr eaLnBrk="0" hangingPunct="0">
              <a:lnSpc>
                <a:spcPct val="80000"/>
              </a:lnSpc>
              <a:spcBef>
                <a:spcPct val="30000"/>
              </a:spcBef>
              <a:buSzPct val="100000"/>
            </a:pPr>
            <a:endParaRPr lang="en-US">
              <a:latin typeface="Calibri" pitchFamily="34" charset="0"/>
            </a:endParaRPr>
          </a:p>
          <a:p>
            <a:pPr eaLnBrk="0" hangingPunct="0">
              <a:lnSpc>
                <a:spcPct val="80000"/>
              </a:lnSpc>
              <a:spcBef>
                <a:spcPct val="30000"/>
              </a:spcBef>
              <a:buSzPct val="100000"/>
            </a:pPr>
            <a:r>
              <a:rPr lang="en-US" b="1" i="1">
                <a:latin typeface="Calibri" pitchFamily="34" charset="0"/>
              </a:rPr>
              <a:t>“What effect does it have on the environment? What happens if they don’t break down? How do we get rid of them? We don’t want to find out in 20 years that it causes cancer.”</a:t>
            </a:r>
            <a:endParaRPr lang="en-US">
              <a:latin typeface="Calibri" pitchFamily="34" charset="0"/>
            </a:endParaRPr>
          </a:p>
          <a:p>
            <a:pPr eaLnBrk="0" hangingPunct="0">
              <a:lnSpc>
                <a:spcPct val="80000"/>
              </a:lnSpc>
              <a:spcBef>
                <a:spcPct val="50000"/>
              </a:spcBef>
              <a:buSzPct val="100000"/>
            </a:pPr>
            <a:endParaRPr lang="en-US">
              <a:latin typeface="Times New Roman" pitchFamily="18"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1120" y="2295225"/>
            <a:ext cx="2952328" cy="3934385"/>
          </a:xfrm>
          <a:prstGeom prst="rect">
            <a:avLst/>
          </a:prstGeom>
        </p:spPr>
      </p:pic>
      <p:sp>
        <p:nvSpPr>
          <p:cNvPr id="4" name="Rectangle 3"/>
          <p:cNvSpPr/>
          <p:nvPr/>
        </p:nvSpPr>
        <p:spPr>
          <a:xfrm>
            <a:off x="251519" y="152401"/>
            <a:ext cx="8822771" cy="1200329"/>
          </a:xfrm>
          <a:prstGeom prst="rect">
            <a:avLst/>
          </a:prstGeom>
        </p:spPr>
        <p:txBody>
          <a:bodyPr wrap="square">
            <a:spAutoFit/>
          </a:bodyPr>
          <a:lstStyle/>
          <a:p>
            <a:pPr algn="ctr" fontAlgn="base">
              <a:spcBef>
                <a:spcPct val="0"/>
              </a:spcBef>
              <a:spcAft>
                <a:spcPct val="0"/>
              </a:spcAft>
            </a:pPr>
            <a:r>
              <a:rPr lang="en-US" altLang="en-US" sz="3600" b="1" dirty="0">
                <a:solidFill>
                  <a:srgbClr val="C00000"/>
                </a:solidFill>
              </a:rPr>
              <a:t>Nano-QSAR </a:t>
            </a:r>
            <a:r>
              <a:rPr lang="en-US" altLang="en-US" sz="3600" b="1" dirty="0" smtClean="0">
                <a:solidFill>
                  <a:srgbClr val="C00000"/>
                </a:solidFill>
              </a:rPr>
              <a:t>Based </a:t>
            </a:r>
            <a:r>
              <a:rPr lang="en-US" altLang="en-US" sz="3600" b="1" dirty="0">
                <a:solidFill>
                  <a:srgbClr val="C00000"/>
                </a:solidFill>
              </a:rPr>
              <a:t>on </a:t>
            </a:r>
            <a:r>
              <a:rPr lang="en-US" altLang="en-US" sz="3600" b="1" dirty="0" err="1">
                <a:solidFill>
                  <a:srgbClr val="C00000"/>
                </a:solidFill>
              </a:rPr>
              <a:t>SiRMS</a:t>
            </a:r>
            <a:r>
              <a:rPr lang="en-US" altLang="en-US" sz="3600" b="1" dirty="0">
                <a:solidFill>
                  <a:srgbClr val="C00000"/>
                </a:solidFill>
              </a:rPr>
              <a:t> and “Liquid Drop Model” </a:t>
            </a:r>
            <a:r>
              <a:rPr lang="en-US" altLang="en-US" sz="3600" b="1" dirty="0" smtClean="0">
                <a:solidFill>
                  <a:srgbClr val="C00000"/>
                </a:solidFill>
              </a:rPr>
              <a:t>Techniques</a:t>
            </a:r>
            <a:endParaRPr lang="en-US" altLang="en-US" sz="3600" b="1" dirty="0">
              <a:solidFill>
                <a:srgbClr val="C0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397738"/>
            <a:ext cx="3456384" cy="259228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3891" y="1360768"/>
            <a:ext cx="3600400" cy="2700300"/>
          </a:xfrm>
          <a:prstGeom prst="rect">
            <a:avLst/>
          </a:prstGeom>
        </p:spPr>
      </p:pic>
      <p:sp>
        <p:nvSpPr>
          <p:cNvPr id="12" name="Text Box 20"/>
          <p:cNvSpPr txBox="1">
            <a:spLocks noChangeArrowheads="1"/>
          </p:cNvSpPr>
          <p:nvPr/>
        </p:nvSpPr>
        <p:spPr bwMode="auto">
          <a:xfrm>
            <a:off x="2647246" y="6004818"/>
            <a:ext cx="3887302" cy="307752"/>
          </a:xfrm>
          <a:prstGeom prst="rect">
            <a:avLst/>
          </a:prstGeom>
          <a:noFill/>
          <a:ln>
            <a:headEnd/>
            <a:tailEnd/>
          </a:ln>
        </p:spPr>
        <p:style>
          <a:lnRef idx="1">
            <a:schemeClr val="accent4"/>
          </a:lnRef>
          <a:fillRef idx="2">
            <a:schemeClr val="accent4"/>
          </a:fillRef>
          <a:effectRef idx="1">
            <a:schemeClr val="accent4"/>
          </a:effectRef>
          <a:fontRef idx="minor">
            <a:schemeClr val="dk1"/>
          </a:fontRef>
        </p:style>
        <p:txBody>
          <a:bodyPr wrap="square" lIns="91415" tIns="45708" rIns="91415" bIns="45708">
            <a:spAutoFit/>
          </a:bodyPr>
          <a:lstStyle/>
          <a:p>
            <a:pPr algn="ctr" defTabSz="4073525" fontAlgn="base">
              <a:spcBef>
                <a:spcPct val="50000"/>
              </a:spcBef>
              <a:spcAft>
                <a:spcPct val="0"/>
              </a:spcAft>
              <a:defRPr/>
            </a:pPr>
            <a:r>
              <a:rPr lang="en-US" sz="1400" dirty="0">
                <a:solidFill>
                  <a:srgbClr val="000000"/>
                </a:solidFill>
                <a:latin typeface="Times New Roman" pitchFamily="18" charset="0"/>
                <a:cs typeface="Times New Roman" pitchFamily="18" charset="0"/>
              </a:rPr>
              <a:t>“Liquid Drop Model” descriptor representation</a:t>
            </a:r>
            <a:endParaRPr lang="ru-RU" sz="1400" dirty="0">
              <a:solidFill>
                <a:srgbClr val="000000"/>
              </a:solidFill>
              <a:latin typeface="Times New Roman" pitchFamily="18" charset="0"/>
              <a:cs typeface="Times New Roman" pitchFamily="18" charset="0"/>
            </a:endParaRPr>
          </a:p>
        </p:txBody>
      </p:sp>
      <p:sp>
        <p:nvSpPr>
          <p:cNvPr id="3" name="TextBox 2"/>
          <p:cNvSpPr txBox="1"/>
          <p:nvPr/>
        </p:nvSpPr>
        <p:spPr>
          <a:xfrm>
            <a:off x="284606" y="3749892"/>
            <a:ext cx="2893741" cy="523220"/>
          </a:xfrm>
          <a:prstGeom prst="rect">
            <a:avLst/>
          </a:prstGeom>
          <a:noFill/>
        </p:spPr>
        <p:txBody>
          <a:bodyPr wrap="none" rtlCol="0">
            <a:spAutoFit/>
          </a:bodyPr>
          <a:lstStyle/>
          <a:p>
            <a:pPr fontAlgn="base">
              <a:spcBef>
                <a:spcPct val="0"/>
              </a:spcBef>
              <a:spcAft>
                <a:spcPct val="0"/>
              </a:spcAft>
            </a:pPr>
            <a:r>
              <a:rPr lang="en-US" sz="1400" dirty="0" err="1">
                <a:solidFill>
                  <a:srgbClr val="000000"/>
                </a:solidFill>
              </a:rPr>
              <a:t>SiRMS</a:t>
            </a:r>
            <a:r>
              <a:rPr lang="en-US" sz="1400" dirty="0">
                <a:solidFill>
                  <a:srgbClr val="000000"/>
                </a:solidFill>
              </a:rPr>
              <a:t> – Simplex Representation </a:t>
            </a:r>
          </a:p>
          <a:p>
            <a:pPr fontAlgn="base">
              <a:spcBef>
                <a:spcPct val="0"/>
              </a:spcBef>
              <a:spcAft>
                <a:spcPct val="0"/>
              </a:spcAft>
            </a:pPr>
            <a:r>
              <a:rPr lang="en-US" sz="1400" dirty="0">
                <a:solidFill>
                  <a:srgbClr val="000000"/>
                </a:solidFill>
              </a:rPr>
              <a:t>                of Molecular Structure</a:t>
            </a:r>
          </a:p>
        </p:txBody>
      </p:sp>
      <p:sp>
        <p:nvSpPr>
          <p:cNvPr id="8" name="TextBox 7"/>
          <p:cNvSpPr txBox="1"/>
          <p:nvPr/>
        </p:nvSpPr>
        <p:spPr>
          <a:xfrm>
            <a:off x="3308014" y="1441173"/>
            <a:ext cx="2565767" cy="369332"/>
          </a:xfrm>
          <a:prstGeom prst="rect">
            <a:avLst/>
          </a:prstGeom>
          <a:noFill/>
        </p:spPr>
        <p:txBody>
          <a:bodyPr wrap="none" rtlCol="0">
            <a:spAutoFit/>
          </a:bodyPr>
          <a:lstStyle/>
          <a:p>
            <a:pPr fontAlgn="base">
              <a:spcBef>
                <a:spcPct val="0"/>
              </a:spcBef>
              <a:spcAft>
                <a:spcPct val="0"/>
              </a:spcAft>
            </a:pPr>
            <a:r>
              <a:rPr lang="en-US" i="1" dirty="0" err="1">
                <a:solidFill>
                  <a:srgbClr val="000099"/>
                </a:solidFill>
              </a:rPr>
              <a:t>E.Coli</a:t>
            </a:r>
            <a:r>
              <a:rPr lang="en-US" dirty="0">
                <a:solidFill>
                  <a:srgbClr val="000099"/>
                </a:solidFill>
              </a:rPr>
              <a:t> and </a:t>
            </a:r>
            <a:r>
              <a:rPr lang="en-US" i="1" dirty="0" err="1">
                <a:solidFill>
                  <a:srgbClr val="000099"/>
                </a:solidFill>
              </a:rPr>
              <a:t>HaCaT</a:t>
            </a:r>
            <a:r>
              <a:rPr lang="en-US" dirty="0">
                <a:solidFill>
                  <a:srgbClr val="000099"/>
                </a:solidFill>
              </a:rPr>
              <a:t> cells</a:t>
            </a:r>
          </a:p>
        </p:txBody>
      </p:sp>
      <p:sp>
        <p:nvSpPr>
          <p:cNvPr id="14" name="TextBox 13"/>
          <p:cNvSpPr txBox="1"/>
          <p:nvPr/>
        </p:nvSpPr>
        <p:spPr>
          <a:xfrm>
            <a:off x="6210405" y="3815739"/>
            <a:ext cx="2016899" cy="307777"/>
          </a:xfrm>
          <a:prstGeom prst="rect">
            <a:avLst/>
          </a:prstGeom>
          <a:noFill/>
        </p:spPr>
        <p:txBody>
          <a:bodyPr wrap="none" rtlCol="0">
            <a:spAutoFit/>
          </a:bodyPr>
          <a:lstStyle/>
          <a:p>
            <a:pPr fontAlgn="base">
              <a:spcBef>
                <a:spcPct val="0"/>
              </a:spcBef>
              <a:spcAft>
                <a:spcPct val="0"/>
              </a:spcAft>
            </a:pPr>
            <a:r>
              <a:rPr lang="en-US" sz="1400" dirty="0">
                <a:solidFill>
                  <a:srgbClr val="000000"/>
                </a:solidFill>
              </a:rPr>
              <a:t>Classification modeling</a:t>
            </a:r>
          </a:p>
        </p:txBody>
      </p:sp>
      <p:sp>
        <p:nvSpPr>
          <p:cNvPr id="13" name="TextBox 12"/>
          <p:cNvSpPr txBox="1"/>
          <p:nvPr/>
        </p:nvSpPr>
        <p:spPr>
          <a:xfrm>
            <a:off x="498270" y="6370738"/>
            <a:ext cx="8093882" cy="415498"/>
          </a:xfrm>
          <a:prstGeom prst="rect">
            <a:avLst/>
          </a:prstGeom>
          <a:noFill/>
        </p:spPr>
        <p:txBody>
          <a:bodyPr wrap="none" rtlCol="0">
            <a:spAutoFit/>
          </a:bodyPr>
          <a:lstStyle/>
          <a:p>
            <a:r>
              <a:rPr lang="en-US" sz="1050" dirty="0" err="1">
                <a:solidFill>
                  <a:schemeClr val="accent1">
                    <a:lumMod val="50000"/>
                  </a:schemeClr>
                </a:solidFill>
              </a:rPr>
              <a:t>Novoselska</a:t>
            </a:r>
            <a:r>
              <a:rPr lang="en-US" sz="1050" dirty="0">
                <a:solidFill>
                  <a:schemeClr val="accent1">
                    <a:lumMod val="50000"/>
                  </a:schemeClr>
                </a:solidFill>
              </a:rPr>
              <a:t> N</a:t>
            </a:r>
            <a:r>
              <a:rPr lang="en-US" sz="1050" dirty="0" smtClean="0">
                <a:solidFill>
                  <a:schemeClr val="accent1">
                    <a:lumMod val="50000"/>
                  </a:schemeClr>
                </a:solidFill>
              </a:rPr>
              <a:t>., </a:t>
            </a:r>
            <a:r>
              <a:rPr lang="en-US" sz="1050" dirty="0">
                <a:solidFill>
                  <a:schemeClr val="accent1">
                    <a:lumMod val="50000"/>
                  </a:schemeClr>
                </a:solidFill>
              </a:rPr>
              <a:t>Rasulev B</a:t>
            </a:r>
            <a:r>
              <a:rPr lang="en-US" sz="1050" dirty="0" smtClean="0">
                <a:solidFill>
                  <a:schemeClr val="accent1">
                    <a:lumMod val="50000"/>
                  </a:schemeClr>
                </a:solidFill>
              </a:rPr>
              <a:t>., </a:t>
            </a:r>
            <a:r>
              <a:rPr lang="en-US" sz="1050" dirty="0" err="1">
                <a:solidFill>
                  <a:schemeClr val="accent1">
                    <a:lumMod val="50000"/>
                  </a:schemeClr>
                </a:solidFill>
              </a:rPr>
              <a:t>Gajewicz</a:t>
            </a:r>
            <a:r>
              <a:rPr lang="en-US" sz="1050" dirty="0">
                <a:solidFill>
                  <a:schemeClr val="accent1">
                    <a:lumMod val="50000"/>
                  </a:schemeClr>
                </a:solidFill>
              </a:rPr>
              <a:t> A</a:t>
            </a:r>
            <a:r>
              <a:rPr lang="en-US" sz="1050" dirty="0" smtClean="0">
                <a:solidFill>
                  <a:schemeClr val="accent1">
                    <a:lumMod val="50000"/>
                  </a:schemeClr>
                </a:solidFill>
              </a:rPr>
              <a:t>., </a:t>
            </a:r>
            <a:r>
              <a:rPr lang="en-US" sz="1050" dirty="0" err="1">
                <a:solidFill>
                  <a:schemeClr val="accent1">
                    <a:lumMod val="50000"/>
                  </a:schemeClr>
                </a:solidFill>
              </a:rPr>
              <a:t>Kuz’min</a:t>
            </a:r>
            <a:r>
              <a:rPr lang="en-US" sz="1050" dirty="0">
                <a:solidFill>
                  <a:schemeClr val="accent1">
                    <a:lumMod val="50000"/>
                  </a:schemeClr>
                </a:solidFill>
              </a:rPr>
              <a:t> V</a:t>
            </a:r>
            <a:r>
              <a:rPr lang="en-US" sz="1050" dirty="0" smtClean="0">
                <a:solidFill>
                  <a:schemeClr val="accent1">
                    <a:lumMod val="50000"/>
                  </a:schemeClr>
                </a:solidFill>
              </a:rPr>
              <a:t>., </a:t>
            </a:r>
            <a:r>
              <a:rPr lang="en-US" sz="1050" dirty="0" err="1">
                <a:solidFill>
                  <a:schemeClr val="accent1">
                    <a:lumMod val="50000"/>
                  </a:schemeClr>
                </a:solidFill>
              </a:rPr>
              <a:t>Puzyn</a:t>
            </a:r>
            <a:r>
              <a:rPr lang="en-US" sz="1050" dirty="0">
                <a:solidFill>
                  <a:schemeClr val="accent1">
                    <a:lumMod val="50000"/>
                  </a:schemeClr>
                </a:solidFill>
              </a:rPr>
              <a:t> T</a:t>
            </a:r>
            <a:r>
              <a:rPr lang="en-US" sz="1050" dirty="0" smtClean="0">
                <a:solidFill>
                  <a:schemeClr val="accent1">
                    <a:lumMod val="50000"/>
                  </a:schemeClr>
                </a:solidFill>
              </a:rPr>
              <a:t>., </a:t>
            </a:r>
            <a:r>
              <a:rPr lang="en-US" sz="1050" dirty="0" err="1">
                <a:solidFill>
                  <a:schemeClr val="accent1">
                    <a:lumMod val="50000"/>
                  </a:schemeClr>
                </a:solidFill>
              </a:rPr>
              <a:t>Leszczynski</a:t>
            </a:r>
            <a:r>
              <a:rPr lang="en-US" sz="1050" dirty="0">
                <a:solidFill>
                  <a:schemeClr val="accent1">
                    <a:lumMod val="50000"/>
                  </a:schemeClr>
                </a:solidFill>
              </a:rPr>
              <a:t> J. Predictive Classification Models for </a:t>
            </a:r>
            <a:r>
              <a:rPr lang="en-US" sz="1050" i="1" dirty="0" err="1">
                <a:solidFill>
                  <a:schemeClr val="accent1">
                    <a:lumMod val="50000"/>
                  </a:schemeClr>
                </a:solidFill>
              </a:rPr>
              <a:t>HaCaT</a:t>
            </a:r>
            <a:r>
              <a:rPr lang="en-US" sz="1050" dirty="0">
                <a:solidFill>
                  <a:schemeClr val="accent1">
                    <a:lumMod val="50000"/>
                  </a:schemeClr>
                </a:solidFill>
              </a:rPr>
              <a:t> and </a:t>
            </a:r>
            <a:r>
              <a:rPr lang="en-US" sz="1050" i="1" dirty="0" err="1">
                <a:solidFill>
                  <a:schemeClr val="accent1">
                    <a:lumMod val="50000"/>
                  </a:schemeClr>
                </a:solidFill>
              </a:rPr>
              <a:t>E.coli</a:t>
            </a:r>
            <a:r>
              <a:rPr lang="en-US" sz="1050" dirty="0">
                <a:solidFill>
                  <a:schemeClr val="accent1">
                    <a:lumMod val="50000"/>
                  </a:schemeClr>
                </a:solidFill>
              </a:rPr>
              <a:t> </a:t>
            </a:r>
            <a:endParaRPr lang="en-US" sz="1050" dirty="0" smtClean="0">
              <a:solidFill>
                <a:schemeClr val="accent1">
                  <a:lumMod val="50000"/>
                </a:schemeClr>
              </a:solidFill>
            </a:endParaRPr>
          </a:p>
          <a:p>
            <a:r>
              <a:rPr lang="en-US" sz="1050" dirty="0" smtClean="0">
                <a:solidFill>
                  <a:schemeClr val="accent1">
                    <a:lumMod val="50000"/>
                  </a:schemeClr>
                </a:solidFill>
              </a:rPr>
              <a:t>Cells </a:t>
            </a:r>
            <a:r>
              <a:rPr lang="en-US" sz="1050" dirty="0">
                <a:solidFill>
                  <a:schemeClr val="accent1">
                    <a:lumMod val="50000"/>
                  </a:schemeClr>
                </a:solidFill>
              </a:rPr>
              <a:t>Toxicity of Metal Oxide </a:t>
            </a:r>
            <a:r>
              <a:rPr lang="en-US" sz="1050" dirty="0" smtClean="0">
                <a:solidFill>
                  <a:schemeClr val="accent1">
                    <a:lumMod val="50000"/>
                  </a:schemeClr>
                </a:solidFill>
              </a:rPr>
              <a:t>Nanoparticles, </a:t>
            </a:r>
            <a:r>
              <a:rPr lang="en-US" sz="1050" dirty="0" smtClean="0">
                <a:solidFill>
                  <a:schemeClr val="accent1">
                    <a:lumMod val="50000"/>
                  </a:schemeClr>
                </a:solidFill>
              </a:rPr>
              <a:t>Nanoscale, 6, 13986, </a:t>
            </a:r>
            <a:r>
              <a:rPr lang="en-US" sz="1050" b="1" dirty="0" smtClean="0">
                <a:solidFill>
                  <a:schemeClr val="accent1">
                    <a:lumMod val="50000"/>
                  </a:schemeClr>
                </a:solidFill>
              </a:rPr>
              <a:t>2014</a:t>
            </a:r>
            <a:r>
              <a:rPr lang="en-US" sz="1050" dirty="0" smtClean="0">
                <a:solidFill>
                  <a:schemeClr val="accent1">
                    <a:lumMod val="50000"/>
                  </a:schemeClr>
                </a:solidFill>
              </a:rPr>
              <a:t>.</a:t>
            </a:r>
            <a:endParaRPr lang="en-US" sz="1050" dirty="0">
              <a:solidFill>
                <a:schemeClr val="accent1">
                  <a:lumMod val="50000"/>
                </a:schemeClr>
              </a:solidFill>
            </a:endParaRPr>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25897772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8436" y="456954"/>
            <a:ext cx="8056012" cy="1200329"/>
          </a:xfrm>
          <a:prstGeom prst="rect">
            <a:avLst/>
          </a:prstGeom>
        </p:spPr>
        <p:txBody>
          <a:bodyPr wrap="square">
            <a:spAutoFit/>
          </a:bodyPr>
          <a:lstStyle/>
          <a:p>
            <a:pPr algn="ctr"/>
            <a:r>
              <a:rPr lang="en-US" altLang="en-US" sz="3600" b="1" dirty="0">
                <a:solidFill>
                  <a:srgbClr val="C00000"/>
                </a:solidFill>
              </a:rPr>
              <a:t>Nano-QSAR Based on </a:t>
            </a:r>
            <a:r>
              <a:rPr lang="en-US" altLang="en-US" sz="3600" b="1" dirty="0" err="1">
                <a:solidFill>
                  <a:srgbClr val="C00000"/>
                </a:solidFill>
              </a:rPr>
              <a:t>SiRMS</a:t>
            </a:r>
            <a:r>
              <a:rPr lang="en-US" altLang="en-US" sz="3600" b="1" dirty="0">
                <a:solidFill>
                  <a:srgbClr val="C00000"/>
                </a:solidFill>
              </a:rPr>
              <a:t> and “Liquid Drop Model” </a:t>
            </a:r>
            <a:r>
              <a:rPr lang="en-US" altLang="en-US" sz="3600" b="1" dirty="0" smtClean="0">
                <a:solidFill>
                  <a:srgbClr val="C00000"/>
                </a:solidFill>
              </a:rPr>
              <a:t>Techniques</a:t>
            </a:r>
            <a:endParaRPr lang="en-US" altLang="en-US" sz="3600" b="1" dirty="0">
              <a:solidFill>
                <a:srgbClr val="C000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2435587"/>
            <a:ext cx="3964714" cy="243357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36" y="2414331"/>
            <a:ext cx="4017143" cy="2476084"/>
          </a:xfrm>
          <a:prstGeom prst="rect">
            <a:avLst/>
          </a:prstGeom>
        </p:spPr>
      </p:pic>
      <p:sp>
        <p:nvSpPr>
          <p:cNvPr id="11" name="Text Box 20"/>
          <p:cNvSpPr txBox="1">
            <a:spLocks noChangeArrowheads="1"/>
          </p:cNvSpPr>
          <p:nvPr/>
        </p:nvSpPr>
        <p:spPr bwMode="auto">
          <a:xfrm>
            <a:off x="1127278" y="4993456"/>
            <a:ext cx="2879725" cy="307752"/>
          </a:xfrm>
          <a:prstGeom prst="rect">
            <a:avLst/>
          </a:prstGeom>
          <a:noFill/>
          <a:ln>
            <a:headEnd/>
            <a:tailEnd/>
          </a:ln>
        </p:spPr>
        <p:style>
          <a:lnRef idx="1">
            <a:schemeClr val="accent4"/>
          </a:lnRef>
          <a:fillRef idx="2">
            <a:schemeClr val="accent4"/>
          </a:fillRef>
          <a:effectRef idx="1">
            <a:schemeClr val="accent4"/>
          </a:effectRef>
          <a:fontRef idx="minor">
            <a:schemeClr val="dk1"/>
          </a:fontRef>
        </p:style>
        <p:txBody>
          <a:bodyPr wrap="square" lIns="91415" tIns="45708" rIns="91415" bIns="45708">
            <a:spAutoFit/>
          </a:bodyPr>
          <a:lstStyle/>
          <a:p>
            <a:pPr algn="ctr" defTabSz="4073525" fontAlgn="base">
              <a:spcBef>
                <a:spcPct val="50000"/>
              </a:spcBef>
              <a:spcAft>
                <a:spcPct val="0"/>
              </a:spcAft>
              <a:defRPr/>
            </a:pPr>
            <a:r>
              <a:rPr lang="en-US" sz="1400" dirty="0" err="1">
                <a:solidFill>
                  <a:srgbClr val="000099"/>
                </a:solidFill>
                <a:latin typeface="Times New Roman" pitchFamily="18" charset="0"/>
                <a:cs typeface="Times New Roman" pitchFamily="18" charset="0"/>
              </a:rPr>
              <a:t>E.Coli</a:t>
            </a:r>
            <a:r>
              <a:rPr lang="en-US" sz="1400" dirty="0">
                <a:solidFill>
                  <a:srgbClr val="000099"/>
                </a:solidFill>
                <a:latin typeface="Times New Roman" pitchFamily="18" charset="0"/>
                <a:cs typeface="Times New Roman" pitchFamily="18" charset="0"/>
              </a:rPr>
              <a:t> cell toxicity</a:t>
            </a:r>
            <a:endParaRPr lang="ru-RU" sz="1400" dirty="0">
              <a:solidFill>
                <a:srgbClr val="000099"/>
              </a:solidFill>
              <a:latin typeface="Times New Roman" pitchFamily="18" charset="0"/>
              <a:cs typeface="Times New Roman" pitchFamily="18" charset="0"/>
            </a:endParaRPr>
          </a:p>
        </p:txBody>
      </p:sp>
      <p:sp>
        <p:nvSpPr>
          <p:cNvPr id="12" name="Text Box 20"/>
          <p:cNvSpPr txBox="1">
            <a:spLocks noChangeArrowheads="1"/>
          </p:cNvSpPr>
          <p:nvPr/>
        </p:nvSpPr>
        <p:spPr bwMode="auto">
          <a:xfrm>
            <a:off x="5545939" y="4967440"/>
            <a:ext cx="2879725" cy="307752"/>
          </a:xfrm>
          <a:prstGeom prst="rect">
            <a:avLst/>
          </a:prstGeom>
          <a:noFill/>
          <a:ln>
            <a:headEnd/>
            <a:tailEnd/>
          </a:ln>
        </p:spPr>
        <p:style>
          <a:lnRef idx="1">
            <a:schemeClr val="accent4"/>
          </a:lnRef>
          <a:fillRef idx="2">
            <a:schemeClr val="accent4"/>
          </a:fillRef>
          <a:effectRef idx="1">
            <a:schemeClr val="accent4"/>
          </a:effectRef>
          <a:fontRef idx="minor">
            <a:schemeClr val="dk1"/>
          </a:fontRef>
        </p:style>
        <p:txBody>
          <a:bodyPr wrap="square" lIns="91415" tIns="45708" rIns="91415" bIns="45708">
            <a:spAutoFit/>
          </a:bodyPr>
          <a:lstStyle/>
          <a:p>
            <a:pPr algn="ctr" defTabSz="4073525" fontAlgn="base">
              <a:spcBef>
                <a:spcPct val="50000"/>
              </a:spcBef>
              <a:spcAft>
                <a:spcPct val="0"/>
              </a:spcAft>
              <a:defRPr/>
            </a:pPr>
            <a:r>
              <a:rPr lang="en-US" sz="1400" dirty="0" err="1">
                <a:solidFill>
                  <a:srgbClr val="000099"/>
                </a:solidFill>
                <a:latin typeface="Times New Roman" pitchFamily="18" charset="0"/>
                <a:cs typeface="Times New Roman" pitchFamily="18" charset="0"/>
              </a:rPr>
              <a:t>HaCaT</a:t>
            </a:r>
            <a:r>
              <a:rPr lang="en-US" sz="1400" dirty="0">
                <a:solidFill>
                  <a:srgbClr val="000099"/>
                </a:solidFill>
                <a:latin typeface="Times New Roman" pitchFamily="18" charset="0"/>
                <a:cs typeface="Times New Roman" pitchFamily="18" charset="0"/>
              </a:rPr>
              <a:t> cells toxicity</a:t>
            </a:r>
            <a:endParaRPr lang="ru-RU" sz="1400" dirty="0">
              <a:solidFill>
                <a:srgbClr val="000099"/>
              </a:solidFill>
              <a:latin typeface="Times New Roman" pitchFamily="18" charset="0"/>
              <a:cs typeface="Times New Roman" pitchFamily="18" charset="0"/>
            </a:endParaRPr>
          </a:p>
        </p:txBody>
      </p:sp>
      <p:sp>
        <p:nvSpPr>
          <p:cNvPr id="2" name="TextBox 1"/>
          <p:cNvSpPr txBox="1"/>
          <p:nvPr/>
        </p:nvSpPr>
        <p:spPr>
          <a:xfrm>
            <a:off x="899592" y="2038220"/>
            <a:ext cx="7704856" cy="369332"/>
          </a:xfrm>
          <a:prstGeom prst="rect">
            <a:avLst/>
          </a:prstGeom>
          <a:noFill/>
        </p:spPr>
        <p:txBody>
          <a:bodyPr wrap="square" rtlCol="0">
            <a:spAutoFit/>
          </a:bodyPr>
          <a:lstStyle/>
          <a:p>
            <a:pPr fontAlgn="base">
              <a:spcBef>
                <a:spcPct val="0"/>
              </a:spcBef>
              <a:spcAft>
                <a:spcPct val="0"/>
              </a:spcAft>
            </a:pPr>
            <a:r>
              <a:rPr lang="en-US" b="1" dirty="0">
                <a:solidFill>
                  <a:srgbClr val="000099"/>
                </a:solidFill>
              </a:rPr>
              <a:t>Diagram of relative contribution (%) of certain descriptors to toxicity</a:t>
            </a:r>
            <a:endParaRPr lang="en-US" dirty="0">
              <a:solidFill>
                <a:srgbClr val="000099"/>
              </a:solidFill>
            </a:endParaRPr>
          </a:p>
        </p:txBody>
      </p:sp>
      <p:sp>
        <p:nvSpPr>
          <p:cNvPr id="9" name="TextBox 8"/>
          <p:cNvSpPr txBox="1"/>
          <p:nvPr/>
        </p:nvSpPr>
        <p:spPr>
          <a:xfrm>
            <a:off x="498270" y="6370738"/>
            <a:ext cx="8093882" cy="415498"/>
          </a:xfrm>
          <a:prstGeom prst="rect">
            <a:avLst/>
          </a:prstGeom>
          <a:noFill/>
        </p:spPr>
        <p:txBody>
          <a:bodyPr wrap="none" rtlCol="0">
            <a:spAutoFit/>
          </a:bodyPr>
          <a:lstStyle/>
          <a:p>
            <a:r>
              <a:rPr lang="en-US" sz="1050" dirty="0" err="1">
                <a:solidFill>
                  <a:schemeClr val="accent1">
                    <a:lumMod val="50000"/>
                  </a:schemeClr>
                </a:solidFill>
              </a:rPr>
              <a:t>Novoselska</a:t>
            </a:r>
            <a:r>
              <a:rPr lang="en-US" sz="1050" dirty="0">
                <a:solidFill>
                  <a:schemeClr val="accent1">
                    <a:lumMod val="50000"/>
                  </a:schemeClr>
                </a:solidFill>
              </a:rPr>
              <a:t> N</a:t>
            </a:r>
            <a:r>
              <a:rPr lang="en-US" sz="1050" dirty="0" smtClean="0">
                <a:solidFill>
                  <a:schemeClr val="accent1">
                    <a:lumMod val="50000"/>
                  </a:schemeClr>
                </a:solidFill>
              </a:rPr>
              <a:t>., </a:t>
            </a:r>
            <a:r>
              <a:rPr lang="en-US" sz="1050" dirty="0">
                <a:solidFill>
                  <a:schemeClr val="accent1">
                    <a:lumMod val="50000"/>
                  </a:schemeClr>
                </a:solidFill>
              </a:rPr>
              <a:t>Rasulev B</a:t>
            </a:r>
            <a:r>
              <a:rPr lang="en-US" sz="1050" dirty="0" smtClean="0">
                <a:solidFill>
                  <a:schemeClr val="accent1">
                    <a:lumMod val="50000"/>
                  </a:schemeClr>
                </a:solidFill>
              </a:rPr>
              <a:t>., </a:t>
            </a:r>
            <a:r>
              <a:rPr lang="en-US" sz="1050" dirty="0" err="1">
                <a:solidFill>
                  <a:schemeClr val="accent1">
                    <a:lumMod val="50000"/>
                  </a:schemeClr>
                </a:solidFill>
              </a:rPr>
              <a:t>Gajewicz</a:t>
            </a:r>
            <a:r>
              <a:rPr lang="en-US" sz="1050" dirty="0">
                <a:solidFill>
                  <a:schemeClr val="accent1">
                    <a:lumMod val="50000"/>
                  </a:schemeClr>
                </a:solidFill>
              </a:rPr>
              <a:t> A</a:t>
            </a:r>
            <a:r>
              <a:rPr lang="en-US" sz="1050" dirty="0" smtClean="0">
                <a:solidFill>
                  <a:schemeClr val="accent1">
                    <a:lumMod val="50000"/>
                  </a:schemeClr>
                </a:solidFill>
              </a:rPr>
              <a:t>., </a:t>
            </a:r>
            <a:r>
              <a:rPr lang="en-US" sz="1050" dirty="0" err="1">
                <a:solidFill>
                  <a:schemeClr val="accent1">
                    <a:lumMod val="50000"/>
                  </a:schemeClr>
                </a:solidFill>
              </a:rPr>
              <a:t>Kuz’min</a:t>
            </a:r>
            <a:r>
              <a:rPr lang="en-US" sz="1050" dirty="0">
                <a:solidFill>
                  <a:schemeClr val="accent1">
                    <a:lumMod val="50000"/>
                  </a:schemeClr>
                </a:solidFill>
              </a:rPr>
              <a:t> V</a:t>
            </a:r>
            <a:r>
              <a:rPr lang="en-US" sz="1050" dirty="0" smtClean="0">
                <a:solidFill>
                  <a:schemeClr val="accent1">
                    <a:lumMod val="50000"/>
                  </a:schemeClr>
                </a:solidFill>
              </a:rPr>
              <a:t>., </a:t>
            </a:r>
            <a:r>
              <a:rPr lang="en-US" sz="1050" dirty="0" err="1">
                <a:solidFill>
                  <a:schemeClr val="accent1">
                    <a:lumMod val="50000"/>
                  </a:schemeClr>
                </a:solidFill>
              </a:rPr>
              <a:t>Puzyn</a:t>
            </a:r>
            <a:r>
              <a:rPr lang="en-US" sz="1050" dirty="0">
                <a:solidFill>
                  <a:schemeClr val="accent1">
                    <a:lumMod val="50000"/>
                  </a:schemeClr>
                </a:solidFill>
              </a:rPr>
              <a:t> T</a:t>
            </a:r>
            <a:r>
              <a:rPr lang="en-US" sz="1050" dirty="0" smtClean="0">
                <a:solidFill>
                  <a:schemeClr val="accent1">
                    <a:lumMod val="50000"/>
                  </a:schemeClr>
                </a:solidFill>
              </a:rPr>
              <a:t>., </a:t>
            </a:r>
            <a:r>
              <a:rPr lang="en-US" sz="1050" dirty="0" err="1">
                <a:solidFill>
                  <a:schemeClr val="accent1">
                    <a:lumMod val="50000"/>
                  </a:schemeClr>
                </a:solidFill>
              </a:rPr>
              <a:t>Leszczynski</a:t>
            </a:r>
            <a:r>
              <a:rPr lang="en-US" sz="1050" dirty="0">
                <a:solidFill>
                  <a:schemeClr val="accent1">
                    <a:lumMod val="50000"/>
                  </a:schemeClr>
                </a:solidFill>
              </a:rPr>
              <a:t> J. Predictive Classification Models for </a:t>
            </a:r>
            <a:r>
              <a:rPr lang="en-US" sz="1050" i="1" dirty="0" err="1">
                <a:solidFill>
                  <a:schemeClr val="accent1">
                    <a:lumMod val="50000"/>
                  </a:schemeClr>
                </a:solidFill>
              </a:rPr>
              <a:t>HaCaT</a:t>
            </a:r>
            <a:r>
              <a:rPr lang="en-US" sz="1050" dirty="0">
                <a:solidFill>
                  <a:schemeClr val="accent1">
                    <a:lumMod val="50000"/>
                  </a:schemeClr>
                </a:solidFill>
              </a:rPr>
              <a:t> and </a:t>
            </a:r>
            <a:r>
              <a:rPr lang="en-US" sz="1050" i="1" dirty="0" err="1">
                <a:solidFill>
                  <a:schemeClr val="accent1">
                    <a:lumMod val="50000"/>
                  </a:schemeClr>
                </a:solidFill>
              </a:rPr>
              <a:t>E.coli</a:t>
            </a:r>
            <a:r>
              <a:rPr lang="en-US" sz="1050" dirty="0">
                <a:solidFill>
                  <a:schemeClr val="accent1">
                    <a:lumMod val="50000"/>
                  </a:schemeClr>
                </a:solidFill>
              </a:rPr>
              <a:t> </a:t>
            </a:r>
            <a:endParaRPr lang="en-US" sz="1050" dirty="0" smtClean="0">
              <a:solidFill>
                <a:schemeClr val="accent1">
                  <a:lumMod val="50000"/>
                </a:schemeClr>
              </a:solidFill>
            </a:endParaRPr>
          </a:p>
          <a:p>
            <a:r>
              <a:rPr lang="en-US" sz="1050" dirty="0" smtClean="0">
                <a:solidFill>
                  <a:schemeClr val="accent1">
                    <a:lumMod val="50000"/>
                  </a:schemeClr>
                </a:solidFill>
              </a:rPr>
              <a:t>Cells </a:t>
            </a:r>
            <a:r>
              <a:rPr lang="en-US" sz="1050" dirty="0">
                <a:solidFill>
                  <a:schemeClr val="accent1">
                    <a:lumMod val="50000"/>
                  </a:schemeClr>
                </a:solidFill>
              </a:rPr>
              <a:t>Toxicity of Metal Oxide </a:t>
            </a:r>
            <a:r>
              <a:rPr lang="en-US" sz="1050" dirty="0" smtClean="0">
                <a:solidFill>
                  <a:schemeClr val="accent1">
                    <a:lumMod val="50000"/>
                  </a:schemeClr>
                </a:solidFill>
              </a:rPr>
              <a:t>Nanoparticles, </a:t>
            </a:r>
            <a:r>
              <a:rPr lang="en-US" sz="1050" dirty="0">
                <a:solidFill>
                  <a:schemeClr val="accent1">
                    <a:lumMod val="50000"/>
                  </a:schemeClr>
                </a:solidFill>
              </a:rPr>
              <a:t>Nanoscale, 6, 13986</a:t>
            </a:r>
            <a:r>
              <a:rPr lang="en-US" sz="1050">
                <a:solidFill>
                  <a:schemeClr val="accent1">
                    <a:lumMod val="50000"/>
                  </a:schemeClr>
                </a:solidFill>
              </a:rPr>
              <a:t>, </a:t>
            </a:r>
            <a:r>
              <a:rPr lang="en-US" sz="1050" b="1" smtClean="0">
                <a:solidFill>
                  <a:schemeClr val="accent1">
                    <a:lumMod val="50000"/>
                  </a:schemeClr>
                </a:solidFill>
              </a:rPr>
              <a:t>2014.</a:t>
            </a:r>
            <a:endParaRPr lang="en-US" sz="1050" dirty="0">
              <a:solidFill>
                <a:schemeClr val="accent1">
                  <a:lumMod val="50000"/>
                </a:schemeClr>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71444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Grp="1" noChangeAspect="1" noChangeArrowheads="1"/>
          </p:cNvPicPr>
          <p:nvPr>
            <p:ph idx="1"/>
          </p:nvPr>
        </p:nvPicPr>
        <p:blipFill>
          <a:blip r:embed="rId2" cstate="print"/>
          <a:srcRect/>
          <a:stretch>
            <a:fillRect/>
          </a:stretch>
        </p:blipFill>
        <p:spPr>
          <a:xfrm>
            <a:off x="2352675" y="0"/>
            <a:ext cx="5178425" cy="6858000"/>
          </a:xfr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ndbook-of-computational-chemistry.jpg"/>
          <p:cNvPicPr>
            <a:picLocks noChangeAspect="1"/>
          </p:cNvPicPr>
          <p:nvPr/>
        </p:nvPicPr>
        <p:blipFill>
          <a:blip r:embed="rId2" cstate="print"/>
          <a:srcRect/>
          <a:stretch>
            <a:fillRect/>
          </a:stretch>
        </p:blipFill>
        <p:spPr bwMode="auto">
          <a:xfrm>
            <a:off x="0" y="0"/>
            <a:ext cx="4724400" cy="6939727"/>
          </a:xfrm>
          <a:prstGeom prst="rect">
            <a:avLst/>
          </a:prstGeom>
          <a:noFill/>
          <a:ln w="9525">
            <a:noFill/>
            <a:miter lim="800000"/>
            <a:headEnd/>
            <a:tailEnd/>
          </a:ln>
        </p:spPr>
      </p:pic>
      <p:pic>
        <p:nvPicPr>
          <p:cNvPr id="164866" name="Picture 2" descr="C:\Users\Grubcio_1\AppData\Local\Microsoft\Windows\Temporary Internet Files\Content.IE5\UGHBS993\9781849735476.jpg"/>
          <p:cNvPicPr>
            <a:picLocks noChangeAspect="1" noChangeArrowheads="1"/>
          </p:cNvPicPr>
          <p:nvPr/>
        </p:nvPicPr>
        <p:blipFill>
          <a:blip r:embed="rId3" cstate="print"/>
          <a:srcRect/>
          <a:stretch>
            <a:fillRect/>
          </a:stretch>
        </p:blipFill>
        <p:spPr bwMode="auto">
          <a:xfrm>
            <a:off x="4800600" y="0"/>
            <a:ext cx="43434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ChangeArrowheads="1"/>
          </p:cNvSpPr>
          <p:nvPr/>
        </p:nvSpPr>
        <p:spPr bwMode="auto">
          <a:xfrm>
            <a:off x="3810000" y="2362200"/>
            <a:ext cx="5105400" cy="1384300"/>
          </a:xfrm>
          <a:prstGeom prst="rect">
            <a:avLst/>
          </a:prstGeom>
          <a:noFill/>
          <a:ln w="9525">
            <a:noFill/>
            <a:miter lim="800000"/>
            <a:headEnd/>
            <a:tailEnd/>
          </a:ln>
        </p:spPr>
        <p:txBody>
          <a:bodyPr>
            <a:spAutoFit/>
          </a:bodyPr>
          <a:lstStyle/>
          <a:p>
            <a:pPr algn="r"/>
            <a:r>
              <a:rPr lang="en-US" sz="4400" b="1">
                <a:solidFill>
                  <a:schemeClr val="tx2"/>
                </a:solidFill>
                <a:latin typeface="Times New Roman" pitchFamily="18" charset="0"/>
                <a:cs typeface="Times New Roman" pitchFamily="18" charset="0"/>
              </a:rPr>
              <a:t>Thank you </a:t>
            </a:r>
          </a:p>
          <a:p>
            <a:pPr algn="r"/>
            <a:r>
              <a:rPr lang="en-US" sz="4000">
                <a:solidFill>
                  <a:schemeClr val="tx2"/>
                </a:solidFill>
                <a:latin typeface="Times New Roman" pitchFamily="18" charset="0"/>
                <a:cs typeface="Times New Roman" pitchFamily="18" charset="0"/>
              </a:rPr>
              <a:t>for your attention!</a:t>
            </a:r>
          </a:p>
        </p:txBody>
      </p:sp>
      <p:pic>
        <p:nvPicPr>
          <p:cNvPr id="46083" name="Picture 9" descr="test22.png"/>
          <p:cNvPicPr>
            <a:picLocks noChangeAspect="1"/>
          </p:cNvPicPr>
          <p:nvPr/>
        </p:nvPicPr>
        <p:blipFill>
          <a:blip r:embed="rId2" cstate="print"/>
          <a:srcRect/>
          <a:stretch>
            <a:fillRect/>
          </a:stretch>
        </p:blipFill>
        <p:spPr bwMode="auto">
          <a:xfrm>
            <a:off x="457200" y="109538"/>
            <a:ext cx="4572000" cy="6519862"/>
          </a:xfrm>
          <a:prstGeom prst="rect">
            <a:avLst/>
          </a:prstGeom>
          <a:noFill/>
          <a:ln w="9525">
            <a:noFill/>
            <a:miter lim="800000"/>
            <a:headEnd/>
            <a:tailEnd/>
          </a:ln>
        </p:spPr>
      </p:pic>
    </p:spTree>
    <p:extLst>
      <p:ext uri="{BB962C8B-B14F-4D97-AF65-F5344CB8AC3E}">
        <p14:creationId xmlns:p14="http://schemas.microsoft.com/office/powerpoint/2010/main" val="7857034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38790F71-5EC2-40F8-9D93-064867F30061}" type="slidenum">
              <a:rPr lang="ru-RU"/>
              <a:pPr>
                <a:defRPr/>
              </a:pPr>
              <a:t>5</a:t>
            </a:fld>
            <a:endParaRPr lang="ru-RU"/>
          </a:p>
        </p:txBody>
      </p:sp>
      <p:sp>
        <p:nvSpPr>
          <p:cNvPr id="15363" name="Text Box 2"/>
          <p:cNvSpPr txBox="1">
            <a:spLocks noChangeArrowheads="1"/>
          </p:cNvSpPr>
          <p:nvPr/>
        </p:nvSpPr>
        <p:spPr bwMode="auto">
          <a:xfrm>
            <a:off x="838200" y="685800"/>
            <a:ext cx="7772400" cy="6278563"/>
          </a:xfrm>
          <a:prstGeom prst="rect">
            <a:avLst/>
          </a:prstGeom>
          <a:noFill/>
          <a:ln w="9525">
            <a:noFill/>
            <a:miter lim="800000"/>
            <a:headEnd/>
            <a:tailEnd/>
          </a:ln>
        </p:spPr>
        <p:txBody>
          <a:bodyPr>
            <a:spAutoFit/>
          </a:bodyPr>
          <a:lstStyle/>
          <a:p>
            <a:pPr>
              <a:spcBef>
                <a:spcPct val="50000"/>
              </a:spcBef>
            </a:pPr>
            <a:r>
              <a:rPr lang="en-US" sz="3600" b="1" dirty="0">
                <a:solidFill>
                  <a:srgbClr val="C00000"/>
                </a:solidFill>
                <a:latin typeface="Aharoni" pitchFamily="2" charset="-79"/>
                <a:cs typeface="Aharoni" pitchFamily="2" charset="-79"/>
              </a:rPr>
              <a:t>Chemical Inventory and Toxicological Testing in USA</a:t>
            </a:r>
            <a:endParaRPr lang="en-US" sz="3600" dirty="0">
              <a:solidFill>
                <a:srgbClr val="C00000"/>
              </a:solidFill>
              <a:latin typeface="Aharoni" pitchFamily="2" charset="-79"/>
              <a:cs typeface="Aharoni" pitchFamily="2" charset="-79"/>
            </a:endParaRPr>
          </a:p>
          <a:p>
            <a:pPr>
              <a:spcBef>
                <a:spcPct val="50000"/>
              </a:spcBef>
              <a:buFontTx/>
              <a:buChar char="•"/>
            </a:pPr>
            <a:r>
              <a:rPr lang="en-US" sz="2000" dirty="0">
                <a:latin typeface="Times New Roman" pitchFamily="18" charset="0"/>
              </a:rPr>
              <a:t>In USA, National Toxicology Program (NTP) is responsible to evaluate chemical agents having public health concern.</a:t>
            </a:r>
          </a:p>
          <a:p>
            <a:pPr>
              <a:spcBef>
                <a:spcPct val="50000"/>
              </a:spcBef>
              <a:buFontTx/>
              <a:buChar char="•"/>
            </a:pPr>
            <a:r>
              <a:rPr lang="en-US" sz="2000" dirty="0">
                <a:latin typeface="Times New Roman" pitchFamily="18" charset="0"/>
              </a:rPr>
              <a:t>Other agencies e.g. Environmental Protection Agency (EPA) and National Institute of Occupational Safety and Health (NIOSH) also have an important role.</a:t>
            </a:r>
          </a:p>
          <a:p>
            <a:pPr>
              <a:spcBef>
                <a:spcPct val="50000"/>
              </a:spcBef>
              <a:buFontTx/>
              <a:buChar char="•"/>
            </a:pPr>
            <a:r>
              <a:rPr lang="en-US" sz="2000" dirty="0">
                <a:latin typeface="Times New Roman" pitchFamily="18" charset="0"/>
              </a:rPr>
              <a:t>There are about </a:t>
            </a:r>
            <a:r>
              <a:rPr lang="en-US" sz="2000" dirty="0" smtClean="0">
                <a:latin typeface="Times New Roman" pitchFamily="18" charset="0"/>
              </a:rPr>
              <a:t>82000 </a:t>
            </a:r>
            <a:r>
              <a:rPr lang="en-US" sz="2000" dirty="0">
                <a:latin typeface="Times New Roman" pitchFamily="18" charset="0"/>
              </a:rPr>
              <a:t>chemicals currently registered in USA for commercial use.</a:t>
            </a:r>
          </a:p>
          <a:p>
            <a:pPr>
              <a:spcBef>
                <a:spcPct val="50000"/>
              </a:spcBef>
              <a:buFontTx/>
              <a:buChar char="•"/>
            </a:pPr>
            <a:r>
              <a:rPr lang="en-US" sz="2000" dirty="0">
                <a:latin typeface="Times New Roman" pitchFamily="18" charset="0"/>
              </a:rPr>
              <a:t>Only 350 have undergone long-term and 70 short-term testing by NTP.</a:t>
            </a:r>
          </a:p>
          <a:p>
            <a:pPr>
              <a:spcBef>
                <a:spcPct val="50000"/>
              </a:spcBef>
              <a:buFontTx/>
              <a:buChar char="•"/>
            </a:pPr>
            <a:r>
              <a:rPr lang="en-US" sz="2000" dirty="0">
                <a:latin typeface="Times New Roman" pitchFamily="18" charset="0"/>
              </a:rPr>
              <a:t>Testing of each bioassay costs $2-4 million and over 3 years to complete test.</a:t>
            </a:r>
          </a:p>
          <a:p>
            <a:pPr>
              <a:spcBef>
                <a:spcPct val="50000"/>
              </a:spcBef>
              <a:buFontTx/>
              <a:buChar char="•"/>
            </a:pPr>
            <a:r>
              <a:rPr lang="en-US" sz="2000" dirty="0">
                <a:latin typeface="Times New Roman" pitchFamily="18" charset="0"/>
              </a:rPr>
              <a:t>Thus, in total about $160-320 billion and 240 thousand years total time will be needed to test chemicals currently in use.</a:t>
            </a:r>
          </a:p>
          <a:p>
            <a:pPr>
              <a:spcBef>
                <a:spcPct val="50000"/>
              </a:spcBef>
            </a:pPr>
            <a:endParaRPr lang="en-US" sz="2000" dirty="0">
              <a:latin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609600"/>
            <a:ext cx="8686800" cy="2819400"/>
          </a:xfrm>
        </p:spPr>
        <p:txBody>
          <a:bodyPr rtlCol="0">
            <a:normAutofit fontScale="90000"/>
          </a:bodyPr>
          <a:lstStyle/>
          <a:p>
            <a:pPr algn="just" fontAlgn="auto">
              <a:spcAft>
                <a:spcPts val="0"/>
              </a:spcAft>
              <a:defRPr/>
            </a:pPr>
            <a:r>
              <a:rPr lang="en-US" b="1" dirty="0" smtClean="0">
                <a:latin typeface="Broadway" pitchFamily="82" charset="0"/>
              </a:rPr>
              <a:t/>
            </a:r>
            <a:br>
              <a:rPr lang="en-US" b="1" dirty="0" smtClean="0">
                <a:latin typeface="Broadway" pitchFamily="82" charset="0"/>
              </a:rPr>
            </a:br>
            <a:r>
              <a:rPr lang="en-US" sz="4800" b="1" dirty="0" smtClean="0">
                <a:latin typeface="Broadway" pitchFamily="82" charset="0"/>
              </a:rPr>
              <a:t> </a:t>
            </a:r>
            <a:r>
              <a:rPr lang="en-US" b="1" dirty="0" smtClean="0">
                <a:solidFill>
                  <a:srgbClr val="993300"/>
                </a:solidFill>
                <a:latin typeface="Broadway" pitchFamily="82" charset="0"/>
              </a:rPr>
              <a:t>Challenges of </a:t>
            </a:r>
            <a:r>
              <a:rPr lang="en-US" b="1" dirty="0" err="1" smtClean="0">
                <a:solidFill>
                  <a:srgbClr val="993300"/>
                </a:solidFill>
                <a:latin typeface="Broadway" pitchFamily="82" charset="0"/>
              </a:rPr>
              <a:t>Nanomaterials</a:t>
            </a:r>
            <a:r>
              <a:rPr lang="en-US" b="1" dirty="0" smtClean="0">
                <a:solidFill>
                  <a:srgbClr val="993300"/>
                </a:solidFill>
                <a:latin typeface="Broadway" pitchFamily="82" charset="0"/>
              </a:rPr>
              <a:t>:</a:t>
            </a:r>
            <a:br>
              <a:rPr lang="en-US" b="1" dirty="0" smtClean="0">
                <a:solidFill>
                  <a:srgbClr val="993300"/>
                </a:solidFill>
                <a:latin typeface="Broadway" pitchFamily="82" charset="0"/>
              </a:rPr>
            </a:br>
            <a:r>
              <a:rPr lang="en-US" b="1" dirty="0" smtClean="0">
                <a:solidFill>
                  <a:srgbClr val="993300"/>
                </a:solidFill>
                <a:latin typeface="Broadway" pitchFamily="82" charset="0"/>
              </a:rPr>
              <a:t>Are we on the way to </a:t>
            </a:r>
            <a:br>
              <a:rPr lang="en-US" b="1" dirty="0" smtClean="0">
                <a:solidFill>
                  <a:srgbClr val="993300"/>
                </a:solidFill>
                <a:latin typeface="Broadway" pitchFamily="82" charset="0"/>
              </a:rPr>
            </a:br>
            <a:r>
              <a:rPr lang="en-US" b="1" dirty="0" smtClean="0">
                <a:solidFill>
                  <a:srgbClr val="993300"/>
                </a:solidFill>
                <a:latin typeface="Broadway" pitchFamily="82" charset="0"/>
              </a:rPr>
              <a:t>comprehend  their toxicity?  </a:t>
            </a:r>
            <a:br>
              <a:rPr lang="en-US" b="1" dirty="0" smtClean="0">
                <a:solidFill>
                  <a:srgbClr val="993300"/>
                </a:solidFill>
                <a:latin typeface="Broadway" pitchFamily="82" charset="0"/>
              </a:rPr>
            </a:br>
            <a:endParaRPr lang="en-US" b="1" dirty="0" smtClean="0">
              <a:solidFill>
                <a:srgbClr val="993300"/>
              </a:solidFill>
              <a:latin typeface="Broadway" pitchFamily="82" charset="0"/>
            </a:endParaRPr>
          </a:p>
        </p:txBody>
      </p:sp>
      <p:sp>
        <p:nvSpPr>
          <p:cNvPr id="7171" name="Rectangle 3"/>
          <p:cNvSpPr>
            <a:spLocks noGrp="1" noChangeArrowheads="1"/>
          </p:cNvSpPr>
          <p:nvPr>
            <p:ph type="subTitle" idx="1"/>
          </p:nvPr>
        </p:nvSpPr>
        <p:spPr>
          <a:xfrm>
            <a:off x="0" y="4600575"/>
            <a:ext cx="9144000" cy="2057400"/>
          </a:xfrm>
        </p:spPr>
        <p:txBody>
          <a:bodyPr/>
          <a:lstStyle/>
          <a:p>
            <a:endParaRPr lang="en-US" i="1" dirty="0" smtClean="0">
              <a:solidFill>
                <a:schemeClr val="tx1"/>
              </a:solidFill>
            </a:endParaRPr>
          </a:p>
        </p:txBody>
      </p:sp>
      <p:pic>
        <p:nvPicPr>
          <p:cNvPr id="7172" name="Picture 32" descr="A700308-Fullerene_technology-SPL"/>
          <p:cNvPicPr>
            <a:picLocks noChangeAspect="1" noChangeArrowheads="1"/>
          </p:cNvPicPr>
          <p:nvPr/>
        </p:nvPicPr>
        <p:blipFill>
          <a:blip r:embed="rId2" cstate="print"/>
          <a:srcRect/>
          <a:stretch>
            <a:fillRect/>
          </a:stretch>
        </p:blipFill>
        <p:spPr bwMode="auto">
          <a:xfrm>
            <a:off x="558800" y="3657600"/>
            <a:ext cx="78232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28600" y="274638"/>
            <a:ext cx="8915400" cy="639762"/>
          </a:xfrm>
        </p:spPr>
        <p:txBody>
          <a:bodyPr/>
          <a:lstStyle/>
          <a:p>
            <a:r>
              <a:rPr lang="en-US" sz="3600" smtClean="0">
                <a:solidFill>
                  <a:srgbClr val="993300"/>
                </a:solidFill>
                <a:latin typeface="Aharoni" pitchFamily="2" charset="-79"/>
                <a:cs typeface="Aharoni" pitchFamily="2" charset="-79"/>
              </a:rPr>
              <a:t>Postulated mechanisms of NPs’ toxicity</a:t>
            </a:r>
          </a:p>
        </p:txBody>
      </p:sp>
      <p:sp>
        <p:nvSpPr>
          <p:cNvPr id="4" name="Oval 3"/>
          <p:cNvSpPr>
            <a:spLocks noChangeArrowheads="1"/>
          </p:cNvSpPr>
          <p:nvPr/>
        </p:nvSpPr>
        <p:spPr bwMode="auto">
          <a:xfrm>
            <a:off x="2743200" y="1447800"/>
            <a:ext cx="3771900" cy="3733800"/>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ndParaRPr>
          </a:p>
        </p:txBody>
      </p:sp>
      <p:sp>
        <p:nvSpPr>
          <p:cNvPr id="5" name="Rectangle 4"/>
          <p:cNvSpPr>
            <a:spLocks noChangeArrowheads="1"/>
          </p:cNvSpPr>
          <p:nvPr/>
        </p:nvSpPr>
        <p:spPr bwMode="auto">
          <a:xfrm>
            <a:off x="2962275" y="3554413"/>
            <a:ext cx="1485900" cy="914400"/>
          </a:xfrm>
          <a:prstGeom prst="rect">
            <a:avLst/>
          </a:prstGeom>
          <a:solidFill>
            <a:schemeClr val="bg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b="1" dirty="0">
                <a:solidFill>
                  <a:srgbClr val="1F497D"/>
                </a:solidFill>
                <a:latin typeface="+mn-lt"/>
              </a:rPr>
              <a:t>Effects on macro-molecules</a:t>
            </a:r>
          </a:p>
        </p:txBody>
      </p:sp>
      <p:sp>
        <p:nvSpPr>
          <p:cNvPr id="6" name="Rectangle 5"/>
          <p:cNvSpPr>
            <a:spLocks noChangeArrowheads="1"/>
          </p:cNvSpPr>
          <p:nvPr/>
        </p:nvSpPr>
        <p:spPr bwMode="auto">
          <a:xfrm>
            <a:off x="2962275" y="2411413"/>
            <a:ext cx="1485900" cy="914400"/>
          </a:xfrm>
          <a:prstGeom prst="rect">
            <a:avLst/>
          </a:prstGeom>
          <a:solidFill>
            <a:schemeClr val="bg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b="1" dirty="0">
                <a:solidFill>
                  <a:schemeClr val="tx2"/>
                </a:solidFill>
                <a:latin typeface="+mn-lt"/>
              </a:rPr>
              <a:t>Effects on membranes</a:t>
            </a:r>
          </a:p>
        </p:txBody>
      </p:sp>
      <p:sp>
        <p:nvSpPr>
          <p:cNvPr id="7" name="Rectangle 6"/>
          <p:cNvSpPr>
            <a:spLocks noChangeArrowheads="1"/>
          </p:cNvSpPr>
          <p:nvPr/>
        </p:nvSpPr>
        <p:spPr bwMode="auto">
          <a:xfrm>
            <a:off x="4600575" y="2411413"/>
            <a:ext cx="1485900" cy="914400"/>
          </a:xfrm>
          <a:prstGeom prst="rect">
            <a:avLst/>
          </a:prstGeom>
          <a:solidFill>
            <a:schemeClr val="bg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b="1" dirty="0">
                <a:solidFill>
                  <a:srgbClr val="1F497D"/>
                </a:solidFill>
                <a:latin typeface="+mn-lt"/>
              </a:rPr>
              <a:t>Effects on gene expression</a:t>
            </a:r>
          </a:p>
        </p:txBody>
      </p:sp>
      <p:sp>
        <p:nvSpPr>
          <p:cNvPr id="8" name="Rectangle 7"/>
          <p:cNvSpPr>
            <a:spLocks noChangeArrowheads="1"/>
          </p:cNvSpPr>
          <p:nvPr/>
        </p:nvSpPr>
        <p:spPr bwMode="auto">
          <a:xfrm>
            <a:off x="4600575" y="3554413"/>
            <a:ext cx="1485900" cy="914400"/>
          </a:xfrm>
          <a:prstGeom prst="rect">
            <a:avLst/>
          </a:prstGeom>
          <a:solidFill>
            <a:schemeClr val="bg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b="1" dirty="0">
                <a:solidFill>
                  <a:srgbClr val="1F497D"/>
                </a:solidFill>
                <a:latin typeface="+mn-lt"/>
              </a:rPr>
              <a:t>Effects on enzyme activity</a:t>
            </a:r>
          </a:p>
        </p:txBody>
      </p:sp>
      <p:sp>
        <p:nvSpPr>
          <p:cNvPr id="9" name="Striped Right Arrow 9"/>
          <p:cNvSpPr>
            <a:spLocks/>
          </p:cNvSpPr>
          <p:nvPr/>
        </p:nvSpPr>
        <p:spPr bwMode="auto">
          <a:xfrm rot="1879339">
            <a:off x="1925638" y="1858963"/>
            <a:ext cx="990600" cy="457200"/>
          </a:xfrm>
          <a:custGeom>
            <a:avLst/>
            <a:gdLst>
              <a:gd name="T0" fmla="*/ 0 w 990600"/>
              <a:gd name="T1" fmla="*/ 114300 h 457200"/>
              <a:gd name="T2" fmla="*/ 14288 w 990600"/>
              <a:gd name="T3" fmla="*/ 114300 h 457200"/>
              <a:gd name="T4" fmla="*/ 14288 w 990600"/>
              <a:gd name="T5" fmla="*/ 342900 h 457200"/>
              <a:gd name="T6" fmla="*/ 0 w 990600"/>
              <a:gd name="T7" fmla="*/ 342900 h 457200"/>
              <a:gd name="T8" fmla="*/ 0 w 990600"/>
              <a:gd name="T9" fmla="*/ 114300 h 457200"/>
              <a:gd name="T10" fmla="*/ 28575 w 990600"/>
              <a:gd name="T11" fmla="*/ 114300 h 457200"/>
              <a:gd name="T12" fmla="*/ 57150 w 990600"/>
              <a:gd name="T13" fmla="*/ 114300 h 457200"/>
              <a:gd name="T14" fmla="*/ 57150 w 990600"/>
              <a:gd name="T15" fmla="*/ 342900 h 457200"/>
              <a:gd name="T16" fmla="*/ 28575 w 990600"/>
              <a:gd name="T17" fmla="*/ 342900 h 457200"/>
              <a:gd name="T18" fmla="*/ 28575 w 990600"/>
              <a:gd name="T19" fmla="*/ 114300 h 457200"/>
              <a:gd name="T20" fmla="*/ 71438 w 990600"/>
              <a:gd name="T21" fmla="*/ 114300 h 457200"/>
              <a:gd name="T22" fmla="*/ 762000 w 990600"/>
              <a:gd name="T23" fmla="*/ 114300 h 457200"/>
              <a:gd name="T24" fmla="*/ 762000 w 990600"/>
              <a:gd name="T25" fmla="*/ 0 h 457200"/>
              <a:gd name="T26" fmla="*/ 990600 w 990600"/>
              <a:gd name="T27" fmla="*/ 228600 h 457200"/>
              <a:gd name="T28" fmla="*/ 762000 w 990600"/>
              <a:gd name="T29" fmla="*/ 457200 h 457200"/>
              <a:gd name="T30" fmla="*/ 762000 w 990600"/>
              <a:gd name="T31" fmla="*/ 342900 h 457200"/>
              <a:gd name="T32" fmla="*/ 71438 w 990600"/>
              <a:gd name="T33" fmla="*/ 342900 h 457200"/>
              <a:gd name="T34" fmla="*/ 71438 w 990600"/>
              <a:gd name="T35" fmla="*/ 114300 h 4572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90600" h="457200">
                <a:moveTo>
                  <a:pt x="0" y="114300"/>
                </a:moveTo>
                <a:lnTo>
                  <a:pt x="14288" y="114300"/>
                </a:lnTo>
                <a:lnTo>
                  <a:pt x="14288" y="342900"/>
                </a:lnTo>
                <a:lnTo>
                  <a:pt x="0" y="342900"/>
                </a:lnTo>
                <a:lnTo>
                  <a:pt x="0" y="114300"/>
                </a:lnTo>
                <a:close/>
                <a:moveTo>
                  <a:pt x="28575" y="114300"/>
                </a:moveTo>
                <a:lnTo>
                  <a:pt x="57150" y="114300"/>
                </a:lnTo>
                <a:lnTo>
                  <a:pt x="57150" y="342900"/>
                </a:lnTo>
                <a:lnTo>
                  <a:pt x="28575" y="342900"/>
                </a:lnTo>
                <a:lnTo>
                  <a:pt x="28575" y="114300"/>
                </a:lnTo>
                <a:close/>
                <a:moveTo>
                  <a:pt x="71438" y="114300"/>
                </a:moveTo>
                <a:lnTo>
                  <a:pt x="762000" y="114300"/>
                </a:lnTo>
                <a:lnTo>
                  <a:pt x="762000" y="0"/>
                </a:lnTo>
                <a:lnTo>
                  <a:pt x="990600" y="228600"/>
                </a:lnTo>
                <a:lnTo>
                  <a:pt x="762000" y="457200"/>
                </a:lnTo>
                <a:lnTo>
                  <a:pt x="762000" y="342900"/>
                </a:lnTo>
                <a:lnTo>
                  <a:pt x="71438" y="342900"/>
                </a:lnTo>
                <a:lnTo>
                  <a:pt x="71438" y="114300"/>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dist="23000" dir="5400000" rotWithShape="0">
              <a:srgbClr val="000000">
                <a:alpha val="34999"/>
              </a:srgbClr>
            </a:outerShdw>
          </a:effectLst>
        </p:spPr>
        <p:txBody>
          <a:bodyPr anchor="ctr"/>
          <a:lstStyle/>
          <a:p>
            <a:pPr>
              <a:defRPr/>
            </a:pPr>
            <a:endParaRPr lang="en-US"/>
          </a:p>
        </p:txBody>
      </p:sp>
      <p:sp>
        <p:nvSpPr>
          <p:cNvPr id="10" name="Striped Right Arrow 10"/>
          <p:cNvSpPr>
            <a:spLocks/>
          </p:cNvSpPr>
          <p:nvPr/>
        </p:nvSpPr>
        <p:spPr bwMode="auto">
          <a:xfrm rot="19801048">
            <a:off x="1865313" y="4633913"/>
            <a:ext cx="990600" cy="457200"/>
          </a:xfrm>
          <a:custGeom>
            <a:avLst/>
            <a:gdLst>
              <a:gd name="T0" fmla="*/ 0 w 990600"/>
              <a:gd name="T1" fmla="*/ 114300 h 457200"/>
              <a:gd name="T2" fmla="*/ 14288 w 990600"/>
              <a:gd name="T3" fmla="*/ 114300 h 457200"/>
              <a:gd name="T4" fmla="*/ 14288 w 990600"/>
              <a:gd name="T5" fmla="*/ 342900 h 457200"/>
              <a:gd name="T6" fmla="*/ 0 w 990600"/>
              <a:gd name="T7" fmla="*/ 342900 h 457200"/>
              <a:gd name="T8" fmla="*/ 0 w 990600"/>
              <a:gd name="T9" fmla="*/ 114300 h 457200"/>
              <a:gd name="T10" fmla="*/ 28575 w 990600"/>
              <a:gd name="T11" fmla="*/ 114300 h 457200"/>
              <a:gd name="T12" fmla="*/ 57150 w 990600"/>
              <a:gd name="T13" fmla="*/ 114300 h 457200"/>
              <a:gd name="T14" fmla="*/ 57150 w 990600"/>
              <a:gd name="T15" fmla="*/ 342900 h 457200"/>
              <a:gd name="T16" fmla="*/ 28575 w 990600"/>
              <a:gd name="T17" fmla="*/ 342900 h 457200"/>
              <a:gd name="T18" fmla="*/ 28575 w 990600"/>
              <a:gd name="T19" fmla="*/ 114300 h 457200"/>
              <a:gd name="T20" fmla="*/ 71438 w 990600"/>
              <a:gd name="T21" fmla="*/ 114300 h 457200"/>
              <a:gd name="T22" fmla="*/ 762000 w 990600"/>
              <a:gd name="T23" fmla="*/ 114300 h 457200"/>
              <a:gd name="T24" fmla="*/ 762000 w 990600"/>
              <a:gd name="T25" fmla="*/ 0 h 457200"/>
              <a:gd name="T26" fmla="*/ 990600 w 990600"/>
              <a:gd name="T27" fmla="*/ 228600 h 457200"/>
              <a:gd name="T28" fmla="*/ 762000 w 990600"/>
              <a:gd name="T29" fmla="*/ 457200 h 457200"/>
              <a:gd name="T30" fmla="*/ 762000 w 990600"/>
              <a:gd name="T31" fmla="*/ 342900 h 457200"/>
              <a:gd name="T32" fmla="*/ 71438 w 990600"/>
              <a:gd name="T33" fmla="*/ 342900 h 457200"/>
              <a:gd name="T34" fmla="*/ 71438 w 990600"/>
              <a:gd name="T35" fmla="*/ 114300 h 4572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90600" h="457200">
                <a:moveTo>
                  <a:pt x="0" y="114300"/>
                </a:moveTo>
                <a:lnTo>
                  <a:pt x="14288" y="114300"/>
                </a:lnTo>
                <a:lnTo>
                  <a:pt x="14288" y="342900"/>
                </a:lnTo>
                <a:lnTo>
                  <a:pt x="0" y="342900"/>
                </a:lnTo>
                <a:lnTo>
                  <a:pt x="0" y="114300"/>
                </a:lnTo>
                <a:close/>
                <a:moveTo>
                  <a:pt x="28575" y="114300"/>
                </a:moveTo>
                <a:lnTo>
                  <a:pt x="57150" y="114300"/>
                </a:lnTo>
                <a:lnTo>
                  <a:pt x="57150" y="342900"/>
                </a:lnTo>
                <a:lnTo>
                  <a:pt x="28575" y="342900"/>
                </a:lnTo>
                <a:lnTo>
                  <a:pt x="28575" y="114300"/>
                </a:lnTo>
                <a:close/>
                <a:moveTo>
                  <a:pt x="71438" y="114300"/>
                </a:moveTo>
                <a:lnTo>
                  <a:pt x="762000" y="114300"/>
                </a:lnTo>
                <a:lnTo>
                  <a:pt x="762000" y="0"/>
                </a:lnTo>
                <a:lnTo>
                  <a:pt x="990600" y="228600"/>
                </a:lnTo>
                <a:lnTo>
                  <a:pt x="762000" y="457200"/>
                </a:lnTo>
                <a:lnTo>
                  <a:pt x="762000" y="342900"/>
                </a:lnTo>
                <a:lnTo>
                  <a:pt x="71438" y="342900"/>
                </a:lnTo>
                <a:lnTo>
                  <a:pt x="71438" y="114300"/>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dist="23000" dir="5400000" rotWithShape="0">
              <a:srgbClr val="000000">
                <a:alpha val="34999"/>
              </a:srgbClr>
            </a:outerShdw>
          </a:effectLst>
        </p:spPr>
        <p:txBody>
          <a:bodyPr anchor="ctr"/>
          <a:lstStyle/>
          <a:p>
            <a:pPr>
              <a:defRPr/>
            </a:pPr>
            <a:endParaRPr lang="en-US"/>
          </a:p>
        </p:txBody>
      </p:sp>
      <p:sp>
        <p:nvSpPr>
          <p:cNvPr id="11" name="Striped Right Arrow 11"/>
          <p:cNvSpPr>
            <a:spLocks/>
          </p:cNvSpPr>
          <p:nvPr/>
        </p:nvSpPr>
        <p:spPr bwMode="auto">
          <a:xfrm rot="8542901">
            <a:off x="6122988" y="1828800"/>
            <a:ext cx="990600" cy="457200"/>
          </a:xfrm>
          <a:custGeom>
            <a:avLst/>
            <a:gdLst>
              <a:gd name="T0" fmla="*/ 0 w 990600"/>
              <a:gd name="T1" fmla="*/ 114300 h 457200"/>
              <a:gd name="T2" fmla="*/ 14288 w 990600"/>
              <a:gd name="T3" fmla="*/ 114300 h 457200"/>
              <a:gd name="T4" fmla="*/ 14288 w 990600"/>
              <a:gd name="T5" fmla="*/ 342900 h 457200"/>
              <a:gd name="T6" fmla="*/ 0 w 990600"/>
              <a:gd name="T7" fmla="*/ 342900 h 457200"/>
              <a:gd name="T8" fmla="*/ 0 w 990600"/>
              <a:gd name="T9" fmla="*/ 114300 h 457200"/>
              <a:gd name="T10" fmla="*/ 28575 w 990600"/>
              <a:gd name="T11" fmla="*/ 114300 h 457200"/>
              <a:gd name="T12" fmla="*/ 57150 w 990600"/>
              <a:gd name="T13" fmla="*/ 114300 h 457200"/>
              <a:gd name="T14" fmla="*/ 57150 w 990600"/>
              <a:gd name="T15" fmla="*/ 342900 h 457200"/>
              <a:gd name="T16" fmla="*/ 28575 w 990600"/>
              <a:gd name="T17" fmla="*/ 342900 h 457200"/>
              <a:gd name="T18" fmla="*/ 28575 w 990600"/>
              <a:gd name="T19" fmla="*/ 114300 h 457200"/>
              <a:gd name="T20" fmla="*/ 71438 w 990600"/>
              <a:gd name="T21" fmla="*/ 114300 h 457200"/>
              <a:gd name="T22" fmla="*/ 762000 w 990600"/>
              <a:gd name="T23" fmla="*/ 114300 h 457200"/>
              <a:gd name="T24" fmla="*/ 762000 w 990600"/>
              <a:gd name="T25" fmla="*/ 0 h 457200"/>
              <a:gd name="T26" fmla="*/ 990600 w 990600"/>
              <a:gd name="T27" fmla="*/ 228600 h 457200"/>
              <a:gd name="T28" fmla="*/ 762000 w 990600"/>
              <a:gd name="T29" fmla="*/ 457200 h 457200"/>
              <a:gd name="T30" fmla="*/ 762000 w 990600"/>
              <a:gd name="T31" fmla="*/ 342900 h 457200"/>
              <a:gd name="T32" fmla="*/ 71438 w 990600"/>
              <a:gd name="T33" fmla="*/ 342900 h 457200"/>
              <a:gd name="T34" fmla="*/ 71438 w 990600"/>
              <a:gd name="T35" fmla="*/ 114300 h 4572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90600" h="457200">
                <a:moveTo>
                  <a:pt x="0" y="114300"/>
                </a:moveTo>
                <a:lnTo>
                  <a:pt x="14288" y="114300"/>
                </a:lnTo>
                <a:lnTo>
                  <a:pt x="14288" y="342900"/>
                </a:lnTo>
                <a:lnTo>
                  <a:pt x="0" y="342900"/>
                </a:lnTo>
                <a:lnTo>
                  <a:pt x="0" y="114300"/>
                </a:lnTo>
                <a:close/>
                <a:moveTo>
                  <a:pt x="28575" y="114300"/>
                </a:moveTo>
                <a:lnTo>
                  <a:pt x="57150" y="114300"/>
                </a:lnTo>
                <a:lnTo>
                  <a:pt x="57150" y="342900"/>
                </a:lnTo>
                <a:lnTo>
                  <a:pt x="28575" y="342900"/>
                </a:lnTo>
                <a:lnTo>
                  <a:pt x="28575" y="114300"/>
                </a:lnTo>
                <a:close/>
                <a:moveTo>
                  <a:pt x="71438" y="114300"/>
                </a:moveTo>
                <a:lnTo>
                  <a:pt x="762000" y="114300"/>
                </a:lnTo>
                <a:lnTo>
                  <a:pt x="762000" y="0"/>
                </a:lnTo>
                <a:lnTo>
                  <a:pt x="990600" y="228600"/>
                </a:lnTo>
                <a:lnTo>
                  <a:pt x="762000" y="457200"/>
                </a:lnTo>
                <a:lnTo>
                  <a:pt x="762000" y="342900"/>
                </a:lnTo>
                <a:lnTo>
                  <a:pt x="71438" y="342900"/>
                </a:lnTo>
                <a:lnTo>
                  <a:pt x="71438" y="114300"/>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dist="23000" dir="5400000" rotWithShape="0">
              <a:srgbClr val="000000">
                <a:alpha val="34999"/>
              </a:srgbClr>
            </a:outerShdw>
          </a:effectLst>
        </p:spPr>
        <p:txBody>
          <a:bodyPr anchor="ctr"/>
          <a:lstStyle/>
          <a:p>
            <a:pPr>
              <a:defRPr/>
            </a:pPr>
            <a:endParaRPr lang="en-US"/>
          </a:p>
        </p:txBody>
      </p:sp>
      <p:sp>
        <p:nvSpPr>
          <p:cNvPr id="12" name="Striped Right Arrow 12"/>
          <p:cNvSpPr>
            <a:spLocks/>
          </p:cNvSpPr>
          <p:nvPr/>
        </p:nvSpPr>
        <p:spPr bwMode="auto">
          <a:xfrm rot="12973855">
            <a:off x="6119813" y="4602163"/>
            <a:ext cx="990600" cy="457200"/>
          </a:xfrm>
          <a:custGeom>
            <a:avLst/>
            <a:gdLst>
              <a:gd name="T0" fmla="*/ 0 w 990600"/>
              <a:gd name="T1" fmla="*/ 114300 h 457200"/>
              <a:gd name="T2" fmla="*/ 14288 w 990600"/>
              <a:gd name="T3" fmla="*/ 114300 h 457200"/>
              <a:gd name="T4" fmla="*/ 14288 w 990600"/>
              <a:gd name="T5" fmla="*/ 342900 h 457200"/>
              <a:gd name="T6" fmla="*/ 0 w 990600"/>
              <a:gd name="T7" fmla="*/ 342900 h 457200"/>
              <a:gd name="T8" fmla="*/ 0 w 990600"/>
              <a:gd name="T9" fmla="*/ 114300 h 457200"/>
              <a:gd name="T10" fmla="*/ 28575 w 990600"/>
              <a:gd name="T11" fmla="*/ 114300 h 457200"/>
              <a:gd name="T12" fmla="*/ 57150 w 990600"/>
              <a:gd name="T13" fmla="*/ 114300 h 457200"/>
              <a:gd name="T14" fmla="*/ 57150 w 990600"/>
              <a:gd name="T15" fmla="*/ 342900 h 457200"/>
              <a:gd name="T16" fmla="*/ 28575 w 990600"/>
              <a:gd name="T17" fmla="*/ 342900 h 457200"/>
              <a:gd name="T18" fmla="*/ 28575 w 990600"/>
              <a:gd name="T19" fmla="*/ 114300 h 457200"/>
              <a:gd name="T20" fmla="*/ 71438 w 990600"/>
              <a:gd name="T21" fmla="*/ 114300 h 457200"/>
              <a:gd name="T22" fmla="*/ 762000 w 990600"/>
              <a:gd name="T23" fmla="*/ 114300 h 457200"/>
              <a:gd name="T24" fmla="*/ 762000 w 990600"/>
              <a:gd name="T25" fmla="*/ 0 h 457200"/>
              <a:gd name="T26" fmla="*/ 990600 w 990600"/>
              <a:gd name="T27" fmla="*/ 228600 h 457200"/>
              <a:gd name="T28" fmla="*/ 762000 w 990600"/>
              <a:gd name="T29" fmla="*/ 457200 h 457200"/>
              <a:gd name="T30" fmla="*/ 762000 w 990600"/>
              <a:gd name="T31" fmla="*/ 342900 h 457200"/>
              <a:gd name="T32" fmla="*/ 71438 w 990600"/>
              <a:gd name="T33" fmla="*/ 342900 h 457200"/>
              <a:gd name="T34" fmla="*/ 71438 w 990600"/>
              <a:gd name="T35" fmla="*/ 114300 h 4572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90600" h="457200">
                <a:moveTo>
                  <a:pt x="0" y="114300"/>
                </a:moveTo>
                <a:lnTo>
                  <a:pt x="14288" y="114300"/>
                </a:lnTo>
                <a:lnTo>
                  <a:pt x="14288" y="342900"/>
                </a:lnTo>
                <a:lnTo>
                  <a:pt x="0" y="342900"/>
                </a:lnTo>
                <a:lnTo>
                  <a:pt x="0" y="114300"/>
                </a:lnTo>
                <a:close/>
                <a:moveTo>
                  <a:pt x="28575" y="114300"/>
                </a:moveTo>
                <a:lnTo>
                  <a:pt x="57150" y="114300"/>
                </a:lnTo>
                <a:lnTo>
                  <a:pt x="57150" y="342900"/>
                </a:lnTo>
                <a:lnTo>
                  <a:pt x="28575" y="342900"/>
                </a:lnTo>
                <a:lnTo>
                  <a:pt x="28575" y="114300"/>
                </a:lnTo>
                <a:close/>
                <a:moveTo>
                  <a:pt x="71438" y="114300"/>
                </a:moveTo>
                <a:lnTo>
                  <a:pt x="762000" y="114300"/>
                </a:lnTo>
                <a:lnTo>
                  <a:pt x="762000" y="0"/>
                </a:lnTo>
                <a:lnTo>
                  <a:pt x="990600" y="228600"/>
                </a:lnTo>
                <a:lnTo>
                  <a:pt x="762000" y="457200"/>
                </a:lnTo>
                <a:lnTo>
                  <a:pt x="762000" y="342900"/>
                </a:lnTo>
                <a:lnTo>
                  <a:pt x="71438" y="342900"/>
                </a:lnTo>
                <a:lnTo>
                  <a:pt x="71438" y="114300"/>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dist="23000" dir="5400000" rotWithShape="0">
              <a:srgbClr val="000000">
                <a:alpha val="34999"/>
              </a:srgbClr>
            </a:outerShdw>
          </a:effectLst>
        </p:spPr>
        <p:txBody>
          <a:bodyPr anchor="ctr"/>
          <a:lstStyle/>
          <a:p>
            <a:pPr>
              <a:defRPr/>
            </a:pPr>
            <a:endParaRPr lang="en-US"/>
          </a:p>
        </p:txBody>
      </p:sp>
      <p:sp>
        <p:nvSpPr>
          <p:cNvPr id="13" name="Rectangle 12"/>
          <p:cNvSpPr>
            <a:spLocks noChangeArrowheads="1"/>
          </p:cNvSpPr>
          <p:nvPr/>
        </p:nvSpPr>
        <p:spPr bwMode="auto">
          <a:xfrm>
            <a:off x="7150100" y="1116013"/>
            <a:ext cx="1485900" cy="914400"/>
          </a:xfrm>
          <a:prstGeom prst="rect">
            <a:avLst/>
          </a:prstGeom>
          <a:solidFill>
            <a:srgbClr val="F8F8F8"/>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latin typeface="+mn-lt"/>
              </a:rPr>
              <a:t>Physical effects of size and shape</a:t>
            </a:r>
          </a:p>
        </p:txBody>
      </p:sp>
      <p:sp>
        <p:nvSpPr>
          <p:cNvPr id="14" name="Rectangle 13"/>
          <p:cNvSpPr>
            <a:spLocks noChangeArrowheads="1"/>
          </p:cNvSpPr>
          <p:nvPr/>
        </p:nvSpPr>
        <p:spPr bwMode="auto">
          <a:xfrm>
            <a:off x="7150100" y="4621213"/>
            <a:ext cx="1485900" cy="914400"/>
          </a:xfrm>
          <a:prstGeom prst="rect">
            <a:avLst/>
          </a:prstGeom>
          <a:solidFill>
            <a:srgbClr val="F8F8F8"/>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latin typeface="+mn-lt"/>
              </a:rPr>
              <a:t>Surface reactivity</a:t>
            </a:r>
          </a:p>
        </p:txBody>
      </p:sp>
      <p:sp>
        <p:nvSpPr>
          <p:cNvPr id="15" name="Rectangle 14"/>
          <p:cNvSpPr>
            <a:spLocks noChangeArrowheads="1"/>
          </p:cNvSpPr>
          <p:nvPr/>
        </p:nvSpPr>
        <p:spPr bwMode="auto">
          <a:xfrm>
            <a:off x="274638" y="4621213"/>
            <a:ext cx="1485900" cy="914400"/>
          </a:xfrm>
          <a:prstGeom prst="rect">
            <a:avLst/>
          </a:prstGeom>
          <a:solidFill>
            <a:srgbClr val="F8F8F8"/>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latin typeface="+mn-lt"/>
              </a:rPr>
              <a:t>Vector for other contaminants</a:t>
            </a:r>
          </a:p>
        </p:txBody>
      </p:sp>
      <p:sp>
        <p:nvSpPr>
          <p:cNvPr id="16" name="Rectangle 15"/>
          <p:cNvSpPr>
            <a:spLocks noChangeArrowheads="1"/>
          </p:cNvSpPr>
          <p:nvPr/>
        </p:nvSpPr>
        <p:spPr bwMode="auto">
          <a:xfrm>
            <a:off x="392113" y="1116013"/>
            <a:ext cx="1485900" cy="914400"/>
          </a:xfrm>
          <a:prstGeom prst="rect">
            <a:avLst/>
          </a:prstGeom>
          <a:solidFill>
            <a:srgbClr val="F8F8F8"/>
          </a:solidFill>
          <a:ln w="9525">
            <a:solidFill>
              <a:schemeClr val="bg1"/>
            </a:solidFill>
            <a:prstDash val="solid"/>
            <a:miter lim="800000"/>
            <a:headEnd/>
            <a:tailEnd/>
          </a:ln>
          <a:effectLst>
            <a:outerShdw dist="23000" dir="5400000" rotWithShape="0">
              <a:schemeClr val="accent4">
                <a:lumMod val="75000"/>
                <a:alpha val="35000"/>
              </a:schemeClr>
            </a:outerShdw>
          </a:effectLst>
          <a:scene3d>
            <a:camera prst="orthographicFront"/>
            <a:lightRig rig="threePt" dir="t"/>
          </a:scene3d>
          <a:sp3d prstMaterial="metal">
            <a:bevelT/>
          </a:sp3d>
        </p:spPr>
        <p:txBody>
          <a:bodyPr anchor="ctr"/>
          <a:lstStyle/>
          <a:p>
            <a:pPr algn="ctr" fontAlgn="auto">
              <a:spcBef>
                <a:spcPts val="0"/>
              </a:spcBef>
              <a:spcAft>
                <a:spcPts val="0"/>
              </a:spcAft>
              <a:defRPr/>
            </a:pPr>
            <a:r>
              <a:rPr lang="en-US" b="1" dirty="0">
                <a:latin typeface="+mj-lt"/>
              </a:rPr>
              <a:t>Release of NPs constituents</a:t>
            </a:r>
          </a:p>
        </p:txBody>
      </p:sp>
      <p:cxnSp>
        <p:nvCxnSpPr>
          <p:cNvPr id="17" name="Straight Arrow Connector 16"/>
          <p:cNvCxnSpPr>
            <a:cxnSpLocks noChangeShapeType="1"/>
          </p:cNvCxnSpPr>
          <p:nvPr/>
        </p:nvCxnSpPr>
        <p:spPr bwMode="auto">
          <a:xfrm rot="5400000">
            <a:off x="654844" y="4239419"/>
            <a:ext cx="762000"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
        <p:nvSpPr>
          <p:cNvPr id="18" name="Oval 17"/>
          <p:cNvSpPr>
            <a:spLocks noChangeArrowheads="1"/>
          </p:cNvSpPr>
          <p:nvPr/>
        </p:nvSpPr>
        <p:spPr bwMode="auto">
          <a:xfrm>
            <a:off x="7150100" y="2870200"/>
            <a:ext cx="1685925" cy="914400"/>
          </a:xfrm>
          <a:prstGeom prst="ellipse">
            <a:avLst/>
          </a:prstGeom>
          <a:gradFill rotWithShape="1">
            <a:gsLst>
              <a:gs pos="0">
                <a:srgbClr val="CCFFCC"/>
              </a:gs>
              <a:gs pos="100000">
                <a:srgbClr val="008000"/>
              </a:gs>
            </a:gsLst>
            <a:lin ang="5400000"/>
          </a:gra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400" b="1" dirty="0">
                <a:solidFill>
                  <a:schemeClr val="lt1"/>
                </a:solidFill>
                <a:latin typeface="+mn-lt"/>
              </a:rPr>
              <a:t>Inflammatory response</a:t>
            </a:r>
          </a:p>
        </p:txBody>
      </p:sp>
      <p:sp>
        <p:nvSpPr>
          <p:cNvPr id="19" name="Rectangle 18"/>
          <p:cNvSpPr>
            <a:spLocks noChangeArrowheads="1"/>
          </p:cNvSpPr>
          <p:nvPr/>
        </p:nvSpPr>
        <p:spPr bwMode="auto">
          <a:xfrm>
            <a:off x="215900" y="3325813"/>
            <a:ext cx="1638300" cy="533400"/>
          </a:xfrm>
          <a:prstGeom prst="rect">
            <a:avLst/>
          </a:prstGeom>
          <a:gradFill rotWithShape="1">
            <a:gsLst>
              <a:gs pos="0">
                <a:srgbClr val="E6B9B8"/>
              </a:gs>
              <a:gs pos="100000">
                <a:srgbClr val="FF0000"/>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400" b="1" dirty="0">
                <a:solidFill>
                  <a:schemeClr val="lt1"/>
                </a:solidFill>
                <a:latin typeface="+mn-lt"/>
              </a:rPr>
              <a:t>Other contaminants</a:t>
            </a:r>
          </a:p>
        </p:txBody>
      </p:sp>
      <p:cxnSp>
        <p:nvCxnSpPr>
          <p:cNvPr id="20" name="Straight Arrow Connector 19"/>
          <p:cNvCxnSpPr>
            <a:cxnSpLocks noChangeShapeType="1"/>
          </p:cNvCxnSpPr>
          <p:nvPr/>
        </p:nvCxnSpPr>
        <p:spPr bwMode="auto">
          <a:xfrm rot="5400000">
            <a:off x="7505700" y="2449513"/>
            <a:ext cx="839787"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cxnSp>
        <p:nvCxnSpPr>
          <p:cNvPr id="21" name="Straight Arrow Connector 20"/>
          <p:cNvCxnSpPr>
            <a:cxnSpLocks noChangeShapeType="1"/>
          </p:cNvCxnSpPr>
          <p:nvPr/>
        </p:nvCxnSpPr>
        <p:spPr bwMode="auto">
          <a:xfrm rot="10800000" flipV="1">
            <a:off x="6429375" y="3325813"/>
            <a:ext cx="720725" cy="158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
        <p:nvSpPr>
          <p:cNvPr id="12311" name="Rectangle 21"/>
          <p:cNvSpPr>
            <a:spLocks noChangeArrowheads="1"/>
          </p:cNvSpPr>
          <p:nvPr/>
        </p:nvSpPr>
        <p:spPr bwMode="auto">
          <a:xfrm>
            <a:off x="1981200" y="1066800"/>
            <a:ext cx="4953000" cy="338138"/>
          </a:xfrm>
          <a:prstGeom prst="rect">
            <a:avLst/>
          </a:prstGeom>
          <a:solidFill>
            <a:schemeClr val="bg1"/>
          </a:solidFill>
          <a:ln w="9525">
            <a:noFill/>
            <a:miter lim="800000"/>
            <a:headEnd/>
            <a:tailEnd/>
          </a:ln>
        </p:spPr>
        <p:txBody>
          <a:bodyPr>
            <a:spAutoFit/>
          </a:bodyPr>
          <a:lstStyle/>
          <a:p>
            <a:r>
              <a:rPr lang="pl-PL" sz="1600">
                <a:solidFill>
                  <a:srgbClr val="0070C0"/>
                </a:solidFill>
                <a:cs typeface="Arial" pitchFamily="34" charset="0"/>
              </a:rPr>
              <a:t>Linkov et al. (2009) </a:t>
            </a:r>
            <a:r>
              <a:rPr lang="pl-PL" sz="1600" i="1">
                <a:solidFill>
                  <a:srgbClr val="0070C0"/>
                </a:solidFill>
                <a:cs typeface="Arial" pitchFamily="34" charset="0"/>
              </a:rPr>
              <a:t>J. Nanopart. Res.</a:t>
            </a:r>
            <a:r>
              <a:rPr lang="pl-PL" sz="1600">
                <a:solidFill>
                  <a:srgbClr val="0070C0"/>
                </a:solidFill>
                <a:cs typeface="Arial" pitchFamily="34" charset="0"/>
              </a:rPr>
              <a:t> </a:t>
            </a:r>
            <a:r>
              <a:rPr lang="pl-PL" sz="1600" u="sng">
                <a:solidFill>
                  <a:srgbClr val="0070C0"/>
                </a:solidFill>
                <a:cs typeface="Arial" pitchFamily="34" charset="0"/>
              </a:rPr>
              <a:t>11</a:t>
            </a:r>
            <a:r>
              <a:rPr lang="pl-PL" sz="1600">
                <a:solidFill>
                  <a:srgbClr val="0070C0"/>
                </a:solidFill>
                <a:cs typeface="Arial" pitchFamily="34" charset="0"/>
              </a:rPr>
              <a:t>: 513-527.</a:t>
            </a:r>
            <a:r>
              <a:rPr lang="cs-CZ" sz="1600">
                <a:solidFill>
                  <a:srgbClr val="0070C0"/>
                </a:solidFill>
                <a:cs typeface="Arial" pitchFamily="34" charset="0"/>
              </a:rPr>
              <a:t> </a:t>
            </a:r>
            <a:endParaRPr lang="en-US" sz="1600">
              <a:solidFill>
                <a:srgbClr val="0070C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7632" y="598719"/>
            <a:ext cx="2709396" cy="1015663"/>
          </a:xfrm>
          <a:prstGeom prst="rect">
            <a:avLst/>
          </a:prstGeom>
          <a:noFill/>
        </p:spPr>
        <p:txBody>
          <a:bodyPr wrap="none" rtlCol="0">
            <a:spAutoFit/>
          </a:bodyPr>
          <a:lstStyle/>
          <a:p>
            <a:r>
              <a:rPr lang="en-US" sz="6000" i="1" dirty="0" smtClean="0">
                <a:solidFill>
                  <a:srgbClr val="0070C0"/>
                </a:solidFill>
              </a:rPr>
              <a:t>in </a:t>
            </a:r>
            <a:r>
              <a:rPr lang="en-US" sz="6000" i="1" dirty="0" err="1" smtClean="0">
                <a:solidFill>
                  <a:srgbClr val="0070C0"/>
                </a:solidFill>
              </a:rPr>
              <a:t>silico</a:t>
            </a:r>
            <a:endParaRPr lang="en-US" sz="6000" i="1" dirty="0" smtClean="0">
              <a:solidFill>
                <a:srgbClr val="0070C0"/>
              </a:solidFill>
            </a:endParaRPr>
          </a:p>
        </p:txBody>
      </p:sp>
      <p:sp>
        <p:nvSpPr>
          <p:cNvPr id="4" name="TextBox 3"/>
          <p:cNvSpPr txBox="1"/>
          <p:nvPr/>
        </p:nvSpPr>
        <p:spPr>
          <a:xfrm>
            <a:off x="2851458" y="4768000"/>
            <a:ext cx="2366353" cy="1015663"/>
          </a:xfrm>
          <a:prstGeom prst="rect">
            <a:avLst/>
          </a:prstGeom>
          <a:noFill/>
        </p:spPr>
        <p:txBody>
          <a:bodyPr wrap="none" rtlCol="0">
            <a:spAutoFit/>
          </a:bodyPr>
          <a:lstStyle/>
          <a:p>
            <a:r>
              <a:rPr lang="en-US" sz="6000" i="1" dirty="0" smtClean="0">
                <a:solidFill>
                  <a:srgbClr val="0070C0"/>
                </a:solidFill>
              </a:rPr>
              <a:t>in vivo</a:t>
            </a:r>
          </a:p>
        </p:txBody>
      </p:sp>
      <p:sp>
        <p:nvSpPr>
          <p:cNvPr id="6" name="TextBox 5"/>
          <p:cNvSpPr txBox="1"/>
          <p:nvPr/>
        </p:nvSpPr>
        <p:spPr>
          <a:xfrm>
            <a:off x="3775501" y="2562046"/>
            <a:ext cx="569387" cy="1015663"/>
          </a:xfrm>
          <a:prstGeom prst="rect">
            <a:avLst/>
          </a:prstGeom>
          <a:noFill/>
        </p:spPr>
        <p:txBody>
          <a:bodyPr wrap="square" rtlCol="0">
            <a:spAutoFit/>
          </a:bodyPr>
          <a:lstStyle/>
          <a:p>
            <a:r>
              <a:rPr lang="en-US" sz="6000" dirty="0" smtClean="0">
                <a:solidFill>
                  <a:srgbClr val="0070C0"/>
                </a:solidFill>
              </a:rPr>
              <a:t>↕</a:t>
            </a:r>
            <a:endParaRPr lang="en-US" sz="6000" dirty="0">
              <a:solidFill>
                <a:srgbClr val="0070C0"/>
              </a:solidFill>
            </a:endParaRPr>
          </a:p>
        </p:txBody>
      </p:sp>
      <p:pic>
        <p:nvPicPr>
          <p:cNvPr id="11" name="Picture 4" descr="http://www.frenchtribune.com/sites/default/files/imagecache/article/lego-like-dna-bricks.jpg"/>
          <p:cNvPicPr>
            <a:picLocks noChangeAspect="1" noChangeArrowheads="1"/>
          </p:cNvPicPr>
          <p:nvPr/>
        </p:nvPicPr>
        <p:blipFill>
          <a:blip r:embed="rId3" cstate="print"/>
          <a:srcRect/>
          <a:stretch>
            <a:fillRect/>
          </a:stretch>
        </p:blipFill>
        <p:spPr bwMode="auto">
          <a:xfrm>
            <a:off x="6366294" y="0"/>
            <a:ext cx="2777706" cy="1956471"/>
          </a:xfrm>
          <a:prstGeom prst="rect">
            <a:avLst/>
          </a:prstGeom>
          <a:noFill/>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2658" y="3577709"/>
            <a:ext cx="2840151" cy="3280291"/>
          </a:xfrm>
          <a:prstGeom prst="rect">
            <a:avLst/>
          </a:prstGeom>
        </p:spPr>
      </p:pic>
      <p:sp>
        <p:nvSpPr>
          <p:cNvPr id="7" name="Rectangle 6"/>
          <p:cNvSpPr/>
          <p:nvPr/>
        </p:nvSpPr>
        <p:spPr>
          <a:xfrm>
            <a:off x="0" y="0"/>
            <a:ext cx="6248400" cy="584775"/>
          </a:xfrm>
          <a:prstGeom prst="rect">
            <a:avLst/>
          </a:prstGeom>
        </p:spPr>
        <p:txBody>
          <a:bodyPr wrap="square">
            <a:spAutoFit/>
          </a:bodyPr>
          <a:lstStyle/>
          <a:p>
            <a:r>
              <a:rPr lang="en-GB" sz="3200" b="1" dirty="0" smtClean="0">
                <a:solidFill>
                  <a:srgbClr val="C00000"/>
                </a:solidFill>
              </a:rPr>
              <a:t>Reality and Models</a:t>
            </a:r>
            <a:endParaRPr lang="en-US" sz="3200" dirty="0"/>
          </a:p>
        </p:txBody>
      </p:sp>
    </p:spTree>
    <p:extLst>
      <p:ext uri="{BB962C8B-B14F-4D97-AF65-F5344CB8AC3E}">
        <p14:creationId xmlns:p14="http://schemas.microsoft.com/office/powerpoint/2010/main" val="36504138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7632" y="598719"/>
            <a:ext cx="2709396" cy="1015663"/>
          </a:xfrm>
          <a:prstGeom prst="rect">
            <a:avLst/>
          </a:prstGeom>
          <a:noFill/>
        </p:spPr>
        <p:txBody>
          <a:bodyPr wrap="none" rtlCol="0">
            <a:spAutoFit/>
          </a:bodyPr>
          <a:lstStyle/>
          <a:p>
            <a:r>
              <a:rPr lang="en-US" sz="6000" i="1" dirty="0" smtClean="0">
                <a:solidFill>
                  <a:srgbClr val="0070C0"/>
                </a:solidFill>
              </a:rPr>
              <a:t>in </a:t>
            </a:r>
            <a:r>
              <a:rPr lang="en-US" sz="6000" i="1" dirty="0" err="1" smtClean="0">
                <a:solidFill>
                  <a:srgbClr val="0070C0"/>
                </a:solidFill>
              </a:rPr>
              <a:t>silico</a:t>
            </a:r>
            <a:endParaRPr lang="en-US" sz="6000" i="1" dirty="0" smtClean="0">
              <a:solidFill>
                <a:srgbClr val="0070C0"/>
              </a:solidFill>
            </a:endParaRPr>
          </a:p>
        </p:txBody>
      </p:sp>
      <p:sp>
        <p:nvSpPr>
          <p:cNvPr id="3" name="TextBox 2"/>
          <p:cNvSpPr txBox="1"/>
          <p:nvPr/>
        </p:nvSpPr>
        <p:spPr>
          <a:xfrm>
            <a:off x="2681798" y="2514601"/>
            <a:ext cx="2451312" cy="1015663"/>
          </a:xfrm>
          <a:prstGeom prst="rect">
            <a:avLst/>
          </a:prstGeom>
          <a:noFill/>
        </p:spPr>
        <p:txBody>
          <a:bodyPr wrap="square" rtlCol="0">
            <a:spAutoFit/>
          </a:bodyPr>
          <a:lstStyle/>
          <a:p>
            <a:r>
              <a:rPr lang="en-US" sz="6000" i="1" dirty="0" smtClean="0">
                <a:solidFill>
                  <a:srgbClr val="0070C0"/>
                </a:solidFill>
              </a:rPr>
              <a:t>in vitro</a:t>
            </a:r>
          </a:p>
        </p:txBody>
      </p:sp>
      <p:sp>
        <p:nvSpPr>
          <p:cNvPr id="4" name="TextBox 3"/>
          <p:cNvSpPr txBox="1"/>
          <p:nvPr/>
        </p:nvSpPr>
        <p:spPr>
          <a:xfrm>
            <a:off x="2851458" y="4768000"/>
            <a:ext cx="2366353" cy="1015663"/>
          </a:xfrm>
          <a:prstGeom prst="rect">
            <a:avLst/>
          </a:prstGeom>
          <a:noFill/>
        </p:spPr>
        <p:txBody>
          <a:bodyPr wrap="none" rtlCol="0">
            <a:spAutoFit/>
          </a:bodyPr>
          <a:lstStyle/>
          <a:p>
            <a:r>
              <a:rPr lang="en-US" sz="6000" i="1" dirty="0" smtClean="0">
                <a:solidFill>
                  <a:srgbClr val="0070C0"/>
                </a:solidFill>
              </a:rPr>
              <a:t>in vivo</a:t>
            </a:r>
          </a:p>
        </p:txBody>
      </p:sp>
      <p:sp>
        <p:nvSpPr>
          <p:cNvPr id="5" name="TextBox 4"/>
          <p:cNvSpPr txBox="1"/>
          <p:nvPr/>
        </p:nvSpPr>
        <p:spPr>
          <a:xfrm>
            <a:off x="3810000" y="1708037"/>
            <a:ext cx="533400" cy="1015663"/>
          </a:xfrm>
          <a:prstGeom prst="rect">
            <a:avLst/>
          </a:prstGeom>
          <a:noFill/>
        </p:spPr>
        <p:txBody>
          <a:bodyPr wrap="square" rtlCol="0">
            <a:spAutoFit/>
          </a:bodyPr>
          <a:lstStyle/>
          <a:p>
            <a:r>
              <a:rPr lang="en-US" sz="6000" dirty="0" smtClean="0">
                <a:solidFill>
                  <a:srgbClr val="0070C0"/>
                </a:solidFill>
              </a:rPr>
              <a:t>↕</a:t>
            </a:r>
            <a:endParaRPr lang="en-US" sz="6000" dirty="0">
              <a:solidFill>
                <a:srgbClr val="0070C0"/>
              </a:solidFill>
            </a:endParaRPr>
          </a:p>
        </p:txBody>
      </p:sp>
      <p:sp>
        <p:nvSpPr>
          <p:cNvPr id="6" name="TextBox 5"/>
          <p:cNvSpPr txBox="1"/>
          <p:nvPr/>
        </p:nvSpPr>
        <p:spPr>
          <a:xfrm>
            <a:off x="3775501" y="3740904"/>
            <a:ext cx="569387" cy="1015663"/>
          </a:xfrm>
          <a:prstGeom prst="rect">
            <a:avLst/>
          </a:prstGeom>
          <a:noFill/>
        </p:spPr>
        <p:txBody>
          <a:bodyPr wrap="none" rtlCol="0">
            <a:spAutoFit/>
          </a:bodyPr>
          <a:lstStyle/>
          <a:p>
            <a:r>
              <a:rPr lang="en-US" sz="6000" dirty="0" smtClean="0">
                <a:solidFill>
                  <a:srgbClr val="0070C0"/>
                </a:solidFill>
              </a:rPr>
              <a:t>↕</a:t>
            </a:r>
            <a:endParaRPr lang="en-US" sz="6000" dirty="0">
              <a:solidFill>
                <a:srgbClr val="0070C0"/>
              </a:solidFill>
            </a:endParaRPr>
          </a:p>
        </p:txBody>
      </p:sp>
      <p:pic>
        <p:nvPicPr>
          <p:cNvPr id="11" name="Picture 4" descr="http://www.frenchtribune.com/sites/default/files/imagecache/article/lego-like-dna-bricks.jpg"/>
          <p:cNvPicPr>
            <a:picLocks noChangeAspect="1" noChangeArrowheads="1"/>
          </p:cNvPicPr>
          <p:nvPr/>
        </p:nvPicPr>
        <p:blipFill>
          <a:blip r:embed="rId3" cstate="print"/>
          <a:srcRect/>
          <a:stretch>
            <a:fillRect/>
          </a:stretch>
        </p:blipFill>
        <p:spPr bwMode="auto">
          <a:xfrm>
            <a:off x="6366294" y="0"/>
            <a:ext cx="2777706" cy="1956471"/>
          </a:xfrm>
          <a:prstGeom prst="rect">
            <a:avLst/>
          </a:prstGeom>
          <a:noFill/>
        </p:spPr>
      </p:pic>
      <p:pic>
        <p:nvPicPr>
          <p:cNvPr id="12" name="Picture 4" descr="http://www.frenchtribune.com/sites/default/files/imagecache/article/lego-like-dna-bricks.jpg"/>
          <p:cNvPicPr>
            <a:picLocks noChangeAspect="1" noChangeArrowheads="1"/>
          </p:cNvPicPr>
          <p:nvPr/>
        </p:nvPicPr>
        <p:blipFill>
          <a:blip r:embed="rId3" cstate="print"/>
          <a:srcRect/>
          <a:stretch>
            <a:fillRect/>
          </a:stretch>
        </p:blipFill>
        <p:spPr bwMode="auto">
          <a:xfrm>
            <a:off x="1" y="1903547"/>
            <a:ext cx="1083916" cy="763454"/>
          </a:xfrm>
          <a:prstGeom prst="rect">
            <a:avLst/>
          </a:prstGeom>
          <a:noFill/>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2658" y="3577709"/>
            <a:ext cx="2840151" cy="3280291"/>
          </a:xfrm>
          <a:prstGeom prst="rect">
            <a:avLst/>
          </a:prstGeom>
        </p:spPr>
      </p:pic>
      <p:sp>
        <p:nvSpPr>
          <p:cNvPr id="13" name="Rectangle 12"/>
          <p:cNvSpPr/>
          <p:nvPr/>
        </p:nvSpPr>
        <p:spPr>
          <a:xfrm>
            <a:off x="0" y="228600"/>
            <a:ext cx="6858000" cy="584775"/>
          </a:xfrm>
          <a:prstGeom prst="rect">
            <a:avLst/>
          </a:prstGeom>
        </p:spPr>
        <p:txBody>
          <a:bodyPr wrap="square">
            <a:spAutoFit/>
          </a:bodyPr>
          <a:lstStyle/>
          <a:p>
            <a:r>
              <a:rPr lang="en-GB" sz="3200" b="1" dirty="0" smtClean="0">
                <a:solidFill>
                  <a:srgbClr val="C00000"/>
                </a:solidFill>
              </a:rPr>
              <a:t>One More Step</a:t>
            </a:r>
            <a:endParaRPr lang="en-US" sz="3200" dirty="0"/>
          </a:p>
        </p:txBody>
      </p:sp>
      <p:pic>
        <p:nvPicPr>
          <p:cNvPr id="14" name="Picture 4" descr="http://www.frenchtribune.com/sites/default/files/imagecache/article/lego-like-dna-bricks.jpg"/>
          <p:cNvPicPr>
            <a:picLocks noChangeAspect="1" noChangeArrowheads="1"/>
          </p:cNvPicPr>
          <p:nvPr/>
        </p:nvPicPr>
        <p:blipFill>
          <a:blip r:embed="rId3" cstate="print"/>
          <a:srcRect/>
          <a:stretch>
            <a:fillRect/>
          </a:stretch>
        </p:blipFill>
        <p:spPr bwMode="auto">
          <a:xfrm>
            <a:off x="1066799" y="1905000"/>
            <a:ext cx="1368987" cy="762000"/>
          </a:xfrm>
          <a:prstGeom prst="rect">
            <a:avLst/>
          </a:prstGeom>
          <a:noFill/>
        </p:spPr>
      </p:pic>
      <p:pic>
        <p:nvPicPr>
          <p:cNvPr id="15" name="Picture 4" descr="http://www.frenchtribune.com/sites/default/files/imagecache/article/lego-like-dna-bricks.jpg"/>
          <p:cNvPicPr>
            <a:picLocks noChangeAspect="1" noChangeArrowheads="1"/>
          </p:cNvPicPr>
          <p:nvPr/>
        </p:nvPicPr>
        <p:blipFill>
          <a:blip r:embed="rId3" cstate="print"/>
          <a:srcRect/>
          <a:stretch>
            <a:fillRect/>
          </a:stretch>
        </p:blipFill>
        <p:spPr bwMode="auto">
          <a:xfrm>
            <a:off x="0" y="2667000"/>
            <a:ext cx="1083916" cy="763454"/>
          </a:xfrm>
          <a:prstGeom prst="rect">
            <a:avLst/>
          </a:prstGeom>
          <a:noFill/>
        </p:spPr>
      </p:pic>
      <p:pic>
        <p:nvPicPr>
          <p:cNvPr id="16" name="Picture 4" descr="http://www.frenchtribune.com/sites/default/files/imagecache/article/lego-like-dna-bricks.jpg"/>
          <p:cNvPicPr>
            <a:picLocks noChangeAspect="1" noChangeArrowheads="1"/>
          </p:cNvPicPr>
          <p:nvPr/>
        </p:nvPicPr>
        <p:blipFill>
          <a:blip r:embed="rId3" cstate="print"/>
          <a:srcRect/>
          <a:stretch>
            <a:fillRect/>
          </a:stretch>
        </p:blipFill>
        <p:spPr bwMode="auto">
          <a:xfrm>
            <a:off x="1066800" y="2590800"/>
            <a:ext cx="1371599" cy="838200"/>
          </a:xfrm>
          <a:prstGeom prst="rect">
            <a:avLst/>
          </a:prstGeom>
          <a:noFill/>
        </p:spPr>
      </p:pic>
    </p:spTree>
    <p:extLst>
      <p:ext uri="{BB962C8B-B14F-4D97-AF65-F5344CB8AC3E}">
        <p14:creationId xmlns:p14="http://schemas.microsoft.com/office/powerpoint/2010/main" val="36504138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14764</TotalTime>
  <Words>2500</Words>
  <Application>Microsoft Office PowerPoint</Application>
  <PresentationFormat>On-screen Show (4:3)</PresentationFormat>
  <Paragraphs>674</Paragraphs>
  <Slides>44</Slides>
  <Notes>6</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44</vt:i4>
      </vt:variant>
    </vt:vector>
  </HeadingPairs>
  <TitlesOfParts>
    <vt:vector size="46" baseType="lpstr">
      <vt:lpstr>Office Theme</vt:lpstr>
      <vt:lpstr>-!OLE_LINK4</vt:lpstr>
      <vt:lpstr>PowerPoint Presentation</vt:lpstr>
      <vt:lpstr>Acknowledgements</vt:lpstr>
      <vt:lpstr>PowerPoint Presentation</vt:lpstr>
      <vt:lpstr>PowerPoint Presentation</vt:lpstr>
      <vt:lpstr>PowerPoint Presentation</vt:lpstr>
      <vt:lpstr>  Challenges of Nanomaterials: Are we on the way to  comprehend  their toxicity?   </vt:lpstr>
      <vt:lpstr>Postulated mechanisms of NPs’ toxicity</vt:lpstr>
      <vt:lpstr>PowerPoint Presentation</vt:lpstr>
      <vt:lpstr>PowerPoint Presentation</vt:lpstr>
      <vt:lpstr>PowerPoint Presentation</vt:lpstr>
      <vt:lpstr>Computational approaches</vt:lpstr>
      <vt:lpstr>The Steps Towards Modeling of Nanoparticles’ Properties and Toxicity:</vt:lpstr>
      <vt:lpstr>PowerPoint Presentation</vt:lpstr>
      <vt:lpstr>PowerPoint Presentation</vt:lpstr>
      <vt:lpstr>Basic Concept of QSAR Modeling</vt:lpstr>
      <vt:lpstr>Experimentalists vs. QSAR modelers</vt:lpstr>
      <vt:lpstr>Existing databases</vt:lpstr>
      <vt:lpstr>JRC NANOhub database (http://www.napira.eu)</vt:lpstr>
      <vt:lpstr>Specific structural features of NPs</vt:lpstr>
      <vt:lpstr>Calculating 3D descriptors based on  the whole system</vt:lpstr>
      <vt:lpstr>Experimental techniques that can be used to obtain nano-descriptors</vt:lpstr>
      <vt:lpstr>Agglomeration and aggregation of NPs</vt:lpstr>
      <vt:lpstr>Formation of Protein Coronas</vt:lpstr>
      <vt:lpstr>PowerPoint Presentation</vt:lpstr>
      <vt:lpstr>PowerPoint Presentation</vt:lpstr>
      <vt:lpstr>PowerPoint Presentation</vt:lpstr>
      <vt:lpstr>PowerPoint Presentation</vt:lpstr>
      <vt:lpstr>Interactions of G, GC and AT with C60 and SWNT</vt:lpstr>
      <vt:lpstr>PowerPoint Presentation</vt:lpstr>
      <vt:lpstr>Collaboration Within „Classic” QSAR Studies</vt:lpstr>
      <vt:lpstr>What we Need to Develop   Nano-QSARs?</vt:lpstr>
      <vt:lpstr>Data for „Classic” QSAR and Nano-QSAR Studies</vt:lpstr>
      <vt:lpstr>Nano-QSAR</vt:lpstr>
      <vt:lpstr>Postulated mechanisms of NPs’ toxicity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alona</dc:creator>
  <cp:lastModifiedBy>user</cp:lastModifiedBy>
  <cp:revision>371</cp:revision>
  <dcterms:created xsi:type="dcterms:W3CDTF">2011-09-07T17:55:15Z</dcterms:created>
  <dcterms:modified xsi:type="dcterms:W3CDTF">2014-12-01T18:04:02Z</dcterms:modified>
</cp:coreProperties>
</file>