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98" r:id="rId4"/>
    <p:sldId id="325" r:id="rId5"/>
    <p:sldId id="333" r:id="rId6"/>
    <p:sldId id="355" r:id="rId7"/>
    <p:sldId id="326" r:id="rId8"/>
    <p:sldId id="328" r:id="rId9"/>
    <p:sldId id="274" r:id="rId10"/>
    <p:sldId id="330" r:id="rId11"/>
    <p:sldId id="332" r:id="rId12"/>
    <p:sldId id="334" r:id="rId13"/>
    <p:sldId id="356" r:id="rId14"/>
    <p:sldId id="336" r:id="rId15"/>
    <p:sldId id="338" r:id="rId16"/>
    <p:sldId id="363" r:id="rId17"/>
    <p:sldId id="357" r:id="rId18"/>
    <p:sldId id="358" r:id="rId19"/>
    <p:sldId id="359" r:id="rId20"/>
    <p:sldId id="360" r:id="rId21"/>
    <p:sldId id="361" r:id="rId22"/>
    <p:sldId id="362" r:id="rId23"/>
    <p:sldId id="349" r:id="rId24"/>
    <p:sldId id="350" r:id="rId25"/>
    <p:sldId id="351" r:id="rId26"/>
    <p:sldId id="353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26B5310-1B7E-482F-867E-74CA907564CB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369B13A-811F-4782-B679-1B9BA19395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8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1F7A25-F476-4774-99F0-E65D7CE0DD07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52ADE7-FF40-4C0F-87AC-C25135F591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9F47-ACB7-4086-8732-A8705E37D269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D4EB-4638-48AF-AD6B-B84B7FDF27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6145-CDB6-46AC-9D2B-748095C6C7A8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1BF3-3790-40A6-A82E-6E76C4472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1D32-69F4-483D-86DE-29739F900E1A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48CA-D4F0-4E74-8500-81A980C7DC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95F03A-D1FF-4687-BEB6-C9EB50898010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71D15E-533F-46AF-9F10-D557327E2E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8A5ED0-595D-4AC5-92C8-22C0000D9B09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F7E8A-449E-46AD-A45B-97B53D0FC6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12D08B-BDCD-4E7D-8269-7CA2BAED8233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211B4-16D1-4317-B575-27671DD60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E77676-547E-4DA2-937D-82DDFDF929F7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E1118-1E71-4700-8488-B6D4233657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AD44-FACF-4279-94AE-AA1599C15AF6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785C-9EA0-4842-8188-4D5B97EB1F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6A51A-ED01-480C-B993-D99043CC2957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3B8F6-0E26-44AB-8C67-25318DDCCE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CD8ED0-4418-40DB-95DF-85B9B747C04E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9F1897-E00F-402A-9A72-9C05DC7052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3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BE50F3F-E1FA-4D29-9C1D-A1A1728A34FA}" type="datetimeFigureOut">
              <a:rPr lang="zh-CN" altLang="en-US"/>
              <a:pPr>
                <a:defRPr/>
              </a:pPr>
              <a:t>2/08/14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7703781-E03B-49FD-BD7C-683A2EA01F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Document1!OLE_LINK17" TargetMode="External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Document1!OLE_LINK16" TargetMode="External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Document1!OLE_LINK15" TargetMode="External"/><Relationship Id="rId4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Document1!OLE_LINK14" TargetMode="External"/><Relationship Id="rId4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Document1!OLE_LINK12" TargetMode="External"/><Relationship Id="rId4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NO%20NAME\AsiaCrypt\NO%20NAME:AsiaCrypt:Simulation.docx!OLE_LINK13" TargetMode="External"/><Relationship Id="rId4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4236/apm.2013.37A002" TargetMode="External"/><Relationship Id="rId4" Type="http://schemas.openxmlformats.org/officeDocument/2006/relationships/hyperlink" Target="http://dx.doi.org/10.4236/am.2014.5101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chopen.com/chapters/20706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hyperlink" Target="http://en.wikipedia.org/wiki/File:Akha_cropped_hires.JPG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6/6f/Arabidopsis_thaliana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Pseudo DNA </a:t>
            </a:r>
            <a:r>
              <a:rPr lang="en-US" sz="3600" dirty="0" smtClean="0"/>
              <a:t>Sequence Generation </a:t>
            </a:r>
            <a:r>
              <a:rPr lang="en-US" sz="3600" dirty="0"/>
              <a:t>of </a:t>
            </a:r>
            <a:r>
              <a:rPr lang="en-US" sz="3600" dirty="0" smtClean="0"/>
              <a:t>Non-coding Distributions </a:t>
            </a:r>
            <a:r>
              <a:rPr lang="en-US" sz="3600" dirty="0"/>
              <a:t>using </a:t>
            </a:r>
            <a:r>
              <a:rPr lang="en-US" sz="3600" dirty="0" smtClean="0"/>
              <a:t>Stream Cipher Mechanism</a:t>
            </a:r>
            <a:endParaRPr 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4101058"/>
            <a:ext cx="77724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n-US" altLang="zh-CN" sz="2500" dirty="0" smtClean="0"/>
              <a:t>Jeffrey Zheng</a:t>
            </a:r>
          </a:p>
          <a:p>
            <a:pPr marR="0" algn="ctr">
              <a:lnSpc>
                <a:spcPct val="80000"/>
              </a:lnSpc>
            </a:pPr>
            <a:r>
              <a:rPr lang="en-US" altLang="zh-CN" sz="2500" dirty="0" smtClean="0"/>
              <a:t>School of Software,  Yunnan University </a:t>
            </a:r>
          </a:p>
          <a:p>
            <a:pPr marR="0" algn="ctr">
              <a:lnSpc>
                <a:spcPct val="80000"/>
              </a:lnSpc>
            </a:pPr>
            <a:r>
              <a:rPr lang="en-US" altLang="zh-CN" sz="2500" dirty="0" smtClean="0"/>
              <a:t>August 4, 2014</a:t>
            </a:r>
            <a:endParaRPr lang="zh-CN" altLang="en-US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452604"/>
            <a:ext cx="82868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International Summit </a:t>
            </a:r>
            <a:r>
              <a:rPr lang="en-US" sz="2000" dirty="0" smtClean="0"/>
              <a:t>on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Integrative </a:t>
            </a:r>
            <a:r>
              <a:rPr lang="en-US" sz="3200" dirty="0">
                <a:solidFill>
                  <a:srgbClr val="0000FF"/>
                </a:solidFill>
              </a:rPr>
              <a:t>Biology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/>
              <a:t>August </a:t>
            </a:r>
            <a:r>
              <a:rPr lang="en-US" dirty="0" smtClean="0"/>
              <a:t>4-5</a:t>
            </a:r>
            <a:r>
              <a:rPr lang="en-US" dirty="0"/>
              <a:t>, 2014 Chicago, </a:t>
            </a:r>
            <a:r>
              <a:rPr lang="en-US" dirty="0" smtClean="0"/>
              <a:t>USA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unified 0-1 logic framework base on input/output and logic functions using four Meta symbols:  {⊥, +, -, ⊤}</a:t>
            </a:r>
          </a:p>
          <a:p>
            <a:pPr lvl="1"/>
            <a:r>
              <a:rPr lang="en-US" altLang="zh-CN" dirty="0" smtClean="0"/>
              <a:t>0-0  :  ⊥ ,      0-1 :  + ,</a:t>
            </a:r>
          </a:p>
          <a:p>
            <a:pPr lvl="1"/>
            <a:r>
              <a:rPr lang="en-US" altLang="zh-CN" dirty="0" smtClean="0"/>
              <a:t>1-0  :  -  ,      1-1 :  ⊤ 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Multiple Maps of Variant Phase Spaces can be visualized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4000" dirty="0" smtClean="0"/>
              <a:t>Variant Logic 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500562" y="1571611"/>
          <a:ext cx="3714776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57388"/>
              </a:tblGrid>
              <a:tr h="11064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DNA Sequences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 Variant Logic</a:t>
                      </a:r>
                      <a:endParaRPr lang="zh-CN" alt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128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G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0-0 : ⊥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8128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0-1: +</a:t>
                      </a:r>
                      <a:endParaRPr lang="zh-CN" altLang="en-US" sz="2000" dirty="0"/>
                    </a:p>
                  </a:txBody>
                  <a:tcPr/>
                </a:tc>
              </a:tr>
              <a:tr h="8128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1-0: -</a:t>
                      </a:r>
                      <a:endParaRPr lang="zh-CN" altLang="en-US" sz="2000" dirty="0"/>
                    </a:p>
                  </a:txBody>
                  <a:tcPr/>
                </a:tc>
              </a:tr>
              <a:tr h="8128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1-1: ⊤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pPr lvl="1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zh-CN" sz="3600" dirty="0" smtClean="0"/>
              <a:t>Variant Logic &amp; DNA Sequencing</a:t>
            </a:r>
            <a:endParaRPr lang="en-US" altLang="zh-CN" sz="3400" dirty="0"/>
          </a:p>
        </p:txBody>
      </p:sp>
      <p:pic>
        <p:nvPicPr>
          <p:cNvPr id="6" name="Picture 2" descr="http://upload.wikimedia.org/wikipedia/commons/3/3d/Radioactive_Fluorescent_S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17537" cy="472570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1406" y="6072207"/>
            <a:ext cx="350046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esults of automated chain-termination DNA sequencing.</a:t>
            </a:r>
            <a:endParaRPr 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5000628" y="6215082"/>
            <a:ext cx="262924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Four Meta States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input sources:</a:t>
            </a:r>
          </a:p>
          <a:p>
            <a:pPr lvl="1"/>
            <a:r>
              <a:rPr lang="en-US" altLang="zh-CN" dirty="0" smtClean="0"/>
              <a:t>Pseudo DNAs – Artificial Sequences using Stream Cipher on Interactions – HC256</a:t>
            </a:r>
          </a:p>
          <a:p>
            <a:pPr lvl="1"/>
            <a:r>
              <a:rPr lang="en-US" altLang="zh-CN" dirty="0" smtClean="0"/>
              <a:t>Real DNAs – Human DNAs</a:t>
            </a:r>
            <a:endParaRPr lang="it-IT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Variant Construction to measure &amp; quantity input sequences on 4 meta bases {ACGT}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Using Visual Maps to identify  higher levels of global symmetries between A&amp;T and C&amp;G maps for both artificial &amp; real DNAs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 Comparison Model to simulate Non-Coding DNAs in Visual Maps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General Comparison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504" y="2060848"/>
            <a:ext cx="13464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Stream Cipher Mechanism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763688" y="2060848"/>
            <a:ext cx="19442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0-1 Sequences + Interaction Models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139952" y="2060848"/>
            <a:ext cx="1512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Pseudo DNA Sequences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372200" y="2060848"/>
            <a:ext cx="151216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DNA Sequences</a:t>
            </a:r>
            <a:endParaRPr lang="en-US" sz="1600" dirty="0"/>
          </a:p>
        </p:txBody>
      </p:sp>
      <p:sp>
        <p:nvSpPr>
          <p:cNvPr id="13" name="Notched Right Arrow 12"/>
          <p:cNvSpPr/>
          <p:nvPr/>
        </p:nvSpPr>
        <p:spPr>
          <a:xfrm>
            <a:off x="1475656" y="2420888"/>
            <a:ext cx="288032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Notched Right Arrow 13"/>
          <p:cNvSpPr/>
          <p:nvPr/>
        </p:nvSpPr>
        <p:spPr>
          <a:xfrm>
            <a:off x="3779912" y="2420888"/>
            <a:ext cx="288032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ounded Rectangle 14"/>
          <p:cNvSpPr/>
          <p:nvPr/>
        </p:nvSpPr>
        <p:spPr>
          <a:xfrm>
            <a:off x="5076056" y="3645024"/>
            <a:ext cx="194421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Variant Construction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5292080" y="3068960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444208" y="3068960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8064" y="5085184"/>
            <a:ext cx="1800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Maps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868144" y="4581128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63688" y="1628800"/>
            <a:ext cx="190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100111001011…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39952" y="1628800"/>
            <a:ext cx="193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TAACTTAGCA…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2416" y="1628800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HC256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18762" y="1619508"/>
            <a:ext cx="180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… Virus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02706" y="3068960"/>
            <a:ext cx="34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Cases on Pseudo DNA: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4288" y="3573016"/>
            <a:ext cx="1801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</a:p>
          <a:p>
            <a:r>
              <a:rPr lang="en-US" dirty="0" smtClean="0"/>
              <a:t>Statistics on </a:t>
            </a:r>
          </a:p>
          <a:p>
            <a:r>
              <a:rPr lang="en-US" dirty="0" smtClean="0"/>
              <a:t>4 Meta symbols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94786" y="6453336"/>
            <a:ext cx="168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Maps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7504" y="4221088"/>
            <a:ext cx="2180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Artificial DNAs </a:t>
            </a:r>
          </a:p>
          <a:p>
            <a:pPr algn="ctr"/>
            <a:r>
              <a:rPr lang="en-US" sz="2400" dirty="0"/>
              <a:t>v</a:t>
            </a:r>
            <a:r>
              <a:rPr lang="en-US" sz="2400" dirty="0" smtClean="0"/>
              <a:t>s.</a:t>
            </a:r>
          </a:p>
          <a:p>
            <a:pPr algn="ctr"/>
            <a:r>
              <a:rPr lang="en-US" sz="2400" dirty="0" smtClean="0"/>
              <a:t>Real DNAs </a:t>
            </a:r>
          </a:p>
          <a:p>
            <a:pPr algn="ctr"/>
            <a:r>
              <a:rPr lang="en-US" sz="2400" dirty="0" smtClean="0"/>
              <a:t>in Visual Maps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627784" y="3501008"/>
            <a:ext cx="2016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Y = 100111001011 </a:t>
            </a:r>
            <a:endParaRPr lang="en-US" baseline="30000" dirty="0" smtClean="0"/>
          </a:p>
          <a:p>
            <a:r>
              <a:rPr lang="en-US" baseline="30000" dirty="0" smtClean="0"/>
              <a:t>mode </a:t>
            </a:r>
            <a:r>
              <a:rPr lang="en-US" baseline="30000" dirty="0"/>
              <a:t>= 1</a:t>
            </a:r>
          </a:p>
          <a:p>
            <a:r>
              <a:rPr lang="en-US" baseline="30000" dirty="0" err="1"/>
              <a:t>X</a:t>
            </a:r>
            <a:r>
              <a:rPr lang="en-US" baseline="-25000" dirty="0" err="1"/>
              <a:t>r</a:t>
            </a:r>
            <a:r>
              <a:rPr lang="en-US" baseline="-25000" dirty="0"/>
              <a:t>=1 </a:t>
            </a:r>
            <a:r>
              <a:rPr lang="en-US" baseline="30000" dirty="0"/>
              <a:t>=TGACCTGATACC 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baseline="-25000" dirty="0"/>
              <a:t>=2 </a:t>
            </a:r>
            <a:r>
              <a:rPr lang="en-US" baseline="30000" dirty="0"/>
              <a:t>=TAACTTAGCACT 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baseline="-25000" dirty="0"/>
              <a:t>=3 </a:t>
            </a:r>
            <a:r>
              <a:rPr lang="en-US" baseline="30000" dirty="0"/>
              <a:t>= CAATTCGACATT 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mode </a:t>
            </a:r>
            <a:r>
              <a:rPr lang="en-US" baseline="30000" dirty="0"/>
              <a:t>= 2</a:t>
            </a:r>
          </a:p>
          <a:p>
            <a:r>
              <a:rPr lang="en-US" baseline="30000" dirty="0" err="1"/>
              <a:t>X</a:t>
            </a:r>
            <a:r>
              <a:rPr lang="en-US" baseline="-25000" dirty="0" err="1"/>
              <a:t>r</a:t>
            </a:r>
            <a:r>
              <a:rPr lang="en-US" baseline="-25000" dirty="0"/>
              <a:t>=1 </a:t>
            </a:r>
            <a:r>
              <a:rPr lang="en-US" baseline="30000" dirty="0"/>
              <a:t>=</a:t>
            </a:r>
            <a:r>
              <a:rPr lang="en-US" baseline="30000" dirty="0" smtClean="0"/>
              <a:t>TACGTC</a:t>
            </a:r>
          </a:p>
          <a:p>
            <a:endParaRPr lang="en-US" baseline="30000" dirty="0"/>
          </a:p>
          <a:p>
            <a:r>
              <a:rPr lang="en-US" baseline="30000" dirty="0" err="1"/>
              <a:t>X</a:t>
            </a:r>
            <a:r>
              <a:rPr lang="en-US" baseline="-25000" dirty="0" err="1"/>
              <a:t>r</a:t>
            </a:r>
            <a:r>
              <a:rPr lang="en-US" baseline="-25000" dirty="0"/>
              <a:t>=2 </a:t>
            </a:r>
            <a:r>
              <a:rPr lang="en-US" baseline="30000" dirty="0"/>
              <a:t>=</a:t>
            </a:r>
            <a:r>
              <a:rPr lang="en-US" baseline="30000" dirty="0" smtClean="0"/>
              <a:t>TATTCA</a:t>
            </a:r>
          </a:p>
          <a:p>
            <a:endParaRPr lang="en-US" baseline="30000" dirty="0"/>
          </a:p>
          <a:p>
            <a:r>
              <a:rPr lang="en-US" baseline="30000" dirty="0" err="1"/>
              <a:t>X</a:t>
            </a:r>
            <a:r>
              <a:rPr lang="en-US" baseline="-25000" dirty="0" err="1"/>
              <a:t>r</a:t>
            </a:r>
            <a:r>
              <a:rPr lang="en-US" baseline="-25000" dirty="0"/>
              <a:t>=3 </a:t>
            </a:r>
            <a:r>
              <a:rPr lang="en-US" baseline="30000" dirty="0"/>
              <a:t>=CAAGAC</a:t>
            </a:r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3436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Main Procedure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4085148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Input:  Pseudo DNA/Real DNA Vector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en-US" altLang="zh-CN" baseline="30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GGTACTTGCAT…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Projected as Four 0-1 vectors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11000001000 …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 00010000010 …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 00100110001 …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 00001000100 …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Calculated as four 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Probability Vectors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Determine four pairs 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map position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0663" y="4714884"/>
            <a:ext cx="1164523" cy="4320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854520"/>
            <a:ext cx="1604572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5715008" y="1357298"/>
            <a:ext cx="28137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Collected all DNA Vectors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Four Maps constructed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14488"/>
            <a:ext cx="1778821" cy="432000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4586" y="3000372"/>
            <a:ext cx="1755000" cy="432000"/>
          </a:xfrm>
          <a:prstGeom prst="rect">
            <a:avLst/>
          </a:prstGeom>
          <a:noFill/>
        </p:spPr>
      </p:pic>
      <p:pic>
        <p:nvPicPr>
          <p:cNvPr id="15" name="图片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846388"/>
            <a:ext cx="18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429263"/>
            <a:ext cx="2124000" cy="144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椭圆 16"/>
          <p:cNvSpPr/>
          <p:nvPr/>
        </p:nvSpPr>
        <p:spPr>
          <a:xfrm>
            <a:off x="3357554" y="6000768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867424" y="3998818"/>
            <a:ext cx="2919418" cy="2502016"/>
            <a:chOff x="1643042" y="1357298"/>
            <a:chExt cx="4276740" cy="3716462"/>
          </a:xfrm>
        </p:grpSpPr>
        <p:pic>
          <p:nvPicPr>
            <p:cNvPr id="19" name="图片 4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3042" y="1357298"/>
              <a:ext cx="2133600" cy="1600200"/>
            </a:xfrm>
            <a:prstGeom prst="rect">
              <a:avLst/>
            </a:prstGeom>
            <a:noFill/>
          </p:spPr>
        </p:pic>
        <p:pic>
          <p:nvPicPr>
            <p:cNvPr id="20" name="图片 5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86182" y="1357298"/>
              <a:ext cx="2124075" cy="1600200"/>
            </a:xfrm>
            <a:prstGeom prst="rect">
              <a:avLst/>
            </a:prstGeom>
            <a:noFill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000372"/>
              <a:ext cx="459000" cy="216000"/>
            </a:xfrm>
            <a:prstGeom prst="rect">
              <a:avLst/>
            </a:prstGeom>
            <a:noFill/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2998686"/>
              <a:ext cx="445500" cy="216000"/>
            </a:xfrm>
            <a:prstGeom prst="rect">
              <a:avLst/>
            </a:prstGeom>
            <a:noFill/>
          </p:spPr>
        </p:pic>
        <p:pic>
          <p:nvPicPr>
            <p:cNvPr id="23" name="图片 5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43042" y="3286124"/>
              <a:ext cx="2133600" cy="1600200"/>
            </a:xfrm>
            <a:prstGeom prst="rect">
              <a:avLst/>
            </a:prstGeom>
            <a:noFill/>
          </p:spPr>
        </p:pic>
        <p:pic>
          <p:nvPicPr>
            <p:cNvPr id="24" name="图片 5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86182" y="3286124"/>
              <a:ext cx="2133600" cy="1600200"/>
            </a:xfrm>
            <a:prstGeom prst="rect">
              <a:avLst/>
            </a:prstGeom>
            <a:noFill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426" y="4857760"/>
              <a:ext cx="445500" cy="216000"/>
            </a:xfrm>
            <a:prstGeom prst="rect">
              <a:avLst/>
            </a:prstGeom>
            <a:noFill/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4857760"/>
              <a:ext cx="445500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Cases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 smtClean="0"/>
              <a:t>2700 DNA Sequences</a:t>
            </a:r>
          </a:p>
          <a:p>
            <a:r>
              <a:rPr lang="en-US" altLang="zh-CN" sz="1800" dirty="0" smtClean="0"/>
              <a:t>Human DNAs vs. HC256 Pseudo DNAs</a:t>
            </a:r>
            <a:endParaRPr lang="en-US" altLang="zh-CN" sz="1800" dirty="0" smtClean="0"/>
          </a:p>
          <a:p>
            <a:r>
              <a:rPr lang="en-US" altLang="zh-CN" sz="1800" dirty="0" smtClean="0"/>
              <a:t>Sets of Maps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Sets of T=2700 sequences</a:t>
            </a:r>
          </a:p>
          <a:p>
            <a:pPr lvl="1"/>
            <a:r>
              <a:rPr lang="en-US" altLang="zh-CN" dirty="0" smtClean="0"/>
              <a:t>Non-Coding DNAs f</a:t>
            </a:r>
            <a:r>
              <a:rPr lang="en-AU" altLang="zh-CN" dirty="0" smtClean="0"/>
              <a:t>or Human Genomes</a:t>
            </a:r>
          </a:p>
          <a:p>
            <a:pPr lvl="2"/>
            <a:r>
              <a:rPr lang="en-AU" altLang="zh-CN" dirty="0" smtClean="0"/>
              <a:t>SRR027956.xxxxxxx , N= 500bp</a:t>
            </a:r>
          </a:p>
          <a:p>
            <a:pPr marL="109537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For a sample point, a sequence could be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Non-Coding DNA Sequence Information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500034" y="4071942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sz="1400" dirty="0" smtClean="0"/>
              <a:t>&gt;SRR027962.18095784</a:t>
            </a:r>
          </a:p>
          <a:p>
            <a:r>
              <a:rPr lang="en-AU" altLang="zh-CN" sz="1400" dirty="0" smtClean="0"/>
              <a:t>TAATTCTTGAGTTCATGTCCCGCATCCAGGGCACACTTGTGCAAGGGGTGGGTTCCCAAGACCTTATGCAGCTCTGCCTCTGTGGCTTTGCAGTGTACAGTCACCATGGCTGCTGTCTTGGATCAGAGTTGAGTGCCTGTGGTATTTCTAGGCTCAGGATGAAAGCTTCCCGTGGCTCTACCATTCAGGGATCTTGACGTGGCGGCCCCATTCCCACAGCTCCTGTAGGTAGTGCCCCAGTGGGGACTCTGTGTGGAGGCTTCAATCCCATATTTCCTGTTGGCACTGCCCTAGTGGACTTTTGATTTCTTTCTGATTCAGTCTTGGAAGGTTGTGTGTTTCCAGGAATTTATCCATTTTCTCTAGGTTTTCTAGTTTATGCACACAAAGATATTCTGAGGATCTTTTTTTGTGTCAGTGGTATCCTTTGCAATGTCTCATTTGTAATTTTTGATTGTGCTTATTGGAATCTTCTTTTTTCTTGTATAATCTAACTAGCA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374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Human DNAs vs. Pseudo DNAs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1283" y="2699628"/>
            <a:ext cx="154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DNA: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789040"/>
            <a:ext cx="158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 DNA:</a:t>
            </a:r>
          </a:p>
          <a:p>
            <a:r>
              <a:rPr lang="en-US" dirty="0" smtClean="0"/>
              <a:t>HC256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33485"/>
              </p:ext>
            </p:extLst>
          </p:nvPr>
        </p:nvGraphicFramePr>
        <p:xfrm>
          <a:off x="1816099" y="2368550"/>
          <a:ext cx="7808533" cy="300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5511800" imgH="2120900" progId="Word.Document.12">
                  <p:link updateAutomatic="1"/>
                </p:oleObj>
              </mc:Choice>
              <mc:Fallback>
                <p:oleObj name="Document" r:id="rId3" imgW="5511800" imgH="2120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099" y="2368550"/>
                        <a:ext cx="7808533" cy="300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90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Pseudo DNAs on various conditions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93830"/>
              </p:ext>
            </p:extLst>
          </p:nvPr>
        </p:nvGraphicFramePr>
        <p:xfrm>
          <a:off x="2974032" y="1415876"/>
          <a:ext cx="548640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5486400" imgH="5397500" progId="Word.Document.12">
                  <p:link updateAutomatic="1"/>
                </p:oleObj>
              </mc:Choice>
              <mc:Fallback>
                <p:oleObj name="Document" r:id="rId3" imgW="5486400" imgH="5397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4032" y="1415876"/>
                        <a:ext cx="5486400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5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Pseudo DNA sequences on different parameters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92371"/>
              </p:ext>
            </p:extLst>
          </p:nvPr>
        </p:nvGraphicFramePr>
        <p:xfrm>
          <a:off x="3275856" y="1484784"/>
          <a:ext cx="54864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5486400" imgH="5219700" progId="Word.Document.12">
                  <p:link updateAutomatic="1"/>
                </p:oleObj>
              </mc:Choice>
              <mc:Fallback>
                <p:oleObj name="Document" r:id="rId3" imgW="5486400" imgH="5219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1484784"/>
                        <a:ext cx="548640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1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Frontier of </a:t>
            </a:r>
            <a:r>
              <a:rPr lang="en-US" altLang="zh-CN" dirty="0"/>
              <a:t>N</a:t>
            </a:r>
            <a:r>
              <a:rPr lang="en-US" altLang="zh-CN" dirty="0" smtClean="0"/>
              <a:t>on-Coding DNAs/RNAs</a:t>
            </a:r>
          </a:p>
          <a:p>
            <a:r>
              <a:rPr lang="en-US" altLang="zh-CN" dirty="0"/>
              <a:t>General Comparison </a:t>
            </a:r>
            <a:r>
              <a:rPr lang="en-US" altLang="zh-CN"/>
              <a:t>Model 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for </a:t>
            </a:r>
            <a:r>
              <a:rPr lang="en-US" altLang="zh-CN" dirty="0"/>
              <a:t>Pseudo DNAs </a:t>
            </a:r>
            <a:r>
              <a:rPr lang="en-US" altLang="zh-CN"/>
              <a:t>&amp; </a:t>
            </a:r>
            <a:r>
              <a:rPr lang="en-US" altLang="zh-CN" smtClean="0"/>
              <a:t>Real DNAs</a:t>
            </a:r>
            <a:endParaRPr lang="en-US" altLang="zh-CN" dirty="0" smtClean="0"/>
          </a:p>
          <a:p>
            <a:r>
              <a:rPr lang="en-US" altLang="zh-CN" dirty="0" smtClean="0"/>
              <a:t>Sample </a:t>
            </a:r>
            <a:r>
              <a:rPr lang="en-US" altLang="zh-CN" dirty="0" smtClean="0"/>
              <a:t>Cases</a:t>
            </a:r>
          </a:p>
          <a:p>
            <a:r>
              <a:rPr lang="en-US" altLang="zh-CN" dirty="0" smtClean="0"/>
              <a:t>Conclusion</a:t>
            </a:r>
          </a:p>
          <a:p>
            <a:pPr marL="109537" indent="0">
              <a:buNone/>
            </a:pP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Content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Groups of Human DNAs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79147"/>
              </p:ext>
            </p:extLst>
          </p:nvPr>
        </p:nvGraphicFramePr>
        <p:xfrm>
          <a:off x="342900" y="1474788"/>
          <a:ext cx="8550275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5270500" imgH="3162300" progId="Word.Document.12">
                  <p:link updateAutomatic="1"/>
                </p:oleObj>
              </mc:Choice>
              <mc:Fallback>
                <p:oleObj name="Document" r:id="rId3" imgW="5270500" imgH="316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474788"/>
                        <a:ext cx="8550275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59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Pseudo DNAs under Various Interactions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4048"/>
              </p:ext>
            </p:extLst>
          </p:nvPr>
        </p:nvGraphicFramePr>
        <p:xfrm>
          <a:off x="1187624" y="1443114"/>
          <a:ext cx="6773608" cy="534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5486400" imgH="4330700" progId="Word.Document.12">
                  <p:link updateAutomatic="1"/>
                </p:oleObj>
              </mc:Choice>
              <mc:Fallback>
                <p:oleObj name="Document" r:id="rId3" imgW="5486400" imgH="4330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443114"/>
                        <a:ext cx="6773608" cy="534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5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DNAs vs. Pseudo DNAs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83172"/>
              </p:ext>
            </p:extLst>
          </p:nvPr>
        </p:nvGraphicFramePr>
        <p:xfrm>
          <a:off x="971599" y="1484784"/>
          <a:ext cx="6867879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5486400" imgH="3911600" progId="Word.Document.12">
                  <p:link updateAutomatic="1"/>
                </p:oleObj>
              </mc:Choice>
              <mc:Fallback>
                <p:oleObj name="Document" r:id="rId3" imgW="5486400" imgH="3911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99" y="1484784"/>
                        <a:ext cx="6867879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1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Conclusion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>
            <a:normAutofit/>
          </a:bodyPr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518" cy="5091134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2800" dirty="0" smtClean="0"/>
              <a:t>Using Variant Logic, Four DNA Meta States correspond Four Variant Meta States</a:t>
            </a:r>
          </a:p>
          <a:p>
            <a:r>
              <a:rPr lang="en-US" altLang="zh-CN" sz="2800" dirty="0" smtClean="0"/>
              <a:t>Pseudo DNAs can be generated under Various conditions to form Visual Maps</a:t>
            </a:r>
          </a:p>
          <a:p>
            <a:r>
              <a:rPr lang="en-US" altLang="zh-CN" sz="2800" dirty="0" smtClean="0"/>
              <a:t>Both Real &amp; Artificial DNAs have stronger similarity</a:t>
            </a:r>
          </a:p>
          <a:p>
            <a:r>
              <a:rPr lang="en-US" altLang="zh-CN" sz="2800" dirty="0" smtClean="0"/>
              <a:t>Visual Maps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may provide a General Classification for Genomic analysis on DNA Interactions</a:t>
            </a:r>
          </a:p>
          <a:p>
            <a:r>
              <a:rPr lang="en-US" altLang="zh-CN" sz="2800" dirty="0" smtClean="0"/>
              <a:t>Further Explorations are required…</a:t>
            </a:r>
            <a:endParaRPr lang="zh-CN" altLang="en-US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1"/>
          <p:cNvSpPr>
            <a:spLocks noGrp="1"/>
          </p:cNvSpPr>
          <p:nvPr>
            <p:ph idx="1"/>
          </p:nvPr>
        </p:nvSpPr>
        <p:spPr>
          <a:xfrm>
            <a:off x="357188" y="1340768"/>
            <a:ext cx="8572500" cy="5091112"/>
          </a:xfrm>
        </p:spPr>
        <p:txBody>
          <a:bodyPr/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en-US" sz="1500" dirty="0" smtClean="0">
                <a:latin typeface="Arial"/>
                <a:cs typeface="Arial"/>
              </a:rPr>
              <a:t>B. </a:t>
            </a:r>
            <a:r>
              <a:rPr lang="en-US" sz="1500" dirty="0" err="1" smtClean="0">
                <a:latin typeface="Arial"/>
                <a:cs typeface="Arial"/>
              </a:rPr>
              <a:t>Banfai</a:t>
            </a:r>
            <a:r>
              <a:rPr lang="en-US" sz="1500" dirty="0" smtClean="0">
                <a:latin typeface="Arial"/>
                <a:cs typeface="Arial"/>
              </a:rPr>
              <a:t>, H. </a:t>
            </a:r>
            <a:r>
              <a:rPr lang="en-US" sz="1500" dirty="0" err="1" smtClean="0">
                <a:latin typeface="Arial"/>
                <a:cs typeface="Arial"/>
              </a:rPr>
              <a:t>Jia</a:t>
            </a:r>
            <a:r>
              <a:rPr lang="en-US" sz="1500" dirty="0" smtClean="0">
                <a:latin typeface="Arial"/>
                <a:cs typeface="Arial"/>
              </a:rPr>
              <a:t>, J. </a:t>
            </a:r>
            <a:r>
              <a:rPr lang="en-US" sz="1500" dirty="0" err="1" smtClean="0">
                <a:latin typeface="Arial"/>
                <a:cs typeface="Arial"/>
              </a:rPr>
              <a:t>Khatun</a:t>
            </a:r>
            <a:r>
              <a:rPr lang="en-US" sz="1500" dirty="0" smtClean="0">
                <a:latin typeface="Arial"/>
                <a:cs typeface="Arial"/>
              </a:rPr>
              <a:t> et al. (2012) Long noncoding RNAs are rarely translated in two human cell lines, </a:t>
            </a:r>
            <a:r>
              <a:rPr lang="en-US" sz="1500" i="1" dirty="0" smtClean="0">
                <a:latin typeface="Arial"/>
                <a:cs typeface="Arial"/>
              </a:rPr>
              <a:t>Genome Research</a:t>
            </a:r>
            <a:r>
              <a:rPr lang="en-US" sz="1500" dirty="0" smtClean="0">
                <a:latin typeface="Arial"/>
                <a:cs typeface="Arial"/>
              </a:rPr>
              <a:t>, Cold Spring Harbor Laboratory Press, 22:1646-1657 Doi:10.1101/gr.134767.111 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US" sz="1500" dirty="0" smtClean="0">
                <a:latin typeface="Arial"/>
                <a:cs typeface="Arial"/>
              </a:rPr>
              <a:t>J.M. </a:t>
            </a:r>
            <a:r>
              <a:rPr lang="en-US" sz="1500" dirty="0" err="1" smtClean="0">
                <a:latin typeface="Arial"/>
                <a:cs typeface="Arial"/>
              </a:rPr>
              <a:t>Engreitz</a:t>
            </a:r>
            <a:r>
              <a:rPr lang="en-US" sz="1500" dirty="0" smtClean="0">
                <a:latin typeface="Arial"/>
                <a:cs typeface="Arial"/>
              </a:rPr>
              <a:t>, A. </a:t>
            </a:r>
            <a:r>
              <a:rPr lang="en-US" sz="1500" dirty="0" err="1" smtClean="0">
                <a:latin typeface="Arial"/>
                <a:cs typeface="Arial"/>
              </a:rPr>
              <a:t>Pandya</a:t>
            </a:r>
            <a:r>
              <a:rPr lang="en-US" sz="1500" dirty="0" smtClean="0">
                <a:latin typeface="Arial"/>
                <a:cs typeface="Arial"/>
              </a:rPr>
              <a:t>-Jones, P. </a:t>
            </a:r>
            <a:r>
              <a:rPr lang="en-US" sz="1500" dirty="0" err="1" smtClean="0">
                <a:latin typeface="Arial"/>
                <a:cs typeface="Arial"/>
              </a:rPr>
              <a:t>McDonel</a:t>
            </a:r>
            <a:r>
              <a:rPr lang="en-US" sz="1500" dirty="0" smtClean="0">
                <a:latin typeface="Arial"/>
                <a:cs typeface="Arial"/>
              </a:rPr>
              <a:t> et al. (2013) Large Noncoding RNAs can Localize to Regulatory DNA Targets by </a:t>
            </a:r>
            <a:r>
              <a:rPr lang="en-US" sz="1500" dirty="0" err="1" smtClean="0">
                <a:latin typeface="Arial"/>
                <a:cs typeface="Arial"/>
              </a:rPr>
              <a:t>Exploriting</a:t>
            </a:r>
            <a:r>
              <a:rPr lang="en-US" sz="1500" dirty="0" smtClean="0">
                <a:latin typeface="Arial"/>
                <a:cs typeface="Arial"/>
              </a:rPr>
              <a:t> the 3D Architecture of the Genome, </a:t>
            </a:r>
            <a:r>
              <a:rPr lang="en-US" sz="1500" i="1" dirty="0" smtClean="0">
                <a:latin typeface="Arial"/>
                <a:cs typeface="Arial"/>
              </a:rPr>
              <a:t>Proceedings of The Biology of Genomes</a:t>
            </a:r>
            <a:r>
              <a:rPr lang="en-US" sz="1500" dirty="0" smtClean="0">
                <a:latin typeface="Arial"/>
                <a:cs typeface="Arial"/>
              </a:rPr>
              <a:t>, Cold Spring Harbor Laboratory Press, 122</a:t>
            </a:r>
            <a:endParaRPr lang="en-AU" altLang="zh-CN" sz="1500" b="1" i="1" dirty="0" smtClean="0">
              <a:latin typeface="Arial"/>
              <a:cs typeface="Arial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1500" dirty="0" smtClean="0">
                <a:latin typeface="Arial"/>
                <a:cs typeface="Arial"/>
              </a:rPr>
              <a:t>J. Zheng, C. Zheng and T. Kunii (2011) A Framework of Variant Logic Construction for Cellular Automata, in </a:t>
            </a:r>
            <a:r>
              <a:rPr lang="en-US" sz="1500" i="1" dirty="0" smtClean="0">
                <a:latin typeface="Arial"/>
                <a:cs typeface="Arial"/>
              </a:rPr>
              <a:t>Cellular Automata – Innovative </a:t>
            </a:r>
            <a:r>
              <a:rPr lang="en-US" sz="1500" i="1" dirty="0" err="1" smtClean="0">
                <a:latin typeface="Arial"/>
                <a:cs typeface="Arial"/>
              </a:rPr>
              <a:t>Modelling</a:t>
            </a:r>
            <a:r>
              <a:rPr lang="en-US" sz="1500" i="1" dirty="0" smtClean="0">
                <a:latin typeface="Arial"/>
                <a:cs typeface="Arial"/>
              </a:rPr>
              <a:t> for Science and Engineering</a:t>
            </a:r>
            <a:r>
              <a:rPr lang="en-US" sz="1500" dirty="0" smtClean="0">
                <a:latin typeface="Arial"/>
                <a:cs typeface="Arial"/>
              </a:rPr>
              <a:t>, Edited by A. </a:t>
            </a:r>
            <a:r>
              <a:rPr lang="en-US" sz="1500" dirty="0" err="1" smtClean="0">
                <a:latin typeface="Arial"/>
                <a:cs typeface="Arial"/>
              </a:rPr>
              <a:t>Salcido</a:t>
            </a:r>
            <a:r>
              <a:rPr lang="en-US" sz="1500" dirty="0" smtClean="0">
                <a:latin typeface="Arial"/>
                <a:cs typeface="Arial"/>
              </a:rPr>
              <a:t>, </a:t>
            </a:r>
            <a:r>
              <a:rPr lang="en-US" sz="1500" dirty="0" err="1" smtClean="0">
                <a:latin typeface="Arial"/>
                <a:cs typeface="Arial"/>
              </a:rPr>
              <a:t>InTech</a:t>
            </a:r>
            <a:r>
              <a:rPr lang="en-US" sz="1500" dirty="0" smtClean="0">
                <a:latin typeface="Arial"/>
                <a:cs typeface="Arial"/>
              </a:rPr>
              <a:t> Press, 325-352, 2011.  </a:t>
            </a:r>
            <a:r>
              <a:rPr lang="en-US" sz="1500" u="sng" dirty="0" smtClean="0">
                <a:latin typeface="Arial"/>
                <a:cs typeface="Arial"/>
                <a:hlinkClick r:id="rId2"/>
              </a:rPr>
              <a:t>http://www.intechopen.com/chapters/20706</a:t>
            </a:r>
            <a:endParaRPr lang="en-US" altLang="zh-CN" sz="1500" dirty="0" smtClean="0">
              <a:latin typeface="Arial"/>
              <a:cs typeface="Arial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1500" dirty="0">
                <a:latin typeface="Arial"/>
                <a:cs typeface="Arial"/>
              </a:rPr>
              <a:t>J. Zheng, W. Zhang, J. </a:t>
            </a:r>
            <a:r>
              <a:rPr lang="en-US" sz="1500" dirty="0" err="1">
                <a:latin typeface="Arial"/>
                <a:cs typeface="Arial"/>
              </a:rPr>
              <a:t>Luo</a:t>
            </a:r>
            <a:r>
              <a:rPr lang="en-US" sz="1500" dirty="0">
                <a:latin typeface="Arial"/>
                <a:cs typeface="Arial"/>
              </a:rPr>
              <a:t>, W. Zhou and R. </a:t>
            </a:r>
            <a:r>
              <a:rPr lang="en-US" sz="1500" dirty="0" err="1" smtClean="0">
                <a:latin typeface="Arial"/>
                <a:cs typeface="Arial"/>
              </a:rPr>
              <a:t>Shen</a:t>
            </a:r>
            <a:r>
              <a:rPr lang="en-US" sz="1500" dirty="0" smtClean="0">
                <a:latin typeface="Arial"/>
                <a:cs typeface="Arial"/>
              </a:rPr>
              <a:t> (2013) Variant </a:t>
            </a:r>
            <a:r>
              <a:rPr lang="en-US" sz="1500" dirty="0">
                <a:latin typeface="Arial"/>
                <a:cs typeface="Arial"/>
              </a:rPr>
              <a:t>Map System to Simulate Complex Properties of DNA Interactions Using Binary Sequences</a:t>
            </a:r>
            <a:r>
              <a:rPr lang="en-US" sz="1500" dirty="0" smtClean="0">
                <a:latin typeface="Arial"/>
                <a:cs typeface="Arial"/>
              </a:rPr>
              <a:t>, </a:t>
            </a:r>
            <a:r>
              <a:rPr lang="en-US" sz="1500" i="1" dirty="0">
                <a:latin typeface="Arial"/>
                <a:cs typeface="Arial"/>
              </a:rPr>
              <a:t>Advances in Pure Mathematics</a:t>
            </a:r>
            <a:r>
              <a:rPr lang="en-US" sz="1500" dirty="0">
                <a:latin typeface="Arial"/>
                <a:cs typeface="Arial"/>
              </a:rPr>
              <a:t>, </a:t>
            </a:r>
            <a:r>
              <a:rPr lang="en-US" sz="1500" dirty="0" smtClean="0">
                <a:latin typeface="Arial"/>
                <a:cs typeface="Arial"/>
              </a:rPr>
              <a:t>3 (7A) 5</a:t>
            </a:r>
            <a:r>
              <a:rPr lang="en-US" sz="1500" dirty="0">
                <a:latin typeface="Arial"/>
                <a:cs typeface="Arial"/>
              </a:rPr>
              <a:t>-24. </a:t>
            </a:r>
            <a:r>
              <a:rPr lang="en-US" sz="1500" dirty="0" err="1">
                <a:latin typeface="Arial"/>
                <a:cs typeface="Arial"/>
              </a:rPr>
              <a:t>doi</a:t>
            </a:r>
            <a:r>
              <a:rPr lang="en-US" sz="1500" dirty="0">
                <a:latin typeface="Arial"/>
                <a:cs typeface="Arial"/>
              </a:rPr>
              <a:t>: </a:t>
            </a:r>
            <a:r>
              <a:rPr lang="en-US" sz="1500" dirty="0">
                <a:latin typeface="Arial"/>
                <a:cs typeface="Arial"/>
                <a:hlinkClick r:id="rId3"/>
              </a:rPr>
              <a:t>10.4236/apm.</a:t>
            </a:r>
            <a:r>
              <a:rPr lang="en-US" sz="1500" dirty="0" smtClean="0">
                <a:latin typeface="Arial"/>
                <a:cs typeface="Arial"/>
                <a:hlinkClick r:id="rId3"/>
              </a:rPr>
              <a:t>2013.37A002</a:t>
            </a:r>
            <a:r>
              <a:rPr lang="en-US" sz="1500" dirty="0" smtClean="0">
                <a:latin typeface="Arial"/>
                <a:cs typeface="Arial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1500" dirty="0">
                <a:latin typeface="Arial"/>
                <a:cs typeface="Arial"/>
              </a:rPr>
              <a:t>J. Zheng, J. </a:t>
            </a:r>
            <a:r>
              <a:rPr lang="en-US" sz="1500" dirty="0" err="1">
                <a:latin typeface="Arial"/>
                <a:cs typeface="Arial"/>
              </a:rPr>
              <a:t>Luo</a:t>
            </a:r>
            <a:r>
              <a:rPr lang="en-US" sz="1500" dirty="0">
                <a:latin typeface="Arial"/>
                <a:cs typeface="Arial"/>
              </a:rPr>
              <a:t> and W. </a:t>
            </a:r>
            <a:r>
              <a:rPr lang="en-US" sz="1500" dirty="0" smtClean="0">
                <a:latin typeface="Arial"/>
                <a:cs typeface="Arial"/>
              </a:rPr>
              <a:t>Zhou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smtClean="0">
                <a:latin typeface="Arial"/>
                <a:cs typeface="Arial"/>
              </a:rPr>
              <a:t>(2014) Pseudo </a:t>
            </a:r>
            <a:r>
              <a:rPr lang="en-US" sz="1500" dirty="0">
                <a:latin typeface="Arial"/>
                <a:cs typeface="Arial"/>
              </a:rPr>
              <a:t>DNA Sequence Generation of Non-Coding Distributions Using Variant Maps on Cellular Automata," </a:t>
            </a:r>
            <a:r>
              <a:rPr lang="en-US" sz="1500" i="1" dirty="0">
                <a:latin typeface="Arial"/>
                <a:cs typeface="Arial"/>
              </a:rPr>
              <a:t>Applied Mathematics</a:t>
            </a:r>
            <a:r>
              <a:rPr lang="en-US" sz="1500" dirty="0">
                <a:latin typeface="Arial"/>
                <a:cs typeface="Arial"/>
              </a:rPr>
              <a:t>, </a:t>
            </a:r>
            <a:r>
              <a:rPr lang="en-US" sz="1500" dirty="0" smtClean="0">
                <a:latin typeface="Arial"/>
                <a:cs typeface="Arial"/>
              </a:rPr>
              <a:t>5(1) 153</a:t>
            </a:r>
            <a:r>
              <a:rPr lang="en-US" sz="1500" dirty="0">
                <a:latin typeface="Arial"/>
                <a:cs typeface="Arial"/>
              </a:rPr>
              <a:t>-174. </a:t>
            </a:r>
            <a:r>
              <a:rPr lang="en-US" sz="1500" dirty="0" err="1">
                <a:latin typeface="Arial"/>
                <a:cs typeface="Arial"/>
              </a:rPr>
              <a:t>doi</a:t>
            </a:r>
            <a:r>
              <a:rPr lang="en-US" sz="1500" dirty="0">
                <a:latin typeface="Arial"/>
                <a:cs typeface="Arial"/>
              </a:rPr>
              <a:t>: </a:t>
            </a:r>
            <a:r>
              <a:rPr lang="en-US" sz="1500" dirty="0">
                <a:latin typeface="Arial"/>
                <a:cs typeface="Arial"/>
                <a:hlinkClick r:id="rId4"/>
              </a:rPr>
              <a:t>10.4236/am.</a:t>
            </a:r>
            <a:r>
              <a:rPr lang="en-US" sz="1500" dirty="0" smtClean="0">
                <a:latin typeface="Arial"/>
                <a:cs typeface="Arial"/>
                <a:hlinkClick r:id="rId4"/>
              </a:rPr>
              <a:t>2014.51018</a:t>
            </a:r>
            <a:endParaRPr lang="en-US" sz="1500" dirty="0">
              <a:latin typeface="Arial"/>
              <a:cs typeface="Arial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1500" dirty="0" smtClean="0">
                <a:latin typeface="Arial"/>
                <a:cs typeface="Arial"/>
              </a:rPr>
              <a:t>J. Zheng, W. Zhang, J. </a:t>
            </a:r>
            <a:r>
              <a:rPr lang="en-US" sz="1500" dirty="0" err="1" smtClean="0">
                <a:latin typeface="Arial"/>
                <a:cs typeface="Arial"/>
              </a:rPr>
              <a:t>Luo</a:t>
            </a:r>
            <a:r>
              <a:rPr lang="en-US" sz="1500" dirty="0" smtClean="0">
                <a:latin typeface="Arial"/>
                <a:cs typeface="Arial"/>
              </a:rPr>
              <a:t>, W. Zhou, V. </a:t>
            </a:r>
            <a:r>
              <a:rPr lang="en-US" sz="1500" dirty="0" err="1" smtClean="0">
                <a:latin typeface="Arial"/>
                <a:cs typeface="Arial"/>
              </a:rPr>
              <a:t>Liesaputra</a:t>
            </a:r>
            <a:r>
              <a:rPr lang="en-US" sz="1500" dirty="0" smtClean="0">
                <a:latin typeface="Arial"/>
                <a:cs typeface="Arial"/>
              </a:rPr>
              <a:t> (</a:t>
            </a:r>
            <a:r>
              <a:rPr lang="en-US" sz="1500" dirty="0">
                <a:latin typeface="Arial"/>
                <a:cs typeface="Arial"/>
              </a:rPr>
              <a:t>2014) Variant Map Construction to Detect Symmetric Properties of Genomes on 2D Distributions. </a:t>
            </a:r>
            <a:r>
              <a:rPr lang="en-US" sz="1500" i="1" dirty="0">
                <a:latin typeface="Arial"/>
                <a:cs typeface="Arial"/>
              </a:rPr>
              <a:t>J Data Mining Genomics Proteomics</a:t>
            </a:r>
            <a:r>
              <a:rPr lang="en-US" sz="1500" dirty="0">
                <a:latin typeface="Arial"/>
                <a:cs typeface="Arial"/>
              </a:rPr>
              <a:t> 5:150. </a:t>
            </a:r>
            <a:r>
              <a:rPr lang="en-US" sz="1500" dirty="0" err="1">
                <a:latin typeface="Arial"/>
                <a:cs typeface="Arial"/>
              </a:rPr>
              <a:t>doi</a:t>
            </a:r>
            <a:r>
              <a:rPr lang="en-US" sz="1500" dirty="0">
                <a:latin typeface="Arial"/>
                <a:cs typeface="Arial"/>
              </a:rPr>
              <a:t>: 10.4172/2153-</a:t>
            </a:r>
            <a:r>
              <a:rPr lang="en-US" sz="1500" dirty="0" smtClean="0">
                <a:latin typeface="Arial"/>
                <a:cs typeface="Arial"/>
              </a:rPr>
              <a:t>0602.1000150</a:t>
            </a:r>
          </a:p>
          <a:p>
            <a:pPr marL="624078" indent="-514350">
              <a:buFont typeface="+mj-lt"/>
              <a:buAutoNum type="arabicPeriod"/>
            </a:pPr>
            <a:endParaRPr lang="en-AU" altLang="zh-CN" sz="1500" dirty="0" smtClean="0">
              <a:latin typeface="Arial"/>
              <a:cs typeface="Arial"/>
            </a:endParaRPr>
          </a:p>
          <a:p>
            <a:pPr marL="623888" indent="-514350">
              <a:buFont typeface="Lucida Sans Unicode" pitchFamily="34" charset="0"/>
              <a:buAutoNum type="arabicPeriod"/>
            </a:pPr>
            <a:endParaRPr lang="zh-CN" altLang="en-US" sz="1500" dirty="0" smtClean="0">
              <a:latin typeface="Arial"/>
              <a:cs typeface="Arial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References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6000" dirty="0" smtClean="0"/>
              <a:t>Thanks </a:t>
            </a:r>
            <a:endParaRPr lang="zh-CN" altLang="en-US" sz="6000" dirty="0"/>
          </a:p>
        </p:txBody>
      </p:sp>
      <p:pic>
        <p:nvPicPr>
          <p:cNvPr id="32771" name="图片 4" descr="Fireworks 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85875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Frontier of Non-Coding DNAs/RNAs</a:t>
            </a:r>
          </a:p>
        </p:txBody>
      </p:sp>
      <p:sp>
        <p:nvSpPr>
          <p:cNvPr id="13315" name="文本占位符 4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en-US" altLang="zh-CN" sz="2400" dirty="0" smtClean="0"/>
              <a:t>Ratios on </a:t>
            </a:r>
            <a:r>
              <a:rPr lang="en-US" altLang="zh-CN" sz="2400" dirty="0"/>
              <a:t>N</a:t>
            </a:r>
            <a:r>
              <a:rPr lang="en-US" altLang="zh-CN" sz="2400" dirty="0" smtClean="0"/>
              <a:t>on-Coding DNAs</a:t>
            </a:r>
          </a:p>
          <a:p>
            <a:r>
              <a:rPr lang="en-US" altLang="zh-CN" sz="2400" dirty="0" smtClean="0"/>
              <a:t>Tools for Analysis</a:t>
            </a:r>
          </a:p>
          <a:p>
            <a:r>
              <a:rPr lang="en-US" altLang="zh-CN" dirty="0" smtClean="0"/>
              <a:t>Current Situation</a:t>
            </a:r>
          </a:p>
          <a:p>
            <a:r>
              <a:rPr lang="en-US" altLang="zh-CN" dirty="0" smtClean="0"/>
              <a:t>Assumption &amp; Question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17682"/>
            <a:ext cx="8229600" cy="4525962"/>
          </a:xfrm>
        </p:spPr>
        <p:txBody>
          <a:bodyPr/>
          <a:lstStyle/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endParaRPr lang="en-US" altLang="zh-CN" sz="2800" dirty="0" smtClean="0"/>
          </a:p>
          <a:p>
            <a:pPr indent="-457200" algn="just"/>
            <a:r>
              <a:rPr lang="en-US" altLang="zh-CN" sz="2400" dirty="0" smtClean="0"/>
              <a:t> ENCODE: over 80% of DNA in the human genome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"</a:t>
            </a:r>
            <a:r>
              <a:rPr lang="en-US" altLang="zh-CN" sz="2400" b="1" i="1" dirty="0" smtClean="0"/>
              <a:t>serves  some purpose, biochemically speaking</a:t>
            </a:r>
            <a:r>
              <a:rPr lang="en-US" altLang="zh-CN" sz="2400" dirty="0" smtClean="0"/>
              <a:t>".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 indent="-457200" algn="just"/>
            <a:r>
              <a:rPr lang="en-US" altLang="zh-CN" sz="2400" dirty="0" smtClean="0"/>
              <a:t>  However, this conclusion is strongly criticized ...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Typical Ratios of Non-Coding DNAs/RNAs</a:t>
            </a:r>
            <a:endParaRPr lang="zh-CN" altLang="en-US" sz="3600" dirty="0"/>
          </a:p>
        </p:txBody>
      </p:sp>
      <p:pic>
        <p:nvPicPr>
          <p:cNvPr id="1026" name="Picture 2" descr="File:Arabidopsis thali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2071702" cy="2872569"/>
          </a:xfrm>
          <a:prstGeom prst="rect">
            <a:avLst/>
          </a:prstGeom>
          <a:noFill/>
        </p:spPr>
      </p:pic>
      <p:pic>
        <p:nvPicPr>
          <p:cNvPr id="1028" name="Picture 4" descr="carnivorous bladderwort plant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1571636" cy="163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07181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3% U. </a:t>
            </a:r>
            <a:r>
              <a:rPr lang="en-US" altLang="zh-CN" i="1" dirty="0" err="1" smtClean="0"/>
              <a:t>Gibba</a:t>
            </a:r>
            <a:r>
              <a:rPr lang="en-US" altLang="zh-CN" i="1" dirty="0" smtClean="0"/>
              <a:t> </a:t>
            </a:r>
            <a:endParaRPr lang="zh-CN" altLang="en-US" dirty="0"/>
          </a:p>
        </p:txBody>
      </p:sp>
      <p:pic>
        <p:nvPicPr>
          <p:cNvPr id="1032" name="Picture 8" descr="http://upload.wikimedia.org/wikipedia/commons/2/25/Fugu_in_T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00174"/>
            <a:ext cx="2220901" cy="121841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4643438" y="2928934"/>
            <a:ext cx="1766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90%  </a:t>
            </a:r>
            <a:r>
              <a:rPr lang="en-US" altLang="zh-CN" dirty="0" err="1" smtClean="0"/>
              <a:t>Takifugu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72330" y="450057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98% Human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143108" y="3988362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30% Arabidopsis</a:t>
            </a:r>
            <a:endParaRPr lang="zh-CN" altLang="en-US" dirty="0"/>
          </a:p>
        </p:txBody>
      </p:sp>
      <p:pic>
        <p:nvPicPr>
          <p:cNvPr id="1038" name="Picture 14" descr="http://upload.wikimedia.org/wikipedia/commons/thumb/6/68/Akha_cropped_hires.JPG/220px-Akha_cropped_hi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1000108"/>
            <a:ext cx="2026939" cy="343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Frequency Distribution</a:t>
            </a:r>
          </a:p>
          <a:p>
            <a:r>
              <a:rPr lang="en-US" altLang="zh-CN" dirty="0" smtClean="0"/>
              <a:t>GC densities </a:t>
            </a:r>
          </a:p>
          <a:p>
            <a:r>
              <a:rPr lang="en-US" altLang="zh-CN" dirty="0" smtClean="0"/>
              <a:t>Repeat sub-sequences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Machine Learning</a:t>
            </a:r>
          </a:p>
          <a:p>
            <a:r>
              <a:rPr lang="en-US" altLang="zh-CN" dirty="0" smtClean="0"/>
              <a:t>Bayesian Inference and Induction</a:t>
            </a:r>
          </a:p>
          <a:p>
            <a:r>
              <a:rPr lang="en-US" altLang="zh-CN" dirty="0" smtClean="0"/>
              <a:t>Neural Network</a:t>
            </a:r>
          </a:p>
          <a:p>
            <a:r>
              <a:rPr lang="en-US" altLang="zh-CN" dirty="0" smtClean="0"/>
              <a:t>Hidden Markov Model</a:t>
            </a:r>
          </a:p>
          <a:p>
            <a:r>
              <a:rPr lang="en-US" altLang="zh-CN" dirty="0" smtClean="0"/>
              <a:t>…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Tools to Analyze Non-Coding DNAs/RNAs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3528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 case of Non-Coding DNA: Hairpin</a:t>
            </a:r>
            <a:endParaRPr lang="zh-CN" altLang="en-US" sz="3600" dirty="0"/>
          </a:p>
        </p:txBody>
      </p:sp>
      <p:pic>
        <p:nvPicPr>
          <p:cNvPr id="1026" name="Picture 2" descr="An external file that holds a picture, illustration, etc.&#10;Object name is biophysj00084681F03_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213" y="1716733"/>
            <a:ext cx="1685349" cy="1212201"/>
          </a:xfrm>
          <a:prstGeom prst="rect">
            <a:avLst/>
          </a:prstGeom>
          <a:noFill/>
        </p:spPr>
      </p:pic>
      <p:pic>
        <p:nvPicPr>
          <p:cNvPr id="1028" name="Picture 4" descr="An external file that holds a picture, illustration, etc.&#10;Object name is biophysj00084681F04_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52" y="1566072"/>
            <a:ext cx="4090980" cy="4279678"/>
          </a:xfrm>
          <a:prstGeom prst="rect">
            <a:avLst/>
          </a:prstGeom>
          <a:noFill/>
        </p:spPr>
      </p:pic>
      <p:pic>
        <p:nvPicPr>
          <p:cNvPr id="1030" name="Picture 6" descr="An external file that holds a picture, illustration, etc.&#10;Object name is biophysj00084681F05_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42"/>
            <a:ext cx="4214810" cy="2285992"/>
          </a:xfrm>
          <a:prstGeom prst="rect">
            <a:avLst/>
          </a:prstGeom>
          <a:noFill/>
        </p:spPr>
      </p:pic>
      <p:sp>
        <p:nvSpPr>
          <p:cNvPr id="7" name="右箭头 6"/>
          <p:cNvSpPr/>
          <p:nvPr/>
        </p:nvSpPr>
        <p:spPr>
          <a:xfrm>
            <a:off x="4429124" y="242886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4429124" y="492919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89522" y="3071810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hairpin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84575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Analysis Results in various conditions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4758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Refined Distributions on different parameters</a:t>
            </a:r>
            <a:endParaRPr lang="zh-CN" altLang="en-US" dirty="0"/>
          </a:p>
        </p:txBody>
      </p:sp>
      <p:pic>
        <p:nvPicPr>
          <p:cNvPr id="12" name="Picture 2" descr="An external file that holds a picture, illustration, etc.&#10;Object name is gkn640f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2381322" cy="27303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2844" y="2357430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DNA Sequence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2214546" y="242886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9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600" dirty="0" smtClean="0"/>
              <a:t>Total DNA varies widely between organisms</a:t>
            </a:r>
          </a:p>
          <a:p>
            <a:r>
              <a:rPr lang="en-US" altLang="zh-CN" sz="2600" dirty="0" smtClean="0"/>
              <a:t>Ratios of coding DNAs and </a:t>
            </a:r>
            <a:r>
              <a:rPr lang="en-US" altLang="zh-CN" sz="2600" dirty="0"/>
              <a:t>N</a:t>
            </a:r>
            <a:r>
              <a:rPr lang="en-US" altLang="zh-CN" sz="2600" dirty="0" smtClean="0"/>
              <a:t>on-coding DNAs in genomes are different significantly</a:t>
            </a:r>
          </a:p>
          <a:p>
            <a:pPr algn="just"/>
            <a:r>
              <a:rPr lang="en-US" altLang="zh-CN" sz="2600" dirty="0" smtClean="0"/>
              <a:t>98%  human genomes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are </a:t>
            </a:r>
            <a:r>
              <a:rPr lang="en-US" altLang="zh-CN" sz="2600" dirty="0"/>
              <a:t>N</a:t>
            </a:r>
            <a:r>
              <a:rPr lang="en-US" altLang="zh-CN" sz="2600" dirty="0" smtClean="0"/>
              <a:t>on-coding DNAs</a:t>
            </a:r>
          </a:p>
          <a:p>
            <a:r>
              <a:rPr lang="en-US" altLang="zh-CN" sz="2600" dirty="0" smtClean="0"/>
              <a:t>Non-coding RNAs/DNAs may be drivers of complexity, they are a larger heterogeneous group</a:t>
            </a:r>
          </a:p>
          <a:p>
            <a:pPr algn="just"/>
            <a:endParaRPr lang="en-US" altLang="zh-CN" sz="2600" dirty="0" smtClean="0"/>
          </a:p>
          <a:p>
            <a:pPr>
              <a:buNone/>
            </a:pPr>
            <a:r>
              <a:rPr lang="en-US" altLang="zh-CN" sz="3200" dirty="0" smtClean="0"/>
              <a:t>Due to various criteria, no a general classification  can be used to sub-classify this group</a:t>
            </a:r>
            <a:r>
              <a:rPr lang="en-US" altLang="zh-CN" sz="2400" dirty="0" smtClean="0"/>
              <a:t>  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Situation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2"/>
          </a:xfrm>
        </p:spPr>
        <p:txBody>
          <a:bodyPr/>
          <a:lstStyle/>
          <a:p>
            <a:pPr>
              <a:buNone/>
            </a:pPr>
            <a:r>
              <a:rPr lang="en-US" altLang="zh-CN" sz="2600" b="1" dirty="0" smtClean="0"/>
              <a:t>Assumption:</a:t>
            </a:r>
            <a:r>
              <a:rPr lang="en-US" altLang="zh-CN" sz="2600" dirty="0" smtClean="0"/>
              <a:t> </a:t>
            </a:r>
          </a:p>
          <a:p>
            <a:pPr algn="r">
              <a:buNone/>
            </a:pPr>
            <a:r>
              <a:rPr lang="en-US" altLang="zh-CN" sz="2600" dirty="0" smtClean="0"/>
              <a:t>A general classification of </a:t>
            </a:r>
            <a:r>
              <a:rPr lang="en-US" altLang="zh-CN" sz="2600" dirty="0"/>
              <a:t>N</a:t>
            </a:r>
            <a:r>
              <a:rPr lang="en-US" altLang="zh-CN" sz="2600" dirty="0" smtClean="0"/>
              <a:t>on-Coding DNA interactions could be relevant to higher levels of pair structures between a distance on a DNA sequence. </a:t>
            </a:r>
            <a:endParaRPr lang="en-US" altLang="zh-CN" sz="2600" dirty="0"/>
          </a:p>
          <a:p>
            <a:pPr algn="ctr">
              <a:buNone/>
            </a:pPr>
            <a:r>
              <a:rPr lang="en-US" altLang="zh-CN" sz="2600" dirty="0"/>
              <a:t>Both 0-1 outputs &amp; DNA segments are random sequences</a:t>
            </a:r>
          </a:p>
          <a:p>
            <a:pPr>
              <a:buNone/>
            </a:pPr>
            <a:r>
              <a:rPr lang="en-US" altLang="zh-CN" sz="2600" b="1" dirty="0" smtClean="0"/>
              <a:t>Question: </a:t>
            </a:r>
          </a:p>
          <a:p>
            <a:pPr algn="r">
              <a:buNone/>
            </a:pPr>
            <a:r>
              <a:rPr lang="en-US" altLang="zh-CN" sz="2600" dirty="0" smtClean="0"/>
              <a:t>Can interaction models of Stream Cipher mechanism simulate a general classification for </a:t>
            </a:r>
            <a:r>
              <a:rPr lang="en-US" altLang="zh-CN" sz="2600" dirty="0"/>
              <a:t>N</a:t>
            </a:r>
            <a:r>
              <a:rPr lang="en-US" altLang="zh-CN" sz="2600" dirty="0" smtClean="0"/>
              <a:t>on-Coding DNAs?</a:t>
            </a:r>
            <a:endParaRPr lang="zh-CN" altLang="en-US" sz="2600" dirty="0" smtClean="0"/>
          </a:p>
          <a:p>
            <a:pPr marL="109537" indent="0" algn="r">
              <a:buNone/>
            </a:pPr>
            <a:endParaRPr lang="en-US" altLang="zh-CN" sz="2600" dirty="0" smtClean="0"/>
          </a:p>
          <a:p>
            <a:pPr algn="r"/>
            <a:endParaRPr lang="zh-CN" altLang="en-US" sz="2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Assumption &amp; Question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General Comparison Model for Pseudo DNAs &amp; DNAs</a:t>
            </a:r>
          </a:p>
        </p:txBody>
      </p:sp>
      <p:sp>
        <p:nvSpPr>
          <p:cNvPr id="19459" name="文本占位符 4"/>
          <p:cNvSpPr>
            <a:spLocks noGrp="1"/>
          </p:cNvSpPr>
          <p:nvPr>
            <p:ph type="body" idx="1"/>
          </p:nvPr>
        </p:nvSpPr>
        <p:spPr>
          <a:xfrm>
            <a:off x="3922712" y="2932113"/>
            <a:ext cx="4897760" cy="1454150"/>
          </a:xfrm>
        </p:spPr>
        <p:txBody>
          <a:bodyPr/>
          <a:lstStyle/>
          <a:p>
            <a:r>
              <a:rPr lang="en-US" altLang="zh-CN" dirty="0" smtClean="0"/>
              <a:t>Variant Logic </a:t>
            </a:r>
          </a:p>
          <a:p>
            <a:r>
              <a:rPr lang="en-US" altLang="zh-CN" dirty="0" smtClean="0"/>
              <a:t>DNAs &amp; Pseudo DNAs </a:t>
            </a:r>
          </a:p>
          <a:p>
            <a:r>
              <a:rPr lang="en-US" altLang="zh-CN" dirty="0" smtClean="0"/>
              <a:t>General Model</a:t>
            </a:r>
          </a:p>
          <a:p>
            <a:r>
              <a:rPr lang="en-US" altLang="zh-CN" dirty="0" smtClean="0"/>
              <a:t>Main Procedure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7108</TotalTime>
  <Words>1125</Words>
  <Application>Microsoft Macintosh PowerPoint</Application>
  <PresentationFormat>On-screen Show (4:3)</PresentationFormat>
  <Paragraphs>196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聚合</vt:lpstr>
      <vt:lpstr>\\localhost\Volumes\NO NAME\AsiaCrypt\Document1!OLE_LINK17</vt:lpstr>
      <vt:lpstr>\\localhost\Volumes\NO NAME\AsiaCrypt\Document1!OLE_LINK16</vt:lpstr>
      <vt:lpstr>\\localhost\Volumes\NO NAME\AsiaCrypt\Document1!OLE_LINK15</vt:lpstr>
      <vt:lpstr>\\localhost\Volumes\NO NAME\AsiaCrypt\Document1!OLE_LINK14</vt:lpstr>
      <vt:lpstr>\\localhost\Volumes\NO NAME\AsiaCrypt\Document1!OLE_LINK12</vt:lpstr>
      <vt:lpstr>\\localhost\Volumes\NO NAME\AsiaCrypt\NO NAME:AsiaCrypt:Simulation.docx!OLE_LINK13</vt:lpstr>
      <vt:lpstr>Pseudo DNA Sequence Generation of Non-coding Distributions using Stream Cipher Mechanism</vt:lpstr>
      <vt:lpstr>Content</vt:lpstr>
      <vt:lpstr>Frontier of Non-Coding DNAs/RNAs</vt:lpstr>
      <vt:lpstr>Typical Ratios of Non-Coding DNAs/RNAs</vt:lpstr>
      <vt:lpstr>Tools to Analyze Non-Coding DNAs/RNAs</vt:lpstr>
      <vt:lpstr>A case of Non-Coding DNA: Hairpin</vt:lpstr>
      <vt:lpstr>Current Situation</vt:lpstr>
      <vt:lpstr>Assumption &amp; Question</vt:lpstr>
      <vt:lpstr>General Comparison Model for Pseudo DNAs &amp; DNAs</vt:lpstr>
      <vt:lpstr>Variant Logic </vt:lpstr>
      <vt:lpstr>Variant Logic &amp; DNA Sequencing</vt:lpstr>
      <vt:lpstr>A Comparison Model to simulate Non-Coding DNAs in Visual Maps</vt:lpstr>
      <vt:lpstr>General Comparison Model</vt:lpstr>
      <vt:lpstr>Main Procedure</vt:lpstr>
      <vt:lpstr>Sample Cases</vt:lpstr>
      <vt:lpstr>Non-Coding DNA Sequence Information</vt:lpstr>
      <vt:lpstr>Human DNAs vs. Pseudo DNAs </vt:lpstr>
      <vt:lpstr>Pseudo DNAs on various conditions </vt:lpstr>
      <vt:lpstr>Pseudo DNA sequences on different parameters</vt:lpstr>
      <vt:lpstr>Two Groups of Human DNAs</vt:lpstr>
      <vt:lpstr>Pseudo DNAs under Various Interactions</vt:lpstr>
      <vt:lpstr>Human DNAs vs. Pseudo DNAs</vt:lpstr>
      <vt:lpstr>Conclusion</vt:lpstr>
      <vt:lpstr>Conclusion</vt:lpstr>
      <vt:lpstr>References</vt:lpstr>
      <vt:lpstr>Thanks 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变值逻辑体系在随机序列生成和检测应用中的机会和挑战</dc:title>
  <dc:creator>微软用户</dc:creator>
  <cp:lastModifiedBy>Chris Zheng</cp:lastModifiedBy>
  <cp:revision>185</cp:revision>
  <dcterms:created xsi:type="dcterms:W3CDTF">2011-04-20T00:56:01Z</dcterms:created>
  <dcterms:modified xsi:type="dcterms:W3CDTF">2014-08-01T23:33:51Z</dcterms:modified>
</cp:coreProperties>
</file>