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31"/>
  </p:notesMasterIdLst>
  <p:handoutMasterIdLst>
    <p:handoutMasterId r:id="rId32"/>
  </p:handoutMasterIdLst>
  <p:sldIdLst>
    <p:sldId id="341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37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38" r:id="rId26"/>
    <p:sldId id="326" r:id="rId27"/>
    <p:sldId id="327" r:id="rId28"/>
    <p:sldId id="328" r:id="rId29"/>
    <p:sldId id="336" r:id="rId30"/>
  </p:sldIdLst>
  <p:sldSz cx="9144000" cy="6858000" type="screen4x3"/>
  <p:notesSz cx="7010400" cy="92964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006633"/>
    <a:srgbClr val="FFFF99"/>
    <a:srgbClr val="FFCC66"/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6AA7C57-E16F-4883-85E2-98FE90F02900}" type="datetime1">
              <a:rPr lang="en-US"/>
              <a:pPr>
                <a:defRPr/>
              </a:pPr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9152C8E-059C-430E-A062-3660D68CB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890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4EA3415-AD42-4058-83F4-613E682FAEFE}" type="datetime1">
              <a:rPr lang="en-US"/>
              <a:pPr>
                <a:defRPr/>
              </a:pPr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03BDBCC-746F-4907-B8AF-F0914A981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106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8A74DE-16A9-495C-AD91-8108745B11B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side effects of oral NSAID use are well known and as we will discuss in the following slide, are not without costs.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3BD830-9799-C54B-9A5C-5C451FED0E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study published in1988 reported the actual expenditure of treating arthritis as well as the medical costs of associated NSAID-induced GI side-effects.  Arthritis treatment costs per quarter were found to be $145 per patient.  Approximately 25% of the population experienced related GI side-effects requiring further medical care.  Cost for the treatment of these adverse effects was found to be 30% of the overall costs for treating arthritis. This included pharmaceutical claims, hospital claims and physician charges.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AF2A67-270C-2B49-B888-B4628AAE85D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A16D8-9BA0-794A-AC4D-BF2ECB845FA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65887" eaLnBrk="1" hangingPunct="1">
              <a:spcBef>
                <a:spcPct val="0"/>
              </a:spcBef>
              <a:defRPr/>
            </a:pPr>
            <a:endParaRPr lang="en-US" smtClean="0">
              <a:cs typeface="+mn-cs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6BB2A8F9-59F9-D146-925B-0A41DFA0FECB}" type="slidenum">
              <a:rPr lang="en-US" sz="1200">
                <a:latin typeface="Calibri" charset="0"/>
              </a:rPr>
              <a:pPr algn="r" eaLnBrk="1" hangingPunct="1"/>
              <a:t>18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C3778-5F6C-2F4B-BA8D-16DA93E8B66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22A218B-D93F-4C19-8357-098C3C289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C0D27-3072-40A1-B38F-5F5FE28E4774}" type="datetime1">
              <a:rPr lang="en-US"/>
              <a:pPr>
                <a:defRPr/>
              </a:pPr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54824-980C-48B8-991F-29C59A955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AE529-56DC-4C5A-BD19-AB029544A198}" type="datetime1">
              <a:rPr lang="en-US"/>
              <a:pPr>
                <a:defRPr/>
              </a:pPr>
              <a:t>10/7/2014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0C38-1186-4CDC-884B-347BBBACD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41FA4-E985-B343-94C6-A75420D57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83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B7778-02BD-6D46-A01B-F51FA944F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511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96425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1242C-A867-F645-B71E-61DD49AE4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314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2E979-7B9A-0F43-B80E-F40B31DE4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954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E566B-EBC6-3B42-A759-8311B26FC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118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ヒラギノ角ゴ Pro W3" pitchFamily="-112" charset="-128"/>
          <a:cs typeface="ヒラギノ角ゴ Pro W3" pitchFamily="-112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charset="0"/>
          <a:ea typeface="ヒラギノ角ゴ Pro W3" pitchFamily="-112" charset="-128"/>
          <a:cs typeface="ヒラギノ角ゴ Pro W3" pitchFamily="-112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charset="0"/>
          <a:ea typeface="ヒラギノ角ゴ Pro W3" pitchFamily="-112" charset="-128"/>
          <a:cs typeface="ヒラギノ角ゴ Pro W3" pitchFamily="-112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charset="0"/>
          <a:ea typeface="ヒラギノ角ゴ Pro W3" pitchFamily="-112" charset="-128"/>
          <a:cs typeface="ヒラギノ角ゴ Pro W3" pitchFamily="-112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charset="0"/>
          <a:ea typeface="ヒラギノ角ゴ Pro W3" pitchFamily="-112" charset="-128"/>
          <a:cs typeface="ヒラギノ角ゴ Pro W3" pitchFamily="-112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charset="0"/>
          <a:ea typeface="ヒラギノ角ゴ Pro W3" pitchFamily="-112" charset="-128"/>
          <a:cs typeface="ヒラギノ角ゴ Pro W3" pitchFamily="-112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charset="0"/>
          <a:ea typeface="ヒラギノ角ゴ Pro W3" pitchFamily="-112" charset="-128"/>
          <a:cs typeface="ヒラギノ角ゴ Pro W3" pitchFamily="-112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charset="0"/>
          <a:ea typeface="ヒラギノ角ゴ Pro W3" pitchFamily="-112" charset="-128"/>
          <a:cs typeface="ヒラギノ角ゴ Pro W3" pitchFamily="-112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charset="0"/>
          <a:ea typeface="ヒラギノ角ゴ Pro W3" pitchFamily="-112" charset="-128"/>
          <a:cs typeface="ヒラギノ角ゴ Pro W3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586CAE3-4052-4E72-8EDB-7E04D3FA4A9B}" type="datetime1">
              <a:rPr lang="en-US"/>
              <a:pPr>
                <a:defRPr/>
              </a:pPr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F88E88E-9800-4F6B-8D26-889B1FD14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kern="1200">
          <a:solidFill>
            <a:srgbClr val="FFCC66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rgbClr val="FFCC66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rgbClr val="FFCC66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rgbClr val="FFCC66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rgbClr val="FFCC66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0"/>
          <p:cNvSpPr>
            <a:spLocks noGrp="1"/>
          </p:cNvSpPr>
          <p:nvPr>
            <p:ph type="ctrTitle"/>
          </p:nvPr>
        </p:nvSpPr>
        <p:spPr bwMode="auto">
          <a:xfrm>
            <a:off x="685800" y="2057400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The Use of Topical </a:t>
            </a:r>
            <a:r>
              <a:rPr lang="en-US" dirty="0" err="1"/>
              <a:t>Flurbiprofen</a:t>
            </a:r>
            <a:r>
              <a:rPr lang="en-US" dirty="0"/>
              <a:t> Cream to Treat Plantar Fasciitis, a Randomized, Prospective Trial </a:t>
            </a:r>
            <a:r>
              <a:rPr lang="en-US" dirty="0" err="1"/>
              <a:t>vs</a:t>
            </a:r>
            <a:r>
              <a:rPr lang="en-US" dirty="0"/>
              <a:t> Oral NSAID Therapy</a:t>
            </a:r>
            <a:endParaRPr lang="en-US" dirty="0" smtClean="0">
              <a:ea typeface="ヒラギノ角ゴ Pro W3" charset="-128"/>
            </a:endParaRPr>
          </a:p>
        </p:txBody>
      </p:sp>
      <p:sp>
        <p:nvSpPr>
          <p:cNvPr id="3075" name="Subtitle 51"/>
          <p:cNvSpPr>
            <a:spLocks noGrp="1"/>
          </p:cNvSpPr>
          <p:nvPr>
            <p:ph type="subTitle" idx="1"/>
          </p:nvPr>
        </p:nvSpPr>
        <p:spPr bwMode="auto">
          <a:xfrm>
            <a:off x="1371600" y="5029200"/>
            <a:ext cx="64008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dirty="0"/>
              <a:t>Jeffery Alexander, DPM   FACFAS</a:t>
            </a:r>
          </a:p>
          <a:p>
            <a:pPr eaLnBrk="1" hangingPunct="1">
              <a:defRPr/>
            </a:pPr>
            <a:r>
              <a:rPr lang="en-US" sz="2400" dirty="0"/>
              <a:t>Rush University Medical Center</a:t>
            </a:r>
          </a:p>
          <a:p>
            <a:pPr eaLnBrk="1" hangingPunct="1">
              <a:defRPr/>
            </a:pPr>
            <a:r>
              <a:rPr lang="en-US" sz="2400" dirty="0"/>
              <a:t>Chicago, IL</a:t>
            </a:r>
          </a:p>
        </p:txBody>
      </p:sp>
    </p:spTree>
    <p:extLst>
      <p:ext uri="{BB962C8B-B14F-4D97-AF65-F5344CB8AC3E}">
        <p14:creationId xmlns="" xmlns:p14="http://schemas.microsoft.com/office/powerpoint/2010/main" val="26352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Research Specific to NSAIDs and Plantar Fasciitis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Treatment protocols in most studies include ice and NSAID therapy.  No studies have specifically examined their effectiveness. </a:t>
            </a:r>
            <a:r>
              <a:rPr lang="en-US" sz="3200" baseline="30000" dirty="0" smtClean="0">
                <a:cs typeface="+mn-cs"/>
              </a:rPr>
              <a:t>3</a:t>
            </a:r>
            <a:endParaRPr lang="en-US" sz="32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Although no data supports the use of NSAIDs or ice, their effectiveness in managing other musculoskeletal conditions makes them reasonable choices for adjunctive therapy </a:t>
            </a:r>
            <a:r>
              <a:rPr lang="en-US" sz="3200" baseline="30000" dirty="0" smtClean="0">
                <a:cs typeface="+mn-cs"/>
              </a:rPr>
              <a:t>4 5</a:t>
            </a:r>
            <a:endParaRPr lang="en-US" sz="3200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36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Complications of Oral NSAID 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811338"/>
            <a:ext cx="8610600" cy="525145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High incidence events</a:t>
            </a:r>
          </a:p>
          <a:p>
            <a:pPr lvl="1">
              <a:defRPr/>
            </a:pPr>
            <a:r>
              <a:rPr lang="en-US" dirty="0" smtClean="0"/>
              <a:t>GI disturbances</a:t>
            </a:r>
          </a:p>
          <a:p>
            <a:pPr lvl="2">
              <a:defRPr/>
            </a:pPr>
            <a:r>
              <a:rPr lang="en-US" dirty="0" smtClean="0"/>
              <a:t>Nausea, Vomiting, Dyspepsia</a:t>
            </a:r>
          </a:p>
          <a:p>
            <a:pPr>
              <a:defRPr/>
            </a:pPr>
            <a:r>
              <a:rPr lang="en-US" sz="2000" dirty="0" smtClean="0"/>
              <a:t>Potential Serious Events</a:t>
            </a:r>
          </a:p>
          <a:p>
            <a:pPr lvl="1">
              <a:defRPr/>
            </a:pPr>
            <a:r>
              <a:rPr lang="en-US" dirty="0" smtClean="0"/>
              <a:t>GI ulceration</a:t>
            </a:r>
            <a:r>
              <a:rPr lang="en-US" dirty="0"/>
              <a:t> </a:t>
            </a:r>
            <a:r>
              <a:rPr lang="en-US" dirty="0" smtClean="0"/>
              <a:t>or bleeding</a:t>
            </a:r>
          </a:p>
          <a:p>
            <a:pPr lvl="1">
              <a:defRPr/>
            </a:pPr>
            <a:r>
              <a:rPr lang="en-US" dirty="0" smtClean="0"/>
              <a:t>Hypertension</a:t>
            </a:r>
          </a:p>
          <a:p>
            <a:pPr lvl="1">
              <a:defRPr/>
            </a:pPr>
            <a:r>
              <a:rPr lang="en-US" dirty="0" smtClean="0"/>
              <a:t>Cardiovascular events</a:t>
            </a:r>
          </a:p>
          <a:p>
            <a:pPr lvl="1">
              <a:defRPr/>
            </a:pPr>
            <a:r>
              <a:rPr lang="en-US" dirty="0" smtClean="0"/>
              <a:t>Acute renal impairment</a:t>
            </a:r>
          </a:p>
          <a:p>
            <a:pPr lvl="1">
              <a:defRPr/>
            </a:pPr>
            <a:r>
              <a:rPr lang="en-US" dirty="0" smtClean="0"/>
              <a:t>Hepatotoxicity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517525" lvl="1" indent="0">
              <a:buFontTx/>
              <a:buNone/>
              <a:defRPr/>
            </a:pPr>
            <a:endParaRPr lang="en-US" dirty="0" smtClean="0"/>
          </a:p>
        </p:txBody>
      </p:sp>
      <p:pic>
        <p:nvPicPr>
          <p:cNvPr id="13314" name="Picture 2" descr="https://encrypted-tbn0.gstatic.com/images?q=tbn:ANd9GcQ2z6ju1p_2THwOtL9STGkrrDv2W-FWaPWhY0xcG9W9-FK3fr_l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6799">
            <a:off x="5180845" y="1967220"/>
            <a:ext cx="366426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3239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6651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/>
              <a:t>Oral NSAIDs - Cost of Adverse Events</a:t>
            </a:r>
            <a:endParaRPr lang="en-US" sz="3600" baseline="30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288"/>
            <a:ext cx="8382000" cy="4727575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In 1983, it cost an estimated $8.6 billion to treat arthritis in the USA</a:t>
            </a:r>
          </a:p>
          <a:p>
            <a:pPr>
              <a:defRPr/>
            </a:pPr>
            <a:r>
              <a:rPr lang="en-US" sz="3200" dirty="0" smtClean="0"/>
              <a:t>It cost an additional $3.9 billion to treating gastrointestinal side effects of NSAIDs for a total cost of 12.5 billion.</a:t>
            </a:r>
          </a:p>
          <a:p>
            <a:pPr>
              <a:defRPr/>
            </a:pPr>
            <a:r>
              <a:rPr lang="en-US" sz="3200" dirty="0" smtClean="0"/>
              <a:t>Conclusion: 30% of medical costs when using oral NSAIDs can be attributed to gastrointestinal side effects.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0965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Are Oral NSAIDs Still the Answer?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2057400"/>
            <a:ext cx="8382000" cy="38862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The authors sought to determine if alternative therapies could offer equal efficacy with improved side effect profile</a:t>
            </a:r>
          </a:p>
          <a:p>
            <a:pPr>
              <a:defRPr/>
            </a:pPr>
            <a:r>
              <a:rPr lang="en-US" sz="4000" dirty="0" smtClean="0"/>
              <a:t>With advancements in available transdermal carrier agents, topical NSAID formulations were selected 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403978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 smtClean="0"/>
              <a:t>Background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983163"/>
          </a:xfrm>
        </p:spPr>
        <p:txBody>
          <a:bodyPr/>
          <a:lstStyle/>
          <a:p>
            <a:r>
              <a:rPr lang="en-US" sz="2400" dirty="0" smtClean="0"/>
              <a:t>Topical </a:t>
            </a:r>
            <a:r>
              <a:rPr lang="en-US" sz="2400" dirty="0"/>
              <a:t>anti-</a:t>
            </a:r>
            <a:r>
              <a:rPr lang="en-US" sz="2400" dirty="0" smtClean="0"/>
              <a:t>inflammatories</a:t>
            </a:r>
            <a:r>
              <a:rPr lang="en-US" sz="2400" baseline="30000" dirty="0" smtClean="0"/>
              <a:t>7,9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000" dirty="0"/>
              <a:t>Advantages: Little to no systemic absorption, no GI upset, </a:t>
            </a:r>
            <a:r>
              <a:rPr lang="en-US" sz="2000" dirty="0" smtClean="0"/>
              <a:t>considered safe </a:t>
            </a:r>
            <a:r>
              <a:rPr lang="en-US" sz="2000" dirty="0"/>
              <a:t>for </a:t>
            </a:r>
            <a:r>
              <a:rPr lang="en-US" sz="2000" dirty="0" err="1"/>
              <a:t>renally</a:t>
            </a:r>
            <a:r>
              <a:rPr lang="en-US" sz="2000" dirty="0"/>
              <a:t> impaired, good for patients that do not want to take more medications.</a:t>
            </a:r>
          </a:p>
          <a:p>
            <a:pPr lvl="1"/>
            <a:r>
              <a:rPr lang="en-US" sz="2000" dirty="0"/>
              <a:t>Disadvantages: Application can be difficult (locations and flexibility of patient), cost, variability in penetration/absorption. </a:t>
            </a:r>
          </a:p>
          <a:p>
            <a:r>
              <a:rPr lang="en-US" sz="2400" dirty="0" smtClean="0"/>
              <a:t>Recent </a:t>
            </a:r>
            <a:r>
              <a:rPr lang="en-US" sz="2400" dirty="0"/>
              <a:t>study showed significantly higher concentrations of </a:t>
            </a:r>
            <a:r>
              <a:rPr lang="en-US" sz="2400" dirty="0" err="1"/>
              <a:t>flurbiprofen</a:t>
            </a:r>
            <a:r>
              <a:rPr lang="en-US" sz="2400" dirty="0"/>
              <a:t> in tendon, muscle and periosteal tissues when administered through a patch vs. oral, however, there was a large degree of variability between individuals</a:t>
            </a:r>
            <a:r>
              <a:rPr lang="en-US" sz="2400" dirty="0" smtClean="0"/>
              <a:t>.</a:t>
            </a:r>
            <a:r>
              <a:rPr lang="en-US" sz="2400" baseline="30000" dirty="0" smtClean="0"/>
              <a:t>8</a:t>
            </a:r>
            <a:endParaRPr lang="en-US" sz="2400" dirty="0"/>
          </a:p>
          <a:p>
            <a:r>
              <a:rPr lang="en-US" sz="2400" dirty="0"/>
              <a:t>Purpose: Determine if topical anti-inflammatories can be an </a:t>
            </a:r>
            <a:r>
              <a:rPr lang="en-US" sz="2400" dirty="0" smtClean="0"/>
              <a:t>equally effective </a:t>
            </a:r>
            <a:r>
              <a:rPr lang="en-US" sz="2400" dirty="0"/>
              <a:t>alternative to oral NSAIDs.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A218B-D93F-4C19-8357-098C3C289F6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58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4384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cs typeface="+mj-cs"/>
              </a:rPr>
              <a:t>Effect of Compounded Topical Anti-Inflammatory Cream (</a:t>
            </a:r>
            <a:r>
              <a:rPr lang="en-US" sz="4000" dirty="0" err="1" smtClean="0">
                <a:cs typeface="+mj-cs"/>
              </a:rPr>
              <a:t>Flurbiprofen</a:t>
            </a:r>
            <a:r>
              <a:rPr lang="en-US" sz="4000" dirty="0" smtClean="0">
                <a:cs typeface="+mj-cs"/>
              </a:rPr>
              <a:t>) </a:t>
            </a:r>
            <a:r>
              <a:rPr lang="en-US" sz="4000" dirty="0" err="1" smtClean="0">
                <a:cs typeface="+mj-cs"/>
              </a:rPr>
              <a:t>vs</a:t>
            </a:r>
            <a:r>
              <a:rPr lang="en-US" sz="4000" dirty="0" smtClean="0">
                <a:cs typeface="+mj-cs"/>
              </a:rPr>
              <a:t> PO NSAID (Ibuprofen) in the Treatment of Plantar Fasciitis- A Pilot Study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0145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cs typeface="+mn-cs"/>
              </a:rPr>
              <a:t>Jeffey</a:t>
            </a:r>
            <a:r>
              <a:rPr lang="en-US" sz="2800" dirty="0" smtClean="0">
                <a:cs typeface="+mn-cs"/>
              </a:rPr>
              <a:t> Alexander, DPM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Gene Choi, DPM</a:t>
            </a:r>
          </a:p>
        </p:txBody>
      </p:sp>
    </p:spTree>
    <p:extLst>
      <p:ext uri="{BB962C8B-B14F-4D97-AF65-F5344CB8AC3E}">
        <p14:creationId xmlns="" xmlns:p14="http://schemas.microsoft.com/office/powerpoint/2010/main" val="18176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cs typeface="+mj-cs"/>
              </a:rPr>
              <a:t>Methods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4294967295"/>
          </p:nvPr>
        </p:nvSpPr>
        <p:spPr>
          <a:xfrm>
            <a:off x="228600" y="1295400"/>
            <a:ext cx="8686800" cy="5119688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>
                <a:cs typeface="+mn-cs"/>
              </a:rPr>
              <a:t>Power analysis, study designed to be a non-inferiority study</a:t>
            </a:r>
          </a:p>
          <a:p>
            <a:pPr eaLnBrk="1" hangingPunct="1">
              <a:defRPr/>
            </a:pPr>
            <a:r>
              <a:rPr lang="en-US" sz="2200" dirty="0" smtClean="0">
                <a:cs typeface="+mn-cs"/>
              </a:rPr>
              <a:t>60 patients with unilateral plantar fasciitis were randomized into 2 groups:          (40 experimental, 20 control)</a:t>
            </a:r>
          </a:p>
          <a:p>
            <a:pPr lvl="1" eaLnBrk="1" hangingPunct="1">
              <a:defRPr/>
            </a:pPr>
            <a:r>
              <a:rPr lang="en-US" sz="2200" dirty="0" smtClean="0"/>
              <a:t>Exclusion criteria: Previous professional treatment, suspicion of nerve involvement (+ </a:t>
            </a:r>
            <a:r>
              <a:rPr lang="en-US" sz="2200" dirty="0" err="1" smtClean="0"/>
              <a:t>tinels</a:t>
            </a:r>
            <a:r>
              <a:rPr lang="en-US" sz="2200" dirty="0" smtClean="0"/>
              <a:t>/</a:t>
            </a:r>
            <a:r>
              <a:rPr lang="en-US" sz="2200" dirty="0" err="1" smtClean="0"/>
              <a:t>valleix</a:t>
            </a:r>
            <a:r>
              <a:rPr lang="en-US" sz="2200" dirty="0" smtClean="0"/>
              <a:t> sign, tarsal tunnel syndrome), contralateral pain, h/o NSAID intolerance (GI upset, hypersensitivity), renal impairment, CV disease, cortisone injections, failure to comply.</a:t>
            </a:r>
          </a:p>
          <a:p>
            <a:pPr lvl="1" eaLnBrk="1" hangingPunct="1">
              <a:defRPr/>
            </a:pPr>
            <a:r>
              <a:rPr lang="en-US" sz="2200" dirty="0" smtClean="0"/>
              <a:t>Inclusion criteria: Symptomatic for &gt; 4 weeks and not resolving.  </a:t>
            </a:r>
          </a:p>
          <a:p>
            <a:pPr lvl="1" eaLnBrk="1" hangingPunct="1">
              <a:defRPr/>
            </a:pPr>
            <a:r>
              <a:rPr lang="en-US" sz="2200" dirty="0" smtClean="0"/>
              <a:t>Age: ranged from 29 – 79 (</a:t>
            </a:r>
            <a:r>
              <a:rPr lang="en-US" sz="2200" dirty="0" err="1" smtClean="0"/>
              <a:t>Avg</a:t>
            </a:r>
            <a:r>
              <a:rPr lang="en-US" sz="2200" dirty="0" smtClean="0"/>
              <a:t>: Experimental 55.7, Control 59.5)</a:t>
            </a:r>
          </a:p>
          <a:p>
            <a:pPr eaLnBrk="1" hangingPunct="1">
              <a:defRPr/>
            </a:pPr>
            <a:r>
              <a:rPr lang="en-US" sz="2200" dirty="0" smtClean="0">
                <a:cs typeface="+mn-cs"/>
              </a:rPr>
              <a:t>All patients instructed to reduce activity, ice (20min 3x/day), perform stretching exercises (written and visual instructions), and use standard OTC orthotics.  </a:t>
            </a:r>
            <a:endParaRPr lang="en-US" dirty="0" smtClean="0"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8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cs typeface="+mj-cs"/>
              </a:rPr>
              <a:t>Methods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idx="4294967295"/>
          </p:nvPr>
        </p:nvSpPr>
        <p:spPr>
          <a:xfrm>
            <a:off x="228600" y="1295400"/>
            <a:ext cx="8686800" cy="5119688"/>
          </a:xfrm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Experimental group: Compounded topical anti-inflammatory medication containing: </a:t>
            </a:r>
            <a:r>
              <a:rPr lang="en-US" sz="3200" dirty="0" err="1" smtClean="0">
                <a:cs typeface="+mn-cs"/>
              </a:rPr>
              <a:t>Flurbiprofen</a:t>
            </a:r>
            <a:r>
              <a:rPr lang="en-US" sz="3200" dirty="0" smtClean="0">
                <a:cs typeface="+mn-cs"/>
              </a:rPr>
              <a:t> 10%, Baclofen 2% and </a:t>
            </a:r>
            <a:r>
              <a:rPr lang="en-US" sz="3200" dirty="0" err="1" smtClean="0">
                <a:cs typeface="+mn-cs"/>
              </a:rPr>
              <a:t>Lidocaine</a:t>
            </a:r>
            <a:r>
              <a:rPr lang="en-US" sz="3200" dirty="0" smtClean="0">
                <a:cs typeface="+mn-cs"/>
              </a:rPr>
              <a:t> 5% in a </a:t>
            </a:r>
            <a:r>
              <a:rPr lang="en-US" sz="3200" dirty="0" err="1" smtClean="0">
                <a:cs typeface="+mn-cs"/>
              </a:rPr>
              <a:t>Lipoderm</a:t>
            </a:r>
            <a:r>
              <a:rPr lang="en-US" sz="3200" dirty="0" smtClean="0">
                <a:cs typeface="+mn-cs"/>
              </a:rPr>
              <a:t> base with </a:t>
            </a:r>
            <a:r>
              <a:rPr lang="en-US" sz="3200" dirty="0" err="1" smtClean="0">
                <a:cs typeface="+mn-cs"/>
              </a:rPr>
              <a:t>pentoxifylline</a:t>
            </a:r>
            <a:r>
              <a:rPr lang="en-US" sz="3200" dirty="0" smtClean="0">
                <a:cs typeface="+mn-cs"/>
              </a:rPr>
              <a:t> 3%.</a:t>
            </a:r>
          </a:p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Control group: Ibuprofen 800mg PO TID</a:t>
            </a:r>
          </a:p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Record weekly pain scores using VAS</a:t>
            </a:r>
          </a:p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Follow up weekly for 3 months.</a:t>
            </a:r>
          </a:p>
          <a:p>
            <a:pPr marL="0" indent="0" eaLnBrk="1" hangingPunct="1">
              <a:buFontTx/>
              <a:buNone/>
              <a:defRPr/>
            </a:pPr>
            <a:endParaRPr lang="en-US" sz="2400" dirty="0" smtClean="0"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74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cs typeface="+mj-cs"/>
              </a:rPr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066800"/>
            <a:ext cx="4114800" cy="52387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Patients</a:t>
            </a:r>
            <a:r>
              <a:rPr lang="ja-JP" altLang="en-US" sz="1800" dirty="0" smtClean="0">
                <a:latin typeface="Arial"/>
                <a:cs typeface="+mn-cs"/>
              </a:rPr>
              <a:t>’</a:t>
            </a:r>
            <a:r>
              <a:rPr lang="en-US" sz="1800" dirty="0" smtClean="0">
                <a:cs typeface="+mn-cs"/>
              </a:rPr>
              <a:t> weekly pain scores were rated using the visual analog pain scale (VAS) on initial visit and subsequent weekly follow up visits.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Experimental group:</a:t>
            </a:r>
          </a:p>
          <a:p>
            <a:pPr lvl="1" eaLnBrk="1" hangingPunct="1">
              <a:defRPr/>
            </a:pPr>
            <a:r>
              <a:rPr lang="en-US" sz="1800" dirty="0" err="1" smtClean="0"/>
              <a:t>Avg</a:t>
            </a:r>
            <a:r>
              <a:rPr lang="en-US" sz="1800" dirty="0" smtClean="0"/>
              <a:t>: 4.3667 point decrease in pain. (</a:t>
            </a:r>
            <a:r>
              <a:rPr lang="en-US" sz="1800" dirty="0" err="1" smtClean="0"/>
              <a:t>σ</a:t>
            </a:r>
            <a:r>
              <a:rPr lang="en-US" sz="1800" dirty="0" smtClean="0"/>
              <a:t>: 1.846)</a:t>
            </a:r>
          </a:p>
          <a:p>
            <a:pPr lvl="1" eaLnBrk="1" hangingPunct="1">
              <a:defRPr/>
            </a:pPr>
            <a:r>
              <a:rPr lang="en-US" sz="1800" dirty="0" err="1" smtClean="0"/>
              <a:t>Avg</a:t>
            </a:r>
            <a:r>
              <a:rPr lang="en-US" sz="1800" dirty="0" smtClean="0"/>
              <a:t>: 65.3% (0.6526) relief in pain (</a:t>
            </a:r>
            <a:r>
              <a:rPr lang="en-US" sz="1800" dirty="0" err="1" smtClean="0"/>
              <a:t>σ</a:t>
            </a:r>
            <a:r>
              <a:rPr lang="en-US" sz="1800" dirty="0" smtClean="0"/>
              <a:t>: 0.1945)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Control group:</a:t>
            </a:r>
          </a:p>
          <a:p>
            <a:pPr lvl="1" eaLnBrk="1" hangingPunct="1">
              <a:defRPr/>
            </a:pPr>
            <a:r>
              <a:rPr lang="en-US" sz="1800" dirty="0" err="1" smtClean="0"/>
              <a:t>Avg</a:t>
            </a:r>
            <a:r>
              <a:rPr lang="en-US" sz="1800" dirty="0" smtClean="0"/>
              <a:t>: 3.6 point decrease in pain. (</a:t>
            </a:r>
            <a:r>
              <a:rPr lang="en-US" sz="1800" dirty="0" err="1" smtClean="0"/>
              <a:t>σ</a:t>
            </a:r>
            <a:r>
              <a:rPr lang="en-US" sz="1800" dirty="0" smtClean="0"/>
              <a:t>: 0.5477)</a:t>
            </a:r>
          </a:p>
          <a:p>
            <a:pPr lvl="1" eaLnBrk="1" hangingPunct="1">
              <a:defRPr/>
            </a:pPr>
            <a:r>
              <a:rPr lang="en-US" sz="1800" dirty="0" err="1" smtClean="0"/>
              <a:t>Avg</a:t>
            </a:r>
            <a:r>
              <a:rPr lang="en-US" sz="1800" dirty="0" smtClean="0"/>
              <a:t>: 60.9% (0.6086) relief in pain (</a:t>
            </a:r>
            <a:r>
              <a:rPr lang="en-US" sz="1800" dirty="0" err="1" smtClean="0"/>
              <a:t>σ</a:t>
            </a:r>
            <a:r>
              <a:rPr lang="en-US" sz="1800" dirty="0" smtClean="0"/>
              <a:t>: 0.1132)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Reported adverse events</a:t>
            </a:r>
          </a:p>
          <a:p>
            <a:pPr lvl="1" eaLnBrk="1" hangingPunct="1">
              <a:defRPr/>
            </a:pPr>
            <a:r>
              <a:rPr lang="en-US" sz="1800" dirty="0" smtClean="0"/>
              <a:t>Topical: Texture complaints (2/40)</a:t>
            </a:r>
          </a:p>
          <a:p>
            <a:pPr lvl="1" eaLnBrk="1" hangingPunct="1">
              <a:defRPr/>
            </a:pPr>
            <a:r>
              <a:rPr lang="en-US" sz="1800" dirty="0" smtClean="0"/>
              <a:t>Oral:  GI Upset (4/20)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cs typeface="+mn-cs"/>
              </a:rPr>
              <a:t>   </a:t>
            </a:r>
          </a:p>
        </p:txBody>
      </p:sp>
      <p:pic>
        <p:nvPicPr>
          <p:cNvPr id="19460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8" r="-549" b="21947"/>
          <a:stretch>
            <a:fillRect/>
          </a:stretch>
        </p:blipFill>
        <p:spPr>
          <a:xfrm>
            <a:off x="4445000" y="2133600"/>
            <a:ext cx="4699000" cy="3368675"/>
          </a:xfrm>
        </p:spPr>
      </p:pic>
    </p:spTree>
    <p:extLst>
      <p:ext uri="{BB962C8B-B14F-4D97-AF65-F5344CB8AC3E}">
        <p14:creationId xmlns="" xmlns:p14="http://schemas.microsoft.com/office/powerpoint/2010/main" val="405731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cs typeface="+mj-cs"/>
              </a:rPr>
              <a:t>Statistics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953000" y="1828800"/>
            <a:ext cx="3814763" cy="4114800"/>
          </a:xfrm>
        </p:spPr>
        <p:txBody>
          <a:bodyPr>
            <a:normAutofit lnSpcReduction="10000"/>
          </a:bodyPr>
          <a:lstStyle/>
          <a:p>
            <a:pPr marL="0" indent="0" defTabSz="4572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600" dirty="0" smtClean="0">
                <a:cs typeface="+mn-cs"/>
              </a:rPr>
              <a:t>F-test: % Change in VAS</a:t>
            </a:r>
          </a:p>
          <a:p>
            <a:pPr lvl="1" defTabSz="457200" eaLnBrk="1" hangingPunct="1">
              <a:lnSpc>
                <a:spcPct val="80000"/>
              </a:lnSpc>
              <a:defRPr/>
            </a:pPr>
            <a:r>
              <a:rPr lang="en-US" sz="2200" dirty="0" smtClean="0"/>
              <a:t>P = 0.30559</a:t>
            </a:r>
          </a:p>
          <a:p>
            <a:pPr lvl="1" defTabSz="457200" eaLnBrk="1" hangingPunct="1">
              <a:lnSpc>
                <a:spcPct val="80000"/>
              </a:lnSpc>
              <a:defRPr/>
            </a:pPr>
            <a:r>
              <a:rPr lang="en-US" sz="2200" u="sng" dirty="0" smtClean="0"/>
              <a:t>Accept H</a:t>
            </a:r>
            <a:r>
              <a:rPr lang="en-US" sz="2200" u="sng" baseline="-25000" dirty="0" smtClean="0"/>
              <a:t>o</a:t>
            </a:r>
            <a:r>
              <a:rPr lang="en-US" sz="2200" u="sng" dirty="0" smtClean="0"/>
              <a:t>: </a:t>
            </a:r>
            <a:r>
              <a:rPr lang="en-US" sz="2200" b="1" u="sng" dirty="0" smtClean="0"/>
              <a:t>No significant difference between oral vs. topical.</a:t>
            </a:r>
          </a:p>
          <a:p>
            <a:pPr lvl="1" defTabSz="4572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200" dirty="0" smtClean="0"/>
              <a:t> </a:t>
            </a:r>
          </a:p>
          <a:p>
            <a:pPr lvl="1" defTabSz="457200" eaLnBrk="1" hangingPunct="1">
              <a:lnSpc>
                <a:spcPct val="80000"/>
              </a:lnSpc>
              <a:defRPr/>
            </a:pPr>
            <a:endParaRPr lang="en-US" sz="2200" dirty="0" smtClean="0"/>
          </a:p>
          <a:p>
            <a:pPr lvl="1" defTabSz="457200" eaLnBrk="1" hangingPunct="1">
              <a:lnSpc>
                <a:spcPct val="80000"/>
              </a:lnSpc>
              <a:defRPr/>
            </a:pPr>
            <a:endParaRPr lang="en-US" sz="2200" dirty="0" smtClean="0"/>
          </a:p>
          <a:p>
            <a:pPr marL="0" indent="0" defTabSz="4572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600" dirty="0" smtClean="0">
                <a:cs typeface="+mn-cs"/>
              </a:rPr>
              <a:t>F-test: Mean differences in VAS</a:t>
            </a:r>
          </a:p>
          <a:p>
            <a:pPr lvl="1" defTabSz="457200" eaLnBrk="1" hangingPunct="1">
              <a:lnSpc>
                <a:spcPct val="80000"/>
              </a:lnSpc>
              <a:defRPr/>
            </a:pPr>
            <a:r>
              <a:rPr lang="en-US" sz="2200" dirty="0" smtClean="0"/>
              <a:t>P = 0.03052</a:t>
            </a:r>
          </a:p>
          <a:p>
            <a:pPr lvl="1" defTabSz="457200" eaLnBrk="1" hangingPunct="1">
              <a:lnSpc>
                <a:spcPct val="80000"/>
              </a:lnSpc>
              <a:defRPr/>
            </a:pPr>
            <a:r>
              <a:rPr lang="en-US" sz="2200" b="1" u="sng" dirty="0" smtClean="0"/>
              <a:t>Reject</a:t>
            </a:r>
            <a:r>
              <a:rPr lang="en-US" sz="2200" u="sng" dirty="0" smtClean="0"/>
              <a:t> H</a:t>
            </a:r>
            <a:r>
              <a:rPr lang="en-US" sz="2200" u="sng" baseline="-25000" dirty="0" smtClean="0"/>
              <a:t>o</a:t>
            </a:r>
            <a:r>
              <a:rPr lang="en-US" sz="2200" u="sng" dirty="0" smtClean="0"/>
              <a:t>: Topical significantly better relief than oral.</a:t>
            </a:r>
          </a:p>
          <a:p>
            <a:pPr lvl="1" defTabSz="457200" eaLnBrk="1" hangingPunct="1">
              <a:lnSpc>
                <a:spcPct val="80000"/>
              </a:lnSpc>
              <a:defRPr/>
            </a:pPr>
            <a:endParaRPr lang="en-US" sz="2200" dirty="0" smtClean="0"/>
          </a:p>
          <a:p>
            <a:pPr marL="0" indent="0" defTabSz="457200" eaLnBrk="1" hangingPunct="1">
              <a:lnSpc>
                <a:spcPct val="80000"/>
              </a:lnSpc>
              <a:defRPr/>
            </a:pPr>
            <a:endParaRPr lang="en-US" sz="2600" dirty="0" smtClean="0">
              <a:cs typeface="+mn-cs"/>
            </a:endParaRPr>
          </a:p>
          <a:p>
            <a:pPr lvl="1" defTabSz="457200" eaLnBrk="1" hangingPunct="1"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D115715D-C69A-624E-A659-09D91B9E3279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 eaLnBrk="1" hangingPunct="1"/>
              <a:t>19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914400"/>
          <a:ext cx="4419600" cy="5638806"/>
        </p:xfrm>
        <a:graphic>
          <a:graphicData uri="http://schemas.openxmlformats.org/drawingml/2006/table">
            <a:tbl>
              <a:tblPr/>
              <a:tblGrid>
                <a:gridCol w="982663"/>
                <a:gridCol w="982662"/>
                <a:gridCol w="1800225"/>
                <a:gridCol w="654050"/>
              </a:tblGrid>
              <a:tr h="1666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F-Test Two-Sample for Variances (CI=95%)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Descriptive Statistics: Using Mean differences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VAR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Control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Experimental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Sample size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40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Mean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3.6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4.36667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Variance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0.3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3.40952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Standard Deviation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0.54772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1.84649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Mean Standard Error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0.24495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0.47676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Summary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11.36508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 Critical value (5%)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5.87335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p-level 1-tailed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0.01526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p-level 2-tailed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0.03052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H0 (5%)?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rejected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F-Test Two-Sample for Variances (CI=95%)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Descriptive Statistics: Using % differences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VAR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Control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Experimental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Sample size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40 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Mean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0.60857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0.65264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Variance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0.01282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0.03781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Standard Deviation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0.11321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0.19446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Mean Standard Error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0.05063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0.05021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Summary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2.95047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 Critical value (5%)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5.87335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p-level 1-tailed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0.1528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p-level 2-tailed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0.30559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H0 (5%)?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accepted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8938" marR="8938" marT="893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326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Plantar Fasciitis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n-cs"/>
              </a:rPr>
              <a:t>Most common cause of plantar heel pain</a:t>
            </a:r>
          </a:p>
          <a:p>
            <a:pPr eaLnBrk="1" hangingPunct="1">
              <a:defRPr/>
            </a:pPr>
            <a:r>
              <a:rPr lang="en-US" sz="3600" dirty="0" smtClean="0">
                <a:cs typeface="+mn-cs"/>
              </a:rPr>
              <a:t>Affects up to 10% of US population</a:t>
            </a:r>
          </a:p>
          <a:p>
            <a:pPr eaLnBrk="1" hangingPunct="1">
              <a:defRPr/>
            </a:pPr>
            <a:r>
              <a:rPr lang="en-US" sz="3600" dirty="0" smtClean="0">
                <a:cs typeface="+mn-cs"/>
              </a:rPr>
              <a:t>Accounts for &gt;600,000 patient visits annually in the US</a:t>
            </a:r>
          </a:p>
        </p:txBody>
      </p:sp>
      <p:pic>
        <p:nvPicPr>
          <p:cNvPr id="17411" name="Picture 4" descr="Heel%20Sp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810"/>
          <a:stretch>
            <a:fillRect/>
          </a:stretch>
        </p:blipFill>
        <p:spPr bwMode="auto">
          <a:xfrm>
            <a:off x="2514600" y="4267200"/>
            <a:ext cx="3925917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821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cs typeface="+mj-cs"/>
              </a:rPr>
              <a:t>Statistics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953000" y="1828800"/>
            <a:ext cx="3814763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cs typeface="+mn-cs"/>
              </a:rPr>
              <a:t>ANOVA: Mean differences in VAS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P = 0.37977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Accept H</a:t>
            </a:r>
            <a:r>
              <a:rPr lang="en-US" sz="2000" baseline="-25000" smtClean="0"/>
              <a:t>o</a:t>
            </a:r>
            <a:r>
              <a:rPr lang="en-US" sz="2000" smtClean="0"/>
              <a:t>: </a:t>
            </a:r>
            <a:r>
              <a:rPr lang="en-US" sz="2000" b="1" u="sng" smtClean="0"/>
              <a:t>No significant difference between oral vs. topical.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u="sng" smtClean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smtClean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cs typeface="+mn-cs"/>
              </a:rPr>
              <a:t>ANOVA: % Change in VAS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P = 0.64041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Accept H</a:t>
            </a:r>
            <a:r>
              <a:rPr lang="en-US" sz="2000" baseline="-25000" smtClean="0"/>
              <a:t>o</a:t>
            </a:r>
            <a:r>
              <a:rPr lang="en-US" sz="2000" smtClean="0"/>
              <a:t>: </a:t>
            </a:r>
            <a:r>
              <a:rPr lang="en-US" sz="2000" b="1" u="sng" smtClean="0"/>
              <a:t>No significant difference between oral vs. topical.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b="1" u="sng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2000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0453E290-117D-9344-BC70-6CEA7C667F08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 eaLnBrk="1" hangingPunct="1"/>
              <a:t>20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4294967295"/>
          </p:nvPr>
        </p:nvGraphicFramePr>
        <p:xfrm>
          <a:off x="228600" y="1219200"/>
          <a:ext cx="4343400" cy="2549529"/>
        </p:xfrm>
        <a:graphic>
          <a:graphicData uri="http://schemas.openxmlformats.org/drawingml/2006/table">
            <a:tbl>
              <a:tblPr/>
              <a:tblGrid>
                <a:gridCol w="982663"/>
                <a:gridCol w="560387"/>
                <a:gridCol w="560388"/>
                <a:gridCol w="560387"/>
                <a:gridCol w="558800"/>
                <a:gridCol w="560388"/>
                <a:gridCol w="560387"/>
              </a:tblGrid>
              <a:tr h="185738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Analysis of Variance (One-Way) CI=95%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7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Using Mean differences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Summary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Groups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Sample size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Sum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Mean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Variance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Experimental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40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65.5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4.36667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3.40952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Control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18.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3.6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0.3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ANOVA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Source of Variation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SS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df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MS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p-level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 crit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Between Groups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2.20417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2.20417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0.8108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0.37977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4.41387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Within Groups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48.93333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2.71852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51.1375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19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826" marR="9826" marT="98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4005263"/>
          <a:ext cx="4343400" cy="2627732"/>
        </p:xfrm>
        <a:graphic>
          <a:graphicData uri="http://schemas.openxmlformats.org/drawingml/2006/table">
            <a:tbl>
              <a:tblPr/>
              <a:tblGrid>
                <a:gridCol w="982663"/>
                <a:gridCol w="560387"/>
                <a:gridCol w="560388"/>
                <a:gridCol w="560387"/>
                <a:gridCol w="558800"/>
                <a:gridCol w="560388"/>
                <a:gridCol w="560387"/>
              </a:tblGrid>
              <a:tr h="17931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Analysis of Variance (One-Way) CI=95%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3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3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Summary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Groups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Sample size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Sum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Mean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Variance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30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Experimental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40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9.78958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0.65264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0.03781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3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Control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3.04286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0.60857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0.01282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4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3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ANOVA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Source of Variation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SS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df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MS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p-level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 crit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3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Between Groups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0.00728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0.00728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0.22574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0.64041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4.41387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3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Within Groups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0.58066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0.03226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3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3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0.58795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19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12700" marR="12700" marT="126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115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838200" y="-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cs typeface="+mj-cs"/>
              </a:rPr>
              <a:t>Statistics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953000" y="1828800"/>
            <a:ext cx="3814763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cs typeface="+mn-cs"/>
              </a:rPr>
              <a:t>T-test: Mean differences in VAS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P = 0.16975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Accept H</a:t>
            </a:r>
            <a:r>
              <a:rPr lang="en-US" sz="2000" baseline="-25000" smtClean="0"/>
              <a:t>o</a:t>
            </a:r>
            <a:r>
              <a:rPr lang="en-US" sz="2000" smtClean="0"/>
              <a:t>: </a:t>
            </a:r>
            <a:r>
              <a:rPr lang="en-US" sz="2000" b="1" u="sng" smtClean="0"/>
              <a:t>No significant difference between oral vs. topical.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u="sng" smtClean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smtClean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cs typeface="+mn-cs"/>
              </a:rPr>
              <a:t>T-test: % Change in VAS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P = 0.54811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Accept H</a:t>
            </a:r>
            <a:r>
              <a:rPr lang="en-US" sz="2000" baseline="-25000" smtClean="0"/>
              <a:t>o</a:t>
            </a:r>
            <a:r>
              <a:rPr lang="en-US" sz="2000" smtClean="0"/>
              <a:t>: </a:t>
            </a:r>
            <a:r>
              <a:rPr lang="en-US" sz="2000" b="1" u="sng" smtClean="0"/>
              <a:t>No significant difference between oral vs. topical.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b="1" u="sng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2000" smtClean="0"/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718AAFBD-97A4-6D47-A703-A48D051B76DB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 eaLnBrk="1" hangingPunct="1"/>
              <a:t>21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066800"/>
          <a:ext cx="4267200" cy="5476884"/>
        </p:xfrm>
        <a:graphic>
          <a:graphicData uri="http://schemas.openxmlformats.org/drawingml/2006/table">
            <a:tbl>
              <a:tblPr/>
              <a:tblGrid>
                <a:gridCol w="1398588"/>
                <a:gridCol w="730250"/>
                <a:gridCol w="1512887"/>
                <a:gridCol w="625475"/>
              </a:tblGrid>
              <a:tr h="1381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Comparing Means [ t-test assuming unequal variances (heteroscedastic) ]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1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Descriptive Statistics: Using Mean differences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VAR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Sample size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Mean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Variance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40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4.36667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3.40952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3.6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0.3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Summary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6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Degrees Of Freedom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Hypothesized Mean Difference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0.E+0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Test Statistics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1.43033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Pooled Variance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2.71852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Two-tailed distribution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p-level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0.16975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 Critical Value (5%)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2.10092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One-tailed distribution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p-level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0.08488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 Critical Value (5%)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1.73406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Pagurova criterion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Test Statistics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1.43033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p-level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0.83023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Ratio of variances parameter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0.79116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Critical Value (5%)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0.06359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Comparing Means [ t-test assuming unequal variances (heteroscedastic) ]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63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Descriptive Statistics: Using % differences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VAR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Sample size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Mean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Variance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40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0.65264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0.03781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0.60857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0.01282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Summary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6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Degrees Of Freedom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Hypothesized Mean Difference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0.E+0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Test Statistics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0.61802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Pooled Variance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0.03226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Two-tailed distribution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p-level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0.54811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 Critical Value (5%)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2.17881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One-tailed distribution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p-level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0.27406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 Critical Value (5%)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1.78229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Pagurova criterion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Test Statistics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0.61802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p-level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0.45089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Ratio of variances parameter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0.49584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Critical Value (5%)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0.06414</a:t>
                      </a:r>
                    </a:p>
                  </a:txBody>
                  <a:tcPr marL="8292" marR="8292" marT="829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194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cs typeface="+mj-cs"/>
              </a:rPr>
              <a:t>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+mn-cs"/>
              </a:rPr>
              <a:t>Topical compounded anti-inflammatory cream with </a:t>
            </a:r>
            <a:r>
              <a:rPr lang="en-US" sz="3200" dirty="0" err="1" smtClean="0">
                <a:cs typeface="+mn-cs"/>
              </a:rPr>
              <a:t>flurbiprofen</a:t>
            </a:r>
            <a:r>
              <a:rPr lang="en-US" sz="3200" dirty="0" smtClean="0">
                <a:cs typeface="+mn-cs"/>
              </a:rPr>
              <a:t> is </a:t>
            </a:r>
            <a:r>
              <a:rPr lang="en-US" sz="3200" b="1" i="1" u="sng" dirty="0" smtClean="0">
                <a:cs typeface="+mn-cs"/>
              </a:rPr>
              <a:t>NON INFERIOR</a:t>
            </a:r>
            <a:r>
              <a:rPr lang="en-US" sz="3200" dirty="0" smtClean="0">
                <a:cs typeface="+mn-cs"/>
              </a:rPr>
              <a:t> to oral NSAIDs in treating plantar fasciitis.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Adverse Events: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Topical Cream: 5% (2/40) complained that the cream was </a:t>
            </a:r>
            <a:r>
              <a:rPr lang="ja-JP" altLang="en-US" dirty="0" smtClean="0">
                <a:latin typeface="Arial"/>
              </a:rPr>
              <a:t>“</a:t>
            </a:r>
            <a:r>
              <a:rPr lang="en-US" dirty="0" smtClean="0"/>
              <a:t>sticky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 (1/40) or </a:t>
            </a:r>
            <a:r>
              <a:rPr lang="ja-JP" altLang="en-US" dirty="0" smtClean="0">
                <a:latin typeface="Arial"/>
              </a:rPr>
              <a:t>“</a:t>
            </a:r>
            <a:r>
              <a:rPr lang="en-US" dirty="0" smtClean="0"/>
              <a:t>gritty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 (1/40), but both of these patients continued to use it because of the efficacy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Oral NSAID: 20% (4/20) with GI Upset, but none of these patients discontinued therapy</a:t>
            </a:r>
          </a:p>
        </p:txBody>
      </p:sp>
    </p:spTree>
    <p:extLst>
      <p:ext uri="{BB962C8B-B14F-4D97-AF65-F5344CB8AC3E}">
        <p14:creationId xmlns="" xmlns:p14="http://schemas.microsoft.com/office/powerpoint/2010/main" val="42062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Where Does the NSAID Go? </a:t>
            </a:r>
            <a:r>
              <a:rPr lang="en-US" baseline="30000" dirty="0" smtClean="0">
                <a:cs typeface="+mj-cs"/>
              </a:rPr>
              <a:t>6</a:t>
            </a:r>
            <a:endParaRPr lang="en-US" dirty="0"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219200"/>
            <a:ext cx="2906713" cy="58785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2400"/>
              </a:spcAft>
              <a:defRPr/>
            </a:pPr>
            <a:r>
              <a:rPr lang="en-US" sz="2800" b="1" dirty="0">
                <a:latin typeface="Arial"/>
                <a:cs typeface="Arial"/>
              </a:rPr>
              <a:t>Oral vs. Topical NSAID</a:t>
            </a:r>
          </a:p>
          <a:p>
            <a:pPr marL="457200" indent="-457200"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Font typeface="Arial"/>
              <a:buChar char="•"/>
              <a:defRPr/>
            </a:pPr>
            <a:r>
              <a:rPr lang="en-US" dirty="0">
                <a:latin typeface="Times"/>
                <a:cs typeface="Times"/>
              </a:rPr>
              <a:t>Comparison of Median Maximum Concentrations, </a:t>
            </a:r>
            <a:r>
              <a:rPr lang="en-US" dirty="0" err="1">
                <a:latin typeface="Times"/>
                <a:cs typeface="Times"/>
              </a:rPr>
              <a:t>cMax</a:t>
            </a:r>
            <a:r>
              <a:rPr lang="en-US" dirty="0">
                <a:latin typeface="Times"/>
                <a:cs typeface="Times"/>
              </a:rPr>
              <a:t>, of NSAID in Joint Tissue after Topical and Oral Administration</a:t>
            </a:r>
          </a:p>
          <a:p>
            <a:pPr marL="457200" indent="-457200"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Font typeface="Arial"/>
              <a:buChar char="•"/>
              <a:defRPr/>
            </a:pPr>
            <a:r>
              <a:rPr lang="en-US" dirty="0">
                <a:latin typeface="Times"/>
                <a:cs typeface="Times"/>
              </a:rPr>
              <a:t>NSAID is Maximized in Cartilage and Meniscus and Minimized in Plasma After Topical Application</a:t>
            </a:r>
          </a:p>
          <a:p>
            <a:pPr marL="457200" indent="-457200">
              <a:buClr>
                <a:schemeClr val="bg2">
                  <a:lumMod val="40000"/>
                  <a:lumOff val="60000"/>
                </a:schemeClr>
              </a:buClr>
              <a:buFont typeface="Arial"/>
              <a:buChar char="•"/>
              <a:defRPr/>
            </a:pPr>
            <a:endParaRPr lang="en-US" dirty="0">
              <a:latin typeface="Times"/>
              <a:cs typeface="Times"/>
            </a:endParaRPr>
          </a:p>
          <a:p>
            <a:pPr>
              <a:defRPr/>
            </a:pPr>
            <a:endParaRPr lang="en-US" sz="3600" dirty="0">
              <a:latin typeface="Times"/>
              <a:cs typeface="Times"/>
            </a:endParaRPr>
          </a:p>
          <a:p>
            <a:pPr>
              <a:defRPr/>
            </a:pP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3584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6051149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169863" y="6313488"/>
            <a:ext cx="755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sz="1000">
                <a:solidFill>
                  <a:srgbClr val="000000"/>
                </a:solidFill>
              </a:rPr>
              <a:t>Rolf C, et al. Intra-articular absorption and distribution of ketoprofen after topical plaster application and oral intake in 100 patients undergoing knee arthroscopy. Rheumatology (1999); 38:564-567.</a:t>
            </a:r>
          </a:p>
        </p:txBody>
      </p:sp>
    </p:spTree>
    <p:extLst>
      <p:ext uri="{BB962C8B-B14F-4D97-AF65-F5344CB8AC3E}">
        <p14:creationId xmlns="" xmlns:p14="http://schemas.microsoft.com/office/powerpoint/2010/main" val="23636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about </a:t>
            </a:r>
            <a:r>
              <a:rPr lang="en-US" dirty="0" err="1" smtClean="0"/>
              <a:t>Flurbiprofen</a:t>
            </a:r>
            <a:r>
              <a:rPr lang="en-US" dirty="0" smtClean="0"/>
              <a:t> and Plantar Fasciitis?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066800"/>
            <a:ext cx="8686800" cy="5638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Better penetration into soft tissues in topical formulations than oral 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endParaRPr lang="en-US" sz="28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defRPr/>
            </a:pPr>
            <a:endParaRPr lang="en-US" sz="7000" dirty="0" smtClean="0"/>
          </a:p>
          <a:p>
            <a:pPr>
              <a:defRPr/>
            </a:pPr>
            <a:endParaRPr lang="en-US" sz="7000" dirty="0"/>
          </a:p>
          <a:p>
            <a:pPr>
              <a:defRPr/>
            </a:pPr>
            <a:endParaRPr lang="en-US" sz="7000" dirty="0" smtClean="0"/>
          </a:p>
          <a:p>
            <a:pPr lvl="1" algn="ctr">
              <a:defRPr/>
            </a:pPr>
            <a:r>
              <a:rPr lang="en-US" sz="2400" dirty="0" smtClean="0"/>
              <a:t>All </a:t>
            </a:r>
            <a:r>
              <a:rPr lang="en-US" sz="2400" dirty="0" err="1" smtClean="0"/>
              <a:t>percents</a:t>
            </a:r>
            <a:r>
              <a:rPr lang="en-US" sz="2400" dirty="0" smtClean="0"/>
              <a:t> are </a:t>
            </a:r>
            <a:r>
              <a:rPr lang="en-US" sz="2400" dirty="0" err="1" smtClean="0"/>
              <a:t>tissue:plasma</a:t>
            </a:r>
            <a:r>
              <a:rPr lang="en-US" sz="2400" dirty="0" smtClean="0"/>
              <a:t> concentrations</a:t>
            </a:r>
            <a:endParaRPr lang="en-US" sz="2400" dirty="0"/>
          </a:p>
          <a:p>
            <a:pPr lvl="1">
              <a:defRPr/>
            </a:pPr>
            <a:endParaRPr lang="en-US" sz="7400" dirty="0" smtClean="0"/>
          </a:p>
          <a:p>
            <a:pPr lvl="1"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438400"/>
            <a:ext cx="8610600" cy="489364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defRPr/>
            </a:pPr>
            <a:r>
              <a:rPr lang="en-US" sz="2800" b="1" u="sng" dirty="0"/>
              <a:t>Tendon</a:t>
            </a:r>
          </a:p>
          <a:p>
            <a:pPr lvl="1">
              <a:defRPr/>
            </a:pPr>
            <a:r>
              <a:rPr lang="en-US" sz="2800" dirty="0"/>
              <a:t>Oral 7%</a:t>
            </a:r>
          </a:p>
          <a:p>
            <a:pPr lvl="1">
              <a:defRPr/>
            </a:pPr>
            <a:r>
              <a:rPr lang="en-US" sz="2800" dirty="0"/>
              <a:t>Topical 160</a:t>
            </a:r>
            <a:r>
              <a:rPr lang="en-US" sz="2800" dirty="0" smtClean="0"/>
              <a:t>%</a:t>
            </a:r>
          </a:p>
          <a:p>
            <a:pPr lvl="1">
              <a:defRPr/>
            </a:pPr>
            <a:endParaRPr lang="en-US" sz="2800" dirty="0"/>
          </a:p>
          <a:p>
            <a:pPr>
              <a:defRPr/>
            </a:pPr>
            <a:r>
              <a:rPr lang="en-US" sz="2800" b="1" u="sng" dirty="0"/>
              <a:t>Muscle</a:t>
            </a:r>
            <a:endParaRPr lang="en-US" sz="2800" u="sng" dirty="0"/>
          </a:p>
          <a:p>
            <a:pPr lvl="1">
              <a:defRPr/>
            </a:pPr>
            <a:r>
              <a:rPr lang="en-US" sz="2800" dirty="0"/>
              <a:t>Oral 3%</a:t>
            </a:r>
          </a:p>
          <a:p>
            <a:pPr lvl="1">
              <a:defRPr/>
            </a:pPr>
            <a:r>
              <a:rPr lang="en-US" sz="2800" dirty="0"/>
              <a:t>Topical 77</a:t>
            </a:r>
            <a:r>
              <a:rPr lang="en-US" sz="2800" dirty="0" smtClean="0"/>
              <a:t>%</a:t>
            </a:r>
          </a:p>
          <a:p>
            <a:pPr lvl="1">
              <a:defRPr/>
            </a:pPr>
            <a:endParaRPr lang="en-US" sz="2800" dirty="0" smtClean="0"/>
          </a:p>
          <a:p>
            <a:pPr lvl="1">
              <a:defRPr/>
            </a:pPr>
            <a:endParaRPr lang="en-US" sz="2800" dirty="0"/>
          </a:p>
          <a:p>
            <a:pPr lvl="1">
              <a:defRPr/>
            </a:pPr>
            <a:endParaRPr lang="en-US" sz="2800" dirty="0" smtClean="0"/>
          </a:p>
          <a:p>
            <a:pPr lvl="1">
              <a:defRPr/>
            </a:pPr>
            <a:endParaRPr lang="en-US" sz="2800" dirty="0"/>
          </a:p>
          <a:p>
            <a:pPr>
              <a:defRPr/>
            </a:pPr>
            <a:r>
              <a:rPr lang="en-US" sz="2800" b="1" u="sng" dirty="0" err="1" smtClean="0"/>
              <a:t>Periosteum</a:t>
            </a:r>
            <a:endParaRPr lang="en-US" sz="2800" b="1" u="sng" dirty="0"/>
          </a:p>
          <a:p>
            <a:pPr lvl="1">
              <a:defRPr/>
            </a:pPr>
            <a:r>
              <a:rPr lang="en-US" sz="2800" dirty="0"/>
              <a:t>Oral 9%</a:t>
            </a:r>
          </a:p>
          <a:p>
            <a:pPr lvl="1">
              <a:defRPr/>
            </a:pPr>
            <a:r>
              <a:rPr lang="en-US" sz="2800" dirty="0"/>
              <a:t>Topical 65</a:t>
            </a:r>
            <a:r>
              <a:rPr lang="en-US" sz="2800" dirty="0" smtClean="0"/>
              <a:t>%</a:t>
            </a:r>
          </a:p>
          <a:p>
            <a:pPr lvl="1">
              <a:defRPr/>
            </a:pPr>
            <a:endParaRPr lang="en-US" sz="2800" dirty="0"/>
          </a:p>
          <a:p>
            <a:pPr>
              <a:defRPr/>
            </a:pPr>
            <a:r>
              <a:rPr lang="en-US" sz="2800" b="1" u="sng" dirty="0"/>
              <a:t>Bone</a:t>
            </a:r>
          </a:p>
          <a:p>
            <a:pPr lvl="1">
              <a:defRPr/>
            </a:pPr>
            <a:r>
              <a:rPr lang="en-US" sz="2800" dirty="0"/>
              <a:t>Oral 4%</a:t>
            </a:r>
          </a:p>
          <a:p>
            <a:pPr lvl="1">
              <a:defRPr/>
            </a:pPr>
            <a:r>
              <a:rPr lang="en-US" sz="2800" dirty="0"/>
              <a:t>Topical 11%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324600"/>
            <a:ext cx="8153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8</a:t>
            </a:r>
            <a:r>
              <a:rPr lang="en-US" sz="1400" dirty="0"/>
              <a:t> Kai S, Kondo E, Kawaguchi Y, et al.  </a:t>
            </a:r>
            <a:r>
              <a:rPr lang="en-US" sz="1400" i="1" dirty="0" err="1"/>
              <a:t>Flurbiprofen</a:t>
            </a:r>
            <a:r>
              <a:rPr lang="en-US" sz="1400" i="1" dirty="0"/>
              <a:t> concentration in 	soft tissue is higher after topical application than after oral 	administration.</a:t>
            </a:r>
            <a:r>
              <a:rPr lang="en-US" sz="1400" dirty="0"/>
              <a:t> British J Clinical Pharm.  2012. 75:3;799-804.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9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Advantages of </a:t>
            </a:r>
            <a:r>
              <a:rPr lang="en-US" dirty="0" err="1"/>
              <a:t>Topicals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741488"/>
            <a:ext cx="8229600" cy="4887912"/>
          </a:xfrm>
        </p:spPr>
        <p:txBody>
          <a:bodyPr>
            <a:normAutofit fontScale="32500" lnSpcReduction="20000"/>
          </a:bodyPr>
          <a:lstStyle/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sz="8600" b="1" dirty="0" smtClean="0">
                <a:solidFill>
                  <a:srgbClr val="FF0000"/>
                </a:solidFill>
                <a:latin typeface="Arial"/>
                <a:cs typeface="Arial"/>
              </a:rPr>
              <a:t>Improved Safety Profile</a:t>
            </a:r>
            <a:endParaRPr lang="en-US" sz="86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7400" dirty="0" smtClean="0"/>
              <a:t>Avoids GI 1</a:t>
            </a:r>
            <a:r>
              <a:rPr lang="en-US" sz="7400" baseline="30000" dirty="0" smtClean="0"/>
              <a:t>st</a:t>
            </a:r>
            <a:r>
              <a:rPr lang="en-US" sz="7400" dirty="0" smtClean="0"/>
              <a:t> pass metabolism</a:t>
            </a:r>
          </a:p>
          <a:p>
            <a:pPr lvl="1">
              <a:defRPr/>
            </a:pPr>
            <a:r>
              <a:rPr lang="en-US" sz="7400" smtClean="0"/>
              <a:t>Traditionally 25</a:t>
            </a:r>
            <a:r>
              <a:rPr lang="en-US" sz="7400" dirty="0" smtClean="0"/>
              <a:t>% GI side effects using PO NSAIDs</a:t>
            </a:r>
          </a:p>
          <a:p>
            <a:pPr>
              <a:defRPr/>
            </a:pPr>
            <a:r>
              <a:rPr lang="en-US" sz="7400" dirty="0" smtClean="0"/>
              <a:t>Most topical components do not reach systemic levels</a:t>
            </a:r>
          </a:p>
          <a:p>
            <a:pPr lvl="1">
              <a:defRPr/>
            </a:pPr>
            <a:r>
              <a:rPr lang="en-US" sz="7400" dirty="0" smtClean="0"/>
              <a:t>Finch et al (2009)- </a:t>
            </a:r>
            <a:r>
              <a:rPr lang="en-US" sz="7400" dirty="0" err="1" smtClean="0"/>
              <a:t>Ketamime</a:t>
            </a:r>
            <a:r>
              <a:rPr lang="en-US" sz="7400" dirty="0" smtClean="0"/>
              <a:t> levels were below detectable limits</a:t>
            </a:r>
          </a:p>
          <a:p>
            <a:pPr lvl="1">
              <a:defRPr/>
            </a:pPr>
            <a:r>
              <a:rPr lang="en-US" sz="7400" dirty="0" smtClean="0"/>
              <a:t>ME Lynch et al (2003)- </a:t>
            </a:r>
            <a:r>
              <a:rPr lang="en-US" sz="7400" dirty="0"/>
              <a:t>B</a:t>
            </a:r>
            <a:r>
              <a:rPr lang="en-US" sz="7400" dirty="0" smtClean="0"/>
              <a:t>lood levels showed no significant absorption of Amitriptyline or </a:t>
            </a:r>
            <a:r>
              <a:rPr lang="en-US" sz="7400" dirty="0" err="1" smtClean="0"/>
              <a:t>Ketamime</a:t>
            </a:r>
            <a:r>
              <a:rPr lang="en-US" sz="7400" dirty="0" smtClean="0"/>
              <a:t> </a:t>
            </a:r>
          </a:p>
          <a:p>
            <a:pPr lvl="1">
              <a:defRPr/>
            </a:pPr>
            <a:r>
              <a:rPr lang="en-US" sz="7400" dirty="0" smtClean="0"/>
              <a:t>No specific absorption of either agent after 7 days of treatment</a:t>
            </a:r>
          </a:p>
          <a:p>
            <a:pPr lvl="1">
              <a:defRPr/>
            </a:pPr>
            <a:r>
              <a:rPr lang="en-US" sz="7400" dirty="0" smtClean="0"/>
              <a:t>15% of topical NSAIDs is thought to be absorbed systemically</a:t>
            </a: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4467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 idx="4294967295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cs typeface="+mj-cs"/>
              </a:rPr>
              <a:t>Discussion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+mn-cs"/>
              </a:rPr>
              <a:t>Limitations: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Small sample size, unable to appreciate safety advantages of topical formulations.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Limited follow up.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+mn-cs"/>
              </a:rPr>
              <a:t>Future research: Blinded prospective study comparing the topical compound cream with a placebo cream.</a:t>
            </a:r>
          </a:p>
        </p:txBody>
      </p:sp>
    </p:spTree>
    <p:extLst>
      <p:ext uri="{BB962C8B-B14F-4D97-AF65-F5344CB8AC3E}">
        <p14:creationId xmlns="" xmlns:p14="http://schemas.microsoft.com/office/powerpoint/2010/main" val="33661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References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baseline="30000" dirty="0" smtClean="0">
                <a:cs typeface="+mn-cs"/>
              </a:rPr>
              <a:t>1 </a:t>
            </a:r>
            <a:r>
              <a:rPr lang="en-US" sz="1800" dirty="0" err="1" smtClean="0">
                <a:cs typeface="+mn-cs"/>
              </a:rPr>
              <a:t>Wolgin</a:t>
            </a:r>
            <a:r>
              <a:rPr lang="en-US" sz="1800" dirty="0" smtClean="0">
                <a:cs typeface="+mn-cs"/>
              </a:rPr>
              <a:t> M, Cook C, Graham C, Mauldin D.  Conservative treatment of plantar heel pain: long term follow up.  </a:t>
            </a:r>
            <a:r>
              <a:rPr lang="en-US" sz="1800" i="1" dirty="0" smtClean="0">
                <a:cs typeface="+mn-cs"/>
              </a:rPr>
              <a:t>Foot Ankle Int.</a:t>
            </a:r>
            <a:r>
              <a:rPr lang="en-US" sz="1800" dirty="0" smtClean="0">
                <a:cs typeface="+mn-cs"/>
              </a:rPr>
              <a:t>  1994:15:97-102.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aseline="30000" dirty="0" smtClean="0">
                <a:cs typeface="+mn-cs"/>
              </a:rPr>
              <a:t>2 </a:t>
            </a:r>
            <a:r>
              <a:rPr lang="en-US" sz="1800" dirty="0" smtClean="0">
                <a:cs typeface="+mn-cs"/>
              </a:rPr>
              <a:t>Crawford F, Thomson C.  Interventions for treating heel pain.  </a:t>
            </a:r>
            <a:r>
              <a:rPr lang="en-US" sz="1800" i="1" dirty="0" smtClean="0">
                <a:cs typeface="+mn-cs"/>
              </a:rPr>
              <a:t>Cochrane Database </a:t>
            </a:r>
            <a:r>
              <a:rPr lang="en-US" sz="1800" i="1" dirty="0" err="1" smtClean="0">
                <a:cs typeface="+mn-cs"/>
              </a:rPr>
              <a:t>Syst</a:t>
            </a:r>
            <a:r>
              <a:rPr lang="en-US" sz="1800" i="1" dirty="0" smtClean="0">
                <a:cs typeface="+mn-cs"/>
              </a:rPr>
              <a:t> Rev</a:t>
            </a:r>
            <a:r>
              <a:rPr lang="en-US" sz="1800" dirty="0" smtClean="0">
                <a:cs typeface="+mn-cs"/>
              </a:rPr>
              <a:t>.  2003;(3):CD000416.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 </a:t>
            </a:r>
            <a:r>
              <a:rPr lang="en-US" sz="1800" baseline="30000" dirty="0" smtClean="0">
                <a:cs typeface="+mn-cs"/>
              </a:rPr>
              <a:t>3 </a:t>
            </a:r>
            <a:r>
              <a:rPr lang="en-US" sz="1800" dirty="0" err="1" smtClean="0">
                <a:cs typeface="+mn-cs"/>
              </a:rPr>
              <a:t>Buchbinder</a:t>
            </a:r>
            <a:r>
              <a:rPr lang="en-US" sz="1800" dirty="0" smtClean="0">
                <a:cs typeface="+mn-cs"/>
              </a:rPr>
              <a:t> R.  </a:t>
            </a:r>
            <a:r>
              <a:rPr lang="en-US" sz="1800" dirty="0" err="1" smtClean="0">
                <a:cs typeface="+mn-cs"/>
              </a:rPr>
              <a:t>Clincal</a:t>
            </a:r>
            <a:r>
              <a:rPr lang="en-US" sz="1800" dirty="0" smtClean="0">
                <a:cs typeface="+mn-cs"/>
              </a:rPr>
              <a:t> Practice.  Plantar Fasciitis.  </a:t>
            </a:r>
            <a:r>
              <a:rPr lang="en-US" sz="1800" i="1" dirty="0" smtClean="0">
                <a:cs typeface="+mn-cs"/>
              </a:rPr>
              <a:t>New </a:t>
            </a:r>
            <a:r>
              <a:rPr lang="en-US" sz="1800" i="1" dirty="0" err="1" smtClean="0">
                <a:cs typeface="+mn-cs"/>
              </a:rPr>
              <a:t>Engl</a:t>
            </a:r>
            <a:r>
              <a:rPr lang="en-US" sz="1800" i="1" dirty="0" smtClean="0">
                <a:cs typeface="+mn-cs"/>
              </a:rPr>
              <a:t> J Med.</a:t>
            </a:r>
            <a:r>
              <a:rPr lang="en-US" sz="1800" dirty="0" smtClean="0">
                <a:cs typeface="+mn-cs"/>
              </a:rPr>
              <a:t>  2004;350:2159-66.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aseline="30000" dirty="0" smtClean="0">
                <a:cs typeface="+mn-cs"/>
              </a:rPr>
              <a:t>4 </a:t>
            </a:r>
            <a:r>
              <a:rPr lang="en-US" sz="1800" dirty="0" err="1" smtClean="0">
                <a:cs typeface="+mn-cs"/>
              </a:rPr>
              <a:t>Pfeffer</a:t>
            </a:r>
            <a:r>
              <a:rPr lang="en-US" sz="1800" dirty="0" smtClean="0">
                <a:cs typeface="+mn-cs"/>
              </a:rPr>
              <a:t> G, </a:t>
            </a:r>
            <a:r>
              <a:rPr lang="en-US" sz="1800" dirty="0" err="1" smtClean="0">
                <a:cs typeface="+mn-cs"/>
              </a:rPr>
              <a:t>Bacchetti</a:t>
            </a:r>
            <a:r>
              <a:rPr lang="en-US" sz="1800" dirty="0" smtClean="0">
                <a:cs typeface="+mn-cs"/>
              </a:rPr>
              <a:t> P, Deland J, Lewis A, Anderson R, Davis W.  Comparison of custom and prefabricated </a:t>
            </a:r>
            <a:r>
              <a:rPr lang="en-US" sz="1800" dirty="0" err="1" smtClean="0">
                <a:cs typeface="+mn-cs"/>
              </a:rPr>
              <a:t>orthoses</a:t>
            </a:r>
            <a:r>
              <a:rPr lang="en-US" sz="1800" dirty="0" smtClean="0">
                <a:cs typeface="+mn-cs"/>
              </a:rPr>
              <a:t> in the initial treatment of proximal plantar fasciitis.  </a:t>
            </a:r>
            <a:r>
              <a:rPr lang="en-US" sz="1800" i="1" dirty="0" smtClean="0">
                <a:cs typeface="+mn-cs"/>
              </a:rPr>
              <a:t>Foot Ankle Int.</a:t>
            </a:r>
            <a:r>
              <a:rPr lang="en-US" sz="1800" dirty="0" smtClean="0">
                <a:cs typeface="+mn-cs"/>
              </a:rPr>
              <a:t>  1999;20:214-21.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aseline="30000" dirty="0" smtClean="0">
                <a:cs typeface="+mn-cs"/>
              </a:rPr>
              <a:t>5 </a:t>
            </a:r>
            <a:r>
              <a:rPr lang="en-US" sz="1800" dirty="0" err="1" smtClean="0">
                <a:cs typeface="+mn-cs"/>
              </a:rPr>
              <a:t>DiGiovanni</a:t>
            </a:r>
            <a:r>
              <a:rPr lang="en-US" sz="1800" dirty="0" smtClean="0">
                <a:cs typeface="+mn-cs"/>
              </a:rPr>
              <a:t> BF, </a:t>
            </a:r>
            <a:r>
              <a:rPr lang="en-US" sz="1800" dirty="0" err="1" smtClean="0">
                <a:cs typeface="+mn-cs"/>
              </a:rPr>
              <a:t>Nawoczenski</a:t>
            </a:r>
            <a:r>
              <a:rPr lang="en-US" sz="1800" dirty="0" smtClean="0">
                <a:cs typeface="+mn-cs"/>
              </a:rPr>
              <a:t> DA, </a:t>
            </a:r>
            <a:r>
              <a:rPr lang="en-US" sz="1800" dirty="0" err="1" smtClean="0">
                <a:cs typeface="+mn-cs"/>
              </a:rPr>
              <a:t>Lintal</a:t>
            </a:r>
            <a:r>
              <a:rPr lang="en-US" sz="1800" dirty="0" smtClean="0">
                <a:cs typeface="+mn-cs"/>
              </a:rPr>
              <a:t> ME, Moore EA, Murray JC, Wilding GE, et al.  Tissue-specific plantar </a:t>
            </a:r>
            <a:r>
              <a:rPr lang="en-US" sz="1800" dirty="0" err="1" smtClean="0">
                <a:cs typeface="+mn-cs"/>
              </a:rPr>
              <a:t>fasciastretching</a:t>
            </a:r>
            <a:r>
              <a:rPr lang="en-US" sz="1800" dirty="0" smtClean="0">
                <a:cs typeface="+mn-cs"/>
              </a:rPr>
              <a:t> exercise enhances outcomes in patients with chronic heel pain.  A prospective, randomized study.  </a:t>
            </a:r>
            <a:r>
              <a:rPr lang="en-US" sz="1800" i="1" dirty="0" smtClean="0">
                <a:cs typeface="+mn-cs"/>
              </a:rPr>
              <a:t>J Bone Joint </a:t>
            </a:r>
            <a:r>
              <a:rPr lang="en-US" sz="1800" i="1" dirty="0" err="1" smtClean="0">
                <a:cs typeface="+mn-cs"/>
              </a:rPr>
              <a:t>Surg</a:t>
            </a:r>
            <a:r>
              <a:rPr lang="en-US" sz="1800" i="1" dirty="0" smtClean="0">
                <a:cs typeface="+mn-cs"/>
              </a:rPr>
              <a:t> Am.</a:t>
            </a:r>
            <a:r>
              <a:rPr lang="en-US" sz="1800" dirty="0" smtClean="0">
                <a:cs typeface="+mn-cs"/>
              </a:rPr>
              <a:t>  2003;85-A:1270-7.</a:t>
            </a:r>
          </a:p>
          <a:p>
            <a:pPr eaLnBrk="1" hangingPunct="1">
              <a:defRPr/>
            </a:pPr>
            <a:r>
              <a:rPr lang="en-US" sz="1800" baseline="30000" dirty="0" smtClean="0">
                <a:cs typeface="+mn-cs"/>
              </a:rPr>
              <a:t>6  </a:t>
            </a:r>
            <a:r>
              <a:rPr kumimoji="1" lang="en-US" sz="1800" dirty="0" smtClean="0">
                <a:solidFill>
                  <a:srgbClr val="000000"/>
                </a:solidFill>
                <a:cs typeface="+mn-cs"/>
              </a:rPr>
              <a:t>Rolf C, et al. Intra-articular absorption and distribution of </a:t>
            </a:r>
            <a:r>
              <a:rPr kumimoji="1" lang="en-US" sz="1800" dirty="0" err="1" smtClean="0">
                <a:solidFill>
                  <a:srgbClr val="000000"/>
                </a:solidFill>
                <a:cs typeface="+mn-cs"/>
              </a:rPr>
              <a:t>ketoprofen</a:t>
            </a:r>
            <a:r>
              <a:rPr kumimoji="1" lang="en-US" sz="1800" dirty="0" smtClean="0">
                <a:solidFill>
                  <a:srgbClr val="000000"/>
                </a:solidFill>
                <a:cs typeface="+mn-cs"/>
              </a:rPr>
              <a:t> after topical plaster application and oral intake in 100 patients undergoing knee arthroscopy. </a:t>
            </a:r>
            <a:r>
              <a:rPr kumimoji="1" lang="en-US" sz="1800" i="1" dirty="0" smtClean="0">
                <a:solidFill>
                  <a:srgbClr val="000000"/>
                </a:solidFill>
                <a:cs typeface="+mn-cs"/>
              </a:rPr>
              <a:t>Rheumatology</a:t>
            </a:r>
            <a:r>
              <a:rPr kumimoji="1" lang="en-US" sz="1800" dirty="0" smtClean="0">
                <a:solidFill>
                  <a:srgbClr val="000000"/>
                </a:solidFill>
                <a:cs typeface="+mn-cs"/>
              </a:rPr>
              <a:t> (1999); 38:564-567.</a:t>
            </a:r>
          </a:p>
        </p:txBody>
      </p:sp>
    </p:spTree>
    <p:extLst>
      <p:ext uri="{BB962C8B-B14F-4D97-AF65-F5344CB8AC3E}">
        <p14:creationId xmlns="" xmlns:p14="http://schemas.microsoft.com/office/powerpoint/2010/main" val="31045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 smtClean="0"/>
              <a:t>Referenced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30000" dirty="0" smtClean="0"/>
              <a:t>7</a:t>
            </a:r>
            <a:r>
              <a:rPr lang="en-US" dirty="0" smtClean="0"/>
              <a:t> Jorge LL, </a:t>
            </a:r>
            <a:r>
              <a:rPr lang="en-US" dirty="0" err="1" smtClean="0"/>
              <a:t>Feres</a:t>
            </a:r>
            <a:r>
              <a:rPr lang="en-US" dirty="0" smtClean="0"/>
              <a:t> CC, </a:t>
            </a:r>
            <a:r>
              <a:rPr lang="en-US" dirty="0" err="1" smtClean="0"/>
              <a:t>Teles</a:t>
            </a:r>
            <a:r>
              <a:rPr lang="en-US" dirty="0" smtClean="0"/>
              <a:t> VE. </a:t>
            </a:r>
            <a:r>
              <a:rPr lang="en-US" i="1" dirty="0" smtClean="0"/>
              <a:t>Topical preparations for pain relief: 	efficacy and patient adherence. </a:t>
            </a:r>
            <a:r>
              <a:rPr lang="en-US" dirty="0" smtClean="0"/>
              <a:t>J Pain Research. 2011. 4;11-24.</a:t>
            </a:r>
            <a:endParaRPr lang="en-US" dirty="0"/>
          </a:p>
          <a:p>
            <a:pPr marL="0" indent="0">
              <a:buNone/>
            </a:pPr>
            <a:r>
              <a:rPr lang="en-US" baseline="30000" dirty="0" smtClean="0"/>
              <a:t>8</a:t>
            </a:r>
            <a:r>
              <a:rPr lang="en-US" dirty="0" smtClean="0"/>
              <a:t> Kai S, Kondo E, Kawaguchi Y, et al.  </a:t>
            </a:r>
            <a:r>
              <a:rPr lang="en-US" i="1" dirty="0" err="1" smtClean="0"/>
              <a:t>Flurbiprofen</a:t>
            </a:r>
            <a:r>
              <a:rPr lang="en-US" i="1" dirty="0" smtClean="0"/>
              <a:t> concentration in 	soft tissue is higher after topical application than after oral 	administration.</a:t>
            </a:r>
            <a:r>
              <a:rPr lang="en-US" dirty="0" smtClean="0"/>
              <a:t> British J Clinical Pharm.  2012. 75:3;799-804.</a:t>
            </a:r>
          </a:p>
          <a:p>
            <a:pPr marL="0" indent="0">
              <a:buNone/>
            </a:pP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Pandey</a:t>
            </a:r>
            <a:r>
              <a:rPr lang="en-US" dirty="0" smtClean="0"/>
              <a:t> MS, </a:t>
            </a:r>
            <a:r>
              <a:rPr lang="en-US" dirty="0" err="1" smtClean="0"/>
              <a:t>Belgamwar</a:t>
            </a:r>
            <a:r>
              <a:rPr lang="en-US" dirty="0" smtClean="0"/>
              <a:t> VS, </a:t>
            </a:r>
            <a:r>
              <a:rPr lang="en-US" dirty="0" err="1" smtClean="0"/>
              <a:t>Surana</a:t>
            </a:r>
            <a:r>
              <a:rPr lang="en-US" dirty="0" smtClean="0"/>
              <a:t> SJ. </a:t>
            </a:r>
            <a:r>
              <a:rPr lang="en-US" i="1" dirty="0" smtClean="0"/>
              <a:t>Topical delivery of 	</a:t>
            </a:r>
            <a:r>
              <a:rPr lang="en-US" i="1" dirty="0" err="1" smtClean="0"/>
              <a:t>flurbiprofen</a:t>
            </a:r>
            <a:r>
              <a:rPr lang="en-US" i="1" dirty="0" smtClean="0"/>
              <a:t> from </a:t>
            </a:r>
            <a:r>
              <a:rPr lang="en-US" i="1" dirty="0" err="1" smtClean="0"/>
              <a:t>pluronic</a:t>
            </a:r>
            <a:r>
              <a:rPr lang="en-US" i="1" dirty="0" smtClean="0"/>
              <a:t> lecithin </a:t>
            </a:r>
            <a:r>
              <a:rPr lang="en-US" i="1" dirty="0" err="1" smtClean="0"/>
              <a:t>organogel</a:t>
            </a:r>
            <a:r>
              <a:rPr lang="en-US" dirty="0" smtClean="0"/>
              <a:t>. Indian J Pharm 	Sci. 2009. 71;87-90.</a:t>
            </a:r>
          </a:p>
          <a:p>
            <a:pPr marL="0" indent="0">
              <a:buNone/>
            </a:pPr>
            <a:r>
              <a:rPr lang="en-US" baseline="30000" dirty="0" smtClean="0"/>
              <a:t>10</a:t>
            </a:r>
            <a:r>
              <a:rPr lang="en-US" dirty="0" smtClean="0"/>
              <a:t> Dexter F, Chestnut DH. </a:t>
            </a:r>
            <a:r>
              <a:rPr lang="en-US" i="1" dirty="0" smtClean="0"/>
              <a:t>Analysis of statistical tests to compare 	visual analog scale measurements among groups.  	</a:t>
            </a:r>
            <a:r>
              <a:rPr lang="en-US" dirty="0" smtClean="0"/>
              <a:t>Anesthesiology. 1995. 82:896-902.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28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EFF4F8"/>
              </a:clrFrom>
              <a:clrTo>
                <a:srgbClr val="EFF4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4038600"/>
            <a:ext cx="4038600" cy="2303463"/>
          </a:xfr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Plantar Fasciitis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5638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Inflammation and pain along the plantar fascia - the tissue band that supports the arch on the bottom of the foot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Pain is usually found on the bottom of the heel at the point where the plantar fascia attaches to the heel bone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Becomes chronic in 5-10% of all patients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Is not necessarily associated with a heel spur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Over 90% resolve with conservative treatment</a:t>
            </a: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865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MPj043046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214"/>
          <a:stretch>
            <a:fillRect/>
          </a:stretch>
        </p:blipFill>
        <p:spPr bwMode="auto">
          <a:xfrm>
            <a:off x="609600" y="1905000"/>
            <a:ext cx="23622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Plantar Fasciitis Symptoms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828800"/>
            <a:ext cx="53340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Pain on standing, especially after periods of inactivity or sleep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Pain subsides after a period of time, returns with activity after rest (post static dyskinesia)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Pain related to footwear – can be worse in flat shoes with no support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Radiating pain to the arch and/or toes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In later stages, pain may persist/progress throughout the day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Pain varies in character: dull aching, </a:t>
            </a:r>
            <a:r>
              <a:rPr lang="ja-JP" altLang="en-US" sz="2400" dirty="0" smtClean="0">
                <a:latin typeface="Arial"/>
                <a:cs typeface="+mn-cs"/>
              </a:rPr>
              <a:t>“</a:t>
            </a:r>
            <a:r>
              <a:rPr lang="en-US" sz="2400" dirty="0" smtClean="0">
                <a:cs typeface="+mn-cs"/>
              </a:rPr>
              <a:t>bruised</a:t>
            </a:r>
            <a:r>
              <a:rPr lang="ja-JP" altLang="en-US" sz="2400" dirty="0" smtClean="0">
                <a:latin typeface="Arial"/>
                <a:cs typeface="+mn-cs"/>
              </a:rPr>
              <a:t>”</a:t>
            </a:r>
            <a:r>
              <a:rPr lang="en-US" sz="2400" dirty="0" smtClean="0">
                <a:cs typeface="+mn-cs"/>
              </a:rPr>
              <a:t> feeling. Burning or tingling, numbness, or sharp pain, may indicate local nerve irritation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715349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Plantar Fasciitis Risk Factors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Biomechanical abnormalities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Overly tight calf muscle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Poor shoe choices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Weight gain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Barefoot walking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Work surface</a:t>
            </a:r>
          </a:p>
          <a:p>
            <a:pPr eaLnBrk="1" hangingPunct="1">
              <a:defRPr/>
            </a:pPr>
            <a:endParaRPr lang="en-US" sz="28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8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800" smtClean="0">
              <a:cs typeface="+mn-cs"/>
            </a:endParaRPr>
          </a:p>
        </p:txBody>
      </p:sp>
      <p:pic>
        <p:nvPicPr>
          <p:cNvPr id="7172" name="Picture 5" descr="C:\My Documents\Other\highheel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81200"/>
            <a:ext cx="3355975" cy="41148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21857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Plantar Fasciitis Treatment- Overview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05000"/>
            <a:ext cx="381476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Mechanical – 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cs typeface="+mn-cs"/>
              </a:rPr>
              <a:t>	treat the cause</a:t>
            </a:r>
          </a:p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Anti-inflammatory – treat the pain</a:t>
            </a:r>
          </a:p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Neither done in isolation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>
              <a:cs typeface="+mn-cs"/>
            </a:endParaRPr>
          </a:p>
        </p:txBody>
      </p:sp>
      <p:pic>
        <p:nvPicPr>
          <p:cNvPr id="10244" name="Picture 2" descr="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191000"/>
            <a:ext cx="4038600" cy="230346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508" name="Picture 8" descr="38550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1242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00300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Plantar Fasciitis Treatment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295400"/>
            <a:ext cx="4894262" cy="3976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Stretching, shoe modifications, avoid walking barefoot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Icing and rest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Night or resting splint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Supplemental arch support (OTC vs. custom orthotics)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Anti-inflammatory medication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Steroid injections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Physical therapy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If conservative measures fail, surgery is an option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</p:txBody>
      </p:sp>
      <p:pic>
        <p:nvPicPr>
          <p:cNvPr id="11268" name="Picture 4" descr="MPj0422164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790825"/>
            <a:ext cx="2590800" cy="249396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9147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>
                <a:cs typeface="+mj-cs"/>
              </a:rPr>
              <a:t>Other options for heel pain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Over 90% of heel pain patients respond to initial therapies within a relatively short period of time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For unresponsive cases, options include: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Minimally invasive procedures like ESWT (Extracorporeal Shock Wave Therapy)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Autologous Platelet Concentrate (APC) injection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Surgical procedures, open or endoscopic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Cryosurgery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Radiofrequency techniques</a:t>
            </a:r>
          </a:p>
        </p:txBody>
      </p:sp>
    </p:spTree>
    <p:extLst>
      <p:ext uri="{BB962C8B-B14F-4D97-AF65-F5344CB8AC3E}">
        <p14:creationId xmlns="" xmlns:p14="http://schemas.microsoft.com/office/powerpoint/2010/main" val="15750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What Does Research Tell Us About Treatment?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Approximately 80% of patients treated conservatively had complete resolution of their symptoms</a:t>
            </a:r>
            <a:r>
              <a:rPr lang="en-US" sz="2800" baseline="30000" dirty="0" smtClean="0">
                <a:cs typeface="+mn-cs"/>
              </a:rPr>
              <a:t>1</a:t>
            </a: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No evidence strongly supports the effectiveness of </a:t>
            </a:r>
            <a:r>
              <a:rPr lang="en-US" sz="2800" i="1" dirty="0" smtClean="0">
                <a:cs typeface="+mn-cs"/>
              </a:rPr>
              <a:t>any </a:t>
            </a:r>
            <a:r>
              <a:rPr lang="en-US" sz="2800" dirty="0" smtClean="0">
                <a:cs typeface="+mn-cs"/>
              </a:rPr>
              <a:t>treatment for plantar fasciitis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Cochrane Review</a:t>
            </a:r>
            <a:r>
              <a:rPr lang="en-US" sz="2800" baseline="30000" dirty="0" smtClean="0">
                <a:cs typeface="+mn-cs"/>
              </a:rPr>
              <a:t>2</a:t>
            </a:r>
            <a:r>
              <a:rPr lang="en-US" sz="2800" dirty="0" smtClean="0">
                <a:cs typeface="+mn-cs"/>
              </a:rPr>
              <a:t> showed corticosteroid injections improved plantar fasciitis symptoms at one month but not at six months when compared to placebo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#x0D;&amp;#x0A;&amp;#x0D;&amp;#x0A;&amp;#x0D;&amp;#x0A;Creating a Welcoming and Supportive Environment at Rush:&amp;#x0D;&amp;#x0A;&amp;#x0D;&amp;#x0A;Transforming the Patient Experience&amp;#x0D;&amp;#x0A;&amp;#x0D;&amp;#x0A;&amp;quot;&quot;/&gt;&lt;property id=&quot;20307&quot; value=&quot;257&quot;/&gt;&lt;/object&gt;&lt;object type=&quot;3&quot; unique_id=&quot;10005&quot;&gt;&lt;property id=&quot;20148&quot; value=&quot;5&quot;/&gt;&lt;property id=&quot;20300&quot; value=&quot;Slide 2 - &amp;quot;Rush Strategic Plan&amp;quot;&quot;/&gt;&lt;property id=&quot;20307&quot; value=&quot;258&quot;/&gt;&lt;/object&gt;&lt;object type=&quot;3&quot; unique_id=&quot;10006&quot;&gt;&lt;property id=&quot;20148&quot; value=&quot;5&quot;/&gt;&lt;property id=&quot;20300&quot; value=&quot;Slide 3 - &amp;quot;Getting Started…&amp;quot;&quot;/&gt;&lt;property id=&quot;20307&quot; value=&quot;259&quot;/&gt;&lt;/object&gt;&lt;object type=&quot;3&quot; unique_id=&quot;10007&quot;&gt;&lt;property id=&quot;20148&quot; value=&quot;5&quot;/&gt;&lt;property id=&quot;20300&quot; value=&quot;Slide 4 - &amp;quot;Senior Leadership&amp;quot;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72&quot;/&gt;&lt;/object&gt;&lt;object type=&quot;3&quot; unique_id=&quot;10009&quot;&gt;&lt;property id=&quot;20148&quot; value=&quot;5&quot;/&gt;&lt;property id=&quot;20300&quot; value=&quot;Slide 6 - &amp;quot;Service Behavior&amp;#x0D;&amp;#x0A;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&amp;#x0D;&amp;#x0A;Service Behavior Model&amp;#x0D;&amp;#x0A;&amp;quot;&quot;/&gt;&lt;property id=&quot;20307&quot; value=&quot;273&quot;/&gt;&lt;/object&gt;&lt;object type=&quot;3&quot; unique_id=&quot;10011&quot;&gt;&lt;property id=&quot;20148&quot; value=&quot;5&quot;/&gt;&lt;property id=&quot;20300&quot; value=&quot;Slide 8 - &amp;quot;Universal Patient and Customer Service &amp;#x0D;&amp;#x0A;Behavior Standards&amp;quot;&quot;/&gt;&lt;property id=&quot;20307&quot; value=&quot;274&quot;/&gt;&lt;/object&gt;&lt;object type=&quot;3&quot; unique_id=&quot;10012&quot;&gt;&lt;property id=&quot;20148&quot; value=&quot;5&quot;/&gt;&lt;property id=&quot;20300&quot; value=&quot;Slide 9 - &amp;quot;Exercise&amp;quot;&quot;/&gt;&lt;property id=&quot;20307&quot; value=&quot;262&quot;/&gt;&lt;/object&gt;&lt;object type=&quot;3&quot; unique_id=&quot;10013&quot;&gt;&lt;property id=&quot;20148&quot; value=&quot;5&quot;/&gt;&lt;property id=&quot;20300&quot; value=&quot;Slide 10 - &amp;quot;Customizable Scripting Tool&amp;quot;&quot;/&gt;&lt;property id=&quot;20307&quot; value=&quot;263&quot;/&gt;&lt;/object&gt;&lt;object type=&quot;3&quot; unique_id=&quot;10014&quot;&gt;&lt;property id=&quot;20148&quot; value=&quot;5&quot;/&gt;&lt;property id=&quot;20300&quot; value=&quot;Slide 11 - &amp;quot;Scripting Exercise (Patient)&amp;quot;&quot;/&gt;&lt;property id=&quot;20307&quot; value=&quot;264&quot;/&gt;&lt;/object&gt;&lt;object type=&quot;3&quot; unique_id=&quot;10015&quot;&gt;&lt;property id=&quot;20148&quot; value=&quot;5&quot;/&gt;&lt;property id=&quot;20300&quot; value=&quot;Slide 12 - &amp;quot;Scripting Exercise (Other Customers)&amp;quot;&quot;/&gt;&lt;property id=&quot;20307&quot; value=&quot;265&quot;/&gt;&lt;/object&gt;&lt;object type=&quot;3&quot; unique_id=&quot;10016&quot;&gt;&lt;property id=&quot;20148&quot; value=&quot;5&quot;/&gt;&lt;property id=&quot;20300&quot; value=&quot;Slide 13 - &amp;quot;Exercise&amp;quot;&quot;/&gt;&lt;property id=&quot;20307&quot; value=&quot;266&quot;/&gt;&lt;/object&gt;&lt;object type=&quot;3&quot; unique_id=&quot;10017&quot;&gt;&lt;property id=&quot;20148&quot; value=&quot;5&quot;/&gt;&lt;property id=&quot;20300&quot; value=&quot;Slide 14 - &amp;quot;Staff Creating Scripts&amp;quot;&quot;/&gt;&lt;property id=&quot;20307&quot; value=&quot;267&quot;/&gt;&lt;/object&gt;&lt;object type=&quot;3&quot; unique_id=&quot;10018&quot;&gt;&lt;property id=&quot;20148&quot; value=&quot;5&quot;/&gt;&lt;property id=&quot;20300&quot; value=&quot;Slide 16 - &amp;quot;Resources&amp;quot;&quot;/&gt;&lt;property id=&quot;20307&quot; value=&quot;268&quot;/&gt;&lt;/object&gt;&lt;object type=&quot;3&quot; unique_id=&quot;10019&quot;&gt;&lt;property id=&quot;20148&quot; value=&quot;5&quot;/&gt;&lt;property id=&quot;20300&quot; value=&quot;Slide 15 - &amp;quot;Measuring Success&amp;quot;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iversity cover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Rush</Template>
  <TotalTime>97436</TotalTime>
  <Words>2122</Words>
  <Application>Microsoft Macintosh PowerPoint</Application>
  <PresentationFormat>On-screen Show (4:3)</PresentationFormat>
  <Paragraphs>492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university cover</vt:lpstr>
      <vt:lpstr>Office Theme</vt:lpstr>
      <vt:lpstr>The Use of Topical Flurbiprofen Cream to Treat Plantar Fasciitis, a Randomized, Prospective Trial vs Oral NSAID Therapy</vt:lpstr>
      <vt:lpstr>Plantar Fasciitis</vt:lpstr>
      <vt:lpstr>Plantar Fasciitis</vt:lpstr>
      <vt:lpstr>Plantar Fasciitis Symptoms</vt:lpstr>
      <vt:lpstr>Plantar Fasciitis Risk Factors</vt:lpstr>
      <vt:lpstr>Plantar Fasciitis Treatment- Overview</vt:lpstr>
      <vt:lpstr>Plantar Fasciitis Treatment</vt:lpstr>
      <vt:lpstr>Other options for heel pain</vt:lpstr>
      <vt:lpstr>What Does Research Tell Us About Treatment?</vt:lpstr>
      <vt:lpstr>Research Specific to NSAIDs and Plantar Fasciitis</vt:lpstr>
      <vt:lpstr>Complications of Oral NSAID Use</vt:lpstr>
      <vt:lpstr>Oral NSAIDs - Cost of Adverse Events</vt:lpstr>
      <vt:lpstr>Are Oral NSAIDs Still the Answer?</vt:lpstr>
      <vt:lpstr>Background</vt:lpstr>
      <vt:lpstr>Effect of Compounded Topical Anti-Inflammatory Cream (Flurbiprofen) vs PO NSAID (Ibuprofen) in the Treatment of Plantar Fasciitis- A Pilot Study</vt:lpstr>
      <vt:lpstr>Methods</vt:lpstr>
      <vt:lpstr>Methods</vt:lpstr>
      <vt:lpstr>Data</vt:lpstr>
      <vt:lpstr>Statistics</vt:lpstr>
      <vt:lpstr>Statistics</vt:lpstr>
      <vt:lpstr>Statistics</vt:lpstr>
      <vt:lpstr>Results</vt:lpstr>
      <vt:lpstr>Where Does the NSAID Go? 6</vt:lpstr>
      <vt:lpstr>What about Flurbiprofen and Plantar Fasciitis?</vt:lpstr>
      <vt:lpstr>Advantages of Topicals</vt:lpstr>
      <vt:lpstr>Discussion</vt:lpstr>
      <vt:lpstr>References</vt:lpstr>
      <vt:lpstr>Referenced</vt:lpstr>
    </vt:vector>
  </TitlesOfParts>
  <Company>Rush University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Rush</dc:title>
  <dc:creator>Pontarelli Sareny Krause</dc:creator>
  <cp:lastModifiedBy>Rajdeep Chanda</cp:lastModifiedBy>
  <cp:revision>4680</cp:revision>
  <cp:lastPrinted>2010-12-02T17:48:23Z</cp:lastPrinted>
  <dcterms:created xsi:type="dcterms:W3CDTF">2011-01-06T17:17:02Z</dcterms:created>
  <dcterms:modified xsi:type="dcterms:W3CDTF">2014-10-07T16:28:08Z</dcterms:modified>
</cp:coreProperties>
</file>