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0"/>
  </p:notesMasterIdLst>
  <p:handoutMasterIdLst>
    <p:handoutMasterId r:id="rId41"/>
  </p:handoutMasterIdLst>
  <p:sldIdLst>
    <p:sldId id="259" r:id="rId3"/>
    <p:sldId id="281" r:id="rId4"/>
    <p:sldId id="282" r:id="rId5"/>
    <p:sldId id="297" r:id="rId6"/>
    <p:sldId id="386" r:id="rId7"/>
    <p:sldId id="303" r:id="rId8"/>
    <p:sldId id="383" r:id="rId9"/>
    <p:sldId id="305" r:id="rId10"/>
    <p:sldId id="307" r:id="rId11"/>
    <p:sldId id="384" r:id="rId12"/>
    <p:sldId id="311" r:id="rId13"/>
    <p:sldId id="313" r:id="rId14"/>
    <p:sldId id="315" r:id="rId15"/>
    <p:sldId id="363" r:id="rId16"/>
    <p:sldId id="317" r:id="rId17"/>
    <p:sldId id="322" r:id="rId18"/>
    <p:sldId id="323" r:id="rId19"/>
    <p:sldId id="325" r:id="rId20"/>
    <p:sldId id="327" r:id="rId21"/>
    <p:sldId id="380" r:id="rId22"/>
    <p:sldId id="328" r:id="rId23"/>
    <p:sldId id="329" r:id="rId24"/>
    <p:sldId id="330" r:id="rId25"/>
    <p:sldId id="373" r:id="rId26"/>
    <p:sldId id="375" r:id="rId27"/>
    <p:sldId id="339" r:id="rId28"/>
    <p:sldId id="347" r:id="rId29"/>
    <p:sldId id="349" r:id="rId30"/>
    <p:sldId id="351" r:id="rId31"/>
    <p:sldId id="379" r:id="rId32"/>
    <p:sldId id="340" r:id="rId33"/>
    <p:sldId id="341" r:id="rId34"/>
    <p:sldId id="343" r:id="rId35"/>
    <p:sldId id="377" r:id="rId36"/>
    <p:sldId id="355" r:id="rId37"/>
    <p:sldId id="378" r:id="rId38"/>
    <p:sldId id="36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81"/>
            <p14:sldId id="282"/>
            <p14:sldId id="297"/>
            <p14:sldId id="386"/>
            <p14:sldId id="303"/>
            <p14:sldId id="383"/>
            <p14:sldId id="305"/>
            <p14:sldId id="307"/>
            <p14:sldId id="384"/>
            <p14:sldId id="311"/>
            <p14:sldId id="313"/>
            <p14:sldId id="315"/>
            <p14:sldId id="363"/>
            <p14:sldId id="317"/>
            <p14:sldId id="322"/>
            <p14:sldId id="323"/>
            <p14:sldId id="325"/>
            <p14:sldId id="327"/>
            <p14:sldId id="380"/>
            <p14:sldId id="328"/>
            <p14:sldId id="329"/>
            <p14:sldId id="330"/>
            <p14:sldId id="373"/>
            <p14:sldId id="375"/>
            <p14:sldId id="339"/>
            <p14:sldId id="347"/>
            <p14:sldId id="349"/>
            <p14:sldId id="351"/>
            <p14:sldId id="379"/>
            <p14:sldId id="340"/>
            <p14:sldId id="341"/>
            <p14:sldId id="343"/>
            <p14:sldId id="377"/>
            <p14:sldId id="355"/>
            <p14:sldId id="378"/>
            <p14:sldId id="364"/>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89114" autoAdjust="0"/>
  </p:normalViewPr>
  <p:slideViewPr>
    <p:cSldViewPr>
      <p:cViewPr>
        <p:scale>
          <a:sx n="72" d="100"/>
          <a:sy n="72" d="100"/>
        </p:scale>
        <p:origin x="-1380" y="-6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7/4/2017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74479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7/4/2017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62472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r>
              <a:rPr lang="en-US" b="1" dirty="0">
                <a:solidFill>
                  <a:schemeClr val="accent1">
                    <a:lumMod val="75000"/>
                  </a:schemeClr>
                </a:solidFill>
              </a:rPr>
              <a:t>PRS Co-resident Objective Measure of IHC Stain Performance for Process QC and Diagnostic Aid</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My name is </a:t>
            </a:r>
            <a:r>
              <a:rPr lang="en-US" sz="1200" i="0" kern="1200" dirty="0" err="1">
                <a:solidFill>
                  <a:schemeClr val="tx1"/>
                </a:solidFill>
                <a:effectLst/>
                <a:latin typeface="+mn-lt"/>
                <a:ea typeface="+mn-ea"/>
                <a:cs typeface="+mn-cs"/>
              </a:rPr>
              <a:t>Jee</a:t>
            </a:r>
            <a:r>
              <a:rPr lang="en-US" sz="1200" i="0" kern="1200" dirty="0">
                <a:solidFill>
                  <a:schemeClr val="tx1"/>
                </a:solidFill>
                <a:effectLst/>
                <a:latin typeface="+mn-lt"/>
                <a:ea typeface="+mn-ea"/>
                <a:cs typeface="+mn-cs"/>
              </a:rPr>
              <a:t> Shum and I will be presenting today</a:t>
            </a:r>
          </a:p>
          <a:p>
            <a:pPr marL="171450" lvl="0" indent="-171450">
              <a:buFont typeface="Arial" panose="020B0604020202020204" pitchFamily="34" charset="0"/>
              <a:buChar char="•"/>
            </a:pPr>
            <a:endParaRPr lang="en-US"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Welcome Ladies and gentlemen and thank you for attending.</a:t>
            </a:r>
          </a:p>
          <a:p>
            <a:pPr marL="0" lvl="0" indent="0">
              <a:buFont typeface="Arial" panose="020B0604020202020204" pitchFamily="34" charset="0"/>
              <a:buNone/>
            </a:pPr>
            <a:endParaRPr lang="en-US"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It’s the next big thing in Pathology and the future of Pathology.</a:t>
            </a:r>
          </a:p>
          <a:p>
            <a:pPr marL="171450" lvl="0" indent="-171450">
              <a:buFont typeface="Arial" panose="020B0604020202020204" pitchFamily="34" charset="0"/>
              <a:buChar char="•"/>
            </a:pPr>
            <a:endParaRPr lang="en-US" sz="1200" i="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i="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extLst>
      <p:ext uri="{BB962C8B-B14F-4D97-AF65-F5344CB8AC3E}">
        <p14:creationId xmlns:p14="http://schemas.microsoft.com/office/powerpoint/2010/main" val="2559264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kumimoji="0" lang="en-US" sz="12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Adhesive slide coating uniformity tests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This shows adhesive slides coated with a uniform deposit of Mouse IgG, stained with AEC secondary stain kit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DAB exhibits so much age drift that such experiments are fruitless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The upper three slides to the right slide images show the coating can be seriously non-uniform</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Not too serious to tissue but useless for protein and bead deposits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Left side is an amino-</a:t>
            </a:r>
            <a:r>
              <a:rPr kumimoji="0" lang="en-US" sz="1200" b="0" i="0" u="none" strike="noStrike" kern="1200" cap="none" spc="0" normalizeH="0" baseline="0" noProof="0" dirty="0" err="1">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silane</a:t>
            </a: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 vapor deposition</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The others are dip-n-dunk coatings that are often plagued with non-uniform binding site densities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The lower two slides &amp; histograms show the effect of reagent movement in open &amp; closed capillary gap processing, Left to Right respectively</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Notice the impact of incomplete reagent displacement in the closed capillary gap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From top to bottom</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The open gap slide has more washing out due to the chromogen precipitate being mechanically displaced by the air knife.</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239051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Examples of two currently produced amino-</a:t>
            </a:r>
            <a:r>
              <a:rPr lang="en-US" sz="1200" b="1" i="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silane</a:t>
            </a:r>
            <a:r>
              <a:rPr lang="en-US" sz="12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slides that have been characterized</a:t>
            </a: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As can be seen the vapor deposition is pretty even but of low binding site density while the dip-n-dunk is lumpy</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This dip-n-dunk slide has some contamination along the long axis because it is ground after coating as an entire sheet.  The intrusion darkness is from the ground paint of the label leaching into the coating area during the grinding process. </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2220013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Heat induced epitope retrieval, HIER</a:t>
            </a: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HIER process uses a buffer ranging between pH 6 to 9</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Heat is applied at about 95</a:t>
            </a:r>
            <a:r>
              <a:rPr lang="en-US" sz="1200" i="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t>
            </a: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 for 10-15 minutes</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Implemented as:</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Individual slide:   Heat pushed through bottom of slide heats HIER buffer within capillary gap</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Batch mode:        Rice Cooker</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Damage causes any loose biomaterials to move into buffer and often be redeposited on the slide  </a:t>
            </a:r>
          </a:p>
          <a:p>
            <a:pPr marL="800100" marR="0" lvl="1"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Rice Cooker:	Cross contamination</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Proteins become denatured and break free during fluid exchange</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2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91662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PRS Targets</a:t>
            </a: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Our IHC stain reactive targets are proteins and conjugated proteins that are covalently attached to the slide adhesive</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Special Stain targets are specifically designed to covalently bind uniquely with only one Special Stain. </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All Special Stain targets are inorganic structures that provide a covalent bond to the slide adhesive and the Special Stain.   Example: Hematoxylin and Eosin</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Pigments are used in place of paint as most all paints will produce bubbles during a HIER process</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416558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Traditional subjective biopsy slide</a:t>
            </a:r>
          </a:p>
          <a:p>
            <a:endParaRPr lang="en-US" dirty="0"/>
          </a:p>
          <a:p>
            <a:r>
              <a:rPr lang="en-US" altLang="zh-TW" sz="4000" b="0" dirty="0"/>
              <a:t>Possible Errors impacting the usability of the IHC slide: </a:t>
            </a:r>
          </a:p>
          <a:p>
            <a:endParaRPr lang="en-US" altLang="zh-TW" sz="4000" b="0" dirty="0"/>
          </a:p>
          <a:p>
            <a:pPr lvl="1">
              <a:buFont typeface="Wingdings" panose="05000000000000000000" pitchFamily="2" charset="2"/>
              <a:buChar char="§"/>
            </a:pPr>
            <a:r>
              <a:rPr lang="en-US" sz="3200" b="0" dirty="0">
                <a:cs typeface="Arial" pitchFamily="34" charset="0"/>
              </a:rPr>
              <a:t>  Human error</a:t>
            </a:r>
          </a:p>
          <a:p>
            <a:pPr lvl="1">
              <a:buFont typeface="Wingdings" panose="05000000000000000000" pitchFamily="2" charset="2"/>
              <a:buChar char="§"/>
            </a:pPr>
            <a:r>
              <a:rPr lang="en-US" sz="3200" b="0" dirty="0">
                <a:cs typeface="Arial" pitchFamily="34" charset="0"/>
              </a:rPr>
              <a:t>  Machine failure</a:t>
            </a:r>
          </a:p>
          <a:p>
            <a:pPr lvl="1">
              <a:buFont typeface="Wingdings" panose="05000000000000000000" pitchFamily="2" charset="2"/>
              <a:buChar char="§"/>
            </a:pPr>
            <a:r>
              <a:rPr lang="en-US" sz="3200" b="0" dirty="0">
                <a:cs typeface="Arial" pitchFamily="34" charset="0"/>
              </a:rPr>
              <a:t>  Cumulative processing variation</a:t>
            </a:r>
          </a:p>
          <a:p>
            <a:pPr lvl="1">
              <a:buFont typeface="Wingdings" panose="05000000000000000000" pitchFamily="2" charset="2"/>
              <a:buChar char="§"/>
            </a:pPr>
            <a:r>
              <a:rPr lang="en-US" sz="3200" b="0" dirty="0">
                <a:cs typeface="Arial" pitchFamily="34" charset="0"/>
              </a:rPr>
              <a:t>  Effect the final stained result</a:t>
            </a:r>
          </a:p>
          <a:p>
            <a:pPr lvl="1">
              <a:buFont typeface="Wingdings" panose="05000000000000000000" pitchFamily="2" charset="2"/>
              <a:buChar char="§"/>
            </a:pPr>
            <a:r>
              <a:rPr lang="en-US" sz="3200" b="0" dirty="0">
                <a:cs typeface="Arial" pitchFamily="34" charset="0"/>
              </a:rPr>
              <a:t>  Lack of QC and process control</a:t>
            </a:r>
          </a:p>
          <a:p>
            <a:pPr lvl="1">
              <a:buFont typeface="Wingdings" panose="05000000000000000000" pitchFamily="2" charset="2"/>
              <a:buChar char="§"/>
            </a:pPr>
            <a:r>
              <a:rPr lang="en-US" sz="3200" b="0" dirty="0">
                <a:cs typeface="Arial" pitchFamily="34" charset="0"/>
              </a:rPr>
              <a:t>  Subjective diagnostic interpretation</a:t>
            </a:r>
          </a:p>
          <a:p>
            <a:pPr lvl="1">
              <a:buFont typeface="Wingdings" panose="05000000000000000000" pitchFamily="2" charset="2"/>
              <a:buChar char="§"/>
            </a:pPr>
            <a:r>
              <a:rPr lang="en-US" sz="3200" b="0" dirty="0">
                <a:cs typeface="Arial" pitchFamily="34" charset="0"/>
              </a:rPr>
              <a:t>  False negative result</a:t>
            </a:r>
            <a:r>
              <a:rPr lang="en-US" sz="3200" b="0" dirty="0">
                <a:latin typeface="Arial" pitchFamily="34" charset="0"/>
                <a:cs typeface="Arial" pitchFamily="34" charset="0"/>
              </a:rPr>
              <a:t>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678308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0" kern="1200" dirty="0">
                <a:solidFill>
                  <a:schemeClr val="tx1"/>
                </a:solidFill>
                <a:effectLst/>
                <a:latin typeface="+mn-lt"/>
                <a:ea typeface="+mn-ea"/>
                <a:cs typeface="+mn-cs"/>
              </a:rPr>
              <a:t>Multi-tissue sausage primary antigen QC mounted tissue control slide</a:t>
            </a:r>
          </a:p>
          <a:p>
            <a:pPr lvl="0"/>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No control over antigen density do QC is pass/fail at best</a:t>
            </a:r>
            <a:endParaRPr lang="en-US" sz="16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86D3E8-5068-4E3C-9C84-959DA7125673}" type="slidenum">
              <a:rPr lang="en-US" smtClean="0"/>
              <a:t>15</a:t>
            </a:fld>
            <a:endParaRPr lang="en-US"/>
          </a:p>
        </p:txBody>
      </p:sp>
    </p:spTree>
    <p:extLst>
      <p:ext uri="{BB962C8B-B14F-4D97-AF65-F5344CB8AC3E}">
        <p14:creationId xmlns:p14="http://schemas.microsoft.com/office/powerpoint/2010/main" val="453434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Wingdings" panose="05000000000000000000" pitchFamily="2" charset="2"/>
              <a:buNone/>
            </a:pPr>
            <a:r>
              <a:rPr lang="en-US" sz="12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Primary antigen peptides formed as a polymer carried bead: Primary antigen QC</a:t>
            </a:r>
          </a:p>
          <a:p>
            <a:pPr marL="228600" marR="0" lvl="0" indent="-228600">
              <a:lnSpc>
                <a:spcPct val="107000"/>
              </a:lnSpc>
              <a:spcBef>
                <a:spcPts val="0"/>
              </a:spcBef>
              <a:spcAft>
                <a:spcPts val="800"/>
              </a:spcAft>
              <a:buFont typeface="Wingdings" panose="05000000000000000000" pitchFamily="2"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800"/>
              </a:spcAft>
              <a:buFont typeface="Wingdings" panose="05000000000000000000" pitchFamily="2"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Peptides attached to a polymer backbone, compressed, and sectioned</a:t>
            </a:r>
            <a:endParaRPr lang="en-US" sz="16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800"/>
              </a:spcAft>
              <a:buFont typeface="Wingdings" panose="05000000000000000000" pitchFamily="2" charset="2"/>
              <a:buChar char=""/>
            </a:pPr>
            <a:endParaRPr lang="en-US" sz="16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800"/>
              </a:spcAft>
              <a:buFont typeface="Wingdings" panose="05000000000000000000" pitchFamily="2"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Very difficult to form consistent antigen concentration targets</a:t>
            </a:r>
            <a:endParaRPr lang="en-US" i="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2789748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Wingdings" panose="05000000000000000000" pitchFamily="2" charset="2"/>
              <a:buNone/>
            </a:pPr>
            <a:r>
              <a:rPr lang="en-US" sz="12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Control slide for primary antibody stain QC: Primary antigen peptides on coated beads</a:t>
            </a:r>
          </a:p>
          <a:p>
            <a:pPr marL="228600" marR="0" lvl="0" indent="-228600">
              <a:lnSpc>
                <a:spcPct val="107000"/>
              </a:lnSpc>
              <a:spcBef>
                <a:spcPts val="0"/>
              </a:spcBef>
              <a:spcAft>
                <a:spcPts val="0"/>
              </a:spcAft>
              <a:buFont typeface="Wingdings" panose="05000000000000000000" pitchFamily="2"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Wingdings" panose="05000000000000000000" pitchFamily="2"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Contains multiple peptide concentrations and known density colored beads</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800"/>
              </a:spcAft>
              <a:buFont typeface="Wingdings" panose="05000000000000000000" pitchFamily="2"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800"/>
              </a:spcAft>
              <a:buFont typeface="Wingdings" panose="05000000000000000000" pitchFamily="2"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Bead ranges from nothing at center to a dark ring at the edge.  What part is the actual value?</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i="0" dirty="0"/>
          </a:p>
          <a:p>
            <a:pPr lvl="0"/>
            <a:r>
              <a:rPr lang="en-US" sz="1200" i="0" kern="1200" dirty="0">
                <a:solidFill>
                  <a:schemeClr val="tx1"/>
                </a:solidFill>
                <a:effectLst/>
                <a:latin typeface="+mn-lt"/>
                <a:ea typeface="+mn-ea"/>
                <a:cs typeface="+mn-cs"/>
              </a:rPr>
              <a:t>Come up short because:</a:t>
            </a:r>
          </a:p>
          <a:p>
            <a:pPr lvl="0"/>
            <a:endParaRPr lang="en-US" sz="1200" i="0" kern="1200" dirty="0">
              <a:solidFill>
                <a:schemeClr val="tx1"/>
              </a:solidFill>
              <a:effectLst/>
              <a:latin typeface="+mn-lt"/>
              <a:ea typeface="+mn-ea"/>
              <a:cs typeface="+mn-cs"/>
            </a:endParaRPr>
          </a:p>
          <a:p>
            <a:pPr marL="285750" marR="0" lvl="0" indent="-285750">
              <a:lnSpc>
                <a:spcPct val="107000"/>
              </a:lnSpc>
              <a:spcBef>
                <a:spcPts val="0"/>
              </a:spcBef>
              <a:spcAft>
                <a:spcPts val="0"/>
              </a:spcAft>
              <a:buFont typeface="Courier New" panose="02070309020205020404" pitchFamily="49" charset="0"/>
              <a:buChar char="o"/>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Targets do not offer specificity</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Slides are labor intensive and expensive</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Courier New" panose="02070309020205020404" pitchFamily="49" charset="0"/>
              <a:buChar char="o"/>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Do not meet the criteria for regulatory approval</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2949849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Introducing the PRS</a:t>
            </a:r>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2506137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Process Record Slide Targets</a:t>
            </a:r>
          </a:p>
          <a:p>
            <a:endParaRPr lang="en-US" dirty="0"/>
          </a:p>
          <a:p>
            <a:r>
              <a:rPr lang="en-US" dirty="0"/>
              <a:t>There are three lines of protein deposits all covered by a Paraffin film layer</a:t>
            </a:r>
          </a:p>
          <a:p>
            <a:endParaRPr lang="en-US" dirty="0"/>
          </a:p>
          <a:p>
            <a:r>
              <a:rPr lang="en-US" dirty="0"/>
              <a:t>Two secondary gradient density arrays of mouse &amp; rabbit each following a square law curve</a:t>
            </a:r>
          </a:p>
          <a:p>
            <a:endParaRPr lang="en-US" dirty="0"/>
          </a:p>
          <a:p>
            <a:r>
              <a:rPr lang="en-US" dirty="0"/>
              <a:t>Primary gradient density arrays for each primary antigen each following a square law curve</a:t>
            </a:r>
          </a:p>
          <a:p>
            <a:r>
              <a:rPr lang="en-US" dirty="0"/>
              <a:t>	While dot pairs are shown, we will be using 3-dot arrays to better map onto the secondary array</a:t>
            </a:r>
          </a:p>
          <a:p>
            <a:endParaRPr lang="en-US" dirty="0"/>
          </a:p>
          <a:p>
            <a:r>
              <a:rPr lang="en-US" dirty="0"/>
              <a:t>A HIER monitor to capture the behavior of the antigen recovery process</a:t>
            </a:r>
          </a:p>
          <a:p>
            <a:r>
              <a:rPr lang="en-US" dirty="0"/>
              <a:t>	All with the same protein blend but differing formaldehyde cross-linking densities</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326550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Successful IHC diagnosis starts with an effective process QC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Because the staining processes are dependent on many factors, often unique to each slide, an effective process QC must be incorporated ONTO every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 this manner, IHC diagnosis starts with the knowledge that the stained result is valid.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Which, leads the result to being consistent and reliable.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a:p>
        </p:txBody>
      </p:sp>
    </p:spTree>
    <p:extLst>
      <p:ext uri="{BB962C8B-B14F-4D97-AF65-F5344CB8AC3E}">
        <p14:creationId xmlns:p14="http://schemas.microsoft.com/office/powerpoint/2010/main" val="3065413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extLst>
      <p:ext uri="{BB962C8B-B14F-4D97-AF65-F5344CB8AC3E}">
        <p14:creationId xmlns:p14="http://schemas.microsoft.com/office/powerpoint/2010/main" val="2484094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QC use of the PRS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PRS is broken into three basic regions of operation: </a:t>
            </a:r>
            <a:endParaRPr lang="en-US" sz="1200" b="0" dirty="0">
              <a:latin typeface="Calibri" panose="020F0502020204030204" pitchFamily="34" charset="0"/>
              <a:ea typeface="Calibri" panose="020F0502020204030204" pitchFamily="34" charset="0"/>
              <a:cs typeface="Times New Roman" panose="02020603050405020304" pitchFamily="18" charset="0"/>
            </a:endParaRPr>
          </a:p>
          <a:p>
            <a:endParaRPr lang="en-US" b="0" dirty="0"/>
          </a:p>
          <a:p>
            <a:pPr marL="342900" marR="0" lvl="0" indent="-342900">
              <a:lnSpc>
                <a:spcPct val="107000"/>
              </a:lnSpc>
              <a:spcBef>
                <a:spcPts val="0"/>
              </a:spcBef>
              <a:spcAft>
                <a:spcPts val="0"/>
              </a:spcAft>
              <a:buFont typeface="Symbol" panose="05050102010706020507" pitchFamily="18" charset="2"/>
              <a:buChar char=""/>
            </a:pPr>
            <a:r>
              <a:rPr lang="en-US" sz="12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Mouse &amp; Rabbit 2D secondary stain reactive gradient density array</a:t>
            </a:r>
            <a:endParaRPr lang="en-US" sz="1200" b="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One each of Mouse &amp; Rabbit 3D secondary stain reactive targets </a:t>
            </a:r>
            <a:endParaRPr lang="en-US" sz="1200" b="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2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One of more 2D primary antigen gradient density arrays</a:t>
            </a:r>
            <a:endParaRPr lang="en-US" sz="1200" b="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2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Black and white reference targets</a:t>
            </a:r>
            <a:endParaRPr lang="en-US" sz="1200" b="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extLst>
      <p:ext uri="{BB962C8B-B14F-4D97-AF65-F5344CB8AC3E}">
        <p14:creationId xmlns:p14="http://schemas.microsoft.com/office/powerpoint/2010/main" val="142945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How the secondary stain reagent kit performance is captured in the mouse &amp; rabbit arrays</a:t>
            </a: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2d secondary gradient density arrays are composed of known concentrations of Mouse &amp; Rabbit IgG proteins.  </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While the antigen retrieval process will cause some amount of protein degradation, all the protein targets will experience the same degradation because each target has the same density sum of active and filler proteins.</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secondary stain kit will stain the secondary targets.  Those targets with a higher active protein density will stain darker than those with less.  </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stain performance is then established by how many targets are stained more than 50% of the 100% target.  As the targets are less affected by the antigen retrieval or the stain kit has higher reactivity the 50% will move towards the white target.</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2624423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How the primary antibody reagent performance is captured in the mating antigen array</a:t>
            </a: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2d primary antigen gradient density arrays are composed of known concentrations of antigen peptides bound onto a carrier protein mixed with blank carrier proteins.  </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While the antigen retrieval process will cause some amount of protein degradation, all the protein targets will experience the same degradation because each target has the same density sum of active and filler proteins.</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primary conjugated antibody stain reagent will stain only those targets with a mating antigen.  The conjugated antibody is then reacted with the secondary stain kit.  Because the secondary gradient array has established its protein density via chromogen deposit the antibody concentration can be computed using the same chromogen deposit scale.  Knowing the antigen density for each of the carrier proteins and the separation along a square law curve the three targets are, the antigen density in terms of chromogen deposit can be established.  Thus, an antigen density scale is formed.</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3040951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Translation between 2d protein deposits and the 3d cellular structures</a:t>
            </a:r>
            <a:endParaRPr lang="en-US" sz="1200" kern="1200" dirty="0">
              <a:solidFill>
                <a:schemeClr val="tx1"/>
              </a:solidFill>
              <a:effectLst/>
              <a:latin typeface="+mn-lt"/>
              <a:ea typeface="+mn-ea"/>
              <a:cs typeface="+mn-cs"/>
            </a:endParaRPr>
          </a:p>
          <a:p>
            <a:endParaRPr lang="en-US" dirty="0"/>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main problem is using 2d planar targets to characterize the IHC staining reagents is that they ALWAYS appear lighter than what is happening in tissue</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Why?</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Simple: antigen sites exist along the vertical features of the tissue section.  Thus, the enzyme site can cause a huge amount of chromogen precipitation to take place before becoming buried while on a planar deposit the chromogen pile is quite small before the enzyme site is buried.</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So, how to resolve?</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Make one 3d target that uses the same high concentration </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Knowing the difference in chromogen density between the same secondary protein concentrations in 2d and 3d implementations then the 2d scale can be shifted and the 3d antigen density vs. chromogen density scale or ruler is developed.</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Now objective measurement of antigen density on the tissue section is possible.</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93FD4-8F83-4EF7-AC3F-0DC0388986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4892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Primary Antigen Density Ruler Construction</a:t>
            </a:r>
          </a:p>
          <a:p>
            <a:pPr marL="342900" marR="0" lvl="0" indent="-342900">
              <a:lnSpc>
                <a:spcPct val="107000"/>
              </a:lnSpc>
              <a:spcBef>
                <a:spcPts val="0"/>
              </a:spcBef>
              <a:spcAft>
                <a:spcPts val="0"/>
              </a:spcAft>
              <a:buFont typeface="Symbol" panose="05050102010706020507" pitchFamily="18" charset="2"/>
              <a:buChar char=""/>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Here we have an example of applying the 3d antigen scale to tissue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Color density will be affected by: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Antigen retrieval degradation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Chromogen precipitation rate, big issue for DAB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User can elect to see as captured or normalized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As discussed earlier the color density can vary up/down as a function of antigen retrieval degradation and chromogen precipitation rate yet the scale will adjust to match.  </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digital imaging does have the option to normalize the image so that as these factors vary the digital image presentation can stay reasonably consistent.</a:t>
            </a:r>
          </a:p>
          <a:p>
            <a:pPr marL="342900" marR="0" lvl="0" indent="-342900">
              <a:lnSpc>
                <a:spcPct val="107000"/>
              </a:lnSpc>
              <a:spcBef>
                <a:spcPts val="0"/>
              </a:spcBef>
              <a:spcAft>
                <a:spcPts val="800"/>
              </a:spcAft>
              <a:buFont typeface="Symbol" panose="05050102010706020507" pitchFamily="18" charset="2"/>
              <a:buChar char=""/>
            </a:pPr>
            <a:endParaRPr lang="en-US" sz="1200" i="0" dirty="0">
              <a:solidFill>
                <a:srgbClr val="00B050"/>
              </a:solidFill>
              <a:effectLs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93FD4-8F83-4EF7-AC3F-0DC0388986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1094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How does the PRS aid the Whole Slide Imaging?</a:t>
            </a: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Black and white baseline targets to set illumination level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Slide background: washed out or truncated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PRS incorporates black and white targets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Represents working range on slide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3D target builds antigen scale to apply to tissue</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3969283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PRS incorporates co-resident control targets with patient tissue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control targets record the IHC processing experience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control targets provide objective QC monitoring of the IHC process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control targets form the basis for establishing a antigen concentration measure on the co-resident tissue used with digital imaging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Combined with digital imaging the PRS supports normalization of the antigen density in the developed image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Viable 2</a:t>
            </a:r>
            <a:r>
              <a:rPr lang="en-US" baseline="30000" dirty="0"/>
              <a:t>nd</a:t>
            </a:r>
            <a:r>
              <a:rPr lang="en-US" dirty="0"/>
              <a:t> opinion is possible as the processing experience remains forever with the tissue section</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Tree>
    <p:extLst>
      <p:ext uri="{BB962C8B-B14F-4D97-AF65-F5344CB8AC3E}">
        <p14:creationId xmlns:p14="http://schemas.microsoft.com/office/powerpoint/2010/main" val="674490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Subjective &gt;&gt;&gt; Objective</a:t>
            </a:r>
          </a:p>
          <a:p>
            <a:endParaRPr lang="en-US" dirty="0"/>
          </a:p>
          <a:p>
            <a:r>
              <a:rPr lang="en-US" dirty="0"/>
              <a:t>The paradigm change brought about by the PRS changes the value and use of the IHC slide from subjective to objective measure </a:t>
            </a:r>
          </a:p>
          <a:p>
            <a:endParaRPr lang="en-US" dirty="0"/>
          </a:p>
          <a:p>
            <a:r>
              <a:rPr lang="en-US" dirty="0"/>
              <a:t>A reasonable amount of process variation can be compensated for when the PRS is paired with digital imaging.  </a:t>
            </a:r>
          </a:p>
          <a:p>
            <a:endParaRPr lang="en-US" dirty="0"/>
          </a:p>
          <a:p>
            <a:r>
              <a:rPr lang="en-US" dirty="0"/>
              <a:t>The digital imaging being able to apply the PRS target information to normalize the image. </a:t>
            </a:r>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dirty="0"/>
          </a:p>
        </p:txBody>
      </p:sp>
    </p:spTree>
    <p:extLst>
      <p:ext uri="{BB962C8B-B14F-4D97-AF65-F5344CB8AC3E}">
        <p14:creationId xmlns:p14="http://schemas.microsoft.com/office/powerpoint/2010/main" val="1529931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FDA Approval</a:t>
            </a:r>
          </a:p>
          <a:p>
            <a:endParaRPr lang="en-US" dirty="0"/>
          </a:p>
          <a:p>
            <a:r>
              <a:rPr lang="en-US" dirty="0"/>
              <a:t>The PRS does not actually require FDA approval because it does not interact with the patient tissue in any fashion through the IHC processing.</a:t>
            </a:r>
          </a:p>
          <a:p>
            <a:endParaRPr lang="en-US" dirty="0"/>
          </a:p>
          <a:p>
            <a:r>
              <a:rPr lang="en-US" dirty="0"/>
              <a:t>However, to satisfy the marketplace concerns we filed and have been approved as a Class I device.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Tree>
    <p:extLst>
      <p:ext uri="{BB962C8B-B14F-4D97-AF65-F5344CB8AC3E}">
        <p14:creationId xmlns:p14="http://schemas.microsoft.com/office/powerpoint/2010/main" val="183760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The need for PRS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Certification renewal of labs and pathologists</a:t>
            </a:r>
          </a:p>
          <a:p>
            <a:pPr marL="628650" lvl="1" indent="-171450">
              <a:buFont typeface="Arial" panose="020B0604020202020204" pitchFamily="34" charset="0"/>
              <a:buChar char="•"/>
            </a:pPr>
            <a:r>
              <a:rPr lang="en-US" dirty="0"/>
              <a:t>Currently not a good measure of a labs daily operations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Frequency of IHC process QC </a:t>
            </a:r>
          </a:p>
          <a:p>
            <a:pPr marL="628650" lvl="1" indent="-171450">
              <a:buFont typeface="Arial" panose="020B0604020202020204" pitchFamily="34" charset="0"/>
              <a:buChar char="•"/>
            </a:pPr>
            <a:r>
              <a:rPr lang="en-US" dirty="0"/>
              <a:t>Monthly</a:t>
            </a:r>
          </a:p>
          <a:p>
            <a:pPr marL="628650" lvl="1" indent="-171450">
              <a:buFont typeface="Arial" panose="020B0604020202020204" pitchFamily="34" charset="0"/>
              <a:buChar char="•"/>
            </a:pPr>
            <a:r>
              <a:rPr lang="en-US" dirty="0"/>
              <a:t>Daily</a:t>
            </a:r>
          </a:p>
          <a:p>
            <a:pPr marL="628650" lvl="1" indent="-171450">
              <a:buFont typeface="Arial" panose="020B0604020202020204" pitchFamily="34" charset="0"/>
              <a:buChar char="•"/>
            </a:pPr>
            <a:r>
              <a:rPr lang="en-US" dirty="0"/>
              <a:t>Really should be performed on every slide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Where is the QC record kept?</a:t>
            </a:r>
          </a:p>
          <a:p>
            <a:pPr marL="628650" lvl="1" indent="-171450">
              <a:buFont typeface="Arial" panose="020B0604020202020204" pitchFamily="34" charset="0"/>
              <a:buChar char="•"/>
            </a:pPr>
            <a:r>
              <a:rPr lang="en-US" dirty="0"/>
              <a:t>In the LIS</a:t>
            </a:r>
          </a:p>
          <a:p>
            <a:pPr marL="628650" lvl="1" indent="-171450">
              <a:buFont typeface="Arial" panose="020B0604020202020204" pitchFamily="34" charset="0"/>
              <a:buChar char="•"/>
            </a:pPr>
            <a:r>
              <a:rPr lang="en-US" dirty="0"/>
              <a:t>Co-resident with the patient tissue section on the slide to provide all the actual staining process info from start to finish</a:t>
            </a:r>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extLst>
      <p:ext uri="{BB962C8B-B14F-4D97-AF65-F5344CB8AC3E}">
        <p14:creationId xmlns:p14="http://schemas.microsoft.com/office/powerpoint/2010/main" val="2658667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Commercialization of PRS</a:t>
            </a:r>
          </a:p>
          <a:p>
            <a:pPr marL="171450" indent="-171450">
              <a:buFont typeface="Arial" panose="020B0604020202020204" pitchFamily="34" charset="0"/>
              <a:buChar cha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The PRS is coming into commercial product reality via a joint venture with the Hong Kong Productivity Council.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The mass production line incorporates our protein printer technology that supports 2D and 3D printing of biomaterials and reagents</a:t>
            </a:r>
            <a:r>
              <a:rPr kumimoji="0" lang="en-US" sz="1800" b="0" i="0" u="none" strike="noStrike" kern="1200" cap="none" spc="0" normalizeH="0" baseline="0" noProof="0" dirty="0">
                <a:ln>
                  <a:noFill/>
                </a:ln>
                <a:solidFill>
                  <a:prstClr val="black"/>
                </a:solidFill>
                <a:effectLst/>
                <a:uLnTx/>
                <a:uFillTx/>
                <a:latin typeface="+mn-lt"/>
                <a:ea typeface="+mn-ea"/>
                <a:cs typeface="+mn-cs"/>
              </a:rPr>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2768345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b="1" i="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PRS-H&amp;E slide</a:t>
            </a:r>
          </a:p>
          <a:p>
            <a:pPr marL="342900" marR="0" lvl="0" indent="-342900">
              <a:lnSpc>
                <a:spcPct val="107000"/>
              </a:lnSpc>
              <a:spcBef>
                <a:spcPts val="0"/>
              </a:spcBef>
              <a:spcAft>
                <a:spcPts val="0"/>
              </a:spcAft>
              <a:buFont typeface="Symbol" panose="05050102010706020507" pitchFamily="18" charset="2"/>
              <a:buChar char=""/>
            </a:pPr>
            <a:endParaRPr lang="en-US" sz="12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There is a gradient density array for the Hematoxylin to capture the reagent performance decline.</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There remains enough room for replicates, as often required in frozen tissue applications</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200" i="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i="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Coating is moderately hydrophilic with 3d conformal ability that excels in total tissue and loose cell capture</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dirty="0"/>
          </a:p>
        </p:txBody>
      </p:sp>
    </p:spTree>
    <p:extLst>
      <p:ext uri="{BB962C8B-B14F-4D97-AF65-F5344CB8AC3E}">
        <p14:creationId xmlns:p14="http://schemas.microsoft.com/office/powerpoint/2010/main" val="2916282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b="1" i="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PRS-PAP Slide</a:t>
            </a: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Both manual and automated Pap Smear slides support the market needs</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There are gradient density arrays for the Hematoxylin </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200" i="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i="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Coating is moderately hydrophilic with 3d conformal ability that excels in loose cell capture</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2481660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Development of a 5</a:t>
            </a:r>
            <a:r>
              <a:rPr lang="en-US" b="1" baseline="30000" dirty="0"/>
              <a:t>th</a:t>
            </a:r>
            <a:r>
              <a:rPr lang="en-US" b="1" dirty="0"/>
              <a:t> generation IHC </a:t>
            </a:r>
            <a:r>
              <a:rPr lang="en-US" b="1" dirty="0" err="1"/>
              <a:t>stainer</a:t>
            </a:r>
            <a:r>
              <a:rPr lang="en-US" b="1" dirty="0"/>
              <a:t> with integrated antigen retrieval</a:t>
            </a:r>
          </a:p>
          <a:p>
            <a:endParaRPr lang="en-US" dirty="0"/>
          </a:p>
          <a:p>
            <a:pPr marL="171450" indent="-171450">
              <a:buFont typeface="Arial" panose="020B0604020202020204" pitchFamily="34" charset="0"/>
              <a:buChar char="•"/>
            </a:pPr>
            <a:r>
              <a:rPr lang="en-US" dirty="0"/>
              <a:t>The experience obtained developing the PRS has allowed us to develop better solutions, simply because we could objectively test them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Thus, we have made the critical path models of each </a:t>
            </a:r>
            <a:r>
              <a:rPr lang="en-US" dirty="0" err="1"/>
              <a:t>stainer</a:t>
            </a:r>
            <a:r>
              <a:rPr lang="en-US" dirty="0"/>
              <a:t> technology that incorporate observation and measurement to take place </a:t>
            </a:r>
          </a:p>
          <a:p>
            <a:pPr marL="628650" lvl="1" indent="-171450">
              <a:buFont typeface="Arial" panose="020B0604020202020204" pitchFamily="34" charset="0"/>
              <a:buChar char="•"/>
            </a:pPr>
            <a:r>
              <a:rPr lang="en-US" dirty="0"/>
              <a:t>These models were used to characterize the existing coated slides and test our slides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 unique low stress antigen retrieval solution has been developed</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 better capillary gap technology has been developed</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Our first </a:t>
            </a:r>
            <a:r>
              <a:rPr lang="en-US" dirty="0" err="1"/>
              <a:t>stainer</a:t>
            </a:r>
            <a:r>
              <a:rPr lang="en-US" dirty="0"/>
              <a:t> is all manual and low cost to support use with field clinics and medical students: IHC &amp; H&amp;E</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 second model supports STAT processing for IHC</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2995195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PRS: Use the right tool for the right job in the right way</a:t>
            </a:r>
          </a:p>
          <a:p>
            <a:endParaRPr lang="en-US" dirty="0"/>
          </a:p>
          <a:p>
            <a:r>
              <a:rPr lang="en-US" dirty="0"/>
              <a:t>Now that there is the right tool for the job when will you move forward to embrace the PRS</a:t>
            </a:r>
          </a:p>
          <a:p>
            <a:endParaRPr lang="en-US" dirty="0"/>
          </a:p>
          <a:p>
            <a:r>
              <a:rPr lang="en-US" dirty="0"/>
              <a:t>Hey Guys…  </a:t>
            </a:r>
          </a:p>
          <a:p>
            <a:endParaRPr lang="en-US" dirty="0"/>
          </a:p>
          <a:p>
            <a:r>
              <a:rPr lang="en-US" dirty="0"/>
              <a:t>How many here have made the transition to the smart phone?</a:t>
            </a:r>
          </a:p>
          <a:p>
            <a:endParaRPr lang="en-US" dirty="0"/>
          </a:p>
          <a:p>
            <a:r>
              <a:rPr lang="en-US" dirty="0"/>
              <a:t>Would you go back to the rotary phone land line again?</a:t>
            </a:r>
          </a:p>
          <a:p>
            <a:endParaRPr lang="en-US" dirty="0"/>
          </a:p>
          <a:p>
            <a:r>
              <a:rPr lang="en-US" dirty="0"/>
              <a:t>Consider making the same change between phones you have already done </a:t>
            </a:r>
          </a:p>
          <a:p>
            <a:r>
              <a:rPr lang="en-US" dirty="0"/>
              <a:t>	with the adoption of the PRS</a:t>
            </a:r>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Tree>
    <p:extLst>
      <p:ext uri="{BB962C8B-B14F-4D97-AF65-F5344CB8AC3E}">
        <p14:creationId xmlns:p14="http://schemas.microsoft.com/office/powerpoint/2010/main" val="3188111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The PRS technology enables many divergent applications to become realized for the medical and R&amp;D arenas.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The present Pathology QC applications address the only remaining area in medical diagnostics not covered with process controls and standards.</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35</a:t>
            </a:fld>
            <a:endParaRPr lang="en-US" dirty="0"/>
          </a:p>
        </p:txBody>
      </p:sp>
    </p:spTree>
    <p:extLst>
      <p:ext uri="{BB962C8B-B14F-4D97-AF65-F5344CB8AC3E}">
        <p14:creationId xmlns:p14="http://schemas.microsoft.com/office/powerpoint/2010/main" val="689749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The PRS technology can also be used in process control, clinical studies, and R&amp;D testing of new drugs opening new pathways for repeatable and objective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Additional derivatives from the PRS development will be forthcoming in the near future to continue the goals of better diagnostic support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Bringing the PRS into commercial reality will significantly improve global health through objective diagnostic efficacy.</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dirty="0"/>
          </a:p>
        </p:txBody>
      </p:sp>
    </p:spTree>
    <p:extLst>
      <p:ext uri="{BB962C8B-B14F-4D97-AF65-F5344CB8AC3E}">
        <p14:creationId xmlns:p14="http://schemas.microsoft.com/office/powerpoint/2010/main" val="2489446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lumMod val="75000"/>
                  </a:schemeClr>
                </a:solidFill>
              </a:rPr>
              <a:t>Thank You For Your Interest and Attention</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You can find more information on our web site</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dirty="0"/>
          </a:p>
        </p:txBody>
      </p:sp>
    </p:spTree>
    <p:extLst>
      <p:ext uri="{BB962C8B-B14F-4D97-AF65-F5344CB8AC3E}">
        <p14:creationId xmlns:p14="http://schemas.microsoft.com/office/powerpoint/2010/main" val="315201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Adhesive coated slide structure</a:t>
            </a:r>
          </a:p>
          <a:p>
            <a:pPr marL="0" indent="0">
              <a:buFont typeface="Arial" panose="020B0604020202020204" pitchFamily="34" charset="0"/>
              <a:buNone/>
            </a:pPr>
            <a:endParaRPr lang="en-US" b="1" dirty="0"/>
          </a:p>
          <a:p>
            <a:pPr marL="0" indent="0">
              <a:buFont typeface="Arial" panose="020B0604020202020204" pitchFamily="34" charset="0"/>
              <a:buNone/>
            </a:pPr>
            <a:r>
              <a:rPr lang="en-US" b="1" i="1" dirty="0">
                <a:highlight>
                  <a:srgbClr val="FFFF00"/>
                </a:highlight>
              </a:rPr>
              <a:t>Point out the voids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extLst>
      <p:ext uri="{BB962C8B-B14F-4D97-AF65-F5344CB8AC3E}">
        <p14:creationId xmlns:p14="http://schemas.microsoft.com/office/powerpoint/2010/main" val="184516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Impact of reagent exchange in closed capillary gap vs. coating wettability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top row shows hydrophobic coated slides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Left   &gt;&gt; new reagent is dispensed in at the left, which displaces the previous reagent out to the right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Right &gt;&gt; The new reagent is fully in, but at the far right there is a slight blending of new &amp; old because the velocity at the inside surfaces of the gap are close to zero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Hydrophilic slides even with porosity tend to reject aqueous fluids from getting into the porosity matrix  &gt;&gt; water repelling after all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bottom row shows hydrophilic slides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Left   &gt;&gt; new reagent is dispensed in at the left and pushes reagent out to the right, but the new reagent cannot displace the old reagent near the hydrophilic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coating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Right &gt;&gt; new reagent is fully in, but it is really a blend of new and old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Why? &gt;&gt; Hydrophilic are sticky in regards to aqueous liquids.  Worse yet is if the coating has porosity it takes time to leach out and become homogeneous</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358972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Damage caused by HIER process</a:t>
            </a: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This slide shows the impact of HIER where the heat source is below the slide.  </a:t>
            </a:r>
          </a:p>
          <a:p>
            <a:pPr marL="0" marR="0" lvl="0" indent="0">
              <a:lnSpc>
                <a:spcPct val="107000"/>
              </a:lnSpc>
              <a:spcBef>
                <a:spcPts val="0"/>
              </a:spcBef>
              <a:spcAft>
                <a:spcPts val="0"/>
              </a:spcAft>
              <a:buFont typeface="Symbol" panose="05050102010706020507" pitchFamily="18" charset="2"/>
              <a:buNone/>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slide adhesive in this situation is a planar structure that is moderately hydrophilic that we developed a while back.  </a:t>
            </a:r>
          </a:p>
          <a:p>
            <a:pPr marL="0" marR="0" lvl="0" indent="0">
              <a:lnSpc>
                <a:spcPct val="107000"/>
              </a:lnSpc>
              <a:spcBef>
                <a:spcPts val="0"/>
              </a:spcBef>
              <a:spcAft>
                <a:spcPts val="0"/>
              </a:spcAft>
              <a:buFont typeface="Symbol" panose="05050102010706020507" pitchFamily="18" charset="2"/>
              <a:buNone/>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Adhesive strength is high, but because of it being planar not all the tissue was captured covalently.  </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 3d conformal adhesive, as we have now, is insensitive to this sort of failure because:</a:t>
            </a:r>
          </a:p>
          <a:p>
            <a:pPr marL="0" marR="0" lvl="0" indent="0">
              <a:lnSpc>
                <a:spcPct val="107000"/>
              </a:lnSpc>
              <a:spcBef>
                <a:spcPts val="0"/>
              </a:spcBef>
              <a:spcAft>
                <a:spcPts val="800"/>
              </a:spcAft>
              <a:buFont typeface="Symbol" panose="05050102010706020507" pitchFamily="18" charset="2"/>
              <a:buNone/>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Sheds water fast to ensure all of the tissue lays down and becomes covalent captured.  </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2283906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kumimoji="0" lang="en-US" sz="12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Heat induced bubble formation in closed &amp; open capillary gap</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kumimoji="0" lang="en-US" sz="12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Bubble formation within a capillary gap has very different consequences between open and closed gaps.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Open capillary gap needs to have a hydrophilic coating to support the reagent pool to go past the tissue section.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	Bubbles do not stay attached on a hydrophilic coating and they float to the top of the pool.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	When washed with an air knife they are removed.</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Closed capillary gap needs a have a hydrophobic coating to promote good reagent displacement.  </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	Bubbles tend to stick to hydrophobic surfaces and do not wash away especially if grown to touch the top of the 	capillary gap.  </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	Once stuck they prevent all subsequent reagent exposure, leaving that area unprocessed.  </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	Usually, that location has a surface defect that allowed nucleated boiling</a:t>
            </a:r>
            <a:r>
              <a:rPr kumimoji="0" lang="en-US" sz="1200" b="0" i="1"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4063203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HIER performance between closed and open capillary gap both with below slide heaters  </a:t>
            </a: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This slide shows the stress impact of HIER upon a tissue section for a closed and open capillary gap situation, all else the same.  </a:t>
            </a:r>
          </a:p>
          <a:p>
            <a:pPr marL="0" marR="0" lvl="0" indent="0">
              <a:lnSpc>
                <a:spcPct val="107000"/>
              </a:lnSpc>
              <a:spcBef>
                <a:spcPts val="0"/>
              </a:spcBef>
              <a:spcAft>
                <a:spcPts val="0"/>
              </a:spcAft>
              <a:buFont typeface="Symbol" panose="05050102010706020507" pitchFamily="18" charset="2"/>
              <a:buNone/>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Our present 3d conformal adhesive coating does not lose tissue capture as on the right even with such stress.</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134028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3d conformal slide coatings</a:t>
            </a: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Classically, adhesive slides have had only a single capture end group</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ability to be conformal to the ridges and valleys of the tissue section that result when being sectioned takes place.  This is a HUGE advantage to securing any tissue or cells vs. a rigid monolayer coating.</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Can provide very fast transport of water away from the section that ensures it will lay flat, especially important to frozen tissue</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We have developed our own 3d coatings to optimally support different applications as nothing exists that meet our needs.  Examples would be IHC, H&amp;E, and Pap.  The configurable elements include: </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Configurable porosity to control spreading of protein &amp; chemical deposits</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Configurable wettability</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Covalent binding to all tissue types</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Stable over temperature</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3240438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7/4/2017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7/4/2017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7/4/2017</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9E1B5A9D-6682-42B7-A4C7-7D2EB635E505}" type="datetimeFigureOut">
              <a:rPr lang="zh-TW" altLang="en-US" smtClean="0"/>
              <a:pPr/>
              <a:t>2017/7/4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D664F19-1EA3-4F19-80B8-B55829B26FA5}" type="slidenum">
              <a:rPr lang="zh-TW" altLang="en-US" smtClean="0"/>
              <a:pPr/>
              <a:t>‹#›</a:t>
            </a:fld>
            <a:endParaRPr lang="zh-TW" altLang="en-US"/>
          </a:p>
        </p:txBody>
      </p:sp>
    </p:spTree>
    <p:extLst>
      <p:ext uri="{BB962C8B-B14F-4D97-AF65-F5344CB8AC3E}">
        <p14:creationId xmlns:p14="http://schemas.microsoft.com/office/powerpoint/2010/main" val="2065339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E1B5A9D-6682-42B7-A4C7-7D2EB635E505}" type="datetimeFigureOut">
              <a:rPr lang="zh-TW" altLang="en-US" smtClean="0"/>
              <a:pPr/>
              <a:t>2017/7/4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D664F19-1EA3-4F19-80B8-B55829B26FA5}" type="slidenum">
              <a:rPr lang="zh-TW" altLang="en-US" smtClean="0"/>
              <a:pPr/>
              <a:t>‹#›</a:t>
            </a:fld>
            <a:endParaRPr lang="zh-TW" altLang="en-US"/>
          </a:p>
        </p:txBody>
      </p:sp>
    </p:spTree>
    <p:extLst>
      <p:ext uri="{BB962C8B-B14F-4D97-AF65-F5344CB8AC3E}">
        <p14:creationId xmlns:p14="http://schemas.microsoft.com/office/powerpoint/2010/main" val="319538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7/4/2017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7/4/2017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7/4/2017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7/4/2017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7/4/2017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7/4/2017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7/4/2017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7/4/2017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7/4/2017</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 id="2147483665" r:id="rId14"/>
  </p:sldLayoutIdLst>
  <p:transition spd="slow">
    <p:wipe dir="d"/>
  </p:transition>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209799" y="228600"/>
            <a:ext cx="6561571" cy="4724400"/>
          </a:xfrm>
        </p:spPr>
        <p:txBody>
          <a:bodyPr>
            <a:normAutofit/>
          </a:bodyPr>
          <a:lstStyle/>
          <a:p>
            <a:pPr algn="ctr"/>
            <a:r>
              <a:rPr lang="en-US" dirty="0">
                <a:solidFill>
                  <a:schemeClr val="accent1">
                    <a:lumMod val="75000"/>
                  </a:schemeClr>
                </a:solidFill>
              </a:rPr>
              <a:t>PRS</a:t>
            </a:r>
            <a:br>
              <a:rPr lang="en-US" dirty="0">
                <a:solidFill>
                  <a:schemeClr val="accent1">
                    <a:lumMod val="75000"/>
                  </a:schemeClr>
                </a:solidFill>
              </a:rPr>
            </a:br>
            <a:r>
              <a:rPr lang="en-US" dirty="0">
                <a:solidFill>
                  <a:schemeClr val="accent1">
                    <a:lumMod val="75000"/>
                  </a:schemeClr>
                </a:solidFill>
              </a:rPr>
              <a:t>Co-resident Objective Measure of</a:t>
            </a:r>
            <a:br>
              <a:rPr lang="en-US" dirty="0">
                <a:solidFill>
                  <a:schemeClr val="accent1">
                    <a:lumMod val="75000"/>
                  </a:schemeClr>
                </a:solidFill>
              </a:rPr>
            </a:br>
            <a:r>
              <a:rPr lang="en-US" dirty="0">
                <a:solidFill>
                  <a:schemeClr val="accent1">
                    <a:lumMod val="75000"/>
                  </a:schemeClr>
                </a:solidFill>
              </a:rPr>
              <a:t>IHC Stain Performance for </a:t>
            </a:r>
            <a:br>
              <a:rPr lang="en-US" dirty="0">
                <a:solidFill>
                  <a:schemeClr val="accent1">
                    <a:lumMod val="75000"/>
                  </a:schemeClr>
                </a:solidFill>
              </a:rPr>
            </a:br>
            <a:r>
              <a:rPr lang="en-US" dirty="0">
                <a:solidFill>
                  <a:schemeClr val="accent1">
                    <a:lumMod val="75000"/>
                  </a:schemeClr>
                </a:solidFill>
              </a:rPr>
              <a:t>Process QC and Diagnostic Aid</a:t>
            </a:r>
          </a:p>
        </p:txBody>
      </p:sp>
      <p:sp>
        <p:nvSpPr>
          <p:cNvPr id="3" name="Subtitle 2"/>
          <p:cNvSpPr>
            <a:spLocks noGrp="1"/>
          </p:cNvSpPr>
          <p:nvPr>
            <p:ph type="subTitle" idx="1"/>
            <p:custDataLst>
              <p:tags r:id="rId3"/>
            </p:custDataLst>
          </p:nvPr>
        </p:nvSpPr>
        <p:spPr>
          <a:xfrm>
            <a:off x="6191250" y="4648200"/>
            <a:ext cx="2334128" cy="990600"/>
          </a:xfrm>
        </p:spPr>
        <p:txBody>
          <a:bodyPr>
            <a:normAutofit/>
          </a:bodyPr>
          <a:lstStyle/>
          <a:p>
            <a:r>
              <a:rPr lang="en-US" dirty="0"/>
              <a:t>Frederick Husher</a:t>
            </a:r>
          </a:p>
          <a:p>
            <a:r>
              <a:rPr lang="en-US" dirty="0" err="1"/>
              <a:t>Jee</a:t>
            </a:r>
            <a:r>
              <a:rPr lang="en-US" dirty="0"/>
              <a:t> Shum</a:t>
            </a:r>
          </a:p>
        </p:txBody>
      </p:sp>
      <p:pic>
        <p:nvPicPr>
          <p:cNvPr id="4" name="Picture 3">
            <a:extLst>
              <a:ext uri="{FF2B5EF4-FFF2-40B4-BE49-F238E27FC236}">
                <a16:creationId xmlns="" xmlns:a16="http://schemas.microsoft.com/office/drawing/2014/main" id="{74D5E178-6F72-4498-A9B8-FD5998BAE98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994160" y="6019800"/>
            <a:ext cx="1512168" cy="608702"/>
          </a:xfrm>
          <a:prstGeom prst="rect">
            <a:avLst/>
          </a:prstGeom>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3EBD050-6961-4ADF-81B8-D0DB5B71A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38"/>
            <a:ext cx="9144000" cy="6876738"/>
          </a:xfrm>
          <a:prstGeom prst="rect">
            <a:avLst/>
          </a:prstGeom>
        </p:spPr>
      </p:pic>
    </p:spTree>
    <p:extLst>
      <p:ext uri="{BB962C8B-B14F-4D97-AF65-F5344CB8AC3E}">
        <p14:creationId xmlns:p14="http://schemas.microsoft.com/office/powerpoint/2010/main" val="4275305716"/>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185136B-1F68-436A-8C65-6D572DB0C692}"/>
              </a:ext>
            </a:extLst>
          </p:cNvPr>
          <p:cNvSpPr txBox="1"/>
          <p:nvPr/>
        </p:nvSpPr>
        <p:spPr>
          <a:xfrm>
            <a:off x="457200" y="381000"/>
            <a:ext cx="8229600" cy="954107"/>
          </a:xfrm>
          <a:prstGeom prst="rect">
            <a:avLst/>
          </a:prstGeom>
          <a:noFill/>
        </p:spPr>
        <p:txBody>
          <a:bodyPr wrap="square" rtlCol="0">
            <a:spAutoFit/>
          </a:bodyPr>
          <a:lstStyle/>
          <a:p>
            <a:pPr algn="ctr"/>
            <a:r>
              <a:rPr lang="en-US" sz="2800" b="1" dirty="0">
                <a:solidFill>
                  <a:schemeClr val="accent1">
                    <a:lumMod val="75000"/>
                  </a:schemeClr>
                </a:solidFill>
              </a:rPr>
              <a:t>Here Are Two Currently Produced Amino-</a:t>
            </a:r>
            <a:r>
              <a:rPr lang="en-US" sz="2800" b="1" dirty="0" err="1">
                <a:solidFill>
                  <a:schemeClr val="accent1">
                    <a:lumMod val="75000"/>
                  </a:schemeClr>
                </a:solidFill>
              </a:rPr>
              <a:t>silane</a:t>
            </a:r>
            <a:r>
              <a:rPr lang="en-US" sz="2800" b="1" dirty="0">
                <a:solidFill>
                  <a:schemeClr val="accent1">
                    <a:lumMod val="75000"/>
                  </a:schemeClr>
                </a:solidFill>
              </a:rPr>
              <a:t> Coated Slides</a:t>
            </a:r>
            <a:endParaRPr lang="en-US" sz="2800" dirty="0">
              <a:solidFill>
                <a:schemeClr val="accent1">
                  <a:lumMod val="75000"/>
                </a:schemeClr>
              </a:solidFill>
            </a:endParaRPr>
          </a:p>
        </p:txBody>
      </p:sp>
      <p:pic>
        <p:nvPicPr>
          <p:cNvPr id="8" name="Picture 7">
            <a:extLst>
              <a:ext uri="{FF2B5EF4-FFF2-40B4-BE49-F238E27FC236}">
                <a16:creationId xmlns="" xmlns:a16="http://schemas.microsoft.com/office/drawing/2014/main" id="{0799AFA5-FC76-4AAD-9FEE-14F5DFF774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 y="1637073"/>
            <a:ext cx="4267200" cy="3027974"/>
          </a:xfrm>
          <a:prstGeom prst="rect">
            <a:avLst/>
          </a:prstGeom>
        </p:spPr>
      </p:pic>
      <p:pic>
        <p:nvPicPr>
          <p:cNvPr id="10" name="Picture 9">
            <a:extLst>
              <a:ext uri="{FF2B5EF4-FFF2-40B4-BE49-F238E27FC236}">
                <a16:creationId xmlns="" xmlns:a16="http://schemas.microsoft.com/office/drawing/2014/main" id="{C62BC372-050B-4544-92FE-8850CD37D45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14850" y="3733800"/>
            <a:ext cx="4408593" cy="3124200"/>
          </a:xfrm>
          <a:prstGeom prst="rect">
            <a:avLst/>
          </a:prstGeom>
        </p:spPr>
      </p:pic>
    </p:spTree>
    <p:extLst>
      <p:ext uri="{BB962C8B-B14F-4D97-AF65-F5344CB8AC3E}">
        <p14:creationId xmlns:p14="http://schemas.microsoft.com/office/powerpoint/2010/main" val="4188680205"/>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D31C6F-B5BF-4492-9AAB-EEC72276492F}"/>
              </a:ext>
            </a:extLst>
          </p:cNvPr>
          <p:cNvSpPr>
            <a:spLocks noGrp="1"/>
          </p:cNvSpPr>
          <p:nvPr>
            <p:ph type="title"/>
          </p:nvPr>
        </p:nvSpPr>
        <p:spPr>
          <a:xfrm>
            <a:off x="723900" y="381000"/>
            <a:ext cx="8077200" cy="1219200"/>
          </a:xfrm>
        </p:spPr>
        <p:txBody>
          <a:bodyPr>
            <a:normAutofit/>
          </a:bodyPr>
          <a:lstStyle/>
          <a:p>
            <a:pPr algn="ctr"/>
            <a:r>
              <a:rPr lang="en-US" b="1" dirty="0">
                <a:solidFill>
                  <a:schemeClr val="accent1">
                    <a:lumMod val="75000"/>
                  </a:schemeClr>
                </a:solidFill>
              </a:rPr>
              <a:t>Heat Induced Epitope Retrieval </a:t>
            </a:r>
            <a:endParaRPr lang="en-US" dirty="0">
              <a:solidFill>
                <a:schemeClr val="accent1">
                  <a:lumMod val="75000"/>
                </a:schemeClr>
              </a:solidFill>
            </a:endParaRPr>
          </a:p>
        </p:txBody>
      </p:sp>
      <p:sp>
        <p:nvSpPr>
          <p:cNvPr id="3" name="TextBox 2">
            <a:extLst>
              <a:ext uri="{FF2B5EF4-FFF2-40B4-BE49-F238E27FC236}">
                <a16:creationId xmlns="" xmlns:a16="http://schemas.microsoft.com/office/drawing/2014/main" id="{E3F521B3-2E0D-4662-8A90-FDB42A2AC675}"/>
              </a:ext>
            </a:extLst>
          </p:cNvPr>
          <p:cNvSpPr txBox="1"/>
          <p:nvPr/>
        </p:nvSpPr>
        <p:spPr>
          <a:xfrm>
            <a:off x="1524000" y="2133600"/>
            <a:ext cx="6477000" cy="3883114"/>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The HIER process uses a buffer ranging between pH 6 to 9</a:t>
            </a:r>
          </a:p>
          <a:p>
            <a:pPr marL="342900" marR="0" lvl="0" indent="-342900">
              <a:lnSpc>
                <a:spcPct val="107000"/>
              </a:lnSpc>
              <a:spcBef>
                <a:spcPts val="0"/>
              </a:spcBef>
              <a:spcAft>
                <a:spcPts val="0"/>
              </a:spcAft>
              <a:buFont typeface="Symbol" panose="05050102010706020507" pitchFamily="18" charset="2"/>
              <a:buChar char=""/>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Heat is applied at about 95</a:t>
            </a:r>
            <a:r>
              <a:rPr lang="en-US" sz="2800" b="1" dirty="0">
                <a:latin typeface="Calibri" panose="020F0502020204030204" pitchFamily="34" charset="0"/>
                <a:ea typeface="Calibri" panose="020F0502020204030204" pitchFamily="34" charset="0"/>
                <a:cs typeface="Calibri" panose="020F0502020204030204" pitchFamily="34" charset="0"/>
              </a:rPr>
              <a:t>˚</a:t>
            </a:r>
            <a:r>
              <a:rPr lang="en-US" sz="2800" b="1" dirty="0">
                <a:latin typeface="Calibri" panose="020F0502020204030204" pitchFamily="34" charset="0"/>
                <a:ea typeface="Calibri" panose="020F0502020204030204" pitchFamily="34" charset="0"/>
                <a:cs typeface="Times New Roman" panose="02020603050405020304" pitchFamily="18" charset="0"/>
              </a:rPr>
              <a:t>C for 10-15 minutes</a:t>
            </a:r>
          </a:p>
          <a:p>
            <a:pPr marL="342900" marR="0" lvl="0" indent="-342900">
              <a:lnSpc>
                <a:spcPct val="107000"/>
              </a:lnSpc>
              <a:spcBef>
                <a:spcPts val="0"/>
              </a:spcBef>
              <a:spcAft>
                <a:spcPts val="800"/>
              </a:spcAft>
              <a:buFont typeface="Symbol" panose="05050102010706020507" pitchFamily="18" charset="2"/>
              <a:buChar char=""/>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Damage can cause feature loss and non-specific staining</a:t>
            </a:r>
          </a:p>
        </p:txBody>
      </p:sp>
    </p:spTree>
    <p:extLst>
      <p:ext uri="{BB962C8B-B14F-4D97-AF65-F5344CB8AC3E}">
        <p14:creationId xmlns:p14="http://schemas.microsoft.com/office/powerpoint/2010/main" val="1233942558"/>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8F2BF3FB-FB23-421A-B029-AA5EA1BA0600}"/>
              </a:ext>
            </a:extLst>
          </p:cNvPr>
          <p:cNvSpPr>
            <a:spLocks noGrp="1"/>
          </p:cNvSpPr>
          <p:nvPr>
            <p:ph type="title"/>
          </p:nvPr>
        </p:nvSpPr>
        <p:spPr>
          <a:xfrm>
            <a:off x="4191000" y="1219200"/>
            <a:ext cx="4343400" cy="762000"/>
          </a:xfrm>
        </p:spPr>
        <p:txBody>
          <a:bodyPr/>
          <a:lstStyle/>
          <a:p>
            <a:r>
              <a:rPr lang="en-US" dirty="0">
                <a:solidFill>
                  <a:schemeClr val="accent1">
                    <a:lumMod val="75000"/>
                  </a:schemeClr>
                </a:solidFill>
              </a:rPr>
              <a:t>The PRS Targets</a:t>
            </a:r>
          </a:p>
        </p:txBody>
      </p:sp>
      <p:sp>
        <p:nvSpPr>
          <p:cNvPr id="8" name="TextBox 7">
            <a:extLst>
              <a:ext uri="{FF2B5EF4-FFF2-40B4-BE49-F238E27FC236}">
                <a16:creationId xmlns="" xmlns:a16="http://schemas.microsoft.com/office/drawing/2014/main" id="{B7B2A1EC-3D8D-40EA-9704-E39271281294}"/>
              </a:ext>
            </a:extLst>
          </p:cNvPr>
          <p:cNvSpPr txBox="1"/>
          <p:nvPr/>
        </p:nvSpPr>
        <p:spPr>
          <a:xfrm>
            <a:off x="3048000" y="2362200"/>
            <a:ext cx="5867400" cy="3422091"/>
          </a:xfrm>
          <a:prstGeom prst="rect">
            <a:avLst/>
          </a:prstGeom>
          <a:noFill/>
        </p:spPr>
        <p:txBody>
          <a:bodyPr wrap="square" rtlCol="0">
            <a:spAutoFit/>
          </a:bodyPr>
          <a:lstStyle/>
          <a:p>
            <a:pPr marL="914400" marR="0" lvl="1" indent="-457200">
              <a:lnSpc>
                <a:spcPct val="107000"/>
              </a:lnSpc>
              <a:spcBef>
                <a:spcPts val="0"/>
              </a:spcBef>
              <a:spcAft>
                <a:spcPts val="0"/>
              </a:spcAft>
              <a:buFont typeface="Wingdings" panose="05000000000000000000" pitchFamily="2" charset="2"/>
              <a:buChar char="v"/>
            </a:pPr>
            <a:r>
              <a:rPr lang="en-US" sz="2800" b="1" dirty="0">
                <a:latin typeface="Calibri" panose="020F0502020204030204" pitchFamily="34" charset="0"/>
                <a:ea typeface="Calibri" panose="020F0502020204030204" pitchFamily="34" charset="0"/>
                <a:cs typeface="Times New Roman" panose="02020603050405020304" pitchFamily="18" charset="0"/>
              </a:rPr>
              <a:t>Protein mixtures</a:t>
            </a:r>
          </a:p>
          <a:p>
            <a:pPr marL="1371600" marR="0" lvl="2" indent="-457200">
              <a:lnSpc>
                <a:spcPct val="107000"/>
              </a:lnSpc>
              <a:spcBef>
                <a:spcPts val="0"/>
              </a:spcBef>
              <a:spcAft>
                <a:spcPts val="0"/>
              </a:spcAft>
              <a:buFont typeface="Wingdings" panose="05000000000000000000" pitchFamily="2"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Secondary stain targets</a:t>
            </a:r>
          </a:p>
          <a:p>
            <a:pPr marL="1371600" marR="0" lvl="2" indent="-457200">
              <a:lnSpc>
                <a:spcPct val="107000"/>
              </a:lnSpc>
              <a:spcBef>
                <a:spcPts val="0"/>
              </a:spcBef>
              <a:spcAft>
                <a:spcPts val="0"/>
              </a:spcAft>
              <a:buFont typeface="Wingdings" panose="05000000000000000000" pitchFamily="2"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Primary Antigen stain targets</a:t>
            </a:r>
          </a:p>
          <a:p>
            <a:pPr marL="914400" marR="0" lvl="1" indent="-457200">
              <a:lnSpc>
                <a:spcPct val="107000"/>
              </a:lnSpc>
              <a:spcBef>
                <a:spcPts val="0"/>
              </a:spcBef>
              <a:spcAft>
                <a:spcPts val="0"/>
              </a:spcAft>
              <a:buFont typeface="Wingdings" panose="05000000000000000000" pitchFamily="2" charset="2"/>
              <a:buChar char="v"/>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914400" marR="0" lvl="1" indent="-457200">
              <a:lnSpc>
                <a:spcPct val="107000"/>
              </a:lnSpc>
              <a:spcBef>
                <a:spcPts val="0"/>
              </a:spcBef>
              <a:spcAft>
                <a:spcPts val="0"/>
              </a:spcAft>
              <a:buFont typeface="Wingdings" panose="05000000000000000000" pitchFamily="2" charset="2"/>
              <a:buChar char="v"/>
            </a:pPr>
            <a:r>
              <a:rPr lang="en-US" sz="2800" b="1" dirty="0">
                <a:latin typeface="Calibri" panose="020F0502020204030204" pitchFamily="34" charset="0"/>
                <a:ea typeface="Calibri" panose="020F0502020204030204" pitchFamily="34" charset="0"/>
                <a:cs typeface="Times New Roman" panose="02020603050405020304" pitchFamily="18" charset="0"/>
              </a:rPr>
              <a:t>Special Stain targets </a:t>
            </a:r>
          </a:p>
          <a:p>
            <a:pPr marL="914400" marR="0" lvl="1" indent="-457200">
              <a:lnSpc>
                <a:spcPct val="107000"/>
              </a:lnSpc>
              <a:spcBef>
                <a:spcPts val="0"/>
              </a:spcBef>
              <a:spcAft>
                <a:spcPts val="800"/>
              </a:spcAft>
              <a:buFont typeface="Wingdings" panose="05000000000000000000" pitchFamily="2" charset="2"/>
              <a:buChar char="v"/>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914400" marR="0" lvl="1" indent="-457200">
              <a:lnSpc>
                <a:spcPct val="107000"/>
              </a:lnSpc>
              <a:spcBef>
                <a:spcPts val="0"/>
              </a:spcBef>
              <a:spcAft>
                <a:spcPts val="800"/>
              </a:spcAft>
              <a:buFont typeface="Wingdings" panose="05000000000000000000" pitchFamily="2" charset="2"/>
              <a:buChar char="v"/>
            </a:pPr>
            <a:r>
              <a:rPr lang="en-US" sz="2800" b="1" dirty="0">
                <a:latin typeface="Calibri" panose="020F0502020204030204" pitchFamily="34" charset="0"/>
                <a:ea typeface="Calibri" panose="020F0502020204030204" pitchFamily="34" charset="0"/>
                <a:cs typeface="Times New Roman" panose="02020603050405020304" pitchFamily="18" charset="0"/>
              </a:rPr>
              <a:t>Black and white pigment targets</a:t>
            </a:r>
          </a:p>
        </p:txBody>
      </p:sp>
      <p:pic>
        <p:nvPicPr>
          <p:cNvPr id="9" name="Picture Placeholder 8">
            <a:extLst>
              <a:ext uri="{FF2B5EF4-FFF2-40B4-BE49-F238E27FC236}">
                <a16:creationId xmlns="" xmlns:a16="http://schemas.microsoft.com/office/drawing/2014/main" id="{79E86698-E80D-44B8-BC24-F756A14100F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a:xfrm>
            <a:off x="457200" y="5562600"/>
            <a:ext cx="2133600" cy="990600"/>
          </a:xfrm>
          <a:prstGeom prst="rect">
            <a:avLst/>
          </a:prstGeom>
        </p:spPr>
      </p:pic>
    </p:spTree>
    <p:extLst>
      <p:ext uri="{BB962C8B-B14F-4D97-AF65-F5344CB8AC3E}">
        <p14:creationId xmlns:p14="http://schemas.microsoft.com/office/powerpoint/2010/main" val="4150400502"/>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5808453"/>
            <a:ext cx="7848600" cy="1143000"/>
          </a:xfrm>
          <a:ln w="3175">
            <a:noFill/>
          </a:ln>
        </p:spPr>
        <p:txBody>
          <a:bodyPr>
            <a:normAutofit/>
          </a:bodyPr>
          <a:lstStyle/>
          <a:p>
            <a:r>
              <a:rPr lang="en-US" sz="3600" spc="100" dirty="0">
                <a:solidFill>
                  <a:schemeClr val="accent1">
                    <a:lumMod val="75000"/>
                  </a:schemeClr>
                </a:solidFill>
                <a:latin typeface="Arial" pitchFamily="34" charset="0"/>
                <a:cs typeface="Arial" pitchFamily="34" charset="0"/>
              </a:rPr>
              <a:t> </a:t>
            </a:r>
          </a:p>
        </p:txBody>
      </p:sp>
      <p:sp>
        <p:nvSpPr>
          <p:cNvPr id="3" name="內容版面配置區 2"/>
          <p:cNvSpPr>
            <a:spLocks noGrp="1"/>
          </p:cNvSpPr>
          <p:nvPr>
            <p:ph idx="1"/>
          </p:nvPr>
        </p:nvSpPr>
        <p:spPr>
          <a:xfrm>
            <a:off x="2743200" y="1447800"/>
            <a:ext cx="6400800" cy="4678363"/>
          </a:xfrm>
        </p:spPr>
        <p:txBody>
          <a:bodyPr>
            <a:normAutofit fontScale="92500" lnSpcReduction="10000"/>
          </a:bodyPr>
          <a:lstStyle/>
          <a:p>
            <a:r>
              <a:rPr lang="en-US" altLang="zh-TW" sz="4000" b="1" dirty="0"/>
              <a:t>Possible Errors: </a:t>
            </a:r>
          </a:p>
          <a:p>
            <a:pPr lvl="1">
              <a:buFont typeface="Wingdings" panose="05000000000000000000" pitchFamily="2" charset="2"/>
              <a:buChar char="§"/>
            </a:pPr>
            <a:r>
              <a:rPr lang="en-US" sz="3200" b="1" dirty="0">
                <a:cs typeface="Arial" pitchFamily="34" charset="0"/>
              </a:rPr>
              <a:t>Human error</a:t>
            </a:r>
          </a:p>
          <a:p>
            <a:pPr lvl="1">
              <a:buFont typeface="Wingdings" panose="05000000000000000000" pitchFamily="2" charset="2"/>
              <a:buChar char="§"/>
            </a:pPr>
            <a:r>
              <a:rPr lang="en-US" sz="3200" b="1" dirty="0">
                <a:cs typeface="Arial" pitchFamily="34" charset="0"/>
              </a:rPr>
              <a:t>Machine failure</a:t>
            </a:r>
          </a:p>
          <a:p>
            <a:pPr lvl="1">
              <a:buFont typeface="Wingdings" panose="05000000000000000000" pitchFamily="2" charset="2"/>
              <a:buChar char="§"/>
            </a:pPr>
            <a:r>
              <a:rPr lang="en-US" sz="3200" b="1" dirty="0">
                <a:cs typeface="Arial" pitchFamily="34" charset="0"/>
              </a:rPr>
              <a:t>Cumulative processing variation</a:t>
            </a:r>
          </a:p>
          <a:p>
            <a:pPr lvl="1">
              <a:buFont typeface="Wingdings" panose="05000000000000000000" pitchFamily="2" charset="2"/>
              <a:buChar char="§"/>
            </a:pPr>
            <a:r>
              <a:rPr lang="en-US" sz="3200" b="1" dirty="0">
                <a:cs typeface="Arial" pitchFamily="34" charset="0"/>
              </a:rPr>
              <a:t>Effect the final stained result</a:t>
            </a:r>
          </a:p>
          <a:p>
            <a:pPr lvl="1">
              <a:buFont typeface="Wingdings" panose="05000000000000000000" pitchFamily="2" charset="2"/>
              <a:buChar char="§"/>
            </a:pPr>
            <a:r>
              <a:rPr lang="en-US" sz="3200" b="1" dirty="0">
                <a:cs typeface="Arial" pitchFamily="34" charset="0"/>
              </a:rPr>
              <a:t>Lack of QC and process control</a:t>
            </a:r>
          </a:p>
          <a:p>
            <a:pPr lvl="1">
              <a:buFont typeface="Wingdings" panose="05000000000000000000" pitchFamily="2" charset="2"/>
              <a:buChar char="§"/>
            </a:pPr>
            <a:r>
              <a:rPr lang="en-US" sz="3200" b="1" dirty="0">
                <a:cs typeface="Arial" pitchFamily="34" charset="0"/>
              </a:rPr>
              <a:t>Subjective diagnostic interpretation</a:t>
            </a:r>
          </a:p>
          <a:p>
            <a:pPr lvl="1">
              <a:buFont typeface="Wingdings" panose="05000000000000000000" pitchFamily="2" charset="2"/>
              <a:buChar char="§"/>
            </a:pPr>
            <a:r>
              <a:rPr lang="en-US" sz="3200" b="1" dirty="0">
                <a:cs typeface="Arial" pitchFamily="34" charset="0"/>
              </a:rPr>
              <a:t>False negative result</a:t>
            </a:r>
            <a:r>
              <a:rPr lang="en-US" sz="3200" b="1" dirty="0">
                <a:latin typeface="Arial" pitchFamily="34" charset="0"/>
                <a:cs typeface="Arial" pitchFamily="34" charset="0"/>
              </a:rPr>
              <a:t> </a:t>
            </a:r>
          </a:p>
          <a:p>
            <a:pPr lvl="1"/>
            <a:endParaRPr lang="zh-TW" altLang="en-US" dirty="0"/>
          </a:p>
        </p:txBody>
      </p:sp>
      <p:pic>
        <p:nvPicPr>
          <p:cNvPr id="5"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8200" y="1118065"/>
            <a:ext cx="1563735" cy="4592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 xmlns:a16="http://schemas.microsoft.com/office/drawing/2014/main" id="{6DB37506-E8AF-4393-B4DF-4F3E7176C94D}"/>
              </a:ext>
            </a:extLst>
          </p:cNvPr>
          <p:cNvSpPr txBox="1"/>
          <p:nvPr/>
        </p:nvSpPr>
        <p:spPr>
          <a:xfrm>
            <a:off x="1501346" y="373997"/>
            <a:ext cx="7162800" cy="646331"/>
          </a:xfrm>
          <a:prstGeom prst="rect">
            <a:avLst/>
          </a:prstGeom>
          <a:noFill/>
        </p:spPr>
        <p:txBody>
          <a:bodyPr wrap="square" rtlCol="0">
            <a:spAutoFit/>
          </a:bodyPr>
          <a:lstStyle/>
          <a:p>
            <a:r>
              <a:rPr lang="en-US" sz="3600" b="1" dirty="0">
                <a:solidFill>
                  <a:schemeClr val="accent1">
                    <a:lumMod val="75000"/>
                  </a:schemeClr>
                </a:solidFill>
              </a:rPr>
              <a:t>Traditional Subjective Biopsy Slide</a:t>
            </a:r>
          </a:p>
        </p:txBody>
      </p:sp>
    </p:spTree>
    <p:extLst>
      <p:ext uri="{BB962C8B-B14F-4D97-AF65-F5344CB8AC3E}">
        <p14:creationId xmlns:p14="http://schemas.microsoft.com/office/powerpoint/2010/main" val="383129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10"/>
          <p:cNvGrpSpPr/>
          <p:nvPr/>
        </p:nvGrpSpPr>
        <p:grpSpPr>
          <a:xfrm>
            <a:off x="895350" y="1447800"/>
            <a:ext cx="1409950" cy="4681314"/>
            <a:chOff x="738632" y="135270"/>
            <a:chExt cx="1903707" cy="6279108"/>
          </a:xfrm>
        </p:grpSpPr>
        <p:sp>
          <p:nvSpPr>
            <p:cNvPr id="54" name="TextBox 16"/>
            <p:cNvSpPr txBox="1"/>
            <p:nvPr/>
          </p:nvSpPr>
          <p:spPr>
            <a:xfrm>
              <a:off x="738632" y="135270"/>
              <a:ext cx="1608070" cy="707886"/>
            </a:xfrm>
            <a:prstGeom prst="rect">
              <a:avLst/>
            </a:prstGeom>
            <a:noFill/>
          </p:spPr>
          <p:txBody>
            <a:bodyPr wrap="none" rtlCol="0">
              <a:spAutoFit/>
            </a:bodyPr>
            <a:lstStyle/>
            <a:p>
              <a:r>
                <a:rPr lang="en-US" sz="2000" b="1" dirty="0"/>
                <a:t>Known tissue</a:t>
              </a:r>
            </a:p>
            <a:p>
              <a:r>
                <a:rPr lang="en-US" sz="2000" b="1" dirty="0"/>
                <a:t>    sausage</a:t>
              </a:r>
            </a:p>
          </p:txBody>
        </p:sp>
        <p:pic>
          <p:nvPicPr>
            <p:cNvPr id="55"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5857" y="1181797"/>
              <a:ext cx="1806482" cy="52325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 name="Rectangle 1"/>
          <p:cNvSpPr/>
          <p:nvPr/>
        </p:nvSpPr>
        <p:spPr>
          <a:xfrm>
            <a:off x="2781228" y="2228026"/>
            <a:ext cx="5924872" cy="3785652"/>
          </a:xfrm>
          <a:prstGeom prst="rect">
            <a:avLst/>
          </a:prstGeom>
        </p:spPr>
        <p:txBody>
          <a:bodyPr wrap="square">
            <a:spAutoFit/>
          </a:bodyPr>
          <a:lstStyle/>
          <a:p>
            <a:r>
              <a:rPr lang="en-US" sz="3000" b="1" dirty="0"/>
              <a:t>Multi-tissue sausage that is fixed and embedded for sectioning, whose members react with one of more primary antibodies. </a:t>
            </a:r>
          </a:p>
          <a:p>
            <a:endParaRPr lang="en-US" sz="3000" b="1" dirty="0"/>
          </a:p>
          <a:p>
            <a:r>
              <a:rPr lang="en-US" sz="3000" b="1" dirty="0"/>
              <a:t>There is no control over the antigen density so the QC is only pass/fail at best</a:t>
            </a:r>
          </a:p>
        </p:txBody>
      </p:sp>
      <p:sp>
        <p:nvSpPr>
          <p:cNvPr id="4" name="TextBox 3">
            <a:extLst>
              <a:ext uri="{FF2B5EF4-FFF2-40B4-BE49-F238E27FC236}">
                <a16:creationId xmlns="" xmlns:a16="http://schemas.microsoft.com/office/drawing/2014/main" id="{92BC9737-C766-44B0-A968-6E22F39F03CD}"/>
              </a:ext>
            </a:extLst>
          </p:cNvPr>
          <p:cNvSpPr txBox="1"/>
          <p:nvPr/>
        </p:nvSpPr>
        <p:spPr>
          <a:xfrm>
            <a:off x="2305300" y="401419"/>
            <a:ext cx="6400800" cy="646331"/>
          </a:xfrm>
          <a:prstGeom prst="rect">
            <a:avLst/>
          </a:prstGeom>
          <a:noFill/>
        </p:spPr>
        <p:txBody>
          <a:bodyPr wrap="square" rtlCol="0">
            <a:spAutoFit/>
          </a:bodyPr>
          <a:lstStyle/>
          <a:p>
            <a:r>
              <a:rPr lang="en-US" sz="3600" b="1" dirty="0">
                <a:solidFill>
                  <a:schemeClr val="accent1">
                    <a:lumMod val="75000"/>
                  </a:schemeClr>
                </a:solidFill>
              </a:rPr>
              <a:t>Control Slides Now Used</a:t>
            </a:r>
          </a:p>
        </p:txBody>
      </p:sp>
    </p:spTree>
    <p:extLst>
      <p:ext uri="{BB962C8B-B14F-4D97-AF65-F5344CB8AC3E}">
        <p14:creationId xmlns:p14="http://schemas.microsoft.com/office/powerpoint/2010/main" val="346646167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11"/>
          <p:cNvGrpSpPr/>
          <p:nvPr/>
        </p:nvGrpSpPr>
        <p:grpSpPr>
          <a:xfrm>
            <a:off x="853968" y="838200"/>
            <a:ext cx="1360818" cy="4969346"/>
            <a:chOff x="3239396" y="-241012"/>
            <a:chExt cx="1805361" cy="6688016"/>
          </a:xfrm>
        </p:grpSpPr>
        <p:pic>
          <p:nvPicPr>
            <p:cNvPr id="57" name="Picture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9659" y="1214422"/>
              <a:ext cx="1805098" cy="5232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8" name="TextBox 20"/>
            <p:cNvSpPr txBox="1"/>
            <p:nvPr/>
          </p:nvSpPr>
          <p:spPr>
            <a:xfrm>
              <a:off x="3239396" y="-241012"/>
              <a:ext cx="1496243" cy="1015663"/>
            </a:xfrm>
            <a:prstGeom prst="rect">
              <a:avLst/>
            </a:prstGeom>
            <a:noFill/>
          </p:spPr>
          <p:txBody>
            <a:bodyPr wrap="none" rtlCol="0">
              <a:spAutoFit/>
            </a:bodyPr>
            <a:lstStyle/>
            <a:p>
              <a:r>
                <a:rPr lang="en-US" sz="2000" b="1" dirty="0"/>
                <a:t>Peptide on</a:t>
              </a:r>
            </a:p>
            <a:p>
              <a:r>
                <a:rPr lang="en-US" sz="2000" b="1" dirty="0"/>
                <a:t>Compressed</a:t>
              </a:r>
            </a:p>
            <a:p>
              <a:r>
                <a:rPr lang="en-US" sz="2000" b="1" dirty="0"/>
                <a:t>  polymer</a:t>
              </a:r>
            </a:p>
          </p:txBody>
        </p:sp>
      </p:grpSp>
      <p:sp>
        <p:nvSpPr>
          <p:cNvPr id="2" name="Rectangle 1"/>
          <p:cNvSpPr/>
          <p:nvPr/>
        </p:nvSpPr>
        <p:spPr>
          <a:xfrm>
            <a:off x="2743200" y="838200"/>
            <a:ext cx="6145088" cy="5447645"/>
          </a:xfrm>
          <a:prstGeom prst="rect">
            <a:avLst/>
          </a:prstGeom>
        </p:spPr>
        <p:txBody>
          <a:bodyPr wrap="square">
            <a:spAutoFit/>
          </a:bodyPr>
          <a:lstStyle/>
          <a:p>
            <a:r>
              <a:rPr lang="en-US" sz="2900" b="1" dirty="0"/>
              <a:t>Primary peptides attached to a polymer backbone that is compressed, embedded, and sectioned. </a:t>
            </a:r>
          </a:p>
          <a:p>
            <a:endParaRPr lang="en-US" sz="2900" b="1" dirty="0"/>
          </a:p>
          <a:p>
            <a:r>
              <a:rPr lang="en-US" sz="2900" b="1" dirty="0"/>
              <a:t>Typically, only one primary peptide per section. </a:t>
            </a:r>
          </a:p>
          <a:p>
            <a:endParaRPr lang="en-US" sz="2900" b="1" dirty="0"/>
          </a:p>
          <a:p>
            <a:r>
              <a:rPr lang="en-US" sz="2900" b="1" dirty="0"/>
              <a:t>Very difficult to from consistent antigen concentration density targets. </a:t>
            </a:r>
          </a:p>
          <a:p>
            <a:endParaRPr lang="en-US" sz="2900" b="1" dirty="0"/>
          </a:p>
          <a:p>
            <a:r>
              <a:rPr lang="en-US" sz="2900" b="1" dirty="0"/>
              <a:t>Thus, the result do not produce objective measure results.</a:t>
            </a:r>
          </a:p>
        </p:txBody>
      </p:sp>
    </p:spTree>
    <p:extLst>
      <p:ext uri="{BB962C8B-B14F-4D97-AF65-F5344CB8AC3E}">
        <p14:creationId xmlns:p14="http://schemas.microsoft.com/office/powerpoint/2010/main" val="196214119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a:off x="1066800" y="980728"/>
            <a:ext cx="1368624" cy="4762406"/>
            <a:chOff x="5600272" y="50949"/>
            <a:chExt cx="1798942" cy="6363430"/>
          </a:xfrm>
        </p:grpSpPr>
        <p:pic>
          <p:nvPicPr>
            <p:cNvPr id="51"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00273" y="1181796"/>
              <a:ext cx="1798941" cy="5232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 name="TextBox 10"/>
            <p:cNvSpPr txBox="1"/>
            <p:nvPr/>
          </p:nvSpPr>
          <p:spPr>
            <a:xfrm>
              <a:off x="5600272" y="50949"/>
              <a:ext cx="1707104" cy="1069236"/>
            </a:xfrm>
            <a:prstGeom prst="rect">
              <a:avLst/>
            </a:prstGeom>
            <a:noFill/>
          </p:spPr>
          <p:txBody>
            <a:bodyPr wrap="none" rtlCol="0">
              <a:spAutoFit/>
            </a:bodyPr>
            <a:lstStyle/>
            <a:p>
              <a:r>
                <a:rPr lang="en-US" sz="2300" b="1" dirty="0"/>
                <a:t>Peptides</a:t>
              </a:r>
            </a:p>
            <a:p>
              <a:r>
                <a:rPr lang="en-US" sz="2300" b="1" dirty="0"/>
                <a:t>on beads</a:t>
              </a:r>
            </a:p>
          </p:txBody>
        </p:sp>
      </p:grpSp>
      <p:sp>
        <p:nvSpPr>
          <p:cNvPr id="2" name="Rectangle 1"/>
          <p:cNvSpPr/>
          <p:nvPr/>
        </p:nvSpPr>
        <p:spPr>
          <a:xfrm>
            <a:off x="2743200" y="762000"/>
            <a:ext cx="6225480" cy="5262979"/>
          </a:xfrm>
          <a:prstGeom prst="rect">
            <a:avLst/>
          </a:prstGeom>
        </p:spPr>
        <p:txBody>
          <a:bodyPr wrap="square">
            <a:spAutoFit/>
          </a:bodyPr>
          <a:lstStyle/>
          <a:p>
            <a:r>
              <a:rPr lang="en-US" sz="2800" b="1" dirty="0"/>
              <a:t>Primary peptides attached to coated beads, which are deposited in a mono-layer slurry. </a:t>
            </a:r>
          </a:p>
          <a:p>
            <a:endParaRPr lang="en-US" sz="2800" b="1" dirty="0"/>
          </a:p>
          <a:p>
            <a:r>
              <a:rPr lang="en-US" sz="2800" b="1" dirty="0"/>
              <a:t>The slurry can contain different peptide concentration beads as well as know density colored beads.</a:t>
            </a:r>
          </a:p>
          <a:p>
            <a:endParaRPr lang="en-US" sz="2800" b="1" dirty="0"/>
          </a:p>
          <a:p>
            <a:r>
              <a:rPr lang="en-US" sz="2800" b="1" dirty="0"/>
              <a:t>Requires each bead to be images. However, since the bead does not present a level surface to the imaging system and light source</a:t>
            </a:r>
            <a:r>
              <a:rPr lang="en-US" dirty="0"/>
              <a:t>.</a:t>
            </a:r>
          </a:p>
        </p:txBody>
      </p:sp>
    </p:spTree>
    <p:extLst>
      <p:ext uri="{BB962C8B-B14F-4D97-AF65-F5344CB8AC3E}">
        <p14:creationId xmlns:p14="http://schemas.microsoft.com/office/powerpoint/2010/main" val="38971527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60071" y="2209800"/>
            <a:ext cx="5700730" cy="2123658"/>
          </a:xfrm>
          <a:prstGeom prst="rect">
            <a:avLst/>
          </a:prstGeom>
          <a:noFill/>
        </p:spPr>
        <p:txBody>
          <a:bodyPr wrap="square" lIns="91440" tIns="45720" rIns="91440" bIns="45720">
            <a:spAutoFit/>
            <a:scene3d>
              <a:camera prst="obliqueTopLeft"/>
              <a:lightRig rig="balanced" dir="t">
                <a:rot lat="0" lon="0" rev="2100000"/>
              </a:lightRig>
            </a:scene3d>
            <a:sp3d extrusionH="57150" prstMaterial="metal">
              <a:bevelT w="38100" h="25400" prst="angle"/>
              <a:contourClr>
                <a:schemeClr val="bg2"/>
              </a:contourClr>
            </a:sp3d>
          </a:bodyPr>
          <a:lstStyle/>
          <a:p>
            <a:r>
              <a:rPr lang="en-US" sz="4400" b="1" spc="300" dirty="0">
                <a:ln w="19050">
                  <a:solidFill>
                    <a:schemeClr val="tx1"/>
                  </a:solidFill>
                </a:ln>
                <a:solidFill>
                  <a:srgbClr val="FFCA21"/>
                </a:solidFill>
                <a:latin typeface="Tahoma" pitchFamily="34" charset="0"/>
                <a:ea typeface="Tahoma" pitchFamily="34" charset="0"/>
                <a:cs typeface="Tahoma" pitchFamily="34" charset="0"/>
              </a:rPr>
              <a:t>Process </a:t>
            </a:r>
          </a:p>
          <a:p>
            <a:pPr algn="ctr"/>
            <a:r>
              <a:rPr lang="en-US" sz="4400" b="1" spc="300" dirty="0">
                <a:ln w="19050">
                  <a:solidFill>
                    <a:schemeClr val="tx1"/>
                  </a:solidFill>
                </a:ln>
                <a:solidFill>
                  <a:srgbClr val="FFCA21"/>
                </a:solidFill>
                <a:latin typeface="Tahoma" pitchFamily="34" charset="0"/>
                <a:ea typeface="Tahoma" pitchFamily="34" charset="0"/>
                <a:cs typeface="Tahoma" pitchFamily="34" charset="0"/>
              </a:rPr>
              <a:t>Record </a:t>
            </a:r>
          </a:p>
          <a:p>
            <a:pPr algn="r"/>
            <a:r>
              <a:rPr lang="en-US" sz="4400" b="1" spc="300" dirty="0">
                <a:ln w="19050">
                  <a:solidFill>
                    <a:schemeClr val="tx1"/>
                  </a:solidFill>
                </a:ln>
                <a:solidFill>
                  <a:srgbClr val="FFCA21"/>
                </a:solidFill>
                <a:latin typeface="Tahoma" pitchFamily="34" charset="0"/>
                <a:ea typeface="Tahoma" pitchFamily="34" charset="0"/>
                <a:cs typeface="Tahoma" pitchFamily="34" charset="0"/>
              </a:rPr>
              <a:t>Slide</a:t>
            </a:r>
            <a:endParaRPr lang="en-US" sz="4400" b="1" cap="none" spc="300" dirty="0">
              <a:ln w="19050">
                <a:solidFill>
                  <a:schemeClr val="tx1"/>
                </a:solidFill>
              </a:ln>
              <a:solidFill>
                <a:srgbClr val="FFCA21"/>
              </a:solidFill>
              <a:effectLst/>
              <a:latin typeface="Tahoma" pitchFamily="34" charset="0"/>
              <a:ea typeface="Tahoma" pitchFamily="34" charset="0"/>
              <a:cs typeface="Tahoma" pitchFamily="34" charset="0"/>
            </a:endParaRPr>
          </a:p>
        </p:txBody>
      </p:sp>
      <p:sp>
        <p:nvSpPr>
          <p:cNvPr id="5" name="Rectangle 4"/>
          <p:cNvSpPr/>
          <p:nvPr/>
        </p:nvSpPr>
        <p:spPr>
          <a:xfrm>
            <a:off x="2760071" y="615969"/>
            <a:ext cx="5976664" cy="101566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prst="angle"/>
              <a:contourClr>
                <a:schemeClr val="bg2"/>
              </a:contourClr>
            </a:sp3d>
          </a:bodyPr>
          <a:lstStyle/>
          <a:p>
            <a:pPr algn="ctr"/>
            <a:r>
              <a:rPr lang="en-US" sz="3000" b="1" dirty="0">
                <a:ln w="12700">
                  <a:solidFill>
                    <a:schemeClr val="tx1"/>
                  </a:solidFill>
                </a:ln>
                <a:solidFill>
                  <a:srgbClr val="FFCA21"/>
                </a:solidFill>
                <a:latin typeface="Arial Black" pitchFamily="34" charset="0"/>
              </a:rPr>
              <a:t>Introducing the new solution for</a:t>
            </a:r>
            <a:r>
              <a:rPr lang="en-US" sz="3000" b="1" cap="none" spc="0" dirty="0">
                <a:ln w="12700">
                  <a:solidFill>
                    <a:schemeClr val="tx1"/>
                  </a:solidFill>
                </a:ln>
                <a:solidFill>
                  <a:srgbClr val="FFCA21"/>
                </a:solidFill>
                <a:effectLst/>
                <a:latin typeface="Arial Black" pitchFamily="34" charset="0"/>
              </a:rPr>
              <a:t> IHC </a:t>
            </a: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2000" y="1612582"/>
            <a:ext cx="1470870" cy="4221655"/>
          </a:xfrm>
          <a:prstGeom prst="rect">
            <a:avLst/>
          </a:prstGeom>
        </p:spPr>
      </p:pic>
      <p:pic>
        <p:nvPicPr>
          <p:cNvPr id="6" name="Picture 5">
            <a:extLst>
              <a:ext uri="{FF2B5EF4-FFF2-40B4-BE49-F238E27FC236}">
                <a16:creationId xmlns="" xmlns:a16="http://schemas.microsoft.com/office/drawing/2014/main" id="{715B0335-6C32-4341-936C-59416FA4029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94160" y="6019800"/>
            <a:ext cx="1512168" cy="608702"/>
          </a:xfrm>
          <a:prstGeom prst="rect">
            <a:avLst/>
          </a:prstGeom>
        </p:spPr>
      </p:pic>
    </p:spTree>
    <p:extLst>
      <p:ext uri="{BB962C8B-B14F-4D97-AF65-F5344CB8AC3E}">
        <p14:creationId xmlns:p14="http://schemas.microsoft.com/office/powerpoint/2010/main" val="41841160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1" y="285751"/>
            <a:ext cx="8118764" cy="707886"/>
          </a:xfrm>
          <a:prstGeom prst="rect">
            <a:avLst/>
          </a:prstGeom>
          <a:noFill/>
          <a:ln w="12700">
            <a:noFill/>
          </a:ln>
        </p:spPr>
        <p:txBody>
          <a:bodyPr wrap="square" rtlCol="0">
            <a:spAutoFit/>
          </a:bodyPr>
          <a:lstStyle/>
          <a:p>
            <a:r>
              <a:rPr lang="en-US" sz="3200" b="1" dirty="0">
                <a:latin typeface="Cambria" pitchFamily="18" charset="0"/>
              </a:rPr>
              <a:t>    </a:t>
            </a:r>
            <a:r>
              <a:rPr lang="en-US" sz="4000" b="1" dirty="0">
                <a:solidFill>
                  <a:schemeClr val="accent1">
                    <a:lumMod val="75000"/>
                  </a:schemeClr>
                </a:solidFill>
              </a:rPr>
              <a:t>The  Process  Record  Slide  Targets</a:t>
            </a:r>
          </a:p>
        </p:txBody>
      </p:sp>
      <p:sp>
        <p:nvSpPr>
          <p:cNvPr id="10" name="文字方塊 9"/>
          <p:cNvSpPr txBox="1"/>
          <p:nvPr/>
        </p:nvSpPr>
        <p:spPr>
          <a:xfrm>
            <a:off x="8728364" y="6286500"/>
            <a:ext cx="184731" cy="369332"/>
          </a:xfrm>
          <a:prstGeom prst="rect">
            <a:avLst/>
          </a:prstGeom>
          <a:noFill/>
        </p:spPr>
        <p:txBody>
          <a:bodyPr wrap="none" rtlCol="0">
            <a:spAutoFit/>
          </a:bodyPr>
          <a:lstStyle/>
          <a:p>
            <a:endParaRPr lang="zh-HK" alt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1484784"/>
            <a:ext cx="1474540" cy="42484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148" y="1772590"/>
            <a:ext cx="6558972" cy="3813623"/>
          </a:xfrm>
          <a:prstGeom prst="rect">
            <a:avLst/>
          </a:prstGeom>
        </p:spPr>
      </p:pic>
    </p:spTree>
    <p:extLst>
      <p:ext uri="{BB962C8B-B14F-4D97-AF65-F5344CB8AC3E}">
        <p14:creationId xmlns:p14="http://schemas.microsoft.com/office/powerpoint/2010/main" val="3896898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438400"/>
            <a:ext cx="7391400" cy="1981200"/>
          </a:xfrm>
          <a:prstGeom prst="rect">
            <a:avLst/>
          </a:prstGeom>
          <a:noFill/>
        </p:spPr>
        <p:txBody>
          <a:bodyPr wrap="square" rtlCol="0">
            <a:noAutofit/>
          </a:bodyPr>
          <a:lstStyle/>
          <a:p>
            <a:pPr algn="ctr"/>
            <a:r>
              <a:rPr lang="en-US" sz="4800" dirty="0">
                <a:ln w="9525">
                  <a:solidFill>
                    <a:schemeClr val="tx1"/>
                  </a:solidFill>
                </a:ln>
                <a:solidFill>
                  <a:schemeClr val="accent1">
                    <a:lumMod val="75000"/>
                  </a:schemeClr>
                </a:solidFill>
                <a:latin typeface="+mj-lt"/>
              </a:rPr>
              <a:t>Successful IHC Diagnosis </a:t>
            </a:r>
          </a:p>
          <a:p>
            <a:pPr algn="ctr"/>
            <a:r>
              <a:rPr lang="en-US" sz="4800" dirty="0">
                <a:ln w="9525">
                  <a:solidFill>
                    <a:schemeClr val="tx1"/>
                  </a:solidFill>
                </a:ln>
                <a:solidFill>
                  <a:schemeClr val="accent1">
                    <a:lumMod val="75000"/>
                  </a:schemeClr>
                </a:solidFill>
                <a:latin typeface="+mj-lt"/>
              </a:rPr>
              <a:t>Starts With an Effective </a:t>
            </a:r>
          </a:p>
          <a:p>
            <a:pPr algn="ctr"/>
            <a:r>
              <a:rPr lang="en-US" sz="4800" dirty="0">
                <a:ln w="9525">
                  <a:solidFill>
                    <a:schemeClr val="tx1"/>
                  </a:solidFill>
                </a:ln>
                <a:solidFill>
                  <a:schemeClr val="accent1">
                    <a:lumMod val="75000"/>
                  </a:schemeClr>
                </a:solidFill>
                <a:latin typeface="+mj-lt"/>
              </a:rPr>
              <a:t>Process QC</a:t>
            </a:r>
            <a:endParaRPr lang="en-US" sz="4800" dirty="0">
              <a:solidFill>
                <a:schemeClr val="accent1">
                  <a:lumMod val="75000"/>
                </a:schemeClr>
              </a:solidFill>
              <a:latin typeface="+mj-lt"/>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533400"/>
            <a:ext cx="3124200" cy="6628503"/>
          </a:xfrm>
          <a:prstGeom prst="rect">
            <a:avLst/>
          </a:prstGeom>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3504A79-DD98-43C5-9990-83E3976D4A4A}"/>
              </a:ext>
            </a:extLst>
          </p:cNvPr>
          <p:cNvSpPr txBox="1"/>
          <p:nvPr/>
        </p:nvSpPr>
        <p:spPr>
          <a:xfrm>
            <a:off x="990600" y="1012686"/>
            <a:ext cx="7924800" cy="5324535"/>
          </a:xfrm>
          <a:prstGeom prst="rect">
            <a:avLst/>
          </a:prstGeom>
          <a:noFill/>
        </p:spPr>
        <p:txBody>
          <a:bodyPr wrap="square" rtlCol="0">
            <a:spAutoFit/>
          </a:bodyPr>
          <a:lstStyle/>
          <a:p>
            <a:endParaRPr lang="en-US" sz="2000" dirty="0"/>
          </a:p>
          <a:p>
            <a:r>
              <a:rPr lang="en-US" sz="2000" b="1" dirty="0"/>
              <a:t>There are three lines of protein deposits all covered by a Paraffin film layer</a:t>
            </a:r>
          </a:p>
          <a:p>
            <a:endParaRPr lang="en-US" sz="2000" b="1" dirty="0"/>
          </a:p>
          <a:p>
            <a:r>
              <a:rPr lang="en-US" sz="2000" b="1" dirty="0"/>
              <a:t>Two secondary gradient density arrays of mouse &amp; rabbit each following a square law curve</a:t>
            </a:r>
          </a:p>
          <a:p>
            <a:endParaRPr lang="en-US" sz="2000" b="1" dirty="0"/>
          </a:p>
          <a:p>
            <a:r>
              <a:rPr lang="en-US" sz="2000" b="1" dirty="0"/>
              <a:t>Primary gradient density arrays for each primary antigen each following a square law curve</a:t>
            </a:r>
          </a:p>
          <a:p>
            <a:endParaRPr lang="en-US" sz="2000" b="1" dirty="0"/>
          </a:p>
          <a:p>
            <a:r>
              <a:rPr lang="en-US" sz="2000" b="1" dirty="0"/>
              <a:t>While dot pairs are shown, we will be using 3-dot arrays to better map onto the secondary array</a:t>
            </a:r>
          </a:p>
          <a:p>
            <a:endParaRPr lang="en-US" sz="2000" b="1" dirty="0"/>
          </a:p>
          <a:p>
            <a:r>
              <a:rPr lang="en-US" sz="2000" b="1" dirty="0"/>
              <a:t>A HIER monitor to capture the behavior of the antigen recovery process</a:t>
            </a:r>
          </a:p>
          <a:p>
            <a:endParaRPr lang="en-US" sz="2000" b="1" dirty="0"/>
          </a:p>
          <a:p>
            <a:r>
              <a:rPr lang="en-US" sz="2000" b="1" dirty="0"/>
              <a:t>All with the same protein blend but differing formaldehyde cross-linking densities</a:t>
            </a:r>
          </a:p>
        </p:txBody>
      </p:sp>
      <p:sp>
        <p:nvSpPr>
          <p:cNvPr id="3" name="TextBox 2">
            <a:extLst>
              <a:ext uri="{FF2B5EF4-FFF2-40B4-BE49-F238E27FC236}">
                <a16:creationId xmlns="" xmlns:a16="http://schemas.microsoft.com/office/drawing/2014/main" id="{5CEB80AA-6030-4BA9-9FAF-DEA95E064005}"/>
              </a:ext>
            </a:extLst>
          </p:cNvPr>
          <p:cNvSpPr txBox="1"/>
          <p:nvPr/>
        </p:nvSpPr>
        <p:spPr>
          <a:xfrm>
            <a:off x="1219200" y="304800"/>
            <a:ext cx="7467600" cy="707886"/>
          </a:xfrm>
          <a:prstGeom prst="rect">
            <a:avLst/>
          </a:prstGeom>
          <a:noFill/>
        </p:spPr>
        <p:txBody>
          <a:bodyPr wrap="square" rtlCol="0">
            <a:spAutoFit/>
          </a:bodyPr>
          <a:lstStyle/>
          <a:p>
            <a:r>
              <a:rPr lang="en-US" sz="4000" b="1" dirty="0">
                <a:solidFill>
                  <a:schemeClr val="accent1">
                    <a:lumMod val="75000"/>
                  </a:schemeClr>
                </a:solidFill>
              </a:rPr>
              <a:t>The Process Record Slide Targets</a:t>
            </a:r>
          </a:p>
        </p:txBody>
      </p:sp>
    </p:spTree>
    <p:extLst>
      <p:ext uri="{BB962C8B-B14F-4D97-AF65-F5344CB8AC3E}">
        <p14:creationId xmlns:p14="http://schemas.microsoft.com/office/powerpoint/2010/main" val="3913071780"/>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E2D0ACE-1E33-4176-8630-95AC00DE2021}"/>
              </a:ext>
            </a:extLst>
          </p:cNvPr>
          <p:cNvSpPr txBox="1"/>
          <p:nvPr/>
        </p:nvSpPr>
        <p:spPr>
          <a:xfrm>
            <a:off x="1600200" y="533400"/>
            <a:ext cx="6629400" cy="646331"/>
          </a:xfrm>
          <a:prstGeom prst="rect">
            <a:avLst/>
          </a:prstGeom>
          <a:noFill/>
        </p:spPr>
        <p:txBody>
          <a:bodyPr wrap="square" rtlCol="0">
            <a:spAutoFit/>
          </a:bodyPr>
          <a:lstStyle/>
          <a:p>
            <a:pPr algn="ctr"/>
            <a:r>
              <a:rPr lang="en-US" sz="3600" b="1" dirty="0">
                <a:solidFill>
                  <a:schemeClr val="accent1">
                    <a:lumMod val="75000"/>
                  </a:schemeClr>
                </a:solidFill>
              </a:rPr>
              <a:t>The QC Use of The PRS</a:t>
            </a:r>
            <a:endParaRPr lang="en-US" sz="3600" dirty="0">
              <a:solidFill>
                <a:schemeClr val="accent1">
                  <a:lumMod val="75000"/>
                </a:schemeClr>
              </a:solidFill>
            </a:endParaRPr>
          </a:p>
        </p:txBody>
      </p:sp>
      <p:sp>
        <p:nvSpPr>
          <p:cNvPr id="3" name="TextBox 2">
            <a:extLst>
              <a:ext uri="{FF2B5EF4-FFF2-40B4-BE49-F238E27FC236}">
                <a16:creationId xmlns="" xmlns:a16="http://schemas.microsoft.com/office/drawing/2014/main" id="{5CF094FE-05ED-46DA-9D21-9BFB997119C8}"/>
              </a:ext>
            </a:extLst>
          </p:cNvPr>
          <p:cNvSpPr txBox="1"/>
          <p:nvPr/>
        </p:nvSpPr>
        <p:spPr>
          <a:xfrm>
            <a:off x="1633151" y="2971800"/>
            <a:ext cx="6934200" cy="3422091"/>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Mouse &amp; Rabbit 2D secondary stain reactive gradient density array</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One each of Mouse &amp; Rabbit 3D secondary stain reactive targets </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One of more 2D primary antigen gradient density arrays</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Black and white reference targets</a:t>
            </a:r>
            <a:endParaRPr lang="en-US" sz="2800" b="1" dirty="0"/>
          </a:p>
        </p:txBody>
      </p:sp>
      <p:sp>
        <p:nvSpPr>
          <p:cNvPr id="4" name="TextBox 3">
            <a:extLst>
              <a:ext uri="{FF2B5EF4-FFF2-40B4-BE49-F238E27FC236}">
                <a16:creationId xmlns="" xmlns:a16="http://schemas.microsoft.com/office/drawing/2014/main" id="{B2B8D452-3346-4C69-8EDC-4648C229B976}"/>
              </a:ext>
            </a:extLst>
          </p:cNvPr>
          <p:cNvSpPr txBox="1"/>
          <p:nvPr/>
        </p:nvSpPr>
        <p:spPr>
          <a:xfrm>
            <a:off x="457200" y="1578802"/>
            <a:ext cx="8110151" cy="993926"/>
          </a:xfrm>
          <a:prstGeom prst="rect">
            <a:avLst/>
          </a:prstGeom>
          <a:noFill/>
        </p:spPr>
        <p:txBody>
          <a:bodyPr wrap="square" rtlCol="0">
            <a:spAutoFit/>
          </a:bodyPr>
          <a:lstStyle/>
          <a:p>
            <a:pPr marL="457200" marR="0">
              <a:lnSpc>
                <a:spcPct val="107000"/>
              </a:lnSpc>
              <a:spcBef>
                <a:spcPts val="0"/>
              </a:spcBef>
              <a:spcAft>
                <a:spcPts val="800"/>
              </a:spcAft>
            </a:pP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PRS is broken into three basic regions of operation: </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6186201"/>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432A251-EF8C-4AE8-A666-FA3F987EA402}"/>
              </a:ext>
            </a:extLst>
          </p:cNvPr>
          <p:cNvSpPr txBox="1"/>
          <p:nvPr/>
        </p:nvSpPr>
        <p:spPr>
          <a:xfrm>
            <a:off x="914400" y="457200"/>
            <a:ext cx="7848600" cy="954107"/>
          </a:xfrm>
          <a:prstGeom prst="rect">
            <a:avLst/>
          </a:prstGeom>
          <a:noFill/>
        </p:spPr>
        <p:txBody>
          <a:bodyPr wrap="square" rtlCol="0">
            <a:spAutoFit/>
          </a:bodyPr>
          <a:lstStyle/>
          <a:p>
            <a:pPr algn="ctr"/>
            <a:r>
              <a:rPr lang="en-US" sz="2800" b="1" dirty="0">
                <a:solidFill>
                  <a:schemeClr val="accent1">
                    <a:lumMod val="75000"/>
                  </a:schemeClr>
                </a:solidFill>
              </a:rPr>
              <a:t>How the Secondary Stain Reagent Kit performance is Captured in the Mouse &amp; Rabbit Arrays</a:t>
            </a:r>
            <a:endParaRPr lang="en-US" sz="2800" dirty="0">
              <a:solidFill>
                <a:schemeClr val="accent1">
                  <a:lumMod val="75000"/>
                </a:schemeClr>
              </a:solidFill>
            </a:endParaRPr>
          </a:p>
        </p:txBody>
      </p:sp>
      <p:sp>
        <p:nvSpPr>
          <p:cNvPr id="3" name="TextBox 2">
            <a:extLst>
              <a:ext uri="{FF2B5EF4-FFF2-40B4-BE49-F238E27FC236}">
                <a16:creationId xmlns="" xmlns:a16="http://schemas.microsoft.com/office/drawing/2014/main" id="{96266C1C-0E22-492D-BBC7-4F9F4F88FE5B}"/>
              </a:ext>
            </a:extLst>
          </p:cNvPr>
          <p:cNvSpPr txBox="1"/>
          <p:nvPr/>
        </p:nvSpPr>
        <p:spPr>
          <a:xfrm>
            <a:off x="3429000" y="2590800"/>
            <a:ext cx="5105400" cy="3108543"/>
          </a:xfrm>
          <a:prstGeom prst="rect">
            <a:avLst/>
          </a:prstGeom>
          <a:noFill/>
        </p:spPr>
        <p:txBody>
          <a:bodyPr wrap="square" rtlCol="0">
            <a:spAutoFit/>
          </a:bodyPr>
          <a:lstStyle/>
          <a:p>
            <a:pPr marL="285750" lvl="0" indent="-285750">
              <a:buFont typeface="Arial" panose="020B0604020202020204" pitchFamily="34" charset="0"/>
              <a:buChar char="•"/>
            </a:pPr>
            <a:r>
              <a:rPr lang="en-US" sz="2800" b="1" dirty="0"/>
              <a:t>Mouse &amp; Rabbit arrays use verified concentrations of IgG proteins</a:t>
            </a:r>
          </a:p>
          <a:p>
            <a:pPr lvl="0"/>
            <a:endParaRPr lang="en-US" sz="2800" b="1" dirty="0"/>
          </a:p>
          <a:p>
            <a:pPr marL="285750" lvl="0" indent="-285750">
              <a:buFont typeface="Arial" panose="020B0604020202020204" pitchFamily="34" charset="0"/>
              <a:buChar char="•"/>
            </a:pPr>
            <a:r>
              <a:rPr lang="en-US" sz="2800" b="1" dirty="0"/>
              <a:t>All proteins are impacted the same by the antigen retrieval process</a:t>
            </a:r>
          </a:p>
        </p:txBody>
      </p:sp>
      <p:pic>
        <p:nvPicPr>
          <p:cNvPr id="5" name="Picture 4">
            <a:extLst>
              <a:ext uri="{FF2B5EF4-FFF2-40B4-BE49-F238E27FC236}">
                <a16:creationId xmlns="" xmlns:a16="http://schemas.microsoft.com/office/drawing/2014/main" id="{D8104AAB-9D74-4A05-9D69-E201BE23A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286000"/>
            <a:ext cx="1460500" cy="3987800"/>
          </a:xfrm>
          <a:prstGeom prst="rect">
            <a:avLst/>
          </a:prstGeom>
        </p:spPr>
      </p:pic>
    </p:spTree>
    <p:extLst>
      <p:ext uri="{BB962C8B-B14F-4D97-AF65-F5344CB8AC3E}">
        <p14:creationId xmlns:p14="http://schemas.microsoft.com/office/powerpoint/2010/main" val="2269074599"/>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E3A9F03-FD79-4953-B8B5-9B7218667597}"/>
              </a:ext>
            </a:extLst>
          </p:cNvPr>
          <p:cNvSpPr txBox="1"/>
          <p:nvPr/>
        </p:nvSpPr>
        <p:spPr>
          <a:xfrm>
            <a:off x="838200" y="685800"/>
            <a:ext cx="7543800" cy="954107"/>
          </a:xfrm>
          <a:prstGeom prst="rect">
            <a:avLst/>
          </a:prstGeom>
          <a:noFill/>
        </p:spPr>
        <p:txBody>
          <a:bodyPr wrap="square" rtlCol="0">
            <a:spAutoFit/>
          </a:bodyPr>
          <a:lstStyle/>
          <a:p>
            <a:pPr algn="ctr"/>
            <a:r>
              <a:rPr lang="en-US" sz="2800" b="1" dirty="0">
                <a:solidFill>
                  <a:schemeClr val="accent1">
                    <a:lumMod val="75000"/>
                  </a:schemeClr>
                </a:solidFill>
              </a:rPr>
              <a:t>How the Primary Antibody Reagent performance is Captured in the Mating Antigen array</a:t>
            </a:r>
            <a:endParaRPr lang="en-US" sz="2800" dirty="0">
              <a:solidFill>
                <a:schemeClr val="accent1">
                  <a:lumMod val="75000"/>
                </a:schemeClr>
              </a:solidFill>
            </a:endParaRPr>
          </a:p>
        </p:txBody>
      </p:sp>
      <p:sp>
        <p:nvSpPr>
          <p:cNvPr id="3" name="TextBox 2">
            <a:extLst>
              <a:ext uri="{FF2B5EF4-FFF2-40B4-BE49-F238E27FC236}">
                <a16:creationId xmlns="" xmlns:a16="http://schemas.microsoft.com/office/drawing/2014/main" id="{A0CDF0DB-E572-44A0-AE3D-BE59035D2CB5}"/>
              </a:ext>
            </a:extLst>
          </p:cNvPr>
          <p:cNvSpPr txBox="1"/>
          <p:nvPr/>
        </p:nvSpPr>
        <p:spPr>
          <a:xfrm>
            <a:off x="3962400" y="2209800"/>
            <a:ext cx="4267200" cy="3319498"/>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Primary antigen carrier proteins use verified concentrations</a:t>
            </a:r>
          </a:p>
          <a:p>
            <a:pPr marL="342900" marR="0" lvl="0" indent="-342900">
              <a:lnSpc>
                <a:spcPct val="107000"/>
              </a:lnSpc>
              <a:spcBef>
                <a:spcPts val="0"/>
              </a:spcBef>
              <a:spcAft>
                <a:spcPts val="0"/>
              </a:spcAft>
              <a:buFont typeface="Symbol" panose="05050102010706020507" pitchFamily="18" charset="2"/>
              <a:buChar char=""/>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All proteins are impacted the same by the antigen retrieval process</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 xmlns:a16="http://schemas.microsoft.com/office/drawing/2014/main" id="{312D7504-3D16-4998-8ABA-E4673E4D7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057400"/>
            <a:ext cx="1460500" cy="3987800"/>
          </a:xfrm>
          <a:prstGeom prst="rect">
            <a:avLst/>
          </a:prstGeom>
        </p:spPr>
      </p:pic>
    </p:spTree>
    <p:extLst>
      <p:ext uri="{BB962C8B-B14F-4D97-AF65-F5344CB8AC3E}">
        <p14:creationId xmlns:p14="http://schemas.microsoft.com/office/powerpoint/2010/main" val="3587020114"/>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F4396CD-3E19-4FA8-9BA8-55043BEFD20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685800"/>
            <a:ext cx="7620000" cy="5715000"/>
          </a:xfrm>
          <a:prstGeom prst="rect">
            <a:avLst/>
          </a:prstGeom>
        </p:spPr>
      </p:pic>
    </p:spTree>
    <p:extLst>
      <p:ext uri="{BB962C8B-B14F-4D97-AF65-F5344CB8AC3E}">
        <p14:creationId xmlns:p14="http://schemas.microsoft.com/office/powerpoint/2010/main" val="80298738"/>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7571" y="44624"/>
            <a:ext cx="81049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itchFamily="18" charset="0"/>
                <a:ea typeface="+mn-ea"/>
                <a:cs typeface="+mn-cs"/>
              </a:rPr>
              <a:t> </a:t>
            </a:r>
          </a:p>
        </p:txBody>
      </p:sp>
      <p:pic>
        <p:nvPicPr>
          <p:cNvPr id="10" name="Picture 9">
            <a:extLst>
              <a:ext uri="{FF2B5EF4-FFF2-40B4-BE49-F238E27FC236}">
                <a16:creationId xmlns="" xmlns:a16="http://schemas.microsoft.com/office/drawing/2014/main" id="{8E413743-D913-499A-8EE1-5A746FE660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62632"/>
            <a:ext cx="9144000" cy="6156356"/>
          </a:xfrm>
          <a:prstGeom prst="rect">
            <a:avLst/>
          </a:prstGeom>
        </p:spPr>
      </p:pic>
    </p:spTree>
    <p:extLst>
      <p:ext uri="{BB962C8B-B14F-4D97-AF65-F5344CB8AC3E}">
        <p14:creationId xmlns:p14="http://schemas.microsoft.com/office/powerpoint/2010/main" val="5910009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501736-C97A-48C1-B479-974194C2AC82}"/>
              </a:ext>
            </a:extLst>
          </p:cNvPr>
          <p:cNvSpPr>
            <a:spLocks noGrp="1"/>
          </p:cNvSpPr>
          <p:nvPr>
            <p:ph type="title"/>
          </p:nvPr>
        </p:nvSpPr>
        <p:spPr/>
        <p:txBody>
          <a:bodyPr>
            <a:normAutofit fontScale="90000"/>
          </a:bodyPr>
          <a:lstStyle/>
          <a:p>
            <a:pPr algn="ctr"/>
            <a:r>
              <a:rPr lang="en-US" b="1" dirty="0">
                <a:solidFill>
                  <a:schemeClr val="accent1">
                    <a:lumMod val="75000"/>
                  </a:schemeClr>
                </a:solidFill>
              </a:rPr>
              <a:t>How does the PRS aid the Whole Slide Imaging (WSI)</a:t>
            </a:r>
            <a:endParaRPr lang="en-US" dirty="0">
              <a:solidFill>
                <a:schemeClr val="accent1">
                  <a:lumMod val="75000"/>
                </a:schemeClr>
              </a:solidFill>
            </a:endParaRPr>
          </a:p>
        </p:txBody>
      </p:sp>
      <p:sp>
        <p:nvSpPr>
          <p:cNvPr id="3" name="Content Placeholder 2">
            <a:extLst>
              <a:ext uri="{FF2B5EF4-FFF2-40B4-BE49-F238E27FC236}">
                <a16:creationId xmlns="" xmlns:a16="http://schemas.microsoft.com/office/drawing/2014/main" id="{6714C744-BF51-42B8-AB69-AB36C1FABE2B}"/>
              </a:ext>
            </a:extLst>
          </p:cNvPr>
          <p:cNvSpPr>
            <a:spLocks noGrp="1"/>
          </p:cNvSpPr>
          <p:nvPr>
            <p:ph idx="1"/>
          </p:nvPr>
        </p:nvSpPr>
        <p:spPr>
          <a:xfrm>
            <a:off x="1143000" y="1752600"/>
            <a:ext cx="7543800" cy="4297363"/>
          </a:xfrm>
        </p:spPr>
        <p:txBody>
          <a:bodyPr>
            <a:normAutofit fontScale="92500" lnSpcReduction="10000"/>
          </a:bodyPr>
          <a:lstStyle/>
          <a:p>
            <a:pPr lvl="0"/>
            <a:r>
              <a:rPr lang="en-US" sz="2800" b="1" dirty="0"/>
              <a:t>Black and white baseline targets to set illumination level </a:t>
            </a:r>
          </a:p>
          <a:p>
            <a:pPr lvl="0"/>
            <a:endParaRPr lang="en-US" sz="2800" b="1" dirty="0"/>
          </a:p>
          <a:p>
            <a:pPr lvl="0"/>
            <a:r>
              <a:rPr lang="en-US" sz="2800" b="1" dirty="0"/>
              <a:t>Slide background: washed out or truncated</a:t>
            </a:r>
          </a:p>
          <a:p>
            <a:pPr lvl="0"/>
            <a:endParaRPr lang="en-US" sz="2800" b="1" dirty="0"/>
          </a:p>
          <a:p>
            <a:pPr lvl="0"/>
            <a:r>
              <a:rPr lang="en-US" sz="2800" b="1" dirty="0"/>
              <a:t>PRS incorporates black and white targets</a:t>
            </a:r>
          </a:p>
          <a:p>
            <a:pPr lvl="0"/>
            <a:endParaRPr lang="en-US" sz="2800" b="1" dirty="0"/>
          </a:p>
          <a:p>
            <a:pPr lvl="0"/>
            <a:r>
              <a:rPr lang="en-US" sz="2800" b="1" dirty="0"/>
              <a:t>Represents working range on slide</a:t>
            </a:r>
          </a:p>
          <a:p>
            <a:pPr lvl="0"/>
            <a:endParaRPr lang="en-US" sz="2800" b="1" dirty="0"/>
          </a:p>
          <a:p>
            <a:pPr lvl="0"/>
            <a:r>
              <a:rPr lang="en-US" sz="2800" b="1" dirty="0"/>
              <a:t>3D target builds antigen scale to apply to tissue</a:t>
            </a:r>
          </a:p>
          <a:p>
            <a:pPr marL="0" indent="0">
              <a:buNone/>
            </a:pPr>
            <a:endParaRPr lang="en-US" dirty="0"/>
          </a:p>
        </p:txBody>
      </p:sp>
    </p:spTree>
    <p:extLst>
      <p:ext uri="{BB962C8B-B14F-4D97-AF65-F5344CB8AC3E}">
        <p14:creationId xmlns:p14="http://schemas.microsoft.com/office/powerpoint/2010/main" val="501810573"/>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08909" y="271903"/>
            <a:ext cx="6788727" cy="564809"/>
          </a:xfrm>
          <a:prstGeom prst="rect">
            <a:avLst/>
          </a:prstGeom>
        </p:spPr>
      </p:pic>
      <p:sp>
        <p:nvSpPr>
          <p:cNvPr id="13" name="Rectangle 12"/>
          <p:cNvSpPr/>
          <p:nvPr/>
        </p:nvSpPr>
        <p:spPr>
          <a:xfrm>
            <a:off x="1870364" y="1873600"/>
            <a:ext cx="7273636" cy="430887"/>
          </a:xfrm>
          <a:prstGeom prst="rect">
            <a:avLst/>
          </a:prstGeom>
          <a:ln w="19050">
            <a:noFill/>
          </a:ln>
        </p:spPr>
        <p:txBody>
          <a:bodyPr wrap="square">
            <a:spAutoFit/>
          </a:bodyPr>
          <a:lstStyle/>
          <a:p>
            <a:r>
              <a:rPr lang="en-US" sz="2200" b="1" dirty="0"/>
              <a:t>• Records the IHC staining  experience</a:t>
            </a:r>
          </a:p>
        </p:txBody>
      </p:sp>
      <p:sp>
        <p:nvSpPr>
          <p:cNvPr id="14" name="Rectangle 13"/>
          <p:cNvSpPr/>
          <p:nvPr/>
        </p:nvSpPr>
        <p:spPr>
          <a:xfrm>
            <a:off x="1870363" y="2339147"/>
            <a:ext cx="6927273" cy="769441"/>
          </a:xfrm>
          <a:prstGeom prst="rect">
            <a:avLst/>
          </a:prstGeom>
          <a:ln w="19050">
            <a:noFill/>
          </a:ln>
        </p:spPr>
        <p:txBody>
          <a:bodyPr wrap="square">
            <a:spAutoFit/>
          </a:bodyPr>
          <a:lstStyle/>
          <a:p>
            <a:r>
              <a:rPr lang="en-US" sz="2200" b="1" dirty="0"/>
              <a:t>• Target data provides objective QC evaluation of the processing experience</a:t>
            </a:r>
          </a:p>
        </p:txBody>
      </p:sp>
      <p:sp>
        <p:nvSpPr>
          <p:cNvPr id="22" name="Rectangle 21"/>
          <p:cNvSpPr/>
          <p:nvPr/>
        </p:nvSpPr>
        <p:spPr>
          <a:xfrm>
            <a:off x="1870364" y="3143248"/>
            <a:ext cx="7273636" cy="769441"/>
          </a:xfrm>
          <a:prstGeom prst="rect">
            <a:avLst/>
          </a:prstGeom>
        </p:spPr>
        <p:txBody>
          <a:bodyPr wrap="square">
            <a:spAutoFit/>
          </a:bodyPr>
          <a:lstStyle/>
          <a:p>
            <a:r>
              <a:rPr lang="en-US" sz="2200" b="1" dirty="0"/>
              <a:t>• Target data forms the basis of an antigen concentration ruler</a:t>
            </a:r>
          </a:p>
        </p:txBody>
      </p:sp>
      <p:sp>
        <p:nvSpPr>
          <p:cNvPr id="23" name="Rectangle 22"/>
          <p:cNvSpPr/>
          <p:nvPr/>
        </p:nvSpPr>
        <p:spPr>
          <a:xfrm>
            <a:off x="1870364" y="3947349"/>
            <a:ext cx="7273636" cy="769441"/>
          </a:xfrm>
          <a:prstGeom prst="rect">
            <a:avLst/>
          </a:prstGeom>
        </p:spPr>
        <p:txBody>
          <a:bodyPr wrap="square">
            <a:spAutoFit/>
          </a:bodyPr>
          <a:lstStyle/>
          <a:p>
            <a:r>
              <a:rPr lang="en-US" sz="2200" b="1" dirty="0"/>
              <a:t>• The ruler provides digital imaging baseline for pre-screening</a:t>
            </a:r>
          </a:p>
        </p:txBody>
      </p:sp>
      <p:sp>
        <p:nvSpPr>
          <p:cNvPr id="24" name="Rectangle 23"/>
          <p:cNvSpPr/>
          <p:nvPr/>
        </p:nvSpPr>
        <p:spPr>
          <a:xfrm>
            <a:off x="1870364" y="4751450"/>
            <a:ext cx="7273636" cy="769441"/>
          </a:xfrm>
          <a:prstGeom prst="rect">
            <a:avLst/>
          </a:prstGeom>
        </p:spPr>
        <p:txBody>
          <a:bodyPr wrap="square">
            <a:spAutoFit/>
          </a:bodyPr>
          <a:lstStyle/>
          <a:p>
            <a:r>
              <a:rPr lang="en-US" sz="2200" b="1" dirty="0"/>
              <a:t>• The ruler supports imaging adjustment for best diagnostic  </a:t>
            </a:r>
          </a:p>
          <a:p>
            <a:r>
              <a:rPr lang="en-US" sz="2200" b="1" dirty="0"/>
              <a:t>   interpretation by the viewing Pathologist</a:t>
            </a:r>
          </a:p>
        </p:txBody>
      </p:sp>
      <p:sp>
        <p:nvSpPr>
          <p:cNvPr id="25" name="Rectangle 24"/>
          <p:cNvSpPr/>
          <p:nvPr/>
        </p:nvSpPr>
        <p:spPr>
          <a:xfrm>
            <a:off x="1870363" y="5555550"/>
            <a:ext cx="6927273" cy="769441"/>
          </a:xfrm>
          <a:prstGeom prst="rect">
            <a:avLst/>
          </a:prstGeom>
          <a:ln w="19050">
            <a:noFill/>
          </a:ln>
        </p:spPr>
        <p:txBody>
          <a:bodyPr wrap="square">
            <a:spAutoFit/>
          </a:bodyPr>
          <a:lstStyle/>
          <a:p>
            <a:r>
              <a:rPr lang="en-US" sz="2200" b="1" dirty="0"/>
              <a:t>• 2</a:t>
            </a:r>
            <a:r>
              <a:rPr lang="en-US" sz="2200" b="1" baseline="30000" dirty="0"/>
              <a:t>nd</a:t>
            </a:r>
            <a:r>
              <a:rPr lang="en-US" sz="2200" b="1" dirty="0"/>
              <a:t> opinion possible as observer knows what was done to the PRS &amp; tissue section</a:t>
            </a:r>
          </a:p>
        </p:txBody>
      </p:sp>
      <p:sp>
        <p:nvSpPr>
          <p:cNvPr id="26" name="Rectangle 25"/>
          <p:cNvSpPr/>
          <p:nvPr/>
        </p:nvSpPr>
        <p:spPr>
          <a:xfrm>
            <a:off x="1870363" y="1069499"/>
            <a:ext cx="7204364" cy="769441"/>
          </a:xfrm>
          <a:prstGeom prst="rect">
            <a:avLst/>
          </a:prstGeom>
          <a:ln w="19050">
            <a:noFill/>
          </a:ln>
        </p:spPr>
        <p:txBody>
          <a:bodyPr wrap="square">
            <a:spAutoFit/>
          </a:bodyPr>
          <a:lstStyle/>
          <a:p>
            <a:r>
              <a:rPr lang="en-US" sz="2200" b="1" dirty="0"/>
              <a:t>• The PRS incorporates co-resident patient tissue and control targets which:</a:t>
            </a: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0517" y="1325428"/>
            <a:ext cx="1503292" cy="4405079"/>
          </a:xfrm>
          <a:prstGeom prst="rect">
            <a:avLst/>
          </a:prstGeom>
        </p:spPr>
      </p:pic>
    </p:spTree>
    <p:extLst>
      <p:ext uri="{BB962C8B-B14F-4D97-AF65-F5344CB8AC3E}">
        <p14:creationId xmlns:p14="http://schemas.microsoft.com/office/powerpoint/2010/main" val="1902952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9983" y="1676400"/>
            <a:ext cx="1686380" cy="4752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4"/>
          <p:cNvSpPr txBox="1"/>
          <p:nvPr/>
        </p:nvSpPr>
        <p:spPr>
          <a:xfrm>
            <a:off x="1650628" y="692696"/>
            <a:ext cx="1985091" cy="954107"/>
          </a:xfrm>
          <a:prstGeom prst="rect">
            <a:avLst/>
          </a:prstGeom>
          <a:noFill/>
        </p:spPr>
        <p:txBody>
          <a:bodyPr wrap="square" rtlCol="0">
            <a:spAutoFit/>
          </a:bodyPr>
          <a:lstStyle/>
          <a:p>
            <a:pPr algn="ctr"/>
            <a:r>
              <a:rPr lang="en-US" sz="2800" b="1" dirty="0">
                <a:latin typeface="Arial" pitchFamily="34" charset="0"/>
                <a:cs typeface="Arial" pitchFamily="34" charset="0"/>
              </a:rPr>
              <a:t>Subjective Result                          </a:t>
            </a:r>
          </a:p>
        </p:txBody>
      </p:sp>
      <p:sp>
        <p:nvSpPr>
          <p:cNvPr id="10" name="TextBox 6"/>
          <p:cNvSpPr txBox="1"/>
          <p:nvPr/>
        </p:nvSpPr>
        <p:spPr>
          <a:xfrm>
            <a:off x="5401285" y="714182"/>
            <a:ext cx="2523515" cy="954107"/>
          </a:xfrm>
          <a:prstGeom prst="rect">
            <a:avLst/>
          </a:prstGeom>
          <a:noFill/>
        </p:spPr>
        <p:txBody>
          <a:bodyPr wrap="square" rtlCol="0">
            <a:spAutoFit/>
          </a:bodyPr>
          <a:lstStyle/>
          <a:p>
            <a:pPr algn="ctr"/>
            <a:r>
              <a:rPr lang="en-US" sz="2800" b="1" dirty="0">
                <a:latin typeface="Arial" pitchFamily="34" charset="0"/>
                <a:cs typeface="Arial" pitchFamily="34" charset="0"/>
              </a:rPr>
              <a:t>Objective Result</a:t>
            </a: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16308" y="1668289"/>
            <a:ext cx="1693467" cy="4752628"/>
          </a:xfrm>
          <a:prstGeom prst="rect">
            <a:avLst/>
          </a:prstGeom>
        </p:spPr>
      </p:pic>
    </p:spTree>
    <p:extLst>
      <p:ext uri="{BB962C8B-B14F-4D97-AF65-F5344CB8AC3E}">
        <p14:creationId xmlns:p14="http://schemas.microsoft.com/office/powerpoint/2010/main" val="265399618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8728364" y="6286500"/>
            <a:ext cx="184731" cy="369332"/>
          </a:xfrm>
          <a:prstGeom prst="rect">
            <a:avLst/>
          </a:prstGeom>
          <a:noFill/>
        </p:spPr>
        <p:txBody>
          <a:bodyPr wrap="none" rtlCol="0">
            <a:spAutoFit/>
          </a:bodyPr>
          <a:lstStyle/>
          <a:p>
            <a:endParaRPr lang="zh-HK" altLang="en-US" dirty="0"/>
          </a:p>
        </p:txBody>
      </p:sp>
      <p:sp>
        <p:nvSpPr>
          <p:cNvPr id="2" name="Rectangle 1"/>
          <p:cNvSpPr/>
          <p:nvPr/>
        </p:nvSpPr>
        <p:spPr>
          <a:xfrm>
            <a:off x="1219199" y="1371601"/>
            <a:ext cx="7601273" cy="5001369"/>
          </a:xfrm>
          <a:prstGeom prst="rect">
            <a:avLst/>
          </a:prstGeom>
        </p:spPr>
        <p:txBody>
          <a:bodyPr wrap="square">
            <a:spAutoFit/>
          </a:bodyPr>
          <a:lstStyle/>
          <a:p>
            <a:r>
              <a:rPr lang="en-US" sz="2900" b="1" dirty="0"/>
              <a:t>The PRS has been granted Class I approval by the FDA.  It is important to note that the PRS does not act on the patient tissue section in any way.  It can aid in the veracity of the diagnostic interpretation by validating the processing experience and provide process control feedback. </a:t>
            </a:r>
          </a:p>
          <a:p>
            <a:endParaRPr lang="en-US" sz="2900" b="1" dirty="0"/>
          </a:p>
          <a:p>
            <a:r>
              <a:rPr lang="en-US" sz="2900" b="1" dirty="0"/>
              <a:t>Additionally it can be use with digital imaging to </a:t>
            </a:r>
          </a:p>
          <a:p>
            <a:r>
              <a:rPr lang="en-US" sz="2900" b="1" dirty="0"/>
              <a:t>adjust the stained result to a normalized presentation.</a:t>
            </a:r>
          </a:p>
        </p:txBody>
      </p:sp>
      <p:sp>
        <p:nvSpPr>
          <p:cNvPr id="4" name="TextBox 3">
            <a:extLst>
              <a:ext uri="{FF2B5EF4-FFF2-40B4-BE49-F238E27FC236}">
                <a16:creationId xmlns="" xmlns:a16="http://schemas.microsoft.com/office/drawing/2014/main" id="{FF397F94-A20E-4D4B-8FAF-A5665C7AE737}"/>
              </a:ext>
            </a:extLst>
          </p:cNvPr>
          <p:cNvSpPr txBox="1"/>
          <p:nvPr/>
        </p:nvSpPr>
        <p:spPr>
          <a:xfrm>
            <a:off x="772051" y="380853"/>
            <a:ext cx="8153401" cy="707886"/>
          </a:xfrm>
          <a:prstGeom prst="rect">
            <a:avLst/>
          </a:prstGeom>
          <a:noFill/>
        </p:spPr>
        <p:txBody>
          <a:bodyPr wrap="square" rtlCol="0">
            <a:spAutoFit/>
          </a:bodyPr>
          <a:lstStyle/>
          <a:p>
            <a:pPr algn="ctr"/>
            <a:r>
              <a:rPr lang="en-US" sz="4000" b="1" dirty="0">
                <a:solidFill>
                  <a:schemeClr val="accent1">
                    <a:lumMod val="75000"/>
                  </a:schemeClr>
                </a:solidFill>
              </a:rPr>
              <a:t>Does the PRS Require FDA Approval?</a:t>
            </a:r>
          </a:p>
        </p:txBody>
      </p:sp>
    </p:spTree>
    <p:extLst>
      <p:ext uri="{BB962C8B-B14F-4D97-AF65-F5344CB8AC3E}">
        <p14:creationId xmlns:p14="http://schemas.microsoft.com/office/powerpoint/2010/main" val="343325686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05000" y="848787"/>
            <a:ext cx="6806754" cy="6019801"/>
          </a:xfrm>
          <a:prstGeom prst="rect">
            <a:avLst/>
          </a:prstGeom>
          <a:noFill/>
        </p:spPr>
        <p:txBody>
          <a:bodyPr wrap="square" rtlCol="0">
            <a:normAutofit fontScale="77500" lnSpcReduction="20000"/>
          </a:bodyPr>
          <a:lstStyle/>
          <a:p>
            <a:r>
              <a:rPr lang="en-US" sz="3800" b="1" dirty="0"/>
              <a:t>For decades, The College of American Pathologists and their European counterparts have waited for a valid product to perform certifications of the Laboratory and the interpreting Pathologist.</a:t>
            </a:r>
          </a:p>
          <a:p>
            <a:endParaRPr lang="en-US" sz="3800" b="1" dirty="0"/>
          </a:p>
          <a:p>
            <a:r>
              <a:rPr lang="en-US" sz="3800" b="1" dirty="0"/>
              <a:t>While daily stand alone QC  offers minimal assurance of IHC processing efficacy, the only 100% solution is an on-slide QC test for every slide processed.  </a:t>
            </a:r>
          </a:p>
          <a:p>
            <a:endParaRPr lang="en-US" sz="3800" b="1" dirty="0"/>
          </a:p>
          <a:p>
            <a:r>
              <a:rPr lang="en-US" sz="3800" b="1" dirty="0"/>
              <a:t>Only the PRS offers this process verification with a permanent co-resident record.</a:t>
            </a:r>
          </a:p>
          <a:p>
            <a:endParaRPr lang="en-US" sz="3600" b="1" dirty="0"/>
          </a:p>
          <a:p>
            <a:r>
              <a:rPr lang="en-US" sz="3600" b="1" dirty="0"/>
              <a:t> </a:t>
            </a:r>
            <a:endParaRPr lang="en-US" sz="36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848787"/>
            <a:ext cx="2109017" cy="4474625"/>
          </a:xfrm>
          <a:prstGeom prst="rect">
            <a:avLst/>
          </a:prstGeom>
        </p:spPr>
      </p:pic>
    </p:spTree>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9E2CE14-1F18-4C29-BBF6-441CE31F36C4}"/>
              </a:ext>
            </a:extLst>
          </p:cNvPr>
          <p:cNvSpPr txBox="1"/>
          <p:nvPr/>
        </p:nvSpPr>
        <p:spPr>
          <a:xfrm>
            <a:off x="1676400" y="533400"/>
            <a:ext cx="6705600" cy="707886"/>
          </a:xfrm>
          <a:prstGeom prst="rect">
            <a:avLst/>
          </a:prstGeom>
          <a:noFill/>
        </p:spPr>
        <p:txBody>
          <a:bodyPr wrap="square" rtlCol="0">
            <a:spAutoFit/>
          </a:bodyPr>
          <a:lstStyle/>
          <a:p>
            <a:r>
              <a:rPr lang="en-US" dirty="0"/>
              <a:t>  </a:t>
            </a:r>
            <a:r>
              <a:rPr lang="en-US" sz="4000" b="1" dirty="0">
                <a:solidFill>
                  <a:schemeClr val="accent1">
                    <a:lumMod val="75000"/>
                  </a:schemeClr>
                </a:solidFill>
              </a:rPr>
              <a:t>Commercialization of PRS</a:t>
            </a:r>
          </a:p>
        </p:txBody>
      </p:sp>
      <p:sp>
        <p:nvSpPr>
          <p:cNvPr id="3" name="TextBox 2">
            <a:extLst>
              <a:ext uri="{FF2B5EF4-FFF2-40B4-BE49-F238E27FC236}">
                <a16:creationId xmlns="" xmlns:a16="http://schemas.microsoft.com/office/drawing/2014/main" id="{1EC13338-9C57-41AE-A61B-27E11FD0ACA2}"/>
              </a:ext>
            </a:extLst>
          </p:cNvPr>
          <p:cNvSpPr txBox="1"/>
          <p:nvPr/>
        </p:nvSpPr>
        <p:spPr>
          <a:xfrm>
            <a:off x="1066800" y="1828800"/>
            <a:ext cx="7315200" cy="4031873"/>
          </a:xfrm>
          <a:prstGeom prst="rect">
            <a:avLst/>
          </a:prstGeom>
          <a:noFill/>
        </p:spPr>
        <p:txBody>
          <a:bodyPr wrap="square" rtlCol="0">
            <a:spAutoFit/>
          </a:bodyPr>
          <a:lstStyle/>
          <a:p>
            <a:r>
              <a:rPr lang="en-US" sz="3200" b="1" dirty="0"/>
              <a:t>The PRS is coming into commercial product reality via a joint venture with the Hong Kong Productivity Council.  </a:t>
            </a:r>
          </a:p>
          <a:p>
            <a:endParaRPr lang="en-US" sz="3200" b="1" dirty="0"/>
          </a:p>
          <a:p>
            <a:r>
              <a:rPr lang="en-US" sz="3200" b="1" dirty="0"/>
              <a:t>The mass production line incorporates our protein printer technology that supports 2D and 3D printing of biomaterials and reagents</a:t>
            </a:r>
            <a:r>
              <a:rPr lang="en-US" b="1" dirty="0"/>
              <a:t>.</a:t>
            </a:r>
          </a:p>
        </p:txBody>
      </p:sp>
    </p:spTree>
    <p:extLst>
      <p:ext uri="{BB962C8B-B14F-4D97-AF65-F5344CB8AC3E}">
        <p14:creationId xmlns:p14="http://schemas.microsoft.com/office/powerpoint/2010/main" val="2313904462"/>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181CB2-35E4-4ABC-AFFC-8026606B688C}"/>
              </a:ext>
            </a:extLst>
          </p:cNvPr>
          <p:cNvSpPr>
            <a:spLocks noGrp="1"/>
          </p:cNvSpPr>
          <p:nvPr>
            <p:ph type="title"/>
          </p:nvPr>
        </p:nvSpPr>
        <p:spPr/>
        <p:txBody>
          <a:bodyPr>
            <a:normAutofit/>
          </a:bodyPr>
          <a:lstStyle/>
          <a:p>
            <a:pPr algn="ctr"/>
            <a:r>
              <a:rPr lang="en-US" sz="4000" b="1" dirty="0">
                <a:solidFill>
                  <a:schemeClr val="accent1">
                    <a:lumMod val="75000"/>
                  </a:schemeClr>
                </a:solidFill>
              </a:rPr>
              <a:t>PRS-H&amp;E Slide</a:t>
            </a:r>
            <a:endParaRPr lang="en-US" sz="4000" dirty="0">
              <a:solidFill>
                <a:schemeClr val="accent1">
                  <a:lumMod val="75000"/>
                </a:schemeClr>
              </a:solidFill>
            </a:endParaRPr>
          </a:p>
        </p:txBody>
      </p:sp>
      <p:sp>
        <p:nvSpPr>
          <p:cNvPr id="3" name="Content Placeholder 2">
            <a:extLst>
              <a:ext uri="{FF2B5EF4-FFF2-40B4-BE49-F238E27FC236}">
                <a16:creationId xmlns="" xmlns:a16="http://schemas.microsoft.com/office/drawing/2014/main" id="{4FE8076F-F329-43D1-9AE8-6EECACB419FC}"/>
              </a:ext>
            </a:extLst>
          </p:cNvPr>
          <p:cNvSpPr>
            <a:spLocks noGrp="1"/>
          </p:cNvSpPr>
          <p:nvPr>
            <p:ph idx="1"/>
          </p:nvPr>
        </p:nvSpPr>
        <p:spPr>
          <a:xfrm>
            <a:off x="3124200" y="2438401"/>
            <a:ext cx="5715000" cy="1676400"/>
          </a:xfrm>
        </p:spPr>
        <p:txBody>
          <a:bodyPr>
            <a:normAutofit/>
          </a:bodyPr>
          <a:lstStyle/>
          <a:p>
            <a:pPr marL="0" indent="0">
              <a:buNone/>
            </a:pPr>
            <a:r>
              <a:rPr lang="en-US" b="1" dirty="0"/>
              <a:t>The basic PRS concept has been extended to support H&amp;E plus Special Stains</a:t>
            </a:r>
          </a:p>
        </p:txBody>
      </p:sp>
      <p:pic>
        <p:nvPicPr>
          <p:cNvPr id="5" name="Picture 4">
            <a:extLst>
              <a:ext uri="{FF2B5EF4-FFF2-40B4-BE49-F238E27FC236}">
                <a16:creationId xmlns="" xmlns:a16="http://schemas.microsoft.com/office/drawing/2014/main" id="{63C3C7FE-359E-491F-9E8D-8A54AA890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828800"/>
            <a:ext cx="1473200" cy="4038600"/>
          </a:xfrm>
          <a:prstGeom prst="rect">
            <a:avLst/>
          </a:prstGeom>
        </p:spPr>
      </p:pic>
    </p:spTree>
    <p:extLst>
      <p:ext uri="{BB962C8B-B14F-4D97-AF65-F5344CB8AC3E}">
        <p14:creationId xmlns:p14="http://schemas.microsoft.com/office/powerpoint/2010/main" val="1925706975"/>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5E403D-A42F-49AC-A795-65168C6A7AF6}"/>
              </a:ext>
            </a:extLst>
          </p:cNvPr>
          <p:cNvSpPr>
            <a:spLocks noGrp="1"/>
          </p:cNvSpPr>
          <p:nvPr>
            <p:ph type="title"/>
          </p:nvPr>
        </p:nvSpPr>
        <p:spPr>
          <a:xfrm>
            <a:off x="609600" y="304800"/>
            <a:ext cx="8077200" cy="1143000"/>
          </a:xfrm>
        </p:spPr>
        <p:txBody>
          <a:bodyPr>
            <a:normAutofit/>
          </a:bodyPr>
          <a:lstStyle/>
          <a:p>
            <a:pPr algn="ctr"/>
            <a:r>
              <a:rPr lang="en-US" sz="4000" b="1" dirty="0">
                <a:solidFill>
                  <a:schemeClr val="accent1">
                    <a:lumMod val="75000"/>
                  </a:schemeClr>
                </a:solidFill>
              </a:rPr>
              <a:t>PRS-PAP Slide</a:t>
            </a:r>
            <a:endParaRPr lang="en-US" sz="4000" dirty="0">
              <a:solidFill>
                <a:schemeClr val="accent1">
                  <a:lumMod val="75000"/>
                </a:schemeClr>
              </a:solidFill>
            </a:endParaRPr>
          </a:p>
        </p:txBody>
      </p:sp>
      <p:sp>
        <p:nvSpPr>
          <p:cNvPr id="3" name="Content Placeholder 2">
            <a:extLst>
              <a:ext uri="{FF2B5EF4-FFF2-40B4-BE49-F238E27FC236}">
                <a16:creationId xmlns="" xmlns:a16="http://schemas.microsoft.com/office/drawing/2014/main" id="{19F18B25-225D-457A-BE4C-3EA4FE47DF29}"/>
              </a:ext>
            </a:extLst>
          </p:cNvPr>
          <p:cNvSpPr>
            <a:spLocks noGrp="1"/>
          </p:cNvSpPr>
          <p:nvPr>
            <p:ph idx="1"/>
          </p:nvPr>
        </p:nvSpPr>
        <p:spPr>
          <a:xfrm>
            <a:off x="3429000" y="2261088"/>
            <a:ext cx="2438400" cy="3048000"/>
          </a:xfrm>
        </p:spPr>
        <p:txBody>
          <a:bodyPr/>
          <a:lstStyle/>
          <a:p>
            <a:pPr marL="0" indent="0">
              <a:buNone/>
            </a:pPr>
            <a:r>
              <a:rPr lang="en-US" b="1" dirty="0"/>
              <a:t>We have also extended the PRS-H&amp;E to support Pap smears</a:t>
            </a:r>
          </a:p>
          <a:p>
            <a:pPr marL="0" indent="0">
              <a:buNone/>
            </a:pPr>
            <a:endParaRPr lang="en-US" dirty="0"/>
          </a:p>
        </p:txBody>
      </p:sp>
      <p:pic>
        <p:nvPicPr>
          <p:cNvPr id="5" name="Picture 4">
            <a:extLst>
              <a:ext uri="{FF2B5EF4-FFF2-40B4-BE49-F238E27FC236}">
                <a16:creationId xmlns="" xmlns:a16="http://schemas.microsoft.com/office/drawing/2014/main" id="{51C03A7C-927B-4D56-9FFA-F5B4B93CC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759438"/>
            <a:ext cx="1485900" cy="4051300"/>
          </a:xfrm>
          <a:prstGeom prst="rect">
            <a:avLst/>
          </a:prstGeom>
        </p:spPr>
      </p:pic>
      <p:pic>
        <p:nvPicPr>
          <p:cNvPr id="7" name="Picture 6">
            <a:extLst>
              <a:ext uri="{FF2B5EF4-FFF2-40B4-BE49-F238E27FC236}">
                <a16:creationId xmlns="" xmlns:a16="http://schemas.microsoft.com/office/drawing/2014/main" id="{45EA9C22-9038-4D88-AFAC-4F40B1AFD0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1759438"/>
            <a:ext cx="1485900" cy="4064000"/>
          </a:xfrm>
          <a:prstGeom prst="rect">
            <a:avLst/>
          </a:prstGeom>
        </p:spPr>
      </p:pic>
    </p:spTree>
    <p:extLst>
      <p:ext uri="{BB962C8B-B14F-4D97-AF65-F5344CB8AC3E}">
        <p14:creationId xmlns:p14="http://schemas.microsoft.com/office/powerpoint/2010/main" val="3203700788"/>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CC7138-709D-4226-92B5-1021F9DBED29}"/>
              </a:ext>
            </a:extLst>
          </p:cNvPr>
          <p:cNvSpPr>
            <a:spLocks noGrp="1"/>
          </p:cNvSpPr>
          <p:nvPr>
            <p:ph type="title"/>
          </p:nvPr>
        </p:nvSpPr>
        <p:spPr/>
        <p:txBody>
          <a:bodyPr>
            <a:normAutofit fontScale="90000"/>
          </a:bodyPr>
          <a:lstStyle/>
          <a:p>
            <a:pPr algn="ctr"/>
            <a:r>
              <a:rPr lang="en-US" sz="4000" b="1" dirty="0">
                <a:solidFill>
                  <a:schemeClr val="accent1">
                    <a:lumMod val="75000"/>
                  </a:schemeClr>
                </a:solidFill>
              </a:rPr>
              <a:t>Development of a 5</a:t>
            </a:r>
            <a:r>
              <a:rPr lang="en-US" sz="4000" b="1" baseline="30000" dirty="0">
                <a:solidFill>
                  <a:schemeClr val="accent1">
                    <a:lumMod val="75000"/>
                  </a:schemeClr>
                </a:solidFill>
              </a:rPr>
              <a:t>th</a:t>
            </a:r>
            <a:r>
              <a:rPr lang="en-US" sz="4000" b="1" dirty="0">
                <a:solidFill>
                  <a:schemeClr val="accent1">
                    <a:lumMod val="75000"/>
                  </a:schemeClr>
                </a:solidFill>
              </a:rPr>
              <a:t> Generation IHC Stainer with Integrated Antigen Retrieval</a:t>
            </a:r>
            <a:endParaRPr lang="en-US" dirty="0">
              <a:solidFill>
                <a:schemeClr val="accent1">
                  <a:lumMod val="75000"/>
                </a:schemeClr>
              </a:solidFill>
            </a:endParaRPr>
          </a:p>
        </p:txBody>
      </p:sp>
      <p:sp>
        <p:nvSpPr>
          <p:cNvPr id="3" name="Content Placeholder 2">
            <a:extLst>
              <a:ext uri="{FF2B5EF4-FFF2-40B4-BE49-F238E27FC236}">
                <a16:creationId xmlns="" xmlns:a16="http://schemas.microsoft.com/office/drawing/2014/main" id="{DB55C2B5-9A32-43EA-8149-713065332E67}"/>
              </a:ext>
            </a:extLst>
          </p:cNvPr>
          <p:cNvSpPr>
            <a:spLocks noGrp="1"/>
          </p:cNvSpPr>
          <p:nvPr>
            <p:ph idx="1"/>
          </p:nvPr>
        </p:nvSpPr>
        <p:spPr>
          <a:xfrm>
            <a:off x="781050" y="1412632"/>
            <a:ext cx="8077200" cy="5292968"/>
          </a:xfrm>
        </p:spPr>
        <p:txBody>
          <a:bodyPr>
            <a:normAutofit fontScale="85000" lnSpcReduction="10000"/>
          </a:bodyPr>
          <a:lstStyle/>
          <a:p>
            <a:pPr lvl="0"/>
            <a:r>
              <a:rPr lang="en-US" b="1" dirty="0"/>
              <a:t>Using the primitives of the PRS to make test slides</a:t>
            </a:r>
          </a:p>
          <a:p>
            <a:pPr lvl="1"/>
            <a:r>
              <a:rPr lang="en-US" b="1" dirty="0"/>
              <a:t>We have characterized all the current IHC </a:t>
            </a:r>
            <a:r>
              <a:rPr lang="en-US" b="1" dirty="0" err="1"/>
              <a:t>stainers</a:t>
            </a:r>
            <a:r>
              <a:rPr lang="en-US" b="1" dirty="0"/>
              <a:t> </a:t>
            </a:r>
          </a:p>
          <a:p>
            <a:pPr lvl="1"/>
            <a:r>
              <a:rPr lang="en-US" b="1" dirty="0"/>
              <a:t>Created critical path models of each system</a:t>
            </a:r>
          </a:p>
          <a:p>
            <a:pPr lvl="1"/>
            <a:r>
              <a:rPr lang="en-US" b="1" dirty="0"/>
              <a:t>Supports observation and measurement to take place  </a:t>
            </a:r>
          </a:p>
          <a:p>
            <a:pPr lvl="1"/>
            <a:r>
              <a:rPr lang="en-US" b="1" dirty="0"/>
              <a:t>Used this in the development of our slide coating adhesives</a:t>
            </a:r>
          </a:p>
          <a:p>
            <a:pPr lvl="0"/>
            <a:r>
              <a:rPr lang="en-US" b="1" dirty="0"/>
              <a:t>This led to our </a:t>
            </a:r>
            <a:r>
              <a:rPr lang="en-US" b="1" dirty="0" err="1"/>
              <a:t>stainer</a:t>
            </a:r>
            <a:r>
              <a:rPr lang="en-US" b="1" dirty="0"/>
              <a:t> technology that is much easier on the tissue section </a:t>
            </a:r>
          </a:p>
          <a:p>
            <a:pPr lvl="0"/>
            <a:r>
              <a:rPr lang="en-US" b="1" dirty="0"/>
              <a:t>The first model is all manual and low cost to support use with field clinics and medical students.   It supports IHC and H&amp;E staining.</a:t>
            </a:r>
          </a:p>
          <a:p>
            <a:pPr lvl="0"/>
            <a:r>
              <a:rPr lang="en-US" b="1" dirty="0"/>
              <a:t>The second model supports the demand for Stat processing</a:t>
            </a:r>
          </a:p>
          <a:p>
            <a:pPr marL="0" indent="0">
              <a:buNone/>
            </a:pPr>
            <a:endParaRPr lang="en-US" dirty="0"/>
          </a:p>
        </p:txBody>
      </p:sp>
    </p:spTree>
    <p:extLst>
      <p:ext uri="{BB962C8B-B14F-4D97-AF65-F5344CB8AC3E}">
        <p14:creationId xmlns:p14="http://schemas.microsoft.com/office/powerpoint/2010/main" val="2893032428"/>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92080" y="2616602"/>
            <a:ext cx="1014529" cy="2972862"/>
          </a:xfrm>
          <a:prstGeom prst="rect">
            <a:avLst/>
          </a:prstGeom>
        </p:spPr>
      </p:pic>
      <p:sp>
        <p:nvSpPr>
          <p:cNvPr id="6" name="Rounded Rectangle 5"/>
          <p:cNvSpPr/>
          <p:nvPr/>
        </p:nvSpPr>
        <p:spPr>
          <a:xfrm>
            <a:off x="304800" y="2244934"/>
            <a:ext cx="4123183" cy="3704346"/>
          </a:xfrm>
          <a:prstGeom prst="roundRect">
            <a:avLst>
              <a:gd name="adj" fmla="val 556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6432" y="3234755"/>
            <a:ext cx="2303785" cy="196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1560" y="2616602"/>
            <a:ext cx="1008112" cy="2972638"/>
          </a:xfrm>
          <a:prstGeom prst="rect">
            <a:avLst/>
          </a:prstGeom>
        </p:spPr>
      </p:pic>
      <p:sp>
        <p:nvSpPr>
          <p:cNvPr id="10" name="Rounded Rectangle 9"/>
          <p:cNvSpPr/>
          <p:nvPr/>
        </p:nvSpPr>
        <p:spPr>
          <a:xfrm>
            <a:off x="4716016" y="2204864"/>
            <a:ext cx="4104456" cy="3744416"/>
          </a:xfrm>
          <a:prstGeom prst="roundRect">
            <a:avLst>
              <a:gd name="adj" fmla="val 5560"/>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73488" y="2605716"/>
            <a:ext cx="1442927" cy="3000372"/>
          </a:xfrm>
          <a:prstGeom prst="rect">
            <a:avLst/>
          </a:prstGeom>
        </p:spPr>
      </p:pic>
      <p:sp>
        <p:nvSpPr>
          <p:cNvPr id="9" name="Rectangle 8"/>
          <p:cNvSpPr/>
          <p:nvPr/>
        </p:nvSpPr>
        <p:spPr>
          <a:xfrm>
            <a:off x="539552" y="1700808"/>
            <a:ext cx="236859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Subjective Result</a:t>
            </a:r>
          </a:p>
        </p:txBody>
      </p:sp>
      <p:sp>
        <p:nvSpPr>
          <p:cNvPr id="11" name="Rectangle 10"/>
          <p:cNvSpPr/>
          <p:nvPr/>
        </p:nvSpPr>
        <p:spPr>
          <a:xfrm>
            <a:off x="5220072" y="1691516"/>
            <a:ext cx="226600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Objective Result</a:t>
            </a:r>
          </a:p>
        </p:txBody>
      </p:sp>
      <p:sp>
        <p:nvSpPr>
          <p:cNvPr id="2" name="TextBox 1">
            <a:extLst>
              <a:ext uri="{FF2B5EF4-FFF2-40B4-BE49-F238E27FC236}">
                <a16:creationId xmlns="" xmlns:a16="http://schemas.microsoft.com/office/drawing/2014/main" id="{1DE23EAE-AE60-48C9-9DA6-186AC408A641}"/>
              </a:ext>
            </a:extLst>
          </p:cNvPr>
          <p:cNvSpPr txBox="1"/>
          <p:nvPr/>
        </p:nvSpPr>
        <p:spPr>
          <a:xfrm>
            <a:off x="539552" y="279280"/>
            <a:ext cx="8280920" cy="1323439"/>
          </a:xfrm>
          <a:prstGeom prst="rect">
            <a:avLst/>
          </a:prstGeom>
          <a:noFill/>
        </p:spPr>
        <p:txBody>
          <a:bodyPr wrap="square" rtlCol="0">
            <a:spAutoFit/>
          </a:bodyPr>
          <a:lstStyle/>
          <a:p>
            <a:pPr algn="ctr"/>
            <a:r>
              <a:rPr lang="en-US" sz="4000" b="1" dirty="0">
                <a:solidFill>
                  <a:schemeClr val="accent1">
                    <a:lumMod val="75000"/>
                  </a:schemeClr>
                </a:solidFill>
              </a:rPr>
              <a:t>PRS: Use The Right Tool </a:t>
            </a:r>
          </a:p>
          <a:p>
            <a:pPr algn="ctr"/>
            <a:r>
              <a:rPr lang="en-US" sz="4000" b="1" dirty="0">
                <a:solidFill>
                  <a:schemeClr val="accent1">
                    <a:lumMod val="75000"/>
                  </a:schemeClr>
                </a:solidFill>
              </a:rPr>
              <a:t>For The Right Job In The Right Way</a:t>
            </a:r>
          </a:p>
        </p:txBody>
      </p:sp>
    </p:spTree>
    <p:extLst>
      <p:ext uri="{BB962C8B-B14F-4D97-AF65-F5344CB8AC3E}">
        <p14:creationId xmlns:p14="http://schemas.microsoft.com/office/powerpoint/2010/main" val="3817622701"/>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E3C6A8F-DC19-4B14-9ACF-9A32A490F9AA}"/>
              </a:ext>
            </a:extLst>
          </p:cNvPr>
          <p:cNvSpPr txBox="1"/>
          <p:nvPr/>
        </p:nvSpPr>
        <p:spPr>
          <a:xfrm>
            <a:off x="1066800" y="1371600"/>
            <a:ext cx="7239000" cy="3539430"/>
          </a:xfrm>
          <a:prstGeom prst="rect">
            <a:avLst/>
          </a:prstGeom>
          <a:noFill/>
        </p:spPr>
        <p:txBody>
          <a:bodyPr wrap="square" rtlCol="0">
            <a:spAutoFit/>
          </a:bodyPr>
          <a:lstStyle/>
          <a:p>
            <a:r>
              <a:rPr lang="en-US" sz="2800" b="1" dirty="0"/>
              <a:t>The PRS technology enables many divergent applications to become realized for the medical and R&amp;D arenas.</a:t>
            </a:r>
          </a:p>
          <a:p>
            <a:endParaRPr lang="en-US" sz="2800" b="1" dirty="0"/>
          </a:p>
          <a:p>
            <a:r>
              <a:rPr lang="en-US" sz="2800" b="1" dirty="0"/>
              <a:t>The present Pathology QC applications address the only remaining area in medical diagnostics not covered with process controls and standards.</a:t>
            </a:r>
          </a:p>
        </p:txBody>
      </p:sp>
    </p:spTree>
    <p:extLst>
      <p:ext uri="{BB962C8B-B14F-4D97-AF65-F5344CB8AC3E}">
        <p14:creationId xmlns:p14="http://schemas.microsoft.com/office/powerpoint/2010/main" val="4207183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27D4A4A-39C9-4AFA-A9B5-60923D0956BC}"/>
              </a:ext>
            </a:extLst>
          </p:cNvPr>
          <p:cNvSpPr txBox="1"/>
          <p:nvPr/>
        </p:nvSpPr>
        <p:spPr>
          <a:xfrm>
            <a:off x="1066800" y="914400"/>
            <a:ext cx="7620000" cy="5262979"/>
          </a:xfrm>
          <a:prstGeom prst="rect">
            <a:avLst/>
          </a:prstGeom>
          <a:noFill/>
        </p:spPr>
        <p:txBody>
          <a:bodyPr wrap="square" rtlCol="0">
            <a:spAutoFit/>
          </a:bodyPr>
          <a:lstStyle/>
          <a:p>
            <a:r>
              <a:rPr lang="en-US" sz="2800" b="1" dirty="0"/>
              <a:t>The PRS technology can also be used in process control, clinical studies, and R&amp;D testing of new drugs opening new pathways for repeatable and objective analysis.</a:t>
            </a:r>
          </a:p>
          <a:p>
            <a:endParaRPr lang="en-US" sz="2800" b="1" dirty="0"/>
          </a:p>
          <a:p>
            <a:r>
              <a:rPr lang="en-US" sz="2800" b="1" dirty="0"/>
              <a:t>Additional derivatives from the PRS development will be forthcoming in the near future to continue the goals of better diagnostic support tools.</a:t>
            </a:r>
          </a:p>
          <a:p>
            <a:endParaRPr lang="en-US" sz="2800" b="1" dirty="0"/>
          </a:p>
          <a:p>
            <a:r>
              <a:rPr lang="en-US" sz="2800" b="1" dirty="0"/>
              <a:t>Bringing the PRS into commercial reality will significantly improve global health through objective diagnostic efficacy.</a:t>
            </a:r>
          </a:p>
        </p:txBody>
      </p:sp>
    </p:spTree>
    <p:extLst>
      <p:ext uri="{BB962C8B-B14F-4D97-AF65-F5344CB8AC3E}">
        <p14:creationId xmlns:p14="http://schemas.microsoft.com/office/powerpoint/2010/main" val="1553057468"/>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4A05ED2-CEDD-4E9B-85F0-679D54E87BDB}"/>
              </a:ext>
            </a:extLst>
          </p:cNvPr>
          <p:cNvSpPr txBox="1"/>
          <p:nvPr/>
        </p:nvSpPr>
        <p:spPr>
          <a:xfrm>
            <a:off x="990600" y="457200"/>
            <a:ext cx="7467600" cy="1323439"/>
          </a:xfrm>
          <a:prstGeom prst="rect">
            <a:avLst/>
          </a:prstGeom>
          <a:noFill/>
        </p:spPr>
        <p:txBody>
          <a:bodyPr wrap="square" rtlCol="0">
            <a:spAutoFit/>
          </a:bodyPr>
          <a:lstStyle/>
          <a:p>
            <a:pPr algn="ctr"/>
            <a:r>
              <a:rPr lang="en-US" sz="4000" b="1" dirty="0">
                <a:solidFill>
                  <a:schemeClr val="accent1">
                    <a:lumMod val="75000"/>
                  </a:schemeClr>
                </a:solidFill>
              </a:rPr>
              <a:t>Thank You For Your Interest and Attention</a:t>
            </a:r>
          </a:p>
        </p:txBody>
      </p:sp>
      <p:pic>
        <p:nvPicPr>
          <p:cNvPr id="3" name="Picture 2">
            <a:extLst>
              <a:ext uri="{FF2B5EF4-FFF2-40B4-BE49-F238E27FC236}">
                <a16:creationId xmlns="" xmlns:a16="http://schemas.microsoft.com/office/drawing/2014/main" id="{3643FA4A-F1AA-4C1F-9B78-0569932322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94160" y="6019800"/>
            <a:ext cx="1512168" cy="608702"/>
          </a:xfrm>
          <a:prstGeom prst="rect">
            <a:avLst/>
          </a:prstGeom>
        </p:spPr>
      </p:pic>
      <p:sp>
        <p:nvSpPr>
          <p:cNvPr id="7" name="TextBox 6">
            <a:extLst>
              <a:ext uri="{FF2B5EF4-FFF2-40B4-BE49-F238E27FC236}">
                <a16:creationId xmlns="" xmlns:a16="http://schemas.microsoft.com/office/drawing/2014/main" id="{2691F89A-2FDA-4757-96A2-8D02523D7611}"/>
              </a:ext>
            </a:extLst>
          </p:cNvPr>
          <p:cNvSpPr txBox="1"/>
          <p:nvPr/>
        </p:nvSpPr>
        <p:spPr>
          <a:xfrm>
            <a:off x="838200" y="6000750"/>
            <a:ext cx="4343400" cy="584775"/>
          </a:xfrm>
          <a:prstGeom prst="rect">
            <a:avLst/>
          </a:prstGeom>
          <a:noFill/>
        </p:spPr>
        <p:txBody>
          <a:bodyPr wrap="square" rtlCol="0">
            <a:spAutoFit/>
          </a:bodyPr>
          <a:lstStyle/>
          <a:p>
            <a:r>
              <a:rPr lang="en-US" altLang="zh-TW" sz="3200" b="1" dirty="0">
                <a:solidFill>
                  <a:schemeClr val="accent1">
                    <a:lumMod val="75000"/>
                  </a:schemeClr>
                </a:solidFill>
              </a:rPr>
              <a:t>www.IHC-PRS.com</a:t>
            </a:r>
            <a:endParaRPr lang="zh-TW" altLang="en-US" sz="3200" b="1" dirty="0">
              <a:solidFill>
                <a:schemeClr val="accent1">
                  <a:lumMod val="75000"/>
                </a:schemeClr>
              </a:solidFill>
            </a:endParaRPr>
          </a:p>
        </p:txBody>
      </p:sp>
      <p:sp>
        <p:nvSpPr>
          <p:cNvPr id="8" name="TextBox 7">
            <a:extLst>
              <a:ext uri="{FF2B5EF4-FFF2-40B4-BE49-F238E27FC236}">
                <a16:creationId xmlns="" xmlns:a16="http://schemas.microsoft.com/office/drawing/2014/main" id="{541CA87E-0408-4746-86A5-4E53967A447F}"/>
              </a:ext>
            </a:extLst>
          </p:cNvPr>
          <p:cNvSpPr txBox="1"/>
          <p:nvPr/>
        </p:nvSpPr>
        <p:spPr>
          <a:xfrm>
            <a:off x="1981200" y="2819400"/>
            <a:ext cx="5486400" cy="1077218"/>
          </a:xfrm>
          <a:prstGeom prst="rect">
            <a:avLst/>
          </a:prstGeom>
          <a:noFill/>
        </p:spPr>
        <p:txBody>
          <a:bodyPr wrap="square" rtlCol="0">
            <a:spAutoFit/>
          </a:bodyPr>
          <a:lstStyle/>
          <a:p>
            <a:pPr algn="ctr"/>
            <a:r>
              <a:rPr lang="en-US" sz="3200" b="1" dirty="0"/>
              <a:t>You can find more information on our web site</a:t>
            </a:r>
          </a:p>
        </p:txBody>
      </p:sp>
    </p:spTree>
    <p:extLst>
      <p:ext uri="{BB962C8B-B14F-4D97-AF65-F5344CB8AC3E}">
        <p14:creationId xmlns:p14="http://schemas.microsoft.com/office/powerpoint/2010/main" val="1638083774"/>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2842" y="152400"/>
            <a:ext cx="7543800" cy="685800"/>
          </a:xfrm>
          <a:prstGeom prst="rect">
            <a:avLst/>
          </a:prstGeom>
          <a:noFill/>
        </p:spPr>
        <p:txBody>
          <a:bodyPr wrap="square" rtlCol="0">
            <a:normAutofit/>
          </a:bodyPr>
          <a:lstStyle/>
          <a:p>
            <a:pPr algn="ctr"/>
            <a:r>
              <a:rPr lang="en-US" sz="3600" b="1" dirty="0">
                <a:solidFill>
                  <a:schemeClr val="accent1">
                    <a:lumMod val="75000"/>
                  </a:schemeClr>
                </a:solidFill>
              </a:rPr>
              <a:t>Adhesive Coated Slide Structure</a:t>
            </a:r>
          </a:p>
          <a:p>
            <a:endParaRPr lang="en-US" b="1" dirty="0"/>
          </a:p>
          <a:p>
            <a:endParaRPr lang="en-US" dirty="0"/>
          </a:p>
          <a:p>
            <a:endParaRPr lang="en-US" dirty="0"/>
          </a:p>
        </p:txBody>
      </p:sp>
      <p:pic>
        <p:nvPicPr>
          <p:cNvPr id="5" name="Picture 4">
            <a:extLst>
              <a:ext uri="{FF2B5EF4-FFF2-40B4-BE49-F238E27FC236}">
                <a16:creationId xmlns="" xmlns:a16="http://schemas.microsoft.com/office/drawing/2014/main" id="{AEAD7AD5-C2DE-4F71-9166-022D72FD9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10" y="1076325"/>
            <a:ext cx="8453264" cy="5553075"/>
          </a:xfrm>
          <a:prstGeom prst="rect">
            <a:avLst/>
          </a:prstGeom>
        </p:spPr>
      </p:pic>
    </p:spTree>
    <p:extLst>
      <p:ext uri="{BB962C8B-B14F-4D97-AF65-F5344CB8AC3E}">
        <p14:creationId xmlns:p14="http://schemas.microsoft.com/office/powerpoint/2010/main" val="3792712046"/>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EF0757C-3D6D-43AC-93AB-AC77FB3507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734" y="-1"/>
            <a:ext cx="9256734" cy="6867045"/>
          </a:xfrm>
          <a:prstGeom prst="rect">
            <a:avLst/>
          </a:prstGeom>
        </p:spPr>
      </p:pic>
    </p:spTree>
    <p:extLst>
      <p:ext uri="{BB962C8B-B14F-4D97-AF65-F5344CB8AC3E}">
        <p14:creationId xmlns:p14="http://schemas.microsoft.com/office/powerpoint/2010/main" val="1196318239"/>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S-SB-29.JPG">
            <a:extLst>
              <a:ext uri="{FF2B5EF4-FFF2-40B4-BE49-F238E27FC236}">
                <a16:creationId xmlns="" xmlns:a16="http://schemas.microsoft.com/office/drawing/2014/main" id="{B89087F8-722A-449B-842A-1D7555F7D366}"/>
              </a:ext>
            </a:extLst>
          </p:cNvPr>
          <p:cNvPicPr/>
          <p:nvPr/>
        </p:nvPicPr>
        <p:blipFill>
          <a:blip r:embed="rId3" cstate="print"/>
          <a:stretch>
            <a:fillRect/>
          </a:stretch>
        </p:blipFill>
        <p:spPr>
          <a:xfrm>
            <a:off x="533400" y="533400"/>
            <a:ext cx="8077200" cy="5867399"/>
          </a:xfrm>
          <a:prstGeom prst="rect">
            <a:avLst/>
          </a:prstGeom>
        </p:spPr>
      </p:pic>
    </p:spTree>
    <p:extLst>
      <p:ext uri="{BB962C8B-B14F-4D97-AF65-F5344CB8AC3E}">
        <p14:creationId xmlns:p14="http://schemas.microsoft.com/office/powerpoint/2010/main" val="665248594"/>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2C343A1-3200-4CC0-80C0-697B5FD95E1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2989"/>
            <a:ext cx="9144000" cy="6883978"/>
          </a:xfrm>
          <a:prstGeom prst="rect">
            <a:avLst/>
          </a:prstGeom>
        </p:spPr>
      </p:pic>
    </p:spTree>
    <p:extLst>
      <p:ext uri="{BB962C8B-B14F-4D97-AF65-F5344CB8AC3E}">
        <p14:creationId xmlns:p14="http://schemas.microsoft.com/office/powerpoint/2010/main" val="2246704102"/>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CAA9475-C4B2-45F6-A638-A51AD559368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1624" y="725424"/>
            <a:ext cx="7540752" cy="5407152"/>
          </a:xfrm>
          <a:prstGeom prst="rect">
            <a:avLst/>
          </a:prstGeom>
        </p:spPr>
      </p:pic>
    </p:spTree>
    <p:extLst>
      <p:ext uri="{BB962C8B-B14F-4D97-AF65-F5344CB8AC3E}">
        <p14:creationId xmlns:p14="http://schemas.microsoft.com/office/powerpoint/2010/main" val="1299426476"/>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B9B505-EEE8-4101-93BC-32C5DD8FE78B}"/>
              </a:ext>
            </a:extLst>
          </p:cNvPr>
          <p:cNvSpPr>
            <a:spLocks noGrp="1"/>
          </p:cNvSpPr>
          <p:nvPr>
            <p:ph type="title"/>
          </p:nvPr>
        </p:nvSpPr>
        <p:spPr>
          <a:xfrm>
            <a:off x="762000" y="274638"/>
            <a:ext cx="8077200" cy="715962"/>
          </a:xfrm>
        </p:spPr>
        <p:txBody>
          <a:bodyPr>
            <a:normAutofit fontScale="90000"/>
          </a:bodyPr>
          <a:lstStyle/>
          <a:p>
            <a:pPr algn="ctr"/>
            <a:r>
              <a:rPr lang="en-US" b="1" dirty="0">
                <a:solidFill>
                  <a:schemeClr val="accent1">
                    <a:lumMod val="75000"/>
                  </a:schemeClr>
                </a:solidFill>
              </a:rPr>
              <a:t>3D conformal slide coatings</a:t>
            </a:r>
            <a:endParaRPr lang="en-US" dirty="0">
              <a:solidFill>
                <a:schemeClr val="accent1">
                  <a:lumMod val="75000"/>
                </a:schemeClr>
              </a:solidFill>
            </a:endParaRPr>
          </a:p>
        </p:txBody>
      </p:sp>
      <p:sp>
        <p:nvSpPr>
          <p:cNvPr id="3" name="TextBox 2">
            <a:extLst>
              <a:ext uri="{FF2B5EF4-FFF2-40B4-BE49-F238E27FC236}">
                <a16:creationId xmlns="" xmlns:a16="http://schemas.microsoft.com/office/drawing/2014/main" id="{75860450-2AA1-4C63-BFD8-F5FD20641D1C}"/>
              </a:ext>
            </a:extLst>
          </p:cNvPr>
          <p:cNvSpPr txBox="1"/>
          <p:nvPr/>
        </p:nvSpPr>
        <p:spPr>
          <a:xfrm>
            <a:off x="990600" y="1219200"/>
            <a:ext cx="7620000" cy="4307461"/>
          </a:xfrm>
          <a:prstGeom prst="rect">
            <a:avLst/>
          </a:prstGeom>
          <a:noFill/>
        </p:spPr>
        <p:txBody>
          <a:bodyPr wrap="square" rtlCol="0">
            <a:spAutoFit/>
          </a:bodyPr>
          <a:lstStyle/>
          <a:p>
            <a:pPr marR="0" lvl="0">
              <a:lnSpc>
                <a:spcPct val="107000"/>
              </a:lnSpc>
              <a:spcBef>
                <a:spcPts val="0"/>
              </a:spcBef>
              <a:spcAft>
                <a:spcPts val="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There are a number of important advantages to 3D coatings:</a:t>
            </a:r>
          </a:p>
          <a:p>
            <a:pPr marL="800100" marR="0" lvl="1" indent="-342900">
              <a:lnSpc>
                <a:spcPct val="107000"/>
              </a:lnSpc>
              <a:spcBef>
                <a:spcPts val="0"/>
              </a:spcBef>
              <a:spcAft>
                <a:spcPts val="0"/>
              </a:spcAft>
              <a:buFont typeface="Wingdings" panose="05000000000000000000" pitchFamily="2"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More than one binding moiety</a:t>
            </a:r>
          </a:p>
          <a:p>
            <a:pPr marL="800100" marR="0" lvl="1" indent="-342900">
              <a:lnSpc>
                <a:spcPct val="107000"/>
              </a:lnSpc>
              <a:spcBef>
                <a:spcPts val="0"/>
              </a:spcBef>
              <a:spcAft>
                <a:spcPts val="0"/>
              </a:spcAft>
              <a:buFont typeface="Wingdings" panose="05000000000000000000" pitchFamily="2"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Conformal to tissue surface</a:t>
            </a:r>
          </a:p>
          <a:p>
            <a:pPr marL="800100" marR="0" lvl="1" indent="-342900">
              <a:lnSpc>
                <a:spcPct val="107000"/>
              </a:lnSpc>
              <a:spcBef>
                <a:spcPts val="0"/>
              </a:spcBef>
              <a:spcAft>
                <a:spcPts val="0"/>
              </a:spcAft>
              <a:buFont typeface="Wingdings" panose="05000000000000000000" pitchFamily="2"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Promotes fast transport of water</a:t>
            </a:r>
          </a:p>
          <a:p>
            <a:pPr marL="342900" marR="0" lvl="0" indent="-342900">
              <a:lnSpc>
                <a:spcPct val="107000"/>
              </a:lnSpc>
              <a:spcBef>
                <a:spcPts val="0"/>
              </a:spcBef>
              <a:spcAft>
                <a:spcPts val="0"/>
              </a:spcAft>
              <a:buFont typeface="Symbol" panose="05050102010706020507" pitchFamily="18" charset="2"/>
              <a:buChar char=""/>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Wettability can be set at time of production. </a:t>
            </a:r>
          </a:p>
          <a:p>
            <a:pPr marL="342900" marR="0" lvl="0" indent="-342900">
              <a:lnSpc>
                <a:spcPct val="107000"/>
              </a:lnSpc>
              <a:spcBef>
                <a:spcPts val="0"/>
              </a:spcBef>
              <a:spcAft>
                <a:spcPts val="0"/>
              </a:spcAft>
              <a:buFont typeface="Symbol" panose="05050102010706020507" pitchFamily="18"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There is one used in common IHC usage</a:t>
            </a:r>
          </a:p>
          <a:p>
            <a:pPr marL="342900" marR="0" lvl="0" indent="-342900">
              <a:lnSpc>
                <a:spcPct val="107000"/>
              </a:lnSpc>
              <a:spcBef>
                <a:spcPts val="0"/>
              </a:spcBef>
              <a:spcAft>
                <a:spcPts val="800"/>
              </a:spcAft>
              <a:buFont typeface="Symbol" panose="05050102010706020507" pitchFamily="18"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We too have a suite of such coatings</a:t>
            </a:r>
          </a:p>
        </p:txBody>
      </p:sp>
    </p:spTree>
    <p:extLst>
      <p:ext uri="{BB962C8B-B14F-4D97-AF65-F5344CB8AC3E}">
        <p14:creationId xmlns:p14="http://schemas.microsoft.com/office/powerpoint/2010/main" val="3267852173"/>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BC8FAA-EEEF-4048-9536-A7C4512102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presentation</Template>
  <TotalTime>0</TotalTime>
  <Words>3636</Words>
  <Application>Microsoft Office PowerPoint</Application>
  <PresentationFormat>On-screen Show (4:3)</PresentationFormat>
  <Paragraphs>520</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Training</vt:lpstr>
      <vt:lpstr>PRS Co-resident Objective Measure of IHC Stain Performance for  Process QC and Diagnostic Aid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3D conformal slide coatings</vt:lpstr>
      <vt:lpstr>PowerPoint Presentation</vt:lpstr>
      <vt:lpstr>PowerPoint Presentation</vt:lpstr>
      <vt:lpstr>Heat Induced Epitope Retrieval </vt:lpstr>
      <vt:lpstr>The PRS Targets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the PRS aid the Whole Slide Imaging (WSI)</vt:lpstr>
      <vt:lpstr>PowerPoint Presentation</vt:lpstr>
      <vt:lpstr>PowerPoint Presentation</vt:lpstr>
      <vt:lpstr>PowerPoint Presentation</vt:lpstr>
      <vt:lpstr>PowerPoint Presentation</vt:lpstr>
      <vt:lpstr>PRS-H&amp;E Slide</vt:lpstr>
      <vt:lpstr>PRS-PAP Slide</vt:lpstr>
      <vt:lpstr>Development of a 5th Generation IHC Stainer with Integrated Antigen Retrieval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2017-06-24T03:54:48Z</dcterms:created>
  <dcterms:modified xsi:type="dcterms:W3CDTF">2017-07-04T08:29:01Z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