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7" r:id="rId2"/>
    <p:sldId id="289" r:id="rId3"/>
    <p:sldId id="298" r:id="rId4"/>
    <p:sldId id="299" r:id="rId5"/>
    <p:sldId id="291" r:id="rId6"/>
    <p:sldId id="300" r:id="rId7"/>
    <p:sldId id="301" r:id="rId8"/>
    <p:sldId id="302" r:id="rId9"/>
    <p:sldId id="303" r:id="rId10"/>
    <p:sldId id="304" r:id="rId11"/>
    <p:sldId id="310" r:id="rId12"/>
    <p:sldId id="278" r:id="rId13"/>
    <p:sldId id="281" r:id="rId14"/>
    <p:sldId id="286" r:id="rId15"/>
    <p:sldId id="257" r:id="rId16"/>
    <p:sldId id="267" r:id="rId17"/>
    <p:sldId id="268" r:id="rId18"/>
    <p:sldId id="269" r:id="rId19"/>
    <p:sldId id="270" r:id="rId20"/>
    <p:sldId id="271" r:id="rId21"/>
    <p:sldId id="272" r:id="rId22"/>
    <p:sldId id="274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B8AC-65B3-4E50-BA02-139A394FCC7C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03D14-5C88-4EE4-BC70-53AD2F8BD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4438D7-20A6-4123-B2BB-58A05C09AD85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B1A16-6CA6-4C8F-B084-AEB50F8FC5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BR-logo-tag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838199"/>
            <a:ext cx="5715000" cy="1295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267200"/>
            <a:ext cx="571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 L. Patterson, Ph.D.</a:t>
            </a:r>
          </a:p>
          <a:p>
            <a:r>
              <a:rPr lang="en-US" dirty="0" smtClean="0"/>
              <a:t>Chair, Department of </a:t>
            </a:r>
            <a:r>
              <a:rPr lang="en-US" sz="2000" dirty="0" smtClean="0"/>
              <a:t>Virology</a:t>
            </a:r>
            <a:r>
              <a:rPr lang="en-US" dirty="0" smtClean="0"/>
              <a:t> and Immunology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226784"/>
            <a:ext cx="6477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Biomed BSL4 </a:t>
            </a:r>
            <a:r>
              <a:rPr lang="en-US" dirty="0" smtClean="0"/>
              <a:t>PIs:</a:t>
            </a:r>
            <a:r>
              <a:rPr lang="en-US" dirty="0" smtClean="0"/>
              <a:t>	Ricardo Carrion, Jr., Ph.D.</a:t>
            </a:r>
          </a:p>
          <a:p>
            <a:r>
              <a:rPr lang="en-US" dirty="0" smtClean="0"/>
              <a:t>			Robert Davey, Ph.D.</a:t>
            </a:r>
          </a:p>
          <a:p>
            <a:r>
              <a:rPr lang="en-US" dirty="0" smtClean="0"/>
              <a:t>			Anthony Griffiths, Ph.D.</a:t>
            </a:r>
          </a:p>
          <a:p>
            <a:r>
              <a:rPr lang="en-US" dirty="0" smtClean="0"/>
              <a:t>			Andrew Hayhurst, Ph.D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	</a:t>
            </a:r>
            <a:r>
              <a:rPr lang="en-US" dirty="0" smtClean="0"/>
              <a:t>		Luis Giavedoni, Ph.D.</a:t>
            </a:r>
            <a:endParaRPr lang="en-US" dirty="0" smtClean="0"/>
          </a:p>
          <a:p>
            <a:r>
              <a:rPr lang="en-US" sz="2000" dirty="0" smtClean="0"/>
              <a:t>		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Vaccine Development at Animal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Biosafety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Level Four:  Standards and Challenges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9862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Duo Flow and Dry Husbandry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580" y="2565676"/>
            <a:ext cx="3844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Dry Husbandry easily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performed</a:t>
            </a:r>
          </a:p>
          <a:p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Minimized potential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for aerosols</a:t>
            </a:r>
          </a:p>
          <a:p>
            <a:endParaRPr lang="en-US" sz="2000" dirty="0" smtClean="0"/>
          </a:p>
        </p:txBody>
      </p:sp>
      <p:pic>
        <p:nvPicPr>
          <p:cNvPr id="6" name="Picture 5" descr="aIMG_109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594" y="1101725"/>
            <a:ext cx="4317206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3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7652" y="1258241"/>
            <a:ext cx="2919908" cy="5637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0963"/>
            <a:ext cx="2738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rgbClr val="000000"/>
                  </a:solidFill>
                </a:ln>
              </a:rPr>
              <a:t>Institutional Official/CEO</a:t>
            </a:r>
            <a:endParaRPr lang="en-US" sz="16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18" y="2101022"/>
            <a:ext cx="1768438" cy="6244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599" y="222425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IACUC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4384" y="3197059"/>
            <a:ext cx="2338300" cy="45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957" y="3239283"/>
            <a:ext cx="2334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rgbClr val="000000"/>
                  </a:solidFill>
                </a:ln>
              </a:rPr>
              <a:t>Attending Veterinarian</a:t>
            </a:r>
            <a:endParaRPr lang="en-US" sz="16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6957" y="4784544"/>
            <a:ext cx="2338300" cy="4510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6957" y="4795208"/>
            <a:ext cx="227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SNPRC/Vet Resources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16" name="Straight Connector 15"/>
          <p:cNvCxnSpPr>
            <a:stCxn id="5" idx="2"/>
            <a:endCxn id="9" idx="0"/>
          </p:cNvCxnSpPr>
          <p:nvPr/>
        </p:nvCxnSpPr>
        <p:spPr>
          <a:xfrm>
            <a:off x="2397606" y="1822031"/>
            <a:ext cx="5928" cy="1375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11" idx="0"/>
          </p:cNvCxnSpPr>
          <p:nvPr/>
        </p:nvCxnSpPr>
        <p:spPr>
          <a:xfrm>
            <a:off x="2403534" y="3648126"/>
            <a:ext cx="12573" cy="1136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</p:cNvCxnSpPr>
          <p:nvPr/>
        </p:nvCxnSpPr>
        <p:spPr>
          <a:xfrm>
            <a:off x="2017656" y="2413272"/>
            <a:ext cx="3858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83105" y="2675458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56889" y="2655697"/>
            <a:ext cx="21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Animal Rule</a:t>
            </a:r>
          </a:p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Studies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04935" y="3314528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6889" y="3366104"/>
            <a:ext cx="21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ACURO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6805" y="4062338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90589" y="4030707"/>
            <a:ext cx="21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NIH/DOD</a:t>
            </a:r>
          </a:p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 AUDITS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71236" y="1278002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45020" y="1258241"/>
            <a:ext cx="21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Quality </a:t>
            </a:r>
          </a:p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Agreements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16805" y="4762668"/>
            <a:ext cx="1676733" cy="54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90589" y="4814127"/>
            <a:ext cx="21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Sponsor Audits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28675" y="5415518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02459" y="5395757"/>
            <a:ext cx="21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Suitability </a:t>
            </a:r>
          </a:p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Program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06845" y="6058408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80629" y="6038647"/>
            <a:ext cx="21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CDC/USDA </a:t>
            </a:r>
          </a:p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SA Inspections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378824" y="1602475"/>
            <a:ext cx="17611" cy="49023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96435" y="2101022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94525" y="2965622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07007" y="3608615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407007" y="4354445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07007" y="5067667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07007" y="5731386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84565" y="6504862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857456" y="1969179"/>
            <a:ext cx="1676733" cy="545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8000" y="2043941"/>
            <a:ext cx="1665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Study  Protocol</a:t>
            </a:r>
            <a:endParaRPr lang="en-US" sz="16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355769" y="1602475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904057" y="2918047"/>
            <a:ext cx="894573" cy="8575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7547" y="2962284"/>
            <a:ext cx="93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SNPRC</a:t>
            </a:r>
          </a:p>
          <a:p>
            <a:pPr algn="ctr"/>
            <a:r>
              <a:rPr lang="en-US" b="1" dirty="0" smtClean="0"/>
              <a:t>Vet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5003113" y="2918046"/>
            <a:ext cx="1019223" cy="8575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44486" y="303518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V&amp;I</a:t>
            </a:r>
            <a:endParaRPr lang="en-US" b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399782" y="3809528"/>
            <a:ext cx="0" cy="146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857560" y="5235612"/>
            <a:ext cx="2218771" cy="8279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88466" y="5481932"/>
            <a:ext cx="198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BSL-</a:t>
            </a:r>
            <a:r>
              <a:rPr lang="en-US" sz="2000" dirty="0" smtClean="0">
                <a:ln>
                  <a:solidFill>
                    <a:srgbClr val="000000"/>
                  </a:solidFill>
                </a:ln>
              </a:rPr>
              <a:t>4</a:t>
            </a:r>
            <a:r>
              <a:rPr lang="en-US" dirty="0" smtClean="0">
                <a:ln>
                  <a:solidFill>
                    <a:srgbClr val="000000"/>
                  </a:solidFill>
                </a:ln>
              </a:rPr>
              <a:t> Vet Group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049745" y="5731386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90220" y="3755943"/>
            <a:ext cx="0" cy="1460049"/>
          </a:xfrm>
          <a:prstGeom prst="line">
            <a:avLst/>
          </a:prstGeom>
          <a:ln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51750" y="3429970"/>
            <a:ext cx="3858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30345" y="3366104"/>
            <a:ext cx="30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02435" y="4030707"/>
            <a:ext cx="1676733" cy="54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23781" y="4082166"/>
            <a:ext cx="21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</a:rPr>
              <a:t>Sponsor Audits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1199146" y="4539553"/>
            <a:ext cx="189591" cy="25565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35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%20x%20%20per%20day%20%20observation%20form%20%20%20MAF11.4.13.xl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923" y="61580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0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Euthanasia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812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00D4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D4"/>
                </a:solidFill>
                <a:latin typeface="Arial"/>
              </a:rPr>
              <a:t> </a:t>
            </a:r>
            <a:r>
              <a:rPr lang="en-US" dirty="0" smtClean="0">
                <a:latin typeface="Arial"/>
              </a:rPr>
              <a:t>If total score is &gt;15, animal is considered "terminally ill" and should be euthanized.  Exceptions require consultation and approval by study veterinarian.  </a:t>
            </a:r>
          </a:p>
          <a:p>
            <a:r>
              <a:rPr lang="en-US" dirty="0" smtClean="0">
                <a:latin typeface="Arial"/>
              </a:rPr>
              <a:t>Additional </a:t>
            </a:r>
            <a:r>
              <a:rPr lang="en-US" dirty="0">
                <a:latin typeface="Arial"/>
              </a:rPr>
              <a:t>Euthanasia criteria: Humanely euthanize the animals as soon as any of the following</a:t>
            </a:r>
            <a:r>
              <a:rPr lang="en-US" dirty="0" smtClean="0">
                <a:latin typeface="Arial"/>
              </a:rPr>
              <a:t>:</a:t>
            </a:r>
          </a:p>
          <a:p>
            <a:pPr lvl="1"/>
            <a:r>
              <a:rPr lang="en-US" dirty="0" smtClean="0">
                <a:latin typeface="Arial"/>
              </a:rPr>
              <a:t> </a:t>
            </a:r>
            <a:r>
              <a:rPr lang="en-US" dirty="0">
                <a:latin typeface="Arial"/>
              </a:rPr>
              <a:t>1) Prostrate but able to rise if stimulated, moderate to dramatically reduced response to external stimuli with greater than 5 degree change from baseline or </a:t>
            </a:r>
            <a:endParaRPr lang="en-US" dirty="0" smtClean="0">
              <a:latin typeface="Arial"/>
            </a:endParaRPr>
          </a:p>
          <a:p>
            <a:pPr lvl="1"/>
            <a:r>
              <a:rPr lang="en-US" dirty="0" smtClean="0">
                <a:latin typeface="Arial"/>
              </a:rPr>
              <a:t>2</a:t>
            </a:r>
            <a:r>
              <a:rPr lang="en-US" dirty="0">
                <a:latin typeface="Arial"/>
              </a:rPr>
              <a:t>) Prostrate but able to rise if stimulated, moderate to dramatically reduced response to external stimuli and  if any two of the following are true: ALT &gt;200; ALP&gt;1100; GGT&gt;170; </a:t>
            </a:r>
            <a:r>
              <a:rPr lang="en-US" dirty="0" smtClean="0">
                <a:latin typeface="Arial"/>
              </a:rPr>
              <a:t>the </a:t>
            </a:r>
            <a:r>
              <a:rPr lang="en-US" dirty="0">
                <a:latin typeface="Arial"/>
              </a:rPr>
              <a:t>veterinarian will approve all euthanasia</a:t>
            </a:r>
            <a:br>
              <a:rPr lang="en-US" dirty="0">
                <a:latin typeface="Arial"/>
              </a:rPr>
            </a:br>
            <a:r>
              <a:rPr lang="en-US" sz="1600" dirty="0">
                <a:latin typeface="Arial"/>
              </a:rPr>
              <a:t/>
            </a:r>
            <a:br>
              <a:rPr lang="en-US" sz="1600" dirty="0">
                <a:latin typeface="Arial"/>
              </a:rPr>
            </a:br>
            <a:endParaRPr lang="en-US" sz="1600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2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4933" y="2121445"/>
            <a:ext cx="79078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Animals will be observed twice daily when animals score less than 4, if animals score 4 to 8 animals will be observed three times a day.</a:t>
            </a:r>
          </a:p>
          <a:p>
            <a:endParaRPr lang="en-US" sz="2000" dirty="0" smtClean="0">
              <a:latin typeface="Arial"/>
              <a:ea typeface="Times New Roman"/>
              <a:cs typeface="Times New Roman"/>
            </a:endParaRPr>
          </a:p>
          <a:p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Observations will be increased to 4 times a day, 6 hours apart if any of the following is true:</a:t>
            </a:r>
          </a:p>
          <a:p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An animal scores 8 or greater during clinical observation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Analgesic treatment is initiated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Once an animal is euthanized due to morbidity, 4 times daily observations as described above will continue for three consecutive days for the remaining animals in the challenge cohort or until all surviving animals score 0.  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Observation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5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The Animal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3600" dirty="0" smtClean="0"/>
              <a:t>“</a:t>
            </a:r>
            <a:r>
              <a:rPr lang="en-US" sz="3600" dirty="0"/>
              <a:t>New Drug and Biological Drug Products: Evidence Needed to Demonstrate Effectiveness of New Drugs When Human Efficacy Studies Are Not Ethical or </a:t>
            </a:r>
            <a:r>
              <a:rPr lang="en-US" sz="3600" dirty="0" smtClean="0"/>
              <a:t>Feasible”</a:t>
            </a:r>
            <a:endParaRPr lang="en-US" sz="3600" dirty="0"/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21 CFR 601, Subpart H (Biologics)</a:t>
            </a:r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21 CFR 314, Subpart I (Drugs)</a:t>
            </a:r>
          </a:p>
          <a:p>
            <a:r>
              <a:rPr lang="en-US" sz="3600" dirty="0"/>
              <a:t> </a:t>
            </a:r>
            <a:r>
              <a:rPr lang="en-US" sz="3600" dirty="0" smtClean="0"/>
              <a:t>It </a:t>
            </a:r>
            <a:r>
              <a:rPr lang="en-US" sz="3600" dirty="0"/>
              <a:t>is NOT a simplified or expedited development </a:t>
            </a:r>
            <a:r>
              <a:rPr lang="en-US" sz="3600" dirty="0" smtClean="0"/>
              <a:t>process</a:t>
            </a:r>
            <a:endParaRPr lang="en-US" sz="3600" dirty="0"/>
          </a:p>
          <a:p>
            <a:r>
              <a:rPr lang="en-US" sz="3600" dirty="0" smtClean="0"/>
              <a:t> </a:t>
            </a:r>
            <a:r>
              <a:rPr lang="en-US" sz="3600" dirty="0"/>
              <a:t>Does not apply if approval can be based on efficacy</a:t>
            </a:r>
          </a:p>
          <a:p>
            <a:pPr lvl="1">
              <a:buNone/>
            </a:pPr>
            <a:r>
              <a:rPr lang="en-US" sz="3600" dirty="0" smtClean="0"/>
              <a:t>standards </a:t>
            </a:r>
            <a:r>
              <a:rPr lang="en-US" sz="3600" dirty="0"/>
              <a:t>elsewhere in FDA </a:t>
            </a:r>
            <a:r>
              <a:rPr lang="en-US" sz="3600" dirty="0" smtClean="0"/>
              <a:t>regulations</a:t>
            </a:r>
            <a:endParaRPr lang="en-US" sz="36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1980948"/>
            <a:chOff x="0" y="0"/>
            <a:chExt cx="14400" cy="187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4400" cy="1618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" y="0"/>
              <a:ext cx="7466" cy="94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840" cy="1729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60" y="0"/>
              <a:ext cx="2640" cy="18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The Animal Rule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sz="2800" dirty="0" smtClean="0"/>
              <a:t>Can be applied to human drugs/</a:t>
            </a:r>
            <a:r>
              <a:rPr lang="en-US" sz="2800" dirty="0" err="1" smtClean="0"/>
              <a:t>biologicals</a:t>
            </a:r>
            <a:r>
              <a:rPr lang="en-US" sz="2800" dirty="0" smtClean="0"/>
              <a:t> – not devices/diagnostics</a:t>
            </a:r>
          </a:p>
          <a:p>
            <a:r>
              <a:rPr lang="en-US" sz="2800" dirty="0" smtClean="0"/>
              <a:t>To reduce or prevent serious or life threatening conditions caused by exposure to lethal or permanently disabling toxic chemical, biological, radiological, or nuclear substances</a:t>
            </a:r>
          </a:p>
          <a:p>
            <a:r>
              <a:rPr lang="en-US" sz="2800" dirty="0" smtClean="0"/>
              <a:t> Use of animal efficacy data scientifically appropriate.</a:t>
            </a:r>
          </a:p>
          <a:p>
            <a:r>
              <a:rPr lang="en-US" sz="2800" dirty="0" smtClean="0"/>
              <a:t> Animal Rule does NOT address human safety</a:t>
            </a:r>
            <a:endParaRPr lang="en-U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090" y="0"/>
            <a:ext cx="4740910" cy="99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The Animal Rule (cont.)</a:t>
            </a:r>
            <a:br>
              <a:rPr lang="en-US" b="1" dirty="0" smtClean="0"/>
            </a:br>
            <a:r>
              <a:rPr lang="en-US" b="1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sz="2800" dirty="0" smtClean="0"/>
              <a:t>There is a </a:t>
            </a:r>
            <a:r>
              <a:rPr lang="en-US" sz="2800" u="heavy" dirty="0" smtClean="0"/>
              <a:t>reasonably well-understood</a:t>
            </a:r>
            <a:r>
              <a:rPr lang="en-US" sz="2800" dirty="0" smtClean="0"/>
              <a:t> </a:t>
            </a:r>
            <a:r>
              <a:rPr lang="en-US" sz="2800" dirty="0" err="1" smtClean="0"/>
              <a:t>pathophysiological</a:t>
            </a:r>
            <a:r>
              <a:rPr lang="en-US" sz="2800" dirty="0" smtClean="0"/>
              <a:t> </a:t>
            </a:r>
            <a:r>
              <a:rPr lang="en-US" sz="2800" b="1" dirty="0" smtClean="0"/>
              <a:t>mechanism of the toxicity </a:t>
            </a:r>
            <a:r>
              <a:rPr lang="en-US" sz="2800" dirty="0" smtClean="0"/>
              <a:t>of the substance and its prevention or substantial reduction by the product</a:t>
            </a:r>
          </a:p>
          <a:p>
            <a:r>
              <a:rPr lang="en-US" sz="2800" dirty="0" smtClean="0"/>
              <a:t>The effect is demonstrated in </a:t>
            </a:r>
            <a:r>
              <a:rPr lang="en-US" sz="2800" b="1" dirty="0" smtClean="0"/>
              <a:t>more than one animal species </a:t>
            </a:r>
            <a:r>
              <a:rPr lang="en-US" sz="2800" dirty="0" smtClean="0"/>
              <a:t>expected to react with a response predictive for humans, </a:t>
            </a:r>
            <a:r>
              <a:rPr lang="en-US" sz="2800" u="heavy" dirty="0" smtClean="0"/>
              <a:t>unless</a:t>
            </a:r>
            <a:r>
              <a:rPr lang="en-US" sz="2800" dirty="0" smtClean="0"/>
              <a:t> the effect is demonstrated in a single animal species that represents a sufficiently well-characterized animal model for predicting the response in humans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090" y="0"/>
            <a:ext cx="4740910" cy="99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The Animal Rule (cont.)</a:t>
            </a:r>
            <a:br>
              <a:rPr lang="en-US" b="1" dirty="0" smtClean="0"/>
            </a:br>
            <a:r>
              <a:rPr lang="en-US" b="1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sz="2800" dirty="0" smtClean="0"/>
              <a:t>The animal study endpoint is clearly related to the desired benefit in humans, generally the </a:t>
            </a:r>
            <a:r>
              <a:rPr lang="en-US" sz="2800" b="1" dirty="0" smtClean="0"/>
              <a:t>enhancement of survival or prevention of major morbidity</a:t>
            </a:r>
            <a:endParaRPr lang="en-US" sz="2800" dirty="0" smtClean="0"/>
          </a:p>
          <a:p>
            <a:r>
              <a:rPr lang="en-US" sz="2800" dirty="0" smtClean="0"/>
              <a:t>The data or information on the pharmacokinetics and </a:t>
            </a:r>
            <a:r>
              <a:rPr lang="en-US" sz="2800" dirty="0" err="1" smtClean="0"/>
              <a:t>pharmacodynamics</a:t>
            </a:r>
            <a:r>
              <a:rPr lang="en-US" sz="2800" dirty="0" smtClean="0"/>
              <a:t> of the product or other relevant data or information, in animals and humans, allows </a:t>
            </a:r>
            <a:r>
              <a:rPr lang="en-US" sz="2800" b="1" dirty="0" smtClean="0"/>
              <a:t>selection of an effective dose in humans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090" y="0"/>
            <a:ext cx="4740910" cy="99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Ensuring Data Quality and Integrity in Animal Studies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sz="2400" dirty="0" smtClean="0"/>
              <a:t>A good guideline – GLP (21 CFR Part 58)</a:t>
            </a:r>
          </a:p>
          <a:p>
            <a:pPr lvl="1"/>
            <a:r>
              <a:rPr lang="en-US" dirty="0" smtClean="0"/>
              <a:t>GLP principles are among examples of quality management systems that will ensure the quality and integrity of data that is the basis for regulatory decision making</a:t>
            </a:r>
          </a:p>
          <a:p>
            <a:pPr lvl="1"/>
            <a:r>
              <a:rPr lang="en-US" dirty="0" smtClean="0"/>
              <a:t>FDA recognizes that not all aspects of GLP will be possible for all</a:t>
            </a:r>
          </a:p>
          <a:p>
            <a:pPr lvl="2">
              <a:buNone/>
            </a:pPr>
            <a:r>
              <a:rPr lang="en-US" sz="2400" dirty="0" smtClean="0"/>
              <a:t>studies – discuss with your review division</a:t>
            </a:r>
          </a:p>
          <a:p>
            <a:r>
              <a:rPr lang="en-US" sz="2400" dirty="0" smtClean="0"/>
              <a:t>Data quality and integrity are critical in animal efficacy studies as these data are the “surrogates” for the human efficacy studies</a:t>
            </a:r>
          </a:p>
          <a:p>
            <a:pPr lvl="1"/>
            <a:r>
              <a:rPr lang="en-US" dirty="0" smtClean="0"/>
              <a:t>Natural history studies – model defining studies submitted for</a:t>
            </a:r>
          </a:p>
          <a:p>
            <a:pPr lvl="2">
              <a:buNone/>
            </a:pPr>
            <a:r>
              <a:rPr lang="en-US" sz="2400" dirty="0" smtClean="0"/>
              <a:t>Qualification</a:t>
            </a:r>
          </a:p>
          <a:p>
            <a:r>
              <a:rPr lang="en-US" sz="2400" dirty="0" smtClean="0"/>
              <a:t>Adequate and well-controlled efficacy studies – substantial evidence of effectiveness</a:t>
            </a:r>
          </a:p>
          <a:p>
            <a:r>
              <a:rPr lang="en-US" sz="2400" dirty="0" smtClean="0"/>
              <a:t>Efficacy and PK/PD studies – define the human dose/regimen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spect="1" noChangeArrowheads="1"/>
          </p:cNvSpPr>
          <p:nvPr/>
        </p:nvSpPr>
        <p:spPr bwMode="auto">
          <a:xfrm>
            <a:off x="0" y="1"/>
            <a:ext cx="9144000" cy="9906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54428"/>
            <a:ext cx="8229600" cy="8382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 Agent Research</a:t>
            </a:r>
          </a:p>
        </p:txBody>
      </p:sp>
      <p:pic>
        <p:nvPicPr>
          <p:cNvPr id="8" name="Picture 7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pic>
        <p:nvPicPr>
          <p:cNvPr id="10" name="Picture 3" descr="421px-Outbreak_movie.jpg"/>
          <p:cNvPicPr>
            <a:picLocks noChangeAspect="1"/>
          </p:cNvPicPr>
          <p:nvPr/>
        </p:nvPicPr>
        <p:blipFill>
          <a:blip r:embed="rId3" cstate="print">
            <a:lum bright="-2000" contrast="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171825" cy="45132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EDC96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utbr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362200"/>
            <a:ext cx="3608669" cy="228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EDC96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Animal Rule 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2800" dirty="0" smtClean="0"/>
              <a:t>Still need human clinical data</a:t>
            </a:r>
          </a:p>
          <a:p>
            <a:pPr lvl="1"/>
            <a:r>
              <a:rPr lang="en-US" sz="2800" dirty="0" smtClean="0"/>
              <a:t>PK/immunogenicity data</a:t>
            </a:r>
          </a:p>
          <a:p>
            <a:pPr lvl="1"/>
            <a:r>
              <a:rPr lang="en-US" sz="2800" dirty="0" smtClean="0"/>
              <a:t>Safety in population(s) representative of use</a:t>
            </a:r>
          </a:p>
          <a:p>
            <a:r>
              <a:rPr lang="en-US" sz="2800" dirty="0" smtClean="0"/>
              <a:t>Approval subject to post-marketing studies</a:t>
            </a:r>
          </a:p>
          <a:p>
            <a:r>
              <a:rPr lang="en-US" sz="2800" dirty="0" smtClean="0"/>
              <a:t>May impose restrictions on use</a:t>
            </a:r>
          </a:p>
          <a:p>
            <a:r>
              <a:rPr lang="en-US" sz="2800" dirty="0" smtClean="0"/>
              <a:t>Please work closely with FDA on planning animal</a:t>
            </a:r>
          </a:p>
          <a:p>
            <a:pPr lvl="1">
              <a:buNone/>
            </a:pPr>
            <a:r>
              <a:rPr lang="en-US" sz="2800" dirty="0" smtClean="0"/>
              <a:t>studies before starting them</a:t>
            </a:r>
          </a:p>
          <a:p>
            <a:r>
              <a:rPr lang="en-US" sz="2800" i="1" dirty="0" smtClean="0"/>
              <a:t>Potential limitations</a:t>
            </a:r>
          </a:p>
          <a:p>
            <a:pPr lvl="1"/>
            <a:r>
              <a:rPr lang="en-US" sz="2800" dirty="0" smtClean="0"/>
              <a:t>Where there is no valid animal model of disease</a:t>
            </a:r>
          </a:p>
          <a:p>
            <a:pPr lvl="1"/>
            <a:r>
              <a:rPr lang="en-US" sz="2800" dirty="0" smtClean="0"/>
              <a:t>How to predictably bridge animal data to humans</a:t>
            </a:r>
          </a:p>
          <a:p>
            <a:pPr lvl="1"/>
            <a:r>
              <a:rPr lang="en-US" sz="2800" dirty="0" smtClean="0"/>
              <a:t>Confidence may be an issue, even in valid models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Risk/Benefit for MCMs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3000" dirty="0" smtClean="0"/>
              <a:t>Risk/benefit differs and FDA assesses for each product &amp; potential use</a:t>
            </a:r>
          </a:p>
          <a:p>
            <a:pPr lvl="1"/>
            <a:r>
              <a:rPr lang="en-US" sz="3000" dirty="0" smtClean="0"/>
              <a:t>Treatment: For otherwise untreatable serious illness,</a:t>
            </a:r>
          </a:p>
          <a:p>
            <a:pPr lvl="2">
              <a:buNone/>
            </a:pPr>
            <a:r>
              <a:rPr lang="en-US" sz="3000" dirty="0" smtClean="0"/>
              <a:t>reasonable to tolerate significant risk &amp; some</a:t>
            </a:r>
          </a:p>
          <a:p>
            <a:pPr lvl="2">
              <a:buNone/>
            </a:pPr>
            <a:r>
              <a:rPr lang="en-US" sz="3000" dirty="0" smtClean="0"/>
              <a:t>uncertainty</a:t>
            </a:r>
          </a:p>
          <a:p>
            <a:pPr lvl="1"/>
            <a:r>
              <a:rPr lang="en-US" sz="3000" dirty="0" smtClean="0"/>
              <a:t>Prophylaxis: If given to well individuals before event</a:t>
            </a:r>
          </a:p>
          <a:p>
            <a:pPr lvl="2">
              <a:buNone/>
            </a:pPr>
            <a:r>
              <a:rPr lang="en-US" sz="3000" dirty="0" smtClean="0"/>
              <a:t>or, post-event, to individuals who may not be at risk,</a:t>
            </a:r>
          </a:p>
          <a:p>
            <a:pPr lvl="2">
              <a:buNone/>
            </a:pPr>
            <a:r>
              <a:rPr lang="en-US" sz="3000" dirty="0" smtClean="0"/>
              <a:t>balance shifts</a:t>
            </a:r>
          </a:p>
          <a:p>
            <a:r>
              <a:rPr lang="en-US" sz="3000" dirty="0" smtClean="0"/>
              <a:t> All such products</a:t>
            </a:r>
          </a:p>
          <a:p>
            <a:pPr lvl="1"/>
            <a:r>
              <a:rPr lang="en-US" sz="3000" dirty="0" smtClean="0"/>
              <a:t>Need transparent, balanced and effective risk</a:t>
            </a:r>
          </a:p>
          <a:p>
            <a:pPr lvl="2">
              <a:buNone/>
            </a:pPr>
            <a:r>
              <a:rPr lang="en-US" sz="3000" dirty="0" smtClean="0"/>
              <a:t>communication; may be challenging in emergencies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15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Thanks!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81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CBER’s CT page: </a:t>
            </a:r>
            <a:r>
              <a:rPr lang="en-US" sz="2800" u="heavy" dirty="0" smtClean="0">
                <a:solidFill>
                  <a:srgbClr val="0070C0"/>
                </a:solidFill>
              </a:rPr>
              <a:t>http://www.fda.gov/BiologicsBloodVaccines/SafetyAvailability/ProductSecurity/ucm110311.htm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Manufacturer’s assistance (CBER):</a:t>
            </a:r>
          </a:p>
          <a:p>
            <a:pPr lvl="1"/>
            <a:r>
              <a:rPr lang="en-US" sz="2800" dirty="0" smtClean="0"/>
              <a:t>Phone – (301) 827-2000</a:t>
            </a:r>
          </a:p>
          <a:p>
            <a:pPr lvl="1"/>
            <a:r>
              <a:rPr lang="en-US" sz="2800" u="heavy" dirty="0" smtClean="0">
                <a:solidFill>
                  <a:schemeClr val="accent1"/>
                </a:solidFill>
              </a:rPr>
              <a:t>http://www.fda.gov/cber/manufacturer.htm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C. Kelley – (301) 827-0636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Cynthia.Kelley@fda.hhs.gov</a:t>
            </a:r>
          </a:p>
          <a:p>
            <a:r>
              <a:rPr lang="en-US" sz="2800" dirty="0" smtClean="0"/>
              <a:t>R. Roberts (CDER)– (301) 796-2210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Rosemary.Roberts@fda.hhs.gov</a:t>
            </a:r>
          </a:p>
          <a:p>
            <a:pPr lvl="1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pic>
        <p:nvPicPr>
          <p:cNvPr id="7" name="Picture 2" descr="BSL4 New a0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05" y="209550"/>
            <a:ext cx="8636000" cy="6172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EDC96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61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9862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Texas Biomed ABSL-4 Layout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" y="1371600"/>
            <a:ext cx="8763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47" name="Rectangle 6"/>
          <p:cNvSpPr>
            <a:spLocks noChangeArrowheads="1"/>
          </p:cNvSpPr>
          <p:nvPr/>
        </p:nvSpPr>
        <p:spPr bwMode="auto">
          <a:xfrm>
            <a:off x="838200" y="5715000"/>
            <a:ext cx="304800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Dunk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Tank</a:t>
            </a:r>
          </a:p>
        </p:txBody>
      </p:sp>
      <p:sp useBgFill="1">
        <p:nvSpPr>
          <p:cNvPr id="48" name="Rectangle 7"/>
          <p:cNvSpPr>
            <a:spLocks noChangeArrowheads="1"/>
          </p:cNvSpPr>
          <p:nvPr/>
        </p:nvSpPr>
        <p:spPr bwMode="auto">
          <a:xfrm>
            <a:off x="1295400" y="5867400"/>
            <a:ext cx="685800" cy="685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Autoclave</a:t>
            </a: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 flipV="1">
            <a:off x="274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H="1">
            <a:off x="2133600" y="5410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51" name="Rectangle 10"/>
          <p:cNvSpPr>
            <a:spLocks noChangeArrowheads="1"/>
          </p:cNvSpPr>
          <p:nvPr/>
        </p:nvSpPr>
        <p:spPr bwMode="auto">
          <a:xfrm>
            <a:off x="2971800" y="5410200"/>
            <a:ext cx="1143000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BSC</a:t>
            </a:r>
            <a:endParaRPr lang="en-US" sz="1000" dirty="0">
              <a:solidFill>
                <a:prstClr val="black"/>
              </a:solidFill>
            </a:endParaRPr>
          </a:p>
        </p:txBody>
      </p:sp>
      <p:sp useBgFill="1">
        <p:nvSpPr>
          <p:cNvPr id="52" name="Rectangle 11"/>
          <p:cNvSpPr>
            <a:spLocks noChangeArrowheads="1"/>
          </p:cNvSpPr>
          <p:nvPr/>
        </p:nvSpPr>
        <p:spPr bwMode="auto">
          <a:xfrm>
            <a:off x="4800600" y="5410200"/>
            <a:ext cx="1143000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BSC</a:t>
            </a:r>
            <a:endParaRPr lang="en-US" sz="1000" dirty="0">
              <a:solidFill>
                <a:prstClr val="black"/>
              </a:solidFill>
            </a:endParaRPr>
          </a:p>
        </p:txBody>
      </p:sp>
      <p:sp useBgFill="1">
        <p:nvSpPr>
          <p:cNvPr id="53" name="Rectangle 12"/>
          <p:cNvSpPr>
            <a:spLocks noChangeArrowheads="1"/>
          </p:cNvSpPr>
          <p:nvPr/>
        </p:nvSpPr>
        <p:spPr bwMode="auto">
          <a:xfrm>
            <a:off x="6629400" y="5410200"/>
            <a:ext cx="1143000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BSC</a:t>
            </a:r>
            <a:endParaRPr lang="en-US" sz="1000" dirty="0">
              <a:solidFill>
                <a:prstClr val="black"/>
              </a:solidFill>
            </a:endParaRPr>
          </a:p>
        </p:txBody>
      </p:sp>
      <p:sp useBgFill="1">
        <p:nvSpPr>
          <p:cNvPr id="54" name="Rectangle 13"/>
          <p:cNvSpPr>
            <a:spLocks noChangeArrowheads="1"/>
          </p:cNvSpPr>
          <p:nvPr/>
        </p:nvSpPr>
        <p:spPr bwMode="auto">
          <a:xfrm>
            <a:off x="4191000" y="5334000"/>
            <a:ext cx="5334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prstClr val="black"/>
                </a:solidFill>
              </a:rPr>
              <a:t>Incubator</a:t>
            </a:r>
          </a:p>
        </p:txBody>
      </p:sp>
      <p:sp useBgFill="1">
        <p:nvSpPr>
          <p:cNvPr id="55" name="Rectangle 14"/>
          <p:cNvSpPr>
            <a:spLocks noChangeArrowheads="1"/>
          </p:cNvSpPr>
          <p:nvPr/>
        </p:nvSpPr>
        <p:spPr bwMode="auto">
          <a:xfrm>
            <a:off x="6019800" y="5334000"/>
            <a:ext cx="5334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prstClr val="black"/>
                </a:solidFill>
              </a:rPr>
              <a:t>Incubator</a:t>
            </a:r>
          </a:p>
        </p:txBody>
      </p:sp>
      <p:sp useBgFill="1">
        <p:nvSpPr>
          <p:cNvPr id="56" name="Rectangle 24"/>
          <p:cNvSpPr>
            <a:spLocks noChangeArrowheads="1"/>
          </p:cNvSpPr>
          <p:nvPr/>
        </p:nvSpPr>
        <p:spPr bwMode="auto">
          <a:xfrm>
            <a:off x="533400" y="5029200"/>
            <a:ext cx="304800" cy="304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Sink</a:t>
            </a:r>
          </a:p>
        </p:txBody>
      </p:sp>
      <p:sp useBgFill="1">
        <p:nvSpPr>
          <p:cNvPr id="57" name="Rectangle 27"/>
          <p:cNvSpPr>
            <a:spLocks noChangeArrowheads="1"/>
          </p:cNvSpPr>
          <p:nvPr/>
        </p:nvSpPr>
        <p:spPr bwMode="auto">
          <a:xfrm>
            <a:off x="1865313" y="3603625"/>
            <a:ext cx="533400" cy="8159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prstClr val="black"/>
                </a:solidFill>
              </a:rPr>
              <a:t>4*C</a:t>
            </a:r>
          </a:p>
          <a:p>
            <a:pPr algn="ctr"/>
            <a:r>
              <a:rPr lang="en-US" sz="1000">
                <a:solidFill>
                  <a:prstClr val="black"/>
                </a:solidFill>
              </a:rPr>
              <a:t>fridge</a:t>
            </a:r>
          </a:p>
        </p:txBody>
      </p:sp>
      <p:sp useBgFill="1">
        <p:nvSpPr>
          <p:cNvPr id="58" name="Rectangle 28"/>
          <p:cNvSpPr>
            <a:spLocks noChangeArrowheads="1"/>
          </p:cNvSpPr>
          <p:nvPr/>
        </p:nvSpPr>
        <p:spPr bwMode="auto">
          <a:xfrm>
            <a:off x="533400" y="3603625"/>
            <a:ext cx="7620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-80*C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freezer</a:t>
            </a:r>
          </a:p>
        </p:txBody>
      </p:sp>
      <p:sp useBgFill="1">
        <p:nvSpPr>
          <p:cNvPr id="59" name="Rectangle 29"/>
          <p:cNvSpPr>
            <a:spLocks noChangeArrowheads="1"/>
          </p:cNvSpPr>
          <p:nvPr/>
        </p:nvSpPr>
        <p:spPr bwMode="auto">
          <a:xfrm>
            <a:off x="533400" y="2917825"/>
            <a:ext cx="7620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-80*C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freezer</a:t>
            </a:r>
          </a:p>
        </p:txBody>
      </p:sp>
      <p:sp useBgFill="1">
        <p:nvSpPr>
          <p:cNvPr id="60" name="Rectangle 32"/>
          <p:cNvSpPr>
            <a:spLocks noChangeArrowheads="1"/>
          </p:cNvSpPr>
          <p:nvPr/>
        </p:nvSpPr>
        <p:spPr bwMode="auto">
          <a:xfrm>
            <a:off x="2438400" y="2971800"/>
            <a:ext cx="3200400" cy="1447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Bench Top</a:t>
            </a:r>
          </a:p>
        </p:txBody>
      </p:sp>
      <p:sp useBgFill="1">
        <p:nvSpPr>
          <p:cNvPr id="63" name="Rectangle 39"/>
          <p:cNvSpPr>
            <a:spLocks noChangeArrowheads="1"/>
          </p:cNvSpPr>
          <p:nvPr/>
        </p:nvSpPr>
        <p:spPr bwMode="auto">
          <a:xfrm>
            <a:off x="8115300" y="2876550"/>
            <a:ext cx="533400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prstClr val="black"/>
                </a:solidFill>
              </a:rPr>
              <a:t>centrifuge</a:t>
            </a:r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 flipV="1">
            <a:off x="8229600" y="190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>
            <a:off x="8229600" y="1905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66" name="Rectangle 11"/>
          <p:cNvSpPr>
            <a:spLocks noChangeArrowheads="1"/>
          </p:cNvSpPr>
          <p:nvPr/>
        </p:nvSpPr>
        <p:spPr bwMode="auto">
          <a:xfrm>
            <a:off x="5791200" y="1416050"/>
            <a:ext cx="12954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Duo </a:t>
            </a:r>
            <a:r>
              <a:rPr lang="en-US" sz="1000" dirty="0">
                <a:solidFill>
                  <a:prstClr val="black"/>
                </a:solidFill>
              </a:rPr>
              <a:t>Flow</a:t>
            </a:r>
          </a:p>
        </p:txBody>
      </p:sp>
      <p:sp useBgFill="1">
        <p:nvSpPr>
          <p:cNvPr id="67" name="Rectangle 11"/>
          <p:cNvSpPr>
            <a:spLocks noChangeArrowheads="1"/>
          </p:cNvSpPr>
          <p:nvPr/>
        </p:nvSpPr>
        <p:spPr bwMode="auto">
          <a:xfrm>
            <a:off x="7239000" y="1431925"/>
            <a:ext cx="1143000" cy="304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prstClr val="black"/>
                </a:solidFill>
              </a:rPr>
              <a:t>Rodent Rack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501650" y="1395413"/>
            <a:ext cx="3733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 err="1">
                <a:solidFill>
                  <a:prstClr val="black"/>
                </a:solidFill>
              </a:rPr>
              <a:t>Biobubble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0400" y="1471613"/>
            <a:ext cx="882650" cy="890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Calibri"/>
              </a:rPr>
              <a:t>Procedure Room</a:t>
            </a:r>
          </a:p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latin typeface="Calibri"/>
              </a:rPr>
              <a:t>Blood </a:t>
            </a:r>
            <a:r>
              <a:rPr lang="en-US" sz="1050" dirty="0" err="1">
                <a:solidFill>
                  <a:srgbClr val="000000"/>
                </a:solidFill>
                <a:latin typeface="Calibri"/>
              </a:rPr>
              <a:t>Coll</a:t>
            </a:r>
            <a:endParaRPr lang="en-US" sz="10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82650" y="2005013"/>
            <a:ext cx="685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 err="1">
                <a:solidFill>
                  <a:srgbClr val="000000"/>
                </a:solidFill>
                <a:latin typeface="Calibri"/>
              </a:rPr>
              <a:t>Nec</a:t>
            </a:r>
            <a:r>
              <a:rPr lang="en-US" sz="105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2445543" y="1967707"/>
            <a:ext cx="114141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4395788" y="1431925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Duo </a:t>
            </a:r>
            <a:r>
              <a:rPr lang="en-US" sz="1000" dirty="0">
                <a:solidFill>
                  <a:prstClr val="black"/>
                </a:solidFill>
              </a:rPr>
              <a:t>Flow</a:t>
            </a:r>
          </a:p>
        </p:txBody>
      </p:sp>
      <p:sp useBgFill="1">
        <p:nvSpPr>
          <p:cNvPr id="74" name="Rectangle 28"/>
          <p:cNvSpPr>
            <a:spLocks noChangeArrowheads="1"/>
          </p:cNvSpPr>
          <p:nvPr/>
        </p:nvSpPr>
        <p:spPr bwMode="auto">
          <a:xfrm>
            <a:off x="533400" y="4313238"/>
            <a:ext cx="7620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prstClr val="black"/>
                </a:solidFill>
              </a:rPr>
              <a:t>-80*C</a:t>
            </a:r>
          </a:p>
          <a:p>
            <a:pPr algn="ctr"/>
            <a:r>
              <a:rPr lang="en-US" sz="1000">
                <a:solidFill>
                  <a:prstClr val="black"/>
                </a:solidFill>
              </a:rPr>
              <a:t>freezer</a:t>
            </a:r>
          </a:p>
        </p:txBody>
      </p:sp>
      <p:sp useBgFill="1">
        <p:nvSpPr>
          <p:cNvPr id="75" name="Oval 74"/>
          <p:cNvSpPr/>
          <p:nvPr/>
        </p:nvSpPr>
        <p:spPr>
          <a:xfrm>
            <a:off x="8229600" y="5245100"/>
            <a:ext cx="457200" cy="484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err="1">
                <a:solidFill>
                  <a:srgbClr val="000000"/>
                </a:solidFill>
                <a:latin typeface="Calibri"/>
              </a:rPr>
              <a:t>cryo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76" name="Oval 75"/>
          <p:cNvSpPr/>
          <p:nvPr/>
        </p:nvSpPr>
        <p:spPr>
          <a:xfrm>
            <a:off x="8229600" y="4618038"/>
            <a:ext cx="457200" cy="484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LN2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77" name="Rectangle 13"/>
          <p:cNvSpPr>
            <a:spLocks noChangeArrowheads="1"/>
          </p:cNvSpPr>
          <p:nvPr/>
        </p:nvSpPr>
        <p:spPr bwMode="auto">
          <a:xfrm>
            <a:off x="1873250" y="2971800"/>
            <a:ext cx="5334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prstClr val="black"/>
                </a:solidFill>
              </a:rPr>
              <a:t>Incubator</a:t>
            </a:r>
          </a:p>
        </p:txBody>
      </p:sp>
      <p:sp useBgFill="1">
        <p:nvSpPr>
          <p:cNvPr id="78" name="Rectangle 39"/>
          <p:cNvSpPr>
            <a:spLocks noChangeArrowheads="1"/>
          </p:cNvSpPr>
          <p:nvPr/>
        </p:nvSpPr>
        <p:spPr bwMode="auto">
          <a:xfrm>
            <a:off x="8132763" y="3695700"/>
            <a:ext cx="533400" cy="533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Freezer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-80</a:t>
            </a:r>
          </a:p>
        </p:txBody>
      </p:sp>
      <p:sp useBgFill="1">
        <p:nvSpPr>
          <p:cNvPr id="38" name="Rectangle 11"/>
          <p:cNvSpPr>
            <a:spLocks noChangeArrowheads="1"/>
          </p:cNvSpPr>
          <p:nvPr/>
        </p:nvSpPr>
        <p:spPr bwMode="auto">
          <a:xfrm>
            <a:off x="5867400" y="3048000"/>
            <a:ext cx="12954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Duo </a:t>
            </a:r>
            <a:r>
              <a:rPr lang="en-US" sz="1000" dirty="0">
                <a:solidFill>
                  <a:prstClr val="black"/>
                </a:solidFill>
              </a:rPr>
              <a:t>Flow</a:t>
            </a:r>
          </a:p>
        </p:txBody>
      </p:sp>
      <p:sp useBgFill="1">
        <p:nvSpPr>
          <p:cNvPr id="39" name="Rectangle 11"/>
          <p:cNvSpPr>
            <a:spLocks noChangeArrowheads="1"/>
          </p:cNvSpPr>
          <p:nvPr/>
        </p:nvSpPr>
        <p:spPr bwMode="auto">
          <a:xfrm>
            <a:off x="5867400" y="3733800"/>
            <a:ext cx="1295400" cy="60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Duo </a:t>
            </a:r>
            <a:r>
              <a:rPr lang="en-US" sz="1000" dirty="0">
                <a:solidFill>
                  <a:prstClr val="black"/>
                </a:solidFill>
              </a:rPr>
              <a:t>Flow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33600" y="1431396"/>
            <a:ext cx="685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 err="1" smtClean="0">
                <a:solidFill>
                  <a:srgbClr val="000000"/>
                </a:solidFill>
                <a:latin typeface="Calibri"/>
              </a:rPr>
              <a:t>Cbc</a:t>
            </a:r>
            <a:r>
              <a:rPr lang="en-US" sz="1050" dirty="0" smtClean="0">
                <a:solidFill>
                  <a:srgbClr val="000000"/>
                </a:solidFill>
                <a:latin typeface="Calibri"/>
              </a:rPr>
              <a:t>/</a:t>
            </a:r>
            <a:r>
              <a:rPr lang="en-US" sz="1050" dirty="0" err="1" smtClean="0">
                <a:solidFill>
                  <a:srgbClr val="000000"/>
                </a:solidFill>
                <a:latin typeface="Calibri"/>
              </a:rPr>
              <a:t>chem</a:t>
            </a:r>
            <a:r>
              <a:rPr lang="en-US" sz="105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105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3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rotWithShape="1">
            <a:gsLst>
              <a:gs pos="0">
                <a:srgbClr val="13162F"/>
              </a:gs>
              <a:gs pos="100000">
                <a:srgbClr val="0B25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81000" y="365125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FF00"/>
                </a:solidFill>
                <a:latin typeface="Algerian" pitchFamily="82" charset="0"/>
              </a:rPr>
              <a:t>Telemetry in filovirus infected nhps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219200"/>
          <a:ext cx="8077200" cy="5564188"/>
        </p:xfrm>
        <a:graphic>
          <a:graphicData uri="http://schemas.openxmlformats.org/presentationml/2006/ole">
            <p:oleObj spid="_x0000_s1026" name="SPW 10.0 Graph" r:id="rId3" imgW="10628986" imgH="752368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45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9862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Biobubble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Procedure Area</a:t>
            </a:r>
          </a:p>
        </p:txBody>
      </p:sp>
      <p:pic>
        <p:nvPicPr>
          <p:cNvPr id="2" name="Picture 1" descr="aIMG_11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563" y="1101725"/>
            <a:ext cx="6286288" cy="548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28801"/>
            <a:ext cx="2635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Macaques and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Marmosets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Inoculation NHPs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Blood Collection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Blood Analysis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Necropsy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Air Line drops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Clear vinyl allows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for appropriate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lighting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Certified annually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31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9862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Duo Flow: NHP Housing</a:t>
            </a:r>
          </a:p>
        </p:txBody>
      </p:sp>
      <p:pic>
        <p:nvPicPr>
          <p:cNvPr id="4" name="Picture 3" descr="aIMG_11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268" y="1101725"/>
            <a:ext cx="5319731" cy="5375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234" y="1740752"/>
            <a:ext cx="330199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Macaques=4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Marmosets=6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Consistent </a:t>
            </a:r>
            <a:endParaRPr lang="en-US" sz="2000" dirty="0"/>
          </a:p>
          <a:p>
            <a:r>
              <a:rPr lang="en-US" sz="2000" dirty="0"/>
              <a:t>      environmental</a:t>
            </a:r>
          </a:p>
          <a:p>
            <a:r>
              <a:rPr lang="en-US" sz="2000" dirty="0"/>
              <a:t>      </a:t>
            </a:r>
            <a:r>
              <a:rPr lang="en-US" sz="2000" dirty="0" smtClean="0"/>
              <a:t>conditions</a:t>
            </a:r>
          </a:p>
          <a:p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Light levels not affected</a:t>
            </a:r>
          </a:p>
          <a:p>
            <a:r>
              <a:rPr lang="en-US" sz="2000" dirty="0" smtClean="0"/>
              <a:t>      by duo flow, additional </a:t>
            </a:r>
          </a:p>
          <a:p>
            <a:r>
              <a:rPr lang="en-US" sz="2000" dirty="0" smtClean="0"/>
              <a:t>      lighting in ceiling of unit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873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9862"/>
            <a:ext cx="8229600" cy="762000"/>
          </a:xfrm>
        </p:spPr>
        <p:txBody>
          <a:bodyPr/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Duo Flow: NHP Housing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3648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Easy access to NHPs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Sedation of NHPs via</a:t>
            </a:r>
          </a:p>
          <a:p>
            <a:r>
              <a:rPr lang="en-US" sz="2000" dirty="0" smtClean="0"/>
              <a:t>      squeeze mechanism</a:t>
            </a:r>
          </a:p>
          <a:p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Additional PPE used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Air changes and light levels</a:t>
            </a:r>
          </a:p>
          <a:p>
            <a:r>
              <a:rPr lang="en-US" sz="2000" dirty="0" smtClean="0"/>
              <a:t>      Compatible with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“the guide” 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pic>
        <p:nvPicPr>
          <p:cNvPr id="7" name="Picture 6" descr="aIMG_10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497" y="1101725"/>
            <a:ext cx="5237635" cy="56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0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B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400800"/>
            <a:ext cx="1828800" cy="418620"/>
          </a:xfrm>
          <a:prstGeom prst="rect">
            <a:avLst/>
          </a:prstGeom>
        </p:spPr>
      </p:pic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1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228600" tIns="0" rIns="228600" bIns="137160" anchor="ctr"/>
          <a:lstStyle/>
          <a:p>
            <a:pPr algn="r"/>
            <a:endParaRPr lang="en-US" sz="6500" b="1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9862"/>
            <a:ext cx="8229600" cy="762000"/>
          </a:xfrm>
        </p:spPr>
        <p:txBody>
          <a:bodyPr/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Duo Flow: NHP Housing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28800"/>
            <a:ext cx="21205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Sedated NHPs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PPE worn</a:t>
            </a: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 smtClean="0"/>
              <a:t>Easy access to</a:t>
            </a:r>
          </a:p>
          <a:p>
            <a:r>
              <a:rPr lang="en-US" sz="2000" dirty="0" smtClean="0"/>
              <a:t>      NHPs</a:t>
            </a:r>
          </a:p>
          <a:p>
            <a:endParaRPr lang="en-US" sz="2000" dirty="0" smtClean="0"/>
          </a:p>
          <a:p>
            <a:pPr marL="342900" lvl="0" indent="-342900">
              <a:buClr>
                <a:schemeClr val="accent2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Permits </a:t>
            </a:r>
            <a:r>
              <a:rPr lang="en-US" sz="2000" dirty="0" smtClean="0">
                <a:solidFill>
                  <a:prstClr val="black"/>
                </a:solidFill>
              </a:rPr>
              <a:t>dry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husbandry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" name="Picture 1" descr="aIMG_10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880" y="1166460"/>
            <a:ext cx="6979120" cy="56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8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909</Words>
  <Application>Microsoft Office PowerPoint</Application>
  <PresentationFormat>On-screen Show (4:3)</PresentationFormat>
  <Paragraphs>213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SPW 10.0 Graph</vt:lpstr>
      <vt:lpstr>Slide 1</vt:lpstr>
      <vt:lpstr>Select Agent Research</vt:lpstr>
      <vt:lpstr>Slide 3</vt:lpstr>
      <vt:lpstr>Texas Biomed ABSL-4 Layout</vt:lpstr>
      <vt:lpstr>Slide 5</vt:lpstr>
      <vt:lpstr>Biobubble: Procedure Area</vt:lpstr>
      <vt:lpstr>Duo Flow: NHP Housing</vt:lpstr>
      <vt:lpstr>Duo Flow: NHP Housing</vt:lpstr>
      <vt:lpstr>Duo Flow: NHP Housing</vt:lpstr>
      <vt:lpstr>Duo Flow and Dry Husbandry</vt:lpstr>
      <vt:lpstr>Slide 11</vt:lpstr>
      <vt:lpstr>Slide 12</vt:lpstr>
      <vt:lpstr>Euthanasia</vt:lpstr>
      <vt:lpstr>Observation Frequency</vt:lpstr>
      <vt:lpstr>  The Animal Rule</vt:lpstr>
      <vt:lpstr>  The Animal Rule (cont.)</vt:lpstr>
      <vt:lpstr>  The Animal Rule (cont.) Requirements</vt:lpstr>
      <vt:lpstr>  The Animal Rule (cont.) Requirements</vt:lpstr>
      <vt:lpstr>  Ensuring Data Quality and Integrity in Animal Studies </vt:lpstr>
      <vt:lpstr>  Animal Rule (cont.) </vt:lpstr>
      <vt:lpstr>  Risk/Benefit for MCMs </vt:lpstr>
      <vt:lpstr>  Thanks! </vt:lpstr>
    </vt:vector>
  </TitlesOfParts>
  <Company>Southwest Foundation for Biomedical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msojot</dc:creator>
  <cp:lastModifiedBy>msojot</cp:lastModifiedBy>
  <cp:revision>53</cp:revision>
  <dcterms:created xsi:type="dcterms:W3CDTF">2014-09-09T18:30:09Z</dcterms:created>
  <dcterms:modified xsi:type="dcterms:W3CDTF">2014-09-17T15:22:59Z</dcterms:modified>
</cp:coreProperties>
</file>