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8"/>
  </p:notesMasterIdLst>
  <p:sldIdLst>
    <p:sldId id="379" r:id="rId2"/>
    <p:sldId id="380" r:id="rId3"/>
    <p:sldId id="456" r:id="rId4"/>
    <p:sldId id="457" r:id="rId5"/>
    <p:sldId id="381" r:id="rId6"/>
    <p:sldId id="382" r:id="rId7"/>
    <p:sldId id="383" r:id="rId8"/>
    <p:sldId id="384" r:id="rId9"/>
    <p:sldId id="386" r:id="rId10"/>
    <p:sldId id="385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10" r:id="rId32"/>
    <p:sldId id="411" r:id="rId33"/>
    <p:sldId id="412" r:id="rId34"/>
    <p:sldId id="413" r:id="rId35"/>
    <p:sldId id="419" r:id="rId36"/>
    <p:sldId id="420" r:id="rId37"/>
    <p:sldId id="421" r:id="rId38"/>
    <p:sldId id="422" r:id="rId39"/>
    <p:sldId id="423" r:id="rId40"/>
    <p:sldId id="414" r:id="rId41"/>
    <p:sldId id="438" r:id="rId42"/>
    <p:sldId id="415" r:id="rId43"/>
    <p:sldId id="416" r:id="rId44"/>
    <p:sldId id="417" r:id="rId45"/>
    <p:sldId id="418" r:id="rId46"/>
    <p:sldId id="424" r:id="rId47"/>
    <p:sldId id="425" r:id="rId48"/>
    <p:sldId id="426" r:id="rId49"/>
    <p:sldId id="427" r:id="rId50"/>
    <p:sldId id="428" r:id="rId51"/>
    <p:sldId id="429" r:id="rId52"/>
    <p:sldId id="430" r:id="rId53"/>
    <p:sldId id="431" r:id="rId54"/>
    <p:sldId id="432" r:id="rId55"/>
    <p:sldId id="433" r:id="rId56"/>
    <p:sldId id="434" r:id="rId57"/>
    <p:sldId id="435" r:id="rId58"/>
    <p:sldId id="436" r:id="rId59"/>
    <p:sldId id="439" r:id="rId60"/>
    <p:sldId id="440" r:id="rId61"/>
    <p:sldId id="441" r:id="rId62"/>
    <p:sldId id="442" r:id="rId63"/>
    <p:sldId id="443" r:id="rId64"/>
    <p:sldId id="444" r:id="rId65"/>
    <p:sldId id="445" r:id="rId66"/>
    <p:sldId id="458" r:id="rId67"/>
    <p:sldId id="447" r:id="rId68"/>
    <p:sldId id="448" r:id="rId69"/>
    <p:sldId id="449" r:id="rId70"/>
    <p:sldId id="450" r:id="rId71"/>
    <p:sldId id="451" r:id="rId72"/>
    <p:sldId id="452" r:id="rId73"/>
    <p:sldId id="453" r:id="rId74"/>
    <p:sldId id="454" r:id="rId75"/>
    <p:sldId id="459" r:id="rId76"/>
    <p:sldId id="455" r:id="rId7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2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F4A59DA-C9C0-4D36-B1E9-347A9F4A960E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B69D4C2-DC58-4E48-9917-316CE95276A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35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fld id="{2BF55547-D90F-425A-B460-8758D1C4E38E}" type="slidenum">
              <a:rPr lang="en-US">
                <a:latin typeface="Arial" pitchFamily="34" charset="0"/>
              </a:rPr>
              <a:pPr/>
              <a:t>3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95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0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1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3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7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fld id="{307F8926-4FEE-48CE-9AE4-BD737FAF2045}" type="slidenum">
              <a:rPr lang="en-US">
                <a:latin typeface="Arial" pitchFamily="34" charset="0"/>
              </a:rPr>
              <a:pPr/>
              <a:t>4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0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1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3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5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9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0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2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3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4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5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6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5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84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9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0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1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2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32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42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5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62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83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0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14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2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34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4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5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icture 10"/>
          <p:cNvSpPr>
            <a:spLocks noChangeAspect="1"/>
          </p:cNvSpPr>
          <p:nvPr/>
        </p:nvSpPr>
        <p:spPr bwMode="auto">
          <a:xfrm>
            <a:off x="395288" y="381000"/>
            <a:ext cx="2832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43F8F-D0C7-4678-856E-5E30BE3A87E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D5342-4847-4168-A3CA-34C26BD9A4E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02D8F-368E-49F9-8136-D88DF2ED24A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5F3B7-C656-47C5-BEC0-5FC2FCADD4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F425A-D88F-4124-8404-99B2D3D3105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8BBDE-82AD-4C61-890F-00F68E7639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D46E3-847D-4E49-B23A-6E3DB2CA76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24085-A329-4C12-9E1F-518486ADD0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1536F-D51D-45B6-87BC-D276D0134F7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2AFEB-7934-4742-8995-6A8E7DE006A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24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5F5F5F"/>
                </a:solidFill>
              </a:defRPr>
            </a:lvl1pPr>
          </a:lstStyle>
          <a:p>
            <a:fld id="{8D463C46-4FF9-4E86-8C85-D34C5F6B060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57200" y="6248400"/>
            <a:ext cx="228600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dirty="0" smtClean="0">
                <a:solidFill>
                  <a:srgbClr val="5F5F5F"/>
                </a:solidFill>
              </a:rPr>
              <a:t>Unit Name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4876800" y="98425"/>
            <a:ext cx="4191000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5530850" y="125413"/>
            <a:ext cx="3192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Optional Presentation Title</a:t>
            </a:r>
          </a:p>
        </p:txBody>
      </p:sp>
      <p:sp>
        <p:nvSpPr>
          <p:cNvPr id="1033" name="Picture 2"/>
          <p:cNvSpPr>
            <a:spLocks noChangeAspect="1"/>
          </p:cNvSpPr>
          <p:nvPr/>
        </p:nvSpPr>
        <p:spPr bwMode="auto">
          <a:xfrm>
            <a:off x="376238" y="144463"/>
            <a:ext cx="14414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ヒラギノ角ゴ Pro W3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ヒラギノ角ゴ Pro W3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Geneva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Geneva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Geneva" charset="0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  <a:ea typeface="Geneva" charset="0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735013"/>
            <a:ext cx="8229600" cy="80803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ヒラギノ角ゴ Pro W3"/>
                <a:cs typeface="Geneva"/>
              </a:rPr>
              <a:t>Surgery Under Regional Anesthesia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4188"/>
            <a:ext cx="8229600" cy="42084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2000" i="1" dirty="0" smtClean="0"/>
          </a:p>
          <a:p>
            <a:pPr eaLnBrk="1" hangingPunct="1">
              <a:buFontTx/>
              <a:buNone/>
              <a:defRPr/>
            </a:pPr>
            <a:endParaRPr lang="en-US" sz="2000" i="1" dirty="0"/>
          </a:p>
          <a:p>
            <a:pPr eaLnBrk="1" hangingPunct="1">
              <a:buFontTx/>
              <a:buNone/>
              <a:defRPr/>
            </a:pPr>
            <a:endParaRPr lang="en-US" sz="2000" i="1" dirty="0" smtClean="0"/>
          </a:p>
          <a:p>
            <a:pPr eaLnBrk="1" hangingPunct="1">
              <a:buFontTx/>
              <a:buNone/>
              <a:defRPr/>
            </a:pPr>
            <a:endParaRPr lang="en-US" sz="2000" i="1" dirty="0" smtClean="0"/>
          </a:p>
          <a:p>
            <a:pPr eaLnBrk="1" hangingPunct="1">
              <a:buFontTx/>
              <a:buNone/>
              <a:defRPr/>
            </a:pPr>
            <a:endParaRPr lang="en-US" sz="2000" i="1" dirty="0"/>
          </a:p>
          <a:p>
            <a:pPr eaLnBrk="1" hangingPunct="1">
              <a:buFontTx/>
              <a:buNone/>
              <a:defRPr/>
            </a:pPr>
            <a:endParaRPr lang="en-US" sz="2000" i="1" dirty="0"/>
          </a:p>
          <a:p>
            <a:pPr eaLnBrk="1" hangingPunct="1">
              <a:buFontTx/>
              <a:buNone/>
              <a:defRPr/>
            </a:pPr>
            <a:r>
              <a:rPr lang="en-US" sz="2000" i="1" dirty="0" smtClean="0"/>
              <a:t>Jean Daniel Eloy, MD</a:t>
            </a:r>
          </a:p>
          <a:p>
            <a:pPr eaLnBrk="1" hangingPunct="1">
              <a:buFontTx/>
              <a:buNone/>
              <a:defRPr/>
            </a:pPr>
            <a:r>
              <a:rPr lang="en-US" sz="2000" i="1" dirty="0" smtClean="0"/>
              <a:t>Assistant Professor </a:t>
            </a:r>
          </a:p>
          <a:p>
            <a:pPr eaLnBrk="1" hangingPunct="1">
              <a:buFontTx/>
              <a:buNone/>
              <a:defRPr/>
            </a:pPr>
            <a:r>
              <a:rPr lang="en-US" sz="2000" i="1" dirty="0" smtClean="0"/>
              <a:t>Residency Program Director</a:t>
            </a:r>
          </a:p>
          <a:p>
            <a:pPr eaLnBrk="1" hangingPunct="1">
              <a:buFontTx/>
              <a:buNone/>
              <a:defRPr/>
            </a:pPr>
            <a:r>
              <a:rPr lang="en-US" sz="2000" i="1" dirty="0" smtClean="0"/>
              <a:t>Rutgers-New Jersey Medical School</a:t>
            </a:r>
          </a:p>
          <a:p>
            <a:pPr eaLnBrk="1" hangingPunct="1">
              <a:buFontTx/>
              <a:buNone/>
              <a:defRPr/>
            </a:pPr>
            <a:r>
              <a:rPr lang="en-US" sz="2000" i="1" dirty="0" smtClean="0"/>
              <a:t>Rutgers The State University of New Jersey</a:t>
            </a:r>
            <a:endParaRPr lang="en-US" sz="2000" i="1" dirty="0"/>
          </a:p>
        </p:txBody>
      </p:sp>
      <p:pic>
        <p:nvPicPr>
          <p:cNvPr id="18436" name="Picture 13" descr="rutgers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3675" y="4503738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Ultrasound Guided Brachial Plexus Block</a:t>
            </a:r>
            <a:endParaRPr lang="en-US" dirty="0"/>
          </a:p>
        </p:txBody>
      </p:sp>
      <p:pic>
        <p:nvPicPr>
          <p:cNvPr id="4" name="Content Placeholder 3" descr="image1b_sm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6477" y="1565031"/>
            <a:ext cx="5697415" cy="4167554"/>
          </a:xfrm>
        </p:spPr>
      </p:pic>
    </p:spTree>
    <p:extLst>
      <p:ext uri="{BB962C8B-B14F-4D97-AF65-F5344CB8AC3E}">
        <p14:creationId xmlns:p14="http://schemas.microsoft.com/office/powerpoint/2010/main" val="44263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COMPLICATIONS OF INTERSCALENE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Ipsilateral phrenic nerve resulting in diaphragmatic paresis occurs in 100% of patients undergoing interscalene </a:t>
            </a:r>
            <a:r>
              <a:rPr lang="en-US" dirty="0" smtClean="0"/>
              <a:t>blockade</a:t>
            </a:r>
          </a:p>
          <a:p>
            <a:pPr eaLnBrk="1" hangingPunct="1"/>
            <a:r>
              <a:rPr lang="en-US" dirty="0" smtClean="0"/>
              <a:t> 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       a)This results in 25% reduction in                             pulmonary </a:t>
            </a:r>
            <a:r>
              <a:rPr lang="en-US" dirty="0" smtClean="0"/>
              <a:t>function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       b)The phrenic nerve is blocked because of its location overlying the anterior scalene muscle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96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COMPLICATIONS OF INTERSCALENE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cervical sympathetic block occurs frequently :</a:t>
            </a:r>
          </a:p>
          <a:p>
            <a:pPr>
              <a:buFontTx/>
              <a:buNone/>
            </a:pPr>
            <a:r>
              <a:rPr lang="en-US" sz="2400" dirty="0"/>
              <a:t>    (Horner’s syndrome)</a:t>
            </a:r>
          </a:p>
          <a:p>
            <a:pPr>
              <a:buFontTx/>
              <a:buNone/>
            </a:pPr>
            <a:r>
              <a:rPr lang="en-US" sz="2400" dirty="0"/>
              <a:t>      a) miosis</a:t>
            </a:r>
          </a:p>
          <a:p>
            <a:pPr>
              <a:buFontTx/>
              <a:buNone/>
            </a:pPr>
            <a:r>
              <a:rPr lang="en-US" sz="2400" dirty="0"/>
              <a:t>      b) anhydrosis</a:t>
            </a:r>
          </a:p>
          <a:p>
            <a:pPr>
              <a:buFontTx/>
              <a:buNone/>
            </a:pPr>
            <a:r>
              <a:rPr lang="en-US" sz="2400" dirty="0"/>
              <a:t>      c) ptosis</a:t>
            </a:r>
          </a:p>
          <a:p>
            <a:pPr>
              <a:buFontTx/>
              <a:buNone/>
            </a:pPr>
            <a:r>
              <a:rPr lang="en-US" sz="2400" dirty="0"/>
              <a:t>      d) </a:t>
            </a:r>
            <a:r>
              <a:rPr lang="en-US" sz="2400" dirty="0" smtClean="0"/>
              <a:t>vasodilation</a:t>
            </a:r>
          </a:p>
          <a:p>
            <a:pPr>
              <a:buFontTx/>
              <a:buNone/>
            </a:pPr>
            <a:endParaRPr lang="en-US" sz="2400" dirty="0"/>
          </a:p>
          <a:p>
            <a:r>
              <a:rPr lang="en-US" sz="2400" dirty="0"/>
              <a:t>Recurrent </a:t>
            </a:r>
            <a:r>
              <a:rPr lang="en-US" sz="2400" dirty="0" smtClean="0"/>
              <a:t>laryngeal </a:t>
            </a:r>
            <a:r>
              <a:rPr lang="en-US" sz="2400" dirty="0"/>
              <a:t>nerve block can occur resulting in hoarseness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9429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000000"/>
                </a:solidFill>
                <a:ea typeface="+mj-ea"/>
                <a:cs typeface="+mj-cs"/>
              </a:rPr>
              <a:t>SUPRACLAVICULAR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05446" cy="4999892"/>
          </a:xfrm>
        </p:spPr>
        <p:txBody>
          <a:bodyPr/>
          <a:lstStyle/>
          <a:p>
            <a:pPr lvl="0" eaLnBrk="1" hangingPunct="1"/>
            <a:r>
              <a:rPr lang="en-US" sz="3200" dirty="0">
                <a:solidFill>
                  <a:srgbClr val="000000"/>
                </a:solidFill>
                <a:ea typeface="+mn-ea"/>
                <a:cs typeface="+mn-cs"/>
              </a:rPr>
              <a:t>Is used for upper extremity surgery </a:t>
            </a:r>
            <a:r>
              <a:rPr lang="en-US" sz="3200" dirty="0" smtClean="0">
                <a:solidFill>
                  <a:srgbClr val="000000"/>
                </a:solidFill>
                <a:ea typeface="+mn-ea"/>
                <a:cs typeface="+mn-cs"/>
              </a:rPr>
              <a:t>distal </a:t>
            </a:r>
            <a:r>
              <a:rPr lang="en-US" sz="3200" dirty="0">
                <a:solidFill>
                  <a:srgbClr val="000000"/>
                </a:solidFill>
                <a:ea typeface="+mn-ea"/>
                <a:cs typeface="+mn-cs"/>
              </a:rPr>
              <a:t>to the level of the shoulder</a:t>
            </a:r>
          </a:p>
          <a:p>
            <a:pPr lvl="0" eaLnBrk="1" hangingPunct="1"/>
            <a:r>
              <a:rPr lang="en-US" sz="3200" dirty="0">
                <a:solidFill>
                  <a:srgbClr val="000000"/>
                </a:solidFill>
                <a:ea typeface="+mn-ea"/>
                <a:cs typeface="+mn-cs"/>
              </a:rPr>
              <a:t>Is done at level of the trunks dividing into divisions</a:t>
            </a:r>
          </a:p>
          <a:p>
            <a:pPr lvl="0" eaLnBrk="1" hangingPunct="1"/>
            <a:r>
              <a:rPr lang="en-US" sz="3200" dirty="0">
                <a:solidFill>
                  <a:srgbClr val="000000"/>
                </a:solidFill>
                <a:ea typeface="+mn-ea"/>
                <a:cs typeface="+mn-cs"/>
              </a:rPr>
              <a:t>Has the fastest onset of all brachial plexus blocks because of its compact volume a this location</a:t>
            </a:r>
          </a:p>
          <a:p>
            <a:pPr lvl="0" eaLnBrk="1" hangingPunct="1"/>
            <a:r>
              <a:rPr lang="en-US" sz="3200" dirty="0">
                <a:solidFill>
                  <a:srgbClr val="000000"/>
                </a:solidFill>
                <a:ea typeface="+mn-ea"/>
                <a:cs typeface="+mn-cs"/>
              </a:rPr>
              <a:t>The incidence of pneumothorax with classical block technique was .5 to 6%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64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000000"/>
                </a:solidFill>
                <a:ea typeface="+mj-ea"/>
                <a:cs typeface="+mj-cs"/>
              </a:rPr>
              <a:t>SUPRACLAVICULAR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>
                <a:solidFill>
                  <a:srgbClr val="000000"/>
                </a:solidFill>
                <a:ea typeface="+mn-ea"/>
                <a:cs typeface="+mn-cs"/>
              </a:rPr>
              <a:t>Using a 22 G needle symptoms is usually delayed.  May take up to 24 hrs.</a:t>
            </a:r>
          </a:p>
          <a:p>
            <a:pPr lvl="0"/>
            <a:r>
              <a:rPr lang="en-US" sz="3200" dirty="0">
                <a:solidFill>
                  <a:srgbClr val="000000"/>
                </a:solidFill>
                <a:ea typeface="+mn-ea"/>
                <a:cs typeface="+mn-cs"/>
              </a:rPr>
              <a:t>Chest x-ray is not justified</a:t>
            </a:r>
          </a:p>
          <a:p>
            <a:pPr lvl="0"/>
            <a:r>
              <a:rPr lang="en-US" sz="3200" dirty="0">
                <a:solidFill>
                  <a:srgbClr val="000000"/>
                </a:solidFill>
                <a:ea typeface="+mn-ea"/>
                <a:cs typeface="+mn-cs"/>
              </a:rPr>
              <a:t>Phrenic nerve block occurs 40 to 60% of the time</a:t>
            </a:r>
          </a:p>
          <a:p>
            <a:pPr lvl="0"/>
            <a:r>
              <a:rPr lang="en-US" sz="3200" dirty="0">
                <a:solidFill>
                  <a:srgbClr val="000000"/>
                </a:solidFill>
                <a:ea typeface="+mn-ea"/>
                <a:cs typeface="+mn-cs"/>
              </a:rPr>
              <a:t>Horner’s syndrome is common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78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Supraclavicular Nerve Block</a:t>
            </a:r>
            <a:endParaRPr lang="en-US" dirty="0"/>
          </a:p>
        </p:txBody>
      </p:sp>
      <p:pic>
        <p:nvPicPr>
          <p:cNvPr id="4" name="Content Placeholder 3" descr="image2b_b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2800" y="1644650"/>
            <a:ext cx="4978400" cy="4292600"/>
          </a:xfrm>
        </p:spPr>
      </p:pic>
      <p:pic>
        <p:nvPicPr>
          <p:cNvPr id="5" name="Content Placeholder 3" descr="image2b_b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2800" y="1716088"/>
            <a:ext cx="4978400" cy="4292600"/>
          </a:xfrm>
        </p:spPr>
      </p:pic>
    </p:spTree>
    <p:extLst>
      <p:ext uri="{BB962C8B-B14F-4D97-AF65-F5344CB8AC3E}">
        <p14:creationId xmlns:p14="http://schemas.microsoft.com/office/powerpoint/2010/main" val="3054731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Supraclavicular Nerve Block</a:t>
            </a:r>
            <a:endParaRPr lang="en-US" dirty="0"/>
          </a:p>
        </p:txBody>
      </p:sp>
      <p:pic>
        <p:nvPicPr>
          <p:cNvPr id="4" name="Content Placeholder 3" descr="image2a_b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1644650"/>
            <a:ext cx="5715000" cy="4292600"/>
          </a:xfrm>
        </p:spPr>
      </p:pic>
    </p:spTree>
    <p:extLst>
      <p:ext uri="{BB962C8B-B14F-4D97-AF65-F5344CB8AC3E}">
        <p14:creationId xmlns:p14="http://schemas.microsoft.com/office/powerpoint/2010/main" val="2229736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Supraclavicular Nerve Block</a:t>
            </a: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9400" y="1524000"/>
            <a:ext cx="6045200" cy="4533900"/>
          </a:xfrm>
        </p:spPr>
      </p:pic>
    </p:spTree>
    <p:extLst>
      <p:ext uri="{BB962C8B-B14F-4D97-AF65-F5344CB8AC3E}">
        <p14:creationId xmlns:p14="http://schemas.microsoft.com/office/powerpoint/2010/main" val="3460379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Supraclavicular Nerve Block</a:t>
            </a:r>
            <a:endParaRPr lang="en-US" dirty="0"/>
          </a:p>
        </p:txBody>
      </p:sp>
      <p:pic>
        <p:nvPicPr>
          <p:cNvPr id="4" name="Content Placeholder 3" descr="2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8651" y="1524000"/>
            <a:ext cx="5826698" cy="4533900"/>
          </a:xfrm>
        </p:spPr>
      </p:pic>
    </p:spTree>
    <p:extLst>
      <p:ext uri="{BB962C8B-B14F-4D97-AF65-F5344CB8AC3E}">
        <p14:creationId xmlns:p14="http://schemas.microsoft.com/office/powerpoint/2010/main" val="935629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Supraclavicular Nerve Block</a:t>
            </a:r>
            <a:endParaRPr lang="en-US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9400" y="1524000"/>
            <a:ext cx="6045200" cy="4533900"/>
          </a:xfrm>
        </p:spPr>
      </p:pic>
    </p:spTree>
    <p:extLst>
      <p:ext uri="{BB962C8B-B14F-4D97-AF65-F5344CB8AC3E}">
        <p14:creationId xmlns:p14="http://schemas.microsoft.com/office/powerpoint/2010/main" val="388452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Regional Anesthesia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Peripheral Nerve Block</a:t>
            </a:r>
          </a:p>
          <a:p>
            <a:r>
              <a:rPr lang="en-US" dirty="0"/>
              <a:t>1) Some decrease in Stress </a:t>
            </a:r>
            <a:r>
              <a:rPr lang="en-US" dirty="0" smtClean="0"/>
              <a:t>Response</a:t>
            </a:r>
          </a:p>
          <a:p>
            <a:endParaRPr lang="en-US" dirty="0"/>
          </a:p>
          <a:p>
            <a:r>
              <a:rPr lang="en-US" dirty="0"/>
              <a:t>2) Decrease in Tumor Recurrence ( Mastectomy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3) Better Glucose </a:t>
            </a:r>
            <a:r>
              <a:rPr lang="en-US" dirty="0" smtClean="0"/>
              <a:t>Control</a:t>
            </a:r>
          </a:p>
          <a:p>
            <a:endParaRPr lang="en-US" dirty="0"/>
          </a:p>
          <a:p>
            <a:r>
              <a:rPr lang="en-US" dirty="0"/>
              <a:t>4) Reduced Opiates Used and Requirement</a:t>
            </a:r>
          </a:p>
        </p:txBody>
      </p:sp>
    </p:spTree>
    <p:extLst>
      <p:ext uri="{BB962C8B-B14F-4D97-AF65-F5344CB8AC3E}">
        <p14:creationId xmlns:p14="http://schemas.microsoft.com/office/powerpoint/2010/main" val="1666723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Supraclavicular Nerve Block</a:t>
            </a:r>
            <a:endParaRPr lang="en-US" dirty="0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9400" y="1524000"/>
            <a:ext cx="6045200" cy="4533900"/>
          </a:xfrm>
        </p:spPr>
      </p:pic>
    </p:spTree>
    <p:extLst>
      <p:ext uri="{BB962C8B-B14F-4D97-AF65-F5344CB8AC3E}">
        <p14:creationId xmlns:p14="http://schemas.microsoft.com/office/powerpoint/2010/main" val="495732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Supraclavicular Nerve Block</a:t>
            </a:r>
            <a:endParaRPr lang="en-US" dirty="0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9400" y="1524000"/>
            <a:ext cx="6045200" cy="4533900"/>
          </a:xfrm>
        </p:spPr>
      </p:pic>
    </p:spTree>
    <p:extLst>
      <p:ext uri="{BB962C8B-B14F-4D97-AF65-F5344CB8AC3E}">
        <p14:creationId xmlns:p14="http://schemas.microsoft.com/office/powerpoint/2010/main" val="4126187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Supraclavicular Nerve Block</a:t>
            </a:r>
            <a:endParaRPr lang="en-US" dirty="0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38300"/>
            <a:ext cx="6096000" cy="4305300"/>
          </a:xfrm>
        </p:spPr>
      </p:pic>
    </p:spTree>
    <p:extLst>
      <p:ext uri="{BB962C8B-B14F-4D97-AF65-F5344CB8AC3E}">
        <p14:creationId xmlns:p14="http://schemas.microsoft.com/office/powerpoint/2010/main" val="1146180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Infraclavicular Nerve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Provides anesthesia for any procedure below the level of shoulder</a:t>
            </a:r>
          </a:p>
          <a:p>
            <a:pPr eaLnBrk="1" hangingPunct="1"/>
            <a:r>
              <a:rPr lang="en-US" sz="2400" dirty="0"/>
              <a:t>Blockade occurs at the level of the cords</a:t>
            </a:r>
          </a:p>
          <a:p>
            <a:pPr eaLnBrk="1" hangingPunct="1"/>
            <a:r>
              <a:rPr lang="en-US" sz="2400" dirty="0"/>
              <a:t>Offers the theoretical advantage of avoiding pneumothorax while blocking the musculocutaneous when it is still in the plexus</a:t>
            </a:r>
          </a:p>
          <a:p>
            <a:pPr eaLnBrk="1" hangingPunct="1"/>
            <a:r>
              <a:rPr lang="en-US" sz="2400" dirty="0"/>
              <a:t>Technique for performing block:</a:t>
            </a:r>
          </a:p>
          <a:p>
            <a:pPr eaLnBrk="1" hangingPunct="1">
              <a:buFontTx/>
              <a:buNone/>
            </a:pPr>
            <a:r>
              <a:rPr lang="en-US" sz="2400" dirty="0"/>
              <a:t>        a) nerve stimulator</a:t>
            </a:r>
          </a:p>
          <a:p>
            <a:pPr eaLnBrk="1" hangingPunct="1">
              <a:buFontTx/>
              <a:buNone/>
            </a:pPr>
            <a:r>
              <a:rPr lang="en-US" sz="2400" dirty="0"/>
              <a:t>        b) ultrasound guided</a:t>
            </a:r>
          </a:p>
          <a:p>
            <a:pPr eaLnBrk="1" hangingPunct="1"/>
            <a:r>
              <a:rPr lang="en-US" sz="2400" dirty="0"/>
              <a:t>Complications are rare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27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INFRACLAVICULAR BLOCK</a:t>
            </a:r>
          </a:p>
        </p:txBody>
      </p:sp>
      <p:pic>
        <p:nvPicPr>
          <p:cNvPr id="4" name="Content Placeholder 3" descr="image3a_b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1644650"/>
            <a:ext cx="5715000" cy="4292600"/>
          </a:xfrm>
        </p:spPr>
      </p:pic>
    </p:spTree>
    <p:extLst>
      <p:ext uri="{BB962C8B-B14F-4D97-AF65-F5344CB8AC3E}">
        <p14:creationId xmlns:p14="http://schemas.microsoft.com/office/powerpoint/2010/main" val="1308279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INFRACLAVICULAR BLOCK</a:t>
            </a:r>
          </a:p>
        </p:txBody>
      </p:sp>
      <p:pic>
        <p:nvPicPr>
          <p:cNvPr id="4" name="Content Placeholder 3" descr="image3b_b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044" y="1524000"/>
            <a:ext cx="3397911" cy="4533900"/>
          </a:xfrm>
        </p:spPr>
      </p:pic>
    </p:spTree>
    <p:extLst>
      <p:ext uri="{BB962C8B-B14F-4D97-AF65-F5344CB8AC3E}">
        <p14:creationId xmlns:p14="http://schemas.microsoft.com/office/powerpoint/2010/main" val="225141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Axillary Nerve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73562" cy="4929554"/>
          </a:xfrm>
        </p:spPr>
        <p:txBody>
          <a:bodyPr/>
          <a:lstStyle/>
          <a:p>
            <a:pPr eaLnBrk="1" hangingPunct="1"/>
            <a:r>
              <a:rPr lang="en-US" sz="2000" dirty="0"/>
              <a:t>Axillary can be used for any surgery </a:t>
            </a:r>
            <a:r>
              <a:rPr lang="en-US" sz="2000" dirty="0" smtClean="0"/>
              <a:t>distal </a:t>
            </a:r>
            <a:r>
              <a:rPr lang="en-US" sz="2000" dirty="0"/>
              <a:t>to the elbow</a:t>
            </a:r>
          </a:p>
          <a:p>
            <a:pPr eaLnBrk="1" hangingPunct="1"/>
            <a:r>
              <a:rPr lang="en-US" sz="2000" dirty="0"/>
              <a:t>The block occurs at the level of the terminal </a:t>
            </a:r>
            <a:r>
              <a:rPr lang="en-US" sz="2000" dirty="0" smtClean="0"/>
              <a:t>nerves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Techniques for axillary block</a:t>
            </a:r>
          </a:p>
          <a:p>
            <a:pPr eaLnBrk="1" hangingPunct="1">
              <a:buFontTx/>
              <a:buNone/>
            </a:pPr>
            <a:r>
              <a:rPr lang="en-US" sz="2000" dirty="0"/>
              <a:t>        a) </a:t>
            </a:r>
            <a:r>
              <a:rPr lang="en-US" sz="2000" dirty="0" smtClean="0"/>
              <a:t>trans arterial </a:t>
            </a:r>
            <a:r>
              <a:rPr lang="en-US" sz="2000" dirty="0"/>
              <a:t>technique </a:t>
            </a:r>
          </a:p>
          <a:p>
            <a:pPr eaLnBrk="1" hangingPunct="1">
              <a:buFontTx/>
              <a:buNone/>
            </a:pPr>
            <a:r>
              <a:rPr lang="en-US" sz="2000" dirty="0"/>
              <a:t>        b) nerve stimulator technique</a:t>
            </a:r>
          </a:p>
          <a:p>
            <a:pPr eaLnBrk="1" hangingPunct="1">
              <a:buFontTx/>
              <a:buNone/>
            </a:pPr>
            <a:r>
              <a:rPr lang="en-US" sz="2000" dirty="0"/>
              <a:t>        c) </a:t>
            </a:r>
            <a:r>
              <a:rPr lang="en-US" sz="2000" dirty="0" smtClean="0"/>
              <a:t>ultrasound</a:t>
            </a:r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/>
            <a:r>
              <a:rPr lang="en-US" sz="2000" dirty="0"/>
              <a:t>The musculocutaneous nerve is not in the axillary sheath and must be blocked separately</a:t>
            </a:r>
          </a:p>
          <a:p>
            <a:pPr eaLnBrk="1" hangingPunct="1">
              <a:buFontTx/>
              <a:buNone/>
            </a:pPr>
            <a:r>
              <a:rPr lang="en-US" sz="2000" dirty="0"/>
              <a:t>         a) it </a:t>
            </a:r>
            <a:r>
              <a:rPr lang="en-US" sz="2000" dirty="0" smtClean="0"/>
              <a:t>innervates </a:t>
            </a:r>
            <a:r>
              <a:rPr lang="en-US" sz="2000" dirty="0"/>
              <a:t>biceps and coracobrachialis muscle</a:t>
            </a:r>
          </a:p>
          <a:p>
            <a:pPr eaLnBrk="1" hangingPunct="1">
              <a:buFontTx/>
              <a:buNone/>
            </a:pPr>
            <a:r>
              <a:rPr lang="en-US" sz="2000" dirty="0"/>
              <a:t>         b) below the level of the elbow it </a:t>
            </a:r>
            <a:r>
              <a:rPr lang="en-US" sz="2000" dirty="0" smtClean="0"/>
              <a:t>innervates </a:t>
            </a:r>
            <a:r>
              <a:rPr lang="en-US" sz="2000" dirty="0"/>
              <a:t>the skin on the lateral part of the forearm down to the base of the thumb</a:t>
            </a:r>
          </a:p>
        </p:txBody>
      </p:sp>
    </p:spTree>
    <p:extLst>
      <p:ext uri="{BB962C8B-B14F-4D97-AF65-F5344CB8AC3E}">
        <p14:creationId xmlns:p14="http://schemas.microsoft.com/office/powerpoint/2010/main" val="2353032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Axillary Nerve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buNone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 c) the musculocutaneous nerve lies in the body of the coracobrachialis muscle which is deep and lateral to the axillary </a:t>
            </a: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</a:rPr>
              <a:t>artery</a:t>
            </a:r>
          </a:p>
          <a:p>
            <a:pPr lvl="0" eaLnBrk="1" hangingPunct="1">
              <a:buNone/>
            </a:pPr>
            <a:endParaRPr lang="en-US" sz="2400" dirty="0">
              <a:solidFill>
                <a:srgbClr val="000000"/>
              </a:solidFill>
              <a:ea typeface="+mn-ea"/>
              <a:cs typeface="+mn-cs"/>
            </a:endParaRPr>
          </a:p>
          <a:p>
            <a:pPr lvl="0" eaLnBrk="1" hangingPunct="1">
              <a:buNone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       d) the intercostobrachial nerve is often blocked at this level by injecting a subcutaneous wheal of local anesthetic 2 cm above and below the axillary artery</a:t>
            </a:r>
          </a:p>
          <a:p>
            <a:pPr lvl="0" eaLnBrk="1" hangingPunct="1">
              <a:buNone/>
            </a:pPr>
            <a:endParaRPr lang="en-US" sz="2400" dirty="0">
              <a:solidFill>
                <a:srgbClr val="000000"/>
              </a:solidFill>
              <a:ea typeface="+mn-ea"/>
              <a:cs typeface="+mn-cs"/>
            </a:endParaRPr>
          </a:p>
          <a:p>
            <a:pPr lvl="0" eaLnBrk="1" hangingPunct="1"/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Complications are rare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89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Nerve Anatomy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23" y="1523999"/>
            <a:ext cx="4821839" cy="456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045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Axillary Block</a:t>
            </a:r>
            <a:endParaRPr lang="en-US" dirty="0"/>
          </a:p>
        </p:txBody>
      </p:sp>
      <p:pic>
        <p:nvPicPr>
          <p:cNvPr id="4" name="Content Placeholder 3" descr="image4a_b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1644650"/>
            <a:ext cx="5715000" cy="4292600"/>
          </a:xfrm>
        </p:spPr>
      </p:pic>
    </p:spTree>
    <p:extLst>
      <p:ext uri="{BB962C8B-B14F-4D97-AF65-F5344CB8AC3E}">
        <p14:creationId xmlns:p14="http://schemas.microsoft.com/office/powerpoint/2010/main" val="233659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Principles Of Solography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Frequency of medical US: 2MHz –13MHz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Structures &gt;1mm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Nerves are 2mm-10mm</a:t>
            </a:r>
          </a:p>
        </p:txBody>
      </p:sp>
    </p:spTree>
    <p:extLst>
      <p:ext uri="{BB962C8B-B14F-4D97-AF65-F5344CB8AC3E}">
        <p14:creationId xmlns:p14="http://schemas.microsoft.com/office/powerpoint/2010/main" val="38589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AXILLARY BLOCK</a:t>
            </a:r>
          </a:p>
        </p:txBody>
      </p:sp>
      <p:pic>
        <p:nvPicPr>
          <p:cNvPr id="43011" name="Content Placeholder 3" descr="image4b_bi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1716088"/>
            <a:ext cx="5715000" cy="4292600"/>
          </a:xfrm>
        </p:spPr>
      </p:pic>
    </p:spTree>
    <p:extLst>
      <p:ext uri="{BB962C8B-B14F-4D97-AF65-F5344CB8AC3E}">
        <p14:creationId xmlns:p14="http://schemas.microsoft.com/office/powerpoint/2010/main" val="2224326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ANATOMY LOWER EXTREMITY BLOCKS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smtClean="0"/>
              <a:t>The nerve supply to the lower extremity is derived from the lumbar and sacral plexuses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smtClean="0"/>
              <a:t>The lumbar plexus is formed by the anterior rami of first four lumbar nerves and variable contributions from T12 and L5.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smtClean="0"/>
              <a:t> The plexus lies between the psoas major and quadratus lumborum muscles in what is called the psoas compartment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smtClean="0"/>
              <a:t>The lumbar plexus gives rise to the lateral femoral cutaneous, femoral and obdurate nerves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smtClean="0"/>
              <a:t>The sacral plexus is derived from the first, second, and third sacral nerves and the anterior rami of L4 and L5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08519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ANATOMY LOWER EXTREMITY BLOCKS    (cont.)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/>
              <a:t>The sacral plexus gives rise to the posterior cutaneous nerve of the thigh and the sciatic nerve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/>
              <a:t>The sciatic nerve passes down through the pelvis and greater sciatic foramen.  It travels down the back k of the thigh to the popliteal fossa where it separates into the tibia and common peronei nerves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80163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PSOAS COMPARTMENT BLOCK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Psoas compartment used for postoperative analgesia for patients undergoing major knee and hip surgery</a:t>
            </a:r>
          </a:p>
          <a:p>
            <a:pPr eaLnBrk="1" hangingPunct="1"/>
            <a:r>
              <a:rPr lang="en-US" sz="2400" dirty="0" smtClean="0"/>
              <a:t>Offers a simple injection technique for blocking femoral, obdurate and lateral femoral cutaneous nerves</a:t>
            </a:r>
          </a:p>
          <a:p>
            <a:pPr eaLnBrk="1" hangingPunct="1"/>
            <a:r>
              <a:rPr lang="en-US" sz="2400" dirty="0" smtClean="0"/>
              <a:t>Techniques: 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       a)  locate L4 by drawing a line that connects the iliac crest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       b)  10 cm insulated needle is inserted 4 cm lateral to the midline of spinouts process for L4 on the side to be blocked</a:t>
            </a:r>
          </a:p>
        </p:txBody>
      </p:sp>
    </p:spTree>
    <p:extLst>
      <p:ext uri="{BB962C8B-B14F-4D97-AF65-F5344CB8AC3E}">
        <p14:creationId xmlns:p14="http://schemas.microsoft.com/office/powerpoint/2010/main" val="3991648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PSOAS COMPARTMENT BLOCK  (cont.)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       c) Insert the needle perpendicular to the skin until a quadriceps response is obtained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     e) Inject 30ml of local anesthetic </a:t>
            </a:r>
          </a:p>
          <a:p>
            <a:pPr eaLnBrk="1" hangingPunct="1"/>
            <a:r>
              <a:rPr lang="en-US" sz="2400" dirty="0" smtClean="0"/>
              <a:t>Complications: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      a) epidural injection or spread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       b) Subarachnoid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       c) vascular injection</a:t>
            </a:r>
          </a:p>
        </p:txBody>
      </p:sp>
    </p:spTree>
    <p:extLst>
      <p:ext uri="{BB962C8B-B14F-4D97-AF65-F5344CB8AC3E}">
        <p14:creationId xmlns:p14="http://schemas.microsoft.com/office/powerpoint/2010/main" val="3646760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PSOAS COMPARTMENT BLOCK</a:t>
            </a:r>
          </a:p>
        </p:txBody>
      </p:sp>
      <p:pic>
        <p:nvPicPr>
          <p:cNvPr id="65539" name="Content Placeholder 3" descr="image4_big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0100" y="1600200"/>
            <a:ext cx="2463800" cy="4525963"/>
          </a:xfrm>
        </p:spPr>
      </p:pic>
    </p:spTree>
    <p:extLst>
      <p:ext uri="{BB962C8B-B14F-4D97-AF65-F5344CB8AC3E}">
        <p14:creationId xmlns:p14="http://schemas.microsoft.com/office/powerpoint/2010/main" val="4174299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PSOAS COMPARTMENT BLOCK</a:t>
            </a:r>
          </a:p>
        </p:txBody>
      </p:sp>
      <p:pic>
        <p:nvPicPr>
          <p:cNvPr id="68611" name="Content Placeholder 3" descr="image8_big 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2325688"/>
            <a:ext cx="4286250" cy="3076575"/>
          </a:xfrm>
        </p:spPr>
      </p:pic>
    </p:spTree>
    <p:extLst>
      <p:ext uri="{BB962C8B-B14F-4D97-AF65-F5344CB8AC3E}">
        <p14:creationId xmlns:p14="http://schemas.microsoft.com/office/powerpoint/2010/main" val="2321263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PSOAS COMPARTMENT BLOCK</a:t>
            </a:r>
          </a:p>
        </p:txBody>
      </p:sp>
      <p:pic>
        <p:nvPicPr>
          <p:cNvPr id="69635" name="Content Placeholder 3" descr="image9_bi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2252663"/>
            <a:ext cx="4286250" cy="3219450"/>
          </a:xfrm>
        </p:spPr>
      </p:pic>
      <p:pic>
        <p:nvPicPr>
          <p:cNvPr id="69636" name="Picture 4" descr="image9_b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819275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 descr="image9_big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819275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219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PSOAS COMPARTMENT BLOCK</a:t>
            </a:r>
          </a:p>
        </p:txBody>
      </p:sp>
      <p:pic>
        <p:nvPicPr>
          <p:cNvPr id="70659" name="Content Placeholder 3" descr="image10_big 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2252663"/>
            <a:ext cx="4286250" cy="3219450"/>
          </a:xfrm>
        </p:spPr>
      </p:pic>
    </p:spTree>
    <p:extLst>
      <p:ext uri="{BB962C8B-B14F-4D97-AF65-F5344CB8AC3E}">
        <p14:creationId xmlns:p14="http://schemas.microsoft.com/office/powerpoint/2010/main" val="25186960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PSOAS COMPARTMENT BLOCK</a:t>
            </a:r>
          </a:p>
        </p:txBody>
      </p:sp>
      <p:pic>
        <p:nvPicPr>
          <p:cNvPr id="71683" name="Content Placeholder 3" descr="image12_big 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2338388"/>
            <a:ext cx="4286250" cy="3048000"/>
          </a:xfrm>
        </p:spPr>
      </p:pic>
    </p:spTree>
    <p:extLst>
      <p:ext uri="{BB962C8B-B14F-4D97-AF65-F5344CB8AC3E}">
        <p14:creationId xmlns:p14="http://schemas.microsoft.com/office/powerpoint/2010/main" val="426050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Quality and Resolution of US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High frequency probes:  Better Images Resolution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Fat: Low resolution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Angle of Incidence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Gain=Brightness</a:t>
            </a:r>
          </a:p>
        </p:txBody>
      </p:sp>
    </p:spTree>
    <p:extLst>
      <p:ext uri="{BB962C8B-B14F-4D97-AF65-F5344CB8AC3E}">
        <p14:creationId xmlns:p14="http://schemas.microsoft.com/office/powerpoint/2010/main" val="19758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dirty="0" smtClean="0"/>
              <a:t>ANTERIOR PSOAS COMPARTMENT BLOCK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Assumes that the facial sheath that surrounds the lumbar roots extends into the femoral canal and acts as an enclosed conduit for the spread of local anesthetic.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Work in the minority of cases even when large volumes of local anesthetic are used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Reliable and  provides anesthesia for the femoral and lateral femoral cutaneous nerves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dirty="0"/>
          </a:p>
          <a:p>
            <a:pPr marL="609600" indent="-609600" eaLnBrk="1" hangingPunct="1">
              <a:lnSpc>
                <a:spcPct val="90000"/>
              </a:lnSpc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arenR"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4963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Fascia Iliaca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31" y="1714499"/>
            <a:ext cx="5873261" cy="414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7728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FEMORAL NERVE BLOCKS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Used for postoperative analgesia for knee surgery</a:t>
            </a:r>
          </a:p>
          <a:p>
            <a:pPr eaLnBrk="1" hangingPunct="1"/>
            <a:r>
              <a:rPr lang="en-US" sz="3000" dirty="0" smtClean="0"/>
              <a:t>Technique :</a:t>
            </a:r>
          </a:p>
          <a:p>
            <a:pPr eaLnBrk="1" hangingPunct="1">
              <a:buFontTx/>
              <a:buNone/>
            </a:pPr>
            <a:r>
              <a:rPr lang="en-US" sz="3000" dirty="0" smtClean="0"/>
              <a:t>      a) ultrasound stimulator   </a:t>
            </a:r>
          </a:p>
          <a:p>
            <a:pPr eaLnBrk="1" hangingPunct="1">
              <a:buFontTx/>
              <a:buNone/>
            </a:pPr>
            <a:r>
              <a:rPr lang="en-US" sz="3000" dirty="0" smtClean="0"/>
              <a:t>      b) nerve stimulator</a:t>
            </a:r>
          </a:p>
          <a:p>
            <a:pPr eaLnBrk="1" hangingPunct="1">
              <a:buFontTx/>
              <a:buNone/>
            </a:pPr>
            <a:r>
              <a:rPr lang="en-US" sz="3000" dirty="0" smtClean="0"/>
              <a:t>          1) lateral to medial          </a:t>
            </a:r>
          </a:p>
          <a:p>
            <a:pPr eaLnBrk="1" hangingPunct="1">
              <a:buFontTx/>
              <a:buNone/>
            </a:pPr>
            <a:r>
              <a:rPr lang="en-US" sz="3000" dirty="0" smtClean="0"/>
              <a:t>               nerve to artery to vein</a:t>
            </a:r>
          </a:p>
          <a:p>
            <a:pPr eaLnBrk="1" hangingPunct="1">
              <a:buFontTx/>
              <a:buNone/>
            </a:pPr>
            <a:r>
              <a:rPr lang="en-US" sz="3000" dirty="0" smtClean="0"/>
              <a:t>          2) insert insulated needle 1 cm lateral to       		femoral artery</a:t>
            </a:r>
          </a:p>
        </p:txBody>
      </p:sp>
    </p:spTree>
    <p:extLst>
      <p:ext uri="{BB962C8B-B14F-4D97-AF65-F5344CB8AC3E}">
        <p14:creationId xmlns:p14="http://schemas.microsoft.com/office/powerpoint/2010/main" val="4713527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FEMORAL NERVE BLOCKS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3000" dirty="0" smtClean="0"/>
              <a:t>    Look for patellar movement to make sure the main part of the femoral nerve is being stimulated</a:t>
            </a:r>
          </a:p>
          <a:p>
            <a:pPr eaLnBrk="1" hangingPunct="1">
              <a:buFontTx/>
              <a:buNone/>
            </a:pPr>
            <a:endParaRPr lang="en-US" sz="3000" dirty="0" smtClean="0"/>
          </a:p>
          <a:p>
            <a:pPr eaLnBrk="1" hangingPunct="1"/>
            <a:r>
              <a:rPr lang="en-US" sz="3000" dirty="0" smtClean="0"/>
              <a:t>Complications are usually rare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r>
              <a:rPr lang="en-US" sz="3000" dirty="0" smtClean="0"/>
              <a:t>The terminal branch of femoral nerve becomes the saphenous nerve</a:t>
            </a:r>
          </a:p>
        </p:txBody>
      </p:sp>
    </p:spTree>
    <p:extLst>
      <p:ext uri="{BB962C8B-B14F-4D97-AF65-F5344CB8AC3E}">
        <p14:creationId xmlns:p14="http://schemas.microsoft.com/office/powerpoint/2010/main" val="31153263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FEMORAL NERVE BLOCKS</a:t>
            </a:r>
          </a:p>
        </p:txBody>
      </p:sp>
      <p:pic>
        <p:nvPicPr>
          <p:cNvPr id="75779" name="Content Placeholder 3" descr="image6a_big 2f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1716088"/>
            <a:ext cx="5715000" cy="4292600"/>
          </a:xfrm>
        </p:spPr>
      </p:pic>
    </p:spTree>
    <p:extLst>
      <p:ext uri="{BB962C8B-B14F-4D97-AF65-F5344CB8AC3E}">
        <p14:creationId xmlns:p14="http://schemas.microsoft.com/office/powerpoint/2010/main" val="1377108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FEMORAL NERVE BLOCKS</a:t>
            </a:r>
          </a:p>
        </p:txBody>
      </p:sp>
      <p:pic>
        <p:nvPicPr>
          <p:cNvPr id="76803" name="Content Placeholder 3" descr="image6b_big 2f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2471738"/>
            <a:ext cx="5715000" cy="2781300"/>
          </a:xfrm>
        </p:spPr>
      </p:pic>
    </p:spTree>
    <p:extLst>
      <p:ext uri="{BB962C8B-B14F-4D97-AF65-F5344CB8AC3E}">
        <p14:creationId xmlns:p14="http://schemas.microsoft.com/office/powerpoint/2010/main" val="22603208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SCIATIC NERVE BLOCK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000" dirty="0" smtClean="0"/>
              <a:t>Can be used for any surgery below the knee when combined with a saphenous nerve block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000" dirty="0" smtClean="0"/>
              <a:t>Technique: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             a) Ultrasound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             b) Nerve Stimulator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                1) Lateral position, with leg to be blocked rolled forward onto the flex knee as the heel rests on the dependent knee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               2) A line is drawn to connect the posterior superior iliac spine to the greater trochanter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               3) A perpendicular line is drawn bisecting this line and extending caudad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               4) A second line is drawn from the greater trochanter to the sacral hiatus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               5) Where the bisecting intersects this second line is the point of needle entry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000" dirty="0" smtClean="0"/>
              <a:t> Complications--Rare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lphaUcParenR"/>
            </a:pPr>
            <a:endParaRPr lang="en-US" sz="20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0952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SCIATIC NERVE BLOCK</a:t>
            </a:r>
          </a:p>
        </p:txBody>
      </p:sp>
      <p:pic>
        <p:nvPicPr>
          <p:cNvPr id="79875" name="Content Placeholder 3" descr="image7a_big s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1716088"/>
            <a:ext cx="5715000" cy="4292600"/>
          </a:xfrm>
        </p:spPr>
      </p:pic>
    </p:spTree>
    <p:extLst>
      <p:ext uri="{BB962C8B-B14F-4D97-AF65-F5344CB8AC3E}">
        <p14:creationId xmlns:p14="http://schemas.microsoft.com/office/powerpoint/2010/main" val="40121824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SCIATIC NERVE BLOCK</a:t>
            </a:r>
          </a:p>
        </p:txBody>
      </p:sp>
      <p:pic>
        <p:nvPicPr>
          <p:cNvPr id="80899" name="Content Placeholder 3" descr="image7b_big s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5750" y="1716088"/>
            <a:ext cx="6032500" cy="4292600"/>
          </a:xfrm>
        </p:spPr>
      </p:pic>
    </p:spTree>
    <p:extLst>
      <p:ext uri="{BB962C8B-B14F-4D97-AF65-F5344CB8AC3E}">
        <p14:creationId xmlns:p14="http://schemas.microsoft.com/office/powerpoint/2010/main" val="23500636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SCIATIC NERVE BLOCK</a:t>
            </a:r>
          </a:p>
        </p:txBody>
      </p:sp>
      <p:pic>
        <p:nvPicPr>
          <p:cNvPr id="82947" name="Content Placeholder 3" descr="image4_big s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676400"/>
            <a:ext cx="3219450" cy="4286250"/>
          </a:xfrm>
        </p:spPr>
      </p:pic>
    </p:spTree>
    <p:extLst>
      <p:ext uri="{BB962C8B-B14F-4D97-AF65-F5344CB8AC3E}">
        <p14:creationId xmlns:p14="http://schemas.microsoft.com/office/powerpoint/2010/main" val="24351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Brachial Plexus Anatomy</a:t>
            </a:r>
            <a:endParaRPr lang="en-US" dirty="0"/>
          </a:p>
        </p:txBody>
      </p:sp>
      <p:pic>
        <p:nvPicPr>
          <p:cNvPr id="4" name="Picture 2" descr="C:\Users\rossmoore\Pictures\Brachial_plexu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0601" y="1524000"/>
            <a:ext cx="5322798" cy="4533900"/>
          </a:xfrm>
          <a:noFill/>
        </p:spPr>
      </p:pic>
    </p:spTree>
    <p:extLst>
      <p:ext uri="{BB962C8B-B14F-4D97-AF65-F5344CB8AC3E}">
        <p14:creationId xmlns:p14="http://schemas.microsoft.com/office/powerpoint/2010/main" val="20947771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SCIATIC NERVE BLOCK</a:t>
            </a:r>
          </a:p>
        </p:txBody>
      </p:sp>
      <p:pic>
        <p:nvPicPr>
          <p:cNvPr id="84995" name="Content Placeholder 3" descr="image7_big s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2252663"/>
            <a:ext cx="4286250" cy="3219450"/>
          </a:xfrm>
        </p:spPr>
      </p:pic>
    </p:spTree>
    <p:extLst>
      <p:ext uri="{BB962C8B-B14F-4D97-AF65-F5344CB8AC3E}">
        <p14:creationId xmlns:p14="http://schemas.microsoft.com/office/powerpoint/2010/main" val="38338675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SCIATIC NERVE BLOCK</a:t>
            </a:r>
          </a:p>
        </p:txBody>
      </p:sp>
      <p:pic>
        <p:nvPicPr>
          <p:cNvPr id="88067" name="Content Placeholder 3" descr="image11_big s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2275" y="1719263"/>
            <a:ext cx="3219450" cy="4286250"/>
          </a:xfrm>
        </p:spPr>
      </p:pic>
    </p:spTree>
    <p:extLst>
      <p:ext uri="{BB962C8B-B14F-4D97-AF65-F5344CB8AC3E}">
        <p14:creationId xmlns:p14="http://schemas.microsoft.com/office/powerpoint/2010/main" val="4061177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SCIATIC NERVE BLOCK</a:t>
            </a:r>
          </a:p>
        </p:txBody>
      </p:sp>
      <p:pic>
        <p:nvPicPr>
          <p:cNvPr id="89091" name="Content Placeholder 3" descr="image12_big s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2275" y="1719263"/>
            <a:ext cx="3219450" cy="4286250"/>
          </a:xfrm>
        </p:spPr>
      </p:pic>
    </p:spTree>
    <p:extLst>
      <p:ext uri="{BB962C8B-B14F-4D97-AF65-F5344CB8AC3E}">
        <p14:creationId xmlns:p14="http://schemas.microsoft.com/office/powerpoint/2010/main" val="15403169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POPLITEAL FOSSA BLOCK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Clinical application-foot and ankle surgery when combined with saphenous nerve block</a:t>
            </a:r>
          </a:p>
          <a:p>
            <a:r>
              <a:rPr lang="en-US" sz="2800" dirty="0" smtClean="0"/>
              <a:t>This is a sciatic nerve block in the proximal part of the popliteal fossa before it divides into the tibia and common peronei nerves</a:t>
            </a:r>
          </a:p>
          <a:p>
            <a:r>
              <a:rPr lang="en-US" sz="2800" dirty="0" smtClean="0"/>
              <a:t>Techniques:</a:t>
            </a:r>
          </a:p>
          <a:p>
            <a:pPr>
              <a:buFontTx/>
              <a:buNone/>
            </a:pPr>
            <a:r>
              <a:rPr lang="en-US" sz="2800" dirty="0" smtClean="0"/>
              <a:t>     a) Ultrasound</a:t>
            </a:r>
          </a:p>
          <a:p>
            <a:pPr>
              <a:buFontTx/>
              <a:buNone/>
            </a:pPr>
            <a:r>
              <a:rPr lang="en-US" sz="2800" dirty="0" smtClean="0"/>
              <a:t>     b) Nerve Stimulator</a:t>
            </a:r>
          </a:p>
          <a:p>
            <a:pPr>
              <a:buFontTx/>
              <a:buNone/>
            </a:pPr>
            <a:r>
              <a:rPr lang="en-US" sz="2800" dirty="0" smtClean="0"/>
              <a:t>        1) Outline the borders of the popliteal fossa</a:t>
            </a:r>
          </a:p>
          <a:p>
            <a:endParaRPr lang="en-US" sz="28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95155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POPLITEAL FOSSA BLOCK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      medial border- semimembranosus and      	semitendinosus </a:t>
            </a:r>
          </a:p>
          <a:p>
            <a:pPr>
              <a:buFontTx/>
              <a:buNone/>
            </a:pPr>
            <a:r>
              <a:rPr lang="en-US" sz="2800" dirty="0" smtClean="0"/>
              <a:t>      lateral border- biceps femoris </a:t>
            </a:r>
          </a:p>
          <a:p>
            <a:pPr>
              <a:buFontTx/>
              <a:buNone/>
            </a:pPr>
            <a:r>
              <a:rPr lang="en-US" sz="2800" dirty="0" smtClean="0"/>
              <a:t>      caudad border- crease formed by        	gastrocnemius muscles</a:t>
            </a:r>
          </a:p>
          <a:p>
            <a:pPr>
              <a:buFontTx/>
              <a:buNone/>
            </a:pPr>
            <a:r>
              <a:rPr lang="en-US" sz="2800" dirty="0" smtClean="0"/>
              <a:t>  2)  Draw a line bisecting the fossa from the apex to the base</a:t>
            </a:r>
          </a:p>
          <a:p>
            <a:pPr>
              <a:buFontTx/>
              <a:buNone/>
            </a:pPr>
            <a:r>
              <a:rPr lang="en-US" sz="2800" dirty="0" smtClean="0"/>
              <a:t> 3)   Mark a point at least 7 cm proximal to the base</a:t>
            </a:r>
          </a:p>
          <a:p>
            <a:endParaRPr lang="en-US" sz="28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4680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POPLITEAL FOSSA BLOCK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   4) Mark an injection point 1 cm lateral to this point</a:t>
            </a:r>
          </a:p>
          <a:p>
            <a:pPr>
              <a:buFontTx/>
              <a:buNone/>
            </a:pPr>
            <a:r>
              <a:rPr lang="en-US" sz="2800" dirty="0" smtClean="0"/>
              <a:t>   5) Insert stimulating needle (plantar flexion, tibia nerve stimulation provides more reliable block)</a:t>
            </a:r>
          </a:p>
          <a:p>
            <a:r>
              <a:rPr lang="en-US" sz="2800" dirty="0" smtClean="0"/>
              <a:t>Complications- Rare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19491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POPLITEAL FOSSA BLOCK</a:t>
            </a:r>
          </a:p>
        </p:txBody>
      </p:sp>
      <p:pic>
        <p:nvPicPr>
          <p:cNvPr id="94211" name="Content Placeholder 3" descr="image8a_big p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1716088"/>
            <a:ext cx="5715000" cy="4292600"/>
          </a:xfrm>
        </p:spPr>
      </p:pic>
    </p:spTree>
    <p:extLst>
      <p:ext uri="{BB962C8B-B14F-4D97-AF65-F5344CB8AC3E}">
        <p14:creationId xmlns:p14="http://schemas.microsoft.com/office/powerpoint/2010/main" val="15557788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POPLITEAL FOSSA BLOCK</a:t>
            </a:r>
          </a:p>
        </p:txBody>
      </p:sp>
      <p:pic>
        <p:nvPicPr>
          <p:cNvPr id="95235" name="Content Placeholder 3" descr="image8b_big p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6550" y="1600200"/>
            <a:ext cx="3390900" cy="4525963"/>
          </a:xfrm>
        </p:spPr>
      </p:pic>
    </p:spTree>
    <p:extLst>
      <p:ext uri="{BB962C8B-B14F-4D97-AF65-F5344CB8AC3E}">
        <p14:creationId xmlns:p14="http://schemas.microsoft.com/office/powerpoint/2010/main" val="14435008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POPLITEAL FOSSA BLOCK</a:t>
            </a:r>
          </a:p>
        </p:txBody>
      </p:sp>
      <p:pic>
        <p:nvPicPr>
          <p:cNvPr id="96259" name="Content Placeholder 3" descr="image8c_big p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1788" y="1600200"/>
            <a:ext cx="3400425" cy="4525963"/>
          </a:xfrm>
        </p:spPr>
      </p:pic>
    </p:spTree>
    <p:extLst>
      <p:ext uri="{BB962C8B-B14F-4D97-AF65-F5344CB8AC3E}">
        <p14:creationId xmlns:p14="http://schemas.microsoft.com/office/powerpoint/2010/main" val="24781032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ANKLE BLOCKS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Provides surgical anesthesia to the foot not requiring a tourniquet</a:t>
            </a:r>
          </a:p>
          <a:p>
            <a:r>
              <a:rPr lang="en-US" sz="2800" dirty="0" smtClean="0"/>
              <a:t>Four of five nerves  are terminal branches of the sciatic nerve.  The saphenous nerve is the terminal branch of the femoral nerve</a:t>
            </a:r>
          </a:p>
          <a:p>
            <a:r>
              <a:rPr lang="en-US" sz="2800" dirty="0" smtClean="0"/>
              <a:t>Ankle block consists of two deep nerves below superficial facial (posterior tibia and deep peronei) and three superficial nerve above the superficial facial (surah, saphenous and superficial  peronei)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9631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654" y="342900"/>
            <a:ext cx="8291146" cy="791308"/>
          </a:xfrm>
        </p:spPr>
        <p:txBody>
          <a:bodyPr/>
          <a:lstStyle/>
          <a:p>
            <a:pPr algn="ctr" eaLnBrk="1" hangingPunct="1"/>
            <a:r>
              <a:rPr lang="en-US" sz="4000" u="sng" dirty="0">
                <a:solidFill>
                  <a:srgbClr val="000000"/>
                </a:solidFill>
              </a:rPr>
              <a:t>ANATOMY</a:t>
            </a:r>
            <a:br>
              <a:rPr lang="en-US" sz="4000" u="sng" dirty="0">
                <a:solidFill>
                  <a:srgbClr val="000000"/>
                </a:solidFill>
              </a:rPr>
            </a:br>
            <a:endParaRPr lang="en-US" sz="4000" u="sng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 Brachial Plexus is made up of anterior primary rami of C5, C6, C7, C8 and T1 with variable contributions from C4 and T2</a:t>
            </a:r>
          </a:p>
          <a:p>
            <a:endParaRPr lang="en-US" sz="2000" dirty="0" smtClean="0"/>
          </a:p>
          <a:p>
            <a:r>
              <a:rPr lang="en-US" sz="2000" dirty="0" smtClean="0"/>
              <a:t>After leaving their intervertebral foramina these nerves course between the anterior and middle scalene muscles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Between the scalene muscles the nerves unite to form three trunks.  The superior (C5, C6,), middle (C7) and inferior (C8 and T1)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148381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ANKLE BLOCKS</a:t>
            </a:r>
          </a:p>
        </p:txBody>
      </p:sp>
      <p:pic>
        <p:nvPicPr>
          <p:cNvPr id="105475" name="Content Placeholder 3" descr="image3_big 4f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2275" y="1719263"/>
            <a:ext cx="3219450" cy="4286250"/>
          </a:xfrm>
        </p:spPr>
      </p:pic>
    </p:spTree>
    <p:extLst>
      <p:ext uri="{BB962C8B-B14F-4D97-AF65-F5344CB8AC3E}">
        <p14:creationId xmlns:p14="http://schemas.microsoft.com/office/powerpoint/2010/main" val="31924029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457200" y="465992"/>
            <a:ext cx="8229600" cy="905608"/>
          </a:xfrm>
        </p:spPr>
        <p:txBody>
          <a:bodyPr/>
          <a:lstStyle/>
          <a:p>
            <a:pPr algn="ctr"/>
            <a:r>
              <a:rPr lang="en-US" dirty="0" smtClean="0"/>
              <a:t>ANKLE BLOCKS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 blocks can be performed with ultrasound guidance</a:t>
            </a:r>
          </a:p>
          <a:p>
            <a:endParaRPr lang="en-US" dirty="0" smtClean="0"/>
          </a:p>
          <a:p>
            <a:r>
              <a:rPr lang="en-US" dirty="0" smtClean="0"/>
              <a:t>Deep peronei nerve:</a:t>
            </a:r>
          </a:p>
          <a:p>
            <a:pPr>
              <a:buFontTx/>
              <a:buNone/>
            </a:pPr>
            <a:r>
              <a:rPr lang="en-US" dirty="0" smtClean="0"/>
              <a:t>      a) Provides anesthesia between the first and second toes</a:t>
            </a:r>
          </a:p>
          <a:p>
            <a:pPr>
              <a:buFontTx/>
              <a:buNone/>
            </a:pPr>
            <a:r>
              <a:rPr lang="en-US" dirty="0" smtClean="0"/>
              <a:t>      b) it is located between the extensor halluces long us and the exterior digit rum long us</a:t>
            </a:r>
          </a:p>
          <a:p>
            <a:pPr>
              <a:buFontTx/>
              <a:buNone/>
            </a:pPr>
            <a:r>
              <a:rPr lang="en-US" dirty="0" smtClean="0"/>
              <a:t>     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754489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ANKLE BLOCKS</a:t>
            </a:r>
          </a:p>
        </p:txBody>
      </p:sp>
      <p:pic>
        <p:nvPicPr>
          <p:cNvPr id="107523" name="Content Placeholder 3" descr="a10 4f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370138"/>
            <a:ext cx="5334000" cy="2984500"/>
          </a:xfrm>
        </p:spPr>
      </p:pic>
    </p:spTree>
    <p:extLst>
      <p:ext uri="{BB962C8B-B14F-4D97-AF65-F5344CB8AC3E}">
        <p14:creationId xmlns:p14="http://schemas.microsoft.com/office/powerpoint/2010/main" val="29857660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ANKLE BLOCKS</a:t>
            </a:r>
          </a:p>
        </p:txBody>
      </p:sp>
      <p:pic>
        <p:nvPicPr>
          <p:cNvPr id="108547" name="Content Placeholder 3" descr="a11 4f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605088"/>
            <a:ext cx="5334000" cy="2514600"/>
          </a:xfrm>
        </p:spPr>
      </p:pic>
    </p:spTree>
    <p:extLst>
      <p:ext uri="{BB962C8B-B14F-4D97-AF65-F5344CB8AC3E}">
        <p14:creationId xmlns:p14="http://schemas.microsoft.com/office/powerpoint/2010/main" val="23556376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ANKLE BLOCKS</a:t>
            </a:r>
          </a:p>
        </p:txBody>
      </p:sp>
      <p:pic>
        <p:nvPicPr>
          <p:cNvPr id="109571" name="Content Placeholder 3" descr="a12 4f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617788"/>
            <a:ext cx="5334000" cy="2489200"/>
          </a:xfrm>
        </p:spPr>
      </p:pic>
    </p:spTree>
    <p:extLst>
      <p:ext uri="{BB962C8B-B14F-4D97-AF65-F5344CB8AC3E}">
        <p14:creationId xmlns:p14="http://schemas.microsoft.com/office/powerpoint/2010/main" val="24842412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ANKLE BLOCKS</a:t>
            </a:r>
          </a:p>
        </p:txBody>
      </p:sp>
      <p:pic>
        <p:nvPicPr>
          <p:cNvPr id="110595" name="Content Placeholder 3" descr="a7 4f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370138"/>
            <a:ext cx="5334000" cy="2984500"/>
          </a:xfrm>
        </p:spPr>
      </p:pic>
    </p:spTree>
    <p:extLst>
      <p:ext uri="{BB962C8B-B14F-4D97-AF65-F5344CB8AC3E}">
        <p14:creationId xmlns:p14="http://schemas.microsoft.com/office/powerpoint/2010/main" val="473585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ANKLE BLOCKS</a:t>
            </a:r>
          </a:p>
        </p:txBody>
      </p:sp>
      <p:pic>
        <p:nvPicPr>
          <p:cNvPr id="111619" name="Content Placeholder 3" descr="lowext_figure26 4f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676400"/>
            <a:ext cx="5029200" cy="2944813"/>
          </a:xfrm>
        </p:spPr>
      </p:pic>
    </p:spTree>
    <p:extLst>
      <p:ext uri="{BB962C8B-B14F-4D97-AF65-F5344CB8AC3E}">
        <p14:creationId xmlns:p14="http://schemas.microsoft.com/office/powerpoint/2010/main" val="7383957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PARAVERTEBRAL BLOCK</a:t>
            </a:r>
          </a:p>
        </p:txBody>
      </p:sp>
      <p:sp>
        <p:nvSpPr>
          <p:cNvPr id="182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applications: post-thoracotomy and post-mastectomy pain </a:t>
            </a:r>
          </a:p>
          <a:p>
            <a:endParaRPr lang="en-US" dirty="0" smtClean="0"/>
          </a:p>
          <a:p>
            <a:r>
              <a:rPr lang="en-US" dirty="0" smtClean="0"/>
              <a:t>Paravertebral blockade occurs as the spinal nerves emerge from the vertebral foramina.  </a:t>
            </a:r>
          </a:p>
          <a:p>
            <a:endParaRPr lang="en-US" dirty="0" smtClean="0"/>
          </a:p>
          <a:p>
            <a:r>
              <a:rPr lang="en-US" dirty="0" smtClean="0"/>
              <a:t>This results in somatic and sympathetic block of multiple contiguous thoracic dermatomes above and below the injection site</a:t>
            </a:r>
          </a:p>
        </p:txBody>
      </p:sp>
    </p:spTree>
    <p:extLst>
      <p:ext uri="{BB962C8B-B14F-4D97-AF65-F5344CB8AC3E}">
        <p14:creationId xmlns:p14="http://schemas.microsoft.com/office/powerpoint/2010/main" val="32103719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PARAVERTEBRAL BLOCK</a:t>
            </a:r>
          </a:p>
        </p:txBody>
      </p:sp>
      <p:sp>
        <p:nvSpPr>
          <p:cNvPr id="183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Techniques:</a:t>
            </a:r>
          </a:p>
          <a:p>
            <a:pPr>
              <a:buFontTx/>
              <a:buNone/>
            </a:pPr>
            <a:r>
              <a:rPr lang="en-US" dirty="0" smtClean="0"/>
              <a:t>     </a:t>
            </a:r>
            <a:r>
              <a:rPr lang="en-US" u="sng" dirty="0" smtClean="0"/>
              <a:t>a) Thoracic region</a:t>
            </a:r>
          </a:p>
          <a:p>
            <a:pPr>
              <a:buFontTx/>
              <a:buNone/>
            </a:pPr>
            <a:endParaRPr lang="en-US" u="sng" dirty="0" smtClean="0"/>
          </a:p>
          <a:p>
            <a:pPr>
              <a:buFontTx/>
              <a:buNone/>
            </a:pPr>
            <a:r>
              <a:rPr lang="en-US" dirty="0" smtClean="0"/>
              <a:t>         1) the spinouts processes are identified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          2) a needle is inserted 2.5 to 3 cm lateral to the most 	cephalic aspect of the spinouts process and advanced 	perpendicular to the skin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          3) the vertebral transverse process of the level below is 	contacted at 2 to 4 cm</a:t>
            </a:r>
          </a:p>
        </p:txBody>
      </p:sp>
    </p:spTree>
    <p:extLst>
      <p:ext uri="{BB962C8B-B14F-4D97-AF65-F5344CB8AC3E}">
        <p14:creationId xmlns:p14="http://schemas.microsoft.com/office/powerpoint/2010/main" val="3076379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PARAVERTEBRAL BLOCK</a:t>
            </a:r>
          </a:p>
        </p:txBody>
      </p:sp>
      <p:sp>
        <p:nvSpPr>
          <p:cNvPr id="184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       4) The transverse process is walked off in a cephalic 	direction and advanced until a loss of resistance is 	obtained (about 1 to 1.5 cm)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       5) 15 ml of local results four or five dermatomes spread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   </a:t>
            </a:r>
            <a:r>
              <a:rPr lang="en-US" u="sng" dirty="0" smtClean="0"/>
              <a:t>b) Lumbar region;</a:t>
            </a:r>
          </a:p>
          <a:p>
            <a:pPr>
              <a:buFontTx/>
              <a:buNone/>
            </a:pPr>
            <a:r>
              <a:rPr lang="en-US" dirty="0" smtClean="0"/>
              <a:t>       1) Lines drawn across the cephalic edge of the spinouts 	processes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226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Anatomy of the Brachial Plexus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885" y="1809578"/>
            <a:ext cx="4688230" cy="39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2287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PARAVERTEBRAL BLOCK</a:t>
            </a:r>
          </a:p>
        </p:txBody>
      </p:sp>
      <p:sp>
        <p:nvSpPr>
          <p:cNvPr id="185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    2) 3 cm lateral along these lines a needle is advances perpendicular to the skin until the homologous transverse processes are contacted (about 3 to 5 cm)    </a:t>
            </a:r>
          </a:p>
          <a:p>
            <a:pPr>
              <a:buFontTx/>
              <a:buNone/>
            </a:pPr>
            <a:r>
              <a:rPr lang="en-US" dirty="0" smtClean="0"/>
              <a:t>    </a:t>
            </a:r>
          </a:p>
          <a:p>
            <a:pPr>
              <a:buFontTx/>
              <a:buNone/>
            </a:pPr>
            <a:r>
              <a:rPr lang="en-US" dirty="0" smtClean="0"/>
              <a:t>  3) Walk off the caudal edge of the transverse processes and insert needle and additional 1 to 2 cm 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   4) 6 to 10 ml of local in injected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5) Complications—Epidural </a:t>
            </a:r>
            <a:r>
              <a:rPr lang="en-US" dirty="0"/>
              <a:t>or subarachnoid  injections, intravascular injections, plural puncture, pneumothorax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3968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PARAVERTEBRAL BLOCK</a:t>
            </a:r>
          </a:p>
        </p:txBody>
      </p:sp>
      <p:pic>
        <p:nvPicPr>
          <p:cNvPr id="187395" name="Content Placeholder 3" descr="image2_big th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2275" y="1719263"/>
            <a:ext cx="3219450" cy="4286250"/>
          </a:xfrm>
        </p:spPr>
      </p:pic>
    </p:spTree>
    <p:extLst>
      <p:ext uri="{BB962C8B-B14F-4D97-AF65-F5344CB8AC3E}">
        <p14:creationId xmlns:p14="http://schemas.microsoft.com/office/powerpoint/2010/main" val="5717673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PARAVERTEBRAL BLOCK</a:t>
            </a:r>
          </a:p>
        </p:txBody>
      </p:sp>
      <p:pic>
        <p:nvPicPr>
          <p:cNvPr id="188419" name="Content Placeholder 3" descr="image7_big th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2275" y="1719263"/>
            <a:ext cx="3219450" cy="4286250"/>
          </a:xfrm>
        </p:spPr>
      </p:pic>
    </p:spTree>
    <p:extLst>
      <p:ext uri="{BB962C8B-B14F-4D97-AF65-F5344CB8AC3E}">
        <p14:creationId xmlns:p14="http://schemas.microsoft.com/office/powerpoint/2010/main" val="37618843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PARAVERTEBRAL BLOCK</a:t>
            </a:r>
          </a:p>
        </p:txBody>
      </p:sp>
      <p:pic>
        <p:nvPicPr>
          <p:cNvPr id="189443" name="Content Placeholder 3" descr="image9_big th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2275" y="1719263"/>
            <a:ext cx="3219450" cy="4286250"/>
          </a:xfrm>
        </p:spPr>
      </p:pic>
    </p:spTree>
    <p:extLst>
      <p:ext uri="{BB962C8B-B14F-4D97-AF65-F5344CB8AC3E}">
        <p14:creationId xmlns:p14="http://schemas.microsoft.com/office/powerpoint/2010/main" val="6817910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PARAVERTEBRAL BLOCK</a:t>
            </a:r>
          </a:p>
        </p:txBody>
      </p:sp>
      <p:pic>
        <p:nvPicPr>
          <p:cNvPr id="190467" name="Content Placeholder 3" descr="image10_big th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2275" y="1719263"/>
            <a:ext cx="3219450" cy="4286250"/>
          </a:xfrm>
        </p:spPr>
      </p:pic>
    </p:spTree>
    <p:extLst>
      <p:ext uri="{BB962C8B-B14F-4D97-AF65-F5344CB8AC3E}">
        <p14:creationId xmlns:p14="http://schemas.microsoft.com/office/powerpoint/2010/main" val="32333198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Transverses Abdominals Plan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egional </a:t>
            </a:r>
            <a:r>
              <a:rPr lang="en-US" dirty="0"/>
              <a:t>anesthetic technique used to block sensation to the anterior abdominal wall. 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Provides anesthesia and analgesia coverage from T9 to T11 dermatomes</a:t>
            </a:r>
          </a:p>
          <a:p>
            <a:endParaRPr lang="en-US" dirty="0" smtClean="0"/>
          </a:p>
          <a:p>
            <a:r>
              <a:rPr lang="en-US" dirty="0" smtClean="0"/>
              <a:t>Great for Appendectomies, ventral and inguinal hernia repairs as well as open gastrostomy tube insertion.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83335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8229600" cy="1192823"/>
          </a:xfrm>
        </p:spPr>
        <p:txBody>
          <a:bodyPr/>
          <a:lstStyle/>
          <a:p>
            <a:r>
              <a:rPr lang="en-US" dirty="0" smtClean="0"/>
              <a:t>Transverses Abdominals Plan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2" y="1510028"/>
            <a:ext cx="7501671" cy="453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498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Interscalenene Nerve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Principal indication for interscalene block is shoulder </a:t>
            </a:r>
            <a:r>
              <a:rPr lang="en-US" sz="2400" dirty="0" smtClean="0"/>
              <a:t>surgery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This block is not performed for forearm and hand surgery because the inferior trunk (C8—T1) is often </a:t>
            </a:r>
            <a:r>
              <a:rPr lang="en-US" sz="2400" dirty="0" smtClean="0"/>
              <a:t>incomplete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Ultrasound guided block technique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Ultrasound Guided Brachial Plexus Block</a:t>
            </a:r>
            <a:endParaRPr lang="en-US" dirty="0"/>
          </a:p>
        </p:txBody>
      </p:sp>
      <p:pic>
        <p:nvPicPr>
          <p:cNvPr id="4" name="Content Placeholder 3" descr="image1a_b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1644650"/>
            <a:ext cx="5715000" cy="4292600"/>
          </a:xfrm>
        </p:spPr>
      </p:pic>
    </p:spTree>
    <p:extLst>
      <p:ext uri="{BB962C8B-B14F-4D97-AF65-F5344CB8AC3E}">
        <p14:creationId xmlns:p14="http://schemas.microsoft.com/office/powerpoint/2010/main" val="1962655549"/>
      </p:ext>
    </p:extLst>
  </p:cSld>
  <p:clrMapOvr>
    <a:masterClrMapping/>
  </p:clrMapOvr>
</p:sld>
</file>

<file path=ppt/theme/theme1.xml><?xml version="1.0" encoding="utf-8"?>
<a:theme xmlns:a="http://schemas.openxmlformats.org/drawingml/2006/main" name="RU_Template_Red_Arial_B">
  <a:themeElements>
    <a:clrScheme name="RU_Template_Verdana_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_Template_Verdana_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_Template_Verdana_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3030</TotalTime>
  <Words>1665</Words>
  <Application>Microsoft Office PowerPoint</Application>
  <PresentationFormat>On-screen Show (4:3)</PresentationFormat>
  <Paragraphs>269</Paragraphs>
  <Slides>76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RU_Template_Red_Arial_B</vt:lpstr>
      <vt:lpstr>Surgery Under Regional Anesthesia</vt:lpstr>
      <vt:lpstr>Regional Anesthesia</vt:lpstr>
      <vt:lpstr>Principles Of Solography</vt:lpstr>
      <vt:lpstr>Quality and Resolution of US</vt:lpstr>
      <vt:lpstr>Brachial Plexus Anatomy</vt:lpstr>
      <vt:lpstr>ANATOMY </vt:lpstr>
      <vt:lpstr>Anatomy of the Brachial Plexus</vt:lpstr>
      <vt:lpstr>Interscalenene Nerve Block</vt:lpstr>
      <vt:lpstr>Ultrasound Guided Brachial Plexus Block</vt:lpstr>
      <vt:lpstr>Ultrasound Guided Brachial Plexus Block</vt:lpstr>
      <vt:lpstr>COMPLICATIONS OF INTERSCALENE BLOCKS</vt:lpstr>
      <vt:lpstr>COMPLICATIONS OF INTERSCALENE BLOCKS</vt:lpstr>
      <vt:lpstr>SUPRACLAVICULAR BLOCKS</vt:lpstr>
      <vt:lpstr>SUPRACLAVICULAR BLOCKS</vt:lpstr>
      <vt:lpstr>Supraclavicular Nerve Block</vt:lpstr>
      <vt:lpstr>Supraclavicular Nerve Block</vt:lpstr>
      <vt:lpstr>Supraclavicular Nerve Block</vt:lpstr>
      <vt:lpstr>Supraclavicular Nerve Block</vt:lpstr>
      <vt:lpstr>Supraclavicular Nerve Block</vt:lpstr>
      <vt:lpstr>Supraclavicular Nerve Block</vt:lpstr>
      <vt:lpstr>Supraclavicular Nerve Block</vt:lpstr>
      <vt:lpstr>Supraclavicular Nerve Block</vt:lpstr>
      <vt:lpstr>Infraclavicular Nerve Block</vt:lpstr>
      <vt:lpstr>INFRACLAVICULAR BLOCK</vt:lpstr>
      <vt:lpstr>INFRACLAVICULAR BLOCK</vt:lpstr>
      <vt:lpstr>Axillary Nerve Block</vt:lpstr>
      <vt:lpstr>Axillary Nerve Block</vt:lpstr>
      <vt:lpstr>Nerve Anatomy</vt:lpstr>
      <vt:lpstr>Axillary Block</vt:lpstr>
      <vt:lpstr>AXILLARY BLOCK</vt:lpstr>
      <vt:lpstr>ANATOMY LOWER EXTREMITY BLOCKS</vt:lpstr>
      <vt:lpstr>ANATOMY LOWER EXTREMITY BLOCKS    (cont.) </vt:lpstr>
      <vt:lpstr>PSOAS COMPARTMENT BLOCK</vt:lpstr>
      <vt:lpstr>PSOAS COMPARTMENT BLOCK  (cont.)</vt:lpstr>
      <vt:lpstr>PSOAS COMPARTMENT BLOCK</vt:lpstr>
      <vt:lpstr>PSOAS COMPARTMENT BLOCK</vt:lpstr>
      <vt:lpstr>PSOAS COMPARTMENT BLOCK</vt:lpstr>
      <vt:lpstr>PSOAS COMPARTMENT BLOCK</vt:lpstr>
      <vt:lpstr>PSOAS COMPARTMENT BLOCK</vt:lpstr>
      <vt:lpstr>ANTERIOR PSOAS COMPARTMENT BLOCK</vt:lpstr>
      <vt:lpstr>Fascia Iliaca Block</vt:lpstr>
      <vt:lpstr>FEMORAL NERVE BLOCKS</vt:lpstr>
      <vt:lpstr>FEMORAL NERVE BLOCKS</vt:lpstr>
      <vt:lpstr>FEMORAL NERVE BLOCKS</vt:lpstr>
      <vt:lpstr>FEMORAL NERVE BLOCKS</vt:lpstr>
      <vt:lpstr>SCIATIC NERVE BLOCK</vt:lpstr>
      <vt:lpstr>SCIATIC NERVE BLOCK</vt:lpstr>
      <vt:lpstr>SCIATIC NERVE BLOCK</vt:lpstr>
      <vt:lpstr>SCIATIC NERVE BLOCK</vt:lpstr>
      <vt:lpstr>SCIATIC NERVE BLOCK</vt:lpstr>
      <vt:lpstr>SCIATIC NERVE BLOCK</vt:lpstr>
      <vt:lpstr>SCIATIC NERVE BLOCK</vt:lpstr>
      <vt:lpstr>POPLITEAL FOSSA BLOCK</vt:lpstr>
      <vt:lpstr>POPLITEAL FOSSA BLOCK</vt:lpstr>
      <vt:lpstr>POPLITEAL FOSSA BLOCK</vt:lpstr>
      <vt:lpstr>POPLITEAL FOSSA BLOCK</vt:lpstr>
      <vt:lpstr>POPLITEAL FOSSA BLOCK</vt:lpstr>
      <vt:lpstr>POPLITEAL FOSSA BLOCK</vt:lpstr>
      <vt:lpstr>ANKLE BLOCKS</vt:lpstr>
      <vt:lpstr>ANKLE BLOCKS</vt:lpstr>
      <vt:lpstr>ANKLE BLOCKS</vt:lpstr>
      <vt:lpstr>ANKLE BLOCKS</vt:lpstr>
      <vt:lpstr>ANKLE BLOCKS</vt:lpstr>
      <vt:lpstr>ANKLE BLOCKS</vt:lpstr>
      <vt:lpstr>ANKLE BLOCKS</vt:lpstr>
      <vt:lpstr>ANKLE BLOCKS</vt:lpstr>
      <vt:lpstr>PARAVERTEBRAL BLOCK</vt:lpstr>
      <vt:lpstr>PARAVERTEBRAL BLOCK</vt:lpstr>
      <vt:lpstr>PARAVERTEBRAL BLOCK</vt:lpstr>
      <vt:lpstr>PARAVERTEBRAL BLOCK</vt:lpstr>
      <vt:lpstr>PARAVERTEBRAL BLOCK</vt:lpstr>
      <vt:lpstr>PARAVERTEBRAL BLOCK</vt:lpstr>
      <vt:lpstr>PARAVERTEBRAL BLOCK</vt:lpstr>
      <vt:lpstr>PARAVERTEBRAL BLOCK</vt:lpstr>
      <vt:lpstr>Transverses Abdominals Plan Block</vt:lpstr>
      <vt:lpstr>Transverses Abdominals Plan Block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Schoenberg, Catherine</dc:creator>
  <cp:lastModifiedBy>RUMELA BASU</cp:lastModifiedBy>
  <cp:revision>240</cp:revision>
  <dcterms:created xsi:type="dcterms:W3CDTF">2014-01-10T19:39:03Z</dcterms:created>
  <dcterms:modified xsi:type="dcterms:W3CDTF">2014-11-20T15:08:30Z</dcterms:modified>
</cp:coreProperties>
</file>