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3" r:id="rId1"/>
  </p:sldMasterIdLst>
  <p:notesMasterIdLst>
    <p:notesMasterId r:id="rId47"/>
  </p:notesMasterIdLst>
  <p:handoutMasterIdLst>
    <p:handoutMasterId r:id="rId48"/>
  </p:handoutMasterIdLst>
  <p:sldIdLst>
    <p:sldId id="257" r:id="rId2"/>
    <p:sldId id="258" r:id="rId3"/>
    <p:sldId id="259" r:id="rId4"/>
    <p:sldId id="261" r:id="rId5"/>
    <p:sldId id="300" r:id="rId6"/>
    <p:sldId id="288" r:id="rId7"/>
    <p:sldId id="284" r:id="rId8"/>
    <p:sldId id="289" r:id="rId9"/>
    <p:sldId id="303" r:id="rId10"/>
    <p:sldId id="290" r:id="rId11"/>
    <p:sldId id="291" r:id="rId12"/>
    <p:sldId id="305" r:id="rId13"/>
    <p:sldId id="292" r:id="rId14"/>
    <p:sldId id="306" r:id="rId15"/>
    <p:sldId id="307" r:id="rId16"/>
    <p:sldId id="293" r:id="rId17"/>
    <p:sldId id="302" r:id="rId18"/>
    <p:sldId id="301" r:id="rId19"/>
    <p:sldId id="294" r:id="rId20"/>
    <p:sldId id="304" r:id="rId21"/>
    <p:sldId id="295" r:id="rId22"/>
    <p:sldId id="297" r:id="rId23"/>
    <p:sldId id="265" r:id="rId24"/>
    <p:sldId id="298" r:id="rId25"/>
    <p:sldId id="308" r:id="rId26"/>
    <p:sldId id="299" r:id="rId27"/>
    <p:sldId id="273" r:id="rId28"/>
    <p:sldId id="309" r:id="rId29"/>
    <p:sldId id="287" r:id="rId30"/>
    <p:sldId id="263" r:id="rId31"/>
    <p:sldId id="264" r:id="rId32"/>
    <p:sldId id="266" r:id="rId33"/>
    <p:sldId id="267" r:id="rId34"/>
    <p:sldId id="268" r:id="rId35"/>
    <p:sldId id="269" r:id="rId36"/>
    <p:sldId id="270" r:id="rId37"/>
    <p:sldId id="271" r:id="rId38"/>
    <p:sldId id="274" r:id="rId39"/>
    <p:sldId id="275" r:id="rId40"/>
    <p:sldId id="276" r:id="rId41"/>
    <p:sldId id="277" r:id="rId42"/>
    <p:sldId id="278" r:id="rId43"/>
    <p:sldId id="279" r:id="rId44"/>
    <p:sldId id="280" r:id="rId45"/>
    <p:sldId id="283" r:id="rId4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B9ECF3-C1F9-4F12-9C12-ECE133910133}">
          <p14:sldIdLst>
            <p14:sldId id="257"/>
            <p14:sldId id="258"/>
            <p14:sldId id="259"/>
            <p14:sldId id="261"/>
            <p14:sldId id="300"/>
            <p14:sldId id="288"/>
            <p14:sldId id="284"/>
            <p14:sldId id="289"/>
            <p14:sldId id="303"/>
            <p14:sldId id="290"/>
            <p14:sldId id="291"/>
            <p14:sldId id="305"/>
            <p14:sldId id="292"/>
            <p14:sldId id="306"/>
            <p14:sldId id="307"/>
            <p14:sldId id="293"/>
            <p14:sldId id="302"/>
            <p14:sldId id="301"/>
            <p14:sldId id="294"/>
            <p14:sldId id="304"/>
            <p14:sldId id="295"/>
            <p14:sldId id="297"/>
            <p14:sldId id="265"/>
            <p14:sldId id="298"/>
            <p14:sldId id="308"/>
            <p14:sldId id="299"/>
            <p14:sldId id="273"/>
          </p14:sldIdLst>
        </p14:section>
        <p14:section name="Untitled Section" id="{916310C1-257D-4E27-B09C-948006E553F4}">
          <p14:sldIdLst>
            <p14:sldId id="309"/>
            <p14:sldId id="287"/>
            <p14:sldId id="263"/>
            <p14:sldId id="264"/>
            <p14:sldId id="266"/>
            <p14:sldId id="267"/>
            <p14:sldId id="268"/>
            <p14:sldId id="269"/>
            <p14:sldId id="270"/>
            <p14:sldId id="271"/>
            <p14:sldId id="274"/>
            <p14:sldId id="275"/>
            <p14:sldId id="276"/>
            <p14:sldId id="277"/>
            <p14:sldId id="278"/>
            <p14:sldId id="279"/>
            <p14:sldId id="280"/>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9" autoAdjust="0"/>
  </p:normalViewPr>
  <p:slideViewPr>
    <p:cSldViewPr>
      <p:cViewPr varScale="1">
        <p:scale>
          <a:sx n="72" d="100"/>
          <a:sy n="72" d="100"/>
        </p:scale>
        <p:origin x="-1685" y="-8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E014D-3B8F-47F7-94B8-83FE7CA23DA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D28D5A7-0163-487D-B96A-4C68591AD5FE}">
      <dgm:prSet phldrT="[Text]" custT="1"/>
      <dgm:spPr/>
      <dgm:t>
        <a:bodyPr/>
        <a:lstStyle/>
        <a:p>
          <a:pPr>
            <a:spcAft>
              <a:spcPts val="0"/>
            </a:spcAft>
          </a:pPr>
          <a:r>
            <a:rPr lang="en-US" sz="2400" dirty="0" smtClean="0"/>
            <a:t>Disseminate</a:t>
          </a:r>
        </a:p>
        <a:p>
          <a:pPr>
            <a:spcAft>
              <a:spcPts val="0"/>
            </a:spcAft>
          </a:pPr>
          <a:r>
            <a:rPr lang="en-US" sz="2400" b="1" dirty="0" smtClean="0">
              <a:solidFill>
                <a:srgbClr val="FF0000"/>
              </a:solidFill>
            </a:rPr>
            <a:t>On the Internet</a:t>
          </a:r>
          <a:endParaRPr lang="en-US" sz="2400" b="1" dirty="0">
            <a:solidFill>
              <a:srgbClr val="FF0000"/>
            </a:solidFill>
          </a:endParaRPr>
        </a:p>
      </dgm:t>
    </dgm:pt>
    <dgm:pt modelId="{8BE62255-AF55-47FB-8F08-638424F7DF10}" type="parTrans" cxnId="{0CAC45D4-4D3E-469E-A4CC-954182688491}">
      <dgm:prSet/>
      <dgm:spPr/>
      <dgm:t>
        <a:bodyPr/>
        <a:lstStyle/>
        <a:p>
          <a:endParaRPr lang="en-US"/>
        </a:p>
      </dgm:t>
    </dgm:pt>
    <dgm:pt modelId="{C7FE9B1E-5441-4407-8904-58B326B1584E}" type="sibTrans" cxnId="{0CAC45D4-4D3E-469E-A4CC-954182688491}">
      <dgm:prSet/>
      <dgm:spPr/>
      <dgm:t>
        <a:bodyPr/>
        <a:lstStyle/>
        <a:p>
          <a:endParaRPr lang="en-US"/>
        </a:p>
      </dgm:t>
    </dgm:pt>
    <dgm:pt modelId="{9D62510B-82A1-41F4-8449-A0860AACC034}">
      <dgm:prSet phldrT="[Text]"/>
      <dgm:spPr/>
      <dgm:t>
        <a:bodyPr/>
        <a:lstStyle/>
        <a:p>
          <a:r>
            <a:rPr lang="en-US" dirty="0" smtClean="0"/>
            <a:t>Control &amp; Prevent</a:t>
          </a:r>
          <a:endParaRPr lang="en-US" dirty="0"/>
        </a:p>
      </dgm:t>
    </dgm:pt>
    <dgm:pt modelId="{3F833BC4-ED2D-43BB-AD76-F1110B85A22C}" type="parTrans" cxnId="{1BA377B9-396E-4889-BC94-D500964B4D26}">
      <dgm:prSet/>
      <dgm:spPr/>
      <dgm:t>
        <a:bodyPr/>
        <a:lstStyle/>
        <a:p>
          <a:endParaRPr lang="en-US"/>
        </a:p>
      </dgm:t>
    </dgm:pt>
    <dgm:pt modelId="{272A7AE7-8D3E-4C6F-9773-68366566DE3D}" type="sibTrans" cxnId="{1BA377B9-396E-4889-BC94-D500964B4D26}">
      <dgm:prSet/>
      <dgm:spPr/>
      <dgm:t>
        <a:bodyPr/>
        <a:lstStyle/>
        <a:p>
          <a:endParaRPr lang="en-US"/>
        </a:p>
      </dgm:t>
    </dgm:pt>
    <dgm:pt modelId="{42832BF5-DC2D-4159-B2B2-4730FDAADD5E}">
      <dgm:prSet phldrT="[Text]"/>
      <dgm:spPr/>
      <dgm:t>
        <a:bodyPr/>
        <a:lstStyle/>
        <a:p>
          <a:r>
            <a:rPr lang="en-US" dirty="0" smtClean="0"/>
            <a:t>Collect Data</a:t>
          </a:r>
          <a:endParaRPr lang="en-US" dirty="0"/>
        </a:p>
      </dgm:t>
    </dgm:pt>
    <dgm:pt modelId="{D3A3DFDE-D76D-4F0F-AEF6-332CD95AA353}" type="parTrans" cxnId="{647D789F-A53A-4B29-A570-9F0DB5B610C4}">
      <dgm:prSet/>
      <dgm:spPr/>
      <dgm:t>
        <a:bodyPr/>
        <a:lstStyle/>
        <a:p>
          <a:endParaRPr lang="en-US"/>
        </a:p>
      </dgm:t>
    </dgm:pt>
    <dgm:pt modelId="{F56571E3-32A3-4E6D-A5EB-C040F4232E76}" type="sibTrans" cxnId="{647D789F-A53A-4B29-A570-9F0DB5B610C4}">
      <dgm:prSet/>
      <dgm:spPr/>
      <dgm:t>
        <a:bodyPr/>
        <a:lstStyle/>
        <a:p>
          <a:endParaRPr lang="en-US"/>
        </a:p>
      </dgm:t>
    </dgm:pt>
    <dgm:pt modelId="{9393B70D-B02F-4F17-875C-62EC018838E4}">
      <dgm:prSet phldrT="[Text]"/>
      <dgm:spPr/>
      <dgm:t>
        <a:bodyPr/>
        <a:lstStyle/>
        <a:p>
          <a:r>
            <a:rPr lang="en-US" dirty="0" smtClean="0"/>
            <a:t>Analyze &amp; Interpret</a:t>
          </a:r>
          <a:endParaRPr lang="en-US" dirty="0"/>
        </a:p>
      </dgm:t>
    </dgm:pt>
    <dgm:pt modelId="{ABDC44DD-2A6D-4992-9914-A7A1B38576E0}" type="parTrans" cxnId="{2A733905-8C50-47AE-808C-A88CE30B0A52}">
      <dgm:prSet/>
      <dgm:spPr/>
      <dgm:t>
        <a:bodyPr/>
        <a:lstStyle/>
        <a:p>
          <a:endParaRPr lang="en-US"/>
        </a:p>
      </dgm:t>
    </dgm:pt>
    <dgm:pt modelId="{CA9F7EF8-40F8-4E43-9D0F-DE6864827D7C}" type="sibTrans" cxnId="{2A733905-8C50-47AE-808C-A88CE30B0A52}">
      <dgm:prSet/>
      <dgm:spPr/>
      <dgm:t>
        <a:bodyPr/>
        <a:lstStyle/>
        <a:p>
          <a:endParaRPr lang="en-US"/>
        </a:p>
      </dgm:t>
    </dgm:pt>
    <dgm:pt modelId="{0F710529-9189-4856-9EC2-4527858CB093}">
      <dgm:prSet phldrT="[Text]" custT="1"/>
      <dgm:spPr/>
      <dgm:t>
        <a:bodyPr/>
        <a:lstStyle/>
        <a:p>
          <a:r>
            <a:rPr lang="en-US" sz="2400" b="1" dirty="0" smtClean="0">
              <a:solidFill>
                <a:srgbClr val="FF0000"/>
              </a:solidFill>
            </a:rPr>
            <a:t>Index &amp; Map</a:t>
          </a:r>
        </a:p>
      </dgm:t>
    </dgm:pt>
    <dgm:pt modelId="{1968679B-AF2D-4FE2-B4CB-2EF25B03DCC9}" type="parTrans" cxnId="{22339591-7798-4B98-B53D-0E692F913CA7}">
      <dgm:prSet/>
      <dgm:spPr/>
      <dgm:t>
        <a:bodyPr/>
        <a:lstStyle/>
        <a:p>
          <a:endParaRPr lang="en-US"/>
        </a:p>
      </dgm:t>
    </dgm:pt>
    <dgm:pt modelId="{4EBD1FA8-0152-4176-8115-42A22D1B14EC}" type="sibTrans" cxnId="{22339591-7798-4B98-B53D-0E692F913CA7}">
      <dgm:prSet/>
      <dgm:spPr/>
      <dgm:t>
        <a:bodyPr/>
        <a:lstStyle/>
        <a:p>
          <a:endParaRPr lang="en-US"/>
        </a:p>
      </dgm:t>
    </dgm:pt>
    <dgm:pt modelId="{4EDCBB77-9E08-424C-80B1-8C767D1FC6AD}" type="pres">
      <dgm:prSet presAssocID="{230E014D-3B8F-47F7-94B8-83FE7CA23DAD}" presName="cycle" presStyleCnt="0">
        <dgm:presLayoutVars>
          <dgm:dir/>
          <dgm:resizeHandles val="exact"/>
        </dgm:presLayoutVars>
      </dgm:prSet>
      <dgm:spPr/>
      <dgm:t>
        <a:bodyPr/>
        <a:lstStyle/>
        <a:p>
          <a:endParaRPr lang="en-US"/>
        </a:p>
      </dgm:t>
    </dgm:pt>
    <dgm:pt modelId="{F9A61133-61E1-4F8F-96AD-71233D745B26}" type="pres">
      <dgm:prSet presAssocID="{5D28D5A7-0163-487D-B96A-4C68591AD5FE}" presName="dummy" presStyleCnt="0"/>
      <dgm:spPr/>
    </dgm:pt>
    <dgm:pt modelId="{430EAD05-E580-4E0B-BA58-B3847445C826}" type="pres">
      <dgm:prSet presAssocID="{5D28D5A7-0163-487D-B96A-4C68591AD5FE}" presName="node" presStyleLbl="revTx" presStyleIdx="0" presStyleCnt="5" custScaleX="203529" custScaleY="64353" custRadScaleRad="113830" custRadScaleInc="4168">
        <dgm:presLayoutVars>
          <dgm:bulletEnabled val="1"/>
        </dgm:presLayoutVars>
      </dgm:prSet>
      <dgm:spPr/>
      <dgm:t>
        <a:bodyPr/>
        <a:lstStyle/>
        <a:p>
          <a:endParaRPr lang="en-US"/>
        </a:p>
      </dgm:t>
    </dgm:pt>
    <dgm:pt modelId="{5EAAD955-5964-4A43-A2C0-17F2D5B8AAE6}" type="pres">
      <dgm:prSet presAssocID="{C7FE9B1E-5441-4407-8904-58B326B1584E}" presName="sibTrans" presStyleLbl="node1" presStyleIdx="0" presStyleCnt="5"/>
      <dgm:spPr/>
      <dgm:t>
        <a:bodyPr/>
        <a:lstStyle/>
        <a:p>
          <a:endParaRPr lang="en-US"/>
        </a:p>
      </dgm:t>
    </dgm:pt>
    <dgm:pt modelId="{EC224877-0ADC-477F-A3BB-6F584FD1EB0A}" type="pres">
      <dgm:prSet presAssocID="{9D62510B-82A1-41F4-8449-A0860AACC034}" presName="dummy" presStyleCnt="0"/>
      <dgm:spPr/>
    </dgm:pt>
    <dgm:pt modelId="{66465617-C63F-4E09-890F-012C63400CD0}" type="pres">
      <dgm:prSet presAssocID="{9D62510B-82A1-41F4-8449-A0860AACC034}" presName="node" presStyleLbl="revTx" presStyleIdx="1" presStyleCnt="5">
        <dgm:presLayoutVars>
          <dgm:bulletEnabled val="1"/>
        </dgm:presLayoutVars>
      </dgm:prSet>
      <dgm:spPr/>
      <dgm:t>
        <a:bodyPr/>
        <a:lstStyle/>
        <a:p>
          <a:endParaRPr lang="en-US"/>
        </a:p>
      </dgm:t>
    </dgm:pt>
    <dgm:pt modelId="{BC160FB7-62EA-4E09-B801-7CCBA71CA4D9}" type="pres">
      <dgm:prSet presAssocID="{272A7AE7-8D3E-4C6F-9773-68366566DE3D}" presName="sibTrans" presStyleLbl="node1" presStyleIdx="1" presStyleCnt="5"/>
      <dgm:spPr/>
      <dgm:t>
        <a:bodyPr/>
        <a:lstStyle/>
        <a:p>
          <a:endParaRPr lang="en-US"/>
        </a:p>
      </dgm:t>
    </dgm:pt>
    <dgm:pt modelId="{DFE33D71-4E08-418E-B6BE-3592BB0E6FBA}" type="pres">
      <dgm:prSet presAssocID="{42832BF5-DC2D-4159-B2B2-4730FDAADD5E}" presName="dummy" presStyleCnt="0"/>
      <dgm:spPr/>
    </dgm:pt>
    <dgm:pt modelId="{58F6575F-963B-4391-9920-AC23BDB01BB0}" type="pres">
      <dgm:prSet presAssocID="{42832BF5-DC2D-4159-B2B2-4730FDAADD5E}" presName="node" presStyleLbl="revTx" presStyleIdx="2" presStyleCnt="5">
        <dgm:presLayoutVars>
          <dgm:bulletEnabled val="1"/>
        </dgm:presLayoutVars>
      </dgm:prSet>
      <dgm:spPr/>
      <dgm:t>
        <a:bodyPr/>
        <a:lstStyle/>
        <a:p>
          <a:endParaRPr lang="en-US"/>
        </a:p>
      </dgm:t>
    </dgm:pt>
    <dgm:pt modelId="{5D027D0A-96F8-4F36-8AF1-9960C540CDC7}" type="pres">
      <dgm:prSet presAssocID="{F56571E3-32A3-4E6D-A5EB-C040F4232E76}" presName="sibTrans" presStyleLbl="node1" presStyleIdx="2" presStyleCnt="5"/>
      <dgm:spPr/>
      <dgm:t>
        <a:bodyPr/>
        <a:lstStyle/>
        <a:p>
          <a:endParaRPr lang="en-US"/>
        </a:p>
      </dgm:t>
    </dgm:pt>
    <dgm:pt modelId="{78948737-FCC2-4E95-9585-01BF145E510D}" type="pres">
      <dgm:prSet presAssocID="{9393B70D-B02F-4F17-875C-62EC018838E4}" presName="dummy" presStyleCnt="0"/>
      <dgm:spPr/>
    </dgm:pt>
    <dgm:pt modelId="{771DF368-048D-4C69-B242-448CA52D43AB}" type="pres">
      <dgm:prSet presAssocID="{9393B70D-B02F-4F17-875C-62EC018838E4}" presName="node" presStyleLbl="revTx" presStyleIdx="3" presStyleCnt="5">
        <dgm:presLayoutVars>
          <dgm:bulletEnabled val="1"/>
        </dgm:presLayoutVars>
      </dgm:prSet>
      <dgm:spPr/>
      <dgm:t>
        <a:bodyPr/>
        <a:lstStyle/>
        <a:p>
          <a:endParaRPr lang="en-US"/>
        </a:p>
      </dgm:t>
    </dgm:pt>
    <dgm:pt modelId="{F7E77603-D09D-437E-859C-85978FA5E3F8}" type="pres">
      <dgm:prSet presAssocID="{CA9F7EF8-40F8-4E43-9D0F-DE6864827D7C}" presName="sibTrans" presStyleLbl="node1" presStyleIdx="3" presStyleCnt="5"/>
      <dgm:spPr/>
      <dgm:t>
        <a:bodyPr/>
        <a:lstStyle/>
        <a:p>
          <a:endParaRPr lang="en-US"/>
        </a:p>
      </dgm:t>
    </dgm:pt>
    <dgm:pt modelId="{875568AF-459E-4C7D-9A58-6F244733DE88}" type="pres">
      <dgm:prSet presAssocID="{0F710529-9189-4856-9EC2-4527858CB093}" presName="dummy" presStyleCnt="0"/>
      <dgm:spPr/>
    </dgm:pt>
    <dgm:pt modelId="{621C383E-2AB4-4A1B-B4FF-65811315BF2E}" type="pres">
      <dgm:prSet presAssocID="{0F710529-9189-4856-9EC2-4527858CB093}" presName="node" presStyleLbl="revTx" presStyleIdx="4" presStyleCnt="5" custScaleX="78048" custScaleY="50656" custRadScaleRad="110459" custRadScaleInc="5779">
        <dgm:presLayoutVars>
          <dgm:bulletEnabled val="1"/>
        </dgm:presLayoutVars>
      </dgm:prSet>
      <dgm:spPr/>
      <dgm:t>
        <a:bodyPr/>
        <a:lstStyle/>
        <a:p>
          <a:endParaRPr lang="en-US"/>
        </a:p>
      </dgm:t>
    </dgm:pt>
    <dgm:pt modelId="{2B1D2044-54F7-414A-8871-8994A5680977}" type="pres">
      <dgm:prSet presAssocID="{4EBD1FA8-0152-4176-8115-42A22D1B14EC}" presName="sibTrans" presStyleLbl="node1" presStyleIdx="4" presStyleCnt="5"/>
      <dgm:spPr/>
      <dgm:t>
        <a:bodyPr/>
        <a:lstStyle/>
        <a:p>
          <a:endParaRPr lang="en-US"/>
        </a:p>
      </dgm:t>
    </dgm:pt>
  </dgm:ptLst>
  <dgm:cxnLst>
    <dgm:cxn modelId="{E01FDCD9-4960-447F-A016-C8C9E9633F9E}" type="presOf" srcId="{230E014D-3B8F-47F7-94B8-83FE7CA23DAD}" destId="{4EDCBB77-9E08-424C-80B1-8C767D1FC6AD}" srcOrd="0" destOrd="0" presId="urn:microsoft.com/office/officeart/2005/8/layout/cycle1"/>
    <dgm:cxn modelId="{9E72B45F-CF67-476C-9021-5930B736ED5A}" type="presOf" srcId="{5D28D5A7-0163-487D-B96A-4C68591AD5FE}" destId="{430EAD05-E580-4E0B-BA58-B3847445C826}" srcOrd="0" destOrd="0" presId="urn:microsoft.com/office/officeart/2005/8/layout/cycle1"/>
    <dgm:cxn modelId="{F1A35FB3-2177-4EA6-B3D4-C81387ECD084}" type="presOf" srcId="{42832BF5-DC2D-4159-B2B2-4730FDAADD5E}" destId="{58F6575F-963B-4391-9920-AC23BDB01BB0}" srcOrd="0" destOrd="0" presId="urn:microsoft.com/office/officeart/2005/8/layout/cycle1"/>
    <dgm:cxn modelId="{0C8B0DAC-9FC6-45EC-A830-AB9A4D0919E4}" type="presOf" srcId="{4EBD1FA8-0152-4176-8115-42A22D1B14EC}" destId="{2B1D2044-54F7-414A-8871-8994A5680977}" srcOrd="0" destOrd="0" presId="urn:microsoft.com/office/officeart/2005/8/layout/cycle1"/>
    <dgm:cxn modelId="{647D789F-A53A-4B29-A570-9F0DB5B610C4}" srcId="{230E014D-3B8F-47F7-94B8-83FE7CA23DAD}" destId="{42832BF5-DC2D-4159-B2B2-4730FDAADD5E}" srcOrd="2" destOrd="0" parTransId="{D3A3DFDE-D76D-4F0F-AEF6-332CD95AA353}" sibTransId="{F56571E3-32A3-4E6D-A5EB-C040F4232E76}"/>
    <dgm:cxn modelId="{849E507A-7433-480C-8FE1-2C264FA2C0F7}" type="presOf" srcId="{F56571E3-32A3-4E6D-A5EB-C040F4232E76}" destId="{5D027D0A-96F8-4F36-8AF1-9960C540CDC7}" srcOrd="0" destOrd="0" presId="urn:microsoft.com/office/officeart/2005/8/layout/cycle1"/>
    <dgm:cxn modelId="{E52CAE7C-400B-4669-AAAA-BA65A204A34D}" type="presOf" srcId="{CA9F7EF8-40F8-4E43-9D0F-DE6864827D7C}" destId="{F7E77603-D09D-437E-859C-85978FA5E3F8}" srcOrd="0" destOrd="0" presId="urn:microsoft.com/office/officeart/2005/8/layout/cycle1"/>
    <dgm:cxn modelId="{78F55F8B-82EE-47B9-B703-C12F459BFCA8}" type="presOf" srcId="{9393B70D-B02F-4F17-875C-62EC018838E4}" destId="{771DF368-048D-4C69-B242-448CA52D43AB}" srcOrd="0" destOrd="0" presId="urn:microsoft.com/office/officeart/2005/8/layout/cycle1"/>
    <dgm:cxn modelId="{2A733905-8C50-47AE-808C-A88CE30B0A52}" srcId="{230E014D-3B8F-47F7-94B8-83FE7CA23DAD}" destId="{9393B70D-B02F-4F17-875C-62EC018838E4}" srcOrd="3" destOrd="0" parTransId="{ABDC44DD-2A6D-4992-9914-A7A1B38576E0}" sibTransId="{CA9F7EF8-40F8-4E43-9D0F-DE6864827D7C}"/>
    <dgm:cxn modelId="{638F0A00-ED25-44AF-ACCA-CD82154277F3}" type="presOf" srcId="{C7FE9B1E-5441-4407-8904-58B326B1584E}" destId="{5EAAD955-5964-4A43-A2C0-17F2D5B8AAE6}" srcOrd="0" destOrd="0" presId="urn:microsoft.com/office/officeart/2005/8/layout/cycle1"/>
    <dgm:cxn modelId="{0CAC45D4-4D3E-469E-A4CC-954182688491}" srcId="{230E014D-3B8F-47F7-94B8-83FE7CA23DAD}" destId="{5D28D5A7-0163-487D-B96A-4C68591AD5FE}" srcOrd="0" destOrd="0" parTransId="{8BE62255-AF55-47FB-8F08-638424F7DF10}" sibTransId="{C7FE9B1E-5441-4407-8904-58B326B1584E}"/>
    <dgm:cxn modelId="{64D06066-9DBC-4341-9BDC-560FA173FFD5}" type="presOf" srcId="{272A7AE7-8D3E-4C6F-9773-68366566DE3D}" destId="{BC160FB7-62EA-4E09-B801-7CCBA71CA4D9}" srcOrd="0" destOrd="0" presId="urn:microsoft.com/office/officeart/2005/8/layout/cycle1"/>
    <dgm:cxn modelId="{5444244D-F60E-43C2-8629-E58E9ACA67EA}" type="presOf" srcId="{9D62510B-82A1-41F4-8449-A0860AACC034}" destId="{66465617-C63F-4E09-890F-012C63400CD0}" srcOrd="0" destOrd="0" presId="urn:microsoft.com/office/officeart/2005/8/layout/cycle1"/>
    <dgm:cxn modelId="{22339591-7798-4B98-B53D-0E692F913CA7}" srcId="{230E014D-3B8F-47F7-94B8-83FE7CA23DAD}" destId="{0F710529-9189-4856-9EC2-4527858CB093}" srcOrd="4" destOrd="0" parTransId="{1968679B-AF2D-4FE2-B4CB-2EF25B03DCC9}" sibTransId="{4EBD1FA8-0152-4176-8115-42A22D1B14EC}"/>
    <dgm:cxn modelId="{FD889055-2F3E-4BF8-9EBE-3EE11E976447}" type="presOf" srcId="{0F710529-9189-4856-9EC2-4527858CB093}" destId="{621C383E-2AB4-4A1B-B4FF-65811315BF2E}" srcOrd="0" destOrd="0" presId="urn:microsoft.com/office/officeart/2005/8/layout/cycle1"/>
    <dgm:cxn modelId="{1BA377B9-396E-4889-BC94-D500964B4D26}" srcId="{230E014D-3B8F-47F7-94B8-83FE7CA23DAD}" destId="{9D62510B-82A1-41F4-8449-A0860AACC034}" srcOrd="1" destOrd="0" parTransId="{3F833BC4-ED2D-43BB-AD76-F1110B85A22C}" sibTransId="{272A7AE7-8D3E-4C6F-9773-68366566DE3D}"/>
    <dgm:cxn modelId="{6434CF1A-2B1C-446B-816C-83B9CB601351}" type="presParOf" srcId="{4EDCBB77-9E08-424C-80B1-8C767D1FC6AD}" destId="{F9A61133-61E1-4F8F-96AD-71233D745B26}" srcOrd="0" destOrd="0" presId="urn:microsoft.com/office/officeart/2005/8/layout/cycle1"/>
    <dgm:cxn modelId="{39008827-3B20-4BE9-9861-0E1E1540BE02}" type="presParOf" srcId="{4EDCBB77-9E08-424C-80B1-8C767D1FC6AD}" destId="{430EAD05-E580-4E0B-BA58-B3847445C826}" srcOrd="1" destOrd="0" presId="urn:microsoft.com/office/officeart/2005/8/layout/cycle1"/>
    <dgm:cxn modelId="{D57624B3-1993-46BF-959E-3F52BE189F83}" type="presParOf" srcId="{4EDCBB77-9E08-424C-80B1-8C767D1FC6AD}" destId="{5EAAD955-5964-4A43-A2C0-17F2D5B8AAE6}" srcOrd="2" destOrd="0" presId="urn:microsoft.com/office/officeart/2005/8/layout/cycle1"/>
    <dgm:cxn modelId="{F12EA6BE-3B24-43B4-BEC9-E0E0CF833482}" type="presParOf" srcId="{4EDCBB77-9E08-424C-80B1-8C767D1FC6AD}" destId="{EC224877-0ADC-477F-A3BB-6F584FD1EB0A}" srcOrd="3" destOrd="0" presId="urn:microsoft.com/office/officeart/2005/8/layout/cycle1"/>
    <dgm:cxn modelId="{1BB030BD-A851-47EE-832D-17A01EF39AB1}" type="presParOf" srcId="{4EDCBB77-9E08-424C-80B1-8C767D1FC6AD}" destId="{66465617-C63F-4E09-890F-012C63400CD0}" srcOrd="4" destOrd="0" presId="urn:microsoft.com/office/officeart/2005/8/layout/cycle1"/>
    <dgm:cxn modelId="{8BB61127-6237-4A27-8C69-3BB776370BCD}" type="presParOf" srcId="{4EDCBB77-9E08-424C-80B1-8C767D1FC6AD}" destId="{BC160FB7-62EA-4E09-B801-7CCBA71CA4D9}" srcOrd="5" destOrd="0" presId="urn:microsoft.com/office/officeart/2005/8/layout/cycle1"/>
    <dgm:cxn modelId="{18A52127-FFAF-4B00-B4B1-EE050E6B06AB}" type="presParOf" srcId="{4EDCBB77-9E08-424C-80B1-8C767D1FC6AD}" destId="{DFE33D71-4E08-418E-B6BE-3592BB0E6FBA}" srcOrd="6" destOrd="0" presId="urn:microsoft.com/office/officeart/2005/8/layout/cycle1"/>
    <dgm:cxn modelId="{5562BFE2-6214-466E-AC53-E5075D7D6F3B}" type="presParOf" srcId="{4EDCBB77-9E08-424C-80B1-8C767D1FC6AD}" destId="{58F6575F-963B-4391-9920-AC23BDB01BB0}" srcOrd="7" destOrd="0" presId="urn:microsoft.com/office/officeart/2005/8/layout/cycle1"/>
    <dgm:cxn modelId="{26D90B93-EAEF-40A7-87A9-C9342CA6F5F0}" type="presParOf" srcId="{4EDCBB77-9E08-424C-80B1-8C767D1FC6AD}" destId="{5D027D0A-96F8-4F36-8AF1-9960C540CDC7}" srcOrd="8" destOrd="0" presId="urn:microsoft.com/office/officeart/2005/8/layout/cycle1"/>
    <dgm:cxn modelId="{8F58D5E8-3A33-4E39-A54D-366BCA346307}" type="presParOf" srcId="{4EDCBB77-9E08-424C-80B1-8C767D1FC6AD}" destId="{78948737-FCC2-4E95-9585-01BF145E510D}" srcOrd="9" destOrd="0" presId="urn:microsoft.com/office/officeart/2005/8/layout/cycle1"/>
    <dgm:cxn modelId="{A77934E9-1E73-4837-B20A-96FE8BECF570}" type="presParOf" srcId="{4EDCBB77-9E08-424C-80B1-8C767D1FC6AD}" destId="{771DF368-048D-4C69-B242-448CA52D43AB}" srcOrd="10" destOrd="0" presId="urn:microsoft.com/office/officeart/2005/8/layout/cycle1"/>
    <dgm:cxn modelId="{59E558EF-349C-4983-ABBF-1D6896F36BB0}" type="presParOf" srcId="{4EDCBB77-9E08-424C-80B1-8C767D1FC6AD}" destId="{F7E77603-D09D-437E-859C-85978FA5E3F8}" srcOrd="11" destOrd="0" presId="urn:microsoft.com/office/officeart/2005/8/layout/cycle1"/>
    <dgm:cxn modelId="{98E4EBF0-40DB-4C0B-8745-8C11B6BF6226}" type="presParOf" srcId="{4EDCBB77-9E08-424C-80B1-8C767D1FC6AD}" destId="{875568AF-459E-4C7D-9A58-6F244733DE88}" srcOrd="12" destOrd="0" presId="urn:microsoft.com/office/officeart/2005/8/layout/cycle1"/>
    <dgm:cxn modelId="{5D39553F-7126-4CD7-B6B4-169441B9F37E}" type="presParOf" srcId="{4EDCBB77-9E08-424C-80B1-8C767D1FC6AD}" destId="{621C383E-2AB4-4A1B-B4FF-65811315BF2E}" srcOrd="13" destOrd="0" presId="urn:microsoft.com/office/officeart/2005/8/layout/cycle1"/>
    <dgm:cxn modelId="{2A2C4996-6759-4EDE-AB3B-32CD23F2B18B}" type="presParOf" srcId="{4EDCBB77-9E08-424C-80B1-8C767D1FC6AD}" destId="{2B1D2044-54F7-414A-8871-8994A568097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EAD05-E580-4E0B-BA58-B3847445C826}">
      <dsp:nvSpPr>
        <dsp:cNvPr id="0" name=""/>
        <dsp:cNvSpPr/>
      </dsp:nvSpPr>
      <dsp:spPr>
        <a:xfrm>
          <a:off x="4212269" y="45927"/>
          <a:ext cx="2264732" cy="71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en-US" sz="2400" kern="1200" dirty="0" smtClean="0"/>
            <a:t>Disseminate</a:t>
          </a:r>
        </a:p>
        <a:p>
          <a:pPr lvl="0" algn="ctr" defTabSz="1066800">
            <a:lnSpc>
              <a:spcPct val="90000"/>
            </a:lnSpc>
            <a:spcBef>
              <a:spcPct val="0"/>
            </a:spcBef>
            <a:spcAft>
              <a:spcPts val="0"/>
            </a:spcAft>
          </a:pPr>
          <a:r>
            <a:rPr lang="en-US" sz="2400" b="1" kern="1200" dirty="0" smtClean="0">
              <a:solidFill>
                <a:srgbClr val="FF0000"/>
              </a:solidFill>
            </a:rPr>
            <a:t>On the Internet</a:t>
          </a:r>
          <a:endParaRPr lang="en-US" sz="2400" b="1" kern="1200" dirty="0">
            <a:solidFill>
              <a:srgbClr val="FF0000"/>
            </a:solidFill>
          </a:endParaRPr>
        </a:p>
      </dsp:txBody>
      <dsp:txXfrm>
        <a:off x="4212269" y="45927"/>
        <a:ext cx="2264732" cy="716076"/>
      </dsp:txXfrm>
    </dsp:sp>
    <dsp:sp modelId="{5EAAD955-5964-4A43-A2C0-17F2D5B8AAE6}">
      <dsp:nvSpPr>
        <dsp:cNvPr id="0" name=""/>
        <dsp:cNvSpPr/>
      </dsp:nvSpPr>
      <dsp:spPr>
        <a:xfrm>
          <a:off x="2034556" y="-384286"/>
          <a:ext cx="4171854" cy="4171854"/>
        </a:xfrm>
        <a:prstGeom prst="circularArrow">
          <a:avLst>
            <a:gd name="adj1" fmla="val 5201"/>
            <a:gd name="adj2" fmla="val 335982"/>
            <a:gd name="adj3" fmla="val 413819"/>
            <a:gd name="adj4" fmla="val 19769456"/>
            <a:gd name="adj5" fmla="val 6068"/>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465617-C63F-4E09-890F-012C63400CD0}">
      <dsp:nvSpPr>
        <dsp:cNvPr id="0" name=""/>
        <dsp:cNvSpPr/>
      </dsp:nvSpPr>
      <dsp:spPr>
        <a:xfrm>
          <a:off x="5280609" y="2102135"/>
          <a:ext cx="1112732" cy="1112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Control &amp; Prevent</a:t>
          </a:r>
          <a:endParaRPr lang="en-US" sz="2200" kern="1200" dirty="0"/>
        </a:p>
      </dsp:txBody>
      <dsp:txXfrm>
        <a:off x="5280609" y="2102135"/>
        <a:ext cx="1112732" cy="1112732"/>
      </dsp:txXfrm>
    </dsp:sp>
    <dsp:sp modelId="{BC160FB7-62EA-4E09-B801-7CCBA71CA4D9}">
      <dsp:nvSpPr>
        <dsp:cNvPr id="0" name=""/>
        <dsp:cNvSpPr/>
      </dsp:nvSpPr>
      <dsp:spPr>
        <a:xfrm>
          <a:off x="1990772" y="626"/>
          <a:ext cx="4171854" cy="4171854"/>
        </a:xfrm>
        <a:prstGeom prst="circularArrow">
          <a:avLst>
            <a:gd name="adj1" fmla="val 5201"/>
            <a:gd name="adj2" fmla="val 335982"/>
            <a:gd name="adj3" fmla="val 4014405"/>
            <a:gd name="adj4" fmla="val 2253701"/>
            <a:gd name="adj5" fmla="val 6068"/>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6575F-963B-4391-9920-AC23BDB01BB0}">
      <dsp:nvSpPr>
        <dsp:cNvPr id="0" name=""/>
        <dsp:cNvSpPr/>
      </dsp:nvSpPr>
      <dsp:spPr>
        <a:xfrm>
          <a:off x="3520333" y="3381050"/>
          <a:ext cx="1112732" cy="1112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Collect Data</a:t>
          </a:r>
          <a:endParaRPr lang="en-US" sz="2200" kern="1200" dirty="0"/>
        </a:p>
      </dsp:txBody>
      <dsp:txXfrm>
        <a:off x="3520333" y="3381050"/>
        <a:ext cx="1112732" cy="1112732"/>
      </dsp:txXfrm>
    </dsp:sp>
    <dsp:sp modelId="{5D027D0A-96F8-4F36-8AF1-9960C540CDC7}">
      <dsp:nvSpPr>
        <dsp:cNvPr id="0" name=""/>
        <dsp:cNvSpPr/>
      </dsp:nvSpPr>
      <dsp:spPr>
        <a:xfrm>
          <a:off x="1990772" y="626"/>
          <a:ext cx="4171854" cy="4171854"/>
        </a:xfrm>
        <a:prstGeom prst="circularArrow">
          <a:avLst>
            <a:gd name="adj1" fmla="val 5201"/>
            <a:gd name="adj2" fmla="val 335982"/>
            <a:gd name="adj3" fmla="val 8210316"/>
            <a:gd name="adj4" fmla="val 6449612"/>
            <a:gd name="adj5" fmla="val 6068"/>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DF368-048D-4C69-B242-448CA52D43AB}">
      <dsp:nvSpPr>
        <dsp:cNvPr id="0" name=""/>
        <dsp:cNvSpPr/>
      </dsp:nvSpPr>
      <dsp:spPr>
        <a:xfrm>
          <a:off x="1760058" y="2102135"/>
          <a:ext cx="1112732" cy="1112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Analyze &amp; Interpret</a:t>
          </a:r>
          <a:endParaRPr lang="en-US" sz="2200" kern="1200" dirty="0"/>
        </a:p>
      </dsp:txBody>
      <dsp:txXfrm>
        <a:off x="1760058" y="2102135"/>
        <a:ext cx="1112732" cy="1112732"/>
      </dsp:txXfrm>
    </dsp:sp>
    <dsp:sp modelId="{F7E77603-D09D-437E-859C-85978FA5E3F8}">
      <dsp:nvSpPr>
        <dsp:cNvPr id="0" name=""/>
        <dsp:cNvSpPr/>
      </dsp:nvSpPr>
      <dsp:spPr>
        <a:xfrm>
          <a:off x="1968372" y="-271292"/>
          <a:ext cx="4171854" cy="4171854"/>
        </a:xfrm>
        <a:prstGeom prst="circularArrow">
          <a:avLst>
            <a:gd name="adj1" fmla="val 5201"/>
            <a:gd name="adj2" fmla="val 335982"/>
            <a:gd name="adj3" fmla="val 12718952"/>
            <a:gd name="adj4" fmla="val 10263831"/>
            <a:gd name="adj5" fmla="val 6068"/>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1C383E-2AB4-4A1B-B4FF-65811315BF2E}">
      <dsp:nvSpPr>
        <dsp:cNvPr id="0" name=""/>
        <dsp:cNvSpPr/>
      </dsp:nvSpPr>
      <dsp:spPr>
        <a:xfrm>
          <a:off x="2481159" y="122128"/>
          <a:ext cx="868465" cy="563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rPr>
            <a:t>Index &amp; Map</a:t>
          </a:r>
        </a:p>
      </dsp:txBody>
      <dsp:txXfrm>
        <a:off x="2481159" y="122128"/>
        <a:ext cx="868465" cy="563665"/>
      </dsp:txXfrm>
    </dsp:sp>
    <dsp:sp modelId="{2B1D2044-54F7-414A-8871-8994A5680977}">
      <dsp:nvSpPr>
        <dsp:cNvPr id="0" name=""/>
        <dsp:cNvSpPr/>
      </dsp:nvSpPr>
      <dsp:spPr>
        <a:xfrm>
          <a:off x="2068934" y="-243643"/>
          <a:ext cx="4171854" cy="4171854"/>
        </a:xfrm>
        <a:prstGeom prst="circularArrow">
          <a:avLst>
            <a:gd name="adj1" fmla="val 5201"/>
            <a:gd name="adj2" fmla="val 335982"/>
            <a:gd name="adj3" fmla="val 16700388"/>
            <a:gd name="adj4" fmla="val 14652651"/>
            <a:gd name="adj5" fmla="val 6068"/>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96A74F74-8B5F-4582-B777-2EAFEB31B9E3}" type="datetimeFigureOut">
              <a:rPr lang="en-US" smtClean="0"/>
              <a:t>10/4/2014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D6ECBBB9-C722-47FF-9634-D5DD75EDC9A7}" type="slidenum">
              <a:rPr lang="en-US" smtClean="0"/>
              <a:t>‹#›</a:t>
            </a:fld>
            <a:endParaRPr lang="en-US"/>
          </a:p>
        </p:txBody>
      </p:sp>
    </p:spTree>
    <p:extLst>
      <p:ext uri="{BB962C8B-B14F-4D97-AF65-F5344CB8AC3E}">
        <p14:creationId xmlns:p14="http://schemas.microsoft.com/office/powerpoint/2010/main" val="251767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F507572-604C-4F30-B4DA-A5F5B9320FB7}" type="datetimeFigureOut">
              <a:rPr lang="en-US" smtClean="0"/>
              <a:t>10/4/2014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E1546EF-E6F5-47EE-B95A-6C3641CE4196}" type="slidenum">
              <a:rPr lang="en-US" smtClean="0"/>
              <a:t>‹#›</a:t>
            </a:fld>
            <a:endParaRPr lang="en-US"/>
          </a:p>
        </p:txBody>
      </p:sp>
    </p:spTree>
    <p:extLst>
      <p:ext uri="{BB962C8B-B14F-4D97-AF65-F5344CB8AC3E}">
        <p14:creationId xmlns:p14="http://schemas.microsoft.com/office/powerpoint/2010/main" val="354257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BBF184-C0B8-49F3-A162-598BA722549E}" type="slidenum">
              <a:rPr lang="en-US" smtClean="0"/>
              <a:pPr>
                <a:defRPr/>
              </a:pPr>
              <a:t>1</a:t>
            </a:fld>
            <a:endParaRPr lang="en-US"/>
          </a:p>
        </p:txBody>
      </p:sp>
    </p:spTree>
    <p:extLst>
      <p:ext uri="{BB962C8B-B14F-4D97-AF65-F5344CB8AC3E}">
        <p14:creationId xmlns:p14="http://schemas.microsoft.com/office/powerpoint/2010/main" val="151206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IDdx database</a:t>
            </a:r>
            <a:r>
              <a:rPr lang="en-US" baseline="0" dirty="0" smtClean="0"/>
              <a:t> was developed and is updated in Microsoft Access. This is a screenshot of the disease form, showing the profile for Lyme disease. Each of the 249 diseases in the database can be viewed and revised in this form, which links three tables: diseases, findings, and high-risk job tasks.  </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14</a:t>
            </a:fld>
            <a:endParaRPr lang="en-US"/>
          </a:p>
        </p:txBody>
      </p:sp>
    </p:spTree>
    <p:extLst>
      <p:ext uri="{BB962C8B-B14F-4D97-AF65-F5344CB8AC3E}">
        <p14:creationId xmlns:p14="http://schemas.microsoft.com/office/powerpoint/2010/main" val="287720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screenshot of the Lyme disease profile in the iPad version of IDdx.</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15</a:t>
            </a:fld>
            <a:endParaRPr lang="en-US"/>
          </a:p>
        </p:txBody>
      </p:sp>
    </p:spTree>
    <p:extLst>
      <p:ext uri="{BB962C8B-B14F-4D97-AF65-F5344CB8AC3E}">
        <p14:creationId xmlns:p14="http://schemas.microsoft.com/office/powerpoint/2010/main" val="3649726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statement from the World Health Organization website.</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17</a:t>
            </a:fld>
            <a:endParaRPr lang="en-US"/>
          </a:p>
        </p:txBody>
      </p:sp>
    </p:spTree>
    <p:extLst>
      <p:ext uri="{BB962C8B-B14F-4D97-AF65-F5344CB8AC3E}">
        <p14:creationId xmlns:p14="http://schemas.microsoft.com/office/powerpoint/2010/main" val="1760960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national vaccine programs, the</a:t>
            </a:r>
            <a:r>
              <a:rPr lang="en-US" baseline="0" dirty="0" smtClean="0"/>
              <a:t> annual cases in the United States dropped to zero or close to that for smallpox, diphtheria, measles, polio, rubella, and Haemophilis influenzae type B. The graph is based on Table 4-2 in Harrison’s Infectious Diseases, 2</a:t>
            </a:r>
            <a:r>
              <a:rPr lang="en-US" baseline="30000" dirty="0" smtClean="0"/>
              <a:t>nd</a:t>
            </a:r>
            <a:r>
              <a:rPr lang="en-US" baseline="0" dirty="0" smtClean="0"/>
              <a:t> Edition.</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18</a:t>
            </a:fld>
            <a:endParaRPr lang="en-US"/>
          </a:p>
        </p:txBody>
      </p:sp>
    </p:spTree>
    <p:extLst>
      <p:ext uri="{BB962C8B-B14F-4D97-AF65-F5344CB8AC3E}">
        <p14:creationId xmlns:p14="http://schemas.microsoft.com/office/powerpoint/2010/main" val="429135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 support, not decision</a:t>
            </a:r>
            <a:r>
              <a:rPr lang="en-US" baseline="0" dirty="0" smtClean="0"/>
              <a:t> replacement: Air Force pilots are taught situation awareness; they use data </a:t>
            </a:r>
            <a:r>
              <a:rPr lang="en-US" baseline="0" dirty="0" smtClean="0"/>
              <a:t>collected and displayed by </a:t>
            </a:r>
            <a:r>
              <a:rPr lang="en-US" baseline="0" dirty="0" smtClean="0"/>
              <a:t>machines to make better decisions.</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20</a:t>
            </a:fld>
            <a:endParaRPr lang="en-US"/>
          </a:p>
        </p:txBody>
      </p:sp>
    </p:spTree>
    <p:extLst>
      <p:ext uri="{BB962C8B-B14F-4D97-AF65-F5344CB8AC3E}">
        <p14:creationId xmlns:p14="http://schemas.microsoft.com/office/powerpoint/2010/main" val="111529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in the IDdx App can be electronically updated every day that new information becomes </a:t>
            </a:r>
            <a:r>
              <a:rPr lang="en-US" dirty="0" smtClean="0"/>
              <a:t>available.</a:t>
            </a:r>
            <a:r>
              <a:rPr lang="en-US" baseline="0" dirty="0" smtClean="0"/>
              <a:t> T</a:t>
            </a:r>
            <a:r>
              <a:rPr lang="en-US" dirty="0" smtClean="0"/>
              <a:t>he </a:t>
            </a:r>
            <a:r>
              <a:rPr lang="en-US" dirty="0" smtClean="0"/>
              <a:t>user </a:t>
            </a:r>
            <a:r>
              <a:rPr lang="en-US" dirty="0" smtClean="0"/>
              <a:t>is not required to </a:t>
            </a:r>
            <a:r>
              <a:rPr lang="en-US" dirty="0" smtClean="0"/>
              <a:t>manually update </a:t>
            </a:r>
            <a:r>
              <a:rPr lang="en-US" dirty="0" smtClean="0"/>
              <a:t>the app to get</a:t>
            </a:r>
            <a:r>
              <a:rPr lang="en-US" baseline="0" dirty="0" smtClean="0"/>
              <a:t> these updates</a:t>
            </a:r>
            <a:r>
              <a:rPr lang="en-US" dirty="0" smtClean="0"/>
              <a:t>.</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21</a:t>
            </a:fld>
            <a:endParaRPr lang="en-US"/>
          </a:p>
        </p:txBody>
      </p:sp>
    </p:spTree>
    <p:extLst>
      <p:ext uri="{BB962C8B-B14F-4D97-AF65-F5344CB8AC3E}">
        <p14:creationId xmlns:p14="http://schemas.microsoft.com/office/powerpoint/2010/main" val="633670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Relational databases</a:t>
            </a:r>
            <a:r>
              <a:rPr lang="en-US" baseline="0" dirty="0" smtClean="0"/>
              <a:t> use the logic of Venn diagrams.</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23</a:t>
            </a:fld>
            <a:endParaRPr lang="en-US"/>
          </a:p>
        </p:txBody>
      </p:sp>
    </p:spTree>
    <p:extLst>
      <p:ext uri="{BB962C8B-B14F-4D97-AF65-F5344CB8AC3E}">
        <p14:creationId xmlns:p14="http://schemas.microsoft.com/office/powerpoint/2010/main" val="1615564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screenshot </a:t>
            </a:r>
            <a:r>
              <a:rPr lang="en-US" dirty="0" smtClean="0"/>
              <a:t>of the iPad interface shows the 7 diseases that match the criteria of “ticks” and “jaundice.”</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25</a:t>
            </a:fld>
            <a:endParaRPr lang="en-US"/>
          </a:p>
        </p:txBody>
      </p:sp>
    </p:spTree>
    <p:extLst>
      <p:ext uri="{BB962C8B-B14F-4D97-AF65-F5344CB8AC3E}">
        <p14:creationId xmlns:p14="http://schemas.microsoft.com/office/powerpoint/2010/main" val="155956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This final slide illustrates</a:t>
            </a:r>
            <a:r>
              <a:rPr lang="en-US" b="0" baseline="0" dirty="0" smtClean="0"/>
              <a:t> the concept of zoom-intersection. The goal is to narrow down the list of infectious diseases using clues from the patient’s history or physical exam. General symptoms like fever or fatigue or not very useful because they are so common.</a:t>
            </a:r>
            <a:endParaRPr lang="en-US" b="0" dirty="0" smtClean="0"/>
          </a:p>
        </p:txBody>
      </p:sp>
      <p:sp>
        <p:nvSpPr>
          <p:cNvPr id="4" name="Slide Number Placeholder 3"/>
          <p:cNvSpPr>
            <a:spLocks noGrp="1"/>
          </p:cNvSpPr>
          <p:nvPr>
            <p:ph type="sldNum" sz="quarter" idx="5"/>
          </p:nvPr>
        </p:nvSpPr>
        <p:spPr/>
        <p:txBody>
          <a:bodyPr/>
          <a:lstStyle/>
          <a:p>
            <a:pPr>
              <a:defRPr/>
            </a:pPr>
            <a:fld id="{BDF714AA-BA53-471D-88A1-C0E1CD9DD837}" type="slidenum">
              <a:rPr lang="en-US" smtClean="0"/>
              <a:pPr>
                <a:defRPr/>
              </a:pPr>
              <a:t>27</a:t>
            </a:fld>
            <a:endParaRPr lang="en-US"/>
          </a:p>
        </p:txBody>
      </p:sp>
    </p:spTree>
    <p:extLst>
      <p:ext uri="{BB962C8B-B14F-4D97-AF65-F5344CB8AC3E}">
        <p14:creationId xmlns:p14="http://schemas.microsoft.com/office/powerpoint/2010/main" val="2242720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3FD3030-7A19-4AA2-9B89-F3B14ADCB478}" type="slidenum">
              <a:rPr lang="en-US" smtClean="0"/>
              <a:pPr>
                <a:defRPr/>
              </a:pPr>
              <a:t>31</a:t>
            </a:fld>
            <a:endParaRPr lang="en-US"/>
          </a:p>
        </p:txBody>
      </p:sp>
    </p:spTree>
    <p:extLst>
      <p:ext uri="{BB962C8B-B14F-4D97-AF65-F5344CB8AC3E}">
        <p14:creationId xmlns:p14="http://schemas.microsoft.com/office/powerpoint/2010/main" val="289590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how do we improve medical practice and prevention? By feedback. With iteration, we get closer and closer to the desired result, which is the prevention of infectious diseases. Collaboration between medical</a:t>
            </a:r>
            <a:r>
              <a:rPr lang="en-US" altLang="en-US" baseline="0" dirty="0" smtClean="0"/>
              <a:t> and public health professionals can establish </a:t>
            </a:r>
            <a:r>
              <a:rPr lang="en-US" altLang="en-US" baseline="0" dirty="0" smtClean="0"/>
              <a:t>effective </a:t>
            </a:r>
            <a:r>
              <a:rPr lang="en-US" altLang="en-US" baseline="0" dirty="0" smtClean="0"/>
              <a:t>case </a:t>
            </a:r>
            <a:r>
              <a:rPr lang="en-US" altLang="en-US" baseline="0" dirty="0" smtClean="0"/>
              <a:t>definitions </a:t>
            </a:r>
            <a:r>
              <a:rPr lang="en-US" altLang="en-US" baseline="0" dirty="0" smtClean="0"/>
              <a:t>to identify and prevent </a:t>
            </a:r>
            <a:r>
              <a:rPr lang="en-US" altLang="en-US" baseline="0" dirty="0" smtClean="0"/>
              <a:t>infectious diseases.</a:t>
            </a:r>
            <a:endParaRPr lang="en-US" altLang="en-US" dirty="0" smtClean="0"/>
          </a:p>
        </p:txBody>
      </p:sp>
      <p:sp>
        <p:nvSpPr>
          <p:cNvPr id="4" name="Slide Number Placeholder 3"/>
          <p:cNvSpPr>
            <a:spLocks noGrp="1"/>
          </p:cNvSpPr>
          <p:nvPr>
            <p:ph type="sldNum" sz="quarter" idx="5"/>
          </p:nvPr>
        </p:nvSpPr>
        <p:spPr/>
        <p:txBody>
          <a:bodyPr/>
          <a:lstStyle/>
          <a:p>
            <a:pPr>
              <a:defRPr/>
            </a:pPr>
            <a:fld id="{9846F257-49DC-4149-B321-D0B989164D71}"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4BFC0B-D96E-4F1B-91EC-E9E74BB36426}" type="slidenum">
              <a:rPr lang="en-US" smtClean="0"/>
              <a:pPr>
                <a:defRPr/>
              </a:pPr>
              <a:t>32</a:t>
            </a:fld>
            <a:endParaRPr lang="en-US"/>
          </a:p>
        </p:txBody>
      </p:sp>
    </p:spTree>
    <p:extLst>
      <p:ext uri="{BB962C8B-B14F-4D97-AF65-F5344CB8AC3E}">
        <p14:creationId xmlns:p14="http://schemas.microsoft.com/office/powerpoint/2010/main" val="307069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need for knowledge mapping is great because there is so much information about infectious diseases.</a:t>
            </a:r>
          </a:p>
        </p:txBody>
      </p:sp>
      <p:sp>
        <p:nvSpPr>
          <p:cNvPr id="4" name="Slide Number Placeholder 3"/>
          <p:cNvSpPr>
            <a:spLocks noGrp="1"/>
          </p:cNvSpPr>
          <p:nvPr>
            <p:ph type="sldNum" sz="quarter" idx="5"/>
          </p:nvPr>
        </p:nvSpPr>
        <p:spPr/>
        <p:txBody>
          <a:bodyPr/>
          <a:lstStyle/>
          <a:p>
            <a:pPr>
              <a:defRPr/>
            </a:pPr>
            <a:fld id="{B929F58C-750C-4C41-8ACB-DD1F6F301AF2}" type="slidenum">
              <a:rPr lang="en-US" smtClean="0"/>
              <a:pPr>
                <a:defRPr/>
              </a:pPr>
              <a:t>36</a:t>
            </a:fld>
            <a:endParaRPr lang="en-US"/>
          </a:p>
        </p:txBody>
      </p:sp>
    </p:spTree>
    <p:extLst>
      <p:ext uri="{BB962C8B-B14F-4D97-AF65-F5344CB8AC3E}">
        <p14:creationId xmlns:p14="http://schemas.microsoft.com/office/powerpoint/2010/main" val="2034140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endParaRPr lang="en-US" smtClean="0">
              <a:ea typeface="MS Mincho" pitchFamily="49" charset="-128"/>
              <a:cs typeface="Tahoma" pitchFamily="34" charset="0"/>
            </a:endParaRPr>
          </a:p>
        </p:txBody>
      </p:sp>
      <p:sp>
        <p:nvSpPr>
          <p:cNvPr id="4" name="Slide Number Placeholder 3"/>
          <p:cNvSpPr>
            <a:spLocks noGrp="1"/>
          </p:cNvSpPr>
          <p:nvPr>
            <p:ph type="sldNum" sz="quarter" idx="5"/>
          </p:nvPr>
        </p:nvSpPr>
        <p:spPr/>
        <p:txBody>
          <a:bodyPr/>
          <a:lstStyle/>
          <a:p>
            <a:pPr>
              <a:defRPr/>
            </a:pPr>
            <a:fld id="{DA7E8251-3D55-4C27-BF95-F7EF6EC1574E}" type="slidenum">
              <a:rPr lang="en-US" smtClean="0"/>
              <a:pPr>
                <a:defRPr/>
              </a:pPr>
              <a:t>37</a:t>
            </a:fld>
            <a:endParaRPr lang="en-US"/>
          </a:p>
        </p:txBody>
      </p:sp>
    </p:spTree>
    <p:extLst>
      <p:ext uri="{BB962C8B-B14F-4D97-AF65-F5344CB8AC3E}">
        <p14:creationId xmlns:p14="http://schemas.microsoft.com/office/powerpoint/2010/main" val="59872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smtClean="0"/>
          </a:p>
        </p:txBody>
      </p:sp>
      <p:sp>
        <p:nvSpPr>
          <p:cNvPr id="4" name="Slide Number Placeholder 3"/>
          <p:cNvSpPr>
            <a:spLocks noGrp="1"/>
          </p:cNvSpPr>
          <p:nvPr>
            <p:ph type="sldNum" sz="quarter" idx="5"/>
          </p:nvPr>
        </p:nvSpPr>
        <p:spPr/>
        <p:txBody>
          <a:bodyPr/>
          <a:lstStyle/>
          <a:p>
            <a:pPr>
              <a:defRPr/>
            </a:pPr>
            <a:fld id="{EEE716DC-A801-424D-8765-19A76C5CE335}" type="slidenum">
              <a:rPr lang="en-US" smtClean="0"/>
              <a:pPr>
                <a:defRPr/>
              </a:pPr>
              <a:t>38</a:t>
            </a:fld>
            <a:endParaRPr lang="en-US"/>
          </a:p>
        </p:txBody>
      </p:sp>
    </p:spTree>
    <p:extLst>
      <p:ext uri="{BB962C8B-B14F-4D97-AF65-F5344CB8AC3E}">
        <p14:creationId xmlns:p14="http://schemas.microsoft.com/office/powerpoint/2010/main" val="947283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Haz-Map</a:t>
            </a:r>
          </a:p>
        </p:txBody>
      </p:sp>
      <p:sp>
        <p:nvSpPr>
          <p:cNvPr id="8192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5F4DEA-9382-4602-B1ED-F5F4020B031A}" type="slidenum">
              <a:rPr lang="en-US" smtClean="0"/>
              <a:pPr fontAlgn="base">
                <a:spcBef>
                  <a:spcPct val="0"/>
                </a:spcBef>
                <a:spcAft>
                  <a:spcPct val="0"/>
                </a:spcAft>
                <a:defRPr/>
              </a:pPr>
              <a:t>39</a:t>
            </a:fld>
            <a:endParaRPr lang="en-US" smtClean="0"/>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p:cNvSpPr>
            <a:spLocks noGrp="1" noChangeArrowheads="1"/>
          </p:cNvSpPr>
          <p:nvPr>
            <p:ph type="body" idx="1"/>
          </p:nvPr>
        </p:nvSpPr>
        <p:spPr bwMode="auto">
          <a:xfrm>
            <a:off x="865610" y="4426182"/>
            <a:ext cx="5188904" cy="42117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1"/>
            <a:r>
              <a:rPr lang="en-US" dirty="0" smtClean="0"/>
              <a:t>This shows the relationships between tables in an intelligent database of infectious diseases. The first step in building the content </a:t>
            </a:r>
            <a:r>
              <a:rPr lang="en-US" dirty="0" smtClean="0"/>
              <a:t>was </a:t>
            </a:r>
            <a:r>
              <a:rPr lang="en-US" dirty="0" smtClean="0"/>
              <a:t>to list and define the most important infectious diseases. Next, each disease was linked to one or more hazardous job task. In documented cases, what was the worker doing that caused the exposure to a sufficient dose that led to the disease? Finally, each job task was linked to the appropriate jobs. In the following slides, we will look at some of the job tasks that link the diseases to the jobs. </a:t>
            </a:r>
          </a:p>
        </p:txBody>
      </p:sp>
    </p:spTree>
    <p:extLst>
      <p:ext uri="{BB962C8B-B14F-4D97-AF65-F5344CB8AC3E}">
        <p14:creationId xmlns:p14="http://schemas.microsoft.com/office/powerpoint/2010/main" val="1708973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Haz-Map</a:t>
            </a:r>
          </a:p>
        </p:txBody>
      </p:sp>
      <p:sp>
        <p:nvSpPr>
          <p:cNvPr id="7577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E1BFA-514E-41E6-A3B6-C96F5FAD8CEC}" type="slidenum">
              <a:rPr lang="en-US" smtClean="0"/>
              <a:pPr fontAlgn="base">
                <a:spcBef>
                  <a:spcPct val="0"/>
                </a:spcBef>
                <a:spcAft>
                  <a:spcPct val="0"/>
                </a:spcAft>
                <a:defRPr/>
              </a:pPr>
              <a:t>40</a:t>
            </a:fld>
            <a:endParaRPr lang="en-US" smtClean="0"/>
          </a:p>
        </p:txBody>
      </p:sp>
      <p:sp>
        <p:nvSpPr>
          <p:cNvPr id="62468"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000" dirty="0">
              <a:solidFill>
                <a:srgbClr val="FFFFFF"/>
              </a:solidFill>
            </a:endParaRPr>
          </a:p>
        </p:txBody>
      </p:sp>
    </p:spTree>
    <p:extLst>
      <p:ext uri="{BB962C8B-B14F-4D97-AF65-F5344CB8AC3E}">
        <p14:creationId xmlns:p14="http://schemas.microsoft.com/office/powerpoint/2010/main" val="1167934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Haz-Map</a:t>
            </a:r>
          </a:p>
        </p:txBody>
      </p:sp>
      <p:sp>
        <p:nvSpPr>
          <p:cNvPr id="8397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6F8025-8641-45FD-808C-92B403B91626}" type="slidenum">
              <a:rPr lang="en-US" smtClean="0"/>
              <a:pPr fontAlgn="base">
                <a:spcBef>
                  <a:spcPct val="0"/>
                </a:spcBef>
                <a:spcAft>
                  <a:spcPct val="0"/>
                </a:spcAft>
                <a:defRPr/>
              </a:pPr>
              <a:t>43</a:t>
            </a:fld>
            <a:endParaRPr lang="en-US" smtClean="0"/>
          </a:p>
        </p:txBody>
      </p:sp>
      <p:sp>
        <p:nvSpPr>
          <p:cNvPr id="634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000"/>
          </a:p>
        </p:txBody>
      </p:sp>
    </p:spTree>
    <p:extLst>
      <p:ext uri="{BB962C8B-B14F-4D97-AF65-F5344CB8AC3E}">
        <p14:creationId xmlns:p14="http://schemas.microsoft.com/office/powerpoint/2010/main" val="2670786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Haz-Map</a:t>
            </a:r>
          </a:p>
        </p:txBody>
      </p:sp>
      <p:sp>
        <p:nvSpPr>
          <p:cNvPr id="8499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BE5358-6F16-477A-B8C8-3E7C2278A6A2}" type="slidenum">
              <a:rPr lang="en-US" smtClean="0"/>
              <a:pPr fontAlgn="base">
                <a:spcBef>
                  <a:spcPct val="0"/>
                </a:spcBef>
                <a:spcAft>
                  <a:spcPct val="0"/>
                </a:spcAft>
                <a:defRPr/>
              </a:pPr>
              <a:t>44</a:t>
            </a:fld>
            <a:endParaRPr lang="en-US" smtClean="0"/>
          </a:p>
        </p:txBody>
      </p:sp>
      <p:sp>
        <p:nvSpPr>
          <p:cNvPr id="645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7097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2008, David L. </a:t>
            </a:r>
            <a:r>
              <a:rPr lang="en-US" dirty="0" err="1" smtClean="0"/>
              <a:t>Heymann</a:t>
            </a:r>
            <a:r>
              <a:rPr lang="en-US" dirty="0" smtClean="0"/>
              <a:t>, MD, editor of </a:t>
            </a:r>
            <a:r>
              <a:rPr lang="en-US" i="1" dirty="0" smtClean="0"/>
              <a:t>Control of Communicable Diseases Manual</a:t>
            </a:r>
            <a:r>
              <a:rPr lang="en-US" dirty="0" smtClean="0"/>
              <a:t>, stated in the preface that, “At the time of writing, approximately 46% of all deaths in low-income</a:t>
            </a:r>
            <a:r>
              <a:rPr lang="en-US" baseline="0" dirty="0" smtClean="0"/>
              <a:t> countries are due to communicable diseases.”</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6</a:t>
            </a:fld>
            <a:endParaRPr lang="en-US"/>
          </a:p>
        </p:txBody>
      </p:sp>
    </p:spTree>
    <p:extLst>
      <p:ext uri="{BB962C8B-B14F-4D97-AF65-F5344CB8AC3E}">
        <p14:creationId xmlns:p14="http://schemas.microsoft.com/office/powerpoint/2010/main" val="382788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online and iPad versions of </a:t>
            </a:r>
            <a:r>
              <a:rPr lang="en-US" i="1" dirty="0" smtClean="0"/>
              <a:t>Control of Communicable</a:t>
            </a:r>
            <a:r>
              <a:rPr lang="en-US" i="1" baseline="0" dirty="0" smtClean="0"/>
              <a:t> Diseases Manual. </a:t>
            </a:r>
            <a:r>
              <a:rPr lang="en-US" i="0" baseline="0" dirty="0" smtClean="0"/>
              <a:t>The book can be searched. For example, a search for “jaundice” finds 19 hits in 17 different infectious diseases.</a:t>
            </a:r>
            <a:endParaRPr lang="en-US" i="0" dirty="0"/>
          </a:p>
        </p:txBody>
      </p:sp>
      <p:sp>
        <p:nvSpPr>
          <p:cNvPr id="4" name="Slide Number Placeholder 3"/>
          <p:cNvSpPr>
            <a:spLocks noGrp="1"/>
          </p:cNvSpPr>
          <p:nvPr>
            <p:ph type="sldNum" sz="quarter" idx="10"/>
          </p:nvPr>
        </p:nvSpPr>
        <p:spPr/>
        <p:txBody>
          <a:bodyPr/>
          <a:lstStyle/>
          <a:p>
            <a:fld id="{8E1546EF-E6F5-47EE-B95A-6C3641CE4196}" type="slidenum">
              <a:rPr lang="en-US" smtClean="0"/>
              <a:t>7</a:t>
            </a:fld>
            <a:endParaRPr lang="en-US"/>
          </a:p>
        </p:txBody>
      </p:sp>
    </p:spTree>
    <p:extLst>
      <p:ext uri="{BB962C8B-B14F-4D97-AF65-F5344CB8AC3E}">
        <p14:creationId xmlns:p14="http://schemas.microsoft.com/office/powerpoint/2010/main" val="17504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because human beings are constantly traveling</a:t>
            </a:r>
            <a:r>
              <a:rPr lang="en-US" baseline="0" dirty="0" smtClean="0"/>
              <a:t> around the globe.</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8</a:t>
            </a:fld>
            <a:endParaRPr lang="en-US"/>
          </a:p>
        </p:txBody>
      </p:sp>
    </p:spTree>
    <p:extLst>
      <p:ext uri="{BB962C8B-B14F-4D97-AF65-F5344CB8AC3E}">
        <p14:creationId xmlns:p14="http://schemas.microsoft.com/office/powerpoint/2010/main" val="220935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and more, we are affected by infectious diseases</a:t>
            </a:r>
            <a:r>
              <a:rPr lang="en-US" baseline="0" dirty="0" smtClean="0"/>
              <a:t> that are not endemic to the places where we live.</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9</a:t>
            </a:fld>
            <a:endParaRPr lang="en-US"/>
          </a:p>
        </p:txBody>
      </p:sp>
    </p:spTree>
    <p:extLst>
      <p:ext uri="{BB962C8B-B14F-4D97-AF65-F5344CB8AC3E}">
        <p14:creationId xmlns:p14="http://schemas.microsoft.com/office/powerpoint/2010/main" val="182034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sometimes referred to as an “explosion of knowledge.”</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11</a:t>
            </a:fld>
            <a:endParaRPr lang="en-US"/>
          </a:p>
        </p:txBody>
      </p:sp>
    </p:spTree>
    <p:extLst>
      <p:ext uri="{BB962C8B-B14F-4D97-AF65-F5344CB8AC3E}">
        <p14:creationId xmlns:p14="http://schemas.microsoft.com/office/powerpoint/2010/main" val="17501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the online version</a:t>
            </a:r>
            <a:r>
              <a:rPr lang="en-US" baseline="0" dirty="0" smtClean="0"/>
              <a:t> of Principles and Practice of Infectious Diseases for “jaundice” finds 85 results. Searching online books of infectious diseases is very useful in defining the findings (signs &amp; symptoms) for each disease in the database. Other books that were searched to confirm the findings in the IDdx database include </a:t>
            </a:r>
            <a:r>
              <a:rPr lang="en-US" i="1" baseline="0" dirty="0" smtClean="0"/>
              <a:t>Infectious Diseases </a:t>
            </a:r>
            <a:r>
              <a:rPr lang="en-US" baseline="0" dirty="0" smtClean="0"/>
              <a:t>(Cohen), </a:t>
            </a:r>
            <a:r>
              <a:rPr lang="en-US" i="1" baseline="0" dirty="0" smtClean="0"/>
              <a:t>Tropical Infectious Diseases</a:t>
            </a:r>
            <a:r>
              <a:rPr lang="en-US" baseline="0" dirty="0" smtClean="0"/>
              <a:t> (Guerrant), </a:t>
            </a:r>
            <a:r>
              <a:rPr lang="en-US" i="1" baseline="0" dirty="0" smtClean="0"/>
              <a:t>The Merck Manual, </a:t>
            </a:r>
            <a:r>
              <a:rPr lang="en-US" baseline="0" dirty="0" smtClean="0"/>
              <a:t>and </a:t>
            </a:r>
            <a:r>
              <a:rPr lang="en-US" i="1" baseline="0" dirty="0" smtClean="0"/>
              <a:t>Cecil Medicine</a:t>
            </a:r>
            <a:r>
              <a:rPr lang="en-US" baseline="0" dirty="0" smtClean="0"/>
              <a:t> (Cecil).</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12</a:t>
            </a:fld>
            <a:endParaRPr lang="en-US"/>
          </a:p>
        </p:txBody>
      </p:sp>
    </p:spTree>
    <p:extLst>
      <p:ext uri="{BB962C8B-B14F-4D97-AF65-F5344CB8AC3E}">
        <p14:creationId xmlns:p14="http://schemas.microsoft.com/office/powerpoint/2010/main" val="3203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these facts have been discovered in the last 150 years.</a:t>
            </a:r>
            <a:endParaRPr lang="en-US" dirty="0"/>
          </a:p>
        </p:txBody>
      </p:sp>
      <p:sp>
        <p:nvSpPr>
          <p:cNvPr id="4" name="Slide Number Placeholder 3"/>
          <p:cNvSpPr>
            <a:spLocks noGrp="1"/>
          </p:cNvSpPr>
          <p:nvPr>
            <p:ph type="sldNum" sz="quarter" idx="10"/>
          </p:nvPr>
        </p:nvSpPr>
        <p:spPr/>
        <p:txBody>
          <a:bodyPr/>
          <a:lstStyle/>
          <a:p>
            <a:fld id="{8E1546EF-E6F5-47EE-B95A-6C3641CE4196}" type="slidenum">
              <a:rPr lang="en-US" smtClean="0"/>
              <a:t>13</a:t>
            </a:fld>
            <a:endParaRPr lang="en-US"/>
          </a:p>
        </p:txBody>
      </p:sp>
    </p:spTree>
    <p:extLst>
      <p:ext uri="{BB962C8B-B14F-4D97-AF65-F5344CB8AC3E}">
        <p14:creationId xmlns:p14="http://schemas.microsoft.com/office/powerpoint/2010/main" val="176771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D98BE3-9579-4D5E-BB2E-091AEDA117A2}"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17C72-EE00-4C6E-B256-F557AED4A60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98BE3-9579-4D5E-BB2E-091AEDA117A2}"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17C72-EE00-4C6E-B256-F557AED4A6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98BE3-9579-4D5E-BB2E-091AEDA117A2}"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17C72-EE00-4C6E-B256-F557AED4A60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rtlCol="0">
            <a:normAutofit/>
          </a:bodyPr>
          <a:lstStyle/>
          <a:p>
            <a:pPr lvl="0"/>
            <a:endParaRPr lang="en-US" noProof="0" smtClean="0"/>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fld id="{2032F850-0985-400D-B417-94CD7588A751}" type="datetime1">
              <a:rPr lang="en-US" smtClean="0"/>
              <a:t>10/4/2014</a:t>
            </a:fld>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FC71A393-74A0-4A9E-B065-776984A72F2B}" type="slidenum">
              <a:rPr lang="en-US"/>
              <a:pPr>
                <a:defRPr/>
              </a:pPr>
              <a:t>‹#›</a:t>
            </a:fld>
            <a:endParaRPr lang="en-US"/>
          </a:p>
        </p:txBody>
      </p:sp>
    </p:spTree>
    <p:extLst>
      <p:ext uri="{BB962C8B-B14F-4D97-AF65-F5344CB8AC3E}">
        <p14:creationId xmlns:p14="http://schemas.microsoft.com/office/powerpoint/2010/main" val="2908160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98BE3-9579-4D5E-BB2E-091AEDA117A2}"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17C72-EE00-4C6E-B256-F557AED4A6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98BE3-9579-4D5E-BB2E-091AEDA117A2}"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17C72-EE00-4C6E-B256-F557AED4A60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D98BE3-9579-4D5E-BB2E-091AEDA117A2}"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17C72-EE00-4C6E-B256-F557AED4A6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D98BE3-9579-4D5E-BB2E-091AEDA117A2}"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17C72-EE00-4C6E-B256-F557AED4A60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98BE3-9579-4D5E-BB2E-091AEDA117A2}"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17C72-EE00-4C6E-B256-F557AED4A6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98BE3-9579-4D5E-BB2E-091AEDA117A2}"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17C72-EE00-4C6E-B256-F557AED4A6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98BE3-9579-4D5E-BB2E-091AEDA117A2}"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17C72-EE00-4C6E-B256-F557AED4A60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98BE3-9579-4D5E-BB2E-091AEDA117A2}"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17C72-EE00-4C6E-B256-F557AED4A6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8D98BE3-9579-4D5E-BB2E-091AEDA117A2}" type="datetimeFigureOut">
              <a:rPr lang="en-US" smtClean="0"/>
              <a:t>10/4/2014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A917C72-EE00-4C6E-B256-F557AED4A6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ddx.com/bibliography.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haz-map.com/infect.htm"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www.haz-map.com/infect2.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iddx.com/" TargetMode="External"/><Relationship Id="rId2" Type="http://schemas.openxmlformats.org/officeDocument/2006/relationships/hyperlink" Target="http://www.mdpi.com/1660-4601/7/5/217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838200"/>
            <a:ext cx="7848600" cy="2590800"/>
          </a:xfrm>
        </p:spPr>
        <p:txBody>
          <a:bodyPr>
            <a:normAutofit fontScale="90000"/>
          </a:bodyPr>
          <a:lstStyle/>
          <a:p>
            <a:r>
              <a:rPr lang="en-US" sz="4800" dirty="0"/>
              <a:t>Harnessing the power of Infectious disease information with a relational </a:t>
            </a:r>
            <a:r>
              <a:rPr lang="en-US" sz="4800" dirty="0" smtClean="0"/>
              <a:t>database</a:t>
            </a:r>
            <a:endParaRPr lang="en-US" sz="4800" dirty="0"/>
          </a:p>
        </p:txBody>
      </p:sp>
      <p:sp>
        <p:nvSpPr>
          <p:cNvPr id="2" name="Date Placeholder 1"/>
          <p:cNvSpPr>
            <a:spLocks noGrp="1"/>
          </p:cNvSpPr>
          <p:nvPr>
            <p:ph type="dt" sz="half" idx="10"/>
          </p:nvPr>
        </p:nvSpPr>
        <p:spPr/>
        <p:txBody>
          <a:bodyPr/>
          <a:lstStyle/>
          <a:p>
            <a:pPr>
              <a:defRPr/>
            </a:pPr>
            <a:fld id="{7D22778F-AFE5-48B4-8A65-9D5E23CD7236}"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1712FA0E-B001-4140-8545-5278842908E3}"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458200" cy="1630362"/>
          </a:xfrm>
        </p:spPr>
        <p:txBody>
          <a:bodyPr>
            <a:normAutofit fontScale="90000"/>
          </a:bodyPr>
          <a:lstStyle/>
          <a:p>
            <a:r>
              <a:rPr lang="en-US" dirty="0"/>
              <a:t>An outbreak of SARS in China can become an outbreak in Toronto a few days later. </a:t>
            </a:r>
          </a:p>
        </p:txBody>
      </p:sp>
    </p:spTree>
    <p:extLst>
      <p:ext uri="{BB962C8B-B14F-4D97-AF65-F5344CB8AC3E}">
        <p14:creationId xmlns:p14="http://schemas.microsoft.com/office/powerpoint/2010/main" val="44527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858962"/>
          </a:xfrm>
        </p:spPr>
        <p:txBody>
          <a:bodyPr>
            <a:normAutofit fontScale="90000"/>
          </a:bodyPr>
          <a:lstStyle/>
          <a:p>
            <a:r>
              <a:rPr lang="en-US" dirty="0"/>
              <a:t>A vast treasury of infectious disease knowledge has been discovered in the last 150 years</a:t>
            </a:r>
          </a:p>
        </p:txBody>
      </p:sp>
    </p:spTree>
    <p:extLst>
      <p:ext uri="{BB962C8B-B14F-4D97-AF65-F5344CB8AC3E}">
        <p14:creationId xmlns:p14="http://schemas.microsoft.com/office/powerpoint/2010/main" val="206788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9459" b="9459"/>
          <a:stretch>
            <a:fillRect/>
          </a:stretch>
        </p:blipFill>
        <p:spPr>
          <a:xfrm>
            <a:off x="381000" y="685800"/>
            <a:ext cx="8458200" cy="5486400"/>
          </a:xfrm>
        </p:spPr>
      </p:pic>
    </p:spTree>
    <p:extLst>
      <p:ext uri="{BB962C8B-B14F-4D97-AF65-F5344CB8AC3E}">
        <p14:creationId xmlns:p14="http://schemas.microsoft.com/office/powerpoint/2010/main" val="62868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3611562"/>
          </a:xfrm>
        </p:spPr>
        <p:txBody>
          <a:bodyPr>
            <a:normAutofit fontScale="90000"/>
          </a:bodyPr>
          <a:lstStyle/>
          <a:p>
            <a:r>
              <a:rPr lang="en-US" dirty="0"/>
              <a:t>This knowledge, summarized in </a:t>
            </a:r>
            <a:r>
              <a:rPr lang="en-US" i="1" dirty="0"/>
              <a:t>Control of Communicable Diseases Manual</a:t>
            </a:r>
            <a:r>
              <a:rPr lang="en-US" dirty="0"/>
              <a:t>, includes signs &amp; symptoms, diagnostic tests, geographical occurrence, mode of transmission, incubation period, and risk factors. </a:t>
            </a:r>
          </a:p>
        </p:txBody>
      </p:sp>
    </p:spTree>
    <p:extLst>
      <p:ext uri="{BB962C8B-B14F-4D97-AF65-F5344CB8AC3E}">
        <p14:creationId xmlns:p14="http://schemas.microsoft.com/office/powerpoint/2010/main" val="196371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6888" b="6888"/>
          <a:stretch>
            <a:fillRect/>
          </a:stretch>
        </p:blipFill>
        <p:spPr>
          <a:xfrm>
            <a:off x="457200" y="609600"/>
            <a:ext cx="8305800" cy="5729288"/>
          </a:xfrm>
        </p:spPr>
      </p:pic>
    </p:spTree>
    <p:extLst>
      <p:ext uri="{BB962C8B-B14F-4D97-AF65-F5344CB8AC3E}">
        <p14:creationId xmlns:p14="http://schemas.microsoft.com/office/powerpoint/2010/main" val="99056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6919" b="5850"/>
          <a:stretch/>
        </p:blipFill>
        <p:spPr>
          <a:xfrm>
            <a:off x="457200" y="904874"/>
            <a:ext cx="8305800" cy="5434013"/>
          </a:xfrm>
        </p:spPr>
      </p:pic>
    </p:spTree>
    <p:extLst>
      <p:ext uri="{BB962C8B-B14F-4D97-AF65-F5344CB8AC3E}">
        <p14:creationId xmlns:p14="http://schemas.microsoft.com/office/powerpoint/2010/main" val="342612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221162"/>
          </a:xfrm>
        </p:spPr>
        <p:txBody>
          <a:bodyPr>
            <a:normAutofit fontScale="90000"/>
          </a:bodyPr>
          <a:lstStyle/>
          <a:p>
            <a:r>
              <a:rPr lang="en-US" dirty="0"/>
              <a:t>With the current availability of fast hand-held computers, the Internet, and easy-to-use relational database software, the stage is set for the eradication or control of many infectious diseases that have ravaged mankind for thousands of years. </a:t>
            </a:r>
          </a:p>
        </p:txBody>
      </p:sp>
    </p:spTree>
    <p:extLst>
      <p:ext uri="{BB962C8B-B14F-4D97-AF65-F5344CB8AC3E}">
        <p14:creationId xmlns:p14="http://schemas.microsoft.com/office/powerpoint/2010/main" val="414824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dirty="0" smtClean="0"/>
              <a:t>“. . . some </a:t>
            </a:r>
            <a:r>
              <a:rPr lang="en-US" dirty="0"/>
              <a:t>diseases are close to being eliminated or eradicated completely, among them poliomyelitis, leprosy, neonatal tetanus, guinea-worm infection and Chagas disease." </a:t>
            </a:r>
            <a:r>
              <a:rPr lang="en-US" dirty="0" smtClean="0"/>
              <a:t>[WHO]</a:t>
            </a:r>
            <a:endParaRPr lang="en-US" dirty="0"/>
          </a:p>
        </p:txBody>
      </p:sp>
    </p:spTree>
    <p:extLst>
      <p:ext uri="{BB962C8B-B14F-4D97-AF65-F5344CB8AC3E}">
        <p14:creationId xmlns:p14="http://schemas.microsoft.com/office/powerpoint/2010/main" val="159298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762000"/>
            <a:ext cx="8509000" cy="5105400"/>
          </a:xfrm>
        </p:spPr>
      </p:pic>
    </p:spTree>
    <p:extLst>
      <p:ext uri="{BB962C8B-B14F-4D97-AF65-F5344CB8AC3E}">
        <p14:creationId xmlns:p14="http://schemas.microsoft.com/office/powerpoint/2010/main" val="71890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3001962"/>
          </a:xfrm>
        </p:spPr>
        <p:txBody>
          <a:bodyPr>
            <a:normAutofit fontScale="90000"/>
          </a:bodyPr>
          <a:lstStyle/>
          <a:p>
            <a:r>
              <a:rPr lang="en-US" dirty="0"/>
              <a:t>A properly designed and updated relational database of infectious diseases can serve as a decision-support tool for physicians and other healthcare professionals. </a:t>
            </a:r>
          </a:p>
        </p:txBody>
      </p:sp>
    </p:spTree>
    <p:extLst>
      <p:ext uri="{BB962C8B-B14F-4D97-AF65-F5344CB8AC3E}">
        <p14:creationId xmlns:p14="http://schemas.microsoft.com/office/powerpoint/2010/main" val="75752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l"/>
            <a:r>
              <a:rPr lang="en-US" dirty="0" smtClean="0"/>
              <a:t>Presenter Disclosures</a:t>
            </a:r>
          </a:p>
        </p:txBody>
      </p:sp>
      <p:sp>
        <p:nvSpPr>
          <p:cNvPr id="12291" name="Content Placeholder 2"/>
          <p:cNvSpPr>
            <a:spLocks noGrp="1"/>
          </p:cNvSpPr>
          <p:nvPr>
            <p:ph idx="1"/>
          </p:nvPr>
        </p:nvSpPr>
        <p:spPr/>
        <p:txBody>
          <a:bodyPr>
            <a:normAutofit/>
          </a:bodyPr>
          <a:lstStyle/>
          <a:p>
            <a:pPr marL="0" indent="0">
              <a:buFont typeface="Wingdings 2" pitchFamily="18" charset="2"/>
              <a:buNone/>
            </a:pPr>
            <a:r>
              <a:rPr lang="en-US" sz="3200" dirty="0" smtClean="0"/>
              <a:t>I </a:t>
            </a:r>
            <a:r>
              <a:rPr lang="en-US" sz="3200" dirty="0"/>
              <a:t>developed</a:t>
            </a:r>
            <a:r>
              <a:rPr lang="en-US" sz="3200" dirty="0" smtClean="0"/>
              <a:t> “IDdx: Infectious Disease Queries” which is currently a free download from </a:t>
            </a:r>
            <a:r>
              <a:rPr lang="en-US" sz="3200" i="1" dirty="0" smtClean="0"/>
              <a:t>Apple Store</a:t>
            </a:r>
            <a:r>
              <a:rPr lang="en-US" sz="3200" dirty="0" smtClean="0"/>
              <a:t> (</a:t>
            </a:r>
            <a:r>
              <a:rPr lang="en-US" sz="3200" i="1" dirty="0" smtClean="0"/>
              <a:t>iPhone</a:t>
            </a:r>
            <a:r>
              <a:rPr lang="en-US" sz="3200" dirty="0" smtClean="0"/>
              <a:t> or </a:t>
            </a:r>
            <a:r>
              <a:rPr lang="en-US" sz="3200" i="1" dirty="0" err="1" smtClean="0"/>
              <a:t>iPad</a:t>
            </a:r>
            <a:r>
              <a:rPr lang="en-US" sz="3200" dirty="0" smtClean="0"/>
              <a:t>) and </a:t>
            </a:r>
            <a:r>
              <a:rPr lang="en-US" sz="3200" i="1" dirty="0" smtClean="0"/>
              <a:t>Google Play</a:t>
            </a:r>
            <a:r>
              <a:rPr lang="en-US" sz="3200" dirty="0" smtClean="0"/>
              <a:t> (</a:t>
            </a:r>
            <a:r>
              <a:rPr lang="en-US" sz="3200" i="1" dirty="0" smtClean="0"/>
              <a:t>Android </a:t>
            </a:r>
            <a:r>
              <a:rPr lang="en-US" sz="3200" dirty="0" smtClean="0"/>
              <a:t>phone). </a:t>
            </a:r>
          </a:p>
        </p:txBody>
      </p:sp>
      <p:sp>
        <p:nvSpPr>
          <p:cNvPr id="2" name="Date Placeholder 1"/>
          <p:cNvSpPr>
            <a:spLocks noGrp="1"/>
          </p:cNvSpPr>
          <p:nvPr>
            <p:ph type="dt" sz="half" idx="10"/>
          </p:nvPr>
        </p:nvSpPr>
        <p:spPr/>
        <p:txBody>
          <a:bodyPr/>
          <a:lstStyle/>
          <a:p>
            <a:pPr>
              <a:defRPr/>
            </a:pPr>
            <a:fld id="{05E3278B-9424-45BB-A8F0-36C8DF6ACB67}"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8767" r="8767"/>
          <a:stretch>
            <a:fillRect/>
          </a:stretch>
        </p:blipFill>
        <p:spPr>
          <a:xfrm>
            <a:off x="457200" y="838200"/>
            <a:ext cx="8189913" cy="5500688"/>
          </a:xfrm>
        </p:spPr>
      </p:pic>
    </p:spTree>
    <p:extLst>
      <p:ext uri="{BB962C8B-B14F-4D97-AF65-F5344CB8AC3E}">
        <p14:creationId xmlns:p14="http://schemas.microsoft.com/office/powerpoint/2010/main" val="343717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ormAutofit/>
          </a:bodyPr>
          <a:lstStyle/>
          <a:p>
            <a:r>
              <a:rPr lang="en-US" dirty="0"/>
              <a:t>Information can be instantaneously updated for frontline doctors, who can query the database for all diseases that match specific symptoms, an occupation, a region of the world, or an insect vector. </a:t>
            </a:r>
          </a:p>
        </p:txBody>
      </p:sp>
    </p:spTree>
    <p:extLst>
      <p:ext uri="{BB962C8B-B14F-4D97-AF65-F5344CB8AC3E}">
        <p14:creationId xmlns:p14="http://schemas.microsoft.com/office/powerpoint/2010/main" val="65489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a:bodyPr>
          <a:lstStyle/>
          <a:p>
            <a:r>
              <a:rPr lang="en-US" dirty="0"/>
              <a:t>The results of a query become a differential diagnosis list based on the criteria of the query. </a:t>
            </a:r>
          </a:p>
        </p:txBody>
      </p:sp>
    </p:spTree>
    <p:extLst>
      <p:ext uri="{BB962C8B-B14F-4D97-AF65-F5344CB8AC3E}">
        <p14:creationId xmlns:p14="http://schemas.microsoft.com/office/powerpoint/2010/main" val="95631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z="4400" b="1" dirty="0" smtClean="0"/>
              <a:t>How “AND” Queries Work</a:t>
            </a:r>
          </a:p>
        </p:txBody>
      </p:sp>
      <p:pic>
        <p:nvPicPr>
          <p:cNvPr id="21507" name="Content Placeholder 3" descr="Venn.gi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128" y="2057400"/>
            <a:ext cx="8628703" cy="3200400"/>
          </a:xfrm>
        </p:spPr>
      </p:pic>
      <p:sp>
        <p:nvSpPr>
          <p:cNvPr id="2" name="Date Placeholder 1"/>
          <p:cNvSpPr>
            <a:spLocks noGrp="1"/>
          </p:cNvSpPr>
          <p:nvPr>
            <p:ph type="dt" sz="half" idx="10"/>
          </p:nvPr>
        </p:nvSpPr>
        <p:spPr/>
        <p:txBody>
          <a:bodyPr/>
          <a:lstStyle/>
          <a:p>
            <a:pPr>
              <a:defRPr/>
            </a:pPr>
            <a:fld id="{B2157A29-33BE-49DE-9DE3-504A48DA8A70}"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305800" cy="2011362"/>
          </a:xfrm>
        </p:spPr>
        <p:txBody>
          <a:bodyPr>
            <a:normAutofit/>
          </a:bodyPr>
          <a:lstStyle/>
          <a:p>
            <a:r>
              <a:rPr lang="en-US" dirty="0"/>
              <a:t>For example, the user can find that </a:t>
            </a:r>
            <a:r>
              <a:rPr lang="en-US" dirty="0" smtClean="0"/>
              <a:t>7 </a:t>
            </a:r>
            <a:r>
              <a:rPr lang="en-US" dirty="0"/>
              <a:t>of </a:t>
            </a:r>
            <a:r>
              <a:rPr lang="en-US" dirty="0" smtClean="0"/>
              <a:t>249 </a:t>
            </a:r>
            <a:r>
              <a:rPr lang="en-US" dirty="0"/>
              <a:t>diseases match the criteria of "jaundice" and "ticks." </a:t>
            </a:r>
          </a:p>
        </p:txBody>
      </p:sp>
    </p:spTree>
    <p:extLst>
      <p:ext uri="{BB962C8B-B14F-4D97-AF65-F5344CB8AC3E}">
        <p14:creationId xmlns:p14="http://schemas.microsoft.com/office/powerpoint/2010/main" val="102778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6250" b="6250"/>
          <a:stretch>
            <a:fillRect/>
          </a:stretch>
        </p:blipFill>
        <p:spPr>
          <a:xfrm>
            <a:off x="381000" y="838200"/>
            <a:ext cx="8382000" cy="5500688"/>
          </a:xfrm>
        </p:spPr>
      </p:pic>
    </p:spTree>
    <p:extLst>
      <p:ext uri="{BB962C8B-B14F-4D97-AF65-F5344CB8AC3E}">
        <p14:creationId xmlns:p14="http://schemas.microsoft.com/office/powerpoint/2010/main" val="178746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r>
              <a:rPr lang="en-US" dirty="0"/>
              <a:t>In summary, all useful infectious disease information can be collected and indexed into a relational database to help practitioners quickly build differential diagnoses and find details about specific diseases. </a:t>
            </a:r>
          </a:p>
        </p:txBody>
      </p:sp>
    </p:spTree>
    <p:extLst>
      <p:ext uri="{BB962C8B-B14F-4D97-AF65-F5344CB8AC3E}">
        <p14:creationId xmlns:p14="http://schemas.microsoft.com/office/powerpoint/2010/main" val="258647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304800"/>
            <a:ext cx="8153400" cy="1524000"/>
          </a:xfrm>
        </p:spPr>
        <p:txBody>
          <a:bodyPr>
            <a:normAutofit/>
          </a:bodyPr>
          <a:lstStyle/>
          <a:p>
            <a:r>
              <a:rPr lang="en-US" dirty="0" smtClean="0"/>
              <a:t>Some Examples of Search Criteria for Zoom-Intersection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2756044"/>
              </p:ext>
            </p:extLst>
          </p:nvPr>
        </p:nvGraphicFramePr>
        <p:xfrm>
          <a:off x="685800" y="1905000"/>
          <a:ext cx="7620000" cy="4724398"/>
        </p:xfrm>
        <a:graphic>
          <a:graphicData uri="http://schemas.openxmlformats.org/drawingml/2006/table">
            <a:tbl>
              <a:tblPr firstRow="1" bandCol="1">
                <a:tableStyleId>{B301B821-A1FF-4177-AEE7-76D212191A09}</a:tableStyleId>
              </a:tblPr>
              <a:tblGrid>
                <a:gridCol w="2123123"/>
                <a:gridCol w="1640594"/>
                <a:gridCol w="1843453"/>
                <a:gridCol w="2012830"/>
              </a:tblGrid>
              <a:tr h="901807">
                <a:tc>
                  <a:txBody>
                    <a:bodyPr/>
                    <a:lstStyle/>
                    <a:p>
                      <a:r>
                        <a:rPr lang="en-US" sz="2400" dirty="0" smtClean="0"/>
                        <a:t>FINDINGS</a:t>
                      </a:r>
                      <a:endParaRPr lang="en-US" sz="2400" dirty="0"/>
                    </a:p>
                  </a:txBody>
                  <a:tcPr marT="45713" marB="45713"/>
                </a:tc>
                <a:tc>
                  <a:txBody>
                    <a:bodyPr/>
                    <a:lstStyle/>
                    <a:p>
                      <a:r>
                        <a:rPr lang="en-US" sz="2400" dirty="0" smtClean="0"/>
                        <a:t>ENTRY</a:t>
                      </a:r>
                      <a:endParaRPr lang="en-US" sz="2400" dirty="0"/>
                    </a:p>
                  </a:txBody>
                  <a:tcPr marT="45713" marB="45713"/>
                </a:tc>
                <a:tc>
                  <a:txBody>
                    <a:bodyPr/>
                    <a:lstStyle/>
                    <a:p>
                      <a:r>
                        <a:rPr lang="en-US" sz="2400" dirty="0" smtClean="0"/>
                        <a:t>VECTOR</a:t>
                      </a:r>
                      <a:endParaRPr lang="en-US" sz="2400" dirty="0"/>
                    </a:p>
                  </a:txBody>
                  <a:tcPr marT="45713" marB="45713"/>
                </a:tc>
                <a:tc>
                  <a:txBody>
                    <a:bodyPr/>
                    <a:lstStyle/>
                    <a:p>
                      <a:r>
                        <a:rPr lang="en-US" sz="2400" dirty="0" smtClean="0"/>
                        <a:t>RESERVOIR</a:t>
                      </a:r>
                      <a:endParaRPr lang="en-US" sz="2400" dirty="0"/>
                    </a:p>
                  </a:txBody>
                  <a:tcPr marT="45713" marB="45713"/>
                </a:tc>
              </a:tr>
              <a:tr h="901807">
                <a:tc>
                  <a:txBody>
                    <a:bodyPr/>
                    <a:lstStyle/>
                    <a:p>
                      <a:r>
                        <a:rPr lang="en-US" sz="2400" dirty="0" smtClean="0"/>
                        <a:t>Abdominal</a:t>
                      </a:r>
                      <a:r>
                        <a:rPr lang="en-US" sz="2400" baseline="0" dirty="0" smtClean="0"/>
                        <a:t> pain</a:t>
                      </a:r>
                      <a:endParaRPr lang="en-US" sz="2400" dirty="0"/>
                    </a:p>
                  </a:txBody>
                  <a:tcPr marT="45713" marB="45713"/>
                </a:tc>
                <a:tc>
                  <a:txBody>
                    <a:bodyPr/>
                    <a:lstStyle/>
                    <a:p>
                      <a:r>
                        <a:rPr lang="en-US" sz="2400" dirty="0" smtClean="0"/>
                        <a:t>Inhale</a:t>
                      </a:r>
                      <a:endParaRPr lang="en-US" sz="2400" dirty="0"/>
                    </a:p>
                  </a:txBody>
                  <a:tcPr marT="45713" marB="45713"/>
                </a:tc>
                <a:tc>
                  <a:txBody>
                    <a:bodyPr/>
                    <a:lstStyle/>
                    <a:p>
                      <a:r>
                        <a:rPr lang="en-US" sz="2400" dirty="0" smtClean="0"/>
                        <a:t>Biting flies</a:t>
                      </a:r>
                      <a:endParaRPr lang="en-US" sz="2400" dirty="0"/>
                    </a:p>
                  </a:txBody>
                  <a:tcPr marT="45713" marB="45713"/>
                </a:tc>
                <a:tc>
                  <a:txBody>
                    <a:bodyPr/>
                    <a:lstStyle/>
                    <a:p>
                      <a:r>
                        <a:rPr lang="en-US" sz="2400" dirty="0" smtClean="0"/>
                        <a:t>Birds</a:t>
                      </a:r>
                      <a:endParaRPr lang="en-US" sz="2400" dirty="0"/>
                    </a:p>
                  </a:txBody>
                  <a:tcPr marT="45713" marB="45713"/>
                </a:tc>
              </a:tr>
              <a:tr h="558585">
                <a:tc>
                  <a:txBody>
                    <a:bodyPr/>
                    <a:lstStyle/>
                    <a:p>
                      <a:r>
                        <a:rPr lang="en-US" sz="2400" dirty="0" smtClean="0"/>
                        <a:t>Encephalitis</a:t>
                      </a:r>
                      <a:endParaRPr lang="en-US" sz="2400" dirty="0"/>
                    </a:p>
                  </a:txBody>
                  <a:tcPr marT="45713" marB="45713"/>
                </a:tc>
                <a:tc>
                  <a:txBody>
                    <a:bodyPr/>
                    <a:lstStyle/>
                    <a:p>
                      <a:r>
                        <a:rPr lang="en-US" sz="2400" dirty="0" smtClean="0"/>
                        <a:t>Ingest</a:t>
                      </a:r>
                      <a:endParaRPr lang="en-US" sz="2400" dirty="0"/>
                    </a:p>
                  </a:txBody>
                  <a:tcPr marT="45713" marB="45713"/>
                </a:tc>
                <a:tc>
                  <a:txBody>
                    <a:bodyPr/>
                    <a:lstStyle/>
                    <a:p>
                      <a:r>
                        <a:rPr lang="en-US" sz="2400" dirty="0" smtClean="0"/>
                        <a:t>Fleas</a:t>
                      </a:r>
                      <a:endParaRPr lang="en-US" sz="2400" dirty="0"/>
                    </a:p>
                  </a:txBody>
                  <a:tcPr marT="45713" marB="45713"/>
                </a:tc>
                <a:tc>
                  <a:txBody>
                    <a:bodyPr/>
                    <a:lstStyle/>
                    <a:p>
                      <a:r>
                        <a:rPr lang="en-US" sz="2400" dirty="0" smtClean="0"/>
                        <a:t>Cats</a:t>
                      </a:r>
                      <a:endParaRPr lang="en-US" sz="2400" dirty="0"/>
                    </a:p>
                  </a:txBody>
                  <a:tcPr marT="45713" marB="45713"/>
                </a:tc>
              </a:tr>
              <a:tr h="901807">
                <a:tc>
                  <a:txBody>
                    <a:bodyPr/>
                    <a:lstStyle/>
                    <a:p>
                      <a:r>
                        <a:rPr lang="en-US" sz="2400" dirty="0" smtClean="0"/>
                        <a:t>Pneumonia</a:t>
                      </a:r>
                      <a:endParaRPr lang="en-US" sz="2400" dirty="0"/>
                    </a:p>
                  </a:txBody>
                  <a:tcPr marT="45713" marB="45713"/>
                </a:tc>
                <a:tc>
                  <a:txBody>
                    <a:bodyPr/>
                    <a:lstStyle/>
                    <a:p>
                      <a:r>
                        <a:rPr lang="en-US" sz="2400" dirty="0" smtClean="0"/>
                        <a:t>Animal bite</a:t>
                      </a:r>
                      <a:endParaRPr lang="en-US" sz="2400" dirty="0"/>
                    </a:p>
                  </a:txBody>
                  <a:tcPr marT="45713" marB="45713"/>
                </a:tc>
                <a:tc>
                  <a:txBody>
                    <a:bodyPr/>
                    <a:lstStyle/>
                    <a:p>
                      <a:r>
                        <a:rPr lang="en-US" sz="2400" dirty="0" smtClean="0"/>
                        <a:t>Lice</a:t>
                      </a:r>
                      <a:endParaRPr lang="en-US" sz="2400" dirty="0"/>
                    </a:p>
                  </a:txBody>
                  <a:tcPr marT="45713" marB="45713"/>
                </a:tc>
                <a:tc>
                  <a:txBody>
                    <a:bodyPr/>
                    <a:lstStyle/>
                    <a:p>
                      <a:r>
                        <a:rPr lang="en-US" sz="2400" dirty="0" smtClean="0"/>
                        <a:t>Cattle</a:t>
                      </a:r>
                      <a:endParaRPr lang="en-US" sz="2400" dirty="0"/>
                    </a:p>
                  </a:txBody>
                  <a:tcPr marT="45713" marB="45713"/>
                </a:tc>
              </a:tr>
              <a:tr h="901807">
                <a:tc>
                  <a:txBody>
                    <a:bodyPr/>
                    <a:lstStyle/>
                    <a:p>
                      <a:r>
                        <a:rPr lang="en-US" sz="2400" dirty="0" smtClean="0"/>
                        <a:t>Jaundice</a:t>
                      </a:r>
                      <a:endParaRPr lang="en-US" sz="2400" dirty="0"/>
                    </a:p>
                  </a:txBody>
                  <a:tcPr marT="45713" marB="45713"/>
                </a:tc>
                <a:tc>
                  <a:txBody>
                    <a:bodyPr/>
                    <a:lstStyle/>
                    <a:p>
                      <a:r>
                        <a:rPr lang="en-US" sz="2400" dirty="0" smtClean="0"/>
                        <a:t>Needle</a:t>
                      </a:r>
                      <a:endParaRPr lang="en-US" sz="2400" dirty="0"/>
                    </a:p>
                  </a:txBody>
                  <a:tcPr marT="45713" marB="45713"/>
                </a:tc>
                <a:tc>
                  <a:txBody>
                    <a:bodyPr/>
                    <a:lstStyle/>
                    <a:p>
                      <a:r>
                        <a:rPr lang="en-US" sz="2400" dirty="0" smtClean="0"/>
                        <a:t>Mosquitoes</a:t>
                      </a:r>
                      <a:endParaRPr lang="en-US" sz="2400" dirty="0"/>
                    </a:p>
                  </a:txBody>
                  <a:tcPr marT="45713" marB="45713"/>
                </a:tc>
                <a:tc>
                  <a:txBody>
                    <a:bodyPr/>
                    <a:lstStyle/>
                    <a:p>
                      <a:r>
                        <a:rPr lang="en-US" sz="2400" dirty="0" smtClean="0"/>
                        <a:t>Dogs</a:t>
                      </a:r>
                      <a:endParaRPr lang="en-US" sz="2400" dirty="0"/>
                    </a:p>
                  </a:txBody>
                  <a:tcPr marT="45713" marB="45713"/>
                </a:tc>
              </a:tr>
              <a:tr h="558585">
                <a:tc>
                  <a:txBody>
                    <a:bodyPr/>
                    <a:lstStyle/>
                    <a:p>
                      <a:r>
                        <a:rPr lang="en-US" sz="2400" dirty="0" smtClean="0"/>
                        <a:t>Stiff</a:t>
                      </a:r>
                      <a:r>
                        <a:rPr lang="en-US" sz="2400" baseline="0" dirty="0" smtClean="0"/>
                        <a:t> Neck</a:t>
                      </a:r>
                      <a:endParaRPr lang="en-US" sz="2400" dirty="0"/>
                    </a:p>
                  </a:txBody>
                  <a:tcPr marT="45713" marB="45713"/>
                </a:tc>
                <a:tc>
                  <a:txBody>
                    <a:bodyPr/>
                    <a:lstStyle/>
                    <a:p>
                      <a:r>
                        <a:rPr lang="en-US" sz="2400" dirty="0" smtClean="0"/>
                        <a:t>Sexual</a:t>
                      </a:r>
                      <a:endParaRPr lang="en-US" sz="2400" dirty="0"/>
                    </a:p>
                  </a:txBody>
                  <a:tcPr marT="45713" marB="45713"/>
                </a:tc>
                <a:tc>
                  <a:txBody>
                    <a:bodyPr/>
                    <a:lstStyle/>
                    <a:p>
                      <a:r>
                        <a:rPr lang="en-US" sz="2400" dirty="0" smtClean="0"/>
                        <a:t>Ticks</a:t>
                      </a:r>
                      <a:endParaRPr lang="en-US" sz="2400" dirty="0"/>
                    </a:p>
                  </a:txBody>
                  <a:tcPr marT="45713" marB="45713"/>
                </a:tc>
                <a:tc>
                  <a:txBody>
                    <a:bodyPr/>
                    <a:lstStyle/>
                    <a:p>
                      <a:r>
                        <a:rPr lang="en-US" sz="2400" dirty="0" smtClean="0"/>
                        <a:t>Fish</a:t>
                      </a:r>
                      <a:endParaRPr lang="en-US" sz="2400" dirty="0"/>
                    </a:p>
                  </a:txBody>
                  <a:tcPr marT="45713" marB="45713"/>
                </a:tc>
              </a:tr>
            </a:tbl>
          </a:graphicData>
        </a:graphic>
      </p:graphicFrame>
      <p:sp>
        <p:nvSpPr>
          <p:cNvPr id="2" name="Date Placeholder 1"/>
          <p:cNvSpPr>
            <a:spLocks noGrp="1"/>
          </p:cNvSpPr>
          <p:nvPr>
            <p:ph type="dt" sz="half" idx="10"/>
          </p:nvPr>
        </p:nvSpPr>
        <p:spPr/>
        <p:txBody>
          <a:bodyPr/>
          <a:lstStyle/>
          <a:p>
            <a:pPr>
              <a:defRPr/>
            </a:pPr>
            <a:fld id="{9A939AB3-1999-4B01-8296-EA7FECC010AB}"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0969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p:txBody>
          <a:bodyPr>
            <a:normAutofit/>
          </a:bodyPr>
          <a:lstStyle/>
          <a:p>
            <a:pPr algn="ctr"/>
            <a:r>
              <a:rPr lang="en-US" sz="4400" b="0" cap="none" dirty="0" smtClean="0"/>
              <a:t>Medical Informatics Problem</a:t>
            </a:r>
          </a:p>
        </p:txBody>
      </p:sp>
      <p:sp>
        <p:nvSpPr>
          <p:cNvPr id="2" name="Date Placeholder 1"/>
          <p:cNvSpPr>
            <a:spLocks noGrp="1"/>
          </p:cNvSpPr>
          <p:nvPr>
            <p:ph type="dt" sz="half" idx="10"/>
          </p:nvPr>
        </p:nvSpPr>
        <p:spPr/>
        <p:txBody>
          <a:bodyPr/>
          <a:lstStyle/>
          <a:p>
            <a:pPr>
              <a:defRPr/>
            </a:pPr>
            <a:fld id="{F4568B81-A817-4390-9E04-E559193A2D8A}"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6BBB0D86-DB68-4910-A236-7FE96D809FF0}" type="slidenum">
              <a:rPr lang="en-US" smtClean="0"/>
              <a:pPr>
                <a:defRPr/>
              </a:pPr>
              <a:t>29</a:t>
            </a:fld>
            <a:endParaRPr lang="en-US"/>
          </a:p>
        </p:txBody>
      </p:sp>
      <p:sp>
        <p:nvSpPr>
          <p:cNvPr id="17410" name="Text Placeholder 1"/>
          <p:cNvSpPr>
            <a:spLocks noGrp="1"/>
          </p:cNvSpPr>
          <p:nvPr>
            <p:ph type="body" idx="4294967295"/>
          </p:nvPr>
        </p:nvSpPr>
        <p:spPr>
          <a:xfrm>
            <a:off x="762000" y="1676400"/>
            <a:ext cx="7808913" cy="2286000"/>
          </a:xfrm>
        </p:spPr>
        <p:txBody>
          <a:bodyPr>
            <a:normAutofit/>
          </a:bodyPr>
          <a:lstStyle/>
          <a:p>
            <a:pPr marL="514350" indent="-514350">
              <a:buSzPct val="100000"/>
              <a:buFont typeface="Tw Cen MT" pitchFamily="34" charset="0"/>
              <a:buAutoNum type="arabicPeriod"/>
            </a:pPr>
            <a:r>
              <a:rPr lang="en-US" sz="3200" dirty="0" smtClean="0">
                <a:solidFill>
                  <a:schemeClr val="tx1"/>
                </a:solidFill>
              </a:rPr>
              <a:t>There is an explosion of information about infectious diseases.</a:t>
            </a:r>
          </a:p>
          <a:p>
            <a:pPr marL="514350" indent="-514350">
              <a:buSzPct val="100000"/>
              <a:buFont typeface="Tw Cen MT" pitchFamily="34" charset="0"/>
              <a:buAutoNum type="arabicPeriod"/>
            </a:pPr>
            <a:r>
              <a:rPr lang="en-US" sz="3200" dirty="0" smtClean="0">
                <a:solidFill>
                  <a:schemeClr val="tx1"/>
                </a:solidFill>
              </a:rPr>
              <a:t>How can we find the specific information we need when we need it?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447800"/>
            <a:ext cx="7772400" cy="3657599"/>
          </a:xfrm>
        </p:spPr>
        <p:txBody>
          <a:bodyPr>
            <a:normAutofit/>
          </a:bodyPr>
          <a:lstStyle/>
          <a:p>
            <a:r>
              <a:rPr lang="en-US" sz="4400" dirty="0" smtClean="0">
                <a:solidFill>
                  <a:schemeClr val="tx1"/>
                </a:solidFill>
                <a:latin typeface="+mj-lt"/>
              </a:rPr>
              <a:t>Presented by</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3200" dirty="0" smtClean="0">
                <a:solidFill>
                  <a:schemeClr val="tx1"/>
                </a:solidFill>
              </a:rPr>
              <a:t>Jay A. Brown, MD, MPH</a:t>
            </a:r>
            <a:br>
              <a:rPr lang="en-US" sz="3200" dirty="0" smtClean="0">
                <a:solidFill>
                  <a:schemeClr val="tx1"/>
                </a:solidFill>
              </a:rPr>
            </a:br>
            <a:r>
              <a:rPr lang="en-US" sz="3200" dirty="0" smtClean="0">
                <a:solidFill>
                  <a:schemeClr val="tx1"/>
                </a:solidFill>
              </a:rPr>
              <a:t>Consultant for the U.S. </a:t>
            </a:r>
            <a:br>
              <a:rPr lang="en-US" sz="3200" dirty="0" smtClean="0">
                <a:solidFill>
                  <a:schemeClr val="tx1"/>
                </a:solidFill>
              </a:rPr>
            </a:br>
            <a:r>
              <a:rPr lang="en-US" sz="3200" dirty="0" smtClean="0">
                <a:solidFill>
                  <a:schemeClr val="tx1"/>
                </a:solidFill>
              </a:rPr>
              <a:t>National Library of Medicine</a:t>
            </a:r>
            <a:endParaRPr lang="en-US" sz="3200" dirty="0">
              <a:solidFill>
                <a:schemeClr val="tx1"/>
              </a:solidFill>
            </a:endParaRPr>
          </a:p>
        </p:txBody>
      </p:sp>
      <p:sp>
        <p:nvSpPr>
          <p:cNvPr id="4" name="Date Placeholder 3"/>
          <p:cNvSpPr>
            <a:spLocks noGrp="1"/>
          </p:cNvSpPr>
          <p:nvPr>
            <p:ph type="dt" sz="half" idx="10"/>
          </p:nvPr>
        </p:nvSpPr>
        <p:spPr/>
        <p:txBody>
          <a:bodyPr/>
          <a:lstStyle/>
          <a:p>
            <a:pPr>
              <a:defRPr/>
            </a:pPr>
            <a:fld id="{C2146EE2-6C34-4055-AD11-0422AB7B6F62}" type="datetime1">
              <a:rPr lang="en-US" smtClean="0"/>
              <a:t>10/4/2014</a:t>
            </a:fld>
            <a:endParaRPr lang="en-US"/>
          </a:p>
        </p:txBody>
      </p:sp>
      <p:sp>
        <p:nvSpPr>
          <p:cNvPr id="5" name="Slide Number Placeholder 4"/>
          <p:cNvSpPr>
            <a:spLocks noGrp="1"/>
          </p:cNvSpPr>
          <p:nvPr>
            <p:ph type="sldNum" sz="quarter" idx="12"/>
          </p:nvPr>
        </p:nvSpPr>
        <p:spPr/>
        <p:txBody>
          <a:bodyPr/>
          <a:lstStyle/>
          <a:p>
            <a:pPr>
              <a:defRPr/>
            </a:pPr>
            <a:fld id="{6BBB0D86-DB68-4910-A236-7FE96D809FF0}" type="slidenum">
              <a:rPr lang="en-US" smtClean="0"/>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eaLnBrk="1" hangingPunct="1"/>
            <a:r>
              <a:rPr lang="en-US" dirty="0" smtClean="0"/>
              <a:t>Public Health Informatics Solution</a:t>
            </a:r>
          </a:p>
        </p:txBody>
      </p:sp>
      <p:sp>
        <p:nvSpPr>
          <p:cNvPr id="18435" name="Text Placeholder 2"/>
          <p:cNvSpPr>
            <a:spLocks noGrp="1"/>
          </p:cNvSpPr>
          <p:nvPr>
            <p:ph idx="1"/>
          </p:nvPr>
        </p:nvSpPr>
        <p:spPr/>
        <p:txBody>
          <a:bodyPr>
            <a:normAutofit/>
          </a:bodyPr>
          <a:lstStyle/>
          <a:p>
            <a:pPr marL="514350" indent="-514350" eaLnBrk="1" hangingPunct="1">
              <a:buSzPct val="99000"/>
              <a:buFont typeface="Tw Cen MT" pitchFamily="34" charset="0"/>
              <a:buAutoNum type="arabicPeriod"/>
            </a:pPr>
            <a:r>
              <a:rPr lang="en-US" dirty="0" smtClean="0"/>
              <a:t>Use available technology.</a:t>
            </a:r>
          </a:p>
          <a:p>
            <a:pPr marL="514350" indent="-514350" eaLnBrk="1" hangingPunct="1">
              <a:buSzPct val="99000"/>
              <a:buFont typeface="Tw Cen MT" pitchFamily="34" charset="0"/>
              <a:buAutoNum type="arabicPeriod"/>
            </a:pPr>
            <a:r>
              <a:rPr lang="en-US" dirty="0" smtClean="0"/>
              <a:t>Index and map the wealth of information.</a:t>
            </a:r>
          </a:p>
          <a:p>
            <a:pPr marL="514350" indent="-514350" eaLnBrk="1" hangingPunct="1">
              <a:buSzPct val="99000"/>
              <a:buFont typeface="Tw Cen MT" pitchFamily="34" charset="0"/>
              <a:buAutoNum type="arabicPeriod"/>
            </a:pPr>
            <a:r>
              <a:rPr lang="en-US" dirty="0" smtClean="0"/>
              <a:t>Create an intelligent database to store the information in such a way that specific information can be easily retrieved.</a:t>
            </a:r>
          </a:p>
          <a:p>
            <a:pPr marL="514350" indent="-514350" eaLnBrk="1" hangingPunct="1">
              <a:buSzPct val="99000"/>
              <a:buFont typeface="Tw Cen MT" pitchFamily="34" charset="0"/>
              <a:buAutoNum type="arabicPeriod"/>
            </a:pPr>
            <a:r>
              <a:rPr lang="en-US" dirty="0" smtClean="0"/>
              <a:t>Use the Internet and mobile Apps to disseminate the information for improvement of medical practice and prevention. </a:t>
            </a:r>
          </a:p>
          <a:p>
            <a:pPr marL="514350" indent="-514350" eaLnBrk="1" hangingPunct="1">
              <a:buSzPct val="99000"/>
              <a:buFont typeface="Tw Cen MT" pitchFamily="34" charset="0"/>
              <a:buAutoNum type="arabicPeriod"/>
            </a:pPr>
            <a:endParaRPr lang="en-US" dirty="0" smtClean="0"/>
          </a:p>
        </p:txBody>
      </p:sp>
      <p:sp>
        <p:nvSpPr>
          <p:cNvPr id="2" name="Date Placeholder 1"/>
          <p:cNvSpPr>
            <a:spLocks noGrp="1"/>
          </p:cNvSpPr>
          <p:nvPr>
            <p:ph type="dt" sz="half" idx="10"/>
          </p:nvPr>
        </p:nvSpPr>
        <p:spPr/>
        <p:txBody>
          <a:bodyPr/>
          <a:lstStyle/>
          <a:p>
            <a:pPr>
              <a:defRPr/>
            </a:pPr>
            <a:fld id="{B1B2AA69-166A-4467-9785-88B97FC1AA6D}"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sz="3800" smtClean="0"/>
              <a:t>Relational Database: A New Tool for Indexing and Mapping Information</a:t>
            </a:r>
          </a:p>
        </p:txBody>
      </p:sp>
      <p:sp>
        <p:nvSpPr>
          <p:cNvPr id="20483" name="Content Placeholder 5"/>
          <p:cNvSpPr>
            <a:spLocks noGrp="1"/>
          </p:cNvSpPr>
          <p:nvPr>
            <p:ph idx="1"/>
          </p:nvPr>
        </p:nvSpPr>
        <p:spPr/>
        <p:txBody>
          <a:bodyPr>
            <a:normAutofit/>
          </a:bodyPr>
          <a:lstStyle/>
          <a:p>
            <a:r>
              <a:rPr lang="en-US" dirty="0" smtClean="0"/>
              <a:t>Like a company database of employees, customers, products, and invoices, information is stored in tables that are linked together.</a:t>
            </a:r>
          </a:p>
          <a:p>
            <a:r>
              <a:rPr lang="en-US" dirty="0" smtClean="0"/>
              <a:t>Indexing is done first by developing a controlled vocabulary specific for the knowledge domain.</a:t>
            </a:r>
          </a:p>
          <a:p>
            <a:r>
              <a:rPr lang="en-US" dirty="0" smtClean="0"/>
              <a:t>Queries allow finding information by search criteria (the indexes) including “OR” and “AND” searches.</a:t>
            </a:r>
          </a:p>
          <a:p>
            <a:r>
              <a:rPr lang="en-US" dirty="0" smtClean="0"/>
              <a:t>Categories are used to “drill down” to find information.</a:t>
            </a:r>
          </a:p>
        </p:txBody>
      </p:sp>
      <p:sp>
        <p:nvSpPr>
          <p:cNvPr id="2" name="Date Placeholder 1"/>
          <p:cNvSpPr>
            <a:spLocks noGrp="1"/>
          </p:cNvSpPr>
          <p:nvPr>
            <p:ph type="dt" sz="half" idx="10"/>
          </p:nvPr>
        </p:nvSpPr>
        <p:spPr/>
        <p:txBody>
          <a:bodyPr/>
          <a:lstStyle/>
          <a:p>
            <a:pPr>
              <a:defRPr/>
            </a:pPr>
            <a:fld id="{28AD5D2D-5FEE-4D0B-91CF-7AD890BC2780}"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31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sz="3800" smtClean="0"/>
              <a:t>Indexing: At the Heart of Intelligence</a:t>
            </a:r>
          </a:p>
        </p:txBody>
      </p:sp>
      <p:sp>
        <p:nvSpPr>
          <p:cNvPr id="22531" name="Content Placeholder 5"/>
          <p:cNvSpPr>
            <a:spLocks noGrp="1"/>
          </p:cNvSpPr>
          <p:nvPr>
            <p:ph idx="1"/>
          </p:nvPr>
        </p:nvSpPr>
        <p:spPr/>
        <p:txBody>
          <a:bodyPr>
            <a:normAutofit/>
          </a:bodyPr>
          <a:lstStyle/>
          <a:p>
            <a:r>
              <a:rPr lang="en-US" dirty="0" smtClean="0"/>
              <a:t>“Indexing is a major problem at the heart of intelligence.” [Roger </a:t>
            </a:r>
            <a:r>
              <a:rPr lang="en-US" dirty="0" err="1" smtClean="0"/>
              <a:t>Schank</a:t>
            </a:r>
            <a:r>
              <a:rPr lang="en-US" dirty="0" smtClean="0"/>
              <a:t>. </a:t>
            </a:r>
            <a:r>
              <a:rPr lang="en-US" i="1" dirty="0" smtClean="0"/>
              <a:t>Tell Me a Story</a:t>
            </a:r>
            <a:r>
              <a:rPr lang="en-US" dirty="0" smtClean="0"/>
              <a:t>, p. 11]</a:t>
            </a:r>
          </a:p>
          <a:p>
            <a:r>
              <a:rPr lang="en-US" dirty="0" smtClean="0"/>
              <a:t>“No intelligent system is likely to function effectively if it cannot find what it knows when it needs to know it.” [</a:t>
            </a:r>
            <a:r>
              <a:rPr lang="en-US" dirty="0" err="1" smtClean="0"/>
              <a:t>Schank</a:t>
            </a:r>
            <a:r>
              <a:rPr lang="en-US" dirty="0" smtClean="0"/>
              <a:t>, p. 112]</a:t>
            </a:r>
          </a:p>
          <a:p>
            <a:r>
              <a:rPr lang="en-US" dirty="0" smtClean="0"/>
              <a:t>Show all diseases that match one or more criteria:</a:t>
            </a:r>
          </a:p>
          <a:p>
            <a:pPr lvl="1"/>
            <a:r>
              <a:rPr lang="en-US" dirty="0" smtClean="0"/>
              <a:t>Central Africa AND petechial rash;</a:t>
            </a:r>
          </a:p>
          <a:p>
            <a:pPr lvl="1"/>
            <a:r>
              <a:rPr lang="en-US" dirty="0" smtClean="0"/>
              <a:t>Cat contact AND diarrhea;</a:t>
            </a:r>
          </a:p>
          <a:p>
            <a:pPr lvl="1"/>
            <a:r>
              <a:rPr lang="en-US" dirty="0" smtClean="0"/>
              <a:t>Tick exposure AND anemia;</a:t>
            </a:r>
          </a:p>
        </p:txBody>
      </p:sp>
      <p:sp>
        <p:nvSpPr>
          <p:cNvPr id="2" name="Date Placeholder 1"/>
          <p:cNvSpPr>
            <a:spLocks noGrp="1"/>
          </p:cNvSpPr>
          <p:nvPr>
            <p:ph type="dt" sz="half" idx="10"/>
          </p:nvPr>
        </p:nvSpPr>
        <p:spPr/>
        <p:txBody>
          <a:bodyPr/>
          <a:lstStyle/>
          <a:p>
            <a:pPr>
              <a:defRPr/>
            </a:pPr>
            <a:fld id="{EBB6086D-C34B-4DFE-B36C-283FF39436E2}"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Indexes Used in IDdx</a:t>
            </a:r>
          </a:p>
        </p:txBody>
      </p:sp>
      <p:sp>
        <p:nvSpPr>
          <p:cNvPr id="23555" name="Content Placeholder 2"/>
          <p:cNvSpPr>
            <a:spLocks noGrp="1"/>
          </p:cNvSpPr>
          <p:nvPr>
            <p:ph idx="1"/>
          </p:nvPr>
        </p:nvSpPr>
        <p:spPr/>
        <p:txBody>
          <a:bodyPr>
            <a:normAutofit/>
          </a:bodyPr>
          <a:lstStyle/>
          <a:p>
            <a:pPr lvl="1">
              <a:buFont typeface="Wingdings" pitchFamily="2" charset="2"/>
              <a:buChar char="§"/>
            </a:pPr>
            <a:r>
              <a:rPr lang="en-US" sz="2800" dirty="0" smtClean="0"/>
              <a:t>Signs and Symptoms</a:t>
            </a:r>
          </a:p>
          <a:p>
            <a:pPr lvl="1">
              <a:buFont typeface="Wingdings" pitchFamily="2" charset="2"/>
              <a:buChar char="§"/>
            </a:pPr>
            <a:r>
              <a:rPr lang="en-US" sz="2800" dirty="0" smtClean="0"/>
              <a:t>Endemic Regions of the World</a:t>
            </a:r>
          </a:p>
          <a:p>
            <a:pPr lvl="1">
              <a:buFont typeface="Wingdings" pitchFamily="2" charset="2"/>
              <a:buChar char="§"/>
            </a:pPr>
            <a:r>
              <a:rPr lang="en-US" sz="2800" dirty="0" smtClean="0"/>
              <a:t>Epidemiological Factors</a:t>
            </a:r>
          </a:p>
          <a:p>
            <a:pPr lvl="2">
              <a:buFont typeface="Wingdings" pitchFamily="2" charset="2"/>
              <a:buChar char="§"/>
            </a:pPr>
            <a:r>
              <a:rPr lang="en-US" dirty="0" smtClean="0"/>
              <a:t>Entry</a:t>
            </a:r>
          </a:p>
          <a:p>
            <a:pPr lvl="2">
              <a:buFont typeface="Wingdings" pitchFamily="2" charset="2"/>
              <a:buChar char="§"/>
            </a:pPr>
            <a:r>
              <a:rPr lang="en-US" dirty="0" smtClean="0"/>
              <a:t>Source</a:t>
            </a:r>
          </a:p>
          <a:p>
            <a:pPr lvl="2">
              <a:buFont typeface="Wingdings" pitchFamily="2" charset="2"/>
              <a:buChar char="§"/>
            </a:pPr>
            <a:r>
              <a:rPr lang="en-US" dirty="0" smtClean="0"/>
              <a:t>Vector</a:t>
            </a:r>
          </a:p>
          <a:p>
            <a:pPr lvl="2">
              <a:buFont typeface="Wingdings" pitchFamily="2" charset="2"/>
              <a:buChar char="§"/>
            </a:pPr>
            <a:r>
              <a:rPr lang="en-US" dirty="0" smtClean="0"/>
              <a:t>Reservoir</a:t>
            </a:r>
          </a:p>
          <a:p>
            <a:pPr lvl="1">
              <a:buFont typeface="Wingdings" pitchFamily="2" charset="2"/>
              <a:buChar char="§"/>
            </a:pPr>
            <a:r>
              <a:rPr lang="en-US" sz="2800" dirty="0" smtClean="0"/>
              <a:t>Occupations</a:t>
            </a:r>
          </a:p>
          <a:p>
            <a:pPr lvl="1">
              <a:buFont typeface="Wingdings" pitchFamily="2" charset="2"/>
              <a:buChar char="§"/>
            </a:pPr>
            <a:r>
              <a:rPr lang="en-US" sz="2800" dirty="0" smtClean="0"/>
              <a:t>Incubation Periods</a:t>
            </a:r>
          </a:p>
          <a:p>
            <a:pPr lvl="1"/>
            <a:endParaRPr lang="en-US" sz="3200" dirty="0" smtClean="0"/>
          </a:p>
        </p:txBody>
      </p:sp>
      <p:sp>
        <p:nvSpPr>
          <p:cNvPr id="2" name="Date Placeholder 1"/>
          <p:cNvSpPr>
            <a:spLocks noGrp="1"/>
          </p:cNvSpPr>
          <p:nvPr>
            <p:ph type="dt" sz="half" idx="10"/>
          </p:nvPr>
        </p:nvSpPr>
        <p:spPr/>
        <p:txBody>
          <a:bodyPr/>
          <a:lstStyle/>
          <a:p>
            <a:pPr>
              <a:defRPr/>
            </a:pPr>
            <a:fld id="{8822A4B3-26D6-48C6-8E10-9E60E469FB90}"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Information</a:t>
            </a:r>
            <a:endParaRPr lang="en-US" dirty="0"/>
          </a:p>
        </p:txBody>
      </p:sp>
      <p:sp>
        <p:nvSpPr>
          <p:cNvPr id="3" name="Content Placeholder 2"/>
          <p:cNvSpPr>
            <a:spLocks noGrp="1"/>
          </p:cNvSpPr>
          <p:nvPr>
            <p:ph idx="1"/>
          </p:nvPr>
        </p:nvSpPr>
        <p:spPr/>
        <p:txBody>
          <a:bodyPr>
            <a:normAutofit/>
          </a:bodyPr>
          <a:lstStyle/>
          <a:p>
            <a:r>
              <a:rPr lang="en-US" dirty="0" smtClean="0"/>
              <a:t>Best and most recent;</a:t>
            </a:r>
          </a:p>
          <a:p>
            <a:r>
              <a:rPr lang="en-US" dirty="0" smtClean="0"/>
              <a:t>Starting point is latest edition of </a:t>
            </a:r>
            <a:r>
              <a:rPr lang="en-US" i="1" dirty="0" smtClean="0"/>
              <a:t>Control of Communicable Diseases Manua</a:t>
            </a:r>
            <a:r>
              <a:rPr lang="en-US" dirty="0" smtClean="0"/>
              <a:t>l (CCDM);</a:t>
            </a:r>
          </a:p>
          <a:p>
            <a:r>
              <a:rPr lang="en-US" dirty="0" smtClean="0"/>
              <a:t>Now available for full-text online access are CCDM, Principles and Practice of Infectious Diseases (PPID), Infectious Diseases (Cohen), and Tropical Infectious Diseases (Guerrant);</a:t>
            </a:r>
          </a:p>
          <a:p>
            <a:r>
              <a:rPr lang="en-US" dirty="0" smtClean="0"/>
              <a:t>Disease findings in IDdx were checked by doing text searches for each finding </a:t>
            </a:r>
            <a:r>
              <a:rPr lang="en-US" dirty="0"/>
              <a:t> </a:t>
            </a:r>
            <a:r>
              <a:rPr lang="en-US" dirty="0" smtClean="0"/>
              <a:t>in each of the online books.</a:t>
            </a:r>
            <a:endParaRPr lang="en-US" dirty="0"/>
          </a:p>
        </p:txBody>
      </p:sp>
      <p:sp>
        <p:nvSpPr>
          <p:cNvPr id="4" name="Date Placeholder 3"/>
          <p:cNvSpPr>
            <a:spLocks noGrp="1"/>
          </p:cNvSpPr>
          <p:nvPr>
            <p:ph type="dt" sz="half" idx="10"/>
          </p:nvPr>
        </p:nvSpPr>
        <p:spPr/>
        <p:txBody>
          <a:bodyPr/>
          <a:lstStyle/>
          <a:p>
            <a:pPr>
              <a:defRPr/>
            </a:pPr>
            <a:fld id="{CEF607BE-21BF-4FFF-81C2-968E5FEA9308}" type="datetime1">
              <a:rPr lang="en-US" smtClean="0"/>
              <a:t>10/4/2014</a:t>
            </a:fld>
            <a:endParaRPr lang="en-US"/>
          </a:p>
        </p:txBody>
      </p:sp>
      <p:sp>
        <p:nvSpPr>
          <p:cNvPr id="5" name="Slide Number Placeholder 4"/>
          <p:cNvSpPr>
            <a:spLocks noGrp="1"/>
          </p:cNvSpPr>
          <p:nvPr>
            <p:ph type="sldNum" sz="quarter" idx="12"/>
          </p:nvPr>
        </p:nvSpPr>
        <p:spPr/>
        <p:txBody>
          <a:bodyPr/>
          <a:lstStyle/>
          <a:p>
            <a:pPr>
              <a:defRPr/>
            </a:pPr>
            <a:fld id="{464009C5-0E4C-4F03-9F5B-7A349BDAB846}" type="slidenum">
              <a:rPr lang="en-US" smtClean="0"/>
              <a:pPr>
                <a:defRPr/>
              </a:pPr>
              <a:t>34</a:t>
            </a:fld>
            <a:endParaRPr lang="en-US"/>
          </a:p>
        </p:txBody>
      </p:sp>
    </p:spTree>
    <p:extLst>
      <p:ext uri="{BB962C8B-B14F-4D97-AF65-F5344CB8AC3E}">
        <p14:creationId xmlns:p14="http://schemas.microsoft.com/office/powerpoint/2010/main" val="261772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References in IDdx</a:t>
            </a:r>
          </a:p>
        </p:txBody>
      </p:sp>
      <p:sp>
        <p:nvSpPr>
          <p:cNvPr id="27651" name="Content Placeholder 2"/>
          <p:cNvSpPr>
            <a:spLocks noGrp="1"/>
          </p:cNvSpPr>
          <p:nvPr>
            <p:ph idx="1"/>
          </p:nvPr>
        </p:nvSpPr>
        <p:spPr/>
        <p:txBody>
          <a:bodyPr/>
          <a:lstStyle/>
          <a:p>
            <a:r>
              <a:rPr lang="en-US" dirty="0" smtClean="0"/>
              <a:t>For a full list of all references used in IDdx, see the bibliography page at </a:t>
            </a:r>
            <a:r>
              <a:rPr lang="en-US" dirty="0" smtClean="0">
                <a:hlinkClick r:id="rId2"/>
              </a:rPr>
              <a:t>http://www.iddx.com/bibliography.html</a:t>
            </a:r>
            <a:endParaRPr lang="en-US" dirty="0" smtClean="0"/>
          </a:p>
        </p:txBody>
      </p:sp>
      <p:sp>
        <p:nvSpPr>
          <p:cNvPr id="2" name="Date Placeholder 1"/>
          <p:cNvSpPr>
            <a:spLocks noGrp="1"/>
          </p:cNvSpPr>
          <p:nvPr>
            <p:ph type="dt" sz="half" idx="10"/>
          </p:nvPr>
        </p:nvSpPr>
        <p:spPr/>
        <p:txBody>
          <a:bodyPr/>
          <a:lstStyle/>
          <a:p>
            <a:pPr>
              <a:defRPr/>
            </a:pPr>
            <a:fld id="{397B3F0A-400D-4A36-A915-F59DD00C4382}"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Knowledge Mapping</a:t>
            </a:r>
          </a:p>
        </p:txBody>
      </p:sp>
      <p:sp>
        <p:nvSpPr>
          <p:cNvPr id="30723" name="Content Placeholder 2"/>
          <p:cNvSpPr>
            <a:spLocks noGrp="1"/>
          </p:cNvSpPr>
          <p:nvPr>
            <p:ph idx="1"/>
          </p:nvPr>
        </p:nvSpPr>
        <p:spPr/>
        <p:txBody>
          <a:bodyPr>
            <a:normAutofit/>
          </a:bodyPr>
          <a:lstStyle/>
          <a:p>
            <a:r>
              <a:rPr lang="en-US" dirty="0" smtClean="0"/>
              <a:t>“Decision support systems can provide preliminary analysis that allows scarce human resources to focus on the key problems while ignoring a vast sea of irrelevancy.” [O’Carroll et al. 2003]</a:t>
            </a:r>
          </a:p>
          <a:p>
            <a:r>
              <a:rPr lang="en-US" dirty="0" smtClean="0"/>
              <a:t>Knowledge is information in context.</a:t>
            </a:r>
          </a:p>
          <a:p>
            <a:r>
              <a:rPr lang="en-US" dirty="0" smtClean="0"/>
              <a:t>Mapping means pulling together and sifting information from a lot of different sources.</a:t>
            </a:r>
          </a:p>
          <a:p>
            <a:r>
              <a:rPr lang="en-US" dirty="0" smtClean="0"/>
              <a:t>Knowledge mapping is comprehensively collecting and systematically indexing a knowledge domain.</a:t>
            </a:r>
          </a:p>
        </p:txBody>
      </p:sp>
      <p:sp>
        <p:nvSpPr>
          <p:cNvPr id="2" name="Date Placeholder 1"/>
          <p:cNvSpPr>
            <a:spLocks noGrp="1"/>
          </p:cNvSpPr>
          <p:nvPr>
            <p:ph type="dt" sz="half" idx="10"/>
          </p:nvPr>
        </p:nvSpPr>
        <p:spPr/>
        <p:txBody>
          <a:bodyPr/>
          <a:lstStyle/>
          <a:p>
            <a:pPr>
              <a:defRPr/>
            </a:pPr>
            <a:fld id="{7BA47142-2920-4285-825E-DA9FD937E9DB}"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Knowledge Mapping</a:t>
            </a:r>
          </a:p>
        </p:txBody>
      </p:sp>
      <p:sp>
        <p:nvSpPr>
          <p:cNvPr id="31747" name="Content Placeholder 3"/>
          <p:cNvSpPr>
            <a:spLocks noGrp="1"/>
          </p:cNvSpPr>
          <p:nvPr>
            <p:ph idx="1"/>
          </p:nvPr>
        </p:nvSpPr>
        <p:spPr/>
        <p:txBody>
          <a:bodyPr>
            <a:normAutofit/>
          </a:bodyPr>
          <a:lstStyle/>
          <a:p>
            <a:pPr eaLnBrk="1" hangingPunct="1">
              <a:buSzPct val="100000"/>
              <a:buFont typeface="Wingdings" pitchFamily="2" charset="2"/>
              <a:buChar char="§"/>
            </a:pPr>
            <a:r>
              <a:rPr lang="en-US" dirty="0" smtClean="0">
                <a:ea typeface="MS Mincho" pitchFamily="49" charset="-128"/>
                <a:cs typeface="Tahoma" pitchFamily="34" charset="0"/>
              </a:rPr>
              <a:t>Begins with the big picture;</a:t>
            </a:r>
          </a:p>
          <a:p>
            <a:pPr eaLnBrk="1" hangingPunct="1">
              <a:buSzPct val="100000"/>
              <a:buFont typeface="Wingdings" pitchFamily="2" charset="2"/>
              <a:buChar char="§"/>
            </a:pPr>
            <a:r>
              <a:rPr lang="en-US" dirty="0" smtClean="0">
                <a:ea typeface="MS Mincho" pitchFamily="49" charset="-128"/>
                <a:cs typeface="Tahoma" pitchFamily="34" charset="0"/>
              </a:rPr>
              <a:t>Helps one not to get lost in the details;</a:t>
            </a:r>
          </a:p>
          <a:p>
            <a:pPr eaLnBrk="1" hangingPunct="1">
              <a:buSzPct val="100000"/>
              <a:buFont typeface="Wingdings" pitchFamily="2" charset="2"/>
              <a:buChar char="§"/>
            </a:pPr>
            <a:r>
              <a:rPr lang="en-US" dirty="0" smtClean="0">
                <a:ea typeface="MS Mincho" pitchFamily="49" charset="-128"/>
                <a:cs typeface="Tahoma" pitchFamily="34" charset="0"/>
              </a:rPr>
              <a:t>Keeps all information in context of the whole;</a:t>
            </a:r>
          </a:p>
          <a:p>
            <a:pPr eaLnBrk="1" hangingPunct="1">
              <a:buSzPct val="100000"/>
              <a:buFont typeface="Wingdings" pitchFamily="2" charset="2"/>
              <a:buChar char="§"/>
            </a:pPr>
            <a:r>
              <a:rPr lang="en-US" dirty="0" smtClean="0">
                <a:ea typeface="MS Mincho" pitchFamily="49" charset="-128"/>
                <a:cs typeface="Tahoma" pitchFamily="34" charset="0"/>
              </a:rPr>
              <a:t>Distills the facts from the vast sea of data;</a:t>
            </a:r>
          </a:p>
          <a:p>
            <a:pPr eaLnBrk="1" hangingPunct="1">
              <a:buSzPct val="100000"/>
              <a:buFont typeface="Wingdings" pitchFamily="2" charset="2"/>
              <a:buChar char="§"/>
            </a:pPr>
            <a:r>
              <a:rPr lang="en-US" dirty="0" smtClean="0">
                <a:ea typeface="MS Mincho" pitchFamily="49" charset="-128"/>
                <a:cs typeface="Tahoma" pitchFamily="34" charset="0"/>
              </a:rPr>
              <a:t>Most useful in information-intensive specialties;</a:t>
            </a:r>
          </a:p>
          <a:p>
            <a:pPr eaLnBrk="1" hangingPunct="1"/>
            <a:endParaRPr lang="en-US" dirty="0" smtClean="0">
              <a:ea typeface="MS Mincho" pitchFamily="49" charset="-128"/>
              <a:cs typeface="Tahoma" pitchFamily="34" charset="0"/>
            </a:endParaRPr>
          </a:p>
        </p:txBody>
      </p:sp>
      <p:sp>
        <p:nvSpPr>
          <p:cNvPr id="2" name="Date Placeholder 1"/>
          <p:cNvSpPr>
            <a:spLocks noGrp="1"/>
          </p:cNvSpPr>
          <p:nvPr>
            <p:ph type="dt" sz="half" idx="10"/>
          </p:nvPr>
        </p:nvSpPr>
        <p:spPr/>
        <p:txBody>
          <a:bodyPr/>
          <a:lstStyle/>
          <a:p>
            <a:pPr>
              <a:defRPr/>
            </a:pPr>
            <a:fld id="{DF52974A-AF07-44F4-B35C-C76E5038458A}"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457200"/>
            <a:ext cx="8153400" cy="990600"/>
          </a:xfrm>
        </p:spPr>
        <p:txBody>
          <a:bodyPr/>
          <a:lstStyle/>
          <a:p>
            <a:r>
              <a:rPr lang="en-US" dirty="0" smtClean="0"/>
              <a:t>Categories of Findings</a:t>
            </a:r>
          </a:p>
        </p:txBody>
      </p:sp>
      <p:graphicFrame>
        <p:nvGraphicFramePr>
          <p:cNvPr id="5" name="Content Placeholder 4"/>
          <p:cNvGraphicFramePr>
            <a:graphicFrameLocks noGrp="1"/>
          </p:cNvGraphicFramePr>
          <p:nvPr>
            <p:ph idx="1"/>
          </p:nvPr>
        </p:nvGraphicFramePr>
        <p:xfrm>
          <a:off x="612775" y="1600200"/>
          <a:ext cx="8150225" cy="4088676"/>
        </p:xfrm>
        <a:graphic>
          <a:graphicData uri="http://schemas.openxmlformats.org/drawingml/2006/table">
            <a:tbl>
              <a:tblPr firstRow="1" bandRow="1">
                <a:tableStyleId>{5C22544A-7EE6-4342-B048-85BDC9FD1C3A}</a:tableStyleId>
              </a:tblPr>
              <a:tblGrid>
                <a:gridCol w="1149611"/>
                <a:gridCol w="3047326"/>
                <a:gridCol w="1070682"/>
                <a:gridCol w="2882606"/>
              </a:tblGrid>
              <a:tr h="544286">
                <a:tc>
                  <a:txBody>
                    <a:bodyPr/>
                    <a:lstStyle/>
                    <a:p>
                      <a:pPr algn="ctr"/>
                      <a:r>
                        <a:rPr lang="en-US" sz="2400" dirty="0" smtClean="0"/>
                        <a:t>Prefix</a:t>
                      </a:r>
                      <a:endParaRPr lang="en-US" sz="2400" dirty="0"/>
                    </a:p>
                  </a:txBody>
                  <a:tcPr/>
                </a:tc>
                <a:tc>
                  <a:txBody>
                    <a:bodyPr/>
                    <a:lstStyle/>
                    <a:p>
                      <a:r>
                        <a:rPr lang="en-US" sz="2400" dirty="0" smtClean="0"/>
                        <a:t>Finding Category</a:t>
                      </a:r>
                      <a:endParaRPr lang="en-US" sz="2400" dirty="0"/>
                    </a:p>
                  </a:txBody>
                  <a:tcPr/>
                </a:tc>
                <a:tc>
                  <a:txBody>
                    <a:bodyPr/>
                    <a:lstStyle/>
                    <a:p>
                      <a:pPr algn="ctr"/>
                      <a:r>
                        <a:rPr lang="en-US" sz="2400" dirty="0" smtClean="0"/>
                        <a:t>Prefix</a:t>
                      </a:r>
                      <a:endParaRPr lang="en-US" sz="2400" dirty="0"/>
                    </a:p>
                  </a:txBody>
                  <a:tcPr/>
                </a:tc>
                <a:tc>
                  <a:txBody>
                    <a:bodyPr/>
                    <a:lstStyle/>
                    <a:p>
                      <a:r>
                        <a:rPr lang="en-US" sz="2400" dirty="0" smtClean="0"/>
                        <a:t>Finding Category</a:t>
                      </a:r>
                      <a:endParaRPr lang="en-US" sz="2400" dirty="0"/>
                    </a:p>
                  </a:txBody>
                  <a:tcPr/>
                </a:tc>
              </a:tr>
              <a:tr h="544286">
                <a:tc>
                  <a:txBody>
                    <a:bodyPr/>
                    <a:lstStyle/>
                    <a:p>
                      <a:pPr algn="ctr"/>
                      <a:r>
                        <a:rPr lang="en-US" sz="2400" b="1" dirty="0" smtClean="0"/>
                        <a:t>&gt;</a:t>
                      </a:r>
                      <a:endParaRPr lang="en-US" sz="2400" b="1" dirty="0"/>
                    </a:p>
                  </a:txBody>
                  <a:tcPr/>
                </a:tc>
                <a:tc>
                  <a:txBody>
                    <a:bodyPr/>
                    <a:lstStyle/>
                    <a:p>
                      <a:r>
                        <a:rPr lang="en-US" sz="2400" b="1" dirty="0" smtClean="0"/>
                        <a:t>General</a:t>
                      </a:r>
                      <a:endParaRPr lang="en-US" sz="2400" b="1" dirty="0"/>
                    </a:p>
                  </a:txBody>
                  <a:tcPr/>
                </a:tc>
                <a:tc>
                  <a:txBody>
                    <a:bodyPr/>
                    <a:lstStyle/>
                    <a:p>
                      <a:pPr algn="ctr"/>
                      <a:r>
                        <a:rPr lang="en-US" sz="2400" b="1" dirty="0" smtClean="0"/>
                        <a:t>O</a:t>
                      </a:r>
                      <a:endParaRPr lang="en-US" sz="2400" b="1" dirty="0"/>
                    </a:p>
                  </a:txBody>
                  <a:tcPr/>
                </a:tc>
                <a:tc>
                  <a:txBody>
                    <a:bodyPr/>
                    <a:lstStyle/>
                    <a:p>
                      <a:r>
                        <a:rPr lang="en-US" sz="2400" b="1" dirty="0" smtClean="0"/>
                        <a:t>Ophthalmologic</a:t>
                      </a:r>
                      <a:endParaRPr lang="en-US" sz="2400" b="1" dirty="0"/>
                    </a:p>
                  </a:txBody>
                  <a:tcPr/>
                </a:tc>
              </a:tr>
              <a:tr h="544286">
                <a:tc>
                  <a:txBody>
                    <a:bodyPr/>
                    <a:lstStyle/>
                    <a:p>
                      <a:pPr algn="ctr"/>
                      <a:r>
                        <a:rPr lang="en-US" sz="2400" b="1" dirty="0" smtClean="0"/>
                        <a:t>C</a:t>
                      </a:r>
                      <a:endParaRPr lang="en-US" sz="2400" b="1" dirty="0"/>
                    </a:p>
                  </a:txBody>
                  <a:tcPr/>
                </a:tc>
                <a:tc>
                  <a:txBody>
                    <a:bodyPr/>
                    <a:lstStyle/>
                    <a:p>
                      <a:r>
                        <a:rPr lang="en-US" sz="2400" b="1" dirty="0" smtClean="0"/>
                        <a:t>Cardiovascular</a:t>
                      </a:r>
                      <a:endParaRPr lang="en-US" sz="2400" b="1" dirty="0"/>
                    </a:p>
                  </a:txBody>
                  <a:tcPr/>
                </a:tc>
                <a:tc>
                  <a:txBody>
                    <a:bodyPr/>
                    <a:lstStyle/>
                    <a:p>
                      <a:pPr algn="ctr"/>
                      <a:r>
                        <a:rPr lang="en-US" sz="2400" b="1" dirty="0" smtClean="0"/>
                        <a:t>R</a:t>
                      </a:r>
                      <a:endParaRPr lang="en-US" sz="2400" b="1" dirty="0"/>
                    </a:p>
                  </a:txBody>
                  <a:tcPr/>
                </a:tc>
                <a:tc>
                  <a:txBody>
                    <a:bodyPr/>
                    <a:lstStyle/>
                    <a:p>
                      <a:r>
                        <a:rPr lang="en-US" sz="2400" b="1" dirty="0" smtClean="0"/>
                        <a:t>Respiratory</a:t>
                      </a:r>
                      <a:endParaRPr lang="en-US" sz="2400" b="1" dirty="0"/>
                    </a:p>
                  </a:txBody>
                  <a:tcPr/>
                </a:tc>
              </a:tr>
              <a:tr h="544286">
                <a:tc>
                  <a:txBody>
                    <a:bodyPr/>
                    <a:lstStyle/>
                    <a:p>
                      <a:pPr algn="ctr"/>
                      <a:r>
                        <a:rPr lang="en-US" sz="2400" b="1" dirty="0" smtClean="0"/>
                        <a:t>E</a:t>
                      </a:r>
                      <a:endParaRPr lang="en-US" sz="2400" b="1" dirty="0"/>
                    </a:p>
                  </a:txBody>
                  <a:tcPr/>
                </a:tc>
                <a:tc>
                  <a:txBody>
                    <a:bodyPr/>
                    <a:lstStyle/>
                    <a:p>
                      <a:r>
                        <a:rPr lang="en-US" sz="2400" b="1" dirty="0" smtClean="0"/>
                        <a:t>Ears, Nose &amp; Throat</a:t>
                      </a:r>
                      <a:endParaRPr lang="en-US" sz="2400" b="1" dirty="0"/>
                    </a:p>
                  </a:txBody>
                  <a:tcPr/>
                </a:tc>
                <a:tc>
                  <a:txBody>
                    <a:bodyPr/>
                    <a:lstStyle/>
                    <a:p>
                      <a:pPr algn="ctr"/>
                      <a:r>
                        <a:rPr lang="en-US" sz="2400" b="1" dirty="0" smtClean="0"/>
                        <a:t>S</a:t>
                      </a:r>
                      <a:endParaRPr lang="en-US" sz="2400" b="1" dirty="0"/>
                    </a:p>
                  </a:txBody>
                  <a:tcPr/>
                </a:tc>
                <a:tc>
                  <a:txBody>
                    <a:bodyPr/>
                    <a:lstStyle/>
                    <a:p>
                      <a:r>
                        <a:rPr lang="en-US" sz="2400" b="1" dirty="0" smtClean="0"/>
                        <a:t>Skin</a:t>
                      </a:r>
                      <a:endParaRPr lang="en-US" sz="2400" b="1" dirty="0"/>
                    </a:p>
                  </a:txBody>
                  <a:tcPr/>
                </a:tc>
              </a:tr>
              <a:tr h="544286">
                <a:tc>
                  <a:txBody>
                    <a:bodyPr/>
                    <a:lstStyle/>
                    <a:p>
                      <a:pPr algn="ctr"/>
                      <a:r>
                        <a:rPr lang="en-US" sz="2400" b="1" dirty="0" smtClean="0"/>
                        <a:t>G</a:t>
                      </a:r>
                      <a:endParaRPr lang="en-US" sz="2400" b="1" dirty="0"/>
                    </a:p>
                  </a:txBody>
                  <a:tcPr/>
                </a:tc>
                <a:tc>
                  <a:txBody>
                    <a:bodyPr/>
                    <a:lstStyle/>
                    <a:p>
                      <a:r>
                        <a:rPr lang="en-US" sz="2400" b="1" dirty="0" smtClean="0"/>
                        <a:t>Gastrointestinal</a:t>
                      </a:r>
                      <a:endParaRPr lang="en-US" sz="2400" b="1" dirty="0"/>
                    </a:p>
                  </a:txBody>
                  <a:tcPr/>
                </a:tc>
                <a:tc>
                  <a:txBody>
                    <a:bodyPr/>
                    <a:lstStyle/>
                    <a:p>
                      <a:pPr algn="ctr"/>
                      <a:r>
                        <a:rPr lang="en-US" sz="2400" b="1" dirty="0" smtClean="0"/>
                        <a:t>U</a:t>
                      </a:r>
                      <a:endParaRPr lang="en-US" sz="2400" b="1" dirty="0"/>
                    </a:p>
                  </a:txBody>
                  <a:tcPr/>
                </a:tc>
                <a:tc>
                  <a:txBody>
                    <a:bodyPr/>
                    <a:lstStyle/>
                    <a:p>
                      <a:r>
                        <a:rPr lang="en-US" sz="2400" b="1" dirty="0" smtClean="0"/>
                        <a:t>Genitourinary</a:t>
                      </a:r>
                      <a:endParaRPr lang="en-US" sz="2400" b="1" dirty="0"/>
                    </a:p>
                  </a:txBody>
                  <a:tcPr/>
                </a:tc>
              </a:tr>
              <a:tr h="544286">
                <a:tc>
                  <a:txBody>
                    <a:bodyPr/>
                    <a:lstStyle/>
                    <a:p>
                      <a:pPr algn="ctr"/>
                      <a:r>
                        <a:rPr lang="en-US" sz="2400" b="1" dirty="0" smtClean="0"/>
                        <a:t>H</a:t>
                      </a:r>
                      <a:endParaRPr lang="en-US" sz="2400" b="1" dirty="0"/>
                    </a:p>
                  </a:txBody>
                  <a:tcPr/>
                </a:tc>
                <a:tc>
                  <a:txBody>
                    <a:bodyPr/>
                    <a:lstStyle/>
                    <a:p>
                      <a:r>
                        <a:rPr lang="en-US" sz="2400" b="1" dirty="0" smtClean="0"/>
                        <a:t>Hematologic</a:t>
                      </a:r>
                      <a:endParaRPr lang="en-US" sz="2400" b="1" dirty="0"/>
                    </a:p>
                  </a:txBody>
                  <a:tcPr/>
                </a:tc>
                <a:tc>
                  <a:txBody>
                    <a:bodyPr/>
                    <a:lstStyle/>
                    <a:p>
                      <a:pPr algn="ctr"/>
                      <a:r>
                        <a:rPr lang="en-US" sz="2400" b="1" dirty="0" smtClean="0"/>
                        <a:t>X</a:t>
                      </a:r>
                      <a:endParaRPr lang="en-US" sz="2400" b="1" dirty="0"/>
                    </a:p>
                  </a:txBody>
                  <a:tcPr/>
                </a:tc>
                <a:tc>
                  <a:txBody>
                    <a:bodyPr/>
                    <a:lstStyle/>
                    <a:p>
                      <a:r>
                        <a:rPr lang="en-US" sz="2400" b="1" dirty="0" smtClean="0"/>
                        <a:t>Chest X-ray</a:t>
                      </a:r>
                      <a:endParaRPr lang="en-US" sz="2400" b="1" dirty="0"/>
                    </a:p>
                  </a:txBody>
                  <a:tcPr/>
                </a:tc>
              </a:tr>
              <a:tr h="544286">
                <a:tc>
                  <a:txBody>
                    <a:bodyPr/>
                    <a:lstStyle/>
                    <a:p>
                      <a:pPr algn="ctr"/>
                      <a:r>
                        <a:rPr lang="en-US" sz="2400" b="1" dirty="0" smtClean="0"/>
                        <a:t>M</a:t>
                      </a:r>
                      <a:endParaRPr lang="en-US" sz="2400" b="1" dirty="0"/>
                    </a:p>
                  </a:txBody>
                  <a:tcPr/>
                </a:tc>
                <a:tc>
                  <a:txBody>
                    <a:bodyPr/>
                    <a:lstStyle/>
                    <a:p>
                      <a:r>
                        <a:rPr lang="en-US" sz="2400" b="1" dirty="0" smtClean="0"/>
                        <a:t>Musculoskeletal</a:t>
                      </a:r>
                      <a:endParaRPr lang="en-US" sz="2400" b="1" dirty="0"/>
                    </a:p>
                  </a:txBody>
                  <a:tcPr/>
                </a:tc>
                <a:tc>
                  <a:txBody>
                    <a:bodyPr/>
                    <a:lstStyle/>
                    <a:p>
                      <a:pPr algn="ctr"/>
                      <a:r>
                        <a:rPr lang="en-US" sz="2400" b="1" dirty="0" smtClean="0"/>
                        <a:t>*</a:t>
                      </a:r>
                      <a:endParaRPr lang="en-US" sz="2400" b="1" dirty="0"/>
                    </a:p>
                  </a:txBody>
                  <a:tcPr/>
                </a:tc>
                <a:tc>
                  <a:txBody>
                    <a:bodyPr/>
                    <a:lstStyle/>
                    <a:p>
                      <a:r>
                        <a:rPr lang="en-US" sz="2400" b="1" dirty="0" smtClean="0"/>
                        <a:t>Complication</a:t>
                      </a:r>
                      <a:endParaRPr lang="en-US" sz="2400" b="1" dirty="0"/>
                    </a:p>
                  </a:txBody>
                  <a:tcPr/>
                </a:tc>
              </a:tr>
            </a:tbl>
          </a:graphicData>
        </a:graphic>
      </p:graphicFrame>
      <p:sp>
        <p:nvSpPr>
          <p:cNvPr id="2" name="Date Placeholder 1"/>
          <p:cNvSpPr>
            <a:spLocks noGrp="1"/>
          </p:cNvSpPr>
          <p:nvPr>
            <p:ph type="dt" sz="half" idx="10"/>
          </p:nvPr>
        </p:nvSpPr>
        <p:spPr/>
        <p:txBody>
          <a:bodyPr/>
          <a:lstStyle/>
          <a:p>
            <a:pPr>
              <a:defRPr/>
            </a:pPr>
            <a:fld id="{46CFEA25-1D49-4945-83BD-29CAC7DFDC69}"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4"/>
          <p:cNvSpPr>
            <a:spLocks noGrp="1" noChangeArrowheads="1"/>
          </p:cNvSpPr>
          <p:nvPr>
            <p:ph type="title"/>
          </p:nvPr>
        </p:nvSpPr>
        <p:spPr>
          <a:xfrm>
            <a:off x="381000" y="228600"/>
            <a:ext cx="8305800" cy="1295400"/>
          </a:xfrm>
        </p:spPr>
        <p:txBody>
          <a:bodyPr>
            <a:normAutofit/>
          </a:bodyPr>
          <a:lstStyle/>
          <a:p>
            <a:pPr eaLnBrk="1" hangingPunct="1"/>
            <a:r>
              <a:rPr lang="en-US" dirty="0" smtClean="0"/>
              <a:t>Four Major Tables in the Database</a:t>
            </a:r>
          </a:p>
        </p:txBody>
      </p:sp>
      <p:sp>
        <p:nvSpPr>
          <p:cNvPr id="2" name="Date Placeholder 1"/>
          <p:cNvSpPr>
            <a:spLocks noGrp="1"/>
          </p:cNvSpPr>
          <p:nvPr>
            <p:ph type="dt" sz="half" idx="10"/>
          </p:nvPr>
        </p:nvSpPr>
        <p:spPr/>
        <p:txBody>
          <a:bodyPr/>
          <a:lstStyle/>
          <a:p>
            <a:pPr>
              <a:defRPr/>
            </a:pPr>
            <a:fld id="{8CB6E524-378C-430B-9B0F-E6CDD33A2E8C}" type="datetime1">
              <a:rPr lang="en-US" smtClean="0"/>
              <a:t>10/4/2014</a:t>
            </a:fld>
            <a:endParaRPr lang="en-US"/>
          </a:p>
        </p:txBody>
      </p:sp>
      <p:sp>
        <p:nvSpPr>
          <p:cNvPr id="33795" name="Slide Number Placeholder 4"/>
          <p:cNvSpPr>
            <a:spLocks noGrp="1"/>
          </p:cNvSpPr>
          <p:nvPr>
            <p:ph type="sldNum" sz="quarter" idx="12"/>
          </p:nvPr>
        </p:nvSpPr>
        <p:spPr bwMode="auto">
          <a:ln>
            <a:miter lim="800000"/>
            <a:headEnd/>
            <a:tailEnd/>
          </a:ln>
        </p:spPr>
        <p:txBody>
          <a:bodyPr wrap="square" lIns="91440" tIns="45720" rIns="91440" bIns="45720" numCol="1" anchor="t" compatLnSpc="1">
            <a:prstTxWarp prst="textNoShape">
              <a:avLst/>
            </a:prstTxWarp>
            <a:normAutofit/>
          </a:bodyPr>
          <a:lstStyle/>
          <a:p>
            <a:pPr>
              <a:defRPr/>
            </a:pPr>
            <a:fld id="{998742EB-A7BC-495A-A0C8-003895809B35}" type="slidenum">
              <a:rPr lang="en-US"/>
              <a:pPr>
                <a:defRPr/>
              </a:pPr>
              <a:t>39</a:t>
            </a:fld>
            <a:endParaRPr lang="en-US"/>
          </a:p>
        </p:txBody>
      </p:sp>
      <p:sp>
        <p:nvSpPr>
          <p:cNvPr id="39940" name="Rectangle 2"/>
          <p:cNvSpPr>
            <a:spLocks noChangeArrowheads="1"/>
          </p:cNvSpPr>
          <p:nvPr/>
        </p:nvSpPr>
        <p:spPr bwMode="auto">
          <a:xfrm>
            <a:off x="381000" y="1676400"/>
            <a:ext cx="1905000" cy="1143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800" b="1">
                <a:solidFill>
                  <a:schemeClr val="bg1"/>
                </a:solidFill>
                <a:latin typeface="Calibri" pitchFamily="34" charset="0"/>
              </a:rPr>
              <a:t>Findings</a:t>
            </a:r>
          </a:p>
        </p:txBody>
      </p:sp>
      <p:sp>
        <p:nvSpPr>
          <p:cNvPr id="39941" name="Rectangle 3"/>
          <p:cNvSpPr>
            <a:spLocks noChangeArrowheads="1"/>
          </p:cNvSpPr>
          <p:nvPr/>
        </p:nvSpPr>
        <p:spPr bwMode="auto">
          <a:xfrm>
            <a:off x="381000" y="4114800"/>
            <a:ext cx="1905000" cy="1143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800" b="1">
                <a:solidFill>
                  <a:schemeClr val="bg1"/>
                </a:solidFill>
                <a:latin typeface="Calibri" pitchFamily="34" charset="0"/>
              </a:rPr>
              <a:t>Diseases</a:t>
            </a:r>
          </a:p>
        </p:txBody>
      </p:sp>
      <p:sp>
        <p:nvSpPr>
          <p:cNvPr id="39942" name="Rectangle 4"/>
          <p:cNvSpPr>
            <a:spLocks noChangeArrowheads="1"/>
          </p:cNvSpPr>
          <p:nvPr/>
        </p:nvSpPr>
        <p:spPr bwMode="auto">
          <a:xfrm>
            <a:off x="3265488" y="4114800"/>
            <a:ext cx="1905000" cy="1143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800" b="1">
                <a:solidFill>
                  <a:schemeClr val="bg1"/>
                </a:solidFill>
                <a:latin typeface="Calibri" pitchFamily="34" charset="0"/>
              </a:rPr>
              <a:t>Job Tasks</a:t>
            </a:r>
          </a:p>
        </p:txBody>
      </p:sp>
      <p:sp>
        <p:nvSpPr>
          <p:cNvPr id="39943" name="Rectangle 6"/>
          <p:cNvSpPr>
            <a:spLocks noChangeArrowheads="1"/>
          </p:cNvSpPr>
          <p:nvPr/>
        </p:nvSpPr>
        <p:spPr bwMode="auto">
          <a:xfrm>
            <a:off x="6122988" y="4114800"/>
            <a:ext cx="1905000" cy="1143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800" b="1">
                <a:solidFill>
                  <a:schemeClr val="bg1"/>
                </a:solidFill>
                <a:latin typeface="Calibri" pitchFamily="34" charset="0"/>
              </a:rPr>
              <a:t>Jobs</a:t>
            </a:r>
          </a:p>
        </p:txBody>
      </p:sp>
      <p:cxnSp>
        <p:nvCxnSpPr>
          <p:cNvPr id="39944" name="AutoShape 8"/>
          <p:cNvCxnSpPr>
            <a:cxnSpLocks noChangeShapeType="1"/>
            <a:stCxn id="39941" idx="3"/>
            <a:endCxn id="39942" idx="1"/>
          </p:cNvCxnSpPr>
          <p:nvPr/>
        </p:nvCxnSpPr>
        <p:spPr bwMode="auto">
          <a:xfrm>
            <a:off x="2286000" y="4686300"/>
            <a:ext cx="979488" cy="1588"/>
          </a:xfrm>
          <a:prstGeom prst="straightConnector1">
            <a:avLst/>
          </a:prstGeom>
          <a:noFill/>
          <a:ln w="635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9945" name="AutoShape 10"/>
          <p:cNvCxnSpPr>
            <a:cxnSpLocks noChangeShapeType="1"/>
            <a:stCxn id="39942" idx="3"/>
            <a:endCxn id="39943" idx="1"/>
          </p:cNvCxnSpPr>
          <p:nvPr/>
        </p:nvCxnSpPr>
        <p:spPr bwMode="auto">
          <a:xfrm>
            <a:off x="5170488" y="4686300"/>
            <a:ext cx="952500" cy="1588"/>
          </a:xfrm>
          <a:prstGeom prst="straightConnector1">
            <a:avLst/>
          </a:prstGeom>
          <a:noFill/>
          <a:ln w="635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9946" name="AutoShape 13"/>
          <p:cNvCxnSpPr>
            <a:cxnSpLocks noChangeShapeType="1"/>
          </p:cNvCxnSpPr>
          <p:nvPr/>
        </p:nvCxnSpPr>
        <p:spPr bwMode="auto">
          <a:xfrm>
            <a:off x="1333500" y="2819400"/>
            <a:ext cx="0" cy="1295400"/>
          </a:xfrm>
          <a:prstGeom prst="straightConnector1">
            <a:avLst/>
          </a:prstGeom>
          <a:noFill/>
          <a:ln w="635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0" y="533400"/>
            <a:ext cx="9144000" cy="2011362"/>
          </a:xfrm>
        </p:spPr>
        <p:txBody>
          <a:bodyPr>
            <a:noAutofit/>
          </a:bodyPr>
          <a:lstStyle/>
          <a:p>
            <a:pPr algn="ctr" eaLnBrk="1" hangingPunct="1"/>
            <a:r>
              <a:rPr lang="en-US" sz="4000" b="0" cap="none" dirty="0" smtClean="0"/>
              <a:t>Using infectious disease information </a:t>
            </a:r>
            <a:r>
              <a:rPr lang="en-US" sz="4000" dirty="0" smtClean="0"/>
              <a:t>is an important priority in global public health</a:t>
            </a:r>
            <a:r>
              <a:rPr lang="en-US" sz="4000" dirty="0"/>
              <a:t>.</a:t>
            </a:r>
            <a:endParaRPr lang="en-US" sz="4000" b="0" cap="none" dirty="0" smtClean="0"/>
          </a:p>
        </p:txBody>
      </p:sp>
      <p:sp>
        <p:nvSpPr>
          <p:cNvPr id="2" name="Date Placeholder 1"/>
          <p:cNvSpPr>
            <a:spLocks noGrp="1"/>
          </p:cNvSpPr>
          <p:nvPr>
            <p:ph type="dt" sz="half" idx="10"/>
          </p:nvPr>
        </p:nvSpPr>
        <p:spPr/>
        <p:txBody>
          <a:bodyPr/>
          <a:lstStyle/>
          <a:p>
            <a:pPr>
              <a:defRPr/>
            </a:pPr>
            <a:fld id="{0E3E2244-87E7-41B3-8CCC-2E57D8C1A6FD}"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6BBB0D86-DB68-4910-A236-7FE96D809FF0}"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normAutofit/>
          </a:bodyPr>
          <a:lstStyle/>
          <a:p>
            <a:pPr eaLnBrk="1" hangingPunct="1"/>
            <a:r>
              <a:rPr lang="en-US" dirty="0" smtClean="0"/>
              <a:t>Each Table Contains Records</a:t>
            </a:r>
          </a:p>
        </p:txBody>
      </p:sp>
      <p:sp>
        <p:nvSpPr>
          <p:cNvPr id="40964" name="Content Placeholder 6"/>
          <p:cNvSpPr>
            <a:spLocks noGrp="1"/>
          </p:cNvSpPr>
          <p:nvPr>
            <p:ph idx="1"/>
          </p:nvPr>
        </p:nvSpPr>
        <p:spPr/>
        <p:txBody>
          <a:bodyPr>
            <a:normAutofit/>
          </a:bodyPr>
          <a:lstStyle/>
          <a:p>
            <a:pPr>
              <a:buSzPct val="100000"/>
            </a:pPr>
            <a:r>
              <a:rPr lang="en-US" dirty="0" smtClean="0"/>
              <a:t> </a:t>
            </a:r>
            <a:r>
              <a:rPr lang="en-US" sz="3200" dirty="0" smtClean="0"/>
              <a:t>249 Diseases</a:t>
            </a:r>
          </a:p>
          <a:p>
            <a:pPr>
              <a:buSzPct val="100000"/>
            </a:pPr>
            <a:r>
              <a:rPr lang="en-US" sz="3200" dirty="0" smtClean="0"/>
              <a:t> 99 Findings</a:t>
            </a:r>
          </a:p>
          <a:p>
            <a:pPr>
              <a:buSzPct val="100000"/>
            </a:pPr>
            <a:r>
              <a:rPr lang="en-US" sz="3200" dirty="0" smtClean="0"/>
              <a:t> 63 Job Tasks</a:t>
            </a:r>
          </a:p>
          <a:p>
            <a:pPr>
              <a:buSzPct val="100000"/>
            </a:pPr>
            <a:r>
              <a:rPr lang="en-US" sz="3200" dirty="0" smtClean="0"/>
              <a:t> 94 Jobs</a:t>
            </a:r>
          </a:p>
        </p:txBody>
      </p:sp>
      <p:sp>
        <p:nvSpPr>
          <p:cNvPr id="2" name="Date Placeholder 1"/>
          <p:cNvSpPr>
            <a:spLocks noGrp="1"/>
          </p:cNvSpPr>
          <p:nvPr>
            <p:ph type="dt" sz="half" idx="10"/>
          </p:nvPr>
        </p:nvSpPr>
        <p:spPr/>
        <p:txBody>
          <a:bodyPr/>
          <a:lstStyle/>
          <a:p>
            <a:pPr>
              <a:defRPr/>
            </a:pPr>
            <a:fld id="{61B663A2-83C3-4403-8CEC-D0083670ED06}" type="datetime1">
              <a:rPr lang="en-US" smtClean="0"/>
              <a:t>10/4/2014</a:t>
            </a:fld>
            <a:endParaRPr lang="en-US"/>
          </a:p>
        </p:txBody>
      </p:sp>
      <p:sp>
        <p:nvSpPr>
          <p:cNvPr id="32780" name="Slide Number Placeholder 5"/>
          <p:cNvSpPr>
            <a:spLocks noGrp="1"/>
          </p:cNvSpPr>
          <p:nvPr>
            <p:ph type="sldNum" sz="quarter" idx="12"/>
          </p:nvPr>
        </p:nvSpPr>
        <p:spPr bwMode="auto">
          <a:ln>
            <a:miter lim="800000"/>
            <a:headEnd/>
            <a:tailEnd/>
          </a:ln>
        </p:spPr>
        <p:txBody>
          <a:bodyPr wrap="square" lIns="91440" tIns="45720" rIns="91440" bIns="45720" numCol="1" anchor="t" compatLnSpc="1">
            <a:prstTxWarp prst="textNoShape">
              <a:avLst/>
            </a:prstTxWarp>
            <a:normAutofit/>
          </a:bodyPr>
          <a:lstStyle/>
          <a:p>
            <a:pPr>
              <a:defRPr/>
            </a:pPr>
            <a:fld id="{FFDDE311-B615-4628-B9F4-E61F14320311}" type="slidenum">
              <a:rPr lang="en-US" smtClean="0"/>
              <a:pPr>
                <a:defRPr/>
              </a:pPr>
              <a:t>40</a:t>
            </a:fld>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Diseases Are Covered?</a:t>
            </a:r>
            <a:endParaRPr lang="en-US" dirty="0"/>
          </a:p>
        </p:txBody>
      </p:sp>
      <p:sp>
        <p:nvSpPr>
          <p:cNvPr id="3" name="Content Placeholder 2"/>
          <p:cNvSpPr>
            <a:spLocks noGrp="1"/>
          </p:cNvSpPr>
          <p:nvPr>
            <p:ph idx="1"/>
          </p:nvPr>
        </p:nvSpPr>
        <p:spPr/>
        <p:txBody>
          <a:bodyPr>
            <a:normAutofit/>
          </a:bodyPr>
          <a:lstStyle/>
          <a:p>
            <a:r>
              <a:rPr lang="en-US" dirty="0" smtClean="0"/>
              <a:t>The 249 diseases are very similar to those covered in the latest edition of </a:t>
            </a:r>
            <a:r>
              <a:rPr lang="en-US" i="1" dirty="0" smtClean="0"/>
              <a:t>Control of Communicable Diseases Manual</a:t>
            </a:r>
            <a:r>
              <a:rPr lang="en-US" dirty="0" smtClean="0"/>
              <a:t> (CCDM).</a:t>
            </a:r>
          </a:p>
          <a:p>
            <a:r>
              <a:rPr lang="en-US" dirty="0" smtClean="0"/>
              <a:t>Each disease is linked to high-risk job tasks (63), signs &amp; symptoms (99), epidemiological factors (39), endemic regions of the world (16), and incubation periods (7).</a:t>
            </a:r>
          </a:p>
          <a:p>
            <a:r>
              <a:rPr lang="en-US" dirty="0" smtClean="0"/>
              <a:t>The main categories of diseases are arthropod-borne, childhood, person-to-person, foodborne, gastroenteritis, localized infections, </a:t>
            </a:r>
            <a:r>
              <a:rPr lang="en-US" dirty="0" err="1" smtClean="0"/>
              <a:t>sapronoses</a:t>
            </a:r>
            <a:r>
              <a:rPr lang="en-US" dirty="0" smtClean="0"/>
              <a:t>, sexually-transmitted, and </a:t>
            </a:r>
            <a:r>
              <a:rPr lang="en-US" dirty="0" err="1" smtClean="0"/>
              <a:t>zoonoses</a:t>
            </a:r>
            <a:r>
              <a:rPr lang="en-US" dirty="0" smtClean="0"/>
              <a:t>.</a:t>
            </a:r>
            <a:endParaRPr lang="en-US" dirty="0"/>
          </a:p>
        </p:txBody>
      </p:sp>
      <p:sp>
        <p:nvSpPr>
          <p:cNvPr id="4" name="Date Placeholder 3"/>
          <p:cNvSpPr>
            <a:spLocks noGrp="1"/>
          </p:cNvSpPr>
          <p:nvPr>
            <p:ph type="dt" sz="half" idx="10"/>
          </p:nvPr>
        </p:nvSpPr>
        <p:spPr/>
        <p:txBody>
          <a:bodyPr/>
          <a:lstStyle/>
          <a:p>
            <a:pPr>
              <a:defRPr/>
            </a:pPr>
            <a:fld id="{89A7A614-095E-4B07-9627-B734931B913C}" type="datetime1">
              <a:rPr lang="en-US" smtClean="0"/>
              <a:t>10/4/2014</a:t>
            </a:fld>
            <a:endParaRPr lang="en-US"/>
          </a:p>
        </p:txBody>
      </p:sp>
      <p:sp>
        <p:nvSpPr>
          <p:cNvPr id="5" name="Slide Number Placeholder 4"/>
          <p:cNvSpPr>
            <a:spLocks noGrp="1"/>
          </p:cNvSpPr>
          <p:nvPr>
            <p:ph type="sldNum" sz="quarter" idx="12"/>
          </p:nvPr>
        </p:nvSpPr>
        <p:spPr/>
        <p:txBody>
          <a:bodyPr/>
          <a:lstStyle/>
          <a:p>
            <a:pPr>
              <a:defRPr/>
            </a:pPr>
            <a:fld id="{464009C5-0E4C-4F03-9F5B-7A349BDAB846}" type="slidenum">
              <a:rPr lang="en-US" smtClean="0"/>
              <a:pPr>
                <a:defRPr/>
              </a:pPr>
              <a:t>41</a:t>
            </a:fld>
            <a:endParaRPr lang="en-US"/>
          </a:p>
        </p:txBody>
      </p:sp>
    </p:spTree>
    <p:extLst>
      <p:ext uri="{BB962C8B-B14F-4D97-AF65-F5344CB8AC3E}">
        <p14:creationId xmlns:p14="http://schemas.microsoft.com/office/powerpoint/2010/main" val="90926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28650" y="365126"/>
            <a:ext cx="8134350" cy="1325563"/>
          </a:xfrm>
        </p:spPr>
        <p:txBody>
          <a:bodyPr>
            <a:normAutofit/>
          </a:bodyPr>
          <a:lstStyle/>
          <a:p>
            <a:pPr eaLnBrk="1" hangingPunct="1"/>
            <a:r>
              <a:rPr lang="en-US" dirty="0" smtClean="0"/>
              <a:t>High-Risk Job Tasks and Prevention</a:t>
            </a:r>
          </a:p>
        </p:txBody>
      </p:sp>
      <p:sp>
        <p:nvSpPr>
          <p:cNvPr id="41987" name="Content Placeholder 3"/>
          <p:cNvSpPr>
            <a:spLocks noGrp="1"/>
          </p:cNvSpPr>
          <p:nvPr>
            <p:ph idx="1"/>
          </p:nvPr>
        </p:nvSpPr>
        <p:spPr/>
        <p:txBody>
          <a:bodyPr>
            <a:normAutofit/>
          </a:bodyPr>
          <a:lstStyle/>
          <a:p>
            <a:pPr eaLnBrk="1" hangingPunct="1">
              <a:buFont typeface="Wingdings" pitchFamily="2" charset="2"/>
              <a:buChar char="§"/>
            </a:pPr>
            <a:r>
              <a:rPr lang="en-US" sz="3200" dirty="0" smtClean="0">
                <a:ea typeface="Calibri" pitchFamily="34" charset="0"/>
                <a:cs typeface="Times New Roman" pitchFamily="18" charset="0"/>
              </a:rPr>
              <a:t>Identify high risk groups.</a:t>
            </a:r>
          </a:p>
          <a:p>
            <a:pPr eaLnBrk="1" hangingPunct="1">
              <a:buFont typeface="Wingdings" pitchFamily="2" charset="2"/>
              <a:buChar char="§"/>
            </a:pPr>
            <a:r>
              <a:rPr lang="en-US" sz="3200" dirty="0" smtClean="0">
                <a:ea typeface="Calibri" pitchFamily="34" charset="0"/>
                <a:cs typeface="Times New Roman" pitchFamily="18" charset="0"/>
              </a:rPr>
              <a:t>What are the specific job tasks that put workers at risk for the disease?</a:t>
            </a:r>
          </a:p>
          <a:p>
            <a:pPr eaLnBrk="1" hangingPunct="1">
              <a:buFont typeface="Wingdings" pitchFamily="2" charset="2"/>
              <a:buChar char="§"/>
            </a:pPr>
            <a:r>
              <a:rPr lang="en-US" sz="3200" dirty="0" smtClean="0">
                <a:ea typeface="Calibri" pitchFamily="34" charset="0"/>
                <a:cs typeface="Times New Roman" pitchFamily="18" charset="0"/>
              </a:rPr>
              <a:t>Each hazardous job task links to one or more disease and one or more jobs.</a:t>
            </a:r>
          </a:p>
          <a:p>
            <a:pPr eaLnBrk="1" hangingPunct="1"/>
            <a:endParaRPr lang="en-US" dirty="0" smtClean="0">
              <a:ea typeface="Calibri" pitchFamily="34" charset="0"/>
              <a:cs typeface="Times New Roman" pitchFamily="18" charset="0"/>
            </a:endParaRPr>
          </a:p>
        </p:txBody>
      </p:sp>
      <p:sp>
        <p:nvSpPr>
          <p:cNvPr id="2" name="Date Placeholder 1"/>
          <p:cNvSpPr>
            <a:spLocks noGrp="1"/>
          </p:cNvSpPr>
          <p:nvPr>
            <p:ph type="dt" sz="half" idx="10"/>
          </p:nvPr>
        </p:nvSpPr>
        <p:spPr/>
        <p:txBody>
          <a:bodyPr/>
          <a:lstStyle/>
          <a:p>
            <a:pPr>
              <a:defRPr/>
            </a:pPr>
            <a:fld id="{01201B8A-0ABA-459D-87E5-607A58758D4F}"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42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457200"/>
            <a:ext cx="8153400" cy="1143000"/>
          </a:xfrm>
        </p:spPr>
        <p:txBody>
          <a:bodyPr>
            <a:normAutofit/>
          </a:bodyPr>
          <a:lstStyle/>
          <a:p>
            <a:pPr eaLnBrk="1" hangingPunct="1"/>
            <a:r>
              <a:rPr lang="en-US" dirty="0" smtClean="0"/>
              <a:t>Examples of Hazardous Job Tasks</a:t>
            </a:r>
          </a:p>
        </p:txBody>
      </p:sp>
      <p:sp>
        <p:nvSpPr>
          <p:cNvPr id="43011" name="Rectangle 3"/>
          <p:cNvSpPr>
            <a:spLocks noGrp="1" noChangeArrowheads="1"/>
          </p:cNvSpPr>
          <p:nvPr>
            <p:ph type="body" sz="half" idx="1"/>
          </p:nvPr>
        </p:nvSpPr>
        <p:spPr>
          <a:xfrm>
            <a:off x="685800" y="1828800"/>
            <a:ext cx="7772400" cy="4419600"/>
          </a:xfrm>
        </p:spPr>
        <p:txBody>
          <a:bodyPr>
            <a:normAutofit/>
          </a:bodyPr>
          <a:lstStyle/>
          <a:p>
            <a:pPr eaLnBrk="1" hangingPunct="1">
              <a:lnSpc>
                <a:spcPct val="90000"/>
              </a:lnSpc>
            </a:pPr>
            <a:r>
              <a:rPr lang="en-US" sz="2800" dirty="0">
                <a:latin typeface="Arial" charset="0"/>
              </a:rPr>
              <a:t>Handle infected rodents (bite);</a:t>
            </a:r>
          </a:p>
          <a:p>
            <a:pPr eaLnBrk="1" hangingPunct="1">
              <a:lnSpc>
                <a:spcPct val="90000"/>
              </a:lnSpc>
            </a:pPr>
            <a:r>
              <a:rPr lang="en-US" sz="2800" dirty="0">
                <a:latin typeface="Arial" charset="0"/>
              </a:rPr>
              <a:t>Handle infected rodents (not bite);</a:t>
            </a:r>
          </a:p>
          <a:p>
            <a:pPr eaLnBrk="1" hangingPunct="1">
              <a:lnSpc>
                <a:spcPct val="90000"/>
              </a:lnSpc>
            </a:pPr>
            <a:r>
              <a:rPr lang="en-US" sz="2800" dirty="0">
                <a:latin typeface="Arial" charset="0"/>
              </a:rPr>
              <a:t>Handle dog or cat (bite or scratch);</a:t>
            </a:r>
          </a:p>
          <a:p>
            <a:pPr eaLnBrk="1" hangingPunct="1">
              <a:lnSpc>
                <a:spcPct val="90000"/>
              </a:lnSpc>
            </a:pPr>
            <a:r>
              <a:rPr lang="en-US" sz="2800" dirty="0">
                <a:latin typeface="Arial" charset="0"/>
              </a:rPr>
              <a:t>Have dog or cat contact (fecal-oral);</a:t>
            </a:r>
          </a:p>
          <a:p>
            <a:pPr eaLnBrk="1" hangingPunct="1">
              <a:lnSpc>
                <a:spcPct val="90000"/>
              </a:lnSpc>
            </a:pPr>
            <a:r>
              <a:rPr lang="en-US" sz="2800" dirty="0">
                <a:latin typeface="Arial" charset="0"/>
              </a:rPr>
              <a:t>Handle needles or surgical instruments;</a:t>
            </a:r>
          </a:p>
          <a:p>
            <a:pPr eaLnBrk="1" hangingPunct="1">
              <a:lnSpc>
                <a:spcPct val="90000"/>
              </a:lnSpc>
            </a:pPr>
            <a:r>
              <a:rPr lang="en-US" sz="2800" dirty="0">
                <a:latin typeface="Arial" charset="0"/>
              </a:rPr>
              <a:t>Care for patients (fecal-oral pathogens);</a:t>
            </a:r>
          </a:p>
          <a:p>
            <a:r>
              <a:rPr lang="en-US" sz="2800" dirty="0">
                <a:latin typeface="Arial" charset="0"/>
              </a:rPr>
              <a:t>Work in a medical or research lab;</a:t>
            </a:r>
          </a:p>
          <a:p>
            <a:r>
              <a:rPr lang="en-US" sz="2800" dirty="0">
                <a:latin typeface="Arial" charset="0"/>
              </a:rPr>
              <a:t>Live together in close quarters;</a:t>
            </a:r>
          </a:p>
          <a:p>
            <a:pPr eaLnBrk="1" hangingPunct="1">
              <a:lnSpc>
                <a:spcPct val="90000"/>
              </a:lnSpc>
            </a:pPr>
            <a:endParaRPr lang="en-US" sz="2800" dirty="0" smtClean="0">
              <a:latin typeface="Arial" charset="0"/>
            </a:endParaRPr>
          </a:p>
          <a:p>
            <a:pPr eaLnBrk="1" hangingPunct="1">
              <a:lnSpc>
                <a:spcPct val="90000"/>
              </a:lnSpc>
            </a:pPr>
            <a:endParaRPr lang="en-US" sz="2800" dirty="0" smtClean="0">
              <a:latin typeface="Arial" charset="0"/>
            </a:endParaRPr>
          </a:p>
          <a:p>
            <a:pPr eaLnBrk="1" hangingPunct="1">
              <a:lnSpc>
                <a:spcPct val="90000"/>
              </a:lnSpc>
            </a:pPr>
            <a:endParaRPr lang="en-US" sz="2800" dirty="0" smtClean="0">
              <a:latin typeface="Arial" charset="0"/>
            </a:endParaRPr>
          </a:p>
          <a:p>
            <a:pPr eaLnBrk="1" hangingPunct="1">
              <a:lnSpc>
                <a:spcPct val="90000"/>
              </a:lnSpc>
            </a:pPr>
            <a:endParaRPr lang="en-US" sz="2800" dirty="0" smtClean="0">
              <a:latin typeface="Arial" charset="0"/>
            </a:endParaRPr>
          </a:p>
        </p:txBody>
      </p:sp>
      <p:sp>
        <p:nvSpPr>
          <p:cNvPr id="2" name="Date Placeholder 1"/>
          <p:cNvSpPr>
            <a:spLocks noGrp="1"/>
          </p:cNvSpPr>
          <p:nvPr>
            <p:ph type="dt" sz="half" idx="10"/>
          </p:nvPr>
        </p:nvSpPr>
        <p:spPr/>
        <p:txBody>
          <a:bodyPr/>
          <a:lstStyle/>
          <a:p>
            <a:pPr>
              <a:defRPr/>
            </a:pPr>
            <a:fld id="{6FFF0A55-CDF2-42D8-A255-0F73C5035058}" type="datetime1">
              <a:rPr lang="en-US" smtClean="0"/>
              <a:t>10/4/2014</a:t>
            </a:fld>
            <a:endParaRPr lang="en-US"/>
          </a:p>
        </p:txBody>
      </p:sp>
      <p:sp>
        <p:nvSpPr>
          <p:cNvPr id="4301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50C7B5-4919-46C2-BBD4-BA0627BEDC4D}" type="slidenum">
              <a:rPr lang="en-US" smtClean="0">
                <a:solidFill>
                  <a:srgbClr val="FFFFFF"/>
                </a:solidFill>
              </a:rPr>
              <a:pPr eaLnBrk="1" hangingPunct="1"/>
              <a:t>43</a:t>
            </a:fld>
            <a:endParaRPr lang="en-US" smtClean="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457200" y="304800"/>
            <a:ext cx="8077200" cy="1143000"/>
          </a:xfrm>
        </p:spPr>
        <p:txBody>
          <a:bodyPr>
            <a:normAutofit/>
          </a:bodyPr>
          <a:lstStyle/>
          <a:p>
            <a:r>
              <a:rPr lang="en-US" dirty="0" smtClean="0"/>
              <a:t>Examples of Hazardous Job Tasks</a:t>
            </a:r>
          </a:p>
        </p:txBody>
      </p:sp>
      <p:sp>
        <p:nvSpPr>
          <p:cNvPr id="44035" name="Rectangle 1027"/>
          <p:cNvSpPr>
            <a:spLocks noGrp="1" noChangeArrowheads="1"/>
          </p:cNvSpPr>
          <p:nvPr>
            <p:ph type="body" sz="half" idx="1"/>
          </p:nvPr>
        </p:nvSpPr>
        <p:spPr>
          <a:xfrm>
            <a:off x="457200" y="1600200"/>
            <a:ext cx="8153400" cy="4572000"/>
          </a:xfrm>
        </p:spPr>
        <p:txBody>
          <a:bodyPr>
            <a:normAutofit/>
          </a:bodyPr>
          <a:lstStyle/>
          <a:p>
            <a:pPr eaLnBrk="1" hangingPunct="1">
              <a:lnSpc>
                <a:spcPct val="90000"/>
              </a:lnSpc>
            </a:pPr>
            <a:r>
              <a:rPr lang="en-US" sz="2800" dirty="0" smtClean="0"/>
              <a:t>Plow or excavate soil in endemic area;</a:t>
            </a:r>
          </a:p>
          <a:p>
            <a:pPr eaLnBrk="1" hangingPunct="1">
              <a:lnSpc>
                <a:spcPct val="90000"/>
              </a:lnSpc>
            </a:pPr>
            <a:r>
              <a:rPr lang="en-US" sz="2800" dirty="0" smtClean="0"/>
              <a:t>Raise dust of excreta from rodents;</a:t>
            </a:r>
          </a:p>
          <a:p>
            <a:pPr eaLnBrk="1" hangingPunct="1">
              <a:lnSpc>
                <a:spcPct val="90000"/>
              </a:lnSpc>
            </a:pPr>
            <a:r>
              <a:rPr lang="en-US" sz="2800" dirty="0" smtClean="0"/>
              <a:t>Travel to endemic area;</a:t>
            </a:r>
          </a:p>
          <a:p>
            <a:pPr eaLnBrk="1" hangingPunct="1">
              <a:lnSpc>
                <a:spcPct val="90000"/>
              </a:lnSpc>
            </a:pPr>
            <a:r>
              <a:rPr lang="en-US" sz="2800" dirty="0" smtClean="0"/>
              <a:t>Work in building infested with fleas;</a:t>
            </a:r>
          </a:p>
          <a:p>
            <a:pPr eaLnBrk="1" hangingPunct="1">
              <a:lnSpc>
                <a:spcPct val="90000"/>
              </a:lnSpc>
            </a:pPr>
            <a:r>
              <a:rPr lang="en-US" sz="2800" dirty="0" smtClean="0"/>
              <a:t>Work or play in tick-infested area;</a:t>
            </a:r>
          </a:p>
          <a:p>
            <a:pPr eaLnBrk="1" hangingPunct="1">
              <a:lnSpc>
                <a:spcPct val="90000"/>
              </a:lnSpc>
            </a:pPr>
            <a:r>
              <a:rPr lang="en-US" sz="2800" dirty="0" smtClean="0"/>
              <a:t>For a summary of how jobs relate to infectious diseases through job tasks, see these two pages on the Haz-Map website: </a:t>
            </a:r>
            <a:r>
              <a:rPr lang="en-US" sz="2800" dirty="0" smtClean="0">
                <a:hlinkClick r:id="rId3"/>
              </a:rPr>
              <a:t>Occupational Infections</a:t>
            </a:r>
            <a:r>
              <a:rPr lang="en-US" sz="2800" dirty="0" smtClean="0"/>
              <a:t> and </a:t>
            </a:r>
            <a:r>
              <a:rPr lang="en-US" sz="2800" dirty="0" smtClean="0">
                <a:hlinkClick r:id="rId4"/>
              </a:rPr>
              <a:t>Skin Infections</a:t>
            </a:r>
            <a:r>
              <a:rPr lang="en-US" sz="2800" dirty="0" smtClean="0"/>
              <a:t>.</a:t>
            </a:r>
          </a:p>
          <a:p>
            <a:pPr eaLnBrk="1" hangingPunct="1">
              <a:lnSpc>
                <a:spcPct val="90000"/>
              </a:lnSpc>
            </a:pPr>
            <a:endParaRPr lang="en-US" sz="2800" dirty="0" smtClean="0">
              <a:latin typeface="Arial" charset="0"/>
            </a:endParaRPr>
          </a:p>
          <a:p>
            <a:pPr eaLnBrk="1" hangingPunct="1">
              <a:lnSpc>
                <a:spcPct val="90000"/>
              </a:lnSpc>
            </a:pPr>
            <a:endParaRPr lang="en-US" sz="2800" dirty="0" smtClean="0">
              <a:latin typeface="Arial" charset="0"/>
            </a:endParaRPr>
          </a:p>
        </p:txBody>
      </p:sp>
      <p:sp>
        <p:nvSpPr>
          <p:cNvPr id="2" name="Date Placeholder 1"/>
          <p:cNvSpPr>
            <a:spLocks noGrp="1"/>
          </p:cNvSpPr>
          <p:nvPr>
            <p:ph type="dt" sz="half" idx="10"/>
          </p:nvPr>
        </p:nvSpPr>
        <p:spPr/>
        <p:txBody>
          <a:bodyPr/>
          <a:lstStyle/>
          <a:p>
            <a:pPr>
              <a:defRPr/>
            </a:pPr>
            <a:fld id="{F4580B99-86A7-4D05-8B95-526320DA4CCD}" type="datetime1">
              <a:rPr lang="en-US" smtClean="0"/>
              <a:t>10/4/2014</a:t>
            </a:fld>
            <a:endParaRPr lang="en-US"/>
          </a:p>
        </p:txBody>
      </p:sp>
      <p:sp>
        <p:nvSpPr>
          <p:cNvPr id="4403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compatLnSpc="1">
            <a:prstTxWarp prst="textNoShape">
              <a:avLst/>
            </a:prstTxWarp>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8D6862-6485-4C0D-B448-7DD1289FA732}" type="slidenum">
              <a:rPr lang="en-US" smtClean="0">
                <a:solidFill>
                  <a:srgbClr val="FFFFFF"/>
                </a:solidFill>
              </a:rPr>
              <a:pPr eaLnBrk="1" hangingPunct="1"/>
              <a:t>44</a:t>
            </a:fld>
            <a:endParaRPr lang="en-US" smtClean="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For More Information</a:t>
            </a:r>
          </a:p>
        </p:txBody>
      </p:sp>
      <p:sp>
        <p:nvSpPr>
          <p:cNvPr id="48131" name="Content Placeholder 2"/>
          <p:cNvSpPr>
            <a:spLocks noGrp="1"/>
          </p:cNvSpPr>
          <p:nvPr>
            <p:ph idx="1"/>
          </p:nvPr>
        </p:nvSpPr>
        <p:spPr/>
        <p:txBody>
          <a:bodyPr/>
          <a:lstStyle/>
          <a:p>
            <a:r>
              <a:rPr lang="en-US" dirty="0" smtClean="0"/>
              <a:t>See "Using a Relational Database to Index Infectious Disease Information" published in 2010 in the </a:t>
            </a:r>
            <a:r>
              <a:rPr lang="en-US" i="1" dirty="0" smtClean="0"/>
              <a:t>Int. J. Environ. Res. Public Health</a:t>
            </a:r>
            <a:r>
              <a:rPr lang="en-US" dirty="0" smtClean="0"/>
              <a:t>. The full-text article is available at: </a:t>
            </a:r>
            <a:r>
              <a:rPr lang="en-US" dirty="0" smtClean="0">
                <a:hlinkClick r:id="rId2"/>
              </a:rPr>
              <a:t>www.mdpi.com/1660-4601/7/5/2177/</a:t>
            </a:r>
            <a:r>
              <a:rPr lang="en-US" dirty="0" smtClean="0"/>
              <a:t>.</a:t>
            </a:r>
          </a:p>
          <a:p>
            <a:r>
              <a:rPr lang="en-US" dirty="0" smtClean="0"/>
              <a:t>See the IDdx website at </a:t>
            </a:r>
            <a:r>
              <a:rPr lang="en-US" dirty="0" smtClean="0">
                <a:hlinkClick r:id="rId3"/>
              </a:rPr>
              <a:t>www.iddx.com</a:t>
            </a:r>
            <a:r>
              <a:rPr lang="en-US" dirty="0" smtClean="0"/>
              <a:t>.</a:t>
            </a:r>
          </a:p>
          <a:p>
            <a:endParaRPr lang="en-US" dirty="0" smtClean="0"/>
          </a:p>
        </p:txBody>
      </p:sp>
      <p:sp>
        <p:nvSpPr>
          <p:cNvPr id="2" name="Date Placeholder 1"/>
          <p:cNvSpPr>
            <a:spLocks noGrp="1"/>
          </p:cNvSpPr>
          <p:nvPr>
            <p:ph type="dt" sz="half" idx="10"/>
          </p:nvPr>
        </p:nvSpPr>
        <p:spPr/>
        <p:txBody>
          <a:bodyPr/>
          <a:lstStyle/>
          <a:p>
            <a:pPr>
              <a:defRPr/>
            </a:pPr>
            <a:fld id="{B5A78BA6-660E-498F-875A-2B64E61BED34}" type="datetime1">
              <a:rPr lang="en-US" smtClean="0"/>
              <a:t>10/4/2014</a:t>
            </a:fld>
            <a:endParaRPr lang="en-US"/>
          </a:p>
        </p:txBody>
      </p:sp>
      <p:sp>
        <p:nvSpPr>
          <p:cNvPr id="3" name="Slide Number Placeholder 2"/>
          <p:cNvSpPr>
            <a:spLocks noGrp="1"/>
          </p:cNvSpPr>
          <p:nvPr>
            <p:ph type="sldNum" sz="quarter" idx="12"/>
          </p:nvPr>
        </p:nvSpPr>
        <p:spPr/>
        <p:txBody>
          <a:bodyPr/>
          <a:lstStyle/>
          <a:p>
            <a:pPr>
              <a:defRPr/>
            </a:pPr>
            <a:fld id="{464009C5-0E4C-4F03-9F5B-7A349BDAB846}" type="slidenum">
              <a:rPr lang="en-US" smtClean="0"/>
              <a:pPr>
                <a:defRPr/>
              </a:pPr>
              <a:t>45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457200"/>
            <a:ext cx="8153400" cy="990600"/>
          </a:xfrm>
        </p:spPr>
        <p:txBody>
          <a:bodyPr>
            <a:normAutofit fontScale="90000"/>
          </a:bodyPr>
          <a:lstStyle/>
          <a:p>
            <a:pPr algn="ctr" eaLnBrk="1" hangingPunct="1"/>
            <a:r>
              <a:rPr lang="en-US" altLang="en-US" sz="4000" dirty="0" smtClean="0"/>
              <a:t>Medical Surveillance </a:t>
            </a:r>
            <a:br>
              <a:rPr lang="en-US" altLang="en-US" sz="4000" dirty="0" smtClean="0"/>
            </a:br>
            <a:r>
              <a:rPr lang="en-US" altLang="en-US" sz="4000" dirty="0" smtClean="0"/>
              <a:t>and Prevention</a:t>
            </a:r>
          </a:p>
        </p:txBody>
      </p:sp>
      <p:graphicFrame>
        <p:nvGraphicFramePr>
          <p:cNvPr id="4" name="Content Placeholder 3"/>
          <p:cNvGraphicFramePr>
            <a:graphicFrameLocks noGrp="1"/>
          </p:cNvGraphicFramePr>
          <p:nvPr>
            <p:ph idx="1"/>
          </p:nvPr>
        </p:nvGraphicFramePr>
        <p:xfrm>
          <a:off x="609600" y="1981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2392362"/>
          </a:xfrm>
        </p:spPr>
        <p:txBody>
          <a:bodyPr>
            <a:normAutofit fontScale="90000"/>
          </a:bodyPr>
          <a:lstStyle/>
          <a:p>
            <a:pPr lvl="0"/>
            <a:r>
              <a:rPr lang="en-US" dirty="0"/>
              <a:t>About one half of all deaths in </a:t>
            </a:r>
            <a:r>
              <a:rPr lang="en-US" dirty="0" smtClean="0"/>
              <a:t>developing </a:t>
            </a:r>
            <a:r>
              <a:rPr lang="en-US" dirty="0"/>
              <a:t>countries are caused by infectious diseases.</a:t>
            </a:r>
            <a:br>
              <a:rPr lang="en-US" dirty="0"/>
            </a:br>
            <a:endParaRPr lang="en-US" dirty="0"/>
          </a:p>
        </p:txBody>
      </p:sp>
    </p:spTree>
    <p:extLst>
      <p:ext uri="{BB962C8B-B14F-4D97-AF65-F5344CB8AC3E}">
        <p14:creationId xmlns:p14="http://schemas.microsoft.com/office/powerpoint/2010/main" val="227554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t="8412" b="8412"/>
          <a:stretch>
            <a:fillRect/>
          </a:stretch>
        </p:blipFill>
        <p:spPr>
          <a:xfrm>
            <a:off x="228600" y="457199"/>
            <a:ext cx="8763000" cy="5830984"/>
          </a:xfrm>
        </p:spPr>
      </p:pic>
    </p:spTree>
    <p:extLst>
      <p:ext uri="{BB962C8B-B14F-4D97-AF65-F5344CB8AC3E}">
        <p14:creationId xmlns:p14="http://schemas.microsoft.com/office/powerpoint/2010/main" val="290815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858962"/>
          </a:xfrm>
        </p:spPr>
        <p:txBody>
          <a:bodyPr>
            <a:normAutofit fontScale="90000"/>
          </a:bodyPr>
          <a:lstStyle/>
          <a:p>
            <a:pPr lvl="0"/>
            <a:r>
              <a:rPr lang="en-US" dirty="0"/>
              <a:t>Infectious diseases are no longer confined by geographical boundaries.</a:t>
            </a:r>
            <a:br>
              <a:rPr lang="en-US" dirty="0"/>
            </a:br>
            <a:endParaRPr lang="en-US" dirty="0"/>
          </a:p>
        </p:txBody>
      </p:sp>
    </p:spTree>
    <p:extLst>
      <p:ext uri="{BB962C8B-B14F-4D97-AF65-F5344CB8AC3E}">
        <p14:creationId xmlns:p14="http://schemas.microsoft.com/office/powerpoint/2010/main" val="314051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6587" r="2633"/>
          <a:stretch/>
        </p:blipFill>
        <p:spPr>
          <a:xfrm>
            <a:off x="533400" y="381000"/>
            <a:ext cx="7813352" cy="5996782"/>
          </a:xfrm>
        </p:spPr>
      </p:pic>
    </p:spTree>
    <p:extLst>
      <p:ext uri="{BB962C8B-B14F-4D97-AF65-F5344CB8AC3E}">
        <p14:creationId xmlns:p14="http://schemas.microsoft.com/office/powerpoint/2010/main" val="218337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1676</TotalTime>
  <Words>2003</Words>
  <Application>Microsoft Office PowerPoint</Application>
  <PresentationFormat>On-screen Show (4:3)</PresentationFormat>
  <Paragraphs>263</Paragraphs>
  <Slides>45</Slides>
  <Notes>27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Harnessing the power of Infectious disease information with a relational database</vt:lpstr>
      <vt:lpstr>Presenter Disclosures</vt:lpstr>
      <vt:lpstr>PowerPoint Presentation</vt:lpstr>
      <vt:lpstr>Using infectious disease information is an important priority in global public health.</vt:lpstr>
      <vt:lpstr>Medical Surveillance  and Prevention</vt:lpstr>
      <vt:lpstr>About one half of all deaths in developing countries are caused by infectious diseases. </vt:lpstr>
      <vt:lpstr>PowerPoint Presentation</vt:lpstr>
      <vt:lpstr>Infectious diseases are no longer confined by geographical boundaries. </vt:lpstr>
      <vt:lpstr>PowerPoint Presentation</vt:lpstr>
      <vt:lpstr>An outbreak of SARS in China can become an outbreak in Toronto a few days later. </vt:lpstr>
      <vt:lpstr>A vast treasury of infectious disease knowledge has been discovered in the last 150 years</vt:lpstr>
      <vt:lpstr>PowerPoint Presentation</vt:lpstr>
      <vt:lpstr>This knowledge, summarized in Control of Communicable Diseases Manual, includes signs &amp; symptoms, diagnostic tests, geographical occurrence, mode of transmission, incubation period, and risk factors. </vt:lpstr>
      <vt:lpstr>PowerPoint Presentation</vt:lpstr>
      <vt:lpstr>PowerPoint Presentation</vt:lpstr>
      <vt:lpstr>With the current availability of fast hand-held computers, the Internet, and easy-to-use relational database software, the stage is set for the eradication or control of many infectious diseases that have ravaged mankind for thousands of years. </vt:lpstr>
      <vt:lpstr>“. . . some diseases are close to being eliminated or eradicated completely, among them poliomyelitis, leprosy, neonatal tetanus, guinea-worm infection and Chagas disease." [WHO]</vt:lpstr>
      <vt:lpstr>PowerPoint Presentation</vt:lpstr>
      <vt:lpstr>A properly designed and updated relational database of infectious diseases can serve as a decision-support tool for physicians and other healthcare professionals. </vt:lpstr>
      <vt:lpstr>PowerPoint Presentation</vt:lpstr>
      <vt:lpstr>Information can be instantaneously updated for frontline doctors, who can query the database for all diseases that match specific symptoms, an occupation, a region of the world, or an insect vector. </vt:lpstr>
      <vt:lpstr>The results of a query become a differential diagnosis list based on the criteria of the query. </vt:lpstr>
      <vt:lpstr>How “AND” Queries Work</vt:lpstr>
      <vt:lpstr>For example, the user can find that 7 of 249 diseases match the criteria of "jaundice" and "ticks." </vt:lpstr>
      <vt:lpstr>PowerPoint Presentation</vt:lpstr>
      <vt:lpstr>In summary, all useful infectious disease information can be collected and indexed into a relational database to help practitioners quickly build differential diagnoses and find details about specific diseases. </vt:lpstr>
      <vt:lpstr>Some Examples of Search Criteria for Zoom-Intersection</vt:lpstr>
      <vt:lpstr>APPENDIX</vt:lpstr>
      <vt:lpstr>Medical Informatics Problem</vt:lpstr>
      <vt:lpstr>Public Health Informatics Solution</vt:lpstr>
      <vt:lpstr>Relational Database: A New Tool for Indexing and Mapping Information</vt:lpstr>
      <vt:lpstr>Indexing: At the Heart of Intelligence</vt:lpstr>
      <vt:lpstr>Indexes Used in IDdx</vt:lpstr>
      <vt:lpstr>Sources of Information</vt:lpstr>
      <vt:lpstr>References in IDdx</vt:lpstr>
      <vt:lpstr>Knowledge Mapping</vt:lpstr>
      <vt:lpstr>Knowledge Mapping</vt:lpstr>
      <vt:lpstr>Categories of Findings</vt:lpstr>
      <vt:lpstr>Four Major Tables in the Database</vt:lpstr>
      <vt:lpstr>Each Table Contains Records</vt:lpstr>
      <vt:lpstr>Which Diseases Are Covered?</vt:lpstr>
      <vt:lpstr>High-Risk Job Tasks and Prevention</vt:lpstr>
      <vt:lpstr>Examples of Hazardous Job Tasks</vt:lpstr>
      <vt:lpstr>Examples of Hazardous Job Tasks</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Access to Infectious Disease Information</dc:title>
  <dc:creator>Jay Albert Brown</dc:creator>
  <cp:lastModifiedBy>Jay Albert Brown</cp:lastModifiedBy>
  <cp:revision>54</cp:revision>
  <cp:lastPrinted>2014-09-29T02:46:51Z</cp:lastPrinted>
  <dcterms:created xsi:type="dcterms:W3CDTF">2013-06-21T20:24:44Z</dcterms:created>
  <dcterms:modified xsi:type="dcterms:W3CDTF">2014-10-04T19:38:02Z</dcterms:modified>
</cp:coreProperties>
</file>