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7"/>
  </p:handoutMasterIdLst>
  <p:sldIdLst>
    <p:sldId id="283" r:id="rId2"/>
    <p:sldId id="284" r:id="rId3"/>
    <p:sldId id="256" r:id="rId4"/>
    <p:sldId id="257" r:id="rId5"/>
    <p:sldId id="258" r:id="rId6"/>
    <p:sldId id="273" r:id="rId7"/>
    <p:sldId id="267" r:id="rId8"/>
    <p:sldId id="269" r:id="rId9"/>
    <p:sldId id="280" r:id="rId10"/>
    <p:sldId id="276" r:id="rId11"/>
    <p:sldId id="270" r:id="rId12"/>
    <p:sldId id="275" r:id="rId13"/>
    <p:sldId id="259" r:id="rId14"/>
    <p:sldId id="271" r:id="rId15"/>
    <p:sldId id="281" r:id="rId16"/>
    <p:sldId id="277" r:id="rId17"/>
    <p:sldId id="272" r:id="rId18"/>
    <p:sldId id="278" r:id="rId19"/>
    <p:sldId id="264" r:id="rId20"/>
    <p:sldId id="265" r:id="rId21"/>
    <p:sldId id="261" r:id="rId22"/>
    <p:sldId id="266" r:id="rId23"/>
    <p:sldId id="268" r:id="rId24"/>
    <p:sldId id="279" r:id="rId25"/>
    <p:sldId id="282"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6"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097" tIns="48048" rIns="96097" bIns="48048"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097" tIns="48048" rIns="96097" bIns="48048" rtlCol="0"/>
          <a:lstStyle>
            <a:lvl1pPr algn="r">
              <a:defRPr sz="1200"/>
            </a:lvl1pPr>
          </a:lstStyle>
          <a:p>
            <a:fld id="{891CB480-1C7F-4FD9-A626-E81B4EEEB881}" type="datetimeFigureOut">
              <a:rPr lang="en-US" smtClean="0"/>
              <a:pPr/>
              <a:t>10/31/2014</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097" tIns="48048" rIns="96097" bIns="480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097" tIns="48048" rIns="96097" bIns="48048" rtlCol="0" anchor="b"/>
          <a:lstStyle>
            <a:lvl1pPr algn="r">
              <a:defRPr sz="1200"/>
            </a:lvl1pPr>
          </a:lstStyle>
          <a:p>
            <a:fld id="{2B62492C-91A9-440A-94BB-F8930873C3E2}" type="slidenum">
              <a:rPr lang="en-US" smtClean="0"/>
              <a:pPr/>
              <a:t>‹#›</a:t>
            </a:fld>
            <a:endParaRPr lang="en-US" dirty="0"/>
          </a:p>
        </p:txBody>
      </p:sp>
    </p:spTree>
    <p:extLst>
      <p:ext uri="{BB962C8B-B14F-4D97-AF65-F5344CB8AC3E}">
        <p14:creationId xmlns="" xmlns:p14="http://schemas.microsoft.com/office/powerpoint/2010/main" val="41141392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6CAE811-1530-4C69-97E3-09232BD7083F}"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6CAE811-1530-4C69-97E3-09232BD7083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BE061D-9452-4576-A0EB-8FFC271A662F}" type="datetimeFigureOut">
              <a:rPr lang="en-US" smtClean="0"/>
              <a:pPr/>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AE811-1530-4C69-97E3-09232BD7083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BE061D-9452-4576-A0EB-8FFC271A662F}" type="datetimeFigureOut">
              <a:rPr lang="en-US" smtClean="0"/>
              <a:pPr/>
              <a:t>10/31/2014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CAE811-1530-4C69-97E3-09232BD7083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horrorhappens6@gmail.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0063" y="428625"/>
            <a:ext cx="8186737" cy="1143000"/>
          </a:xfrm>
          <a:ln w="3175"/>
        </p:spPr>
        <p:txBody>
          <a:bodyPr/>
          <a:lstStyle/>
          <a:p>
            <a:pPr eaLnBrk="1" hangingPunct="1">
              <a:defRPr/>
            </a:pPr>
            <a:r>
              <a:rPr lang="en-US" sz="3600" dirty="0" smtClean="0">
                <a:solidFill>
                  <a:schemeClr val="accent4">
                    <a:lumMod val="50000"/>
                  </a:schemeClr>
                </a:solidFill>
                <a:effectLst>
                  <a:outerShdw blurRad="38100" dist="38100" dir="2700000" algn="tl">
                    <a:srgbClr val="000000">
                      <a:alpha val="43137"/>
                    </a:srgbClr>
                  </a:outerShdw>
                </a:effectLst>
                <a:latin typeface="Baskerville Old Face" pitchFamily="18" charset="0"/>
              </a:rPr>
              <a:t>About OMICS Group</a:t>
            </a:r>
            <a:endParaRPr lang="en-US" sz="3600" dirty="0">
              <a:solidFill>
                <a:schemeClr val="accent4">
                  <a:lumMod val="50000"/>
                </a:schemeClr>
              </a:solidFill>
              <a:effectLst>
                <a:outerShdw blurRad="38100" dist="38100" dir="2700000" algn="tl">
                  <a:srgbClr val="000000">
                    <a:alpha val="43137"/>
                  </a:srgbClr>
                </a:outerShdw>
              </a:effectLst>
              <a:latin typeface="Baskerville Old Face" pitchFamily="18" charset="0"/>
            </a:endParaRPr>
          </a:p>
        </p:txBody>
      </p:sp>
      <p:sp>
        <p:nvSpPr>
          <p:cNvPr id="5" name="Content Placeholder 3"/>
          <p:cNvSpPr>
            <a:spLocks noGrp="1"/>
          </p:cNvSpPr>
          <p:nvPr>
            <p:ph idx="1"/>
          </p:nvPr>
        </p:nvSpPr>
        <p:spPr>
          <a:xfrm>
            <a:off x="838200" y="2038350"/>
            <a:ext cx="7467600" cy="3951288"/>
          </a:xfrm>
          <a:noFill/>
        </p:spPr>
        <p:txBody>
          <a:bodyPr>
            <a:normAutofit fontScale="85000" lnSpcReduction="10000"/>
          </a:bodyPr>
          <a:lstStyle/>
          <a:p>
            <a:pPr algn="just" eaLnBrk="1" hangingPunct="1">
              <a:buFont typeface="Arial" charset="0"/>
              <a:buNone/>
              <a:defRPr/>
            </a:pPr>
            <a:r>
              <a:rPr lang="en-US" sz="2000" dirty="0" smtClean="0">
                <a:solidFill>
                  <a:schemeClr val="bg1"/>
                </a:solidFill>
                <a:latin typeface="+mj-lt"/>
              </a:rPr>
              <a:t>      OMICS Group International is an amalgamation of </a:t>
            </a:r>
            <a:r>
              <a:rPr lang="en-US" sz="2000" dirty="0" smtClean="0">
                <a:solidFill>
                  <a:schemeClr val="bg1"/>
                </a:solidFill>
                <a:latin typeface="+mj-lt"/>
                <a:hlinkClick r:id="rId2" tooltip="Open Access publications"/>
              </a:rPr>
              <a:t>Open Access publications</a:t>
            </a:r>
            <a:r>
              <a:rPr lang="en-US" sz="2000" dirty="0" smtClean="0">
                <a:solidFill>
                  <a:schemeClr val="bg1"/>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solidFill>
                  <a:schemeClr val="bg1"/>
                </a:solidFill>
                <a:latin typeface="+mj-lt"/>
                <a:hlinkClick r:id="rId3" tooltip="scholarly journals"/>
              </a:rPr>
              <a:t>scholarly journals</a:t>
            </a:r>
            <a:r>
              <a:rPr lang="en-US" sz="2000" dirty="0" smtClean="0">
                <a:solidFill>
                  <a:schemeClr val="bg1"/>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solidFill>
                  <a:schemeClr val="bg1"/>
                </a:solidFill>
                <a:latin typeface="+mj-lt"/>
                <a:hlinkClick r:id="rId4" tooltip="International conferences"/>
              </a:rPr>
              <a:t>International conferences</a:t>
            </a:r>
            <a:r>
              <a:rPr lang="en-US" sz="2000" dirty="0" smtClean="0">
                <a:solidFill>
                  <a:schemeClr val="bg1"/>
                </a:solidFill>
                <a:latin typeface="+mj-lt"/>
              </a:rPr>
              <a:t> annually across the globe, where knowledge transfer takes place through debates, round table discussions, poster presentations, workshops, symposia and exhibitions</a:t>
            </a:r>
            <a:r>
              <a:rPr lang="en-US" sz="1800" dirty="0" smtClean="0">
                <a:solidFill>
                  <a:schemeClr val="bg1"/>
                </a:solidFill>
                <a:latin typeface="+mj-lt"/>
              </a:rPr>
              <a:t>.</a:t>
            </a:r>
            <a:endParaRPr lang="en-US" sz="1800" dirty="0">
              <a:solidFill>
                <a:schemeClr val="bg1"/>
              </a:solidFill>
              <a:latin typeface="+mj-l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rmAutofit fontScale="90000"/>
          </a:bodyPr>
          <a:lstStyle/>
          <a:p>
            <a:r>
              <a:rPr lang="en-US" sz="4000" dirty="0">
                <a:solidFill>
                  <a:srgbClr val="FFFF00"/>
                </a:solidFill>
              </a:rPr>
              <a:t>Booking &amp; Connecting </a:t>
            </a:r>
            <a:r>
              <a:rPr lang="en-US" sz="4000" dirty="0" smtClean="0">
                <a:solidFill>
                  <a:srgbClr val="FFFF00"/>
                </a:solidFill>
              </a:rPr>
              <a:t>with Guests</a:t>
            </a:r>
            <a:r>
              <a:rPr lang="en-US" sz="4400" dirty="0">
                <a:solidFill>
                  <a:srgbClr val="FFFF00"/>
                </a:solidFill>
              </a:rPr>
              <a:t/>
            </a:r>
            <a:br>
              <a:rPr lang="en-US" sz="4400" dirty="0">
                <a:solidFill>
                  <a:srgbClr val="FFFF00"/>
                </a:solidFill>
              </a:rPr>
            </a:br>
            <a:endParaRPr lang="en-US" dirty="0"/>
          </a:p>
        </p:txBody>
      </p:sp>
      <p:sp>
        <p:nvSpPr>
          <p:cNvPr id="3" name="Content Placeholder 2"/>
          <p:cNvSpPr>
            <a:spLocks noGrp="1"/>
          </p:cNvSpPr>
          <p:nvPr>
            <p:ph idx="1"/>
          </p:nvPr>
        </p:nvSpPr>
        <p:spPr>
          <a:xfrm>
            <a:off x="0" y="990600"/>
            <a:ext cx="9296400" cy="6096000"/>
          </a:xfrm>
        </p:spPr>
        <p:txBody>
          <a:bodyPr>
            <a:normAutofit/>
          </a:bodyPr>
          <a:lstStyle/>
          <a:p>
            <a:pPr marL="137160" indent="0" algn="ctr">
              <a:buNone/>
            </a:pPr>
            <a:r>
              <a:rPr lang="en-US" sz="4000" u="sng" dirty="0" smtClean="0"/>
              <a:t>Over 400 Guests </a:t>
            </a:r>
            <a:r>
              <a:rPr lang="en-US" sz="4000" dirty="0" smtClean="0"/>
              <a:t>Including Best-Selling Authors, Variety of Filmmakers, Actors, Producers, EFX/Makeup Artists, Journalists, Composers, Vendors, Photographers, Historians, Conventions &amp; Film Festivals </a:t>
            </a:r>
            <a:endParaRPr lang="en-US" sz="40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00400" y="4876800"/>
            <a:ext cx="2819400" cy="1889284"/>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35618" y="4876800"/>
            <a:ext cx="2532182" cy="1905000"/>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4300" y="4876800"/>
            <a:ext cx="2705100" cy="1905000"/>
          </a:xfrm>
          <a:prstGeom prst="rect">
            <a:avLst/>
          </a:prstGeom>
        </p:spPr>
      </p:pic>
    </p:spTree>
    <p:extLst>
      <p:ext uri="{BB962C8B-B14F-4D97-AF65-F5344CB8AC3E}">
        <p14:creationId xmlns="" xmlns:p14="http://schemas.microsoft.com/office/powerpoint/2010/main" val="26272476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to Build Social Media Toolbox… What &amp; Why?</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3200" dirty="0" smtClean="0">
                <a:solidFill>
                  <a:srgbClr val="FFFF00"/>
                </a:solidFill>
              </a:rPr>
              <a:t>$$$ &amp; Sponsors</a:t>
            </a:r>
          </a:p>
          <a:p>
            <a:r>
              <a:rPr lang="en-US" sz="3200" dirty="0">
                <a:solidFill>
                  <a:srgbClr val="FFFF00"/>
                </a:solidFill>
              </a:rPr>
              <a:t>Building Balance &amp; </a:t>
            </a:r>
            <a:r>
              <a:rPr lang="en-US" sz="3200" dirty="0" smtClean="0">
                <a:solidFill>
                  <a:srgbClr val="FFFF00"/>
                </a:solidFill>
              </a:rPr>
              <a:t>Visibility</a:t>
            </a:r>
          </a:p>
          <a:p>
            <a:r>
              <a:rPr lang="en-US" sz="3200" dirty="0" smtClean="0">
                <a:solidFill>
                  <a:srgbClr val="FFFF00"/>
                </a:solidFill>
              </a:rPr>
              <a:t>Data Analytics</a:t>
            </a:r>
            <a:endParaRPr lang="en-US" sz="3200" dirty="0">
              <a:solidFill>
                <a:srgbClr val="FFFF00"/>
              </a:solidFill>
            </a:endParaRPr>
          </a:p>
          <a:p>
            <a:r>
              <a:rPr lang="en-US" sz="3200" dirty="0" smtClean="0">
                <a:solidFill>
                  <a:srgbClr val="FFFF00"/>
                </a:solidFill>
              </a:rPr>
              <a:t>Fits Purpose… Business… Goals</a:t>
            </a:r>
          </a:p>
          <a:p>
            <a:r>
              <a:rPr lang="en-US" sz="3200" dirty="0" smtClean="0">
                <a:solidFill>
                  <a:srgbClr val="FFFF00"/>
                </a:solidFill>
              </a:rPr>
              <a:t>Growing, Evolving, Changing &amp; Learning</a:t>
            </a:r>
            <a:endParaRPr lang="en-US" sz="3200" dirty="0">
              <a:solidFill>
                <a:srgbClr val="FFFF00"/>
              </a:solidFill>
            </a:endParaRPr>
          </a:p>
          <a:p>
            <a:r>
              <a:rPr lang="en-US" sz="3200" dirty="0" smtClean="0">
                <a:solidFill>
                  <a:srgbClr val="FFFF00"/>
                </a:solidFill>
              </a:rPr>
              <a:t>Our Society We Live In</a:t>
            </a:r>
          </a:p>
          <a:p>
            <a:r>
              <a:rPr lang="en-US" sz="3200" dirty="0" smtClean="0">
                <a:solidFill>
                  <a:srgbClr val="FFFF00"/>
                </a:solidFill>
              </a:rPr>
              <a:t>Understanding Customer</a:t>
            </a:r>
          </a:p>
          <a:p>
            <a:r>
              <a:rPr lang="en-US" sz="3600" dirty="0">
                <a:solidFill>
                  <a:srgbClr val="FFFF00"/>
                </a:solidFill>
              </a:rPr>
              <a:t>Knowing Who Is Viewing &amp; Stats</a:t>
            </a:r>
          </a:p>
          <a:p>
            <a:endParaRPr lang="en-US" dirty="0"/>
          </a:p>
        </p:txBody>
      </p:sp>
    </p:spTree>
    <p:extLst>
      <p:ext uri="{BB962C8B-B14F-4D97-AF65-F5344CB8AC3E}">
        <p14:creationId xmlns="" xmlns:p14="http://schemas.microsoft.com/office/powerpoint/2010/main" val="1116898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I’m That Popular… </a:t>
            </a:r>
            <a:endParaRPr lang="en-US" dirty="0"/>
          </a:p>
        </p:txBody>
      </p:sp>
      <p:sp>
        <p:nvSpPr>
          <p:cNvPr id="3" name="Content Placeholder 2"/>
          <p:cNvSpPr>
            <a:spLocks noGrp="1"/>
          </p:cNvSpPr>
          <p:nvPr>
            <p:ph idx="1"/>
          </p:nvPr>
        </p:nvSpPr>
        <p:spPr>
          <a:xfrm>
            <a:off x="0" y="1066800"/>
            <a:ext cx="9067800" cy="5638800"/>
          </a:xfrm>
        </p:spPr>
        <p:txBody>
          <a:bodyPr>
            <a:normAutofit/>
          </a:bodyPr>
          <a:lstStyle/>
          <a:p>
            <a:pPr marL="137160" indent="0" algn="ctr">
              <a:buNone/>
            </a:pPr>
            <a:r>
              <a:rPr lang="en-US" sz="3600" u="sng" dirty="0" smtClean="0">
                <a:solidFill>
                  <a:srgbClr val="FF0000"/>
                </a:solidFill>
              </a:rPr>
              <a:t>Google Search Stats (Oct 15</a:t>
            </a:r>
            <a:r>
              <a:rPr lang="en-US" sz="3600" u="sng" baseline="30000" dirty="0" smtClean="0">
                <a:solidFill>
                  <a:srgbClr val="FF0000"/>
                </a:solidFill>
              </a:rPr>
              <a:t>th</a:t>
            </a:r>
            <a:r>
              <a:rPr lang="en-US" sz="3600" u="sng" dirty="0" smtClean="0">
                <a:solidFill>
                  <a:srgbClr val="FF0000"/>
                </a:solidFill>
              </a:rPr>
              <a:t>)</a:t>
            </a:r>
          </a:p>
          <a:p>
            <a:pPr marL="137160" indent="0" algn="ctr">
              <a:buNone/>
            </a:pPr>
            <a:r>
              <a:rPr lang="en-US" dirty="0"/>
              <a:t>Horror… </a:t>
            </a:r>
            <a:r>
              <a:rPr lang="en-US" dirty="0">
                <a:solidFill>
                  <a:srgbClr val="FFFF00"/>
                </a:solidFill>
              </a:rPr>
              <a:t>About 625 Million Mentions</a:t>
            </a:r>
          </a:p>
          <a:p>
            <a:pPr marL="137160" indent="0" algn="ctr">
              <a:buNone/>
            </a:pPr>
            <a:r>
              <a:rPr lang="en-US" dirty="0" smtClean="0"/>
              <a:t>Podcast… </a:t>
            </a:r>
            <a:r>
              <a:rPr lang="en-US" dirty="0" smtClean="0">
                <a:solidFill>
                  <a:srgbClr val="FFFF00"/>
                </a:solidFill>
              </a:rPr>
              <a:t>About 240 Million Mentions</a:t>
            </a:r>
          </a:p>
          <a:p>
            <a:pPr marL="137160" indent="0" algn="ctr">
              <a:buNone/>
            </a:pPr>
            <a:r>
              <a:rPr lang="en-US" dirty="0" smtClean="0"/>
              <a:t>Horror Radio… </a:t>
            </a:r>
            <a:r>
              <a:rPr lang="en-US" dirty="0" smtClean="0">
                <a:solidFill>
                  <a:srgbClr val="FFFF00"/>
                </a:solidFill>
              </a:rPr>
              <a:t>About 190 </a:t>
            </a:r>
            <a:r>
              <a:rPr lang="en-US" dirty="0">
                <a:solidFill>
                  <a:srgbClr val="FFFF00"/>
                </a:solidFill>
              </a:rPr>
              <a:t>Million Mentions</a:t>
            </a:r>
          </a:p>
          <a:p>
            <a:pPr marL="137160" indent="0" algn="ctr">
              <a:buNone/>
            </a:pPr>
            <a:r>
              <a:rPr lang="en-US" dirty="0" smtClean="0"/>
              <a:t>Internet Broadcasting… </a:t>
            </a:r>
            <a:r>
              <a:rPr lang="en-US" dirty="0" smtClean="0">
                <a:solidFill>
                  <a:srgbClr val="FFFF00"/>
                </a:solidFill>
              </a:rPr>
              <a:t>47 </a:t>
            </a:r>
            <a:r>
              <a:rPr lang="en-US" dirty="0">
                <a:solidFill>
                  <a:srgbClr val="FFFF00"/>
                </a:solidFill>
              </a:rPr>
              <a:t>Million Mentions</a:t>
            </a:r>
          </a:p>
          <a:p>
            <a:pPr marL="137160" indent="0" algn="ctr">
              <a:buNone/>
            </a:pPr>
            <a:r>
              <a:rPr lang="en-US" dirty="0" smtClean="0"/>
              <a:t>Social Media Tools Media Broadcasting…</a:t>
            </a:r>
            <a:endParaRPr lang="en-US" dirty="0"/>
          </a:p>
          <a:p>
            <a:pPr marL="137160" indent="0" algn="ctr">
              <a:buNone/>
            </a:pPr>
            <a:r>
              <a:rPr lang="en-US" dirty="0" smtClean="0">
                <a:solidFill>
                  <a:srgbClr val="FFFF00"/>
                </a:solidFill>
              </a:rPr>
              <a:t>47 Million Mentions</a:t>
            </a:r>
          </a:p>
          <a:p>
            <a:pPr marL="137160" indent="0" algn="ctr">
              <a:buNone/>
            </a:pPr>
            <a:r>
              <a:rPr lang="en-US" sz="3200" dirty="0"/>
              <a:t>Horror Podcast… </a:t>
            </a:r>
            <a:r>
              <a:rPr lang="en-US" sz="3200" dirty="0">
                <a:solidFill>
                  <a:srgbClr val="FFFF00"/>
                </a:solidFill>
              </a:rPr>
              <a:t>About 1.15 Million Mentions</a:t>
            </a:r>
          </a:p>
          <a:p>
            <a:pPr marL="137160" indent="0" algn="ctr">
              <a:buNone/>
            </a:pPr>
            <a:r>
              <a:rPr lang="en-US" sz="3200" dirty="0" smtClean="0"/>
              <a:t>Horror Happens Radio Show…</a:t>
            </a:r>
          </a:p>
          <a:p>
            <a:pPr marL="137160" indent="0" algn="ctr">
              <a:buNone/>
            </a:pPr>
            <a:r>
              <a:rPr lang="en-US" dirty="0" smtClean="0">
                <a:solidFill>
                  <a:srgbClr val="FFFF00"/>
                </a:solidFill>
              </a:rPr>
              <a:t>2.9 Million Mentions</a:t>
            </a:r>
            <a:endParaRPr lang="en-US" dirty="0">
              <a:solidFill>
                <a:srgbClr val="FFFF00"/>
              </a:solidFill>
            </a:endParaRPr>
          </a:p>
        </p:txBody>
      </p:sp>
    </p:spTree>
    <p:extLst>
      <p:ext uri="{BB962C8B-B14F-4D97-AF65-F5344CB8AC3E}">
        <p14:creationId xmlns="" xmlns:p14="http://schemas.microsoft.com/office/powerpoint/2010/main" val="6822231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Basic Social </a:t>
            </a:r>
            <a:r>
              <a:rPr lang="en-US" dirty="0"/>
              <a:t>M</a:t>
            </a:r>
            <a:r>
              <a:rPr lang="en-US" dirty="0" smtClean="0"/>
              <a:t>edia Toolbox</a:t>
            </a:r>
            <a:endParaRPr lang="en-US" dirty="0"/>
          </a:p>
        </p:txBody>
      </p:sp>
      <p:sp>
        <p:nvSpPr>
          <p:cNvPr id="3" name="Content Placeholder 2"/>
          <p:cNvSpPr>
            <a:spLocks noGrp="1"/>
          </p:cNvSpPr>
          <p:nvPr>
            <p:ph idx="1"/>
          </p:nvPr>
        </p:nvSpPr>
        <p:spPr>
          <a:xfrm>
            <a:off x="457200" y="990600"/>
            <a:ext cx="8229600" cy="5715000"/>
          </a:xfrm>
        </p:spPr>
        <p:txBody>
          <a:bodyPr>
            <a:noAutofit/>
          </a:bodyPr>
          <a:lstStyle/>
          <a:p>
            <a:pPr marL="137160" indent="0">
              <a:buNone/>
            </a:pPr>
            <a:r>
              <a:rPr lang="en-US" sz="3600" dirty="0"/>
              <a:t>Twitter, Facebook, Google+</a:t>
            </a:r>
            <a:endParaRPr lang="en-US" sz="3600" dirty="0" smtClean="0"/>
          </a:p>
          <a:p>
            <a:pPr marL="137160" indent="0">
              <a:buNone/>
            </a:pPr>
            <a:r>
              <a:rPr lang="en-US" sz="3600" dirty="0"/>
              <a:t>Flickr &amp; Instagram</a:t>
            </a:r>
          </a:p>
          <a:p>
            <a:pPr marL="137160" indent="0">
              <a:buNone/>
            </a:pPr>
            <a:endParaRPr lang="en-US" sz="3600" dirty="0" smtClean="0"/>
          </a:p>
          <a:p>
            <a:pPr marL="137160" indent="0">
              <a:buNone/>
            </a:pPr>
            <a:r>
              <a:rPr lang="en-US" sz="3600" dirty="0" smtClean="0"/>
              <a:t>Foursquare &amp; LinkedIn</a:t>
            </a:r>
          </a:p>
          <a:p>
            <a:pPr marL="137160" indent="0">
              <a:buNone/>
            </a:pPr>
            <a:r>
              <a:rPr lang="en-US" sz="3600" dirty="0" smtClean="0"/>
              <a:t>Reddit, Yelp &amp; Blogs</a:t>
            </a:r>
          </a:p>
          <a:p>
            <a:pPr marL="137160" indent="0">
              <a:buNone/>
            </a:pPr>
            <a:endParaRPr lang="en-US" sz="3600" dirty="0" smtClean="0"/>
          </a:p>
          <a:p>
            <a:pPr marL="137160" indent="0">
              <a:buNone/>
            </a:pPr>
            <a:r>
              <a:rPr lang="en-US" sz="3600" dirty="0" smtClean="0"/>
              <a:t>Skype, Myspace &amp; YouTube</a:t>
            </a:r>
          </a:p>
          <a:p>
            <a:pPr marL="137160" indent="0">
              <a:buNone/>
            </a:pPr>
            <a:r>
              <a:rPr lang="en-US" sz="3600" dirty="0"/>
              <a:t>Other Email </a:t>
            </a:r>
            <a:r>
              <a:rPr lang="en-US" sz="3600" dirty="0" smtClean="0"/>
              <a:t>Profiles, Fan Funding &amp; </a:t>
            </a:r>
            <a:r>
              <a:rPr lang="en-US" sz="3200" dirty="0" smtClean="0"/>
              <a:t>Multimedia Website: </a:t>
            </a:r>
            <a:r>
              <a:rPr lang="en-US" sz="3200" dirty="0" smtClean="0">
                <a:solidFill>
                  <a:srgbClr val="FFFF00"/>
                </a:solidFill>
              </a:rPr>
              <a:t>Wix.com &amp; Web.com</a:t>
            </a:r>
            <a:endParaRPr lang="en-US" sz="3200" dirty="0">
              <a:solidFill>
                <a:srgbClr val="FFFF00"/>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62600" y="1752600"/>
            <a:ext cx="3520743" cy="3086669"/>
          </a:xfrm>
          <a:prstGeom prst="rect">
            <a:avLst/>
          </a:prstGeom>
        </p:spPr>
      </p:pic>
    </p:spTree>
    <p:extLst>
      <p:ext uri="{BB962C8B-B14F-4D97-AF65-F5344CB8AC3E}">
        <p14:creationId xmlns="" xmlns:p14="http://schemas.microsoft.com/office/powerpoint/2010/main" val="2907971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Simple Social Media Strategies</a:t>
            </a:r>
          </a:p>
        </p:txBody>
      </p:sp>
      <p:sp>
        <p:nvSpPr>
          <p:cNvPr id="3" name="Content Placeholder 2"/>
          <p:cNvSpPr>
            <a:spLocks noGrp="1"/>
          </p:cNvSpPr>
          <p:nvPr>
            <p:ph idx="1"/>
          </p:nvPr>
        </p:nvSpPr>
        <p:spPr>
          <a:xfrm>
            <a:off x="457200" y="990600"/>
            <a:ext cx="8229600" cy="5715000"/>
          </a:xfrm>
        </p:spPr>
        <p:txBody>
          <a:bodyPr>
            <a:normAutofit/>
          </a:bodyPr>
          <a:lstStyle/>
          <a:p>
            <a:r>
              <a:rPr lang="en-US" sz="3600" dirty="0" smtClean="0">
                <a:solidFill>
                  <a:srgbClr val="FFFF00"/>
                </a:solidFill>
              </a:rPr>
              <a:t>Patience &amp; Persistence </a:t>
            </a:r>
          </a:p>
          <a:p>
            <a:r>
              <a:rPr lang="en-US" sz="3600" dirty="0" smtClean="0">
                <a:solidFill>
                  <a:srgbClr val="FFFF00"/>
                </a:solidFill>
              </a:rPr>
              <a:t>Fluidity </a:t>
            </a:r>
            <a:r>
              <a:rPr lang="en-US" sz="3600" dirty="0">
                <a:solidFill>
                  <a:srgbClr val="FFFF00"/>
                </a:solidFill>
              </a:rPr>
              <a:t>&amp; </a:t>
            </a:r>
            <a:r>
              <a:rPr lang="en-US" sz="3600" dirty="0" smtClean="0">
                <a:solidFill>
                  <a:srgbClr val="FFFF00"/>
                </a:solidFill>
              </a:rPr>
              <a:t>Timing</a:t>
            </a:r>
          </a:p>
          <a:p>
            <a:r>
              <a:rPr lang="en-US" sz="3600" dirty="0">
                <a:solidFill>
                  <a:srgbClr val="FFFF00"/>
                </a:solidFill>
              </a:rPr>
              <a:t>Plan Out Objectives </a:t>
            </a:r>
            <a:endParaRPr lang="en-US" sz="3600" dirty="0" smtClean="0">
              <a:solidFill>
                <a:srgbClr val="FFFF00"/>
              </a:solidFill>
            </a:endParaRPr>
          </a:p>
          <a:p>
            <a:pPr marL="137160" indent="0">
              <a:buNone/>
            </a:pPr>
            <a:r>
              <a:rPr lang="en-US" sz="3600" dirty="0" smtClean="0">
                <a:solidFill>
                  <a:srgbClr val="FFFF00"/>
                </a:solidFill>
              </a:rPr>
              <a:t>	&amp; </a:t>
            </a:r>
            <a:r>
              <a:rPr lang="en-US" sz="3600" dirty="0">
                <a:solidFill>
                  <a:srgbClr val="FFFF00"/>
                </a:solidFill>
              </a:rPr>
              <a:t>Goals</a:t>
            </a:r>
          </a:p>
          <a:p>
            <a:endParaRPr lang="en-US" sz="3600" dirty="0">
              <a:solidFill>
                <a:srgbClr val="FFFF00"/>
              </a:solidFill>
            </a:endParaRPr>
          </a:p>
          <a:p>
            <a:pPr marL="137160" indent="0" algn="ctr">
              <a:buNone/>
            </a:pPr>
            <a:r>
              <a:rPr lang="en-US" sz="3600" u="sng" dirty="0" smtClean="0">
                <a:solidFill>
                  <a:srgbClr val="FFFF00"/>
                </a:solidFill>
              </a:rPr>
              <a:t>Select the Effective &amp; Right Tools</a:t>
            </a:r>
          </a:p>
          <a:p>
            <a:pPr marL="137160" indent="0">
              <a:buNone/>
            </a:pPr>
            <a:endParaRPr lang="en-US" sz="3600" dirty="0" smtClean="0">
              <a:solidFill>
                <a:srgbClr val="FFFF00"/>
              </a:solidFill>
            </a:endParaRPr>
          </a:p>
          <a:p>
            <a:pPr marL="137160" indent="0">
              <a:buNone/>
            </a:pPr>
            <a:endParaRPr lang="en-US" sz="3600" dirty="0">
              <a:solidFill>
                <a:srgbClr val="FFFF00"/>
              </a:solidFill>
            </a:endParaRPr>
          </a:p>
          <a:p>
            <a:pPr marL="137160" indent="0">
              <a:buNone/>
            </a:pPr>
            <a:endParaRPr lang="en-US" sz="3200" dirty="0" smtClean="0">
              <a:solidFill>
                <a:srgbClr val="FFFF00"/>
              </a:solidFill>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41571" y="914400"/>
            <a:ext cx="2133600" cy="2721429"/>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5021034"/>
            <a:ext cx="1532166" cy="1532166"/>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79396" y="5129381"/>
            <a:ext cx="1361874" cy="1159839"/>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53000" y="5023500"/>
            <a:ext cx="1371600" cy="1371600"/>
          </a:xfrm>
          <a:prstGeom prst="rect">
            <a:avLst/>
          </a:prstGeom>
        </p:spPr>
      </p:pic>
      <p:pic>
        <p:nvPicPr>
          <p:cNvPr id="10" name="Picture 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010400" y="5021034"/>
            <a:ext cx="1279071" cy="1279071"/>
          </a:xfrm>
          <a:prstGeom prst="rect">
            <a:avLst/>
          </a:prstGeom>
        </p:spPr>
      </p:pic>
    </p:spTree>
    <p:extLst>
      <p:ext uri="{BB962C8B-B14F-4D97-AF65-F5344CB8AC3E}">
        <p14:creationId xmlns="" xmlns:p14="http://schemas.microsoft.com/office/powerpoint/2010/main" val="29240855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Simple Social Media Strategies</a:t>
            </a:r>
          </a:p>
        </p:txBody>
      </p:sp>
      <p:sp>
        <p:nvSpPr>
          <p:cNvPr id="3" name="Content Placeholder 2"/>
          <p:cNvSpPr>
            <a:spLocks noGrp="1"/>
          </p:cNvSpPr>
          <p:nvPr>
            <p:ph idx="1"/>
          </p:nvPr>
        </p:nvSpPr>
        <p:spPr>
          <a:xfrm>
            <a:off x="457200" y="1219200"/>
            <a:ext cx="8229600" cy="5334000"/>
          </a:xfrm>
        </p:spPr>
        <p:txBody>
          <a:bodyPr>
            <a:normAutofit/>
          </a:bodyPr>
          <a:lstStyle/>
          <a:p>
            <a:pPr marL="137160" indent="0" algn="ctr">
              <a:buNone/>
            </a:pPr>
            <a:r>
              <a:rPr lang="en-US" sz="3600" u="sng" dirty="0"/>
              <a:t>Use </a:t>
            </a:r>
            <a:r>
              <a:rPr lang="en-US" sz="3600" u="sng" dirty="0" smtClean="0"/>
              <a:t>#Effectivebuzzwords</a:t>
            </a:r>
            <a:endParaRPr lang="en-US" dirty="0" smtClean="0">
              <a:solidFill>
                <a:srgbClr val="FFFF00"/>
              </a:solidFill>
            </a:endParaRPr>
          </a:p>
          <a:p>
            <a:pPr marL="137160" indent="0" algn="ctr">
              <a:buNone/>
            </a:pPr>
            <a:r>
              <a:rPr lang="en-US" sz="3600" dirty="0" smtClean="0">
                <a:solidFill>
                  <a:srgbClr val="FFFF00"/>
                </a:solidFill>
              </a:rPr>
              <a:t>#horrorhappens </a:t>
            </a:r>
          </a:p>
          <a:p>
            <a:pPr marL="137160" indent="0" algn="ctr">
              <a:buNone/>
            </a:pPr>
            <a:r>
              <a:rPr lang="en-US" sz="3600" dirty="0">
                <a:solidFill>
                  <a:srgbClr val="FFFF00"/>
                </a:solidFill>
              </a:rPr>
              <a:t>#horror #</a:t>
            </a:r>
            <a:r>
              <a:rPr lang="en-US" sz="3600" dirty="0" smtClean="0">
                <a:solidFill>
                  <a:srgbClr val="FFFF00"/>
                </a:solidFill>
              </a:rPr>
              <a:t>film #slasher</a:t>
            </a:r>
          </a:p>
          <a:p>
            <a:pPr marL="137160" indent="0" algn="ctr">
              <a:buNone/>
            </a:pPr>
            <a:r>
              <a:rPr lang="en-US" sz="3600" dirty="0" smtClean="0">
                <a:solidFill>
                  <a:srgbClr val="FFFF00"/>
                </a:solidFill>
              </a:rPr>
              <a:t>#indiehorror #zombie #radio</a:t>
            </a:r>
          </a:p>
          <a:p>
            <a:pPr marL="137160" indent="0" algn="ctr">
              <a:buNone/>
            </a:pPr>
            <a:endParaRPr lang="en-US" dirty="0">
              <a:solidFill>
                <a:srgbClr val="FFFF00"/>
              </a:solidFill>
            </a:endParaRP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47920" y="4044779"/>
            <a:ext cx="7248160" cy="2476576"/>
          </a:xfrm>
          <a:prstGeom prst="rect">
            <a:avLst/>
          </a:prstGeom>
        </p:spPr>
      </p:pic>
    </p:spTree>
    <p:extLst>
      <p:ext uri="{BB962C8B-B14F-4D97-AF65-F5344CB8AC3E}">
        <p14:creationId xmlns="" xmlns:p14="http://schemas.microsoft.com/office/powerpoint/2010/main" val="41296931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Simple Social Media Strategies</a:t>
            </a:r>
            <a:endParaRPr lang="en-US" dirty="0"/>
          </a:p>
        </p:txBody>
      </p:sp>
      <p:sp>
        <p:nvSpPr>
          <p:cNvPr id="3" name="Content Placeholder 2"/>
          <p:cNvSpPr>
            <a:spLocks noGrp="1"/>
          </p:cNvSpPr>
          <p:nvPr>
            <p:ph idx="1"/>
          </p:nvPr>
        </p:nvSpPr>
        <p:spPr>
          <a:xfrm>
            <a:off x="457200" y="1143000"/>
            <a:ext cx="8229600" cy="5166360"/>
          </a:xfrm>
        </p:spPr>
        <p:txBody>
          <a:bodyPr>
            <a:normAutofit fontScale="92500" lnSpcReduction="10000"/>
          </a:bodyPr>
          <a:lstStyle/>
          <a:p>
            <a:endParaRPr lang="en-US" sz="3200" dirty="0" smtClean="0"/>
          </a:p>
          <a:p>
            <a:r>
              <a:rPr lang="en-US" sz="3500" dirty="0" smtClean="0"/>
              <a:t>Be </a:t>
            </a:r>
            <a:r>
              <a:rPr lang="en-US" sz="3500" dirty="0"/>
              <a:t>a </a:t>
            </a:r>
            <a:r>
              <a:rPr lang="en-US" sz="3500" dirty="0" smtClean="0"/>
              <a:t>Student &amp; Learn</a:t>
            </a:r>
            <a:endParaRPr lang="en-US" sz="3500" dirty="0"/>
          </a:p>
          <a:p>
            <a:r>
              <a:rPr lang="en-US" sz="3500" dirty="0" smtClean="0"/>
              <a:t>Structure Goals </a:t>
            </a:r>
          </a:p>
          <a:p>
            <a:r>
              <a:rPr lang="en-US" sz="3500" dirty="0" smtClean="0"/>
              <a:t>Overall </a:t>
            </a:r>
            <a:r>
              <a:rPr lang="en-US" sz="3500" dirty="0"/>
              <a:t>Flexibility </a:t>
            </a:r>
          </a:p>
          <a:p>
            <a:endParaRPr lang="en-US" sz="3200" dirty="0" smtClean="0"/>
          </a:p>
          <a:p>
            <a:endParaRPr lang="en-US" sz="3200" dirty="0" smtClean="0"/>
          </a:p>
          <a:p>
            <a:pPr algn="r"/>
            <a:r>
              <a:rPr lang="en-US" sz="3200" dirty="0" smtClean="0"/>
              <a:t>Cross Promote &amp; Connect </a:t>
            </a:r>
          </a:p>
          <a:p>
            <a:pPr marL="137160" indent="0" algn="r">
              <a:buNone/>
            </a:pPr>
            <a:r>
              <a:rPr lang="en-US" sz="3200" dirty="0"/>
              <a:t>	</a:t>
            </a:r>
            <a:r>
              <a:rPr lang="en-US" sz="3200" dirty="0" smtClean="0"/>
              <a:t>on Everything…</a:t>
            </a:r>
          </a:p>
          <a:p>
            <a:pPr algn="r"/>
            <a:r>
              <a:rPr lang="en-US" sz="3200" dirty="0" smtClean="0"/>
              <a:t>No Pressure, Ego Aside</a:t>
            </a:r>
          </a:p>
          <a:p>
            <a:pPr marL="137160" indent="0" algn="r">
              <a:buNone/>
            </a:pPr>
            <a:r>
              <a:rPr lang="en-US" sz="3200" dirty="0" smtClean="0"/>
              <a:t> </a:t>
            </a:r>
            <a:r>
              <a:rPr lang="en-US" sz="3200" dirty="0"/>
              <a:t>&amp; No Fear</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55771" y="838200"/>
            <a:ext cx="2819400" cy="2983825"/>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3286" y="3822025"/>
            <a:ext cx="3129643" cy="2362200"/>
          </a:xfrm>
          <a:prstGeom prst="rect">
            <a:avLst/>
          </a:prstGeom>
        </p:spPr>
      </p:pic>
    </p:spTree>
    <p:extLst>
      <p:ext uri="{BB962C8B-B14F-4D97-AF65-F5344CB8AC3E}">
        <p14:creationId xmlns="" xmlns:p14="http://schemas.microsoft.com/office/powerpoint/2010/main" val="136596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normAutofit fontScale="90000"/>
          </a:bodyPr>
          <a:lstStyle/>
          <a:p>
            <a:r>
              <a:rPr lang="en-US" sz="4400" dirty="0"/>
              <a:t>Ways to Manage Your Toolbox:  </a:t>
            </a:r>
            <a:r>
              <a:rPr lang="en-US" sz="4400" dirty="0" smtClean="0"/>
              <a:t>Free Trail &amp;/or Pay</a:t>
            </a:r>
            <a:endParaRPr lang="en-US" dirty="0"/>
          </a:p>
        </p:txBody>
      </p:sp>
      <p:sp>
        <p:nvSpPr>
          <p:cNvPr id="3" name="Content Placeholder 2"/>
          <p:cNvSpPr>
            <a:spLocks noGrp="1"/>
          </p:cNvSpPr>
          <p:nvPr>
            <p:ph idx="1"/>
          </p:nvPr>
        </p:nvSpPr>
        <p:spPr>
          <a:xfrm>
            <a:off x="0" y="1600200"/>
            <a:ext cx="9144000" cy="5029200"/>
          </a:xfrm>
        </p:spPr>
        <p:txBody>
          <a:bodyPr>
            <a:normAutofit fontScale="92500"/>
          </a:bodyPr>
          <a:lstStyle/>
          <a:p>
            <a:r>
              <a:rPr lang="en-US" sz="3600" dirty="0" smtClean="0"/>
              <a:t>Crowdbooster </a:t>
            </a:r>
            <a:r>
              <a:rPr lang="en-US" sz="3600" dirty="0"/>
              <a:t>– </a:t>
            </a:r>
            <a:r>
              <a:rPr lang="en-US" sz="3600" i="1" dirty="0">
                <a:solidFill>
                  <a:srgbClr val="FFFF00"/>
                </a:solidFill>
              </a:rPr>
              <a:t>Handles Twitter &amp; </a:t>
            </a:r>
            <a:r>
              <a:rPr lang="en-US" sz="3600" i="1" dirty="0" smtClean="0">
                <a:solidFill>
                  <a:srgbClr val="FFFF00"/>
                </a:solidFill>
              </a:rPr>
              <a:t>Facebook </a:t>
            </a:r>
            <a:r>
              <a:rPr lang="en-US" i="1" dirty="0" smtClean="0">
                <a:solidFill>
                  <a:schemeClr val="bg1"/>
                </a:solidFill>
              </a:rPr>
              <a:t>($9, $49 or $119 Depending on Number of Profiles)</a:t>
            </a:r>
            <a:endParaRPr lang="en-US" dirty="0">
              <a:solidFill>
                <a:srgbClr val="FFFF00"/>
              </a:solidFill>
            </a:endParaRPr>
          </a:p>
          <a:p>
            <a:r>
              <a:rPr lang="en-US" sz="3600" dirty="0" smtClean="0"/>
              <a:t>Hootsuite </a:t>
            </a:r>
            <a:r>
              <a:rPr lang="en-US" sz="3600" dirty="0"/>
              <a:t>- </a:t>
            </a:r>
            <a:r>
              <a:rPr lang="en-US" sz="3600" i="1" dirty="0">
                <a:solidFill>
                  <a:srgbClr val="FFFF00"/>
                </a:solidFill>
              </a:rPr>
              <a:t>Handles Twitter, Facebook, Google+, Foursquare &amp; </a:t>
            </a:r>
            <a:r>
              <a:rPr lang="en-US" sz="3600" i="1" dirty="0" smtClean="0">
                <a:solidFill>
                  <a:srgbClr val="FFFF00"/>
                </a:solidFill>
              </a:rPr>
              <a:t>LinkedIN </a:t>
            </a:r>
            <a:r>
              <a:rPr lang="en-US" i="1" dirty="0" smtClean="0">
                <a:solidFill>
                  <a:schemeClr val="bg1"/>
                </a:solidFill>
              </a:rPr>
              <a:t>($8.99 a Month)</a:t>
            </a:r>
            <a:endParaRPr lang="en-US" i="1" dirty="0">
              <a:solidFill>
                <a:schemeClr val="bg1"/>
              </a:solidFill>
            </a:endParaRPr>
          </a:p>
          <a:p>
            <a:r>
              <a:rPr lang="en-US" sz="3600" dirty="0"/>
              <a:t>Postling - </a:t>
            </a:r>
            <a:r>
              <a:rPr lang="en-US" sz="3600" i="1" dirty="0">
                <a:solidFill>
                  <a:srgbClr val="FFFF00"/>
                </a:solidFill>
              </a:rPr>
              <a:t>Handles Twitter, Facebook, Blogs, </a:t>
            </a:r>
            <a:r>
              <a:rPr lang="en-US" sz="3600" i="1" dirty="0" smtClean="0">
                <a:solidFill>
                  <a:srgbClr val="FFFF00"/>
                </a:solidFill>
              </a:rPr>
              <a:t>YouTube</a:t>
            </a:r>
            <a:r>
              <a:rPr lang="en-US" sz="3600" i="1" dirty="0">
                <a:solidFill>
                  <a:srgbClr val="FFFF00"/>
                </a:solidFill>
              </a:rPr>
              <a:t>, </a:t>
            </a:r>
            <a:r>
              <a:rPr lang="en-US" sz="3600" i="1" dirty="0" smtClean="0">
                <a:solidFill>
                  <a:srgbClr val="FFFF00"/>
                </a:solidFill>
              </a:rPr>
              <a:t>Flickr &amp; LinkedIN </a:t>
            </a:r>
            <a:r>
              <a:rPr lang="en-US" i="1" dirty="0" smtClean="0">
                <a:solidFill>
                  <a:schemeClr val="bg1"/>
                </a:solidFill>
              </a:rPr>
              <a:t>($1 Per 1</a:t>
            </a:r>
            <a:r>
              <a:rPr lang="en-US" i="1" baseline="30000" dirty="0" smtClean="0">
                <a:solidFill>
                  <a:schemeClr val="bg1"/>
                </a:solidFill>
              </a:rPr>
              <a:t>st</a:t>
            </a:r>
            <a:r>
              <a:rPr lang="en-US" i="1" dirty="0" smtClean="0">
                <a:solidFill>
                  <a:schemeClr val="bg1"/>
                </a:solidFill>
              </a:rPr>
              <a:t> Month then $10 a Month After)</a:t>
            </a:r>
            <a:endParaRPr lang="en-US" dirty="0">
              <a:solidFill>
                <a:srgbClr val="FFFF00"/>
              </a:solidFill>
            </a:endParaRPr>
          </a:p>
          <a:p>
            <a:r>
              <a:rPr lang="en-US" sz="3600" dirty="0" smtClean="0"/>
              <a:t>Web Design - </a:t>
            </a:r>
            <a:r>
              <a:rPr lang="en-US" sz="3600" i="1" dirty="0" smtClean="0">
                <a:solidFill>
                  <a:srgbClr val="FFFF00"/>
                </a:solidFill>
              </a:rPr>
              <a:t>wix.com </a:t>
            </a:r>
            <a:r>
              <a:rPr lang="en-US" sz="3000" i="1" dirty="0" smtClean="0">
                <a:solidFill>
                  <a:schemeClr val="bg1"/>
                </a:solidFill>
              </a:rPr>
              <a:t>($4-24 a Month)</a:t>
            </a:r>
            <a:r>
              <a:rPr lang="en-US" sz="3000" i="1" dirty="0" smtClean="0">
                <a:solidFill>
                  <a:srgbClr val="FFFF00"/>
                </a:solidFill>
              </a:rPr>
              <a:t> </a:t>
            </a:r>
            <a:r>
              <a:rPr lang="en-US" sz="3600" i="1" dirty="0" smtClean="0">
                <a:solidFill>
                  <a:srgbClr val="FFFF00"/>
                </a:solidFill>
              </a:rPr>
              <a:t>or webs.com </a:t>
            </a:r>
            <a:r>
              <a:rPr lang="en-US" sz="3000" i="1" dirty="0" smtClean="0">
                <a:solidFill>
                  <a:schemeClr val="bg1"/>
                </a:solidFill>
              </a:rPr>
              <a:t>($25 a Year per Web URL)</a:t>
            </a:r>
            <a:endParaRPr lang="en-US" sz="3000" i="1" dirty="0">
              <a:solidFill>
                <a:srgbClr val="FFFF00"/>
              </a:solidFill>
            </a:endParaRPr>
          </a:p>
        </p:txBody>
      </p:sp>
    </p:spTree>
    <p:extLst>
      <p:ext uri="{BB962C8B-B14F-4D97-AF65-F5344CB8AC3E}">
        <p14:creationId xmlns="" xmlns:p14="http://schemas.microsoft.com/office/powerpoint/2010/main" val="4259649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600" dirty="0"/>
              <a:t>Ways to Manage Your </a:t>
            </a:r>
            <a:r>
              <a:rPr lang="en-US" sz="3600" dirty="0" smtClean="0"/>
              <a:t>Toolbox: FREE!!!</a:t>
            </a:r>
            <a:endParaRPr lang="en-US" sz="3600"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sz="3600" dirty="0" smtClean="0"/>
              <a:t>Buffer - </a:t>
            </a:r>
            <a:r>
              <a:rPr lang="en-US" sz="3600" dirty="0" smtClean="0">
                <a:solidFill>
                  <a:srgbClr val="FFFF00"/>
                </a:solidFill>
              </a:rPr>
              <a:t>@bufferapp.com</a:t>
            </a:r>
          </a:p>
          <a:p>
            <a:pPr marL="137160" indent="0">
              <a:buNone/>
            </a:pPr>
            <a:r>
              <a:rPr lang="en-US" sz="3000" dirty="0" smtClean="0">
                <a:solidFill>
                  <a:schemeClr val="bg1"/>
                </a:solidFill>
              </a:rPr>
              <a:t>(Shares Content Thru Facebook, Twitter, LinkedIn, Google+) -</a:t>
            </a:r>
            <a:r>
              <a:rPr lang="en-US" sz="3000" i="1" dirty="0" smtClean="0">
                <a:solidFill>
                  <a:schemeClr val="bg1"/>
                </a:solidFill>
              </a:rPr>
              <a:t> $10 After 3</a:t>
            </a:r>
            <a:r>
              <a:rPr lang="en-US" sz="3000" i="1" baseline="30000" dirty="0" smtClean="0">
                <a:solidFill>
                  <a:schemeClr val="bg1"/>
                </a:solidFill>
              </a:rPr>
              <a:t>rd</a:t>
            </a:r>
            <a:r>
              <a:rPr lang="en-US" sz="3000" i="1" dirty="0" smtClean="0">
                <a:solidFill>
                  <a:schemeClr val="bg1"/>
                </a:solidFill>
              </a:rPr>
              <a:t> Profile</a:t>
            </a:r>
          </a:p>
          <a:p>
            <a:r>
              <a:rPr lang="en-US" sz="3600" dirty="0" smtClean="0"/>
              <a:t>Google Analytics- </a:t>
            </a:r>
            <a:r>
              <a:rPr lang="en-US" sz="3600" dirty="0" smtClean="0">
                <a:solidFill>
                  <a:srgbClr val="FFFF00"/>
                </a:solidFill>
              </a:rPr>
              <a:t>google.com/analytics</a:t>
            </a:r>
          </a:p>
          <a:p>
            <a:pPr marL="137160" indent="0">
              <a:buNone/>
            </a:pPr>
            <a:r>
              <a:rPr lang="en-US" sz="3000" dirty="0">
                <a:solidFill>
                  <a:schemeClr val="bg1"/>
                </a:solidFill>
              </a:rPr>
              <a:t>(Tells Your Websites Story for the Week in Views, Social Media &amp; Searches, Etc.)</a:t>
            </a:r>
          </a:p>
          <a:p>
            <a:r>
              <a:rPr lang="en-US" sz="3600" dirty="0" smtClean="0"/>
              <a:t>Social Mention </a:t>
            </a:r>
            <a:r>
              <a:rPr lang="en-US" sz="3600" dirty="0"/>
              <a:t>- </a:t>
            </a:r>
            <a:r>
              <a:rPr lang="en-US" sz="3600" dirty="0" smtClean="0">
                <a:solidFill>
                  <a:srgbClr val="FFFF00"/>
                </a:solidFill>
              </a:rPr>
              <a:t>@socialmention.com</a:t>
            </a:r>
          </a:p>
          <a:p>
            <a:pPr marL="137160" indent="0">
              <a:buNone/>
            </a:pPr>
            <a:r>
              <a:rPr lang="en-US" sz="3000" dirty="0">
                <a:solidFill>
                  <a:schemeClr val="bg1"/>
                </a:solidFill>
              </a:rPr>
              <a:t>(</a:t>
            </a:r>
            <a:r>
              <a:rPr lang="en-US" sz="3000" dirty="0" smtClean="0">
                <a:solidFill>
                  <a:schemeClr val="bg1"/>
                </a:solidFill>
              </a:rPr>
              <a:t>Tools for Relevant Searches, Metrics, Reaches, Mentions, Top Keywords &amp; Social Media)</a:t>
            </a:r>
            <a:endParaRPr lang="en-US" sz="3000" dirty="0"/>
          </a:p>
          <a:p>
            <a:r>
              <a:rPr lang="en-US" sz="3600" dirty="0" smtClean="0"/>
              <a:t>Tweetdeck</a:t>
            </a:r>
            <a:r>
              <a:rPr lang="en-US" sz="3600" dirty="0"/>
              <a:t> - </a:t>
            </a:r>
            <a:r>
              <a:rPr lang="en-US" sz="3500" dirty="0" smtClean="0">
                <a:solidFill>
                  <a:srgbClr val="FFFF00"/>
                </a:solidFill>
              </a:rPr>
              <a:t>@about.twitter.com/products/tweetdeck</a:t>
            </a:r>
          </a:p>
          <a:p>
            <a:pPr marL="137160" indent="0" algn="ctr">
              <a:buNone/>
            </a:pPr>
            <a:r>
              <a:rPr lang="en-US" sz="3500" dirty="0" smtClean="0">
                <a:solidFill>
                  <a:schemeClr val="bg1"/>
                </a:solidFill>
              </a:rPr>
              <a:t>(Customizes Your Twitter Accounts)</a:t>
            </a:r>
            <a:endParaRPr lang="en-US" sz="3500" dirty="0">
              <a:solidFill>
                <a:schemeClr val="bg1"/>
              </a:solidFill>
            </a:endParaRPr>
          </a:p>
          <a:p>
            <a:pPr marL="137160" indent="0">
              <a:buNone/>
            </a:pPr>
            <a:endParaRPr lang="en-US" sz="3500" dirty="0" smtClean="0">
              <a:solidFill>
                <a:srgbClr val="FFFF00"/>
              </a:solidFill>
            </a:endParaRPr>
          </a:p>
          <a:p>
            <a:endParaRPr lang="en-US" dirty="0"/>
          </a:p>
        </p:txBody>
      </p:sp>
    </p:spTree>
    <p:extLst>
      <p:ext uri="{BB962C8B-B14F-4D97-AF65-F5344CB8AC3E}">
        <p14:creationId xmlns="" xmlns:p14="http://schemas.microsoft.com/office/powerpoint/2010/main" val="1695758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Sites &amp; Sources for Social Media Tool Recommendations</a:t>
            </a:r>
            <a:endParaRPr lang="en-US" dirty="0"/>
          </a:p>
        </p:txBody>
      </p:sp>
      <p:sp>
        <p:nvSpPr>
          <p:cNvPr id="3" name="Content Placeholder 2"/>
          <p:cNvSpPr>
            <a:spLocks noGrp="1"/>
          </p:cNvSpPr>
          <p:nvPr>
            <p:ph idx="1"/>
          </p:nvPr>
        </p:nvSpPr>
        <p:spPr/>
        <p:txBody>
          <a:bodyPr>
            <a:normAutofit/>
          </a:bodyPr>
          <a:lstStyle/>
          <a:p>
            <a:pPr marL="137160" indent="0">
              <a:buNone/>
            </a:pPr>
            <a:r>
              <a:rPr lang="en-US" sz="4200" dirty="0" smtClean="0"/>
              <a:t>Google.com</a:t>
            </a:r>
          </a:p>
          <a:p>
            <a:pPr marL="137160" indent="0">
              <a:buNone/>
            </a:pPr>
            <a:r>
              <a:rPr lang="en-US" sz="4200" dirty="0" smtClean="0">
                <a:latin typeface="Baskerville Old Face" panose="02020602080505020303" pitchFamily="18" charset="0"/>
              </a:rPr>
              <a:t>Convinceandcovert.com</a:t>
            </a:r>
          </a:p>
          <a:p>
            <a:pPr marL="137160" indent="0">
              <a:buNone/>
            </a:pPr>
            <a:r>
              <a:rPr lang="en-US" sz="4200" dirty="0" smtClean="0">
                <a:latin typeface="Baskerville Old Face" panose="02020602080505020303" pitchFamily="18" charset="0"/>
              </a:rPr>
              <a:t>Socialmediaexaminer.com</a:t>
            </a:r>
          </a:p>
          <a:p>
            <a:pPr marL="137160" indent="0">
              <a:buNone/>
            </a:pPr>
            <a:r>
              <a:rPr lang="en-US" sz="4200" dirty="0" smtClean="0">
                <a:latin typeface="Baskerville Old Face" panose="02020602080505020303" pitchFamily="18" charset="0"/>
              </a:rPr>
              <a:t>Business2community.com</a:t>
            </a:r>
          </a:p>
          <a:p>
            <a:pPr marL="137160" indent="0">
              <a:buNone/>
            </a:pPr>
            <a:r>
              <a:rPr lang="en-US" sz="4200" dirty="0" smtClean="0">
                <a:latin typeface="Baskerville Old Face" panose="02020602080505020303" pitchFamily="18" charset="0"/>
              </a:rPr>
              <a:t>Blog.visual.l</a:t>
            </a:r>
            <a:r>
              <a:rPr lang="en-US" sz="4200" dirty="0">
                <a:latin typeface="Baskerville Old Face" panose="02020602080505020303" pitchFamily="18" charset="0"/>
              </a:rPr>
              <a:t>y</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77000" y="2133600"/>
            <a:ext cx="2522764" cy="2895600"/>
          </a:xfrm>
          <a:prstGeom prst="rect">
            <a:avLst/>
          </a:prstGeom>
        </p:spPr>
      </p:pic>
    </p:spTree>
    <p:extLst>
      <p:ext uri="{BB962C8B-B14F-4D97-AF65-F5344CB8AC3E}">
        <p14:creationId xmlns="" xmlns:p14="http://schemas.microsoft.com/office/powerpoint/2010/main" val="12845348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625" y="479720"/>
            <a:ext cx="8229600" cy="1143000"/>
          </a:xfrm>
        </p:spPr>
        <p:txBody>
          <a:bodyPr/>
          <a:lstStyle/>
          <a:p>
            <a:pPr eaLnBrk="1" hangingPunct="1">
              <a:defRPr/>
            </a:pPr>
            <a:r>
              <a:rPr lang="en-US" sz="3600" dirty="0" smtClean="0">
                <a:solidFill>
                  <a:schemeClr val="accent4">
                    <a:lumMod val="50000"/>
                  </a:schemeClr>
                </a:solidFill>
                <a:effectLst>
                  <a:outerShdw blurRad="38100" dist="38100" dir="2700000" algn="tl">
                    <a:srgbClr val="000000">
                      <a:alpha val="43137"/>
                    </a:srgbClr>
                  </a:outerShdw>
                </a:effectLst>
                <a:latin typeface="Baskerville Old Face" pitchFamily="18" charset="0"/>
              </a:rPr>
              <a:t>About OMICS Group Conferences</a:t>
            </a:r>
          </a:p>
        </p:txBody>
      </p:sp>
      <p:sp>
        <p:nvSpPr>
          <p:cNvPr id="5" name="Content Placeholder 2"/>
          <p:cNvSpPr>
            <a:spLocks noGrp="1"/>
          </p:cNvSpPr>
          <p:nvPr>
            <p:ph idx="1"/>
          </p:nvPr>
        </p:nvSpPr>
        <p:spPr>
          <a:xfrm>
            <a:off x="571500" y="1765595"/>
            <a:ext cx="7972425" cy="4483100"/>
          </a:xfrm>
          <a:noFill/>
        </p:spPr>
        <p:txBody>
          <a:bodyPr>
            <a:normAutofit lnSpcReduction="10000"/>
          </a:bodyPr>
          <a:lstStyle/>
          <a:p>
            <a:pPr algn="just" eaLnBrk="1" hangingPunct="1">
              <a:buFont typeface="Arial" charset="0"/>
              <a:buNone/>
              <a:defRPr/>
            </a:pPr>
            <a:r>
              <a:rPr lang="en-US" sz="2000" dirty="0" smtClean="0">
                <a:solidFill>
                  <a:schemeClr val="bg1"/>
                </a:solidFill>
                <a:latin typeface="+mj-lt"/>
              </a:rPr>
              <a:t>     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dirty="0" smtClean="0">
                <a:solidFill>
                  <a:schemeClr val="bg1"/>
                </a:solidFill>
                <a:latin typeface="+mj-lt"/>
              </a:rPr>
            </a:br>
            <a:endParaRPr lang="en-US" sz="2000" dirty="0" smtClean="0">
              <a:solidFill>
                <a:schemeClr val="bg1"/>
              </a:solidFill>
              <a:latin typeface="+mj-lt"/>
            </a:endParaRPr>
          </a:p>
          <a:p>
            <a:pPr algn="just" eaLnBrk="1" hangingPunct="1">
              <a:buFont typeface="Arial" charset="0"/>
              <a:buNone/>
              <a:defRPr/>
            </a:pPr>
            <a:r>
              <a:rPr lang="en-US" sz="2000" dirty="0" smtClean="0">
                <a:solidFill>
                  <a:schemeClr val="bg1"/>
                </a:solidFill>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Internet Broadcasting Platform</a:t>
            </a:r>
            <a:br>
              <a:rPr lang="en-US" sz="4400" dirty="0"/>
            </a:br>
            <a:endParaRPr lang="en-US" dirty="0"/>
          </a:p>
        </p:txBody>
      </p:sp>
      <p:sp>
        <p:nvSpPr>
          <p:cNvPr id="3" name="Content Placeholder 2"/>
          <p:cNvSpPr>
            <a:spLocks noGrp="1"/>
          </p:cNvSpPr>
          <p:nvPr>
            <p:ph idx="1"/>
          </p:nvPr>
        </p:nvSpPr>
        <p:spPr>
          <a:xfrm>
            <a:off x="457200" y="1066800"/>
            <a:ext cx="8229600" cy="5242560"/>
          </a:xfrm>
        </p:spPr>
        <p:txBody>
          <a:bodyPr>
            <a:normAutofit lnSpcReduction="10000"/>
          </a:bodyPr>
          <a:lstStyle/>
          <a:p>
            <a:pPr marL="137160" indent="0" algn="ctr">
              <a:buNone/>
            </a:pPr>
            <a:r>
              <a:rPr lang="en-US" sz="3200" u="sng" dirty="0" smtClean="0"/>
              <a:t>Podcasts &amp; Live Internet Radio Shows</a:t>
            </a:r>
          </a:p>
          <a:p>
            <a:pPr marL="137160" indent="0" algn="ctr">
              <a:buNone/>
            </a:pPr>
            <a:endParaRPr lang="en-US" sz="3200" u="sng" dirty="0" smtClean="0"/>
          </a:p>
          <a:p>
            <a:pPr marL="137160" indent="0">
              <a:buNone/>
            </a:pPr>
            <a:r>
              <a:rPr lang="en-US" dirty="0" smtClean="0">
                <a:solidFill>
                  <a:srgbClr val="FFFF00"/>
                </a:solidFill>
              </a:rPr>
              <a:t>Blogtalkradio.com</a:t>
            </a:r>
          </a:p>
          <a:p>
            <a:pPr marL="137160" indent="0">
              <a:buNone/>
            </a:pPr>
            <a:r>
              <a:rPr lang="en-US" dirty="0" smtClean="0">
                <a:solidFill>
                  <a:srgbClr val="FFFF00"/>
                </a:solidFill>
              </a:rPr>
              <a:t>Iheartradio.com</a:t>
            </a:r>
          </a:p>
          <a:p>
            <a:pPr marL="137160" indent="0">
              <a:buNone/>
            </a:pPr>
            <a:r>
              <a:rPr lang="en-US" dirty="0" smtClean="0">
                <a:solidFill>
                  <a:srgbClr val="FFFF00"/>
                </a:solidFill>
              </a:rPr>
              <a:t>Live365.com</a:t>
            </a:r>
          </a:p>
          <a:p>
            <a:pPr marL="137160" indent="0">
              <a:buNone/>
            </a:pPr>
            <a:r>
              <a:rPr lang="en-US" dirty="0" smtClean="0">
                <a:solidFill>
                  <a:srgbClr val="FFFF00"/>
                </a:solidFill>
              </a:rPr>
              <a:t>Itunes.com</a:t>
            </a:r>
          </a:p>
          <a:p>
            <a:pPr marL="137160" indent="0">
              <a:buNone/>
            </a:pPr>
            <a:r>
              <a:rPr lang="en-US" dirty="0" smtClean="0">
                <a:solidFill>
                  <a:srgbClr val="FFFF00"/>
                </a:solidFill>
              </a:rPr>
              <a:t>Stitcher.com</a:t>
            </a:r>
          </a:p>
          <a:p>
            <a:pPr marL="137160" indent="0">
              <a:buNone/>
            </a:pPr>
            <a:r>
              <a:rPr lang="en-US" dirty="0" smtClean="0">
                <a:solidFill>
                  <a:srgbClr val="FFFF00"/>
                </a:solidFill>
              </a:rPr>
              <a:t>Spreaker.com</a:t>
            </a:r>
          </a:p>
          <a:p>
            <a:pPr marL="137160" indent="0">
              <a:buNone/>
            </a:pPr>
            <a:r>
              <a:rPr lang="en-US" dirty="0" smtClean="0">
                <a:solidFill>
                  <a:srgbClr val="FFFF00"/>
                </a:solidFill>
              </a:rPr>
              <a:t>Toginet.com</a:t>
            </a:r>
          </a:p>
          <a:p>
            <a:pPr marL="137160" indent="0">
              <a:buNone/>
            </a:pPr>
            <a:r>
              <a:rPr lang="en-US" dirty="0" smtClean="0">
                <a:solidFill>
                  <a:srgbClr val="FFFF00"/>
                </a:solidFill>
              </a:rPr>
              <a:t>Homegrownradionj.org &amp; College Radio</a:t>
            </a:r>
            <a:endParaRPr lang="en-US" dirty="0">
              <a:solidFill>
                <a:srgbClr val="FFFF00"/>
              </a:solidFill>
            </a:endParaRPr>
          </a:p>
          <a:p>
            <a:pPr marL="137160" indent="0">
              <a:buNone/>
            </a:pPr>
            <a:endParaRPr lang="en-US"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67200" y="2438400"/>
            <a:ext cx="4520259" cy="2362200"/>
          </a:xfrm>
          <a:prstGeom prst="rect">
            <a:avLst/>
          </a:prstGeom>
        </p:spPr>
      </p:pic>
    </p:spTree>
    <p:extLst>
      <p:ext uri="{BB962C8B-B14F-4D97-AF65-F5344CB8AC3E}">
        <p14:creationId xmlns="" xmlns:p14="http://schemas.microsoft.com/office/powerpoint/2010/main" val="2119313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400" dirty="0" smtClean="0"/>
              <a:t>Conclusion</a:t>
            </a:r>
            <a:endParaRPr lang="en-US" sz="4400"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r>
              <a:rPr lang="en-US" sz="3600" dirty="0" smtClean="0"/>
              <a:t>Find the Right &amp; Effective Social Media Tools for Your Business or Project</a:t>
            </a:r>
          </a:p>
          <a:p>
            <a:r>
              <a:rPr lang="en-US" sz="3600" dirty="0" smtClean="0"/>
              <a:t>Never Ending Work… but Will Result in Doors and Rewards </a:t>
            </a:r>
          </a:p>
          <a:p>
            <a:r>
              <a:rPr lang="en-US" sz="3600" dirty="0" smtClean="0"/>
              <a:t>Don’t Be Afraid to Grow and Evolve</a:t>
            </a:r>
          </a:p>
          <a:p>
            <a:r>
              <a:rPr lang="en-US" sz="3600" dirty="0" smtClean="0"/>
              <a:t>Set a Plan and Goals for Social Media Success</a:t>
            </a:r>
          </a:p>
          <a:p>
            <a:r>
              <a:rPr lang="en-US" sz="3600" dirty="0" smtClean="0"/>
              <a:t>Network and Cross Promote </a:t>
            </a:r>
          </a:p>
          <a:p>
            <a:pPr marL="137160" indent="0">
              <a:buNone/>
            </a:pPr>
            <a:endParaRPr lang="en-US" dirty="0" smtClean="0"/>
          </a:p>
          <a:p>
            <a:pPr marL="137160" indent="0" algn="ctr">
              <a:buNone/>
            </a:pPr>
            <a:r>
              <a:rPr lang="en-US" sz="4000" dirty="0" smtClean="0"/>
              <a:t>LOVE WHAT YOU DO!!!</a:t>
            </a:r>
          </a:p>
        </p:txBody>
      </p:sp>
    </p:spTree>
    <p:extLst>
      <p:ext uri="{BB962C8B-B14F-4D97-AF65-F5344CB8AC3E}">
        <p14:creationId xmlns="" xmlns:p14="http://schemas.microsoft.com/office/powerpoint/2010/main" val="40590951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pPr marL="137160" indent="0" algn="ctr">
              <a:buNone/>
            </a:pPr>
            <a:r>
              <a:rPr lang="en-US" sz="4300" b="1" dirty="0" smtClean="0">
                <a:solidFill>
                  <a:schemeClr val="bg1"/>
                </a:solidFill>
              </a:rPr>
              <a:t>Thank you for attending!!!</a:t>
            </a:r>
          </a:p>
          <a:p>
            <a:pPr marL="137160" indent="0" algn="ctr">
              <a:buNone/>
            </a:pPr>
            <a:r>
              <a:rPr lang="en-US" sz="4300" b="1" dirty="0" smtClean="0">
                <a:solidFill>
                  <a:schemeClr val="bg1"/>
                </a:solidFill>
              </a:rPr>
              <a:t>Any questions or comments???</a:t>
            </a:r>
          </a:p>
          <a:p>
            <a:pPr marL="137160" indent="0" algn="ctr">
              <a:buNone/>
            </a:pPr>
            <a:endParaRPr lang="en-US" sz="4000" dirty="0" smtClean="0">
              <a:solidFill>
                <a:srgbClr val="FFFF00"/>
              </a:solidFill>
            </a:endParaRPr>
          </a:p>
          <a:p>
            <a:pPr marL="137160" indent="0" algn="ctr">
              <a:buNone/>
            </a:pPr>
            <a:r>
              <a:rPr lang="en-US" sz="3200" dirty="0" smtClean="0"/>
              <a:t>E-mail: </a:t>
            </a:r>
            <a:r>
              <a:rPr lang="en-US" sz="3200" dirty="0" smtClean="0">
                <a:hlinkClick r:id="rId2"/>
              </a:rPr>
              <a:t>horrorhappens6@gmail.com</a:t>
            </a:r>
            <a:endParaRPr lang="en-US" sz="3200" dirty="0" smtClean="0"/>
          </a:p>
          <a:p>
            <a:pPr marL="137160" indent="0" algn="ctr">
              <a:buNone/>
            </a:pPr>
            <a:r>
              <a:rPr lang="en-US" sz="3200" dirty="0" smtClean="0"/>
              <a:t>Twitter: @horrorhappensrs or @horrorhappensff</a:t>
            </a:r>
          </a:p>
          <a:p>
            <a:pPr marL="137160" indent="0" algn="ctr">
              <a:buNone/>
            </a:pPr>
            <a:r>
              <a:rPr lang="en-US" sz="3200" dirty="0" smtClean="0"/>
              <a:t>Facebook: Facebook.com/horrorhappens</a:t>
            </a:r>
          </a:p>
          <a:p>
            <a:pPr marL="137160" indent="0" algn="ctr">
              <a:buNone/>
            </a:pPr>
            <a:r>
              <a:rPr lang="en-US" sz="3200" dirty="0" smtClean="0"/>
              <a:t>Website: horrorhappens.com</a:t>
            </a:r>
          </a:p>
          <a:p>
            <a:pPr marL="137160" indent="0" algn="ctr">
              <a:buNone/>
            </a:pPr>
            <a:r>
              <a:rPr lang="en-US" sz="3200" dirty="0" smtClean="0"/>
              <a:t>LinkedIn: Under  Jason Kolucki</a:t>
            </a:r>
          </a:p>
          <a:p>
            <a:pPr marL="137160" indent="0" algn="ctr">
              <a:buNone/>
            </a:pPr>
            <a:r>
              <a:rPr lang="en-US" sz="3200" dirty="0" smtClean="0"/>
              <a:t>YouTube: Jay K HorrorHappensRS</a:t>
            </a:r>
            <a:endParaRPr lang="en-US" sz="3200" dirty="0"/>
          </a:p>
        </p:txBody>
      </p:sp>
    </p:spTree>
    <p:extLst>
      <p:ext uri="{BB962C8B-B14F-4D97-AF65-F5344CB8AC3E}">
        <p14:creationId xmlns="" xmlns:p14="http://schemas.microsoft.com/office/powerpoint/2010/main" val="843148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Everybody Give Me a Scary Face…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35000" y="1922462"/>
            <a:ext cx="7874000" cy="4064000"/>
          </a:xfrm>
        </p:spPr>
      </p:pic>
    </p:spTree>
    <p:extLst>
      <p:ext uri="{BB962C8B-B14F-4D97-AF65-F5344CB8AC3E}">
        <p14:creationId xmlns="" xmlns:p14="http://schemas.microsoft.com/office/powerpoint/2010/main" val="846966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3886200"/>
          </a:xfrm>
        </p:spPr>
        <p:txBody>
          <a:bodyPr>
            <a:noAutofit/>
          </a:bodyPr>
          <a:lstStyle/>
          <a:p>
            <a:r>
              <a:rPr lang="en-US" sz="4400" dirty="0" smtClean="0">
                <a:solidFill>
                  <a:schemeClr val="tx1"/>
                </a:solidFill>
              </a:rPr>
              <a:t>Find This Photo on Twitter </a:t>
            </a:r>
            <a:r>
              <a:rPr lang="en-US" sz="4400" dirty="0" smtClean="0">
                <a:solidFill>
                  <a:srgbClr val="FFFF00"/>
                </a:solidFill>
              </a:rPr>
              <a:t>@horrorhappensRS</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Thanks for Coming Out &amp; Listen Live If You Dare </a:t>
            </a:r>
            <a:r>
              <a:rPr lang="en-US" sz="4800" dirty="0" smtClean="0">
                <a:solidFill>
                  <a:srgbClr val="FFFF00"/>
                </a:solidFill>
              </a:rPr>
              <a:t>Weekly Tuesday @ 4 PM EST only on HGRNJ.org</a:t>
            </a:r>
            <a:endParaRPr lang="en-US" sz="4800" dirty="0">
              <a:solidFill>
                <a:srgbClr val="FFFF00"/>
              </a:solidFill>
            </a:endParaRPr>
          </a:p>
        </p:txBody>
      </p:sp>
    </p:spTree>
    <p:extLst>
      <p:ext uri="{BB962C8B-B14F-4D97-AF65-F5344CB8AC3E}">
        <p14:creationId xmlns="" xmlns:p14="http://schemas.microsoft.com/office/powerpoint/2010/main" val="4063229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Thanks to…	</a:t>
            </a:r>
            <a:endParaRPr lang="en-US" dirty="0"/>
          </a:p>
        </p:txBody>
      </p:sp>
      <p:sp>
        <p:nvSpPr>
          <p:cNvPr id="3" name="Content Placeholder 2"/>
          <p:cNvSpPr>
            <a:spLocks noGrp="1"/>
          </p:cNvSpPr>
          <p:nvPr>
            <p:ph idx="1"/>
          </p:nvPr>
        </p:nvSpPr>
        <p:spPr>
          <a:xfrm>
            <a:off x="76200" y="990600"/>
            <a:ext cx="8991600" cy="5715000"/>
          </a:xfrm>
        </p:spPr>
        <p:txBody>
          <a:bodyPr>
            <a:noAutofit/>
          </a:bodyPr>
          <a:lstStyle/>
          <a:p>
            <a:r>
              <a:rPr lang="en-US" sz="3200" dirty="0" smtClean="0"/>
              <a:t>My Wife and Co-Host “The Ghost”</a:t>
            </a:r>
          </a:p>
          <a:p>
            <a:r>
              <a:rPr lang="en-US" sz="3200" dirty="0" smtClean="0"/>
              <a:t>My job and HomegrownRadio NJ</a:t>
            </a:r>
          </a:p>
          <a:p>
            <a:r>
              <a:rPr lang="en-US" sz="3200" dirty="0" smtClean="0"/>
              <a:t>Broadcasting Media Conference</a:t>
            </a:r>
          </a:p>
          <a:p>
            <a:r>
              <a:rPr lang="en-US" sz="3200" dirty="0" smtClean="0"/>
              <a:t>All the Guests on The Horror Happens Radio Show</a:t>
            </a:r>
          </a:p>
          <a:p>
            <a:r>
              <a:rPr lang="en-US" sz="3200" dirty="0" smtClean="0"/>
              <a:t>8 Films to Die For…, Horror Films including Pontypool, X-Men, Scares That Care, TIFF, Universal Monster Movies, Astron-6, Kane Hodder, Jack Ketchum, Night of the Living Dead, Viva Las Vegas, Manny Serrano, Fest of Fear, Rock &amp; Shock &amp; Days of the Dead</a:t>
            </a:r>
          </a:p>
        </p:txBody>
      </p:sp>
    </p:spTree>
    <p:extLst>
      <p:ext uri="{BB962C8B-B14F-4D97-AF65-F5344CB8AC3E}">
        <p14:creationId xmlns="" xmlns:p14="http://schemas.microsoft.com/office/powerpoint/2010/main" val="1187961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624240"/>
            <a:ext cx="8229600" cy="2133600"/>
          </a:xfrm>
        </p:spPr>
        <p:txBody>
          <a:bodyPr>
            <a:normAutofit/>
          </a:bodyPr>
          <a:lstStyle/>
          <a:p>
            <a:r>
              <a:rPr lang="en-US" sz="3600" dirty="0" smtClean="0"/>
              <a:t>#</a:t>
            </a:r>
            <a:r>
              <a:rPr lang="en-US" sz="4000" dirty="0" smtClean="0">
                <a:solidFill>
                  <a:srgbClr val="FFFF00"/>
                </a:solidFill>
                <a:effectLst/>
              </a:rPr>
              <a:t>SocialmediaTools &amp; strategies for internet broadcasting</a:t>
            </a:r>
            <a:endParaRPr lang="en-US" sz="4000" dirty="0">
              <a:solidFill>
                <a:srgbClr val="FFFF00"/>
              </a:solidFill>
              <a:effectLst/>
            </a:endParaRPr>
          </a:p>
        </p:txBody>
      </p:sp>
      <p:sp>
        <p:nvSpPr>
          <p:cNvPr id="3" name="Subtitle 2"/>
          <p:cNvSpPr>
            <a:spLocks noGrp="1"/>
          </p:cNvSpPr>
          <p:nvPr>
            <p:ph type="subTitle" idx="1"/>
          </p:nvPr>
        </p:nvSpPr>
        <p:spPr>
          <a:xfrm>
            <a:off x="0" y="3848100"/>
            <a:ext cx="9067800" cy="1752600"/>
          </a:xfrm>
        </p:spPr>
        <p:txBody>
          <a:bodyPr>
            <a:normAutofit/>
          </a:bodyPr>
          <a:lstStyle/>
          <a:p>
            <a:r>
              <a:rPr lang="en-US" sz="3200" dirty="0" smtClean="0"/>
              <a:t>Presented by Jason Kolucki </a:t>
            </a:r>
            <a:r>
              <a:rPr lang="en-US" sz="4000" dirty="0" smtClean="0">
                <a:solidFill>
                  <a:srgbClr val="FF0000"/>
                </a:solidFill>
              </a:rPr>
              <a:t>@horrorhappens</a:t>
            </a:r>
            <a:endParaRPr lang="en-US" sz="40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96200" y="5372100"/>
            <a:ext cx="1219200" cy="12192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5372100"/>
            <a:ext cx="1219200" cy="1219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1248" y="152400"/>
            <a:ext cx="1674182" cy="12333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20000" y="76200"/>
            <a:ext cx="1752600" cy="1752600"/>
          </a:xfrm>
          <a:prstGeom prst="rect">
            <a:avLst/>
          </a:prstGeom>
        </p:spPr>
      </p:pic>
      <p:pic>
        <p:nvPicPr>
          <p:cNvPr id="8" name="Picture 2" descr="C:\Users\jkolucki\AppData\Local\Microsoft\Windows\Temporary Internet Files\Content.IE5\F1V1KD2F\MC900183206[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89436" y="4991100"/>
            <a:ext cx="1890065" cy="160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34850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Be Covering…</a:t>
            </a:r>
            <a:endParaRPr lang="en-US" dirty="0"/>
          </a:p>
        </p:txBody>
      </p:sp>
      <p:sp>
        <p:nvSpPr>
          <p:cNvPr id="3" name="Content Placeholder 2"/>
          <p:cNvSpPr>
            <a:spLocks noGrp="1"/>
          </p:cNvSpPr>
          <p:nvPr>
            <p:ph idx="1"/>
          </p:nvPr>
        </p:nvSpPr>
        <p:spPr>
          <a:xfrm>
            <a:off x="0" y="1143000"/>
            <a:ext cx="8686800" cy="5166360"/>
          </a:xfrm>
        </p:spPr>
        <p:txBody>
          <a:bodyPr/>
          <a:lstStyle/>
          <a:p>
            <a:r>
              <a:rPr lang="en-US" sz="3600" dirty="0" smtClean="0"/>
              <a:t>My Experience </a:t>
            </a:r>
          </a:p>
          <a:p>
            <a:r>
              <a:rPr lang="en-US" sz="3600" dirty="0" smtClean="0"/>
              <a:t>Factors For Using These Tools…</a:t>
            </a:r>
          </a:p>
          <a:p>
            <a:r>
              <a:rPr lang="en-US" sz="3600" dirty="0" smtClean="0"/>
              <a:t>#MyToolbox </a:t>
            </a:r>
          </a:p>
          <a:p>
            <a:r>
              <a:rPr lang="en-US" sz="3600" dirty="0" smtClean="0"/>
              <a:t>Suggestions for </a:t>
            </a:r>
          </a:p>
          <a:p>
            <a:pPr marL="137160" indent="0">
              <a:buNone/>
            </a:pPr>
            <a:r>
              <a:rPr lang="en-US" sz="3600" dirty="0" smtClean="0"/>
              <a:t>	#Yourtoolbox</a:t>
            </a:r>
          </a:p>
          <a:p>
            <a:r>
              <a:rPr lang="en-US" sz="3600" dirty="0" smtClean="0"/>
              <a:t>Free &amp; Pay Social Media Tools</a:t>
            </a:r>
          </a:p>
          <a:p>
            <a:r>
              <a:rPr lang="en-US" sz="3600" dirty="0" smtClean="0"/>
              <a:t>Strategies for Effective Use</a:t>
            </a:r>
          </a:p>
          <a:p>
            <a:endParaRPr lang="en-US" dirty="0" smtClean="0"/>
          </a:p>
          <a:p>
            <a:endParaRPr lang="en-US" dirty="0"/>
          </a:p>
        </p:txBody>
      </p:sp>
      <p:pic>
        <p:nvPicPr>
          <p:cNvPr id="2050" name="Picture 2" descr="C:\Users\jkolucki\AppData\Local\Microsoft\Windows\Temporary Internet Files\Content.IE5\7FLMYR63\MC900250879[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369571">
            <a:off x="5407781" y="1816969"/>
            <a:ext cx="2555221" cy="3190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22749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1066800" y="4114800"/>
            <a:ext cx="7543800" cy="2133600"/>
          </a:xfrm>
        </p:spPr>
        <p:txBody>
          <a:bodyPr>
            <a:noAutofit/>
          </a:bodyPr>
          <a:lstStyle/>
          <a:p>
            <a:pPr marL="137160" indent="0" algn="ctr">
              <a:buNone/>
            </a:pPr>
            <a:r>
              <a:rPr lang="en-US" sz="3600" dirty="0" smtClean="0">
                <a:latin typeface="Baskerville Old Face" panose="02020602080505020303" pitchFamily="18" charset="0"/>
              </a:rPr>
              <a:t>Journalist… Film Fest Director… Actor… Photographer… Writer… Entrepreneur… Educator &amp; Radio Producer &amp; Host of…</a:t>
            </a:r>
            <a:endParaRPr lang="en-US" sz="36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67000" y="1447800"/>
            <a:ext cx="4342473" cy="2438400"/>
          </a:xfrm>
          <a:prstGeom prst="rect">
            <a:avLst/>
          </a:prstGeom>
        </p:spPr>
      </p:pic>
    </p:spTree>
    <p:extLst>
      <p:ext uri="{BB962C8B-B14F-4D97-AF65-F5344CB8AC3E}">
        <p14:creationId xmlns="" xmlns:p14="http://schemas.microsoft.com/office/powerpoint/2010/main" val="8115898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lgn="ctr">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5622" y="533400"/>
            <a:ext cx="8437378" cy="5850136"/>
          </a:xfrm>
          <a:prstGeom prst="rect">
            <a:avLst/>
          </a:prstGeom>
        </p:spPr>
      </p:pic>
    </p:spTree>
    <p:extLst>
      <p:ext uri="{BB962C8B-B14F-4D97-AF65-F5344CB8AC3E}">
        <p14:creationId xmlns="" xmlns:p14="http://schemas.microsoft.com/office/powerpoint/2010/main" val="10038473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for Use of Social Media</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smtClean="0"/>
              <a:t>Available</a:t>
            </a:r>
          </a:p>
          <a:p>
            <a:r>
              <a:rPr lang="en-US" sz="3500" dirty="0" smtClean="0"/>
              <a:t>Freedom</a:t>
            </a:r>
            <a:endParaRPr lang="en-US" sz="3500" dirty="0"/>
          </a:p>
          <a:p>
            <a:r>
              <a:rPr lang="en-US" sz="3500" dirty="0" smtClean="0"/>
              <a:t>Impacting </a:t>
            </a:r>
            <a:r>
              <a:rPr lang="en-US" sz="3500" dirty="0"/>
              <a:t>&amp; </a:t>
            </a:r>
            <a:r>
              <a:rPr lang="en-US" sz="3500" dirty="0" smtClean="0"/>
              <a:t>Reach</a:t>
            </a:r>
          </a:p>
          <a:p>
            <a:r>
              <a:rPr lang="en-US" sz="3500" dirty="0" smtClean="0"/>
              <a:t>Methods Are Changing</a:t>
            </a:r>
          </a:p>
          <a:p>
            <a:r>
              <a:rPr lang="en-US" sz="3500" dirty="0" smtClean="0"/>
              <a:t>Performance </a:t>
            </a:r>
            <a:r>
              <a:rPr lang="en-US" sz="3500" dirty="0"/>
              <a:t>of Product </a:t>
            </a:r>
            <a:endParaRPr lang="en-US" sz="3500" dirty="0" smtClean="0"/>
          </a:p>
          <a:p>
            <a:pPr marL="137160" indent="0">
              <a:buNone/>
            </a:pPr>
            <a:r>
              <a:rPr lang="en-US" sz="3500" dirty="0" smtClean="0"/>
              <a:t>or </a:t>
            </a:r>
            <a:r>
              <a:rPr lang="en-US" sz="3500" dirty="0"/>
              <a:t>Service</a:t>
            </a:r>
          </a:p>
          <a:p>
            <a:r>
              <a:rPr lang="en-US" sz="3500" dirty="0"/>
              <a:t>Promotion &amp; Advertising</a:t>
            </a:r>
          </a:p>
          <a:p>
            <a:r>
              <a:rPr lang="en-US" sz="3500" dirty="0"/>
              <a:t>Teaching</a:t>
            </a:r>
          </a:p>
          <a:p>
            <a:r>
              <a:rPr lang="en-US" sz="3500" dirty="0" smtClean="0"/>
              <a:t>Visibility </a:t>
            </a:r>
            <a:endParaRPr lang="en-US" sz="3500" dirty="0"/>
          </a:p>
          <a:p>
            <a:pPr marL="137160" indent="0">
              <a:buNone/>
            </a:pPr>
            <a:endParaRPr lang="en-US" dirty="0" smtClean="0"/>
          </a:p>
          <a:p>
            <a:endParaRPr lang="en-US" dirty="0" smtClean="0"/>
          </a:p>
          <a:p>
            <a:endParaRPr lang="en-US" dirty="0" smtClean="0"/>
          </a:p>
          <a:p>
            <a:endParaRPr lang="en-US" dirty="0"/>
          </a:p>
        </p:txBody>
      </p:sp>
      <p:pic>
        <p:nvPicPr>
          <p:cNvPr id="2051" name="Picture 3" descr="C:\Users\jkolucki\AppData\Local\Microsoft\Windows\Temporary Internet Files\Content.IE5\F1V1KD2F\MP900390083[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77000" y="1447800"/>
            <a:ext cx="2337308"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8271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Factors That Impact Me…</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r>
              <a:rPr lang="en-US" sz="3200" dirty="0" smtClean="0">
                <a:solidFill>
                  <a:srgbClr val="FFFF00"/>
                </a:solidFill>
              </a:rPr>
              <a:t>Fits </a:t>
            </a:r>
            <a:r>
              <a:rPr lang="en-US" sz="3200" dirty="0">
                <a:solidFill>
                  <a:srgbClr val="FFFF00"/>
                </a:solidFill>
              </a:rPr>
              <a:t>my Business</a:t>
            </a:r>
          </a:p>
          <a:p>
            <a:r>
              <a:rPr lang="en-US" sz="3200" dirty="0" smtClean="0">
                <a:solidFill>
                  <a:srgbClr val="FFFF00"/>
                </a:solidFill>
              </a:rPr>
              <a:t>Growing </a:t>
            </a:r>
            <a:r>
              <a:rPr lang="en-US" sz="3200" dirty="0">
                <a:solidFill>
                  <a:srgbClr val="FFFF00"/>
                </a:solidFill>
              </a:rPr>
              <a:t>&amp; Evolving </a:t>
            </a:r>
          </a:p>
          <a:p>
            <a:r>
              <a:rPr lang="en-US" sz="3200" dirty="0" smtClean="0">
                <a:solidFill>
                  <a:srgbClr val="FFFF00"/>
                </a:solidFill>
              </a:rPr>
              <a:t>Networking &amp; Connection</a:t>
            </a:r>
            <a:endParaRPr lang="en-US" sz="3200" dirty="0">
              <a:solidFill>
                <a:srgbClr val="FFFF00"/>
              </a:solidFill>
            </a:endParaRPr>
          </a:p>
          <a:p>
            <a:r>
              <a:rPr lang="en-US" sz="3200" dirty="0" smtClean="0">
                <a:solidFill>
                  <a:srgbClr val="FFFF00"/>
                </a:solidFill>
              </a:rPr>
              <a:t>Reaching </a:t>
            </a:r>
            <a:r>
              <a:rPr lang="en-US" sz="3200" dirty="0">
                <a:solidFill>
                  <a:srgbClr val="FFFF00"/>
                </a:solidFill>
              </a:rPr>
              <a:t>New Audiences </a:t>
            </a:r>
          </a:p>
          <a:p>
            <a:r>
              <a:rPr lang="en-US" sz="3200" dirty="0" smtClean="0">
                <a:solidFill>
                  <a:srgbClr val="FFFF00"/>
                </a:solidFill>
              </a:rPr>
              <a:t>Reinforcing </a:t>
            </a:r>
          </a:p>
          <a:p>
            <a:r>
              <a:rPr lang="en-US" sz="3600" dirty="0" smtClean="0">
                <a:solidFill>
                  <a:srgbClr val="FFFF00"/>
                </a:solidFill>
              </a:rPr>
              <a:t>Understanding my Listeners</a:t>
            </a:r>
          </a:p>
          <a:p>
            <a:r>
              <a:rPr lang="en-US" sz="3600" dirty="0">
                <a:solidFill>
                  <a:srgbClr val="FFFF00"/>
                </a:solidFill>
              </a:rPr>
              <a:t>Booking &amp; Connecting with Guests</a:t>
            </a:r>
          </a:p>
          <a:p>
            <a:endParaRPr lang="en-US" dirty="0"/>
          </a:p>
        </p:txBody>
      </p:sp>
    </p:spTree>
    <p:extLst>
      <p:ext uri="{BB962C8B-B14F-4D97-AF65-F5344CB8AC3E}">
        <p14:creationId xmlns="" xmlns:p14="http://schemas.microsoft.com/office/powerpoint/2010/main" val="11953479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7"/>
            <a:ext cx="9144000" cy="881743"/>
          </a:xfrm>
        </p:spPr>
        <p:txBody>
          <a:bodyPr>
            <a:normAutofit fontScale="90000"/>
          </a:bodyPr>
          <a:lstStyle/>
          <a:p>
            <a:r>
              <a:rPr lang="en-US" dirty="0" smtClean="0"/>
              <a:t>Booking with Buzz &amp; Social Media …</a:t>
            </a:r>
            <a:endParaRPr lang="en-US" dirty="0"/>
          </a:p>
        </p:txBody>
      </p:sp>
      <p:sp>
        <p:nvSpPr>
          <p:cNvPr id="3" name="Content Placeholder 2"/>
          <p:cNvSpPr>
            <a:spLocks noGrp="1"/>
          </p:cNvSpPr>
          <p:nvPr>
            <p:ph idx="1"/>
          </p:nvPr>
        </p:nvSpPr>
        <p:spPr>
          <a:xfrm>
            <a:off x="0" y="922867"/>
            <a:ext cx="9144000" cy="4267200"/>
          </a:xfrm>
        </p:spPr>
        <p:txBody>
          <a:bodyPr>
            <a:normAutofit fontScale="85000" lnSpcReduction="20000"/>
          </a:bodyPr>
          <a:lstStyle/>
          <a:p>
            <a:pPr marL="137160" indent="0" algn="ctr">
              <a:buNone/>
            </a:pPr>
            <a:r>
              <a:rPr lang="en-US" sz="3000" dirty="0">
                <a:solidFill>
                  <a:srgbClr val="FFFF00"/>
                </a:solidFill>
              </a:rPr>
              <a:t>TV Shows Like </a:t>
            </a:r>
            <a:r>
              <a:rPr lang="en-US" sz="3000" dirty="0"/>
              <a:t>AMC “The Walking Dead</a:t>
            </a:r>
            <a:r>
              <a:rPr lang="en-US" sz="3000" dirty="0" smtClean="0"/>
              <a:t>”, “Supernatural”, “Star Trek” </a:t>
            </a:r>
            <a:r>
              <a:rPr lang="en-US" sz="3000" dirty="0"/>
              <a:t>&amp; FX’s “American Horror </a:t>
            </a:r>
            <a:r>
              <a:rPr lang="en-US" sz="3000" dirty="0" smtClean="0"/>
              <a:t>Story”</a:t>
            </a:r>
            <a:endParaRPr lang="en-US" sz="3000" dirty="0"/>
          </a:p>
          <a:p>
            <a:endParaRPr lang="en-US" dirty="0" smtClean="0"/>
          </a:p>
          <a:p>
            <a:endParaRPr lang="en-US" dirty="0"/>
          </a:p>
          <a:p>
            <a:endParaRPr lang="en-US" dirty="0" smtClean="0"/>
          </a:p>
          <a:p>
            <a:endParaRPr lang="en-US" dirty="0"/>
          </a:p>
          <a:p>
            <a:endParaRPr lang="en-US" dirty="0" smtClean="0"/>
          </a:p>
          <a:p>
            <a:pPr marL="137160" indent="0" algn="ctr">
              <a:buNone/>
            </a:pPr>
            <a:endParaRPr lang="en-US" dirty="0"/>
          </a:p>
          <a:p>
            <a:pPr marL="137160" indent="0" algn="ctr">
              <a:buNone/>
            </a:pPr>
            <a:endParaRPr lang="en-US" sz="3500" dirty="0" smtClean="0">
              <a:solidFill>
                <a:srgbClr val="FFFF00"/>
              </a:solidFill>
            </a:endParaRPr>
          </a:p>
          <a:p>
            <a:pPr marL="137160" indent="0" algn="ctr">
              <a:buNone/>
            </a:pPr>
            <a:r>
              <a:rPr lang="en-US" sz="3500" dirty="0" smtClean="0">
                <a:solidFill>
                  <a:srgbClr val="FFFF00"/>
                </a:solidFill>
              </a:rPr>
              <a:t>Plus Guests Within a Variety Businesses, Decades, Styles and Sub-Genres of Horror…. </a:t>
            </a:r>
            <a:endParaRPr lang="en-US" sz="3500"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866900"/>
            <a:ext cx="2286000" cy="2224216"/>
          </a:xfrm>
          <a:prstGeom prst="rect">
            <a:avLst/>
          </a:prstGeom>
        </p:spPr>
      </p:pic>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18111"/>
          <a:stretch/>
        </p:blipFill>
        <p:spPr>
          <a:xfrm>
            <a:off x="2514600" y="1866900"/>
            <a:ext cx="2289412" cy="2224216"/>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943475" y="1878189"/>
            <a:ext cx="1990725" cy="2212927"/>
          </a:xfrm>
          <a:prstGeom prst="rect">
            <a:avLst/>
          </a:prstGeom>
        </p:spPr>
      </p:pic>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086600" y="1878189"/>
            <a:ext cx="1905000" cy="2212927"/>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0" y="5181600"/>
            <a:ext cx="1752600" cy="1676400"/>
          </a:xfrm>
          <a:prstGeom prst="rect">
            <a:avLst/>
          </a:prstGeom>
        </p:spPr>
      </p:pic>
      <p:pic>
        <p:nvPicPr>
          <p:cNvPr id="9" name="Picture 8"/>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790700" y="5181600"/>
            <a:ext cx="1447800" cy="167640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276600" y="5181600"/>
            <a:ext cx="1406762" cy="1676400"/>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730750" y="5181600"/>
            <a:ext cx="1400412" cy="1676400"/>
          </a:xfrm>
          <a:prstGeom prst="rect">
            <a:avLst/>
          </a:prstGeom>
        </p:spPr>
      </p:pic>
      <p:pic>
        <p:nvPicPr>
          <p:cNvPr id="12" name="Picture 11"/>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7690700" y="5181600"/>
            <a:ext cx="1453299" cy="1676399"/>
          </a:xfrm>
          <a:prstGeom prst="rect">
            <a:avLst/>
          </a:prstGeom>
        </p:spPr>
      </p:pic>
      <p:pic>
        <p:nvPicPr>
          <p:cNvPr id="13" name="Picture 12"/>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6172200" y="5181600"/>
            <a:ext cx="1477463" cy="1696872"/>
          </a:xfrm>
          <a:prstGeom prst="rect">
            <a:avLst/>
          </a:prstGeom>
        </p:spPr>
      </p:pic>
    </p:spTree>
    <p:extLst>
      <p:ext uri="{BB962C8B-B14F-4D97-AF65-F5344CB8AC3E}">
        <p14:creationId xmlns="" xmlns:p14="http://schemas.microsoft.com/office/powerpoint/2010/main" val="42415130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2366</TotalTime>
  <Words>813</Words>
  <Application>Microsoft Office PowerPoint</Application>
  <PresentationFormat>On-screen Show (4:3)</PresentationFormat>
  <Paragraphs>159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About OMICS Group</vt:lpstr>
      <vt:lpstr>About OMICS Group Conferences</vt:lpstr>
      <vt:lpstr>#SocialmediaTools &amp; strategies for internet broadcasting</vt:lpstr>
      <vt:lpstr>What We Will Be Covering…</vt:lpstr>
      <vt:lpstr>Who Am I?</vt:lpstr>
      <vt:lpstr>Slide 6</vt:lpstr>
      <vt:lpstr>Reasons for Use of Social Media</vt:lpstr>
      <vt:lpstr>Factors That Impact Me…</vt:lpstr>
      <vt:lpstr>Booking with Buzz &amp; Social Media …</vt:lpstr>
      <vt:lpstr>Booking &amp; Connecting with Guests </vt:lpstr>
      <vt:lpstr>Factors to Build Social Media Toolbox… What &amp; Why?</vt:lpstr>
      <vt:lpstr>I’m That Popular… </vt:lpstr>
      <vt:lpstr>Basic Social Media Toolbox</vt:lpstr>
      <vt:lpstr>Simple Social Media Strategies</vt:lpstr>
      <vt:lpstr>Simple Social Media Strategies</vt:lpstr>
      <vt:lpstr>Simple Social Media Strategies</vt:lpstr>
      <vt:lpstr>Ways to Manage Your Toolbox:  Free Trail &amp;/or Pay</vt:lpstr>
      <vt:lpstr>Ways to Manage Your Toolbox: FREE!!!</vt:lpstr>
      <vt:lpstr>Sites &amp; Sources for Social Media Tool Recommendations</vt:lpstr>
      <vt:lpstr>Internet Broadcasting Platform </vt:lpstr>
      <vt:lpstr>Conclusion</vt:lpstr>
      <vt:lpstr>Contact Information </vt:lpstr>
      <vt:lpstr>Everybody Give Me a Scary Face…</vt:lpstr>
      <vt:lpstr>Find This Photo on Twitter @horrorhappensRS  Thanks for Coming Out &amp; Listen Live If You Dare Weekly Tuesday @ 4 PM EST only on HGRNJ.org</vt:lpstr>
      <vt:lpstr>Thanks to… </vt:lpstr>
    </vt:vector>
  </TitlesOfParts>
  <Company>Mt Olive BOE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#SocialmediaTools &amp; strategies for internet broadcasting</dc:title>
  <dc:creator>Windows User</dc:creator>
  <cp:lastModifiedBy>niveditha-s</cp:lastModifiedBy>
  <cp:revision>92</cp:revision>
  <cp:lastPrinted>2014-10-19T13:42:45Z</cp:lastPrinted>
  <dcterms:created xsi:type="dcterms:W3CDTF">2014-10-15T12:46:48Z</dcterms:created>
  <dcterms:modified xsi:type="dcterms:W3CDTF">2014-10-31T12:40:42Z</dcterms:modified>
</cp:coreProperties>
</file>