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a:defRPr>
        <a:latin typeface="Calibri"/>
        <a:ea typeface="Calibri"/>
        <a:cs typeface="Calibri"/>
        <a:sym typeface="Calibri"/>
      </a:defRPr>
    </a:lvl6pPr>
    <a:lvl7pPr>
      <a:defRPr>
        <a:latin typeface="Calibri"/>
        <a:ea typeface="Calibri"/>
        <a:cs typeface="Calibri"/>
        <a:sym typeface="Calibri"/>
      </a:defRPr>
    </a:lvl7pPr>
    <a:lvl8pPr>
      <a:defRPr>
        <a:latin typeface="Calibri"/>
        <a:ea typeface="Calibri"/>
        <a:cs typeface="Calibri"/>
        <a:sym typeface="Calibri"/>
      </a:defRPr>
    </a:lvl8pPr>
    <a:lvl9pPr>
      <a:defRPr>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3CECE"/>
          </a:solidFill>
        </a:fill>
      </a:tcStyle>
    </a:wholeTbl>
    <a:band2H>
      <a:tcTxStyle/>
      <a:tcStyle>
        <a:tcBdr/>
        <a:fill>
          <a:solidFill>
            <a:srgbClr val="F1E8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hape 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6" name="Shape 6"/>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864904703"/>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1"/>
          <p:cNvSpPr>
            <a:spLocks noGrp="1" noRot="1" noChangeAspect="1"/>
          </p:cNvSpPr>
          <p:nvPr>
            <p:ph type="sldImg"/>
          </p:nvPr>
        </p:nvSpPr>
        <p:spPr>
          <a:prstGeom prst="rect">
            <a:avLst/>
          </a:prstGeom>
        </p:spPr>
        <p:txBody>
          <a:bodyPr/>
          <a:lstStyle/>
          <a:p>
            <a:pPr lvl="0"/>
            <a:endParaRPr/>
          </a:p>
        </p:txBody>
      </p:sp>
      <p:sp>
        <p:nvSpPr>
          <p:cNvPr id="12" name="Shape 12"/>
          <p:cNvSpPr>
            <a:spLocks noGrp="1"/>
          </p:cNvSpPr>
          <p:nvPr>
            <p:ph type="body" sz="quarter" idx="1"/>
          </p:nvPr>
        </p:nvSpPr>
        <p:spPr>
          <a:prstGeom prst="rect">
            <a:avLst/>
          </a:prstGeom>
        </p:spPr>
        <p:txBody>
          <a:bodyPr/>
          <a:lstStyle/>
          <a:p>
            <a:pPr lvl="0">
              <a:defRPr sz="1800"/>
            </a:pPr>
            <a:r>
              <a:rPr sz="2400"/>
              <a:t>Good morning ladies and gentlemen</a:t>
            </a:r>
          </a:p>
          <a:p>
            <a:pPr lvl="0">
              <a:defRPr sz="1800"/>
            </a:pPr>
            <a:r>
              <a:rPr sz="2400"/>
              <a:t>My name is Jason George</a:t>
            </a:r>
          </a:p>
          <a:p>
            <a:pPr lvl="0">
              <a:defRPr sz="1800"/>
            </a:pPr>
            <a:r>
              <a:rPr sz="2400"/>
              <a:t>I’m a surgical resident from the UK and I’d like to tell you about some work I carried out during my time in the north east of England, relating to peripheral vascular disease and major limb amputations.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prstGeom prst="rect">
            <a:avLst/>
          </a:prstGeom>
        </p:spPr>
        <p:txBody>
          <a:bodyPr/>
          <a:lstStyle/>
          <a:p>
            <a:pPr lvl="0"/>
            <a:endParaRPr/>
          </a:p>
        </p:txBody>
      </p:sp>
      <p:sp>
        <p:nvSpPr>
          <p:cNvPr id="60" name="Shape 60"/>
          <p:cNvSpPr>
            <a:spLocks noGrp="1"/>
          </p:cNvSpPr>
          <p:nvPr>
            <p:ph type="body" sz="quarter" idx="1"/>
          </p:nvPr>
        </p:nvSpPr>
        <p:spPr>
          <a:prstGeom prst="rect">
            <a:avLst/>
          </a:prstGeom>
        </p:spPr>
        <p:txBody>
          <a:bodyPr/>
          <a:lstStyle/>
          <a:p>
            <a:pPr lvl="0">
              <a:defRPr sz="1800"/>
            </a:pPr>
            <a:r>
              <a:rPr sz="2400"/>
              <a:t>This slide shows some American data courtesy of the CDC relating only to diabetes related amputations. In summary you can see that the average length of stay was halved overall over two decades from 20 days to 10 days.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noRot="1" noChangeAspect="1"/>
          </p:cNvSpPr>
          <p:nvPr>
            <p:ph type="sldImg"/>
          </p:nvPr>
        </p:nvSpPr>
        <p:spPr>
          <a:prstGeom prst="rect">
            <a:avLst/>
          </a:prstGeom>
        </p:spPr>
        <p:txBody>
          <a:bodyPr/>
          <a:lstStyle/>
          <a:p>
            <a:pPr lvl="0"/>
            <a:endParaRPr/>
          </a:p>
        </p:txBody>
      </p:sp>
      <p:sp>
        <p:nvSpPr>
          <p:cNvPr id="65" name="Shape 65"/>
          <p:cNvSpPr>
            <a:spLocks noGrp="1"/>
          </p:cNvSpPr>
          <p:nvPr>
            <p:ph type="body" sz="quarter" idx="1"/>
          </p:nvPr>
        </p:nvSpPr>
        <p:spPr>
          <a:prstGeom prst="rect">
            <a:avLst/>
          </a:prstGeom>
        </p:spPr>
        <p:txBody>
          <a:bodyPr/>
          <a:lstStyle/>
          <a:p>
            <a:pPr lvl="0">
              <a:defRPr sz="1800"/>
            </a:pPr>
            <a:r>
              <a:rPr sz="2400"/>
              <a:t>Here we have some more data from American hospital discharge surveys. One can seen that the average length of stay is quite variable depending on the state you’re in, ranging from around two weeks to forty days if you’re unlucky enough to live in New Jersey.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noRot="1" noChangeAspect="1"/>
          </p:cNvSpPr>
          <p:nvPr>
            <p:ph type="sldImg"/>
          </p:nvPr>
        </p:nvSpPr>
        <p:spPr>
          <a:prstGeom prst="rect">
            <a:avLst/>
          </a:prstGeom>
        </p:spPr>
        <p:txBody>
          <a:bodyPr/>
          <a:lstStyle/>
          <a:p>
            <a:pPr lvl="0"/>
            <a:endParaRPr/>
          </a:p>
        </p:txBody>
      </p:sp>
      <p:sp>
        <p:nvSpPr>
          <p:cNvPr id="73" name="Shape 73"/>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Similar to the rates of a study in tanzania = 41.9% related to DM however they had 38.4% also related to trauma and lower percentage attributed to atherosclerosis http://www.josr-online.com/content/7/1/18 </a:t>
            </a:r>
          </a:p>
          <a:p>
            <a:pPr lvl="0" defTabSz="914400">
              <a:lnSpc>
                <a:spcPct val="100000"/>
              </a:lnSpc>
              <a:defRPr sz="1800"/>
            </a:pPr>
            <a:r>
              <a:rPr sz="1200">
                <a:latin typeface="Calibri"/>
                <a:ea typeface="Calibri"/>
                <a:cs typeface="Calibri"/>
                <a:sym typeface="Calibri"/>
              </a:rPr>
              <a:t>The mean length of hospital stay was 22.4 days and mortality rate was 16.7%. </a:t>
            </a: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http://www.ncbi.nlm.nih.gov/pubmed/9638541?dopt=Abstract&amp;holding=f1000,f1000m,isrctn   mean length of stay (LOS) was 15.9 days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noRot="1" noChangeAspect="1"/>
          </p:cNvSpPr>
          <p:nvPr>
            <p:ph type="sldImg"/>
          </p:nvPr>
        </p:nvSpPr>
        <p:spPr>
          <a:prstGeom prst="rect">
            <a:avLst/>
          </a:prstGeom>
        </p:spPr>
        <p:txBody>
          <a:bodyPr/>
          <a:lstStyle/>
          <a:p>
            <a:pPr lvl="0"/>
            <a:endParaRPr/>
          </a:p>
        </p:txBody>
      </p:sp>
      <p:sp>
        <p:nvSpPr>
          <p:cNvPr id="90" name="Shape 90"/>
          <p:cNvSpPr>
            <a:spLocks noGrp="1"/>
          </p:cNvSpPr>
          <p:nvPr>
            <p:ph type="body" sz="quarter" idx="1"/>
          </p:nvPr>
        </p:nvSpPr>
        <p:spPr>
          <a:prstGeom prst="rect">
            <a:avLst/>
          </a:prstGeom>
        </p:spPr>
        <p:txBody>
          <a:bodyPr/>
          <a:lstStyle/>
          <a:p>
            <a:pPr lvl="0">
              <a:defRPr sz="1800"/>
            </a:pPr>
            <a:r>
              <a:rPr sz="2400"/>
              <a:t>Identified 50 cases to look into</a:t>
            </a:r>
          </a:p>
          <a:p>
            <a:pPr lvl="0">
              <a:defRPr sz="1800"/>
            </a:pPr>
            <a:r>
              <a:rPr sz="2400"/>
              <a:t>Average length of stay post op was 6 weeks - confirming my suspicions that we had an unreasonably long length of stay on average.  It seemed that patients were staying over two weeks extra for some reasons despite being medically fit for discharge. The total cost of this obtained by liaising with the hospital’s financial team is almost £50 grand.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16"/>
          <p:cNvSpPr>
            <a:spLocks noGrp="1" noRot="1" noChangeAspect="1"/>
          </p:cNvSpPr>
          <p:nvPr>
            <p:ph type="sldImg"/>
          </p:nvPr>
        </p:nvSpPr>
        <p:spPr>
          <a:prstGeom prst="rect">
            <a:avLst/>
          </a:prstGeom>
        </p:spPr>
        <p:txBody>
          <a:bodyPr/>
          <a:lstStyle/>
          <a:p>
            <a:pPr lvl="0"/>
            <a:endParaRPr/>
          </a:p>
        </p:txBody>
      </p:sp>
      <p:sp>
        <p:nvSpPr>
          <p:cNvPr id="17" name="Shape 17"/>
          <p:cNvSpPr>
            <a:spLocks noGrp="1"/>
          </p:cNvSpPr>
          <p:nvPr>
            <p:ph type="body" sz="quarter" idx="1"/>
          </p:nvPr>
        </p:nvSpPr>
        <p:spPr>
          <a:prstGeom prst="rect">
            <a:avLst/>
          </a:prstGeom>
        </p:spPr>
        <p:txBody>
          <a:bodyPr/>
          <a:lstStyle/>
          <a:p>
            <a:pPr lvl="0">
              <a:defRPr sz="1800"/>
            </a:pPr>
            <a:r>
              <a:rPr sz="2400"/>
              <a:t>Just to help orient yourself, I come from a town called Sunderland in the north east of England. The north east is relatively poor these days compared to much of the rest of the England but in the past you might say it was the beating heart of the country.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noRot="1" noChangeAspect="1"/>
          </p:cNvSpPr>
          <p:nvPr>
            <p:ph type="sldImg"/>
          </p:nvPr>
        </p:nvSpPr>
        <p:spPr>
          <a:prstGeom prst="rect">
            <a:avLst/>
          </a:prstGeom>
        </p:spPr>
        <p:txBody>
          <a:bodyPr/>
          <a:lstStyle/>
          <a:p>
            <a:pPr lvl="0"/>
            <a:endParaRPr/>
          </a:p>
        </p:txBody>
      </p:sp>
      <p:sp>
        <p:nvSpPr>
          <p:cNvPr id="24" name="Shape 24"/>
          <p:cNvSpPr>
            <a:spLocks noGrp="1"/>
          </p:cNvSpPr>
          <p:nvPr>
            <p:ph type="body" sz="quarter" idx="1"/>
          </p:nvPr>
        </p:nvSpPr>
        <p:spPr>
          <a:prstGeom prst="rect">
            <a:avLst/>
          </a:prstGeom>
        </p:spPr>
        <p:txBody>
          <a:bodyPr/>
          <a:lstStyle/>
          <a:p>
            <a:pPr lvl="0">
              <a:defRPr sz="1800"/>
            </a:pPr>
            <a:r>
              <a:rPr sz="2400"/>
              <a:t>Here are a few notable members from the Sunderland area. On the left we have Joseph Swan, inventor of the electric light bulb. On the top right we have a reference to Lewis Carrol - author of Alice in Wonderland - perhaps it would not have worked so well if it was named Alice in Sunderland. Lewis Carrol wrote many of his stories during trips to the region. And on the bottom right corner we have the venerable St Bede who was a scholar and monk, known as the father of English history for his writings.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28"/>
          <p:cNvSpPr>
            <a:spLocks noGrp="1" noRot="1" noChangeAspect="1"/>
          </p:cNvSpPr>
          <p:nvPr>
            <p:ph type="sldImg"/>
          </p:nvPr>
        </p:nvSpPr>
        <p:spPr>
          <a:prstGeom prst="rect">
            <a:avLst/>
          </a:prstGeom>
        </p:spPr>
        <p:txBody>
          <a:bodyPr/>
          <a:lstStyle/>
          <a:p>
            <a:pPr lvl="0"/>
            <a:endParaRPr/>
          </a:p>
        </p:txBody>
      </p:sp>
      <p:sp>
        <p:nvSpPr>
          <p:cNvPr id="29" name="Shape 29"/>
          <p:cNvSpPr>
            <a:spLocks noGrp="1"/>
          </p:cNvSpPr>
          <p:nvPr>
            <p:ph type="body" sz="quarter" idx="1"/>
          </p:nvPr>
        </p:nvSpPr>
        <p:spPr>
          <a:prstGeom prst="rect">
            <a:avLst/>
          </a:prstGeom>
        </p:spPr>
        <p:txBody>
          <a:bodyPr/>
          <a:lstStyle/>
          <a:p>
            <a:pPr lvl="0">
              <a:defRPr sz="1800"/>
            </a:pPr>
            <a:r>
              <a:rPr sz="2400"/>
              <a:t>In the past the area had a thriving coal mining industry which powered Britain’s Industrial revolution, I’m sure you may recall references to this during the Olympics Opening Ceremony. Even the old transport networks of the country to this day are designed to transport cargo up and down the country as quickly as possible. The coal mining industry is long gone now in this region.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a:spLocks noGrp="1" noRot="1" noChangeAspect="1"/>
          </p:cNvSpPr>
          <p:nvPr>
            <p:ph type="sldImg"/>
          </p:nvPr>
        </p:nvSpPr>
        <p:spPr>
          <a:prstGeom prst="rect">
            <a:avLst/>
          </a:prstGeom>
        </p:spPr>
        <p:txBody>
          <a:bodyPr/>
          <a:lstStyle/>
          <a:p>
            <a:pPr lvl="0"/>
            <a:endParaRPr/>
          </a:p>
        </p:txBody>
      </p:sp>
      <p:sp>
        <p:nvSpPr>
          <p:cNvPr id="34" name="Shape 34"/>
          <p:cNvSpPr>
            <a:spLocks noGrp="1"/>
          </p:cNvSpPr>
          <p:nvPr>
            <p:ph type="body" sz="quarter" idx="1"/>
          </p:nvPr>
        </p:nvSpPr>
        <p:spPr>
          <a:prstGeom prst="rect">
            <a:avLst/>
          </a:prstGeom>
        </p:spPr>
        <p:txBody>
          <a:bodyPr/>
          <a:lstStyle/>
          <a:p>
            <a:pPr lvl="0">
              <a:defRPr sz="1800"/>
            </a:pPr>
            <a:r>
              <a:rPr sz="2400"/>
              <a:t>The area was also well known for its ship building industry. In fact, at one time Sunderland was regarded as the biggest shipbuilding town in the world.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prstGeom prst="rect">
            <a:avLst/>
          </a:prstGeom>
        </p:spPr>
        <p:txBody>
          <a:bodyPr/>
          <a:lstStyle/>
          <a:p>
            <a:pPr lvl="0"/>
            <a:endParaRPr/>
          </a:p>
        </p:txBody>
      </p:sp>
      <p:sp>
        <p:nvSpPr>
          <p:cNvPr id="39" name="Shape 39"/>
          <p:cNvSpPr>
            <a:spLocks noGrp="1"/>
          </p:cNvSpPr>
          <p:nvPr>
            <p:ph type="body" sz="quarter" idx="1"/>
          </p:nvPr>
        </p:nvSpPr>
        <p:spPr>
          <a:prstGeom prst="rect">
            <a:avLst/>
          </a:prstGeom>
        </p:spPr>
        <p:txBody>
          <a:bodyPr/>
          <a:lstStyle/>
          <a:p>
            <a:pPr lvl="0">
              <a:defRPr sz="1800"/>
            </a:pPr>
            <a:r>
              <a:rPr sz="2400"/>
              <a:t>These are two of the oldest iron bridges in the world, located in Sunderland. Bridge building also was a skill unique to the people of the north east. Sadly these industries have all disappeared and this has left something of a cultural and industrial vacuum behind. There are high rates of unemployment and social deprivation and the area is perhaps better known these days for its footballing heroes of Sunderland and Newcastle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a:spLocks noGrp="1" noRot="1" noChangeAspect="1"/>
          </p:cNvSpPr>
          <p:nvPr>
            <p:ph type="sldImg"/>
          </p:nvPr>
        </p:nvSpPr>
        <p:spPr>
          <a:prstGeom prst="rect">
            <a:avLst/>
          </a:prstGeom>
        </p:spPr>
        <p:txBody>
          <a:bodyPr/>
          <a:lstStyle/>
          <a:p>
            <a:pPr lvl="0"/>
            <a:endParaRPr/>
          </a:p>
        </p:txBody>
      </p:sp>
      <p:sp>
        <p:nvSpPr>
          <p:cNvPr id="44" name="Shape 44"/>
          <p:cNvSpPr>
            <a:spLocks noGrp="1"/>
          </p:cNvSpPr>
          <p:nvPr>
            <p:ph type="body" sz="quarter" idx="1"/>
          </p:nvPr>
        </p:nvSpPr>
        <p:spPr>
          <a:prstGeom prst="rect">
            <a:avLst/>
          </a:prstGeom>
        </p:spPr>
        <p:txBody>
          <a:bodyPr/>
          <a:lstStyle/>
          <a:p>
            <a:pPr lvl="0">
              <a:defRPr sz="1800"/>
            </a:pPr>
            <a:r>
              <a:rPr sz="2400"/>
              <a:t>However unlike the well toned athletic physiques you see displayed on the football field the area has some of the fattest people in the UK. In fact Sunderland Hospital has the biggest, busiest bariatric unit in the country. So many of the locals are more likely to look like this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prstGeom prst="rect">
            <a:avLst/>
          </a:prstGeom>
        </p:spPr>
        <p:txBody>
          <a:bodyPr/>
          <a:lstStyle/>
          <a:p>
            <a:pPr lvl="0"/>
            <a:endParaRPr/>
          </a:p>
        </p:txBody>
      </p:sp>
      <p:sp>
        <p:nvSpPr>
          <p:cNvPr id="49" name="Shape 49"/>
          <p:cNvSpPr>
            <a:spLocks noGrp="1"/>
          </p:cNvSpPr>
          <p:nvPr>
            <p:ph type="body" sz="quarter" idx="1"/>
          </p:nvPr>
        </p:nvSpPr>
        <p:spPr>
          <a:prstGeom prst="rect">
            <a:avLst/>
          </a:prstGeom>
        </p:spPr>
        <p:txBody>
          <a:bodyPr/>
          <a:lstStyle/>
          <a:p>
            <a:pPr lvl="0">
              <a:defRPr sz="1800"/>
            </a:pPr>
            <a:r>
              <a:rPr sz="2400"/>
              <a:t>as a result heart disease, diabetes are rife. Combined with excessive smoking for many years patients often develop severe peripheral arterial disease and diabetic ulcers at quite a young age. This was quite a shock to me initially when I moved to the area. As I’m sure many of you know this inevitable leads to amputations. Often it starts with toe and forefoot amputations but ultimately it will result in a BKA or AKA.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a:spLocks noGrp="1" noRot="1" noChangeAspect="1"/>
          </p:cNvSpPr>
          <p:nvPr>
            <p:ph type="sldImg"/>
          </p:nvPr>
        </p:nvSpPr>
        <p:spPr>
          <a:prstGeom prst="rect">
            <a:avLst/>
          </a:prstGeom>
        </p:spPr>
        <p:txBody>
          <a:bodyPr/>
          <a:lstStyle/>
          <a:p>
            <a:pPr lvl="0"/>
            <a:endParaRPr/>
          </a:p>
        </p:txBody>
      </p:sp>
      <p:sp>
        <p:nvSpPr>
          <p:cNvPr id="55" name="Shape 55"/>
          <p:cNvSpPr>
            <a:spLocks noGrp="1"/>
          </p:cNvSpPr>
          <p:nvPr>
            <p:ph type="body" sz="quarter" idx="1"/>
          </p:nvPr>
        </p:nvSpPr>
        <p:spPr>
          <a:prstGeom prst="rect">
            <a:avLst/>
          </a:prstGeom>
        </p:spPr>
        <p:txBody>
          <a:bodyPr/>
          <a:lstStyle/>
          <a:p>
            <a:pPr lvl="0">
              <a:defRPr sz="1800"/>
            </a:pPr>
            <a:r>
              <a:rPr sz="2400"/>
              <a:t>Some images courtesy of MediVisual to show the operative technique for each procedure. AKAs and BKAs are done quite commonly on our unit in Sunderland. Once I had gotten over my initial shock at how unhealthy people in Sunderland were, the next thing that concerned me was the length of stay many of these patients stayed in hospital. It occurred to me that many patients were staying in hospital an unnecessarily long time. I work in the NHS and it is a system struggling for resources. The estimated cost of stay in an NHS hospital bed is about £400/day. Therefore, I felt it was important to try and get these patients out of hospital and home for two reasons: 1) to reduce the economic costs for the hospital and the NHS in general 2) to reduce the risk of some of these patients acquiring hospital acquired infections such as urinary tract infections, pneumonias and gastroenteritis.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 name="Shape 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6553200" y="6404292"/>
            <a:ext cx="2133600" cy="269241"/>
          </a:xfrm>
          <a:prstGeom prst="rect">
            <a:avLst/>
          </a:prstGeom>
          <a:ln w="12700">
            <a:miter lim="400000"/>
          </a:ln>
        </p:spPr>
        <p:txBody>
          <a:bodyPr lIns="45719" rIns="45719" anchor="ctr">
            <a:spAutoFit/>
          </a:bodyPr>
          <a:lstStyle>
            <a:lvl1pPr algn="r">
              <a:defRPr sz="1200">
                <a:solidFill>
                  <a:srgbClr val="898989"/>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indent="457200" algn="ctr">
        <a:defRPr sz="4400">
          <a:latin typeface="Calibri"/>
          <a:ea typeface="Calibri"/>
          <a:cs typeface="Calibri"/>
          <a:sym typeface="Calibri"/>
        </a:defRPr>
      </a:lvl6pPr>
      <a:lvl7pPr indent="914400" algn="ctr">
        <a:defRPr sz="4400">
          <a:latin typeface="Calibri"/>
          <a:ea typeface="Calibri"/>
          <a:cs typeface="Calibri"/>
          <a:sym typeface="Calibri"/>
        </a:defRPr>
      </a:lvl7pPr>
      <a:lvl8pPr indent="1371600" algn="ctr">
        <a:defRPr sz="4400">
          <a:latin typeface="Calibri"/>
          <a:ea typeface="Calibri"/>
          <a:cs typeface="Calibri"/>
          <a:sym typeface="Calibri"/>
        </a:defRPr>
      </a:lvl8pPr>
      <a:lvl9pPr indent="1828800" algn="ct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235200" indent="-406400">
        <a:spcBef>
          <a:spcPts val="700"/>
        </a:spcBef>
        <a:buSzPct val="100000"/>
        <a:buFont typeface="Arial"/>
        <a:buChar char="»"/>
        <a:defRPr sz="3200">
          <a:latin typeface="Calibri"/>
          <a:ea typeface="Calibri"/>
          <a:cs typeface="Calibri"/>
          <a:sym typeface="Calibri"/>
        </a:defRPr>
      </a:lvl5pPr>
      <a:lvl6pPr marL="2692400" indent="-406400">
        <a:spcBef>
          <a:spcPts val="700"/>
        </a:spcBef>
        <a:buSzPct val="100000"/>
        <a:buFont typeface="Arial"/>
        <a:buChar char="•"/>
        <a:defRPr sz="3200">
          <a:latin typeface="Calibri"/>
          <a:ea typeface="Calibri"/>
          <a:cs typeface="Calibri"/>
          <a:sym typeface="Calibri"/>
        </a:defRPr>
      </a:lvl6pPr>
      <a:lvl7pPr marL="3149600" indent="-406400">
        <a:spcBef>
          <a:spcPts val="700"/>
        </a:spcBef>
        <a:buSzPct val="100000"/>
        <a:buFont typeface="Arial"/>
        <a:buChar char="•"/>
        <a:defRPr sz="3200">
          <a:latin typeface="Calibri"/>
          <a:ea typeface="Calibri"/>
          <a:cs typeface="Calibri"/>
          <a:sym typeface="Calibri"/>
        </a:defRPr>
      </a:lvl7pPr>
      <a:lvl8pPr marL="3606800" indent="-406400">
        <a:spcBef>
          <a:spcPts val="700"/>
        </a:spcBef>
        <a:buSzPct val="100000"/>
        <a:buFont typeface="Arial"/>
        <a:buChar char="•"/>
        <a:defRPr sz="3200">
          <a:latin typeface="Calibri"/>
          <a:ea typeface="Calibri"/>
          <a:cs typeface="Calibri"/>
          <a:sym typeface="Calibri"/>
        </a:defRPr>
      </a:lvl8pPr>
      <a:lvl9pPr marL="4064000" indent="-406400">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algn="r">
        <a:defRPr sz="1200">
          <a:solidFill>
            <a:schemeClr val="tx1"/>
          </a:solidFill>
          <a:latin typeface="+mn-lt"/>
          <a:ea typeface="+mn-ea"/>
          <a:cs typeface="+mn-cs"/>
          <a:sym typeface="Calibri"/>
        </a:defRPr>
      </a:lvl6pPr>
      <a:lvl7pPr algn="r">
        <a:defRPr sz="1200">
          <a:solidFill>
            <a:schemeClr val="tx1"/>
          </a:solidFill>
          <a:latin typeface="+mn-lt"/>
          <a:ea typeface="+mn-ea"/>
          <a:cs typeface="+mn-cs"/>
          <a:sym typeface="Calibri"/>
        </a:defRPr>
      </a:lvl7pPr>
      <a:lvl8pPr algn="r">
        <a:defRPr sz="1200">
          <a:solidFill>
            <a:schemeClr val="tx1"/>
          </a:solidFill>
          <a:latin typeface="+mn-lt"/>
          <a:ea typeface="+mn-ea"/>
          <a:cs typeface="+mn-cs"/>
          <a:sym typeface="Calibri"/>
        </a:defRPr>
      </a:lvl8pPr>
      <a:lvl9pPr algn="r">
        <a:defRPr sz="12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
          <p:cNvSpPr>
            <a:spLocks noGrp="1"/>
          </p:cNvSpPr>
          <p:nvPr>
            <p:ph type="title" idx="4294967295"/>
          </p:nvPr>
        </p:nvSpPr>
        <p:spPr>
          <a:xfrm>
            <a:off x="685799" y="2693987"/>
            <a:ext cx="7772401" cy="147002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defTabSz="713231">
              <a:defRPr sz="3120"/>
            </a:lvl1pPr>
          </a:lstStyle>
          <a:p>
            <a:pPr lvl="0">
              <a:defRPr sz="1800"/>
            </a:pPr>
            <a:r>
              <a:rPr sz="3120"/>
              <a:t>INPATIENT LENGTH OF STAY AND FINANCIAL IMPLICATIONS FOLLOWING ABOVE &amp; BELOW KNEE AMPUTATIONS</a:t>
            </a:r>
          </a:p>
        </p:txBody>
      </p:sp>
      <p:sp>
        <p:nvSpPr>
          <p:cNvPr id="9" name="Shape 9"/>
          <p:cNvSpPr>
            <a:spLocks noGrp="1"/>
          </p:cNvSpPr>
          <p:nvPr>
            <p:ph type="body" idx="4294967295"/>
          </p:nvPr>
        </p:nvSpPr>
        <p:spPr>
          <a:xfrm>
            <a:off x="1371600" y="3886200"/>
            <a:ext cx="6400800" cy="17526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0" lvl="0" indent="0" algn="ctr" defTabSz="585215">
              <a:lnSpc>
                <a:spcPct val="80000"/>
              </a:lnSpc>
              <a:spcBef>
                <a:spcPts val="400"/>
              </a:spcBef>
              <a:buSzTx/>
              <a:buNone/>
              <a:defRPr sz="1800"/>
            </a:pPr>
            <a:endParaRPr sz="1727" dirty="0">
              <a:solidFill>
                <a:srgbClr val="898989"/>
              </a:solidFill>
            </a:endParaRPr>
          </a:p>
          <a:p>
            <a:pPr marL="0" lvl="0" indent="0" algn="ctr" defTabSz="585215">
              <a:lnSpc>
                <a:spcPct val="80000"/>
              </a:lnSpc>
              <a:spcBef>
                <a:spcPts val="400"/>
              </a:spcBef>
              <a:buSzTx/>
              <a:buNone/>
              <a:defRPr sz="1800"/>
            </a:pPr>
            <a:endParaRPr sz="1727" dirty="0">
              <a:solidFill>
                <a:srgbClr val="898989"/>
              </a:solidFill>
            </a:endParaRPr>
          </a:p>
          <a:p>
            <a:pPr marL="0" lvl="0" indent="0" algn="ctr" defTabSz="585215">
              <a:lnSpc>
                <a:spcPct val="80000"/>
              </a:lnSpc>
              <a:spcBef>
                <a:spcPts val="400"/>
              </a:spcBef>
              <a:buSzTx/>
              <a:buNone/>
              <a:defRPr sz="1800"/>
            </a:pPr>
            <a:endParaRPr sz="1727" dirty="0">
              <a:solidFill>
                <a:srgbClr val="898989"/>
              </a:solidFill>
            </a:endParaRPr>
          </a:p>
          <a:p>
            <a:pPr marL="0" lvl="0" indent="0" algn="ctr" defTabSz="585215">
              <a:lnSpc>
                <a:spcPct val="80000"/>
              </a:lnSpc>
              <a:spcBef>
                <a:spcPts val="400"/>
              </a:spcBef>
              <a:buSzTx/>
              <a:buNone/>
              <a:defRPr sz="1800"/>
            </a:pPr>
            <a:r>
              <a:rPr sz="2048" dirty="0" err="1"/>
              <a:t>Farhan</a:t>
            </a:r>
            <a:r>
              <a:rPr sz="2048" dirty="0"/>
              <a:t> </a:t>
            </a:r>
            <a:r>
              <a:rPr sz="2048" dirty="0" err="1"/>
              <a:t>Hussain</a:t>
            </a:r>
            <a:r>
              <a:rPr sz="2048" dirty="0"/>
              <a:t>, </a:t>
            </a:r>
            <a:r>
              <a:rPr sz="2048" b="1" u="sng" dirty="0"/>
              <a:t>Jason George</a:t>
            </a:r>
            <a:r>
              <a:rPr sz="2048" dirty="0"/>
              <a:t>, Ben Banerjee, Paul Dunlop, Klaus </a:t>
            </a:r>
            <a:r>
              <a:rPr sz="2048" dirty="0" err="1"/>
              <a:t>Overbeck</a:t>
            </a:r>
            <a:r>
              <a:rPr sz="2048" dirty="0"/>
              <a:t>, </a:t>
            </a:r>
            <a:r>
              <a:rPr sz="2048" dirty="0" err="1"/>
              <a:t>Shanmugam</a:t>
            </a:r>
            <a:r>
              <a:rPr sz="2048" dirty="0"/>
              <a:t> </a:t>
            </a:r>
            <a:r>
              <a:rPr sz="2048" dirty="0" err="1"/>
              <a:t>Vetrivel</a:t>
            </a:r>
            <a:r>
              <a:rPr sz="2048" dirty="0"/>
              <a:t>, Andrew Brown</a:t>
            </a:r>
          </a:p>
        </p:txBody>
      </p:sp>
      <p:pic>
        <p:nvPicPr>
          <p:cNvPr id="10" name="pasted-image.tif"/>
          <p:cNvPicPr/>
          <p:nvPr/>
        </p:nvPicPr>
        <p:blipFill>
          <a:blip r:embed="rId3">
            <a:extLst/>
          </a:blip>
          <a:stretch>
            <a:fillRect/>
          </a:stretch>
        </p:blipFill>
        <p:spPr>
          <a:xfrm>
            <a:off x="-1" y="644380"/>
            <a:ext cx="9144001" cy="127932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98989"/>
                </a:solidFill>
              </a:rPr>
              <a:t>10</a:t>
            </a:fld>
            <a:endParaRPr sz="1200">
              <a:solidFill>
                <a:srgbClr val="898989"/>
              </a:solidFill>
            </a:endParaRPr>
          </a:p>
        </p:txBody>
      </p:sp>
      <p:pic>
        <p:nvPicPr>
          <p:cNvPr id="58" name="Screen Shot 2014-11-18 at 05.10.37.png"/>
          <p:cNvPicPr/>
          <p:nvPr/>
        </p:nvPicPr>
        <p:blipFill>
          <a:blip r:embed="rId3">
            <a:extLst/>
          </a:blip>
          <a:stretch>
            <a:fillRect/>
          </a:stretch>
        </p:blipFill>
        <p:spPr>
          <a:xfrm>
            <a:off x="609600" y="165100"/>
            <a:ext cx="7924800" cy="65278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98989"/>
                </a:solidFill>
              </a:rPr>
              <a:t>11</a:t>
            </a:fld>
            <a:endParaRPr sz="1200">
              <a:solidFill>
                <a:srgbClr val="898989"/>
              </a:solidFill>
            </a:endParaRPr>
          </a:p>
        </p:txBody>
      </p:sp>
      <p:pic>
        <p:nvPicPr>
          <p:cNvPr id="63" name="pasted-image.png"/>
          <p:cNvPicPr/>
          <p:nvPr/>
        </p:nvPicPr>
        <p:blipFill>
          <a:blip r:embed="rId3">
            <a:extLst/>
          </a:blip>
          <a:stretch>
            <a:fillRect/>
          </a:stretch>
        </p:blipFill>
        <p:spPr>
          <a:xfrm>
            <a:off x="0" y="1130756"/>
            <a:ext cx="9144000" cy="4596488"/>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4400"/>
              <a:t>Background</a:t>
            </a:r>
          </a:p>
        </p:txBody>
      </p:sp>
      <p:sp>
        <p:nvSpPr>
          <p:cNvPr id="68" name="Shape 68"/>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spcBef>
                <a:spcPts val="600"/>
              </a:spcBef>
              <a:buChar char="•"/>
              <a:defRPr sz="1800"/>
            </a:pPr>
            <a:endParaRPr sz="3200"/>
          </a:p>
          <a:p>
            <a:pPr lvl="0">
              <a:spcBef>
                <a:spcPts val="600"/>
              </a:spcBef>
              <a:buChar char="•"/>
              <a:defRPr sz="1800"/>
            </a:pPr>
            <a:endParaRPr sz="3200"/>
          </a:p>
          <a:p>
            <a:pPr marL="300037" lvl="0" indent="-300037">
              <a:spcBef>
                <a:spcPts val="600"/>
              </a:spcBef>
              <a:buChar char="•"/>
              <a:defRPr sz="1800"/>
            </a:pPr>
            <a:r>
              <a:rPr sz="2800"/>
              <a:t>No clearly defined length of stay post amputation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body" idx="4294967295"/>
          </p:nvPr>
        </p:nvSpPr>
        <p:spPr>
          <a:xfrm>
            <a:off x="468312" y="1341437"/>
            <a:ext cx="8229601" cy="45259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300037" lvl="0" indent="-300037">
              <a:spcBef>
                <a:spcPts val="600"/>
              </a:spcBef>
              <a:buChar char="•"/>
              <a:defRPr sz="1800"/>
            </a:pPr>
            <a:endParaRPr sz="2800"/>
          </a:p>
          <a:p>
            <a:pPr marL="300037" lvl="0" indent="-300037">
              <a:spcBef>
                <a:spcPts val="600"/>
              </a:spcBef>
              <a:buChar char="•"/>
              <a:defRPr sz="1800"/>
            </a:pPr>
            <a:r>
              <a:rPr sz="2800"/>
              <a:t>Royal Derby Hospital (March- November 2009) postoperative LoS  19.6 days (range 5-47)</a:t>
            </a:r>
          </a:p>
          <a:p>
            <a:pPr marL="300037" lvl="0" indent="-300037">
              <a:spcBef>
                <a:spcPts val="600"/>
              </a:spcBef>
              <a:buChar char="•"/>
              <a:defRPr sz="1800"/>
            </a:pPr>
            <a:r>
              <a:rPr sz="2800"/>
              <a:t> Duke University Hospital- 1 yr period LoS 11.1+/-7.04 days reduced to 9.61 +/-6.37 increased use of MDT approach/efficiency</a:t>
            </a:r>
          </a:p>
          <a:p>
            <a:pPr marL="300037" lvl="0" indent="-300037">
              <a:spcBef>
                <a:spcPts val="600"/>
              </a:spcBef>
              <a:buChar char="•"/>
              <a:defRPr sz="1800"/>
            </a:pPr>
            <a:r>
              <a:rPr sz="2800"/>
              <a:t>Singapore study: able to reduce LoS from 23.16 to 17.8 days through use of the LEAP programme</a:t>
            </a:r>
          </a:p>
        </p:txBody>
      </p:sp>
      <p:sp>
        <p:nvSpPr>
          <p:cNvPr id="71" name="Shape 71"/>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4400"/>
              <a:t>More facts and figures…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4400"/>
              <a:t>Aim</a:t>
            </a:r>
          </a:p>
        </p:txBody>
      </p:sp>
      <p:sp>
        <p:nvSpPr>
          <p:cNvPr id="76" name="Shape 76"/>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buChar char="•"/>
              <a:defRPr sz="1800"/>
            </a:pPr>
            <a:endParaRPr sz="3200"/>
          </a:p>
          <a:p>
            <a:pPr lvl="0" algn="ctr">
              <a:buSzTx/>
              <a:buNone/>
              <a:defRPr sz="1800"/>
            </a:pPr>
            <a:r>
              <a:rPr sz="3200"/>
              <a:t> </a:t>
            </a:r>
          </a:p>
          <a:p>
            <a:pPr lvl="0" algn="ctr">
              <a:buSzTx/>
              <a:buNone/>
              <a:defRPr sz="1800"/>
            </a:pPr>
            <a:r>
              <a:rPr sz="3200"/>
              <a:t>Identify factors leading to unnecessarily long postoperative LoS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4400"/>
              <a:t>Selection criteria</a:t>
            </a:r>
          </a:p>
        </p:txBody>
      </p:sp>
      <p:sp>
        <p:nvSpPr>
          <p:cNvPr id="79" name="Shape 79"/>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buChar char="•"/>
              <a:defRPr sz="1800"/>
            </a:pPr>
            <a:r>
              <a:rPr sz="3200"/>
              <a:t>AKA </a:t>
            </a:r>
          </a:p>
          <a:p>
            <a:pPr lvl="0">
              <a:buChar char="•"/>
              <a:defRPr sz="1800"/>
            </a:pPr>
            <a:r>
              <a:rPr sz="3200"/>
              <a:t>BKA</a:t>
            </a:r>
          </a:p>
          <a:p>
            <a:pPr lvl="0">
              <a:buChar char="•"/>
              <a:defRPr sz="1800"/>
            </a:pPr>
            <a:r>
              <a:rPr sz="3200"/>
              <a:t>Last 50 amputations</a:t>
            </a:r>
          </a:p>
          <a:p>
            <a:pPr lvl="0">
              <a:buChar char="•"/>
              <a:defRPr sz="1800"/>
            </a:pPr>
            <a:r>
              <a:rPr sz="3200"/>
              <a:t>Exclude current inpatients</a:t>
            </a:r>
          </a:p>
          <a:p>
            <a:pPr lvl="0">
              <a:buChar char="•"/>
              <a:defRPr sz="1800"/>
            </a:pPr>
            <a:r>
              <a:rPr sz="3200"/>
              <a:t>Patients died post operatively</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4400"/>
              <a:t>Methodology</a:t>
            </a:r>
          </a:p>
        </p:txBody>
      </p:sp>
      <p:sp>
        <p:nvSpPr>
          <p:cNvPr id="82" name="Shape 82"/>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buChar char="•"/>
              <a:defRPr sz="1800"/>
            </a:pPr>
            <a:r>
              <a:rPr sz="3200"/>
              <a:t>Total LoS</a:t>
            </a:r>
          </a:p>
          <a:p>
            <a:pPr lvl="0">
              <a:buChar char="•"/>
              <a:defRPr sz="1800"/>
            </a:pPr>
            <a:r>
              <a:rPr sz="3200"/>
              <a:t>Post-operative LoS</a:t>
            </a:r>
          </a:p>
          <a:p>
            <a:pPr lvl="0">
              <a:buChar char="•"/>
              <a:defRPr sz="1800"/>
            </a:pPr>
            <a:r>
              <a:rPr sz="3200"/>
              <a:t>LoS once medically fit </a:t>
            </a:r>
          </a:p>
          <a:p>
            <a:pPr lvl="0">
              <a:buChar char="•"/>
              <a:defRPr sz="1800"/>
            </a:pPr>
            <a:r>
              <a:rPr sz="3200"/>
              <a:t>Post-operative and non-operative issues</a:t>
            </a:r>
          </a:p>
          <a:p>
            <a:pPr lvl="0">
              <a:buChar char="•"/>
              <a:defRPr sz="1800"/>
            </a:pPr>
            <a:r>
              <a:rPr sz="3200"/>
              <a:t>Cost of prolonged LoS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4400"/>
              <a:t>Limitations</a:t>
            </a:r>
          </a:p>
        </p:txBody>
      </p:sp>
      <p:sp>
        <p:nvSpPr>
          <p:cNvPr id="85" name="Shape 85"/>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buChar char="•"/>
              <a:defRPr sz="1800"/>
            </a:pPr>
            <a:r>
              <a:rPr sz="3200"/>
              <a:t>Only 20 case notes available</a:t>
            </a:r>
          </a:p>
          <a:p>
            <a:pPr lvl="0">
              <a:buChar char="•"/>
              <a:defRPr sz="1800"/>
            </a:pPr>
            <a:r>
              <a:rPr sz="3200"/>
              <a:t>Difficult to find reasons for delay e.g. social reasons</a:t>
            </a:r>
          </a:p>
          <a:p>
            <a:pPr lvl="0">
              <a:buChar char="•"/>
              <a:defRPr sz="1800"/>
            </a:pPr>
            <a:r>
              <a:rPr sz="3200"/>
              <a:t>Not all data transferred to computerised records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4400"/>
              <a:t>Results</a:t>
            </a:r>
          </a:p>
        </p:txBody>
      </p:sp>
      <p:sp>
        <p:nvSpPr>
          <p:cNvPr id="88" name="Shape 88"/>
          <p:cNvSpPr>
            <a:spLocks noGrp="1"/>
          </p:cNvSpPr>
          <p:nvPr>
            <p:ph type="body" idx="4294967295"/>
          </p:nvPr>
        </p:nvSpPr>
        <p:spPr>
          <a:xfrm>
            <a:off x="539750" y="1196975"/>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buChar char="•"/>
              <a:defRPr sz="1800"/>
            </a:pPr>
            <a:r>
              <a:rPr sz="3200"/>
              <a:t>27 AKAs and 23 BKAs</a:t>
            </a:r>
          </a:p>
          <a:p>
            <a:pPr lvl="0">
              <a:buChar char="•"/>
              <a:defRPr sz="1800"/>
            </a:pPr>
            <a:r>
              <a:rPr sz="3200"/>
              <a:t>59.54 Total Los and 42.2 days Post op LoS</a:t>
            </a:r>
          </a:p>
          <a:p>
            <a:pPr lvl="0">
              <a:buChar char="•"/>
              <a:defRPr sz="1800"/>
            </a:pPr>
            <a:r>
              <a:rPr sz="3200"/>
              <a:t>LoS once medically fit 17.17 days = £2692.76</a:t>
            </a:r>
          </a:p>
          <a:p>
            <a:pPr lvl="0">
              <a:buChar char="•"/>
              <a:defRPr sz="1800"/>
            </a:pPr>
            <a:r>
              <a:rPr sz="3200"/>
              <a:t>Total cost £48469.74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a:spLocks noGrp="1"/>
          </p:cNvSpPr>
          <p:nvPr>
            <p:ph type="title" idx="4294967295"/>
          </p:nvPr>
        </p:nvSpPr>
        <p:spPr>
          <a:xfrm>
            <a:off x="457200" y="274637"/>
            <a:ext cx="8229600" cy="1143001"/>
          </a:xfrm>
          <a:prstGeom prst="rect">
            <a:avLst/>
          </a:prstGeom>
          <a:ln w="12700">
            <a:miter lim="400000"/>
          </a:ln>
        </p:spPr>
        <p:txBody>
          <a:bodyPr lIns="0" tIns="0" rIns="0" bIns="0" anchor="ctr">
            <a:normAutofit/>
          </a:bodyPr>
          <a:lstStyle/>
          <a:p>
            <a:pPr lvl="0"/>
            <a:endParaRPr/>
          </a:p>
        </p:txBody>
      </p:sp>
      <p:pic>
        <p:nvPicPr>
          <p:cNvPr id="93" name="image.png"/>
          <p:cNvPicPr/>
          <p:nvPr/>
        </p:nvPicPr>
        <p:blipFill>
          <a:blip r:embed="rId2">
            <a:extLst/>
          </a:blip>
          <a:stretch>
            <a:fillRect/>
          </a:stretch>
        </p:blipFill>
        <p:spPr>
          <a:xfrm>
            <a:off x="179387" y="260350"/>
            <a:ext cx="8937626" cy="6408738"/>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1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98989"/>
                </a:solidFill>
              </a:rPr>
              <a:t>2</a:t>
            </a:fld>
            <a:endParaRPr sz="1200">
              <a:solidFill>
                <a:srgbClr val="898989"/>
              </a:solidFill>
            </a:endParaRPr>
          </a:p>
        </p:txBody>
      </p:sp>
      <p:pic>
        <p:nvPicPr>
          <p:cNvPr id="15" name="Screen Shot 2014-11-17 at 15.22.37.png"/>
          <p:cNvPicPr/>
          <p:nvPr/>
        </p:nvPicPr>
        <p:blipFill>
          <a:blip r:embed="rId3">
            <a:extLst/>
          </a:blip>
          <a:stretch>
            <a:fillRect/>
          </a:stretch>
        </p:blipFill>
        <p:spPr>
          <a:xfrm>
            <a:off x="1214433" y="473755"/>
            <a:ext cx="6715135" cy="591049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4400"/>
              <a:t>Contributing factors</a:t>
            </a:r>
          </a:p>
        </p:txBody>
      </p:sp>
      <p:sp>
        <p:nvSpPr>
          <p:cNvPr id="96" name="Shape 96"/>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329184" lvl="0" indent="-329184" defTabSz="877823">
              <a:lnSpc>
                <a:spcPct val="90000"/>
              </a:lnSpc>
              <a:buChar char="•"/>
              <a:defRPr sz="1800"/>
            </a:pPr>
            <a:r>
              <a:rPr sz="3072"/>
              <a:t>Surgical Issues</a:t>
            </a:r>
          </a:p>
          <a:p>
            <a:pPr marL="713231" lvl="1" indent="-274320" defTabSz="877823">
              <a:lnSpc>
                <a:spcPct val="90000"/>
              </a:lnSpc>
              <a:spcBef>
                <a:spcPts val="600"/>
              </a:spcBef>
              <a:defRPr sz="1800"/>
            </a:pPr>
            <a:r>
              <a:rPr sz="2688"/>
              <a:t>Complications (60%)</a:t>
            </a:r>
          </a:p>
          <a:p>
            <a:pPr marL="713231" lvl="1" indent="-274320" defTabSz="877823">
              <a:lnSpc>
                <a:spcPct val="90000"/>
              </a:lnSpc>
              <a:spcBef>
                <a:spcPts val="600"/>
              </a:spcBef>
              <a:defRPr sz="1800"/>
            </a:pPr>
            <a:r>
              <a:rPr sz="2688"/>
              <a:t>Further treatment (50%)</a:t>
            </a:r>
          </a:p>
          <a:p>
            <a:pPr marL="713231" lvl="1" indent="-274320" defTabSz="877823">
              <a:lnSpc>
                <a:spcPct val="90000"/>
              </a:lnSpc>
              <a:spcBef>
                <a:spcPts val="600"/>
              </a:spcBef>
              <a:defRPr sz="1800"/>
            </a:pPr>
            <a:r>
              <a:rPr sz="2688"/>
              <a:t>Wound (40%)</a:t>
            </a:r>
          </a:p>
          <a:p>
            <a:pPr marL="329184" lvl="0" indent="-329184" defTabSz="877823">
              <a:lnSpc>
                <a:spcPct val="90000"/>
              </a:lnSpc>
              <a:buChar char="•"/>
              <a:defRPr sz="1800"/>
            </a:pPr>
            <a:r>
              <a:rPr sz="3072" b="1"/>
              <a:t>Non Operative Issues (dominate once MFFD)</a:t>
            </a:r>
          </a:p>
          <a:p>
            <a:pPr marL="713231" lvl="1" indent="-274320" defTabSz="877823">
              <a:lnSpc>
                <a:spcPct val="90000"/>
              </a:lnSpc>
              <a:spcBef>
                <a:spcPts val="600"/>
              </a:spcBef>
              <a:defRPr sz="1800"/>
            </a:pPr>
            <a:r>
              <a:rPr sz="2688" b="1"/>
              <a:t>Housing (40%)</a:t>
            </a:r>
          </a:p>
          <a:p>
            <a:pPr marL="713231" lvl="1" indent="-274320" defTabSz="877823">
              <a:lnSpc>
                <a:spcPct val="90000"/>
              </a:lnSpc>
              <a:spcBef>
                <a:spcPts val="600"/>
              </a:spcBef>
              <a:defRPr sz="1800"/>
            </a:pPr>
            <a:r>
              <a:rPr sz="2688" b="1"/>
              <a:t>OT equipment (45%)</a:t>
            </a:r>
          </a:p>
          <a:p>
            <a:pPr marL="713231" lvl="1" indent="-274320" defTabSz="877823">
              <a:lnSpc>
                <a:spcPct val="90000"/>
              </a:lnSpc>
              <a:spcBef>
                <a:spcPts val="600"/>
              </a:spcBef>
              <a:defRPr sz="1800"/>
            </a:pPr>
            <a:r>
              <a:rPr sz="2688" b="1"/>
              <a:t>Further rehab (25%)</a:t>
            </a:r>
          </a:p>
          <a:p>
            <a:pPr marL="713231" lvl="1" indent="-274320" defTabSz="877823">
              <a:lnSpc>
                <a:spcPct val="90000"/>
              </a:lnSpc>
              <a:spcBef>
                <a:spcPts val="600"/>
              </a:spcBef>
              <a:defRPr sz="1800"/>
            </a:pPr>
            <a:r>
              <a:rPr sz="2688" b="1"/>
              <a:t>Other social/care (25%)</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4400"/>
              <a:t>Conclusion</a:t>
            </a:r>
          </a:p>
        </p:txBody>
      </p:sp>
      <p:sp>
        <p:nvSpPr>
          <p:cNvPr id="99" name="Shape 99"/>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buChar char="•"/>
              <a:defRPr sz="1800"/>
            </a:pPr>
            <a:endParaRPr sz="3200"/>
          </a:p>
          <a:p>
            <a:pPr lvl="0" algn="ctr">
              <a:buSzTx/>
              <a:buNone/>
              <a:defRPr sz="1800"/>
            </a:pPr>
            <a:r>
              <a:rPr sz="3200"/>
              <a:t>Non-medical issues are the major factors prolonging LoS. Novel and effective strategies are required to minimise delays involving social planning and discharge with the involvement of key stakeholders.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4400"/>
              <a:t>Suggestions	</a:t>
            </a:r>
          </a:p>
        </p:txBody>
      </p:sp>
      <p:sp>
        <p:nvSpPr>
          <p:cNvPr id="102" name="Shape 102"/>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322325" lvl="0" indent="-322325" defTabSz="859536">
              <a:buChar char="•"/>
              <a:defRPr sz="1800"/>
            </a:pPr>
            <a:r>
              <a:rPr sz="3008"/>
              <a:t>Prolonged LoS multifactorial</a:t>
            </a:r>
          </a:p>
          <a:p>
            <a:pPr marL="322325" lvl="0" indent="-322325" defTabSz="859536">
              <a:buChar char="•"/>
              <a:defRPr sz="1800"/>
            </a:pPr>
            <a:r>
              <a:rPr sz="3008"/>
              <a:t>Where possible early referral to OT/social work prior to hospital admission</a:t>
            </a:r>
          </a:p>
          <a:p>
            <a:pPr marL="322325" lvl="0" indent="-322325" defTabSz="859536">
              <a:buChar char="•"/>
              <a:defRPr sz="1800"/>
            </a:pPr>
            <a:r>
              <a:rPr sz="3008"/>
              <a:t>Early referral to pain team to help reduce effect of post operative pain</a:t>
            </a:r>
          </a:p>
          <a:p>
            <a:pPr marL="322325" lvl="0" indent="-322325" defTabSz="859536">
              <a:buChar char="•"/>
              <a:defRPr sz="1800"/>
            </a:pPr>
            <a:r>
              <a:rPr sz="3008"/>
              <a:t>Build nutrition/strength prior to amputations </a:t>
            </a:r>
          </a:p>
          <a:p>
            <a:pPr marL="322325" lvl="0" indent="-322325" defTabSz="859536">
              <a:buChar char="•"/>
              <a:defRPr sz="1800"/>
            </a:pPr>
            <a:r>
              <a:rPr sz="3008"/>
              <a:t>Collapsible side arms on chairs to aid transfers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98989"/>
                </a:solidFill>
              </a:rPr>
              <a:t>23</a:t>
            </a:fld>
            <a:endParaRPr sz="1200">
              <a:solidFill>
                <a:srgbClr val="898989"/>
              </a:solidFill>
            </a:endParaRPr>
          </a:p>
        </p:txBody>
      </p:sp>
      <p:pic>
        <p:nvPicPr>
          <p:cNvPr id="105" name="Screen Shot 2014-11-18 at 06.29.31.png"/>
          <p:cNvPicPr/>
          <p:nvPr/>
        </p:nvPicPr>
        <p:blipFill>
          <a:blip r:embed="rId2">
            <a:extLst/>
          </a:blip>
          <a:stretch>
            <a:fillRect/>
          </a:stretch>
        </p:blipFill>
        <p:spPr>
          <a:xfrm>
            <a:off x="2278973" y="-451381"/>
            <a:ext cx="5008152" cy="7467026"/>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98989"/>
                </a:solidFill>
              </a:rPr>
              <a:t>24</a:t>
            </a:fld>
            <a:endParaRPr sz="1200">
              <a:solidFill>
                <a:srgbClr val="898989"/>
              </a:solidFill>
            </a:endParaRPr>
          </a:p>
        </p:txBody>
      </p:sp>
      <p:pic>
        <p:nvPicPr>
          <p:cNvPr id="108" name="Screen Shot 2014-11-18 at 06.08.20.png"/>
          <p:cNvPicPr/>
          <p:nvPr/>
        </p:nvPicPr>
        <p:blipFill>
          <a:blip r:embed="rId2">
            <a:extLst/>
          </a:blip>
          <a:stretch>
            <a:fillRect/>
          </a:stretch>
        </p:blipFill>
        <p:spPr>
          <a:xfrm>
            <a:off x="-19165" y="-1"/>
            <a:ext cx="9182330" cy="68580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hape 1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98989"/>
                </a:solidFill>
              </a:rPr>
              <a:t>3</a:t>
            </a:fld>
            <a:endParaRPr sz="1200">
              <a:solidFill>
                <a:srgbClr val="898989"/>
              </a:solidFill>
            </a:endParaRPr>
          </a:p>
        </p:txBody>
      </p:sp>
      <p:pic>
        <p:nvPicPr>
          <p:cNvPr id="20" name="Screen Shot 2014-11-17 at 15.28.05.png"/>
          <p:cNvPicPr/>
          <p:nvPr/>
        </p:nvPicPr>
        <p:blipFill>
          <a:blip r:embed="rId3">
            <a:extLst/>
          </a:blip>
          <a:stretch>
            <a:fillRect/>
          </a:stretch>
        </p:blipFill>
        <p:spPr>
          <a:xfrm>
            <a:off x="755650" y="1568917"/>
            <a:ext cx="3148855" cy="3720166"/>
          </a:xfrm>
          <a:prstGeom prst="rect">
            <a:avLst/>
          </a:prstGeom>
          <a:ln w="12700">
            <a:miter lim="400000"/>
          </a:ln>
        </p:spPr>
      </p:pic>
      <p:pic>
        <p:nvPicPr>
          <p:cNvPr id="21" name="Screen Shot 2014-11-17 at 15.34.57.png"/>
          <p:cNvPicPr/>
          <p:nvPr/>
        </p:nvPicPr>
        <p:blipFill>
          <a:blip r:embed="rId4">
            <a:extLst/>
          </a:blip>
          <a:stretch>
            <a:fillRect/>
          </a:stretch>
        </p:blipFill>
        <p:spPr>
          <a:xfrm>
            <a:off x="4420326" y="-18057"/>
            <a:ext cx="4742724" cy="3389907"/>
          </a:xfrm>
          <a:prstGeom prst="rect">
            <a:avLst/>
          </a:prstGeom>
          <a:ln w="12700">
            <a:miter lim="400000"/>
          </a:ln>
        </p:spPr>
      </p:pic>
      <p:pic>
        <p:nvPicPr>
          <p:cNvPr id="22" name="Screen Shot 2014-11-17 at 15.41.59.png"/>
          <p:cNvPicPr/>
          <p:nvPr/>
        </p:nvPicPr>
        <p:blipFill>
          <a:blip r:embed="rId5">
            <a:extLst/>
          </a:blip>
          <a:stretch>
            <a:fillRect/>
          </a:stretch>
        </p:blipFill>
        <p:spPr>
          <a:xfrm>
            <a:off x="4404582" y="3125134"/>
            <a:ext cx="4742724" cy="3720166"/>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2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98989"/>
                </a:solidFill>
              </a:rPr>
              <a:t>4</a:t>
            </a:fld>
            <a:endParaRPr sz="1200">
              <a:solidFill>
                <a:srgbClr val="898989"/>
              </a:solidFill>
            </a:endParaRPr>
          </a:p>
        </p:txBody>
      </p:sp>
      <p:pic>
        <p:nvPicPr>
          <p:cNvPr id="27" name="Screen Shot 2014-11-17 at 15.46.06.png"/>
          <p:cNvPicPr/>
          <p:nvPr/>
        </p:nvPicPr>
        <p:blipFill>
          <a:blip r:embed="rId3">
            <a:extLst/>
          </a:blip>
          <a:stretch>
            <a:fillRect/>
          </a:stretch>
        </p:blipFill>
        <p:spPr>
          <a:xfrm>
            <a:off x="0" y="0"/>
            <a:ext cx="11442700" cy="82931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3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98989"/>
                </a:solidFill>
              </a:rPr>
              <a:t>5</a:t>
            </a:fld>
            <a:endParaRPr sz="1200">
              <a:solidFill>
                <a:srgbClr val="898989"/>
              </a:solidFill>
            </a:endParaRPr>
          </a:p>
        </p:txBody>
      </p:sp>
      <p:pic>
        <p:nvPicPr>
          <p:cNvPr id="32" name="Screen Shot 2014-11-17 at 15.47.48.png"/>
          <p:cNvPicPr/>
          <p:nvPr/>
        </p:nvPicPr>
        <p:blipFill>
          <a:blip r:embed="rId3">
            <a:extLst/>
          </a:blip>
          <a:stretch>
            <a:fillRect/>
          </a:stretch>
        </p:blipFill>
        <p:spPr>
          <a:xfrm>
            <a:off x="-698500" y="-266701"/>
            <a:ext cx="9878051" cy="716899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98989"/>
                </a:solidFill>
              </a:rPr>
              <a:t>6</a:t>
            </a:fld>
            <a:endParaRPr sz="1200">
              <a:solidFill>
                <a:srgbClr val="898989"/>
              </a:solidFill>
            </a:endParaRPr>
          </a:p>
        </p:txBody>
      </p:sp>
      <p:pic>
        <p:nvPicPr>
          <p:cNvPr id="37" name="Screen Shot 2014-11-17 at 15.36.58.png"/>
          <p:cNvPicPr/>
          <p:nvPr/>
        </p:nvPicPr>
        <p:blipFill>
          <a:blip r:embed="rId3">
            <a:extLst/>
          </a:blip>
          <a:stretch>
            <a:fillRect/>
          </a:stretch>
        </p:blipFill>
        <p:spPr>
          <a:xfrm>
            <a:off x="-787400" y="-25400"/>
            <a:ext cx="14109700" cy="100965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98989"/>
                </a:solidFill>
              </a:rPr>
              <a:t>7</a:t>
            </a:fld>
            <a:endParaRPr sz="1200">
              <a:solidFill>
                <a:srgbClr val="898989"/>
              </a:solidFill>
            </a:endParaRPr>
          </a:p>
        </p:txBody>
      </p:sp>
      <p:pic>
        <p:nvPicPr>
          <p:cNvPr id="42" name="Screen Shot 2014-11-17 at 15.40.10.png"/>
          <p:cNvPicPr/>
          <p:nvPr/>
        </p:nvPicPr>
        <p:blipFill>
          <a:blip r:embed="rId3">
            <a:extLst/>
          </a:blip>
          <a:stretch>
            <a:fillRect/>
          </a:stretch>
        </p:blipFill>
        <p:spPr>
          <a:xfrm>
            <a:off x="-3346450" y="-1651000"/>
            <a:ext cx="15836900" cy="101600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98989"/>
                </a:solidFill>
              </a:rPr>
              <a:t>8</a:t>
            </a:fld>
            <a:endParaRPr sz="1200">
              <a:solidFill>
                <a:srgbClr val="898989"/>
              </a:solidFill>
            </a:endParaRPr>
          </a:p>
        </p:txBody>
      </p:sp>
      <p:pic>
        <p:nvPicPr>
          <p:cNvPr id="47" name="Screen Shot 2014-11-17 at 16.01.16.png"/>
          <p:cNvPicPr/>
          <p:nvPr/>
        </p:nvPicPr>
        <p:blipFill>
          <a:blip r:embed="rId3">
            <a:extLst/>
          </a:blip>
          <a:stretch>
            <a:fillRect/>
          </a:stretch>
        </p:blipFill>
        <p:spPr>
          <a:xfrm>
            <a:off x="-1642579" y="-107616"/>
            <a:ext cx="10911972" cy="7073232"/>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98989"/>
                </a:solidFill>
              </a:rPr>
              <a:t>9</a:t>
            </a:fld>
            <a:endParaRPr sz="1200">
              <a:solidFill>
                <a:srgbClr val="898989"/>
              </a:solidFill>
            </a:endParaRPr>
          </a:p>
        </p:txBody>
      </p:sp>
      <p:pic>
        <p:nvPicPr>
          <p:cNvPr id="52" name="Screen Shot 2014-11-17 at 16.06.24.png"/>
          <p:cNvPicPr/>
          <p:nvPr/>
        </p:nvPicPr>
        <p:blipFill>
          <a:blip r:embed="rId3">
            <a:extLst/>
          </a:blip>
          <a:stretch>
            <a:fillRect/>
          </a:stretch>
        </p:blipFill>
        <p:spPr>
          <a:xfrm>
            <a:off x="12700" y="1494622"/>
            <a:ext cx="5091079" cy="3962837"/>
          </a:xfrm>
          <a:prstGeom prst="rect">
            <a:avLst/>
          </a:prstGeom>
          <a:ln w="12700">
            <a:miter lim="400000"/>
          </a:ln>
        </p:spPr>
      </p:pic>
      <p:pic>
        <p:nvPicPr>
          <p:cNvPr id="53" name="Screen Shot 2014-11-17 at 16.07.16.png"/>
          <p:cNvPicPr/>
          <p:nvPr/>
        </p:nvPicPr>
        <p:blipFill>
          <a:blip r:embed="rId4">
            <a:extLst/>
          </a:blip>
          <a:stretch>
            <a:fillRect/>
          </a:stretch>
        </p:blipFill>
        <p:spPr>
          <a:xfrm>
            <a:off x="5096929" y="652388"/>
            <a:ext cx="4110571" cy="5553224"/>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0D9"/>
      </a:accent5>
      <a:accent6>
        <a:srgbClr val="AE48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0D9"/>
      </a:accent5>
      <a:accent6>
        <a:srgbClr val="AE48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1206</Words>
  <Application>Microsoft Office PowerPoint</Application>
  <PresentationFormat>On-screen Show (4:3)</PresentationFormat>
  <Paragraphs>89</Paragraphs>
  <Slides>24</Slides>
  <Notes>13</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Default</vt:lpstr>
      <vt:lpstr>INPATIENT LENGTH OF STAY AND FINANCIAL IMPLICATIONS FOLLOWING ABOVE &amp; BELOW KNEE AMPUTATIONS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Background</vt:lpstr>
      <vt:lpstr>More facts and figures…</vt:lpstr>
      <vt:lpstr>Aim</vt:lpstr>
      <vt:lpstr>Selection criteria</vt:lpstr>
      <vt:lpstr>Methodology</vt:lpstr>
      <vt:lpstr>Limitations</vt:lpstr>
      <vt:lpstr>Results</vt:lpstr>
      <vt:lpstr>PowerPoint Presentation</vt:lpstr>
      <vt:lpstr>Contributing factors</vt:lpstr>
      <vt:lpstr>Conclusion</vt:lpstr>
      <vt:lpstr>Suggestions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INPATIENT LENGTH OF STAY AND FINANCIAL IMPLICATIONS FOLLOWING ABOVE &amp; BELOW KNEE AMPUTATIONS</dc:title>
  <dc:creator>RUMELA BASU</dc:creator>
  <cp:lastModifiedBy>RUMELA BASU</cp:lastModifiedBy>
  <cp:revision>1</cp:revision>
  <dcterms:modified xsi:type="dcterms:W3CDTF">2014-11-20T15:17:47Z</dcterms:modified>
</cp:coreProperties>
</file>