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8" r:id="rId3"/>
    <p:sldId id="259" r:id="rId4"/>
    <p:sldId id="260" r:id="rId5"/>
    <p:sldId id="262" r:id="rId6"/>
    <p:sldId id="264" r:id="rId7"/>
    <p:sldId id="291" r:id="rId8"/>
    <p:sldId id="265" r:id="rId9"/>
    <p:sldId id="294" r:id="rId10"/>
    <p:sldId id="296" r:id="rId11"/>
    <p:sldId id="295" r:id="rId12"/>
    <p:sldId id="266" r:id="rId13"/>
    <p:sldId id="271" r:id="rId14"/>
    <p:sldId id="272" r:id="rId15"/>
    <p:sldId id="285" r:id="rId16"/>
    <p:sldId id="297" r:id="rId17"/>
    <p:sldId id="298" r:id="rId18"/>
    <p:sldId id="286" r:id="rId19"/>
    <p:sldId id="299" r:id="rId20"/>
    <p:sldId id="287" r:id="rId21"/>
    <p:sldId id="279" r:id="rId22"/>
    <p:sldId id="280" r:id="rId23"/>
    <p:sldId id="288" r:id="rId24"/>
    <p:sldId id="290"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07" autoAdjust="0"/>
  </p:normalViewPr>
  <p:slideViewPr>
    <p:cSldViewPr>
      <p:cViewPr>
        <p:scale>
          <a:sx n="100" d="100"/>
          <a:sy n="100" d="100"/>
        </p:scale>
        <p:origin x="-1224"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84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clanki%20v%20delu\z%20KONFERENCE%20Wascon\Recycling%20expo\slika\Slika%20primerjava%20obe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List1!$C$67</c:f>
              <c:strCache>
                <c:ptCount val="1"/>
                <c:pt idx="0">
                  <c:v>INCINERATION (%)</c:v>
                </c:pt>
              </c:strCache>
            </c:strRef>
          </c:tx>
          <c:invertIfNegative val="0"/>
          <c:cat>
            <c:strRef>
              <c:f>List1!$B$68:$B$71</c:f>
              <c:strCache>
                <c:ptCount val="4"/>
                <c:pt idx="0">
                  <c:v>GWP</c:v>
                </c:pt>
                <c:pt idx="1">
                  <c:v>AP</c:v>
                </c:pt>
                <c:pt idx="2">
                  <c:v>ADP</c:v>
                </c:pt>
                <c:pt idx="3">
                  <c:v>Gross Energy</c:v>
                </c:pt>
              </c:strCache>
            </c:strRef>
          </c:cat>
          <c:val>
            <c:numRef>
              <c:f>List1!$C$68:$C$71</c:f>
              <c:numCache>
                <c:formatCode>General</c:formatCode>
                <c:ptCount val="4"/>
                <c:pt idx="0">
                  <c:v>99.820754162977678</c:v>
                </c:pt>
                <c:pt idx="1">
                  <c:v>98.697113415021931</c:v>
                </c:pt>
                <c:pt idx="2">
                  <c:v>99.680048180098112</c:v>
                </c:pt>
                <c:pt idx="3">
                  <c:v>99.963883448510174</c:v>
                </c:pt>
              </c:numCache>
            </c:numRef>
          </c:val>
        </c:ser>
        <c:ser>
          <c:idx val="1"/>
          <c:order val="1"/>
          <c:tx>
            <c:strRef>
              <c:f>List1!$D$67</c:f>
              <c:strCache>
                <c:ptCount val="1"/>
                <c:pt idx="0">
                  <c:v>RECYCLING (%)</c:v>
                </c:pt>
              </c:strCache>
            </c:strRef>
          </c:tx>
          <c:invertIfNegative val="0"/>
          <c:cat>
            <c:strRef>
              <c:f>List1!$B$68:$B$71</c:f>
              <c:strCache>
                <c:ptCount val="4"/>
                <c:pt idx="0">
                  <c:v>GWP</c:v>
                </c:pt>
                <c:pt idx="1">
                  <c:v>AP</c:v>
                </c:pt>
                <c:pt idx="2">
                  <c:v>ADP</c:v>
                </c:pt>
                <c:pt idx="3">
                  <c:v>Gross Energy</c:v>
                </c:pt>
              </c:strCache>
            </c:strRef>
          </c:cat>
          <c:val>
            <c:numRef>
              <c:f>List1!$D$68:$D$71</c:f>
              <c:numCache>
                <c:formatCode>General</c:formatCode>
                <c:ptCount val="4"/>
                <c:pt idx="0">
                  <c:v>0.17924583702231223</c:v>
                </c:pt>
                <c:pt idx="1">
                  <c:v>-1.302886584978068</c:v>
                </c:pt>
                <c:pt idx="2">
                  <c:v>0.31995181990187749</c:v>
                </c:pt>
                <c:pt idx="3">
                  <c:v>-3.6116551489838444E-2</c:v>
                </c:pt>
              </c:numCache>
            </c:numRef>
          </c:val>
        </c:ser>
        <c:dLbls>
          <c:showLegendKey val="0"/>
          <c:showVal val="0"/>
          <c:showCatName val="0"/>
          <c:showSerName val="0"/>
          <c:showPercent val="0"/>
          <c:showBubbleSize val="0"/>
        </c:dLbls>
        <c:gapWidth val="150"/>
        <c:axId val="87628800"/>
        <c:axId val="84649088"/>
      </c:barChart>
      <c:catAx>
        <c:axId val="87628800"/>
        <c:scaling>
          <c:orientation val="minMax"/>
        </c:scaling>
        <c:delete val="0"/>
        <c:axPos val="b"/>
        <c:majorTickMark val="none"/>
        <c:minorTickMark val="none"/>
        <c:tickLblPos val="nextTo"/>
        <c:txPr>
          <a:bodyPr/>
          <a:lstStyle/>
          <a:p>
            <a:pPr>
              <a:defRPr sz="1400"/>
            </a:pPr>
            <a:endParaRPr lang="sl-SI"/>
          </a:p>
        </c:txPr>
        <c:crossAx val="84649088"/>
        <c:crosses val="autoZero"/>
        <c:auto val="1"/>
        <c:lblAlgn val="ctr"/>
        <c:lblOffset val="100"/>
        <c:noMultiLvlLbl val="0"/>
      </c:catAx>
      <c:valAx>
        <c:axId val="84649088"/>
        <c:scaling>
          <c:orientation val="minMax"/>
          <c:max val="100"/>
        </c:scaling>
        <c:delete val="0"/>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sl-SI" sz="1800" b="0" i="0" baseline="0">
                    <a:effectLst/>
                  </a:rPr>
                  <a:t>Percentage</a:t>
                </a:r>
                <a:endParaRPr lang="sl-SI" b="0">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sl-SI"/>
              </a:p>
            </c:rich>
          </c:tx>
          <c:layout/>
          <c:overlay val="0"/>
        </c:title>
        <c:numFmt formatCode="General" sourceLinked="1"/>
        <c:majorTickMark val="out"/>
        <c:minorTickMark val="none"/>
        <c:tickLblPos val="nextTo"/>
        <c:txPr>
          <a:bodyPr/>
          <a:lstStyle/>
          <a:p>
            <a:pPr>
              <a:defRPr sz="1200"/>
            </a:pPr>
            <a:endParaRPr lang="sl-SI"/>
          </a:p>
        </c:txPr>
        <c:crossAx val="87628800"/>
        <c:crosses val="autoZero"/>
        <c:crossBetween val="between"/>
      </c:valAx>
    </c:plotArea>
    <c:legend>
      <c:legendPos val="r"/>
      <c:layout/>
      <c:overlay val="0"/>
      <c:txPr>
        <a:bodyPr/>
        <a:lstStyle/>
        <a:p>
          <a:pPr>
            <a:defRPr sz="1200"/>
          </a:pPr>
          <a:endParaRPr lang="sl-SI"/>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ACE2177-8CC8-4535-93CF-719747D2B34C}" type="datetimeFigureOut">
              <a:rPr lang="en-US" smtClean="0"/>
              <a:t>7/17/2015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E2F6DD4-F5CA-4955-A4BD-1D1E8599E9D5}" type="slidenum">
              <a:rPr lang="en-US" smtClean="0"/>
              <a:t>‹#›</a:t>
            </a:fld>
            <a:endParaRPr lang="en-US"/>
          </a:p>
        </p:txBody>
      </p:sp>
    </p:spTree>
    <p:extLst>
      <p:ext uri="{BB962C8B-B14F-4D97-AF65-F5344CB8AC3E}">
        <p14:creationId xmlns:p14="http://schemas.microsoft.com/office/powerpoint/2010/main" val="425916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961D7C-C4D3-46A9-A3A0-E8C5B5FC1180}" type="datetimeFigureOut">
              <a:rPr lang="en-US" smtClean="0"/>
              <a:t>7/17/2015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192540-5B7C-425A-9824-F896D6B8A0E9}" type="slidenum">
              <a:rPr lang="en-US" smtClean="0"/>
              <a:t>‹#›</a:t>
            </a:fld>
            <a:endParaRPr lang="en-US"/>
          </a:p>
        </p:txBody>
      </p:sp>
    </p:spTree>
    <p:extLst>
      <p:ext uri="{BB962C8B-B14F-4D97-AF65-F5344CB8AC3E}">
        <p14:creationId xmlns:p14="http://schemas.microsoft.com/office/powerpoint/2010/main" val="1801788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A6192540-5B7C-425A-9824-F896D6B8A0E9}" type="slidenum">
              <a:rPr lang="en-US" smtClean="0"/>
              <a:t>1</a:t>
            </a:fld>
            <a:endParaRPr lang="en-US"/>
          </a:p>
        </p:txBody>
      </p:sp>
    </p:spTree>
    <p:extLst>
      <p:ext uri="{BB962C8B-B14F-4D97-AF65-F5344CB8AC3E}">
        <p14:creationId xmlns:p14="http://schemas.microsoft.com/office/powerpoint/2010/main" val="104309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A6192540-5B7C-425A-9824-F896D6B8A0E9}" type="slidenum">
              <a:rPr lang="en-US" smtClean="0"/>
              <a:t>10</a:t>
            </a:fld>
            <a:endParaRPr lang="en-US"/>
          </a:p>
        </p:txBody>
      </p:sp>
    </p:spTree>
    <p:extLst>
      <p:ext uri="{BB962C8B-B14F-4D97-AF65-F5344CB8AC3E}">
        <p14:creationId xmlns:p14="http://schemas.microsoft.com/office/powerpoint/2010/main" val="2258497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va stra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130425"/>
            <a:ext cx="7772400" cy="1154559"/>
          </a:xfrm>
        </p:spPr>
        <p:txBody>
          <a:bodyPr anchor="t"/>
          <a:lstStyle>
            <a:lvl1pPr algn="l">
              <a:defRPr sz="4400">
                <a:solidFill>
                  <a:srgbClr val="203469"/>
                </a:solidFill>
                <a:latin typeface="NewsGotDem" pitchFamily="50" charset="-18"/>
              </a:defRPr>
            </a:lvl1pPr>
          </a:lstStyle>
          <a:p>
            <a:r>
              <a:rPr lang="en-US" dirty="0" smtClean="0"/>
              <a:t>Click to edit Master title</a:t>
            </a:r>
            <a:r>
              <a:rPr lang="sl-SI" dirty="0" smtClean="0"/>
              <a:t/>
            </a:r>
            <a:br>
              <a:rPr lang="sl-SI" dirty="0" smtClean="0"/>
            </a:br>
            <a:endParaRPr lang="en-US" dirty="0"/>
          </a:p>
        </p:txBody>
      </p:sp>
      <p:sp>
        <p:nvSpPr>
          <p:cNvPr id="3" name="Subtitle 2"/>
          <p:cNvSpPr>
            <a:spLocks noGrp="1"/>
          </p:cNvSpPr>
          <p:nvPr>
            <p:ph type="subTitle" idx="1"/>
          </p:nvPr>
        </p:nvSpPr>
        <p:spPr>
          <a:xfrm>
            <a:off x="611560" y="3429000"/>
            <a:ext cx="7776864" cy="1512168"/>
          </a:xfrm>
        </p:spPr>
        <p:txBody>
          <a:bodyPr>
            <a:normAutofit/>
          </a:bodyPr>
          <a:lstStyle>
            <a:lvl1pPr marL="0" indent="0" algn="l">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7200"/>
            <a:ext cx="4320479" cy="1462916"/>
          </a:xfrm>
          <a:prstGeom prst="rect">
            <a:avLst/>
          </a:prstGeom>
        </p:spPr>
      </p:pic>
      <p:sp>
        <p:nvSpPr>
          <p:cNvPr id="8" name="Rectangle 7"/>
          <p:cNvSpPr/>
          <p:nvPr userDrawn="1"/>
        </p:nvSpPr>
        <p:spPr>
          <a:xfrm>
            <a:off x="8839907" y="2322133"/>
            <a:ext cx="306000" cy="306000"/>
          </a:xfrm>
          <a:prstGeom prst="rect">
            <a:avLst/>
          </a:prstGeom>
          <a:solidFill>
            <a:srgbClr val="2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3" hasCustomPrompt="1"/>
          </p:nvPr>
        </p:nvSpPr>
        <p:spPr>
          <a:xfrm>
            <a:off x="611188" y="5300663"/>
            <a:ext cx="3744912" cy="1152525"/>
          </a:xfrm>
        </p:spPr>
        <p:txBody>
          <a:bodyPr anchor="b">
            <a:normAutofit/>
          </a:bodyPr>
          <a:lstStyle>
            <a:lvl1pPr marL="0" indent="0">
              <a:buNone/>
              <a:defRPr sz="1600" baseline="0">
                <a:solidFill>
                  <a:schemeClr val="tx1">
                    <a:lumMod val="75000"/>
                    <a:lumOff val="25000"/>
                  </a:schemeClr>
                </a:solidFill>
              </a:defRPr>
            </a:lvl1pPr>
          </a:lstStyle>
          <a:p>
            <a:pPr lvl="0"/>
            <a:r>
              <a:rPr lang="sl-SI" dirty="0" smtClean="0"/>
              <a:t>Ime priimek</a:t>
            </a:r>
            <a:br>
              <a:rPr lang="sl-SI" dirty="0" smtClean="0"/>
            </a:br>
            <a:r>
              <a:rPr lang="sl-SI" dirty="0" smtClean="0"/>
              <a:t>Oddelek Funkcija</a:t>
            </a:r>
            <a:br>
              <a:rPr lang="sl-SI" dirty="0" smtClean="0"/>
            </a:br>
            <a:r>
              <a:rPr lang="sl-SI" dirty="0" smtClean="0"/>
              <a:t>Email</a:t>
            </a:r>
            <a:endParaRPr lang="en-US" dirty="0"/>
          </a:p>
        </p:txBody>
      </p:sp>
      <p:sp>
        <p:nvSpPr>
          <p:cNvPr id="5" name="Text Placeholder 4"/>
          <p:cNvSpPr>
            <a:spLocks noGrp="1"/>
          </p:cNvSpPr>
          <p:nvPr>
            <p:ph type="body" sz="quarter" idx="14" hasCustomPrompt="1"/>
          </p:nvPr>
        </p:nvSpPr>
        <p:spPr>
          <a:xfrm>
            <a:off x="4572000" y="5300663"/>
            <a:ext cx="3816350" cy="1152525"/>
          </a:xfrm>
        </p:spPr>
        <p:txBody>
          <a:bodyPr anchor="b">
            <a:normAutofit/>
          </a:bodyPr>
          <a:lstStyle>
            <a:lvl1pPr marL="0" indent="0" algn="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l-SI" dirty="0" smtClean="0"/>
              <a:t>Kraj, Datum</a:t>
            </a:r>
            <a:br>
              <a:rPr lang="sl-SI" dirty="0" smtClean="0"/>
            </a:br>
            <a:r>
              <a:rPr lang="sl-SI" dirty="0" smtClean="0"/>
              <a:t>Dogodek</a:t>
            </a:r>
            <a:endParaRPr lang="en-US" dirty="0"/>
          </a:p>
        </p:txBody>
      </p:sp>
    </p:spTree>
    <p:extLst>
      <p:ext uri="{BB962C8B-B14F-4D97-AF65-F5344CB8AC3E}">
        <p14:creationId xmlns:p14="http://schemas.microsoft.com/office/powerpoint/2010/main" val="265556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sebin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chor="ctr"/>
          <a:lstStyle>
            <a:lvl1pPr>
              <a:defRPr sz="3600">
                <a:solidFill>
                  <a:srgbClr val="203469"/>
                </a:solidFill>
              </a:defRPr>
            </a:lvl1pPr>
          </a:lstStyle>
          <a:p>
            <a:r>
              <a:rPr lang="sl-SI" smtClean="0"/>
              <a:t>Uredite slog naslova matrice</a:t>
            </a:r>
            <a:endParaRPr lang="en-US"/>
          </a:p>
        </p:txBody>
      </p:sp>
      <p:sp>
        <p:nvSpPr>
          <p:cNvPr id="3" name="Content Placeholder 2"/>
          <p:cNvSpPr>
            <a:spLocks noGrp="1"/>
          </p:cNvSpPr>
          <p:nvPr>
            <p:ph idx="1"/>
          </p:nvPr>
        </p:nvSpPr>
        <p:spPr>
          <a:xfrm>
            <a:off x="457200" y="1600200"/>
            <a:ext cx="8291264" cy="4709120"/>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Rectangle 6"/>
          <p:cNvSpPr/>
          <p:nvPr userDrawn="1"/>
        </p:nvSpPr>
        <p:spPr>
          <a:xfrm>
            <a:off x="467544" y="6562758"/>
            <a:ext cx="306000" cy="306000"/>
          </a:xfrm>
          <a:prstGeom prst="rect">
            <a:avLst/>
          </a:prstGeom>
          <a:solidFill>
            <a:srgbClr val="2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493" y="6612208"/>
            <a:ext cx="847213" cy="163068"/>
          </a:xfrm>
          <a:prstGeom prst="rect">
            <a:avLst/>
          </a:prstGeom>
        </p:spPr>
      </p:pic>
      <p:sp>
        <p:nvSpPr>
          <p:cNvPr id="9" name="Footer Placeholder 4"/>
          <p:cNvSpPr>
            <a:spLocks noGrp="1"/>
          </p:cNvSpPr>
          <p:nvPr>
            <p:ph type="ftr" sz="quarter" idx="11"/>
          </p:nvPr>
        </p:nvSpPr>
        <p:spPr>
          <a:xfrm>
            <a:off x="2987824" y="6494380"/>
            <a:ext cx="5760640" cy="365125"/>
          </a:xfrm>
        </p:spPr>
        <p:txBody>
          <a:bodyPr/>
          <a:lstStyle>
            <a:lvl1pPr algn="r">
              <a:defRPr sz="1400">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4"/>
          </p:nvPr>
        </p:nvSpPr>
        <p:spPr>
          <a:xfrm>
            <a:off x="2195736" y="6501209"/>
            <a:ext cx="43398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CA0CF4E-9B7A-4C5E-B29D-6FD8CE451A2A}" type="slidenum">
              <a:rPr lang="en-US" smtClean="0"/>
              <a:pPr/>
              <a:t>‹#›</a:t>
            </a:fld>
            <a:endParaRPr lang="en-US" dirty="0"/>
          </a:p>
        </p:txBody>
      </p:sp>
    </p:spTree>
    <p:extLst>
      <p:ext uri="{BB962C8B-B14F-4D97-AF65-F5344CB8AC3E}">
        <p14:creationId xmlns:p14="http://schemas.microsoft.com/office/powerpoint/2010/main" val="294583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1F51A4C-F129-4FBB-A305-8E478AD14495}" type="datetimeFigureOut">
              <a:rPr lang="sl-SI" smtClean="0"/>
              <a:t>17.7.2015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232AFDA4-B031-4041-A6B6-9930030E56EB}" type="slidenum">
              <a:rPr lang="sl-SI" smtClean="0"/>
              <a:t>‹#›</a:t>
            </a:fld>
            <a:endParaRPr lang="sl-SI"/>
          </a:p>
        </p:txBody>
      </p:sp>
    </p:spTree>
    <p:extLst>
      <p:ext uri="{BB962C8B-B14F-4D97-AF65-F5344CB8AC3E}">
        <p14:creationId xmlns:p14="http://schemas.microsoft.com/office/powerpoint/2010/main" val="2790601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sl-SI" smtClean="0"/>
              <a:t>Uredite slog naslova matrice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0CF4E-9B7A-4C5E-B29D-6FD8CE451A2A}" type="slidenum">
              <a:rPr lang="en-US" smtClean="0"/>
              <a:t>‹#›</a:t>
            </a:fld>
            <a:endParaRPr lang="en-US"/>
          </a:p>
        </p:txBody>
      </p:sp>
    </p:spTree>
    <p:extLst>
      <p:ext uri="{BB962C8B-B14F-4D97-AF65-F5344CB8AC3E}">
        <p14:creationId xmlns:p14="http://schemas.microsoft.com/office/powerpoint/2010/main" val="368450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96" y="1988840"/>
            <a:ext cx="7772400" cy="1080120"/>
          </a:xfrm>
        </p:spPr>
        <p:txBody>
          <a:bodyPr/>
          <a:lstStyle/>
          <a:p>
            <a:pPr algn="ctr"/>
            <a:r>
              <a:rPr lang="en-GB" sz="3200" dirty="0">
                <a:latin typeface="+mn-lt"/>
              </a:rPr>
              <a:t>Tar-containing reclaimed </a:t>
            </a:r>
            <a:r>
              <a:rPr lang="en-GB" sz="3200" dirty="0" smtClean="0">
                <a:latin typeface="+mn-lt"/>
              </a:rPr>
              <a:t>asphalt</a:t>
            </a:r>
            <a:endParaRPr lang="en-US" sz="3200" dirty="0">
              <a:latin typeface="+mn-lt"/>
            </a:endParaRPr>
          </a:p>
        </p:txBody>
      </p:sp>
      <p:sp>
        <p:nvSpPr>
          <p:cNvPr id="3" name="Subtitle 2"/>
          <p:cNvSpPr>
            <a:spLocks noGrp="1"/>
          </p:cNvSpPr>
          <p:nvPr>
            <p:ph type="subTitle" idx="1"/>
          </p:nvPr>
        </p:nvSpPr>
        <p:spPr>
          <a:xfrm>
            <a:off x="611560" y="2924944"/>
            <a:ext cx="7776864" cy="1008112"/>
          </a:xfrm>
        </p:spPr>
        <p:txBody>
          <a:bodyPr>
            <a:normAutofit fontScale="85000" lnSpcReduction="10000"/>
          </a:bodyPr>
          <a:lstStyle/>
          <a:p>
            <a:pPr algn="ctr"/>
            <a:r>
              <a:rPr lang="en-GB" dirty="0">
                <a:solidFill>
                  <a:schemeClr val="tx1"/>
                </a:solidFill>
              </a:rPr>
              <a:t>Environmental assessments for two treatment scenarios </a:t>
            </a:r>
            <a:r>
              <a:rPr lang="sl-SI" dirty="0">
                <a:solidFill>
                  <a:schemeClr val="tx1"/>
                </a:solidFill>
              </a:rPr>
              <a:t/>
            </a:r>
            <a:br>
              <a:rPr lang="sl-SI" dirty="0">
                <a:solidFill>
                  <a:schemeClr val="tx1"/>
                </a:solidFill>
              </a:rPr>
            </a:br>
            <a:r>
              <a:rPr lang="en-GB" dirty="0">
                <a:solidFill>
                  <a:schemeClr val="tx1"/>
                </a:solidFill>
              </a:rPr>
              <a:t>(incineration versus recycling)</a:t>
            </a:r>
            <a:endParaRPr lang="en-US" dirty="0">
              <a:solidFill>
                <a:schemeClr val="tx1"/>
              </a:solidFill>
            </a:endParaRPr>
          </a:p>
        </p:txBody>
      </p:sp>
      <p:sp>
        <p:nvSpPr>
          <p:cNvPr id="4" name="Text Placeholder 3"/>
          <p:cNvSpPr>
            <a:spLocks noGrp="1"/>
          </p:cNvSpPr>
          <p:nvPr>
            <p:ph type="body" sz="quarter" idx="13"/>
          </p:nvPr>
        </p:nvSpPr>
        <p:spPr>
          <a:xfrm>
            <a:off x="598736" y="4293096"/>
            <a:ext cx="7776864" cy="1152525"/>
          </a:xfrm>
        </p:spPr>
        <p:txBody>
          <a:bodyPr/>
          <a:lstStyle/>
          <a:p>
            <a:r>
              <a:rPr lang="en-GB" sz="2000" dirty="0" err="1">
                <a:solidFill>
                  <a:schemeClr val="tx1"/>
                </a:solidFill>
              </a:rPr>
              <a:t>Janez</a:t>
            </a:r>
            <a:r>
              <a:rPr lang="en-GB" sz="2000" dirty="0">
                <a:solidFill>
                  <a:schemeClr val="tx1"/>
                </a:solidFill>
              </a:rPr>
              <a:t> Turk</a:t>
            </a:r>
            <a:r>
              <a:rPr lang="en-GB" sz="2000" baseline="30000" dirty="0">
                <a:solidFill>
                  <a:schemeClr val="tx1"/>
                </a:solidFill>
              </a:rPr>
              <a:t>1</a:t>
            </a:r>
            <a:r>
              <a:rPr lang="en-GB" sz="2000" dirty="0">
                <a:solidFill>
                  <a:schemeClr val="tx1"/>
                </a:solidFill>
              </a:rPr>
              <a:t>, Ana </a:t>
            </a:r>
            <a:r>
              <a:rPr lang="en-GB" sz="2000" dirty="0" err="1" smtClean="0">
                <a:solidFill>
                  <a:schemeClr val="tx1"/>
                </a:solidFill>
              </a:rPr>
              <a:t>Mladenovi</a:t>
            </a:r>
            <a:r>
              <a:rPr lang="sl-SI" sz="2000" dirty="0" smtClean="0">
                <a:solidFill>
                  <a:schemeClr val="tx1"/>
                </a:solidFill>
              </a:rPr>
              <a:t>č</a:t>
            </a:r>
            <a:r>
              <a:rPr lang="en-GB" sz="2000" baseline="30000" dirty="0" smtClean="0">
                <a:solidFill>
                  <a:schemeClr val="tx1"/>
                </a:solidFill>
              </a:rPr>
              <a:t>1</a:t>
            </a:r>
            <a:r>
              <a:rPr lang="en-GB" sz="2000" dirty="0">
                <a:solidFill>
                  <a:schemeClr val="tx1"/>
                </a:solidFill>
              </a:rPr>
              <a:t>, Vladimir Bras</a:t>
            </a:r>
            <a:r>
              <a:rPr lang="en-GB" sz="2000" baseline="30000" dirty="0">
                <a:solidFill>
                  <a:schemeClr val="tx1"/>
                </a:solidFill>
              </a:rPr>
              <a:t>1</a:t>
            </a:r>
            <a:r>
              <a:rPr lang="en-GB" sz="2000" dirty="0">
                <a:solidFill>
                  <a:schemeClr val="tx1"/>
                </a:solidFill>
              </a:rPr>
              <a:t>, </a:t>
            </a:r>
            <a:r>
              <a:rPr lang="en-GB" sz="2000" dirty="0" err="1">
                <a:solidFill>
                  <a:schemeClr val="tx1"/>
                </a:solidFill>
              </a:rPr>
              <a:t>Aljoša</a:t>
            </a:r>
            <a:r>
              <a:rPr lang="en-GB" sz="2000" dirty="0">
                <a:solidFill>
                  <a:schemeClr val="tx1"/>
                </a:solidFill>
              </a:rPr>
              <a:t> Šajna</a:t>
            </a:r>
            <a:r>
              <a:rPr lang="en-GB" sz="2000" baseline="30000" dirty="0">
                <a:solidFill>
                  <a:schemeClr val="tx1"/>
                </a:solidFill>
              </a:rPr>
              <a:t>1</a:t>
            </a:r>
            <a:r>
              <a:rPr lang="en-GB" sz="2000" dirty="0">
                <a:solidFill>
                  <a:schemeClr val="tx1"/>
                </a:solidFill>
              </a:rPr>
              <a:t>, Andrej Čopar</a:t>
            </a:r>
            <a:r>
              <a:rPr lang="en-GB" sz="2000" baseline="30000" dirty="0">
                <a:solidFill>
                  <a:schemeClr val="tx1"/>
                </a:solidFill>
              </a:rPr>
              <a:t>2</a:t>
            </a:r>
            <a:r>
              <a:rPr lang="en-GB" sz="2000" dirty="0">
                <a:solidFill>
                  <a:schemeClr val="tx1"/>
                </a:solidFill>
              </a:rPr>
              <a:t> </a:t>
            </a:r>
            <a:endParaRPr lang="sl-SI" sz="2000" dirty="0">
              <a:solidFill>
                <a:schemeClr val="tx1"/>
              </a:solidFill>
            </a:endParaRPr>
          </a:p>
          <a:p>
            <a:endParaRPr lang="en-US" dirty="0"/>
          </a:p>
        </p:txBody>
      </p:sp>
      <p:sp>
        <p:nvSpPr>
          <p:cNvPr id="5" name="Text Placeholder 4"/>
          <p:cNvSpPr>
            <a:spLocks noGrp="1"/>
          </p:cNvSpPr>
          <p:nvPr>
            <p:ph type="body" sz="quarter" idx="14"/>
          </p:nvPr>
        </p:nvSpPr>
        <p:spPr>
          <a:xfrm>
            <a:off x="7020272" y="476672"/>
            <a:ext cx="2016150" cy="576461"/>
          </a:xfrm>
        </p:spPr>
        <p:txBody>
          <a:bodyPr>
            <a:normAutofit fontScale="92500" lnSpcReduction="10000"/>
          </a:bodyPr>
          <a:lstStyle/>
          <a:p>
            <a:pPr algn="l"/>
            <a:r>
              <a:rPr lang="sl-SI" dirty="0" err="1" smtClean="0">
                <a:solidFill>
                  <a:schemeClr val="tx1"/>
                </a:solidFill>
              </a:rPr>
              <a:t>Recycling</a:t>
            </a:r>
            <a:r>
              <a:rPr lang="sl-SI" dirty="0" smtClean="0">
                <a:solidFill>
                  <a:schemeClr val="tx1"/>
                </a:solidFill>
              </a:rPr>
              <a:t> </a:t>
            </a:r>
            <a:r>
              <a:rPr lang="sl-SI" dirty="0" err="1" smtClean="0">
                <a:solidFill>
                  <a:schemeClr val="tx1"/>
                </a:solidFill>
              </a:rPr>
              <a:t>Expo</a:t>
            </a:r>
            <a:r>
              <a:rPr lang="sl-SI" dirty="0" smtClean="0">
                <a:solidFill>
                  <a:schemeClr val="tx1"/>
                </a:solidFill>
              </a:rPr>
              <a:t>, </a:t>
            </a:r>
          </a:p>
          <a:p>
            <a:pPr algn="l"/>
            <a:r>
              <a:rPr lang="sl-SI" dirty="0" smtClean="0">
                <a:solidFill>
                  <a:schemeClr val="tx1"/>
                </a:solidFill>
              </a:rPr>
              <a:t>Barcelona, </a:t>
            </a:r>
            <a:r>
              <a:rPr lang="sl-SI" dirty="0" err="1" smtClean="0">
                <a:solidFill>
                  <a:schemeClr val="tx1"/>
                </a:solidFill>
              </a:rPr>
              <a:t>July</a:t>
            </a:r>
            <a:r>
              <a:rPr lang="sl-SI" dirty="0" smtClean="0">
                <a:solidFill>
                  <a:schemeClr val="tx1"/>
                </a:solidFill>
              </a:rPr>
              <a:t> 2015</a:t>
            </a:r>
            <a:endParaRPr lang="en-US" dirty="0">
              <a:solidFill>
                <a:schemeClr val="tx1"/>
              </a:solidFill>
            </a:endParaRPr>
          </a:p>
        </p:txBody>
      </p:sp>
      <p:sp>
        <p:nvSpPr>
          <p:cNvPr id="6" name="Text Placeholder 3"/>
          <p:cNvSpPr txBox="1">
            <a:spLocks/>
          </p:cNvSpPr>
          <p:nvPr/>
        </p:nvSpPr>
        <p:spPr>
          <a:xfrm>
            <a:off x="467544" y="5373217"/>
            <a:ext cx="8136904" cy="149391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16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aseline="30000" dirty="0">
                <a:solidFill>
                  <a:schemeClr val="tx1"/>
                </a:solidFill>
              </a:rPr>
              <a:t>1</a:t>
            </a:r>
            <a:r>
              <a:rPr lang="en-GB" dirty="0">
                <a:solidFill>
                  <a:schemeClr val="tx1"/>
                </a:solidFill>
              </a:rPr>
              <a:t>Slovenian National Building and Civil Engineering Institute, </a:t>
            </a:r>
            <a:r>
              <a:rPr lang="en-GB" dirty="0" err="1">
                <a:solidFill>
                  <a:schemeClr val="tx1"/>
                </a:solidFill>
              </a:rPr>
              <a:t>Dimičeva</a:t>
            </a:r>
            <a:r>
              <a:rPr lang="en-GB" dirty="0">
                <a:solidFill>
                  <a:schemeClr val="tx1"/>
                </a:solidFill>
              </a:rPr>
              <a:t> </a:t>
            </a:r>
            <a:r>
              <a:rPr lang="en-GB" dirty="0" err="1">
                <a:solidFill>
                  <a:schemeClr val="tx1"/>
                </a:solidFill>
              </a:rPr>
              <a:t>ulica</a:t>
            </a:r>
            <a:r>
              <a:rPr lang="en-GB" dirty="0">
                <a:solidFill>
                  <a:schemeClr val="tx1"/>
                </a:solidFill>
              </a:rPr>
              <a:t> 12, 1000 Ljubljana, Slovenia.</a:t>
            </a:r>
            <a:endParaRPr lang="sl-SI" dirty="0">
              <a:solidFill>
                <a:schemeClr val="tx1"/>
              </a:solidFill>
            </a:endParaRPr>
          </a:p>
          <a:p>
            <a:r>
              <a:rPr lang="it-IT" baseline="30000" dirty="0">
                <a:solidFill>
                  <a:schemeClr val="tx1"/>
                </a:solidFill>
              </a:rPr>
              <a:t>2 </a:t>
            </a:r>
            <a:r>
              <a:rPr lang="it-IT" dirty="0" err="1">
                <a:solidFill>
                  <a:schemeClr val="tx1"/>
                </a:solidFill>
              </a:rPr>
              <a:t>Trgograd</a:t>
            </a:r>
            <a:r>
              <a:rPr lang="it-IT" dirty="0">
                <a:solidFill>
                  <a:schemeClr val="tx1"/>
                </a:solidFill>
              </a:rPr>
              <a:t> d. o. o., </a:t>
            </a:r>
            <a:r>
              <a:rPr lang="it-IT" dirty="0" err="1">
                <a:solidFill>
                  <a:schemeClr val="tx1"/>
                </a:solidFill>
              </a:rPr>
              <a:t>Breg</a:t>
            </a:r>
            <a:r>
              <a:rPr lang="it-IT" dirty="0">
                <a:solidFill>
                  <a:schemeClr val="tx1"/>
                </a:solidFill>
              </a:rPr>
              <a:t> </a:t>
            </a:r>
            <a:r>
              <a:rPr lang="it-IT" dirty="0" err="1">
                <a:solidFill>
                  <a:schemeClr val="tx1"/>
                </a:solidFill>
              </a:rPr>
              <a:t>pri</a:t>
            </a:r>
            <a:r>
              <a:rPr lang="it-IT" dirty="0">
                <a:solidFill>
                  <a:schemeClr val="tx1"/>
                </a:solidFill>
              </a:rPr>
              <a:t> </a:t>
            </a:r>
            <a:r>
              <a:rPr lang="it-IT" dirty="0" err="1">
                <a:solidFill>
                  <a:schemeClr val="tx1"/>
                </a:solidFill>
              </a:rPr>
              <a:t>Litiji</a:t>
            </a:r>
            <a:r>
              <a:rPr lang="it-IT" dirty="0">
                <a:solidFill>
                  <a:schemeClr val="tx1"/>
                </a:solidFill>
              </a:rPr>
              <a:t> 56, 1270 </a:t>
            </a:r>
            <a:r>
              <a:rPr lang="it-IT" dirty="0" err="1">
                <a:solidFill>
                  <a:schemeClr val="tx1"/>
                </a:solidFill>
              </a:rPr>
              <a:t>Litija</a:t>
            </a:r>
            <a:r>
              <a:rPr lang="it-IT" dirty="0">
                <a:solidFill>
                  <a:schemeClr val="tx1"/>
                </a:solidFill>
              </a:rPr>
              <a:t>, Slovenia.</a:t>
            </a:r>
            <a:endParaRPr lang="sl-SI" dirty="0">
              <a:solidFill>
                <a:schemeClr val="tx1"/>
              </a:solidFill>
            </a:endParaRPr>
          </a:p>
          <a:p>
            <a:endParaRPr lang="en-US" dirty="0"/>
          </a:p>
        </p:txBody>
      </p:sp>
    </p:spTree>
    <p:extLst>
      <p:ext uri="{BB962C8B-B14F-4D97-AF65-F5344CB8AC3E}">
        <p14:creationId xmlns:p14="http://schemas.microsoft.com/office/powerpoint/2010/main" val="4270601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ravokotnik 22"/>
          <p:cNvSpPr/>
          <p:nvPr/>
        </p:nvSpPr>
        <p:spPr>
          <a:xfrm>
            <a:off x="1187624" y="3537012"/>
            <a:ext cx="6336704" cy="284431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200">
              <a:latin typeface="Arial" panose="020B0604020202020204" pitchFamily="34" charset="0"/>
              <a:cs typeface="Arial" panose="020B0604020202020204" pitchFamily="34" charset="0"/>
            </a:endParaRPr>
          </a:p>
        </p:txBody>
      </p:sp>
      <p:sp>
        <p:nvSpPr>
          <p:cNvPr id="2" name="Pravokotnik 1"/>
          <p:cNvSpPr/>
          <p:nvPr/>
        </p:nvSpPr>
        <p:spPr>
          <a:xfrm>
            <a:off x="3139631" y="2240868"/>
            <a:ext cx="26184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Reclaimed</a:t>
            </a:r>
            <a:r>
              <a:rPr lang="en-US" sz="12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asphalt</a:t>
            </a:r>
            <a:r>
              <a:rPr lang="en-US" sz="1200" dirty="0" smtClean="0">
                <a:latin typeface="Arial" panose="020B0604020202020204" pitchFamily="34" charset="0"/>
                <a:cs typeface="Arial" panose="020B0604020202020204" pitchFamily="34" charset="0"/>
              </a:rPr>
              <a:t> </a:t>
            </a:r>
            <a:endParaRPr lang="sl-SI" sz="1200" dirty="0" smtClean="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containing</a:t>
            </a:r>
            <a:r>
              <a:rPr lang="en-US" sz="12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tar</a:t>
            </a:r>
            <a:endParaRPr lang="en-US" sz="1200" dirty="0">
              <a:latin typeface="Arial" panose="020B0604020202020204" pitchFamily="34" charset="0"/>
              <a:cs typeface="Arial" panose="020B0604020202020204" pitchFamily="34" charset="0"/>
            </a:endParaRPr>
          </a:p>
        </p:txBody>
      </p:sp>
      <p:sp>
        <p:nvSpPr>
          <p:cNvPr id="3" name="Pravokotnik 2"/>
          <p:cNvSpPr/>
          <p:nvPr/>
        </p:nvSpPr>
        <p:spPr>
          <a:xfrm>
            <a:off x="3139631" y="2934931"/>
            <a:ext cx="2618436" cy="386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Temporary</a:t>
            </a:r>
            <a:r>
              <a:rPr lang="en-US" sz="12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storage</a:t>
            </a:r>
            <a:endParaRPr lang="en-US" sz="1200" dirty="0">
              <a:latin typeface="Arial" panose="020B0604020202020204" pitchFamily="34" charset="0"/>
              <a:cs typeface="Arial" panose="020B0604020202020204" pitchFamily="34" charset="0"/>
            </a:endParaRPr>
          </a:p>
        </p:txBody>
      </p:sp>
      <p:sp>
        <p:nvSpPr>
          <p:cNvPr id="4" name="Pravokotnik 3"/>
          <p:cNvSpPr/>
          <p:nvPr/>
        </p:nvSpPr>
        <p:spPr>
          <a:xfrm>
            <a:off x="1377500" y="4319575"/>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Transport</a:t>
            </a:r>
            <a:endParaRPr lang="en-US" sz="1200" dirty="0">
              <a:latin typeface="Arial" panose="020B0604020202020204" pitchFamily="34" charset="0"/>
              <a:cs typeface="Arial" panose="020B0604020202020204" pitchFamily="34" charset="0"/>
            </a:endParaRPr>
          </a:p>
        </p:txBody>
      </p:sp>
      <p:sp>
        <p:nvSpPr>
          <p:cNvPr id="6" name="Pravokotnik 5"/>
          <p:cNvSpPr/>
          <p:nvPr/>
        </p:nvSpPr>
        <p:spPr>
          <a:xfrm>
            <a:off x="1377500" y="5039655"/>
            <a:ext cx="1584176" cy="656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Hazardous waste </a:t>
            </a:r>
            <a:endParaRPr lang="sl-SI" sz="1400" dirty="0" smtClean="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incineration plant</a:t>
            </a:r>
            <a:endParaRPr lang="en-US" sz="1400" dirty="0">
              <a:latin typeface="Arial" panose="020B0604020202020204" pitchFamily="34" charset="0"/>
              <a:cs typeface="Arial" panose="020B0604020202020204" pitchFamily="34" charset="0"/>
            </a:endParaRPr>
          </a:p>
        </p:txBody>
      </p:sp>
      <p:sp>
        <p:nvSpPr>
          <p:cNvPr id="7" name="Pravokotnik 6"/>
          <p:cNvSpPr/>
          <p:nvPr/>
        </p:nvSpPr>
        <p:spPr>
          <a:xfrm>
            <a:off x="5688124" y="4319575"/>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smtClean="0">
                <a:latin typeface="Arial" panose="020B0604020202020204" pitchFamily="34" charset="0"/>
                <a:cs typeface="Arial" panose="020B0604020202020204" pitchFamily="34" charset="0"/>
              </a:rPr>
              <a:t>Transport</a:t>
            </a:r>
            <a:endParaRPr lang="sl-SI" sz="1200" dirty="0">
              <a:latin typeface="Arial" panose="020B0604020202020204" pitchFamily="34" charset="0"/>
              <a:cs typeface="Arial" panose="020B0604020202020204" pitchFamily="34" charset="0"/>
            </a:endParaRPr>
          </a:p>
        </p:txBody>
      </p:sp>
      <p:sp>
        <p:nvSpPr>
          <p:cNvPr id="8" name="Pravokotnik 7"/>
          <p:cNvSpPr/>
          <p:nvPr/>
        </p:nvSpPr>
        <p:spPr>
          <a:xfrm>
            <a:off x="5688124" y="4987622"/>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Mixing</a:t>
            </a:r>
            <a:r>
              <a:rPr lang="en-US" sz="12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plant</a:t>
            </a:r>
            <a:endParaRPr lang="en-US" sz="1200" dirty="0">
              <a:latin typeface="Arial" panose="020B0604020202020204" pitchFamily="34" charset="0"/>
              <a:cs typeface="Arial" panose="020B0604020202020204" pitchFamily="34" charset="0"/>
            </a:endParaRPr>
          </a:p>
        </p:txBody>
      </p:sp>
      <p:sp>
        <p:nvSpPr>
          <p:cNvPr id="11" name="Pravokotnik 10"/>
          <p:cNvSpPr/>
          <p:nvPr/>
        </p:nvSpPr>
        <p:spPr>
          <a:xfrm>
            <a:off x="5688124" y="5696111"/>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cxnSp>
        <p:nvCxnSpPr>
          <p:cNvPr id="19" name="Raven povezovalnik 18"/>
          <p:cNvCxnSpPr/>
          <p:nvPr/>
        </p:nvCxnSpPr>
        <p:spPr>
          <a:xfrm>
            <a:off x="4448849" y="3320990"/>
            <a:ext cx="0" cy="432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Kolenski povezovalnik 24"/>
          <p:cNvCxnSpPr>
            <a:endCxn id="7" idx="0"/>
          </p:cNvCxnSpPr>
          <p:nvPr/>
        </p:nvCxnSpPr>
        <p:spPr>
          <a:xfrm>
            <a:off x="4427984" y="3753036"/>
            <a:ext cx="2052228" cy="56653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Kolenski povezovalnik 30"/>
          <p:cNvCxnSpPr>
            <a:endCxn id="4" idx="0"/>
          </p:cNvCxnSpPr>
          <p:nvPr/>
        </p:nvCxnSpPr>
        <p:spPr>
          <a:xfrm rot="10800000" flipV="1">
            <a:off x="2169588" y="3753035"/>
            <a:ext cx="2258396" cy="56653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Raven puščični povezovalnik 33"/>
          <p:cNvCxnSpPr>
            <a:stCxn id="7" idx="2"/>
            <a:endCxn id="8" idx="0"/>
          </p:cNvCxnSpPr>
          <p:nvPr/>
        </p:nvCxnSpPr>
        <p:spPr>
          <a:xfrm>
            <a:off x="6480212" y="4751623"/>
            <a:ext cx="0" cy="235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Raven puščični povezovalnik 36"/>
          <p:cNvCxnSpPr>
            <a:stCxn id="8" idx="2"/>
            <a:endCxn id="11" idx="0"/>
          </p:cNvCxnSpPr>
          <p:nvPr/>
        </p:nvCxnSpPr>
        <p:spPr>
          <a:xfrm>
            <a:off x="6480212" y="5419670"/>
            <a:ext cx="0" cy="276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Raven puščični povezovalnik 39"/>
          <p:cNvCxnSpPr>
            <a:stCxn id="4" idx="2"/>
            <a:endCxn id="6" idx="0"/>
          </p:cNvCxnSpPr>
          <p:nvPr/>
        </p:nvCxnSpPr>
        <p:spPr>
          <a:xfrm>
            <a:off x="2169588" y="4751623"/>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Pravokotnik 19"/>
          <p:cNvSpPr/>
          <p:nvPr/>
        </p:nvSpPr>
        <p:spPr>
          <a:xfrm>
            <a:off x="3139631" y="944724"/>
            <a:ext cx="26184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Asphalt layer with tar as a binder</a:t>
            </a:r>
            <a:endParaRPr lang="en-US" sz="1400" dirty="0">
              <a:latin typeface="Arial" panose="020B0604020202020204" pitchFamily="34" charset="0"/>
              <a:cs typeface="Arial" panose="020B0604020202020204" pitchFamily="34" charset="0"/>
            </a:endParaRPr>
          </a:p>
        </p:txBody>
      </p:sp>
      <p:sp>
        <p:nvSpPr>
          <p:cNvPr id="21" name="Pravokotnik 20"/>
          <p:cNvSpPr/>
          <p:nvPr/>
        </p:nvSpPr>
        <p:spPr>
          <a:xfrm>
            <a:off x="3139631" y="1592796"/>
            <a:ext cx="26184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Milling</a:t>
            </a:r>
            <a:endParaRPr lang="en-US" sz="1200" dirty="0">
              <a:latin typeface="Arial" panose="020B0604020202020204" pitchFamily="34" charset="0"/>
              <a:cs typeface="Arial" panose="020B0604020202020204" pitchFamily="34" charset="0"/>
            </a:endParaRPr>
          </a:p>
        </p:txBody>
      </p:sp>
      <p:cxnSp>
        <p:nvCxnSpPr>
          <p:cNvPr id="48" name="Raven puščični povezovalnik 47"/>
          <p:cNvCxnSpPr>
            <a:stCxn id="2" idx="2"/>
            <a:endCxn id="3" idx="0"/>
          </p:cNvCxnSpPr>
          <p:nvPr/>
        </p:nvCxnSpPr>
        <p:spPr>
          <a:xfrm>
            <a:off x="4448849" y="2672916"/>
            <a:ext cx="0" cy="2620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PoljeZBesedilom 4"/>
          <p:cNvSpPr txBox="1"/>
          <p:nvPr/>
        </p:nvSpPr>
        <p:spPr>
          <a:xfrm>
            <a:off x="5364088" y="3773590"/>
            <a:ext cx="2039341"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Recycling</a:t>
            </a:r>
            <a:r>
              <a:rPr lang="en-US" sz="12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scenario</a:t>
            </a:r>
            <a:endParaRPr lang="en-US" sz="1200" b="1" dirty="0">
              <a:latin typeface="Arial" panose="020B0604020202020204" pitchFamily="34" charset="0"/>
              <a:cs typeface="Arial" panose="020B0604020202020204" pitchFamily="34" charset="0"/>
            </a:endParaRPr>
          </a:p>
        </p:txBody>
      </p:sp>
      <p:sp>
        <p:nvSpPr>
          <p:cNvPr id="9" name="PoljeZBesedilom 8"/>
          <p:cNvSpPr txBox="1"/>
          <p:nvPr/>
        </p:nvSpPr>
        <p:spPr>
          <a:xfrm>
            <a:off x="2181332" y="3753034"/>
            <a:ext cx="2234907"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Incineration</a:t>
            </a:r>
            <a:r>
              <a:rPr lang="en-US" sz="12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scenario</a:t>
            </a:r>
            <a:endParaRPr lang="en-US" sz="1200" b="1" dirty="0">
              <a:latin typeface="Arial" panose="020B0604020202020204" pitchFamily="34" charset="0"/>
              <a:cs typeface="Arial" panose="020B0604020202020204" pitchFamily="34" charset="0"/>
            </a:endParaRPr>
          </a:p>
        </p:txBody>
      </p:sp>
      <p:cxnSp>
        <p:nvCxnSpPr>
          <p:cNvPr id="39" name="Raven puščični povezovalnik 38"/>
          <p:cNvCxnSpPr>
            <a:stCxn id="21" idx="2"/>
            <a:endCxn id="2" idx="0"/>
          </p:cNvCxnSpPr>
          <p:nvPr/>
        </p:nvCxnSpPr>
        <p:spPr>
          <a:xfrm>
            <a:off x="4448849" y="2024844"/>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Raven puščični povezovalnik 40"/>
          <p:cNvCxnSpPr>
            <a:stCxn id="20" idx="2"/>
            <a:endCxn id="21" idx="0"/>
          </p:cNvCxnSpPr>
          <p:nvPr/>
        </p:nvCxnSpPr>
        <p:spPr>
          <a:xfrm>
            <a:off x="4448849" y="1376772"/>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PoljeZBesedilom 46"/>
          <p:cNvSpPr txBox="1"/>
          <p:nvPr/>
        </p:nvSpPr>
        <p:spPr>
          <a:xfrm>
            <a:off x="5902169" y="5773635"/>
            <a:ext cx="1311578" cy="307777"/>
          </a:xfrm>
          <a:prstGeom prst="rect">
            <a:avLst/>
          </a:prstGeom>
          <a:no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Lean</a:t>
            </a:r>
            <a:r>
              <a:rPr lang="en-US" sz="12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concrete</a:t>
            </a:r>
            <a:endParaRPr lang="en-US" sz="1200" dirty="0">
              <a:solidFill>
                <a:schemeClr val="bg1"/>
              </a:solidFill>
              <a:latin typeface="Arial" panose="020B0604020202020204" pitchFamily="34" charset="0"/>
              <a:cs typeface="Arial" panose="020B0604020202020204" pitchFamily="34" charset="0"/>
            </a:endParaRPr>
          </a:p>
        </p:txBody>
      </p:sp>
      <p:sp>
        <p:nvSpPr>
          <p:cNvPr id="24" name="Naslov 1"/>
          <p:cNvSpPr txBox="1">
            <a:spLocks/>
          </p:cNvSpPr>
          <p:nvPr/>
        </p:nvSpPr>
        <p:spPr>
          <a:xfrm>
            <a:off x="457200" y="274638"/>
            <a:ext cx="8291264" cy="1143000"/>
          </a:xfrm>
          <a:prstGeom prst="rect">
            <a:avLst/>
          </a:prstGeom>
        </p:spPr>
        <p:txBody>
          <a:bodyPr/>
          <a:lstStyle>
            <a:lvl1pPr algn="l"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sl-SI" sz="2400" b="0" dirty="0" err="1" smtClean="0"/>
              <a:t>System</a:t>
            </a:r>
            <a:r>
              <a:rPr lang="sl-SI" sz="2400" b="0" dirty="0" smtClean="0"/>
              <a:t> </a:t>
            </a:r>
            <a:r>
              <a:rPr lang="sl-SI" sz="2400" b="0" dirty="0" err="1" smtClean="0"/>
              <a:t>boundaries</a:t>
            </a:r>
            <a:r>
              <a:rPr lang="sl-SI" sz="2400" b="0" dirty="0" smtClean="0"/>
              <a:t> of LCA          </a:t>
            </a:r>
            <a:endParaRPr lang="sl-SI" sz="2400" b="0" dirty="0">
              <a:solidFill>
                <a:srgbClr val="FF0000"/>
              </a:solidFill>
            </a:endParaRPr>
          </a:p>
        </p:txBody>
      </p:sp>
    </p:spTree>
    <p:extLst>
      <p:ext uri="{BB962C8B-B14F-4D97-AF65-F5344CB8AC3E}">
        <p14:creationId xmlns:p14="http://schemas.microsoft.com/office/powerpoint/2010/main" val="4024750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857"/>
            <a:ext cx="8291264" cy="1143000"/>
          </a:xfrm>
        </p:spPr>
        <p:txBody>
          <a:bodyPr/>
          <a:lstStyle/>
          <a:p>
            <a:r>
              <a:rPr lang="sl-SI" sz="2400" dirty="0" smtClean="0"/>
              <a:t>2.2.1 </a:t>
            </a:r>
            <a:r>
              <a:rPr lang="sl-SI" sz="2400" dirty="0" err="1" smtClean="0"/>
              <a:t>The</a:t>
            </a:r>
            <a:r>
              <a:rPr lang="sl-SI" sz="2400" dirty="0" smtClean="0"/>
              <a:t> </a:t>
            </a:r>
            <a:r>
              <a:rPr lang="sl-SI" sz="2400" dirty="0" err="1" smtClean="0"/>
              <a:t>recycling</a:t>
            </a:r>
            <a:r>
              <a:rPr lang="sl-SI" sz="2400" dirty="0" smtClean="0"/>
              <a:t> </a:t>
            </a:r>
            <a:r>
              <a:rPr lang="sl-SI" sz="2400" dirty="0" err="1" smtClean="0"/>
              <a:t>scenario</a:t>
            </a:r>
            <a:endParaRPr lang="sl-SI" sz="2400" dirty="0">
              <a:solidFill>
                <a:srgbClr val="FF0000"/>
              </a:solidFill>
            </a:endParaRPr>
          </a:p>
        </p:txBody>
      </p:sp>
      <p:sp>
        <p:nvSpPr>
          <p:cNvPr id="3" name="Ograda vsebine 2"/>
          <p:cNvSpPr>
            <a:spLocks noGrp="1"/>
          </p:cNvSpPr>
          <p:nvPr>
            <p:ph idx="1"/>
          </p:nvPr>
        </p:nvSpPr>
        <p:spPr>
          <a:xfrm>
            <a:off x="417871" y="1124744"/>
            <a:ext cx="8291264" cy="5616624"/>
          </a:xfrm>
        </p:spPr>
        <p:txBody>
          <a:bodyPr>
            <a:normAutofit/>
          </a:bodyPr>
          <a:lstStyle/>
          <a:p>
            <a:r>
              <a:rPr lang="en-GB" sz="2400" dirty="0"/>
              <a:t>The reclaimed asphalt is </a:t>
            </a:r>
            <a:r>
              <a:rPr lang="en-GB" sz="2400" dirty="0" smtClean="0"/>
              <a:t>treated</a:t>
            </a:r>
            <a:endParaRPr lang="sl-SI" sz="2400" dirty="0" smtClean="0"/>
          </a:p>
          <a:p>
            <a:pPr marL="0" indent="0">
              <a:buNone/>
            </a:pPr>
            <a:r>
              <a:rPr lang="sl-SI" sz="2400" dirty="0"/>
              <a:t> </a:t>
            </a:r>
            <a:r>
              <a:rPr lang="sl-SI" sz="2400" dirty="0" smtClean="0"/>
              <a:t>    </a:t>
            </a:r>
            <a:r>
              <a:rPr lang="en-GB" sz="2400" dirty="0" smtClean="0"/>
              <a:t>as </a:t>
            </a:r>
            <a:r>
              <a:rPr lang="en-GB" sz="2400" dirty="0"/>
              <a:t>a proper </a:t>
            </a:r>
            <a:r>
              <a:rPr lang="en-GB" sz="2400" dirty="0" smtClean="0"/>
              <a:t>aggregate </a:t>
            </a:r>
            <a:endParaRPr lang="sl-SI" sz="2400" dirty="0" smtClean="0"/>
          </a:p>
          <a:p>
            <a:pPr marL="0" indent="0">
              <a:buNone/>
            </a:pPr>
            <a:r>
              <a:rPr lang="sl-SI" sz="2400" dirty="0"/>
              <a:t> </a:t>
            </a:r>
            <a:r>
              <a:rPr lang="sl-SI" sz="2400" dirty="0" smtClean="0"/>
              <a:t>    (</a:t>
            </a:r>
            <a:r>
              <a:rPr lang="en-GB" sz="2400" dirty="0" smtClean="0"/>
              <a:t>no </a:t>
            </a:r>
            <a:r>
              <a:rPr lang="en-GB" sz="2400" dirty="0"/>
              <a:t>additional </a:t>
            </a:r>
            <a:r>
              <a:rPr lang="en-GB" sz="2400" dirty="0" smtClean="0"/>
              <a:t>crushing/screening</a:t>
            </a:r>
            <a:endParaRPr lang="sl-SI" sz="2400" dirty="0" smtClean="0"/>
          </a:p>
          <a:p>
            <a:pPr marL="0" indent="0">
              <a:buNone/>
            </a:pPr>
            <a:r>
              <a:rPr lang="sl-SI" sz="2400" dirty="0"/>
              <a:t> </a:t>
            </a:r>
            <a:r>
              <a:rPr lang="sl-SI" sz="2400" dirty="0" smtClean="0"/>
              <a:t>    </a:t>
            </a:r>
            <a:r>
              <a:rPr lang="en-GB" sz="2400" dirty="0" smtClean="0"/>
              <a:t>is needed</a:t>
            </a:r>
            <a:r>
              <a:rPr lang="sl-SI" sz="2400" dirty="0" smtClean="0"/>
              <a:t>)</a:t>
            </a:r>
            <a:r>
              <a:rPr lang="sl-SI" sz="2400" dirty="0"/>
              <a:t>.</a:t>
            </a:r>
            <a:r>
              <a:rPr lang="en-GB" sz="2400" dirty="0" smtClean="0"/>
              <a:t> </a:t>
            </a:r>
            <a:endParaRPr lang="sl-SI" sz="2400" dirty="0" smtClean="0"/>
          </a:p>
          <a:p>
            <a:endParaRPr lang="sl-SI" sz="2400" dirty="0"/>
          </a:p>
          <a:p>
            <a:r>
              <a:rPr lang="en-GB" sz="2400" dirty="0" smtClean="0"/>
              <a:t>The </a:t>
            </a:r>
            <a:r>
              <a:rPr lang="en-GB" sz="2400" dirty="0"/>
              <a:t>transport of the reclaimed asphalt from the temporary storage area to the mixing plant is taken into </a:t>
            </a:r>
            <a:r>
              <a:rPr lang="en-GB" sz="2400" dirty="0" smtClean="0"/>
              <a:t>account</a:t>
            </a:r>
            <a:r>
              <a:rPr lang="sl-SI" sz="2400" dirty="0" smtClean="0"/>
              <a:t> (40 km)</a:t>
            </a:r>
            <a:r>
              <a:rPr lang="en-GB" sz="2400" dirty="0" smtClean="0"/>
              <a:t>. </a:t>
            </a:r>
            <a:endParaRPr lang="sl-SI" sz="2400" dirty="0" smtClean="0"/>
          </a:p>
          <a:p>
            <a:endParaRPr lang="sl-SI" sz="2400" dirty="0" smtClean="0"/>
          </a:p>
          <a:p>
            <a:r>
              <a:rPr lang="sl-SI" sz="2400" dirty="0" smtClean="0"/>
              <a:t>U</a:t>
            </a:r>
            <a:r>
              <a:rPr lang="en-GB" sz="2400" dirty="0" err="1" smtClean="0"/>
              <a:t>tilization</a:t>
            </a:r>
            <a:r>
              <a:rPr lang="en-GB" sz="2400" dirty="0" smtClean="0"/>
              <a:t> </a:t>
            </a:r>
            <a:r>
              <a:rPr lang="en-GB" sz="2400" dirty="0"/>
              <a:t>of recycled </a:t>
            </a:r>
            <a:r>
              <a:rPr lang="en-GB" sz="2400" dirty="0" smtClean="0"/>
              <a:t>aggregate</a:t>
            </a:r>
            <a:r>
              <a:rPr lang="sl-SI" sz="2400" dirty="0" smtClean="0"/>
              <a:t> </a:t>
            </a:r>
            <a:r>
              <a:rPr lang="sl-SI" sz="2400" dirty="0" smtClean="0">
                <a:sym typeface="Wingdings" panose="05000000000000000000" pitchFamily="2" charset="2"/>
              </a:rPr>
              <a:t></a:t>
            </a:r>
            <a:r>
              <a:rPr lang="en-GB" sz="2400" dirty="0" smtClean="0"/>
              <a:t> </a:t>
            </a:r>
            <a:endParaRPr lang="sl-SI" sz="2400" dirty="0" smtClean="0"/>
          </a:p>
          <a:p>
            <a:pPr marL="0" indent="0">
              <a:buNone/>
            </a:pPr>
            <a:r>
              <a:rPr lang="sl-SI" sz="2400" dirty="0"/>
              <a:t> </a:t>
            </a:r>
            <a:r>
              <a:rPr lang="sl-SI" sz="2400" dirty="0" smtClean="0"/>
              <a:t>   t</a:t>
            </a:r>
            <a:r>
              <a:rPr lang="en-GB" sz="2400" dirty="0" smtClean="0"/>
              <a:t>he </a:t>
            </a:r>
            <a:r>
              <a:rPr lang="en-GB" sz="2400" dirty="0"/>
              <a:t>need for natural aggregate is </a:t>
            </a:r>
            <a:r>
              <a:rPr lang="en-GB" sz="2400" dirty="0" smtClean="0"/>
              <a:t>reduced</a:t>
            </a:r>
            <a:r>
              <a:rPr lang="sl-SI" sz="2400" dirty="0" smtClean="0"/>
              <a:t> </a:t>
            </a:r>
          </a:p>
          <a:p>
            <a:pPr marL="0" indent="0">
              <a:buNone/>
            </a:pPr>
            <a:r>
              <a:rPr lang="sl-SI" sz="2400" dirty="0"/>
              <a:t> </a:t>
            </a:r>
            <a:r>
              <a:rPr lang="sl-SI" sz="2400" dirty="0" smtClean="0"/>
              <a:t>  </a:t>
            </a:r>
            <a:endParaRPr lang="sl-SI" sz="24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11</a:t>
            </a:fld>
            <a:endParaRPr lang="en-US" dirty="0"/>
          </a:p>
        </p:txBody>
      </p:sp>
      <p:pic>
        <p:nvPicPr>
          <p:cNvPr id="8" name="Picture 2" descr="C:\Users\Turk_j\Downloads\kamnolom anho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581127"/>
            <a:ext cx="1855686" cy="117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grada vsebine 2"/>
          <p:cNvSpPr txBox="1">
            <a:spLocks/>
          </p:cNvSpPr>
          <p:nvPr/>
        </p:nvSpPr>
        <p:spPr>
          <a:xfrm>
            <a:off x="7020272" y="4079174"/>
            <a:ext cx="2036924" cy="52251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sl-SI" sz="1600" dirty="0" smtClean="0"/>
          </a:p>
          <a:p>
            <a:pPr marL="0" indent="0">
              <a:buFont typeface="Arial" panose="020B0604020202020204" pitchFamily="34" charset="0"/>
              <a:buNone/>
            </a:pPr>
            <a:r>
              <a:rPr lang="sl-SI" sz="1600" dirty="0" err="1" smtClean="0">
                <a:solidFill>
                  <a:schemeClr val="tx1"/>
                </a:solidFill>
              </a:rPr>
              <a:t>Source</a:t>
            </a:r>
            <a:r>
              <a:rPr lang="sl-SI" sz="1600" dirty="0" smtClean="0">
                <a:solidFill>
                  <a:schemeClr val="tx1"/>
                </a:solidFill>
              </a:rPr>
              <a:t>:</a:t>
            </a:r>
            <a:r>
              <a:rPr lang="sl-SI" sz="1600" dirty="0">
                <a:solidFill>
                  <a:schemeClr val="tx1"/>
                </a:solidFill>
              </a:rPr>
              <a:t> </a:t>
            </a:r>
            <a:r>
              <a:rPr lang="sl-SI" sz="1600" dirty="0" smtClean="0">
                <a:solidFill>
                  <a:schemeClr val="tx1"/>
                </a:solidFill>
              </a:rPr>
              <a:t>Internet</a:t>
            </a:r>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p:txBody>
      </p:sp>
      <p:pic>
        <p:nvPicPr>
          <p:cNvPr id="1026" name="Picture 2" descr="C:\clanki v delu\z KONFERENCE Wascon\Recycling expo\slika\26507d-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7126" y="908720"/>
            <a:ext cx="334837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985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2400" dirty="0" smtClean="0"/>
              <a:t>2.2.2 </a:t>
            </a:r>
            <a:r>
              <a:rPr lang="sl-SI" sz="2400" dirty="0" err="1" smtClean="0"/>
              <a:t>The</a:t>
            </a:r>
            <a:r>
              <a:rPr lang="sl-SI" sz="2400" dirty="0" smtClean="0"/>
              <a:t> </a:t>
            </a:r>
            <a:r>
              <a:rPr lang="sl-SI" sz="2400" dirty="0" err="1" smtClean="0"/>
              <a:t>incineration</a:t>
            </a:r>
            <a:r>
              <a:rPr lang="sl-SI" sz="2400" dirty="0" smtClean="0"/>
              <a:t> </a:t>
            </a:r>
            <a:r>
              <a:rPr lang="sl-SI" sz="2400" dirty="0" err="1" smtClean="0"/>
              <a:t>scenario</a:t>
            </a:r>
            <a:endParaRPr lang="sl-SI" sz="24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12</a:t>
            </a:fld>
            <a:endParaRPr lang="en-US" dirty="0"/>
          </a:p>
        </p:txBody>
      </p:sp>
      <p:sp>
        <p:nvSpPr>
          <p:cNvPr id="7" name="Ograda vsebine 6"/>
          <p:cNvSpPr>
            <a:spLocks noGrp="1"/>
          </p:cNvSpPr>
          <p:nvPr>
            <p:ph idx="1"/>
          </p:nvPr>
        </p:nvSpPr>
        <p:spPr/>
        <p:txBody>
          <a:bodyPr>
            <a:normAutofit/>
          </a:bodyPr>
          <a:lstStyle/>
          <a:p>
            <a:r>
              <a:rPr lang="sl-SI" sz="2400" dirty="0" err="1" smtClean="0"/>
              <a:t>Truck</a:t>
            </a:r>
            <a:r>
              <a:rPr lang="sl-SI" sz="2400" dirty="0" smtClean="0"/>
              <a:t> t</a:t>
            </a:r>
            <a:r>
              <a:rPr lang="en-GB" sz="2400" dirty="0" err="1" smtClean="0"/>
              <a:t>ransport</a:t>
            </a:r>
            <a:r>
              <a:rPr lang="en-GB" sz="2400" dirty="0" smtClean="0"/>
              <a:t> from </a:t>
            </a:r>
            <a:r>
              <a:rPr lang="en-GB" sz="2400" dirty="0"/>
              <a:t>the temporary storage area to the hazardous waste incineration plant </a:t>
            </a:r>
            <a:r>
              <a:rPr lang="sl-SI" sz="2400" dirty="0" smtClean="0"/>
              <a:t>(</a:t>
            </a:r>
            <a:r>
              <a:rPr lang="en-GB" sz="2400" dirty="0" smtClean="0"/>
              <a:t>a </a:t>
            </a:r>
            <a:r>
              <a:rPr lang="en-GB" sz="2400" dirty="0"/>
              <a:t>one way distance of 1050 km</a:t>
            </a:r>
            <a:r>
              <a:rPr lang="en-GB" sz="2400" dirty="0" smtClean="0"/>
              <a:t>)</a:t>
            </a:r>
            <a:r>
              <a:rPr lang="sl-SI" sz="2400" dirty="0" smtClean="0"/>
              <a:t>.</a:t>
            </a:r>
          </a:p>
          <a:p>
            <a:r>
              <a:rPr lang="sl-SI" sz="2400" dirty="0"/>
              <a:t>I</a:t>
            </a:r>
            <a:r>
              <a:rPr lang="en-GB" sz="2400" dirty="0" err="1" smtClean="0"/>
              <a:t>ncineration</a:t>
            </a:r>
            <a:r>
              <a:rPr lang="en-GB" sz="2400" dirty="0" smtClean="0"/>
              <a:t> </a:t>
            </a:r>
            <a:r>
              <a:rPr lang="en-GB" sz="2400" dirty="0"/>
              <a:t>of the hazardous </a:t>
            </a:r>
            <a:r>
              <a:rPr lang="en-GB" sz="2400" dirty="0" smtClean="0"/>
              <a:t>waste</a:t>
            </a:r>
            <a:r>
              <a:rPr lang="sl-SI" sz="2400" dirty="0" smtClean="0"/>
              <a:t> at </a:t>
            </a:r>
            <a:r>
              <a:rPr lang="en-GB" sz="2400" dirty="0"/>
              <a:t>rotary kiln incineration </a:t>
            </a:r>
            <a:r>
              <a:rPr lang="en-GB" sz="2400" dirty="0" smtClean="0"/>
              <a:t>plant</a:t>
            </a:r>
            <a:r>
              <a:rPr lang="sl-SI" sz="2400" dirty="0" smtClean="0"/>
              <a:t> (900-1600 </a:t>
            </a:r>
            <a:r>
              <a:rPr lang="en-GB" sz="2400" dirty="0"/>
              <a:t>°</a:t>
            </a:r>
            <a:r>
              <a:rPr lang="en-GB" sz="2400" dirty="0" smtClean="0"/>
              <a:t>C</a:t>
            </a:r>
            <a:r>
              <a:rPr lang="sl-SI" sz="2400" dirty="0" smtClean="0"/>
              <a:t>)</a:t>
            </a:r>
            <a:r>
              <a:rPr lang="en-GB" sz="2400" dirty="0" smtClean="0"/>
              <a:t>. </a:t>
            </a:r>
            <a:endParaRPr lang="sl-SI" sz="2400" dirty="0" smtClean="0"/>
          </a:p>
          <a:p>
            <a:endParaRPr lang="sl-SI" sz="2600" dirty="0" smtClean="0"/>
          </a:p>
          <a:p>
            <a:endParaRPr lang="sl-SI" dirty="0"/>
          </a:p>
        </p:txBody>
      </p:sp>
      <p:pic>
        <p:nvPicPr>
          <p:cNvPr id="3074" name="Picture 2" descr="C:\Users\Turk_j\Pictures\sezigal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46723"/>
            <a:ext cx="4680520" cy="2496974"/>
          </a:xfrm>
          <a:prstGeom prst="rect">
            <a:avLst/>
          </a:prstGeom>
          <a:noFill/>
          <a:extLst>
            <a:ext uri="{909E8E84-426E-40DD-AFC4-6F175D3DCCD1}">
              <a14:hiddenFill xmlns:a14="http://schemas.microsoft.com/office/drawing/2010/main">
                <a:solidFill>
                  <a:srgbClr val="FFFFFF"/>
                </a:solidFill>
              </a14:hiddenFill>
            </a:ext>
          </a:extLst>
        </p:spPr>
      </p:pic>
      <p:sp>
        <p:nvSpPr>
          <p:cNvPr id="8" name="Ograda vsebine 2"/>
          <p:cNvSpPr txBox="1">
            <a:spLocks/>
          </p:cNvSpPr>
          <p:nvPr/>
        </p:nvSpPr>
        <p:spPr>
          <a:xfrm>
            <a:off x="6588224" y="5721182"/>
            <a:ext cx="2036924" cy="52251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600" dirty="0" err="1" smtClean="0"/>
              <a:t>Source</a:t>
            </a:r>
            <a:r>
              <a:rPr lang="sl-SI" sz="2600" dirty="0" smtClean="0"/>
              <a:t>: </a:t>
            </a:r>
          </a:p>
          <a:p>
            <a:pPr marL="0" indent="0">
              <a:buFont typeface="Arial" panose="020B0604020202020204" pitchFamily="34" charset="0"/>
              <a:buNone/>
            </a:pPr>
            <a:r>
              <a:rPr lang="sl-SI" sz="2600" dirty="0" smtClean="0"/>
              <a:t>CURRENTA</a:t>
            </a:r>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p:txBody>
      </p:sp>
    </p:spTree>
    <p:extLst>
      <p:ext uri="{BB962C8B-B14F-4D97-AF65-F5344CB8AC3E}">
        <p14:creationId xmlns:p14="http://schemas.microsoft.com/office/powerpoint/2010/main" val="3330362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188640"/>
            <a:ext cx="8291264" cy="4709120"/>
          </a:xfrm>
        </p:spPr>
        <p:txBody>
          <a:bodyPr>
            <a:normAutofit/>
          </a:bodyPr>
          <a:lstStyle/>
          <a:p>
            <a:pPr marL="0" indent="0">
              <a:buNone/>
            </a:pPr>
            <a:r>
              <a:rPr lang="en-GB" sz="2400" b="1" dirty="0"/>
              <a:t>Operation of the </a:t>
            </a:r>
            <a:r>
              <a:rPr lang="en-GB" sz="2400" b="1" dirty="0" smtClean="0"/>
              <a:t>plant</a:t>
            </a:r>
            <a:r>
              <a:rPr lang="sl-SI" sz="2400" b="1" dirty="0" smtClean="0"/>
              <a:t>:</a:t>
            </a:r>
            <a:endParaRPr lang="sl-SI" sz="2400" b="1" dirty="0"/>
          </a:p>
          <a:p>
            <a:r>
              <a:rPr lang="sl-SI" sz="2400" dirty="0"/>
              <a:t>A</a:t>
            </a:r>
            <a:r>
              <a:rPr lang="en-GB" sz="2400" dirty="0" smtClean="0"/>
              <a:t> </a:t>
            </a:r>
            <a:r>
              <a:rPr lang="en-GB" sz="2400" dirty="0"/>
              <a:t>supply of main energy resources</a:t>
            </a:r>
            <a:r>
              <a:rPr lang="sl-SI" sz="2400" dirty="0"/>
              <a:t> </a:t>
            </a:r>
            <a:r>
              <a:rPr lang="sl-SI" sz="2400" dirty="0" smtClean="0"/>
              <a:t>(</a:t>
            </a:r>
            <a:r>
              <a:rPr lang="sl-SI" sz="2400" dirty="0" err="1" smtClean="0"/>
              <a:t>fuel</a:t>
            </a:r>
            <a:r>
              <a:rPr lang="sl-SI" sz="2400" dirty="0" smtClean="0"/>
              <a:t> </a:t>
            </a:r>
            <a:r>
              <a:rPr lang="sl-SI" sz="2400" dirty="0" err="1" smtClean="0"/>
              <a:t>oil</a:t>
            </a:r>
            <a:r>
              <a:rPr lang="sl-SI" sz="2400" dirty="0" smtClean="0"/>
              <a:t>, </a:t>
            </a:r>
            <a:r>
              <a:rPr lang="sl-SI" sz="2400" dirty="0" err="1" smtClean="0"/>
              <a:t>steam</a:t>
            </a:r>
            <a:r>
              <a:rPr lang="sl-SI" sz="2400" dirty="0" smtClean="0"/>
              <a:t>, </a:t>
            </a:r>
            <a:r>
              <a:rPr lang="sl-SI" sz="2400" dirty="0" err="1" smtClean="0"/>
              <a:t>electricity</a:t>
            </a:r>
            <a:r>
              <a:rPr lang="sl-SI" sz="2400" dirty="0" smtClean="0"/>
              <a:t>).</a:t>
            </a:r>
            <a:r>
              <a:rPr lang="en-GB" sz="2400" dirty="0" smtClean="0"/>
              <a:t> </a:t>
            </a:r>
            <a:endParaRPr lang="sl-SI" sz="2400" dirty="0"/>
          </a:p>
          <a:p>
            <a:r>
              <a:rPr lang="sl-SI" sz="2400" dirty="0"/>
              <a:t>U</a:t>
            </a:r>
            <a:r>
              <a:rPr lang="en-GB" sz="2400" dirty="0" smtClean="0"/>
              <a:t>se </a:t>
            </a:r>
            <a:r>
              <a:rPr lang="en-GB" sz="2400" dirty="0"/>
              <a:t>of auxiliary materials for flue gas cleaning.</a:t>
            </a:r>
            <a:endParaRPr lang="sl-SI" sz="2400" dirty="0"/>
          </a:p>
          <a:p>
            <a:r>
              <a:rPr lang="en-GB" sz="2400" dirty="0" smtClean="0"/>
              <a:t>The </a:t>
            </a:r>
            <a:r>
              <a:rPr lang="en-GB" sz="2400" dirty="0"/>
              <a:t>products of the incineration (i.e. the residual materials) are transported to a landfill area for residual material</a:t>
            </a:r>
            <a:r>
              <a:rPr lang="sl-SI" sz="2400" dirty="0"/>
              <a:t>.</a:t>
            </a:r>
          </a:p>
          <a:p>
            <a:r>
              <a:rPr lang="en-GB" sz="2400" dirty="0" smtClean="0"/>
              <a:t>Waste </a:t>
            </a:r>
            <a:r>
              <a:rPr lang="en-GB" sz="2400" dirty="0"/>
              <a:t>water leaving the incineration plant is treated in a treatment plant and discharged to the surface water drainage</a:t>
            </a:r>
            <a:r>
              <a:rPr lang="en-GB" sz="2400" dirty="0" smtClean="0"/>
              <a:t>.</a:t>
            </a:r>
            <a:endParaRPr lang="sl-SI" sz="2400" dirty="0" smtClean="0"/>
          </a:p>
          <a:p>
            <a:endParaRPr lang="sl-SI" dirty="0"/>
          </a:p>
          <a:p>
            <a:endParaRPr lang="sl-SI"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13</a:t>
            </a:fld>
            <a:endParaRPr lang="en-US" dirty="0"/>
          </a:p>
        </p:txBody>
      </p:sp>
      <p:pic>
        <p:nvPicPr>
          <p:cNvPr id="6" name="Picture 3" descr="C:\Users\Turk_j\Pictures\sezigalnic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92463"/>
            <a:ext cx="6120680" cy="2641902"/>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vsebine 2"/>
          <p:cNvSpPr txBox="1">
            <a:spLocks/>
          </p:cNvSpPr>
          <p:nvPr/>
        </p:nvSpPr>
        <p:spPr>
          <a:xfrm>
            <a:off x="323528" y="5589240"/>
            <a:ext cx="2036924" cy="52251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600" dirty="0" err="1" smtClean="0"/>
              <a:t>Source</a:t>
            </a:r>
            <a:r>
              <a:rPr lang="sl-SI" sz="2600" dirty="0" smtClean="0"/>
              <a:t>: </a:t>
            </a:r>
          </a:p>
          <a:p>
            <a:pPr marL="0" indent="0">
              <a:buFont typeface="Arial" panose="020B0604020202020204" pitchFamily="34" charset="0"/>
              <a:buNone/>
            </a:pPr>
            <a:r>
              <a:rPr lang="sl-SI" sz="2600" dirty="0" smtClean="0"/>
              <a:t>Doka G., 2007</a:t>
            </a:r>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p:txBody>
      </p:sp>
    </p:spTree>
    <p:extLst>
      <p:ext uri="{BB962C8B-B14F-4D97-AF65-F5344CB8AC3E}">
        <p14:creationId xmlns:p14="http://schemas.microsoft.com/office/powerpoint/2010/main" val="32115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39552" y="1124744"/>
            <a:ext cx="8291264" cy="4709120"/>
          </a:xfrm>
        </p:spPr>
        <p:txBody>
          <a:bodyPr>
            <a:normAutofit/>
          </a:bodyPr>
          <a:lstStyle/>
          <a:p>
            <a:pPr marL="0" indent="0">
              <a:buNone/>
            </a:pPr>
            <a:r>
              <a:rPr lang="en-GB" sz="2400" dirty="0"/>
              <a:t>Heat recovery in the steam </a:t>
            </a:r>
            <a:r>
              <a:rPr lang="en-GB" sz="2400" dirty="0" smtClean="0"/>
              <a:t>boiler</a:t>
            </a:r>
            <a:r>
              <a:rPr lang="sl-SI" sz="2400" dirty="0" smtClean="0"/>
              <a:t>:</a:t>
            </a:r>
            <a:endParaRPr lang="sl-SI" sz="2400" dirty="0"/>
          </a:p>
          <a:p>
            <a:r>
              <a:rPr lang="en-GB" sz="2400" dirty="0" smtClean="0"/>
              <a:t>Wastes </a:t>
            </a:r>
            <a:r>
              <a:rPr lang="en-GB" sz="2400" dirty="0"/>
              <a:t>with high calorific values are able to </a:t>
            </a:r>
            <a:r>
              <a:rPr lang="sl-SI" sz="2400" dirty="0" smtClean="0"/>
              <a:t>            </a:t>
            </a:r>
            <a:r>
              <a:rPr lang="en-GB" sz="2400" dirty="0" smtClean="0"/>
              <a:t>produce </a:t>
            </a:r>
            <a:r>
              <a:rPr lang="en-GB" sz="2400" dirty="0"/>
              <a:t>their own process energy during incineration.</a:t>
            </a:r>
            <a:endParaRPr lang="sl-SI" sz="2400" dirty="0"/>
          </a:p>
          <a:p>
            <a:r>
              <a:rPr lang="en-GB" sz="2400" dirty="0"/>
              <a:t>Amount of complementary fuel input is reduced in such a case.</a:t>
            </a:r>
            <a:endParaRPr lang="sl-SI" sz="2400" dirty="0"/>
          </a:p>
          <a:p>
            <a:r>
              <a:rPr lang="en-GB" sz="2400" dirty="0"/>
              <a:t>This means that the environmental burdens related to the production of auxiliary fuel are partly reduced</a:t>
            </a:r>
            <a:r>
              <a:rPr lang="sl-SI" sz="2400" dirty="0"/>
              <a:t>. </a:t>
            </a:r>
          </a:p>
          <a:p>
            <a:r>
              <a:rPr lang="en-GB" sz="2400" dirty="0"/>
              <a:t>However, the calorific value of reclaimed asphalt is </a:t>
            </a:r>
            <a:r>
              <a:rPr lang="en-GB" sz="2400" dirty="0" smtClean="0"/>
              <a:t>low</a:t>
            </a:r>
            <a:r>
              <a:rPr lang="sl-SI" sz="2400" dirty="0"/>
              <a:t> </a:t>
            </a:r>
            <a:r>
              <a:rPr lang="sl-SI" sz="2400" dirty="0" smtClean="0">
                <a:sym typeface="Wingdings" panose="05000000000000000000" pitchFamily="2" charset="2"/>
              </a:rPr>
              <a:t> the reclaimed asphalt produces low amount of process energy.</a:t>
            </a:r>
            <a:endParaRPr lang="sl-SI" sz="2400" dirty="0"/>
          </a:p>
          <a:p>
            <a:endParaRPr lang="sl-SI"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14</a:t>
            </a:fld>
            <a:endParaRPr lang="en-US" dirty="0"/>
          </a:p>
        </p:txBody>
      </p:sp>
    </p:spTree>
    <p:extLst>
      <p:ext uri="{BB962C8B-B14F-4D97-AF65-F5344CB8AC3E}">
        <p14:creationId xmlns:p14="http://schemas.microsoft.com/office/powerpoint/2010/main" val="1967122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15</a:t>
            </a:fld>
            <a:endParaRPr lang="en-US" dirty="0"/>
          </a:p>
        </p:txBody>
      </p:sp>
      <p:sp>
        <p:nvSpPr>
          <p:cNvPr id="8" name="Naslov 1"/>
          <p:cNvSpPr txBox="1">
            <a:spLocks/>
          </p:cNvSpPr>
          <p:nvPr/>
        </p:nvSpPr>
        <p:spPr>
          <a:xfrm>
            <a:off x="364401" y="11857"/>
            <a:ext cx="829126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203469"/>
                </a:solidFill>
                <a:latin typeface="Arial" panose="020B0604020202020204" pitchFamily="34" charset="0"/>
                <a:ea typeface="+mj-ea"/>
                <a:cs typeface="Arial" panose="020B0604020202020204" pitchFamily="34" charset="0"/>
              </a:defRPr>
            </a:lvl1pPr>
          </a:lstStyle>
          <a:p>
            <a:r>
              <a:rPr lang="sl-SI" dirty="0" smtClean="0"/>
              <a:t>3. </a:t>
            </a:r>
            <a:r>
              <a:rPr lang="sl-SI" dirty="0" err="1" smtClean="0"/>
              <a:t>Results</a:t>
            </a:r>
            <a:r>
              <a:rPr lang="sl-SI" dirty="0" smtClean="0"/>
              <a:t> of LCA </a:t>
            </a:r>
            <a:r>
              <a:rPr lang="sl-SI" dirty="0" err="1" smtClean="0"/>
              <a:t>analyis</a:t>
            </a:r>
            <a:endParaRPr lang="sl-SI" dirty="0"/>
          </a:p>
        </p:txBody>
      </p:sp>
      <p:sp>
        <p:nvSpPr>
          <p:cNvPr id="10" name="Naslov 1"/>
          <p:cNvSpPr>
            <a:spLocks noGrp="1"/>
          </p:cNvSpPr>
          <p:nvPr>
            <p:ph type="title"/>
          </p:nvPr>
        </p:nvSpPr>
        <p:spPr>
          <a:xfrm>
            <a:off x="364401" y="764704"/>
            <a:ext cx="8291264" cy="1143000"/>
          </a:xfrm>
        </p:spPr>
        <p:txBody>
          <a:bodyPr/>
          <a:lstStyle/>
          <a:p>
            <a:r>
              <a:rPr lang="sl-SI" sz="2400" b="0" dirty="0" smtClean="0"/>
              <a:t>- </a:t>
            </a:r>
            <a:r>
              <a:rPr lang="sl-SI" sz="2400" b="0" dirty="0" err="1" smtClean="0"/>
              <a:t>Recycling</a:t>
            </a:r>
            <a:r>
              <a:rPr lang="sl-SI" sz="2400" b="0" dirty="0" smtClean="0"/>
              <a:t> </a:t>
            </a:r>
            <a:r>
              <a:rPr lang="sl-SI" sz="2400" b="0" dirty="0" err="1" smtClean="0"/>
              <a:t>scenario</a:t>
            </a:r>
            <a:endParaRPr lang="sl-SI" sz="2400" b="0" dirty="0"/>
          </a:p>
        </p:txBody>
      </p:sp>
      <p:pic>
        <p:nvPicPr>
          <p:cNvPr id="11" name="Picture 3" descr="C:\clanki v delu\z KONFERENCE Wascon\Recycling expo\slika\reciklaza GWP-no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11866"/>
            <a:ext cx="7488832" cy="449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3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endParaRPr lang="sl-SI"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16</a:t>
            </a:fld>
            <a:endParaRPr lang="en-US" dirty="0"/>
          </a:p>
        </p:txBody>
      </p:sp>
      <p:pic>
        <p:nvPicPr>
          <p:cNvPr id="8194" name="Picture 2" descr="C:\clanki v delu\z KONFERENCE Wascon\Recycling expo\slika\sezig GW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71846"/>
            <a:ext cx="7665868" cy="4536826"/>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vsebine 2"/>
          <p:cNvSpPr txBox="1">
            <a:spLocks/>
          </p:cNvSpPr>
          <p:nvPr/>
        </p:nvSpPr>
        <p:spPr>
          <a:xfrm>
            <a:off x="410885" y="5877272"/>
            <a:ext cx="829126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l-SI" sz="2400" dirty="0" smtClean="0"/>
              <a:t>SUM: 543 kg of </a:t>
            </a:r>
            <a:r>
              <a:rPr lang="sl-SI" sz="2400" dirty="0" err="1" smtClean="0"/>
              <a:t>carbon</a:t>
            </a:r>
            <a:r>
              <a:rPr lang="sl-SI" sz="2400" dirty="0" smtClean="0"/>
              <a:t> </a:t>
            </a:r>
            <a:r>
              <a:rPr lang="sl-SI" sz="2400" dirty="0" err="1" smtClean="0"/>
              <a:t>dioxide</a:t>
            </a:r>
            <a:r>
              <a:rPr lang="sl-SI" sz="2400" dirty="0" smtClean="0"/>
              <a:t> </a:t>
            </a:r>
            <a:r>
              <a:rPr lang="sl-SI" sz="2400" dirty="0" err="1" smtClean="0"/>
              <a:t>equivalent</a:t>
            </a:r>
            <a:r>
              <a:rPr lang="sl-SI" sz="2400" dirty="0" smtClean="0"/>
              <a:t> </a:t>
            </a:r>
            <a:r>
              <a:rPr lang="sl-SI" sz="2400" dirty="0" err="1" smtClean="0"/>
              <a:t>emissions</a:t>
            </a:r>
            <a:endParaRPr lang="sl-SI" sz="2400" dirty="0"/>
          </a:p>
        </p:txBody>
      </p:sp>
      <p:sp>
        <p:nvSpPr>
          <p:cNvPr id="9" name="Naslov 1"/>
          <p:cNvSpPr>
            <a:spLocks noGrp="1"/>
          </p:cNvSpPr>
          <p:nvPr>
            <p:ph type="title"/>
          </p:nvPr>
        </p:nvSpPr>
        <p:spPr>
          <a:xfrm>
            <a:off x="372929" y="17190"/>
            <a:ext cx="8291264" cy="1143000"/>
          </a:xfrm>
        </p:spPr>
        <p:txBody>
          <a:bodyPr/>
          <a:lstStyle/>
          <a:p>
            <a:r>
              <a:rPr lang="sl-SI" sz="2400" b="0" dirty="0" smtClean="0"/>
              <a:t>- </a:t>
            </a:r>
            <a:r>
              <a:rPr lang="sl-SI" sz="2400" b="0" dirty="0" err="1" smtClean="0"/>
              <a:t>Incineration</a:t>
            </a:r>
            <a:r>
              <a:rPr lang="sl-SI" sz="2400" b="0" dirty="0" smtClean="0"/>
              <a:t> </a:t>
            </a:r>
            <a:r>
              <a:rPr lang="sl-SI" sz="2400" b="0" dirty="0" err="1" smtClean="0"/>
              <a:t>scenario</a:t>
            </a:r>
            <a:endParaRPr lang="sl-SI" sz="2400" b="0" dirty="0"/>
          </a:p>
        </p:txBody>
      </p:sp>
    </p:spTree>
    <p:extLst>
      <p:ext uri="{BB962C8B-B14F-4D97-AF65-F5344CB8AC3E}">
        <p14:creationId xmlns:p14="http://schemas.microsoft.com/office/powerpoint/2010/main" val="4274840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17</a:t>
            </a:fld>
            <a:endParaRPr lang="en-US" dirty="0"/>
          </a:p>
        </p:txBody>
      </p:sp>
      <p:pic>
        <p:nvPicPr>
          <p:cNvPr id="5122" name="Picture 2" descr="C:\clanki v delu\z KONFERENCE Wascon\Recycling expo\slika\reciklaza A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01949"/>
            <a:ext cx="7795460" cy="4680520"/>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a:spLocks noGrp="1"/>
          </p:cNvSpPr>
          <p:nvPr>
            <p:ph type="title"/>
          </p:nvPr>
        </p:nvSpPr>
        <p:spPr>
          <a:xfrm>
            <a:off x="457200" y="274638"/>
            <a:ext cx="8291264" cy="1143000"/>
          </a:xfrm>
        </p:spPr>
        <p:txBody>
          <a:bodyPr/>
          <a:lstStyle/>
          <a:p>
            <a:r>
              <a:rPr lang="sl-SI" sz="2400" b="0" dirty="0" smtClean="0"/>
              <a:t>- </a:t>
            </a:r>
            <a:r>
              <a:rPr lang="sl-SI" sz="2400" b="0" dirty="0" err="1" smtClean="0"/>
              <a:t>Recycling</a:t>
            </a:r>
            <a:r>
              <a:rPr lang="sl-SI" sz="2400" b="0" dirty="0" smtClean="0"/>
              <a:t> </a:t>
            </a:r>
            <a:r>
              <a:rPr lang="sl-SI" sz="2400" b="0" dirty="0" err="1" smtClean="0"/>
              <a:t>scenario</a:t>
            </a:r>
            <a:endParaRPr lang="sl-SI" sz="2400" b="0" dirty="0"/>
          </a:p>
        </p:txBody>
      </p:sp>
    </p:spTree>
    <p:extLst>
      <p:ext uri="{BB962C8B-B14F-4D97-AF65-F5344CB8AC3E}">
        <p14:creationId xmlns:p14="http://schemas.microsoft.com/office/powerpoint/2010/main" val="237255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18</a:t>
            </a:fld>
            <a:endParaRPr lang="en-US" dirty="0"/>
          </a:p>
        </p:txBody>
      </p:sp>
      <p:pic>
        <p:nvPicPr>
          <p:cNvPr id="1026" name="Picture 2" descr="C:\clanki v delu\z KONFERENCE Wascon\Recycling expo\slika\sezig A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60906"/>
            <a:ext cx="7920880" cy="4744357"/>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vsebine 2"/>
          <p:cNvSpPr txBox="1">
            <a:spLocks noGrp="1"/>
          </p:cNvSpPr>
          <p:nvPr>
            <p:ph idx="1"/>
          </p:nvPr>
        </p:nvSpPr>
        <p:spPr>
          <a:xfrm>
            <a:off x="852736" y="5877272"/>
            <a:ext cx="829126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l-SI" sz="2400" dirty="0" smtClean="0"/>
              <a:t>SUM: </a:t>
            </a:r>
            <a:r>
              <a:rPr lang="sl-SI" sz="2400" dirty="0" err="1" smtClean="0"/>
              <a:t>around</a:t>
            </a:r>
            <a:r>
              <a:rPr lang="sl-SI" sz="2400" dirty="0" smtClean="0"/>
              <a:t> 3.5 kg of </a:t>
            </a:r>
            <a:r>
              <a:rPr lang="sl-SI" sz="2400" dirty="0" err="1" smtClean="0"/>
              <a:t>Sb</a:t>
            </a:r>
            <a:r>
              <a:rPr lang="sl-SI" sz="2400" dirty="0" smtClean="0"/>
              <a:t> </a:t>
            </a:r>
            <a:r>
              <a:rPr lang="sl-SI" sz="2400" dirty="0" err="1" smtClean="0"/>
              <a:t>equivalent</a:t>
            </a:r>
            <a:r>
              <a:rPr lang="sl-SI" sz="2400" dirty="0" smtClean="0"/>
              <a:t> </a:t>
            </a:r>
            <a:r>
              <a:rPr lang="sl-SI" sz="2400" dirty="0" err="1" smtClean="0"/>
              <a:t>emissions</a:t>
            </a:r>
            <a:endParaRPr lang="sl-SI" sz="2400" dirty="0"/>
          </a:p>
        </p:txBody>
      </p:sp>
      <p:sp>
        <p:nvSpPr>
          <p:cNvPr id="8" name="Naslov 1"/>
          <p:cNvSpPr>
            <a:spLocks noGrp="1"/>
          </p:cNvSpPr>
          <p:nvPr>
            <p:ph type="title"/>
          </p:nvPr>
        </p:nvSpPr>
        <p:spPr>
          <a:xfrm>
            <a:off x="395536" y="-99392"/>
            <a:ext cx="8291264" cy="1143000"/>
          </a:xfrm>
        </p:spPr>
        <p:txBody>
          <a:bodyPr/>
          <a:lstStyle/>
          <a:p>
            <a:r>
              <a:rPr lang="sl-SI" sz="2400" b="0" dirty="0" smtClean="0"/>
              <a:t>- </a:t>
            </a:r>
            <a:r>
              <a:rPr lang="sl-SI" sz="2400" b="0" dirty="0" err="1" smtClean="0"/>
              <a:t>Incineration</a:t>
            </a:r>
            <a:r>
              <a:rPr lang="sl-SI" sz="2400" b="0" dirty="0" smtClean="0"/>
              <a:t> </a:t>
            </a:r>
            <a:r>
              <a:rPr lang="sl-SI" sz="2400" b="0" dirty="0" err="1" smtClean="0"/>
              <a:t>scenario</a:t>
            </a:r>
            <a:endParaRPr lang="sl-SI" sz="2400" b="0" dirty="0"/>
          </a:p>
        </p:txBody>
      </p:sp>
    </p:spTree>
    <p:extLst>
      <p:ext uri="{BB962C8B-B14F-4D97-AF65-F5344CB8AC3E}">
        <p14:creationId xmlns:p14="http://schemas.microsoft.com/office/powerpoint/2010/main" val="1082212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19</a:t>
            </a:fld>
            <a:endParaRPr lang="en-US" dirty="0"/>
          </a:p>
        </p:txBody>
      </p:sp>
      <p:pic>
        <p:nvPicPr>
          <p:cNvPr id="6146" name="Picture 2" descr="C:\clanki v delu\z KONFERENCE Wascon\Recycling expo\slika\reciklaza 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2125"/>
            <a:ext cx="7435669"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a:spLocks noGrp="1"/>
          </p:cNvSpPr>
          <p:nvPr>
            <p:ph type="title"/>
          </p:nvPr>
        </p:nvSpPr>
        <p:spPr>
          <a:xfrm>
            <a:off x="457200" y="274638"/>
            <a:ext cx="8291264" cy="1143000"/>
          </a:xfrm>
        </p:spPr>
        <p:txBody>
          <a:bodyPr/>
          <a:lstStyle/>
          <a:p>
            <a:r>
              <a:rPr lang="sl-SI" sz="2400" b="0" dirty="0" smtClean="0"/>
              <a:t>- </a:t>
            </a:r>
            <a:r>
              <a:rPr lang="sl-SI" sz="2400" b="0" dirty="0" err="1" smtClean="0"/>
              <a:t>Recycling</a:t>
            </a:r>
            <a:r>
              <a:rPr lang="sl-SI" sz="2400" b="0" dirty="0" smtClean="0"/>
              <a:t> </a:t>
            </a:r>
            <a:r>
              <a:rPr lang="sl-SI" sz="2400" b="0" dirty="0" err="1" smtClean="0"/>
              <a:t>scenario</a:t>
            </a:r>
            <a:endParaRPr lang="sl-SI" sz="2400" b="0" dirty="0"/>
          </a:p>
        </p:txBody>
      </p:sp>
    </p:spTree>
    <p:extLst>
      <p:ext uri="{BB962C8B-B14F-4D97-AF65-F5344CB8AC3E}">
        <p14:creationId xmlns:p14="http://schemas.microsoft.com/office/powerpoint/2010/main" val="2352055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91264" cy="1143000"/>
          </a:xfrm>
        </p:spPr>
        <p:txBody>
          <a:bodyPr/>
          <a:lstStyle/>
          <a:p>
            <a:r>
              <a:rPr lang="sl-SI" dirty="0" smtClean="0"/>
              <a:t>1. </a:t>
            </a:r>
            <a:r>
              <a:rPr lang="sl-SI" dirty="0" err="1" smtClean="0"/>
              <a:t>Introduction</a:t>
            </a:r>
            <a:endParaRPr lang="sl-SI" dirty="0"/>
          </a:p>
        </p:txBody>
      </p:sp>
      <p:sp>
        <p:nvSpPr>
          <p:cNvPr id="3" name="Ograda vsebine 2"/>
          <p:cNvSpPr>
            <a:spLocks noGrp="1"/>
          </p:cNvSpPr>
          <p:nvPr>
            <p:ph idx="1"/>
          </p:nvPr>
        </p:nvSpPr>
        <p:spPr>
          <a:xfrm>
            <a:off x="527625" y="1196752"/>
            <a:ext cx="8291264" cy="4709120"/>
          </a:xfrm>
        </p:spPr>
        <p:txBody>
          <a:bodyPr>
            <a:normAutofit/>
          </a:bodyPr>
          <a:lstStyle/>
          <a:p>
            <a:pPr marL="0" indent="0">
              <a:buNone/>
            </a:pPr>
            <a:r>
              <a:rPr lang="en-GB" sz="2400" dirty="0"/>
              <a:t>Tar, which is a residue of gas and coke production from coal, was quite commonly used in the road construction industry almost until the end of the 20</a:t>
            </a:r>
            <a:r>
              <a:rPr lang="en-GB" sz="2400" baseline="30000" dirty="0"/>
              <a:t>th</a:t>
            </a:r>
            <a:r>
              <a:rPr lang="en-GB" sz="2400" dirty="0"/>
              <a:t> century, in many countries around the world.</a:t>
            </a:r>
            <a:endParaRPr lang="sl-SI" sz="2400" dirty="0"/>
          </a:p>
          <a:p>
            <a:pPr marL="0" indent="0">
              <a:buNone/>
            </a:pPr>
            <a:endParaRPr lang="sl-SI" sz="2400" dirty="0"/>
          </a:p>
          <a:p>
            <a:pPr marL="0" indent="0">
              <a:buNone/>
            </a:pPr>
            <a:r>
              <a:rPr lang="en-GB" sz="2400" dirty="0" smtClean="0"/>
              <a:t>T</a:t>
            </a:r>
            <a:r>
              <a:rPr lang="sl-SI" sz="2400" dirty="0" smtClean="0"/>
              <a:t>ar, </a:t>
            </a:r>
            <a:r>
              <a:rPr lang="sl-SI" sz="2400" dirty="0" err="1" smtClean="0"/>
              <a:t>which</a:t>
            </a:r>
            <a:r>
              <a:rPr lang="sl-SI" sz="2400" dirty="0" smtClean="0"/>
              <a:t> </a:t>
            </a:r>
            <a:r>
              <a:rPr lang="sl-SI" sz="2400" dirty="0" err="1" smtClean="0"/>
              <a:t>technical</a:t>
            </a:r>
            <a:r>
              <a:rPr lang="sl-SI" sz="2400" dirty="0" smtClean="0"/>
              <a:t> </a:t>
            </a:r>
            <a:r>
              <a:rPr lang="sl-SI" sz="2400" dirty="0" err="1" smtClean="0"/>
              <a:t>performance</a:t>
            </a:r>
            <a:r>
              <a:rPr lang="sl-SI" sz="2400" dirty="0" smtClean="0"/>
              <a:t> is </a:t>
            </a:r>
            <a:r>
              <a:rPr lang="sl-SI" sz="2400" dirty="0" err="1" smtClean="0"/>
              <a:t>excellent</a:t>
            </a:r>
            <a:r>
              <a:rPr lang="sl-SI" sz="2400" dirty="0" smtClean="0"/>
              <a:t>,</a:t>
            </a:r>
            <a:r>
              <a:rPr lang="en-GB" sz="2400" dirty="0" smtClean="0"/>
              <a:t> </a:t>
            </a:r>
            <a:r>
              <a:rPr lang="sl-SI" sz="2400" dirty="0" err="1" smtClean="0"/>
              <a:t>was</a:t>
            </a:r>
            <a:r>
              <a:rPr lang="sl-SI" sz="2400" dirty="0" smtClean="0"/>
              <a:t> </a:t>
            </a:r>
            <a:r>
              <a:rPr lang="en-GB" sz="2400" dirty="0" smtClean="0"/>
              <a:t>used </a:t>
            </a:r>
            <a:r>
              <a:rPr lang="sl-SI" sz="2400" dirty="0" smtClean="0"/>
              <a:t>in </a:t>
            </a:r>
            <a:r>
              <a:rPr lang="sl-SI" sz="2400" dirty="0" err="1" smtClean="0"/>
              <a:t>the</a:t>
            </a:r>
            <a:r>
              <a:rPr lang="sl-SI" sz="2400" dirty="0" smtClean="0"/>
              <a:t> past </a:t>
            </a:r>
            <a:r>
              <a:rPr lang="en-GB" sz="2400" dirty="0" smtClean="0"/>
              <a:t>as </a:t>
            </a:r>
            <a:r>
              <a:rPr lang="en-GB" sz="2400" dirty="0"/>
              <a:t>a binder in asphalt </a:t>
            </a:r>
            <a:r>
              <a:rPr lang="en-GB" sz="2400" dirty="0" smtClean="0"/>
              <a:t>mixes</a:t>
            </a:r>
            <a:r>
              <a:rPr lang="sl-SI" sz="2400" dirty="0" smtClean="0"/>
              <a:t> (</a:t>
            </a:r>
            <a:r>
              <a:rPr lang="en-GB" sz="2400" dirty="0" smtClean="0"/>
              <a:t>in </a:t>
            </a:r>
            <a:r>
              <a:rPr lang="en-GB" sz="2400" dirty="0"/>
              <a:t>asphalt sub-layers as well as in base </a:t>
            </a:r>
            <a:r>
              <a:rPr lang="en-GB" sz="2400" dirty="0" smtClean="0"/>
              <a:t>layers</a:t>
            </a:r>
            <a:r>
              <a:rPr lang="sl-SI" sz="2400" dirty="0" smtClean="0"/>
              <a:t>)</a:t>
            </a:r>
            <a:r>
              <a:rPr lang="en-GB" sz="2400" dirty="0" smtClean="0"/>
              <a:t>. </a:t>
            </a:r>
            <a:endParaRPr lang="sl-SI" sz="24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2</a:t>
            </a:fld>
            <a:endParaRPr lang="en-US" dirty="0"/>
          </a:p>
        </p:txBody>
      </p:sp>
      <p:pic>
        <p:nvPicPr>
          <p:cNvPr id="1026" name="Picture 2" descr="C:\Users\Turk_j\Pictures\kat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509120"/>
            <a:ext cx="2650787" cy="1997372"/>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vsebine 2"/>
          <p:cNvSpPr txBox="1">
            <a:spLocks/>
          </p:cNvSpPr>
          <p:nvPr/>
        </p:nvSpPr>
        <p:spPr>
          <a:xfrm>
            <a:off x="5998651" y="5982439"/>
            <a:ext cx="2036924" cy="52251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600" dirty="0" err="1" smtClean="0"/>
              <a:t>Source</a:t>
            </a:r>
            <a:r>
              <a:rPr lang="sl-SI" sz="2600" dirty="0" smtClean="0"/>
              <a:t>: </a:t>
            </a:r>
          </a:p>
          <a:p>
            <a:pPr marL="0" indent="0">
              <a:buFont typeface="Arial" panose="020B0604020202020204" pitchFamily="34" charset="0"/>
              <a:buNone/>
            </a:pPr>
            <a:r>
              <a:rPr lang="sl-SI" sz="2600" dirty="0" smtClean="0"/>
              <a:t>Internet</a:t>
            </a:r>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p:txBody>
      </p:sp>
    </p:spTree>
    <p:extLst>
      <p:ext uri="{BB962C8B-B14F-4D97-AF65-F5344CB8AC3E}">
        <p14:creationId xmlns:p14="http://schemas.microsoft.com/office/powerpoint/2010/main" val="3654343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20</a:t>
            </a:fld>
            <a:endParaRPr lang="en-US" dirty="0"/>
          </a:p>
        </p:txBody>
      </p:sp>
      <p:pic>
        <p:nvPicPr>
          <p:cNvPr id="2050" name="Picture 2" descr="C:\clanki v delu\z KONFERENCE Wascon\Recycling expo\slika\sezig 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12434"/>
            <a:ext cx="7626836" cy="4376806"/>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vsebine 2"/>
          <p:cNvSpPr txBox="1">
            <a:spLocks/>
          </p:cNvSpPr>
          <p:nvPr/>
        </p:nvSpPr>
        <p:spPr>
          <a:xfrm>
            <a:off x="611560" y="5760218"/>
            <a:ext cx="829126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2400" dirty="0" smtClean="0"/>
              <a:t>SUM: </a:t>
            </a:r>
            <a:r>
              <a:rPr lang="sl-SI" sz="2400" dirty="0" err="1" smtClean="0"/>
              <a:t>around</a:t>
            </a:r>
            <a:r>
              <a:rPr lang="sl-SI" sz="2400" dirty="0" smtClean="0"/>
              <a:t> 1 kg of </a:t>
            </a:r>
            <a:r>
              <a:rPr lang="sl-SI" sz="2400" dirty="0" err="1" smtClean="0"/>
              <a:t>sulphur</a:t>
            </a:r>
            <a:r>
              <a:rPr lang="sl-SI" sz="2400" dirty="0" smtClean="0"/>
              <a:t> </a:t>
            </a:r>
            <a:r>
              <a:rPr lang="sl-SI" sz="2400" dirty="0" err="1" smtClean="0"/>
              <a:t>dioxide</a:t>
            </a:r>
            <a:r>
              <a:rPr lang="sl-SI" sz="2400" dirty="0" smtClean="0"/>
              <a:t> </a:t>
            </a:r>
            <a:r>
              <a:rPr lang="sl-SI" sz="2400" dirty="0" err="1" smtClean="0"/>
              <a:t>equivalent</a:t>
            </a:r>
            <a:r>
              <a:rPr lang="sl-SI" sz="2400" dirty="0" smtClean="0"/>
              <a:t> </a:t>
            </a:r>
            <a:r>
              <a:rPr lang="sl-SI" sz="2400" dirty="0" err="1" smtClean="0"/>
              <a:t>emissions</a:t>
            </a:r>
            <a:endParaRPr lang="sl-SI" sz="2400" dirty="0"/>
          </a:p>
        </p:txBody>
      </p:sp>
      <p:sp>
        <p:nvSpPr>
          <p:cNvPr id="8" name="Naslov 1"/>
          <p:cNvSpPr>
            <a:spLocks noGrp="1"/>
          </p:cNvSpPr>
          <p:nvPr>
            <p:ph type="title"/>
          </p:nvPr>
        </p:nvSpPr>
        <p:spPr>
          <a:xfrm>
            <a:off x="441186" y="12998"/>
            <a:ext cx="8291264" cy="1143000"/>
          </a:xfrm>
        </p:spPr>
        <p:txBody>
          <a:bodyPr/>
          <a:lstStyle/>
          <a:p>
            <a:r>
              <a:rPr lang="sl-SI" sz="2400" b="0" dirty="0" smtClean="0"/>
              <a:t>- </a:t>
            </a:r>
            <a:r>
              <a:rPr lang="sl-SI" sz="2400" b="0" dirty="0" err="1" smtClean="0"/>
              <a:t>Incineration</a:t>
            </a:r>
            <a:r>
              <a:rPr lang="sl-SI" sz="2400" b="0" dirty="0" smtClean="0"/>
              <a:t> </a:t>
            </a:r>
            <a:r>
              <a:rPr lang="sl-SI" sz="2400" b="0" dirty="0" err="1" smtClean="0"/>
              <a:t>scenario</a:t>
            </a:r>
            <a:endParaRPr lang="sl-SI" sz="2400" b="0" dirty="0"/>
          </a:p>
        </p:txBody>
      </p:sp>
    </p:spTree>
    <p:extLst>
      <p:ext uri="{BB962C8B-B14F-4D97-AF65-F5344CB8AC3E}">
        <p14:creationId xmlns:p14="http://schemas.microsoft.com/office/powerpoint/2010/main" val="2435668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sz="2400" dirty="0" err="1" smtClean="0"/>
              <a:t>Relative</a:t>
            </a:r>
            <a:r>
              <a:rPr lang="sl-SI" sz="2400" dirty="0" smtClean="0"/>
              <a:t> </a:t>
            </a:r>
            <a:r>
              <a:rPr lang="sl-SI" sz="2400" dirty="0" err="1" smtClean="0"/>
              <a:t>comparison</a:t>
            </a:r>
            <a:r>
              <a:rPr lang="sl-SI" sz="2400" dirty="0" smtClean="0"/>
              <a:t> of </a:t>
            </a:r>
            <a:r>
              <a:rPr lang="sl-SI" sz="2400" dirty="0" err="1" smtClean="0"/>
              <a:t>two</a:t>
            </a:r>
            <a:r>
              <a:rPr lang="sl-SI" sz="2400" dirty="0" smtClean="0"/>
              <a:t> </a:t>
            </a:r>
            <a:r>
              <a:rPr lang="sl-SI" sz="2400" dirty="0" err="1" smtClean="0"/>
              <a:t>scenarios</a:t>
            </a:r>
            <a:endParaRPr lang="sl-SI" sz="24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21</a:t>
            </a:fld>
            <a:endParaRPr lang="en-US" dirty="0"/>
          </a:p>
        </p:txBody>
      </p:sp>
      <p:graphicFrame>
        <p:nvGraphicFramePr>
          <p:cNvPr id="7" name="Grafikon 6"/>
          <p:cNvGraphicFramePr>
            <a:graphicFrameLocks/>
          </p:cNvGraphicFramePr>
          <p:nvPr>
            <p:extLst>
              <p:ext uri="{D42A27DB-BD31-4B8C-83A1-F6EECF244321}">
                <p14:modId xmlns:p14="http://schemas.microsoft.com/office/powerpoint/2010/main" val="998273894"/>
              </p:ext>
            </p:extLst>
          </p:nvPr>
        </p:nvGraphicFramePr>
        <p:xfrm>
          <a:off x="971600" y="1484784"/>
          <a:ext cx="763284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991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4. </a:t>
            </a:r>
            <a:r>
              <a:rPr lang="sl-SI" dirty="0" err="1" smtClean="0"/>
              <a:t>Conclusions</a:t>
            </a:r>
            <a:endParaRPr lang="sl-SI" dirty="0"/>
          </a:p>
        </p:txBody>
      </p:sp>
      <p:sp>
        <p:nvSpPr>
          <p:cNvPr id="3" name="Ograda vsebine 2"/>
          <p:cNvSpPr>
            <a:spLocks noGrp="1"/>
          </p:cNvSpPr>
          <p:nvPr>
            <p:ph idx="1"/>
          </p:nvPr>
        </p:nvSpPr>
        <p:spPr/>
        <p:txBody>
          <a:bodyPr>
            <a:noAutofit/>
          </a:bodyPr>
          <a:lstStyle/>
          <a:p>
            <a:pPr marL="0" indent="0">
              <a:buNone/>
            </a:pPr>
            <a:r>
              <a:rPr lang="sl-SI" sz="2400" dirty="0" smtClean="0"/>
              <a:t>T</a:t>
            </a:r>
            <a:r>
              <a:rPr lang="en-GB" sz="2400" dirty="0" smtClean="0"/>
              <a:t>he </a:t>
            </a:r>
            <a:r>
              <a:rPr lang="en-GB" sz="2400" dirty="0"/>
              <a:t>incineration scenario </a:t>
            </a:r>
            <a:r>
              <a:rPr lang="en-GB" sz="2400" dirty="0" smtClean="0"/>
              <a:t>exhibit</a:t>
            </a:r>
            <a:r>
              <a:rPr lang="sl-SI" sz="2400" dirty="0" smtClean="0"/>
              <a:t>s</a:t>
            </a:r>
            <a:r>
              <a:rPr lang="en-GB" sz="2400" dirty="0" smtClean="0"/>
              <a:t> </a:t>
            </a:r>
            <a:r>
              <a:rPr lang="en-GB" sz="2400" dirty="0"/>
              <a:t>high effects on </a:t>
            </a:r>
            <a:r>
              <a:rPr lang="en-GB" sz="2400" dirty="0" smtClean="0"/>
              <a:t>environmental </a:t>
            </a:r>
            <a:r>
              <a:rPr lang="en-GB" sz="2400" dirty="0"/>
              <a:t>indicators. </a:t>
            </a:r>
            <a:endParaRPr lang="sl-SI" sz="2400" dirty="0" smtClean="0"/>
          </a:p>
          <a:p>
            <a:r>
              <a:rPr lang="sl-SI" sz="2400" dirty="0" smtClean="0"/>
              <a:t>A</a:t>
            </a:r>
            <a:r>
              <a:rPr lang="en-GB" sz="2400" dirty="0" smtClean="0"/>
              <a:t> </a:t>
            </a:r>
            <a:r>
              <a:rPr lang="en-GB" sz="2400" dirty="0"/>
              <a:t>lot of energy has to be used at the incineration plant in order to maintain high combustion </a:t>
            </a:r>
            <a:r>
              <a:rPr lang="en-GB" sz="2400" dirty="0" smtClean="0"/>
              <a:t>temperatures</a:t>
            </a:r>
            <a:r>
              <a:rPr lang="sl-SI" sz="2400" dirty="0" smtClean="0"/>
              <a:t>.</a:t>
            </a:r>
            <a:r>
              <a:rPr lang="en-GB" sz="2400" dirty="0" smtClean="0"/>
              <a:t> </a:t>
            </a:r>
            <a:endParaRPr lang="sl-SI" sz="2400" dirty="0" smtClean="0"/>
          </a:p>
          <a:p>
            <a:r>
              <a:rPr lang="sl-SI" sz="2400" dirty="0"/>
              <a:t>T</a:t>
            </a:r>
            <a:r>
              <a:rPr lang="en-GB" sz="2400" dirty="0" smtClean="0"/>
              <a:t>he </a:t>
            </a:r>
            <a:r>
              <a:rPr lang="en-GB" sz="2400" dirty="0"/>
              <a:t>net generation of energy during the incineration of low calorific reclaimed asphalt is low. </a:t>
            </a:r>
            <a:endParaRPr lang="sl-SI" sz="2400" dirty="0"/>
          </a:p>
          <a:p>
            <a:r>
              <a:rPr lang="sl-SI" sz="2400" dirty="0" err="1"/>
              <a:t>Emissions</a:t>
            </a:r>
            <a:r>
              <a:rPr lang="sl-SI" sz="2400" dirty="0"/>
              <a:t> </a:t>
            </a:r>
            <a:r>
              <a:rPr lang="sl-SI" sz="2400" dirty="0" err="1"/>
              <a:t>associated</a:t>
            </a:r>
            <a:r>
              <a:rPr lang="sl-SI" sz="2400" dirty="0"/>
              <a:t> </a:t>
            </a:r>
            <a:r>
              <a:rPr lang="sl-SI" sz="2400" dirty="0" err="1"/>
              <a:t>with</a:t>
            </a:r>
            <a:r>
              <a:rPr lang="sl-SI" sz="2400" dirty="0"/>
              <a:t> transport are </a:t>
            </a:r>
            <a:r>
              <a:rPr lang="sl-SI" sz="2400" dirty="0" err="1" smtClean="0"/>
              <a:t>significant</a:t>
            </a:r>
            <a:r>
              <a:rPr lang="sl-SI" sz="2400" dirty="0" smtClean="0"/>
              <a:t>, </a:t>
            </a:r>
            <a:r>
              <a:rPr lang="sl-SI" sz="2400" dirty="0" err="1" smtClean="0"/>
              <a:t>taking</a:t>
            </a:r>
            <a:r>
              <a:rPr lang="sl-SI" sz="2400" dirty="0" smtClean="0"/>
              <a:t> </a:t>
            </a:r>
            <a:r>
              <a:rPr lang="sl-SI" sz="2400" dirty="0" err="1" smtClean="0"/>
              <a:t>into</a:t>
            </a:r>
            <a:r>
              <a:rPr lang="sl-SI" sz="2400" dirty="0" smtClean="0"/>
              <a:t> </a:t>
            </a:r>
            <a:r>
              <a:rPr lang="sl-SI" sz="2400" dirty="0" err="1" smtClean="0"/>
              <a:t>account</a:t>
            </a:r>
            <a:r>
              <a:rPr lang="en-GB" sz="2400" dirty="0" smtClean="0"/>
              <a:t> </a:t>
            </a:r>
            <a:r>
              <a:rPr lang="en-GB" sz="2400" dirty="0"/>
              <a:t>long </a:t>
            </a:r>
            <a:r>
              <a:rPr lang="sl-SI" sz="2400" dirty="0" err="1" smtClean="0"/>
              <a:t>delivery</a:t>
            </a:r>
            <a:r>
              <a:rPr lang="en-GB" sz="2400" dirty="0" smtClean="0"/>
              <a:t> </a:t>
            </a:r>
            <a:r>
              <a:rPr lang="en-GB" sz="2400" dirty="0"/>
              <a:t>distance </a:t>
            </a:r>
            <a:r>
              <a:rPr lang="en-GB" sz="2400" dirty="0" smtClean="0"/>
              <a:t>of </a:t>
            </a:r>
            <a:r>
              <a:rPr lang="en-GB" sz="2400" dirty="0"/>
              <a:t>the reclaimed </a:t>
            </a:r>
            <a:r>
              <a:rPr lang="en-GB" sz="2400" dirty="0" smtClean="0"/>
              <a:t>asphalt</a:t>
            </a:r>
            <a:r>
              <a:rPr lang="sl-SI" sz="2400" dirty="0" smtClean="0"/>
              <a:t> </a:t>
            </a:r>
            <a:r>
              <a:rPr lang="sl-SI" sz="2400" dirty="0" err="1" smtClean="0"/>
              <a:t>from</a:t>
            </a:r>
            <a:r>
              <a:rPr lang="sl-SI" sz="2400" dirty="0" smtClean="0"/>
              <a:t> </a:t>
            </a:r>
            <a:r>
              <a:rPr lang="sl-SI" sz="2400" dirty="0" err="1" smtClean="0"/>
              <a:t>source</a:t>
            </a:r>
            <a:r>
              <a:rPr lang="sl-SI" sz="2400" dirty="0" smtClean="0"/>
              <a:t> to </a:t>
            </a:r>
            <a:r>
              <a:rPr lang="sl-SI" sz="2400" dirty="0" err="1" smtClean="0"/>
              <a:t>the</a:t>
            </a:r>
            <a:r>
              <a:rPr lang="sl-SI" sz="2400" dirty="0" smtClean="0"/>
              <a:t> </a:t>
            </a:r>
            <a:r>
              <a:rPr lang="sl-SI" sz="2400" dirty="0" err="1" smtClean="0"/>
              <a:t>incineration</a:t>
            </a:r>
            <a:r>
              <a:rPr lang="sl-SI" sz="2400" dirty="0" smtClean="0"/>
              <a:t> </a:t>
            </a:r>
            <a:r>
              <a:rPr lang="sl-SI" sz="2400" dirty="0" err="1" smtClean="0"/>
              <a:t>plant</a:t>
            </a:r>
            <a:r>
              <a:rPr lang="sl-SI" sz="2400" dirty="0" smtClean="0"/>
              <a:t>.</a:t>
            </a:r>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22</a:t>
            </a:fld>
            <a:endParaRPr lang="en-US" dirty="0"/>
          </a:p>
        </p:txBody>
      </p:sp>
    </p:spTree>
    <p:extLst>
      <p:ext uri="{BB962C8B-B14F-4D97-AF65-F5344CB8AC3E}">
        <p14:creationId xmlns:p14="http://schemas.microsoft.com/office/powerpoint/2010/main" val="548973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116632"/>
            <a:ext cx="8291264" cy="5760640"/>
          </a:xfrm>
        </p:spPr>
        <p:txBody>
          <a:bodyPr>
            <a:noAutofit/>
          </a:bodyPr>
          <a:lstStyle/>
          <a:p>
            <a:pPr marL="0" indent="0">
              <a:buNone/>
            </a:pPr>
            <a:r>
              <a:rPr lang="sl-SI" sz="2400" dirty="0" err="1" smtClean="0"/>
              <a:t>The</a:t>
            </a:r>
            <a:r>
              <a:rPr lang="sl-SI" sz="2400" dirty="0" smtClean="0"/>
              <a:t> </a:t>
            </a:r>
            <a:r>
              <a:rPr lang="sl-SI" sz="2400" dirty="0" err="1" smtClean="0"/>
              <a:t>recycling</a:t>
            </a:r>
            <a:r>
              <a:rPr lang="sl-SI" sz="2400" dirty="0" smtClean="0"/>
              <a:t> </a:t>
            </a:r>
            <a:r>
              <a:rPr lang="sl-SI" sz="2400" dirty="0" err="1" smtClean="0"/>
              <a:t>scenario</a:t>
            </a:r>
            <a:r>
              <a:rPr lang="sl-SI" sz="2400" dirty="0" smtClean="0"/>
              <a:t> </a:t>
            </a:r>
            <a:r>
              <a:rPr lang="sl-SI" sz="2400" dirty="0" err="1" smtClean="0"/>
              <a:t>was</a:t>
            </a:r>
            <a:r>
              <a:rPr lang="sl-SI" sz="2400" dirty="0" smtClean="0"/>
              <a:t> </a:t>
            </a:r>
            <a:r>
              <a:rPr lang="sl-SI" sz="2400" dirty="0" err="1" smtClean="0"/>
              <a:t>found</a:t>
            </a:r>
            <a:r>
              <a:rPr lang="sl-SI" sz="2400" dirty="0" smtClean="0"/>
              <a:t> to </a:t>
            </a:r>
            <a:r>
              <a:rPr lang="sl-SI" sz="2400" dirty="0" err="1" smtClean="0"/>
              <a:t>have</a:t>
            </a:r>
            <a:r>
              <a:rPr lang="sl-SI" sz="2400" dirty="0" smtClean="0"/>
              <a:t> </a:t>
            </a:r>
            <a:r>
              <a:rPr lang="sl-SI" sz="2400" dirty="0" err="1" smtClean="0"/>
              <a:t>low</a:t>
            </a:r>
            <a:r>
              <a:rPr lang="sl-SI" sz="2400" dirty="0" smtClean="0"/>
              <a:t> </a:t>
            </a:r>
            <a:r>
              <a:rPr lang="sl-SI" sz="2400" dirty="0" err="1" smtClean="0"/>
              <a:t>environmetal</a:t>
            </a:r>
            <a:r>
              <a:rPr lang="sl-SI" sz="2400" dirty="0" smtClean="0"/>
              <a:t> </a:t>
            </a:r>
            <a:r>
              <a:rPr lang="sl-SI" sz="2400" dirty="0" err="1" smtClean="0"/>
              <a:t>impact</a:t>
            </a:r>
            <a:r>
              <a:rPr lang="sl-SI" sz="2400" dirty="0"/>
              <a:t>:</a:t>
            </a:r>
            <a:endParaRPr lang="sl-SI" sz="2400" dirty="0" smtClean="0">
              <a:solidFill>
                <a:srgbClr val="FF0000"/>
              </a:solidFill>
            </a:endParaRPr>
          </a:p>
          <a:p>
            <a:r>
              <a:rPr lang="sl-SI" sz="2400" dirty="0" err="1" smtClean="0"/>
              <a:t>Impacts</a:t>
            </a:r>
            <a:r>
              <a:rPr lang="sl-SI" sz="2400" dirty="0" smtClean="0"/>
              <a:t> on </a:t>
            </a:r>
            <a:r>
              <a:rPr lang="sl-SI" sz="2400" dirty="0" err="1" smtClean="0"/>
              <a:t>Global</a:t>
            </a:r>
            <a:r>
              <a:rPr lang="sl-SI" sz="2400" dirty="0" smtClean="0"/>
              <a:t> </a:t>
            </a:r>
            <a:r>
              <a:rPr lang="sl-SI" sz="2400" dirty="0" err="1" smtClean="0"/>
              <a:t>Warming</a:t>
            </a:r>
            <a:r>
              <a:rPr lang="sl-SI" sz="2400" dirty="0" smtClean="0"/>
              <a:t> </a:t>
            </a:r>
            <a:r>
              <a:rPr lang="sl-SI" sz="2400" dirty="0" err="1" smtClean="0"/>
              <a:t>and</a:t>
            </a:r>
            <a:r>
              <a:rPr lang="sl-SI" sz="2400" dirty="0" smtClean="0"/>
              <a:t> </a:t>
            </a:r>
            <a:r>
              <a:rPr lang="sl-SI" sz="2400" dirty="0" err="1" smtClean="0"/>
              <a:t>Abiotic</a:t>
            </a:r>
            <a:r>
              <a:rPr lang="sl-SI" sz="2400" dirty="0" smtClean="0"/>
              <a:t> </a:t>
            </a:r>
            <a:r>
              <a:rPr lang="sl-SI" sz="2400" dirty="0" err="1" smtClean="0"/>
              <a:t>Depletion</a:t>
            </a:r>
            <a:r>
              <a:rPr lang="sl-SI" sz="2400" dirty="0" smtClean="0"/>
              <a:t> are </a:t>
            </a:r>
            <a:r>
              <a:rPr lang="sl-SI" sz="2400" dirty="0" err="1" smtClean="0"/>
              <a:t>significantly</a:t>
            </a:r>
            <a:r>
              <a:rPr lang="sl-SI" sz="2400" dirty="0" smtClean="0"/>
              <a:t> </a:t>
            </a:r>
            <a:r>
              <a:rPr lang="sl-SI" sz="2400" dirty="0" err="1" smtClean="0"/>
              <a:t>low</a:t>
            </a:r>
            <a:r>
              <a:rPr lang="sl-SI" sz="2400" dirty="0" smtClean="0"/>
              <a:t>. </a:t>
            </a:r>
          </a:p>
          <a:p>
            <a:r>
              <a:rPr lang="sl-SI" sz="2400" dirty="0" smtClean="0"/>
              <a:t>In </a:t>
            </a:r>
            <a:r>
              <a:rPr lang="sl-SI" sz="2400" dirty="0" err="1" smtClean="0"/>
              <a:t>case</a:t>
            </a:r>
            <a:r>
              <a:rPr lang="sl-SI" sz="2400" dirty="0" smtClean="0"/>
              <a:t> of </a:t>
            </a:r>
            <a:r>
              <a:rPr lang="sl-SI" sz="2400" dirty="0" err="1" smtClean="0"/>
              <a:t>impact</a:t>
            </a:r>
            <a:r>
              <a:rPr lang="sl-SI" sz="2400" dirty="0" smtClean="0"/>
              <a:t> on </a:t>
            </a:r>
            <a:r>
              <a:rPr lang="sl-SI" sz="2400" dirty="0" err="1" smtClean="0"/>
              <a:t>Acidification</a:t>
            </a:r>
            <a:r>
              <a:rPr lang="sl-SI" sz="2400" dirty="0" smtClean="0"/>
              <a:t>, </a:t>
            </a:r>
            <a:r>
              <a:rPr lang="sl-SI" sz="2400" dirty="0" err="1" smtClean="0"/>
              <a:t>even</a:t>
            </a:r>
            <a:r>
              <a:rPr lang="sl-SI" sz="2400" dirty="0" smtClean="0"/>
              <a:t> some </a:t>
            </a:r>
            <a:r>
              <a:rPr lang="sl-SI" sz="2400" dirty="0" err="1" smtClean="0"/>
              <a:t>benefits</a:t>
            </a:r>
            <a:r>
              <a:rPr lang="sl-SI" sz="2400" dirty="0" smtClean="0"/>
              <a:t> </a:t>
            </a:r>
            <a:r>
              <a:rPr lang="sl-SI" sz="2400" dirty="0" err="1" smtClean="0"/>
              <a:t>were</a:t>
            </a:r>
            <a:r>
              <a:rPr lang="sl-SI" sz="2400" dirty="0" smtClean="0"/>
              <a:t> </a:t>
            </a:r>
            <a:r>
              <a:rPr lang="sl-SI" sz="2400" dirty="0" err="1" smtClean="0"/>
              <a:t>revealed</a:t>
            </a:r>
            <a:r>
              <a:rPr lang="sl-SI" sz="2400" dirty="0" smtClean="0"/>
              <a:t>.</a:t>
            </a:r>
          </a:p>
          <a:p>
            <a:r>
              <a:rPr lang="sl-SI" sz="2400" dirty="0" err="1" smtClean="0"/>
              <a:t>Environmental</a:t>
            </a:r>
            <a:r>
              <a:rPr lang="sl-SI" sz="2400" dirty="0" smtClean="0"/>
              <a:t> </a:t>
            </a:r>
            <a:r>
              <a:rPr lang="sl-SI" sz="2400" dirty="0" err="1" smtClean="0"/>
              <a:t>footprint</a:t>
            </a:r>
            <a:r>
              <a:rPr lang="sl-SI" sz="2400" dirty="0" smtClean="0"/>
              <a:t> of </a:t>
            </a:r>
            <a:r>
              <a:rPr lang="sl-SI" sz="2400" dirty="0" err="1" smtClean="0"/>
              <a:t>recycling</a:t>
            </a:r>
            <a:r>
              <a:rPr lang="sl-SI" sz="2400" dirty="0" smtClean="0"/>
              <a:t> </a:t>
            </a:r>
            <a:r>
              <a:rPr lang="sl-SI" sz="2400" dirty="0" err="1" smtClean="0"/>
              <a:t>scenario</a:t>
            </a:r>
            <a:r>
              <a:rPr lang="sl-SI" sz="2400" dirty="0" smtClean="0"/>
              <a:t> </a:t>
            </a:r>
            <a:r>
              <a:rPr lang="sl-SI" sz="2400" dirty="0" err="1" smtClean="0"/>
              <a:t>greatly</a:t>
            </a:r>
            <a:r>
              <a:rPr lang="sl-SI" sz="2400" dirty="0" smtClean="0"/>
              <a:t> </a:t>
            </a:r>
            <a:r>
              <a:rPr lang="sl-SI" sz="2400" dirty="0" err="1" smtClean="0"/>
              <a:t>depends</a:t>
            </a:r>
            <a:r>
              <a:rPr lang="sl-SI" sz="2400" dirty="0" smtClean="0"/>
              <a:t> on </a:t>
            </a:r>
            <a:r>
              <a:rPr lang="sl-SI" sz="2400" dirty="0" err="1" smtClean="0"/>
              <a:t>delivery</a:t>
            </a:r>
            <a:r>
              <a:rPr lang="sl-SI" sz="2400" dirty="0" smtClean="0"/>
              <a:t> distance of tar-</a:t>
            </a:r>
            <a:r>
              <a:rPr lang="sl-SI" sz="2400" dirty="0" err="1" smtClean="0"/>
              <a:t>containing</a:t>
            </a:r>
            <a:r>
              <a:rPr lang="sl-SI" sz="2400" dirty="0" smtClean="0"/>
              <a:t> </a:t>
            </a:r>
            <a:r>
              <a:rPr lang="sl-SI" sz="2400" dirty="0" err="1" smtClean="0"/>
              <a:t>asphalt</a:t>
            </a:r>
            <a:r>
              <a:rPr lang="sl-SI" sz="2400" dirty="0" smtClean="0"/>
              <a:t> </a:t>
            </a:r>
            <a:r>
              <a:rPr lang="sl-SI" sz="2400" dirty="0" err="1" smtClean="0"/>
              <a:t>from</a:t>
            </a:r>
            <a:r>
              <a:rPr lang="sl-SI" sz="2400" dirty="0" smtClean="0"/>
              <a:t> </a:t>
            </a:r>
            <a:r>
              <a:rPr lang="sl-SI" sz="2400" dirty="0" err="1" smtClean="0"/>
              <a:t>source</a:t>
            </a:r>
            <a:r>
              <a:rPr lang="sl-SI" sz="2400" dirty="0" smtClean="0"/>
              <a:t> to </a:t>
            </a:r>
            <a:r>
              <a:rPr lang="sl-SI" sz="2400" dirty="0" err="1" smtClean="0"/>
              <a:t>asphalt</a:t>
            </a:r>
            <a:r>
              <a:rPr lang="sl-SI" sz="2400" dirty="0" smtClean="0"/>
              <a:t> </a:t>
            </a:r>
            <a:r>
              <a:rPr lang="sl-SI" sz="2400" dirty="0" err="1" smtClean="0"/>
              <a:t>plant</a:t>
            </a:r>
            <a:r>
              <a:rPr lang="sl-SI" sz="2400" dirty="0" smtClean="0"/>
              <a:t> (</a:t>
            </a:r>
            <a:r>
              <a:rPr lang="sl-SI" sz="2400" dirty="0" err="1" smtClean="0"/>
              <a:t>delivery</a:t>
            </a:r>
            <a:r>
              <a:rPr lang="sl-SI" sz="2400" dirty="0" smtClean="0"/>
              <a:t> distance </a:t>
            </a:r>
            <a:r>
              <a:rPr lang="sl-SI" sz="2400" dirty="0" err="1" smtClean="0"/>
              <a:t>was</a:t>
            </a:r>
            <a:r>
              <a:rPr lang="sl-SI" sz="2400" dirty="0" smtClean="0"/>
              <a:t> </a:t>
            </a:r>
            <a:r>
              <a:rPr lang="sl-SI" sz="2400" dirty="0" err="1" smtClean="0"/>
              <a:t>relatively</a:t>
            </a:r>
            <a:r>
              <a:rPr lang="sl-SI" sz="2400" dirty="0" smtClean="0"/>
              <a:t> </a:t>
            </a:r>
            <a:r>
              <a:rPr lang="sl-SI" sz="2400" dirty="0" err="1" smtClean="0"/>
              <a:t>short</a:t>
            </a:r>
            <a:r>
              <a:rPr lang="sl-SI" sz="2400" dirty="0" smtClean="0"/>
              <a:t> - 40 km  in </a:t>
            </a:r>
            <a:r>
              <a:rPr lang="sl-SI" sz="2400" dirty="0" err="1" smtClean="0"/>
              <a:t>this</a:t>
            </a:r>
            <a:r>
              <a:rPr lang="sl-SI" sz="2400" dirty="0" smtClean="0"/>
              <a:t> </a:t>
            </a:r>
            <a:r>
              <a:rPr lang="sl-SI" sz="2400" dirty="0" err="1" smtClean="0"/>
              <a:t>case</a:t>
            </a:r>
            <a:r>
              <a:rPr lang="sl-SI" sz="2400" dirty="0" smtClean="0"/>
              <a:t> </a:t>
            </a:r>
            <a:r>
              <a:rPr lang="sl-SI" sz="2400" dirty="0" err="1" smtClean="0"/>
              <a:t>study</a:t>
            </a:r>
            <a:r>
              <a:rPr lang="sl-SI" sz="2400" dirty="0" smtClean="0"/>
              <a:t>).</a:t>
            </a:r>
          </a:p>
          <a:p>
            <a:pPr marL="0" indent="0">
              <a:buNone/>
            </a:pPr>
            <a:endParaRPr lang="sl-SI" sz="2400" dirty="0" smtClean="0"/>
          </a:p>
          <a:p>
            <a:pPr marL="0" indent="0">
              <a:buNone/>
            </a:pPr>
            <a:r>
              <a:rPr lang="sl-SI" sz="2400" dirty="0" err="1" smtClean="0"/>
              <a:t>However</a:t>
            </a:r>
            <a:r>
              <a:rPr lang="sl-SI" sz="2400" dirty="0" smtClean="0"/>
              <a:t>, c</a:t>
            </a:r>
            <a:r>
              <a:rPr lang="en-GB" sz="2400" dirty="0" err="1" smtClean="0"/>
              <a:t>ertain</a:t>
            </a:r>
            <a:r>
              <a:rPr lang="en-GB" sz="2400" dirty="0" smtClean="0"/>
              <a:t> </a:t>
            </a:r>
            <a:r>
              <a:rPr lang="en-GB" sz="2400" dirty="0"/>
              <a:t>limitations about the application of </a:t>
            </a:r>
            <a:r>
              <a:rPr lang="sl-SI" sz="2400" dirty="0" err="1" smtClean="0"/>
              <a:t>such</a:t>
            </a:r>
            <a:r>
              <a:rPr lang="sl-SI" sz="2400" dirty="0" smtClean="0"/>
              <a:t> </a:t>
            </a:r>
            <a:r>
              <a:rPr lang="sl-SI" sz="2400" dirty="0" err="1" smtClean="0"/>
              <a:t>recycled</a:t>
            </a:r>
            <a:r>
              <a:rPr lang="en-GB" sz="2400" dirty="0" smtClean="0"/>
              <a:t> </a:t>
            </a:r>
            <a:r>
              <a:rPr lang="en-GB" sz="2400" dirty="0"/>
              <a:t>lean </a:t>
            </a:r>
            <a:r>
              <a:rPr lang="en-GB" sz="2400" dirty="0" smtClean="0"/>
              <a:t>concrete</a:t>
            </a:r>
            <a:r>
              <a:rPr lang="sl-SI" sz="2400" dirty="0" smtClean="0"/>
              <a:t> </a:t>
            </a:r>
            <a:r>
              <a:rPr lang="en-GB" sz="2400" dirty="0" smtClean="0"/>
              <a:t>need </a:t>
            </a:r>
            <a:r>
              <a:rPr lang="en-GB" sz="2400" dirty="0"/>
              <a:t>to be strictly taken into </a:t>
            </a:r>
            <a:r>
              <a:rPr lang="en-GB" sz="2400" dirty="0" smtClean="0"/>
              <a:t>account</a:t>
            </a:r>
            <a:r>
              <a:rPr lang="sl-SI" sz="2400" dirty="0" smtClean="0"/>
              <a:t> (not </a:t>
            </a:r>
            <a:r>
              <a:rPr lang="en-GB" sz="2400" dirty="0" smtClean="0"/>
              <a:t>exposed </a:t>
            </a:r>
            <a:r>
              <a:rPr lang="en-GB" sz="2400" dirty="0"/>
              <a:t>to </a:t>
            </a:r>
            <a:r>
              <a:rPr lang="en-GB" sz="2400" dirty="0" smtClean="0"/>
              <a:t>groundwater</a:t>
            </a:r>
            <a:r>
              <a:rPr lang="sl-SI" sz="2400" dirty="0" smtClean="0"/>
              <a:t>).</a:t>
            </a:r>
          </a:p>
          <a:p>
            <a:pPr marL="0" indent="0">
              <a:buNone/>
            </a:pPr>
            <a:endParaRPr lang="sl-SI" sz="2000" dirty="0"/>
          </a:p>
          <a:p>
            <a:pPr marL="0" indent="0">
              <a:buNone/>
            </a:pPr>
            <a:endParaRPr lang="sl-SI" sz="2000" dirty="0" smtClean="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23</a:t>
            </a:fld>
            <a:endParaRPr lang="en-US" dirty="0"/>
          </a:p>
        </p:txBody>
      </p:sp>
    </p:spTree>
    <p:extLst>
      <p:ext uri="{BB962C8B-B14F-4D97-AF65-F5344CB8AC3E}">
        <p14:creationId xmlns:p14="http://schemas.microsoft.com/office/powerpoint/2010/main" val="57788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412776"/>
            <a:ext cx="8291264" cy="3154362"/>
          </a:xfrm>
        </p:spPr>
        <p:txBody>
          <a:bodyPr/>
          <a:lstStyle/>
          <a:p>
            <a:pPr algn="ctr"/>
            <a:r>
              <a:rPr lang="sl-SI" dirty="0" smtClean="0"/>
              <a:t/>
            </a:r>
            <a:br>
              <a:rPr lang="sl-SI" dirty="0" smtClean="0"/>
            </a:br>
            <a:r>
              <a:rPr lang="sl-SI" dirty="0" smtClean="0"/>
              <a:t>Hvala!</a:t>
            </a:r>
            <a:r>
              <a:rPr lang="sl-SI" dirty="0"/>
              <a:t/>
            </a:r>
            <a:br>
              <a:rPr lang="sl-SI" dirty="0"/>
            </a:br>
            <a:r>
              <a:rPr lang="sl-SI" dirty="0" err="1" smtClean="0"/>
              <a:t>Thank</a:t>
            </a:r>
            <a:r>
              <a:rPr lang="sl-SI" dirty="0" smtClean="0"/>
              <a:t> </a:t>
            </a:r>
            <a:r>
              <a:rPr lang="sl-SI" dirty="0" err="1" smtClean="0"/>
              <a:t>you</a:t>
            </a:r>
            <a:r>
              <a:rPr lang="sl-SI" dirty="0" smtClean="0"/>
              <a:t> </a:t>
            </a:r>
            <a:r>
              <a:rPr lang="sl-SI" dirty="0" err="1" smtClean="0"/>
              <a:t>for</a:t>
            </a:r>
            <a:r>
              <a:rPr lang="sl-SI" dirty="0" smtClean="0"/>
              <a:t> </a:t>
            </a:r>
            <a:r>
              <a:rPr lang="sl-SI" dirty="0" err="1" smtClean="0"/>
              <a:t>attention</a:t>
            </a:r>
            <a:r>
              <a:rPr lang="sl-SI" dirty="0" smtClean="0"/>
              <a:t>!</a:t>
            </a:r>
            <a:br>
              <a:rPr lang="sl-SI" dirty="0" smtClean="0"/>
            </a:br>
            <a:r>
              <a:rPr lang="sl-SI" sz="1800" dirty="0" smtClean="0">
                <a:solidFill>
                  <a:srgbClr val="FF0000"/>
                </a:solidFill>
              </a:rPr>
              <a:t/>
            </a:r>
            <a:br>
              <a:rPr lang="sl-SI" sz="1800" dirty="0" smtClean="0">
                <a:solidFill>
                  <a:srgbClr val="FF0000"/>
                </a:solidFill>
              </a:rPr>
            </a:br>
            <a:r>
              <a:rPr lang="sl-SI" sz="1800" dirty="0">
                <a:solidFill>
                  <a:srgbClr val="FF0000"/>
                </a:solidFill>
              </a:rPr>
              <a:t/>
            </a:r>
            <a:br>
              <a:rPr lang="sl-SI" sz="1800" dirty="0">
                <a:solidFill>
                  <a:srgbClr val="FF0000"/>
                </a:solidFill>
              </a:rPr>
            </a:br>
            <a:r>
              <a:rPr lang="sl-SI" sz="1800" dirty="0" smtClean="0">
                <a:solidFill>
                  <a:srgbClr val="FF0000"/>
                </a:solidFill>
              </a:rPr>
              <a:t/>
            </a:r>
            <a:br>
              <a:rPr lang="sl-SI" sz="1800" dirty="0" smtClean="0">
                <a:solidFill>
                  <a:srgbClr val="FF0000"/>
                </a:solidFill>
              </a:rPr>
            </a:br>
            <a:r>
              <a:rPr lang="sl-SI" sz="1800" dirty="0">
                <a:solidFill>
                  <a:srgbClr val="FF0000"/>
                </a:solidFill>
              </a:rPr>
              <a:t/>
            </a:r>
            <a:br>
              <a:rPr lang="sl-SI" sz="1800" dirty="0">
                <a:solidFill>
                  <a:srgbClr val="FF0000"/>
                </a:solidFill>
              </a:rPr>
            </a:br>
            <a:r>
              <a:rPr lang="sl-SI" sz="1800" dirty="0" smtClean="0">
                <a:solidFill>
                  <a:srgbClr val="FF0000"/>
                </a:solidFill>
              </a:rPr>
              <a:t/>
            </a:r>
            <a:br>
              <a:rPr lang="sl-SI" sz="1800" dirty="0" smtClean="0">
                <a:solidFill>
                  <a:srgbClr val="FF0000"/>
                </a:solidFill>
              </a:rPr>
            </a:br>
            <a:endParaRPr lang="sl-SI" sz="1800" dirty="0">
              <a:solidFill>
                <a:srgbClr val="FF0000"/>
              </a:solidFill>
            </a:endParaRPr>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24</a:t>
            </a:fld>
            <a:endParaRPr lang="en-US" dirty="0"/>
          </a:p>
        </p:txBody>
      </p:sp>
      <p:sp>
        <p:nvSpPr>
          <p:cNvPr id="6" name="Ograda vsebine 6"/>
          <p:cNvSpPr>
            <a:spLocks noGrp="1"/>
          </p:cNvSpPr>
          <p:nvPr>
            <p:ph idx="1"/>
          </p:nvPr>
        </p:nvSpPr>
        <p:spPr>
          <a:xfrm>
            <a:off x="539552" y="4149080"/>
            <a:ext cx="8291264" cy="2088232"/>
          </a:xfrm>
        </p:spPr>
        <p:txBody>
          <a:bodyPr>
            <a:noAutofit/>
          </a:bodyPr>
          <a:lstStyle/>
          <a:p>
            <a:pPr marL="0" indent="0">
              <a:buNone/>
            </a:pPr>
            <a:r>
              <a:rPr lang="sl-SI" sz="2000" dirty="0" err="1" smtClean="0"/>
              <a:t>For</a:t>
            </a:r>
            <a:r>
              <a:rPr lang="sl-SI" sz="2000" dirty="0" smtClean="0"/>
              <a:t> more </a:t>
            </a:r>
            <a:r>
              <a:rPr lang="sl-SI" sz="2000" dirty="0" err="1" smtClean="0"/>
              <a:t>information</a:t>
            </a:r>
            <a:r>
              <a:rPr lang="sl-SI" sz="2000" dirty="0" smtClean="0"/>
              <a:t> </a:t>
            </a:r>
            <a:r>
              <a:rPr lang="sl-SI" sz="2000" dirty="0" err="1" smtClean="0"/>
              <a:t>see</a:t>
            </a:r>
            <a:r>
              <a:rPr lang="sl-SI" sz="2000" dirty="0" smtClean="0"/>
              <a:t>:</a:t>
            </a:r>
          </a:p>
          <a:p>
            <a:pPr marL="0" indent="0">
              <a:buNone/>
            </a:pPr>
            <a:r>
              <a:rPr lang="en-GB" sz="2000" dirty="0"/>
              <a:t>Turk, J., </a:t>
            </a:r>
            <a:r>
              <a:rPr lang="en-GB" sz="2000" dirty="0" err="1"/>
              <a:t>Mladenović</a:t>
            </a:r>
            <a:r>
              <a:rPr lang="en-GB" sz="2000" dirty="0"/>
              <a:t>, A., Knez F., Bras, V., </a:t>
            </a:r>
            <a:r>
              <a:rPr lang="en-GB" sz="2000" dirty="0" err="1"/>
              <a:t>Šajna</a:t>
            </a:r>
            <a:r>
              <a:rPr lang="en-GB" sz="2000" dirty="0"/>
              <a:t>, A., </a:t>
            </a:r>
            <a:r>
              <a:rPr lang="en-GB" sz="2000" dirty="0" err="1"/>
              <a:t>Čopar</a:t>
            </a:r>
            <a:r>
              <a:rPr lang="en-GB" sz="2000" dirty="0"/>
              <a:t>, A., </a:t>
            </a:r>
            <a:r>
              <a:rPr lang="en-GB" sz="2000" dirty="0" err="1"/>
              <a:t>Slanc</a:t>
            </a:r>
            <a:r>
              <a:rPr lang="en-GB" sz="2000" dirty="0"/>
              <a:t>, K., 2014. Tar-containing reclaimed asphalt – Environmental and cost assessments for two treatment scenarios. Journal of Cleaner Production 81, 201-210.</a:t>
            </a:r>
            <a:endParaRPr lang="sl-SI" sz="2000" dirty="0"/>
          </a:p>
        </p:txBody>
      </p:sp>
    </p:spTree>
    <p:extLst>
      <p:ext uri="{BB962C8B-B14F-4D97-AF65-F5344CB8AC3E}">
        <p14:creationId xmlns:p14="http://schemas.microsoft.com/office/powerpoint/2010/main" val="1860715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836712"/>
            <a:ext cx="8291264" cy="4709120"/>
          </a:xfrm>
        </p:spPr>
        <p:txBody>
          <a:bodyPr>
            <a:normAutofit fontScale="92500"/>
          </a:bodyPr>
          <a:lstStyle/>
          <a:p>
            <a:pPr marL="0" indent="0">
              <a:buNone/>
            </a:pPr>
            <a:r>
              <a:rPr lang="en-GB" sz="2600" dirty="0"/>
              <a:t>The abandonment (and in several countries also prohibition) of tar was the result of its toxicity, and was also due to the fact that bitumen production from crude oil became an economically feasible alternative to coal </a:t>
            </a:r>
            <a:r>
              <a:rPr lang="en-GB" sz="2600" dirty="0" smtClean="0"/>
              <a:t>tar</a:t>
            </a:r>
            <a:r>
              <a:rPr lang="sl-SI" sz="2600" dirty="0" smtClean="0"/>
              <a:t>.</a:t>
            </a:r>
          </a:p>
          <a:p>
            <a:endParaRPr lang="sl-SI" sz="2600" dirty="0"/>
          </a:p>
          <a:p>
            <a:pPr marL="0" indent="0">
              <a:buNone/>
            </a:pPr>
            <a:r>
              <a:rPr lang="en-GB" sz="2600" dirty="0"/>
              <a:t>Tar is a hazardous </a:t>
            </a:r>
            <a:r>
              <a:rPr lang="en-GB" sz="2600" dirty="0" smtClean="0"/>
              <a:t>compound</a:t>
            </a:r>
            <a:r>
              <a:rPr lang="sl-SI" sz="2600" dirty="0" smtClean="0"/>
              <a:t>: </a:t>
            </a:r>
          </a:p>
          <a:p>
            <a:r>
              <a:rPr lang="sl-SI" sz="2600" dirty="0" smtClean="0"/>
              <a:t>H</a:t>
            </a:r>
            <a:r>
              <a:rPr lang="en-GB" sz="2600" dirty="0" err="1" smtClean="0"/>
              <a:t>igh</a:t>
            </a:r>
            <a:r>
              <a:rPr lang="en-GB" sz="2600" dirty="0" smtClean="0"/>
              <a:t> </a:t>
            </a:r>
            <a:r>
              <a:rPr lang="en-GB" sz="2600" dirty="0"/>
              <a:t>concentrations of carcinogenic and mutagenic </a:t>
            </a:r>
            <a:r>
              <a:rPr lang="sl-SI" sz="2600" dirty="0" smtClean="0"/>
              <a:t> </a:t>
            </a:r>
            <a:r>
              <a:rPr lang="en-GB" sz="2600" dirty="0" smtClean="0"/>
              <a:t>Polycyclic </a:t>
            </a:r>
            <a:r>
              <a:rPr lang="en-GB" sz="2600" dirty="0"/>
              <a:t>Aromatic Hydrocarbons (PAHs). </a:t>
            </a:r>
            <a:endParaRPr lang="sl-SI" sz="2600" dirty="0"/>
          </a:p>
          <a:p>
            <a:r>
              <a:rPr lang="sl-SI" sz="2600" dirty="0" smtClean="0"/>
              <a:t>T</a:t>
            </a:r>
            <a:r>
              <a:rPr lang="en-GB" sz="2600" dirty="0" err="1" smtClean="0"/>
              <a:t>ar-conta</a:t>
            </a:r>
            <a:r>
              <a:rPr lang="sl-SI" sz="2600" dirty="0" err="1" smtClean="0"/>
              <a:t>ining</a:t>
            </a:r>
            <a:r>
              <a:rPr lang="sl-SI" sz="2600" dirty="0" smtClean="0"/>
              <a:t> </a:t>
            </a:r>
            <a:r>
              <a:rPr lang="en-GB" sz="2600" dirty="0" smtClean="0"/>
              <a:t>asphalt </a:t>
            </a:r>
            <a:r>
              <a:rPr lang="en-GB" sz="2600" dirty="0"/>
              <a:t>(i.e. asphalt which contains more than 0.1 % of coal tar) </a:t>
            </a:r>
            <a:r>
              <a:rPr lang="sl-SI" sz="2600" dirty="0" smtClean="0"/>
              <a:t>is</a:t>
            </a:r>
            <a:r>
              <a:rPr lang="en-GB" sz="2600" dirty="0" smtClean="0"/>
              <a:t> </a:t>
            </a:r>
            <a:r>
              <a:rPr lang="en-GB" sz="2600" dirty="0"/>
              <a:t>classified as hazardous waste </a:t>
            </a:r>
            <a:r>
              <a:rPr lang="sl-SI" sz="2600" dirty="0" smtClean="0"/>
              <a:t>(</a:t>
            </a:r>
            <a:r>
              <a:rPr lang="en-GB" sz="2600" dirty="0" smtClean="0"/>
              <a:t>European </a:t>
            </a:r>
            <a:r>
              <a:rPr lang="en-GB" sz="2600" dirty="0"/>
              <a:t>Waste Catalogue - Code 17 03 01</a:t>
            </a:r>
            <a:r>
              <a:rPr lang="en-GB" sz="2600" dirty="0" smtClean="0"/>
              <a:t>*</a:t>
            </a:r>
            <a:r>
              <a:rPr lang="sl-SI" sz="2600" dirty="0" smtClean="0"/>
              <a:t>).</a:t>
            </a:r>
            <a:r>
              <a:rPr lang="en-GB" sz="2600" dirty="0" smtClean="0"/>
              <a:t> </a:t>
            </a:r>
            <a:endParaRPr lang="sl-SI" sz="26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3</a:t>
            </a:fld>
            <a:endParaRPr lang="en-US" dirty="0"/>
          </a:p>
        </p:txBody>
      </p:sp>
    </p:spTree>
    <p:extLst>
      <p:ext uri="{BB962C8B-B14F-4D97-AF65-F5344CB8AC3E}">
        <p14:creationId xmlns:p14="http://schemas.microsoft.com/office/powerpoint/2010/main" val="1510697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404664"/>
            <a:ext cx="8291264" cy="4709120"/>
          </a:xfrm>
        </p:spPr>
        <p:txBody>
          <a:bodyPr>
            <a:normAutofit/>
          </a:bodyPr>
          <a:lstStyle/>
          <a:p>
            <a:pPr marL="0" indent="0">
              <a:buNone/>
            </a:pPr>
            <a:r>
              <a:rPr lang="sl-SI" sz="2400" dirty="0" smtClean="0"/>
              <a:t>It is </a:t>
            </a:r>
            <a:r>
              <a:rPr lang="sl-SI" sz="2400" dirty="0" err="1" smtClean="0"/>
              <a:t>important</a:t>
            </a:r>
            <a:r>
              <a:rPr lang="sl-SI" sz="2400" dirty="0" smtClean="0"/>
              <a:t> to </a:t>
            </a:r>
            <a:r>
              <a:rPr lang="sl-SI" sz="2400" dirty="0" err="1" smtClean="0"/>
              <a:t>carry</a:t>
            </a:r>
            <a:r>
              <a:rPr lang="sl-SI" sz="2400" dirty="0" smtClean="0"/>
              <a:t> </a:t>
            </a:r>
            <a:r>
              <a:rPr lang="sl-SI" sz="2400" dirty="0" err="1" smtClean="0"/>
              <a:t>out</a:t>
            </a:r>
            <a:r>
              <a:rPr lang="sl-SI" sz="2400" dirty="0" smtClean="0"/>
              <a:t> </a:t>
            </a:r>
            <a:r>
              <a:rPr lang="sl-SI" sz="2400" b="1" dirty="0" err="1" smtClean="0"/>
              <a:t>inventory</a:t>
            </a:r>
            <a:r>
              <a:rPr lang="sl-SI" sz="2400" b="1" dirty="0" smtClean="0"/>
              <a:t> </a:t>
            </a:r>
            <a:r>
              <a:rPr lang="sl-SI" sz="2400" b="1" dirty="0" err="1" smtClean="0"/>
              <a:t>research</a:t>
            </a:r>
            <a:r>
              <a:rPr lang="sl-SI" sz="2400" b="1" dirty="0" smtClean="0"/>
              <a:t> </a:t>
            </a:r>
            <a:r>
              <a:rPr lang="sl-SI" sz="2400" dirty="0" err="1" smtClean="0"/>
              <a:t>into</a:t>
            </a:r>
            <a:r>
              <a:rPr lang="sl-SI" sz="2400" dirty="0" smtClean="0"/>
              <a:t> </a:t>
            </a:r>
            <a:r>
              <a:rPr lang="sl-SI" sz="2400" dirty="0" err="1" smtClean="0"/>
              <a:t>quantity</a:t>
            </a:r>
            <a:r>
              <a:rPr lang="sl-SI" sz="2400" dirty="0" smtClean="0"/>
              <a:t> of tar used in </a:t>
            </a:r>
            <a:r>
              <a:rPr lang="sl-SI" sz="2400" dirty="0" err="1" smtClean="0"/>
              <a:t>roads</a:t>
            </a:r>
            <a:r>
              <a:rPr lang="sl-SI" sz="2400" dirty="0" smtClean="0"/>
              <a:t>. </a:t>
            </a:r>
          </a:p>
          <a:p>
            <a:pPr marL="0" indent="0">
              <a:buNone/>
            </a:pPr>
            <a:endParaRPr lang="sl-SI" sz="2400" dirty="0" smtClean="0"/>
          </a:p>
          <a:p>
            <a:pPr marL="0" indent="0">
              <a:buNone/>
            </a:pPr>
            <a:r>
              <a:rPr lang="sl-SI" sz="2400" dirty="0" err="1" smtClean="0"/>
              <a:t>During</a:t>
            </a:r>
            <a:r>
              <a:rPr lang="en-GB" sz="2400" dirty="0" smtClean="0"/>
              <a:t> </a:t>
            </a:r>
            <a:r>
              <a:rPr lang="en-GB" sz="2400" dirty="0"/>
              <a:t>road reconstruction and maintenance </a:t>
            </a:r>
            <a:r>
              <a:rPr lang="en-GB" sz="2400" dirty="0" smtClean="0"/>
              <a:t>work</a:t>
            </a:r>
            <a:r>
              <a:rPr lang="sl-SI" sz="2400" dirty="0" smtClean="0"/>
              <a:t>s,</a:t>
            </a:r>
            <a:r>
              <a:rPr lang="en-GB" sz="2400" dirty="0" smtClean="0"/>
              <a:t> tar-</a:t>
            </a:r>
            <a:r>
              <a:rPr lang="en-GB" sz="2400" dirty="0" err="1" smtClean="0"/>
              <a:t>conta</a:t>
            </a:r>
            <a:r>
              <a:rPr lang="sl-SI" sz="2400" dirty="0" err="1" smtClean="0"/>
              <a:t>ining</a:t>
            </a:r>
            <a:r>
              <a:rPr lang="en-GB" sz="2400" dirty="0" smtClean="0"/>
              <a:t> </a:t>
            </a:r>
            <a:r>
              <a:rPr lang="en-GB" sz="2400" dirty="0"/>
              <a:t>asphalt is obtained by crushing, and after this process it becomes exposed to the environment</a:t>
            </a:r>
            <a:r>
              <a:rPr lang="en-GB" sz="2400" dirty="0" smtClean="0"/>
              <a:t>.</a:t>
            </a:r>
            <a:endParaRPr lang="sl-SI" sz="2400" dirty="0" smtClean="0"/>
          </a:p>
          <a:p>
            <a:pPr marL="0" indent="0">
              <a:buNone/>
            </a:pPr>
            <a:r>
              <a:rPr lang="sl-SI" sz="2400" dirty="0" err="1" smtClean="0"/>
              <a:t>Possible</a:t>
            </a:r>
            <a:r>
              <a:rPr lang="sl-SI" sz="2400" dirty="0" smtClean="0"/>
              <a:t> </a:t>
            </a:r>
            <a:r>
              <a:rPr lang="sl-SI" sz="2400" dirty="0" err="1" smtClean="0"/>
              <a:t>threats</a:t>
            </a:r>
            <a:r>
              <a:rPr lang="sl-SI" sz="2400" dirty="0" smtClean="0"/>
              <a:t>: </a:t>
            </a:r>
          </a:p>
          <a:p>
            <a:pPr marL="0" indent="0">
              <a:buNone/>
            </a:pPr>
            <a:r>
              <a:rPr lang="sl-SI" sz="2400" dirty="0" smtClean="0"/>
              <a:t>- </a:t>
            </a:r>
            <a:r>
              <a:rPr lang="en-GB" sz="2400" dirty="0" smtClean="0"/>
              <a:t>spills</a:t>
            </a:r>
            <a:r>
              <a:rPr lang="en-GB" sz="2400" dirty="0"/>
              <a:t>, </a:t>
            </a:r>
            <a:endParaRPr lang="sl-SI" sz="2400" dirty="0" smtClean="0"/>
          </a:p>
          <a:p>
            <a:pPr marL="0" indent="0">
              <a:buNone/>
            </a:pPr>
            <a:r>
              <a:rPr lang="sl-SI" sz="2400" dirty="0" smtClean="0"/>
              <a:t>- </a:t>
            </a:r>
            <a:r>
              <a:rPr lang="en-GB" sz="2400" dirty="0" smtClean="0"/>
              <a:t>leaks</a:t>
            </a:r>
            <a:r>
              <a:rPr lang="en-GB" sz="2400" dirty="0"/>
              <a:t>, </a:t>
            </a:r>
            <a:r>
              <a:rPr lang="en-GB" sz="2400" dirty="0" smtClean="0"/>
              <a:t> </a:t>
            </a:r>
            <a:endParaRPr lang="sl-SI" sz="2400" dirty="0" smtClean="0"/>
          </a:p>
          <a:p>
            <a:pPr marL="0" indent="0">
              <a:buNone/>
            </a:pPr>
            <a:r>
              <a:rPr lang="sl-SI" sz="2400" dirty="0" smtClean="0"/>
              <a:t>- </a:t>
            </a:r>
            <a:r>
              <a:rPr lang="en-GB" sz="2400" dirty="0" smtClean="0"/>
              <a:t>contamination </a:t>
            </a:r>
            <a:r>
              <a:rPr lang="en-GB" sz="2400" dirty="0"/>
              <a:t>of soil </a:t>
            </a:r>
            <a:endParaRPr lang="sl-SI" sz="2400" dirty="0" smtClean="0"/>
          </a:p>
          <a:p>
            <a:pPr marL="0" indent="0">
              <a:buNone/>
            </a:pPr>
            <a:r>
              <a:rPr lang="sl-SI" sz="2400" dirty="0" smtClean="0"/>
              <a:t>  </a:t>
            </a:r>
            <a:r>
              <a:rPr lang="en-GB" sz="2400" dirty="0" smtClean="0"/>
              <a:t>and water</a:t>
            </a:r>
            <a:r>
              <a:rPr lang="en-GB" sz="2400" dirty="0"/>
              <a:t>.</a:t>
            </a:r>
            <a:endParaRPr lang="sl-SI" sz="2400" dirty="0" smtClean="0"/>
          </a:p>
          <a:p>
            <a:pPr marL="0" indent="0">
              <a:buNone/>
            </a:pPr>
            <a:endParaRPr lang="sl-SI" sz="24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4</a:t>
            </a:fld>
            <a:endParaRPr lang="en-US" dirty="0"/>
          </a:p>
        </p:txBody>
      </p:sp>
      <p:pic>
        <p:nvPicPr>
          <p:cNvPr id="4098" name="Picture 2" descr="C:\Users\Turk_j\Pictures\rezkanje asfa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62" y="3068960"/>
            <a:ext cx="388667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206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4624"/>
            <a:ext cx="8291264" cy="1143000"/>
          </a:xfrm>
        </p:spPr>
        <p:txBody>
          <a:bodyPr/>
          <a:lstStyle/>
          <a:p>
            <a:r>
              <a:rPr lang="sl-SI" sz="2400" dirty="0" smtClean="0"/>
              <a:t>1.1 </a:t>
            </a:r>
            <a:r>
              <a:rPr lang="sl-SI" sz="2400" dirty="0" err="1" smtClean="0"/>
              <a:t>The</a:t>
            </a:r>
            <a:r>
              <a:rPr lang="sl-SI" sz="2400" dirty="0" smtClean="0"/>
              <a:t> problem</a:t>
            </a:r>
            <a:endParaRPr lang="sl-SI" sz="2400" dirty="0">
              <a:solidFill>
                <a:srgbClr val="FF0000"/>
              </a:solidFill>
            </a:endParaRPr>
          </a:p>
        </p:txBody>
      </p:sp>
      <p:sp>
        <p:nvSpPr>
          <p:cNvPr id="3" name="Ograda vsebine 2"/>
          <p:cNvSpPr>
            <a:spLocks noGrp="1"/>
          </p:cNvSpPr>
          <p:nvPr>
            <p:ph idx="1"/>
          </p:nvPr>
        </p:nvSpPr>
        <p:spPr>
          <a:xfrm>
            <a:off x="518617" y="1124744"/>
            <a:ext cx="8291264" cy="4709120"/>
          </a:xfrm>
        </p:spPr>
        <p:txBody>
          <a:bodyPr>
            <a:normAutofit/>
          </a:bodyPr>
          <a:lstStyle/>
          <a:p>
            <a:r>
              <a:rPr lang="en-GB" sz="2400" dirty="0" smtClean="0"/>
              <a:t>4500 </a:t>
            </a:r>
            <a:r>
              <a:rPr lang="en-GB" sz="2400" dirty="0"/>
              <a:t>tons of reclaimed asphalt containing tar (1120 mg/kg in the leachate) were </a:t>
            </a:r>
            <a:r>
              <a:rPr lang="en-GB" sz="2400" dirty="0" smtClean="0"/>
              <a:t>generated</a:t>
            </a:r>
            <a:r>
              <a:rPr lang="en-GB" sz="2400" dirty="0"/>
              <a:t> during the reconstruction of the runway at Ljubljana </a:t>
            </a:r>
            <a:r>
              <a:rPr lang="en-GB" sz="2400" dirty="0" smtClean="0"/>
              <a:t>Airport</a:t>
            </a:r>
            <a:r>
              <a:rPr lang="sl-SI" sz="2400" dirty="0" smtClean="0"/>
              <a:t> (</a:t>
            </a:r>
            <a:r>
              <a:rPr lang="sl-SI" sz="2400" dirty="0" err="1" smtClean="0"/>
              <a:t>Slovenia</a:t>
            </a:r>
            <a:r>
              <a:rPr lang="sl-SI" sz="2400" dirty="0" smtClean="0"/>
              <a:t>)</a:t>
            </a:r>
            <a:r>
              <a:rPr lang="en-GB" sz="2400" dirty="0" smtClean="0"/>
              <a:t> </a:t>
            </a:r>
            <a:r>
              <a:rPr lang="en-GB" sz="2400" dirty="0"/>
              <a:t>in </a:t>
            </a:r>
            <a:r>
              <a:rPr lang="en-GB" sz="2400" dirty="0" smtClean="0"/>
              <a:t>2009</a:t>
            </a:r>
            <a:r>
              <a:rPr lang="sl-SI" sz="2400" dirty="0" smtClean="0"/>
              <a:t>. </a:t>
            </a:r>
            <a:r>
              <a:rPr lang="sl-SI" sz="2400" dirty="0" err="1" smtClean="0"/>
              <a:t>This</a:t>
            </a:r>
            <a:r>
              <a:rPr lang="sl-SI" sz="2400" dirty="0" smtClean="0"/>
              <a:t> material </a:t>
            </a:r>
            <a:r>
              <a:rPr lang="sl-SI" sz="2400" dirty="0" err="1" smtClean="0"/>
              <a:t>was</a:t>
            </a:r>
            <a:r>
              <a:rPr lang="en-GB" sz="2400" dirty="0" smtClean="0"/>
              <a:t> </a:t>
            </a:r>
            <a:r>
              <a:rPr lang="en-GB" sz="2400" dirty="0"/>
              <a:t>temporarily stored under controlled </a:t>
            </a:r>
            <a:r>
              <a:rPr lang="en-GB" sz="2400" dirty="0" smtClean="0"/>
              <a:t>conditions.</a:t>
            </a:r>
            <a:endParaRPr lang="sl-SI" sz="2400" dirty="0" smtClean="0"/>
          </a:p>
          <a:p>
            <a:r>
              <a:rPr lang="sl-SI" sz="2400" dirty="0" err="1" smtClean="0"/>
              <a:t>How</a:t>
            </a:r>
            <a:r>
              <a:rPr lang="sl-SI" sz="2400" dirty="0" smtClean="0"/>
              <a:t> to </a:t>
            </a:r>
            <a:r>
              <a:rPr lang="sl-SI" sz="2400" dirty="0" err="1" smtClean="0"/>
              <a:t>treat</a:t>
            </a:r>
            <a:r>
              <a:rPr lang="sl-SI" sz="2400" dirty="0" smtClean="0"/>
              <a:t> </a:t>
            </a:r>
            <a:r>
              <a:rPr lang="sl-SI" sz="2400" dirty="0" err="1" smtClean="0"/>
              <a:t>with</a:t>
            </a:r>
            <a:r>
              <a:rPr lang="sl-SI" sz="2400" dirty="0" smtClean="0"/>
              <a:t> </a:t>
            </a:r>
            <a:r>
              <a:rPr lang="sl-SI" sz="2400" dirty="0" err="1" smtClean="0"/>
              <a:t>this</a:t>
            </a:r>
            <a:r>
              <a:rPr lang="sl-SI" sz="2400" dirty="0" smtClean="0"/>
              <a:t> </a:t>
            </a:r>
            <a:r>
              <a:rPr lang="sl-SI" sz="2400" dirty="0" err="1" smtClean="0"/>
              <a:t>hazardous</a:t>
            </a:r>
            <a:r>
              <a:rPr lang="sl-SI" sz="2400" dirty="0" smtClean="0"/>
              <a:t> </a:t>
            </a:r>
            <a:r>
              <a:rPr lang="sl-SI" sz="2400" dirty="0" err="1" smtClean="0"/>
              <a:t>waste</a:t>
            </a:r>
            <a:r>
              <a:rPr lang="sl-SI" sz="2400" dirty="0" smtClean="0"/>
              <a:t> material?</a:t>
            </a:r>
          </a:p>
          <a:p>
            <a:endParaRPr lang="sl-SI"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5</a:t>
            </a:fld>
            <a:endParaRPr lang="en-US" dirty="0"/>
          </a:p>
        </p:txBody>
      </p:sp>
      <p:pic>
        <p:nvPicPr>
          <p:cNvPr id="5122" name="Picture 2" descr="C:\Users\Turk_j\Pictures\letalis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57575"/>
            <a:ext cx="3819934" cy="241972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urk_j\Pictures\skladis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839381"/>
            <a:ext cx="3736043" cy="2421123"/>
          </a:xfrm>
          <a:prstGeom prst="rect">
            <a:avLst/>
          </a:prstGeom>
          <a:noFill/>
          <a:extLst>
            <a:ext uri="{909E8E84-426E-40DD-AFC4-6F175D3DCCD1}">
              <a14:hiddenFill xmlns:a14="http://schemas.microsoft.com/office/drawing/2010/main">
                <a:solidFill>
                  <a:srgbClr val="FFFFFF"/>
                </a:solidFill>
              </a14:hiddenFill>
            </a:ext>
          </a:extLst>
        </p:spPr>
      </p:pic>
      <p:sp>
        <p:nvSpPr>
          <p:cNvPr id="8" name="Ograda vsebine 2"/>
          <p:cNvSpPr txBox="1">
            <a:spLocks/>
          </p:cNvSpPr>
          <p:nvPr/>
        </p:nvSpPr>
        <p:spPr>
          <a:xfrm>
            <a:off x="3491880" y="6277297"/>
            <a:ext cx="2036924" cy="5225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1600" dirty="0" err="1" smtClean="0"/>
              <a:t>Source</a:t>
            </a:r>
            <a:r>
              <a:rPr lang="sl-SI" sz="1600" dirty="0" smtClean="0"/>
              <a:t>:</a:t>
            </a:r>
            <a:r>
              <a:rPr lang="sl-SI" sz="1600" dirty="0"/>
              <a:t> </a:t>
            </a:r>
            <a:r>
              <a:rPr lang="sl-SI" sz="1600" dirty="0" smtClean="0"/>
              <a:t>Internet</a:t>
            </a:r>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p:txBody>
      </p:sp>
    </p:spTree>
    <p:extLst>
      <p:ext uri="{BB962C8B-B14F-4D97-AF65-F5344CB8AC3E}">
        <p14:creationId xmlns:p14="http://schemas.microsoft.com/office/powerpoint/2010/main" val="1439692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39552" y="764704"/>
            <a:ext cx="8291264" cy="5472608"/>
          </a:xfrm>
        </p:spPr>
        <p:txBody>
          <a:bodyPr>
            <a:noAutofit/>
          </a:bodyPr>
          <a:lstStyle/>
          <a:p>
            <a:pPr marL="0" indent="0">
              <a:buNone/>
            </a:pPr>
            <a:endParaRPr lang="sl-SI" sz="2400" dirty="0" smtClean="0"/>
          </a:p>
          <a:p>
            <a:pPr marL="0" indent="0">
              <a:buNone/>
            </a:pPr>
            <a:r>
              <a:rPr lang="en-GB" sz="2400" b="1" dirty="0" smtClean="0"/>
              <a:t>Life </a:t>
            </a:r>
            <a:r>
              <a:rPr lang="en-GB" sz="2400" b="1" dirty="0"/>
              <a:t>Cycle Assessment </a:t>
            </a:r>
            <a:r>
              <a:rPr lang="en-GB" sz="2400" dirty="0"/>
              <a:t>(LCA) </a:t>
            </a:r>
            <a:r>
              <a:rPr lang="en-GB" sz="2400" dirty="0" smtClean="0"/>
              <a:t>analysis</a:t>
            </a:r>
            <a:r>
              <a:rPr lang="sl-SI" sz="2400" dirty="0" smtClean="0"/>
              <a:t> </a:t>
            </a:r>
            <a:r>
              <a:rPr lang="sl-SI" sz="2400" dirty="0" err="1" smtClean="0"/>
              <a:t>was</a:t>
            </a:r>
            <a:r>
              <a:rPr lang="sl-SI" sz="2400" dirty="0" smtClean="0"/>
              <a:t> </a:t>
            </a:r>
            <a:r>
              <a:rPr lang="sl-SI" sz="2400" dirty="0" err="1" smtClean="0"/>
              <a:t>carried</a:t>
            </a:r>
            <a:r>
              <a:rPr lang="sl-SI" sz="2400" dirty="0" smtClean="0"/>
              <a:t> </a:t>
            </a:r>
            <a:r>
              <a:rPr lang="sl-SI" sz="2400" dirty="0" err="1" smtClean="0"/>
              <a:t>out</a:t>
            </a:r>
            <a:endParaRPr lang="sl-SI" sz="2400" dirty="0" smtClean="0"/>
          </a:p>
          <a:p>
            <a:r>
              <a:rPr lang="en-GB" sz="2400" dirty="0" smtClean="0"/>
              <a:t>to </a:t>
            </a:r>
            <a:r>
              <a:rPr lang="en-GB" sz="2400" dirty="0"/>
              <a:t>evaluate quantitatively the environmental benefits of the recycling of </a:t>
            </a:r>
            <a:r>
              <a:rPr lang="en-GB" sz="2400" dirty="0">
                <a:solidFill>
                  <a:schemeClr val="tx1"/>
                </a:solidFill>
              </a:rPr>
              <a:t>reclaimed asphalt in the concrete sector, in comparison with the most easily </a:t>
            </a:r>
            <a:r>
              <a:rPr lang="en-GB" sz="2400" dirty="0" smtClean="0">
                <a:solidFill>
                  <a:schemeClr val="tx1"/>
                </a:solidFill>
              </a:rPr>
              <a:t>performed </a:t>
            </a:r>
            <a:r>
              <a:rPr lang="en-GB" sz="2400" dirty="0">
                <a:solidFill>
                  <a:schemeClr val="tx1"/>
                </a:solidFill>
              </a:rPr>
              <a:t>alternative, i.e. at an incineration plant for hazardous materials located outside Slovenia</a:t>
            </a:r>
            <a:r>
              <a:rPr lang="en-GB" sz="2400" dirty="0" smtClean="0">
                <a:solidFill>
                  <a:schemeClr val="tx1"/>
                </a:solidFill>
              </a:rPr>
              <a:t>.</a:t>
            </a:r>
            <a:r>
              <a:rPr lang="sl-SI" sz="2400" dirty="0" smtClean="0">
                <a:solidFill>
                  <a:schemeClr val="tx1"/>
                </a:solidFill>
              </a:rPr>
              <a:t> </a:t>
            </a:r>
            <a:endParaRPr lang="sl-SI" sz="2400" dirty="0">
              <a:solidFill>
                <a:schemeClr val="tx1"/>
              </a:solidFill>
            </a:endParaRPr>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6</a:t>
            </a:fld>
            <a:endParaRPr lang="en-US" dirty="0"/>
          </a:p>
        </p:txBody>
      </p:sp>
      <p:sp>
        <p:nvSpPr>
          <p:cNvPr id="6" name="Naslov 1"/>
          <p:cNvSpPr>
            <a:spLocks noGrp="1"/>
          </p:cNvSpPr>
          <p:nvPr>
            <p:ph type="title"/>
          </p:nvPr>
        </p:nvSpPr>
        <p:spPr>
          <a:xfrm>
            <a:off x="467544" y="30907"/>
            <a:ext cx="8291264" cy="1143000"/>
          </a:xfrm>
        </p:spPr>
        <p:txBody>
          <a:bodyPr/>
          <a:lstStyle/>
          <a:p>
            <a:r>
              <a:rPr lang="sl-SI" dirty="0" smtClean="0"/>
              <a:t>2. </a:t>
            </a:r>
            <a:r>
              <a:rPr lang="sl-SI" dirty="0" err="1" smtClean="0"/>
              <a:t>Goal</a:t>
            </a:r>
            <a:endParaRPr lang="sl-SI" dirty="0"/>
          </a:p>
        </p:txBody>
      </p:sp>
      <p:pic>
        <p:nvPicPr>
          <p:cNvPr id="1026" name="Picture 2" descr="C:\Users\Turk_j\Pictures\LCAzbr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073" y="3717032"/>
            <a:ext cx="3368005" cy="29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3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39552" y="980728"/>
            <a:ext cx="8291264" cy="5256584"/>
          </a:xfrm>
        </p:spPr>
        <p:txBody>
          <a:bodyPr>
            <a:noAutofit/>
          </a:bodyPr>
          <a:lstStyle/>
          <a:p>
            <a:pPr marL="0" indent="0">
              <a:buNone/>
            </a:pPr>
            <a:r>
              <a:rPr lang="en-GB" sz="2400" dirty="0"/>
              <a:t> </a:t>
            </a:r>
            <a:endParaRPr lang="sl-SI" sz="2400" dirty="0"/>
          </a:p>
          <a:p>
            <a:r>
              <a:rPr lang="sl-SI" sz="2400" b="1" dirty="0" smtClean="0"/>
              <a:t>First</a:t>
            </a:r>
            <a:r>
              <a:rPr lang="en-GB" sz="2400" b="1" dirty="0" smtClean="0"/>
              <a:t> scenario</a:t>
            </a:r>
            <a:r>
              <a:rPr lang="sl-SI" sz="2400" b="1" dirty="0" smtClean="0"/>
              <a:t>:</a:t>
            </a:r>
            <a:r>
              <a:rPr lang="en-GB" sz="2400" b="1" dirty="0" smtClean="0"/>
              <a:t> </a:t>
            </a:r>
            <a:r>
              <a:rPr lang="en-GB" sz="2400" dirty="0"/>
              <a:t>the </a:t>
            </a:r>
            <a:r>
              <a:rPr lang="en-GB" sz="2400" dirty="0" smtClean="0"/>
              <a:t>tar-</a:t>
            </a:r>
            <a:r>
              <a:rPr lang="en-GB" sz="2400" dirty="0" err="1" smtClean="0"/>
              <a:t>conta</a:t>
            </a:r>
            <a:r>
              <a:rPr lang="sl-SI" sz="2400" dirty="0" err="1" smtClean="0"/>
              <a:t>ining</a:t>
            </a:r>
            <a:r>
              <a:rPr lang="en-GB" sz="2400" dirty="0" smtClean="0"/>
              <a:t> </a:t>
            </a:r>
            <a:r>
              <a:rPr lang="en-GB" sz="2400" dirty="0"/>
              <a:t>reclaimed asphalt is used for the production of lean concrete. Reclaimed asphalt is treated as recycled aggregate to replace 40 wt. % of the natural aggregates in the concrete mix. </a:t>
            </a:r>
            <a:endParaRPr lang="sl-SI" sz="2400" dirty="0" smtClean="0"/>
          </a:p>
          <a:p>
            <a:pPr>
              <a:lnSpc>
                <a:spcPct val="80000"/>
              </a:lnSpc>
            </a:pPr>
            <a:endParaRPr lang="sl-SI" sz="2400" dirty="0" smtClean="0"/>
          </a:p>
          <a:p>
            <a:pPr marL="0" indent="0">
              <a:lnSpc>
                <a:spcPct val="80000"/>
              </a:lnSpc>
              <a:buNone/>
            </a:pPr>
            <a:r>
              <a:rPr lang="en-GB" sz="2400" dirty="0"/>
              <a:t> </a:t>
            </a:r>
            <a:endParaRPr lang="sl-SI" sz="2400" b="1" dirty="0"/>
          </a:p>
          <a:p>
            <a:pPr marL="0" indent="0">
              <a:buNone/>
            </a:pPr>
            <a:endParaRPr lang="sl-SI" sz="2400" dirty="0"/>
          </a:p>
          <a:p>
            <a:pPr marL="0" indent="0">
              <a:buNone/>
            </a:pPr>
            <a:endParaRPr lang="sl-SI" sz="2400" dirty="0" smtClean="0"/>
          </a:p>
          <a:p>
            <a:pPr marL="0" indent="0">
              <a:buNone/>
            </a:pPr>
            <a:endParaRPr lang="sl-SI" sz="2400" dirty="0"/>
          </a:p>
          <a:p>
            <a:pPr marL="0" indent="0">
              <a:buNone/>
            </a:pPr>
            <a:endParaRPr lang="sl-SI" sz="2400" dirty="0"/>
          </a:p>
          <a:p>
            <a:pPr marL="0" indent="0">
              <a:buNone/>
            </a:pPr>
            <a:endParaRPr lang="sl-SI" sz="2400" dirty="0" smtClean="0"/>
          </a:p>
          <a:p>
            <a:pPr marL="0" indent="0">
              <a:buNone/>
            </a:pPr>
            <a:endParaRPr lang="sl-SI" sz="2400" dirty="0" smtClean="0"/>
          </a:p>
          <a:p>
            <a:pPr marL="0" indent="0">
              <a:buNone/>
            </a:pPr>
            <a:endParaRPr lang="sl-SI" sz="24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7</a:t>
            </a:fld>
            <a:endParaRPr lang="en-US" dirty="0"/>
          </a:p>
        </p:txBody>
      </p:sp>
      <p:pic>
        <p:nvPicPr>
          <p:cNvPr id="2050" name="Picture 2" descr="C:\Users\Turk_j\Pictures\podlozni be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68" y="3356992"/>
            <a:ext cx="4680520" cy="2626010"/>
          </a:xfrm>
          <a:prstGeom prst="rect">
            <a:avLst/>
          </a:prstGeom>
          <a:noFill/>
          <a:extLst>
            <a:ext uri="{909E8E84-426E-40DD-AFC4-6F175D3DCCD1}">
              <a14:hiddenFill xmlns:a14="http://schemas.microsoft.com/office/drawing/2010/main">
                <a:solidFill>
                  <a:srgbClr val="FFFFFF"/>
                </a:solidFill>
              </a14:hiddenFill>
            </a:ext>
          </a:extLst>
        </p:spPr>
      </p:pic>
      <p:sp>
        <p:nvSpPr>
          <p:cNvPr id="8" name="Ograda vsebine 2"/>
          <p:cNvSpPr txBox="1">
            <a:spLocks/>
          </p:cNvSpPr>
          <p:nvPr/>
        </p:nvSpPr>
        <p:spPr>
          <a:xfrm>
            <a:off x="483568" y="5468219"/>
            <a:ext cx="2036924" cy="52251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sl-SI" sz="1600" dirty="0" smtClean="0"/>
          </a:p>
          <a:p>
            <a:pPr marL="0" indent="0">
              <a:buFont typeface="Arial" panose="020B0604020202020204" pitchFamily="34" charset="0"/>
              <a:buNone/>
            </a:pPr>
            <a:r>
              <a:rPr lang="sl-SI" sz="1600" dirty="0" err="1" smtClean="0">
                <a:solidFill>
                  <a:schemeClr val="bg1"/>
                </a:solidFill>
              </a:rPr>
              <a:t>Source</a:t>
            </a:r>
            <a:r>
              <a:rPr lang="sl-SI" sz="1600" dirty="0" smtClean="0">
                <a:solidFill>
                  <a:schemeClr val="bg1"/>
                </a:solidFill>
              </a:rPr>
              <a:t>:</a:t>
            </a:r>
            <a:r>
              <a:rPr lang="sl-SI" sz="1600" dirty="0">
                <a:solidFill>
                  <a:schemeClr val="bg1"/>
                </a:solidFill>
              </a:rPr>
              <a:t> </a:t>
            </a:r>
            <a:r>
              <a:rPr lang="sl-SI" sz="1600" dirty="0" smtClean="0">
                <a:solidFill>
                  <a:schemeClr val="bg1"/>
                </a:solidFill>
              </a:rPr>
              <a:t>Internet</a:t>
            </a:r>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p:txBody>
      </p:sp>
      <p:sp>
        <p:nvSpPr>
          <p:cNvPr id="7" name="Naslov 1"/>
          <p:cNvSpPr>
            <a:spLocks noGrp="1"/>
          </p:cNvSpPr>
          <p:nvPr>
            <p:ph type="title"/>
          </p:nvPr>
        </p:nvSpPr>
        <p:spPr>
          <a:xfrm>
            <a:off x="499567" y="116632"/>
            <a:ext cx="8291264" cy="1143000"/>
          </a:xfrm>
        </p:spPr>
        <p:txBody>
          <a:bodyPr/>
          <a:lstStyle/>
          <a:p>
            <a:r>
              <a:rPr lang="sl-SI" sz="2400" dirty="0" smtClean="0"/>
              <a:t>2.2 </a:t>
            </a:r>
            <a:r>
              <a:rPr lang="sl-SI" sz="2400" dirty="0" err="1" smtClean="0"/>
              <a:t>Two</a:t>
            </a:r>
            <a:r>
              <a:rPr lang="sl-SI" sz="2400" dirty="0" smtClean="0"/>
              <a:t> </a:t>
            </a:r>
            <a:r>
              <a:rPr lang="sl-SI" sz="2400" dirty="0" err="1" smtClean="0"/>
              <a:t>scenarios</a:t>
            </a:r>
            <a:endParaRPr lang="sl-SI" sz="2400" dirty="0"/>
          </a:p>
        </p:txBody>
      </p:sp>
      <p:pic>
        <p:nvPicPr>
          <p:cNvPr id="2" name="Picture 2" descr="C:\clanki v delu\z KONFERENCE Wascon\Recycling expo\slika\BETON S KATRANSKIM REZKANCEM 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480327"/>
            <a:ext cx="3569010" cy="237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9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2400" b="0" dirty="0" err="1" smtClean="0"/>
              <a:t>The</a:t>
            </a:r>
            <a:r>
              <a:rPr lang="sl-SI" sz="2400" b="0" dirty="0" smtClean="0"/>
              <a:t> </a:t>
            </a:r>
            <a:r>
              <a:rPr lang="sl-SI" sz="2400" b="0" dirty="0" err="1" smtClean="0"/>
              <a:t>mix</a:t>
            </a:r>
            <a:r>
              <a:rPr lang="sl-SI" sz="2400" b="0" dirty="0" smtClean="0"/>
              <a:t> </a:t>
            </a:r>
            <a:r>
              <a:rPr lang="sl-SI" sz="2400" b="0" dirty="0" err="1" smtClean="0"/>
              <a:t>proportions</a:t>
            </a:r>
            <a:r>
              <a:rPr lang="sl-SI" sz="2400" b="0" dirty="0" smtClean="0"/>
              <a:t> </a:t>
            </a:r>
            <a:r>
              <a:rPr lang="sl-SI" sz="2400" b="0" dirty="0" err="1" smtClean="0"/>
              <a:t>for</a:t>
            </a:r>
            <a:r>
              <a:rPr lang="sl-SI" sz="2400" b="0" dirty="0" smtClean="0"/>
              <a:t> </a:t>
            </a:r>
            <a:r>
              <a:rPr lang="sl-SI" sz="2400" b="0" dirty="0" err="1" smtClean="0"/>
              <a:t>conventional</a:t>
            </a:r>
            <a:r>
              <a:rPr lang="sl-SI" sz="2400" b="0" dirty="0" smtClean="0"/>
              <a:t> </a:t>
            </a:r>
            <a:r>
              <a:rPr lang="sl-SI" sz="2400" b="0" dirty="0" err="1" smtClean="0"/>
              <a:t>lean</a:t>
            </a:r>
            <a:r>
              <a:rPr lang="sl-SI" sz="2400" b="0" dirty="0" smtClean="0"/>
              <a:t> </a:t>
            </a:r>
            <a:r>
              <a:rPr lang="sl-SI" sz="2400" b="0" dirty="0" err="1" smtClean="0"/>
              <a:t>concrete</a:t>
            </a:r>
            <a:r>
              <a:rPr lang="sl-SI" sz="2400" b="0" dirty="0" smtClean="0"/>
              <a:t> </a:t>
            </a:r>
            <a:r>
              <a:rPr lang="sl-SI" sz="2400" b="0" dirty="0" err="1" smtClean="0"/>
              <a:t>and</a:t>
            </a:r>
            <a:r>
              <a:rPr lang="sl-SI" sz="2400" b="0" dirty="0" smtClean="0"/>
              <a:t> </a:t>
            </a:r>
            <a:r>
              <a:rPr lang="sl-SI" sz="2400" b="0" dirty="0" err="1" smtClean="0"/>
              <a:t>recycled</a:t>
            </a:r>
            <a:r>
              <a:rPr lang="sl-SI" sz="2400" b="0" dirty="0" smtClean="0"/>
              <a:t> </a:t>
            </a:r>
            <a:r>
              <a:rPr lang="sl-SI" sz="2400" b="0" dirty="0" err="1" smtClean="0"/>
              <a:t>lean</a:t>
            </a:r>
            <a:r>
              <a:rPr lang="sl-SI" sz="2400" b="0" dirty="0" smtClean="0"/>
              <a:t> </a:t>
            </a:r>
            <a:r>
              <a:rPr lang="sl-SI" sz="2400" b="0" dirty="0" err="1" smtClean="0"/>
              <a:t>concrete</a:t>
            </a:r>
            <a:r>
              <a:rPr lang="sl-SI" sz="2400" b="0" dirty="0" smtClean="0"/>
              <a:t>:</a:t>
            </a:r>
            <a:endParaRPr lang="sl-SI" sz="2400" b="0" dirty="0"/>
          </a:p>
        </p:txBody>
      </p:sp>
      <p:graphicFrame>
        <p:nvGraphicFramePr>
          <p:cNvPr id="6" name="Ograda vsebine 5"/>
          <p:cNvGraphicFramePr>
            <a:graphicFrameLocks noGrp="1"/>
          </p:cNvGraphicFramePr>
          <p:nvPr>
            <p:ph idx="1"/>
            <p:extLst>
              <p:ext uri="{D42A27DB-BD31-4B8C-83A1-F6EECF244321}">
                <p14:modId xmlns:p14="http://schemas.microsoft.com/office/powerpoint/2010/main" val="403215300"/>
              </p:ext>
            </p:extLst>
          </p:nvPr>
        </p:nvGraphicFramePr>
        <p:xfrm>
          <a:off x="539552" y="1916832"/>
          <a:ext cx="7848874" cy="3960441"/>
        </p:xfrm>
        <a:graphic>
          <a:graphicData uri="http://schemas.openxmlformats.org/drawingml/2006/table">
            <a:tbl>
              <a:tblPr firstRow="1" firstCol="1" lastRow="1" lastCol="1" bandRow="1" bandCol="1">
                <a:tableStyleId>{5C22544A-7EE6-4342-B048-85BDC9FD1C3A}</a:tableStyleId>
              </a:tblPr>
              <a:tblGrid>
                <a:gridCol w="2678811"/>
                <a:gridCol w="1322473"/>
                <a:gridCol w="1719302"/>
                <a:gridCol w="2128288"/>
              </a:tblGrid>
              <a:tr h="913950">
                <a:tc>
                  <a:txBody>
                    <a:bodyPr/>
                    <a:lstStyle/>
                    <a:p>
                      <a:pPr>
                        <a:spcAft>
                          <a:spcPts val="0"/>
                        </a:spcAft>
                      </a:pPr>
                      <a:r>
                        <a:rPr lang="en-US" sz="1400" dirty="0">
                          <a:effectLst/>
                        </a:rPr>
                        <a:t>Constituent material</a:t>
                      </a:r>
                      <a:endParaRPr lang="sl-SI" sz="1400" dirty="0">
                        <a:effectLst/>
                        <a:latin typeface="Times New Roman"/>
                        <a:ea typeface="Times New Roman"/>
                      </a:endParaRPr>
                    </a:p>
                  </a:txBody>
                  <a:tcPr marL="68580" marR="68580" marT="0" marB="0"/>
                </a:tc>
                <a:tc>
                  <a:txBody>
                    <a:bodyPr/>
                    <a:lstStyle/>
                    <a:p>
                      <a:pPr>
                        <a:spcAft>
                          <a:spcPts val="0"/>
                        </a:spcAft>
                      </a:pPr>
                      <a:r>
                        <a:rPr lang="en-US" sz="1400" dirty="0">
                          <a:solidFill>
                            <a:schemeClr val="bg1"/>
                          </a:solidFill>
                          <a:effectLst/>
                        </a:rPr>
                        <a:t>Unit</a:t>
                      </a:r>
                      <a:endParaRPr lang="sl-SI" sz="1400" dirty="0">
                        <a:solidFill>
                          <a:schemeClr val="bg1"/>
                        </a:solidFill>
                        <a:effectLst/>
                        <a:latin typeface="Times New Roman"/>
                        <a:ea typeface="Times New Roman"/>
                      </a:endParaRPr>
                    </a:p>
                  </a:txBody>
                  <a:tcPr marL="68580" marR="68580" marT="0" marB="0"/>
                </a:tc>
                <a:tc>
                  <a:txBody>
                    <a:bodyPr/>
                    <a:lstStyle/>
                    <a:p>
                      <a:pPr>
                        <a:spcAft>
                          <a:spcPts val="0"/>
                        </a:spcAft>
                      </a:pPr>
                      <a:r>
                        <a:rPr lang="en-US" sz="1400" dirty="0">
                          <a:solidFill>
                            <a:schemeClr val="bg1"/>
                          </a:solidFill>
                          <a:effectLst/>
                        </a:rPr>
                        <a:t>Conventional concrete</a:t>
                      </a:r>
                      <a:endParaRPr lang="sl-SI" sz="1400" dirty="0">
                        <a:solidFill>
                          <a:schemeClr val="bg1"/>
                        </a:solidFill>
                        <a:effectLst/>
                      </a:endParaRPr>
                    </a:p>
                    <a:p>
                      <a:pPr>
                        <a:spcAft>
                          <a:spcPts val="0"/>
                        </a:spcAft>
                      </a:pPr>
                      <a:r>
                        <a:rPr lang="en-US" sz="1200" dirty="0">
                          <a:solidFill>
                            <a:schemeClr val="bg1"/>
                          </a:solidFill>
                          <a:effectLst/>
                          <a:highlight>
                            <a:srgbClr val="FFFF00"/>
                          </a:highlight>
                        </a:rPr>
                        <a:t> </a:t>
                      </a:r>
                      <a:endParaRPr lang="sl-SI" sz="1200" dirty="0">
                        <a:solidFill>
                          <a:schemeClr val="bg1"/>
                        </a:solidFill>
                        <a:effectLst/>
                        <a:latin typeface="Times New Roman"/>
                        <a:ea typeface="Times New Roman"/>
                      </a:endParaRPr>
                    </a:p>
                  </a:txBody>
                  <a:tcPr marL="68580" marR="68580" marT="0" marB="0"/>
                </a:tc>
                <a:tc>
                  <a:txBody>
                    <a:bodyPr/>
                    <a:lstStyle/>
                    <a:p>
                      <a:pPr>
                        <a:spcAft>
                          <a:spcPts val="0"/>
                        </a:spcAft>
                      </a:pPr>
                      <a:r>
                        <a:rPr lang="en-US" sz="1400" dirty="0">
                          <a:solidFill>
                            <a:schemeClr val="bg1"/>
                          </a:solidFill>
                          <a:effectLst/>
                        </a:rPr>
                        <a:t>Concrete with 40 %</a:t>
                      </a:r>
                      <a:endParaRPr lang="sl-SI" sz="1400" dirty="0">
                        <a:solidFill>
                          <a:schemeClr val="bg1"/>
                        </a:solidFill>
                        <a:effectLst/>
                      </a:endParaRPr>
                    </a:p>
                    <a:p>
                      <a:pPr>
                        <a:spcAft>
                          <a:spcPts val="0"/>
                        </a:spcAft>
                      </a:pPr>
                      <a:r>
                        <a:rPr lang="en-US" sz="1400" dirty="0">
                          <a:solidFill>
                            <a:schemeClr val="bg1"/>
                          </a:solidFill>
                          <a:effectLst/>
                        </a:rPr>
                        <a:t>of recycled </a:t>
                      </a:r>
                      <a:r>
                        <a:rPr lang="sl-SI" sz="1400" dirty="0" smtClean="0">
                          <a:solidFill>
                            <a:schemeClr val="bg1"/>
                          </a:solidFill>
                          <a:effectLst/>
                        </a:rPr>
                        <a:t> </a:t>
                      </a:r>
                      <a:r>
                        <a:rPr lang="en-US" sz="1400" dirty="0" smtClean="0">
                          <a:solidFill>
                            <a:schemeClr val="bg1"/>
                          </a:solidFill>
                          <a:effectLst/>
                        </a:rPr>
                        <a:t>materials</a:t>
                      </a:r>
                      <a:endParaRPr lang="sl-SI" sz="1400" dirty="0">
                        <a:solidFill>
                          <a:schemeClr val="bg1"/>
                        </a:solidFill>
                        <a:effectLst/>
                        <a:latin typeface="Times New Roman"/>
                        <a:ea typeface="Times New Roman"/>
                      </a:endParaRPr>
                    </a:p>
                  </a:txBody>
                  <a:tcPr marL="68580" marR="68580" marT="0" marB="0"/>
                </a:tc>
              </a:tr>
              <a:tr h="304649">
                <a:tc>
                  <a:txBody>
                    <a:bodyPr/>
                    <a:lstStyle/>
                    <a:p>
                      <a:pPr>
                        <a:spcAft>
                          <a:spcPts val="0"/>
                        </a:spcAft>
                      </a:pPr>
                      <a:r>
                        <a:rPr lang="en-US" sz="1200">
                          <a:effectLst/>
                        </a:rPr>
                        <a:t> </a:t>
                      </a:r>
                      <a:endParaRPr lang="sl-SI" sz="1200">
                        <a:effectLst/>
                        <a:latin typeface="Times New Roman"/>
                        <a:ea typeface="Times New Roman"/>
                      </a:endParaRPr>
                    </a:p>
                  </a:txBody>
                  <a:tcPr marL="68580" marR="68580" marT="0" marB="0"/>
                </a:tc>
                <a:tc>
                  <a:txBody>
                    <a:bodyPr/>
                    <a:lstStyle/>
                    <a:p>
                      <a:pPr>
                        <a:spcAft>
                          <a:spcPts val="0"/>
                        </a:spcAft>
                      </a:pPr>
                      <a:r>
                        <a:rPr lang="en-US" sz="1200" dirty="0">
                          <a:solidFill>
                            <a:schemeClr val="bg1"/>
                          </a:solidFill>
                          <a:effectLst/>
                        </a:rPr>
                        <a:t> </a:t>
                      </a:r>
                      <a:endParaRPr lang="sl-SI" sz="1200"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spcAft>
                          <a:spcPts val="0"/>
                        </a:spcAft>
                      </a:pPr>
                      <a:r>
                        <a:rPr lang="en-US" sz="1200" dirty="0">
                          <a:solidFill>
                            <a:schemeClr val="bg1"/>
                          </a:solidFill>
                          <a:effectLst/>
                        </a:rPr>
                        <a:t> </a:t>
                      </a:r>
                      <a:endParaRPr lang="sl-SI" sz="1200"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spcAft>
                          <a:spcPts val="0"/>
                        </a:spcAft>
                      </a:pPr>
                      <a:r>
                        <a:rPr lang="en-US" sz="1200" dirty="0">
                          <a:solidFill>
                            <a:schemeClr val="bg1"/>
                          </a:solidFill>
                          <a:effectLst/>
                        </a:rPr>
                        <a:t> </a:t>
                      </a:r>
                      <a:endParaRPr lang="sl-SI" sz="1200" dirty="0">
                        <a:solidFill>
                          <a:schemeClr val="bg1"/>
                        </a:solidFill>
                        <a:effectLst/>
                        <a:latin typeface="Times New Roman"/>
                        <a:ea typeface="Times New Roman"/>
                      </a:endParaRPr>
                    </a:p>
                  </a:txBody>
                  <a:tcPr marL="68580" marR="68580" marT="0" marB="0">
                    <a:solidFill>
                      <a:schemeClr val="bg1">
                        <a:lumMod val="50000"/>
                      </a:schemeClr>
                    </a:solidFill>
                  </a:tcPr>
                </a:tc>
              </a:tr>
              <a:tr h="304649">
                <a:tc>
                  <a:txBody>
                    <a:bodyPr/>
                    <a:lstStyle/>
                    <a:p>
                      <a:pPr>
                        <a:spcAft>
                          <a:spcPts val="0"/>
                        </a:spcAft>
                      </a:pPr>
                      <a:r>
                        <a:rPr lang="en-US" sz="1400" dirty="0">
                          <a:effectLst/>
                        </a:rPr>
                        <a:t>Cement (CEM II 42.5)</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dirty="0">
                          <a:solidFill>
                            <a:schemeClr val="bg1"/>
                          </a:solidFill>
                          <a:effectLst/>
                        </a:rPr>
                        <a:t>kg per m</a:t>
                      </a:r>
                      <a:r>
                        <a:rPr lang="en-US" sz="1400" baseline="30000" dirty="0">
                          <a:solidFill>
                            <a:schemeClr val="bg1"/>
                          </a:solidFill>
                          <a:effectLst/>
                        </a:rPr>
                        <a:t>3</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b="1" dirty="0">
                          <a:solidFill>
                            <a:schemeClr val="bg1"/>
                          </a:solidFill>
                          <a:effectLst/>
                        </a:rPr>
                        <a:t>260</a:t>
                      </a:r>
                      <a:endParaRPr lang="sl-SI" sz="1400" b="1"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260</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r h="304649">
                <a:tc>
                  <a:txBody>
                    <a:bodyPr/>
                    <a:lstStyle/>
                    <a:p>
                      <a:pPr>
                        <a:spcAft>
                          <a:spcPts val="0"/>
                        </a:spcAft>
                      </a:pPr>
                      <a:r>
                        <a:rPr lang="en-US" sz="1400" dirty="0">
                          <a:effectLst/>
                        </a:rPr>
                        <a:t>Aggregate</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a:solidFill>
                            <a:schemeClr val="bg1"/>
                          </a:solidFill>
                          <a:effectLst/>
                        </a:rPr>
                        <a:t>kg per m</a:t>
                      </a:r>
                      <a:r>
                        <a:rPr lang="en-US" sz="1400" baseline="30000">
                          <a:solidFill>
                            <a:schemeClr val="bg1"/>
                          </a:solidFill>
                          <a:effectLst/>
                        </a:rPr>
                        <a:t>3</a:t>
                      </a:r>
                      <a:endParaRPr lang="sl-SI" sz="140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b="1" dirty="0">
                          <a:solidFill>
                            <a:schemeClr val="bg1"/>
                          </a:solidFill>
                          <a:effectLst/>
                        </a:rPr>
                        <a:t> </a:t>
                      </a:r>
                      <a:endParaRPr lang="sl-SI" sz="1400" b="1"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 </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r h="304649">
                <a:tc>
                  <a:txBody>
                    <a:bodyPr/>
                    <a:lstStyle/>
                    <a:p>
                      <a:pPr>
                        <a:spcAft>
                          <a:spcPts val="0"/>
                        </a:spcAft>
                      </a:pPr>
                      <a:r>
                        <a:rPr lang="en-US" sz="1400" dirty="0">
                          <a:effectLst/>
                        </a:rPr>
                        <a:t>- dolomite 0/4 mm</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a:solidFill>
                            <a:schemeClr val="bg1"/>
                          </a:solidFill>
                          <a:effectLst/>
                        </a:rPr>
                        <a:t> </a:t>
                      </a:r>
                      <a:endParaRPr lang="sl-SI" sz="140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b="1" dirty="0">
                          <a:solidFill>
                            <a:schemeClr val="bg1"/>
                          </a:solidFill>
                          <a:effectLst/>
                        </a:rPr>
                        <a:t>1156</a:t>
                      </a:r>
                      <a:endParaRPr lang="sl-SI" sz="1400" b="1"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915</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r h="304649">
                <a:tc>
                  <a:txBody>
                    <a:bodyPr/>
                    <a:lstStyle/>
                    <a:p>
                      <a:pPr>
                        <a:spcAft>
                          <a:spcPts val="0"/>
                        </a:spcAft>
                      </a:pPr>
                      <a:r>
                        <a:rPr lang="en-US" sz="1400" dirty="0">
                          <a:effectLst/>
                        </a:rPr>
                        <a:t>- dolomite 4/8 mm</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a:solidFill>
                            <a:schemeClr val="bg1"/>
                          </a:solidFill>
                          <a:effectLst/>
                        </a:rPr>
                        <a:t> </a:t>
                      </a:r>
                      <a:endParaRPr lang="sl-SI" sz="140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b="1" dirty="0">
                          <a:solidFill>
                            <a:schemeClr val="bg1"/>
                          </a:solidFill>
                          <a:effectLst/>
                        </a:rPr>
                        <a:t>210</a:t>
                      </a:r>
                      <a:endParaRPr lang="sl-SI" sz="1400" b="1"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r h="304649">
                <a:tc>
                  <a:txBody>
                    <a:bodyPr/>
                    <a:lstStyle/>
                    <a:p>
                      <a:pPr>
                        <a:spcAft>
                          <a:spcPts val="0"/>
                        </a:spcAft>
                      </a:pPr>
                      <a:r>
                        <a:rPr lang="en-US" sz="1400" dirty="0">
                          <a:effectLst/>
                        </a:rPr>
                        <a:t>- dolomite 8/16 mm</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a:solidFill>
                            <a:schemeClr val="bg1"/>
                          </a:solidFill>
                          <a:effectLst/>
                        </a:rPr>
                        <a:t> </a:t>
                      </a:r>
                      <a:endParaRPr lang="sl-SI" sz="140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b="1" dirty="0">
                          <a:solidFill>
                            <a:schemeClr val="bg1"/>
                          </a:solidFill>
                          <a:effectLst/>
                        </a:rPr>
                        <a:t>737</a:t>
                      </a:r>
                      <a:endParaRPr lang="sl-SI" sz="1400" b="1"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305</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r h="609299">
                <a:tc>
                  <a:txBody>
                    <a:bodyPr/>
                    <a:lstStyle/>
                    <a:p>
                      <a:pPr>
                        <a:spcAft>
                          <a:spcPts val="0"/>
                        </a:spcAft>
                      </a:pPr>
                      <a:r>
                        <a:rPr lang="en-US" sz="1400" dirty="0">
                          <a:effectLst/>
                        </a:rPr>
                        <a:t>- reclaimed asphalt 0/16 mm</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a:solidFill>
                            <a:schemeClr val="bg1"/>
                          </a:solidFill>
                          <a:effectLst/>
                        </a:rPr>
                        <a:t> </a:t>
                      </a:r>
                      <a:endParaRPr lang="sl-SI" sz="140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b="1">
                          <a:solidFill>
                            <a:schemeClr val="bg1"/>
                          </a:solidFill>
                          <a:effectLst/>
                        </a:rPr>
                        <a:t>/</a:t>
                      </a:r>
                      <a:endParaRPr lang="sl-SI" sz="1400" b="1">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729</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r h="304649">
                <a:tc>
                  <a:txBody>
                    <a:bodyPr/>
                    <a:lstStyle/>
                    <a:p>
                      <a:pPr>
                        <a:spcAft>
                          <a:spcPts val="0"/>
                        </a:spcAft>
                      </a:pPr>
                      <a:r>
                        <a:rPr lang="en-US" sz="1400" dirty="0">
                          <a:effectLst/>
                        </a:rPr>
                        <a:t>Water</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a:solidFill>
                            <a:schemeClr val="bg1"/>
                          </a:solidFill>
                          <a:effectLst/>
                        </a:rPr>
                        <a:t>litres per m</a:t>
                      </a:r>
                      <a:r>
                        <a:rPr lang="en-US" sz="1400" baseline="30000">
                          <a:solidFill>
                            <a:schemeClr val="bg1"/>
                          </a:solidFill>
                          <a:effectLst/>
                        </a:rPr>
                        <a:t>3</a:t>
                      </a:r>
                      <a:endParaRPr lang="sl-SI" sz="140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b="1" dirty="0">
                          <a:solidFill>
                            <a:schemeClr val="bg1"/>
                          </a:solidFill>
                          <a:effectLst/>
                        </a:rPr>
                        <a:t>160</a:t>
                      </a:r>
                      <a:endParaRPr lang="sl-SI" sz="1400" b="1"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155</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r h="304649">
                <a:tc>
                  <a:txBody>
                    <a:bodyPr/>
                    <a:lstStyle/>
                    <a:p>
                      <a:pPr>
                        <a:spcAft>
                          <a:spcPts val="0"/>
                        </a:spcAft>
                      </a:pPr>
                      <a:r>
                        <a:rPr lang="en-US" sz="1400" dirty="0">
                          <a:effectLst/>
                        </a:rPr>
                        <a:t>Plasticizer</a:t>
                      </a:r>
                      <a:endParaRPr lang="sl-SI" sz="1400" dirty="0">
                        <a:effectLst/>
                        <a:latin typeface="Times New Roman"/>
                        <a:ea typeface="Times New Roman"/>
                      </a:endParaRPr>
                    </a:p>
                  </a:txBody>
                  <a:tcPr marL="68580" marR="68580" marT="0" marB="0"/>
                </a:tc>
                <a:tc>
                  <a:txBody>
                    <a:bodyPr/>
                    <a:lstStyle/>
                    <a:p>
                      <a:pPr algn="ctr">
                        <a:spcAft>
                          <a:spcPts val="0"/>
                        </a:spcAft>
                      </a:pPr>
                      <a:r>
                        <a:rPr lang="en-US" sz="1400" b="0" dirty="0">
                          <a:solidFill>
                            <a:schemeClr val="bg1"/>
                          </a:solidFill>
                          <a:effectLst/>
                        </a:rPr>
                        <a:t>kg per m</a:t>
                      </a:r>
                      <a:r>
                        <a:rPr lang="en-US" sz="1400" b="0" baseline="30000" dirty="0">
                          <a:solidFill>
                            <a:schemeClr val="bg1"/>
                          </a:solidFill>
                          <a:effectLst/>
                        </a:rPr>
                        <a:t>3</a:t>
                      </a:r>
                      <a:endParaRPr lang="sl-SI" sz="1400" b="0"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1.2</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c>
                  <a:txBody>
                    <a:bodyPr/>
                    <a:lstStyle/>
                    <a:p>
                      <a:pPr algn="ctr">
                        <a:spcAft>
                          <a:spcPts val="0"/>
                        </a:spcAft>
                      </a:pPr>
                      <a:r>
                        <a:rPr lang="en-US" sz="1400" dirty="0">
                          <a:solidFill>
                            <a:schemeClr val="bg1"/>
                          </a:solidFill>
                          <a:effectLst/>
                        </a:rPr>
                        <a:t>1.2</a:t>
                      </a:r>
                      <a:endParaRPr lang="sl-SI" sz="1400" dirty="0">
                        <a:solidFill>
                          <a:schemeClr val="bg1"/>
                        </a:solidFill>
                        <a:effectLst/>
                        <a:latin typeface="Times New Roman"/>
                        <a:ea typeface="Times New Roman"/>
                      </a:endParaRPr>
                    </a:p>
                  </a:txBody>
                  <a:tcPr marL="68580" marR="68580" marT="0" marB="0">
                    <a:solidFill>
                      <a:schemeClr val="bg1">
                        <a:lumMod val="50000"/>
                      </a:schemeClr>
                    </a:solidFill>
                  </a:tcPr>
                </a:tc>
              </a:tr>
            </a:tbl>
          </a:graphicData>
        </a:graphic>
      </p:graphicFrame>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8</a:t>
            </a:fld>
            <a:endParaRPr lang="en-US" dirty="0"/>
          </a:p>
        </p:txBody>
      </p:sp>
    </p:spTree>
    <p:extLst>
      <p:ext uri="{BB962C8B-B14F-4D97-AF65-F5344CB8AC3E}">
        <p14:creationId xmlns:p14="http://schemas.microsoft.com/office/powerpoint/2010/main" val="2862297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332656"/>
            <a:ext cx="8291264" cy="6120680"/>
          </a:xfrm>
        </p:spPr>
        <p:txBody>
          <a:bodyPr>
            <a:noAutofit/>
          </a:bodyPr>
          <a:lstStyle/>
          <a:p>
            <a:r>
              <a:rPr lang="sl-SI" sz="2400" b="1" dirty="0" err="1" smtClean="0"/>
              <a:t>Second</a:t>
            </a:r>
            <a:r>
              <a:rPr lang="en-GB" sz="2400" b="1" dirty="0" smtClean="0"/>
              <a:t> scenario</a:t>
            </a:r>
            <a:r>
              <a:rPr lang="sl-SI" sz="2400" b="1" dirty="0" smtClean="0"/>
              <a:t>:</a:t>
            </a:r>
            <a:r>
              <a:rPr lang="en-GB" sz="2400" b="1" dirty="0" smtClean="0"/>
              <a:t> </a:t>
            </a:r>
            <a:r>
              <a:rPr lang="en-GB" sz="2400" dirty="0" smtClean="0"/>
              <a:t>tar-</a:t>
            </a:r>
            <a:r>
              <a:rPr lang="en-GB" sz="2400" dirty="0" err="1" smtClean="0"/>
              <a:t>conta</a:t>
            </a:r>
            <a:r>
              <a:rPr lang="sl-SI" sz="2400" dirty="0" err="1" smtClean="0"/>
              <a:t>ining</a:t>
            </a:r>
            <a:r>
              <a:rPr lang="en-GB" sz="2400" dirty="0" smtClean="0"/>
              <a:t> </a:t>
            </a:r>
            <a:r>
              <a:rPr lang="en-GB" sz="2400" dirty="0"/>
              <a:t>reclaimed asphalt is simply considered as a type of hazardous waste. In this case it would be incinerated at an incineration plant. </a:t>
            </a:r>
            <a:endParaRPr lang="sl-SI" sz="2400" dirty="0" smtClean="0">
              <a:solidFill>
                <a:srgbClr val="FF0000"/>
              </a:solidFill>
            </a:endParaRPr>
          </a:p>
          <a:p>
            <a:endParaRPr lang="sl-SI" sz="2400" dirty="0">
              <a:solidFill>
                <a:srgbClr val="FF0000"/>
              </a:solidFill>
            </a:endParaRPr>
          </a:p>
          <a:p>
            <a:endParaRPr lang="sl-SI" sz="2400" dirty="0" smtClean="0">
              <a:solidFill>
                <a:srgbClr val="FF0000"/>
              </a:solidFill>
            </a:endParaRPr>
          </a:p>
          <a:p>
            <a:endParaRPr lang="sl-SI" sz="2400" dirty="0">
              <a:solidFill>
                <a:srgbClr val="FF0000"/>
              </a:solidFill>
            </a:endParaRPr>
          </a:p>
          <a:p>
            <a:endParaRPr lang="sl-SI" sz="2400" dirty="0" smtClean="0">
              <a:solidFill>
                <a:srgbClr val="FF0000"/>
              </a:solidFill>
            </a:endParaRPr>
          </a:p>
          <a:p>
            <a:endParaRPr lang="sl-SI" sz="2400" dirty="0">
              <a:solidFill>
                <a:srgbClr val="FF0000"/>
              </a:solidFill>
            </a:endParaRPr>
          </a:p>
          <a:p>
            <a:endParaRPr lang="sl-SI" sz="2400" dirty="0" smtClean="0">
              <a:solidFill>
                <a:srgbClr val="FF0000"/>
              </a:solidFill>
            </a:endParaRPr>
          </a:p>
          <a:p>
            <a:endParaRPr lang="sl-SI" sz="2400" dirty="0">
              <a:solidFill>
                <a:srgbClr val="FF0000"/>
              </a:solidFill>
            </a:endParaRPr>
          </a:p>
          <a:p>
            <a:endParaRPr lang="sl-SI" sz="2400" dirty="0" smtClean="0"/>
          </a:p>
          <a:p>
            <a:pPr marL="0" indent="0">
              <a:buNone/>
            </a:pPr>
            <a:endParaRPr lang="sl-SI" sz="2400" dirty="0" smtClean="0"/>
          </a:p>
          <a:p>
            <a:pPr marL="0" indent="0">
              <a:buNone/>
            </a:pPr>
            <a:r>
              <a:rPr lang="en-GB" sz="2400" dirty="0" smtClean="0"/>
              <a:t>The </a:t>
            </a:r>
            <a:r>
              <a:rPr lang="en-GB" sz="2400" b="1" dirty="0"/>
              <a:t>functional unit</a:t>
            </a:r>
            <a:r>
              <a:rPr lang="en-GB" sz="2400" dirty="0"/>
              <a:t> is treatment with 1000 kg of reclaimed asphalt. </a:t>
            </a:r>
            <a:endParaRPr lang="sl-SI" sz="2400" dirty="0"/>
          </a:p>
          <a:p>
            <a:endParaRPr lang="sl-SI" sz="2400" dirty="0" smtClean="0">
              <a:solidFill>
                <a:srgbClr val="FF0000"/>
              </a:solidFill>
            </a:endParaRPr>
          </a:p>
          <a:p>
            <a:endParaRPr lang="sl-SI" sz="2400" dirty="0">
              <a:solidFill>
                <a:srgbClr val="FF0000"/>
              </a:solidFill>
            </a:endParaRPr>
          </a:p>
          <a:p>
            <a:endParaRPr lang="sl-SI" sz="2400" dirty="0" smtClean="0">
              <a:solidFill>
                <a:srgbClr val="FF0000"/>
              </a:solidFill>
            </a:endParaRPr>
          </a:p>
          <a:p>
            <a:endParaRPr lang="sl-SI" sz="2400" dirty="0">
              <a:solidFill>
                <a:srgbClr val="FF0000"/>
              </a:solidFill>
            </a:endParaRPr>
          </a:p>
          <a:p>
            <a:pPr marL="0" indent="0">
              <a:buNone/>
            </a:pPr>
            <a:r>
              <a:rPr lang="en-GB" sz="2400" dirty="0"/>
              <a:t> </a:t>
            </a:r>
            <a:endParaRPr lang="sl-SI" sz="2400" dirty="0"/>
          </a:p>
        </p:txBody>
      </p:sp>
      <p:sp>
        <p:nvSpPr>
          <p:cNvPr id="4" name="Ograda noge 3"/>
          <p:cNvSpPr>
            <a:spLocks noGrp="1"/>
          </p:cNvSpPr>
          <p:nvPr>
            <p:ph type="ftr" sz="quarter" idx="11"/>
          </p:nvPr>
        </p:nvSpPr>
        <p:spPr/>
        <p:txBody>
          <a:bodyPr/>
          <a:lstStyle/>
          <a:p>
            <a:endParaRPr lang="en-US" dirty="0"/>
          </a:p>
        </p:txBody>
      </p:sp>
      <p:sp>
        <p:nvSpPr>
          <p:cNvPr id="5" name="Ograda številke diapozitiva 4"/>
          <p:cNvSpPr>
            <a:spLocks noGrp="1"/>
          </p:cNvSpPr>
          <p:nvPr>
            <p:ph type="sldNum" sz="quarter" idx="4"/>
          </p:nvPr>
        </p:nvSpPr>
        <p:spPr/>
        <p:txBody>
          <a:bodyPr/>
          <a:lstStyle/>
          <a:p>
            <a:fld id="{5CA0CF4E-9B7A-4C5E-B29D-6FD8CE451A2A}" type="slidenum">
              <a:rPr lang="en-US" smtClean="0"/>
              <a:pPr/>
              <a:t>9</a:t>
            </a:fld>
            <a:endParaRPr lang="en-US" dirty="0"/>
          </a:p>
        </p:txBody>
      </p:sp>
      <p:pic>
        <p:nvPicPr>
          <p:cNvPr id="2050" name="Picture 2" descr="C:\Users\Turk_j\Pictures\sezigalnic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22371"/>
            <a:ext cx="4536504" cy="3315137"/>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vsebine 2"/>
          <p:cNvSpPr txBox="1">
            <a:spLocks/>
          </p:cNvSpPr>
          <p:nvPr/>
        </p:nvSpPr>
        <p:spPr>
          <a:xfrm>
            <a:off x="6527601" y="4899620"/>
            <a:ext cx="2036924" cy="5225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l-SI" sz="1600" dirty="0" err="1" smtClean="0"/>
              <a:t>Source</a:t>
            </a:r>
            <a:r>
              <a:rPr lang="sl-SI" sz="1600" dirty="0" smtClean="0"/>
              <a:t>:</a:t>
            </a:r>
            <a:r>
              <a:rPr lang="sl-SI" sz="1600" dirty="0"/>
              <a:t> </a:t>
            </a:r>
            <a:r>
              <a:rPr lang="sl-SI" sz="1600" dirty="0" smtClean="0"/>
              <a:t>Internet</a:t>
            </a:r>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a:p>
            <a:endParaRPr lang="sl-SI" sz="2600" dirty="0" smtClean="0"/>
          </a:p>
        </p:txBody>
      </p:sp>
    </p:spTree>
    <p:extLst>
      <p:ext uri="{BB962C8B-B14F-4D97-AF65-F5344CB8AC3E}">
        <p14:creationId xmlns:p14="http://schemas.microsoft.com/office/powerpoint/2010/main" val="3385456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ZAG_prezentacij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ZAG_prezentacija_template</Template>
  <TotalTime>1357</TotalTime>
  <Words>1133</Words>
  <Application>Microsoft Office PowerPoint</Application>
  <PresentationFormat>Diaprojekcija na zaslonu (4:3)</PresentationFormat>
  <Paragraphs>233</Paragraphs>
  <Slides>24</Slides>
  <Notes>2</Notes>
  <HiddenSlides>0</HiddenSlides>
  <MMClips>0</MMClips>
  <ScaleCrop>false</ScaleCrop>
  <HeadingPairs>
    <vt:vector size="4" baseType="variant">
      <vt:variant>
        <vt:lpstr>Tema</vt:lpstr>
      </vt:variant>
      <vt:variant>
        <vt:i4>1</vt:i4>
      </vt:variant>
      <vt:variant>
        <vt:lpstr>Naslovi diapozitivov</vt:lpstr>
      </vt:variant>
      <vt:variant>
        <vt:i4>24</vt:i4>
      </vt:variant>
    </vt:vector>
  </HeadingPairs>
  <TitlesOfParts>
    <vt:vector size="25" baseType="lpstr">
      <vt:lpstr>ZAG_prezentacija_template</vt:lpstr>
      <vt:lpstr>Tar-containing reclaimed asphalt</vt:lpstr>
      <vt:lpstr>1. Introduction</vt:lpstr>
      <vt:lpstr>PowerPointova predstavitev</vt:lpstr>
      <vt:lpstr>PowerPointova predstavitev</vt:lpstr>
      <vt:lpstr>1.1 The problem</vt:lpstr>
      <vt:lpstr>2. Goal</vt:lpstr>
      <vt:lpstr>2.2 Two scenarios</vt:lpstr>
      <vt:lpstr>The mix proportions for conventional lean concrete and recycled lean concrete:</vt:lpstr>
      <vt:lpstr>PowerPointova predstavitev</vt:lpstr>
      <vt:lpstr>PowerPointova predstavitev</vt:lpstr>
      <vt:lpstr>2.2.1 The recycling scenario</vt:lpstr>
      <vt:lpstr>2.2.2 The incineration scenario</vt:lpstr>
      <vt:lpstr>PowerPointova predstavitev</vt:lpstr>
      <vt:lpstr>PowerPointova predstavitev</vt:lpstr>
      <vt:lpstr>- Recycling scenario</vt:lpstr>
      <vt:lpstr>- Incineration scenario</vt:lpstr>
      <vt:lpstr>- Recycling scenario</vt:lpstr>
      <vt:lpstr>- Incineration scenario</vt:lpstr>
      <vt:lpstr>- Recycling scenario</vt:lpstr>
      <vt:lpstr>- Incineration scenario</vt:lpstr>
      <vt:lpstr>Relative comparison of two scenarios</vt:lpstr>
      <vt:lpstr>4. Conclusions</vt:lpstr>
      <vt:lpstr>PowerPointova predstavitev</vt:lpstr>
      <vt:lpstr> Hvala! Thank you for attention!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Janez Turk</dc:creator>
  <cp:lastModifiedBy>Janez Turk</cp:lastModifiedBy>
  <cp:revision>119</cp:revision>
  <cp:lastPrinted>2015-07-15T11:10:17Z</cp:lastPrinted>
  <dcterms:created xsi:type="dcterms:W3CDTF">2015-06-22T10:15:54Z</dcterms:created>
  <dcterms:modified xsi:type="dcterms:W3CDTF">2015-07-17T09:39:56Z</dcterms:modified>
</cp:coreProperties>
</file>