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70" r:id="rId3"/>
    <p:sldId id="269" r:id="rId4"/>
    <p:sldId id="296" r:id="rId5"/>
    <p:sldId id="288" r:id="rId6"/>
    <p:sldId id="271" r:id="rId7"/>
    <p:sldId id="290" r:id="rId8"/>
    <p:sldId id="273" r:id="rId9"/>
    <p:sldId id="289" r:id="rId10"/>
    <p:sldId id="291" r:id="rId11"/>
    <p:sldId id="292" r:id="rId12"/>
    <p:sldId id="276" r:id="rId13"/>
    <p:sldId id="277" r:id="rId14"/>
    <p:sldId id="278" r:id="rId15"/>
    <p:sldId id="279" r:id="rId16"/>
    <p:sldId id="280" r:id="rId17"/>
    <p:sldId id="281" r:id="rId18"/>
    <p:sldId id="282" r:id="rId19"/>
    <p:sldId id="284" r:id="rId20"/>
    <p:sldId id="285" r:id="rId21"/>
    <p:sldId id="293" r:id="rId22"/>
    <p:sldId id="294" r:id="rId23"/>
    <p:sldId id="295" r:id="rId24"/>
    <p:sldId id="259" r:id="rId25"/>
    <p:sldId id="266" r:id="rId26"/>
    <p:sldId id="268" r:id="rId27"/>
  </p:sldIdLst>
  <p:sldSz cx="9144000" cy="6858000" type="screen4x3"/>
  <p:notesSz cx="9144000" cy="6858000"/>
  <p:defaultTextStyle>
    <a:defPPr>
      <a:defRPr lang="en-US"/>
    </a:defPPr>
    <a:lvl1pPr marL="0" algn="l" defTabSz="457162" rtl="0" eaLnBrk="1" latinLnBrk="0" hangingPunct="1">
      <a:defRPr sz="1800" kern="1200">
        <a:solidFill>
          <a:schemeClr val="tx1"/>
        </a:solidFill>
        <a:latin typeface="+mn-lt"/>
        <a:ea typeface="+mn-ea"/>
        <a:cs typeface="+mn-cs"/>
      </a:defRPr>
    </a:lvl1pPr>
    <a:lvl2pPr marL="457162" algn="l" defTabSz="457162" rtl="0" eaLnBrk="1" latinLnBrk="0" hangingPunct="1">
      <a:defRPr sz="1800" kern="1200">
        <a:solidFill>
          <a:schemeClr val="tx1"/>
        </a:solidFill>
        <a:latin typeface="+mn-lt"/>
        <a:ea typeface="+mn-ea"/>
        <a:cs typeface="+mn-cs"/>
      </a:defRPr>
    </a:lvl2pPr>
    <a:lvl3pPr marL="914325" algn="l" defTabSz="457162" rtl="0" eaLnBrk="1" latinLnBrk="0" hangingPunct="1">
      <a:defRPr sz="1800" kern="1200">
        <a:solidFill>
          <a:schemeClr val="tx1"/>
        </a:solidFill>
        <a:latin typeface="+mn-lt"/>
        <a:ea typeface="+mn-ea"/>
        <a:cs typeface="+mn-cs"/>
      </a:defRPr>
    </a:lvl3pPr>
    <a:lvl4pPr marL="1371487" algn="l" defTabSz="457162" rtl="0" eaLnBrk="1" latinLnBrk="0" hangingPunct="1">
      <a:defRPr sz="1800" kern="1200">
        <a:solidFill>
          <a:schemeClr val="tx1"/>
        </a:solidFill>
        <a:latin typeface="+mn-lt"/>
        <a:ea typeface="+mn-ea"/>
        <a:cs typeface="+mn-cs"/>
      </a:defRPr>
    </a:lvl4pPr>
    <a:lvl5pPr marL="1828650" algn="l" defTabSz="457162" rtl="0" eaLnBrk="1" latinLnBrk="0" hangingPunct="1">
      <a:defRPr sz="1800" kern="1200">
        <a:solidFill>
          <a:schemeClr val="tx1"/>
        </a:solidFill>
        <a:latin typeface="+mn-lt"/>
        <a:ea typeface="+mn-ea"/>
        <a:cs typeface="+mn-cs"/>
      </a:defRPr>
    </a:lvl5pPr>
    <a:lvl6pPr marL="2285812" algn="l" defTabSz="457162" rtl="0" eaLnBrk="1" latinLnBrk="0" hangingPunct="1">
      <a:defRPr sz="1800" kern="1200">
        <a:solidFill>
          <a:schemeClr val="tx1"/>
        </a:solidFill>
        <a:latin typeface="+mn-lt"/>
        <a:ea typeface="+mn-ea"/>
        <a:cs typeface="+mn-cs"/>
      </a:defRPr>
    </a:lvl6pPr>
    <a:lvl7pPr marL="2742975" algn="l" defTabSz="457162" rtl="0" eaLnBrk="1" latinLnBrk="0" hangingPunct="1">
      <a:defRPr sz="1800" kern="1200">
        <a:solidFill>
          <a:schemeClr val="tx1"/>
        </a:solidFill>
        <a:latin typeface="+mn-lt"/>
        <a:ea typeface="+mn-ea"/>
        <a:cs typeface="+mn-cs"/>
      </a:defRPr>
    </a:lvl7pPr>
    <a:lvl8pPr marL="3200137" algn="l" defTabSz="457162" rtl="0" eaLnBrk="1" latinLnBrk="0" hangingPunct="1">
      <a:defRPr sz="1800" kern="1200">
        <a:solidFill>
          <a:schemeClr val="tx1"/>
        </a:solidFill>
        <a:latin typeface="+mn-lt"/>
        <a:ea typeface="+mn-ea"/>
        <a:cs typeface="+mn-cs"/>
      </a:defRPr>
    </a:lvl8pPr>
    <a:lvl9pPr marL="3657300" algn="l" defTabSz="45716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37">
          <p15:clr>
            <a:srgbClr val="A4A3A4"/>
          </p15:clr>
        </p15:guide>
        <p15:guide id="2" pos="5759">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A834"/>
    <a:srgbClr val="FFC738"/>
    <a:srgbClr val="FF6D2A"/>
    <a:srgbClr val="FF0202"/>
    <a:srgbClr val="ED0202"/>
    <a:srgbClr val="0A91FF"/>
    <a:srgbClr val="0055FF"/>
    <a:srgbClr val="0043C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5" autoAdjust="0"/>
    <p:restoredTop sz="84914" autoAdjust="0"/>
  </p:normalViewPr>
  <p:slideViewPr>
    <p:cSldViewPr snapToGrid="0" snapToObjects="1" showGuides="1">
      <p:cViewPr varScale="1">
        <p:scale>
          <a:sx n="78" d="100"/>
          <a:sy n="78" d="100"/>
        </p:scale>
        <p:origin x="-1728" y="-84"/>
      </p:cViewPr>
      <p:guideLst>
        <p:guide orient="horz" pos="1137"/>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91" d="100"/>
          <a:sy n="191" d="100"/>
        </p:scale>
        <p:origin x="-4024" y="-10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466E4738-3B24-E843-8F39-7F85259F59E8}" type="datetimeFigureOut">
              <a:rPr lang="en-US" smtClean="0"/>
              <a:t>7/27/2015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43E811FA-99BE-1848-A7A3-CFDC37CD4C00}" type="slidenum">
              <a:rPr lang="en-US" smtClean="0"/>
              <a:t>‹#›</a:t>
            </a:fld>
            <a:endParaRPr lang="en-US"/>
          </a:p>
        </p:txBody>
      </p:sp>
    </p:spTree>
    <p:extLst>
      <p:ext uri="{BB962C8B-B14F-4D97-AF65-F5344CB8AC3E}">
        <p14:creationId xmlns:p14="http://schemas.microsoft.com/office/powerpoint/2010/main" val="194032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0F2055F-F8CF-AD4D-B78E-6ED368E57DC1}" type="datetimeFigureOut">
              <a:rPr lang="en-US" smtClean="0"/>
              <a:t>7/27/2015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A6F4D31-10AE-FB4C-B6A4-51F8BD6BDAB2}" type="slidenum">
              <a:rPr lang="en-US" smtClean="0"/>
              <a:t>‹#›</a:t>
            </a:fld>
            <a:endParaRPr lang="en-US"/>
          </a:p>
        </p:txBody>
      </p:sp>
    </p:spTree>
    <p:extLst>
      <p:ext uri="{BB962C8B-B14F-4D97-AF65-F5344CB8AC3E}">
        <p14:creationId xmlns:p14="http://schemas.microsoft.com/office/powerpoint/2010/main" val="23060075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baseline="0" dirty="0" smtClean="0">
              <a:solidFill>
                <a:srgbClr val="CC0000"/>
              </a:solidFill>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a:t>
            </a:fld>
            <a:endParaRPr lang="en-US"/>
          </a:p>
        </p:txBody>
      </p:sp>
    </p:spTree>
    <p:extLst>
      <p:ext uri="{BB962C8B-B14F-4D97-AF65-F5344CB8AC3E}">
        <p14:creationId xmlns:p14="http://schemas.microsoft.com/office/powerpoint/2010/main" val="287522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10</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11</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12</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13</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14</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15</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16</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17</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18</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19</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D31-10AE-FB4C-B6A4-51F8BD6BDAB2}" type="slidenum">
              <a:rPr lang="en-US" smtClean="0"/>
              <a:t>2</a:t>
            </a:fld>
            <a:endParaRPr lang="en-US"/>
          </a:p>
        </p:txBody>
      </p:sp>
    </p:spTree>
    <p:extLst>
      <p:ext uri="{BB962C8B-B14F-4D97-AF65-F5344CB8AC3E}">
        <p14:creationId xmlns:p14="http://schemas.microsoft.com/office/powerpoint/2010/main" val="113321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20</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21</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22</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23</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24</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25</a:t>
            </a:fld>
            <a:endParaRPr lang="en-US"/>
          </a:p>
        </p:txBody>
      </p:sp>
    </p:spTree>
    <p:extLst>
      <p:ext uri="{BB962C8B-B14F-4D97-AF65-F5344CB8AC3E}">
        <p14:creationId xmlns:p14="http://schemas.microsoft.com/office/powerpoint/2010/main" val="3381562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latin typeface="Arial"/>
                <a:cs typeface="Arial"/>
              </a:rPr>
              <a:t>The</a:t>
            </a:r>
            <a:r>
              <a:rPr lang="en-US" sz="1200" b="1" i="0" baseline="0" dirty="0" smtClean="0">
                <a:latin typeface="Arial"/>
                <a:cs typeface="Arial"/>
              </a:rPr>
              <a:t> University of Newcastle C50 Introduction/Final Slide</a:t>
            </a:r>
          </a:p>
          <a:p>
            <a:endParaRPr lang="en-US" sz="1200" b="1" i="0" baseline="0" dirty="0" smtClean="0">
              <a:latin typeface="Arial"/>
              <a:cs typeface="Arial"/>
            </a:endParaRPr>
          </a:p>
          <a:p>
            <a:r>
              <a:rPr lang="en-US" sz="1200" kern="1200" dirty="0" smtClean="0">
                <a:solidFill>
                  <a:schemeClr val="tx1"/>
                </a:solidFill>
                <a:latin typeface="Arial"/>
                <a:ea typeface="+mn-ea"/>
                <a:cs typeface="Arial"/>
              </a:rPr>
              <a:t>The UON C50 (Celebrating 50) badge is included on UON materials in the lead-up to and during UON's 50 year Celebrations in 2015. </a:t>
            </a:r>
          </a:p>
          <a:p>
            <a:endParaRPr lang="en-US" sz="1200" b="0" i="0" baseline="0" dirty="0" smtClean="0">
              <a:latin typeface="Arial"/>
              <a:cs typeface="Arial"/>
            </a:endParaRPr>
          </a:p>
          <a:p>
            <a:r>
              <a:rPr lang="en-US" sz="1200" b="0" i="0" baseline="0" dirty="0" smtClean="0">
                <a:latin typeface="Arial"/>
                <a:cs typeface="Arial"/>
              </a:rPr>
              <a:t>When the celebrations are wrapped, new templates with the C50 badging removed will be available via the MRC . Please check the Marketing Resource Centre (MRC) at </a:t>
            </a:r>
            <a:r>
              <a:rPr lang="en-US" sz="1200" b="0" i="0" baseline="0" dirty="0" err="1" smtClean="0">
                <a:latin typeface="Arial"/>
                <a:cs typeface="Arial"/>
              </a:rPr>
              <a:t>newcastle.edu.au</a:t>
            </a:r>
            <a:r>
              <a:rPr lang="en-US" sz="1200" b="0" i="0" baseline="0" dirty="0" smtClean="0">
                <a:latin typeface="Arial"/>
                <a:cs typeface="Arial"/>
              </a:rPr>
              <a:t>/</a:t>
            </a:r>
            <a:r>
              <a:rPr lang="en-US" sz="1200" b="0" i="0" baseline="0" dirty="0" err="1" smtClean="0">
                <a:latin typeface="Arial"/>
                <a:cs typeface="Arial"/>
              </a:rPr>
              <a:t>mrc</a:t>
            </a:r>
            <a:r>
              <a:rPr lang="en-US" sz="1200" b="0" i="0" baseline="0" dirty="0" smtClean="0">
                <a:latin typeface="Arial"/>
                <a:cs typeface="Arial"/>
              </a:rPr>
              <a:t> to keep up to date with all the new templates.</a:t>
            </a:r>
          </a:p>
          <a:p>
            <a:endParaRPr lang="en-US" sz="1200" b="0" i="0" baseline="0" dirty="0" smtClean="0">
              <a:latin typeface="Arial"/>
              <a:cs typeface="Arial"/>
            </a:endParaRPr>
          </a:p>
          <a:p>
            <a:r>
              <a:rPr lang="en-US" sz="1200" b="0" i="0" baseline="0" dirty="0" smtClean="0">
                <a:latin typeface="Arial"/>
                <a:cs typeface="Arial"/>
              </a:rPr>
              <a:t>This slide is not to be altered in any way.</a:t>
            </a:r>
          </a:p>
        </p:txBody>
      </p:sp>
      <p:sp>
        <p:nvSpPr>
          <p:cNvPr id="4" name="Slide Number Placeholder 3"/>
          <p:cNvSpPr>
            <a:spLocks noGrp="1"/>
          </p:cNvSpPr>
          <p:nvPr>
            <p:ph type="sldNum" sz="quarter" idx="10"/>
          </p:nvPr>
        </p:nvSpPr>
        <p:spPr/>
        <p:txBody>
          <a:bodyPr/>
          <a:lstStyle/>
          <a:p>
            <a:fld id="{1A6F4D31-10AE-FB4C-B6A4-51F8BD6BDAB2}" type="slidenum">
              <a:rPr lang="en-US" smtClean="0"/>
              <a:t>26</a:t>
            </a:fld>
            <a:endParaRPr lang="en-US"/>
          </a:p>
        </p:txBody>
      </p:sp>
    </p:spTree>
    <p:extLst>
      <p:ext uri="{BB962C8B-B14F-4D97-AF65-F5344CB8AC3E}">
        <p14:creationId xmlns:p14="http://schemas.microsoft.com/office/powerpoint/2010/main" val="34025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D31-10AE-FB4C-B6A4-51F8BD6BDAB2}" type="slidenum">
              <a:rPr lang="en-US" smtClean="0"/>
              <a:t>3</a:t>
            </a:fld>
            <a:endParaRPr lang="en-US"/>
          </a:p>
        </p:txBody>
      </p:sp>
    </p:spTree>
    <p:extLst>
      <p:ext uri="{BB962C8B-B14F-4D97-AF65-F5344CB8AC3E}">
        <p14:creationId xmlns:p14="http://schemas.microsoft.com/office/powerpoint/2010/main" val="423117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4</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5</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6</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7</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8</a:t>
            </a:fld>
            <a:endParaRPr lang="en-US"/>
          </a:p>
        </p:txBody>
      </p:sp>
    </p:spTree>
    <p:extLst>
      <p:ext uri="{BB962C8B-B14F-4D97-AF65-F5344CB8AC3E}">
        <p14:creationId xmlns:p14="http://schemas.microsoft.com/office/powerpoint/2010/main" val="219556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1A6F4D31-10AE-FB4C-B6A4-51F8BD6BDAB2}" type="slidenum">
              <a:rPr lang="en-US" smtClean="0"/>
              <a:t>9</a:t>
            </a:fld>
            <a:endParaRPr lang="en-US"/>
          </a:p>
        </p:txBody>
      </p:sp>
    </p:spTree>
    <p:extLst>
      <p:ext uri="{BB962C8B-B14F-4D97-AF65-F5344CB8AC3E}">
        <p14:creationId xmlns:p14="http://schemas.microsoft.com/office/powerpoint/2010/main" val="2195569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ON Logo">
    <p:spTree>
      <p:nvGrpSpPr>
        <p:cNvPr id="1" name=""/>
        <p:cNvGrpSpPr/>
        <p:nvPr/>
      </p:nvGrpSpPr>
      <p:grpSpPr>
        <a:xfrm>
          <a:off x="0" y="0"/>
          <a:ext cx="0" cy="0"/>
          <a:chOff x="0" y="0"/>
          <a:chExt cx="0" cy="0"/>
        </a:xfrm>
      </p:grpSpPr>
      <p:pic>
        <p:nvPicPr>
          <p:cNvPr id="2" name="Picture 1" descr="2014 1000 UON C50 LogoSlide 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640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Vertical Image">
    <p:spTree>
      <p:nvGrpSpPr>
        <p:cNvPr id="1" name=""/>
        <p:cNvGrpSpPr/>
        <p:nvPr/>
      </p:nvGrpSpPr>
      <p:grpSpPr>
        <a:xfrm>
          <a:off x="0" y="0"/>
          <a:ext cx="0" cy="0"/>
          <a:chOff x="0" y="0"/>
          <a:chExt cx="0" cy="0"/>
        </a:xfrm>
      </p:grpSpPr>
      <p:sp>
        <p:nvSpPr>
          <p:cNvPr id="20"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dirty="0">
              <a:solidFill>
                <a:schemeClr val="accent1"/>
              </a:solidFill>
            </a:endParaRPr>
          </a:p>
        </p:txBody>
      </p:sp>
      <p:pic>
        <p:nvPicPr>
          <p:cNvPr id="8"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11"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pic>
        <p:nvPicPr>
          <p:cNvPr id="12" name="Picture 1" descr="DSC_0677.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7338" y="287338"/>
            <a:ext cx="27606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2"/>
          <p:cNvSpPr>
            <a:spLocks noGrp="1"/>
          </p:cNvSpPr>
          <p:nvPr>
            <p:ph type="body" sz="quarter" idx="10" hasCustomPrompt="1"/>
          </p:nvPr>
        </p:nvSpPr>
        <p:spPr>
          <a:xfrm>
            <a:off x="3348038" y="439787"/>
            <a:ext cx="5327650"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header 25pt Arial Black</a:t>
            </a:r>
            <a:endParaRPr lang="en-US" dirty="0"/>
          </a:p>
        </p:txBody>
      </p:sp>
      <p:sp>
        <p:nvSpPr>
          <p:cNvPr id="25" name="Text Placeholder 13"/>
          <p:cNvSpPr>
            <a:spLocks noGrp="1"/>
          </p:cNvSpPr>
          <p:nvPr>
            <p:ph type="body" sz="quarter" idx="14" hasCustomPrompt="1"/>
          </p:nvPr>
        </p:nvSpPr>
        <p:spPr>
          <a:xfrm>
            <a:off x="3348038" y="1156979"/>
            <a:ext cx="5327649"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26" name="Text Placeholder 16"/>
          <p:cNvSpPr>
            <a:spLocks noGrp="1"/>
          </p:cNvSpPr>
          <p:nvPr>
            <p:ph type="body" sz="quarter" idx="15" hasCustomPrompt="1"/>
          </p:nvPr>
        </p:nvSpPr>
        <p:spPr>
          <a:xfrm>
            <a:off x="3348038" y="1721155"/>
            <a:ext cx="5327650" cy="3438525"/>
          </a:xfrm>
          <a:prstGeom prst="rect">
            <a:avLst/>
          </a:prstGeom>
        </p:spPr>
        <p:txBody>
          <a:bodyPr vert="horz"/>
          <a:lstStyle>
            <a:lvl1pPr marL="0" indent="0">
              <a:buNone/>
              <a:defRPr sz="1200" baseline="0">
                <a:latin typeface="Arial"/>
                <a:cs typeface="Arial"/>
              </a:defRPr>
            </a:lvl1pPr>
          </a:lstStyle>
          <a:p>
            <a:pPr lvl="0"/>
            <a:r>
              <a:rPr lang="en-US" dirty="0" smtClean="0"/>
              <a:t>Body copy, square bullet points, 12pt Arial regular (min). Single line spacing</a:t>
            </a:r>
            <a:endParaRPr lang="en-US" dirty="0"/>
          </a:p>
        </p:txBody>
      </p:sp>
    </p:spTree>
    <p:extLst>
      <p:ext uri="{BB962C8B-B14F-4D97-AF65-F5344CB8AC3E}">
        <p14:creationId xmlns:p14="http://schemas.microsoft.com/office/powerpoint/2010/main" val="4348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Custom Vertical Imag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dirty="0">
              <a:solidFill>
                <a:schemeClr val="accent1"/>
              </a:solidFill>
            </a:endParaRPr>
          </a:p>
        </p:txBody>
      </p:sp>
      <p:pic>
        <p:nvPicPr>
          <p:cNvPr id="4"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6"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8" name="Text Placeholder 12"/>
          <p:cNvSpPr>
            <a:spLocks noGrp="1"/>
          </p:cNvSpPr>
          <p:nvPr>
            <p:ph type="body" sz="quarter" idx="10" hasCustomPrompt="1"/>
          </p:nvPr>
        </p:nvSpPr>
        <p:spPr>
          <a:xfrm>
            <a:off x="3348038" y="439787"/>
            <a:ext cx="5327650"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header 25pt Arial Black</a:t>
            </a:r>
            <a:endParaRPr lang="en-US" dirty="0"/>
          </a:p>
        </p:txBody>
      </p:sp>
      <p:sp>
        <p:nvSpPr>
          <p:cNvPr id="9" name="Text Placeholder 13"/>
          <p:cNvSpPr>
            <a:spLocks noGrp="1"/>
          </p:cNvSpPr>
          <p:nvPr>
            <p:ph type="body" sz="quarter" idx="14" hasCustomPrompt="1"/>
          </p:nvPr>
        </p:nvSpPr>
        <p:spPr>
          <a:xfrm>
            <a:off x="3348038" y="1156979"/>
            <a:ext cx="5327649"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10" name="Text Placeholder 16"/>
          <p:cNvSpPr>
            <a:spLocks noGrp="1"/>
          </p:cNvSpPr>
          <p:nvPr>
            <p:ph type="body" sz="quarter" idx="15" hasCustomPrompt="1"/>
          </p:nvPr>
        </p:nvSpPr>
        <p:spPr>
          <a:xfrm>
            <a:off x="3348038" y="1721155"/>
            <a:ext cx="5327650" cy="3438525"/>
          </a:xfrm>
          <a:prstGeom prst="rect">
            <a:avLst/>
          </a:prstGeom>
        </p:spPr>
        <p:txBody>
          <a:bodyPr vert="horz"/>
          <a:lstStyle>
            <a:lvl1pPr marL="0" indent="0">
              <a:buNone/>
              <a:defRPr sz="1200" baseline="0">
                <a:latin typeface="Arial"/>
                <a:cs typeface="Arial"/>
              </a:defRPr>
            </a:lvl1pPr>
          </a:lstStyle>
          <a:p>
            <a:pPr lvl="0"/>
            <a:r>
              <a:rPr lang="en-US" dirty="0" smtClean="0"/>
              <a:t>Body copy, square bullet points, 12pt Arial regular (min). Single line spacing</a:t>
            </a:r>
            <a:endParaRPr lang="en-US" dirty="0"/>
          </a:p>
        </p:txBody>
      </p:sp>
      <p:sp>
        <p:nvSpPr>
          <p:cNvPr id="13" name="Picture Placeholder 11"/>
          <p:cNvSpPr>
            <a:spLocks noGrp="1"/>
          </p:cNvSpPr>
          <p:nvPr>
            <p:ph type="pic" sz="quarter" idx="16" hasCustomPrompt="1"/>
          </p:nvPr>
        </p:nvSpPr>
        <p:spPr>
          <a:xfrm>
            <a:off x="287338" y="287338"/>
            <a:ext cx="2760662" cy="5943600"/>
          </a:xfrm>
          <a:prstGeom prst="rect">
            <a:avLst/>
          </a:prstGeom>
        </p:spPr>
        <p:txBody>
          <a:bodyPr vert="horz"/>
          <a:lstStyle>
            <a:lvl1pPr marL="0" indent="0">
              <a:buNone/>
              <a:defRPr sz="1500" b="0" i="0" baseline="0">
                <a:latin typeface="Arial"/>
                <a:cs typeface="Arial"/>
              </a:defRPr>
            </a:lvl1pPr>
          </a:lstStyle>
          <a:p>
            <a:r>
              <a:rPr lang="en-US" dirty="0" smtClean="0"/>
              <a:t>Insert picture 77mm x 166mm</a:t>
            </a:r>
            <a:endParaRPr lang="en-US" dirty="0"/>
          </a:p>
        </p:txBody>
      </p:sp>
    </p:spTree>
    <p:extLst>
      <p:ext uri="{BB962C8B-B14F-4D97-AF65-F5344CB8AC3E}">
        <p14:creationId xmlns:p14="http://schemas.microsoft.com/office/powerpoint/2010/main" val="155867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Horizontal Image">
    <p:spTree>
      <p:nvGrpSpPr>
        <p:cNvPr id="1" name=""/>
        <p:cNvGrpSpPr/>
        <p:nvPr/>
      </p:nvGrpSpPr>
      <p:grpSpPr>
        <a:xfrm>
          <a:off x="0" y="0"/>
          <a:ext cx="0" cy="0"/>
          <a:chOff x="0" y="0"/>
          <a:chExt cx="0" cy="0"/>
        </a:xfrm>
      </p:grpSpPr>
      <p:pic>
        <p:nvPicPr>
          <p:cNvPr id="7" name="Picture 2" descr="DSC_1464.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7338" y="287338"/>
            <a:ext cx="8569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UON_Restricted.eps"/>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sp>
        <p:nvSpPr>
          <p:cNvPr id="10"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11"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14" name="Text Placeholder 12"/>
          <p:cNvSpPr>
            <a:spLocks noGrp="1"/>
          </p:cNvSpPr>
          <p:nvPr>
            <p:ph type="body" sz="quarter" idx="10" hasCustomPrompt="1"/>
          </p:nvPr>
        </p:nvSpPr>
        <p:spPr>
          <a:xfrm>
            <a:off x="503312" y="2517775"/>
            <a:ext cx="8172375"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header 25pt Arial Black</a:t>
            </a:r>
            <a:endParaRPr lang="en-US" dirty="0"/>
          </a:p>
        </p:txBody>
      </p:sp>
      <p:sp>
        <p:nvSpPr>
          <p:cNvPr id="15" name="Text Placeholder 13"/>
          <p:cNvSpPr>
            <a:spLocks noGrp="1"/>
          </p:cNvSpPr>
          <p:nvPr>
            <p:ph type="body" sz="quarter" idx="11" hasCustomPrompt="1"/>
          </p:nvPr>
        </p:nvSpPr>
        <p:spPr>
          <a:xfrm>
            <a:off x="503314" y="3222625"/>
            <a:ext cx="8172374"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16" name="Text Placeholder 18"/>
          <p:cNvSpPr>
            <a:spLocks noGrp="1"/>
          </p:cNvSpPr>
          <p:nvPr>
            <p:ph type="body" sz="quarter" idx="12" hasCustomPrompt="1"/>
          </p:nvPr>
        </p:nvSpPr>
        <p:spPr>
          <a:xfrm>
            <a:off x="500137" y="3746500"/>
            <a:ext cx="8175550" cy="1920875"/>
          </a:xfrm>
          <a:prstGeom prst="rect">
            <a:avLst/>
          </a:prstGeom>
        </p:spPr>
        <p:txBody>
          <a:bodyPr vert="horz"/>
          <a:lstStyle>
            <a:lvl1pPr marL="171450" indent="-171450">
              <a:buFont typeface="Arial"/>
              <a:buChar char="•"/>
              <a:defRPr sz="1200" b="0" i="0" baseline="0">
                <a:latin typeface="Arial"/>
                <a:cs typeface="Arial"/>
              </a:defRPr>
            </a:lvl1pPr>
            <a:lvl2pPr marL="628612" indent="-171450">
              <a:buFont typeface="Lucida Grande"/>
              <a:buChar char="-"/>
              <a:defRPr sz="1200">
                <a:latin typeface="Arial"/>
                <a:cs typeface="Arial"/>
              </a:defRPr>
            </a:lvl2pPr>
            <a:lvl3pPr marL="1257225" indent="-342900">
              <a:buFont typeface="Arial"/>
              <a:buChar char="•"/>
              <a:defRPr sz="1200"/>
            </a:lvl3pPr>
            <a:lvl4pPr>
              <a:defRPr sz="1200">
                <a:latin typeface="Arial"/>
                <a:cs typeface="Arial"/>
              </a:defRPr>
            </a:lvl4pPr>
          </a:lstStyle>
          <a:p>
            <a:pPr lvl="0"/>
            <a:r>
              <a:rPr lang="en-US" dirty="0" smtClean="0"/>
              <a:t>Body copy, square bullet points, 12pt Arial regular (min). Single line spacing and 0.4 line spacing after paragraphs</a:t>
            </a:r>
            <a:endParaRPr lang="en-US" dirty="0"/>
          </a:p>
        </p:txBody>
      </p:sp>
    </p:spTree>
    <p:extLst>
      <p:ext uri="{BB962C8B-B14F-4D97-AF65-F5344CB8AC3E}">
        <p14:creationId xmlns:p14="http://schemas.microsoft.com/office/powerpoint/2010/main" val="201695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Custom horizontal image">
    <p:spTree>
      <p:nvGrpSpPr>
        <p:cNvPr id="1" name=""/>
        <p:cNvGrpSpPr/>
        <p:nvPr/>
      </p:nvGrpSpPr>
      <p:grpSpPr>
        <a:xfrm>
          <a:off x="0" y="0"/>
          <a:ext cx="0" cy="0"/>
          <a:chOff x="0" y="0"/>
          <a:chExt cx="0" cy="0"/>
        </a:xfrm>
      </p:grpSpPr>
      <p:pic>
        <p:nvPicPr>
          <p:cNvPr id="4"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sp>
        <p:nvSpPr>
          <p:cNvPr id="6"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7"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8" name="Text Placeholder 12"/>
          <p:cNvSpPr>
            <a:spLocks noGrp="1"/>
          </p:cNvSpPr>
          <p:nvPr>
            <p:ph type="body" sz="quarter" idx="10" hasCustomPrompt="1"/>
          </p:nvPr>
        </p:nvSpPr>
        <p:spPr>
          <a:xfrm>
            <a:off x="503312" y="2517775"/>
            <a:ext cx="8172375"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header 25pt Arial Black</a:t>
            </a:r>
            <a:endParaRPr lang="en-US" dirty="0"/>
          </a:p>
        </p:txBody>
      </p:sp>
      <p:sp>
        <p:nvSpPr>
          <p:cNvPr id="9" name="Text Placeholder 13"/>
          <p:cNvSpPr>
            <a:spLocks noGrp="1"/>
          </p:cNvSpPr>
          <p:nvPr>
            <p:ph type="body" sz="quarter" idx="11" hasCustomPrompt="1"/>
          </p:nvPr>
        </p:nvSpPr>
        <p:spPr>
          <a:xfrm>
            <a:off x="503314" y="3222625"/>
            <a:ext cx="8172374"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10" name="Text Placeholder 18"/>
          <p:cNvSpPr>
            <a:spLocks noGrp="1"/>
          </p:cNvSpPr>
          <p:nvPr>
            <p:ph type="body" sz="quarter" idx="12" hasCustomPrompt="1"/>
          </p:nvPr>
        </p:nvSpPr>
        <p:spPr>
          <a:xfrm>
            <a:off x="500137" y="3746500"/>
            <a:ext cx="8175550" cy="1920875"/>
          </a:xfrm>
          <a:prstGeom prst="rect">
            <a:avLst/>
          </a:prstGeom>
        </p:spPr>
        <p:txBody>
          <a:bodyPr vert="horz"/>
          <a:lstStyle>
            <a:lvl1pPr marL="171450" indent="-171450">
              <a:buFont typeface="Arial"/>
              <a:buChar char="•"/>
              <a:defRPr sz="1200" b="0" i="0" baseline="0">
                <a:latin typeface="Arial"/>
                <a:cs typeface="Arial"/>
              </a:defRPr>
            </a:lvl1pPr>
            <a:lvl2pPr marL="628612" indent="-171450">
              <a:buFont typeface="Lucida Grande"/>
              <a:buChar char="-"/>
              <a:defRPr sz="1200">
                <a:latin typeface="Arial"/>
                <a:cs typeface="Arial"/>
              </a:defRPr>
            </a:lvl2pPr>
            <a:lvl3pPr marL="1257225" indent="-342900">
              <a:buFont typeface="Arial"/>
              <a:buChar char="•"/>
              <a:defRPr sz="1200"/>
            </a:lvl3pPr>
            <a:lvl4pPr>
              <a:defRPr sz="1200">
                <a:latin typeface="Arial"/>
                <a:cs typeface="Arial"/>
              </a:defRPr>
            </a:lvl4pPr>
          </a:lstStyle>
          <a:p>
            <a:pPr lvl="0"/>
            <a:r>
              <a:rPr lang="en-US" dirty="0" smtClean="0"/>
              <a:t>Body copy, square bullet points, 12pt Arial regular (min). Single line spacing and 0.4 line spacing after paragraphs</a:t>
            </a:r>
            <a:endParaRPr lang="en-US" dirty="0"/>
          </a:p>
        </p:txBody>
      </p:sp>
      <p:sp>
        <p:nvSpPr>
          <p:cNvPr id="13" name="Picture Placeholder 11"/>
          <p:cNvSpPr>
            <a:spLocks noGrp="1"/>
          </p:cNvSpPr>
          <p:nvPr>
            <p:ph type="pic" sz="quarter" idx="13" hasCustomPrompt="1"/>
          </p:nvPr>
        </p:nvSpPr>
        <p:spPr>
          <a:xfrm>
            <a:off x="287338" y="287338"/>
            <a:ext cx="8569325" cy="2133600"/>
          </a:xfrm>
          <a:prstGeom prst="rect">
            <a:avLst/>
          </a:prstGeom>
        </p:spPr>
        <p:txBody>
          <a:bodyPr vert="horz"/>
          <a:lstStyle>
            <a:lvl1pPr marL="0" marR="0" indent="0" algn="l" defTabSz="457162" rtl="0" eaLnBrk="1" fontAlgn="auto" latinLnBrk="0" hangingPunct="1">
              <a:lnSpc>
                <a:spcPct val="100000"/>
              </a:lnSpc>
              <a:spcBef>
                <a:spcPct val="20000"/>
              </a:spcBef>
              <a:spcAft>
                <a:spcPts val="0"/>
              </a:spcAft>
              <a:buClrTx/>
              <a:buSzTx/>
              <a:buFont typeface="Arial"/>
              <a:buNone/>
              <a:tabLst/>
              <a:defRPr sz="1500" b="0" i="0">
                <a:latin typeface="Arial"/>
                <a:cs typeface="Arial"/>
              </a:defRPr>
            </a:lvl1pPr>
          </a:lstStyle>
          <a:p>
            <a:r>
              <a:rPr lang="en-US" dirty="0" smtClean="0"/>
              <a:t>Insert picture 238mm x 60mm</a:t>
            </a:r>
          </a:p>
          <a:p>
            <a:endParaRPr lang="en-US" dirty="0"/>
          </a:p>
        </p:txBody>
      </p:sp>
    </p:spTree>
    <p:extLst>
      <p:ext uri="{BB962C8B-B14F-4D97-AF65-F5344CB8AC3E}">
        <p14:creationId xmlns:p14="http://schemas.microsoft.com/office/powerpoint/2010/main" val="178893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4"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sp>
        <p:nvSpPr>
          <p:cNvPr id="6" name="TextBox 5"/>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7" name="TextBox 6"/>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8" name="Text Placeholder 12"/>
          <p:cNvSpPr>
            <a:spLocks noGrp="1"/>
          </p:cNvSpPr>
          <p:nvPr>
            <p:ph type="body" sz="quarter" idx="10" hasCustomPrompt="1"/>
          </p:nvPr>
        </p:nvSpPr>
        <p:spPr>
          <a:xfrm>
            <a:off x="521777" y="439787"/>
            <a:ext cx="8153911"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heading in 25pt Arial Black</a:t>
            </a:r>
            <a:endParaRPr lang="en-US" dirty="0"/>
          </a:p>
        </p:txBody>
      </p:sp>
      <p:sp>
        <p:nvSpPr>
          <p:cNvPr id="11" name="Chart Placeholder 9"/>
          <p:cNvSpPr>
            <a:spLocks noGrp="1"/>
          </p:cNvSpPr>
          <p:nvPr>
            <p:ph type="chart" sz="quarter" idx="12"/>
          </p:nvPr>
        </p:nvSpPr>
        <p:spPr>
          <a:xfrm>
            <a:off x="1349375" y="1300163"/>
            <a:ext cx="6381750" cy="4176712"/>
          </a:xfrm>
          <a:prstGeom prst="rect">
            <a:avLst/>
          </a:prstGeom>
        </p:spPr>
        <p:txBody>
          <a:bodyPr vert="horz"/>
          <a:lstStyle>
            <a:lvl1pPr marL="0" indent="0" algn="ctr">
              <a:buNone/>
              <a:defRPr sz="2500" baseline="0">
                <a:latin typeface="Arial"/>
                <a:cs typeface="Arial"/>
              </a:defRPr>
            </a:lvl1pPr>
          </a:lstStyle>
          <a:p>
            <a:endParaRPr lang="en-US" dirty="0" smtClean="0"/>
          </a:p>
          <a:p>
            <a:endParaRPr lang="en-US" dirty="0" smtClean="0"/>
          </a:p>
          <a:p>
            <a:r>
              <a:rPr lang="en-US" dirty="0" smtClean="0"/>
              <a:t/>
            </a:r>
            <a:br>
              <a:rPr lang="en-US" dirty="0" smtClean="0"/>
            </a:br>
            <a:r>
              <a:rPr lang="en-US" dirty="0" smtClean="0"/>
              <a:t>Insert chart</a:t>
            </a:r>
            <a:endParaRPr lang="en-US" dirty="0"/>
          </a:p>
        </p:txBody>
      </p:sp>
    </p:spTree>
    <p:extLst>
      <p:ext uri="{BB962C8B-B14F-4D97-AF65-F5344CB8AC3E}">
        <p14:creationId xmlns:p14="http://schemas.microsoft.com/office/powerpoint/2010/main" val="255065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1349375" y="1300663"/>
            <a:ext cx="6381750" cy="4176211"/>
          </a:xfrm>
          <a:prstGeom prst="rect">
            <a:avLst/>
          </a:prstGeom>
        </p:spPr>
        <p:txBody>
          <a:bodyPr vert="horz"/>
          <a:lstStyle>
            <a:lvl1pPr marL="0" indent="0" algn="ctr">
              <a:buNone/>
              <a:defRPr sz="2500" b="0" i="0" baseline="0">
                <a:latin typeface="Arial"/>
                <a:cs typeface="Arial"/>
              </a:defRPr>
            </a:lvl1pPr>
          </a:lstStyle>
          <a:p>
            <a:endParaRPr lang="en-US" dirty="0" smtClean="0"/>
          </a:p>
          <a:p>
            <a:endParaRPr lang="en-US" dirty="0" smtClean="0"/>
          </a:p>
          <a:p>
            <a:r>
              <a:rPr lang="en-US" dirty="0" smtClean="0"/>
              <a:t/>
            </a:r>
            <a:br>
              <a:rPr lang="en-US" dirty="0" smtClean="0"/>
            </a:br>
            <a:r>
              <a:rPr lang="en-US" dirty="0" smtClean="0"/>
              <a:t>Insert table</a:t>
            </a:r>
            <a:endParaRPr lang="en-US" dirty="0"/>
          </a:p>
        </p:txBody>
      </p:sp>
      <p:pic>
        <p:nvPicPr>
          <p:cNvPr id="7"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sp>
        <p:nvSpPr>
          <p:cNvPr id="9"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10"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12" name="Text Placeholder 12"/>
          <p:cNvSpPr>
            <a:spLocks noGrp="1"/>
          </p:cNvSpPr>
          <p:nvPr>
            <p:ph type="body" sz="quarter" idx="10" hasCustomPrompt="1"/>
          </p:nvPr>
        </p:nvSpPr>
        <p:spPr>
          <a:xfrm>
            <a:off x="521777" y="439787"/>
            <a:ext cx="8153911"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heading in 25pt Arial Black</a:t>
            </a:r>
            <a:endParaRPr lang="en-US" dirty="0"/>
          </a:p>
        </p:txBody>
      </p:sp>
    </p:spTree>
    <p:extLst>
      <p:ext uri="{BB962C8B-B14F-4D97-AF65-F5344CB8AC3E}">
        <p14:creationId xmlns:p14="http://schemas.microsoft.com/office/powerpoint/2010/main" val="197524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Content">
    <p:spTree>
      <p:nvGrpSpPr>
        <p:cNvPr id="1" name=""/>
        <p:cNvGrpSpPr/>
        <p:nvPr/>
      </p:nvGrpSpPr>
      <p:grpSpPr>
        <a:xfrm>
          <a:off x="0" y="0"/>
          <a:ext cx="0" cy="0"/>
          <a:chOff x="0" y="0"/>
          <a:chExt cx="0" cy="0"/>
        </a:xfrm>
      </p:grpSpPr>
      <p:sp>
        <p:nvSpPr>
          <p:cNvPr id="11" name="Chart Placeholder 10"/>
          <p:cNvSpPr>
            <a:spLocks noGrp="1"/>
          </p:cNvSpPr>
          <p:nvPr>
            <p:ph type="chart" sz="quarter" idx="13"/>
          </p:nvPr>
        </p:nvSpPr>
        <p:spPr>
          <a:xfrm>
            <a:off x="500063" y="2151063"/>
            <a:ext cx="8175625" cy="3532187"/>
          </a:xfrm>
          <a:prstGeom prst="rect">
            <a:avLst/>
          </a:prstGeom>
        </p:spPr>
        <p:txBody>
          <a:bodyPr vert="horz"/>
          <a:lstStyle>
            <a:lvl1pPr marL="0" indent="0" algn="ctr">
              <a:buNone/>
              <a:defRPr sz="2500" baseline="0">
                <a:latin typeface="Arial"/>
                <a:cs typeface="Arial"/>
              </a:defRPr>
            </a:lvl1pPr>
          </a:lstStyle>
          <a:p>
            <a:endParaRPr lang="en-US" dirty="0" smtClean="0"/>
          </a:p>
          <a:p>
            <a:endParaRPr lang="en-US" dirty="0" smtClean="0"/>
          </a:p>
          <a:p>
            <a:r>
              <a:rPr lang="en-US" dirty="0" smtClean="0"/>
              <a:t>Insert chart</a:t>
            </a:r>
            <a:endParaRPr lang="en-US" dirty="0"/>
          </a:p>
        </p:txBody>
      </p:sp>
      <p:pic>
        <p:nvPicPr>
          <p:cNvPr id="3"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sp>
        <p:nvSpPr>
          <p:cNvPr id="5" name="TextBox 4"/>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6" name="TextBox 5"/>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7" name="Text Placeholder 12"/>
          <p:cNvSpPr>
            <a:spLocks noGrp="1"/>
          </p:cNvSpPr>
          <p:nvPr>
            <p:ph type="body" sz="quarter" idx="10" hasCustomPrompt="1"/>
          </p:nvPr>
        </p:nvSpPr>
        <p:spPr>
          <a:xfrm>
            <a:off x="521777" y="439787"/>
            <a:ext cx="8153911"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chart example</a:t>
            </a:r>
            <a:endParaRPr lang="en-US" dirty="0"/>
          </a:p>
        </p:txBody>
      </p:sp>
      <p:sp>
        <p:nvSpPr>
          <p:cNvPr id="8" name="Text Placeholder 13"/>
          <p:cNvSpPr>
            <a:spLocks noGrp="1"/>
          </p:cNvSpPr>
          <p:nvPr>
            <p:ph type="body" sz="quarter" idx="11" hasCustomPrompt="1"/>
          </p:nvPr>
        </p:nvSpPr>
        <p:spPr>
          <a:xfrm>
            <a:off x="521776" y="1156979"/>
            <a:ext cx="8153911"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9" name="Text Placeholder 16"/>
          <p:cNvSpPr>
            <a:spLocks noGrp="1"/>
          </p:cNvSpPr>
          <p:nvPr>
            <p:ph type="body" sz="quarter" idx="12" hasCustomPrompt="1"/>
          </p:nvPr>
        </p:nvSpPr>
        <p:spPr>
          <a:xfrm>
            <a:off x="522288" y="1721155"/>
            <a:ext cx="8153400" cy="310845"/>
          </a:xfrm>
          <a:prstGeom prst="rect">
            <a:avLst/>
          </a:prstGeom>
        </p:spPr>
        <p:txBody>
          <a:bodyPr vert="horz"/>
          <a:lstStyle>
            <a:lvl1pPr marL="0" indent="0">
              <a:buNone/>
              <a:defRPr sz="1200" baseline="0">
                <a:latin typeface="Arial"/>
                <a:cs typeface="Arial"/>
              </a:defRPr>
            </a:lvl1pPr>
          </a:lstStyle>
          <a:p>
            <a:pPr lvl="0"/>
            <a:r>
              <a:rPr lang="en-US" dirty="0" smtClean="0"/>
              <a:t>For tables and charts please use the corporate colour palette only.</a:t>
            </a:r>
            <a:endParaRPr lang="en-US" dirty="0"/>
          </a:p>
        </p:txBody>
      </p:sp>
    </p:spTree>
    <p:extLst>
      <p:ext uri="{BB962C8B-B14F-4D97-AF65-F5344CB8AC3E}">
        <p14:creationId xmlns:p14="http://schemas.microsoft.com/office/powerpoint/2010/main" val="3172208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Content">
    <p:spTree>
      <p:nvGrpSpPr>
        <p:cNvPr id="1" name=""/>
        <p:cNvGrpSpPr/>
        <p:nvPr/>
      </p:nvGrpSpPr>
      <p:grpSpPr>
        <a:xfrm>
          <a:off x="0" y="0"/>
          <a:ext cx="0" cy="0"/>
          <a:chOff x="0" y="0"/>
          <a:chExt cx="0" cy="0"/>
        </a:xfrm>
      </p:grpSpPr>
      <p:sp>
        <p:nvSpPr>
          <p:cNvPr id="11" name="Table Placeholder 10"/>
          <p:cNvSpPr>
            <a:spLocks noGrp="1"/>
          </p:cNvSpPr>
          <p:nvPr>
            <p:ph type="tbl" sz="quarter" idx="13"/>
          </p:nvPr>
        </p:nvSpPr>
        <p:spPr>
          <a:xfrm>
            <a:off x="500063" y="2349499"/>
            <a:ext cx="8175625" cy="3127375"/>
          </a:xfrm>
          <a:prstGeom prst="rect">
            <a:avLst/>
          </a:prstGeom>
        </p:spPr>
        <p:txBody>
          <a:bodyPr vert="horz"/>
          <a:lstStyle>
            <a:lvl1pPr marL="0" indent="0" algn="ctr">
              <a:buNone/>
              <a:defRPr sz="2500" b="0" i="0" baseline="0">
                <a:latin typeface="Arial"/>
                <a:cs typeface="Arial"/>
              </a:defRPr>
            </a:lvl1pPr>
          </a:lstStyle>
          <a:p>
            <a:endParaRPr lang="en-US" dirty="0" smtClean="0"/>
          </a:p>
          <a:p>
            <a:r>
              <a:rPr lang="en-US" dirty="0" smtClean="0"/>
              <a:t/>
            </a:r>
            <a:br>
              <a:rPr lang="en-US" dirty="0" smtClean="0"/>
            </a:br>
            <a:r>
              <a:rPr lang="en-US" dirty="0" smtClean="0"/>
              <a:t>Insert table</a:t>
            </a:r>
            <a:endParaRPr lang="en-US" dirty="0"/>
          </a:p>
        </p:txBody>
      </p:sp>
      <p:pic>
        <p:nvPicPr>
          <p:cNvPr id="3"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sp>
        <p:nvSpPr>
          <p:cNvPr id="5" name="TextBox 4"/>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6" name="TextBox 5"/>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7" name="Text Placeholder 12"/>
          <p:cNvSpPr>
            <a:spLocks noGrp="1"/>
          </p:cNvSpPr>
          <p:nvPr>
            <p:ph type="body" sz="quarter" idx="10" hasCustomPrompt="1"/>
          </p:nvPr>
        </p:nvSpPr>
        <p:spPr>
          <a:xfrm>
            <a:off x="521777" y="439787"/>
            <a:ext cx="8153911"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table example</a:t>
            </a:r>
            <a:endParaRPr lang="en-US" dirty="0"/>
          </a:p>
        </p:txBody>
      </p:sp>
      <p:sp>
        <p:nvSpPr>
          <p:cNvPr id="8" name="Text Placeholder 13"/>
          <p:cNvSpPr>
            <a:spLocks noGrp="1"/>
          </p:cNvSpPr>
          <p:nvPr>
            <p:ph type="body" sz="quarter" idx="11" hasCustomPrompt="1"/>
          </p:nvPr>
        </p:nvSpPr>
        <p:spPr>
          <a:xfrm>
            <a:off x="521776" y="1156979"/>
            <a:ext cx="8153911"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9" name="Text Placeholder 16"/>
          <p:cNvSpPr>
            <a:spLocks noGrp="1"/>
          </p:cNvSpPr>
          <p:nvPr>
            <p:ph type="body" sz="quarter" idx="12" hasCustomPrompt="1"/>
          </p:nvPr>
        </p:nvSpPr>
        <p:spPr>
          <a:xfrm>
            <a:off x="522288" y="1721155"/>
            <a:ext cx="8153400" cy="310845"/>
          </a:xfrm>
          <a:prstGeom prst="rect">
            <a:avLst/>
          </a:prstGeom>
        </p:spPr>
        <p:txBody>
          <a:bodyPr vert="horz"/>
          <a:lstStyle>
            <a:lvl1pPr marL="0" indent="0">
              <a:buNone/>
              <a:defRPr sz="1200" baseline="0">
                <a:latin typeface="Arial"/>
                <a:cs typeface="Arial"/>
              </a:defRPr>
            </a:lvl1pPr>
          </a:lstStyle>
          <a:p>
            <a:pPr lvl="0"/>
            <a:r>
              <a:rPr lang="en-US" dirty="0" smtClean="0"/>
              <a:t>For tables and charts please use the corporate colour palette only.</a:t>
            </a:r>
            <a:endParaRPr lang="en-US" dirty="0"/>
          </a:p>
        </p:txBody>
      </p:sp>
    </p:spTree>
    <p:extLst>
      <p:ext uri="{BB962C8B-B14F-4D97-AF65-F5344CB8AC3E}">
        <p14:creationId xmlns:p14="http://schemas.microsoft.com/office/powerpoint/2010/main" val="1511116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pic>
        <p:nvPicPr>
          <p:cNvPr id="4"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40600" y="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6"/>
          <p:cNvSpPr>
            <a:spLocks noGrp="1"/>
          </p:cNvSpPr>
          <p:nvPr>
            <p:ph type="body" sz="quarter" idx="13" hasCustomPrompt="1"/>
          </p:nvPr>
        </p:nvSpPr>
        <p:spPr>
          <a:xfrm>
            <a:off x="477065" y="803865"/>
            <a:ext cx="6416708" cy="2044700"/>
          </a:xfrm>
          <a:prstGeom prst="rect">
            <a:avLst/>
          </a:prstGeom>
        </p:spPr>
        <p:txBody>
          <a:bodyPr vert="horz"/>
          <a:lstStyle>
            <a:lvl1pPr marL="0" marR="0" indent="0" algn="l" defTabSz="457162" rtl="0" eaLnBrk="1" fontAlgn="auto" latinLnBrk="0" hangingPunct="1">
              <a:lnSpc>
                <a:spcPct val="70000"/>
              </a:lnSpc>
              <a:spcBef>
                <a:spcPct val="20000"/>
              </a:spcBef>
              <a:spcAft>
                <a:spcPts val="0"/>
              </a:spcAft>
              <a:buClrTx/>
              <a:buSzTx/>
              <a:buFont typeface="Arial"/>
              <a:buNone/>
              <a:tabLst/>
              <a:defRPr sz="5400" baseline="0">
                <a:solidFill>
                  <a:schemeClr val="tx1"/>
                </a:solidFill>
                <a:latin typeface="Arial Black"/>
                <a:cs typeface="Arial Black"/>
              </a:defRPr>
            </a:lvl1pPr>
          </a:lstStyle>
          <a:p>
            <a:pPr marL="0" marR="0" lvl="0" indent="0" algn="l" defTabSz="457162" rtl="0" eaLnBrk="1" fontAlgn="auto" latinLnBrk="0" hangingPunct="1">
              <a:lnSpc>
                <a:spcPct val="70000"/>
              </a:lnSpc>
              <a:spcBef>
                <a:spcPct val="20000"/>
              </a:spcBef>
              <a:spcAft>
                <a:spcPts val="0"/>
              </a:spcAft>
              <a:buClrTx/>
              <a:buSzTx/>
              <a:buFont typeface="Arial"/>
              <a:buNone/>
              <a:tabLst/>
              <a:defRPr/>
            </a:pPr>
            <a:r>
              <a:rPr lang="en-AU" dirty="0" smtClean="0"/>
              <a:t>thank you</a:t>
            </a:r>
          </a:p>
        </p:txBody>
      </p:sp>
      <p:sp>
        <p:nvSpPr>
          <p:cNvPr id="6" name="TextBox 8"/>
          <p:cNvSpPr txBox="1">
            <a:spLocks noChangeArrowheads="1"/>
          </p:cNvSpPr>
          <p:nvPr userDrawn="1"/>
        </p:nvSpPr>
        <p:spPr bwMode="auto">
          <a:xfrm>
            <a:off x="4778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smtClean="0">
                <a:solidFill>
                  <a:schemeClr val="bg1"/>
                </a:solidFill>
              </a:rPr>
              <a:t>The </a:t>
            </a:r>
            <a:r>
              <a:rPr lang="en-US" sz="1000" dirty="0">
                <a:solidFill>
                  <a:schemeClr val="bg1"/>
                </a:solidFill>
              </a:rPr>
              <a:t>University of Newcastle</a:t>
            </a:r>
          </a:p>
        </p:txBody>
      </p:sp>
      <p:sp>
        <p:nvSpPr>
          <p:cNvPr id="7"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Tree>
    <p:extLst>
      <p:ext uri="{BB962C8B-B14F-4D97-AF65-F5344CB8AC3E}">
        <p14:creationId xmlns:p14="http://schemas.microsoft.com/office/powerpoint/2010/main" val="128826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Generic Image">
    <p:spTree>
      <p:nvGrpSpPr>
        <p:cNvPr id="1" name=""/>
        <p:cNvGrpSpPr/>
        <p:nvPr/>
      </p:nvGrpSpPr>
      <p:grpSpPr>
        <a:xfrm>
          <a:off x="0" y="0"/>
          <a:ext cx="0" cy="0"/>
          <a:chOff x="0" y="0"/>
          <a:chExt cx="0" cy="0"/>
        </a:xfrm>
      </p:grpSpPr>
      <p:pic>
        <p:nvPicPr>
          <p:cNvPr id="7" name="Picture 4" descr="DSC_0046 PM Ben.jpg"/>
          <p:cNvPicPr>
            <a:picLocks noChangeAspect="1"/>
          </p:cNvPicPr>
          <p:nvPr userDrawn="1"/>
        </p:nvPicPr>
        <p:blipFill rotWithShape="1">
          <a:blip r:embed="rId2" cstate="print">
            <a:extLst>
              <a:ext uri="{28A0092B-C50C-407E-A947-70E740481C1C}">
                <a14:useLocalDpi xmlns:a14="http://schemas.microsoft.com/office/drawing/2010/main"/>
              </a:ext>
            </a:extLst>
          </a:blip>
          <a:srcRect t="6521" b="12371"/>
          <a:stretch/>
        </p:blipFill>
        <p:spPr bwMode="auto">
          <a:xfrm>
            <a:off x="304800" y="292101"/>
            <a:ext cx="8547100" cy="507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349671" y="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6"/>
          <p:cNvSpPr>
            <a:spLocks noGrp="1"/>
          </p:cNvSpPr>
          <p:nvPr>
            <p:ph type="body" sz="quarter" idx="13" hasCustomPrompt="1"/>
          </p:nvPr>
        </p:nvSpPr>
        <p:spPr>
          <a:xfrm>
            <a:off x="477065" y="1275580"/>
            <a:ext cx="6416708" cy="2044700"/>
          </a:xfrm>
          <a:prstGeom prst="rect">
            <a:avLst/>
          </a:prstGeom>
        </p:spPr>
        <p:txBody>
          <a:bodyPr vert="horz"/>
          <a:lstStyle>
            <a:lvl1pPr marL="0" marR="0" indent="0" algn="l" defTabSz="457162" rtl="0" eaLnBrk="1" fontAlgn="auto" latinLnBrk="0" hangingPunct="1">
              <a:lnSpc>
                <a:spcPct val="70000"/>
              </a:lnSpc>
              <a:spcBef>
                <a:spcPct val="20000"/>
              </a:spcBef>
              <a:spcAft>
                <a:spcPts val="0"/>
              </a:spcAft>
              <a:buClrTx/>
              <a:buSzTx/>
              <a:buFont typeface="Arial"/>
              <a:buNone/>
              <a:tabLst/>
              <a:defRPr sz="5400" baseline="0">
                <a:solidFill>
                  <a:schemeClr val="bg1"/>
                </a:solidFill>
                <a:latin typeface="Arial Black"/>
                <a:cs typeface="Arial Black"/>
              </a:defRPr>
            </a:lvl1pPr>
          </a:lstStyle>
          <a:p>
            <a:pPr marL="0" marR="0" lvl="0" indent="0" algn="l" defTabSz="457162" rtl="0" eaLnBrk="1" fontAlgn="auto" latinLnBrk="0" hangingPunct="1">
              <a:lnSpc>
                <a:spcPct val="70000"/>
              </a:lnSpc>
              <a:spcBef>
                <a:spcPct val="20000"/>
              </a:spcBef>
              <a:spcAft>
                <a:spcPts val="0"/>
              </a:spcAft>
              <a:buClrTx/>
              <a:buSzTx/>
              <a:buFont typeface="Arial"/>
              <a:buNone/>
              <a:tabLst/>
              <a:defRPr/>
            </a:pPr>
            <a:r>
              <a:rPr lang="en-AU" dirty="0" smtClean="0"/>
              <a:t>main heading</a:t>
            </a:r>
          </a:p>
        </p:txBody>
      </p:sp>
      <p:sp>
        <p:nvSpPr>
          <p:cNvPr id="12" name="Text Placeholder 11"/>
          <p:cNvSpPr>
            <a:spLocks noGrp="1"/>
          </p:cNvSpPr>
          <p:nvPr>
            <p:ph type="body" sz="quarter" idx="14" hasCustomPrompt="1"/>
          </p:nvPr>
        </p:nvSpPr>
        <p:spPr>
          <a:xfrm>
            <a:off x="477838" y="5559981"/>
            <a:ext cx="6416675" cy="202896"/>
          </a:xfrm>
          <a:prstGeom prst="rect">
            <a:avLst/>
          </a:prstGeom>
        </p:spPr>
        <p:txBody>
          <a:bodyPr vert="horz"/>
          <a:lstStyle>
            <a:lvl1pPr marL="0" indent="0">
              <a:buFontTx/>
              <a:buNone/>
              <a:defRPr sz="1200" b="1" baseline="0">
                <a:solidFill>
                  <a:srgbClr val="0F1012"/>
                </a:solidFill>
                <a:latin typeface="Arial"/>
                <a:cs typeface="Arial"/>
              </a:defRPr>
            </a:lvl1pPr>
          </a:lstStyle>
          <a:p>
            <a:pPr lvl="0"/>
            <a:r>
              <a:rPr lang="en-US" dirty="0" smtClean="0"/>
              <a:t>TITLE NAME SURNAME</a:t>
            </a:r>
          </a:p>
        </p:txBody>
      </p:sp>
      <p:sp>
        <p:nvSpPr>
          <p:cNvPr id="16" name="Text Placeholder 15"/>
          <p:cNvSpPr>
            <a:spLocks noGrp="1"/>
          </p:cNvSpPr>
          <p:nvPr>
            <p:ph type="body" sz="quarter" idx="15" hasCustomPrompt="1"/>
          </p:nvPr>
        </p:nvSpPr>
        <p:spPr>
          <a:xfrm>
            <a:off x="477838" y="5762876"/>
            <a:ext cx="6416675" cy="217241"/>
          </a:xfrm>
          <a:prstGeom prst="rect">
            <a:avLst/>
          </a:prstGeom>
        </p:spPr>
        <p:txBody>
          <a:bodyPr vert="horz"/>
          <a:lstStyle>
            <a:lvl1pPr marL="0" indent="0">
              <a:buNone/>
              <a:defRPr sz="1200" b="1">
                <a:solidFill>
                  <a:schemeClr val="tx1"/>
                </a:solidFill>
                <a:latin typeface="Arial"/>
                <a:cs typeface="Arial"/>
              </a:defRPr>
            </a:lvl1pPr>
          </a:lstStyle>
          <a:p>
            <a:pPr lvl="0"/>
            <a:r>
              <a:rPr lang="en-US" dirty="0" smtClean="0"/>
              <a:t>Qualifications</a:t>
            </a:r>
            <a:endParaRPr lang="en-US" dirty="0"/>
          </a:p>
        </p:txBody>
      </p:sp>
      <p:sp>
        <p:nvSpPr>
          <p:cNvPr id="18" name="Text Placeholder 17"/>
          <p:cNvSpPr>
            <a:spLocks noGrp="1"/>
          </p:cNvSpPr>
          <p:nvPr>
            <p:ph type="body" sz="quarter" idx="16" hasCustomPrompt="1"/>
          </p:nvPr>
        </p:nvSpPr>
        <p:spPr>
          <a:xfrm>
            <a:off x="477838" y="5980117"/>
            <a:ext cx="6416675" cy="213221"/>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Position</a:t>
            </a:r>
            <a:endParaRPr lang="en-US" dirty="0"/>
          </a:p>
        </p:txBody>
      </p:sp>
      <p:sp>
        <p:nvSpPr>
          <p:cNvPr id="21" name="Text Placeholder 17"/>
          <p:cNvSpPr>
            <a:spLocks noGrp="1"/>
          </p:cNvSpPr>
          <p:nvPr>
            <p:ph type="body" sz="quarter" idx="17" hasCustomPrompt="1"/>
          </p:nvPr>
        </p:nvSpPr>
        <p:spPr>
          <a:xfrm>
            <a:off x="477065" y="6193339"/>
            <a:ext cx="6416675" cy="206624"/>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Faculty/Unit</a:t>
            </a:r>
            <a:endParaRPr lang="en-US" dirty="0"/>
          </a:p>
        </p:txBody>
      </p:sp>
      <p:sp>
        <p:nvSpPr>
          <p:cNvPr id="22" name="Text Placeholder 17"/>
          <p:cNvSpPr>
            <a:spLocks noGrp="1"/>
          </p:cNvSpPr>
          <p:nvPr>
            <p:ph type="body" sz="quarter" idx="18" hasCustomPrompt="1"/>
          </p:nvPr>
        </p:nvSpPr>
        <p:spPr>
          <a:xfrm>
            <a:off x="477065" y="6399962"/>
            <a:ext cx="6416675" cy="204041"/>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School/Division</a:t>
            </a:r>
            <a:endParaRPr lang="en-US" dirty="0"/>
          </a:p>
        </p:txBody>
      </p:sp>
      <p:sp>
        <p:nvSpPr>
          <p:cNvPr id="23" name="Text Placeholder 17"/>
          <p:cNvSpPr>
            <a:spLocks noGrp="1"/>
          </p:cNvSpPr>
          <p:nvPr>
            <p:ph type="body" sz="quarter" idx="19" hasCustomPrompt="1"/>
          </p:nvPr>
        </p:nvSpPr>
        <p:spPr>
          <a:xfrm>
            <a:off x="504279" y="983958"/>
            <a:ext cx="6389462" cy="289869"/>
          </a:xfrm>
          <a:prstGeom prst="rect">
            <a:avLst/>
          </a:prstGeom>
        </p:spPr>
        <p:txBody>
          <a:bodyPr vert="horz"/>
          <a:lstStyle>
            <a:lvl1pPr marL="0" indent="0">
              <a:buNone/>
              <a:defRPr sz="1200" b="1">
                <a:solidFill>
                  <a:srgbClr val="FFFFFF"/>
                </a:solidFill>
                <a:latin typeface="Arial"/>
                <a:cs typeface="Arial"/>
              </a:defRPr>
            </a:lvl1pPr>
          </a:lstStyle>
          <a:p>
            <a:pPr lvl="0"/>
            <a:r>
              <a:rPr lang="en-US" dirty="0" smtClean="0"/>
              <a:t>Date</a:t>
            </a:r>
            <a:endParaRPr lang="en-US" dirty="0"/>
          </a:p>
        </p:txBody>
      </p:sp>
      <p:pic>
        <p:nvPicPr>
          <p:cNvPr id="13" name="Picture 12"/>
          <p:cNvPicPr>
            <a:picLocks noChangeAspect="1"/>
          </p:cNvPicPr>
          <p:nvPr userDrawn="1"/>
        </p:nvPicPr>
        <p:blipFill>
          <a:blip r:embed="rId4"/>
          <a:stretch>
            <a:fillRect/>
          </a:stretch>
        </p:blipFill>
        <p:spPr>
          <a:xfrm>
            <a:off x="7688940" y="5658397"/>
            <a:ext cx="1162960" cy="912419"/>
          </a:xfrm>
          <a:prstGeom prst="rect">
            <a:avLst/>
          </a:prstGeom>
        </p:spPr>
      </p:pic>
    </p:spTree>
    <p:extLst>
      <p:ext uri="{BB962C8B-B14F-4D97-AF65-F5344CB8AC3E}">
        <p14:creationId xmlns:p14="http://schemas.microsoft.com/office/powerpoint/2010/main" val="901666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Custom Image">
    <p:spTree>
      <p:nvGrpSpPr>
        <p:cNvPr id="1" name=""/>
        <p:cNvGrpSpPr/>
        <p:nvPr/>
      </p:nvGrpSpPr>
      <p:grpSpPr>
        <a:xfrm>
          <a:off x="0" y="0"/>
          <a:ext cx="0" cy="0"/>
          <a:chOff x="0" y="0"/>
          <a:chExt cx="0" cy="0"/>
        </a:xfrm>
      </p:grpSpPr>
      <p:sp>
        <p:nvSpPr>
          <p:cNvPr id="19" name="Picture Placeholder 8"/>
          <p:cNvSpPr>
            <a:spLocks noGrp="1"/>
          </p:cNvSpPr>
          <p:nvPr>
            <p:ph type="pic" sz="quarter" idx="10" hasCustomPrompt="1"/>
          </p:nvPr>
        </p:nvSpPr>
        <p:spPr>
          <a:xfrm>
            <a:off x="304800" y="292099"/>
            <a:ext cx="8547100" cy="5077005"/>
          </a:xfrm>
          <a:prstGeom prst="rect">
            <a:avLst/>
          </a:prstGeom>
          <a:solidFill>
            <a:schemeClr val="bg1">
              <a:lumMod val="85000"/>
            </a:schemeClr>
          </a:solidFill>
        </p:spPr>
        <p:txBody>
          <a:bodyPr vert="horz"/>
          <a:lstStyle>
            <a:lvl1pPr marL="0" indent="0" algn="ctr">
              <a:buNone/>
              <a:defRPr sz="2000">
                <a:latin typeface="Arial"/>
                <a:cs typeface="Arial"/>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p>
          <a:p>
            <a:endParaRPr lang="en-US" dirty="0" smtClean="0"/>
          </a:p>
          <a:p>
            <a:endParaRPr lang="en-US" dirty="0" smtClean="0"/>
          </a:p>
          <a:p>
            <a:r>
              <a:rPr lang="en-US" dirty="0" smtClean="0"/>
              <a:t>Insert your picture here</a:t>
            </a:r>
            <a:endParaRPr lang="en-US" dirty="0"/>
          </a:p>
        </p:txBody>
      </p:sp>
      <p:sp>
        <p:nvSpPr>
          <p:cNvPr id="13" name="Text Placeholder 16"/>
          <p:cNvSpPr>
            <a:spLocks noGrp="1"/>
          </p:cNvSpPr>
          <p:nvPr>
            <p:ph type="body" sz="quarter" idx="13" hasCustomPrompt="1"/>
          </p:nvPr>
        </p:nvSpPr>
        <p:spPr>
          <a:xfrm>
            <a:off x="477065" y="1275580"/>
            <a:ext cx="6416708" cy="2044700"/>
          </a:xfrm>
          <a:prstGeom prst="rect">
            <a:avLst/>
          </a:prstGeom>
        </p:spPr>
        <p:txBody>
          <a:bodyPr vert="horz"/>
          <a:lstStyle>
            <a:lvl1pPr marL="0" marR="0" indent="0" algn="l" defTabSz="457162" rtl="0" eaLnBrk="1" fontAlgn="auto" latinLnBrk="0" hangingPunct="1">
              <a:lnSpc>
                <a:spcPct val="70000"/>
              </a:lnSpc>
              <a:spcBef>
                <a:spcPct val="20000"/>
              </a:spcBef>
              <a:spcAft>
                <a:spcPts val="0"/>
              </a:spcAft>
              <a:buClrTx/>
              <a:buSzTx/>
              <a:buFont typeface="Arial"/>
              <a:buNone/>
              <a:tabLst/>
              <a:defRPr sz="5400" baseline="0">
                <a:solidFill>
                  <a:schemeClr val="bg1"/>
                </a:solidFill>
                <a:latin typeface="Arial Black"/>
                <a:cs typeface="Arial Black"/>
              </a:defRPr>
            </a:lvl1pPr>
          </a:lstStyle>
          <a:p>
            <a:pPr marL="0" marR="0" lvl="0" indent="0" algn="l" defTabSz="457162" rtl="0" eaLnBrk="1" fontAlgn="auto" latinLnBrk="0" hangingPunct="1">
              <a:lnSpc>
                <a:spcPct val="70000"/>
              </a:lnSpc>
              <a:spcBef>
                <a:spcPct val="20000"/>
              </a:spcBef>
              <a:spcAft>
                <a:spcPts val="0"/>
              </a:spcAft>
              <a:buClrTx/>
              <a:buSzTx/>
              <a:buFont typeface="Arial"/>
              <a:buNone/>
              <a:tabLst/>
              <a:defRPr/>
            </a:pPr>
            <a:r>
              <a:rPr lang="en-AU" dirty="0" smtClean="0"/>
              <a:t>main heading</a:t>
            </a:r>
          </a:p>
        </p:txBody>
      </p:sp>
      <p:sp>
        <p:nvSpPr>
          <p:cNvPr id="14" name="Text Placeholder 11"/>
          <p:cNvSpPr>
            <a:spLocks noGrp="1"/>
          </p:cNvSpPr>
          <p:nvPr>
            <p:ph type="body" sz="quarter" idx="14" hasCustomPrompt="1"/>
          </p:nvPr>
        </p:nvSpPr>
        <p:spPr>
          <a:xfrm>
            <a:off x="477838" y="5559981"/>
            <a:ext cx="6416675" cy="202896"/>
          </a:xfrm>
          <a:prstGeom prst="rect">
            <a:avLst/>
          </a:prstGeom>
        </p:spPr>
        <p:txBody>
          <a:bodyPr vert="horz"/>
          <a:lstStyle>
            <a:lvl1pPr marL="0" indent="0">
              <a:buFontTx/>
              <a:buNone/>
              <a:defRPr sz="1200" b="1" baseline="0">
                <a:solidFill>
                  <a:srgbClr val="0F1012"/>
                </a:solidFill>
                <a:latin typeface="Arial"/>
                <a:cs typeface="Arial"/>
              </a:defRPr>
            </a:lvl1pPr>
          </a:lstStyle>
          <a:p>
            <a:pPr lvl="0"/>
            <a:r>
              <a:rPr lang="en-US" dirty="0" smtClean="0"/>
              <a:t>TITLE NAME SURNAME</a:t>
            </a:r>
          </a:p>
        </p:txBody>
      </p:sp>
      <p:sp>
        <p:nvSpPr>
          <p:cNvPr id="15" name="Text Placeholder 15"/>
          <p:cNvSpPr>
            <a:spLocks noGrp="1"/>
          </p:cNvSpPr>
          <p:nvPr>
            <p:ph type="body" sz="quarter" idx="15" hasCustomPrompt="1"/>
          </p:nvPr>
        </p:nvSpPr>
        <p:spPr>
          <a:xfrm>
            <a:off x="477838" y="5762876"/>
            <a:ext cx="6416675" cy="217241"/>
          </a:xfrm>
          <a:prstGeom prst="rect">
            <a:avLst/>
          </a:prstGeom>
        </p:spPr>
        <p:txBody>
          <a:bodyPr vert="horz"/>
          <a:lstStyle>
            <a:lvl1pPr marL="0" indent="0">
              <a:buNone/>
              <a:defRPr sz="1200" b="1">
                <a:solidFill>
                  <a:schemeClr val="tx1"/>
                </a:solidFill>
                <a:latin typeface="Arial"/>
                <a:cs typeface="Arial"/>
              </a:defRPr>
            </a:lvl1pPr>
          </a:lstStyle>
          <a:p>
            <a:pPr lvl="0"/>
            <a:r>
              <a:rPr lang="en-US" dirty="0" smtClean="0"/>
              <a:t>Qualifications</a:t>
            </a:r>
            <a:endParaRPr lang="en-US" dirty="0"/>
          </a:p>
        </p:txBody>
      </p:sp>
      <p:sp>
        <p:nvSpPr>
          <p:cNvPr id="16" name="Text Placeholder 17"/>
          <p:cNvSpPr>
            <a:spLocks noGrp="1"/>
          </p:cNvSpPr>
          <p:nvPr>
            <p:ph type="body" sz="quarter" idx="16" hasCustomPrompt="1"/>
          </p:nvPr>
        </p:nvSpPr>
        <p:spPr>
          <a:xfrm>
            <a:off x="477838" y="5980117"/>
            <a:ext cx="6416675" cy="213221"/>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Position</a:t>
            </a:r>
            <a:endParaRPr lang="en-US" dirty="0"/>
          </a:p>
        </p:txBody>
      </p:sp>
      <p:sp>
        <p:nvSpPr>
          <p:cNvPr id="17" name="Text Placeholder 17"/>
          <p:cNvSpPr>
            <a:spLocks noGrp="1"/>
          </p:cNvSpPr>
          <p:nvPr>
            <p:ph type="body" sz="quarter" idx="17" hasCustomPrompt="1"/>
          </p:nvPr>
        </p:nvSpPr>
        <p:spPr>
          <a:xfrm>
            <a:off x="477065" y="6193339"/>
            <a:ext cx="6416675" cy="206624"/>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Faculty/Unit</a:t>
            </a:r>
            <a:endParaRPr lang="en-US" dirty="0"/>
          </a:p>
        </p:txBody>
      </p:sp>
      <p:sp>
        <p:nvSpPr>
          <p:cNvPr id="25" name="Text Placeholder 17"/>
          <p:cNvSpPr>
            <a:spLocks noGrp="1"/>
          </p:cNvSpPr>
          <p:nvPr>
            <p:ph type="body" sz="quarter" idx="18" hasCustomPrompt="1"/>
          </p:nvPr>
        </p:nvSpPr>
        <p:spPr>
          <a:xfrm>
            <a:off x="477065" y="6399962"/>
            <a:ext cx="6416675" cy="204041"/>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School/Division</a:t>
            </a:r>
            <a:endParaRPr lang="en-US" dirty="0"/>
          </a:p>
        </p:txBody>
      </p:sp>
      <p:sp>
        <p:nvSpPr>
          <p:cNvPr id="26" name="Text Placeholder 17"/>
          <p:cNvSpPr>
            <a:spLocks noGrp="1"/>
          </p:cNvSpPr>
          <p:nvPr>
            <p:ph type="body" sz="quarter" idx="19" hasCustomPrompt="1"/>
          </p:nvPr>
        </p:nvSpPr>
        <p:spPr>
          <a:xfrm>
            <a:off x="504279" y="983958"/>
            <a:ext cx="6389462" cy="289869"/>
          </a:xfrm>
          <a:prstGeom prst="rect">
            <a:avLst/>
          </a:prstGeom>
        </p:spPr>
        <p:txBody>
          <a:bodyPr vert="horz"/>
          <a:lstStyle>
            <a:lvl1pPr marL="0" indent="0">
              <a:buNone/>
              <a:defRPr sz="1200" b="1">
                <a:solidFill>
                  <a:srgbClr val="FFFFFF"/>
                </a:solidFill>
                <a:latin typeface="Arial"/>
                <a:cs typeface="Arial"/>
              </a:defRPr>
            </a:lvl1pPr>
          </a:lstStyle>
          <a:p>
            <a:pPr lvl="0"/>
            <a:r>
              <a:rPr lang="en-US" dirty="0" smtClean="0"/>
              <a:t>Date</a:t>
            </a:r>
            <a:endParaRPr lang="en-US" dirty="0"/>
          </a:p>
        </p:txBody>
      </p:sp>
      <p:pic>
        <p:nvPicPr>
          <p:cNvPr id="12" name="Picture 11"/>
          <p:cNvPicPr>
            <a:picLocks noChangeAspect="1"/>
          </p:cNvPicPr>
          <p:nvPr userDrawn="1"/>
        </p:nvPicPr>
        <p:blipFill>
          <a:blip r:embed="rId2"/>
          <a:stretch>
            <a:fillRect/>
          </a:stretch>
        </p:blipFill>
        <p:spPr>
          <a:xfrm>
            <a:off x="7688940" y="5658397"/>
            <a:ext cx="1162960" cy="912419"/>
          </a:xfrm>
          <a:prstGeom prst="rect">
            <a:avLst/>
          </a:prstGeom>
        </p:spPr>
      </p:pic>
    </p:spTree>
    <p:extLst>
      <p:ext uri="{BB962C8B-B14F-4D97-AF65-F5344CB8AC3E}">
        <p14:creationId xmlns:p14="http://schemas.microsoft.com/office/powerpoint/2010/main" val="104460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Faculty Colour">
    <p:spTree>
      <p:nvGrpSpPr>
        <p:cNvPr id="1" name=""/>
        <p:cNvGrpSpPr/>
        <p:nvPr/>
      </p:nvGrpSpPr>
      <p:grpSpPr>
        <a:xfrm>
          <a:off x="0" y="0"/>
          <a:ext cx="0" cy="0"/>
          <a:chOff x="0" y="0"/>
          <a:chExt cx="0" cy="0"/>
        </a:xfrm>
      </p:grpSpPr>
      <p:sp>
        <p:nvSpPr>
          <p:cNvPr id="11" name="Rectangle 10"/>
          <p:cNvSpPr/>
          <p:nvPr userDrawn="1"/>
        </p:nvSpPr>
        <p:spPr>
          <a:xfrm>
            <a:off x="304800" y="292100"/>
            <a:ext cx="8547100" cy="50770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8"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49671" y="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6"/>
          <p:cNvSpPr>
            <a:spLocks noGrp="1"/>
          </p:cNvSpPr>
          <p:nvPr>
            <p:ph type="body" sz="quarter" idx="13" hasCustomPrompt="1"/>
          </p:nvPr>
        </p:nvSpPr>
        <p:spPr>
          <a:xfrm>
            <a:off x="477065" y="1275580"/>
            <a:ext cx="6416708" cy="2044700"/>
          </a:xfrm>
          <a:prstGeom prst="rect">
            <a:avLst/>
          </a:prstGeom>
        </p:spPr>
        <p:txBody>
          <a:bodyPr vert="horz"/>
          <a:lstStyle>
            <a:lvl1pPr marL="0" marR="0" indent="0" algn="l" defTabSz="457162" rtl="0" eaLnBrk="1" fontAlgn="auto" latinLnBrk="0" hangingPunct="1">
              <a:lnSpc>
                <a:spcPct val="70000"/>
              </a:lnSpc>
              <a:spcBef>
                <a:spcPct val="20000"/>
              </a:spcBef>
              <a:spcAft>
                <a:spcPts val="0"/>
              </a:spcAft>
              <a:buClrTx/>
              <a:buSzTx/>
              <a:buFont typeface="Arial"/>
              <a:buNone/>
              <a:tabLst/>
              <a:defRPr sz="5400" baseline="0">
                <a:solidFill>
                  <a:schemeClr val="bg1"/>
                </a:solidFill>
                <a:latin typeface="Arial Black"/>
                <a:cs typeface="Arial Black"/>
              </a:defRPr>
            </a:lvl1pPr>
          </a:lstStyle>
          <a:p>
            <a:pPr marL="0" marR="0" lvl="0" indent="0" algn="l" defTabSz="457162" rtl="0" eaLnBrk="1" fontAlgn="auto" latinLnBrk="0" hangingPunct="1">
              <a:lnSpc>
                <a:spcPct val="70000"/>
              </a:lnSpc>
              <a:spcBef>
                <a:spcPct val="20000"/>
              </a:spcBef>
              <a:spcAft>
                <a:spcPts val="0"/>
              </a:spcAft>
              <a:buClrTx/>
              <a:buSzTx/>
              <a:buFont typeface="Arial"/>
              <a:buNone/>
              <a:tabLst/>
              <a:defRPr/>
            </a:pPr>
            <a:r>
              <a:rPr lang="en-AU" dirty="0" smtClean="0"/>
              <a:t>main heading</a:t>
            </a:r>
          </a:p>
        </p:txBody>
      </p:sp>
      <p:sp>
        <p:nvSpPr>
          <p:cNvPr id="15" name="Text Placeholder 11"/>
          <p:cNvSpPr>
            <a:spLocks noGrp="1"/>
          </p:cNvSpPr>
          <p:nvPr>
            <p:ph type="body" sz="quarter" idx="14" hasCustomPrompt="1"/>
          </p:nvPr>
        </p:nvSpPr>
        <p:spPr>
          <a:xfrm>
            <a:off x="477838" y="5559981"/>
            <a:ext cx="6416675" cy="202896"/>
          </a:xfrm>
          <a:prstGeom prst="rect">
            <a:avLst/>
          </a:prstGeom>
        </p:spPr>
        <p:txBody>
          <a:bodyPr vert="horz"/>
          <a:lstStyle>
            <a:lvl1pPr marL="0" indent="0">
              <a:buFontTx/>
              <a:buNone/>
              <a:defRPr sz="1200" b="1" baseline="0">
                <a:solidFill>
                  <a:srgbClr val="0F1012"/>
                </a:solidFill>
                <a:latin typeface="Arial"/>
                <a:cs typeface="Arial"/>
              </a:defRPr>
            </a:lvl1pPr>
          </a:lstStyle>
          <a:p>
            <a:pPr lvl="0"/>
            <a:r>
              <a:rPr lang="en-US" dirty="0" smtClean="0"/>
              <a:t>TITLE NAME SURNAME</a:t>
            </a:r>
          </a:p>
        </p:txBody>
      </p:sp>
      <p:sp>
        <p:nvSpPr>
          <p:cNvPr id="16" name="Text Placeholder 15"/>
          <p:cNvSpPr>
            <a:spLocks noGrp="1"/>
          </p:cNvSpPr>
          <p:nvPr>
            <p:ph type="body" sz="quarter" idx="15" hasCustomPrompt="1"/>
          </p:nvPr>
        </p:nvSpPr>
        <p:spPr>
          <a:xfrm>
            <a:off x="477838" y="5762876"/>
            <a:ext cx="6416675" cy="217241"/>
          </a:xfrm>
          <a:prstGeom prst="rect">
            <a:avLst/>
          </a:prstGeom>
        </p:spPr>
        <p:txBody>
          <a:bodyPr vert="horz"/>
          <a:lstStyle>
            <a:lvl1pPr marL="0" indent="0">
              <a:buNone/>
              <a:defRPr sz="1200" b="1">
                <a:solidFill>
                  <a:schemeClr val="tx1"/>
                </a:solidFill>
                <a:latin typeface="Arial"/>
                <a:cs typeface="Arial"/>
              </a:defRPr>
            </a:lvl1pPr>
          </a:lstStyle>
          <a:p>
            <a:pPr lvl="0"/>
            <a:r>
              <a:rPr lang="en-US" dirty="0" smtClean="0"/>
              <a:t>Qualifications</a:t>
            </a:r>
            <a:endParaRPr lang="en-US" dirty="0"/>
          </a:p>
        </p:txBody>
      </p:sp>
      <p:sp>
        <p:nvSpPr>
          <p:cNvPr id="17" name="Text Placeholder 17"/>
          <p:cNvSpPr>
            <a:spLocks noGrp="1"/>
          </p:cNvSpPr>
          <p:nvPr>
            <p:ph type="body" sz="quarter" idx="16" hasCustomPrompt="1"/>
          </p:nvPr>
        </p:nvSpPr>
        <p:spPr>
          <a:xfrm>
            <a:off x="477838" y="5980117"/>
            <a:ext cx="6416675" cy="213221"/>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Position</a:t>
            </a:r>
            <a:endParaRPr lang="en-US" dirty="0"/>
          </a:p>
        </p:txBody>
      </p:sp>
      <p:sp>
        <p:nvSpPr>
          <p:cNvPr id="25" name="Text Placeholder 17"/>
          <p:cNvSpPr>
            <a:spLocks noGrp="1"/>
          </p:cNvSpPr>
          <p:nvPr>
            <p:ph type="body" sz="quarter" idx="17" hasCustomPrompt="1"/>
          </p:nvPr>
        </p:nvSpPr>
        <p:spPr>
          <a:xfrm>
            <a:off x="477065" y="6193339"/>
            <a:ext cx="6416675" cy="206624"/>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Faculty/Unit</a:t>
            </a:r>
            <a:endParaRPr lang="en-US" dirty="0"/>
          </a:p>
        </p:txBody>
      </p:sp>
      <p:sp>
        <p:nvSpPr>
          <p:cNvPr id="26" name="Text Placeholder 17"/>
          <p:cNvSpPr>
            <a:spLocks noGrp="1"/>
          </p:cNvSpPr>
          <p:nvPr>
            <p:ph type="body" sz="quarter" idx="18" hasCustomPrompt="1"/>
          </p:nvPr>
        </p:nvSpPr>
        <p:spPr>
          <a:xfrm>
            <a:off x="477065" y="6399962"/>
            <a:ext cx="6416675" cy="204041"/>
          </a:xfrm>
          <a:prstGeom prst="rect">
            <a:avLst/>
          </a:prstGeom>
        </p:spPr>
        <p:txBody>
          <a:bodyPr vert="horz"/>
          <a:lstStyle>
            <a:lvl1pPr marL="0" indent="0">
              <a:buNone/>
              <a:defRPr sz="1200" b="1">
                <a:solidFill>
                  <a:srgbClr val="0F1012"/>
                </a:solidFill>
                <a:latin typeface="Arial"/>
                <a:cs typeface="Arial"/>
              </a:defRPr>
            </a:lvl1pPr>
          </a:lstStyle>
          <a:p>
            <a:pPr lvl="0"/>
            <a:r>
              <a:rPr lang="en-US" dirty="0" smtClean="0"/>
              <a:t>School/Division</a:t>
            </a:r>
            <a:endParaRPr lang="en-US" dirty="0"/>
          </a:p>
        </p:txBody>
      </p:sp>
      <p:sp>
        <p:nvSpPr>
          <p:cNvPr id="27" name="Text Placeholder 17"/>
          <p:cNvSpPr>
            <a:spLocks noGrp="1"/>
          </p:cNvSpPr>
          <p:nvPr>
            <p:ph type="body" sz="quarter" idx="19" hasCustomPrompt="1"/>
          </p:nvPr>
        </p:nvSpPr>
        <p:spPr>
          <a:xfrm>
            <a:off x="504279" y="983958"/>
            <a:ext cx="6389462" cy="289869"/>
          </a:xfrm>
          <a:prstGeom prst="rect">
            <a:avLst/>
          </a:prstGeom>
        </p:spPr>
        <p:txBody>
          <a:bodyPr vert="horz"/>
          <a:lstStyle>
            <a:lvl1pPr marL="0" indent="0">
              <a:buNone/>
              <a:defRPr sz="1200" b="1">
                <a:solidFill>
                  <a:srgbClr val="FFFFFF"/>
                </a:solidFill>
                <a:latin typeface="Arial"/>
                <a:cs typeface="Arial"/>
              </a:defRPr>
            </a:lvl1pPr>
          </a:lstStyle>
          <a:p>
            <a:pPr lvl="0"/>
            <a:r>
              <a:rPr lang="en-US" dirty="0" smtClean="0"/>
              <a:t>Date</a:t>
            </a:r>
            <a:endParaRPr lang="en-US" dirty="0"/>
          </a:p>
        </p:txBody>
      </p:sp>
      <p:pic>
        <p:nvPicPr>
          <p:cNvPr id="13" name="Picture 12"/>
          <p:cNvPicPr>
            <a:picLocks noChangeAspect="1"/>
          </p:cNvPicPr>
          <p:nvPr userDrawn="1"/>
        </p:nvPicPr>
        <p:blipFill>
          <a:blip r:embed="rId3"/>
          <a:stretch>
            <a:fillRect/>
          </a:stretch>
        </p:blipFill>
        <p:spPr>
          <a:xfrm>
            <a:off x="7688940" y="5658397"/>
            <a:ext cx="1162960" cy="912419"/>
          </a:xfrm>
          <a:prstGeom prst="rect">
            <a:avLst/>
          </a:prstGeom>
        </p:spPr>
      </p:pic>
    </p:spTree>
    <p:extLst>
      <p:ext uri="{BB962C8B-B14F-4D97-AF65-F5344CB8AC3E}">
        <p14:creationId xmlns:p14="http://schemas.microsoft.com/office/powerpoint/2010/main" val="282039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 Basic text">
    <p:spTree>
      <p:nvGrpSpPr>
        <p:cNvPr id="1" name=""/>
        <p:cNvGrpSpPr/>
        <p:nvPr/>
      </p:nvGrpSpPr>
      <p:grpSpPr>
        <a:xfrm>
          <a:off x="0" y="0"/>
          <a:ext cx="0" cy="0"/>
          <a:chOff x="0" y="0"/>
          <a:chExt cx="0" cy="0"/>
        </a:xfrm>
      </p:grpSpPr>
      <p:sp>
        <p:nvSpPr>
          <p:cNvPr id="35"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pic>
        <p:nvPicPr>
          <p:cNvPr id="8"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49671" y="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Placeholder 16"/>
          <p:cNvSpPr>
            <a:spLocks noGrp="1"/>
          </p:cNvSpPr>
          <p:nvPr>
            <p:ph type="body" sz="quarter" idx="13" hasCustomPrompt="1"/>
          </p:nvPr>
        </p:nvSpPr>
        <p:spPr>
          <a:xfrm>
            <a:off x="477065" y="1284655"/>
            <a:ext cx="6416708" cy="2044700"/>
          </a:xfrm>
          <a:prstGeom prst="rect">
            <a:avLst/>
          </a:prstGeom>
        </p:spPr>
        <p:txBody>
          <a:bodyPr vert="horz"/>
          <a:lstStyle>
            <a:lvl1pPr marL="0" marR="0" indent="0" algn="l" defTabSz="457162" rtl="0" eaLnBrk="1" fontAlgn="auto" latinLnBrk="0" hangingPunct="1">
              <a:lnSpc>
                <a:spcPct val="70000"/>
              </a:lnSpc>
              <a:spcBef>
                <a:spcPct val="20000"/>
              </a:spcBef>
              <a:spcAft>
                <a:spcPts val="0"/>
              </a:spcAft>
              <a:buClrTx/>
              <a:buSzTx/>
              <a:buFont typeface="Arial"/>
              <a:buNone/>
              <a:tabLst/>
              <a:defRPr sz="5400" baseline="0">
                <a:solidFill>
                  <a:schemeClr val="tx1"/>
                </a:solidFill>
                <a:latin typeface="Arial Black"/>
                <a:cs typeface="Arial Black"/>
              </a:defRPr>
            </a:lvl1pPr>
          </a:lstStyle>
          <a:p>
            <a:pPr marL="0" marR="0" lvl="0" indent="0" algn="l" defTabSz="457162" rtl="0" eaLnBrk="1" fontAlgn="auto" latinLnBrk="0" hangingPunct="1">
              <a:lnSpc>
                <a:spcPct val="70000"/>
              </a:lnSpc>
              <a:spcBef>
                <a:spcPct val="20000"/>
              </a:spcBef>
              <a:spcAft>
                <a:spcPts val="0"/>
              </a:spcAft>
              <a:buClrTx/>
              <a:buSzTx/>
              <a:buFont typeface="Arial"/>
              <a:buNone/>
              <a:tabLst/>
              <a:defRPr/>
            </a:pPr>
            <a:r>
              <a:rPr lang="en-AU" dirty="0" smtClean="0"/>
              <a:t>main heading</a:t>
            </a:r>
          </a:p>
        </p:txBody>
      </p:sp>
      <p:sp>
        <p:nvSpPr>
          <p:cNvPr id="26" name="Text Placeholder 11"/>
          <p:cNvSpPr>
            <a:spLocks noGrp="1"/>
          </p:cNvSpPr>
          <p:nvPr>
            <p:ph type="body" sz="quarter" idx="14" hasCustomPrompt="1"/>
          </p:nvPr>
        </p:nvSpPr>
        <p:spPr>
          <a:xfrm>
            <a:off x="477838" y="4813679"/>
            <a:ext cx="6416675" cy="257321"/>
          </a:xfrm>
          <a:prstGeom prst="rect">
            <a:avLst/>
          </a:prstGeom>
        </p:spPr>
        <p:txBody>
          <a:bodyPr vert="horz"/>
          <a:lstStyle>
            <a:lvl1pPr marL="0" indent="0">
              <a:buFontTx/>
              <a:buNone/>
              <a:defRPr sz="1200" b="1" baseline="0">
                <a:solidFill>
                  <a:srgbClr val="000000"/>
                </a:solidFill>
                <a:latin typeface="Arial"/>
                <a:cs typeface="Arial"/>
              </a:defRPr>
            </a:lvl1pPr>
          </a:lstStyle>
          <a:p>
            <a:pPr lvl="0"/>
            <a:r>
              <a:rPr lang="en-US" dirty="0" smtClean="0"/>
              <a:t>TITLE NAME SURNAME</a:t>
            </a:r>
          </a:p>
        </p:txBody>
      </p:sp>
      <p:sp>
        <p:nvSpPr>
          <p:cNvPr id="27" name="Text Placeholder 15"/>
          <p:cNvSpPr>
            <a:spLocks noGrp="1"/>
          </p:cNvSpPr>
          <p:nvPr>
            <p:ph type="body" sz="quarter" idx="15" hasCustomPrompt="1"/>
          </p:nvPr>
        </p:nvSpPr>
        <p:spPr>
          <a:xfrm>
            <a:off x="477838" y="5071001"/>
            <a:ext cx="6416675" cy="278264"/>
          </a:xfrm>
          <a:prstGeom prst="rect">
            <a:avLst/>
          </a:prstGeom>
        </p:spPr>
        <p:txBody>
          <a:bodyPr vert="horz"/>
          <a:lstStyle>
            <a:lvl1pPr marL="0" indent="0">
              <a:buNone/>
              <a:defRPr sz="1200" b="1">
                <a:solidFill>
                  <a:srgbClr val="000000"/>
                </a:solidFill>
                <a:latin typeface="Arial"/>
                <a:cs typeface="Arial"/>
              </a:defRPr>
            </a:lvl1pPr>
          </a:lstStyle>
          <a:p>
            <a:pPr lvl="0"/>
            <a:r>
              <a:rPr lang="en-US" dirty="0" smtClean="0"/>
              <a:t>Qualifications</a:t>
            </a:r>
            <a:endParaRPr lang="en-US" dirty="0"/>
          </a:p>
        </p:txBody>
      </p:sp>
      <p:sp>
        <p:nvSpPr>
          <p:cNvPr id="28" name="Text Placeholder 17"/>
          <p:cNvSpPr>
            <a:spLocks noGrp="1"/>
          </p:cNvSpPr>
          <p:nvPr>
            <p:ph type="body" sz="quarter" idx="16" hasCustomPrompt="1"/>
          </p:nvPr>
        </p:nvSpPr>
        <p:spPr>
          <a:xfrm>
            <a:off x="477838" y="5360810"/>
            <a:ext cx="6416675" cy="289869"/>
          </a:xfrm>
          <a:prstGeom prst="rect">
            <a:avLst/>
          </a:prstGeom>
        </p:spPr>
        <p:txBody>
          <a:bodyPr vert="horz"/>
          <a:lstStyle>
            <a:lvl1pPr marL="0" indent="0">
              <a:buNone/>
              <a:defRPr sz="1200" b="1">
                <a:solidFill>
                  <a:srgbClr val="000000"/>
                </a:solidFill>
                <a:latin typeface="Arial"/>
                <a:cs typeface="Arial"/>
              </a:defRPr>
            </a:lvl1pPr>
          </a:lstStyle>
          <a:p>
            <a:pPr lvl="0"/>
            <a:r>
              <a:rPr lang="en-US" dirty="0" smtClean="0"/>
              <a:t>Position</a:t>
            </a:r>
            <a:endParaRPr lang="en-US" dirty="0"/>
          </a:p>
        </p:txBody>
      </p:sp>
      <p:sp>
        <p:nvSpPr>
          <p:cNvPr id="29" name="Text Placeholder 17"/>
          <p:cNvSpPr>
            <a:spLocks noGrp="1"/>
          </p:cNvSpPr>
          <p:nvPr>
            <p:ph type="body" sz="quarter" idx="17" hasCustomPrompt="1"/>
          </p:nvPr>
        </p:nvSpPr>
        <p:spPr>
          <a:xfrm>
            <a:off x="477065" y="5646599"/>
            <a:ext cx="6416675" cy="289869"/>
          </a:xfrm>
          <a:prstGeom prst="rect">
            <a:avLst/>
          </a:prstGeom>
        </p:spPr>
        <p:txBody>
          <a:bodyPr vert="horz"/>
          <a:lstStyle>
            <a:lvl1pPr marL="0" indent="0">
              <a:buNone/>
              <a:defRPr sz="1200" b="1">
                <a:solidFill>
                  <a:srgbClr val="000000"/>
                </a:solidFill>
                <a:latin typeface="Arial"/>
                <a:cs typeface="Arial"/>
              </a:defRPr>
            </a:lvl1pPr>
          </a:lstStyle>
          <a:p>
            <a:pPr lvl="0"/>
            <a:r>
              <a:rPr lang="en-US" dirty="0" smtClean="0"/>
              <a:t>Faculty/Unit</a:t>
            </a:r>
            <a:endParaRPr lang="en-US" dirty="0"/>
          </a:p>
        </p:txBody>
      </p:sp>
      <p:sp>
        <p:nvSpPr>
          <p:cNvPr id="30" name="Text Placeholder 17"/>
          <p:cNvSpPr>
            <a:spLocks noGrp="1"/>
          </p:cNvSpPr>
          <p:nvPr>
            <p:ph type="body" sz="quarter" idx="18" hasCustomPrompt="1"/>
          </p:nvPr>
        </p:nvSpPr>
        <p:spPr>
          <a:xfrm>
            <a:off x="477065" y="5943933"/>
            <a:ext cx="6416675" cy="289869"/>
          </a:xfrm>
          <a:prstGeom prst="rect">
            <a:avLst/>
          </a:prstGeom>
        </p:spPr>
        <p:txBody>
          <a:bodyPr vert="horz"/>
          <a:lstStyle>
            <a:lvl1pPr marL="0" indent="0">
              <a:buNone/>
              <a:defRPr sz="1200" b="1">
                <a:solidFill>
                  <a:srgbClr val="000000"/>
                </a:solidFill>
                <a:latin typeface="Arial"/>
                <a:cs typeface="Arial"/>
              </a:defRPr>
            </a:lvl1pPr>
          </a:lstStyle>
          <a:p>
            <a:pPr lvl="0"/>
            <a:r>
              <a:rPr lang="en-US" dirty="0" smtClean="0"/>
              <a:t>School/Division</a:t>
            </a:r>
            <a:endParaRPr lang="en-US" dirty="0"/>
          </a:p>
        </p:txBody>
      </p:sp>
      <p:sp>
        <p:nvSpPr>
          <p:cNvPr id="31" name="Text Placeholder 17"/>
          <p:cNvSpPr>
            <a:spLocks noGrp="1"/>
          </p:cNvSpPr>
          <p:nvPr>
            <p:ph type="body" sz="quarter" idx="19" hasCustomPrompt="1"/>
          </p:nvPr>
        </p:nvSpPr>
        <p:spPr>
          <a:xfrm>
            <a:off x="477065" y="994786"/>
            <a:ext cx="6416675" cy="289869"/>
          </a:xfrm>
          <a:prstGeom prst="rect">
            <a:avLst/>
          </a:prstGeom>
        </p:spPr>
        <p:txBody>
          <a:bodyPr vert="horz"/>
          <a:lstStyle>
            <a:lvl1pPr marL="0" indent="0">
              <a:buNone/>
              <a:defRPr sz="1200" b="1">
                <a:solidFill>
                  <a:srgbClr val="000000"/>
                </a:solidFill>
                <a:latin typeface="Arial"/>
                <a:cs typeface="Arial"/>
              </a:defRPr>
            </a:lvl1pPr>
          </a:lstStyle>
          <a:p>
            <a:pPr lvl="0"/>
            <a:r>
              <a:rPr lang="en-US" dirty="0" smtClean="0"/>
              <a:t>Date</a:t>
            </a:r>
            <a:endParaRPr lang="en-US" dirty="0"/>
          </a:p>
        </p:txBody>
      </p:sp>
      <p:sp>
        <p:nvSpPr>
          <p:cNvPr id="33" name="TextBox 8"/>
          <p:cNvSpPr txBox="1">
            <a:spLocks noChangeArrowheads="1"/>
          </p:cNvSpPr>
          <p:nvPr userDrawn="1"/>
        </p:nvSpPr>
        <p:spPr bwMode="auto">
          <a:xfrm>
            <a:off x="4778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smtClean="0">
                <a:solidFill>
                  <a:schemeClr val="bg1"/>
                </a:solidFill>
              </a:rPr>
              <a:t>The </a:t>
            </a:r>
            <a:r>
              <a:rPr lang="en-US" sz="1000" dirty="0">
                <a:solidFill>
                  <a:schemeClr val="bg1"/>
                </a:solidFill>
              </a:rPr>
              <a:t>University of Newcastle</a:t>
            </a:r>
          </a:p>
        </p:txBody>
      </p:sp>
      <p:sp>
        <p:nvSpPr>
          <p:cNvPr id="34"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pic>
        <p:nvPicPr>
          <p:cNvPr id="14" name="Picture 13"/>
          <p:cNvPicPr>
            <a:picLocks noChangeAspect="1"/>
          </p:cNvPicPr>
          <p:nvPr userDrawn="1"/>
        </p:nvPicPr>
        <p:blipFill>
          <a:blip r:embed="rId3"/>
          <a:stretch>
            <a:fillRect/>
          </a:stretch>
        </p:blipFill>
        <p:spPr>
          <a:xfrm>
            <a:off x="7688940" y="5311755"/>
            <a:ext cx="1162960" cy="912419"/>
          </a:xfrm>
          <a:prstGeom prst="rect">
            <a:avLst/>
          </a:prstGeom>
        </p:spPr>
      </p:pic>
    </p:spTree>
    <p:extLst>
      <p:ext uri="{BB962C8B-B14F-4D97-AF65-F5344CB8AC3E}">
        <p14:creationId xmlns:p14="http://schemas.microsoft.com/office/powerpoint/2010/main" val="116585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ON Rankings">
    <p:spTree>
      <p:nvGrpSpPr>
        <p:cNvPr id="1" name=""/>
        <p:cNvGrpSpPr/>
        <p:nvPr/>
      </p:nvGrpSpPr>
      <p:grpSpPr>
        <a:xfrm>
          <a:off x="0" y="0"/>
          <a:ext cx="0" cy="0"/>
          <a:chOff x="0" y="0"/>
          <a:chExt cx="0" cy="0"/>
        </a:xfrm>
      </p:grpSpPr>
      <p:sp>
        <p:nvSpPr>
          <p:cNvPr id="26"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sp>
        <p:nvSpPr>
          <p:cNvPr id="11" name="Rectangle 2"/>
          <p:cNvSpPr txBox="1">
            <a:spLocks noChangeArrowheads="1"/>
          </p:cNvSpPr>
          <p:nvPr userDrawn="1"/>
        </p:nvSpPr>
        <p:spPr bwMode="auto">
          <a:xfrm>
            <a:off x="620713" y="488950"/>
            <a:ext cx="6543675" cy="48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latin typeface="Arial Black" charset="0"/>
                <a:cs typeface="Arial Black" charset="0"/>
              </a:rPr>
              <a:t>a</a:t>
            </a:r>
            <a:r>
              <a:rPr lang="en-US" sz="2500" dirty="0" smtClean="0">
                <a:latin typeface="Arial Black" charset="0"/>
                <a:cs typeface="Arial Black" charset="0"/>
              </a:rPr>
              <a:t> </a:t>
            </a:r>
            <a:r>
              <a:rPr lang="en-US" sz="2500" dirty="0">
                <a:latin typeface="Arial Black" charset="0"/>
                <a:cs typeface="Arial Black" charset="0"/>
              </a:rPr>
              <a:t>world-class university</a:t>
            </a:r>
            <a:endParaRPr lang="en-US" sz="3000" b="1" dirty="0">
              <a:latin typeface="Arial Black" charset="0"/>
              <a:cs typeface="Arial Black" charset="0"/>
            </a:endParaRPr>
          </a:p>
        </p:txBody>
      </p:sp>
      <p:sp>
        <p:nvSpPr>
          <p:cNvPr id="15" name="TextBox 4"/>
          <p:cNvSpPr txBox="1">
            <a:spLocks noChangeArrowheads="1"/>
          </p:cNvSpPr>
          <p:nvPr userDrawn="1"/>
        </p:nvSpPr>
        <p:spPr bwMode="auto">
          <a:xfrm>
            <a:off x="528353" y="3227388"/>
            <a:ext cx="22448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dirty="0" smtClean="0">
                <a:solidFill>
                  <a:schemeClr val="accent3"/>
                </a:solidFill>
                <a:latin typeface="Arial Black" charset="0"/>
                <a:cs typeface="Arial Black" charset="0"/>
              </a:rPr>
              <a:t>Top </a:t>
            </a:r>
            <a:r>
              <a:rPr lang="en-US" sz="4000" dirty="0">
                <a:solidFill>
                  <a:schemeClr val="accent3"/>
                </a:solidFill>
                <a:latin typeface="Arial Black" charset="0"/>
                <a:cs typeface="Arial Black" charset="0"/>
              </a:rPr>
              <a:t>3%</a:t>
            </a:r>
          </a:p>
        </p:txBody>
      </p:sp>
      <p:sp>
        <p:nvSpPr>
          <p:cNvPr id="16" name="TextBox 5"/>
          <p:cNvSpPr txBox="1">
            <a:spLocks noChangeArrowheads="1"/>
          </p:cNvSpPr>
          <p:nvPr userDrawn="1"/>
        </p:nvSpPr>
        <p:spPr bwMode="auto">
          <a:xfrm>
            <a:off x="3813175" y="3227388"/>
            <a:ext cx="15144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dirty="0">
                <a:solidFill>
                  <a:schemeClr val="accent3"/>
                </a:solidFill>
                <a:latin typeface="Arial Black" charset="0"/>
                <a:cs typeface="Arial Black" charset="0"/>
              </a:rPr>
              <a:t>No.1</a:t>
            </a:r>
          </a:p>
        </p:txBody>
      </p:sp>
      <p:sp>
        <p:nvSpPr>
          <p:cNvPr id="17" name="TextBox 6"/>
          <p:cNvSpPr txBox="1">
            <a:spLocks noChangeArrowheads="1"/>
          </p:cNvSpPr>
          <p:nvPr userDrawn="1"/>
        </p:nvSpPr>
        <p:spPr bwMode="auto">
          <a:xfrm>
            <a:off x="6370638" y="3227388"/>
            <a:ext cx="22336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dirty="0">
                <a:solidFill>
                  <a:schemeClr val="accent3"/>
                </a:solidFill>
                <a:latin typeface="Arial Black" charset="0"/>
                <a:cs typeface="Arial Black" charset="0"/>
              </a:rPr>
              <a:t>5 Stars</a:t>
            </a:r>
          </a:p>
        </p:txBody>
      </p:sp>
      <p:sp>
        <p:nvSpPr>
          <p:cNvPr id="18" name="TextBox 10"/>
          <p:cNvSpPr txBox="1">
            <a:spLocks noChangeArrowheads="1"/>
          </p:cNvSpPr>
          <p:nvPr userDrawn="1"/>
        </p:nvSpPr>
        <p:spPr bwMode="auto">
          <a:xfrm>
            <a:off x="692150" y="3860800"/>
            <a:ext cx="1925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400" dirty="0">
                <a:cs typeface="Arial" charset="0"/>
              </a:rPr>
              <a:t>UNIVERSITIES</a:t>
            </a:r>
            <a:br>
              <a:rPr lang="en-GB" sz="1400" dirty="0">
                <a:cs typeface="Arial" charset="0"/>
              </a:rPr>
            </a:br>
            <a:r>
              <a:rPr lang="en-GB" sz="1400" dirty="0">
                <a:cs typeface="Arial" charset="0"/>
              </a:rPr>
              <a:t>IN THE WORLD*</a:t>
            </a:r>
          </a:p>
          <a:p>
            <a:endParaRPr lang="en-US" sz="1400" dirty="0"/>
          </a:p>
        </p:txBody>
      </p:sp>
      <p:pic>
        <p:nvPicPr>
          <p:cNvPr id="21"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24"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pic>
        <p:nvPicPr>
          <p:cNvPr id="22" name="Picture 1"/>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112838" y="2058988"/>
            <a:ext cx="10842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3879850" y="2058988"/>
            <a:ext cx="13811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6561138" y="2058988"/>
            <a:ext cx="185261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1"/>
          <p:cNvSpPr txBox="1">
            <a:spLocks noChangeArrowheads="1"/>
          </p:cNvSpPr>
          <p:nvPr userDrawn="1"/>
        </p:nvSpPr>
        <p:spPr bwMode="auto">
          <a:xfrm>
            <a:off x="3276600" y="3860800"/>
            <a:ext cx="2589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400" dirty="0"/>
              <a:t>UNIVERSITY IN </a:t>
            </a:r>
            <a:r>
              <a:rPr lang="en-GB" sz="1400" dirty="0" smtClean="0"/>
              <a:t/>
            </a:r>
            <a:br>
              <a:rPr lang="en-GB" sz="1400" dirty="0" smtClean="0"/>
            </a:br>
            <a:r>
              <a:rPr lang="en-GB" sz="1400" dirty="0" smtClean="0"/>
              <a:t>AUSTRALIA UNDER </a:t>
            </a:r>
            <a:br>
              <a:rPr lang="en-GB" sz="1400" dirty="0" smtClean="0"/>
            </a:br>
            <a:r>
              <a:rPr lang="en-GB" sz="1400" dirty="0" smtClean="0"/>
              <a:t>50 </a:t>
            </a:r>
            <a:r>
              <a:rPr lang="en-GB" sz="1400" dirty="0"/>
              <a:t>YEARS OF AGE**</a:t>
            </a:r>
            <a:endParaRPr lang="en-US" sz="1400" dirty="0"/>
          </a:p>
        </p:txBody>
      </p:sp>
      <p:sp>
        <p:nvSpPr>
          <p:cNvPr id="30" name="TextBox 12"/>
          <p:cNvSpPr txBox="1">
            <a:spLocks noChangeArrowheads="1"/>
          </p:cNvSpPr>
          <p:nvPr userDrawn="1"/>
        </p:nvSpPr>
        <p:spPr bwMode="auto">
          <a:xfrm>
            <a:off x="6426200" y="3860800"/>
            <a:ext cx="2124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400" dirty="0" smtClean="0"/>
              <a:t>HOBSONS</a:t>
            </a:r>
          </a:p>
          <a:p>
            <a:pPr algn="ctr"/>
            <a:r>
              <a:rPr lang="en-GB" sz="1400" dirty="0" smtClean="0"/>
              <a:t>GOOD UNIVERSITIES</a:t>
            </a:r>
          </a:p>
          <a:p>
            <a:pPr algn="ctr"/>
            <a:r>
              <a:rPr lang="en-GB" sz="1400" dirty="0" smtClean="0"/>
              <a:t>GUIDE***</a:t>
            </a:r>
            <a:endParaRPr lang="en-GB" sz="1400" dirty="0"/>
          </a:p>
        </p:txBody>
      </p:sp>
      <p:sp>
        <p:nvSpPr>
          <p:cNvPr id="31" name="TextBox 30"/>
          <p:cNvSpPr txBox="1"/>
          <p:nvPr userDrawn="1"/>
        </p:nvSpPr>
        <p:spPr>
          <a:xfrm>
            <a:off x="503535" y="5895668"/>
            <a:ext cx="5362278" cy="461665"/>
          </a:xfrm>
          <a:prstGeom prst="rect">
            <a:avLst/>
          </a:prstGeom>
          <a:noFill/>
        </p:spPr>
        <p:txBody>
          <a:bodyPr wrap="square" rtlCol="0">
            <a:spAutoFit/>
          </a:bodyPr>
          <a:lstStyle/>
          <a:p>
            <a:pPr rtl="0"/>
            <a:r>
              <a:rPr lang="en-GB" sz="800" b="0" i="0" u="none" strike="noStrike" kern="1200" baseline="0" dirty="0" smtClean="0">
                <a:solidFill>
                  <a:schemeClr val="tx1"/>
                </a:solidFill>
                <a:latin typeface="+mn-lt"/>
                <a:ea typeface="+mn-ea"/>
                <a:cs typeface="+mn-cs"/>
              </a:rPr>
              <a:t>* Times Higher Education World University Rankings 2014 and QS World University Rankings 2014     </a:t>
            </a:r>
          </a:p>
          <a:p>
            <a:pPr rtl="0"/>
            <a:r>
              <a:rPr lang="en-GB" sz="800" b="0" i="0" u="none" strike="noStrike" kern="1200" baseline="0" dirty="0" smtClean="0">
                <a:solidFill>
                  <a:schemeClr val="tx1"/>
                </a:solidFill>
                <a:latin typeface="+mn-lt"/>
                <a:ea typeface="+mn-ea"/>
                <a:cs typeface="+mn-cs"/>
              </a:rPr>
              <a:t>** Times Higher Education ‘Top 100 under 50’ 2014 and QS ‘Top 50 under 50’ 2014</a:t>
            </a:r>
          </a:p>
          <a:p>
            <a:pPr rtl="0"/>
            <a:r>
              <a:rPr lang="en-GB" sz="800" b="0" i="0" u="none" strike="noStrike" kern="1200" baseline="0" dirty="0" smtClean="0">
                <a:solidFill>
                  <a:schemeClr val="tx1"/>
                </a:solidFill>
                <a:latin typeface="+mn-lt"/>
                <a:ea typeface="+mn-ea"/>
                <a:cs typeface="+mn-cs"/>
              </a:rPr>
              <a:t>*** </a:t>
            </a:r>
            <a:r>
              <a:rPr lang="en-GB" sz="800" b="0" i="0" u="none" strike="noStrike" kern="1200" baseline="0" dirty="0" err="1" smtClean="0">
                <a:solidFill>
                  <a:schemeClr val="tx1"/>
                </a:solidFill>
                <a:latin typeface="+mn-lt"/>
                <a:ea typeface="+mn-ea"/>
                <a:cs typeface="+mn-cs"/>
              </a:rPr>
              <a:t>Hobsons</a:t>
            </a:r>
            <a:r>
              <a:rPr lang="en-GB" sz="800" b="0" i="0" u="none" strike="noStrike" kern="1200" baseline="0" dirty="0" smtClean="0">
                <a:solidFill>
                  <a:schemeClr val="tx1"/>
                </a:solidFill>
                <a:latin typeface="+mn-lt"/>
                <a:ea typeface="+mn-ea"/>
                <a:cs typeface="+mn-cs"/>
              </a:rPr>
              <a:t> Good Universities Guide 2015 (socio-economic equity and generic skills)</a:t>
            </a:r>
            <a:endParaRPr lang="en-US" sz="800" b="0" i="0" baseline="0" dirty="0">
              <a:latin typeface="Arial"/>
              <a:cs typeface="Arial"/>
            </a:endParaRPr>
          </a:p>
        </p:txBody>
      </p:sp>
    </p:spTree>
    <p:extLst>
      <p:ext uri="{BB962C8B-B14F-4D97-AF65-F5344CB8AC3E}">
        <p14:creationId xmlns:p14="http://schemas.microsoft.com/office/powerpoint/2010/main" val="185850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 quote/key message">
    <p:spTree>
      <p:nvGrpSpPr>
        <p:cNvPr id="1" name=""/>
        <p:cNvGrpSpPr/>
        <p:nvPr/>
      </p:nvGrpSpPr>
      <p:grpSpPr>
        <a:xfrm>
          <a:off x="0" y="0"/>
          <a:ext cx="0" cy="0"/>
          <a:chOff x="0" y="0"/>
          <a:chExt cx="0" cy="0"/>
        </a:xfrm>
      </p:grpSpPr>
      <p:sp>
        <p:nvSpPr>
          <p:cNvPr id="16"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pic>
        <p:nvPicPr>
          <p:cNvPr id="6"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9"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13" name="Text Placeholder 12"/>
          <p:cNvSpPr>
            <a:spLocks noGrp="1"/>
          </p:cNvSpPr>
          <p:nvPr>
            <p:ph type="body" sz="quarter" idx="10" hasCustomPrompt="1"/>
          </p:nvPr>
        </p:nvSpPr>
        <p:spPr>
          <a:xfrm>
            <a:off x="464419" y="410594"/>
            <a:ext cx="6840537" cy="3006171"/>
          </a:xfrm>
          <a:prstGeom prst="rect">
            <a:avLst/>
          </a:prstGeom>
        </p:spPr>
        <p:txBody>
          <a:bodyPr vert="horz"/>
          <a:lstStyle>
            <a:lvl1pPr marL="0" indent="0">
              <a:buNone/>
              <a:defRPr baseline="0">
                <a:solidFill>
                  <a:srgbClr val="808080"/>
                </a:solidFill>
                <a:latin typeface="Arial Black"/>
                <a:cs typeface="Arial Black"/>
              </a:defRPr>
            </a:lvl1pPr>
          </a:lstStyle>
          <a:p>
            <a:pPr lvl="0"/>
            <a:r>
              <a:rPr lang="en-US" dirty="0" smtClean="0"/>
              <a:t>pull quote or key message.</a:t>
            </a:r>
            <a:endParaRPr lang="en-US" dirty="0"/>
          </a:p>
        </p:txBody>
      </p:sp>
    </p:spTree>
    <p:extLst>
      <p:ext uri="{BB962C8B-B14F-4D97-AF65-F5344CB8AC3E}">
        <p14:creationId xmlns:p14="http://schemas.microsoft.com/office/powerpoint/2010/main" val="277458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asic text">
    <p:spTree>
      <p:nvGrpSpPr>
        <p:cNvPr id="1" name=""/>
        <p:cNvGrpSpPr/>
        <p:nvPr/>
      </p:nvGrpSpPr>
      <p:grpSpPr>
        <a:xfrm>
          <a:off x="0" y="0"/>
          <a:ext cx="0" cy="0"/>
          <a:chOff x="0" y="0"/>
          <a:chExt cx="0" cy="0"/>
        </a:xfrm>
      </p:grpSpPr>
      <p:sp>
        <p:nvSpPr>
          <p:cNvPr id="19" name="Rectangle 3"/>
          <p:cNvSpPr>
            <a:spLocks noChangeArrowheads="1"/>
          </p:cNvSpPr>
          <p:nvPr userDrawn="1"/>
        </p:nvSpPr>
        <p:spPr bwMode="auto">
          <a:xfrm>
            <a:off x="287338" y="6525345"/>
            <a:ext cx="8569325" cy="332656"/>
          </a:xfrm>
          <a:prstGeom prst="rect">
            <a:avLst/>
          </a:prstGeom>
          <a:solidFill>
            <a:srgbClr val="0066CC"/>
          </a:solidFill>
          <a:ln>
            <a:noFill/>
          </a:ln>
          <a:extLst/>
        </p:spPr>
        <p:txBody>
          <a:bodyPr/>
          <a:lstStyle/>
          <a:p>
            <a:endParaRPr lang="en-US">
              <a:solidFill>
                <a:schemeClr val="accent1"/>
              </a:solidFill>
            </a:endParaRPr>
          </a:p>
        </p:txBody>
      </p:sp>
      <p:pic>
        <p:nvPicPr>
          <p:cNvPr id="5"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bg1"/>
                </a:solidFill>
              </a:rPr>
              <a:t> </a:t>
            </a:r>
            <a:fld id="{F938F4FD-D65E-F540-95B2-9ED28185E262}" type="slidenum">
              <a:rPr lang="en-US" sz="1000" smtClean="0">
                <a:solidFill>
                  <a:schemeClr val="bg1"/>
                </a:solidFill>
              </a:rPr>
              <a:t>‹#›</a:t>
            </a:fld>
            <a:r>
              <a:rPr lang="en-US" sz="1000" dirty="0" smtClean="0">
                <a:solidFill>
                  <a:schemeClr val="bg1"/>
                </a:solidFill>
              </a:rPr>
              <a:t> </a:t>
            </a:r>
            <a:r>
              <a:rPr lang="en-US" sz="1000" dirty="0">
                <a:solidFill>
                  <a:schemeClr val="bg1"/>
                </a:solidFill>
              </a:rPr>
              <a:t>|  The University of Newcastle</a:t>
            </a:r>
          </a:p>
        </p:txBody>
      </p:sp>
      <p:sp>
        <p:nvSpPr>
          <p:cNvPr id="8"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chemeClr val="bg1"/>
                </a:solidFill>
                <a:cs typeface="Arial" charset="0"/>
              </a:rPr>
              <a:t>www.newcastle.edu.au</a:t>
            </a:r>
            <a:endParaRPr lang="en-US" sz="1000" b="1" dirty="0">
              <a:solidFill>
                <a:schemeClr val="bg1"/>
              </a:solidFill>
              <a:cs typeface="Arial" charset="0"/>
            </a:endParaRPr>
          </a:p>
        </p:txBody>
      </p:sp>
      <p:sp>
        <p:nvSpPr>
          <p:cNvPr id="11" name="Text Placeholder 12"/>
          <p:cNvSpPr>
            <a:spLocks noGrp="1"/>
          </p:cNvSpPr>
          <p:nvPr>
            <p:ph type="body" sz="quarter" idx="10" hasCustomPrompt="1"/>
          </p:nvPr>
        </p:nvSpPr>
        <p:spPr>
          <a:xfrm>
            <a:off x="521777" y="439787"/>
            <a:ext cx="8153911"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heading in 25pt Arial Black</a:t>
            </a:r>
            <a:endParaRPr lang="en-US" dirty="0"/>
          </a:p>
        </p:txBody>
      </p:sp>
      <p:sp>
        <p:nvSpPr>
          <p:cNvPr id="14" name="Text Placeholder 13"/>
          <p:cNvSpPr>
            <a:spLocks noGrp="1"/>
          </p:cNvSpPr>
          <p:nvPr>
            <p:ph type="body" sz="quarter" idx="11" hasCustomPrompt="1"/>
          </p:nvPr>
        </p:nvSpPr>
        <p:spPr>
          <a:xfrm>
            <a:off x="521776" y="1156979"/>
            <a:ext cx="8153911"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18" name="Text Placeholder 16"/>
          <p:cNvSpPr>
            <a:spLocks noGrp="1"/>
          </p:cNvSpPr>
          <p:nvPr>
            <p:ph type="body" sz="quarter" idx="12" hasCustomPrompt="1"/>
          </p:nvPr>
        </p:nvSpPr>
        <p:spPr>
          <a:xfrm>
            <a:off x="522288" y="1721155"/>
            <a:ext cx="8153400" cy="3438525"/>
          </a:xfrm>
          <a:prstGeom prst="rect">
            <a:avLst/>
          </a:prstGeom>
        </p:spPr>
        <p:txBody>
          <a:bodyPr vert="horz"/>
          <a:lstStyle>
            <a:lvl1pPr marL="0" indent="0">
              <a:buNone/>
              <a:defRPr sz="1200" baseline="0">
                <a:latin typeface="Arial"/>
                <a:cs typeface="Arial"/>
              </a:defRPr>
            </a:lvl1pPr>
          </a:lstStyle>
          <a:p>
            <a:pPr lvl="0"/>
            <a:r>
              <a:rPr lang="en-US" dirty="0" smtClean="0"/>
              <a:t>Body copy, square bullet points, 12pt Arial regular (min). Single line spacing and 0.4 line spacing after paragraphs</a:t>
            </a:r>
            <a:endParaRPr lang="en-US" dirty="0"/>
          </a:p>
        </p:txBody>
      </p:sp>
    </p:spTree>
    <p:extLst>
      <p:ext uri="{BB962C8B-B14F-4D97-AF65-F5344CB8AC3E}">
        <p14:creationId xmlns:p14="http://schemas.microsoft.com/office/powerpoint/2010/main" val="190840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Colour">
    <p:spTree>
      <p:nvGrpSpPr>
        <p:cNvPr id="1" name=""/>
        <p:cNvGrpSpPr/>
        <p:nvPr/>
      </p:nvGrpSpPr>
      <p:grpSpPr>
        <a:xfrm>
          <a:off x="0" y="0"/>
          <a:ext cx="0" cy="0"/>
          <a:chOff x="0" y="0"/>
          <a:chExt cx="0" cy="0"/>
        </a:xfrm>
      </p:grpSpPr>
      <p:sp>
        <p:nvSpPr>
          <p:cNvPr id="12" name="Rectangle 11"/>
          <p:cNvSpPr/>
          <p:nvPr userDrawn="1"/>
        </p:nvSpPr>
        <p:spPr bwMode="auto">
          <a:xfrm>
            <a:off x="287338" y="287338"/>
            <a:ext cx="8569325" cy="6264275"/>
          </a:xfrm>
          <a:prstGeom prst="rect">
            <a:avLst/>
          </a:prstGeom>
          <a:solidFill>
            <a:schemeClr val="bg1">
              <a:lumMod val="8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srgbClr val="A5A6A5"/>
              </a:solidFill>
              <a:latin typeface="Arial" charset="0"/>
              <a:ea typeface="ＭＳ Ｐゴシック" charset="0"/>
              <a:cs typeface="ＭＳ Ｐゴシック" charset="0"/>
            </a:endParaRPr>
          </a:p>
        </p:txBody>
      </p:sp>
      <p:pic>
        <p:nvPicPr>
          <p:cNvPr id="13" name="Picture 14" descr="UON_Restricted.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5350" y="5805488"/>
            <a:ext cx="143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7164388" y="6407150"/>
            <a:ext cx="1598612" cy="160338"/>
          </a:xfrm>
          <a:prstGeom prst="rect">
            <a:avLst/>
          </a:prstGeom>
          <a:solidFill>
            <a:schemeClr val="bg1"/>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rgbClr val="000000"/>
              </a:solidFill>
              <a:latin typeface="Arial" charset="0"/>
              <a:ea typeface="ＭＳ Ｐゴシック" charset="0"/>
              <a:cs typeface="ＭＳ Ｐゴシック" charset="0"/>
            </a:endParaRPr>
          </a:p>
        </p:txBody>
      </p:sp>
      <p:sp>
        <p:nvSpPr>
          <p:cNvPr id="18" name="TextBox 8"/>
          <p:cNvSpPr txBox="1">
            <a:spLocks noChangeArrowheads="1"/>
          </p:cNvSpPr>
          <p:nvPr userDrawn="1"/>
        </p:nvSpPr>
        <p:spPr bwMode="auto">
          <a:xfrm>
            <a:off x="500138" y="6567488"/>
            <a:ext cx="338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tx1"/>
                </a:solidFill>
              </a:rPr>
              <a:t> </a:t>
            </a:r>
            <a:fld id="{F938F4FD-D65E-F540-95B2-9ED28185E262}" type="slidenum">
              <a:rPr lang="en-US" sz="1000" smtClean="0">
                <a:solidFill>
                  <a:schemeClr val="tx1"/>
                </a:solidFill>
              </a:rPr>
              <a:t>‹#›</a:t>
            </a:fld>
            <a:r>
              <a:rPr lang="en-US" sz="1000" dirty="0" smtClean="0">
                <a:solidFill>
                  <a:schemeClr val="tx1"/>
                </a:solidFill>
              </a:rPr>
              <a:t> </a:t>
            </a:r>
            <a:r>
              <a:rPr lang="en-US" sz="1000" dirty="0">
                <a:solidFill>
                  <a:schemeClr val="tx1"/>
                </a:solidFill>
              </a:rPr>
              <a:t>|  The University of Newcastle</a:t>
            </a:r>
          </a:p>
        </p:txBody>
      </p:sp>
      <p:sp>
        <p:nvSpPr>
          <p:cNvPr id="19" name="TextBox 9"/>
          <p:cNvSpPr txBox="1">
            <a:spLocks noChangeArrowheads="1"/>
          </p:cNvSpPr>
          <p:nvPr userDrawn="1"/>
        </p:nvSpPr>
        <p:spPr bwMode="auto">
          <a:xfrm>
            <a:off x="7184790" y="6562725"/>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dirty="0" err="1">
                <a:solidFill>
                  <a:srgbClr val="000000"/>
                </a:solidFill>
                <a:cs typeface="Arial" charset="0"/>
              </a:rPr>
              <a:t>www.newcastle.edu.au</a:t>
            </a:r>
            <a:endParaRPr lang="en-US" sz="1000" b="1" dirty="0">
              <a:solidFill>
                <a:srgbClr val="000000"/>
              </a:solidFill>
              <a:cs typeface="Arial" charset="0"/>
            </a:endParaRPr>
          </a:p>
        </p:txBody>
      </p:sp>
      <p:sp>
        <p:nvSpPr>
          <p:cNvPr id="20" name="Text Placeholder 12"/>
          <p:cNvSpPr>
            <a:spLocks noGrp="1"/>
          </p:cNvSpPr>
          <p:nvPr>
            <p:ph type="body" sz="quarter" idx="10" hasCustomPrompt="1"/>
          </p:nvPr>
        </p:nvSpPr>
        <p:spPr>
          <a:xfrm>
            <a:off x="521777" y="439787"/>
            <a:ext cx="8153911" cy="510666"/>
          </a:xfrm>
          <a:prstGeom prst="rect">
            <a:avLst/>
          </a:prstGeom>
        </p:spPr>
        <p:txBody>
          <a:bodyPr vert="horz"/>
          <a:lstStyle>
            <a:lvl1pPr marL="0" indent="0">
              <a:buNone/>
              <a:defRPr sz="2500" baseline="0">
                <a:solidFill>
                  <a:schemeClr val="tx1"/>
                </a:solidFill>
                <a:latin typeface="Arial Black"/>
                <a:cs typeface="Arial Black"/>
              </a:defRPr>
            </a:lvl1pPr>
          </a:lstStyle>
          <a:p>
            <a:pPr lvl="0"/>
            <a:r>
              <a:rPr lang="en-US" dirty="0" smtClean="0"/>
              <a:t>page heading in 25pt Arial Black</a:t>
            </a:r>
            <a:endParaRPr lang="en-US" dirty="0"/>
          </a:p>
        </p:txBody>
      </p:sp>
      <p:sp>
        <p:nvSpPr>
          <p:cNvPr id="21" name="Text Placeholder 13"/>
          <p:cNvSpPr>
            <a:spLocks noGrp="1"/>
          </p:cNvSpPr>
          <p:nvPr>
            <p:ph type="body" sz="quarter" idx="11" hasCustomPrompt="1"/>
          </p:nvPr>
        </p:nvSpPr>
        <p:spPr>
          <a:xfrm>
            <a:off x="521776" y="1156979"/>
            <a:ext cx="8153911" cy="326616"/>
          </a:xfrm>
          <a:prstGeom prst="rect">
            <a:avLst/>
          </a:prstGeom>
        </p:spPr>
        <p:txBody>
          <a:bodyPr vert="horz"/>
          <a:lstStyle>
            <a:lvl1pPr marL="0" indent="0">
              <a:buNone/>
              <a:defRPr sz="1600" baseline="0">
                <a:solidFill>
                  <a:srgbClr val="0066CC"/>
                </a:solidFill>
                <a:latin typeface="Arial Black"/>
                <a:cs typeface="Arial Black"/>
              </a:defRPr>
            </a:lvl1pPr>
          </a:lstStyle>
          <a:p>
            <a:pPr lvl="0"/>
            <a:r>
              <a:rPr lang="en-US" dirty="0" smtClean="0"/>
              <a:t>SUB HEADING (OPTIONAL)</a:t>
            </a:r>
            <a:endParaRPr lang="en-US" dirty="0"/>
          </a:p>
        </p:txBody>
      </p:sp>
      <p:sp>
        <p:nvSpPr>
          <p:cNvPr id="22" name="Text Placeholder 16"/>
          <p:cNvSpPr>
            <a:spLocks noGrp="1"/>
          </p:cNvSpPr>
          <p:nvPr>
            <p:ph type="body" sz="quarter" idx="12" hasCustomPrompt="1"/>
          </p:nvPr>
        </p:nvSpPr>
        <p:spPr>
          <a:xfrm>
            <a:off x="522288" y="1721155"/>
            <a:ext cx="8153400" cy="3438525"/>
          </a:xfrm>
          <a:prstGeom prst="rect">
            <a:avLst/>
          </a:prstGeom>
        </p:spPr>
        <p:txBody>
          <a:bodyPr vert="horz"/>
          <a:lstStyle>
            <a:lvl1pPr marL="0" indent="0">
              <a:buNone/>
              <a:defRPr sz="1200" baseline="0">
                <a:latin typeface="Arial"/>
                <a:cs typeface="Arial"/>
              </a:defRPr>
            </a:lvl1pPr>
          </a:lstStyle>
          <a:p>
            <a:pPr lvl="0"/>
            <a:r>
              <a:rPr lang="en-US" dirty="0" smtClean="0"/>
              <a:t>Body copy, square bullet points, 12pt Arial regular (min). Single line spacing and 0.4 line spacing after paragraphs</a:t>
            </a:r>
            <a:endParaRPr lang="en-US" dirty="0"/>
          </a:p>
        </p:txBody>
      </p:sp>
    </p:spTree>
    <p:extLst>
      <p:ext uri="{BB962C8B-B14F-4D97-AF65-F5344CB8AC3E}">
        <p14:creationId xmlns:p14="http://schemas.microsoft.com/office/powerpoint/2010/main" val="106842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3506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8" r:id="rId11"/>
    <p:sldLayoutId id="2147483658" r:id="rId12"/>
    <p:sldLayoutId id="2147483669" r:id="rId13"/>
    <p:sldLayoutId id="2147483667" r:id="rId14"/>
    <p:sldLayoutId id="2147483659" r:id="rId15"/>
    <p:sldLayoutId id="2147483663" r:id="rId16"/>
    <p:sldLayoutId id="2147483665" r:id="rId17"/>
    <p:sldLayoutId id="2147483666" r:id="rId18"/>
  </p:sldLayoutIdLst>
  <p:txStyles>
    <p:titleStyle>
      <a:lvl1pPr algn="ctr" defTabSz="457162" rtl="0" eaLnBrk="1" latinLnBrk="0" hangingPunct="1">
        <a:spcBef>
          <a:spcPct val="0"/>
        </a:spcBef>
        <a:buNone/>
        <a:defRPr sz="4400" kern="1200">
          <a:solidFill>
            <a:schemeClr val="tx1"/>
          </a:solidFill>
          <a:latin typeface="+mj-lt"/>
          <a:ea typeface="+mj-ea"/>
          <a:cs typeface="+mj-cs"/>
        </a:defRPr>
      </a:lvl1pPr>
    </p:titleStyle>
    <p:bodyStyle>
      <a:lvl1pPr marL="342872" indent="-342872" algn="l" defTabSz="457162" rtl="0" eaLnBrk="1" latinLnBrk="0" hangingPunct="1">
        <a:spcBef>
          <a:spcPct val="20000"/>
        </a:spcBef>
        <a:buFont typeface="Arial"/>
        <a:buChar char="•"/>
        <a:defRPr sz="3200" kern="1200">
          <a:solidFill>
            <a:schemeClr val="tx1"/>
          </a:solidFill>
          <a:latin typeface="+mn-lt"/>
          <a:ea typeface="+mn-ea"/>
          <a:cs typeface="+mn-cs"/>
        </a:defRPr>
      </a:lvl1pPr>
      <a:lvl2pPr marL="742889" indent="-285727" algn="l" defTabSz="457162" rtl="0" eaLnBrk="1" latinLnBrk="0" hangingPunct="1">
        <a:spcBef>
          <a:spcPct val="20000"/>
        </a:spcBef>
        <a:buFont typeface="Arial"/>
        <a:buChar char="–"/>
        <a:defRPr sz="2800" kern="1200">
          <a:solidFill>
            <a:schemeClr val="tx1"/>
          </a:solidFill>
          <a:latin typeface="+mn-lt"/>
          <a:ea typeface="+mn-ea"/>
          <a:cs typeface="+mn-cs"/>
        </a:defRPr>
      </a:lvl2pPr>
      <a:lvl3pPr marL="1142906" indent="-228581" algn="l" defTabSz="457162" rtl="0" eaLnBrk="1" latinLnBrk="0" hangingPunct="1">
        <a:spcBef>
          <a:spcPct val="20000"/>
        </a:spcBef>
        <a:buFont typeface="Arial"/>
        <a:buChar char="•"/>
        <a:defRPr sz="2400" kern="1200">
          <a:solidFill>
            <a:schemeClr val="tx1"/>
          </a:solidFill>
          <a:latin typeface="+mn-lt"/>
          <a:ea typeface="+mn-ea"/>
          <a:cs typeface="+mn-cs"/>
        </a:defRPr>
      </a:lvl3pPr>
      <a:lvl4pPr marL="1600068" indent="-228581" algn="l" defTabSz="457162" rtl="0" eaLnBrk="1" latinLnBrk="0" hangingPunct="1">
        <a:spcBef>
          <a:spcPct val="20000"/>
        </a:spcBef>
        <a:buFont typeface="Arial"/>
        <a:buChar char="–"/>
        <a:defRPr sz="2000" kern="1200">
          <a:solidFill>
            <a:schemeClr val="tx1"/>
          </a:solidFill>
          <a:latin typeface="+mn-lt"/>
          <a:ea typeface="+mn-ea"/>
          <a:cs typeface="+mn-cs"/>
        </a:defRPr>
      </a:lvl4pPr>
      <a:lvl5pPr marL="2057230" indent="-228581" algn="l" defTabSz="457162" rtl="0" eaLnBrk="1" latinLnBrk="0" hangingPunct="1">
        <a:spcBef>
          <a:spcPct val="20000"/>
        </a:spcBef>
        <a:buFont typeface="Arial"/>
        <a:buChar char="»"/>
        <a:defRPr sz="2000" kern="1200">
          <a:solidFill>
            <a:schemeClr val="tx1"/>
          </a:solidFill>
          <a:latin typeface="+mn-lt"/>
          <a:ea typeface="+mn-ea"/>
          <a:cs typeface="+mn-cs"/>
        </a:defRPr>
      </a:lvl5pPr>
      <a:lvl6pPr marL="2514393" indent="-228581" algn="l" defTabSz="457162" rtl="0" eaLnBrk="1" latinLnBrk="0" hangingPunct="1">
        <a:spcBef>
          <a:spcPct val="20000"/>
        </a:spcBef>
        <a:buFont typeface="Arial"/>
        <a:buChar char="•"/>
        <a:defRPr sz="2000" kern="1200">
          <a:solidFill>
            <a:schemeClr val="tx1"/>
          </a:solidFill>
          <a:latin typeface="+mn-lt"/>
          <a:ea typeface="+mn-ea"/>
          <a:cs typeface="+mn-cs"/>
        </a:defRPr>
      </a:lvl6pPr>
      <a:lvl7pPr marL="2971555" indent="-228581" algn="l" defTabSz="457162" rtl="0" eaLnBrk="1" latinLnBrk="0" hangingPunct="1">
        <a:spcBef>
          <a:spcPct val="20000"/>
        </a:spcBef>
        <a:buFont typeface="Arial"/>
        <a:buChar char="•"/>
        <a:defRPr sz="2000" kern="1200">
          <a:solidFill>
            <a:schemeClr val="tx1"/>
          </a:solidFill>
          <a:latin typeface="+mn-lt"/>
          <a:ea typeface="+mn-ea"/>
          <a:cs typeface="+mn-cs"/>
        </a:defRPr>
      </a:lvl7pPr>
      <a:lvl8pPr marL="3428718" indent="-228581" algn="l" defTabSz="457162" rtl="0" eaLnBrk="1" latinLnBrk="0" hangingPunct="1">
        <a:spcBef>
          <a:spcPct val="20000"/>
        </a:spcBef>
        <a:buFont typeface="Arial"/>
        <a:buChar char="•"/>
        <a:defRPr sz="2000" kern="1200">
          <a:solidFill>
            <a:schemeClr val="tx1"/>
          </a:solidFill>
          <a:latin typeface="+mn-lt"/>
          <a:ea typeface="+mn-ea"/>
          <a:cs typeface="+mn-cs"/>
        </a:defRPr>
      </a:lvl8pPr>
      <a:lvl9pPr marL="3885880" indent="-228581" algn="l" defTabSz="45716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2" rtl="0" eaLnBrk="1" latinLnBrk="0" hangingPunct="1">
        <a:defRPr sz="1800" kern="1200">
          <a:solidFill>
            <a:schemeClr val="tx1"/>
          </a:solidFill>
          <a:latin typeface="+mn-lt"/>
          <a:ea typeface="+mn-ea"/>
          <a:cs typeface="+mn-cs"/>
        </a:defRPr>
      </a:lvl1pPr>
      <a:lvl2pPr marL="457162" algn="l" defTabSz="457162" rtl="0" eaLnBrk="1" latinLnBrk="0" hangingPunct="1">
        <a:defRPr sz="1800" kern="1200">
          <a:solidFill>
            <a:schemeClr val="tx1"/>
          </a:solidFill>
          <a:latin typeface="+mn-lt"/>
          <a:ea typeface="+mn-ea"/>
          <a:cs typeface="+mn-cs"/>
        </a:defRPr>
      </a:lvl2pPr>
      <a:lvl3pPr marL="914325" algn="l" defTabSz="457162" rtl="0" eaLnBrk="1" latinLnBrk="0" hangingPunct="1">
        <a:defRPr sz="1800" kern="1200">
          <a:solidFill>
            <a:schemeClr val="tx1"/>
          </a:solidFill>
          <a:latin typeface="+mn-lt"/>
          <a:ea typeface="+mn-ea"/>
          <a:cs typeface="+mn-cs"/>
        </a:defRPr>
      </a:lvl3pPr>
      <a:lvl4pPr marL="1371487" algn="l" defTabSz="457162" rtl="0" eaLnBrk="1" latinLnBrk="0" hangingPunct="1">
        <a:defRPr sz="1800" kern="1200">
          <a:solidFill>
            <a:schemeClr val="tx1"/>
          </a:solidFill>
          <a:latin typeface="+mn-lt"/>
          <a:ea typeface="+mn-ea"/>
          <a:cs typeface="+mn-cs"/>
        </a:defRPr>
      </a:lvl4pPr>
      <a:lvl5pPr marL="1828650" algn="l" defTabSz="457162" rtl="0" eaLnBrk="1" latinLnBrk="0" hangingPunct="1">
        <a:defRPr sz="1800" kern="1200">
          <a:solidFill>
            <a:schemeClr val="tx1"/>
          </a:solidFill>
          <a:latin typeface="+mn-lt"/>
          <a:ea typeface="+mn-ea"/>
          <a:cs typeface="+mn-cs"/>
        </a:defRPr>
      </a:lvl5pPr>
      <a:lvl6pPr marL="2285812" algn="l" defTabSz="457162" rtl="0" eaLnBrk="1" latinLnBrk="0" hangingPunct="1">
        <a:defRPr sz="1800" kern="1200">
          <a:solidFill>
            <a:schemeClr val="tx1"/>
          </a:solidFill>
          <a:latin typeface="+mn-lt"/>
          <a:ea typeface="+mn-ea"/>
          <a:cs typeface="+mn-cs"/>
        </a:defRPr>
      </a:lvl6pPr>
      <a:lvl7pPr marL="2742975" algn="l" defTabSz="457162" rtl="0" eaLnBrk="1" latinLnBrk="0" hangingPunct="1">
        <a:defRPr sz="1800" kern="1200">
          <a:solidFill>
            <a:schemeClr val="tx1"/>
          </a:solidFill>
          <a:latin typeface="+mn-lt"/>
          <a:ea typeface="+mn-ea"/>
          <a:cs typeface="+mn-cs"/>
        </a:defRPr>
      </a:lvl7pPr>
      <a:lvl8pPr marL="3200137" algn="l" defTabSz="457162" rtl="0" eaLnBrk="1" latinLnBrk="0" hangingPunct="1">
        <a:defRPr sz="1800" kern="1200">
          <a:solidFill>
            <a:schemeClr val="tx1"/>
          </a:solidFill>
          <a:latin typeface="+mn-lt"/>
          <a:ea typeface="+mn-ea"/>
          <a:cs typeface="+mn-cs"/>
        </a:defRPr>
      </a:lvl8pPr>
      <a:lvl9pPr marL="3657300" algn="l" defTabSz="4571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740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63296"/>
            <a:ext cx="6840537" cy="5988197"/>
          </a:xfrm>
        </p:spPr>
        <p:txBody>
          <a:bodyPr/>
          <a:lstStyle/>
          <a:p>
            <a:endParaRPr lang="en-US" sz="2800" dirty="0" smtClean="0"/>
          </a:p>
          <a:p>
            <a:r>
              <a:rPr lang="en-US" sz="2800" b="1" i="1" dirty="0" smtClean="0">
                <a:solidFill>
                  <a:srgbClr val="002060"/>
                </a:solidFill>
              </a:rPr>
              <a:t>Aim</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This study assesses whether the placement program had improved students’ knowledge of medical, dental and environmental issues pertaining to older people living in Residential aged care facilities</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endParaRPr lang="en-US" dirty="0"/>
          </a:p>
        </p:txBody>
      </p:sp>
      <p:pic>
        <p:nvPicPr>
          <p:cNvPr id="3"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8944" y="2682240"/>
            <a:ext cx="4352057" cy="3056875"/>
          </a:xfrm>
          <a:prstGeom prst="rect">
            <a:avLst/>
          </a:prstGeom>
        </p:spPr>
      </p:pic>
    </p:spTree>
    <p:extLst>
      <p:ext uri="{BB962C8B-B14F-4D97-AF65-F5344CB8AC3E}">
        <p14:creationId xmlns:p14="http://schemas.microsoft.com/office/powerpoint/2010/main" val="366082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63296"/>
            <a:ext cx="6840537" cy="5988197"/>
          </a:xfrm>
        </p:spPr>
        <p:txBody>
          <a:bodyPr/>
          <a:lstStyle/>
          <a:p>
            <a:endParaRPr lang="en-US" sz="2800" dirty="0" smtClean="0"/>
          </a:p>
          <a:p>
            <a:r>
              <a:rPr lang="en-US" sz="2800" b="1" i="1" dirty="0" smtClean="0">
                <a:solidFill>
                  <a:schemeClr val="accent4">
                    <a:lumMod val="75000"/>
                  </a:schemeClr>
                </a:solidFill>
              </a:rPr>
              <a:t>Methodology</a:t>
            </a:r>
          </a:p>
          <a:p>
            <a:endParaRPr lang="en-US" sz="2400" dirty="0"/>
          </a:p>
          <a:p>
            <a:pPr marL="457200" indent="-457200">
              <a:buFont typeface="Arial" panose="020B0604020202020204" pitchFamily="34" charset="0"/>
              <a:buChar char="•"/>
            </a:pPr>
            <a:r>
              <a:rPr lang="en-US" sz="2400" dirty="0" smtClean="0"/>
              <a:t>All final year students (n=33) attended the placement</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Pre-placement orientation</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Randomly allocated to one of 17 RACFs </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12 week placement, I day per week</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Voluntary participation in the study</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564531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6840537" cy="5284269"/>
          </a:xfrm>
        </p:spPr>
        <p:txBody>
          <a:bodyPr/>
          <a:lstStyle/>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000" dirty="0" smtClean="0"/>
              <a:t>Pre &amp; post placement questionnaires</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40 questions</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5 point Likert scale</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Strongly agree (1) to strongly disagree (5)</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Pre &amp; post placement mean scores with standard deviations were produced for each question</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i="1" dirty="0" smtClean="0"/>
              <a:t>P</a:t>
            </a:r>
            <a:r>
              <a:rPr lang="en-US" sz="2000" dirty="0" smtClean="0"/>
              <a:t> values were calculated using a paired </a:t>
            </a:r>
            <a:r>
              <a:rPr lang="en-US" sz="2000" i="1" dirty="0" smtClean="0"/>
              <a:t>t</a:t>
            </a:r>
            <a:r>
              <a:rPr lang="en-US" sz="2000" dirty="0" smtClean="0"/>
              <a:t>-test</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39090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6840537" cy="5284269"/>
          </a:xfrm>
        </p:spPr>
        <p:txBody>
          <a:bodyPr/>
          <a:lstStyle/>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400" dirty="0" smtClean="0"/>
              <a:t>The questionnaires were designed to assess specific outcomes, listed in 3 separate categories: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b="1" dirty="0" smtClean="0"/>
              <a:t>Category 1: </a:t>
            </a:r>
            <a:r>
              <a:rPr lang="en-US" sz="2400" dirty="0" smtClean="0"/>
              <a:t>Medical knowledge pertaining to the older person</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b="1" dirty="0" smtClean="0"/>
              <a:t>Category 2: </a:t>
            </a:r>
            <a:r>
              <a:rPr lang="en-US" sz="2400" dirty="0" smtClean="0"/>
              <a:t>Dental knowledge specific to the older person</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b="1" dirty="0" smtClean="0"/>
              <a:t>Category 3: </a:t>
            </a:r>
            <a:r>
              <a:rPr lang="en-US" sz="2400" dirty="0" smtClean="0"/>
              <a:t>Knowledge of the RACF</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163632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7484765" cy="5284269"/>
          </a:xfrm>
        </p:spPr>
        <p:txBody>
          <a:bodyPr/>
          <a:lstStyle/>
          <a:p>
            <a:pPr marL="457200" indent="-457200">
              <a:buFont typeface="Arial" panose="020B0604020202020204" pitchFamily="34" charset="0"/>
              <a:buChar char="•"/>
            </a:pPr>
            <a:endParaRPr lang="en-US" sz="2800" dirty="0" smtClean="0"/>
          </a:p>
          <a:p>
            <a:r>
              <a:rPr lang="en-US" sz="2800" dirty="0" smtClean="0">
                <a:solidFill>
                  <a:schemeClr val="tx1"/>
                </a:solidFill>
              </a:rPr>
              <a:t>Category 1:</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To investigate student knowledge of medical conditions and pharmacology specific to the older person, including Alzheimer's disease</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752" y="152399"/>
            <a:ext cx="2998787" cy="1786129"/>
          </a:xfrm>
          <a:prstGeom prst="rect">
            <a:avLst/>
          </a:prstGeom>
          <a:ln w="38100">
            <a:solidFill>
              <a:schemeClr val="bg1">
                <a:lumMod val="75000"/>
              </a:schemeClr>
            </a:solidFill>
            <a:miter lim="800000"/>
            <a:headEnd/>
            <a:tailEnd/>
          </a:ln>
          <a:effectLst>
            <a:outerShdw blurRad="190500" algn="tl" rotWithShape="0">
              <a:srgbClr val="000000">
                <a:alpha val="70000"/>
              </a:srgbClr>
            </a:outerShdw>
            <a:softEdge rad="127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6226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7375037" cy="5284269"/>
          </a:xfrm>
        </p:spPr>
        <p:txBody>
          <a:bodyPr/>
          <a:lstStyle/>
          <a:p>
            <a:pPr marL="457200" indent="-457200">
              <a:buFont typeface="Arial" panose="020B0604020202020204" pitchFamily="34" charset="0"/>
              <a:buChar char="•"/>
            </a:pPr>
            <a:endParaRPr lang="en-US" sz="2800" dirty="0" smtClean="0"/>
          </a:p>
          <a:p>
            <a:r>
              <a:rPr lang="en-US" sz="2800" dirty="0" smtClean="0">
                <a:solidFill>
                  <a:schemeClr val="tx1"/>
                </a:solidFill>
              </a:rPr>
              <a:t>Category 2:</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To consider student knowledge of the prevalence of dental caries, periodontal disease and oral mucosal lesions, as well as the availability of dental care and dental hygiene practices for older people living in RACFs</a:t>
            </a:r>
          </a:p>
          <a:p>
            <a:pPr marL="457200" indent="-457200">
              <a:buFont typeface="Arial" panose="020B0604020202020204" pitchFamily="34" charset="0"/>
              <a:buChar char="•"/>
            </a:pPr>
            <a:endParaRPr lang="en-US" sz="2000" dirty="0" smtClean="0"/>
          </a:p>
          <a:p>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83324" y="240632"/>
            <a:ext cx="3243263" cy="1807624"/>
          </a:xfrm>
          <a:prstGeom prst="rect">
            <a:avLst/>
          </a:prstGeom>
          <a:ln w="57150">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071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7935869" cy="5284269"/>
          </a:xfrm>
        </p:spPr>
        <p:txBody>
          <a:bodyPr/>
          <a:lstStyle/>
          <a:p>
            <a:pPr marL="457200" indent="-457200">
              <a:buFont typeface="Arial" panose="020B0604020202020204" pitchFamily="34" charset="0"/>
              <a:buChar char="•"/>
            </a:pPr>
            <a:endParaRPr lang="en-US" sz="2800" dirty="0" smtClean="0"/>
          </a:p>
          <a:p>
            <a:r>
              <a:rPr lang="en-US" sz="2800" dirty="0" smtClean="0">
                <a:solidFill>
                  <a:schemeClr val="tx1"/>
                </a:solidFill>
              </a:rPr>
              <a:t>Category 3:</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To ascertain student knowledge of whether staff in RACFs receive training in oral health and whether the training provides them with the ability to </a:t>
            </a:r>
            <a:r>
              <a:rPr lang="en-US" sz="2000" dirty="0" smtClean="0"/>
              <a:t>provide </a:t>
            </a:r>
            <a:r>
              <a:rPr lang="en-US" sz="2000" dirty="0" smtClean="0"/>
              <a:t>appropriate oral health advice and oral hygiene care for residents</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a:p>
          <a:p>
            <a:r>
              <a:rPr lang="en-US" sz="2000" dirty="0" smtClean="0"/>
              <a:t>(</a:t>
            </a:r>
            <a:r>
              <a:rPr lang="en-US" sz="1600" dirty="0" smtClean="0"/>
              <a:t>Students were also asked if RACF staff could recognize dental problems and prescribe appropriate oral hygiene products for the residents' and about the availability of oral hygiene care provided)  </a:t>
            </a:r>
          </a:p>
          <a:p>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94" y="118873"/>
            <a:ext cx="3237337" cy="15026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838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8143133" cy="5284269"/>
          </a:xfrm>
        </p:spPr>
        <p:txBody>
          <a:bodyPr/>
          <a:lstStyle/>
          <a:p>
            <a:r>
              <a:rPr lang="en-US" b="1" i="1" dirty="0" smtClean="0">
                <a:solidFill>
                  <a:schemeClr val="accent4">
                    <a:lumMod val="75000"/>
                  </a:schemeClr>
                </a:solidFill>
              </a:rPr>
              <a:t>Results: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33 students attended the placement, 26 (79%) completed both pre &amp; post questionnaires </a:t>
            </a:r>
          </a:p>
          <a:p>
            <a:pPr marL="457200" indent="-457200">
              <a:buFont typeface="Arial" panose="020B0604020202020204" pitchFamily="34" charset="0"/>
              <a:buChar char="•"/>
            </a:pPr>
            <a:endParaRPr lang="en-US" sz="2800" dirty="0" smtClean="0"/>
          </a:p>
          <a:p>
            <a:endParaRPr lang="en-US" sz="2800" dirty="0"/>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6207" y="2906392"/>
            <a:ext cx="3491345" cy="2618509"/>
          </a:xfrm>
          <a:prstGeom prst="rect">
            <a:avLst/>
          </a:prstGeom>
        </p:spPr>
      </p:pic>
    </p:spTree>
    <p:extLst>
      <p:ext uri="{BB962C8B-B14F-4D97-AF65-F5344CB8AC3E}">
        <p14:creationId xmlns:p14="http://schemas.microsoft.com/office/powerpoint/2010/main" val="169884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6840537" cy="5284269"/>
          </a:xfrm>
        </p:spPr>
        <p:txBody>
          <a:bodyPr/>
          <a:lstStyle/>
          <a:p>
            <a:r>
              <a:rPr lang="en-US" sz="1600" dirty="0" smtClean="0"/>
              <a:t>Category 1: Pre &amp; post mean Likert scale scores for student knowledge of medical issues of residents living in RACFs</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565457825"/>
              </p:ext>
            </p:extLst>
          </p:nvPr>
        </p:nvGraphicFramePr>
        <p:xfrm>
          <a:off x="741146" y="1600467"/>
          <a:ext cx="6195460" cy="3703320"/>
        </p:xfrm>
        <a:graphic>
          <a:graphicData uri="http://schemas.openxmlformats.org/drawingml/2006/table">
            <a:tbl>
              <a:tblPr firstRow="1" bandRow="1">
                <a:tableStyleId>{5C22544A-7EE6-4342-B048-85BDC9FD1C3A}</a:tableStyleId>
              </a:tblPr>
              <a:tblGrid>
                <a:gridCol w="1548865"/>
                <a:gridCol w="1548865"/>
                <a:gridCol w="1548865"/>
                <a:gridCol w="1548865"/>
              </a:tblGrid>
              <a:tr h="357691">
                <a:tc>
                  <a:txBody>
                    <a:bodyPr/>
                    <a:lstStyle/>
                    <a:p>
                      <a:r>
                        <a:rPr lang="en-AU" sz="1200" dirty="0" smtClean="0"/>
                        <a:t>Question </a:t>
                      </a:r>
                      <a:endParaRPr lang="en-AU" sz="1200" dirty="0"/>
                    </a:p>
                  </a:txBody>
                  <a:tcPr>
                    <a:solidFill>
                      <a:schemeClr val="accent3"/>
                    </a:solidFill>
                  </a:tcPr>
                </a:tc>
                <a:tc>
                  <a:txBody>
                    <a:bodyPr/>
                    <a:lstStyle/>
                    <a:p>
                      <a:r>
                        <a:rPr lang="en-AU" sz="1200" dirty="0" smtClean="0"/>
                        <a:t>Pre-placement Mean (SD)</a:t>
                      </a:r>
                    </a:p>
                    <a:p>
                      <a:r>
                        <a:rPr lang="en-AU" sz="1200" i="1" dirty="0" smtClean="0"/>
                        <a:t>n</a:t>
                      </a:r>
                      <a:r>
                        <a:rPr lang="en-AU" sz="1200" dirty="0" smtClean="0"/>
                        <a:t>=</a:t>
                      </a:r>
                      <a:r>
                        <a:rPr lang="en-AU" sz="1200" baseline="0" dirty="0" smtClean="0"/>
                        <a:t> 26</a:t>
                      </a:r>
                      <a:endParaRPr lang="en-AU" sz="1200" dirty="0"/>
                    </a:p>
                  </a:txBody>
                  <a:tcPr>
                    <a:solidFill>
                      <a:schemeClr val="accent3"/>
                    </a:solidFill>
                  </a:tcPr>
                </a:tc>
                <a:tc>
                  <a:txBody>
                    <a:bodyPr/>
                    <a:lstStyle/>
                    <a:p>
                      <a:r>
                        <a:rPr lang="en-AU" sz="1200" dirty="0" smtClean="0"/>
                        <a:t>Post-placement Mean (SD)</a:t>
                      </a:r>
                    </a:p>
                    <a:p>
                      <a:r>
                        <a:rPr lang="en-AU" sz="1200" i="1" dirty="0" smtClean="0"/>
                        <a:t>n</a:t>
                      </a:r>
                      <a:r>
                        <a:rPr lang="en-AU" sz="1200" dirty="0" smtClean="0"/>
                        <a:t>=</a:t>
                      </a:r>
                      <a:r>
                        <a:rPr lang="en-AU" sz="1200" baseline="0" dirty="0" smtClean="0"/>
                        <a:t> 26</a:t>
                      </a:r>
                      <a:endParaRPr lang="en-AU" sz="1200" dirty="0" smtClean="0"/>
                    </a:p>
                    <a:p>
                      <a:endParaRPr lang="en-AU" sz="1200" dirty="0"/>
                    </a:p>
                  </a:txBody>
                  <a:tcPr>
                    <a:solidFill>
                      <a:schemeClr val="accent3"/>
                    </a:solidFill>
                  </a:tcPr>
                </a:tc>
                <a:tc>
                  <a:txBody>
                    <a:bodyPr/>
                    <a:lstStyle/>
                    <a:p>
                      <a:r>
                        <a:rPr lang="en-AU" sz="1200" i="1" dirty="0" smtClean="0"/>
                        <a:t>P</a:t>
                      </a:r>
                      <a:r>
                        <a:rPr lang="en-AU" sz="1200" dirty="0" smtClean="0"/>
                        <a:t>-value</a:t>
                      </a:r>
                      <a:endParaRPr lang="en-AU" sz="1200" dirty="0"/>
                    </a:p>
                  </a:txBody>
                  <a:tcPr>
                    <a:solidFill>
                      <a:schemeClr val="accent3"/>
                    </a:solidFill>
                  </a:tcPr>
                </a:tc>
              </a:tr>
              <a:tr h="404059">
                <a:tc>
                  <a:txBody>
                    <a:bodyPr/>
                    <a:lstStyle/>
                    <a:p>
                      <a:r>
                        <a:rPr lang="en-AU" sz="1100" dirty="0" smtClean="0"/>
                        <a:t>Residents in</a:t>
                      </a:r>
                      <a:r>
                        <a:rPr lang="en-AU" sz="1100" baseline="0" dirty="0" smtClean="0"/>
                        <a:t> RACFs are at risk of developing oral diseases and dental problems</a:t>
                      </a:r>
                      <a:endParaRPr lang="en-AU" sz="1100" dirty="0"/>
                    </a:p>
                  </a:txBody>
                  <a:tcPr>
                    <a:solidFill>
                      <a:schemeClr val="accent5">
                        <a:lumMod val="20000"/>
                        <a:lumOff val="80000"/>
                      </a:schemeClr>
                    </a:solidFill>
                  </a:tcPr>
                </a:tc>
                <a:tc>
                  <a:txBody>
                    <a:bodyPr/>
                    <a:lstStyle/>
                    <a:p>
                      <a:r>
                        <a:rPr lang="en-AU" sz="1100" dirty="0" smtClean="0"/>
                        <a:t>1.6 (0.6)</a:t>
                      </a:r>
                      <a:endParaRPr lang="en-AU" sz="1100" dirty="0"/>
                    </a:p>
                  </a:txBody>
                  <a:tcPr>
                    <a:solidFill>
                      <a:schemeClr val="accent5">
                        <a:lumMod val="20000"/>
                        <a:lumOff val="80000"/>
                      </a:schemeClr>
                    </a:solidFill>
                  </a:tcPr>
                </a:tc>
                <a:tc>
                  <a:txBody>
                    <a:bodyPr/>
                    <a:lstStyle/>
                    <a:p>
                      <a:r>
                        <a:rPr lang="en-AU" sz="1100" dirty="0" smtClean="0"/>
                        <a:t>1.0 (1.0, 2.0) </a:t>
                      </a:r>
                      <a:endParaRPr lang="en-AU" sz="1100" dirty="0"/>
                    </a:p>
                  </a:txBody>
                  <a:tcPr>
                    <a:solidFill>
                      <a:schemeClr val="accent5">
                        <a:lumMod val="20000"/>
                        <a:lumOff val="80000"/>
                      </a:schemeClr>
                    </a:solidFill>
                  </a:tcPr>
                </a:tc>
                <a:tc>
                  <a:txBody>
                    <a:bodyPr/>
                    <a:lstStyle/>
                    <a:p>
                      <a:r>
                        <a:rPr lang="en-AU" sz="1100" dirty="0" smtClean="0"/>
                        <a:t>*&lt;0.01</a:t>
                      </a:r>
                      <a:endParaRPr lang="en-AU" sz="1100" dirty="0"/>
                    </a:p>
                  </a:txBody>
                  <a:tcPr>
                    <a:solidFill>
                      <a:schemeClr val="accent5">
                        <a:lumMod val="20000"/>
                        <a:lumOff val="80000"/>
                      </a:schemeClr>
                    </a:solidFill>
                  </a:tcPr>
                </a:tc>
              </a:tr>
              <a:tr h="258333">
                <a:tc>
                  <a:txBody>
                    <a:bodyPr/>
                    <a:lstStyle/>
                    <a:p>
                      <a:r>
                        <a:rPr lang="en-AU" sz="1100" dirty="0" smtClean="0"/>
                        <a:t>Most residents with Dementia are able to report dental pain</a:t>
                      </a:r>
                      <a:endParaRPr lang="en-AU" sz="1100" dirty="0"/>
                    </a:p>
                  </a:txBody>
                  <a:tcPr>
                    <a:solidFill>
                      <a:schemeClr val="accent5">
                        <a:lumMod val="20000"/>
                        <a:lumOff val="80000"/>
                      </a:schemeClr>
                    </a:solidFill>
                  </a:tcPr>
                </a:tc>
                <a:tc>
                  <a:txBody>
                    <a:bodyPr/>
                    <a:lstStyle/>
                    <a:p>
                      <a:r>
                        <a:rPr lang="en-AU" sz="1100" dirty="0" smtClean="0"/>
                        <a:t>3.4 (0.8)</a:t>
                      </a:r>
                      <a:endParaRPr lang="en-AU" sz="1100" dirty="0"/>
                    </a:p>
                  </a:txBody>
                  <a:tcPr>
                    <a:solidFill>
                      <a:schemeClr val="accent5">
                        <a:lumMod val="20000"/>
                        <a:lumOff val="80000"/>
                      </a:schemeClr>
                    </a:solidFill>
                  </a:tcPr>
                </a:tc>
                <a:tc>
                  <a:txBody>
                    <a:bodyPr/>
                    <a:lstStyle/>
                    <a:p>
                      <a:r>
                        <a:rPr lang="en-AU" sz="1100" dirty="0" smtClean="0"/>
                        <a:t>3.9 (0.8)</a:t>
                      </a:r>
                      <a:endParaRPr lang="en-AU" sz="1100" dirty="0"/>
                    </a:p>
                  </a:txBody>
                  <a:tcPr>
                    <a:solidFill>
                      <a:schemeClr val="accent5">
                        <a:lumMod val="20000"/>
                        <a:lumOff val="80000"/>
                      </a:schemeClr>
                    </a:solidFill>
                  </a:tcPr>
                </a:tc>
                <a:tc>
                  <a:txBody>
                    <a:bodyPr/>
                    <a:lstStyle/>
                    <a:p>
                      <a:r>
                        <a:rPr lang="en-AU" sz="1100" dirty="0" smtClean="0"/>
                        <a:t>* &lt;0.05</a:t>
                      </a:r>
                      <a:endParaRPr lang="en-AU" sz="1100" dirty="0"/>
                    </a:p>
                  </a:txBody>
                  <a:tcPr>
                    <a:solidFill>
                      <a:schemeClr val="accent5">
                        <a:lumMod val="20000"/>
                        <a:lumOff val="80000"/>
                      </a:schemeClr>
                    </a:solidFill>
                  </a:tcPr>
                </a:tc>
              </a:tr>
              <a:tr h="258333">
                <a:tc>
                  <a:txBody>
                    <a:bodyPr/>
                    <a:lstStyle/>
                    <a:p>
                      <a:r>
                        <a:rPr lang="en-AU" sz="1100" dirty="0" smtClean="0"/>
                        <a:t>Polypharmacy contributes to poor oral health</a:t>
                      </a:r>
                      <a:endParaRPr lang="en-AU" sz="1100" dirty="0"/>
                    </a:p>
                  </a:txBody>
                  <a:tcPr>
                    <a:solidFill>
                      <a:schemeClr val="accent5">
                        <a:lumMod val="20000"/>
                        <a:lumOff val="80000"/>
                      </a:schemeClr>
                    </a:solidFill>
                  </a:tcPr>
                </a:tc>
                <a:tc>
                  <a:txBody>
                    <a:bodyPr/>
                    <a:lstStyle/>
                    <a:p>
                      <a:r>
                        <a:rPr lang="en-AU" sz="1100" dirty="0" smtClean="0"/>
                        <a:t>2.1 (0.8)</a:t>
                      </a:r>
                      <a:endParaRPr lang="en-AU" sz="1100" dirty="0"/>
                    </a:p>
                  </a:txBody>
                  <a:tcPr>
                    <a:solidFill>
                      <a:schemeClr val="accent5">
                        <a:lumMod val="20000"/>
                        <a:lumOff val="80000"/>
                      </a:schemeClr>
                    </a:solidFill>
                  </a:tcPr>
                </a:tc>
                <a:tc>
                  <a:txBody>
                    <a:bodyPr/>
                    <a:lstStyle/>
                    <a:p>
                      <a:r>
                        <a:rPr lang="en-AU" sz="1100" dirty="0" smtClean="0"/>
                        <a:t>1.4 (0.6)</a:t>
                      </a:r>
                      <a:endParaRPr lang="en-AU" sz="1100" dirty="0"/>
                    </a:p>
                  </a:txBody>
                  <a:tcPr>
                    <a:solidFill>
                      <a:schemeClr val="accent5">
                        <a:lumMod val="20000"/>
                        <a:lumOff val="80000"/>
                      </a:schemeClr>
                    </a:solidFill>
                  </a:tcPr>
                </a:tc>
                <a:tc>
                  <a:txBody>
                    <a:bodyPr/>
                    <a:lstStyle/>
                    <a:p>
                      <a:r>
                        <a:rPr lang="en-AU" sz="1100" dirty="0" smtClean="0"/>
                        <a:t>* &lt;0.01</a:t>
                      </a:r>
                      <a:endParaRPr lang="en-AU" sz="1100" dirty="0"/>
                    </a:p>
                  </a:txBody>
                  <a:tcPr>
                    <a:solidFill>
                      <a:schemeClr val="accent5">
                        <a:lumMod val="20000"/>
                        <a:lumOff val="80000"/>
                      </a:schemeClr>
                    </a:solidFill>
                  </a:tcPr>
                </a:tc>
              </a:tr>
              <a:tr h="331196">
                <a:tc>
                  <a:txBody>
                    <a:bodyPr/>
                    <a:lstStyle/>
                    <a:p>
                      <a:r>
                        <a:rPr lang="en-AU" sz="1100" dirty="0" smtClean="0"/>
                        <a:t>Comorbid medical conditions rarely influence oral health in RACF residents</a:t>
                      </a:r>
                      <a:endParaRPr lang="en-AU" sz="1100" dirty="0"/>
                    </a:p>
                  </a:txBody>
                  <a:tcPr>
                    <a:solidFill>
                      <a:schemeClr val="accent5">
                        <a:lumMod val="20000"/>
                        <a:lumOff val="80000"/>
                      </a:schemeClr>
                    </a:solidFill>
                  </a:tcPr>
                </a:tc>
                <a:tc>
                  <a:txBody>
                    <a:bodyPr/>
                    <a:lstStyle/>
                    <a:p>
                      <a:r>
                        <a:rPr lang="en-AU" sz="1100" dirty="0" smtClean="0"/>
                        <a:t>3.9 (0.9)</a:t>
                      </a:r>
                      <a:endParaRPr lang="en-AU" sz="1100" dirty="0"/>
                    </a:p>
                  </a:txBody>
                  <a:tcPr>
                    <a:solidFill>
                      <a:schemeClr val="accent5">
                        <a:lumMod val="20000"/>
                        <a:lumOff val="80000"/>
                      </a:schemeClr>
                    </a:solidFill>
                  </a:tcPr>
                </a:tc>
                <a:tc>
                  <a:txBody>
                    <a:bodyPr/>
                    <a:lstStyle/>
                    <a:p>
                      <a:r>
                        <a:rPr lang="en-AU" sz="1100" dirty="0" smtClean="0"/>
                        <a:t>4.0 (0.8)</a:t>
                      </a:r>
                      <a:endParaRPr lang="en-AU" sz="1100" dirty="0"/>
                    </a:p>
                  </a:txBody>
                  <a:tcPr>
                    <a:solidFill>
                      <a:schemeClr val="accent5">
                        <a:lumMod val="20000"/>
                        <a:lumOff val="80000"/>
                      </a:schemeClr>
                    </a:solidFill>
                  </a:tcPr>
                </a:tc>
                <a:tc>
                  <a:txBody>
                    <a:bodyPr/>
                    <a:lstStyle/>
                    <a:p>
                      <a:r>
                        <a:rPr lang="en-AU" sz="1100" dirty="0" smtClean="0"/>
                        <a:t>0.8019</a:t>
                      </a:r>
                      <a:endParaRPr lang="en-AU" sz="11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195023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6840537" cy="5284269"/>
          </a:xfrm>
        </p:spPr>
        <p:txBody>
          <a:bodyPr/>
          <a:lstStyle/>
          <a:p>
            <a:r>
              <a:rPr lang="en-US" sz="1600" dirty="0"/>
              <a:t>Category 2: Pre &amp; post mean Likert scale scores for student knowledge of dental conditions of residents living in RACF</a:t>
            </a:r>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032254126"/>
              </p:ext>
            </p:extLst>
          </p:nvPr>
        </p:nvGraphicFramePr>
        <p:xfrm>
          <a:off x="577513" y="1037245"/>
          <a:ext cx="7623212" cy="5379511"/>
        </p:xfrm>
        <a:graphic>
          <a:graphicData uri="http://schemas.openxmlformats.org/drawingml/2006/table">
            <a:tbl>
              <a:tblPr firstRow="1" bandRow="1">
                <a:tableStyleId>{5C22544A-7EE6-4342-B048-85BDC9FD1C3A}</a:tableStyleId>
              </a:tblPr>
              <a:tblGrid>
                <a:gridCol w="1905803"/>
                <a:gridCol w="1905803"/>
                <a:gridCol w="1905803"/>
                <a:gridCol w="1905803"/>
              </a:tblGrid>
              <a:tr h="788998">
                <a:tc>
                  <a:txBody>
                    <a:bodyPr/>
                    <a:lstStyle/>
                    <a:p>
                      <a:r>
                        <a:rPr lang="en-AU" sz="1200" dirty="0" smtClean="0"/>
                        <a:t>Question </a:t>
                      </a:r>
                      <a:endParaRPr lang="en-AU" sz="1200" dirty="0"/>
                    </a:p>
                  </a:txBody>
                  <a:tcPr>
                    <a:solidFill>
                      <a:schemeClr val="accent3"/>
                    </a:solidFill>
                  </a:tcPr>
                </a:tc>
                <a:tc>
                  <a:txBody>
                    <a:bodyPr/>
                    <a:lstStyle/>
                    <a:p>
                      <a:r>
                        <a:rPr lang="en-AU" sz="1200" dirty="0" smtClean="0"/>
                        <a:t>Pre-placement Mean (SD)</a:t>
                      </a:r>
                    </a:p>
                    <a:p>
                      <a:r>
                        <a:rPr lang="en-AU" sz="1200" i="1" dirty="0" smtClean="0"/>
                        <a:t>n</a:t>
                      </a:r>
                      <a:r>
                        <a:rPr lang="en-AU" sz="1200" dirty="0" smtClean="0"/>
                        <a:t>=</a:t>
                      </a:r>
                      <a:r>
                        <a:rPr lang="en-AU" sz="1200" baseline="0" dirty="0" smtClean="0"/>
                        <a:t> 26</a:t>
                      </a:r>
                      <a:endParaRPr lang="en-AU" sz="1200" dirty="0"/>
                    </a:p>
                  </a:txBody>
                  <a:tcPr>
                    <a:solidFill>
                      <a:schemeClr val="accent3"/>
                    </a:solidFill>
                  </a:tcPr>
                </a:tc>
                <a:tc>
                  <a:txBody>
                    <a:bodyPr/>
                    <a:lstStyle/>
                    <a:p>
                      <a:r>
                        <a:rPr lang="en-AU" sz="1200" dirty="0" smtClean="0"/>
                        <a:t>Post-placement Mean (SD)</a:t>
                      </a:r>
                    </a:p>
                    <a:p>
                      <a:r>
                        <a:rPr lang="en-AU" sz="1200" i="1" dirty="0" smtClean="0"/>
                        <a:t>n</a:t>
                      </a:r>
                      <a:r>
                        <a:rPr lang="en-AU" sz="1200" dirty="0" smtClean="0"/>
                        <a:t>=</a:t>
                      </a:r>
                      <a:r>
                        <a:rPr lang="en-AU" sz="1200" baseline="0" dirty="0" smtClean="0"/>
                        <a:t> 26</a:t>
                      </a:r>
                      <a:endParaRPr lang="en-AU" sz="1200" dirty="0" smtClean="0"/>
                    </a:p>
                    <a:p>
                      <a:endParaRPr lang="en-AU" sz="1200" dirty="0"/>
                    </a:p>
                  </a:txBody>
                  <a:tcPr>
                    <a:solidFill>
                      <a:schemeClr val="accent3"/>
                    </a:solidFill>
                  </a:tcPr>
                </a:tc>
                <a:tc>
                  <a:txBody>
                    <a:bodyPr/>
                    <a:lstStyle/>
                    <a:p>
                      <a:r>
                        <a:rPr lang="en-AU" sz="1200" i="1" dirty="0" smtClean="0"/>
                        <a:t>P</a:t>
                      </a:r>
                      <a:r>
                        <a:rPr lang="en-AU" sz="1200" dirty="0" smtClean="0"/>
                        <a:t>-value</a:t>
                      </a:r>
                      <a:endParaRPr lang="en-AU" sz="1200" dirty="0"/>
                    </a:p>
                  </a:txBody>
                  <a:tcPr>
                    <a:solidFill>
                      <a:schemeClr val="accent3"/>
                    </a:solidFill>
                  </a:tcPr>
                </a:tc>
              </a:tr>
              <a:tr h="683428">
                <a:tc>
                  <a:txBody>
                    <a:bodyPr/>
                    <a:lstStyle/>
                    <a:p>
                      <a:r>
                        <a:rPr lang="en-AU" sz="1100" dirty="0" smtClean="0"/>
                        <a:t>Residents in</a:t>
                      </a:r>
                      <a:r>
                        <a:rPr lang="en-AU" sz="1100" baseline="0" dirty="0" smtClean="0"/>
                        <a:t> RACFs have a higher prevalence of oral mucosal lesions</a:t>
                      </a:r>
                      <a:endParaRPr lang="en-AU" sz="1100" dirty="0"/>
                    </a:p>
                  </a:txBody>
                  <a:tcPr>
                    <a:solidFill>
                      <a:schemeClr val="accent5">
                        <a:lumMod val="20000"/>
                        <a:lumOff val="80000"/>
                      </a:schemeClr>
                    </a:solidFill>
                  </a:tcPr>
                </a:tc>
                <a:tc>
                  <a:txBody>
                    <a:bodyPr/>
                    <a:lstStyle/>
                    <a:p>
                      <a:r>
                        <a:rPr lang="en-AU" sz="1100" dirty="0" smtClean="0"/>
                        <a:t>2.3 (0.8) </a:t>
                      </a:r>
                      <a:endParaRPr lang="en-AU" sz="1100" dirty="0"/>
                    </a:p>
                  </a:txBody>
                  <a:tcPr>
                    <a:solidFill>
                      <a:schemeClr val="accent5">
                        <a:lumMod val="20000"/>
                        <a:lumOff val="80000"/>
                      </a:schemeClr>
                    </a:solidFill>
                  </a:tcPr>
                </a:tc>
                <a:tc>
                  <a:txBody>
                    <a:bodyPr/>
                    <a:lstStyle/>
                    <a:p>
                      <a:r>
                        <a:rPr lang="en-AU" sz="1100" dirty="0" smtClean="0"/>
                        <a:t>1.7 (0.7)  </a:t>
                      </a:r>
                      <a:endParaRPr lang="en-AU" sz="1100" dirty="0"/>
                    </a:p>
                  </a:txBody>
                  <a:tcPr>
                    <a:solidFill>
                      <a:schemeClr val="accent5">
                        <a:lumMod val="20000"/>
                        <a:lumOff val="80000"/>
                      </a:schemeClr>
                    </a:solidFill>
                  </a:tcPr>
                </a:tc>
                <a:tc>
                  <a:txBody>
                    <a:bodyPr/>
                    <a:lstStyle/>
                    <a:p>
                      <a:r>
                        <a:rPr lang="en-AU" sz="1100" dirty="0" smtClean="0"/>
                        <a:t>*&lt;0.05</a:t>
                      </a:r>
                      <a:endParaRPr lang="en-AU" sz="1100" dirty="0"/>
                    </a:p>
                  </a:txBody>
                  <a:tcPr>
                    <a:solidFill>
                      <a:schemeClr val="accent5">
                        <a:lumMod val="20000"/>
                        <a:lumOff val="80000"/>
                      </a:schemeClr>
                    </a:solidFill>
                  </a:tcPr>
                </a:tc>
              </a:tr>
              <a:tr h="579015">
                <a:tc>
                  <a:txBody>
                    <a:bodyPr/>
                    <a:lstStyle/>
                    <a:p>
                      <a:r>
                        <a:rPr lang="en-AU" sz="1100" dirty="0" smtClean="0"/>
                        <a:t>Residents with Alzheimer’s disease have reduced saliva flow</a:t>
                      </a:r>
                      <a:endParaRPr lang="en-AU" sz="1100" dirty="0"/>
                    </a:p>
                  </a:txBody>
                  <a:tcPr>
                    <a:solidFill>
                      <a:schemeClr val="accent5">
                        <a:lumMod val="20000"/>
                        <a:lumOff val="80000"/>
                      </a:schemeClr>
                    </a:solidFill>
                  </a:tcPr>
                </a:tc>
                <a:tc>
                  <a:txBody>
                    <a:bodyPr/>
                    <a:lstStyle/>
                    <a:p>
                      <a:r>
                        <a:rPr lang="en-AU" sz="1100" dirty="0" smtClean="0"/>
                        <a:t>2.8 (0.6) </a:t>
                      </a:r>
                      <a:endParaRPr lang="en-AU" sz="1100" dirty="0"/>
                    </a:p>
                  </a:txBody>
                  <a:tcPr>
                    <a:solidFill>
                      <a:schemeClr val="accent5">
                        <a:lumMod val="20000"/>
                        <a:lumOff val="80000"/>
                      </a:schemeClr>
                    </a:solidFill>
                  </a:tcPr>
                </a:tc>
                <a:tc>
                  <a:txBody>
                    <a:bodyPr/>
                    <a:lstStyle/>
                    <a:p>
                      <a:r>
                        <a:rPr lang="en-AU" sz="1100" dirty="0" smtClean="0"/>
                        <a:t>2.3 (0.7) </a:t>
                      </a:r>
                      <a:endParaRPr lang="en-AU" sz="1100" dirty="0"/>
                    </a:p>
                  </a:txBody>
                  <a:tcPr>
                    <a:solidFill>
                      <a:schemeClr val="accent5">
                        <a:lumMod val="20000"/>
                        <a:lumOff val="80000"/>
                      </a:schemeClr>
                    </a:solidFill>
                  </a:tcPr>
                </a:tc>
                <a:tc>
                  <a:txBody>
                    <a:bodyPr/>
                    <a:lstStyle/>
                    <a:p>
                      <a:r>
                        <a:rPr lang="en-AU" sz="1100" dirty="0" smtClean="0"/>
                        <a:t>* &lt;0.05</a:t>
                      </a:r>
                      <a:endParaRPr lang="en-AU" sz="1100" dirty="0"/>
                    </a:p>
                  </a:txBody>
                  <a:tcPr>
                    <a:solidFill>
                      <a:schemeClr val="accent5">
                        <a:lumMod val="20000"/>
                        <a:lumOff val="80000"/>
                      </a:schemeClr>
                    </a:solidFill>
                  </a:tcPr>
                </a:tc>
              </a:tr>
              <a:tr h="409110">
                <a:tc>
                  <a:txBody>
                    <a:bodyPr/>
                    <a:lstStyle/>
                    <a:p>
                      <a:r>
                        <a:rPr lang="en-AU" sz="1100" dirty="0" smtClean="0"/>
                        <a:t>Most RACF residents wear dentures</a:t>
                      </a:r>
                      <a:endParaRPr lang="en-AU" sz="1100" dirty="0"/>
                    </a:p>
                  </a:txBody>
                  <a:tcPr>
                    <a:solidFill>
                      <a:schemeClr val="accent5">
                        <a:lumMod val="20000"/>
                        <a:lumOff val="80000"/>
                      </a:schemeClr>
                    </a:solidFill>
                  </a:tcPr>
                </a:tc>
                <a:tc>
                  <a:txBody>
                    <a:bodyPr/>
                    <a:lstStyle/>
                    <a:p>
                      <a:r>
                        <a:rPr lang="en-AU" sz="1100" dirty="0" smtClean="0"/>
                        <a:t>1.8 ( 0.7) </a:t>
                      </a:r>
                      <a:endParaRPr lang="en-AU" sz="1100" dirty="0"/>
                    </a:p>
                  </a:txBody>
                  <a:tcPr>
                    <a:solidFill>
                      <a:schemeClr val="accent5">
                        <a:lumMod val="20000"/>
                        <a:lumOff val="80000"/>
                      </a:schemeClr>
                    </a:solidFill>
                  </a:tcPr>
                </a:tc>
                <a:tc>
                  <a:txBody>
                    <a:bodyPr/>
                    <a:lstStyle/>
                    <a:p>
                      <a:r>
                        <a:rPr lang="en-AU" sz="1100" dirty="0" smtClean="0"/>
                        <a:t>2.4 (0.5)</a:t>
                      </a:r>
                      <a:endParaRPr lang="en-AU" sz="1100" dirty="0"/>
                    </a:p>
                  </a:txBody>
                  <a:tcPr>
                    <a:solidFill>
                      <a:schemeClr val="accent5">
                        <a:lumMod val="20000"/>
                        <a:lumOff val="80000"/>
                      </a:schemeClr>
                    </a:solidFill>
                  </a:tcPr>
                </a:tc>
                <a:tc>
                  <a:txBody>
                    <a:bodyPr/>
                    <a:lstStyle/>
                    <a:p>
                      <a:r>
                        <a:rPr lang="en-AU" sz="1100" dirty="0" smtClean="0"/>
                        <a:t>* &lt;0.05</a:t>
                      </a:r>
                      <a:endParaRPr lang="en-AU" sz="1100" dirty="0"/>
                    </a:p>
                  </a:txBody>
                  <a:tcPr>
                    <a:solidFill>
                      <a:schemeClr val="accent5">
                        <a:lumMod val="20000"/>
                        <a:lumOff val="80000"/>
                      </a:schemeClr>
                    </a:solidFill>
                  </a:tcPr>
                </a:tc>
              </a:tr>
              <a:tr h="579015">
                <a:tc>
                  <a:txBody>
                    <a:bodyPr/>
                    <a:lstStyle/>
                    <a:p>
                      <a:r>
                        <a:rPr lang="en-AU" sz="1100" dirty="0" smtClean="0"/>
                        <a:t>Periodontal disease is higher in residents in RACFs</a:t>
                      </a:r>
                      <a:endParaRPr lang="en-AU" sz="1100" dirty="0"/>
                    </a:p>
                  </a:txBody>
                  <a:tcPr>
                    <a:solidFill>
                      <a:schemeClr val="accent5">
                        <a:lumMod val="20000"/>
                        <a:lumOff val="80000"/>
                      </a:schemeClr>
                    </a:solidFill>
                  </a:tcPr>
                </a:tc>
                <a:tc>
                  <a:txBody>
                    <a:bodyPr/>
                    <a:lstStyle/>
                    <a:p>
                      <a:r>
                        <a:rPr lang="en-AU" sz="1100" dirty="0" smtClean="0"/>
                        <a:t>2.0 (0.7)</a:t>
                      </a:r>
                      <a:endParaRPr lang="en-AU" sz="1100" dirty="0"/>
                    </a:p>
                  </a:txBody>
                  <a:tcPr>
                    <a:solidFill>
                      <a:schemeClr val="accent5">
                        <a:lumMod val="20000"/>
                        <a:lumOff val="80000"/>
                      </a:schemeClr>
                    </a:solidFill>
                  </a:tcPr>
                </a:tc>
                <a:tc>
                  <a:txBody>
                    <a:bodyPr/>
                    <a:lstStyle/>
                    <a:p>
                      <a:r>
                        <a:rPr lang="en-AU" sz="1100" dirty="0" smtClean="0"/>
                        <a:t>1.7 (0.7)</a:t>
                      </a:r>
                      <a:endParaRPr lang="en-AU" sz="1100" dirty="0"/>
                    </a:p>
                  </a:txBody>
                  <a:tcPr>
                    <a:solidFill>
                      <a:schemeClr val="accent5">
                        <a:lumMod val="20000"/>
                        <a:lumOff val="80000"/>
                      </a:schemeClr>
                    </a:solidFill>
                  </a:tcPr>
                </a:tc>
                <a:tc>
                  <a:txBody>
                    <a:bodyPr/>
                    <a:lstStyle/>
                    <a:p>
                      <a:r>
                        <a:rPr lang="en-AU" sz="1100" dirty="0" smtClean="0"/>
                        <a:t>0.0951</a:t>
                      </a:r>
                      <a:endParaRPr lang="en-AU" sz="1100" dirty="0"/>
                    </a:p>
                  </a:txBody>
                  <a:tcPr>
                    <a:solidFill>
                      <a:schemeClr val="accent5">
                        <a:lumMod val="20000"/>
                        <a:lumOff val="80000"/>
                      </a:schemeClr>
                    </a:solidFill>
                  </a:tcPr>
                </a:tc>
              </a:tr>
              <a:tr h="474603">
                <a:tc>
                  <a:txBody>
                    <a:bodyPr/>
                    <a:lstStyle/>
                    <a:p>
                      <a:r>
                        <a:rPr lang="en-AU" sz="1100" dirty="0" smtClean="0"/>
                        <a:t>Dental decay is higher in residents in RACFs</a:t>
                      </a:r>
                      <a:endParaRPr lang="en-AU" sz="1100" dirty="0"/>
                    </a:p>
                  </a:txBody>
                  <a:tcPr>
                    <a:solidFill>
                      <a:schemeClr val="accent5">
                        <a:lumMod val="20000"/>
                        <a:lumOff val="80000"/>
                      </a:schemeClr>
                    </a:solidFill>
                  </a:tcPr>
                </a:tc>
                <a:tc>
                  <a:txBody>
                    <a:bodyPr/>
                    <a:lstStyle/>
                    <a:p>
                      <a:r>
                        <a:rPr lang="en-AU" sz="1100" dirty="0" smtClean="0"/>
                        <a:t>2.1 (0.7)</a:t>
                      </a:r>
                      <a:endParaRPr lang="en-AU" sz="1100" dirty="0"/>
                    </a:p>
                  </a:txBody>
                  <a:tcPr>
                    <a:solidFill>
                      <a:schemeClr val="accent5">
                        <a:lumMod val="20000"/>
                        <a:lumOff val="80000"/>
                      </a:schemeClr>
                    </a:solidFill>
                  </a:tcPr>
                </a:tc>
                <a:tc>
                  <a:txBody>
                    <a:bodyPr/>
                    <a:lstStyle/>
                    <a:p>
                      <a:r>
                        <a:rPr lang="en-AU" sz="1100" dirty="0" smtClean="0"/>
                        <a:t>1.7 (0.7)</a:t>
                      </a:r>
                      <a:endParaRPr lang="en-AU" sz="1100" dirty="0"/>
                    </a:p>
                  </a:txBody>
                  <a:tcPr>
                    <a:solidFill>
                      <a:schemeClr val="accent5">
                        <a:lumMod val="20000"/>
                        <a:lumOff val="80000"/>
                      </a:schemeClr>
                    </a:solidFill>
                  </a:tcPr>
                </a:tc>
                <a:tc>
                  <a:txBody>
                    <a:bodyPr/>
                    <a:lstStyle/>
                    <a:p>
                      <a:r>
                        <a:rPr lang="en-AU" sz="1100" dirty="0" smtClean="0"/>
                        <a:t>0.0830</a:t>
                      </a:r>
                      <a:endParaRPr lang="en-AU" sz="1100" dirty="0"/>
                    </a:p>
                  </a:txBody>
                  <a:tcPr>
                    <a:solidFill>
                      <a:schemeClr val="accent5">
                        <a:lumMod val="20000"/>
                        <a:lumOff val="80000"/>
                      </a:schemeClr>
                    </a:solidFill>
                  </a:tcPr>
                </a:tc>
              </a:tr>
              <a:tr h="579015">
                <a:tc>
                  <a:txBody>
                    <a:bodyPr/>
                    <a:lstStyle/>
                    <a:p>
                      <a:r>
                        <a:rPr lang="en-AU" sz="1100" dirty="0" smtClean="0"/>
                        <a:t>Residents in RACFs generally have good oral health</a:t>
                      </a:r>
                      <a:endParaRPr lang="en-AU" sz="1100" dirty="0"/>
                    </a:p>
                  </a:txBody>
                  <a:tcPr>
                    <a:solidFill>
                      <a:schemeClr val="accent5">
                        <a:lumMod val="20000"/>
                        <a:lumOff val="80000"/>
                      </a:schemeClr>
                    </a:solidFill>
                  </a:tcPr>
                </a:tc>
                <a:tc>
                  <a:txBody>
                    <a:bodyPr/>
                    <a:lstStyle/>
                    <a:p>
                      <a:r>
                        <a:rPr lang="en-AU" sz="1100" dirty="0" smtClean="0"/>
                        <a:t>3.8 (0.5)</a:t>
                      </a:r>
                      <a:endParaRPr lang="en-AU" sz="1100" dirty="0"/>
                    </a:p>
                  </a:txBody>
                  <a:tcPr>
                    <a:solidFill>
                      <a:schemeClr val="accent5">
                        <a:lumMod val="20000"/>
                        <a:lumOff val="80000"/>
                      </a:schemeClr>
                    </a:solidFill>
                  </a:tcPr>
                </a:tc>
                <a:tc>
                  <a:txBody>
                    <a:bodyPr/>
                    <a:lstStyle/>
                    <a:p>
                      <a:r>
                        <a:rPr lang="en-AU" sz="1100" dirty="0" smtClean="0"/>
                        <a:t>3.9 (0.9)</a:t>
                      </a:r>
                      <a:endParaRPr lang="en-AU" sz="1100" dirty="0"/>
                    </a:p>
                  </a:txBody>
                  <a:tcPr>
                    <a:solidFill>
                      <a:schemeClr val="accent5">
                        <a:lumMod val="20000"/>
                        <a:lumOff val="80000"/>
                      </a:schemeClr>
                    </a:solidFill>
                  </a:tcPr>
                </a:tc>
                <a:tc>
                  <a:txBody>
                    <a:bodyPr/>
                    <a:lstStyle/>
                    <a:p>
                      <a:r>
                        <a:rPr lang="en-AU" sz="1100" dirty="0" smtClean="0"/>
                        <a:t>0.5021</a:t>
                      </a:r>
                      <a:endParaRPr lang="en-AU" sz="1100" dirty="0"/>
                    </a:p>
                  </a:txBody>
                  <a:tcPr>
                    <a:solidFill>
                      <a:schemeClr val="accent5">
                        <a:lumMod val="20000"/>
                        <a:lumOff val="80000"/>
                      </a:schemeClr>
                    </a:solidFill>
                  </a:tcPr>
                </a:tc>
              </a:tr>
              <a:tr h="569832">
                <a:tc>
                  <a:txBody>
                    <a:bodyPr/>
                    <a:lstStyle/>
                    <a:p>
                      <a:r>
                        <a:rPr lang="en-AU" sz="1100" dirty="0" smtClean="0"/>
                        <a:t>Residents in RACFs have minimal interest in their oral health</a:t>
                      </a:r>
                      <a:endParaRPr lang="en-AU" sz="1100" dirty="0"/>
                    </a:p>
                  </a:txBody>
                  <a:tcPr>
                    <a:solidFill>
                      <a:schemeClr val="accent5">
                        <a:lumMod val="20000"/>
                        <a:lumOff val="80000"/>
                      </a:schemeClr>
                    </a:solidFill>
                  </a:tcPr>
                </a:tc>
                <a:tc>
                  <a:txBody>
                    <a:bodyPr/>
                    <a:lstStyle/>
                    <a:p>
                      <a:r>
                        <a:rPr lang="en-AU" sz="1100" dirty="0" smtClean="0"/>
                        <a:t>3.1 (0.8)</a:t>
                      </a:r>
                      <a:endParaRPr lang="en-AU" sz="1100" dirty="0"/>
                    </a:p>
                  </a:txBody>
                  <a:tcPr>
                    <a:solidFill>
                      <a:schemeClr val="accent5">
                        <a:lumMod val="20000"/>
                        <a:lumOff val="80000"/>
                      </a:schemeClr>
                    </a:solidFill>
                  </a:tcPr>
                </a:tc>
                <a:tc>
                  <a:txBody>
                    <a:bodyPr/>
                    <a:lstStyle/>
                    <a:p>
                      <a:r>
                        <a:rPr lang="en-AU" sz="1100" dirty="0" smtClean="0"/>
                        <a:t>2.9 (1.2)</a:t>
                      </a:r>
                      <a:endParaRPr lang="en-AU" sz="1100" dirty="0"/>
                    </a:p>
                  </a:txBody>
                  <a:tcPr>
                    <a:solidFill>
                      <a:schemeClr val="accent5">
                        <a:lumMod val="20000"/>
                        <a:lumOff val="80000"/>
                      </a:schemeClr>
                    </a:solidFill>
                  </a:tcPr>
                </a:tc>
                <a:tc>
                  <a:txBody>
                    <a:bodyPr/>
                    <a:lstStyle/>
                    <a:p>
                      <a:r>
                        <a:rPr lang="en-AU" sz="1100" dirty="0" smtClean="0"/>
                        <a:t>0.6402</a:t>
                      </a:r>
                      <a:endParaRPr lang="en-AU" sz="1100" dirty="0"/>
                    </a:p>
                  </a:txBody>
                  <a:tcPr>
                    <a:solidFill>
                      <a:schemeClr val="accent5">
                        <a:lumMod val="20000"/>
                        <a:lumOff val="80000"/>
                      </a:schemeClr>
                    </a:solidFill>
                  </a:tcPr>
                </a:tc>
              </a:tr>
              <a:tr h="569832">
                <a:tc>
                  <a:txBody>
                    <a:bodyPr/>
                    <a:lstStyle/>
                    <a:p>
                      <a:r>
                        <a:rPr lang="en-AU" sz="1100" dirty="0" smtClean="0"/>
                        <a:t>RACF residents often have dental pain</a:t>
                      </a:r>
                    </a:p>
                    <a:p>
                      <a:endParaRPr lang="en-AU" sz="1100" dirty="0"/>
                    </a:p>
                  </a:txBody>
                  <a:tcPr>
                    <a:solidFill>
                      <a:schemeClr val="accent5">
                        <a:lumMod val="20000"/>
                        <a:lumOff val="80000"/>
                      </a:schemeClr>
                    </a:solidFill>
                  </a:tcPr>
                </a:tc>
                <a:tc>
                  <a:txBody>
                    <a:bodyPr/>
                    <a:lstStyle/>
                    <a:p>
                      <a:r>
                        <a:rPr lang="en-AU" sz="1100" dirty="0" smtClean="0"/>
                        <a:t>2.5 (0.8)</a:t>
                      </a:r>
                      <a:endParaRPr lang="en-AU" sz="1100" dirty="0"/>
                    </a:p>
                  </a:txBody>
                  <a:tcPr>
                    <a:solidFill>
                      <a:schemeClr val="accent5">
                        <a:lumMod val="20000"/>
                        <a:lumOff val="80000"/>
                      </a:schemeClr>
                    </a:solidFill>
                  </a:tcPr>
                </a:tc>
                <a:tc>
                  <a:txBody>
                    <a:bodyPr/>
                    <a:lstStyle/>
                    <a:p>
                      <a:r>
                        <a:rPr lang="en-AU" sz="1100" dirty="0" smtClean="0"/>
                        <a:t>2.7 (1.1)</a:t>
                      </a:r>
                      <a:endParaRPr lang="en-AU" sz="1100" dirty="0"/>
                    </a:p>
                  </a:txBody>
                  <a:tcPr>
                    <a:solidFill>
                      <a:schemeClr val="accent5">
                        <a:lumMod val="20000"/>
                        <a:lumOff val="80000"/>
                      </a:schemeClr>
                    </a:solidFill>
                  </a:tcPr>
                </a:tc>
                <a:tc>
                  <a:txBody>
                    <a:bodyPr/>
                    <a:lstStyle/>
                    <a:p>
                      <a:r>
                        <a:rPr lang="en-AU" sz="1100" dirty="0" smtClean="0"/>
                        <a:t>0.6563</a:t>
                      </a:r>
                      <a:endParaRPr lang="en-AU" sz="11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2622178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55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6840537" cy="5284269"/>
          </a:xfrm>
        </p:spPr>
        <p:txBody>
          <a:bodyPr/>
          <a:lstStyle/>
          <a:p>
            <a:r>
              <a:rPr lang="en-US" sz="1600" dirty="0"/>
              <a:t>Category </a:t>
            </a:r>
            <a:r>
              <a:rPr lang="en-US" sz="1600" dirty="0" smtClean="0"/>
              <a:t>3: </a:t>
            </a:r>
            <a:r>
              <a:rPr lang="en-US" sz="1600" dirty="0"/>
              <a:t>Pre &amp; post mean Likert scale scores for student knowledge </a:t>
            </a:r>
            <a:r>
              <a:rPr lang="en-US" sz="1600" dirty="0" smtClean="0"/>
              <a:t>about the RACF environment </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088601858"/>
              </p:ext>
            </p:extLst>
          </p:nvPr>
        </p:nvGraphicFramePr>
        <p:xfrm>
          <a:off x="464419" y="884771"/>
          <a:ext cx="8017848" cy="5823842"/>
        </p:xfrm>
        <a:graphic>
          <a:graphicData uri="http://schemas.openxmlformats.org/drawingml/2006/table">
            <a:tbl>
              <a:tblPr firstRow="1" bandRow="1">
                <a:tableStyleId>{5C22544A-7EE6-4342-B048-85BDC9FD1C3A}</a:tableStyleId>
              </a:tblPr>
              <a:tblGrid>
                <a:gridCol w="2004462"/>
                <a:gridCol w="2004462"/>
                <a:gridCol w="2004462"/>
                <a:gridCol w="2004462"/>
              </a:tblGrid>
              <a:tr h="788173">
                <a:tc>
                  <a:txBody>
                    <a:bodyPr/>
                    <a:lstStyle/>
                    <a:p>
                      <a:r>
                        <a:rPr lang="en-AU" sz="1200" dirty="0" smtClean="0"/>
                        <a:t>Question </a:t>
                      </a:r>
                      <a:endParaRPr lang="en-AU" sz="1200" dirty="0"/>
                    </a:p>
                  </a:txBody>
                  <a:tcPr>
                    <a:solidFill>
                      <a:schemeClr val="accent3"/>
                    </a:solidFill>
                  </a:tcPr>
                </a:tc>
                <a:tc>
                  <a:txBody>
                    <a:bodyPr/>
                    <a:lstStyle/>
                    <a:p>
                      <a:r>
                        <a:rPr lang="en-AU" sz="1200" dirty="0" smtClean="0"/>
                        <a:t>Pre-placement Mean (SD)</a:t>
                      </a:r>
                    </a:p>
                    <a:p>
                      <a:r>
                        <a:rPr lang="en-AU" sz="1200" i="1" dirty="0" smtClean="0"/>
                        <a:t>n</a:t>
                      </a:r>
                      <a:r>
                        <a:rPr lang="en-AU" sz="1200" dirty="0" smtClean="0"/>
                        <a:t>=</a:t>
                      </a:r>
                      <a:r>
                        <a:rPr lang="en-AU" sz="1200" baseline="0" dirty="0" smtClean="0"/>
                        <a:t> 26</a:t>
                      </a:r>
                      <a:endParaRPr lang="en-AU" sz="1200" dirty="0"/>
                    </a:p>
                  </a:txBody>
                  <a:tcPr>
                    <a:solidFill>
                      <a:schemeClr val="accent3"/>
                    </a:solidFill>
                  </a:tcPr>
                </a:tc>
                <a:tc>
                  <a:txBody>
                    <a:bodyPr/>
                    <a:lstStyle/>
                    <a:p>
                      <a:r>
                        <a:rPr lang="en-AU" sz="1200" dirty="0" smtClean="0"/>
                        <a:t>Post-placement Mean (SD)</a:t>
                      </a:r>
                    </a:p>
                    <a:p>
                      <a:r>
                        <a:rPr lang="en-AU" sz="1200" i="1" dirty="0" smtClean="0"/>
                        <a:t>n</a:t>
                      </a:r>
                      <a:r>
                        <a:rPr lang="en-AU" sz="1200" dirty="0" smtClean="0"/>
                        <a:t>=</a:t>
                      </a:r>
                      <a:r>
                        <a:rPr lang="en-AU" sz="1200" baseline="0" dirty="0" smtClean="0"/>
                        <a:t> 26</a:t>
                      </a:r>
                      <a:endParaRPr lang="en-AU" sz="1200" dirty="0" smtClean="0"/>
                    </a:p>
                    <a:p>
                      <a:endParaRPr lang="en-AU" sz="1200" dirty="0"/>
                    </a:p>
                  </a:txBody>
                  <a:tcPr>
                    <a:solidFill>
                      <a:schemeClr val="accent3"/>
                    </a:solidFill>
                  </a:tcPr>
                </a:tc>
                <a:tc>
                  <a:txBody>
                    <a:bodyPr/>
                    <a:lstStyle/>
                    <a:p>
                      <a:r>
                        <a:rPr lang="en-AU" sz="1200" i="1" dirty="0" smtClean="0"/>
                        <a:t>P</a:t>
                      </a:r>
                      <a:r>
                        <a:rPr lang="en-AU" sz="1200" dirty="0" smtClean="0"/>
                        <a:t>-value</a:t>
                      </a:r>
                      <a:endParaRPr lang="en-AU" sz="1200" dirty="0"/>
                    </a:p>
                  </a:txBody>
                  <a:tcPr>
                    <a:solidFill>
                      <a:schemeClr val="accent3"/>
                    </a:solidFill>
                  </a:tcPr>
                </a:tc>
              </a:tr>
              <a:tr h="597672">
                <a:tc>
                  <a:txBody>
                    <a:bodyPr/>
                    <a:lstStyle/>
                    <a:p>
                      <a:r>
                        <a:rPr lang="en-AU" sz="1100" dirty="0" smtClean="0"/>
                        <a:t>Staff provide good oral hygiene care to residents with Dementia</a:t>
                      </a:r>
                      <a:endParaRPr lang="en-AU" sz="1100" dirty="0"/>
                    </a:p>
                  </a:txBody>
                  <a:tcPr>
                    <a:solidFill>
                      <a:schemeClr val="accent5">
                        <a:lumMod val="20000"/>
                        <a:lumOff val="80000"/>
                      </a:schemeClr>
                    </a:solidFill>
                  </a:tcPr>
                </a:tc>
                <a:tc>
                  <a:txBody>
                    <a:bodyPr/>
                    <a:lstStyle/>
                    <a:p>
                      <a:r>
                        <a:rPr lang="en-AU" sz="1100" dirty="0" smtClean="0"/>
                        <a:t>3.3 (0.6) </a:t>
                      </a:r>
                      <a:endParaRPr lang="en-AU" sz="1100" dirty="0"/>
                    </a:p>
                  </a:txBody>
                  <a:tcPr>
                    <a:solidFill>
                      <a:schemeClr val="accent5">
                        <a:lumMod val="20000"/>
                        <a:lumOff val="80000"/>
                      </a:schemeClr>
                    </a:solidFill>
                  </a:tcPr>
                </a:tc>
                <a:tc>
                  <a:txBody>
                    <a:bodyPr/>
                    <a:lstStyle/>
                    <a:p>
                      <a:r>
                        <a:rPr lang="en-AU" sz="1100" dirty="0" smtClean="0"/>
                        <a:t>4.0 (0.7)  </a:t>
                      </a:r>
                      <a:endParaRPr lang="en-AU" sz="1100" dirty="0"/>
                    </a:p>
                  </a:txBody>
                  <a:tcPr>
                    <a:solidFill>
                      <a:schemeClr val="accent5">
                        <a:lumMod val="20000"/>
                        <a:lumOff val="80000"/>
                      </a:schemeClr>
                    </a:solidFill>
                  </a:tcPr>
                </a:tc>
                <a:tc>
                  <a:txBody>
                    <a:bodyPr/>
                    <a:lstStyle/>
                    <a:p>
                      <a:r>
                        <a:rPr lang="en-AU" sz="1100" dirty="0" smtClean="0"/>
                        <a:t>*&lt;0.01</a:t>
                      </a:r>
                      <a:endParaRPr lang="en-AU" sz="1100" dirty="0"/>
                    </a:p>
                  </a:txBody>
                  <a:tcPr>
                    <a:solidFill>
                      <a:schemeClr val="accent5">
                        <a:lumMod val="20000"/>
                        <a:lumOff val="80000"/>
                      </a:schemeClr>
                    </a:solidFill>
                  </a:tcPr>
                </a:tc>
              </a:tr>
              <a:tr h="569236">
                <a:tc>
                  <a:txBody>
                    <a:bodyPr/>
                    <a:lstStyle/>
                    <a:p>
                      <a:r>
                        <a:rPr lang="en-AU" sz="1100" dirty="0" smtClean="0"/>
                        <a:t>RACF residents are given an oral health risk assessment every 12 months</a:t>
                      </a:r>
                      <a:endParaRPr lang="en-AU" sz="1100" dirty="0"/>
                    </a:p>
                  </a:txBody>
                  <a:tcPr>
                    <a:solidFill>
                      <a:schemeClr val="accent5">
                        <a:lumMod val="20000"/>
                        <a:lumOff val="80000"/>
                      </a:schemeClr>
                    </a:solidFill>
                  </a:tcPr>
                </a:tc>
                <a:tc>
                  <a:txBody>
                    <a:bodyPr/>
                    <a:lstStyle/>
                    <a:p>
                      <a:r>
                        <a:rPr lang="en-AU" sz="1100" dirty="0" smtClean="0"/>
                        <a:t>3.0 (0.4) </a:t>
                      </a:r>
                      <a:endParaRPr lang="en-AU" sz="1100" dirty="0"/>
                    </a:p>
                  </a:txBody>
                  <a:tcPr>
                    <a:solidFill>
                      <a:schemeClr val="accent5">
                        <a:lumMod val="20000"/>
                        <a:lumOff val="80000"/>
                      </a:schemeClr>
                    </a:solidFill>
                  </a:tcPr>
                </a:tc>
                <a:tc>
                  <a:txBody>
                    <a:bodyPr/>
                    <a:lstStyle/>
                    <a:p>
                      <a:r>
                        <a:rPr lang="en-AU" sz="1100" dirty="0" smtClean="0"/>
                        <a:t>3.7 (1.1) </a:t>
                      </a:r>
                      <a:endParaRPr lang="en-AU" sz="1100" dirty="0"/>
                    </a:p>
                  </a:txBody>
                  <a:tcPr>
                    <a:solidFill>
                      <a:schemeClr val="accent5">
                        <a:lumMod val="20000"/>
                        <a:lumOff val="80000"/>
                      </a:schemeClr>
                    </a:solidFill>
                  </a:tcPr>
                </a:tc>
                <a:tc>
                  <a:txBody>
                    <a:bodyPr/>
                    <a:lstStyle/>
                    <a:p>
                      <a:r>
                        <a:rPr lang="en-AU" sz="1100" dirty="0" smtClean="0"/>
                        <a:t>* &lt;0.05</a:t>
                      </a:r>
                      <a:endParaRPr lang="en-AU" sz="1100" dirty="0"/>
                    </a:p>
                  </a:txBody>
                  <a:tcPr>
                    <a:solidFill>
                      <a:schemeClr val="accent5">
                        <a:lumMod val="20000"/>
                        <a:lumOff val="80000"/>
                      </a:schemeClr>
                    </a:solidFill>
                  </a:tcPr>
                </a:tc>
              </a:tr>
              <a:tr h="408682">
                <a:tc>
                  <a:txBody>
                    <a:bodyPr/>
                    <a:lstStyle/>
                    <a:p>
                      <a:r>
                        <a:rPr lang="en-AU" sz="1100" dirty="0" smtClean="0"/>
                        <a:t>Hygienists provide oral hygiene services at RACFs</a:t>
                      </a:r>
                      <a:endParaRPr lang="en-AU" sz="1100" dirty="0"/>
                    </a:p>
                  </a:txBody>
                  <a:tcPr>
                    <a:solidFill>
                      <a:schemeClr val="accent5">
                        <a:lumMod val="20000"/>
                        <a:lumOff val="80000"/>
                      </a:schemeClr>
                    </a:solidFill>
                  </a:tcPr>
                </a:tc>
                <a:tc>
                  <a:txBody>
                    <a:bodyPr/>
                    <a:lstStyle/>
                    <a:p>
                      <a:r>
                        <a:rPr lang="en-AU" sz="1100" dirty="0" smtClean="0"/>
                        <a:t>2.5 ( 0.7) </a:t>
                      </a:r>
                      <a:endParaRPr lang="en-AU" sz="1100" dirty="0"/>
                    </a:p>
                  </a:txBody>
                  <a:tcPr>
                    <a:solidFill>
                      <a:schemeClr val="accent5">
                        <a:lumMod val="20000"/>
                        <a:lumOff val="80000"/>
                      </a:schemeClr>
                    </a:solidFill>
                  </a:tcPr>
                </a:tc>
                <a:tc>
                  <a:txBody>
                    <a:bodyPr/>
                    <a:lstStyle/>
                    <a:p>
                      <a:r>
                        <a:rPr lang="en-AU" sz="1100" dirty="0" smtClean="0"/>
                        <a:t>3.4 (1.1)</a:t>
                      </a:r>
                      <a:endParaRPr lang="en-AU" sz="1100" dirty="0"/>
                    </a:p>
                  </a:txBody>
                  <a:tcPr>
                    <a:solidFill>
                      <a:schemeClr val="accent5">
                        <a:lumMod val="20000"/>
                        <a:lumOff val="80000"/>
                      </a:schemeClr>
                    </a:solidFill>
                  </a:tcPr>
                </a:tc>
                <a:tc>
                  <a:txBody>
                    <a:bodyPr/>
                    <a:lstStyle/>
                    <a:p>
                      <a:r>
                        <a:rPr lang="en-AU" sz="1100" dirty="0" smtClean="0"/>
                        <a:t>* &lt;0.01</a:t>
                      </a:r>
                      <a:endParaRPr lang="en-AU" sz="1100" dirty="0"/>
                    </a:p>
                  </a:txBody>
                  <a:tcPr>
                    <a:solidFill>
                      <a:schemeClr val="accent5">
                        <a:lumMod val="20000"/>
                        <a:lumOff val="80000"/>
                      </a:schemeClr>
                    </a:solidFill>
                  </a:tcPr>
                </a:tc>
              </a:tr>
              <a:tr h="506360">
                <a:tc>
                  <a:txBody>
                    <a:bodyPr/>
                    <a:lstStyle/>
                    <a:p>
                      <a:r>
                        <a:rPr lang="en-AU" sz="1100" dirty="0" smtClean="0"/>
                        <a:t>RACF staff provide good oral hygiene care to residents</a:t>
                      </a:r>
                      <a:endParaRPr lang="en-AU" sz="1100" dirty="0"/>
                    </a:p>
                  </a:txBody>
                  <a:tcPr>
                    <a:solidFill>
                      <a:schemeClr val="accent5">
                        <a:lumMod val="20000"/>
                        <a:lumOff val="80000"/>
                      </a:schemeClr>
                    </a:solidFill>
                  </a:tcPr>
                </a:tc>
                <a:tc>
                  <a:txBody>
                    <a:bodyPr/>
                    <a:lstStyle/>
                    <a:p>
                      <a:r>
                        <a:rPr lang="en-AU" sz="1100" dirty="0" smtClean="0"/>
                        <a:t>3.3  (0.6)</a:t>
                      </a:r>
                      <a:endParaRPr lang="en-AU" sz="1100" dirty="0"/>
                    </a:p>
                  </a:txBody>
                  <a:tcPr>
                    <a:solidFill>
                      <a:schemeClr val="accent5">
                        <a:lumMod val="20000"/>
                        <a:lumOff val="80000"/>
                      </a:schemeClr>
                    </a:solidFill>
                  </a:tcPr>
                </a:tc>
                <a:tc>
                  <a:txBody>
                    <a:bodyPr/>
                    <a:lstStyle/>
                    <a:p>
                      <a:r>
                        <a:rPr lang="en-AU" sz="1100" dirty="0" smtClean="0"/>
                        <a:t>3.7 (0.7)</a:t>
                      </a:r>
                      <a:endParaRPr lang="en-AU" sz="1100" dirty="0"/>
                    </a:p>
                  </a:txBody>
                  <a:tcPr>
                    <a:solidFill>
                      <a:schemeClr val="accent5">
                        <a:lumMod val="20000"/>
                        <a:lumOff val="80000"/>
                      </a:schemeClr>
                    </a:solidFill>
                  </a:tcPr>
                </a:tc>
                <a:tc>
                  <a: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AU" sz="1100" dirty="0" smtClean="0"/>
                        <a:t>* &lt;0.05</a:t>
                      </a:r>
                    </a:p>
                    <a:p>
                      <a:endParaRPr lang="en-AU" sz="1100" dirty="0"/>
                    </a:p>
                  </a:txBody>
                  <a:tcPr>
                    <a:solidFill>
                      <a:schemeClr val="accent5">
                        <a:lumMod val="20000"/>
                        <a:lumOff val="80000"/>
                      </a:schemeClr>
                    </a:solidFill>
                  </a:tcPr>
                </a:tc>
              </a:tr>
              <a:tr h="569236">
                <a:tc>
                  <a:txBody>
                    <a:bodyPr/>
                    <a:lstStyle/>
                    <a:p>
                      <a:r>
                        <a:rPr lang="en-AU" sz="1100" dirty="0" smtClean="0"/>
                        <a:t>Oral hygiene products are available at RACFs for residents to purchase</a:t>
                      </a:r>
                      <a:endParaRPr lang="en-AU" sz="1100" dirty="0"/>
                    </a:p>
                  </a:txBody>
                  <a:tcPr>
                    <a:solidFill>
                      <a:schemeClr val="accent5">
                        <a:lumMod val="20000"/>
                        <a:lumOff val="80000"/>
                      </a:schemeClr>
                    </a:solidFill>
                  </a:tcPr>
                </a:tc>
                <a:tc>
                  <a:txBody>
                    <a:bodyPr/>
                    <a:lstStyle/>
                    <a:p>
                      <a:r>
                        <a:rPr lang="en-AU" sz="1100" dirty="0" smtClean="0"/>
                        <a:t>3.1 (0.6)</a:t>
                      </a:r>
                      <a:endParaRPr lang="en-AU" sz="1100" dirty="0"/>
                    </a:p>
                  </a:txBody>
                  <a:tcPr>
                    <a:solidFill>
                      <a:schemeClr val="accent5">
                        <a:lumMod val="20000"/>
                        <a:lumOff val="80000"/>
                      </a:schemeClr>
                    </a:solidFill>
                  </a:tcPr>
                </a:tc>
                <a:tc>
                  <a:txBody>
                    <a:bodyPr/>
                    <a:lstStyle/>
                    <a:p>
                      <a:r>
                        <a:rPr lang="en-AU" sz="1100" dirty="0" smtClean="0"/>
                        <a:t>4.0 (0.7)</a:t>
                      </a:r>
                      <a:endParaRPr lang="en-AU" sz="1100" dirty="0"/>
                    </a:p>
                  </a:txBody>
                  <a:tcPr>
                    <a:solidFill>
                      <a:schemeClr val="accent5">
                        <a:lumMod val="20000"/>
                        <a:lumOff val="80000"/>
                      </a:schemeClr>
                    </a:solidFill>
                  </a:tcPr>
                </a:tc>
                <a:tc>
                  <a: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AU" sz="1100" dirty="0" smtClean="0"/>
                        <a:t>*&lt;0.001</a:t>
                      </a:r>
                    </a:p>
                    <a:p>
                      <a:endParaRPr lang="en-AU" sz="1100" dirty="0"/>
                    </a:p>
                  </a:txBody>
                  <a:tcPr>
                    <a:solidFill>
                      <a:schemeClr val="accent5">
                        <a:lumMod val="20000"/>
                        <a:lumOff val="80000"/>
                      </a:schemeClr>
                    </a:solidFill>
                  </a:tcPr>
                </a:tc>
              </a:tr>
              <a:tr h="569236">
                <a:tc>
                  <a:txBody>
                    <a:bodyPr/>
                    <a:lstStyle/>
                    <a:p>
                      <a:r>
                        <a:rPr lang="en-AU" sz="1100" dirty="0" smtClean="0"/>
                        <a:t>Residents</a:t>
                      </a:r>
                      <a:r>
                        <a:rPr lang="en-AU" sz="1100" baseline="0" dirty="0" smtClean="0"/>
                        <a:t> have adequate  access to appropriate dental services in RACFs</a:t>
                      </a:r>
                      <a:endParaRPr lang="en-AU" sz="1100" dirty="0"/>
                    </a:p>
                  </a:txBody>
                  <a:tcPr>
                    <a:solidFill>
                      <a:schemeClr val="accent5">
                        <a:lumMod val="20000"/>
                        <a:lumOff val="80000"/>
                      </a:schemeClr>
                    </a:solidFill>
                  </a:tcPr>
                </a:tc>
                <a:tc>
                  <a:txBody>
                    <a:bodyPr/>
                    <a:lstStyle/>
                    <a:p>
                      <a:r>
                        <a:rPr lang="en-AU" sz="1100" dirty="0" smtClean="0"/>
                        <a:t>3.2 (0.6)</a:t>
                      </a:r>
                      <a:endParaRPr lang="en-AU" sz="1100" dirty="0"/>
                    </a:p>
                  </a:txBody>
                  <a:tcPr>
                    <a:solidFill>
                      <a:schemeClr val="accent5">
                        <a:lumMod val="20000"/>
                        <a:lumOff val="80000"/>
                      </a:schemeClr>
                    </a:solidFill>
                  </a:tcPr>
                </a:tc>
                <a:tc>
                  <a:txBody>
                    <a:bodyPr/>
                    <a:lstStyle/>
                    <a:p>
                      <a:r>
                        <a:rPr lang="en-AU" sz="1100" dirty="0" smtClean="0"/>
                        <a:t>4.0 (0.8)</a:t>
                      </a:r>
                      <a:endParaRPr lang="en-AU" sz="1100" dirty="0"/>
                    </a:p>
                  </a:txBody>
                  <a:tcPr>
                    <a:solidFill>
                      <a:schemeClr val="accent5">
                        <a:lumMod val="20000"/>
                        <a:lumOff val="80000"/>
                      </a:schemeClr>
                    </a:solidFill>
                  </a:tcPr>
                </a:tc>
                <a:tc>
                  <a: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AU" sz="1100" dirty="0" smtClean="0"/>
                        <a:t>*&lt;0.001</a:t>
                      </a:r>
                    </a:p>
                    <a:p>
                      <a:endParaRPr lang="en-AU" sz="1100" dirty="0"/>
                    </a:p>
                  </a:txBody>
                  <a:tcPr>
                    <a:solidFill>
                      <a:schemeClr val="accent5">
                        <a:lumMod val="20000"/>
                        <a:lumOff val="80000"/>
                      </a:schemeClr>
                    </a:solidFill>
                  </a:tcPr>
                </a:tc>
              </a:tr>
              <a:tr h="569236">
                <a:tc>
                  <a:txBody>
                    <a:bodyPr/>
                    <a:lstStyle/>
                    <a:p>
                      <a:r>
                        <a:rPr lang="en-AU" sz="1100" dirty="0" smtClean="0"/>
                        <a:t>Staff in RACFs have barriers to providing oral hygiene care to residents</a:t>
                      </a:r>
                      <a:endParaRPr lang="en-AU" sz="1100" dirty="0"/>
                    </a:p>
                  </a:txBody>
                  <a:tcPr>
                    <a:solidFill>
                      <a:schemeClr val="accent5">
                        <a:lumMod val="20000"/>
                        <a:lumOff val="80000"/>
                      </a:schemeClr>
                    </a:solidFill>
                  </a:tcPr>
                </a:tc>
                <a:tc>
                  <a:txBody>
                    <a:bodyPr/>
                    <a:lstStyle/>
                    <a:p>
                      <a:r>
                        <a:rPr lang="en-AU" sz="1100" dirty="0" smtClean="0"/>
                        <a:t>2.3 (0.8)</a:t>
                      </a:r>
                      <a:endParaRPr lang="en-AU" sz="1100" dirty="0"/>
                    </a:p>
                  </a:txBody>
                  <a:tcPr>
                    <a:solidFill>
                      <a:schemeClr val="accent5">
                        <a:lumMod val="20000"/>
                        <a:lumOff val="80000"/>
                      </a:schemeClr>
                    </a:solidFill>
                  </a:tcPr>
                </a:tc>
                <a:tc>
                  <a:txBody>
                    <a:bodyPr/>
                    <a:lstStyle/>
                    <a:p>
                      <a:r>
                        <a:rPr lang="en-AU" sz="1100" dirty="0" smtClean="0"/>
                        <a:t>1.8 (0.9)</a:t>
                      </a:r>
                      <a:endParaRPr lang="en-AU" sz="1100" dirty="0"/>
                    </a:p>
                  </a:txBody>
                  <a:tcPr>
                    <a:solidFill>
                      <a:schemeClr val="accent5">
                        <a:lumMod val="20000"/>
                        <a:lumOff val="80000"/>
                      </a:schemeClr>
                    </a:solidFill>
                  </a:tcPr>
                </a:tc>
                <a:tc>
                  <a: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AU" sz="1100" dirty="0" smtClean="0"/>
                        <a:t>* &lt;0.05</a:t>
                      </a:r>
                    </a:p>
                    <a:p>
                      <a:endParaRPr lang="en-AU" sz="1100" dirty="0"/>
                    </a:p>
                  </a:txBody>
                  <a:tcPr>
                    <a:solidFill>
                      <a:schemeClr val="accent5">
                        <a:lumMod val="20000"/>
                        <a:lumOff val="80000"/>
                      </a:schemeClr>
                    </a:solidFill>
                  </a:tcPr>
                </a:tc>
              </a:tr>
              <a:tr h="569236">
                <a:tc>
                  <a:txBody>
                    <a:bodyPr/>
                    <a:lstStyle/>
                    <a:p>
                      <a:r>
                        <a:rPr lang="en-AU" sz="1100" dirty="0" smtClean="0"/>
                        <a:t>Residents have their teeth and</a:t>
                      </a:r>
                      <a:r>
                        <a:rPr lang="en-AU" sz="1100" baseline="0" dirty="0" smtClean="0"/>
                        <a:t> dentures cleaned by RACF staff regularly</a:t>
                      </a:r>
                      <a:endParaRPr lang="en-AU" sz="1100" dirty="0"/>
                    </a:p>
                  </a:txBody>
                  <a:tcPr>
                    <a:solidFill>
                      <a:schemeClr val="accent5">
                        <a:lumMod val="20000"/>
                        <a:lumOff val="80000"/>
                      </a:schemeClr>
                    </a:solidFill>
                  </a:tcPr>
                </a:tc>
                <a:tc>
                  <a:txBody>
                    <a:bodyPr/>
                    <a:lstStyle/>
                    <a:p>
                      <a:r>
                        <a:rPr lang="en-AU" sz="1100" dirty="0" smtClean="0"/>
                        <a:t>2.8 (0.5)</a:t>
                      </a:r>
                      <a:endParaRPr lang="en-AU" sz="1100" dirty="0"/>
                    </a:p>
                  </a:txBody>
                  <a:tcPr>
                    <a:solidFill>
                      <a:schemeClr val="accent5">
                        <a:lumMod val="20000"/>
                        <a:lumOff val="80000"/>
                      </a:schemeClr>
                    </a:solidFill>
                  </a:tcPr>
                </a:tc>
                <a:tc>
                  <a:txBody>
                    <a:bodyPr/>
                    <a:lstStyle/>
                    <a:p>
                      <a:r>
                        <a:rPr lang="en-AU" sz="1100" dirty="0" smtClean="0"/>
                        <a:t>3.3 (1.2)</a:t>
                      </a:r>
                      <a:endParaRPr lang="en-AU" sz="1100" dirty="0"/>
                    </a:p>
                  </a:txBody>
                  <a:tcPr>
                    <a:solidFill>
                      <a:schemeClr val="accent5">
                        <a:lumMod val="20000"/>
                        <a:lumOff val="80000"/>
                      </a:schemeClr>
                    </a:solidFill>
                  </a:tcPr>
                </a:tc>
                <a:tc>
                  <a: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AU" sz="1100" dirty="0" smtClean="0"/>
                        <a:t>* &lt;0.05</a:t>
                      </a:r>
                    </a:p>
                    <a:p>
                      <a:endParaRPr lang="en-AU" sz="1100" dirty="0"/>
                    </a:p>
                  </a:txBody>
                  <a:tcPr>
                    <a:solidFill>
                      <a:schemeClr val="accent5">
                        <a:lumMod val="20000"/>
                        <a:lumOff val="80000"/>
                      </a:schemeClr>
                    </a:solidFill>
                  </a:tcPr>
                </a:tc>
              </a:tr>
              <a:tr h="498330">
                <a:tc>
                  <a:txBody>
                    <a:bodyPr/>
                    <a:lstStyle/>
                    <a:p>
                      <a:r>
                        <a:rPr lang="en-AU" sz="1100" dirty="0" smtClean="0"/>
                        <a:t>Residents have their dentures cleaned after meals</a:t>
                      </a:r>
                      <a:endParaRPr lang="en-AU" sz="1100" dirty="0"/>
                    </a:p>
                  </a:txBody>
                  <a:tcPr>
                    <a:solidFill>
                      <a:schemeClr val="accent5">
                        <a:lumMod val="20000"/>
                        <a:lumOff val="80000"/>
                      </a:schemeClr>
                    </a:solidFill>
                  </a:tcPr>
                </a:tc>
                <a:tc>
                  <a:txBody>
                    <a:bodyPr/>
                    <a:lstStyle/>
                    <a:p>
                      <a:r>
                        <a:rPr lang="en-AU" sz="1100" dirty="0" smtClean="0"/>
                        <a:t>3.4 (0.6)</a:t>
                      </a:r>
                      <a:endParaRPr lang="en-AU" sz="1100" dirty="0"/>
                    </a:p>
                  </a:txBody>
                  <a:tcPr>
                    <a:solidFill>
                      <a:schemeClr val="accent5">
                        <a:lumMod val="20000"/>
                        <a:lumOff val="80000"/>
                      </a:schemeClr>
                    </a:solidFill>
                  </a:tcPr>
                </a:tc>
                <a:tc>
                  <a:txBody>
                    <a:bodyPr/>
                    <a:lstStyle/>
                    <a:p>
                      <a:r>
                        <a:rPr lang="en-AU" sz="1100" dirty="0" smtClean="0"/>
                        <a:t>3.9 ( 0.8)</a:t>
                      </a:r>
                      <a:endParaRPr lang="en-AU" sz="1100" dirty="0"/>
                    </a:p>
                  </a:txBody>
                  <a:tcPr>
                    <a:solidFill>
                      <a:schemeClr val="accent5">
                        <a:lumMod val="20000"/>
                        <a:lumOff val="80000"/>
                      </a:schemeClr>
                    </a:solidFill>
                  </a:tcPr>
                </a:tc>
                <a:tc>
                  <a: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AU" sz="1100" dirty="0" smtClean="0"/>
                        <a:t>* &lt;0.05</a:t>
                      </a:r>
                    </a:p>
                    <a:p>
                      <a:endParaRPr lang="en-AU" sz="11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239797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8143133" cy="5284269"/>
          </a:xfrm>
        </p:spPr>
        <p:txBody>
          <a:bodyPr/>
          <a:lstStyle/>
          <a:p>
            <a:r>
              <a:rPr lang="en-US" b="1" i="1" dirty="0" smtClean="0">
                <a:solidFill>
                  <a:schemeClr val="accent4">
                    <a:lumMod val="75000"/>
                  </a:schemeClr>
                </a:solidFill>
              </a:rPr>
              <a:t>Discussion: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AU" sz="2000" dirty="0" smtClean="0"/>
          </a:p>
          <a:p>
            <a:pPr marL="457200" indent="-457200">
              <a:buFont typeface="Arial" panose="020B0604020202020204" pitchFamily="34" charset="0"/>
              <a:buChar char="•"/>
            </a:pPr>
            <a:r>
              <a:rPr lang="en-AU" sz="2400" dirty="0" smtClean="0"/>
              <a:t>This study is consistent </a:t>
            </a:r>
            <a:r>
              <a:rPr lang="en-AU" sz="2400" dirty="0"/>
              <a:t>with a body of research that recognises the link between classroom theory and service-learning community placements to progress student learning and consolidate theoretical concepts with ‘real life’ experiences enhancing knowledge and skills</a:t>
            </a:r>
            <a:endParaRPr lang="en-US" sz="2400" dirty="0" smtClean="0"/>
          </a:p>
          <a:p>
            <a:pPr marL="457200" indent="-457200">
              <a:buFont typeface="Arial" panose="020B0604020202020204" pitchFamily="34" charset="0"/>
              <a:buChar char="•"/>
            </a:pPr>
            <a:endParaRPr lang="en-US" sz="2800" dirty="0" smtClean="0"/>
          </a:p>
          <a:p>
            <a:endParaRPr lang="en-US" sz="2800" dirty="0"/>
          </a:p>
        </p:txBody>
      </p:sp>
    </p:spTree>
    <p:extLst>
      <p:ext uri="{BB962C8B-B14F-4D97-AF65-F5344CB8AC3E}">
        <p14:creationId xmlns:p14="http://schemas.microsoft.com/office/powerpoint/2010/main" val="283491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8143133" cy="5284269"/>
          </a:xfrm>
        </p:spPr>
        <p:txBody>
          <a:bodyPr/>
          <a:lstStyle/>
          <a:p>
            <a:r>
              <a:rPr lang="en-US" i="1" dirty="0" smtClean="0">
                <a:solidFill>
                  <a:schemeClr val="accent4">
                    <a:lumMod val="75000"/>
                  </a:schemeClr>
                </a:solidFill>
              </a:rPr>
              <a:t>Conclusion: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In this study students reported considerable improvements in knowledge of medical and dental conditions common to older people living in RACFs and reported significant improvements in their knowledge about the RACF environment after the placement, including identifying the lack of organized oral health care for the majority of RACF residents  </a:t>
            </a:r>
          </a:p>
          <a:p>
            <a:endParaRPr lang="en-US" sz="2800" dirty="0"/>
          </a:p>
        </p:txBody>
      </p:sp>
    </p:spTree>
    <p:extLst>
      <p:ext uri="{BB962C8B-B14F-4D97-AF65-F5344CB8AC3E}">
        <p14:creationId xmlns:p14="http://schemas.microsoft.com/office/powerpoint/2010/main" val="3953642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240632"/>
            <a:ext cx="8143133" cy="5284269"/>
          </a:xfrm>
        </p:spPr>
        <p:txBody>
          <a:bodyPr/>
          <a:lstStyle/>
          <a:p>
            <a:pPr marL="457200" indent="-457200">
              <a:buFont typeface="Arial" panose="020B0604020202020204" pitchFamily="34" charset="0"/>
              <a:buChar char="•"/>
            </a:pPr>
            <a:r>
              <a:rPr lang="en-US" sz="2400" dirty="0" smtClean="0"/>
              <a:t>The results of this study confirm the value of service-learning in RACFs and its benefits for both students and residents </a:t>
            </a: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Fosters graduates who are better prepared to work effectively amongst diverse populations and able to function dynamically in the health policy </a:t>
            </a:r>
            <a:r>
              <a:rPr lang="en-US" sz="2800" dirty="0" smtClean="0"/>
              <a:t>area.</a:t>
            </a:r>
            <a:endParaRPr lang="en-US" sz="2800" dirty="0" smtClean="0"/>
          </a:p>
          <a:p>
            <a:r>
              <a:rPr lang="en-US" sz="2800" dirty="0" smtClean="0"/>
              <a:t> </a:t>
            </a:r>
            <a:endParaRPr lang="en-US" sz="2800" dirty="0"/>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1" y="3725099"/>
            <a:ext cx="5583936" cy="26939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73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10594"/>
            <a:ext cx="6840537" cy="5539102"/>
          </a:xfrm>
        </p:spPr>
        <p:txBody>
          <a:bodyPr/>
          <a:lstStyle/>
          <a:p>
            <a:r>
              <a:rPr lang="en-US" sz="2000" b="1" i="1" dirty="0" smtClean="0">
                <a:solidFill>
                  <a:srgbClr val="002060"/>
                </a:solidFill>
              </a:rPr>
              <a:t>References</a:t>
            </a:r>
          </a:p>
          <a:p>
            <a:r>
              <a:rPr lang="en-AU" sz="800" dirty="0" smtClean="0"/>
              <a:t>1 </a:t>
            </a:r>
            <a:r>
              <a:rPr lang="en-AU" sz="800" dirty="0"/>
              <a:t>Jacoby B (ed.) Service-Learning in Higher Education: Concepts and Practices. San Francisco: Jossey- Bass; 1996.</a:t>
            </a:r>
          </a:p>
          <a:p>
            <a:r>
              <a:rPr lang="en-AU" sz="800" dirty="0"/>
              <a:t>2 Elkind A, Potter C, Blinkhorn F, Duxbury J, Hull P, Blinkhorn AS. Patients treated by dental students in outreach: The first year</a:t>
            </a:r>
          </a:p>
          <a:p>
            <a:r>
              <a:rPr lang="en-AU" sz="800" dirty="0"/>
              <a:t>of a pilot project. Eur J Dent Educ 2005; 9: 49–52.</a:t>
            </a:r>
          </a:p>
          <a:p>
            <a:r>
              <a:rPr lang="en-AU" sz="800" dirty="0"/>
              <a:t>3 Erhlich T. Service-learning in undergraduate education: where is it going? Carnegie Perspectives 2005.</a:t>
            </a:r>
          </a:p>
          <a:p>
            <a:r>
              <a:rPr lang="en-AU" sz="800" dirty="0"/>
              <a:t>4 Weaver RG, Haden NK, Valachovic RW. Annual ADEA survey of dental school seniors: 2003 graduating class. J Dent Educ 2004; 68:</a:t>
            </a:r>
          </a:p>
          <a:p>
            <a:r>
              <a:rPr lang="en-AU" sz="800" dirty="0"/>
              <a:t>1004–1027.</a:t>
            </a:r>
          </a:p>
          <a:p>
            <a:r>
              <a:rPr lang="en-AU" sz="800" dirty="0"/>
              <a:t>5 Woronuk JI, Pinchbeck YJ, Walter MH. University of Alberta dental students’ outreach clinical experience: An evaluation of the program.</a:t>
            </a:r>
          </a:p>
          <a:p>
            <a:r>
              <a:rPr lang="en-AU" sz="800" dirty="0"/>
              <a:t>J Can Dent Assoc 2004; 70: 233–236.</a:t>
            </a:r>
          </a:p>
          <a:p>
            <a:r>
              <a:rPr lang="en-AU" sz="800" dirty="0"/>
              <a:t>6 Oral Health in America: A Report of the Surgeon General. Rockville (MD): Department of Health and Human Services (US).</a:t>
            </a:r>
          </a:p>
          <a:p>
            <a:r>
              <a:rPr lang="en-AU" sz="800" dirty="0"/>
              <a:t>National Institute of Dental and Craniofacial Research, National Institutes of Health; 2000.</a:t>
            </a:r>
          </a:p>
          <a:p>
            <a:r>
              <a:rPr lang="en-AU" sz="800" dirty="0"/>
              <a:t>7 Yoder M. A framework for service-learning in dental education. J Dent Educ 2006; 70: 115–123.</a:t>
            </a:r>
          </a:p>
          <a:p>
            <a:r>
              <a:rPr lang="en-AU" sz="800" dirty="0"/>
              <a:t>8 Wallace JP, Taylor JA, Wallace LG, Cockrell DJ. Student focused oral health promotion in Residential Aged Care Facilities. Int J</a:t>
            </a:r>
          </a:p>
          <a:p>
            <a:r>
              <a:rPr lang="en-AU" sz="800" dirty="0"/>
              <a:t>Health Promot Educ 2010; 48: 111–114.</a:t>
            </a:r>
          </a:p>
          <a:p>
            <a:r>
              <a:rPr lang="en-AU" sz="800" dirty="0"/>
              <a:t>9 Wallace JP, Taylor JA, Blinkhorn FA. An assessment of a </a:t>
            </a:r>
            <a:r>
              <a:rPr lang="en-AU" sz="800" dirty="0" smtClean="0"/>
              <a:t>Service-learning </a:t>
            </a:r>
            <a:r>
              <a:rPr lang="en-AU" sz="800" dirty="0"/>
              <a:t>placement programme in residential aged care facilities for</a:t>
            </a:r>
          </a:p>
          <a:p>
            <a:r>
              <a:rPr lang="en-AU" sz="800" dirty="0"/>
              <a:t>final year dental hygiene students. J Disabil Oral Health 2012; 13:163–167.</a:t>
            </a:r>
          </a:p>
          <a:p>
            <a:r>
              <a:rPr lang="en-AU" sz="800" dirty="0"/>
              <a:t>10 Howard J. Michigan Journal of Community Service-learning: Servicelearning course design workbook. Ann Arbor, MI: OCSL Press;</a:t>
            </a:r>
          </a:p>
          <a:p>
            <a:r>
              <a:rPr lang="en-AU" sz="800" dirty="0"/>
              <a:t>2001.</a:t>
            </a:r>
          </a:p>
          <a:p>
            <a:r>
              <a:rPr lang="en-AU" sz="800" dirty="0"/>
              <a:t>11 Eyler J, Giles DE Jr. Where’s the Learning in Service-Learning? San Francisco: Jossey-Bass 1999.</a:t>
            </a:r>
          </a:p>
          <a:p>
            <a:r>
              <a:rPr lang="en-AU" sz="800" dirty="0"/>
              <a:t>12 Brown D. Pulling it Together: A Method for Developing </a:t>
            </a:r>
            <a:r>
              <a:rPr lang="en-AU" sz="800" dirty="0" smtClean="0"/>
              <a:t>SERVICE-Learning </a:t>
            </a:r>
            <a:r>
              <a:rPr lang="en-AU" sz="800" dirty="0"/>
              <a:t>and Community Partnerships Based on Critical Pedagogy.</a:t>
            </a:r>
          </a:p>
          <a:p>
            <a:r>
              <a:rPr lang="en-AU" sz="800" dirty="0"/>
              <a:t>Washington, DC: Corporation for National Service: 2001.</a:t>
            </a:r>
          </a:p>
          <a:p>
            <a:r>
              <a:rPr lang="en-AU" sz="800" dirty="0"/>
              <a:t>13 Aston-Brown RE, Branson B, Gadbury-Amyot CC, Krust Bray K.Utilising public health clinics for service-learning rotations in dental</a:t>
            </a:r>
          </a:p>
          <a:p>
            <a:r>
              <a:rPr lang="en-AU" sz="800" dirty="0"/>
              <a:t>hygiene: A four-year retrospective study. J Dent Educ 2008; 73:358–374.</a:t>
            </a:r>
          </a:p>
          <a:p>
            <a:r>
              <a:rPr lang="en-AU" sz="800" dirty="0"/>
              <a:t>14 Roff S. The Dundee Ready Educational Environment Measure (DREEM) – a generic instrument for measuring students’ perceptions</a:t>
            </a:r>
          </a:p>
          <a:p>
            <a:r>
              <a:rPr lang="en-AU" sz="800" dirty="0"/>
              <a:t>of undergraduate health professionals’ curricula. Med Teach 2005; 27: 322–325.</a:t>
            </a:r>
          </a:p>
          <a:p>
            <a:r>
              <a:rPr lang="en-AU" sz="800" dirty="0"/>
              <a:t>15 Hopcraft MV, Satur JG, Wright FAC. Dental service provision in Victorian residential aged care facilities. Aust Dent J 2008; 53: 239–</a:t>
            </a:r>
          </a:p>
          <a:p>
            <a:r>
              <a:rPr lang="en-AU" sz="800" dirty="0"/>
              <a:t>245.</a:t>
            </a:r>
          </a:p>
          <a:p>
            <a:r>
              <a:rPr lang="en-AU" sz="800" dirty="0"/>
              <a:t>16 Chalmers JM. Oral health promotion for our aging population. Aust Dent J 2003; 48: 2–9.</a:t>
            </a:r>
          </a:p>
          <a:p>
            <a:r>
              <a:rPr lang="en-AU" sz="800" dirty="0"/>
              <a:t>17 Australian Institute of Health and Welfare (AIHW). Residential Aged Care in Australia 2005-05: A Statistical Overview. AIHW cat no. AGE</a:t>
            </a:r>
          </a:p>
          <a:p>
            <a:r>
              <a:rPr lang="en-AU" sz="800" dirty="0"/>
              <a:t>45. Canberra: AIHW; 2006 (Aged Care Statistics Series no.22).</a:t>
            </a:r>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3922968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704" y="426720"/>
            <a:ext cx="5291328" cy="923330"/>
          </a:xfrm>
          <a:prstGeom prst="rect">
            <a:avLst/>
          </a:prstGeom>
          <a:noFill/>
        </p:spPr>
        <p:txBody>
          <a:bodyPr wrap="square" rtlCol="0">
            <a:spAutoFit/>
          </a:bodyPr>
          <a:lstStyle/>
          <a:p>
            <a:pPr algn="ctr"/>
            <a:r>
              <a:rPr lang="en-AU" sz="5400" b="1" i="1" dirty="0" smtClean="0">
                <a:solidFill>
                  <a:srgbClr val="002060"/>
                </a:solidFill>
              </a:rPr>
              <a:t>Thank you </a:t>
            </a:r>
            <a:endParaRPr lang="en-AU" sz="5400" b="1" i="1" dirty="0">
              <a:solidFill>
                <a:srgbClr val="00206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3158" y="2060449"/>
            <a:ext cx="7084378" cy="3840478"/>
          </a:xfrm>
          <a:prstGeom prst="rect">
            <a:avLst/>
          </a:prstGeom>
          <a:noFill/>
        </p:spPr>
      </p:pic>
    </p:spTree>
    <p:extLst>
      <p:ext uri="{BB962C8B-B14F-4D97-AF65-F5344CB8AC3E}">
        <p14:creationId xmlns:p14="http://schemas.microsoft.com/office/powerpoint/2010/main" val="3699465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66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7065" y="1275579"/>
            <a:ext cx="8204922" cy="3854685"/>
          </a:xfrm>
        </p:spPr>
        <p:txBody>
          <a:bodyPr/>
          <a:lstStyle/>
          <a:p>
            <a:endParaRPr lang="en-AU" sz="3200" b="1" dirty="0" smtClean="0"/>
          </a:p>
          <a:p>
            <a:endParaRPr lang="en-AU" sz="3200" b="1" dirty="0"/>
          </a:p>
          <a:p>
            <a:pPr>
              <a:lnSpc>
                <a:spcPct val="100000"/>
              </a:lnSpc>
            </a:pPr>
            <a:r>
              <a:rPr lang="en-AU" sz="3200" b="1" dirty="0" smtClean="0"/>
              <a:t>Dental </a:t>
            </a:r>
            <a:r>
              <a:rPr lang="en-AU" sz="3200" b="1" dirty="0"/>
              <a:t>hygiene </a:t>
            </a:r>
            <a:r>
              <a:rPr lang="en-AU" sz="3200" b="1" dirty="0" smtClean="0"/>
              <a:t>student placement </a:t>
            </a:r>
            <a:r>
              <a:rPr lang="en-AU" sz="3200" b="1" dirty="0"/>
              <a:t>in residential aged care facilities: </a:t>
            </a:r>
            <a:r>
              <a:rPr lang="en-AU" sz="3200" b="1" dirty="0" smtClean="0"/>
              <a:t>What </a:t>
            </a:r>
            <a:r>
              <a:rPr lang="en-AU" sz="3200" b="1" dirty="0"/>
              <a:t>do the students gain from the placement experience?</a:t>
            </a:r>
            <a:endParaRPr lang="en-AU" sz="3200" dirty="0"/>
          </a:p>
          <a:p>
            <a:endParaRPr lang="en-US" dirty="0"/>
          </a:p>
        </p:txBody>
      </p:sp>
      <p:sp>
        <p:nvSpPr>
          <p:cNvPr id="3" name="Text Placeholder 2"/>
          <p:cNvSpPr>
            <a:spLocks noGrp="1"/>
          </p:cNvSpPr>
          <p:nvPr>
            <p:ph type="body" sz="quarter" idx="14"/>
          </p:nvPr>
        </p:nvSpPr>
        <p:spPr/>
        <p:txBody>
          <a:bodyPr/>
          <a:lstStyle/>
          <a:p>
            <a:r>
              <a:rPr lang="en-US" i="1" dirty="0" smtClean="0"/>
              <a:t>Dr Janet Wallace</a:t>
            </a:r>
            <a:endParaRPr lang="en-US" i="1" dirty="0"/>
          </a:p>
        </p:txBody>
      </p:sp>
      <p:sp>
        <p:nvSpPr>
          <p:cNvPr id="4" name="Text Placeholder 3"/>
          <p:cNvSpPr>
            <a:spLocks noGrp="1"/>
          </p:cNvSpPr>
          <p:nvPr>
            <p:ph type="body" sz="quarter" idx="15"/>
          </p:nvPr>
        </p:nvSpPr>
        <p:spPr/>
        <p:txBody>
          <a:bodyPr/>
          <a:lstStyle/>
          <a:p>
            <a:r>
              <a:rPr lang="en-US" i="1" dirty="0" smtClean="0"/>
              <a:t>Dip DT, Dip BM, BOH, GCPTT, PhD</a:t>
            </a:r>
            <a:endParaRPr lang="en-US" i="1" dirty="0"/>
          </a:p>
        </p:txBody>
      </p:sp>
      <p:sp>
        <p:nvSpPr>
          <p:cNvPr id="5" name="Text Placeholder 4"/>
          <p:cNvSpPr>
            <a:spLocks noGrp="1"/>
          </p:cNvSpPr>
          <p:nvPr>
            <p:ph type="body" sz="quarter" idx="16"/>
          </p:nvPr>
        </p:nvSpPr>
        <p:spPr/>
        <p:txBody>
          <a:bodyPr/>
          <a:lstStyle/>
          <a:p>
            <a:r>
              <a:rPr lang="en-US" i="1" dirty="0" smtClean="0"/>
              <a:t>Lecturer, Oral Health Therapy</a:t>
            </a:r>
            <a:endParaRPr lang="en-US" i="1" dirty="0"/>
          </a:p>
        </p:txBody>
      </p:sp>
      <p:sp>
        <p:nvSpPr>
          <p:cNvPr id="6" name="Text Placeholder 5"/>
          <p:cNvSpPr>
            <a:spLocks noGrp="1"/>
          </p:cNvSpPr>
          <p:nvPr>
            <p:ph type="body" sz="quarter" idx="17"/>
          </p:nvPr>
        </p:nvSpPr>
        <p:spPr/>
        <p:txBody>
          <a:bodyPr/>
          <a:lstStyle/>
          <a:p>
            <a:r>
              <a:rPr lang="en-US" i="1" dirty="0" smtClean="0"/>
              <a:t>Faculty of Health &amp; Medicine</a:t>
            </a:r>
            <a:endParaRPr lang="en-US" i="1" dirty="0"/>
          </a:p>
        </p:txBody>
      </p:sp>
      <p:sp>
        <p:nvSpPr>
          <p:cNvPr id="7" name="Text Placeholder 6"/>
          <p:cNvSpPr>
            <a:spLocks noGrp="1"/>
          </p:cNvSpPr>
          <p:nvPr>
            <p:ph type="body" sz="quarter" idx="18"/>
          </p:nvPr>
        </p:nvSpPr>
        <p:spPr/>
        <p:txBody>
          <a:bodyPr/>
          <a:lstStyle/>
          <a:p>
            <a:r>
              <a:rPr lang="en-US" i="1" dirty="0" smtClean="0"/>
              <a:t>School of Health Sciences</a:t>
            </a:r>
            <a:endParaRPr lang="en-US" i="1" dirty="0"/>
          </a:p>
        </p:txBody>
      </p:sp>
      <p:sp>
        <p:nvSpPr>
          <p:cNvPr id="8" name="Text Placeholder 7"/>
          <p:cNvSpPr>
            <a:spLocks noGrp="1"/>
          </p:cNvSpPr>
          <p:nvPr>
            <p:ph type="body" sz="quarter" idx="19"/>
          </p:nvPr>
        </p:nvSpPr>
        <p:spPr/>
        <p:txBody>
          <a:bodyPr/>
          <a:lstStyle/>
          <a:p>
            <a:r>
              <a:rPr lang="en-US" i="1" dirty="0" smtClean="0"/>
              <a:t>27</a:t>
            </a:r>
            <a:r>
              <a:rPr lang="en-US" i="1" baseline="30000" dirty="0" smtClean="0"/>
              <a:t>th</a:t>
            </a:r>
            <a:r>
              <a:rPr lang="en-US" i="1" dirty="0" smtClean="0"/>
              <a:t> July 2015 – 4</a:t>
            </a:r>
            <a:r>
              <a:rPr lang="en-US" i="1" baseline="30000" dirty="0" smtClean="0"/>
              <a:t>th</a:t>
            </a:r>
            <a:r>
              <a:rPr lang="en-US" i="1" dirty="0" smtClean="0"/>
              <a:t> Asia Pacific Congress &amp; Expo on Dental &amp; Oral Health</a:t>
            </a:r>
            <a:endParaRPr lang="en-US" i="1" dirty="0"/>
          </a:p>
        </p:txBody>
      </p:sp>
    </p:spTree>
    <p:extLst>
      <p:ext uri="{BB962C8B-B14F-4D97-AF65-F5344CB8AC3E}">
        <p14:creationId xmlns:p14="http://schemas.microsoft.com/office/powerpoint/2010/main" val="299737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10594"/>
            <a:ext cx="6840537" cy="5539102"/>
          </a:xfrm>
        </p:spPr>
        <p:txBody>
          <a:bodyPr/>
          <a:lstStyle/>
          <a:p>
            <a:r>
              <a:rPr lang="en-US" sz="4000" b="1" i="1" dirty="0" smtClean="0">
                <a:solidFill>
                  <a:schemeClr val="accent4">
                    <a:lumMod val="75000"/>
                  </a:schemeClr>
                </a:solidFill>
              </a:rPr>
              <a:t>Overview</a:t>
            </a:r>
            <a:r>
              <a:rPr lang="en-US" b="1" i="1" dirty="0" smtClean="0">
                <a:solidFill>
                  <a:schemeClr val="accent4">
                    <a:lumMod val="75000"/>
                  </a:schemeClr>
                </a:solidFill>
              </a:rPr>
              <a:t> </a:t>
            </a:r>
          </a:p>
          <a:p>
            <a:endParaRPr lang="en-US" dirty="0"/>
          </a:p>
          <a:p>
            <a:pPr marL="457200" indent="-457200">
              <a:buFont typeface="Arial" panose="020B0604020202020204" pitchFamily="34" charset="0"/>
              <a:buChar char="•"/>
            </a:pPr>
            <a:r>
              <a:rPr lang="en-US" sz="2000" dirty="0" smtClean="0"/>
              <a:t>The University of Newcastle (UON) service-learning community oral health student placement program</a:t>
            </a:r>
          </a:p>
          <a:p>
            <a:pPr marL="457200" indent="-457200">
              <a:buFont typeface="Arial" panose="020B0604020202020204" pitchFamily="34" charset="0"/>
              <a:buChar char="•"/>
            </a:pPr>
            <a:r>
              <a:rPr lang="en-US" sz="2000" dirty="0"/>
              <a:t>R</a:t>
            </a:r>
            <a:r>
              <a:rPr lang="en-US" sz="2000" dirty="0" smtClean="0"/>
              <a:t>ationale</a:t>
            </a:r>
          </a:p>
          <a:p>
            <a:pPr marL="457200" indent="-457200">
              <a:buFont typeface="Arial" panose="020B0604020202020204" pitchFamily="34" charset="0"/>
              <a:buChar char="•"/>
            </a:pPr>
            <a:r>
              <a:rPr lang="en-US" sz="2000" dirty="0" smtClean="0"/>
              <a:t>Conceptual framework</a:t>
            </a:r>
          </a:p>
          <a:p>
            <a:pPr marL="457200" indent="-457200">
              <a:buFont typeface="Arial" panose="020B0604020202020204" pitchFamily="34" charset="0"/>
              <a:buChar char="•"/>
            </a:pPr>
            <a:r>
              <a:rPr lang="en-US" sz="2000" dirty="0"/>
              <a:t>C</a:t>
            </a:r>
            <a:r>
              <a:rPr lang="en-US" sz="2000" dirty="0" smtClean="0"/>
              <a:t>ourse requirements</a:t>
            </a:r>
          </a:p>
          <a:p>
            <a:pPr marL="457200" indent="-457200">
              <a:buFont typeface="Arial" panose="020B0604020202020204" pitchFamily="34" charset="0"/>
              <a:buChar char="•"/>
            </a:pPr>
            <a:r>
              <a:rPr lang="en-US" sz="2000" dirty="0" smtClean="0"/>
              <a:t>Aim</a:t>
            </a:r>
          </a:p>
          <a:p>
            <a:pPr marL="457200" indent="-457200">
              <a:buFont typeface="Arial" panose="020B0604020202020204" pitchFamily="34" charset="0"/>
              <a:buChar char="•"/>
            </a:pPr>
            <a:r>
              <a:rPr lang="en-US" sz="2000" dirty="0" smtClean="0"/>
              <a:t>Methodology</a:t>
            </a:r>
          </a:p>
          <a:p>
            <a:pPr marL="457200" indent="-457200">
              <a:buFont typeface="Arial" panose="020B0604020202020204" pitchFamily="34" charset="0"/>
              <a:buChar char="•"/>
            </a:pPr>
            <a:r>
              <a:rPr lang="en-US" sz="2000" dirty="0" smtClean="0"/>
              <a:t>Results</a:t>
            </a:r>
          </a:p>
          <a:p>
            <a:pPr marL="457200" indent="-457200">
              <a:buFont typeface="Arial" panose="020B0604020202020204" pitchFamily="34" charset="0"/>
              <a:buChar char="•"/>
            </a:pPr>
            <a:r>
              <a:rPr lang="en-US" sz="2000" dirty="0" smtClean="0"/>
              <a:t>Discussion</a:t>
            </a:r>
          </a:p>
          <a:p>
            <a:pPr marL="457200" indent="-457200">
              <a:buFont typeface="Arial" panose="020B0604020202020204" pitchFamily="34" charset="0"/>
              <a:buChar char="•"/>
            </a:pPr>
            <a:r>
              <a:rPr lang="en-US" sz="2000" dirty="0" smtClean="0"/>
              <a:t>Conclusion</a:t>
            </a:r>
          </a:p>
          <a:p>
            <a:endParaRPr lang="en-US" sz="2000" dirty="0" smtClean="0"/>
          </a:p>
          <a:p>
            <a:pPr marL="457200" indent="-457200">
              <a:buFont typeface="Arial" panose="020B0604020202020204" pitchFamily="34" charset="0"/>
              <a:buChar char="•"/>
            </a:pPr>
            <a:endParaRPr lang="en-US" sz="2000" dirty="0"/>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507" y="2822390"/>
            <a:ext cx="3372341" cy="2529256"/>
          </a:xfrm>
          <a:prstGeom prst="rect">
            <a:avLst/>
          </a:prstGeom>
        </p:spPr>
      </p:pic>
    </p:spTree>
    <p:extLst>
      <p:ext uri="{BB962C8B-B14F-4D97-AF65-F5344CB8AC3E}">
        <p14:creationId xmlns:p14="http://schemas.microsoft.com/office/powerpoint/2010/main" val="2294836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10594"/>
            <a:ext cx="6840537" cy="5114307"/>
          </a:xfrm>
        </p:spPr>
        <p:txBody>
          <a:bodyPr/>
          <a:lstStyle/>
          <a:p>
            <a:pPr algn="ctr"/>
            <a:r>
              <a:rPr lang="en-US" b="1" i="1" dirty="0" smtClean="0">
                <a:solidFill>
                  <a:schemeClr val="accent4">
                    <a:lumMod val="75000"/>
                  </a:schemeClr>
                </a:solidFill>
              </a:rPr>
              <a:t>The UON oral health student placement  </a:t>
            </a:r>
          </a:p>
          <a:p>
            <a:pPr algn="ctr"/>
            <a:endParaRPr lang="en-US" dirty="0" smtClean="0"/>
          </a:p>
          <a:p>
            <a:pPr marL="457200" indent="-457200">
              <a:buFont typeface="Arial" panose="020B0604020202020204" pitchFamily="34" charset="0"/>
              <a:buChar char="•"/>
            </a:pPr>
            <a:r>
              <a:rPr lang="en-US" sz="2400" dirty="0" smtClean="0"/>
              <a:t>Commenced </a:t>
            </a:r>
            <a:r>
              <a:rPr lang="en-US" sz="2400" dirty="0" smtClean="0"/>
              <a:t>2009</a:t>
            </a:r>
          </a:p>
          <a:p>
            <a:pPr marL="457200" indent="-457200">
              <a:buFont typeface="Arial" panose="020B0604020202020204" pitchFamily="34" charset="0"/>
              <a:buChar char="•"/>
            </a:pPr>
            <a:r>
              <a:rPr lang="en-US" sz="2400" dirty="0" smtClean="0"/>
              <a:t>Compulsory component of the bachelor of oral health undergraduate degree</a:t>
            </a:r>
          </a:p>
          <a:p>
            <a:pPr marL="457200" indent="-457200">
              <a:buFont typeface="Arial" panose="020B0604020202020204" pitchFamily="34" charset="0"/>
              <a:buChar char="•"/>
            </a:pPr>
            <a:r>
              <a:rPr lang="en-US" sz="2400" dirty="0" smtClean="0"/>
              <a:t>Providing oral health advise to residents &amp; staff</a:t>
            </a:r>
          </a:p>
          <a:p>
            <a:pPr marL="457200" indent="-457200">
              <a:buFont typeface="Arial" panose="020B0604020202020204" pitchFamily="34" charset="0"/>
              <a:buChar char="•"/>
            </a:pPr>
            <a:r>
              <a:rPr lang="en-US" sz="2400" dirty="0" smtClean="0"/>
              <a:t>17 RACFs</a:t>
            </a:r>
          </a:p>
          <a:p>
            <a:pPr marL="457200" indent="-457200">
              <a:buFont typeface="Arial" panose="020B0604020202020204" pitchFamily="34" charset="0"/>
              <a:buChar char="•"/>
            </a:pPr>
            <a:r>
              <a:rPr lang="en-US" sz="2400" dirty="0" smtClean="0"/>
              <a:t>NSW, Central Coast, Australia</a:t>
            </a:r>
          </a:p>
          <a:p>
            <a:pPr marL="457200" indent="-457200">
              <a:buFont typeface="Arial" panose="020B0604020202020204" pitchFamily="34" charset="0"/>
              <a:buChar char="•"/>
            </a:pPr>
            <a:r>
              <a:rPr lang="en-US" sz="2400" dirty="0" smtClean="0"/>
              <a:t>Predominately health promotion</a:t>
            </a:r>
            <a:endParaRPr lang="en-US" sz="2400" dirty="0"/>
          </a:p>
        </p:txBody>
      </p:sp>
    </p:spTree>
    <p:extLst>
      <p:ext uri="{BB962C8B-B14F-4D97-AF65-F5344CB8AC3E}">
        <p14:creationId xmlns:p14="http://schemas.microsoft.com/office/powerpoint/2010/main" val="1565598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10594"/>
            <a:ext cx="7976937" cy="5114307"/>
          </a:xfrm>
        </p:spPr>
        <p:txBody>
          <a:bodyPr/>
          <a:lstStyle/>
          <a:p>
            <a:r>
              <a:rPr lang="en-US" b="1" i="1" dirty="0" smtClean="0">
                <a:solidFill>
                  <a:schemeClr val="accent4">
                    <a:lumMod val="75000"/>
                  </a:schemeClr>
                </a:solidFill>
              </a:rPr>
              <a:t>Rationale</a:t>
            </a:r>
          </a:p>
          <a:p>
            <a:endParaRPr lang="en-US" dirty="0" smtClean="0"/>
          </a:p>
          <a:p>
            <a:r>
              <a:rPr lang="en-US" sz="2400" dirty="0" smtClean="0"/>
              <a:t>To provide students with an experiential learning opportunity and to address the need for an oral health focus in RACFs</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968" y="2987040"/>
            <a:ext cx="5401055" cy="288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159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10594"/>
            <a:ext cx="7976937" cy="5114307"/>
          </a:xfrm>
        </p:spPr>
        <p:txBody>
          <a:bodyPr/>
          <a:lstStyle/>
          <a:p>
            <a:pPr algn="ctr"/>
            <a:r>
              <a:rPr lang="en-US" sz="2400" b="1" i="1" dirty="0" smtClean="0">
                <a:solidFill>
                  <a:schemeClr val="accent4">
                    <a:lumMod val="75000"/>
                  </a:schemeClr>
                </a:solidFill>
              </a:rPr>
              <a:t>Modified conceptual </a:t>
            </a:r>
            <a:r>
              <a:rPr lang="en-US" sz="2400" b="1" i="1" dirty="0" smtClean="0">
                <a:solidFill>
                  <a:schemeClr val="accent4">
                    <a:lumMod val="75000"/>
                  </a:schemeClr>
                </a:solidFill>
              </a:rPr>
              <a:t>frame-work </a:t>
            </a:r>
          </a:p>
          <a:p>
            <a:pPr algn="ctr"/>
            <a:r>
              <a:rPr lang="en-US" sz="2400" b="1" i="1" dirty="0" smtClean="0">
                <a:solidFill>
                  <a:schemeClr val="accent4">
                    <a:lumMod val="75000"/>
                  </a:schemeClr>
                </a:solidFill>
              </a:rPr>
              <a:t>based on </a:t>
            </a:r>
            <a:r>
              <a:rPr lang="en-US" sz="2400" b="1" i="1" dirty="0" smtClean="0">
                <a:solidFill>
                  <a:schemeClr val="accent4">
                    <a:lumMod val="75000"/>
                  </a:schemeClr>
                </a:solidFill>
              </a:rPr>
              <a:t>Yoder’s </a:t>
            </a:r>
            <a:r>
              <a:rPr lang="en-US" sz="2400" b="1" i="1" dirty="0" smtClean="0">
                <a:solidFill>
                  <a:schemeClr val="accent4">
                    <a:lumMod val="75000"/>
                  </a:schemeClr>
                </a:solidFill>
              </a:rPr>
              <a:t>dental education </a:t>
            </a:r>
            <a:r>
              <a:rPr lang="en-US" sz="2400" b="1" i="1" dirty="0" smtClean="0">
                <a:solidFill>
                  <a:schemeClr val="accent4">
                    <a:lumMod val="75000"/>
                  </a:schemeClr>
                </a:solidFill>
              </a:rPr>
              <a:t>model</a:t>
            </a:r>
            <a:endParaRPr lang="en-US" sz="2400" b="1" i="1" dirty="0" smtClean="0">
              <a:solidFill>
                <a:schemeClr val="accent4">
                  <a:lumMod val="75000"/>
                </a:schemeClr>
              </a:solidFill>
            </a:endParaRPr>
          </a:p>
          <a:p>
            <a:pPr algn="ctr"/>
            <a:endParaRPr lang="en-US" sz="2400" dirty="0"/>
          </a:p>
          <a:p>
            <a:pPr marL="457200" indent="-457200">
              <a:buFont typeface="Arial" panose="020B0604020202020204" pitchFamily="34" charset="0"/>
              <a:buChar char="•"/>
            </a:pPr>
            <a:r>
              <a:rPr lang="en-US" sz="1800" dirty="0" smtClean="0"/>
              <a:t>Clear </a:t>
            </a:r>
            <a:r>
              <a:rPr lang="en-US" sz="1800" dirty="0"/>
              <a:t>service-learning objectives</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Student preparation</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Sustained service</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Reciprocal learning </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guided reflection</a:t>
            </a:r>
          </a:p>
          <a:p>
            <a:pPr marL="457200" indent="-457200">
              <a:buFont typeface="Arial" panose="020B0604020202020204" pitchFamily="34" charset="0"/>
              <a:buChar char="•"/>
            </a:pPr>
            <a:r>
              <a:rPr lang="en-US" sz="1800" dirty="0"/>
              <a:t> </a:t>
            </a:r>
          </a:p>
          <a:p>
            <a:pPr marL="457200" indent="-457200">
              <a:buFont typeface="Arial" panose="020B0604020202020204" pitchFamily="34" charset="0"/>
              <a:buChar char="•"/>
            </a:pPr>
            <a:r>
              <a:rPr lang="en-US" sz="1800" dirty="0"/>
              <a:t>community engagement</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Ongoing evaluation</a:t>
            </a:r>
          </a:p>
          <a:p>
            <a:endParaRPr lang="en-US" dirty="0" smtClean="0"/>
          </a:p>
          <a:p>
            <a:endParaRPr lang="en-US" dirty="0"/>
          </a:p>
        </p:txBody>
      </p:sp>
    </p:spTree>
    <p:extLst>
      <p:ext uri="{BB962C8B-B14F-4D97-AF65-F5344CB8AC3E}">
        <p14:creationId xmlns:p14="http://schemas.microsoft.com/office/powerpoint/2010/main" val="285607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0"/>
            <a:ext cx="6840537" cy="5524901"/>
          </a:xfrm>
        </p:spPr>
        <p:txBody>
          <a:bodyPr/>
          <a:lstStyle/>
          <a:p>
            <a:pPr algn="ctr"/>
            <a:r>
              <a:rPr lang="en-US" sz="2800" b="1" i="1" dirty="0" smtClean="0">
                <a:solidFill>
                  <a:schemeClr val="accent4">
                    <a:lumMod val="75000"/>
                  </a:schemeClr>
                </a:solidFill>
              </a:rPr>
              <a:t>Course requirements</a:t>
            </a:r>
          </a:p>
          <a:p>
            <a:endParaRPr lang="en-US" sz="2800" dirty="0" smtClean="0"/>
          </a:p>
          <a:p>
            <a:pPr marL="457200" indent="-457200">
              <a:buFont typeface="Arial" panose="020B0604020202020204" pitchFamily="34" charset="0"/>
              <a:buChar char="•"/>
            </a:pPr>
            <a:r>
              <a:rPr lang="en-US" sz="2800" dirty="0" smtClean="0"/>
              <a:t>Compulsory </a:t>
            </a:r>
            <a:r>
              <a:rPr lang="en-US" sz="2800" dirty="0"/>
              <a:t>course component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a:t>
            </a:r>
            <a:r>
              <a:rPr lang="en-US" sz="2800" dirty="0" smtClean="0"/>
              <a:t>inal </a:t>
            </a:r>
            <a:r>
              <a:rPr lang="en-US" sz="2800" dirty="0"/>
              <a:t>year dental hygiene </a:t>
            </a:r>
            <a:r>
              <a:rPr lang="en-US" sz="2800" dirty="0" smtClean="0"/>
              <a:t>students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Semester 1, 12 weeks, 1 day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Summative assessments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Reflective </a:t>
            </a:r>
            <a:r>
              <a:rPr lang="en-US" sz="2800" dirty="0"/>
              <a:t>journal </a:t>
            </a:r>
            <a:r>
              <a:rPr lang="en-US" sz="2800" dirty="0" smtClean="0"/>
              <a:t>entries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3269513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419" y="-463296"/>
            <a:ext cx="6840537" cy="5988197"/>
          </a:xfrm>
        </p:spPr>
        <p:txBody>
          <a:bodyPr/>
          <a:lstStyle/>
          <a:p>
            <a:endParaRPr lang="en-US" sz="2800" dirty="0" smtClean="0"/>
          </a:p>
          <a:p>
            <a:endParaRPr lang="en-US" sz="2800" dirty="0" smtClean="0"/>
          </a:p>
          <a:p>
            <a:pPr marL="457200" indent="-457200">
              <a:buFont typeface="Arial" panose="020B0604020202020204" pitchFamily="34" charset="0"/>
              <a:buChar char="•"/>
            </a:pPr>
            <a:r>
              <a:rPr lang="en-US" sz="2400" dirty="0" smtClean="0"/>
              <a:t>Provided dental education sessions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Demonstrated cleaning of teeth/dentures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Provided advice on dental products for xerostomia, ulcers, minor oral ailments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Raise the profile of oral health in RACFs </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230832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UON RGB COLOUR SWATCHES">
      <a:dk1>
        <a:srgbClr val="0F1012"/>
      </a:dk1>
      <a:lt1>
        <a:srgbClr val="FFFFFF"/>
      </a:lt1>
      <a:dk2>
        <a:srgbClr val="EDDBAB"/>
      </a:dk2>
      <a:lt2>
        <a:srgbClr val="6E2878"/>
      </a:lt2>
      <a:accent1>
        <a:srgbClr val="FFCC00"/>
      </a:accent1>
      <a:accent2>
        <a:srgbClr val="99CC00"/>
      </a:accent2>
      <a:accent3>
        <a:srgbClr val="0066CC"/>
      </a:accent3>
      <a:accent4>
        <a:srgbClr val="003399"/>
      </a:accent4>
      <a:accent5>
        <a:srgbClr val="CC0000"/>
      </a:accent5>
      <a:accent6>
        <a:srgbClr val="E27222"/>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1548</TotalTime>
  <Words>1768</Words>
  <Application>Microsoft Office PowerPoint</Application>
  <PresentationFormat>On-screen Show (4:3)</PresentationFormat>
  <Paragraphs>335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Breen</dc:creator>
  <cp:lastModifiedBy>Janet</cp:lastModifiedBy>
  <cp:revision>142</cp:revision>
  <dcterms:created xsi:type="dcterms:W3CDTF">2014-09-30T00:13:57Z</dcterms:created>
  <dcterms:modified xsi:type="dcterms:W3CDTF">2015-07-27T15:46:47Z</dcterms:modified>
</cp:coreProperties>
</file>