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8" r:id="rId2"/>
    <p:sldId id="300" r:id="rId3"/>
    <p:sldId id="301" r:id="rId4"/>
    <p:sldId id="302" r:id="rId5"/>
    <p:sldId id="308" r:id="rId6"/>
    <p:sldId id="304" r:id="rId7"/>
    <p:sldId id="310" r:id="rId8"/>
    <p:sldId id="312" r:id="rId9"/>
    <p:sldId id="313" r:id="rId10"/>
    <p:sldId id="315" r:id="rId11"/>
    <p:sldId id="316" r:id="rId12"/>
    <p:sldId id="317" r:id="rId13"/>
    <p:sldId id="318" r:id="rId14"/>
    <p:sldId id="319" r:id="rId15"/>
    <p:sldId id="305" r:id="rId16"/>
    <p:sldId id="320" r:id="rId17"/>
    <p:sldId id="321" r:id="rId18"/>
    <p:sldId id="322" r:id="rId19"/>
    <p:sldId id="306" r:id="rId20"/>
    <p:sldId id="323" r:id="rId21"/>
  </p:sldIdLst>
  <p:sldSz cx="10080625" cy="7559675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Muncke" initials="JIM" lastIdx="3" clrIdx="0">
    <p:extLst>
      <p:ext uri="{19B8F6BF-5375-455C-9EA6-DF929625EA0E}">
        <p15:presenceInfo xmlns="" xmlns:p15="http://schemas.microsoft.com/office/powerpoint/2012/main" userId="Jane Munc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792"/>
    <a:srgbClr val="194165"/>
    <a:srgbClr val="EAF0FA"/>
    <a:srgbClr val="D4E0F4"/>
    <a:srgbClr val="2D7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2" autoAdjust="0"/>
    <p:restoredTop sz="89065" autoAdjust="0"/>
  </p:normalViewPr>
  <p:slideViewPr>
    <p:cSldViewPr>
      <p:cViewPr varScale="1">
        <p:scale>
          <a:sx n="59" d="100"/>
          <a:sy n="59" d="100"/>
        </p:scale>
        <p:origin x="-142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76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3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6F08DC40-694A-4BF2-974F-A98543711761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2785514C-34DF-4581-A36A-6A9CE68EF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9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4" y="4714971"/>
            <a:ext cx="5437284" cy="44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9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9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fld id="{6E0D87F3-1C9D-4523-9009-BEEFFE794442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2738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70-90 </a:t>
            </a:r>
            <a:r>
              <a:rPr lang="en-US" dirty="0" err="1" smtClean="0"/>
              <a:t>Studierende</a:t>
            </a:r>
            <a:endParaRPr lang="en-US" dirty="0" smtClean="0"/>
          </a:p>
          <a:p>
            <a:r>
              <a:rPr lang="en-US" dirty="0" err="1" smtClean="0"/>
              <a:t>Interdisziplinär</a:t>
            </a:r>
            <a:r>
              <a:rPr lang="en-US" dirty="0" smtClean="0"/>
              <a:t>, </a:t>
            </a:r>
            <a:r>
              <a:rPr lang="en-US" dirty="0" err="1" smtClean="0"/>
              <a:t>Geografie</a:t>
            </a:r>
            <a:r>
              <a:rPr lang="en-US" dirty="0" smtClean="0"/>
              <a:t>, </a:t>
            </a:r>
            <a:r>
              <a:rPr lang="en-US" dirty="0" err="1" smtClean="0"/>
              <a:t>Biologie</a:t>
            </a:r>
            <a:endParaRPr lang="en-US" dirty="0" smtClean="0"/>
          </a:p>
          <a:p>
            <a:r>
              <a:rPr lang="en-US" dirty="0" smtClean="0"/>
              <a:t>Bachelor</a:t>
            </a:r>
          </a:p>
          <a:p>
            <a:r>
              <a:rPr lang="en-US" dirty="0" smtClean="0"/>
              <a:t>40 </a:t>
            </a:r>
            <a:r>
              <a:rPr lang="en-US" dirty="0" err="1" smtClean="0"/>
              <a:t>Minuten</a:t>
            </a:r>
            <a:endParaRPr lang="en-US" dirty="0" smtClean="0"/>
          </a:p>
          <a:p>
            <a:r>
              <a:rPr lang="en-US" dirty="0" smtClean="0"/>
              <a:t>Deutsch</a:t>
            </a:r>
          </a:p>
          <a:p>
            <a:r>
              <a:rPr lang="en-US" dirty="0" err="1" smtClean="0"/>
              <a:t>Einführungsveranstaltung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Umweltnaturwissenschaften</a:t>
            </a:r>
            <a:r>
              <a:rPr lang="en-US" baseline="0" dirty="0" smtClean="0"/>
              <a:t> </a:t>
            </a:r>
            <a:r>
              <a:rPr lang="en-US" baseline="0" smtClean="0"/>
              <a:t>Nebenfach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E0D87F3-1C9D-4523-9009-BEEFFE79444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369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E0D87F3-1C9D-4523-9009-BEEFFE79444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29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E0D87F3-1C9D-4523-9009-BEEFFE794442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67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E0D87F3-1C9D-4523-9009-BEEFFE79444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714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E0D87F3-1C9D-4523-9009-BEEFFE794442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796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8C3C6-44FB-4235-A843-19B9AE501798}" type="slidenum">
              <a:rPr lang="en-US"/>
              <a:pPr/>
              <a:t>16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71875" y="0"/>
            <a:ext cx="3375025" cy="2532063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2126" y="2531573"/>
            <a:ext cx="6067120" cy="68488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72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C396A-4156-41CF-BA4C-087A3EDF3939}" type="slidenum">
              <a:rPr lang="en-US"/>
              <a:pPr/>
              <a:t>18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25900" y="0"/>
            <a:ext cx="3263900" cy="2447925"/>
          </a:xfrm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2447925"/>
            <a:ext cx="6527800" cy="6624638"/>
          </a:xfr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14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D91CF5-B20C-40EE-9F5A-5F99C41EB72C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171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5140325" y="7199313"/>
            <a:ext cx="234632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Folie: </a:t>
            </a:r>
            <a:fld id="{7C31A7E8-A798-45F9-8498-5249956A29C4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3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49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49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5140325" y="7199313"/>
            <a:ext cx="234632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Folie: </a:t>
            </a:r>
            <a:fld id="{6642124B-E0EE-452E-A66A-0B4DE00C2B04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263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68475"/>
            <a:ext cx="4459287" cy="4383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14925" y="1768475"/>
            <a:ext cx="4459288" cy="4383088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5140325" y="7199313"/>
            <a:ext cx="234632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1944688" y="7199313"/>
            <a:ext cx="3194050" cy="5191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503238" y="7199313"/>
            <a:ext cx="1438275" cy="519112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Folie: </a:t>
            </a:r>
            <a:fld id="{4BF04B7E-EB2D-4609-A449-4CE484D5164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99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B1CEF8-BDE8-4485-A138-8412979C9E06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6477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70DB50-9B3E-42B9-B95A-7FA77CB584F5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094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592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60FB40-B38A-409B-B468-AE2BEFB955B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170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5140325" y="7199313"/>
            <a:ext cx="234632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Folie: </a:t>
            </a:r>
            <a:fld id="{F8FD0E93-7A41-4E35-B3C1-200D1368AC6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73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140325" y="7199313"/>
            <a:ext cx="234632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Folie: </a:t>
            </a:r>
            <a:fld id="{A3758ADB-EDC7-483B-95F1-EB9C7F23CA22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92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A4B5B1-3719-4E46-AF7C-74D46412BC0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2440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D0C683-8256-4CAA-B3A8-DF329679AEF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334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5140325" y="7199313"/>
            <a:ext cx="2346325" cy="5191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Folie: </a:t>
            </a:r>
            <a:fld id="{0DE72381-18A7-45E5-9831-4BB113958B4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75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9" t="397" r="8265" b="-32169"/>
          <a:stretch/>
        </p:blipFill>
        <p:spPr bwMode="auto">
          <a:xfrm>
            <a:off x="-65088" y="0"/>
            <a:ext cx="10366375" cy="1000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das Format des </a:t>
            </a:r>
            <a:r>
              <a:rPr lang="en-GB" dirty="0" err="1" smtClean="0"/>
              <a:t>Titeltextes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709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695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Gliederungstextes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Sechste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Siebente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1944688" y="7199313"/>
            <a:ext cx="3194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5792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Conference on Food &amp; Beverage Packaging  | Rome, Italy     13 June 2016</a:t>
            </a: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7199313"/>
            <a:ext cx="1438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</a:tabLst>
              <a:defRPr sz="1000">
                <a:solidFill>
                  <a:srgbClr val="005792"/>
                </a:solidFill>
                <a:latin typeface="Calibri" panose="020F0502020204030204" pitchFamily="34" charset="0"/>
              </a:defRPr>
            </a:lvl1pPr>
          </a:lstStyle>
          <a:p>
            <a:fld id="{FFE21218-1F60-4CEB-BDDD-A3929787AF89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Calibri" panose="020F0502020204030204" pitchFamily="34" charset="0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 b="1">
          <a:solidFill>
            <a:srgbClr val="0061A6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2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80/19440049.2013.86234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who.int/ceh/publications/endocrine/en/" TargetMode="External"/><Relationship Id="rId7" Type="http://schemas.openxmlformats.org/officeDocument/2006/relationships/hyperlink" Target="http://www.efsa.europa.eu/sites/default/files/scientific_output/files/main_documents/4357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ournals.plos.org/plosgenetics/article?id=10.1371/journal.pgen.1003072" TargetMode="External"/><Relationship Id="rId5" Type="http://schemas.openxmlformats.org/officeDocument/2006/relationships/hyperlink" Target="http://www.ncbi.nlm.nih.gov/pubmed/24999917" TargetMode="External"/><Relationship Id="rId4" Type="http://schemas.openxmlformats.org/officeDocument/2006/relationships/hyperlink" Target="http://www.thecroforum.org/endocrine-disruptors/" TargetMode="External"/><Relationship Id="rId9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Food contact materials as source of chemical food contaminants</a:t>
            </a: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</a:t>
            </a:r>
            <a:r>
              <a:rPr lang="en-US" dirty="0"/>
              <a:t>. Jane </a:t>
            </a:r>
            <a:r>
              <a:rPr lang="en-US" dirty="0" smtClean="0"/>
              <a:t>Muncke</a:t>
            </a:r>
            <a:endParaRPr lang="en-US" dirty="0"/>
          </a:p>
          <a:p>
            <a:r>
              <a:rPr lang="en-US" dirty="0"/>
              <a:t>Food Packaging Forum Foundation, </a:t>
            </a:r>
            <a:r>
              <a:rPr lang="en-US" dirty="0" smtClean="0"/>
              <a:t>Zürich</a:t>
            </a:r>
          </a:p>
          <a:p>
            <a:r>
              <a:rPr lang="en-US" b="1" dirty="0" smtClean="0"/>
              <a:t>jane.muncke@fp-forum.org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FCM substances on Annex XIV.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804361"/>
              </p:ext>
            </p:extLst>
          </p:nvPr>
        </p:nvGraphicFramePr>
        <p:xfrm>
          <a:off x="492921" y="1246956"/>
          <a:ext cx="9424191" cy="5892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791"/>
                <a:gridCol w="5029200"/>
                <a:gridCol w="838200"/>
                <a:gridCol w="838200"/>
                <a:gridCol w="838200"/>
                <a:gridCol w="990600"/>
              </a:tblGrid>
              <a:tr h="40563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CASRN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Union list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ESCO list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FACET list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Migration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</a:tr>
              <a:tr h="30778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79-01-6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trichloroethylene,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TCE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evidence</a:t>
                      </a:r>
                    </a:p>
                  </a:txBody>
                  <a:tcPr marL="96800" marR="96800" marT="0" marB="0" anchor="ctr"/>
                </a:tc>
              </a:tr>
              <a:tr h="2169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</a:rPr>
                        <a:t>84-69-5</a:t>
                      </a:r>
                      <a:endParaRPr lang="en-US" sz="1200" dirty="0" smtClean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diisobutyl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 phthalate, 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DiBP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</a:tr>
              <a:tr h="27857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84-74-2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dibutyl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 phthalate, DBP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</a:tr>
              <a:tr h="26396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85-68-7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benzyl butyl phthalate, BBP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</a:tr>
              <a:tr h="40176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101-14-4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4,4'-methylenebis[2-chloroaniline],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MBOCA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evidence</a:t>
                      </a:r>
                    </a:p>
                  </a:txBody>
                  <a:tcPr marL="96800" marR="96800" marT="0" marB="0" anchor="ctr"/>
                </a:tc>
              </a:tr>
              <a:tr h="31095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101-77-9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4,4'-methylenedianiline, MDA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</a:tr>
              <a:tr h="37255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111-96-6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bis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(2-methoxyethyl) ether, </a:t>
                      </a:r>
                      <a:r>
                        <a:rPr lang="en-US" sz="1800" dirty="0" err="1" smtClean="0">
                          <a:effectLst/>
                          <a:latin typeface="Calibri" panose="020F0502020204030204" pitchFamily="34" charset="0"/>
                        </a:rPr>
                        <a:t>Diglyme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evidence</a:t>
                      </a:r>
                    </a:p>
                  </a:txBody>
                  <a:tcPr marL="96800" marR="96800" marT="0" marB="0" anchor="ctr"/>
                </a:tc>
              </a:tr>
              <a:tr h="35794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115-96-8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tris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(2-chloroethyl)phosphate, TCEP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evidence</a:t>
                      </a:r>
                    </a:p>
                  </a:txBody>
                  <a:tcPr marL="96800" marR="96800" marT="0" marB="0" anchor="ctr"/>
                </a:tc>
              </a:tr>
              <a:tr h="34334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117-81-7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bis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(2-ethylhexyl) phthalate, DEHP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</a:tr>
              <a:tr h="25253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3194-55-6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</a:rPr>
                        <a:t>hexabromocyclododecane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HBCD*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96800" marR="968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 evidence</a:t>
                      </a:r>
                    </a:p>
                  </a:txBody>
                  <a:tcPr marL="96800" marR="968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Chemical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Hazard characterization of migrating substances</a:t>
            </a:r>
          </a:p>
          <a:p>
            <a:pPr marL="514350" indent="-514350">
              <a:buAutoNum type="arabicPeriod"/>
            </a:pPr>
            <a:r>
              <a:rPr lang="en-US" dirty="0" smtClean="0"/>
              <a:t>Exposure data</a:t>
            </a:r>
          </a:p>
          <a:p>
            <a:pPr marL="514350" indent="-514350">
              <a:buAutoNum type="arabicPeriod"/>
            </a:pPr>
            <a:r>
              <a:rPr lang="en-US" dirty="0" smtClean="0"/>
              <a:t>Mixture toxicity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Endocrine disruption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2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Chemical analysis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dirty="0" smtClean="0"/>
              <a:t>Requires information on the substance of interest: </a:t>
            </a:r>
            <a:r>
              <a:rPr lang="en-US" u="sng" dirty="0" smtClean="0"/>
              <a:t>chemical identity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Requires availability of the substance of interest: </a:t>
            </a:r>
            <a:br>
              <a:rPr lang="en-US" dirty="0" smtClean="0"/>
            </a:br>
            <a:r>
              <a:rPr lang="en-US" u="sng" dirty="0" smtClean="0"/>
              <a:t>pure chemical standard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Requires chemical analytical tool for quantification in relevant matrix: </a:t>
            </a:r>
            <a:r>
              <a:rPr lang="en-US" u="sng" dirty="0" smtClean="0"/>
              <a:t>chemical analytical method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Migration modeling: possible for intentionally used substances (level in FCA must be known) in polymeric FCMs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5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Hazard characterization of migrating substance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Same requirements as for chemical analysis</a:t>
            </a:r>
          </a:p>
          <a:p>
            <a:pPr marL="514350" indent="-514350">
              <a:buAutoNum type="arabicPeriod"/>
            </a:pPr>
            <a:r>
              <a:rPr lang="en-US" dirty="0" smtClean="0"/>
              <a:t>Additional requirement: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Availability of the substance of interest in sufficient quantity and quality (i.e. with high purity) to perform biological assays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08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Exposure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Aft>
                <a:spcPts val="1238"/>
              </a:spcAft>
              <a:buAutoNum type="arabicPeriod"/>
            </a:pPr>
            <a:r>
              <a:rPr lang="en-US" dirty="0" smtClean="0"/>
              <a:t>Migration </a:t>
            </a:r>
            <a:r>
              <a:rPr lang="en-US" dirty="0"/>
              <a:t>behavior into different food </a:t>
            </a:r>
            <a:r>
              <a:rPr lang="en-US" dirty="0" smtClean="0"/>
              <a:t>substrates requires </a:t>
            </a:r>
            <a:r>
              <a:rPr lang="en-US" dirty="0"/>
              <a:t>knowledge about the use of the </a:t>
            </a:r>
            <a:r>
              <a:rPr lang="en-US" dirty="0" smtClean="0"/>
              <a:t>substance: </a:t>
            </a:r>
          </a:p>
          <a:p>
            <a:pPr marL="857250" lvl="2" indent="-457200">
              <a:spcAft>
                <a:spcPts val="1238"/>
              </a:spcAft>
              <a:buAutoNum type="arabicPeriod"/>
            </a:pPr>
            <a:r>
              <a:rPr lang="en-US" dirty="0" smtClean="0"/>
              <a:t>type of FCM, </a:t>
            </a:r>
          </a:p>
          <a:p>
            <a:pPr marL="857250" lvl="2" indent="-457200">
              <a:spcAft>
                <a:spcPts val="1238"/>
              </a:spcAft>
              <a:buAutoNum type="arabicPeriod"/>
            </a:pPr>
            <a:r>
              <a:rPr lang="en-US" dirty="0" smtClean="0"/>
              <a:t>type of food, </a:t>
            </a:r>
          </a:p>
          <a:p>
            <a:pPr marL="857250" lvl="2" indent="-457200">
              <a:spcAft>
                <a:spcPts val="1238"/>
              </a:spcAft>
              <a:buAutoNum type="arabicPeriod"/>
            </a:pPr>
            <a:r>
              <a:rPr lang="en-US" dirty="0" smtClean="0"/>
              <a:t>amount of food consumption by specific population groups</a:t>
            </a:r>
          </a:p>
          <a:p>
            <a:pPr marL="457200" lvl="1" indent="-457200">
              <a:spcAft>
                <a:spcPts val="1238"/>
              </a:spcAft>
              <a:buAutoNum type="arabicPeriod"/>
            </a:pPr>
            <a:r>
              <a:rPr lang="en-US" dirty="0" smtClean="0"/>
              <a:t>Other sources of exposure:</a:t>
            </a:r>
          </a:p>
          <a:p>
            <a:pPr marL="857250" lvl="2" indent="-457200">
              <a:spcAft>
                <a:spcPts val="1238"/>
              </a:spcAft>
              <a:buAutoNum type="arabicPeriod"/>
            </a:pPr>
            <a:r>
              <a:rPr lang="en-US" dirty="0" smtClean="0"/>
              <a:t>Via food</a:t>
            </a:r>
          </a:p>
          <a:p>
            <a:pPr marL="857250" lvl="2" indent="-457200">
              <a:spcAft>
                <a:spcPts val="1238"/>
              </a:spcAft>
              <a:buAutoNum type="arabicPeriod"/>
            </a:pPr>
            <a:r>
              <a:rPr lang="en-US" dirty="0" smtClean="0"/>
              <a:t>Via other routes (dermal, </a:t>
            </a:r>
            <a:r>
              <a:rPr lang="en-US" dirty="0" err="1" smtClean="0"/>
              <a:t>inhalatory</a:t>
            </a:r>
            <a:r>
              <a:rPr lang="en-US" dirty="0" smtClean="0"/>
              <a:t>)</a:t>
            </a:r>
          </a:p>
          <a:p>
            <a:pPr marL="457200" lvl="1" indent="-457200">
              <a:spcAft>
                <a:spcPts val="1238"/>
              </a:spcAft>
              <a:buAutoNum type="arabicPeriod"/>
            </a:pPr>
            <a:endParaRPr lang="en-US" dirty="0" smtClean="0"/>
          </a:p>
          <a:p>
            <a:pPr marL="457200" lvl="1" indent="-457200">
              <a:spcAft>
                <a:spcPts val="1238"/>
              </a:spcAft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468312" y="6446837"/>
            <a:ext cx="4501553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FACET project: </a:t>
            </a:r>
            <a:r>
              <a:rPr lang="en-US" sz="1000" dirty="0" err="1" smtClean="0"/>
              <a:t>Oldring</a:t>
            </a:r>
            <a:r>
              <a:rPr lang="en-US" sz="1000" dirty="0" smtClean="0"/>
              <a:t> et al. (2014) </a:t>
            </a:r>
            <a:r>
              <a:rPr lang="en-US" sz="1000" dirty="0"/>
              <a:t>Food Additives &amp; Contaminants: Part A</a:t>
            </a:r>
            <a:r>
              <a:rPr lang="en-US" sz="1000" dirty="0" smtClean="0"/>
              <a:t>,</a:t>
            </a:r>
            <a:endParaRPr lang="en-US" sz="1000" dirty="0"/>
          </a:p>
          <a:p>
            <a:r>
              <a:rPr lang="en-US" sz="1000" dirty="0"/>
              <a:t>Vol. 31, No. 3, 444–465, 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dx.doi.org/10.1080/19440049.2013.862348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5862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H="1">
            <a:off x="3627502" y="2310329"/>
            <a:ext cx="3738232" cy="8504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72392" y="1976357"/>
            <a:ext cx="1247112" cy="199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CH" sz="13200" b="1" dirty="0">
                <a:solidFill>
                  <a:srgbClr val="FE0A1B"/>
                </a:solidFill>
                <a:latin typeface="Verdana" pitchFamily="34" charset="0"/>
                <a:cs typeface="Arial" charset="0"/>
              </a:rPr>
              <a:t>?</a:t>
            </a:r>
            <a:endParaRPr lang="en-US" sz="13200" b="1" dirty="0">
              <a:solidFill>
                <a:srgbClr val="FE0A1B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6030912" y="1344370"/>
            <a:ext cx="4042751" cy="3926831"/>
            <a:chOff x="3450" y="624"/>
            <a:chExt cx="2310" cy="2244"/>
          </a:xfrm>
        </p:grpSpPr>
        <p:sp>
          <p:nvSpPr>
            <p:cNvPr id="10" name="Oval 32"/>
            <p:cNvSpPr>
              <a:spLocks noChangeArrowheads="1"/>
            </p:cNvSpPr>
            <p:nvPr/>
          </p:nvSpPr>
          <p:spPr bwMode="auto">
            <a:xfrm>
              <a:off x="4134" y="792"/>
              <a:ext cx="1380" cy="78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 b="1" dirty="0">
                  <a:latin typeface="Verdana" pitchFamily="34" charset="0"/>
                  <a:cs typeface="Arial" charset="0"/>
                </a:rPr>
                <a:t>HUMAN</a:t>
              </a:r>
            </a:p>
            <a:p>
              <a:pPr algn="ctr"/>
              <a:r>
                <a:rPr lang="de-CH" b="1" dirty="0">
                  <a:latin typeface="Verdana" pitchFamily="34" charset="0"/>
                  <a:cs typeface="Arial" charset="0"/>
                </a:rPr>
                <a:t>EXPOSURE:</a:t>
              </a:r>
            </a:p>
            <a:p>
              <a:pPr algn="ctr"/>
              <a:r>
                <a:rPr lang="en-US" sz="1300" dirty="0">
                  <a:latin typeface="Verdana" pitchFamily="34" charset="0"/>
                  <a:cs typeface="Arial" charset="0"/>
                </a:rPr>
                <a:t>to</a:t>
              </a:r>
            </a:p>
          </p:txBody>
        </p:sp>
        <p:sp>
          <p:nvSpPr>
            <p:cNvPr id="11" name="Oval 33"/>
            <p:cNvSpPr>
              <a:spLocks noChangeArrowheads="1"/>
            </p:cNvSpPr>
            <p:nvPr/>
          </p:nvSpPr>
          <p:spPr bwMode="auto">
            <a:xfrm>
              <a:off x="3450" y="1572"/>
              <a:ext cx="870" cy="414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bisphenol A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12" name="Oval 34"/>
            <p:cNvSpPr>
              <a:spLocks noChangeArrowheads="1"/>
            </p:cNvSpPr>
            <p:nvPr/>
          </p:nvSpPr>
          <p:spPr bwMode="auto">
            <a:xfrm>
              <a:off x="4944" y="1602"/>
              <a:ext cx="816" cy="402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nonylphenol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13" name="Oval 35"/>
            <p:cNvSpPr>
              <a:spLocks noChangeArrowheads="1"/>
            </p:cNvSpPr>
            <p:nvPr/>
          </p:nvSpPr>
          <p:spPr bwMode="auto">
            <a:xfrm>
              <a:off x="5118" y="2334"/>
              <a:ext cx="642" cy="372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 sz="1400" dirty="0" smtClean="0">
                  <a:latin typeface="Verdana" pitchFamily="34" charset="0"/>
                  <a:cs typeface="Arial" charset="0"/>
                </a:rPr>
                <a:t>flurocarbons</a:t>
              </a:r>
              <a:endParaRPr lang="en-US" sz="1400" dirty="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14" name="Oval 36"/>
            <p:cNvSpPr>
              <a:spLocks noChangeArrowheads="1"/>
            </p:cNvSpPr>
            <p:nvPr/>
          </p:nvSpPr>
          <p:spPr bwMode="auto">
            <a:xfrm>
              <a:off x="3858" y="2034"/>
              <a:ext cx="804" cy="408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phthalates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15" name="Line 37"/>
            <p:cNvSpPr>
              <a:spLocks noChangeShapeType="1"/>
            </p:cNvSpPr>
            <p:nvPr/>
          </p:nvSpPr>
          <p:spPr bwMode="auto">
            <a:xfrm flipH="1">
              <a:off x="4152" y="1446"/>
              <a:ext cx="156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>
              <a:off x="5076" y="1554"/>
              <a:ext cx="3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>
              <a:off x="4782" y="1578"/>
              <a:ext cx="408" cy="8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0"/>
            <p:cNvSpPr>
              <a:spLocks noChangeShapeType="1"/>
            </p:cNvSpPr>
            <p:nvPr/>
          </p:nvSpPr>
          <p:spPr bwMode="auto">
            <a:xfrm flipH="1">
              <a:off x="4422" y="1548"/>
              <a:ext cx="132" cy="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1"/>
            <p:cNvSpPr>
              <a:spLocks noChangeShapeType="1"/>
            </p:cNvSpPr>
            <p:nvPr/>
          </p:nvSpPr>
          <p:spPr bwMode="auto">
            <a:xfrm flipH="1">
              <a:off x="3870" y="2358"/>
              <a:ext cx="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2"/>
            <p:cNvSpPr>
              <a:spLocks noChangeShapeType="1"/>
            </p:cNvSpPr>
            <p:nvPr/>
          </p:nvSpPr>
          <p:spPr bwMode="auto">
            <a:xfrm>
              <a:off x="4182" y="2448"/>
              <a:ext cx="6" cy="1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3"/>
            <p:cNvSpPr>
              <a:spLocks noChangeShapeType="1"/>
            </p:cNvSpPr>
            <p:nvPr/>
          </p:nvSpPr>
          <p:spPr bwMode="auto">
            <a:xfrm>
              <a:off x="4410" y="2424"/>
              <a:ext cx="66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44"/>
            <p:cNvSpPr>
              <a:spLocks noChangeShapeType="1"/>
            </p:cNvSpPr>
            <p:nvPr/>
          </p:nvSpPr>
          <p:spPr bwMode="auto">
            <a:xfrm>
              <a:off x="4632" y="2310"/>
              <a:ext cx="114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45"/>
            <p:cNvSpPr>
              <a:spLocks noChangeArrowheads="1"/>
            </p:cNvSpPr>
            <p:nvPr/>
          </p:nvSpPr>
          <p:spPr bwMode="auto">
            <a:xfrm>
              <a:off x="3576" y="2532"/>
              <a:ext cx="360" cy="21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DBP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4" name="Oval 46"/>
            <p:cNvSpPr>
              <a:spLocks noChangeArrowheads="1"/>
            </p:cNvSpPr>
            <p:nvPr/>
          </p:nvSpPr>
          <p:spPr bwMode="auto">
            <a:xfrm>
              <a:off x="3972" y="2622"/>
              <a:ext cx="402" cy="24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DEHP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5" name="Oval 47"/>
            <p:cNvSpPr>
              <a:spLocks noChangeArrowheads="1"/>
            </p:cNvSpPr>
            <p:nvPr/>
          </p:nvSpPr>
          <p:spPr bwMode="auto">
            <a:xfrm>
              <a:off x="4662" y="2358"/>
              <a:ext cx="360" cy="21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DiOP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6" name="Oval 48"/>
            <p:cNvSpPr>
              <a:spLocks noChangeArrowheads="1"/>
            </p:cNvSpPr>
            <p:nvPr/>
          </p:nvSpPr>
          <p:spPr bwMode="auto">
            <a:xfrm>
              <a:off x="4374" y="2532"/>
              <a:ext cx="360" cy="216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DiNP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7" name="Line 49"/>
            <p:cNvSpPr>
              <a:spLocks noChangeShapeType="1"/>
            </p:cNvSpPr>
            <p:nvPr/>
          </p:nvSpPr>
          <p:spPr bwMode="auto">
            <a:xfrm flipH="1">
              <a:off x="3726" y="2220"/>
              <a:ext cx="132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50"/>
            <p:cNvSpPr>
              <a:spLocks noChangeArrowheads="1"/>
            </p:cNvSpPr>
            <p:nvPr/>
          </p:nvSpPr>
          <p:spPr bwMode="auto">
            <a:xfrm>
              <a:off x="3474" y="2208"/>
              <a:ext cx="258" cy="18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...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 flipV="1">
              <a:off x="5256" y="780"/>
              <a:ext cx="9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52"/>
            <p:cNvSpPr>
              <a:spLocks noChangeArrowheads="1"/>
            </p:cNvSpPr>
            <p:nvPr/>
          </p:nvSpPr>
          <p:spPr bwMode="auto">
            <a:xfrm>
              <a:off x="5310" y="624"/>
              <a:ext cx="258" cy="18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 b="1">
                  <a:latin typeface="Verdana" pitchFamily="34" charset="0"/>
                  <a:cs typeface="Arial" charset="0"/>
                </a:rPr>
                <a:t>?</a:t>
              </a:r>
              <a:endParaRPr lang="en-US" b="1">
                <a:latin typeface="Verdana" pitchFamily="34" charset="0"/>
                <a:cs typeface="Arial" charset="0"/>
              </a:endParaRPr>
            </a:p>
          </p:txBody>
        </p:sp>
        <p:sp>
          <p:nvSpPr>
            <p:cNvPr id="31" name="Line 53"/>
            <p:cNvSpPr>
              <a:spLocks noChangeShapeType="1"/>
            </p:cNvSpPr>
            <p:nvPr/>
          </p:nvSpPr>
          <p:spPr bwMode="auto">
            <a:xfrm>
              <a:off x="4686" y="1572"/>
              <a:ext cx="12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54"/>
            <p:cNvSpPr>
              <a:spLocks noChangeArrowheads="1"/>
            </p:cNvSpPr>
            <p:nvPr/>
          </p:nvSpPr>
          <p:spPr bwMode="auto">
            <a:xfrm>
              <a:off x="4572" y="1758"/>
              <a:ext cx="258" cy="180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CH">
                  <a:latin typeface="Verdana" pitchFamily="34" charset="0"/>
                  <a:cs typeface="Arial" charset="0"/>
                </a:rPr>
                <a:t>...</a:t>
              </a:r>
              <a:endParaRPr lang="en-US">
                <a:latin typeface="Verdana" pitchFamily="34" charset="0"/>
                <a:cs typeface="Arial" charset="0"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162287" y="6782669"/>
            <a:ext cx="5038725" cy="3499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smtClean="0"/>
              <a:t>www.who.int/mediacentre/factsheets/fs310/en/index2.html</a:t>
            </a:r>
          </a:p>
          <a:p>
            <a:r>
              <a:rPr lang="en-US" sz="900" dirty="0"/>
              <a:t>http://www.who.int/mediacentre/news/releases/2015/noncommunicable-diseases/en/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021512" y="5456237"/>
            <a:ext cx="3044423" cy="6076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http://www.cdc.gov/exposurereport</a:t>
            </a:r>
            <a:r>
              <a:rPr lang="en-US" sz="900" dirty="0" smtClean="0"/>
              <a:t>/</a:t>
            </a:r>
          </a:p>
          <a:p>
            <a:r>
              <a:rPr lang="en-US" sz="900" dirty="0"/>
              <a:t>http://</a:t>
            </a:r>
            <a:r>
              <a:rPr lang="en-US" sz="900" dirty="0" smtClean="0"/>
              <a:t>www.eu-hbm.info/cophes</a:t>
            </a:r>
            <a:br>
              <a:rPr lang="en-US" sz="900" dirty="0" smtClean="0"/>
            </a:br>
            <a:r>
              <a:rPr lang="en-US" sz="900" dirty="0" err="1" smtClean="0"/>
              <a:t>Pouech</a:t>
            </a:r>
            <a:r>
              <a:rPr lang="en-US" sz="900" dirty="0" smtClean="0"/>
              <a:t> et al. 2015 </a:t>
            </a:r>
            <a:r>
              <a:rPr lang="en-US" sz="900" dirty="0" err="1" smtClean="0"/>
              <a:t>J.Chromatography</a:t>
            </a:r>
            <a:r>
              <a:rPr lang="en-US" sz="900" dirty="0" smtClean="0"/>
              <a:t> A </a:t>
            </a:r>
            <a:r>
              <a:rPr lang="en-US" sz="900" dirty="0"/>
              <a:t>1423: 111-123.</a:t>
            </a:r>
            <a:endParaRPr lang="en-US" sz="900" dirty="0" smtClean="0"/>
          </a:p>
          <a:p>
            <a:endParaRPr lang="en-US" sz="9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41286" y="2593816"/>
            <a:ext cx="5985371" cy="4157821"/>
            <a:chOff x="141286" y="2593816"/>
            <a:chExt cx="5985371" cy="4157821"/>
          </a:xfrm>
        </p:grpSpPr>
        <p:grpSp>
          <p:nvGrpSpPr>
            <p:cNvPr id="36" name="Group 5"/>
            <p:cNvGrpSpPr>
              <a:grpSpLocks/>
            </p:cNvGrpSpPr>
            <p:nvPr/>
          </p:nvGrpSpPr>
          <p:grpSpPr bwMode="auto">
            <a:xfrm>
              <a:off x="141286" y="2593816"/>
              <a:ext cx="5985371" cy="4157821"/>
              <a:chOff x="0" y="1338"/>
              <a:chExt cx="3420" cy="2376"/>
            </a:xfrm>
          </p:grpSpPr>
          <p:sp>
            <p:nvSpPr>
              <p:cNvPr id="40" name="Oval 6"/>
              <p:cNvSpPr>
                <a:spLocks noChangeArrowheads="1"/>
              </p:cNvSpPr>
              <p:nvPr/>
            </p:nvSpPr>
            <p:spPr bwMode="auto">
              <a:xfrm>
                <a:off x="0" y="2646"/>
                <a:ext cx="660" cy="330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CH" sz="1500">
                    <a:latin typeface="Verdana" pitchFamily="34" charset="0"/>
                    <a:cs typeface="Arial" charset="0"/>
                  </a:rPr>
                  <a:t>type 2</a:t>
                </a:r>
              </a:p>
              <a:p>
                <a:pPr algn="ctr"/>
                <a:r>
                  <a:rPr lang="de-CH" sz="1500">
                    <a:latin typeface="Verdana" pitchFamily="34" charset="0"/>
                    <a:cs typeface="Arial" charset="0"/>
                  </a:rPr>
                  <a:t>diabetes</a:t>
                </a:r>
                <a:endParaRPr lang="en-US" sz="1500"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41" name="Oval 7"/>
              <p:cNvSpPr>
                <a:spLocks noChangeArrowheads="1"/>
              </p:cNvSpPr>
              <p:nvPr/>
            </p:nvSpPr>
            <p:spPr bwMode="auto">
              <a:xfrm>
                <a:off x="864" y="3384"/>
                <a:ext cx="612" cy="330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CH">
                    <a:latin typeface="Verdana" pitchFamily="34" charset="0"/>
                    <a:cs typeface="Arial" charset="0"/>
                  </a:rPr>
                  <a:t>Autism?</a:t>
                </a:r>
                <a:endParaRPr lang="en-US">
                  <a:latin typeface="Verdana" pitchFamily="34" charset="0"/>
                  <a:cs typeface="Arial" charset="0"/>
                </a:endParaRPr>
              </a:p>
            </p:txBody>
          </p:sp>
          <p:grpSp>
            <p:nvGrpSpPr>
              <p:cNvPr id="42" name="Group 8"/>
              <p:cNvGrpSpPr>
                <a:grpSpLocks/>
              </p:cNvGrpSpPr>
              <p:nvPr/>
            </p:nvGrpSpPr>
            <p:grpSpPr bwMode="auto">
              <a:xfrm>
                <a:off x="12" y="1338"/>
                <a:ext cx="3408" cy="2232"/>
                <a:chOff x="12" y="1338"/>
                <a:chExt cx="3408" cy="2232"/>
              </a:xfrm>
            </p:grpSpPr>
            <p:sp>
              <p:nvSpPr>
                <p:cNvPr id="43" name="Oval 9"/>
                <p:cNvSpPr>
                  <a:spLocks noChangeArrowheads="1"/>
                </p:cNvSpPr>
                <p:nvPr/>
              </p:nvSpPr>
              <p:spPr bwMode="auto">
                <a:xfrm>
                  <a:off x="12" y="1872"/>
                  <a:ext cx="648" cy="318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 dirty="0">
                      <a:latin typeface="Verdana" pitchFamily="34" charset="0"/>
                      <a:cs typeface="Arial" charset="0"/>
                    </a:rPr>
                    <a:t>allergies</a:t>
                  </a:r>
                  <a:endParaRPr lang="en-US" dirty="0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44" name="Oval 10"/>
                <p:cNvSpPr>
                  <a:spLocks noChangeArrowheads="1"/>
                </p:cNvSpPr>
                <p:nvPr/>
              </p:nvSpPr>
              <p:spPr bwMode="auto">
                <a:xfrm>
                  <a:off x="474" y="1338"/>
                  <a:ext cx="1506" cy="708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 b="1">
                      <a:latin typeface="Verdana" pitchFamily="34" charset="0"/>
                      <a:cs typeface="Arial" charset="0"/>
                    </a:rPr>
                    <a:t>EPIDEMIOLOGY:</a:t>
                  </a:r>
                </a:p>
                <a:p>
                  <a:pPr algn="ctr"/>
                  <a:r>
                    <a:rPr lang="de-CH" sz="1300">
                      <a:latin typeface="Verdana" pitchFamily="34" charset="0"/>
                      <a:cs typeface="Arial" charset="0"/>
                    </a:rPr>
                    <a:t>increase of</a:t>
                  </a:r>
                  <a:endParaRPr lang="en-US" sz="1300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45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744" y="2004"/>
                  <a:ext cx="126" cy="1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480" y="2502"/>
                  <a:ext cx="66" cy="1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104" y="2040"/>
                  <a:ext cx="42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Oval 14"/>
                <p:cNvSpPr>
                  <a:spLocks noChangeArrowheads="1"/>
                </p:cNvSpPr>
                <p:nvPr/>
              </p:nvSpPr>
              <p:spPr bwMode="auto">
                <a:xfrm>
                  <a:off x="1578" y="2417"/>
                  <a:ext cx="828" cy="483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 dirty="0" smtClean="0">
                      <a:latin typeface="Verdana" pitchFamily="34" charset="0"/>
                      <a:cs typeface="Arial" charset="0"/>
                    </a:rPr>
                    <a:t>cancer</a:t>
                  </a:r>
                  <a:endParaRPr lang="en-US" dirty="0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49" name="Line 15"/>
                <p:cNvSpPr>
                  <a:spLocks noChangeShapeType="1"/>
                </p:cNvSpPr>
                <p:nvPr/>
              </p:nvSpPr>
              <p:spPr bwMode="auto">
                <a:xfrm>
                  <a:off x="1980" y="2900"/>
                  <a:ext cx="60" cy="3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Oval 16"/>
                <p:cNvSpPr>
                  <a:spLocks noChangeArrowheads="1"/>
                </p:cNvSpPr>
                <p:nvPr/>
              </p:nvSpPr>
              <p:spPr bwMode="auto">
                <a:xfrm>
                  <a:off x="2328" y="2922"/>
                  <a:ext cx="660" cy="330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testis</a:t>
                  </a:r>
                  <a:endParaRPr lang="en-US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51" name="Oval 17"/>
                <p:cNvSpPr>
                  <a:spLocks noChangeArrowheads="1"/>
                </p:cNvSpPr>
                <p:nvPr/>
              </p:nvSpPr>
              <p:spPr bwMode="auto">
                <a:xfrm>
                  <a:off x="1734" y="3240"/>
                  <a:ext cx="660" cy="330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breast</a:t>
                  </a:r>
                  <a:endParaRPr lang="en-US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52" name="Line 18"/>
                <p:cNvSpPr>
                  <a:spLocks noChangeShapeType="1"/>
                </p:cNvSpPr>
                <p:nvPr/>
              </p:nvSpPr>
              <p:spPr bwMode="auto">
                <a:xfrm>
                  <a:off x="2166" y="2868"/>
                  <a:ext cx="192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Oval 19"/>
                <p:cNvSpPr>
                  <a:spLocks noChangeArrowheads="1"/>
                </p:cNvSpPr>
                <p:nvPr/>
              </p:nvSpPr>
              <p:spPr bwMode="auto">
                <a:xfrm>
                  <a:off x="666" y="2618"/>
                  <a:ext cx="954" cy="592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neuro-</a:t>
                  </a:r>
                </a:p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developmental</a:t>
                  </a:r>
                </a:p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diseases</a:t>
                  </a:r>
                  <a:endParaRPr lang="en-US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54" name="Line 20"/>
                <p:cNvSpPr>
                  <a:spLocks noChangeShapeType="1"/>
                </p:cNvSpPr>
                <p:nvPr/>
              </p:nvSpPr>
              <p:spPr bwMode="auto">
                <a:xfrm>
                  <a:off x="1703" y="1973"/>
                  <a:ext cx="223" cy="4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36" y="3090"/>
                  <a:ext cx="12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22"/>
                <p:cNvSpPr>
                  <a:spLocks noChangeShapeType="1"/>
                </p:cNvSpPr>
                <p:nvPr/>
              </p:nvSpPr>
              <p:spPr bwMode="auto">
                <a:xfrm>
                  <a:off x="1134" y="3210"/>
                  <a:ext cx="12" cy="17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Oval 23"/>
                <p:cNvSpPr>
                  <a:spLocks noChangeArrowheads="1"/>
                </p:cNvSpPr>
                <p:nvPr/>
              </p:nvSpPr>
              <p:spPr bwMode="auto">
                <a:xfrm>
                  <a:off x="264" y="3216"/>
                  <a:ext cx="480" cy="324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ADHD?</a:t>
                  </a:r>
                  <a:endParaRPr lang="en-US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58" name="Oval 24"/>
                <p:cNvSpPr>
                  <a:spLocks noChangeArrowheads="1"/>
                </p:cNvSpPr>
                <p:nvPr/>
              </p:nvSpPr>
              <p:spPr bwMode="auto">
                <a:xfrm>
                  <a:off x="2160" y="1848"/>
                  <a:ext cx="1036" cy="624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testicular</a:t>
                  </a:r>
                </a:p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dysgenesis</a:t>
                  </a:r>
                </a:p>
                <a:p>
                  <a:pPr algn="ctr"/>
                  <a:r>
                    <a:rPr lang="de-CH">
                      <a:latin typeface="Verdana" pitchFamily="34" charset="0"/>
                      <a:cs typeface="Arial" charset="0"/>
                    </a:rPr>
                    <a:t>syndrome</a:t>
                  </a:r>
                  <a:endParaRPr lang="en-US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59" name="Line 25"/>
                <p:cNvSpPr>
                  <a:spLocks noChangeShapeType="1"/>
                </p:cNvSpPr>
                <p:nvPr/>
              </p:nvSpPr>
              <p:spPr bwMode="auto">
                <a:xfrm>
                  <a:off x="1920" y="1818"/>
                  <a:ext cx="366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Oval 26"/>
                <p:cNvSpPr>
                  <a:spLocks noChangeArrowheads="1"/>
                </p:cNvSpPr>
                <p:nvPr/>
              </p:nvSpPr>
              <p:spPr bwMode="auto">
                <a:xfrm>
                  <a:off x="2688" y="2592"/>
                  <a:ext cx="732" cy="294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>
                      <a:latin typeface="Times New Roman" pitchFamily="18" charset="0"/>
                      <a:cs typeface="Arial" charset="0"/>
                    </a:rPr>
                    <a:t>♂</a:t>
                  </a:r>
                  <a:r>
                    <a:rPr lang="de-CH">
                      <a:latin typeface="Verdana" pitchFamily="34" charset="0"/>
                      <a:cs typeface="Arial" charset="0"/>
                    </a:rPr>
                    <a:t>infertility</a:t>
                  </a:r>
                  <a:endParaRPr lang="en-US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61" name="Line 27"/>
                <p:cNvSpPr>
                  <a:spLocks noChangeShapeType="1"/>
                </p:cNvSpPr>
                <p:nvPr/>
              </p:nvSpPr>
              <p:spPr bwMode="auto">
                <a:xfrm>
                  <a:off x="2844" y="2454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378" y="1728"/>
                  <a:ext cx="96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Oval 29"/>
                <p:cNvSpPr>
                  <a:spLocks noChangeArrowheads="1"/>
                </p:cNvSpPr>
                <p:nvPr/>
              </p:nvSpPr>
              <p:spPr bwMode="auto">
                <a:xfrm>
                  <a:off x="317" y="2180"/>
                  <a:ext cx="664" cy="348"/>
                </a:xfrm>
                <a:prstGeom prst="ellipse">
                  <a:avLst/>
                </a:prstGeom>
                <a:solidFill>
                  <a:srgbClr val="CC99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r>
                    <a:rPr lang="de-CH" dirty="0">
                      <a:latin typeface="Verdana" pitchFamily="34" charset="0"/>
                      <a:cs typeface="Arial" charset="0"/>
                    </a:rPr>
                    <a:t>obesity</a:t>
                  </a:r>
                  <a:endParaRPr lang="en-US" dirty="0"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64" name="Line 30"/>
                <p:cNvSpPr>
                  <a:spLocks noChangeShapeType="1"/>
                </p:cNvSpPr>
                <p:nvPr/>
              </p:nvSpPr>
              <p:spPr bwMode="auto">
                <a:xfrm>
                  <a:off x="2472" y="2448"/>
                  <a:ext cx="6" cy="5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2068156" y="3827058"/>
              <a:ext cx="1162072" cy="887667"/>
              <a:chOff x="2068156" y="3827058"/>
              <a:chExt cx="1162072" cy="887667"/>
            </a:xfrm>
          </p:grpSpPr>
          <p:sp>
            <p:nvSpPr>
              <p:cNvPr id="38" name="Oval 29"/>
              <p:cNvSpPr>
                <a:spLocks noChangeArrowheads="1"/>
              </p:cNvSpPr>
              <p:nvPr/>
            </p:nvSpPr>
            <p:spPr bwMode="auto">
              <a:xfrm>
                <a:off x="2068156" y="3916659"/>
                <a:ext cx="1162072" cy="798066"/>
              </a:xfrm>
              <a:prstGeom prst="ellipse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CH" dirty="0" smtClean="0">
                    <a:latin typeface="Verdana" pitchFamily="34" charset="0"/>
                    <a:cs typeface="Arial" charset="0"/>
                  </a:rPr>
                  <a:t>heart</a:t>
                </a:r>
                <a:br>
                  <a:rPr lang="de-CH" dirty="0" smtClean="0">
                    <a:latin typeface="Verdana" pitchFamily="34" charset="0"/>
                    <a:cs typeface="Arial" charset="0"/>
                  </a:rPr>
                </a:br>
                <a:r>
                  <a:rPr lang="de-CH" dirty="0" smtClean="0">
                    <a:latin typeface="Verdana" pitchFamily="34" charset="0"/>
                    <a:cs typeface="Arial" charset="0"/>
                  </a:rPr>
                  <a:t>disease</a:t>
                </a:r>
                <a:endParaRPr lang="en-US" dirty="0">
                  <a:latin typeface="Verdana" pitchFamily="34" charset="0"/>
                  <a:cs typeface="Arial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2525712" y="3827058"/>
                <a:ext cx="0" cy="89601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65" name="Title 1"/>
          <p:cNvSpPr txBox="1">
            <a:spLocks/>
          </p:cNvSpPr>
          <p:nvPr/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2pPr>
            <a:lvl3pPr marL="11430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3pPr>
            <a:lvl4pPr marL="16002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4pPr>
            <a:lvl5pPr marL="20574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 b="1">
                <a:solidFill>
                  <a:srgbClr val="0061A6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en-US" kern="0" dirty="0" smtClean="0"/>
              <a:t>Epidemiology &amp; biomonitoring.</a:t>
            </a:r>
            <a:br>
              <a:rPr lang="en-US" kern="0" dirty="0" smtClean="0"/>
            </a:br>
            <a:r>
              <a:rPr lang="en-US" kern="0" dirty="0" smtClean="0">
                <a:latin typeface="Segoe Script" panose="020B0504020000000003" pitchFamily="34" charset="0"/>
              </a:rPr>
              <a:t>the facts</a:t>
            </a:r>
            <a:endParaRPr lang="en-US" kern="0" dirty="0">
              <a:latin typeface="Segoe Script" panose="020B0504020000000003" pitchFamily="34" charset="0"/>
            </a:endParaRPr>
          </a:p>
        </p:txBody>
      </p:sp>
      <p:sp>
        <p:nvSpPr>
          <p:cNvPr id="66" name="Oval 48"/>
          <p:cNvSpPr>
            <a:spLocks noChangeArrowheads="1"/>
          </p:cNvSpPr>
          <p:nvPr/>
        </p:nvSpPr>
        <p:spPr bwMode="auto">
          <a:xfrm>
            <a:off x="9459912" y="5075237"/>
            <a:ext cx="630039" cy="377984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CH" dirty="0" smtClean="0">
                <a:latin typeface="Verdana" pitchFamily="34" charset="0"/>
                <a:cs typeface="Arial" charset="0"/>
              </a:rPr>
              <a:t>PFOS</a:t>
            </a:r>
            <a:endParaRPr lang="en-US" dirty="0">
              <a:latin typeface="Verdana" pitchFamily="34" charset="0"/>
              <a:cs typeface="Arial" charset="0"/>
            </a:endParaRPr>
          </a:p>
        </p:txBody>
      </p:sp>
      <p:sp>
        <p:nvSpPr>
          <p:cNvPr id="67" name="Oval 48"/>
          <p:cNvSpPr>
            <a:spLocks noChangeArrowheads="1"/>
          </p:cNvSpPr>
          <p:nvPr/>
        </p:nvSpPr>
        <p:spPr bwMode="auto">
          <a:xfrm>
            <a:off x="8750461" y="5099675"/>
            <a:ext cx="630039" cy="377984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CH" dirty="0" smtClean="0">
                <a:latin typeface="Verdana" pitchFamily="34" charset="0"/>
                <a:cs typeface="Arial" charset="0"/>
              </a:rPr>
              <a:t>PFOA</a:t>
            </a:r>
            <a:endParaRPr lang="en-US" dirty="0">
              <a:latin typeface="Verdana" pitchFamily="34" charset="0"/>
              <a:cs typeface="Arial" charset="0"/>
            </a:endParaRPr>
          </a:p>
        </p:txBody>
      </p:sp>
      <p:sp>
        <p:nvSpPr>
          <p:cNvPr id="68" name="Line 49"/>
          <p:cNvSpPr>
            <a:spLocks noChangeShapeType="1"/>
          </p:cNvSpPr>
          <p:nvPr/>
        </p:nvSpPr>
        <p:spPr bwMode="auto">
          <a:xfrm flipH="1">
            <a:off x="9076100" y="4934883"/>
            <a:ext cx="115507" cy="164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49"/>
          <p:cNvSpPr>
            <a:spLocks noChangeShapeType="1"/>
          </p:cNvSpPr>
          <p:nvPr/>
        </p:nvSpPr>
        <p:spPr bwMode="auto">
          <a:xfrm>
            <a:off x="9779642" y="4934883"/>
            <a:ext cx="84006" cy="164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49"/>
          <p:cNvSpPr>
            <a:spLocks noChangeShapeType="1"/>
          </p:cNvSpPr>
          <p:nvPr/>
        </p:nvSpPr>
        <p:spPr bwMode="auto">
          <a:xfrm flipH="1">
            <a:off x="8803734" y="4830220"/>
            <a:ext cx="231014" cy="73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Oval 50"/>
          <p:cNvSpPr>
            <a:spLocks noChangeArrowheads="1"/>
          </p:cNvSpPr>
          <p:nvPr/>
        </p:nvSpPr>
        <p:spPr bwMode="auto">
          <a:xfrm>
            <a:off x="8362707" y="4809221"/>
            <a:ext cx="451528" cy="314986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CH">
                <a:latin typeface="Verdana" pitchFamily="34" charset="0"/>
                <a:cs typeface="Arial" charset="0"/>
              </a:rPr>
              <a:t>...</a:t>
            </a:r>
            <a:endParaRPr lang="en-US"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33" grpId="0"/>
      <p:bldP spid="34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Mixture Toxicity: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„</a:t>
            </a:r>
            <a:r>
              <a:rPr lang="de-CH" dirty="0"/>
              <a:t>Something from Nothing“</a:t>
            </a:r>
            <a:endParaRPr lang="en-US" dirty="0"/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661541" y="6985700"/>
            <a:ext cx="3683979" cy="26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100">
                <a:cs typeface="Arial" charset="0"/>
              </a:rPr>
              <a:t>Silva, E. et al. </a:t>
            </a:r>
            <a:r>
              <a:rPr lang="en-US" sz="1100">
                <a:cs typeface="Arial" charset="0"/>
              </a:rPr>
              <a:t>(2002) Env Sci Technol 36(8):1751-1756.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 rot="-5400000">
            <a:off x="-913711" y="3642129"/>
            <a:ext cx="3275859" cy="3594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b="1" i="1">
                <a:cs typeface="Arial" charset="0"/>
              </a:rPr>
              <a:t>„Estrogenicity“</a:t>
            </a:r>
            <a:endParaRPr lang="en-US" b="1" i="1">
              <a:cs typeface="Arial" charset="0"/>
            </a:endParaRPr>
          </a:p>
        </p:txBody>
      </p:sp>
      <p:pic>
        <p:nvPicPr>
          <p:cNvPr id="23962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5" r="22939"/>
          <a:stretch>
            <a:fillRect/>
          </a:stretch>
        </p:blipFill>
        <p:spPr bwMode="auto">
          <a:xfrm>
            <a:off x="947358" y="1833922"/>
            <a:ext cx="5350081" cy="526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96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926" y="1972166"/>
            <a:ext cx="4284266" cy="239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6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75"/>
          <a:stretch>
            <a:fillRect/>
          </a:stretch>
        </p:blipFill>
        <p:spPr bwMode="auto">
          <a:xfrm>
            <a:off x="6229186" y="1833922"/>
            <a:ext cx="1352833" cy="526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6377944" y="2967873"/>
            <a:ext cx="336021" cy="3338856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5842410" y="6101988"/>
            <a:ext cx="336021" cy="194241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00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39626" name="Text Box 10"/>
          <p:cNvSpPr txBox="1">
            <a:spLocks noChangeArrowheads="1"/>
          </p:cNvSpPr>
          <p:nvPr/>
        </p:nvSpPr>
        <p:spPr bwMode="auto">
          <a:xfrm>
            <a:off x="6776968" y="5458016"/>
            <a:ext cx="2178456" cy="61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CH"/>
              <a:t>ES: estimate</a:t>
            </a:r>
          </a:p>
          <a:p>
            <a:r>
              <a:rPr lang="de-CH"/>
              <a:t>MIX: actual mixture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0174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4" grpId="0" animBg="1"/>
      <p:bldP spid="239625" grpId="0" animBg="1"/>
      <p:bldP spid="2396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Typical </a:t>
            </a:r>
            <a:r>
              <a:rPr lang="de-CH" dirty="0" smtClean="0"/>
              <a:t>hormone dose-response.</a:t>
            </a:r>
            <a:endParaRPr lang="en-US" dirty="0"/>
          </a:p>
        </p:txBody>
      </p:sp>
      <p:pic>
        <p:nvPicPr>
          <p:cNvPr id="259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849" y="1798923"/>
            <a:ext cx="4275516" cy="447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9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95" y="2224156"/>
            <a:ext cx="4643037" cy="371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9077" name="Text Box 5"/>
          <p:cNvSpPr txBox="1">
            <a:spLocks noChangeArrowheads="1"/>
          </p:cNvSpPr>
          <p:nvPr/>
        </p:nvSpPr>
        <p:spPr bwMode="auto">
          <a:xfrm>
            <a:off x="759547" y="5874499"/>
            <a:ext cx="1936403" cy="25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CH" sz="1100"/>
              <a:t>Vom Saal et al. 1997 PNAS</a:t>
            </a:r>
            <a:endParaRPr lang="en-US" sz="1100"/>
          </a:p>
        </p:txBody>
      </p:sp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8402271" y="6196485"/>
            <a:ext cx="1700761" cy="25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0794" tIns="50397" rIns="100794" bIns="50397">
            <a:spAutoFit/>
          </a:bodyPr>
          <a:lstStyle/>
          <a:p>
            <a:r>
              <a:rPr lang="de-CH" sz="1100"/>
              <a:t>Takano et al. 2006 EHP</a:t>
            </a:r>
            <a:endParaRPr lang="en-US" sz="1100"/>
          </a:p>
        </p:txBody>
      </p:sp>
      <p:sp>
        <p:nvSpPr>
          <p:cNvPr id="2" name="TextBox 1"/>
          <p:cNvSpPr txBox="1"/>
          <p:nvPr/>
        </p:nvSpPr>
        <p:spPr>
          <a:xfrm>
            <a:off x="392112" y="6599237"/>
            <a:ext cx="6781800" cy="43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Vandenberg et al. 2012 “</a:t>
            </a:r>
            <a:r>
              <a:rPr lang="en-US" sz="1200" dirty="0"/>
              <a:t>Hormones and Endocrine-Disrupting Chemicals: Low-Dose Effects and </a:t>
            </a:r>
            <a:r>
              <a:rPr lang="en-US" sz="1200" dirty="0" err="1"/>
              <a:t>Nonmonotonic</a:t>
            </a:r>
            <a:r>
              <a:rPr lang="en-US" sz="1200" dirty="0"/>
              <a:t> Dose </a:t>
            </a:r>
            <a:r>
              <a:rPr lang="en-US" sz="1200" dirty="0" smtClean="0"/>
              <a:t>Responses” </a:t>
            </a:r>
            <a:r>
              <a:rPr lang="en-US" sz="1200" i="1" dirty="0" smtClean="0"/>
              <a:t>Endocrine Reviews </a:t>
            </a:r>
            <a:r>
              <a:rPr lang="en-US" sz="1200" dirty="0" smtClean="0"/>
              <a:t>33(3):378-455</a:t>
            </a:r>
            <a:endParaRPr 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4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Endocrine Disrupting Chemicals (EDCs).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3230562"/>
          </a:xfrm>
        </p:spPr>
        <p:txBody>
          <a:bodyPr/>
          <a:lstStyle/>
          <a:p>
            <a:r>
              <a:rPr lang="de-CH" dirty="0"/>
              <a:t>Mimic biological effects of </a:t>
            </a:r>
            <a:r>
              <a:rPr lang="de-CH" b="1" dirty="0"/>
              <a:t>natural hormones</a:t>
            </a:r>
          </a:p>
          <a:p>
            <a:r>
              <a:rPr lang="de-CH" dirty="0"/>
              <a:t>Also called </a:t>
            </a:r>
            <a:r>
              <a:rPr lang="de-CH" b="1" dirty="0" smtClean="0"/>
              <a:t>environmental hormones</a:t>
            </a:r>
            <a:endParaRPr lang="de-CH" b="1" dirty="0"/>
          </a:p>
          <a:p>
            <a:r>
              <a:rPr lang="de-CH" b="1" dirty="0"/>
              <a:t>„Xeno“ estrogens</a:t>
            </a:r>
            <a:r>
              <a:rPr lang="de-CH" dirty="0"/>
              <a:t> largest group: mimic </a:t>
            </a:r>
            <a:r>
              <a:rPr lang="de-CH" dirty="0" smtClean="0"/>
              <a:t>estrogen’s effects</a:t>
            </a:r>
            <a:endParaRPr lang="de-CH" dirty="0"/>
          </a:p>
          <a:p>
            <a:r>
              <a:rPr lang="de-CH" b="1" dirty="0" smtClean="0"/>
              <a:t>Emerging risk, </a:t>
            </a:r>
            <a:r>
              <a:rPr lang="de-CH" dirty="0" smtClean="0"/>
              <a:t>reduce exposure</a:t>
            </a:r>
            <a:endParaRPr lang="de-CH" dirty="0"/>
          </a:p>
          <a:p>
            <a:r>
              <a:rPr lang="de-CH" dirty="0"/>
              <a:t>Most prominent exponent: </a:t>
            </a:r>
            <a:r>
              <a:rPr lang="de-CH" b="1" dirty="0"/>
              <a:t>Bisphenol </a:t>
            </a:r>
            <a:r>
              <a:rPr lang="de-CH" b="1" dirty="0" smtClean="0"/>
              <a:t>A</a:t>
            </a:r>
          </a:p>
          <a:p>
            <a:r>
              <a:rPr lang="de-CH" b="1" dirty="0" smtClean="0"/>
              <a:t>FCCs: 119 known or suspected EDCs </a:t>
            </a:r>
            <a:r>
              <a:rPr lang="de-CH" dirty="0" smtClean="0"/>
              <a:t>used in FCMs</a:t>
            </a:r>
          </a:p>
          <a:p>
            <a:r>
              <a:rPr lang="de-CH" dirty="0" smtClean="0"/>
              <a:t>EFSA recommends to further investigate EDC effects for FCCs</a:t>
            </a:r>
            <a:endParaRPr lang="de-CH" dirty="0"/>
          </a:p>
          <a:p>
            <a:endParaRPr lang="de-CH" b="1" dirty="0"/>
          </a:p>
          <a:p>
            <a:endParaRPr lang="de-CH" dirty="0"/>
          </a:p>
          <a:p>
            <a:endParaRPr lang="de-CH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8312" y="5930137"/>
            <a:ext cx="7391400" cy="1666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UNEP/WHO State of the Science on EDCs 2013. </a:t>
            </a:r>
            <a:r>
              <a:rPr lang="en-US" sz="1000" dirty="0">
                <a:hlinkClick r:id="rId3"/>
              </a:rPr>
              <a:t>http://www.who.int/ceh/publications/endocrine/en</a:t>
            </a:r>
            <a:r>
              <a:rPr lang="en-US" sz="1000" dirty="0" smtClean="0">
                <a:hlinkClick r:id="rId3"/>
              </a:rPr>
              <a:t>/</a:t>
            </a:r>
            <a:r>
              <a:rPr lang="en-US" sz="1000" dirty="0" smtClean="0"/>
              <a:t> </a:t>
            </a:r>
          </a:p>
          <a:p>
            <a:r>
              <a:rPr lang="en-US" sz="1000" dirty="0"/>
              <a:t>Endocrine Disruptors. Risk Management Options. The CRO Forum 2012 </a:t>
            </a:r>
            <a:r>
              <a:rPr lang="en-US" sz="1000" dirty="0">
                <a:hlinkClick r:id="rId4"/>
              </a:rPr>
              <a:t>http://www.thecroforum.org/endocrine-disruptors</a:t>
            </a:r>
            <a:r>
              <a:rPr lang="en-US" sz="1000" dirty="0" smtClean="0">
                <a:hlinkClick r:id="rId4"/>
              </a:rPr>
              <a:t>/</a:t>
            </a:r>
            <a:r>
              <a:rPr lang="en-US" sz="1000" dirty="0" smtClean="0"/>
              <a:t> </a:t>
            </a:r>
          </a:p>
          <a:p>
            <a:r>
              <a:rPr lang="en-US" sz="1000" dirty="0" smtClean="0"/>
              <a:t>Geueke et al. 2014 </a:t>
            </a:r>
            <a:r>
              <a:rPr lang="en-US" sz="1000" dirty="0"/>
              <a:t>"Food contact substances and chemicals of concern: a comparison of inventories." </a:t>
            </a:r>
            <a:r>
              <a:rPr lang="en-US" sz="1000" u="sng" dirty="0"/>
              <a:t>Food Additives &amp; Contaminants: Part A </a:t>
            </a:r>
            <a:r>
              <a:rPr lang="en-US" sz="1000" b="1" u="sng" dirty="0"/>
              <a:t>31</a:t>
            </a:r>
            <a:r>
              <a:rPr lang="en-US" sz="1000" u="sng" dirty="0"/>
              <a:t>(8): 1438-1450. </a:t>
            </a:r>
            <a:r>
              <a:rPr lang="en-US" sz="1000" u="sng" dirty="0">
                <a:hlinkClick r:id="rId5"/>
              </a:rPr>
              <a:t>http://</a:t>
            </a:r>
            <a:r>
              <a:rPr lang="en-US" sz="1000" u="sng" dirty="0" smtClean="0">
                <a:hlinkClick r:id="rId5"/>
              </a:rPr>
              <a:t>www.ncbi.nlm.nih.gov/pubmed/24999917</a:t>
            </a:r>
            <a:r>
              <a:rPr lang="en-US" sz="1000" u="sng" dirty="0" smtClean="0"/>
              <a:t> </a:t>
            </a:r>
            <a:endParaRPr lang="en-US" sz="1000" dirty="0"/>
          </a:p>
          <a:p>
            <a:r>
              <a:rPr lang="en-US" sz="1000" dirty="0" err="1" smtClean="0"/>
              <a:t>Eick</a:t>
            </a:r>
            <a:r>
              <a:rPr lang="en-US" sz="1000" dirty="0" smtClean="0"/>
              <a:t> et al. 2012 </a:t>
            </a:r>
            <a:r>
              <a:rPr lang="en-US" sz="1000" dirty="0"/>
              <a:t>Evolution of minimal specificity and promiscuity in steroid hormone receptors." </a:t>
            </a:r>
            <a:r>
              <a:rPr lang="en-US" sz="1000" u="sng" dirty="0">
                <a:hlinkClick r:id="rId6"/>
              </a:rPr>
              <a:t>PLoS Genet </a:t>
            </a:r>
            <a:r>
              <a:rPr lang="en-US" sz="1000" b="1" u="sng" dirty="0">
                <a:hlinkClick r:id="rId6"/>
              </a:rPr>
              <a:t>8</a:t>
            </a:r>
            <a:r>
              <a:rPr lang="en-US" sz="1000" u="sng" dirty="0">
                <a:hlinkClick r:id="rId6"/>
              </a:rPr>
              <a:t>(11): e1003072</a:t>
            </a:r>
            <a:r>
              <a:rPr lang="en-US" sz="1000" u="sng" dirty="0" smtClean="0">
                <a:hlinkClick r:id="rId6"/>
              </a:rPr>
              <a:t>.</a:t>
            </a:r>
            <a:endParaRPr lang="en-US" sz="1000" u="sng" dirty="0" smtClean="0"/>
          </a:p>
          <a:p>
            <a:r>
              <a:rPr lang="en-US" sz="1000" dirty="0" smtClean="0"/>
              <a:t>EFSA 2016 Recent developments in the risk assessment of the chemicals in food and their potential impact on the safety assessment of substances used in food contact </a:t>
            </a:r>
            <a:r>
              <a:rPr lang="en-US" sz="1000" dirty="0"/>
              <a:t>materials. </a:t>
            </a:r>
            <a:r>
              <a:rPr lang="en-US" sz="1000" u="sng" dirty="0">
                <a:hlinkClick r:id="rId7"/>
              </a:rPr>
              <a:t>http://</a:t>
            </a:r>
            <a:r>
              <a:rPr lang="en-US" sz="1000" u="sng" dirty="0" smtClean="0">
                <a:hlinkClick r:id="rId7"/>
              </a:rPr>
              <a:t>www.efsa.europa.eu/sites/default/files/scientific_output/files/main_documents/4357.pdf</a:t>
            </a:r>
            <a:r>
              <a:rPr lang="en-US" sz="1000" u="sng" dirty="0" smtClean="0"/>
              <a:t> </a:t>
            </a:r>
            <a:endParaRPr lang="en-US" sz="1000" u="sng" dirty="0"/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912" y="3398837"/>
            <a:ext cx="3694546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12" y="484187"/>
            <a:ext cx="2522500" cy="24574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625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  <a:sym typeface="Wingdings" pitchFamily="2" charset="2"/>
              </a:rPr>
              <a:t>Food contact chemicals (FCCs) migrate into foods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>
                <a:solidFill>
                  <a:schemeClr val="tx1"/>
                </a:solidFill>
                <a:sym typeface="Wingdings" pitchFamily="2" charset="2"/>
              </a:rPr>
              <a:t>Migration affects all FCMs but </a:t>
            </a:r>
            <a:r>
              <a:rPr lang="de-CH" dirty="0" smtClean="0">
                <a:solidFill>
                  <a:schemeClr val="tx1"/>
                </a:solidFill>
                <a:sym typeface="Wingdings" pitchFamily="2" charset="2"/>
              </a:rPr>
              <a:t>levels AND </a:t>
            </a:r>
            <a:r>
              <a:rPr lang="de-CH" dirty="0">
                <a:solidFill>
                  <a:schemeClr val="tx1"/>
                </a:solidFill>
                <a:sym typeface="Wingdings" pitchFamily="2" charset="2"/>
              </a:rPr>
              <a:t>types of chemicals that migrate differ </a:t>
            </a:r>
            <a:endParaRPr lang="de-CH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chemeClr val="tx1"/>
                </a:solidFill>
                <a:sym typeface="Wingdings" pitchFamily="2" charset="2"/>
              </a:rPr>
              <a:t>Information on chemical use, migration and exposure data are not publicly available; toxicity data are often missing</a:t>
            </a:r>
            <a:endParaRPr lang="de-CH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Exposures to chemicals of concern from FCMs are avoidable: opportunity for prevention of chronic disease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Room for improvement of current FCM regulations: needs a constructive discussion involving all stakeholders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7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301625"/>
            <a:ext cx="9069387" cy="1260475"/>
          </a:xfrm>
        </p:spPr>
        <p:txBody>
          <a:bodyPr/>
          <a:lstStyle/>
          <a:p>
            <a:r>
              <a:rPr lang="en-US" dirty="0" smtClean="0"/>
              <a:t>Food contact terms.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312" y="1646237"/>
            <a:ext cx="9070975" cy="4383088"/>
          </a:xfrm>
        </p:spPr>
        <p:txBody>
          <a:bodyPr/>
          <a:lstStyle/>
          <a:p>
            <a:r>
              <a:rPr lang="en-US" b="1" dirty="0" smtClean="0"/>
              <a:t>FCAs</a:t>
            </a:r>
            <a:r>
              <a:rPr lang="en-US" dirty="0" smtClean="0"/>
              <a:t> are made from </a:t>
            </a:r>
            <a:r>
              <a:rPr lang="en-US" b="1" dirty="0" smtClean="0"/>
              <a:t>FCMs</a:t>
            </a:r>
            <a:r>
              <a:rPr lang="en-US" dirty="0" smtClean="0"/>
              <a:t>:</a:t>
            </a:r>
          </a:p>
          <a:p>
            <a:r>
              <a:rPr lang="en-US" dirty="0"/>
              <a:t>a conveyor belt for donuts</a:t>
            </a:r>
          </a:p>
          <a:p>
            <a:r>
              <a:rPr lang="en-US" dirty="0" smtClean="0"/>
              <a:t>a bottle with lid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7" t="4940" r="7407"/>
          <a:stretch/>
        </p:blipFill>
        <p:spPr>
          <a:xfrm>
            <a:off x="2601912" y="3273626"/>
            <a:ext cx="1752600" cy="29327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4" t="1490" r="-309" b="-1490"/>
          <a:stretch/>
        </p:blipFill>
        <p:spPr>
          <a:xfrm>
            <a:off x="468312" y="4153851"/>
            <a:ext cx="1933702" cy="20756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8312" y="6562725"/>
            <a:ext cx="701040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FCCs are the chemicals used to make FCMs and/or present in FCAs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506912" y="1112837"/>
            <a:ext cx="5029200" cy="5029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Circl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400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Food Contact Articles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FCAs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345112" y="2761073"/>
            <a:ext cx="3276601" cy="327660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Circl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Food Contact Materials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effectLst/>
                <a:latin typeface="Calibri" panose="020F0502020204030204" pitchFamily="34" charset="0"/>
              </a:rPr>
              <a:t>FCMs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107112" y="4147215"/>
            <a:ext cx="1828800" cy="18288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icrosoft YaHei" charset="-122"/>
              </a:rPr>
              <a:t>Food Contact Chemicals</a:t>
            </a:r>
          </a:p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b="1" dirty="0" smtClean="0"/>
              <a:t>FCCs</a:t>
            </a:r>
            <a:endParaRPr kumimoji="0" lang="en-US" sz="3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112" y="6142037"/>
            <a:ext cx="1430200" cy="20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foto</a:t>
            </a:r>
            <a:r>
              <a:rPr lang="en-US" sz="800" dirty="0" smtClean="0"/>
              <a:t>: Scott </a:t>
            </a:r>
            <a:r>
              <a:rPr lang="en-US" sz="800" dirty="0" err="1" smtClean="0"/>
              <a:t>Ableman</a:t>
            </a:r>
            <a:r>
              <a:rPr lang="en-US" sz="800" dirty="0" smtClean="0"/>
              <a:t> @</a:t>
            </a:r>
            <a:r>
              <a:rPr lang="en-US" sz="800" dirty="0" err="1" smtClean="0"/>
              <a:t>flickr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2525712" y="6142037"/>
            <a:ext cx="1853392" cy="20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foto</a:t>
            </a:r>
            <a:r>
              <a:rPr lang="en-US" sz="800" dirty="0" smtClean="0"/>
              <a:t>: Catalytic Technologies @</a:t>
            </a:r>
            <a:r>
              <a:rPr lang="en-US" sz="800" dirty="0" err="1" smtClean="0"/>
              <a:t>flickr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8343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 animBg="1"/>
      <p:bldP spid="18" grpId="0" animBg="1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4779" t="-335047" r="-22729" b="-26612"/>
          <a:stretch/>
        </p:blipFill>
        <p:spPr>
          <a:xfrm>
            <a:off x="2754312" y="-3459163"/>
            <a:ext cx="5346806" cy="7559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746"/>
          <a:stretch/>
        </p:blipFill>
        <p:spPr>
          <a:xfrm>
            <a:off x="773112" y="2027237"/>
            <a:ext cx="1118997" cy="16303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2178"/>
          <a:stretch/>
        </p:blipFill>
        <p:spPr>
          <a:xfrm>
            <a:off x="4553325" y="2027237"/>
            <a:ext cx="1245939" cy="16398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8480"/>
          <a:stretch/>
        </p:blipFill>
        <p:spPr>
          <a:xfrm>
            <a:off x="2658024" y="2027237"/>
            <a:ext cx="1163908" cy="16264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30312" y="4465637"/>
            <a:ext cx="7028078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5792"/>
                </a:solidFill>
                <a:latin typeface="Calibri" panose="020F0502020204030204" pitchFamily="34" charset="0"/>
              </a:rPr>
              <a:t>www.foodpackagingforum.org</a:t>
            </a:r>
          </a:p>
          <a:p>
            <a:pPr algn="ctr"/>
            <a:endParaRPr lang="en-US" sz="2800" b="1" dirty="0">
              <a:solidFill>
                <a:srgbClr val="005792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5792"/>
                </a:solidFill>
                <a:latin typeface="Calibri" panose="020F0502020204030204" pitchFamily="34" charset="0"/>
              </a:rPr>
              <a:t>Free newsletter and background information</a:t>
            </a:r>
          </a:p>
          <a:p>
            <a:pPr algn="ctr"/>
            <a:r>
              <a:rPr lang="en-US" sz="2800" b="1" dirty="0" smtClean="0">
                <a:solidFill>
                  <a:srgbClr val="005792"/>
                </a:solidFill>
                <a:latin typeface="Calibri" panose="020F0502020204030204" pitchFamily="34" charset="0"/>
              </a:rPr>
              <a:t>Public workshop on 25 October 2016 in Zurich</a:t>
            </a:r>
            <a:endParaRPr lang="en-US" sz="2800" b="1" dirty="0">
              <a:solidFill>
                <a:srgbClr val="00579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512" y="3703637"/>
            <a:ext cx="158248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Birgit Geueke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06444" y="3703637"/>
            <a:ext cx="146706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Ksenia Groh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97876" y="3703637"/>
            <a:ext cx="155683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Greta Stieger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35711" y="3703637"/>
            <a:ext cx="189026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Richard Mikosch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contact chemicals.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8" indent="-401638">
              <a:buAutoNum type="arabicPeriod"/>
            </a:pPr>
            <a:r>
              <a:rPr lang="en-US" dirty="0" smtClean="0"/>
              <a:t>used in the manufacture of FCMs</a:t>
            </a:r>
          </a:p>
          <a:p>
            <a:pPr marL="400050" lvl="1" indent="0"/>
            <a:r>
              <a:rPr lang="en-US" dirty="0" smtClean="0"/>
              <a:t>intentional use/presence intended*</a:t>
            </a:r>
          </a:p>
          <a:p>
            <a:pPr marL="400050" lvl="1" indent="0"/>
            <a:r>
              <a:rPr lang="en-US" dirty="0" smtClean="0"/>
              <a:t>food contact substances</a:t>
            </a:r>
          </a:p>
          <a:p>
            <a:pPr marL="400050" lvl="1" indent="0"/>
            <a:r>
              <a:rPr lang="en-US" dirty="0" smtClean="0"/>
              <a:t>6500 </a:t>
            </a:r>
            <a:r>
              <a:rPr lang="en-US" dirty="0"/>
              <a:t>– 9000 substances</a:t>
            </a:r>
          </a:p>
          <a:p>
            <a:pPr marL="400050" lvl="1" indent="0"/>
            <a:endParaRPr lang="en-US" dirty="0" smtClean="0"/>
          </a:p>
          <a:p>
            <a:pPr marL="401638" indent="-401638">
              <a:buFont typeface="Times New Roman" pitchFamily="18" charset="0"/>
              <a:buAutoNum type="arabicPeriod"/>
            </a:pPr>
            <a:r>
              <a:rPr lang="en-US" dirty="0"/>
              <a:t>present </a:t>
            </a:r>
            <a:r>
              <a:rPr lang="en-US" dirty="0" smtClean="0"/>
              <a:t>in the </a:t>
            </a:r>
            <a:r>
              <a:rPr lang="en-US" dirty="0"/>
              <a:t>finished </a:t>
            </a:r>
            <a:r>
              <a:rPr lang="en-US" dirty="0" smtClean="0"/>
              <a:t>FCAs but non-intentional </a:t>
            </a:r>
          </a:p>
          <a:p>
            <a:pPr marL="400050" lvl="1" indent="0"/>
            <a:r>
              <a:rPr lang="en-US" dirty="0" smtClean="0"/>
              <a:t>non-intentionally added substances NIAS</a:t>
            </a:r>
          </a:p>
          <a:p>
            <a:pPr marL="400050" lvl="1" indent="0"/>
            <a:r>
              <a:rPr lang="en-US" dirty="0" smtClean="0"/>
              <a:t>number unknown</a:t>
            </a:r>
          </a:p>
          <a:p>
            <a:pPr marL="400050" lvl="1" indent="0"/>
            <a:r>
              <a:rPr lang="en-US" dirty="0" smtClean="0"/>
              <a:t>chemical identity often unknown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238" y="6599237"/>
            <a:ext cx="714394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/>
              <a:t>i.e. </a:t>
            </a:r>
            <a:r>
              <a:rPr lang="en-US" dirty="0" smtClean="0"/>
              <a:t>intentionally formed from </a:t>
            </a:r>
            <a:r>
              <a:rPr lang="en-US" dirty="0"/>
              <a:t>different intentionally used substances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112" y="274637"/>
            <a:ext cx="2749514" cy="274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3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Regulation.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ALL 17 FCMs: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Framework Regulation 1935/2004, Article 3: </a:t>
            </a:r>
          </a:p>
          <a:p>
            <a:pPr marL="512763" lvl="1" indent="0"/>
            <a:r>
              <a:rPr lang="en-US" dirty="0" smtClean="0"/>
              <a:t>FCMs and FCAs must </a:t>
            </a:r>
            <a:r>
              <a:rPr lang="en-US" dirty="0"/>
              <a:t>not transfer their components into food in quantities that could endanger human </a:t>
            </a:r>
            <a:r>
              <a:rPr lang="en-US" dirty="0" smtClean="0"/>
              <a:t>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Wingdings" panose="05000000000000000000" pitchFamily="2" charset="2"/>
              </a:rPr>
              <a:t>SPECIFIC MEASURES </a:t>
            </a:r>
            <a:r>
              <a:rPr lang="en-US" b="1" i="1" dirty="0" smtClean="0">
                <a:sym typeface="Wingdings" panose="05000000000000000000" pitchFamily="2" charset="2"/>
              </a:rPr>
              <a:t>harmonized </a:t>
            </a:r>
            <a:r>
              <a:rPr lang="en-US" b="1" dirty="0" smtClean="0">
                <a:sym typeface="Wingdings" panose="05000000000000000000" pitchFamily="2" charset="2"/>
              </a:rPr>
              <a:t>FOR 5 FCMs:</a:t>
            </a:r>
            <a:r>
              <a:rPr lang="en-US" u="sng" dirty="0" smtClean="0">
                <a:sym typeface="Wingdings" panose="05000000000000000000" pitchFamily="2" charset="2"/>
              </a:rPr>
              <a:t/>
            </a:r>
            <a:br>
              <a:rPr lang="en-US" u="sng" dirty="0" smtClean="0">
                <a:sym typeface="Wingdings" panose="05000000000000000000" pitchFamily="2" charset="2"/>
              </a:rPr>
            </a:br>
            <a:r>
              <a:rPr lang="en-US" u="sng" dirty="0" smtClean="0">
                <a:sym typeface="Wingdings" panose="05000000000000000000" pitchFamily="2" charset="2"/>
              </a:rPr>
              <a:t>e.g. Plastics Regulation 10/2011:</a:t>
            </a:r>
          </a:p>
          <a:p>
            <a:pPr marL="512763" lvl="1" indent="0"/>
            <a:r>
              <a:rPr lang="en-US" dirty="0" smtClean="0">
                <a:sym typeface="Wingdings" panose="05000000000000000000" pitchFamily="2" charset="2"/>
              </a:rPr>
              <a:t>Annex I “Union List”: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positive list for authorized starting substances, additives</a:t>
            </a:r>
          </a:p>
          <a:p>
            <a:pPr marL="512763" lvl="1" indent="0"/>
            <a:r>
              <a:rPr lang="en-US" dirty="0" smtClean="0">
                <a:sym typeface="Wingdings" panose="05000000000000000000" pitchFamily="2" charset="2"/>
              </a:rPr>
              <a:t>Art. 19 on NIAS, not specifically authorized FCCs: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/>
              <a:t>“Compliance with Article 3 … shall be assessed in accordance with internationally </a:t>
            </a:r>
            <a:r>
              <a:rPr lang="en-US" dirty="0" err="1"/>
              <a:t>recognised</a:t>
            </a:r>
            <a:r>
              <a:rPr lang="en-US" dirty="0"/>
              <a:t> </a:t>
            </a:r>
            <a:r>
              <a:rPr lang="en-US" dirty="0" smtClean="0"/>
              <a:t>scientific </a:t>
            </a:r>
            <a:r>
              <a:rPr lang="en-US" dirty="0"/>
              <a:t>principles on risk assessment</a:t>
            </a:r>
            <a:r>
              <a:rPr lang="en-US" dirty="0" smtClean="0"/>
              <a:t>.”</a:t>
            </a:r>
          </a:p>
          <a:p>
            <a:pPr marL="512763" lvl="1" indent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128" y="1"/>
            <a:ext cx="2448984" cy="18367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83512" y="1629650"/>
            <a:ext cx="1526380" cy="206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foto</a:t>
            </a:r>
            <a:r>
              <a:rPr lang="en-US" sz="800" dirty="0" smtClean="0"/>
              <a:t>: Michael </a:t>
            </a:r>
            <a:r>
              <a:rPr lang="en-US" sz="800" dirty="0" err="1" smtClean="0"/>
              <a:t>Coghlan</a:t>
            </a:r>
            <a:r>
              <a:rPr lang="en-US" sz="800" dirty="0" smtClean="0"/>
              <a:t> @</a:t>
            </a:r>
            <a:r>
              <a:rPr lang="en-US" sz="800" dirty="0" err="1" smtClean="0"/>
              <a:t>flickr</a:t>
            </a:r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315912" y="6675437"/>
            <a:ext cx="6976590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European Parliament report on FCM regulation in October 2016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contact chemicals safety assessment.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341437"/>
            <a:ext cx="9070975" cy="438308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Authorized FCCs: </a:t>
            </a:r>
            <a:r>
              <a:rPr lang="en-US" dirty="0" smtClean="0">
                <a:solidFill>
                  <a:schemeClr val="tx1"/>
                </a:solidFill>
              </a:rPr>
              <a:t>ca. 2000</a:t>
            </a:r>
          </a:p>
          <a:p>
            <a:pPr marL="914400" lvl="1" indent="-514350">
              <a:buAutoNum type="arabicPeriod"/>
            </a:pPr>
            <a:r>
              <a:rPr lang="en-US" b="1" u="sng" dirty="0" smtClean="0"/>
              <a:t>Intentionally used substances in plastics </a:t>
            </a:r>
            <a:r>
              <a:rPr lang="en-US" u="sng" dirty="0" smtClean="0"/>
              <a:t>(ca. 937)</a:t>
            </a:r>
          </a:p>
          <a:p>
            <a:pPr lvl="2"/>
            <a:r>
              <a:rPr lang="en-US" dirty="0" smtClean="0"/>
              <a:t>Starting substances, additives (EU 10/2011)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EFSA </a:t>
            </a:r>
            <a:r>
              <a:rPr lang="en-US" dirty="0">
                <a:sym typeface="Wingdings" panose="05000000000000000000" pitchFamily="2" charset="2"/>
              </a:rPr>
              <a:t>scientific opinion, COM (DG SANTE) </a:t>
            </a:r>
            <a:r>
              <a:rPr lang="en-US" dirty="0" smtClean="0">
                <a:sym typeface="Wingdings" panose="05000000000000000000" pitchFamily="2" charset="2"/>
              </a:rPr>
              <a:t>authorizes</a:t>
            </a:r>
          </a:p>
          <a:p>
            <a:pPr marL="857250" lvl="1" indent="-457200">
              <a:buAutoNum type="arabicPeriod" startAt="2"/>
            </a:pPr>
            <a:r>
              <a:rPr lang="en-US" b="1" u="sng" dirty="0" smtClean="0">
                <a:sym typeface="Wingdings" panose="05000000000000000000" pitchFamily="2" charset="2"/>
              </a:rPr>
              <a:t>Intentionally used substances in non-harmonized FCMs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Some Member States require authorization for certain FCMs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Non-Authorized FCCs: </a:t>
            </a:r>
            <a:r>
              <a:rPr lang="en-US" dirty="0" smtClean="0">
                <a:solidFill>
                  <a:schemeClr val="tx1"/>
                </a:solidFill>
              </a:rPr>
              <a:t>more than 4500</a:t>
            </a:r>
            <a:endParaRPr lang="en-US" dirty="0">
              <a:solidFill>
                <a:schemeClr val="tx1"/>
              </a:solidFill>
            </a:endParaRPr>
          </a:p>
          <a:p>
            <a:pPr marL="857250" lvl="1" indent="-457200">
              <a:buAutoNum type="arabicPeriod" startAt="2"/>
            </a:pPr>
            <a:r>
              <a:rPr lang="en-US" b="1" u="sng" dirty="0">
                <a:sym typeface="Wingdings" panose="05000000000000000000" pitchFamily="2" charset="2"/>
              </a:rPr>
              <a:t>Intentionally </a:t>
            </a:r>
            <a:r>
              <a:rPr lang="en-US" b="1" u="sng" dirty="0" smtClean="0">
                <a:sym typeface="Wingdings" panose="05000000000000000000" pitchFamily="2" charset="2"/>
              </a:rPr>
              <a:t>used / intentionally formed substances in FCMs</a:t>
            </a:r>
            <a:endParaRPr lang="en-US" b="1" u="sng" dirty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Industry</a:t>
            </a:r>
            <a:endParaRPr lang="en-US" dirty="0">
              <a:sym typeface="Wingdings" panose="05000000000000000000" pitchFamily="2" charset="2"/>
            </a:endParaRPr>
          </a:p>
          <a:p>
            <a:pPr marL="914400" lvl="1" indent="-514350">
              <a:buAutoNum type="arabicPeriod"/>
            </a:pPr>
            <a:r>
              <a:rPr lang="en-US" b="1" u="sng" dirty="0" smtClean="0"/>
              <a:t>Non-intentionally added </a:t>
            </a:r>
            <a:r>
              <a:rPr lang="en-US" b="1" u="sng" dirty="0"/>
              <a:t>substances in </a:t>
            </a:r>
            <a:r>
              <a:rPr lang="en-US" b="1" u="sng" dirty="0" smtClean="0"/>
              <a:t>plastics and other FCMs</a:t>
            </a:r>
          </a:p>
          <a:p>
            <a:pPr lvl="2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Industry</a:t>
            </a:r>
          </a:p>
          <a:p>
            <a:pPr marL="914400" lvl="2" indent="0"/>
            <a:r>
              <a:rPr lang="en-US" dirty="0" smtClean="0">
                <a:sym typeface="Wingdings" panose="05000000000000000000" pitchFamily="2" charset="2"/>
              </a:rPr>
              <a:t>BUT: only possible for known substances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sz="1200" dirty="0" smtClean="0">
                <a:sym typeface="Wingdings" panose="05000000000000000000" pitchFamily="2" charset="2"/>
              </a:rPr>
              <a:t>Bradley and Coulier 2007 UK FSA report </a:t>
            </a:r>
            <a:r>
              <a:rPr lang="en-US" sz="1200" dirty="0"/>
              <a:t>FD07/01</a:t>
            </a:r>
            <a:endParaRPr lang="en-US" sz="1200" dirty="0" smtClean="0">
              <a:sym typeface="Wingdings" panose="05000000000000000000" pitchFamily="2" charset="2"/>
            </a:endParaRPr>
          </a:p>
          <a:p>
            <a:pPr marL="800100" lvl="2" indent="0"/>
            <a:endParaRPr lang="en-US" dirty="0"/>
          </a:p>
          <a:p>
            <a:pPr marL="800100" lvl="2" indent="0"/>
            <a:endParaRPr lang="en-US" dirty="0" smtClean="0"/>
          </a:p>
          <a:p>
            <a:pPr marL="800100" lvl="2" indent="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278" y="1169987"/>
            <a:ext cx="1909233" cy="143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145319" y="1491134"/>
            <a:ext cx="777048" cy="2488393"/>
          </a:xfrm>
          <a:prstGeom prst="rect">
            <a:avLst/>
          </a:prstGeom>
          <a:solidFill>
            <a:srgbClr val="FF9900">
              <a:alpha val="7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538720" y="1491134"/>
            <a:ext cx="1606600" cy="2488393"/>
          </a:xfrm>
          <a:prstGeom prst="rect">
            <a:avLst/>
          </a:prstGeom>
          <a:solidFill>
            <a:srgbClr val="800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500217" y="3557796"/>
            <a:ext cx="1084247" cy="3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dirty="0">
                <a:latin typeface="Calibri" panose="020F0502020204030204" pitchFamily="34" charset="0"/>
                <a:cs typeface="Arial" charset="0"/>
              </a:rPr>
              <a:t>foodstuff</a:t>
            </a: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17317" y="3557796"/>
            <a:ext cx="767814" cy="3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>
                <a:latin typeface="Calibri" panose="020F0502020204030204" pitchFamily="34" charset="0"/>
                <a:cs typeface="Arial" charset="0"/>
              </a:rPr>
              <a:t>bottle</a:t>
            </a:r>
            <a:endParaRPr lang="en-US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922368" y="1491134"/>
            <a:ext cx="1858615" cy="2488393"/>
          </a:xfrm>
          <a:prstGeom prst="rect">
            <a:avLst/>
          </a:prstGeom>
          <a:solidFill>
            <a:srgbClr val="3366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797421" y="3557796"/>
            <a:ext cx="904069" cy="3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794" tIns="50397" rIns="100794" bIns="50397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>
                <a:latin typeface="Calibri" panose="020F0502020204030204" pitchFamily="34" charset="0"/>
                <a:cs typeface="Arial" charset="0"/>
              </a:rPr>
              <a:t>outside</a:t>
            </a:r>
            <a:endParaRPr lang="en-US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5596847" y="1690625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607348" y="1984612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386834" y="1638127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5733356" y="2299599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5271327" y="2688082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5208323" y="2058109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5386834" y="2205103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7203447" y="2625085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20" name="Oval 22"/>
          <p:cNvSpPr>
            <a:spLocks noChangeArrowheads="1"/>
          </p:cNvSpPr>
          <p:nvPr/>
        </p:nvSpPr>
        <p:spPr bwMode="auto">
          <a:xfrm>
            <a:off x="6069376" y="2635584"/>
            <a:ext cx="147009" cy="146994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pic>
        <p:nvPicPr>
          <p:cNvPr id="22" name="Picture 20" descr="bottl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575" y="1417637"/>
            <a:ext cx="1155072" cy="265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2100130" y="2604086"/>
            <a:ext cx="504031" cy="50397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0794" tIns="50397" rIns="100794" bIns="50397" anchor="ctr"/>
          <a:lstStyle/>
          <a:p>
            <a:endParaRPr lang="sv-SE">
              <a:cs typeface="Arial" charset="0"/>
            </a:endParaRP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2667165" y="2856075"/>
            <a:ext cx="81905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0794" tIns="50397" rIns="100794" bIns="50397"/>
          <a:lstStyle/>
          <a:p>
            <a:endParaRPr lang="en-US"/>
          </a:p>
        </p:txBody>
      </p:sp>
      <p:sp>
        <p:nvSpPr>
          <p:cNvPr id="25" name="Rectangle 23"/>
          <p:cNvSpPr txBox="1">
            <a:spLocks noChangeArrowheads="1"/>
          </p:cNvSpPr>
          <p:nvPr/>
        </p:nvSpPr>
        <p:spPr bwMode="auto">
          <a:xfrm>
            <a:off x="672042" y="4139985"/>
            <a:ext cx="8904552" cy="255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695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2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1430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6002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0574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5146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10000"/>
              </a:lnSpc>
            </a:pPr>
            <a:r>
              <a:rPr lang="de-CH" b="1" kern="0" dirty="0" smtClean="0"/>
              <a:t>heat </a:t>
            </a:r>
            <a:r>
              <a:rPr lang="de-CH" sz="1700" kern="0" dirty="0" smtClean="0">
                <a:sym typeface="Wingdings" pitchFamily="2" charset="2"/>
              </a:rPr>
              <a:t>higher temperature increases leaching            </a:t>
            </a:r>
            <a:r>
              <a:rPr lang="de-CH" b="1" kern="0" dirty="0" smtClean="0"/>
              <a:t>time</a:t>
            </a:r>
            <a:r>
              <a:rPr lang="de-CH" sz="1700" b="1" kern="0" dirty="0" smtClean="0"/>
              <a:t> </a:t>
            </a:r>
            <a:r>
              <a:rPr lang="de-CH" sz="1700" kern="0" dirty="0" smtClean="0">
                <a:sym typeface="Wingdings" pitchFamily="2" charset="2"/>
              </a:rPr>
              <a:t>long storage time increases leaching</a:t>
            </a:r>
            <a:endParaRPr lang="de-CH" sz="1700" kern="0" dirty="0" smtClean="0"/>
          </a:p>
          <a:p>
            <a:pPr>
              <a:lnSpc>
                <a:spcPct val="110000"/>
              </a:lnSpc>
            </a:pPr>
            <a:r>
              <a:rPr lang="de-CH" b="1" kern="0" dirty="0"/>
              <a:t>f</a:t>
            </a:r>
            <a:r>
              <a:rPr lang="de-CH" b="1" kern="0" dirty="0" smtClean="0"/>
              <a:t>ood chemistry </a:t>
            </a:r>
            <a:r>
              <a:rPr lang="de-CH" sz="1700" kern="0" dirty="0" smtClean="0"/>
              <a:t>fatty foods, acidic foods, aqueous foods:</a:t>
            </a:r>
            <a:r>
              <a:rPr lang="de-CH" sz="1700" b="1" kern="0" dirty="0" smtClean="0">
                <a:sym typeface="Wingdings" pitchFamily="2" charset="2"/>
              </a:rPr>
              <a:t> it depends on food stuff what chemicals migrate from the packaging </a:t>
            </a:r>
          </a:p>
          <a:p>
            <a:pPr>
              <a:lnSpc>
                <a:spcPct val="110000"/>
              </a:lnSpc>
            </a:pPr>
            <a:r>
              <a:rPr lang="de-CH" b="1" kern="0" dirty="0" smtClean="0">
                <a:sym typeface="Wingdings" pitchFamily="2" charset="2"/>
              </a:rPr>
              <a:t>packaging size </a:t>
            </a:r>
            <a:r>
              <a:rPr lang="de-CH" sz="1700" kern="0" dirty="0" smtClean="0">
                <a:sym typeface="Wingdings" pitchFamily="2" charset="2"/>
              </a:rPr>
              <a:t>smaller packaging has proportionally larger surface </a:t>
            </a:r>
            <a:br>
              <a:rPr lang="de-CH" sz="1700" kern="0" dirty="0" smtClean="0">
                <a:sym typeface="Wingdings" pitchFamily="2" charset="2"/>
              </a:rPr>
            </a:br>
            <a:r>
              <a:rPr lang="de-CH" sz="1700" kern="0" dirty="0" smtClean="0">
                <a:sym typeface="Wingdings" pitchFamily="2" charset="2"/>
              </a:rPr>
              <a:t>area, more migration per volume of food</a:t>
            </a:r>
          </a:p>
        </p:txBody>
      </p:sp>
    </p:spTree>
    <p:extLst>
      <p:ext uri="{BB962C8B-B14F-4D97-AF65-F5344CB8AC3E}">
        <p14:creationId xmlns:p14="http://schemas.microsoft.com/office/powerpoint/2010/main" val="128010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2 -3.33333E-6 L -0.17708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3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1875 0.002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75" y="13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1125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11562 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20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0625 -0.002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2.22222E-6 L 3.33333E-6 -2.22222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1667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28021 -0.0083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10" y="-41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13 0.05417 L -0.05416 0.029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65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20" grpId="0" animBg="1"/>
      <p:bldP spid="20" grpId="1" animBg="1"/>
      <p:bldP spid="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potentially migrating from FCMs: Information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EFSA ESCO working group list, 2011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Inventories: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Plastics: EU regulation 10/2011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Printing inks: Swiss ordinance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Council of Europe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US Food and Drug administration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1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of concern in food contact materials 2014.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Comparison of FCM substance inventories Europe and US to TEDX and SIN list databases.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Analysis found 175 </a:t>
            </a:r>
            <a:r>
              <a:rPr lang="en-US" dirty="0"/>
              <a:t>chemicals of </a:t>
            </a:r>
            <a:r>
              <a:rPr lang="en-US" dirty="0" smtClean="0"/>
              <a:t>concern for FCM use.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assessment of migration.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2" y="3246437"/>
            <a:ext cx="4669624" cy="35810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92112" y="6827837"/>
            <a:ext cx="682307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Geueke et al. (2014) “</a:t>
            </a:r>
            <a:r>
              <a:rPr lang="en-US" sz="1100" dirty="0"/>
              <a:t>Food contact substances and chemicals of concern: a comparison of inventories. </a:t>
            </a:r>
            <a:r>
              <a:rPr lang="it-IT" sz="1100" dirty="0"/>
              <a:t>Food Addit Contam A.31:1438-1450.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4841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of concern on FCM lists.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Conference on Food &amp; Beverage Packaging  | Rome, Italy     13 June 2016</a:t>
            </a:r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503238" y="1562100"/>
            <a:ext cx="7503368" cy="4919920"/>
            <a:chOff x="755576" y="885344"/>
            <a:chExt cx="7503368" cy="4919920"/>
          </a:xfrm>
        </p:grpSpPr>
        <p:sp>
          <p:nvSpPr>
            <p:cNvPr id="8" name="Rechteck 4"/>
            <p:cNvSpPr/>
            <p:nvPr/>
          </p:nvSpPr>
          <p:spPr>
            <a:xfrm rot="16200000" flipH="1">
              <a:off x="4070551" y="1921547"/>
              <a:ext cx="1378439" cy="53984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hteck 5"/>
            <p:cNvSpPr/>
            <p:nvPr/>
          </p:nvSpPr>
          <p:spPr>
            <a:xfrm rot="16200000" flipH="1">
              <a:off x="4072111" y="399275"/>
              <a:ext cx="1378439" cy="53984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hteck 6"/>
            <p:cNvSpPr/>
            <p:nvPr/>
          </p:nvSpPr>
          <p:spPr>
            <a:xfrm rot="16200000" flipH="1">
              <a:off x="4069957" y="-1111866"/>
              <a:ext cx="1378439" cy="53984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Gerade Verbindung 7"/>
            <p:cNvCxnSpPr/>
            <p:nvPr/>
          </p:nvCxnSpPr>
          <p:spPr>
            <a:xfrm rot="16200000" flipH="1">
              <a:off x="4729186" y="-1566256"/>
              <a:ext cx="0" cy="5338462"/>
            </a:xfrm>
            <a:prstGeom prst="line">
              <a:avLst/>
            </a:prstGeom>
            <a:ln w="190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8"/>
            <p:cNvCxnSpPr/>
            <p:nvPr/>
          </p:nvCxnSpPr>
          <p:spPr>
            <a:xfrm rot="16200000" flipH="1">
              <a:off x="4624216" y="-1149211"/>
              <a:ext cx="0" cy="5128522"/>
            </a:xfrm>
            <a:prstGeom prst="line">
              <a:avLst/>
            </a:prstGeom>
            <a:ln w="1905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9"/>
            <p:cNvCxnSpPr/>
            <p:nvPr/>
          </p:nvCxnSpPr>
          <p:spPr>
            <a:xfrm rot="16200000" flipH="1">
              <a:off x="2874220" y="945395"/>
              <a:ext cx="0" cy="1628531"/>
            </a:xfrm>
            <a:prstGeom prst="line">
              <a:avLst/>
            </a:prstGeom>
            <a:ln w="1905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0"/>
            <p:cNvCxnSpPr/>
            <p:nvPr/>
          </p:nvCxnSpPr>
          <p:spPr>
            <a:xfrm rot="16200000" flipH="1">
              <a:off x="7293446" y="1654690"/>
              <a:ext cx="0" cy="209940"/>
            </a:xfrm>
            <a:prstGeom prst="line">
              <a:avLst/>
            </a:prstGeom>
            <a:ln w="1905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1"/>
            <p:cNvCxnSpPr/>
            <p:nvPr/>
          </p:nvCxnSpPr>
          <p:spPr>
            <a:xfrm rot="16200000" flipH="1">
              <a:off x="2599799" y="1564426"/>
              <a:ext cx="0" cy="1079689"/>
            </a:xfrm>
            <a:prstGeom prst="line">
              <a:avLst/>
            </a:prstGeom>
            <a:ln w="190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2"/>
            <p:cNvCxnSpPr/>
            <p:nvPr/>
          </p:nvCxnSpPr>
          <p:spPr>
            <a:xfrm rot="16200000" flipH="1">
              <a:off x="3718477" y="2074278"/>
              <a:ext cx="0" cy="59983"/>
            </a:xfrm>
            <a:prstGeom prst="line">
              <a:avLst/>
            </a:prstGeom>
            <a:ln w="190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3"/>
            <p:cNvCxnSpPr/>
            <p:nvPr/>
          </p:nvCxnSpPr>
          <p:spPr>
            <a:xfrm rot="16200000" flipH="1">
              <a:off x="2914708" y="1706768"/>
              <a:ext cx="0" cy="1709508"/>
            </a:xfrm>
            <a:prstGeom prst="line">
              <a:avLst/>
            </a:prstGeom>
            <a:ln w="190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4"/>
            <p:cNvCxnSpPr/>
            <p:nvPr/>
          </p:nvCxnSpPr>
          <p:spPr>
            <a:xfrm rot="16200000" flipH="1">
              <a:off x="2839730" y="2126356"/>
              <a:ext cx="0" cy="1559551"/>
            </a:xfrm>
            <a:prstGeom prst="line">
              <a:avLst/>
            </a:prstGeom>
            <a:ln w="19050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5"/>
            <p:cNvCxnSpPr/>
            <p:nvPr/>
          </p:nvCxnSpPr>
          <p:spPr>
            <a:xfrm rot="16200000" flipH="1">
              <a:off x="2314881" y="2995816"/>
              <a:ext cx="0" cy="509853"/>
            </a:xfrm>
            <a:prstGeom prst="line">
              <a:avLst/>
            </a:prstGeom>
            <a:ln w="1905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6"/>
            <p:cNvCxnSpPr/>
            <p:nvPr/>
          </p:nvCxnSpPr>
          <p:spPr>
            <a:xfrm rot="16200000" flipH="1">
              <a:off x="3694658" y="3175764"/>
              <a:ext cx="0" cy="149957"/>
            </a:xfrm>
            <a:prstGeom prst="line">
              <a:avLst/>
            </a:prstGeom>
            <a:ln w="1905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17"/>
            <p:cNvCxnSpPr/>
            <p:nvPr/>
          </p:nvCxnSpPr>
          <p:spPr>
            <a:xfrm rot="16200000" flipH="1">
              <a:off x="2224909" y="3430400"/>
              <a:ext cx="0" cy="329905"/>
            </a:xfrm>
            <a:prstGeom prst="line">
              <a:avLst/>
            </a:prstGeom>
            <a:ln w="190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18"/>
            <p:cNvCxnSpPr/>
            <p:nvPr/>
          </p:nvCxnSpPr>
          <p:spPr>
            <a:xfrm rot="16200000" flipH="1">
              <a:off x="2209914" y="3953901"/>
              <a:ext cx="0" cy="299915"/>
            </a:xfrm>
            <a:prstGeom prst="line">
              <a:avLst/>
            </a:prstGeom>
            <a:ln w="190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19"/>
            <p:cNvCxnSpPr/>
            <p:nvPr/>
          </p:nvCxnSpPr>
          <p:spPr>
            <a:xfrm rot="16200000" flipH="1">
              <a:off x="2194919" y="4313505"/>
              <a:ext cx="0" cy="269923"/>
            </a:xfrm>
            <a:prstGeom prst="line">
              <a:avLst/>
            </a:prstGeom>
            <a:ln w="190500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0"/>
            <p:cNvCxnSpPr/>
            <p:nvPr/>
          </p:nvCxnSpPr>
          <p:spPr>
            <a:xfrm rot="16200000" flipH="1">
              <a:off x="2149956" y="4703077"/>
              <a:ext cx="0" cy="180000"/>
            </a:xfrm>
            <a:prstGeom prst="line">
              <a:avLst/>
            </a:prstGeom>
            <a:ln w="1905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2"/>
            <p:cNvSpPr txBox="1"/>
            <p:nvPr/>
          </p:nvSpPr>
          <p:spPr>
            <a:xfrm>
              <a:off x="1186433" y="886661"/>
              <a:ext cx="863057" cy="1403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CH" sz="2130" smtClean="0">
                  <a:solidFill>
                    <a:srgbClr val="C00000"/>
                  </a:solidFill>
                </a:rPr>
                <a:t>SIN</a:t>
              </a:r>
            </a:p>
            <a:p>
              <a:pPr algn="r"/>
              <a:r>
                <a:rPr lang="de-CH" sz="2130" smtClean="0">
                  <a:solidFill>
                    <a:srgbClr val="FFC000"/>
                  </a:solidFill>
                </a:rPr>
                <a:t>FACET</a:t>
              </a:r>
            </a:p>
            <a:p>
              <a:pPr algn="r"/>
              <a:r>
                <a:rPr lang="de-CH" sz="2130" smtClean="0">
                  <a:solidFill>
                    <a:srgbClr val="92D050"/>
                  </a:solidFill>
                </a:rPr>
                <a:t>ESCO</a:t>
              </a:r>
            </a:p>
            <a:p>
              <a:pPr algn="r"/>
              <a:r>
                <a:rPr lang="de-CH" sz="2130" smtClean="0">
                  <a:solidFill>
                    <a:srgbClr val="00B0F0"/>
                  </a:solidFill>
                </a:rPr>
                <a:t>Union</a:t>
              </a:r>
              <a:endParaRPr lang="en-US" sz="2130">
                <a:solidFill>
                  <a:srgbClr val="00B0F0"/>
                </a:solidFill>
              </a:endParaRPr>
            </a:p>
          </p:txBody>
        </p:sp>
        <p:sp>
          <p:nvSpPr>
            <p:cNvPr id="26" name="Textfeld 23"/>
            <p:cNvSpPr txBox="1"/>
            <p:nvPr/>
          </p:nvSpPr>
          <p:spPr>
            <a:xfrm>
              <a:off x="1196895" y="2380669"/>
              <a:ext cx="863057" cy="1403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CH" sz="2130" smtClean="0">
                  <a:solidFill>
                    <a:srgbClr val="C00000"/>
                  </a:solidFill>
                </a:rPr>
                <a:t>SVHC</a:t>
              </a:r>
            </a:p>
            <a:p>
              <a:pPr algn="r"/>
              <a:r>
                <a:rPr lang="de-CH" sz="2130" smtClean="0">
                  <a:solidFill>
                    <a:srgbClr val="FFC000"/>
                  </a:solidFill>
                </a:rPr>
                <a:t>FACET</a:t>
              </a:r>
            </a:p>
            <a:p>
              <a:pPr algn="r"/>
              <a:r>
                <a:rPr lang="de-CH" sz="2130" smtClean="0">
                  <a:solidFill>
                    <a:srgbClr val="92D050"/>
                  </a:solidFill>
                </a:rPr>
                <a:t>ESCO</a:t>
              </a:r>
            </a:p>
            <a:p>
              <a:pPr algn="r"/>
              <a:r>
                <a:rPr lang="de-CH" sz="2130" smtClean="0">
                  <a:solidFill>
                    <a:srgbClr val="00B0F0"/>
                  </a:solidFill>
                </a:rPr>
                <a:t>Union</a:t>
              </a:r>
              <a:endParaRPr lang="en-US" sz="2130">
                <a:solidFill>
                  <a:srgbClr val="00B0F0"/>
                </a:solidFill>
              </a:endParaRPr>
            </a:p>
          </p:txBody>
        </p:sp>
        <p:sp>
          <p:nvSpPr>
            <p:cNvPr id="27" name="Textfeld 24"/>
            <p:cNvSpPr txBox="1"/>
            <p:nvPr/>
          </p:nvSpPr>
          <p:spPr>
            <a:xfrm>
              <a:off x="755576" y="3872981"/>
              <a:ext cx="1310680" cy="1403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CH" sz="2130" smtClean="0">
                  <a:solidFill>
                    <a:srgbClr val="C00000"/>
                  </a:solidFill>
                </a:rPr>
                <a:t>Annex XIV</a:t>
              </a:r>
            </a:p>
            <a:p>
              <a:pPr algn="r"/>
              <a:r>
                <a:rPr lang="de-CH" sz="2130" smtClean="0">
                  <a:solidFill>
                    <a:srgbClr val="FFC000"/>
                  </a:solidFill>
                </a:rPr>
                <a:t>FACET</a:t>
              </a:r>
            </a:p>
            <a:p>
              <a:pPr algn="r"/>
              <a:r>
                <a:rPr lang="de-CH" sz="2130" smtClean="0">
                  <a:solidFill>
                    <a:srgbClr val="92D050"/>
                  </a:solidFill>
                </a:rPr>
                <a:t>ESCO</a:t>
              </a:r>
            </a:p>
            <a:p>
              <a:pPr algn="r"/>
              <a:r>
                <a:rPr lang="de-CH" sz="2130" smtClean="0">
                  <a:solidFill>
                    <a:srgbClr val="00B0F0"/>
                  </a:solidFill>
                </a:rPr>
                <a:t>Union</a:t>
              </a:r>
              <a:endParaRPr lang="en-US" sz="2130">
                <a:solidFill>
                  <a:srgbClr val="00B0F0"/>
                </a:solidFill>
              </a:endParaRPr>
            </a:p>
          </p:txBody>
        </p:sp>
        <p:sp>
          <p:nvSpPr>
            <p:cNvPr id="28" name="Textfeld 26"/>
            <p:cNvSpPr txBox="1"/>
            <p:nvPr/>
          </p:nvSpPr>
          <p:spPr>
            <a:xfrm>
              <a:off x="7524120" y="885344"/>
              <a:ext cx="734496" cy="1403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130" dirty="0" smtClean="0">
                  <a:solidFill>
                    <a:srgbClr val="C00000"/>
                  </a:solidFill>
                </a:rPr>
                <a:t>180</a:t>
              </a:r>
            </a:p>
            <a:p>
              <a:r>
                <a:rPr lang="de-CH" sz="2130" dirty="0" smtClean="0">
                  <a:solidFill>
                    <a:srgbClr val="FFC000"/>
                  </a:solidFill>
                </a:rPr>
                <a:t>171</a:t>
              </a:r>
            </a:p>
            <a:p>
              <a:r>
                <a:rPr lang="de-CH" sz="2130" dirty="0" smtClean="0">
                  <a:solidFill>
                    <a:srgbClr val="92D050"/>
                  </a:solidFill>
                </a:rPr>
                <a:t>54+7</a:t>
              </a:r>
            </a:p>
            <a:p>
              <a:r>
                <a:rPr lang="de-CH" sz="2130" dirty="0" smtClean="0">
                  <a:solidFill>
                    <a:srgbClr val="00B0F0"/>
                  </a:solidFill>
                </a:rPr>
                <a:t>36+2</a:t>
              </a:r>
              <a:endParaRPr lang="en-US" sz="2130" dirty="0">
                <a:solidFill>
                  <a:srgbClr val="00B0F0"/>
                </a:solidFill>
              </a:endParaRPr>
            </a:p>
          </p:txBody>
        </p:sp>
        <p:sp>
          <p:nvSpPr>
            <p:cNvPr id="29" name="Textfeld 27"/>
            <p:cNvSpPr txBox="1"/>
            <p:nvPr/>
          </p:nvSpPr>
          <p:spPr>
            <a:xfrm>
              <a:off x="7524448" y="2380661"/>
              <a:ext cx="734496" cy="1403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130" smtClean="0">
                  <a:solidFill>
                    <a:srgbClr val="C00000"/>
                  </a:solidFill>
                </a:rPr>
                <a:t>57</a:t>
              </a:r>
            </a:p>
            <a:p>
              <a:r>
                <a:rPr lang="de-CH" sz="2130" smtClean="0">
                  <a:solidFill>
                    <a:srgbClr val="FFC000"/>
                  </a:solidFill>
                </a:rPr>
                <a:t>52</a:t>
              </a:r>
            </a:p>
            <a:p>
              <a:r>
                <a:rPr lang="de-CH" sz="2130" smtClean="0">
                  <a:solidFill>
                    <a:srgbClr val="92D050"/>
                  </a:solidFill>
                </a:rPr>
                <a:t>17+5</a:t>
              </a:r>
            </a:p>
            <a:p>
              <a:r>
                <a:rPr lang="de-CH" sz="2130" smtClean="0">
                  <a:solidFill>
                    <a:srgbClr val="00B0F0"/>
                  </a:solidFill>
                </a:rPr>
                <a:t>11</a:t>
              </a:r>
              <a:endParaRPr lang="en-US" sz="2130">
                <a:solidFill>
                  <a:srgbClr val="00B0F0"/>
                </a:solidFill>
              </a:endParaRPr>
            </a:p>
          </p:txBody>
        </p:sp>
        <p:sp>
          <p:nvSpPr>
            <p:cNvPr id="30" name="Textfeld 28"/>
            <p:cNvSpPr txBox="1"/>
            <p:nvPr/>
          </p:nvSpPr>
          <p:spPr>
            <a:xfrm>
              <a:off x="7524448" y="3874661"/>
              <a:ext cx="596638" cy="14034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130" smtClean="0">
                  <a:solidFill>
                    <a:srgbClr val="C00000"/>
                  </a:solidFill>
                </a:rPr>
                <a:t>10</a:t>
              </a:r>
            </a:p>
            <a:p>
              <a:r>
                <a:rPr lang="de-CH" sz="2130" smtClean="0">
                  <a:solidFill>
                    <a:srgbClr val="FFC000"/>
                  </a:solidFill>
                </a:rPr>
                <a:t>9</a:t>
              </a:r>
            </a:p>
            <a:p>
              <a:r>
                <a:rPr lang="de-CH" sz="2130" smtClean="0">
                  <a:solidFill>
                    <a:srgbClr val="92D050"/>
                  </a:solidFill>
                </a:rPr>
                <a:t>6+1</a:t>
              </a:r>
            </a:p>
            <a:p>
              <a:r>
                <a:rPr lang="de-CH" sz="2130" smtClean="0">
                  <a:solidFill>
                    <a:srgbClr val="00B0F0"/>
                  </a:solidFill>
                </a:rPr>
                <a:t>4</a:t>
              </a:r>
              <a:endParaRPr lang="en-US" sz="2130">
                <a:solidFill>
                  <a:srgbClr val="00B0F0"/>
                </a:solidFill>
              </a:endParaRPr>
            </a:p>
          </p:txBody>
        </p:sp>
        <p:cxnSp>
          <p:nvCxnSpPr>
            <p:cNvPr id="31" name="Gerade Verbindung 29"/>
            <p:cNvCxnSpPr/>
            <p:nvPr/>
          </p:nvCxnSpPr>
          <p:spPr>
            <a:xfrm rot="16200000" flipH="1">
              <a:off x="2125657" y="5037716"/>
              <a:ext cx="0" cy="118800"/>
            </a:xfrm>
            <a:prstGeom prst="line">
              <a:avLst/>
            </a:prstGeom>
            <a:ln w="190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0"/>
            <p:cNvCxnSpPr/>
            <p:nvPr/>
          </p:nvCxnSpPr>
          <p:spPr>
            <a:xfrm rot="16200000" flipH="1">
              <a:off x="2339888" y="4778677"/>
              <a:ext cx="0" cy="28800"/>
            </a:xfrm>
            <a:prstGeom prst="line">
              <a:avLst/>
            </a:prstGeom>
            <a:ln w="1905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1"/>
            <p:cNvCxnSpPr/>
            <p:nvPr/>
          </p:nvCxnSpPr>
          <p:spPr>
            <a:xfrm rot="16200000" flipH="1">
              <a:off x="4766256" y="2901174"/>
              <a:ext cx="0" cy="5400000"/>
            </a:xfrm>
            <a:prstGeom prst="line">
              <a:avLst/>
            </a:prstGeom>
            <a:ln w="190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32"/>
            <p:cNvSpPr txBox="1"/>
            <p:nvPr/>
          </p:nvSpPr>
          <p:spPr>
            <a:xfrm>
              <a:off x="1719686" y="5385149"/>
              <a:ext cx="346570" cy="420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e-CH" sz="2130" smtClean="0">
                  <a:sym typeface="Symbol"/>
                </a:rPr>
                <a:t></a:t>
              </a:r>
              <a:endParaRPr lang="en-US" sz="2130"/>
            </a:p>
          </p:txBody>
        </p:sp>
        <p:sp>
          <p:nvSpPr>
            <p:cNvPr id="35" name="Textfeld 33"/>
            <p:cNvSpPr txBox="1"/>
            <p:nvPr/>
          </p:nvSpPr>
          <p:spPr>
            <a:xfrm>
              <a:off x="7524120" y="5385149"/>
              <a:ext cx="598241" cy="4201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130" smtClean="0"/>
                <a:t>180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425958" y="6751637"/>
            <a:ext cx="690035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ym typeface="Wingdings" panose="05000000000000000000" pitchFamily="2" charset="2"/>
              </a:rPr>
              <a:t>Geueke and Muncke </a:t>
            </a:r>
            <a:r>
              <a:rPr lang="en-US" sz="1100" dirty="0" smtClean="0">
                <a:sym typeface="Wingdings" panose="05000000000000000000" pitchFamily="2" charset="2"/>
              </a:rPr>
              <a:t>(submitted) “Substances of very high concern in food contact materials: Migration and regulatory background.”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758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PF CI Present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FPF CI Presentation</Template>
  <TotalTime>21899</TotalTime>
  <Words>1368</Words>
  <Application>Microsoft Office PowerPoint</Application>
  <PresentationFormat>Custom</PresentationFormat>
  <Paragraphs>308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FPF CI Presentation</vt:lpstr>
      <vt:lpstr>Food contact materials as source of chemical food contaminants</vt:lpstr>
      <vt:lpstr>Food contact terms.</vt:lpstr>
      <vt:lpstr>Food contact chemicals.</vt:lpstr>
      <vt:lpstr>EU Regulation.</vt:lpstr>
      <vt:lpstr>Food contact chemicals safety assessment.</vt:lpstr>
      <vt:lpstr>Migration. </vt:lpstr>
      <vt:lpstr>Chemicals potentially migrating from FCMs: Information sources</vt:lpstr>
      <vt:lpstr>Chemicals of concern in food contact materials 2014.</vt:lpstr>
      <vt:lpstr>Chemicals of concern on FCM lists.</vt:lpstr>
      <vt:lpstr>10 FCM substances on Annex XIV.</vt:lpstr>
      <vt:lpstr>Challenges for risk assessment</vt:lpstr>
      <vt:lpstr>1. Chemical analysis </vt:lpstr>
      <vt:lpstr>2. Hazard characterization of migrating substance</vt:lpstr>
      <vt:lpstr>3. Exposure data</vt:lpstr>
      <vt:lpstr>PowerPoint Presentation</vt:lpstr>
      <vt:lpstr>Mixture Toxicity:  „Something from Nothing“</vt:lpstr>
      <vt:lpstr>Typical hormone dose-response.</vt:lpstr>
      <vt:lpstr>Endocrine Disrupting Chemicals (EDCs).</vt:lpstr>
      <vt:lpstr>Conclusions.</vt:lpstr>
      <vt:lpstr>Thank you!</vt:lpstr>
    </vt:vector>
  </TitlesOfParts>
  <Company>FoodPackagingForum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Food Packaging Forum:  A new science communication initiative</dc:title>
  <dc:creator>Jane Muncke</dc:creator>
  <cp:lastModifiedBy>omics</cp:lastModifiedBy>
  <cp:revision>426</cp:revision>
  <cp:lastPrinted>2016-06-10T07:32:00Z</cp:lastPrinted>
  <dcterms:created xsi:type="dcterms:W3CDTF">2012-10-18T16:26:57Z</dcterms:created>
  <dcterms:modified xsi:type="dcterms:W3CDTF">2016-06-13T13:59:55Z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225075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D5.0.8</vt:lpwstr>
  </property>
</Properties>
</file>