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36"/>
  </p:notesMasterIdLst>
  <p:sldIdLst>
    <p:sldId id="257" r:id="rId3"/>
    <p:sldId id="281" r:id="rId4"/>
    <p:sldId id="263" r:id="rId5"/>
    <p:sldId id="264" r:id="rId6"/>
    <p:sldId id="288" r:id="rId7"/>
    <p:sldId id="289" r:id="rId8"/>
    <p:sldId id="299" r:id="rId9"/>
    <p:sldId id="287" r:id="rId10"/>
    <p:sldId id="290" r:id="rId11"/>
    <p:sldId id="291" r:id="rId12"/>
    <p:sldId id="292" r:id="rId13"/>
    <p:sldId id="298" r:id="rId14"/>
    <p:sldId id="304" r:id="rId15"/>
    <p:sldId id="301" r:id="rId16"/>
    <p:sldId id="302" r:id="rId17"/>
    <p:sldId id="267" r:id="rId18"/>
    <p:sldId id="268" r:id="rId19"/>
    <p:sldId id="279" r:id="rId20"/>
    <p:sldId id="269" r:id="rId21"/>
    <p:sldId id="270" r:id="rId22"/>
    <p:sldId id="286" r:id="rId23"/>
    <p:sldId id="271" r:id="rId24"/>
    <p:sldId id="272" r:id="rId25"/>
    <p:sldId id="258" r:id="rId26"/>
    <p:sldId id="296" r:id="rId27"/>
    <p:sldId id="273" r:id="rId28"/>
    <p:sldId id="274" r:id="rId29"/>
    <p:sldId id="259" r:id="rId30"/>
    <p:sldId id="294" r:id="rId31"/>
    <p:sldId id="293" r:id="rId32"/>
    <p:sldId id="275" r:id="rId33"/>
    <p:sldId id="276" r:id="rId34"/>
    <p:sldId id="303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1" d="100"/>
          <a:sy n="91" d="100"/>
        </p:scale>
        <p:origin x="-32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67" d="100"/>
        <a:sy n="167" d="100"/>
      </p:scale>
      <p:origin x="0" y="12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package" Target="../embeddings/Microsoft_Excel_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002-002</c:v>
                </c:pt>
                <c:pt idx="1">
                  <c:v>002-017</c:v>
                </c:pt>
                <c:pt idx="2">
                  <c:v>002-010</c:v>
                </c:pt>
                <c:pt idx="3">
                  <c:v>002-019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8.0</c:v>
                </c:pt>
                <c:pt idx="1">
                  <c:v>19.0</c:v>
                </c:pt>
                <c:pt idx="2">
                  <c:v>5.0</c:v>
                </c:pt>
                <c:pt idx="3">
                  <c:v>8.0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965731544"/>
        <c:axId val="-1965728552"/>
      </c:barChart>
      <c:catAx>
        <c:axId val="-1965731544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 algn="r">
              <a:defRPr sz="1400" kern="1200">
                <a:latin typeface="Avenir Medium"/>
              </a:defRPr>
            </a:pPr>
            <a:endParaRPr lang="en-US"/>
          </a:p>
        </c:txPr>
        <c:crossAx val="-1965728552"/>
        <c:crosses val="autoZero"/>
        <c:auto val="1"/>
        <c:lblAlgn val="ctr"/>
        <c:lblOffset val="100"/>
        <c:noMultiLvlLbl val="0"/>
      </c:catAx>
      <c:valAx>
        <c:axId val="-1965728552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Avenir Medium"/>
              </a:defRPr>
            </a:pPr>
            <a:endParaRPr lang="en-US"/>
          </a:p>
        </c:txPr>
        <c:crossAx val="-1965731544"/>
        <c:crosses val="autoZero"/>
        <c:crossBetween val="between"/>
        <c:majorUnit val="4.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6DA4B4-B107-6D42-BE4A-16229D0F3653}" type="datetimeFigureOut">
              <a:rPr lang="en-US" smtClean="0"/>
              <a:t>10/25/15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CA2EC0-A21E-EC4C-A4D0-4CDB146A1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261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73FE7-B334-204B-9999-4EC47680162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5701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0B4CAB-2D43-47D7-B5E4-317D8D4A992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4227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73FE7-B334-204B-9999-4EC47680162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4684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0B4CAB-2D43-47D7-B5E4-317D8D4A992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7719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4536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9831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5199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1586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  <a:ea typeface="MS PGothic" charset="0"/>
              <a:cs typeface="ＭＳ Ｐゴシック" charset="0"/>
            </a:endParaRP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883" indent="-285724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898" indent="-22858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057" indent="-22858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217" indent="-22858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376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535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695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854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DBB8127-AC6B-BE44-B8EC-6BF1A7063F1F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13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0B4CAB-2D43-47D7-B5E4-317D8D4A992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9903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0B4CAB-2D43-47D7-B5E4-317D8D4A992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733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13E831-FA07-4AEA-88E3-8354C403D05D}" type="datetime1">
              <a:rPr lang="en-US">
                <a:solidFill>
                  <a:prstClr val="black"/>
                </a:solidFill>
                <a:latin typeface="Calibri"/>
              </a:rPr>
              <a:pPr/>
              <a:t>10/25/15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52345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39A61A9-CB9F-431C-A3F7-877DE50D7355}" type="datetime1">
              <a:rPr lang="en-US">
                <a:solidFill>
                  <a:prstClr val="black"/>
                </a:solidFill>
                <a:latin typeface="Calibri"/>
              </a:rPr>
              <a:pPr/>
              <a:t>10/25/15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3234B-F661-8448-A8E6-F426E41EEA1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9426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2E15551-B036-4D7E-8F4D-8FC999A8B918}" type="datetime1">
              <a:rPr lang="en-US">
                <a:solidFill>
                  <a:prstClr val="black"/>
                </a:solidFill>
                <a:latin typeface="Calibri"/>
              </a:rPr>
              <a:pPr/>
              <a:t>10/25/15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3234B-F661-8448-A8E6-F426E41EEA1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24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100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BAA8F42-B506-4B7D-9E91-9F51DF1795DD}" type="datetimeFigureOut">
              <a:rPr lang="en-US" smtClean="0">
                <a:solidFill>
                  <a:prstClr val="white"/>
                </a:solidFill>
                <a:latin typeface="Calibri"/>
              </a:rPr>
              <a:pPr/>
              <a:t>10/25/15</a:t>
            </a:fld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43E8A8C-199C-461E-B7CE-A0D8FB64D161}" type="slidenum">
              <a:rPr lang="en-US" smtClean="0">
                <a:solidFill>
                  <a:prstClr val="white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26068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A8F42-B506-4B7D-9E91-9F51DF1795DD}" type="datetimeFigureOut">
              <a:rPr lang="en-US" smtClean="0">
                <a:solidFill>
                  <a:prstClr val="white"/>
                </a:solidFill>
                <a:latin typeface="Calibri"/>
              </a:rPr>
              <a:pPr/>
              <a:t>10/25/15</a:t>
            </a:fld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E8A8C-199C-461E-B7CE-A0D8FB64D161}" type="slidenum">
              <a:rPr lang="en-US" smtClean="0">
                <a:solidFill>
                  <a:prstClr val="white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01690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02418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5240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A8F42-B506-4B7D-9E91-9F51DF1795DD}" type="datetimeFigureOut">
              <a:rPr lang="en-US" smtClean="0">
                <a:solidFill>
                  <a:prstClr val="white"/>
                </a:solidFill>
                <a:latin typeface="Calibri"/>
              </a:rPr>
              <a:pPr/>
              <a:t>10/25/15</a:t>
            </a:fld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E8A8C-199C-461E-B7CE-A0D8FB64D161}" type="slidenum">
              <a:rPr lang="en-US" smtClean="0">
                <a:solidFill>
                  <a:prstClr val="white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4988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457200"/>
            <a:ext cx="5943600" cy="427038"/>
          </a:xfrm>
        </p:spPr>
        <p:txBody>
          <a:bodyPr anchor="ctr"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45259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295400"/>
            <a:ext cx="4038600" cy="45259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A8F42-B506-4B7D-9E91-9F51DF1795DD}" type="datetimeFigureOut">
              <a:rPr lang="en-US" smtClean="0">
                <a:solidFill>
                  <a:prstClr val="white"/>
                </a:solidFill>
                <a:latin typeface="Calibri"/>
              </a:rPr>
              <a:pPr/>
              <a:t>10/25/15</a:t>
            </a:fld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E8A8C-199C-461E-B7CE-A0D8FB64D161}" type="slidenum">
              <a:rPr lang="en-US" smtClean="0">
                <a:solidFill>
                  <a:prstClr val="white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99723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457200"/>
            <a:ext cx="5638800" cy="427038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4040188" cy="346075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52600"/>
            <a:ext cx="4040188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295400"/>
            <a:ext cx="4041775" cy="346075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1752600"/>
            <a:ext cx="4041775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A8F42-B506-4B7D-9E91-9F51DF1795DD}" type="datetimeFigureOut">
              <a:rPr lang="en-US" smtClean="0">
                <a:solidFill>
                  <a:prstClr val="white"/>
                </a:solidFill>
                <a:latin typeface="Calibri"/>
              </a:rPr>
              <a:pPr/>
              <a:t>10/25/15</a:t>
            </a:fld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E8A8C-199C-461E-B7CE-A0D8FB64D161}" type="slidenum">
              <a:rPr lang="en-US" smtClean="0">
                <a:solidFill>
                  <a:prstClr val="white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45923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A8F42-B506-4B7D-9E91-9F51DF1795DD}" type="datetimeFigureOut">
              <a:rPr lang="en-US" smtClean="0">
                <a:solidFill>
                  <a:prstClr val="white"/>
                </a:solidFill>
                <a:latin typeface="Calibri"/>
              </a:rPr>
              <a:pPr/>
              <a:t>10/25/15</a:t>
            </a:fld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E8A8C-199C-461E-B7CE-A0D8FB64D161}" type="slidenum">
              <a:rPr lang="en-US" smtClean="0">
                <a:solidFill>
                  <a:prstClr val="white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5520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A8F42-B506-4B7D-9E91-9F51DF1795DD}" type="datetimeFigureOut">
              <a:rPr lang="en-US" smtClean="0">
                <a:solidFill>
                  <a:prstClr val="white"/>
                </a:solidFill>
                <a:latin typeface="Calibri"/>
              </a:rPr>
              <a:pPr/>
              <a:t>10/25/15</a:t>
            </a:fld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E8A8C-199C-461E-B7CE-A0D8FB64D161}" type="slidenum">
              <a:rPr lang="en-US" smtClean="0">
                <a:solidFill>
                  <a:prstClr val="white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76139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381000"/>
            <a:ext cx="5867400" cy="7048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295400"/>
            <a:ext cx="5111750" cy="50292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95400"/>
            <a:ext cx="3008313" cy="50292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A8F42-B506-4B7D-9E91-9F51DF1795DD}" type="datetimeFigureOut">
              <a:rPr lang="en-US" smtClean="0">
                <a:solidFill>
                  <a:prstClr val="white"/>
                </a:solidFill>
                <a:latin typeface="Calibri"/>
              </a:rPr>
              <a:pPr/>
              <a:t>10/25/15</a:t>
            </a:fld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E8A8C-199C-461E-B7CE-A0D8FB64D161}" type="slidenum">
              <a:rPr lang="en-US" smtClean="0">
                <a:solidFill>
                  <a:prstClr val="white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1611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7B3207E-A8A2-493C-8CDB-C06D8C005936}" type="datetime1">
              <a:rPr lang="en-US">
                <a:solidFill>
                  <a:prstClr val="black"/>
                </a:solidFill>
                <a:latin typeface="Calibri"/>
              </a:rPr>
              <a:pPr/>
              <a:t>10/25/15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3234B-F661-8448-A8E6-F426E41EEA1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7190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3810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371599"/>
            <a:ext cx="5486400" cy="388620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A8F42-B506-4B7D-9E91-9F51DF1795DD}" type="datetimeFigureOut">
              <a:rPr lang="en-US" smtClean="0">
                <a:solidFill>
                  <a:prstClr val="white"/>
                </a:solidFill>
                <a:latin typeface="Calibri"/>
              </a:rPr>
              <a:pPr/>
              <a:t>10/25/15</a:t>
            </a:fld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E8A8C-199C-461E-B7CE-A0D8FB64D161}" type="slidenum">
              <a:rPr lang="en-US" smtClean="0">
                <a:solidFill>
                  <a:prstClr val="white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67399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A8F42-B506-4B7D-9E91-9F51DF1795DD}" type="datetimeFigureOut">
              <a:rPr lang="en-US" smtClean="0">
                <a:solidFill>
                  <a:prstClr val="white"/>
                </a:solidFill>
                <a:latin typeface="Calibri"/>
              </a:rPr>
              <a:pPr/>
              <a:t>10/25/15</a:t>
            </a:fld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E8A8C-199C-461E-B7CE-A0D8FB64D161}" type="slidenum">
              <a:rPr lang="en-US" smtClean="0">
                <a:solidFill>
                  <a:prstClr val="white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24840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95400"/>
            <a:ext cx="2057400" cy="4830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95400"/>
            <a:ext cx="6019800" cy="4830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A8F42-B506-4B7D-9E91-9F51DF1795DD}" type="datetimeFigureOut">
              <a:rPr lang="en-US" smtClean="0">
                <a:solidFill>
                  <a:prstClr val="white"/>
                </a:solidFill>
                <a:latin typeface="Calibri"/>
              </a:rPr>
              <a:pPr/>
              <a:t>10/25/15</a:t>
            </a:fld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E8A8C-199C-461E-B7CE-A0D8FB64D161}" type="slidenum">
              <a:rPr lang="en-US" smtClean="0">
                <a:solidFill>
                  <a:prstClr val="white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9422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8AC4E27-9296-4EF0-A578-548644DD0470}" type="datetime1">
              <a:rPr lang="en-US">
                <a:solidFill>
                  <a:prstClr val="black"/>
                </a:solidFill>
                <a:latin typeface="Calibri"/>
              </a:rPr>
              <a:pPr/>
              <a:t>10/25/15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0403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756D97A-B483-4B28-BEE7-1085C519E779}" type="datetime1">
              <a:rPr lang="en-US">
                <a:solidFill>
                  <a:prstClr val="black"/>
                </a:solidFill>
                <a:latin typeface="Calibri"/>
              </a:rPr>
              <a:pPr/>
              <a:t>10/25/15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3234B-F661-8448-A8E6-F426E41EEA1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7183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521FB0-D33C-451E-B2B8-E7EC8568BAAA}" type="datetime1">
              <a:rPr lang="en-US">
                <a:solidFill>
                  <a:prstClr val="black"/>
                </a:solidFill>
                <a:latin typeface="Calibri"/>
              </a:rPr>
              <a:pPr/>
              <a:t>10/25/15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3234B-F661-8448-A8E6-F426E41EEA1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1269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3D02F84-3A58-4848-921C-FB56D469221C}" type="datetime1">
              <a:rPr lang="en-US">
                <a:solidFill>
                  <a:prstClr val="black"/>
                </a:solidFill>
                <a:latin typeface="Calibri"/>
              </a:rPr>
              <a:pPr/>
              <a:t>10/25/15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3234B-F661-8448-A8E6-F426E41EEA1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1055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913458-D07D-4F7D-9635-057694675DB1}" type="datetime1">
              <a:rPr lang="en-US">
                <a:solidFill>
                  <a:prstClr val="black"/>
                </a:solidFill>
                <a:latin typeface="Calibri"/>
              </a:rPr>
              <a:pPr/>
              <a:t>10/25/15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3234B-F661-8448-A8E6-F426E41EEA1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2572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5495F-AA37-4D4E-8B34-CFC23AB80C56}" type="datetime1">
              <a:rPr lang="en-US">
                <a:solidFill>
                  <a:prstClr val="black"/>
                </a:solidFill>
                <a:latin typeface="Calibri"/>
              </a:rPr>
              <a:pPr/>
              <a:t>10/25/15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3234B-F661-8448-A8E6-F426E41EEA1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221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83FE174-4A60-46C8-8C7C-F4B2212474B8}" type="datetime1">
              <a:rPr lang="en-US">
                <a:solidFill>
                  <a:prstClr val="black"/>
                </a:solidFill>
                <a:latin typeface="Calibri"/>
              </a:rPr>
              <a:pPr/>
              <a:t>10/25/15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3234B-F661-8448-A8E6-F426E41EEA1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9889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751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65419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647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50864" y="6526479"/>
            <a:ext cx="435935" cy="33152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3234B-F661-8448-A8E6-F426E41EEA1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 descr="EpicentRx_logo_orange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18" y="6469741"/>
            <a:ext cx="1459854" cy="38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800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Avenir Medium"/>
          <a:ea typeface="+mj-ea"/>
          <a:cs typeface="Avenir Medium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Avenir Medium"/>
          <a:ea typeface="+mn-ea"/>
          <a:cs typeface="Avenir Medium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Avenir Medium"/>
          <a:ea typeface="+mn-ea"/>
          <a:cs typeface="Avenir Medium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venir Medium"/>
          <a:ea typeface="+mn-ea"/>
          <a:cs typeface="Avenir Medium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venir Medium"/>
          <a:ea typeface="+mn-ea"/>
          <a:cs typeface="Avenir Medium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Avenir Medium"/>
          <a:ea typeface="+mn-ea"/>
          <a:cs typeface="Avenir Medium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381000"/>
            <a:ext cx="5715000" cy="6556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41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4734"/>
            <a:ext cx="1295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 defTabSz="914400"/>
            <a:fld id="{1BAA8F42-B506-4B7D-9E91-9F51DF1795DD}" type="datetimeFigureOut">
              <a:rPr lang="en-US" smtClean="0">
                <a:solidFill>
                  <a:prstClr val="white"/>
                </a:solidFill>
                <a:latin typeface="Calibri"/>
              </a:rPr>
              <a:pPr defTabSz="914400"/>
              <a:t>10/25/15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28800" y="6474734"/>
            <a:ext cx="624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 defTabSz="914400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3400" y="6474734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defTabSz="914400"/>
            <a:fld id="{043E8A8C-199C-461E-B7CE-A0D8FB64D161}" type="slidenum">
              <a:rPr lang="en-US" smtClean="0">
                <a:solidFill>
                  <a:prstClr val="white"/>
                </a:solidFill>
                <a:latin typeface="Calibri"/>
              </a:rPr>
              <a:pPr defTabSz="914400"/>
              <a:t>‹#›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8425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000" b="1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png"/><Relationship Id="rId5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Relationship Id="rId3" Type="http://schemas.openxmlformats.org/officeDocument/2006/relationships/chart" Target="../charts/char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4" Type="http://schemas.openxmlformats.org/officeDocument/2006/relationships/image" Target="../media/image37.gif"/><Relationship Id="rId5" Type="http://schemas.openxmlformats.org/officeDocument/2006/relationships/image" Target="../media/image38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2.png"/><Relationship Id="rId7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Relationship Id="rId3" Type="http://schemas.openxmlformats.org/officeDocument/2006/relationships/image" Target="../media/image47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emf"/><Relationship Id="rId3" Type="http://schemas.openxmlformats.org/officeDocument/2006/relationships/image" Target="../media/image49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4" Type="http://schemas.openxmlformats.org/officeDocument/2006/relationships/image" Target="../media/image53.emf"/><Relationship Id="rId5" Type="http://schemas.openxmlformats.org/officeDocument/2006/relationships/image" Target="../media/image54.emf"/><Relationship Id="rId6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microsoft.com/office/2007/relationships/hdphoto" Target="../media/hdphoto2.wdp"/><Relationship Id="rId6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Relationship Id="rId3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22103" y="3858401"/>
            <a:ext cx="3132202" cy="584776"/>
          </a:xfrm>
          <a:solidFill>
            <a:schemeClr val="bg1">
              <a:alpha val="46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venir Book"/>
                <a:cs typeface="Avenir Book"/>
              </a:rPr>
              <a:t>Jan Scicinski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98" y="547078"/>
            <a:ext cx="7866468" cy="3480940"/>
          </a:xfrm>
        </p:spPr>
        <p:txBody>
          <a:bodyPr/>
          <a:lstStyle/>
          <a:p>
            <a:pPr algn="ctr"/>
            <a:r>
              <a:rPr lang="en-US" b="1" dirty="0" smtClean="0"/>
              <a:t>RRx-001, a novel ROS-mediated epigenetic modulator: ‘Episensitization’ to previously failed therapies </a:t>
            </a:r>
            <a:endParaRPr lang="en-US" b="1" dirty="0"/>
          </a:p>
        </p:txBody>
      </p:sp>
      <p:sp>
        <p:nvSpPr>
          <p:cNvPr id="9" name="Rectangle 8"/>
          <p:cNvSpPr/>
          <p:nvPr/>
        </p:nvSpPr>
        <p:spPr>
          <a:xfrm>
            <a:off x="478464" y="611516"/>
            <a:ext cx="8665536" cy="79967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13114" y="666396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4396" y="6042644"/>
            <a:ext cx="2645736" cy="79967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396" y="4930749"/>
            <a:ext cx="3546619" cy="9432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700133" y="5856600"/>
            <a:ext cx="17623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white">
                    <a:lumMod val="50000"/>
                  </a:prstClr>
                </a:solidFill>
                <a:latin typeface="Avenir Medium"/>
                <a:cs typeface="Avenir Medium"/>
              </a:rPr>
              <a:t>Mountain View</a:t>
            </a:r>
          </a:p>
          <a:p>
            <a:pPr algn="ctr"/>
            <a:r>
              <a:rPr lang="en-US" dirty="0">
                <a:solidFill>
                  <a:prstClr val="white">
                    <a:lumMod val="50000"/>
                  </a:prstClr>
                </a:solidFill>
                <a:latin typeface="Avenir Medium"/>
                <a:cs typeface="Avenir Medium"/>
              </a:rPr>
              <a:t>California, USA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1591" y="5058893"/>
            <a:ext cx="3852074" cy="67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310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1" name="Straight Arrow Connector 170"/>
          <p:cNvCxnSpPr/>
          <p:nvPr/>
        </p:nvCxnSpPr>
        <p:spPr>
          <a:xfrm flipH="1">
            <a:off x="3167231" y="1791372"/>
            <a:ext cx="177120" cy="118647"/>
          </a:xfrm>
          <a:prstGeom prst="straightConnector1">
            <a:avLst/>
          </a:prstGeom>
          <a:ln w="19050" cmpd="sng">
            <a:headEnd type="none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215783"/>
            <a:ext cx="8229600" cy="1099133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>
                <a:latin typeface="Avenir Medium"/>
                <a:cs typeface="Avenir Medium"/>
              </a:rPr>
              <a:t>Molecular Mechanism of RRx-001</a:t>
            </a:r>
            <a:endParaRPr lang="en-US" sz="2400" dirty="0">
              <a:latin typeface="Avenir Medium"/>
              <a:cs typeface="Avenir Medium"/>
            </a:endParaRPr>
          </a:p>
        </p:txBody>
      </p:sp>
      <p:sp>
        <p:nvSpPr>
          <p:cNvPr id="25" name="Slide Number Placeholder 7"/>
          <p:cNvSpPr txBox="1">
            <a:spLocks/>
          </p:cNvSpPr>
          <p:nvPr/>
        </p:nvSpPr>
        <p:spPr>
          <a:xfrm>
            <a:off x="8326365" y="6464665"/>
            <a:ext cx="435935" cy="33152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5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3234B-F661-8448-A8E6-F426E41EEA1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53196" y="1020625"/>
            <a:ext cx="8352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venir Medium"/>
                <a:cs typeface="Avenir Medium"/>
              </a:rPr>
              <a:t>USP7 activates and stabilizes DNMT1. RRx-001 destabilizes DNMT1/USP7, decreasing DNMT1 levels</a:t>
            </a:r>
          </a:p>
        </p:txBody>
      </p:sp>
      <p:sp>
        <p:nvSpPr>
          <p:cNvPr id="3" name="Oval 2"/>
          <p:cNvSpPr>
            <a:spLocks noChangeAspect="1"/>
          </p:cNvSpPr>
          <p:nvPr/>
        </p:nvSpPr>
        <p:spPr>
          <a:xfrm rot="16769638">
            <a:off x="2488203" y="2611137"/>
            <a:ext cx="1051784" cy="1704325"/>
          </a:xfrm>
          <a:custGeom>
            <a:avLst/>
            <a:gdLst/>
            <a:ahLst/>
            <a:cxnLst/>
            <a:rect l="l" t="t" r="r" b="b"/>
            <a:pathLst>
              <a:path w="468639" h="759389">
                <a:moveTo>
                  <a:pt x="284796" y="0"/>
                </a:moveTo>
                <a:lnTo>
                  <a:pt x="284435" y="164"/>
                </a:lnTo>
                <a:cubicBezTo>
                  <a:pt x="236847" y="29666"/>
                  <a:pt x="203430" y="98735"/>
                  <a:pt x="203430" y="179263"/>
                </a:cubicBezTo>
                <a:cubicBezTo>
                  <a:pt x="203430" y="286632"/>
                  <a:pt x="262837" y="373632"/>
                  <a:pt x="336035" y="373632"/>
                </a:cubicBezTo>
                <a:cubicBezTo>
                  <a:pt x="409232" y="373632"/>
                  <a:pt x="468639" y="460632"/>
                  <a:pt x="468639" y="568002"/>
                </a:cubicBezTo>
                <a:cubicBezTo>
                  <a:pt x="468639" y="661950"/>
                  <a:pt x="423156" y="740303"/>
                  <a:pt x="362748" y="758423"/>
                </a:cubicBezTo>
                <a:lnTo>
                  <a:pt x="356214" y="759389"/>
                </a:lnTo>
                <a:lnTo>
                  <a:pt x="307836" y="754471"/>
                </a:lnTo>
                <a:cubicBezTo>
                  <a:pt x="132154" y="718223"/>
                  <a:pt x="0" y="561488"/>
                  <a:pt x="0" y="373630"/>
                </a:cubicBezTo>
                <a:cubicBezTo>
                  <a:pt x="0" y="212609"/>
                  <a:pt x="97093" y="74454"/>
                  <a:pt x="235467" y="15440"/>
                </a:cubicBezTo>
                <a:close/>
              </a:path>
            </a:pathLst>
          </a:custGeom>
          <a:solidFill>
            <a:srgbClr val="C0C0C0"/>
          </a:solidFill>
          <a:ln w="6350">
            <a:solidFill>
              <a:srgbClr val="3333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97" name="Oval 2"/>
          <p:cNvSpPr>
            <a:spLocks noChangeAspect="1"/>
          </p:cNvSpPr>
          <p:nvPr/>
        </p:nvSpPr>
        <p:spPr>
          <a:xfrm rot="16769638" flipH="1" flipV="1">
            <a:off x="2504840" y="1758880"/>
            <a:ext cx="1051784" cy="1704325"/>
          </a:xfrm>
          <a:custGeom>
            <a:avLst/>
            <a:gdLst/>
            <a:ahLst/>
            <a:cxnLst/>
            <a:rect l="l" t="t" r="r" b="b"/>
            <a:pathLst>
              <a:path w="468639" h="759389">
                <a:moveTo>
                  <a:pt x="284796" y="0"/>
                </a:moveTo>
                <a:lnTo>
                  <a:pt x="284435" y="164"/>
                </a:lnTo>
                <a:cubicBezTo>
                  <a:pt x="236847" y="29666"/>
                  <a:pt x="203430" y="98735"/>
                  <a:pt x="203430" y="179263"/>
                </a:cubicBezTo>
                <a:cubicBezTo>
                  <a:pt x="203430" y="286632"/>
                  <a:pt x="262837" y="373632"/>
                  <a:pt x="336035" y="373632"/>
                </a:cubicBezTo>
                <a:cubicBezTo>
                  <a:pt x="409232" y="373632"/>
                  <a:pt x="468639" y="460632"/>
                  <a:pt x="468639" y="568002"/>
                </a:cubicBezTo>
                <a:cubicBezTo>
                  <a:pt x="468639" y="661950"/>
                  <a:pt x="423156" y="740303"/>
                  <a:pt x="362748" y="758423"/>
                </a:cubicBezTo>
                <a:lnTo>
                  <a:pt x="356214" y="759389"/>
                </a:lnTo>
                <a:lnTo>
                  <a:pt x="307836" y="754471"/>
                </a:lnTo>
                <a:cubicBezTo>
                  <a:pt x="132154" y="718223"/>
                  <a:pt x="0" y="561488"/>
                  <a:pt x="0" y="373630"/>
                </a:cubicBezTo>
                <a:cubicBezTo>
                  <a:pt x="0" y="212609"/>
                  <a:pt x="97093" y="74454"/>
                  <a:pt x="235467" y="15440"/>
                </a:cubicBezTo>
                <a:close/>
              </a:path>
            </a:pathLst>
          </a:custGeom>
          <a:solidFill>
            <a:srgbClr val="FF6600"/>
          </a:solidFill>
          <a:ln w="6350">
            <a:solidFill>
              <a:srgbClr val="3333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85602" y="3041762"/>
            <a:ext cx="1234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RRx-001</a:t>
            </a:r>
            <a:endParaRPr lang="en-US" sz="2400" b="1" dirty="0"/>
          </a:p>
        </p:txBody>
      </p:sp>
      <p:sp>
        <p:nvSpPr>
          <p:cNvPr id="2" name="Oval 1"/>
          <p:cNvSpPr>
            <a:spLocks noChangeAspect="1"/>
          </p:cNvSpPr>
          <p:nvPr/>
        </p:nvSpPr>
        <p:spPr>
          <a:xfrm>
            <a:off x="3386539" y="3205501"/>
            <a:ext cx="150113" cy="155496"/>
          </a:xfrm>
          <a:prstGeom prst="ellipse">
            <a:avLst/>
          </a:prstGeom>
          <a:solidFill>
            <a:srgbClr val="FF6600"/>
          </a:solidFill>
          <a:ln w="6350">
            <a:solidFill>
              <a:srgbClr val="3333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96" name="Oval 95"/>
          <p:cNvSpPr>
            <a:spLocks noChangeAspect="1"/>
          </p:cNvSpPr>
          <p:nvPr/>
        </p:nvSpPr>
        <p:spPr>
          <a:xfrm>
            <a:off x="2528122" y="2673567"/>
            <a:ext cx="150113" cy="155496"/>
          </a:xfrm>
          <a:prstGeom prst="ellipse">
            <a:avLst/>
          </a:prstGeom>
          <a:solidFill>
            <a:srgbClr val="C0C0C0"/>
          </a:solidFill>
          <a:ln w="6350">
            <a:solidFill>
              <a:srgbClr val="3333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400"/>
          </a:p>
        </p:txBody>
      </p:sp>
      <p:sp>
        <p:nvSpPr>
          <p:cNvPr id="5" name="Rectangle 4"/>
          <p:cNvSpPr/>
          <p:nvPr/>
        </p:nvSpPr>
        <p:spPr>
          <a:xfrm>
            <a:off x="2577780" y="3478740"/>
            <a:ext cx="9152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DNMT1</a:t>
            </a:r>
            <a:endParaRPr lang="en-US" b="1" dirty="0"/>
          </a:p>
        </p:txBody>
      </p:sp>
      <p:sp>
        <p:nvSpPr>
          <p:cNvPr id="98" name="Rectangle 97"/>
          <p:cNvSpPr/>
          <p:nvPr/>
        </p:nvSpPr>
        <p:spPr>
          <a:xfrm>
            <a:off x="2577780" y="2203461"/>
            <a:ext cx="684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USP7</a:t>
            </a:r>
            <a:endParaRPr lang="en-US" b="1" dirty="0"/>
          </a:p>
        </p:txBody>
      </p:sp>
      <p:sp>
        <p:nvSpPr>
          <p:cNvPr id="99" name="Oval 2"/>
          <p:cNvSpPr>
            <a:spLocks noChangeAspect="1"/>
          </p:cNvSpPr>
          <p:nvPr/>
        </p:nvSpPr>
        <p:spPr>
          <a:xfrm rot="16769638">
            <a:off x="6932684" y="2661234"/>
            <a:ext cx="1051784" cy="1704325"/>
          </a:xfrm>
          <a:custGeom>
            <a:avLst/>
            <a:gdLst/>
            <a:ahLst/>
            <a:cxnLst/>
            <a:rect l="l" t="t" r="r" b="b"/>
            <a:pathLst>
              <a:path w="468639" h="759389">
                <a:moveTo>
                  <a:pt x="284796" y="0"/>
                </a:moveTo>
                <a:lnTo>
                  <a:pt x="284435" y="164"/>
                </a:lnTo>
                <a:cubicBezTo>
                  <a:pt x="236847" y="29666"/>
                  <a:pt x="203430" y="98735"/>
                  <a:pt x="203430" y="179263"/>
                </a:cubicBezTo>
                <a:cubicBezTo>
                  <a:pt x="203430" y="286632"/>
                  <a:pt x="262837" y="373632"/>
                  <a:pt x="336035" y="373632"/>
                </a:cubicBezTo>
                <a:cubicBezTo>
                  <a:pt x="409232" y="373632"/>
                  <a:pt x="468639" y="460632"/>
                  <a:pt x="468639" y="568002"/>
                </a:cubicBezTo>
                <a:cubicBezTo>
                  <a:pt x="468639" y="661950"/>
                  <a:pt x="423156" y="740303"/>
                  <a:pt x="362748" y="758423"/>
                </a:cubicBezTo>
                <a:lnTo>
                  <a:pt x="356214" y="759389"/>
                </a:lnTo>
                <a:lnTo>
                  <a:pt x="307836" y="754471"/>
                </a:lnTo>
                <a:cubicBezTo>
                  <a:pt x="132154" y="718223"/>
                  <a:pt x="0" y="561488"/>
                  <a:pt x="0" y="373630"/>
                </a:cubicBezTo>
                <a:cubicBezTo>
                  <a:pt x="0" y="212609"/>
                  <a:pt x="97093" y="74454"/>
                  <a:pt x="235467" y="15440"/>
                </a:cubicBezTo>
                <a:close/>
              </a:path>
            </a:pathLst>
          </a:custGeom>
          <a:solidFill>
            <a:srgbClr val="C0C0C0"/>
          </a:solidFill>
          <a:ln w="6350">
            <a:solidFill>
              <a:srgbClr val="3333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00" name="Oval 2"/>
          <p:cNvSpPr>
            <a:spLocks noChangeAspect="1"/>
          </p:cNvSpPr>
          <p:nvPr/>
        </p:nvSpPr>
        <p:spPr>
          <a:xfrm rot="16769638" flipH="1" flipV="1">
            <a:off x="6949321" y="1808977"/>
            <a:ext cx="1051784" cy="1704325"/>
          </a:xfrm>
          <a:custGeom>
            <a:avLst/>
            <a:gdLst/>
            <a:ahLst/>
            <a:cxnLst/>
            <a:rect l="l" t="t" r="r" b="b"/>
            <a:pathLst>
              <a:path w="468639" h="759389">
                <a:moveTo>
                  <a:pt x="284796" y="0"/>
                </a:moveTo>
                <a:lnTo>
                  <a:pt x="284435" y="164"/>
                </a:lnTo>
                <a:cubicBezTo>
                  <a:pt x="236847" y="29666"/>
                  <a:pt x="203430" y="98735"/>
                  <a:pt x="203430" y="179263"/>
                </a:cubicBezTo>
                <a:cubicBezTo>
                  <a:pt x="203430" y="286632"/>
                  <a:pt x="262837" y="373632"/>
                  <a:pt x="336035" y="373632"/>
                </a:cubicBezTo>
                <a:cubicBezTo>
                  <a:pt x="409232" y="373632"/>
                  <a:pt x="468639" y="460632"/>
                  <a:pt x="468639" y="568002"/>
                </a:cubicBezTo>
                <a:cubicBezTo>
                  <a:pt x="468639" y="661950"/>
                  <a:pt x="423156" y="740303"/>
                  <a:pt x="362748" y="758423"/>
                </a:cubicBezTo>
                <a:lnTo>
                  <a:pt x="356214" y="759389"/>
                </a:lnTo>
                <a:lnTo>
                  <a:pt x="307836" y="754471"/>
                </a:lnTo>
                <a:cubicBezTo>
                  <a:pt x="132154" y="718223"/>
                  <a:pt x="0" y="561488"/>
                  <a:pt x="0" y="373630"/>
                </a:cubicBezTo>
                <a:cubicBezTo>
                  <a:pt x="0" y="212609"/>
                  <a:pt x="97093" y="74454"/>
                  <a:pt x="235467" y="15440"/>
                </a:cubicBezTo>
                <a:close/>
              </a:path>
            </a:pathLst>
          </a:custGeom>
          <a:solidFill>
            <a:srgbClr val="FF6600"/>
          </a:solidFill>
          <a:ln w="6350">
            <a:solidFill>
              <a:srgbClr val="3333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1" name="Oval 100"/>
          <p:cNvSpPr>
            <a:spLocks noChangeAspect="1"/>
          </p:cNvSpPr>
          <p:nvPr/>
        </p:nvSpPr>
        <p:spPr>
          <a:xfrm>
            <a:off x="7831020" y="3255598"/>
            <a:ext cx="150113" cy="155496"/>
          </a:xfrm>
          <a:prstGeom prst="ellipse">
            <a:avLst/>
          </a:prstGeom>
          <a:solidFill>
            <a:srgbClr val="FF6600"/>
          </a:solidFill>
          <a:ln w="6350">
            <a:solidFill>
              <a:srgbClr val="3333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02" name="Oval 101"/>
          <p:cNvSpPr>
            <a:spLocks noChangeAspect="1"/>
          </p:cNvSpPr>
          <p:nvPr/>
        </p:nvSpPr>
        <p:spPr>
          <a:xfrm>
            <a:off x="6972603" y="2723664"/>
            <a:ext cx="150113" cy="155496"/>
          </a:xfrm>
          <a:prstGeom prst="ellipse">
            <a:avLst/>
          </a:prstGeom>
          <a:solidFill>
            <a:srgbClr val="C0C0C0"/>
          </a:solidFill>
          <a:ln w="6350">
            <a:solidFill>
              <a:srgbClr val="3333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400"/>
          </a:p>
        </p:txBody>
      </p:sp>
      <p:sp>
        <p:nvSpPr>
          <p:cNvPr id="103" name="Rectangle 102"/>
          <p:cNvSpPr/>
          <p:nvPr/>
        </p:nvSpPr>
        <p:spPr>
          <a:xfrm>
            <a:off x="7022261" y="3528837"/>
            <a:ext cx="9152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DNMT1</a:t>
            </a:r>
            <a:endParaRPr lang="en-US" b="1" dirty="0"/>
          </a:p>
        </p:txBody>
      </p:sp>
      <p:sp>
        <p:nvSpPr>
          <p:cNvPr id="104" name="Rectangle 103"/>
          <p:cNvSpPr/>
          <p:nvPr/>
        </p:nvSpPr>
        <p:spPr>
          <a:xfrm>
            <a:off x="7022261" y="2253558"/>
            <a:ext cx="684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USP7</a:t>
            </a:r>
            <a:endParaRPr lang="en-US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6429140" y="3676247"/>
            <a:ext cx="568325" cy="628650"/>
            <a:chOff x="7108648" y="5151437"/>
            <a:chExt cx="568325" cy="628650"/>
          </a:xfrm>
        </p:grpSpPr>
        <p:sp>
          <p:nvSpPr>
            <p:cNvPr id="105" name="Oval 11"/>
            <p:cNvSpPr>
              <a:spLocks noChangeAspect="1" noChangeArrowheads="1"/>
            </p:cNvSpPr>
            <p:nvPr/>
          </p:nvSpPr>
          <p:spPr bwMode="auto">
            <a:xfrm>
              <a:off x="7435673" y="5197475"/>
              <a:ext cx="177800" cy="168275"/>
            </a:xfrm>
            <a:prstGeom prst="ellipse">
              <a:avLst/>
            </a:prstGeom>
            <a:solidFill>
              <a:srgbClr val="EAEAEA"/>
            </a:solidFill>
            <a:ln w="6350">
              <a:solidFill>
                <a:srgbClr val="33333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Oval 16"/>
            <p:cNvSpPr>
              <a:spLocks noChangeAspect="1" noChangeArrowheads="1"/>
            </p:cNvSpPr>
            <p:nvPr/>
          </p:nvSpPr>
          <p:spPr bwMode="auto">
            <a:xfrm>
              <a:off x="7329311" y="5287962"/>
              <a:ext cx="179387" cy="177800"/>
            </a:xfrm>
            <a:prstGeom prst="ellipse">
              <a:avLst/>
            </a:prstGeom>
            <a:solidFill>
              <a:srgbClr val="EAEAEA"/>
            </a:solidFill>
            <a:ln w="6350">
              <a:solidFill>
                <a:srgbClr val="33333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Oval 17"/>
            <p:cNvSpPr>
              <a:spLocks noChangeAspect="1" noChangeArrowheads="1"/>
            </p:cNvSpPr>
            <p:nvPr/>
          </p:nvSpPr>
          <p:spPr bwMode="auto">
            <a:xfrm>
              <a:off x="7230886" y="5408612"/>
              <a:ext cx="177800" cy="177800"/>
            </a:xfrm>
            <a:prstGeom prst="ellipse">
              <a:avLst/>
            </a:prstGeom>
            <a:solidFill>
              <a:srgbClr val="EAEAEA"/>
            </a:solidFill>
            <a:ln w="6350">
              <a:solidFill>
                <a:srgbClr val="33333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" name="Oval 35"/>
            <p:cNvSpPr>
              <a:spLocks noChangeAspect="1" noChangeArrowheads="1"/>
            </p:cNvSpPr>
            <p:nvPr/>
          </p:nvSpPr>
          <p:spPr bwMode="auto">
            <a:xfrm>
              <a:off x="7157861" y="5559425"/>
              <a:ext cx="177800" cy="173037"/>
            </a:xfrm>
            <a:prstGeom prst="ellipse">
              <a:avLst/>
            </a:prstGeom>
            <a:solidFill>
              <a:srgbClr val="EAEAEA"/>
            </a:solidFill>
            <a:ln w="6350">
              <a:solidFill>
                <a:srgbClr val="33333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" name="Text Box 44"/>
            <p:cNvSpPr txBox="1">
              <a:spLocks noChangeArrowheads="1"/>
            </p:cNvSpPr>
            <p:nvPr/>
          </p:nvSpPr>
          <p:spPr bwMode="auto">
            <a:xfrm>
              <a:off x="7108648" y="5519737"/>
              <a:ext cx="285750" cy="260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AEAEA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100" b="1"/>
                <a:t>U</a:t>
              </a:r>
            </a:p>
          </p:txBody>
        </p:sp>
        <p:sp>
          <p:nvSpPr>
            <p:cNvPr id="111" name="Text Box 45"/>
            <p:cNvSpPr txBox="1">
              <a:spLocks noChangeArrowheads="1"/>
            </p:cNvSpPr>
            <p:nvPr/>
          </p:nvSpPr>
          <p:spPr bwMode="auto">
            <a:xfrm>
              <a:off x="7175323" y="5367337"/>
              <a:ext cx="285750" cy="260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AEAEA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100" b="1"/>
                <a:t>U</a:t>
              </a:r>
            </a:p>
          </p:txBody>
        </p:sp>
        <p:sp>
          <p:nvSpPr>
            <p:cNvPr id="114" name="Text Box 46"/>
            <p:cNvSpPr txBox="1">
              <a:spLocks noChangeArrowheads="1"/>
            </p:cNvSpPr>
            <p:nvPr/>
          </p:nvSpPr>
          <p:spPr bwMode="auto">
            <a:xfrm>
              <a:off x="7280098" y="5243512"/>
              <a:ext cx="285750" cy="260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AEAEA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100" b="1"/>
                <a:t>U</a:t>
              </a:r>
            </a:p>
          </p:txBody>
        </p:sp>
        <p:sp>
          <p:nvSpPr>
            <p:cNvPr id="115" name="Text Box 47"/>
            <p:cNvSpPr txBox="1">
              <a:spLocks noChangeArrowheads="1"/>
            </p:cNvSpPr>
            <p:nvPr/>
          </p:nvSpPr>
          <p:spPr bwMode="auto">
            <a:xfrm>
              <a:off x="7391223" y="5151437"/>
              <a:ext cx="285750" cy="260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AEAEA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100" b="1" dirty="0"/>
                <a:t>U</a:t>
              </a:r>
            </a:p>
          </p:txBody>
        </p:sp>
      </p:grpSp>
      <p:cxnSp>
        <p:nvCxnSpPr>
          <p:cNvPr id="10" name="Straight Arrow Connector 9"/>
          <p:cNvCxnSpPr/>
          <p:nvPr/>
        </p:nvCxnSpPr>
        <p:spPr>
          <a:xfrm>
            <a:off x="3376172" y="2579932"/>
            <a:ext cx="5183" cy="498262"/>
          </a:xfrm>
          <a:prstGeom prst="straightConnector1">
            <a:avLst/>
          </a:prstGeom>
          <a:ln>
            <a:headEnd type="arrow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6" name="Straight Arrow Connector 115"/>
          <p:cNvCxnSpPr/>
          <p:nvPr/>
        </p:nvCxnSpPr>
        <p:spPr>
          <a:xfrm>
            <a:off x="2522939" y="3006467"/>
            <a:ext cx="5183" cy="498262"/>
          </a:xfrm>
          <a:prstGeom prst="straightConnector1">
            <a:avLst/>
          </a:prstGeom>
          <a:ln>
            <a:headEnd type="arrow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939594" y="2369884"/>
            <a:ext cx="1216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Interaction</a:t>
            </a:r>
            <a:endParaRPr lang="en-US" dirty="0"/>
          </a:p>
        </p:txBody>
      </p:sp>
      <p:sp>
        <p:nvSpPr>
          <p:cNvPr id="119" name="TextBox 118"/>
          <p:cNvSpPr txBox="1"/>
          <p:nvPr/>
        </p:nvSpPr>
        <p:spPr>
          <a:xfrm>
            <a:off x="728122" y="3278268"/>
            <a:ext cx="1335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Stabilization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3422209" y="2622890"/>
            <a:ext cx="574403" cy="265799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prstDash val="sysDot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/>
          <p:cNvCxnSpPr/>
          <p:nvPr/>
        </p:nvCxnSpPr>
        <p:spPr>
          <a:xfrm flipV="1">
            <a:off x="1975762" y="3227682"/>
            <a:ext cx="512764" cy="251058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prstDash val="sysDot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3088769" y="2899291"/>
            <a:ext cx="808541" cy="214352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1" name="Group 70"/>
          <p:cNvGrpSpPr/>
          <p:nvPr/>
        </p:nvGrpSpPr>
        <p:grpSpPr>
          <a:xfrm>
            <a:off x="3211456" y="4221752"/>
            <a:ext cx="1422575" cy="778600"/>
            <a:chOff x="3149425" y="4188408"/>
            <a:chExt cx="1422575" cy="778600"/>
          </a:xfrm>
        </p:grpSpPr>
        <p:sp>
          <p:nvSpPr>
            <p:cNvPr id="27" name="TextBox 26"/>
            <p:cNvSpPr txBox="1"/>
            <p:nvPr/>
          </p:nvSpPr>
          <p:spPr>
            <a:xfrm>
              <a:off x="4178041" y="4468327"/>
              <a:ext cx="1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26" name="Oval 125"/>
            <p:cNvSpPr/>
            <p:nvPr/>
          </p:nvSpPr>
          <p:spPr>
            <a:xfrm>
              <a:off x="3149425" y="4188408"/>
              <a:ext cx="1422575" cy="778600"/>
            </a:xfrm>
            <a:prstGeom prst="ellipse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Block Arc 31"/>
            <p:cNvSpPr/>
            <p:nvPr/>
          </p:nvSpPr>
          <p:spPr>
            <a:xfrm>
              <a:off x="3270591" y="4710112"/>
              <a:ext cx="1210927" cy="161925"/>
            </a:xfrm>
            <a:prstGeom prst="blockArc">
              <a:avLst>
                <a:gd name="adj1" fmla="val 10800000"/>
                <a:gd name="adj2" fmla="val 21502796"/>
                <a:gd name="adj3" fmla="val 0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Freeform 29"/>
            <p:cNvSpPr>
              <a:spLocks noChangeAspect="1"/>
            </p:cNvSpPr>
            <p:nvPr/>
          </p:nvSpPr>
          <p:spPr bwMode="auto">
            <a:xfrm rot="1282494">
              <a:off x="3339560" y="4655866"/>
              <a:ext cx="145084" cy="165642"/>
            </a:xfrm>
            <a:custGeom>
              <a:avLst/>
              <a:gdLst>
                <a:gd name="T0" fmla="*/ 0 w 130"/>
                <a:gd name="T1" fmla="*/ 37 h 148"/>
                <a:gd name="T2" fmla="*/ 66 w 130"/>
                <a:gd name="T3" fmla="*/ 0 h 148"/>
                <a:gd name="T4" fmla="*/ 130 w 130"/>
                <a:gd name="T5" fmla="*/ 37 h 148"/>
                <a:gd name="T6" fmla="*/ 130 w 130"/>
                <a:gd name="T7" fmla="*/ 111 h 148"/>
                <a:gd name="T8" fmla="*/ 64 w 130"/>
                <a:gd name="T9" fmla="*/ 148 h 148"/>
                <a:gd name="T10" fmla="*/ 0 w 130"/>
                <a:gd name="T11" fmla="*/ 108 h 148"/>
                <a:gd name="T12" fmla="*/ 0 w 130"/>
                <a:gd name="T13" fmla="*/ 37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0" h="148">
                  <a:moveTo>
                    <a:pt x="0" y="37"/>
                  </a:moveTo>
                  <a:lnTo>
                    <a:pt x="66" y="0"/>
                  </a:lnTo>
                  <a:lnTo>
                    <a:pt x="130" y="37"/>
                  </a:lnTo>
                  <a:lnTo>
                    <a:pt x="130" y="111"/>
                  </a:lnTo>
                  <a:lnTo>
                    <a:pt x="64" y="148"/>
                  </a:lnTo>
                  <a:lnTo>
                    <a:pt x="0" y="108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FF99CC"/>
            </a:solidFill>
            <a:ln w="6350" cap="flat">
              <a:solidFill>
                <a:srgbClr val="33333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8" name="Freeform 29"/>
            <p:cNvSpPr>
              <a:spLocks noChangeAspect="1"/>
            </p:cNvSpPr>
            <p:nvPr/>
          </p:nvSpPr>
          <p:spPr bwMode="auto">
            <a:xfrm rot="1613299">
              <a:off x="3522672" y="4638889"/>
              <a:ext cx="145084" cy="165642"/>
            </a:xfrm>
            <a:custGeom>
              <a:avLst/>
              <a:gdLst>
                <a:gd name="T0" fmla="*/ 0 w 130"/>
                <a:gd name="T1" fmla="*/ 37 h 148"/>
                <a:gd name="T2" fmla="*/ 66 w 130"/>
                <a:gd name="T3" fmla="*/ 0 h 148"/>
                <a:gd name="T4" fmla="*/ 130 w 130"/>
                <a:gd name="T5" fmla="*/ 37 h 148"/>
                <a:gd name="T6" fmla="*/ 130 w 130"/>
                <a:gd name="T7" fmla="*/ 111 h 148"/>
                <a:gd name="T8" fmla="*/ 64 w 130"/>
                <a:gd name="T9" fmla="*/ 148 h 148"/>
                <a:gd name="T10" fmla="*/ 0 w 130"/>
                <a:gd name="T11" fmla="*/ 108 h 148"/>
                <a:gd name="T12" fmla="*/ 0 w 130"/>
                <a:gd name="T13" fmla="*/ 37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0" h="148">
                  <a:moveTo>
                    <a:pt x="0" y="37"/>
                  </a:moveTo>
                  <a:lnTo>
                    <a:pt x="66" y="0"/>
                  </a:lnTo>
                  <a:lnTo>
                    <a:pt x="130" y="37"/>
                  </a:lnTo>
                  <a:lnTo>
                    <a:pt x="130" y="111"/>
                  </a:lnTo>
                  <a:lnTo>
                    <a:pt x="64" y="148"/>
                  </a:lnTo>
                  <a:lnTo>
                    <a:pt x="0" y="108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FFFF00"/>
            </a:solidFill>
            <a:ln w="6350" cap="flat">
              <a:solidFill>
                <a:srgbClr val="33333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9" name="Freeform 29"/>
            <p:cNvSpPr>
              <a:spLocks noChangeAspect="1"/>
            </p:cNvSpPr>
            <p:nvPr/>
          </p:nvSpPr>
          <p:spPr bwMode="auto">
            <a:xfrm rot="1796158">
              <a:off x="3712134" y="4631437"/>
              <a:ext cx="145084" cy="165642"/>
            </a:xfrm>
            <a:custGeom>
              <a:avLst/>
              <a:gdLst>
                <a:gd name="T0" fmla="*/ 0 w 130"/>
                <a:gd name="T1" fmla="*/ 37 h 148"/>
                <a:gd name="T2" fmla="*/ 66 w 130"/>
                <a:gd name="T3" fmla="*/ 0 h 148"/>
                <a:gd name="T4" fmla="*/ 130 w 130"/>
                <a:gd name="T5" fmla="*/ 37 h 148"/>
                <a:gd name="T6" fmla="*/ 130 w 130"/>
                <a:gd name="T7" fmla="*/ 111 h 148"/>
                <a:gd name="T8" fmla="*/ 64 w 130"/>
                <a:gd name="T9" fmla="*/ 148 h 148"/>
                <a:gd name="T10" fmla="*/ 0 w 130"/>
                <a:gd name="T11" fmla="*/ 108 h 148"/>
                <a:gd name="T12" fmla="*/ 0 w 130"/>
                <a:gd name="T13" fmla="*/ 37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0" h="148">
                  <a:moveTo>
                    <a:pt x="0" y="37"/>
                  </a:moveTo>
                  <a:lnTo>
                    <a:pt x="66" y="0"/>
                  </a:lnTo>
                  <a:lnTo>
                    <a:pt x="130" y="37"/>
                  </a:lnTo>
                  <a:lnTo>
                    <a:pt x="130" y="111"/>
                  </a:lnTo>
                  <a:lnTo>
                    <a:pt x="64" y="148"/>
                  </a:lnTo>
                  <a:lnTo>
                    <a:pt x="0" y="108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FF99CC"/>
            </a:solidFill>
            <a:ln w="6350" cap="flat">
              <a:solidFill>
                <a:srgbClr val="33333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0" name="Freeform 29"/>
            <p:cNvSpPr>
              <a:spLocks noChangeAspect="1"/>
            </p:cNvSpPr>
            <p:nvPr/>
          </p:nvSpPr>
          <p:spPr bwMode="auto">
            <a:xfrm rot="1976084">
              <a:off x="3904570" y="4630661"/>
              <a:ext cx="145084" cy="165642"/>
            </a:xfrm>
            <a:custGeom>
              <a:avLst/>
              <a:gdLst>
                <a:gd name="T0" fmla="*/ 0 w 130"/>
                <a:gd name="T1" fmla="*/ 37 h 148"/>
                <a:gd name="T2" fmla="*/ 66 w 130"/>
                <a:gd name="T3" fmla="*/ 0 h 148"/>
                <a:gd name="T4" fmla="*/ 130 w 130"/>
                <a:gd name="T5" fmla="*/ 37 h 148"/>
                <a:gd name="T6" fmla="*/ 130 w 130"/>
                <a:gd name="T7" fmla="*/ 111 h 148"/>
                <a:gd name="T8" fmla="*/ 64 w 130"/>
                <a:gd name="T9" fmla="*/ 148 h 148"/>
                <a:gd name="T10" fmla="*/ 0 w 130"/>
                <a:gd name="T11" fmla="*/ 108 h 148"/>
                <a:gd name="T12" fmla="*/ 0 w 130"/>
                <a:gd name="T13" fmla="*/ 37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0" h="148">
                  <a:moveTo>
                    <a:pt x="0" y="37"/>
                  </a:moveTo>
                  <a:lnTo>
                    <a:pt x="66" y="0"/>
                  </a:lnTo>
                  <a:lnTo>
                    <a:pt x="130" y="37"/>
                  </a:lnTo>
                  <a:lnTo>
                    <a:pt x="130" y="111"/>
                  </a:lnTo>
                  <a:lnTo>
                    <a:pt x="64" y="148"/>
                  </a:lnTo>
                  <a:lnTo>
                    <a:pt x="0" y="108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FFFF00"/>
            </a:solidFill>
            <a:ln w="6350" cap="flat">
              <a:solidFill>
                <a:srgbClr val="33333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1" name="Freeform 29"/>
            <p:cNvSpPr>
              <a:spLocks noChangeAspect="1"/>
            </p:cNvSpPr>
            <p:nvPr/>
          </p:nvSpPr>
          <p:spPr bwMode="auto">
            <a:xfrm rot="2046769">
              <a:off x="4091582" y="4637163"/>
              <a:ext cx="145084" cy="165642"/>
            </a:xfrm>
            <a:custGeom>
              <a:avLst/>
              <a:gdLst>
                <a:gd name="T0" fmla="*/ 0 w 130"/>
                <a:gd name="T1" fmla="*/ 37 h 148"/>
                <a:gd name="T2" fmla="*/ 66 w 130"/>
                <a:gd name="T3" fmla="*/ 0 h 148"/>
                <a:gd name="T4" fmla="*/ 130 w 130"/>
                <a:gd name="T5" fmla="*/ 37 h 148"/>
                <a:gd name="T6" fmla="*/ 130 w 130"/>
                <a:gd name="T7" fmla="*/ 111 h 148"/>
                <a:gd name="T8" fmla="*/ 64 w 130"/>
                <a:gd name="T9" fmla="*/ 148 h 148"/>
                <a:gd name="T10" fmla="*/ 0 w 130"/>
                <a:gd name="T11" fmla="*/ 108 h 148"/>
                <a:gd name="T12" fmla="*/ 0 w 130"/>
                <a:gd name="T13" fmla="*/ 37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0" h="148">
                  <a:moveTo>
                    <a:pt x="0" y="37"/>
                  </a:moveTo>
                  <a:lnTo>
                    <a:pt x="66" y="0"/>
                  </a:lnTo>
                  <a:lnTo>
                    <a:pt x="130" y="37"/>
                  </a:lnTo>
                  <a:lnTo>
                    <a:pt x="130" y="111"/>
                  </a:lnTo>
                  <a:lnTo>
                    <a:pt x="64" y="148"/>
                  </a:lnTo>
                  <a:lnTo>
                    <a:pt x="0" y="108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FF99CC"/>
            </a:solidFill>
            <a:ln w="6350" cap="flat">
              <a:solidFill>
                <a:srgbClr val="33333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2" name="Freeform 29"/>
            <p:cNvSpPr>
              <a:spLocks noChangeAspect="1"/>
            </p:cNvSpPr>
            <p:nvPr/>
          </p:nvSpPr>
          <p:spPr bwMode="auto">
            <a:xfrm rot="2319580">
              <a:off x="4274290" y="4659702"/>
              <a:ext cx="145084" cy="165642"/>
            </a:xfrm>
            <a:custGeom>
              <a:avLst/>
              <a:gdLst>
                <a:gd name="T0" fmla="*/ 0 w 130"/>
                <a:gd name="T1" fmla="*/ 37 h 148"/>
                <a:gd name="T2" fmla="*/ 66 w 130"/>
                <a:gd name="T3" fmla="*/ 0 h 148"/>
                <a:gd name="T4" fmla="*/ 130 w 130"/>
                <a:gd name="T5" fmla="*/ 37 h 148"/>
                <a:gd name="T6" fmla="*/ 130 w 130"/>
                <a:gd name="T7" fmla="*/ 111 h 148"/>
                <a:gd name="T8" fmla="*/ 64 w 130"/>
                <a:gd name="T9" fmla="*/ 148 h 148"/>
                <a:gd name="T10" fmla="*/ 0 w 130"/>
                <a:gd name="T11" fmla="*/ 108 h 148"/>
                <a:gd name="T12" fmla="*/ 0 w 130"/>
                <a:gd name="T13" fmla="*/ 37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0" h="148">
                  <a:moveTo>
                    <a:pt x="0" y="37"/>
                  </a:moveTo>
                  <a:lnTo>
                    <a:pt x="66" y="0"/>
                  </a:lnTo>
                  <a:lnTo>
                    <a:pt x="130" y="37"/>
                  </a:lnTo>
                  <a:lnTo>
                    <a:pt x="130" y="111"/>
                  </a:lnTo>
                  <a:lnTo>
                    <a:pt x="64" y="148"/>
                  </a:lnTo>
                  <a:lnTo>
                    <a:pt x="0" y="108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FFFF00"/>
            </a:solidFill>
            <a:ln w="6350" cap="flat">
              <a:solidFill>
                <a:srgbClr val="33333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3" name="Text Box 52"/>
            <p:cNvSpPr txBox="1">
              <a:spLocks noChangeArrowheads="1"/>
            </p:cNvSpPr>
            <p:nvPr/>
          </p:nvSpPr>
          <p:spPr bwMode="auto">
            <a:xfrm rot="21154620">
              <a:off x="3338071" y="4652468"/>
              <a:ext cx="136525" cy="153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AEAEA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0" tIns="0" rIns="0" bIns="0" anchor="ctr" anchorCtr="0">
              <a:spAutoFit/>
            </a:bodyPr>
            <a:lstStyle/>
            <a:p>
              <a:pPr algn="ctr"/>
              <a:r>
                <a:rPr lang="en-US" sz="1000" b="1" dirty="0" smtClean="0"/>
                <a:t>K</a:t>
              </a:r>
              <a:endParaRPr lang="en-US" sz="1000" b="1" dirty="0"/>
            </a:p>
          </p:txBody>
        </p:sp>
        <p:sp>
          <p:nvSpPr>
            <p:cNvPr id="134" name="Text Box 52"/>
            <p:cNvSpPr txBox="1">
              <a:spLocks noChangeArrowheads="1"/>
            </p:cNvSpPr>
            <p:nvPr/>
          </p:nvSpPr>
          <p:spPr bwMode="auto">
            <a:xfrm>
              <a:off x="3713088" y="4629993"/>
              <a:ext cx="136525" cy="153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AEAEA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0" tIns="0" rIns="0" bIns="0" anchor="ctr" anchorCtr="0">
              <a:spAutoFit/>
            </a:bodyPr>
            <a:lstStyle/>
            <a:p>
              <a:pPr algn="ctr"/>
              <a:r>
                <a:rPr lang="en-US" sz="1000" b="1" dirty="0" smtClean="0"/>
                <a:t>K</a:t>
              </a:r>
              <a:endParaRPr lang="en-US" sz="1000" b="1" dirty="0"/>
            </a:p>
          </p:txBody>
        </p:sp>
        <p:sp>
          <p:nvSpPr>
            <p:cNvPr id="135" name="Text Box 52"/>
            <p:cNvSpPr txBox="1">
              <a:spLocks noChangeArrowheads="1"/>
            </p:cNvSpPr>
            <p:nvPr/>
          </p:nvSpPr>
          <p:spPr bwMode="auto">
            <a:xfrm rot="362144">
              <a:off x="4094455" y="4629743"/>
              <a:ext cx="136525" cy="153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AEAEA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0" tIns="0" rIns="0" bIns="0" anchor="ctr" anchorCtr="0">
              <a:spAutoFit/>
            </a:bodyPr>
            <a:lstStyle/>
            <a:p>
              <a:pPr algn="ctr"/>
              <a:r>
                <a:rPr lang="en-US" sz="1000" b="1" dirty="0" smtClean="0"/>
                <a:t>K</a:t>
              </a:r>
              <a:endParaRPr lang="en-US" sz="1000" b="1" dirty="0"/>
            </a:p>
          </p:txBody>
        </p:sp>
        <p:sp>
          <p:nvSpPr>
            <p:cNvPr id="136" name="Text Box 52"/>
            <p:cNvSpPr txBox="1">
              <a:spLocks noChangeArrowheads="1"/>
            </p:cNvSpPr>
            <p:nvPr/>
          </p:nvSpPr>
          <p:spPr bwMode="auto">
            <a:xfrm rot="640499">
              <a:off x="4275170" y="4655046"/>
              <a:ext cx="136525" cy="153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AEAEA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0" tIns="0" rIns="0" bIns="0" anchor="ctr" anchorCtr="0">
              <a:spAutoFit/>
            </a:bodyPr>
            <a:lstStyle/>
            <a:p>
              <a:pPr algn="ctr"/>
              <a:r>
                <a:rPr lang="en-US" sz="1000" b="1" dirty="0"/>
                <a:t>G</a:t>
              </a:r>
            </a:p>
          </p:txBody>
        </p:sp>
        <p:sp>
          <p:nvSpPr>
            <p:cNvPr id="137" name="Text Box 52"/>
            <p:cNvSpPr txBox="1">
              <a:spLocks noChangeArrowheads="1"/>
            </p:cNvSpPr>
            <p:nvPr/>
          </p:nvSpPr>
          <p:spPr bwMode="auto">
            <a:xfrm rot="21375260">
              <a:off x="3519737" y="4630287"/>
              <a:ext cx="136525" cy="153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AEAEA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0" tIns="0" rIns="0" bIns="0" anchor="ctr" anchorCtr="0">
              <a:spAutoFit/>
            </a:bodyPr>
            <a:lstStyle/>
            <a:p>
              <a:pPr algn="ctr"/>
              <a:r>
                <a:rPr lang="en-US" sz="1000" b="1" dirty="0"/>
                <a:t>G</a:t>
              </a:r>
            </a:p>
          </p:txBody>
        </p:sp>
        <p:sp>
          <p:nvSpPr>
            <p:cNvPr id="138" name="Text Box 52"/>
            <p:cNvSpPr txBox="1">
              <a:spLocks noChangeArrowheads="1"/>
            </p:cNvSpPr>
            <p:nvPr/>
          </p:nvSpPr>
          <p:spPr bwMode="auto">
            <a:xfrm rot="177582">
              <a:off x="3904033" y="4623352"/>
              <a:ext cx="136525" cy="153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AEAEA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0" tIns="0" rIns="0" bIns="0" anchor="ctr" anchorCtr="0">
              <a:spAutoFit/>
            </a:bodyPr>
            <a:lstStyle/>
            <a:p>
              <a:pPr algn="ctr"/>
              <a:r>
                <a:rPr lang="en-US" sz="1000" b="1" dirty="0"/>
                <a:t>G</a:t>
              </a:r>
            </a:p>
          </p:txBody>
        </p:sp>
      </p:grpSp>
      <p:cxnSp>
        <p:nvCxnSpPr>
          <p:cNvPr id="139" name="Straight Arrow Connector 138"/>
          <p:cNvCxnSpPr>
            <a:endCxn id="126" idx="0"/>
          </p:cNvCxnSpPr>
          <p:nvPr/>
        </p:nvCxnSpPr>
        <p:spPr>
          <a:xfrm>
            <a:off x="3555089" y="3121213"/>
            <a:ext cx="367655" cy="1100539"/>
          </a:xfrm>
          <a:prstGeom prst="straightConnector1">
            <a:avLst/>
          </a:prstGeom>
          <a:ln>
            <a:solidFill>
              <a:schemeClr val="tx1"/>
            </a:solidFill>
            <a:prstDash val="sysDot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Arrow Connector 142"/>
          <p:cNvCxnSpPr/>
          <p:nvPr/>
        </p:nvCxnSpPr>
        <p:spPr>
          <a:xfrm>
            <a:off x="7893856" y="2622951"/>
            <a:ext cx="5183" cy="498262"/>
          </a:xfrm>
          <a:prstGeom prst="straightConnector1">
            <a:avLst/>
          </a:prstGeom>
          <a:ln>
            <a:headEnd type="arrow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4" name="Straight Arrow Connector 143"/>
          <p:cNvCxnSpPr/>
          <p:nvPr/>
        </p:nvCxnSpPr>
        <p:spPr>
          <a:xfrm>
            <a:off x="7040623" y="3049486"/>
            <a:ext cx="5183" cy="498262"/>
          </a:xfrm>
          <a:prstGeom prst="straightConnector1">
            <a:avLst/>
          </a:prstGeom>
          <a:ln>
            <a:headEnd type="arrow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5" name="Oval 144"/>
          <p:cNvSpPr/>
          <p:nvPr/>
        </p:nvSpPr>
        <p:spPr>
          <a:xfrm>
            <a:off x="7606453" y="2942310"/>
            <a:ext cx="808541" cy="214352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TextBox 146"/>
          <p:cNvSpPr txBox="1"/>
          <p:nvPr/>
        </p:nvSpPr>
        <p:spPr>
          <a:xfrm>
            <a:off x="8723796" y="452138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8" name="Oval 147"/>
          <p:cNvSpPr/>
          <p:nvPr/>
        </p:nvSpPr>
        <p:spPr>
          <a:xfrm>
            <a:off x="7695180" y="4223806"/>
            <a:ext cx="1422575" cy="7786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Block Arc 148"/>
          <p:cNvSpPr/>
          <p:nvPr/>
        </p:nvSpPr>
        <p:spPr>
          <a:xfrm>
            <a:off x="7816346" y="4763173"/>
            <a:ext cx="1210927" cy="161925"/>
          </a:xfrm>
          <a:prstGeom prst="blockArc">
            <a:avLst>
              <a:gd name="adj1" fmla="val 10800000"/>
              <a:gd name="adj2" fmla="val 21502796"/>
              <a:gd name="adj3" fmla="val 0"/>
            </a:avLst>
          </a:prstGeom>
          <a:noFill/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Freeform 29"/>
          <p:cNvSpPr>
            <a:spLocks noChangeAspect="1"/>
          </p:cNvSpPr>
          <p:nvPr/>
        </p:nvSpPr>
        <p:spPr bwMode="auto">
          <a:xfrm rot="1282494">
            <a:off x="7885315" y="4708927"/>
            <a:ext cx="145084" cy="165642"/>
          </a:xfrm>
          <a:custGeom>
            <a:avLst/>
            <a:gdLst>
              <a:gd name="T0" fmla="*/ 0 w 130"/>
              <a:gd name="T1" fmla="*/ 37 h 148"/>
              <a:gd name="T2" fmla="*/ 66 w 130"/>
              <a:gd name="T3" fmla="*/ 0 h 148"/>
              <a:gd name="T4" fmla="*/ 130 w 130"/>
              <a:gd name="T5" fmla="*/ 37 h 148"/>
              <a:gd name="T6" fmla="*/ 130 w 130"/>
              <a:gd name="T7" fmla="*/ 111 h 148"/>
              <a:gd name="T8" fmla="*/ 64 w 130"/>
              <a:gd name="T9" fmla="*/ 148 h 148"/>
              <a:gd name="T10" fmla="*/ 0 w 130"/>
              <a:gd name="T11" fmla="*/ 108 h 148"/>
              <a:gd name="T12" fmla="*/ 0 w 130"/>
              <a:gd name="T13" fmla="*/ 37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0" h="148">
                <a:moveTo>
                  <a:pt x="0" y="37"/>
                </a:moveTo>
                <a:lnTo>
                  <a:pt x="66" y="0"/>
                </a:lnTo>
                <a:lnTo>
                  <a:pt x="130" y="37"/>
                </a:lnTo>
                <a:lnTo>
                  <a:pt x="130" y="111"/>
                </a:lnTo>
                <a:lnTo>
                  <a:pt x="64" y="148"/>
                </a:lnTo>
                <a:lnTo>
                  <a:pt x="0" y="108"/>
                </a:lnTo>
                <a:lnTo>
                  <a:pt x="0" y="37"/>
                </a:lnTo>
                <a:close/>
              </a:path>
            </a:pathLst>
          </a:custGeom>
          <a:solidFill>
            <a:srgbClr val="FF99CC"/>
          </a:solidFill>
          <a:ln w="6350" cap="flat">
            <a:solidFill>
              <a:srgbClr val="333333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51" name="Freeform 29"/>
          <p:cNvSpPr>
            <a:spLocks noChangeAspect="1"/>
          </p:cNvSpPr>
          <p:nvPr/>
        </p:nvSpPr>
        <p:spPr bwMode="auto">
          <a:xfrm rot="1613299">
            <a:off x="8068427" y="4691950"/>
            <a:ext cx="145084" cy="165642"/>
          </a:xfrm>
          <a:custGeom>
            <a:avLst/>
            <a:gdLst>
              <a:gd name="T0" fmla="*/ 0 w 130"/>
              <a:gd name="T1" fmla="*/ 37 h 148"/>
              <a:gd name="T2" fmla="*/ 66 w 130"/>
              <a:gd name="T3" fmla="*/ 0 h 148"/>
              <a:gd name="T4" fmla="*/ 130 w 130"/>
              <a:gd name="T5" fmla="*/ 37 h 148"/>
              <a:gd name="T6" fmla="*/ 130 w 130"/>
              <a:gd name="T7" fmla="*/ 111 h 148"/>
              <a:gd name="T8" fmla="*/ 64 w 130"/>
              <a:gd name="T9" fmla="*/ 148 h 148"/>
              <a:gd name="T10" fmla="*/ 0 w 130"/>
              <a:gd name="T11" fmla="*/ 108 h 148"/>
              <a:gd name="T12" fmla="*/ 0 w 130"/>
              <a:gd name="T13" fmla="*/ 37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0" h="148">
                <a:moveTo>
                  <a:pt x="0" y="37"/>
                </a:moveTo>
                <a:lnTo>
                  <a:pt x="66" y="0"/>
                </a:lnTo>
                <a:lnTo>
                  <a:pt x="130" y="37"/>
                </a:lnTo>
                <a:lnTo>
                  <a:pt x="130" y="111"/>
                </a:lnTo>
                <a:lnTo>
                  <a:pt x="64" y="148"/>
                </a:lnTo>
                <a:lnTo>
                  <a:pt x="0" y="108"/>
                </a:lnTo>
                <a:lnTo>
                  <a:pt x="0" y="37"/>
                </a:lnTo>
                <a:close/>
              </a:path>
            </a:pathLst>
          </a:custGeom>
          <a:solidFill>
            <a:srgbClr val="FFFF00"/>
          </a:solidFill>
          <a:ln w="6350" cap="flat">
            <a:solidFill>
              <a:srgbClr val="333333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52" name="Freeform 29"/>
          <p:cNvSpPr>
            <a:spLocks noChangeAspect="1"/>
          </p:cNvSpPr>
          <p:nvPr/>
        </p:nvSpPr>
        <p:spPr bwMode="auto">
          <a:xfrm rot="1796158">
            <a:off x="8257889" y="4684498"/>
            <a:ext cx="145084" cy="165642"/>
          </a:xfrm>
          <a:custGeom>
            <a:avLst/>
            <a:gdLst>
              <a:gd name="T0" fmla="*/ 0 w 130"/>
              <a:gd name="T1" fmla="*/ 37 h 148"/>
              <a:gd name="T2" fmla="*/ 66 w 130"/>
              <a:gd name="T3" fmla="*/ 0 h 148"/>
              <a:gd name="T4" fmla="*/ 130 w 130"/>
              <a:gd name="T5" fmla="*/ 37 h 148"/>
              <a:gd name="T6" fmla="*/ 130 w 130"/>
              <a:gd name="T7" fmla="*/ 111 h 148"/>
              <a:gd name="T8" fmla="*/ 64 w 130"/>
              <a:gd name="T9" fmla="*/ 148 h 148"/>
              <a:gd name="T10" fmla="*/ 0 w 130"/>
              <a:gd name="T11" fmla="*/ 108 h 148"/>
              <a:gd name="T12" fmla="*/ 0 w 130"/>
              <a:gd name="T13" fmla="*/ 37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0" h="148">
                <a:moveTo>
                  <a:pt x="0" y="37"/>
                </a:moveTo>
                <a:lnTo>
                  <a:pt x="66" y="0"/>
                </a:lnTo>
                <a:lnTo>
                  <a:pt x="130" y="37"/>
                </a:lnTo>
                <a:lnTo>
                  <a:pt x="130" y="111"/>
                </a:lnTo>
                <a:lnTo>
                  <a:pt x="64" y="148"/>
                </a:lnTo>
                <a:lnTo>
                  <a:pt x="0" y="108"/>
                </a:lnTo>
                <a:lnTo>
                  <a:pt x="0" y="37"/>
                </a:lnTo>
                <a:close/>
              </a:path>
            </a:pathLst>
          </a:custGeom>
          <a:solidFill>
            <a:srgbClr val="FF99CC"/>
          </a:solidFill>
          <a:ln w="6350" cap="flat">
            <a:solidFill>
              <a:srgbClr val="333333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53" name="Freeform 29"/>
          <p:cNvSpPr>
            <a:spLocks noChangeAspect="1"/>
          </p:cNvSpPr>
          <p:nvPr/>
        </p:nvSpPr>
        <p:spPr bwMode="auto">
          <a:xfrm rot="1976084">
            <a:off x="8450325" y="4683722"/>
            <a:ext cx="145084" cy="165642"/>
          </a:xfrm>
          <a:custGeom>
            <a:avLst/>
            <a:gdLst>
              <a:gd name="T0" fmla="*/ 0 w 130"/>
              <a:gd name="T1" fmla="*/ 37 h 148"/>
              <a:gd name="T2" fmla="*/ 66 w 130"/>
              <a:gd name="T3" fmla="*/ 0 h 148"/>
              <a:gd name="T4" fmla="*/ 130 w 130"/>
              <a:gd name="T5" fmla="*/ 37 h 148"/>
              <a:gd name="T6" fmla="*/ 130 w 130"/>
              <a:gd name="T7" fmla="*/ 111 h 148"/>
              <a:gd name="T8" fmla="*/ 64 w 130"/>
              <a:gd name="T9" fmla="*/ 148 h 148"/>
              <a:gd name="T10" fmla="*/ 0 w 130"/>
              <a:gd name="T11" fmla="*/ 108 h 148"/>
              <a:gd name="T12" fmla="*/ 0 w 130"/>
              <a:gd name="T13" fmla="*/ 37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0" h="148">
                <a:moveTo>
                  <a:pt x="0" y="37"/>
                </a:moveTo>
                <a:lnTo>
                  <a:pt x="66" y="0"/>
                </a:lnTo>
                <a:lnTo>
                  <a:pt x="130" y="37"/>
                </a:lnTo>
                <a:lnTo>
                  <a:pt x="130" y="111"/>
                </a:lnTo>
                <a:lnTo>
                  <a:pt x="64" y="148"/>
                </a:lnTo>
                <a:lnTo>
                  <a:pt x="0" y="108"/>
                </a:lnTo>
                <a:lnTo>
                  <a:pt x="0" y="37"/>
                </a:lnTo>
                <a:close/>
              </a:path>
            </a:pathLst>
          </a:custGeom>
          <a:solidFill>
            <a:srgbClr val="FFFF00"/>
          </a:solidFill>
          <a:ln w="6350" cap="flat">
            <a:solidFill>
              <a:srgbClr val="333333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54" name="Freeform 29"/>
          <p:cNvSpPr>
            <a:spLocks noChangeAspect="1"/>
          </p:cNvSpPr>
          <p:nvPr/>
        </p:nvSpPr>
        <p:spPr bwMode="auto">
          <a:xfrm rot="2046769">
            <a:off x="8637337" y="4690224"/>
            <a:ext cx="145084" cy="165642"/>
          </a:xfrm>
          <a:custGeom>
            <a:avLst/>
            <a:gdLst>
              <a:gd name="T0" fmla="*/ 0 w 130"/>
              <a:gd name="T1" fmla="*/ 37 h 148"/>
              <a:gd name="T2" fmla="*/ 66 w 130"/>
              <a:gd name="T3" fmla="*/ 0 h 148"/>
              <a:gd name="T4" fmla="*/ 130 w 130"/>
              <a:gd name="T5" fmla="*/ 37 h 148"/>
              <a:gd name="T6" fmla="*/ 130 w 130"/>
              <a:gd name="T7" fmla="*/ 111 h 148"/>
              <a:gd name="T8" fmla="*/ 64 w 130"/>
              <a:gd name="T9" fmla="*/ 148 h 148"/>
              <a:gd name="T10" fmla="*/ 0 w 130"/>
              <a:gd name="T11" fmla="*/ 108 h 148"/>
              <a:gd name="T12" fmla="*/ 0 w 130"/>
              <a:gd name="T13" fmla="*/ 37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0" h="148">
                <a:moveTo>
                  <a:pt x="0" y="37"/>
                </a:moveTo>
                <a:lnTo>
                  <a:pt x="66" y="0"/>
                </a:lnTo>
                <a:lnTo>
                  <a:pt x="130" y="37"/>
                </a:lnTo>
                <a:lnTo>
                  <a:pt x="130" y="111"/>
                </a:lnTo>
                <a:lnTo>
                  <a:pt x="64" y="148"/>
                </a:lnTo>
                <a:lnTo>
                  <a:pt x="0" y="108"/>
                </a:lnTo>
                <a:lnTo>
                  <a:pt x="0" y="37"/>
                </a:lnTo>
                <a:close/>
              </a:path>
            </a:pathLst>
          </a:custGeom>
          <a:solidFill>
            <a:srgbClr val="FF99CC"/>
          </a:solidFill>
          <a:ln w="6350" cap="flat">
            <a:solidFill>
              <a:srgbClr val="333333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55" name="Freeform 29"/>
          <p:cNvSpPr>
            <a:spLocks noChangeAspect="1"/>
          </p:cNvSpPr>
          <p:nvPr/>
        </p:nvSpPr>
        <p:spPr bwMode="auto">
          <a:xfrm rot="2319580">
            <a:off x="8820045" y="4712763"/>
            <a:ext cx="145084" cy="165642"/>
          </a:xfrm>
          <a:custGeom>
            <a:avLst/>
            <a:gdLst>
              <a:gd name="T0" fmla="*/ 0 w 130"/>
              <a:gd name="T1" fmla="*/ 37 h 148"/>
              <a:gd name="T2" fmla="*/ 66 w 130"/>
              <a:gd name="T3" fmla="*/ 0 h 148"/>
              <a:gd name="T4" fmla="*/ 130 w 130"/>
              <a:gd name="T5" fmla="*/ 37 h 148"/>
              <a:gd name="T6" fmla="*/ 130 w 130"/>
              <a:gd name="T7" fmla="*/ 111 h 148"/>
              <a:gd name="T8" fmla="*/ 64 w 130"/>
              <a:gd name="T9" fmla="*/ 148 h 148"/>
              <a:gd name="T10" fmla="*/ 0 w 130"/>
              <a:gd name="T11" fmla="*/ 108 h 148"/>
              <a:gd name="T12" fmla="*/ 0 w 130"/>
              <a:gd name="T13" fmla="*/ 37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0" h="148">
                <a:moveTo>
                  <a:pt x="0" y="37"/>
                </a:moveTo>
                <a:lnTo>
                  <a:pt x="66" y="0"/>
                </a:lnTo>
                <a:lnTo>
                  <a:pt x="130" y="37"/>
                </a:lnTo>
                <a:lnTo>
                  <a:pt x="130" y="111"/>
                </a:lnTo>
                <a:lnTo>
                  <a:pt x="64" y="148"/>
                </a:lnTo>
                <a:lnTo>
                  <a:pt x="0" y="108"/>
                </a:lnTo>
                <a:lnTo>
                  <a:pt x="0" y="37"/>
                </a:lnTo>
                <a:close/>
              </a:path>
            </a:pathLst>
          </a:custGeom>
          <a:solidFill>
            <a:srgbClr val="FFFF00"/>
          </a:solidFill>
          <a:ln w="6350" cap="flat">
            <a:solidFill>
              <a:srgbClr val="333333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56" name="Text Box 52"/>
          <p:cNvSpPr txBox="1">
            <a:spLocks noChangeArrowheads="1"/>
          </p:cNvSpPr>
          <p:nvPr/>
        </p:nvSpPr>
        <p:spPr bwMode="auto">
          <a:xfrm rot="21154620">
            <a:off x="7883826" y="4705529"/>
            <a:ext cx="136525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3333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en-US" sz="1000" b="1" dirty="0" smtClean="0"/>
              <a:t>K</a:t>
            </a:r>
            <a:endParaRPr lang="en-US" sz="1000" b="1" dirty="0"/>
          </a:p>
        </p:txBody>
      </p:sp>
      <p:sp>
        <p:nvSpPr>
          <p:cNvPr id="157" name="Text Box 52"/>
          <p:cNvSpPr txBox="1">
            <a:spLocks noChangeArrowheads="1"/>
          </p:cNvSpPr>
          <p:nvPr/>
        </p:nvSpPr>
        <p:spPr bwMode="auto">
          <a:xfrm>
            <a:off x="8258843" y="4683054"/>
            <a:ext cx="136525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3333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en-US" sz="1000" b="1" dirty="0" smtClean="0"/>
              <a:t>K</a:t>
            </a:r>
            <a:endParaRPr lang="en-US" sz="1000" b="1" dirty="0"/>
          </a:p>
        </p:txBody>
      </p:sp>
      <p:sp>
        <p:nvSpPr>
          <p:cNvPr id="158" name="Text Box 52"/>
          <p:cNvSpPr txBox="1">
            <a:spLocks noChangeArrowheads="1"/>
          </p:cNvSpPr>
          <p:nvPr/>
        </p:nvSpPr>
        <p:spPr bwMode="auto">
          <a:xfrm rot="362144">
            <a:off x="8640210" y="4682804"/>
            <a:ext cx="136525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3333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en-US" sz="1000" b="1" dirty="0" smtClean="0"/>
              <a:t>K</a:t>
            </a:r>
            <a:endParaRPr lang="en-US" sz="1000" b="1" dirty="0"/>
          </a:p>
        </p:txBody>
      </p:sp>
      <p:sp>
        <p:nvSpPr>
          <p:cNvPr id="159" name="Text Box 52"/>
          <p:cNvSpPr txBox="1">
            <a:spLocks noChangeArrowheads="1"/>
          </p:cNvSpPr>
          <p:nvPr/>
        </p:nvSpPr>
        <p:spPr bwMode="auto">
          <a:xfrm rot="640499">
            <a:off x="8820925" y="4708107"/>
            <a:ext cx="136525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3333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en-US" sz="1000" b="1" dirty="0"/>
              <a:t>G</a:t>
            </a:r>
          </a:p>
        </p:txBody>
      </p:sp>
      <p:sp>
        <p:nvSpPr>
          <p:cNvPr id="160" name="Text Box 52"/>
          <p:cNvSpPr txBox="1">
            <a:spLocks noChangeArrowheads="1"/>
          </p:cNvSpPr>
          <p:nvPr/>
        </p:nvSpPr>
        <p:spPr bwMode="auto">
          <a:xfrm rot="21375260">
            <a:off x="8065492" y="4683348"/>
            <a:ext cx="136525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3333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en-US" sz="1000" b="1" dirty="0"/>
              <a:t>G</a:t>
            </a:r>
          </a:p>
        </p:txBody>
      </p:sp>
      <p:sp>
        <p:nvSpPr>
          <p:cNvPr id="161" name="Text Box 52"/>
          <p:cNvSpPr txBox="1">
            <a:spLocks noChangeArrowheads="1"/>
          </p:cNvSpPr>
          <p:nvPr/>
        </p:nvSpPr>
        <p:spPr bwMode="auto">
          <a:xfrm rot="177582">
            <a:off x="8449788" y="4676413"/>
            <a:ext cx="136525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3333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en-US" sz="1000" b="1" dirty="0"/>
              <a:t>G</a:t>
            </a:r>
          </a:p>
        </p:txBody>
      </p:sp>
      <p:cxnSp>
        <p:nvCxnSpPr>
          <p:cNvPr id="162" name="Straight Arrow Connector 161"/>
          <p:cNvCxnSpPr>
            <a:endCxn id="148" idx="0"/>
          </p:cNvCxnSpPr>
          <p:nvPr/>
        </p:nvCxnSpPr>
        <p:spPr>
          <a:xfrm>
            <a:off x="8060611" y="3115697"/>
            <a:ext cx="345857" cy="1108109"/>
          </a:xfrm>
          <a:prstGeom prst="straightConnector1">
            <a:avLst/>
          </a:prstGeom>
          <a:ln>
            <a:solidFill>
              <a:schemeClr val="tx1"/>
            </a:solidFill>
            <a:prstDash val="sysDot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5" name="Text Box 52"/>
          <p:cNvSpPr txBox="1">
            <a:spLocks noChangeArrowheads="1"/>
          </p:cNvSpPr>
          <p:nvPr/>
        </p:nvSpPr>
        <p:spPr bwMode="auto">
          <a:xfrm rot="21154620">
            <a:off x="7860346" y="4561501"/>
            <a:ext cx="136525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3333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en-US" sz="1000" b="1" dirty="0" smtClean="0"/>
              <a:t>Ac</a:t>
            </a:r>
            <a:endParaRPr lang="en-US" sz="1000" b="1" dirty="0"/>
          </a:p>
        </p:txBody>
      </p:sp>
      <p:sp>
        <p:nvSpPr>
          <p:cNvPr id="166" name="Text Box 52"/>
          <p:cNvSpPr txBox="1">
            <a:spLocks noChangeArrowheads="1"/>
          </p:cNvSpPr>
          <p:nvPr/>
        </p:nvSpPr>
        <p:spPr bwMode="auto">
          <a:xfrm>
            <a:off x="8260363" y="4545721"/>
            <a:ext cx="136525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3333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en-US" sz="1000" b="1" dirty="0" smtClean="0"/>
              <a:t>Ac</a:t>
            </a:r>
            <a:endParaRPr lang="en-US" sz="1000" b="1" dirty="0"/>
          </a:p>
        </p:txBody>
      </p:sp>
      <p:sp>
        <p:nvSpPr>
          <p:cNvPr id="167" name="Text Box 52"/>
          <p:cNvSpPr txBox="1">
            <a:spLocks noChangeArrowheads="1"/>
          </p:cNvSpPr>
          <p:nvPr/>
        </p:nvSpPr>
        <p:spPr bwMode="auto">
          <a:xfrm rot="275421">
            <a:off x="8655534" y="4543828"/>
            <a:ext cx="136525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3333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en-US" sz="1000" b="1" dirty="0" smtClean="0"/>
              <a:t>Ac</a:t>
            </a:r>
            <a:endParaRPr lang="en-US" sz="1000" b="1" dirty="0"/>
          </a:p>
        </p:txBody>
      </p:sp>
      <p:grpSp>
        <p:nvGrpSpPr>
          <p:cNvPr id="17" name="Group 16"/>
          <p:cNvGrpSpPr>
            <a:grpSpLocks noChangeAspect="1"/>
          </p:cNvGrpSpPr>
          <p:nvPr/>
        </p:nvGrpSpPr>
        <p:grpSpPr>
          <a:xfrm rot="2753627">
            <a:off x="6962354" y="3218361"/>
            <a:ext cx="159917" cy="159917"/>
            <a:chOff x="2678235" y="5723960"/>
            <a:chExt cx="276186" cy="276186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2678235" y="5862053"/>
              <a:ext cx="276186" cy="0"/>
            </a:xfrm>
            <a:prstGeom prst="line">
              <a:avLst/>
            </a:prstGeom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>
              <a:off x="2683583" y="5862053"/>
              <a:ext cx="276186" cy="0"/>
            </a:xfrm>
            <a:prstGeom prst="line">
              <a:avLst/>
            </a:prstGeom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2" name="Group 121"/>
          <p:cNvGrpSpPr>
            <a:grpSpLocks noChangeAspect="1"/>
          </p:cNvGrpSpPr>
          <p:nvPr/>
        </p:nvGrpSpPr>
        <p:grpSpPr>
          <a:xfrm rot="2753627">
            <a:off x="7814551" y="2792517"/>
            <a:ext cx="159917" cy="159917"/>
            <a:chOff x="2678235" y="5723960"/>
            <a:chExt cx="276186" cy="276186"/>
          </a:xfrm>
        </p:grpSpPr>
        <p:cxnSp>
          <p:nvCxnSpPr>
            <p:cNvPr id="124" name="Straight Connector 123"/>
            <p:cNvCxnSpPr/>
            <p:nvPr/>
          </p:nvCxnSpPr>
          <p:spPr>
            <a:xfrm>
              <a:off x="2678235" y="5862053"/>
              <a:ext cx="276186" cy="0"/>
            </a:xfrm>
            <a:prstGeom prst="line">
              <a:avLst/>
            </a:prstGeom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 rot="16200000">
              <a:off x="2683583" y="5862053"/>
              <a:ext cx="276186" cy="0"/>
            </a:xfrm>
            <a:prstGeom prst="line">
              <a:avLst/>
            </a:prstGeom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Rectangle 18"/>
          <p:cNvSpPr/>
          <p:nvPr/>
        </p:nvSpPr>
        <p:spPr>
          <a:xfrm>
            <a:off x="3776324" y="5510630"/>
            <a:ext cx="25168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smtClean="0"/>
              <a:t>Tumors </a:t>
            </a:r>
            <a:r>
              <a:rPr lang="en-US" sz="1200" i="1" dirty="0"/>
              <a:t>from vehicle or RRx-001-treated mice were subjected to </a:t>
            </a:r>
            <a:r>
              <a:rPr lang="en-US" sz="1200" i="1" dirty="0" err="1"/>
              <a:t>immunoblot</a:t>
            </a:r>
            <a:r>
              <a:rPr lang="en-US" sz="1200" i="1" dirty="0"/>
              <a:t> analysis using anti-DNMT1 and anti-GAPDH </a:t>
            </a:r>
            <a:r>
              <a:rPr lang="en-US" sz="1200" i="1" dirty="0" smtClean="0"/>
              <a:t>Ab.</a:t>
            </a:r>
            <a:endParaRPr lang="en-US" sz="1200" dirty="0"/>
          </a:p>
        </p:txBody>
      </p:sp>
      <p:sp>
        <p:nvSpPr>
          <p:cNvPr id="141" name="Rectangle 140"/>
          <p:cNvSpPr/>
          <p:nvPr/>
        </p:nvSpPr>
        <p:spPr>
          <a:xfrm>
            <a:off x="6580849" y="5756420"/>
            <a:ext cx="25168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smtClean="0"/>
              <a:t>Lysine acetylation abrogates </a:t>
            </a:r>
          </a:p>
          <a:p>
            <a:r>
              <a:rPr lang="en-US" sz="1200" i="1" dirty="0" smtClean="0"/>
              <a:t>USP7-DNMT1 interaction</a:t>
            </a:r>
            <a:endParaRPr lang="en-US" sz="1200" dirty="0"/>
          </a:p>
        </p:txBody>
      </p:sp>
      <p:cxnSp>
        <p:nvCxnSpPr>
          <p:cNvPr id="142" name="Straight Arrow Connector 141"/>
          <p:cNvCxnSpPr>
            <a:stCxn id="141" idx="0"/>
            <a:endCxn id="148" idx="4"/>
          </p:cNvCxnSpPr>
          <p:nvPr/>
        </p:nvCxnSpPr>
        <p:spPr>
          <a:xfrm flipV="1">
            <a:off x="7839250" y="5002406"/>
            <a:ext cx="567218" cy="754014"/>
          </a:xfrm>
          <a:prstGeom prst="straightConnector1">
            <a:avLst/>
          </a:prstGeom>
          <a:ln>
            <a:solidFill>
              <a:schemeClr val="tx1"/>
            </a:solidFill>
            <a:prstDash val="sysDot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Arrow Connector 145"/>
          <p:cNvCxnSpPr>
            <a:stCxn id="126" idx="6"/>
            <a:endCxn id="148" idx="2"/>
          </p:cNvCxnSpPr>
          <p:nvPr/>
        </p:nvCxnSpPr>
        <p:spPr>
          <a:xfrm>
            <a:off x="4634031" y="4611052"/>
            <a:ext cx="3061149" cy="2054"/>
          </a:xfrm>
          <a:prstGeom prst="straightConnector1">
            <a:avLst/>
          </a:prstGeom>
          <a:ln w="38100" cmpd="sng">
            <a:solidFill>
              <a:schemeClr val="tx1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3" name="TextBox 162"/>
          <p:cNvSpPr txBox="1"/>
          <p:nvPr/>
        </p:nvSpPr>
        <p:spPr>
          <a:xfrm>
            <a:off x="5146150" y="4425594"/>
            <a:ext cx="1673693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HDAC inhibition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3314609" y="6437596"/>
            <a:ext cx="410042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/>
              <a:t>Cotto</a:t>
            </a:r>
            <a:r>
              <a:rPr lang="en-US" sz="1100" dirty="0"/>
              <a:t>-</a:t>
            </a:r>
            <a:r>
              <a:rPr lang="en-US" sz="1100" dirty="0" smtClean="0"/>
              <a:t>Rios et al Cell Reports, 2012, </a:t>
            </a:r>
            <a:r>
              <a:rPr lang="en-US" sz="1100" dirty="0"/>
              <a:t>2, </a:t>
            </a:r>
            <a:r>
              <a:rPr lang="en-US" sz="1100" dirty="0" smtClean="0"/>
              <a:t>1475</a:t>
            </a:r>
          </a:p>
          <a:p>
            <a:r>
              <a:rPr lang="en-US" sz="1100" dirty="0" err="1"/>
              <a:t>Chauhan</a:t>
            </a:r>
            <a:r>
              <a:rPr lang="en-US" sz="1100" dirty="0"/>
              <a:t>, D, Dana Farber, unpublished data</a:t>
            </a:r>
          </a:p>
          <a:p>
            <a:endParaRPr lang="en-US" sz="1100" dirty="0"/>
          </a:p>
        </p:txBody>
      </p:sp>
      <p:cxnSp>
        <p:nvCxnSpPr>
          <p:cNvPr id="164" name="Straight Arrow Connector 163"/>
          <p:cNvCxnSpPr>
            <a:stCxn id="169" idx="6"/>
          </p:cNvCxnSpPr>
          <p:nvPr/>
        </p:nvCxnSpPr>
        <p:spPr>
          <a:xfrm>
            <a:off x="3262583" y="1987412"/>
            <a:ext cx="4126645" cy="14479"/>
          </a:xfrm>
          <a:prstGeom prst="straightConnector1">
            <a:avLst/>
          </a:prstGeom>
          <a:ln w="38100" cmpd="sng">
            <a:solidFill>
              <a:schemeClr val="tx1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8" name="TextBox 167"/>
          <p:cNvSpPr txBox="1"/>
          <p:nvPr/>
        </p:nvSpPr>
        <p:spPr>
          <a:xfrm>
            <a:off x="5149923" y="1794104"/>
            <a:ext cx="1093907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Oxidation</a:t>
            </a:r>
            <a:endParaRPr lang="en-US" dirty="0"/>
          </a:p>
        </p:txBody>
      </p:sp>
      <p:sp>
        <p:nvSpPr>
          <p:cNvPr id="169" name="Oval 168"/>
          <p:cNvSpPr/>
          <p:nvPr/>
        </p:nvSpPr>
        <p:spPr>
          <a:xfrm>
            <a:off x="2743794" y="1802746"/>
            <a:ext cx="518789" cy="369332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TextBox 169"/>
          <p:cNvSpPr txBox="1"/>
          <p:nvPr/>
        </p:nvSpPr>
        <p:spPr>
          <a:xfrm>
            <a:off x="2699404" y="1844251"/>
            <a:ext cx="5563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baseline="30000" dirty="0" smtClean="0"/>
              <a:t>233</a:t>
            </a:r>
            <a:r>
              <a:rPr lang="en-US" sz="1200" b="1" dirty="0" smtClean="0"/>
              <a:t>Cys</a:t>
            </a:r>
            <a:endParaRPr lang="en-US" sz="1200" b="1" dirty="0"/>
          </a:p>
        </p:txBody>
      </p:sp>
      <p:sp>
        <p:nvSpPr>
          <p:cNvPr id="172" name="TextBox 171"/>
          <p:cNvSpPr txBox="1"/>
          <p:nvPr/>
        </p:nvSpPr>
        <p:spPr>
          <a:xfrm>
            <a:off x="3273301" y="1633020"/>
            <a:ext cx="3544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SH</a:t>
            </a:r>
            <a:endParaRPr lang="en-US" sz="1200" b="1" dirty="0"/>
          </a:p>
        </p:txBody>
      </p:sp>
      <p:cxnSp>
        <p:nvCxnSpPr>
          <p:cNvPr id="173" name="Straight Arrow Connector 172"/>
          <p:cNvCxnSpPr/>
          <p:nvPr/>
        </p:nvCxnSpPr>
        <p:spPr>
          <a:xfrm flipH="1">
            <a:off x="7799809" y="1831335"/>
            <a:ext cx="177120" cy="118647"/>
          </a:xfrm>
          <a:prstGeom prst="straightConnector1">
            <a:avLst/>
          </a:prstGeom>
          <a:ln w="19050" cmpd="sng">
            <a:headEnd type="none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4" name="Oval 173"/>
          <p:cNvSpPr/>
          <p:nvPr/>
        </p:nvSpPr>
        <p:spPr>
          <a:xfrm>
            <a:off x="7376372" y="1842709"/>
            <a:ext cx="518789" cy="369332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TextBox 174"/>
          <p:cNvSpPr txBox="1"/>
          <p:nvPr/>
        </p:nvSpPr>
        <p:spPr>
          <a:xfrm>
            <a:off x="7331982" y="1884214"/>
            <a:ext cx="5563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baseline="30000" dirty="0" smtClean="0"/>
              <a:t>233</a:t>
            </a:r>
            <a:r>
              <a:rPr lang="en-US" sz="1200" b="1" dirty="0" smtClean="0"/>
              <a:t>Cys</a:t>
            </a:r>
            <a:endParaRPr lang="en-US" sz="1200" b="1" dirty="0"/>
          </a:p>
        </p:txBody>
      </p:sp>
      <p:sp>
        <p:nvSpPr>
          <p:cNvPr id="176" name="TextBox 175"/>
          <p:cNvSpPr txBox="1"/>
          <p:nvPr/>
        </p:nvSpPr>
        <p:spPr>
          <a:xfrm>
            <a:off x="7905879" y="1672983"/>
            <a:ext cx="45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SOH</a:t>
            </a:r>
            <a:endParaRPr lang="en-US" sz="1200" b="1" dirty="0"/>
          </a:p>
        </p:txBody>
      </p:sp>
      <p:sp>
        <p:nvSpPr>
          <p:cNvPr id="68" name="Up Arrow 67"/>
          <p:cNvSpPr/>
          <p:nvPr/>
        </p:nvSpPr>
        <p:spPr>
          <a:xfrm>
            <a:off x="5503133" y="2238898"/>
            <a:ext cx="368696" cy="857211"/>
          </a:xfrm>
          <a:prstGeom prst="up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Up Arrow 177"/>
          <p:cNvSpPr/>
          <p:nvPr/>
        </p:nvSpPr>
        <p:spPr>
          <a:xfrm flipV="1">
            <a:off x="5503133" y="3469563"/>
            <a:ext cx="368696" cy="857211"/>
          </a:xfrm>
          <a:prstGeom prst="up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495" y="4588508"/>
            <a:ext cx="2657475" cy="1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109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2667" y="215894"/>
            <a:ext cx="7950980" cy="1099133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>
                <a:latin typeface="Avenir Medium"/>
                <a:cs typeface="Avenir Medium"/>
              </a:rPr>
              <a:t>Molecular Mechanism of RRx-001</a:t>
            </a:r>
            <a:endParaRPr lang="en-US" sz="2400" dirty="0">
              <a:latin typeface="Avenir Medium"/>
              <a:cs typeface="Avenir Medium"/>
            </a:endParaRPr>
          </a:p>
        </p:txBody>
      </p:sp>
      <p:sp>
        <p:nvSpPr>
          <p:cNvPr id="25" name="Slide Number Placeholder 7"/>
          <p:cNvSpPr txBox="1">
            <a:spLocks/>
          </p:cNvSpPr>
          <p:nvPr/>
        </p:nvSpPr>
        <p:spPr>
          <a:xfrm>
            <a:off x="8326365" y="6464665"/>
            <a:ext cx="435935" cy="33152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5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3234B-F661-8448-A8E6-F426E41EEA1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53196" y="1020625"/>
            <a:ext cx="8352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venir Medium"/>
                <a:cs typeface="Avenir Medium"/>
              </a:rPr>
              <a:t>RRx-001 + USP7 inhibition decreases mdm2 and increases p53/p21 signaling pathways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76376" y="2306204"/>
            <a:ext cx="10790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RRx-001</a:t>
            </a:r>
          </a:p>
          <a:p>
            <a:r>
              <a:rPr lang="en-US" dirty="0" smtClean="0"/>
              <a:t>+ USP7</a:t>
            </a:r>
          </a:p>
          <a:p>
            <a:r>
              <a:rPr lang="en-US" dirty="0" smtClean="0"/>
              <a:t>inhibition</a:t>
            </a:r>
            <a:endParaRPr lang="en-US" dirty="0"/>
          </a:p>
        </p:txBody>
      </p:sp>
      <p:cxnSp>
        <p:nvCxnSpPr>
          <p:cNvPr id="110" name="Straight Arrow Connector 109"/>
          <p:cNvCxnSpPr/>
          <p:nvPr/>
        </p:nvCxnSpPr>
        <p:spPr>
          <a:xfrm>
            <a:off x="3718830" y="2839834"/>
            <a:ext cx="719486" cy="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7" name="Group 116"/>
          <p:cNvGrpSpPr/>
          <p:nvPr/>
        </p:nvGrpSpPr>
        <p:grpSpPr>
          <a:xfrm rot="16200000">
            <a:off x="1416198" y="2305326"/>
            <a:ext cx="335588" cy="331540"/>
            <a:chOff x="5507739" y="1603098"/>
            <a:chExt cx="335588" cy="693498"/>
          </a:xfrm>
        </p:grpSpPr>
        <p:cxnSp>
          <p:nvCxnSpPr>
            <p:cNvPr id="112" name="Straight Connector 111"/>
            <p:cNvCxnSpPr/>
            <p:nvPr/>
          </p:nvCxnSpPr>
          <p:spPr>
            <a:xfrm flipH="1">
              <a:off x="5674396" y="1603098"/>
              <a:ext cx="506" cy="677145"/>
            </a:xfrm>
            <a:prstGeom prst="line">
              <a:avLst/>
            </a:prstGeom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/>
          </p:nvCxnSpPr>
          <p:spPr>
            <a:xfrm>
              <a:off x="5507739" y="2291307"/>
              <a:ext cx="335588" cy="5289"/>
            </a:xfrm>
            <a:prstGeom prst="line">
              <a:avLst/>
            </a:prstGeom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9" name="Oval 2"/>
          <p:cNvSpPr>
            <a:spLocks noChangeAspect="1"/>
          </p:cNvSpPr>
          <p:nvPr/>
        </p:nvSpPr>
        <p:spPr>
          <a:xfrm rot="16769638">
            <a:off x="2178594" y="2384848"/>
            <a:ext cx="1051784" cy="1704325"/>
          </a:xfrm>
          <a:custGeom>
            <a:avLst/>
            <a:gdLst/>
            <a:ahLst/>
            <a:cxnLst/>
            <a:rect l="l" t="t" r="r" b="b"/>
            <a:pathLst>
              <a:path w="468639" h="759389">
                <a:moveTo>
                  <a:pt x="284796" y="0"/>
                </a:moveTo>
                <a:lnTo>
                  <a:pt x="284435" y="164"/>
                </a:lnTo>
                <a:cubicBezTo>
                  <a:pt x="236847" y="29666"/>
                  <a:pt x="203430" y="98735"/>
                  <a:pt x="203430" y="179263"/>
                </a:cubicBezTo>
                <a:cubicBezTo>
                  <a:pt x="203430" y="286632"/>
                  <a:pt x="262837" y="373632"/>
                  <a:pt x="336035" y="373632"/>
                </a:cubicBezTo>
                <a:cubicBezTo>
                  <a:pt x="409232" y="373632"/>
                  <a:pt x="468639" y="460632"/>
                  <a:pt x="468639" y="568002"/>
                </a:cubicBezTo>
                <a:cubicBezTo>
                  <a:pt x="468639" y="661950"/>
                  <a:pt x="423156" y="740303"/>
                  <a:pt x="362748" y="758423"/>
                </a:cubicBezTo>
                <a:lnTo>
                  <a:pt x="356214" y="759389"/>
                </a:lnTo>
                <a:lnTo>
                  <a:pt x="307836" y="754471"/>
                </a:lnTo>
                <a:cubicBezTo>
                  <a:pt x="132154" y="718223"/>
                  <a:pt x="0" y="561488"/>
                  <a:pt x="0" y="373630"/>
                </a:cubicBezTo>
                <a:cubicBezTo>
                  <a:pt x="0" y="212609"/>
                  <a:pt x="97093" y="74454"/>
                  <a:pt x="235467" y="15440"/>
                </a:cubicBezTo>
                <a:close/>
              </a:path>
            </a:pathLst>
          </a:custGeom>
          <a:solidFill>
            <a:srgbClr val="C0C0C0"/>
          </a:solidFill>
          <a:ln w="6350">
            <a:solidFill>
              <a:srgbClr val="3333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00" name="Oval 2"/>
          <p:cNvSpPr>
            <a:spLocks noChangeAspect="1"/>
          </p:cNvSpPr>
          <p:nvPr/>
        </p:nvSpPr>
        <p:spPr>
          <a:xfrm rot="16769638" flipH="1" flipV="1">
            <a:off x="2195231" y="1532591"/>
            <a:ext cx="1051784" cy="1704325"/>
          </a:xfrm>
          <a:custGeom>
            <a:avLst/>
            <a:gdLst/>
            <a:ahLst/>
            <a:cxnLst/>
            <a:rect l="l" t="t" r="r" b="b"/>
            <a:pathLst>
              <a:path w="468639" h="759389">
                <a:moveTo>
                  <a:pt x="284796" y="0"/>
                </a:moveTo>
                <a:lnTo>
                  <a:pt x="284435" y="164"/>
                </a:lnTo>
                <a:cubicBezTo>
                  <a:pt x="236847" y="29666"/>
                  <a:pt x="203430" y="98735"/>
                  <a:pt x="203430" y="179263"/>
                </a:cubicBezTo>
                <a:cubicBezTo>
                  <a:pt x="203430" y="286632"/>
                  <a:pt x="262837" y="373632"/>
                  <a:pt x="336035" y="373632"/>
                </a:cubicBezTo>
                <a:cubicBezTo>
                  <a:pt x="409232" y="373632"/>
                  <a:pt x="468639" y="460632"/>
                  <a:pt x="468639" y="568002"/>
                </a:cubicBezTo>
                <a:cubicBezTo>
                  <a:pt x="468639" y="661950"/>
                  <a:pt x="423156" y="740303"/>
                  <a:pt x="362748" y="758423"/>
                </a:cubicBezTo>
                <a:lnTo>
                  <a:pt x="356214" y="759389"/>
                </a:lnTo>
                <a:lnTo>
                  <a:pt x="307836" y="754471"/>
                </a:lnTo>
                <a:cubicBezTo>
                  <a:pt x="132154" y="718223"/>
                  <a:pt x="0" y="561488"/>
                  <a:pt x="0" y="373630"/>
                </a:cubicBezTo>
                <a:cubicBezTo>
                  <a:pt x="0" y="212609"/>
                  <a:pt x="97093" y="74454"/>
                  <a:pt x="235467" y="15440"/>
                </a:cubicBezTo>
                <a:close/>
              </a:path>
            </a:pathLst>
          </a:custGeom>
          <a:solidFill>
            <a:srgbClr val="FF6600"/>
          </a:solidFill>
          <a:ln w="6350">
            <a:solidFill>
              <a:srgbClr val="3333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1" name="Oval 100"/>
          <p:cNvSpPr>
            <a:spLocks noChangeAspect="1"/>
          </p:cNvSpPr>
          <p:nvPr/>
        </p:nvSpPr>
        <p:spPr>
          <a:xfrm>
            <a:off x="3076930" y="2979212"/>
            <a:ext cx="150113" cy="155496"/>
          </a:xfrm>
          <a:prstGeom prst="ellipse">
            <a:avLst/>
          </a:prstGeom>
          <a:solidFill>
            <a:srgbClr val="FF6600"/>
          </a:solidFill>
          <a:ln w="6350">
            <a:solidFill>
              <a:srgbClr val="3333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02" name="Oval 101"/>
          <p:cNvSpPr>
            <a:spLocks noChangeAspect="1"/>
          </p:cNvSpPr>
          <p:nvPr/>
        </p:nvSpPr>
        <p:spPr>
          <a:xfrm>
            <a:off x="2218513" y="2447278"/>
            <a:ext cx="150113" cy="155496"/>
          </a:xfrm>
          <a:prstGeom prst="ellipse">
            <a:avLst/>
          </a:prstGeom>
          <a:solidFill>
            <a:srgbClr val="C0C0C0"/>
          </a:solidFill>
          <a:ln w="6350">
            <a:solidFill>
              <a:srgbClr val="3333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400"/>
          </a:p>
        </p:txBody>
      </p:sp>
      <p:sp>
        <p:nvSpPr>
          <p:cNvPr id="103" name="Rectangle 102"/>
          <p:cNvSpPr/>
          <p:nvPr/>
        </p:nvSpPr>
        <p:spPr>
          <a:xfrm>
            <a:off x="2268171" y="3252451"/>
            <a:ext cx="9152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DNMT1</a:t>
            </a:r>
            <a:endParaRPr lang="en-US" b="1" dirty="0"/>
          </a:p>
        </p:txBody>
      </p:sp>
      <p:sp>
        <p:nvSpPr>
          <p:cNvPr id="104" name="Rectangle 103"/>
          <p:cNvSpPr/>
          <p:nvPr/>
        </p:nvSpPr>
        <p:spPr>
          <a:xfrm>
            <a:off x="2268171" y="1977172"/>
            <a:ext cx="684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USP7</a:t>
            </a:r>
            <a:endParaRPr lang="en-US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1675050" y="3399861"/>
            <a:ext cx="568325" cy="628650"/>
            <a:chOff x="7108648" y="5151437"/>
            <a:chExt cx="568325" cy="628650"/>
          </a:xfrm>
        </p:grpSpPr>
        <p:sp>
          <p:nvSpPr>
            <p:cNvPr id="105" name="Oval 11"/>
            <p:cNvSpPr>
              <a:spLocks noChangeAspect="1" noChangeArrowheads="1"/>
            </p:cNvSpPr>
            <p:nvPr/>
          </p:nvSpPr>
          <p:spPr bwMode="auto">
            <a:xfrm>
              <a:off x="7435673" y="5197475"/>
              <a:ext cx="177800" cy="168275"/>
            </a:xfrm>
            <a:prstGeom prst="ellipse">
              <a:avLst/>
            </a:prstGeom>
            <a:solidFill>
              <a:srgbClr val="EAEAEA"/>
            </a:solidFill>
            <a:ln w="6350">
              <a:solidFill>
                <a:srgbClr val="33333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Oval 16"/>
            <p:cNvSpPr>
              <a:spLocks noChangeAspect="1" noChangeArrowheads="1"/>
            </p:cNvSpPr>
            <p:nvPr/>
          </p:nvSpPr>
          <p:spPr bwMode="auto">
            <a:xfrm>
              <a:off x="7329311" y="5287962"/>
              <a:ext cx="179387" cy="177800"/>
            </a:xfrm>
            <a:prstGeom prst="ellipse">
              <a:avLst/>
            </a:prstGeom>
            <a:solidFill>
              <a:srgbClr val="EAEAEA"/>
            </a:solidFill>
            <a:ln w="6350">
              <a:solidFill>
                <a:srgbClr val="33333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Oval 17"/>
            <p:cNvSpPr>
              <a:spLocks noChangeAspect="1" noChangeArrowheads="1"/>
            </p:cNvSpPr>
            <p:nvPr/>
          </p:nvSpPr>
          <p:spPr bwMode="auto">
            <a:xfrm>
              <a:off x="7230886" y="5408612"/>
              <a:ext cx="177800" cy="177800"/>
            </a:xfrm>
            <a:prstGeom prst="ellipse">
              <a:avLst/>
            </a:prstGeom>
            <a:solidFill>
              <a:srgbClr val="EAEAEA"/>
            </a:solidFill>
            <a:ln w="6350">
              <a:solidFill>
                <a:srgbClr val="33333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" name="Oval 35"/>
            <p:cNvSpPr>
              <a:spLocks noChangeAspect="1" noChangeArrowheads="1"/>
            </p:cNvSpPr>
            <p:nvPr/>
          </p:nvSpPr>
          <p:spPr bwMode="auto">
            <a:xfrm>
              <a:off x="7157861" y="5559425"/>
              <a:ext cx="177800" cy="173037"/>
            </a:xfrm>
            <a:prstGeom prst="ellipse">
              <a:avLst/>
            </a:prstGeom>
            <a:solidFill>
              <a:srgbClr val="EAEAEA"/>
            </a:solidFill>
            <a:ln w="6350">
              <a:solidFill>
                <a:srgbClr val="33333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" name="Text Box 44"/>
            <p:cNvSpPr txBox="1">
              <a:spLocks noChangeArrowheads="1"/>
            </p:cNvSpPr>
            <p:nvPr/>
          </p:nvSpPr>
          <p:spPr bwMode="auto">
            <a:xfrm>
              <a:off x="7108648" y="5519737"/>
              <a:ext cx="285750" cy="260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AEAEA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100" b="1"/>
                <a:t>U</a:t>
              </a:r>
            </a:p>
          </p:txBody>
        </p:sp>
        <p:sp>
          <p:nvSpPr>
            <p:cNvPr id="111" name="Text Box 45"/>
            <p:cNvSpPr txBox="1">
              <a:spLocks noChangeArrowheads="1"/>
            </p:cNvSpPr>
            <p:nvPr/>
          </p:nvSpPr>
          <p:spPr bwMode="auto">
            <a:xfrm>
              <a:off x="7175323" y="5367337"/>
              <a:ext cx="285750" cy="260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AEAEA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100" b="1"/>
                <a:t>U</a:t>
              </a:r>
            </a:p>
          </p:txBody>
        </p:sp>
        <p:sp>
          <p:nvSpPr>
            <p:cNvPr id="114" name="Text Box 46"/>
            <p:cNvSpPr txBox="1">
              <a:spLocks noChangeArrowheads="1"/>
            </p:cNvSpPr>
            <p:nvPr/>
          </p:nvSpPr>
          <p:spPr bwMode="auto">
            <a:xfrm>
              <a:off x="7280098" y="5243512"/>
              <a:ext cx="285750" cy="260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AEAEA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100" b="1"/>
                <a:t>U</a:t>
              </a:r>
            </a:p>
          </p:txBody>
        </p:sp>
        <p:sp>
          <p:nvSpPr>
            <p:cNvPr id="115" name="Text Box 47"/>
            <p:cNvSpPr txBox="1">
              <a:spLocks noChangeArrowheads="1"/>
            </p:cNvSpPr>
            <p:nvPr/>
          </p:nvSpPr>
          <p:spPr bwMode="auto">
            <a:xfrm>
              <a:off x="7391223" y="5151437"/>
              <a:ext cx="285750" cy="260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AEAEA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100" b="1" dirty="0"/>
                <a:t>U</a:t>
              </a:r>
            </a:p>
          </p:txBody>
        </p:sp>
      </p:grpSp>
      <p:cxnSp>
        <p:nvCxnSpPr>
          <p:cNvPr id="143" name="Straight Arrow Connector 142"/>
          <p:cNvCxnSpPr/>
          <p:nvPr/>
        </p:nvCxnSpPr>
        <p:spPr>
          <a:xfrm>
            <a:off x="3139766" y="2346565"/>
            <a:ext cx="5183" cy="498262"/>
          </a:xfrm>
          <a:prstGeom prst="straightConnector1">
            <a:avLst/>
          </a:prstGeom>
          <a:ln>
            <a:headEnd type="arrow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4" name="Straight Arrow Connector 143"/>
          <p:cNvCxnSpPr/>
          <p:nvPr/>
        </p:nvCxnSpPr>
        <p:spPr>
          <a:xfrm>
            <a:off x="2286533" y="2773100"/>
            <a:ext cx="5183" cy="498262"/>
          </a:xfrm>
          <a:prstGeom prst="straightConnector1">
            <a:avLst/>
          </a:prstGeom>
          <a:ln>
            <a:headEnd type="arrow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8" name="TextBox 117"/>
          <p:cNvSpPr txBox="1"/>
          <p:nvPr/>
        </p:nvSpPr>
        <p:spPr>
          <a:xfrm>
            <a:off x="832499" y="4506203"/>
            <a:ext cx="1344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Degradation</a:t>
            </a:r>
            <a:endParaRPr lang="en-US" dirty="0"/>
          </a:p>
        </p:txBody>
      </p:sp>
      <p:cxnSp>
        <p:nvCxnSpPr>
          <p:cNvPr id="120" name="Straight Arrow Connector 119"/>
          <p:cNvCxnSpPr/>
          <p:nvPr/>
        </p:nvCxnSpPr>
        <p:spPr>
          <a:xfrm flipH="1">
            <a:off x="1777252" y="3805108"/>
            <a:ext cx="490920" cy="701095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>
            <a:grpSpLocks noChangeAspect="1"/>
          </p:cNvGrpSpPr>
          <p:nvPr/>
        </p:nvGrpSpPr>
        <p:grpSpPr>
          <a:xfrm rot="2753627">
            <a:off x="2208264" y="2941975"/>
            <a:ext cx="159917" cy="159917"/>
            <a:chOff x="2678235" y="5723960"/>
            <a:chExt cx="276186" cy="276186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2678235" y="5862053"/>
              <a:ext cx="276186" cy="0"/>
            </a:xfrm>
            <a:prstGeom prst="line">
              <a:avLst/>
            </a:prstGeom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>
              <a:off x="2683583" y="5862053"/>
              <a:ext cx="276186" cy="0"/>
            </a:xfrm>
            <a:prstGeom prst="line">
              <a:avLst/>
            </a:prstGeom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2" name="Group 121"/>
          <p:cNvGrpSpPr>
            <a:grpSpLocks noChangeAspect="1"/>
          </p:cNvGrpSpPr>
          <p:nvPr/>
        </p:nvGrpSpPr>
        <p:grpSpPr>
          <a:xfrm rot="2753627">
            <a:off x="3060461" y="2516131"/>
            <a:ext cx="159917" cy="159917"/>
            <a:chOff x="2678235" y="5723960"/>
            <a:chExt cx="276186" cy="276186"/>
          </a:xfrm>
        </p:grpSpPr>
        <p:cxnSp>
          <p:nvCxnSpPr>
            <p:cNvPr id="124" name="Straight Connector 123"/>
            <p:cNvCxnSpPr/>
            <p:nvPr/>
          </p:nvCxnSpPr>
          <p:spPr>
            <a:xfrm>
              <a:off x="2678235" y="5862053"/>
              <a:ext cx="276186" cy="0"/>
            </a:xfrm>
            <a:prstGeom prst="line">
              <a:avLst/>
            </a:prstGeom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 rot="16200000">
              <a:off x="2683583" y="5862053"/>
              <a:ext cx="276186" cy="0"/>
            </a:xfrm>
            <a:prstGeom prst="line">
              <a:avLst/>
            </a:prstGeom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Rectangle 18"/>
          <p:cNvSpPr/>
          <p:nvPr/>
        </p:nvSpPr>
        <p:spPr>
          <a:xfrm>
            <a:off x="3718830" y="4956819"/>
            <a:ext cx="251680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smtClean="0"/>
              <a:t>MM</a:t>
            </a:r>
            <a:r>
              <a:rPr lang="en-US" sz="1200" i="1" dirty="0"/>
              <a:t>.1S cells were treated for 48h with RRx-001 (1.25 </a:t>
            </a:r>
            <a:r>
              <a:rPr lang="en-US" sz="1200" i="1" dirty="0" err="1"/>
              <a:t>uM</a:t>
            </a:r>
            <a:r>
              <a:rPr lang="en-US" sz="1200" i="1" dirty="0"/>
              <a:t>), P5091 (3 </a:t>
            </a:r>
            <a:r>
              <a:rPr lang="en-US" sz="1200" i="1" dirty="0" err="1"/>
              <a:t>uM</a:t>
            </a:r>
            <a:r>
              <a:rPr lang="en-US" sz="1200" i="1" dirty="0"/>
              <a:t>), or RRx-001 (1.25 </a:t>
            </a:r>
            <a:r>
              <a:rPr lang="en-US" sz="1200" i="1" dirty="0" err="1"/>
              <a:t>uM</a:t>
            </a:r>
            <a:r>
              <a:rPr lang="en-US" sz="1200" i="1" dirty="0"/>
              <a:t>)) plus P5091 (3 </a:t>
            </a:r>
            <a:r>
              <a:rPr lang="en-US" sz="1200" i="1" dirty="0" err="1"/>
              <a:t>uM</a:t>
            </a:r>
            <a:r>
              <a:rPr lang="en-US" sz="1200" i="1" dirty="0"/>
              <a:t>); protein lysates were subjected to </a:t>
            </a:r>
            <a:r>
              <a:rPr lang="en-US" sz="1200" i="1" dirty="0" err="1"/>
              <a:t>immunblotting</a:t>
            </a:r>
            <a:r>
              <a:rPr lang="en-US" sz="1200" i="1" dirty="0"/>
              <a:t> using antibodies against p21, MDM2, p53, and GAPDH. </a:t>
            </a:r>
          </a:p>
          <a:p>
            <a:endParaRPr lang="en-US" sz="1200" i="1" dirty="0"/>
          </a:p>
        </p:txBody>
      </p:sp>
      <p:grpSp>
        <p:nvGrpSpPr>
          <p:cNvPr id="91" name="Group 90"/>
          <p:cNvGrpSpPr/>
          <p:nvPr/>
        </p:nvGrpSpPr>
        <p:grpSpPr>
          <a:xfrm rot="16200000">
            <a:off x="1412969" y="2876630"/>
            <a:ext cx="335588" cy="327420"/>
            <a:chOff x="5507739" y="1603098"/>
            <a:chExt cx="335588" cy="693498"/>
          </a:xfrm>
        </p:grpSpPr>
        <p:cxnSp>
          <p:nvCxnSpPr>
            <p:cNvPr id="92" name="Straight Connector 91"/>
            <p:cNvCxnSpPr/>
            <p:nvPr/>
          </p:nvCxnSpPr>
          <p:spPr>
            <a:xfrm flipH="1">
              <a:off x="5674396" y="1603098"/>
              <a:ext cx="506" cy="677145"/>
            </a:xfrm>
            <a:prstGeom prst="line">
              <a:avLst/>
            </a:prstGeom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5507739" y="2291307"/>
              <a:ext cx="335588" cy="5289"/>
            </a:xfrm>
            <a:prstGeom prst="line">
              <a:avLst/>
            </a:prstGeom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" name="Left Brace 8"/>
          <p:cNvSpPr/>
          <p:nvPr/>
        </p:nvSpPr>
        <p:spPr>
          <a:xfrm>
            <a:off x="1290053" y="2314861"/>
            <a:ext cx="127000" cy="888813"/>
          </a:xfrm>
          <a:prstGeom prst="leftBrace">
            <a:avLst/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/>
          <p:cNvSpPr/>
          <p:nvPr/>
        </p:nvSpPr>
        <p:spPr>
          <a:xfrm>
            <a:off x="4529381" y="2558347"/>
            <a:ext cx="1299251" cy="56299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6350">
            <a:solidFill>
              <a:srgbClr val="333333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mdm2</a:t>
            </a:r>
            <a:endParaRPr lang="en-US" b="1" dirty="0">
              <a:solidFill>
                <a:schemeClr val="tx1"/>
              </a:solidFill>
            </a:endParaRPr>
          </a:p>
        </p:txBody>
      </p:sp>
      <p:grpSp>
        <p:nvGrpSpPr>
          <p:cNvPr id="146" name="Group 145"/>
          <p:cNvGrpSpPr/>
          <p:nvPr/>
        </p:nvGrpSpPr>
        <p:grpSpPr>
          <a:xfrm>
            <a:off x="4292006" y="2917933"/>
            <a:ext cx="568325" cy="628650"/>
            <a:chOff x="7108648" y="5151437"/>
            <a:chExt cx="568325" cy="628650"/>
          </a:xfrm>
        </p:grpSpPr>
        <p:sp>
          <p:nvSpPr>
            <p:cNvPr id="163" name="Oval 11"/>
            <p:cNvSpPr>
              <a:spLocks noChangeAspect="1" noChangeArrowheads="1"/>
            </p:cNvSpPr>
            <p:nvPr/>
          </p:nvSpPr>
          <p:spPr bwMode="auto">
            <a:xfrm>
              <a:off x="7435673" y="5197475"/>
              <a:ext cx="177800" cy="168275"/>
            </a:xfrm>
            <a:prstGeom prst="ellipse">
              <a:avLst/>
            </a:prstGeom>
            <a:solidFill>
              <a:srgbClr val="EAEAEA"/>
            </a:solidFill>
            <a:ln w="6350">
              <a:solidFill>
                <a:srgbClr val="33333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" name="Oval 16"/>
            <p:cNvSpPr>
              <a:spLocks noChangeAspect="1" noChangeArrowheads="1"/>
            </p:cNvSpPr>
            <p:nvPr/>
          </p:nvSpPr>
          <p:spPr bwMode="auto">
            <a:xfrm>
              <a:off x="7329311" y="5287962"/>
              <a:ext cx="179387" cy="177800"/>
            </a:xfrm>
            <a:prstGeom prst="ellipse">
              <a:avLst/>
            </a:prstGeom>
            <a:solidFill>
              <a:srgbClr val="EAEAEA"/>
            </a:solidFill>
            <a:ln w="6350">
              <a:solidFill>
                <a:srgbClr val="33333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8" name="Oval 17"/>
            <p:cNvSpPr>
              <a:spLocks noChangeAspect="1" noChangeArrowheads="1"/>
            </p:cNvSpPr>
            <p:nvPr/>
          </p:nvSpPr>
          <p:spPr bwMode="auto">
            <a:xfrm>
              <a:off x="7230886" y="5408612"/>
              <a:ext cx="177800" cy="177800"/>
            </a:xfrm>
            <a:prstGeom prst="ellipse">
              <a:avLst/>
            </a:prstGeom>
            <a:solidFill>
              <a:srgbClr val="EAEAEA"/>
            </a:solidFill>
            <a:ln w="6350">
              <a:solidFill>
                <a:srgbClr val="33333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" name="Oval 35"/>
            <p:cNvSpPr>
              <a:spLocks noChangeAspect="1" noChangeArrowheads="1"/>
            </p:cNvSpPr>
            <p:nvPr/>
          </p:nvSpPr>
          <p:spPr bwMode="auto">
            <a:xfrm>
              <a:off x="7157861" y="5559425"/>
              <a:ext cx="177800" cy="173037"/>
            </a:xfrm>
            <a:prstGeom prst="ellipse">
              <a:avLst/>
            </a:prstGeom>
            <a:solidFill>
              <a:srgbClr val="EAEAEA"/>
            </a:solidFill>
            <a:ln w="6350">
              <a:solidFill>
                <a:srgbClr val="33333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" name="Text Box 44"/>
            <p:cNvSpPr txBox="1">
              <a:spLocks noChangeArrowheads="1"/>
            </p:cNvSpPr>
            <p:nvPr/>
          </p:nvSpPr>
          <p:spPr bwMode="auto">
            <a:xfrm>
              <a:off x="7108648" y="5519737"/>
              <a:ext cx="285750" cy="260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AEAEA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100" b="1"/>
                <a:t>U</a:t>
              </a:r>
            </a:p>
          </p:txBody>
        </p:sp>
        <p:sp>
          <p:nvSpPr>
            <p:cNvPr id="171" name="Text Box 45"/>
            <p:cNvSpPr txBox="1">
              <a:spLocks noChangeArrowheads="1"/>
            </p:cNvSpPr>
            <p:nvPr/>
          </p:nvSpPr>
          <p:spPr bwMode="auto">
            <a:xfrm>
              <a:off x="7175323" y="5367337"/>
              <a:ext cx="285750" cy="260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AEAEA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100" b="1"/>
                <a:t>U</a:t>
              </a:r>
            </a:p>
          </p:txBody>
        </p:sp>
        <p:sp>
          <p:nvSpPr>
            <p:cNvPr id="172" name="Text Box 46"/>
            <p:cNvSpPr txBox="1">
              <a:spLocks noChangeArrowheads="1"/>
            </p:cNvSpPr>
            <p:nvPr/>
          </p:nvSpPr>
          <p:spPr bwMode="auto">
            <a:xfrm>
              <a:off x="7280098" y="5243512"/>
              <a:ext cx="285750" cy="260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AEAEA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100" b="1"/>
                <a:t>U</a:t>
              </a:r>
            </a:p>
          </p:txBody>
        </p:sp>
        <p:sp>
          <p:nvSpPr>
            <p:cNvPr id="173" name="Text Box 47"/>
            <p:cNvSpPr txBox="1">
              <a:spLocks noChangeArrowheads="1"/>
            </p:cNvSpPr>
            <p:nvPr/>
          </p:nvSpPr>
          <p:spPr bwMode="auto">
            <a:xfrm>
              <a:off x="7391223" y="5151437"/>
              <a:ext cx="285750" cy="260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AEAEA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100" b="1" dirty="0"/>
                <a:t>U</a:t>
              </a:r>
            </a:p>
          </p:txBody>
        </p:sp>
      </p:grpSp>
      <p:sp>
        <p:nvSpPr>
          <p:cNvPr id="174" name="TextBox 173"/>
          <p:cNvSpPr txBox="1"/>
          <p:nvPr/>
        </p:nvSpPr>
        <p:spPr>
          <a:xfrm>
            <a:off x="3306426" y="4521652"/>
            <a:ext cx="1344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Degradation</a:t>
            </a:r>
            <a:endParaRPr lang="en-US" dirty="0"/>
          </a:p>
        </p:txBody>
      </p:sp>
      <p:cxnSp>
        <p:nvCxnSpPr>
          <p:cNvPr id="175" name="Straight Arrow Connector 174"/>
          <p:cNvCxnSpPr/>
          <p:nvPr/>
        </p:nvCxnSpPr>
        <p:spPr>
          <a:xfrm flipH="1">
            <a:off x="4137526" y="3323180"/>
            <a:ext cx="747602" cy="1255504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Down Arrow 22"/>
          <p:cNvSpPr/>
          <p:nvPr/>
        </p:nvSpPr>
        <p:spPr>
          <a:xfrm>
            <a:off x="5862053" y="2602774"/>
            <a:ext cx="127000" cy="562993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Oval 175"/>
          <p:cNvSpPr/>
          <p:nvPr/>
        </p:nvSpPr>
        <p:spPr>
          <a:xfrm>
            <a:off x="7076452" y="2395269"/>
            <a:ext cx="1174412" cy="899115"/>
          </a:xfrm>
          <a:prstGeom prst="ellipse">
            <a:avLst/>
          </a:prstGeom>
          <a:solidFill>
            <a:srgbClr val="FF6600"/>
          </a:solidFill>
          <a:ln w="6350">
            <a:solidFill>
              <a:srgbClr val="333333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p53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86" name="Down Arrow 185"/>
          <p:cNvSpPr/>
          <p:nvPr/>
        </p:nvSpPr>
        <p:spPr>
          <a:xfrm flipV="1">
            <a:off x="8326365" y="2577761"/>
            <a:ext cx="274613" cy="562993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7" name="Straight Arrow Connector 186"/>
          <p:cNvCxnSpPr/>
          <p:nvPr/>
        </p:nvCxnSpPr>
        <p:spPr>
          <a:xfrm>
            <a:off x="6167500" y="2839834"/>
            <a:ext cx="719486" cy="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8" name="TextBox 187"/>
          <p:cNvSpPr txBox="1"/>
          <p:nvPr/>
        </p:nvSpPr>
        <p:spPr>
          <a:xfrm>
            <a:off x="6956919" y="3414446"/>
            <a:ext cx="15170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Normally </a:t>
            </a:r>
            <a:r>
              <a:rPr lang="en-US" dirty="0" err="1" smtClean="0"/>
              <a:t>ubiquitinated</a:t>
            </a:r>
            <a:r>
              <a:rPr lang="en-US" dirty="0" smtClean="0"/>
              <a:t> by mdm2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6710" y="4256095"/>
            <a:ext cx="2657475" cy="2362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03641" y="6596765"/>
            <a:ext cx="256993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 err="1"/>
              <a:t>Chauhan</a:t>
            </a:r>
            <a:r>
              <a:rPr lang="en-US" sz="1050" dirty="0"/>
              <a:t>, D, Dana Farber, unpublished data</a:t>
            </a:r>
          </a:p>
        </p:txBody>
      </p:sp>
    </p:spTree>
    <p:extLst>
      <p:ext uri="{BB962C8B-B14F-4D97-AF65-F5344CB8AC3E}">
        <p14:creationId xmlns:p14="http://schemas.microsoft.com/office/powerpoint/2010/main" val="2914903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3978" y="1328028"/>
            <a:ext cx="8704438" cy="10390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>
                <a:solidFill>
                  <a:srgbClr val="000000"/>
                </a:solidFill>
              </a:rPr>
              <a:t>RRx-001 causes vascular normalization and improved blood flow:</a:t>
            </a:r>
          </a:p>
          <a:p>
            <a:pPr marL="0" indent="0">
              <a:buNone/>
            </a:pPr>
            <a:r>
              <a:rPr lang="en-US" sz="1600" dirty="0" smtClean="0">
                <a:solidFill>
                  <a:srgbClr val="000000"/>
                </a:solidFill>
              </a:rPr>
              <a:t>- Potential enhanced delivery of </a:t>
            </a:r>
            <a:r>
              <a:rPr lang="en-US" sz="1600" dirty="0" err="1" smtClean="0">
                <a:solidFill>
                  <a:srgbClr val="000000"/>
                </a:solidFill>
              </a:rPr>
              <a:t>nivolumab</a:t>
            </a:r>
            <a:r>
              <a:rPr lang="en-US" sz="1600" dirty="0" smtClean="0">
                <a:solidFill>
                  <a:srgbClr val="000000"/>
                </a:solidFill>
              </a:rPr>
              <a:t> and “priming” of anti-tumor responses</a:t>
            </a:r>
          </a:p>
          <a:p>
            <a:pPr lvl="1"/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19200" y="6400800"/>
            <a:ext cx="1981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stock-footage-cars-and-trucks-on-highway-in-russia-summe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5" r="10537"/>
          <a:stretch/>
        </p:blipFill>
        <p:spPr>
          <a:xfrm>
            <a:off x="5107147" y="3368514"/>
            <a:ext cx="4033964" cy="1306000"/>
          </a:xfrm>
          <a:prstGeom prst="rect">
            <a:avLst/>
          </a:prstGeom>
        </p:spPr>
      </p:pic>
      <p:pic>
        <p:nvPicPr>
          <p:cNvPr id="6" name="Picture 5" descr="1337982037-traffic-congestion-continues-to-plague-sao-paulo_123713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" b="9953"/>
          <a:stretch/>
        </p:blipFill>
        <p:spPr>
          <a:xfrm>
            <a:off x="436673" y="2866143"/>
            <a:ext cx="4569641" cy="1808372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36673" y="2165085"/>
            <a:ext cx="4569641" cy="775287"/>
          </a:xfrm>
          <a:prstGeom prst="rect">
            <a:avLst/>
          </a:prstGeom>
          <a:solidFill>
            <a:schemeClr val="accent6">
              <a:lumMod val="40000"/>
              <a:lumOff val="60000"/>
              <a:alpha val="52000"/>
            </a:schemeClr>
          </a:solidFill>
        </p:spPr>
        <p:txBody>
          <a:bodyPr vert="horz" lIns="91433" tIns="45717" rIns="91433" bIns="45717" rtlCol="0">
            <a:normAutofit/>
          </a:bodyPr>
          <a:lstStyle>
            <a:lvl1pPr marL="342877" indent="-342877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venir Book"/>
                <a:ea typeface="+mn-ea"/>
                <a:cs typeface="Avenir Book"/>
              </a:defRPr>
            </a:lvl1pPr>
            <a:lvl2pPr marL="742899" indent="-285731" algn="l" defTabSz="457169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Avenir Book"/>
                <a:ea typeface="+mn-ea"/>
                <a:cs typeface="Avenir Book"/>
              </a:defRPr>
            </a:lvl2pPr>
            <a:lvl3pPr marL="1142922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venir Book"/>
                <a:ea typeface="+mn-ea"/>
                <a:cs typeface="Avenir Book"/>
              </a:defRPr>
            </a:lvl3pPr>
            <a:lvl4pPr marL="1600091" indent="-228584" algn="l" defTabSz="457169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chemeClr val="tx1"/>
                </a:solidFill>
                <a:latin typeface="Avenir Book"/>
                <a:ea typeface="+mn-ea"/>
                <a:cs typeface="Avenir Book"/>
              </a:defRPr>
            </a:lvl4pPr>
            <a:lvl5pPr marL="2057260" indent="-228584" algn="l" defTabSz="457169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>
                <a:solidFill>
                  <a:schemeClr val="tx1"/>
                </a:solidFill>
                <a:latin typeface="Avenir Book"/>
                <a:ea typeface="+mn-ea"/>
                <a:cs typeface="Avenir Book"/>
              </a:defRPr>
            </a:lvl5pPr>
            <a:lvl6pPr marL="2514429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98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67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36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400" dirty="0" smtClean="0">
                <a:solidFill>
                  <a:srgbClr val="000000"/>
                </a:solidFill>
              </a:rPr>
              <a:t>Abnormal tumor vasculature leads to increased interstitial pressure and poor blood flow.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107148" y="2165086"/>
            <a:ext cx="4033964" cy="1203428"/>
          </a:xfrm>
          <a:prstGeom prst="rect">
            <a:avLst/>
          </a:prstGeom>
          <a:solidFill>
            <a:schemeClr val="accent6">
              <a:lumMod val="40000"/>
              <a:lumOff val="60000"/>
              <a:alpha val="52000"/>
            </a:schemeClr>
          </a:solidFill>
        </p:spPr>
        <p:txBody>
          <a:bodyPr vert="horz" lIns="91433" tIns="45717" rIns="91433" bIns="45717" rtlCol="0">
            <a:noAutofit/>
          </a:bodyPr>
          <a:lstStyle>
            <a:lvl1pPr marL="342877" indent="-342877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venir Book"/>
                <a:ea typeface="+mn-ea"/>
                <a:cs typeface="Avenir Book"/>
              </a:defRPr>
            </a:lvl1pPr>
            <a:lvl2pPr marL="742899" indent="-285731" algn="l" defTabSz="457169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Avenir Book"/>
                <a:ea typeface="+mn-ea"/>
                <a:cs typeface="Avenir Book"/>
              </a:defRPr>
            </a:lvl2pPr>
            <a:lvl3pPr marL="1142922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venir Book"/>
                <a:ea typeface="+mn-ea"/>
                <a:cs typeface="Avenir Book"/>
              </a:defRPr>
            </a:lvl3pPr>
            <a:lvl4pPr marL="1600091" indent="-228584" algn="l" defTabSz="457169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chemeClr val="tx1"/>
                </a:solidFill>
                <a:latin typeface="Avenir Book"/>
                <a:ea typeface="+mn-ea"/>
                <a:cs typeface="Avenir Book"/>
              </a:defRPr>
            </a:lvl4pPr>
            <a:lvl5pPr marL="2057260" indent="-228584" algn="l" defTabSz="457169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>
                <a:solidFill>
                  <a:schemeClr val="tx1"/>
                </a:solidFill>
                <a:latin typeface="Avenir Book"/>
                <a:ea typeface="+mn-ea"/>
                <a:cs typeface="Avenir Book"/>
              </a:defRPr>
            </a:lvl5pPr>
            <a:lvl6pPr marL="2514429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98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67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36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400" dirty="0" smtClean="0">
                <a:solidFill>
                  <a:srgbClr val="000000"/>
                </a:solidFill>
              </a:rPr>
              <a:t>RRx-001 </a:t>
            </a:r>
            <a:r>
              <a:rPr lang="en-US" sz="1400" dirty="0" smtClean="0">
                <a:solidFill>
                  <a:srgbClr val="000000"/>
                </a:solidFill>
              </a:rPr>
              <a:t>changes blood </a:t>
            </a:r>
            <a:r>
              <a:rPr lang="en-US" sz="1400" dirty="0" smtClean="0">
                <a:solidFill>
                  <a:srgbClr val="000000"/>
                </a:solidFill>
              </a:rPr>
              <a:t>flow in functional vessels, and thereby normalizing interstitial pressure, which allows for improved drug delivery within tumor.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19200" y="6477000"/>
            <a:ext cx="24799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venir Book"/>
                <a:cs typeface="Avenir Book"/>
              </a:rPr>
              <a:t>High Interstitial Pressure</a:t>
            </a:r>
            <a:endParaRPr lang="en-US" sz="1200" dirty="0">
              <a:latin typeface="Avenir Book"/>
              <a:cs typeface="Avenir Book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10518" y="6396335"/>
            <a:ext cx="309865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venir Book"/>
                <a:cs typeface="Avenir Book"/>
              </a:rPr>
              <a:t>Normalized Interstitial Pressure</a:t>
            </a:r>
          </a:p>
          <a:p>
            <a:endParaRPr lang="en-US" sz="1200" dirty="0">
              <a:latin typeface="Avenir Book"/>
              <a:cs typeface="Avenir Book"/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3789065" y="4962073"/>
            <a:ext cx="2274795" cy="503230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Avenir Book"/>
                <a:cs typeface="Avenir Book"/>
              </a:rPr>
              <a:t>RRx-001</a:t>
            </a:r>
            <a:endParaRPr lang="en-US" sz="1600" dirty="0">
              <a:solidFill>
                <a:schemeClr val="tx1"/>
              </a:solidFill>
              <a:latin typeface="Avenir Book"/>
              <a:cs typeface="Avenir Book"/>
            </a:endParaRPr>
          </a:p>
        </p:txBody>
      </p:sp>
      <p:pic>
        <p:nvPicPr>
          <p:cNvPr id="17" name="Picture 16" descr="rrx-001 molecul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9065" y="5364841"/>
            <a:ext cx="2174629" cy="857502"/>
          </a:xfrm>
          <a:prstGeom prst="rect">
            <a:avLst/>
          </a:prstGeom>
        </p:spPr>
      </p:pic>
      <p:pic>
        <p:nvPicPr>
          <p:cNvPr id="9" name="Picture 8" descr="Screen Shot 2015-07-12 at 7.47.36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161" y="4671616"/>
            <a:ext cx="1639172" cy="1721820"/>
          </a:xfrm>
          <a:prstGeom prst="rect">
            <a:avLst/>
          </a:prstGeom>
        </p:spPr>
      </p:pic>
      <p:pic>
        <p:nvPicPr>
          <p:cNvPr id="10" name="Picture 9" descr="Screen Shot 2015-07-12 at 7.47.29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749" y="4671616"/>
            <a:ext cx="1838362" cy="1742566"/>
          </a:xfrm>
          <a:prstGeom prst="rect">
            <a:avLst/>
          </a:prstGeom>
        </p:spPr>
      </p:pic>
      <p:sp>
        <p:nvSpPr>
          <p:cNvPr id="18" name="Title 3"/>
          <p:cNvSpPr txBox="1">
            <a:spLocks/>
          </p:cNvSpPr>
          <p:nvPr/>
        </p:nvSpPr>
        <p:spPr>
          <a:xfrm>
            <a:off x="482667" y="138146"/>
            <a:ext cx="7950980" cy="109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venir Medium"/>
                <a:ea typeface="+mj-ea"/>
                <a:cs typeface="Avenir Medium"/>
              </a:defRPr>
            </a:lvl1pPr>
          </a:lstStyle>
          <a:p>
            <a:r>
              <a:rPr lang="en-US" sz="2400" dirty="0" smtClean="0"/>
              <a:t>Vascular Normalization by RRx-001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990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4"/>
          <a:stretch/>
        </p:blipFill>
        <p:spPr bwMode="auto">
          <a:xfrm>
            <a:off x="967595" y="1059236"/>
            <a:ext cx="3954171" cy="5599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589"/>
          <a:stretch>
            <a:fillRect/>
          </a:stretch>
        </p:blipFill>
        <p:spPr bwMode="auto">
          <a:xfrm>
            <a:off x="1445801" y="6576080"/>
            <a:ext cx="4800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TextBox 7"/>
          <p:cNvSpPr txBox="1">
            <a:spLocks noChangeArrowheads="1"/>
          </p:cNvSpPr>
          <p:nvPr/>
        </p:nvSpPr>
        <p:spPr bwMode="auto">
          <a:xfrm>
            <a:off x="310757" y="1150362"/>
            <a:ext cx="1364476" cy="58477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17375E"/>
                </a:solidFill>
                <a:latin typeface="Avenir Book"/>
                <a:ea typeface="MS PGothic" pitchFamily="34" charset="-128"/>
                <a:cs typeface="Avenir Book"/>
              </a:rPr>
              <a:t>Initial area of </a:t>
            </a:r>
            <a:endParaRPr lang="en-US" sz="1600" dirty="0" smtClean="0">
              <a:solidFill>
                <a:srgbClr val="17375E"/>
              </a:solidFill>
              <a:latin typeface="Avenir Book"/>
              <a:ea typeface="MS PGothic" pitchFamily="34" charset="-128"/>
              <a:cs typeface="Avenir Book"/>
            </a:endParaRPr>
          </a:p>
          <a:p>
            <a:pPr>
              <a:defRPr/>
            </a:pPr>
            <a:r>
              <a:rPr lang="en-US" sz="1600" dirty="0" smtClean="0">
                <a:solidFill>
                  <a:srgbClr val="17375E"/>
                </a:solidFill>
                <a:latin typeface="Avenir Book"/>
                <a:ea typeface="MS PGothic" pitchFamily="34" charset="-128"/>
                <a:cs typeface="Avenir Book"/>
              </a:rPr>
              <a:t>hypoxia</a:t>
            </a:r>
            <a:endParaRPr lang="en-US" sz="1600" dirty="0">
              <a:solidFill>
                <a:srgbClr val="17375E"/>
              </a:solidFill>
              <a:latin typeface="Avenir Book"/>
              <a:ea typeface="MS PGothic" pitchFamily="34" charset="-128"/>
              <a:cs typeface="Avenir Book"/>
            </a:endParaRPr>
          </a:p>
        </p:txBody>
      </p:sp>
      <p:sp>
        <p:nvSpPr>
          <p:cNvPr id="15372" name="TextBox 16"/>
          <p:cNvSpPr txBox="1">
            <a:spLocks noChangeArrowheads="1"/>
          </p:cNvSpPr>
          <p:nvPr/>
        </p:nvSpPr>
        <p:spPr bwMode="auto">
          <a:xfrm>
            <a:off x="517938" y="2357984"/>
            <a:ext cx="899314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17375E"/>
                </a:solidFill>
                <a:latin typeface="Avenir Book"/>
                <a:ea typeface="MS PGothic" pitchFamily="34" charset="-128"/>
                <a:cs typeface="Avenir Book"/>
              </a:rPr>
              <a:t>Area of </a:t>
            </a:r>
            <a:endParaRPr lang="en-US" sz="1600" dirty="0" smtClean="0">
              <a:solidFill>
                <a:srgbClr val="17375E"/>
              </a:solidFill>
              <a:latin typeface="Avenir Book"/>
              <a:ea typeface="MS PGothic" pitchFamily="34" charset="-128"/>
              <a:cs typeface="Avenir Book"/>
            </a:endParaRPr>
          </a:p>
          <a:p>
            <a:pPr>
              <a:defRPr/>
            </a:pPr>
            <a:r>
              <a:rPr lang="en-US" sz="1600" dirty="0" smtClean="0">
                <a:solidFill>
                  <a:srgbClr val="17375E"/>
                </a:solidFill>
                <a:latin typeface="Avenir Book"/>
                <a:ea typeface="MS PGothic" pitchFamily="34" charset="-128"/>
                <a:cs typeface="Avenir Book"/>
              </a:rPr>
              <a:t>hypoxia</a:t>
            </a:r>
            <a:endParaRPr lang="en-US" sz="1600" dirty="0">
              <a:solidFill>
                <a:srgbClr val="17375E"/>
              </a:solidFill>
              <a:latin typeface="Avenir Book"/>
              <a:ea typeface="MS PGothic" pitchFamily="34" charset="-128"/>
              <a:cs typeface="Avenir Book"/>
            </a:endParaRPr>
          </a:p>
        </p:txBody>
      </p:sp>
      <p:sp>
        <p:nvSpPr>
          <p:cNvPr id="15374" name="TextBox 20"/>
          <p:cNvSpPr txBox="1">
            <a:spLocks noChangeArrowheads="1"/>
          </p:cNvSpPr>
          <p:nvPr/>
        </p:nvSpPr>
        <p:spPr bwMode="auto">
          <a:xfrm>
            <a:off x="333395" y="4699744"/>
            <a:ext cx="1780981" cy="58477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17375E"/>
                </a:solidFill>
                <a:latin typeface="Avenir Book"/>
                <a:ea typeface="MS PGothic" pitchFamily="34" charset="-128"/>
                <a:cs typeface="Avenir Book"/>
              </a:rPr>
              <a:t>Area of increased </a:t>
            </a:r>
          </a:p>
          <a:p>
            <a:pPr>
              <a:defRPr/>
            </a:pPr>
            <a:r>
              <a:rPr lang="en-US" sz="1600" dirty="0">
                <a:solidFill>
                  <a:srgbClr val="17375E"/>
                </a:solidFill>
                <a:latin typeface="Avenir Book"/>
                <a:ea typeface="MS PGothic" pitchFamily="34" charset="-128"/>
                <a:cs typeface="Avenir Book"/>
              </a:rPr>
              <a:t>blood flow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73395" y="3341689"/>
            <a:ext cx="14990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17375E"/>
                </a:solidFill>
                <a:latin typeface="Avenir Book"/>
                <a:cs typeface="Avenir Book"/>
              </a:rPr>
              <a:t>RRx-001, 15 mg/kg</a:t>
            </a:r>
          </a:p>
          <a:p>
            <a:r>
              <a:rPr lang="en-US" sz="1200" dirty="0">
                <a:solidFill>
                  <a:srgbClr val="17375E"/>
                </a:solidFill>
                <a:latin typeface="Avenir Book"/>
                <a:cs typeface="Avenir Book"/>
              </a:rPr>
              <a:t>90 min post dose</a:t>
            </a:r>
          </a:p>
          <a:p>
            <a:r>
              <a:rPr lang="en-US" sz="1200" dirty="0">
                <a:solidFill>
                  <a:srgbClr val="17375E"/>
                </a:solidFill>
                <a:latin typeface="Avenir Book"/>
                <a:cs typeface="Avenir Book"/>
              </a:rPr>
              <a:t>Mouse U87 tumor </a:t>
            </a:r>
          </a:p>
          <a:p>
            <a:r>
              <a:rPr lang="en-US" sz="1200" dirty="0">
                <a:solidFill>
                  <a:srgbClr val="17375E"/>
                </a:solidFill>
                <a:latin typeface="Avenir Book"/>
                <a:cs typeface="Avenir Book"/>
              </a:rPr>
              <a:t>model</a:t>
            </a:r>
          </a:p>
        </p:txBody>
      </p:sp>
      <p:sp>
        <p:nvSpPr>
          <p:cNvPr id="5" name="Curved Left Arrow 4"/>
          <p:cNvSpPr/>
          <p:nvPr/>
        </p:nvSpPr>
        <p:spPr>
          <a:xfrm>
            <a:off x="4473395" y="1774630"/>
            <a:ext cx="1006622" cy="1433897"/>
          </a:xfrm>
          <a:prstGeom prst="curvedLef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17375E"/>
              </a:solidFill>
              <a:latin typeface="Avenir Book"/>
              <a:cs typeface="Avenir Boo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73395" y="1336973"/>
            <a:ext cx="10182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17375E"/>
                </a:solidFill>
                <a:latin typeface="Avenir Book"/>
                <a:cs typeface="Avenir Book"/>
              </a:rPr>
              <a:t>Before dose</a:t>
            </a:r>
          </a:p>
        </p:txBody>
      </p:sp>
      <p:sp>
        <p:nvSpPr>
          <p:cNvPr id="15370" name="TextBox 12"/>
          <p:cNvSpPr txBox="1">
            <a:spLocks noChangeArrowheads="1"/>
          </p:cNvSpPr>
          <p:nvPr/>
        </p:nvSpPr>
        <p:spPr bwMode="auto">
          <a:xfrm>
            <a:off x="606586" y="3000702"/>
            <a:ext cx="1077617" cy="83099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17375E"/>
                </a:solidFill>
                <a:latin typeface="Avenir Book"/>
                <a:ea typeface="MS PGothic" pitchFamily="34" charset="-128"/>
                <a:cs typeface="Avenir Book"/>
              </a:rPr>
              <a:t>Area of </a:t>
            </a:r>
            <a:endParaRPr lang="en-US" sz="1600" dirty="0" smtClean="0">
              <a:solidFill>
                <a:srgbClr val="17375E"/>
              </a:solidFill>
              <a:latin typeface="Avenir Book"/>
              <a:ea typeface="MS PGothic" pitchFamily="34" charset="-128"/>
              <a:cs typeface="Avenir Book"/>
            </a:endParaRPr>
          </a:p>
          <a:p>
            <a:pPr>
              <a:defRPr/>
            </a:pPr>
            <a:r>
              <a:rPr lang="en-US" sz="1600" dirty="0" smtClean="0">
                <a:solidFill>
                  <a:srgbClr val="17375E"/>
                </a:solidFill>
                <a:latin typeface="Avenir Book"/>
                <a:ea typeface="MS PGothic" pitchFamily="34" charset="-128"/>
                <a:cs typeface="Avenir Book"/>
              </a:rPr>
              <a:t>vascular </a:t>
            </a:r>
            <a:endParaRPr lang="en-US" sz="1600" dirty="0">
              <a:solidFill>
                <a:srgbClr val="17375E"/>
              </a:solidFill>
              <a:latin typeface="Avenir Book"/>
              <a:ea typeface="MS PGothic" pitchFamily="34" charset="-128"/>
              <a:cs typeface="Avenir Book"/>
            </a:endParaRPr>
          </a:p>
          <a:p>
            <a:pPr>
              <a:defRPr/>
            </a:pPr>
            <a:r>
              <a:rPr lang="en-US" sz="1600" dirty="0">
                <a:solidFill>
                  <a:srgbClr val="17375E"/>
                </a:solidFill>
                <a:latin typeface="Avenir Book"/>
                <a:ea typeface="MS PGothic" pitchFamily="34" charset="-128"/>
                <a:cs typeface="Avenir Book"/>
              </a:rPr>
              <a:t>shutdown</a:t>
            </a:r>
          </a:p>
        </p:txBody>
      </p:sp>
      <p:cxnSp>
        <p:nvCxnSpPr>
          <p:cNvPr id="8" name="Straight Arrow Connector 7"/>
          <p:cNvCxnSpPr>
            <a:stCxn id="15368" idx="3"/>
          </p:cNvCxnSpPr>
          <p:nvPr/>
        </p:nvCxnSpPr>
        <p:spPr>
          <a:xfrm>
            <a:off x="1675233" y="1442750"/>
            <a:ext cx="1011034" cy="232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399291" y="2674561"/>
            <a:ext cx="924726" cy="53014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5370" idx="3"/>
          </p:cNvCxnSpPr>
          <p:nvPr/>
        </p:nvCxnSpPr>
        <p:spPr>
          <a:xfrm>
            <a:off x="1684203" y="3416201"/>
            <a:ext cx="1441817" cy="40149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1675233" y="4346259"/>
            <a:ext cx="541173" cy="35348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5976620" y="6631970"/>
            <a:ext cx="384048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17375E"/>
                </a:solidFill>
                <a:latin typeface="Avenir Book"/>
                <a:cs typeface="Avenir Book"/>
              </a:rPr>
              <a:t>Scicinski </a:t>
            </a:r>
            <a:r>
              <a:rPr lang="en-US" sz="1000" i="1" dirty="0">
                <a:solidFill>
                  <a:srgbClr val="17375E"/>
                </a:solidFill>
                <a:latin typeface="Avenir Book"/>
                <a:cs typeface="Avenir Book"/>
              </a:rPr>
              <a:t>et al. Cancer Res </a:t>
            </a:r>
            <a:r>
              <a:rPr lang="en-US" sz="1000" dirty="0">
                <a:solidFill>
                  <a:srgbClr val="17375E"/>
                </a:solidFill>
                <a:latin typeface="Avenir Book"/>
                <a:cs typeface="Avenir Book"/>
              </a:rPr>
              <a:t>2012, </a:t>
            </a:r>
            <a:r>
              <a:rPr lang="en-US" sz="1000" b="1" dirty="0">
                <a:solidFill>
                  <a:srgbClr val="17375E"/>
                </a:solidFill>
                <a:latin typeface="Avenir Book"/>
                <a:cs typeface="Avenir Book"/>
              </a:rPr>
              <a:t>72</a:t>
            </a:r>
            <a:r>
              <a:rPr lang="en-US" sz="1000" dirty="0">
                <a:solidFill>
                  <a:srgbClr val="17375E"/>
                </a:solidFill>
                <a:latin typeface="Avenir Book"/>
                <a:cs typeface="Avenir Book"/>
              </a:rPr>
              <a:t>, (8), </a:t>
            </a:r>
            <a:r>
              <a:rPr lang="en-US" sz="1000" dirty="0" err="1">
                <a:solidFill>
                  <a:srgbClr val="17375E"/>
                </a:solidFill>
                <a:latin typeface="Avenir Book"/>
                <a:cs typeface="Avenir Book"/>
              </a:rPr>
              <a:t>supl</a:t>
            </a:r>
            <a:r>
              <a:rPr lang="en-US" sz="1000" dirty="0">
                <a:solidFill>
                  <a:srgbClr val="17375E"/>
                </a:solidFill>
                <a:latin typeface="Avenir Book"/>
                <a:cs typeface="Avenir Book"/>
              </a:rPr>
              <a:t> 1, 4371. </a:t>
            </a:r>
          </a:p>
        </p:txBody>
      </p:sp>
      <p:sp>
        <p:nvSpPr>
          <p:cNvPr id="21" name="Title 2"/>
          <p:cNvSpPr txBox="1">
            <a:spLocks/>
          </p:cNvSpPr>
          <p:nvPr/>
        </p:nvSpPr>
        <p:spPr>
          <a:xfrm>
            <a:off x="393775" y="416745"/>
            <a:ext cx="8471347" cy="6661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>
                <a:solidFill>
                  <a:prstClr val="black"/>
                </a:solidFill>
                <a:latin typeface="Avenir Medium"/>
                <a:cs typeface="Avenir Medium"/>
              </a:rPr>
              <a:t>RRx-001 Modifies tumor blood flow</a:t>
            </a:r>
            <a:endParaRPr lang="en-US" sz="2400" i="1" dirty="0">
              <a:solidFill>
                <a:prstClr val="black"/>
              </a:solidFill>
              <a:latin typeface="Avenir Medium"/>
              <a:cs typeface="Avenir Medium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470117" y="6088459"/>
            <a:ext cx="15055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17375E"/>
                </a:solidFill>
                <a:latin typeface="Avenir Book"/>
                <a:cs typeface="Avenir Book"/>
              </a:rPr>
              <a:t>12 hours post dose</a:t>
            </a:r>
            <a:endParaRPr lang="en-US" sz="1200" dirty="0">
              <a:solidFill>
                <a:srgbClr val="17375E"/>
              </a:solidFill>
              <a:latin typeface="Avenir Book"/>
              <a:cs typeface="Avenir Book"/>
            </a:endParaRPr>
          </a:p>
        </p:txBody>
      </p:sp>
      <p:sp>
        <p:nvSpPr>
          <p:cNvPr id="31" name="Curved Left Arrow 30"/>
          <p:cNvSpPr/>
          <p:nvPr/>
        </p:nvSpPr>
        <p:spPr>
          <a:xfrm>
            <a:off x="4473395" y="4566411"/>
            <a:ext cx="1006622" cy="1433897"/>
          </a:xfrm>
          <a:prstGeom prst="curvedLef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17375E"/>
              </a:solidFill>
              <a:latin typeface="Avenir Book"/>
              <a:cs typeface="Avenir Book"/>
            </a:endParaRPr>
          </a:p>
        </p:txBody>
      </p:sp>
      <p:pic>
        <p:nvPicPr>
          <p:cNvPr id="34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1"/>
          <a:stretch/>
        </p:blipFill>
        <p:spPr bwMode="auto">
          <a:xfrm>
            <a:off x="6129470" y="2745796"/>
            <a:ext cx="2573286" cy="2983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 Box 5491"/>
          <p:cNvSpPr txBox="1">
            <a:spLocks noChangeArrowheads="1"/>
          </p:cNvSpPr>
          <p:nvPr/>
        </p:nvSpPr>
        <p:spPr bwMode="auto">
          <a:xfrm>
            <a:off x="6419725" y="1558605"/>
            <a:ext cx="2184922" cy="121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0834" tIns="55417" rIns="110834" bIns="55417">
            <a:spAutoFit/>
          </a:bodyPr>
          <a:lstStyle>
            <a:lvl1pPr defTabSz="1108075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1108075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1108075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1108075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1108075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1108075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1108075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1108075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1108075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/>
              <a:t>Percent </a:t>
            </a:r>
            <a:r>
              <a:rPr lang="en-US" sz="1800" dirty="0"/>
              <a:t>of vessels positive for the perfusion marker DiOC</a:t>
            </a:r>
            <a:r>
              <a:rPr lang="en-US" sz="1800" baseline="-25000" dirty="0"/>
              <a:t>7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220180" y="1558605"/>
            <a:ext cx="2482575" cy="43113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83565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ntitled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641" y="1598498"/>
            <a:ext cx="2946400" cy="4762500"/>
          </a:xfrm>
          <a:prstGeom prst="rect">
            <a:avLst/>
          </a:prstGeom>
        </p:spPr>
      </p:pic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405438" y="523980"/>
            <a:ext cx="9122969" cy="1143000"/>
          </a:xfrm>
        </p:spPr>
        <p:txBody>
          <a:bodyPr anchor="t">
            <a:noAutofit/>
          </a:bodyPr>
          <a:lstStyle/>
          <a:p>
            <a:pPr algn="l" fontAlgn="base">
              <a:spcAft>
                <a:spcPct val="0"/>
              </a:spcAft>
            </a:pPr>
            <a:r>
              <a:rPr lang="en-US" sz="2400" dirty="0" smtClean="0">
                <a:latin typeface="Avenir Medium"/>
                <a:cs typeface="Avenir Medium"/>
              </a:rPr>
              <a:t>RRx-001 Phase 1 Study</a:t>
            </a:r>
            <a:endParaRPr lang="en-US" sz="2400" dirty="0">
              <a:latin typeface="Avenir Medium"/>
              <a:cs typeface="Avenir Medium"/>
            </a:endParaRPr>
          </a:p>
        </p:txBody>
      </p:sp>
      <p:cxnSp>
        <p:nvCxnSpPr>
          <p:cNvPr id="8" name="Straight Arrow Connector 7"/>
          <p:cNvCxnSpPr>
            <a:stCxn id="43009" idx="2"/>
          </p:cNvCxnSpPr>
          <p:nvPr/>
        </p:nvCxnSpPr>
        <p:spPr>
          <a:xfrm>
            <a:off x="6913307" y="2436756"/>
            <a:ext cx="128251" cy="1508629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43009" idx="2"/>
          </p:cNvCxnSpPr>
          <p:nvPr/>
        </p:nvCxnSpPr>
        <p:spPr>
          <a:xfrm>
            <a:off x="6913307" y="2436756"/>
            <a:ext cx="324334" cy="942633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5" idx="3"/>
          </p:cNvCxnSpPr>
          <p:nvPr/>
        </p:nvCxnSpPr>
        <p:spPr>
          <a:xfrm flipH="1" flipV="1">
            <a:off x="7341074" y="4166573"/>
            <a:ext cx="536965" cy="1925799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009" name="TextBox 8"/>
          <p:cNvSpPr txBox="1">
            <a:spLocks noChangeArrowheads="1"/>
          </p:cNvSpPr>
          <p:nvPr/>
        </p:nvSpPr>
        <p:spPr bwMode="auto">
          <a:xfrm>
            <a:off x="6121591" y="1574982"/>
            <a:ext cx="1583431" cy="861774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prstClr val="black"/>
                </a:solidFill>
                <a:latin typeface="Avenir Medium"/>
              </a:rPr>
              <a:t>Necrotic core with </a:t>
            </a:r>
            <a:r>
              <a:rPr lang="en-US" sz="1000" dirty="0" err="1">
                <a:solidFill>
                  <a:prstClr val="black"/>
                </a:solidFill>
                <a:latin typeface="Avenir Medium"/>
              </a:rPr>
              <a:t>hypermetabolic</a:t>
            </a:r>
            <a:r>
              <a:rPr lang="en-US" sz="1000" dirty="0">
                <a:solidFill>
                  <a:prstClr val="black"/>
                </a:solidFill>
                <a:latin typeface="Avenir Medium"/>
              </a:rPr>
              <a:t> rim of lung and liver lesions due to treatment with RRx-001</a:t>
            </a:r>
          </a:p>
        </p:txBody>
      </p:sp>
      <p:sp>
        <p:nvSpPr>
          <p:cNvPr id="15" name="TextBox 8"/>
          <p:cNvSpPr txBox="1">
            <a:spLocks noChangeArrowheads="1"/>
          </p:cNvSpPr>
          <p:nvPr/>
        </p:nvSpPr>
        <p:spPr bwMode="auto">
          <a:xfrm>
            <a:off x="6121591" y="5815373"/>
            <a:ext cx="1756448" cy="553998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Avenir Medium"/>
              </a:rPr>
              <a:t>Pathology report: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Avenir Medium"/>
              </a:rPr>
              <a:t>The majority of the rim is necrotic (&gt;90%)</a:t>
            </a:r>
            <a:endParaRPr lang="en-US" sz="1000" dirty="0">
              <a:solidFill>
                <a:prstClr val="black"/>
              </a:solidFill>
              <a:latin typeface="Avenir Medium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355144" y="1296939"/>
            <a:ext cx="5648841" cy="51635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US" sz="2000" dirty="0" smtClean="0">
                <a:latin typeface="Avenir Medium"/>
                <a:cs typeface="Avenir Medium"/>
              </a:rPr>
              <a:t>Safe and well tolerated</a:t>
            </a:r>
          </a:p>
          <a:p>
            <a:pPr lvl="1">
              <a:spcBef>
                <a:spcPts val="0"/>
              </a:spcBef>
            </a:pPr>
            <a:r>
              <a:rPr lang="en-US" sz="1600" dirty="0" smtClean="0">
                <a:latin typeface="Avenir Medium"/>
                <a:cs typeface="Avenir Medium"/>
              </a:rPr>
              <a:t>Systemically non-toxic &amp; no DLTs</a:t>
            </a:r>
          </a:p>
          <a:p>
            <a:pPr lvl="1">
              <a:spcBef>
                <a:spcPts val="0"/>
              </a:spcBef>
            </a:pPr>
            <a:r>
              <a:rPr lang="en-US" sz="1600" dirty="0" smtClean="0">
                <a:latin typeface="Avenir Medium"/>
                <a:cs typeface="Avenir Medium"/>
              </a:rPr>
              <a:t>Maximum feasible dose rather than MTD reached – Infusion pain</a:t>
            </a:r>
          </a:p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US" sz="2000" dirty="0" smtClean="0">
                <a:latin typeface="Avenir Medium"/>
                <a:cs typeface="Avenir Medium"/>
              </a:rPr>
              <a:t>5/25 patients still alive at 2-2.5 years </a:t>
            </a:r>
          </a:p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US" sz="2000" dirty="0">
                <a:latin typeface="Avenir Medium"/>
                <a:cs typeface="Avenir Medium"/>
              </a:rPr>
              <a:t>RRx-001 therapy results in dramatic phenotypic changes of the tumor architecture (histological remodeling)</a:t>
            </a:r>
            <a:endParaRPr lang="en-US" sz="2000" dirty="0"/>
          </a:p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US" sz="2000" dirty="0" smtClean="0">
                <a:latin typeface="Avenir Medium"/>
                <a:cs typeface="Avenir Medium"/>
              </a:rPr>
              <a:t> ‘Epi-Sensitization’</a:t>
            </a:r>
          </a:p>
          <a:p>
            <a:pPr lvl="1">
              <a:spcBef>
                <a:spcPts val="0"/>
              </a:spcBef>
            </a:pPr>
            <a:r>
              <a:rPr lang="en-US" sz="1600" dirty="0" smtClean="0">
                <a:latin typeface="Avenir Medium"/>
                <a:cs typeface="Avenir Medium"/>
              </a:rPr>
              <a:t>4/4 patients resensitized to formerly failed chemotherapy</a:t>
            </a:r>
          </a:p>
          <a:p>
            <a:pPr lvl="1">
              <a:spcBef>
                <a:spcPts val="0"/>
              </a:spcBef>
            </a:pPr>
            <a:r>
              <a:rPr lang="en-US" sz="1600" dirty="0" smtClean="0">
                <a:latin typeface="Avenir Medium"/>
                <a:cs typeface="Avenir Medium"/>
              </a:rPr>
              <a:t>1/4 patients retreated with refractory therapy still alive after ~2 years!</a:t>
            </a:r>
          </a:p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US" sz="2000" dirty="0" smtClean="0">
                <a:latin typeface="Avenir Medium"/>
                <a:cs typeface="Avenir Medium"/>
              </a:rPr>
              <a:t>Data strongly support further clinical development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3234B-F661-8448-A8E6-F426E41EEA1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8509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810" y="183910"/>
            <a:ext cx="8616801" cy="1143000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>
                <a:latin typeface="Avenir Medium"/>
                <a:cs typeface="Avenir Medium"/>
              </a:rPr>
              <a:t>Epigenetic Priming in Action: Epi-Sensitization</a:t>
            </a:r>
            <a:endParaRPr lang="en-US" sz="2400" dirty="0">
              <a:latin typeface="Avenir Medium"/>
              <a:cs typeface="Avenir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56531"/>
            <a:ext cx="8229600" cy="4525963"/>
          </a:xfrm>
        </p:spPr>
        <p:txBody>
          <a:bodyPr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1800" dirty="0" smtClean="0">
                <a:latin typeface="Avenir Medium"/>
                <a:cs typeface="Avenir Medium"/>
              </a:rPr>
              <a:t>Evidence of resensitization to prior refractory chemotherapy in Phase 1</a:t>
            </a:r>
            <a:endParaRPr lang="en-US" sz="1800" dirty="0">
              <a:latin typeface="Avenir Medium"/>
              <a:cs typeface="Avenir Medium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33839" y="5172612"/>
            <a:ext cx="29014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en-US" sz="1200" kern="0" dirty="0">
                <a:solidFill>
                  <a:srgbClr val="000000"/>
                </a:solidFill>
                <a:latin typeface="Avenir Medium"/>
                <a:cs typeface="Avenir Medium"/>
              </a:rPr>
              <a:t>Grey area denotes a treatment gap between RRx-001 and subsequent </a:t>
            </a:r>
            <a:r>
              <a:rPr lang="en-US" sz="1200" kern="0" dirty="0" smtClean="0">
                <a:solidFill>
                  <a:srgbClr val="000000"/>
                </a:solidFill>
                <a:latin typeface="Avenir Medium"/>
                <a:cs typeface="Avenir Medium"/>
              </a:rPr>
              <a:t>therapy </a:t>
            </a:r>
            <a:endParaRPr lang="en-US" sz="1200" kern="0" dirty="0">
              <a:solidFill>
                <a:srgbClr val="000000"/>
              </a:solidFill>
              <a:latin typeface="Avenir Medium"/>
              <a:cs typeface="Avenir Medium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98514" y="2168963"/>
            <a:ext cx="25591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en-US" sz="1400" b="1" kern="0" dirty="0" err="1">
                <a:solidFill>
                  <a:srgbClr val="000000"/>
                </a:solidFill>
                <a:latin typeface="Avenir Medium"/>
                <a:cs typeface="Avenir Medium"/>
              </a:rPr>
              <a:t>R</a:t>
            </a:r>
            <a:r>
              <a:rPr lang="en-US" sz="1400" b="1" kern="0" dirty="0" err="1" smtClean="0">
                <a:solidFill>
                  <a:srgbClr val="000000"/>
                </a:solidFill>
                <a:latin typeface="Avenir Medium"/>
                <a:cs typeface="Avenir Medium"/>
              </a:rPr>
              <a:t>esensitized</a:t>
            </a:r>
            <a:r>
              <a:rPr lang="en-US" sz="1400" b="1" kern="0" dirty="0" smtClean="0">
                <a:solidFill>
                  <a:srgbClr val="000000"/>
                </a:solidFill>
                <a:latin typeface="Avenir Medium"/>
                <a:cs typeface="Avenir Medium"/>
              </a:rPr>
              <a:t> Colorectal Cancer Patients 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l="48356" t="58376" b="1"/>
          <a:stretch/>
        </p:blipFill>
        <p:spPr>
          <a:xfrm>
            <a:off x="940280" y="2907102"/>
            <a:ext cx="3873002" cy="2062833"/>
          </a:xfrm>
          <a:prstGeom prst="rect">
            <a:avLst/>
          </a:prstGeom>
        </p:spPr>
      </p:pic>
      <p:graphicFrame>
        <p:nvGraphicFramePr>
          <p:cNvPr id="20" name="Chart 19"/>
          <p:cNvGraphicFramePr/>
          <p:nvPr>
            <p:extLst>
              <p:ext uri="{D42A27DB-BD31-4B8C-83A1-F6EECF244321}">
                <p14:modId xmlns:p14="http://schemas.microsoft.com/office/powerpoint/2010/main" val="635181914"/>
              </p:ext>
            </p:extLst>
          </p:nvPr>
        </p:nvGraphicFramePr>
        <p:xfrm>
          <a:off x="5381887" y="2632085"/>
          <a:ext cx="2779112" cy="26870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1" name="Curved Connector 10"/>
          <p:cNvCxnSpPr/>
          <p:nvPr/>
        </p:nvCxnSpPr>
        <p:spPr>
          <a:xfrm rot="16200000" flipV="1">
            <a:off x="2660417" y="4284693"/>
            <a:ext cx="999448" cy="816626"/>
          </a:xfrm>
          <a:prstGeom prst="curvedConnector3">
            <a:avLst>
              <a:gd name="adj1" fmla="val 98335"/>
            </a:avLst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6168350" y="5179547"/>
            <a:ext cx="207339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en-US" sz="1100" b="1" kern="0" dirty="0" smtClean="0">
                <a:solidFill>
                  <a:srgbClr val="000000"/>
                </a:solidFill>
                <a:latin typeface="Avenir Medium"/>
                <a:cs typeface="Avenir Medium"/>
              </a:rPr>
              <a:t>Time post RRx-001 Months</a:t>
            </a:r>
            <a:endParaRPr lang="en-US" sz="1100" b="1" kern="0" dirty="0">
              <a:solidFill>
                <a:srgbClr val="000000"/>
              </a:solidFill>
              <a:latin typeface="Avenir Medium"/>
              <a:cs typeface="Avenir Medium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112458" y="2168963"/>
            <a:ext cx="30710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en-US" sz="1400" b="1" kern="0" dirty="0" smtClean="0">
                <a:solidFill>
                  <a:srgbClr val="000000"/>
                </a:solidFill>
                <a:latin typeface="Avenir Medium"/>
                <a:cs typeface="Avenir Medium"/>
              </a:rPr>
              <a:t>CEA Levels Colorectal Cancer </a:t>
            </a:r>
            <a:r>
              <a:rPr lang="en-US" sz="1400" b="1" kern="0" dirty="0">
                <a:solidFill>
                  <a:srgbClr val="000000"/>
                </a:solidFill>
                <a:latin typeface="Avenir Medium"/>
                <a:cs typeface="Avenir Medium"/>
              </a:rPr>
              <a:t>P</a:t>
            </a:r>
            <a:r>
              <a:rPr lang="en-US" sz="1400" b="1" kern="0" dirty="0" smtClean="0">
                <a:solidFill>
                  <a:srgbClr val="000000"/>
                </a:solidFill>
                <a:latin typeface="Avenir Medium"/>
                <a:cs typeface="Avenir Medium"/>
              </a:rPr>
              <a:t>atient 002-002</a:t>
            </a:r>
            <a:endParaRPr lang="en-US" sz="1400" b="1" kern="0" dirty="0">
              <a:solidFill>
                <a:srgbClr val="000000"/>
              </a:solidFill>
              <a:latin typeface="Avenir Medium"/>
              <a:cs typeface="Avenir Medium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155737" y="5449611"/>
            <a:ext cx="358034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en-US" sz="1400" b="1" kern="0" dirty="0" smtClean="0">
                <a:solidFill>
                  <a:srgbClr val="000000"/>
                </a:solidFill>
                <a:latin typeface="Avenir Medium"/>
                <a:cs typeface="Avenir Medium"/>
              </a:rPr>
              <a:t>Survival after RRx-001 </a:t>
            </a:r>
            <a:r>
              <a:rPr lang="en-US" sz="1400" b="1" kern="0" dirty="0" err="1" smtClean="0">
                <a:solidFill>
                  <a:srgbClr val="000000"/>
                </a:solidFill>
                <a:latin typeface="Avenir Medium"/>
                <a:cs typeface="Avenir Medium"/>
              </a:rPr>
              <a:t>Tx</a:t>
            </a:r>
            <a:r>
              <a:rPr lang="en-US" sz="1400" b="1" kern="0" dirty="0" smtClean="0">
                <a:solidFill>
                  <a:srgbClr val="000000"/>
                </a:solidFill>
                <a:latin typeface="Avenir Medium"/>
                <a:cs typeface="Avenir Medium"/>
              </a:rPr>
              <a:t> Stopped and treatment with therapies thought to be refractory</a:t>
            </a:r>
            <a:endParaRPr lang="en-US" sz="1400" b="1" kern="0" dirty="0">
              <a:solidFill>
                <a:srgbClr val="000000"/>
              </a:solidFill>
              <a:latin typeface="Avenir Medium"/>
              <a:cs typeface="Avenir Medium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3234B-F661-8448-A8E6-F426E41EEA10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844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8-23 at 10.30.19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3" r="17737" b="60567"/>
          <a:stretch/>
        </p:blipFill>
        <p:spPr>
          <a:xfrm>
            <a:off x="1927654" y="2257432"/>
            <a:ext cx="4670186" cy="2146171"/>
          </a:xfrm>
          <a:prstGeom prst="rect">
            <a:avLst/>
          </a:prstGeom>
        </p:spPr>
      </p:pic>
      <p:pic>
        <p:nvPicPr>
          <p:cNvPr id="5" name="Picture 4" descr="Screen Shot 2015-08-23 at 10.28.49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60" r="31201"/>
          <a:stretch/>
        </p:blipFill>
        <p:spPr>
          <a:xfrm>
            <a:off x="1889595" y="1105647"/>
            <a:ext cx="5460490" cy="1255059"/>
          </a:xfrm>
          <a:prstGeom prst="rect">
            <a:avLst/>
          </a:prstGeom>
        </p:spPr>
      </p:pic>
      <p:pic>
        <p:nvPicPr>
          <p:cNvPr id="6" name="Picture 5" descr="Screen Shot 2015-08-23 at 10.30.19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" t="69717" r="17737"/>
          <a:stretch/>
        </p:blipFill>
        <p:spPr>
          <a:xfrm>
            <a:off x="1927654" y="4604776"/>
            <a:ext cx="4712938" cy="1662686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492097" y="517440"/>
            <a:ext cx="6420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venir Medium"/>
                <a:cs typeface="Avenir Medium"/>
              </a:rPr>
              <a:t>RRx-001 in THE LANCET Oncology</a:t>
            </a:r>
            <a:endParaRPr lang="en-US" sz="2400" dirty="0">
              <a:latin typeface="Avenir Medium"/>
              <a:cs typeface="Avenir Medium"/>
            </a:endParaRPr>
          </a:p>
        </p:txBody>
      </p:sp>
      <p:pic>
        <p:nvPicPr>
          <p:cNvPr id="2" name="Picture 1" descr="Screen Shot 2015-08-23 at 10.41.05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22"/>
          <a:stretch/>
        </p:blipFill>
        <p:spPr>
          <a:xfrm>
            <a:off x="6574804" y="2443293"/>
            <a:ext cx="775282" cy="199087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27384" y="6601972"/>
            <a:ext cx="343876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latin typeface="Avenir Medium"/>
                <a:cs typeface="Avenir Medium"/>
              </a:rPr>
              <a:t>The </a:t>
            </a:r>
            <a:r>
              <a:rPr lang="en-US" sz="1000" dirty="0">
                <a:latin typeface="Avenir Medium"/>
                <a:cs typeface="Avenir Medium"/>
              </a:rPr>
              <a:t>Lancet Oncology. 2015; 16(9):1133 </a:t>
            </a:r>
            <a:r>
              <a:rPr lang="en-US" sz="1000" dirty="0" smtClean="0">
                <a:latin typeface="Avenir Medium"/>
                <a:cs typeface="Avenir Medium"/>
              </a:rPr>
              <a:t>– 1142.</a:t>
            </a:r>
            <a:endParaRPr lang="en-US" sz="1000" dirty="0">
              <a:latin typeface="Avenir Medium"/>
              <a:cs typeface="Avenir Medium"/>
            </a:endParaRPr>
          </a:p>
        </p:txBody>
      </p:sp>
    </p:spTree>
    <p:extLst>
      <p:ext uri="{BB962C8B-B14F-4D97-AF65-F5344CB8AC3E}">
        <p14:creationId xmlns:p14="http://schemas.microsoft.com/office/powerpoint/2010/main" val="4039709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5541" y="477045"/>
            <a:ext cx="8099823" cy="534138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>
                <a:latin typeface="Avenir Medium"/>
                <a:cs typeface="Avenir Medium"/>
              </a:rPr>
              <a:t>RRx-001: Redefining Therapeutic Strategies for Cancer</a:t>
            </a:r>
            <a:endParaRPr lang="en-US" sz="2400" dirty="0">
              <a:latin typeface="Avenir Medium"/>
              <a:cs typeface="Avenir Medium"/>
            </a:endParaRPr>
          </a:p>
        </p:txBody>
      </p:sp>
      <p:sp>
        <p:nvSpPr>
          <p:cNvPr id="23554" name="Content Placeholder 2"/>
          <p:cNvSpPr>
            <a:spLocks noGrp="1"/>
          </p:cNvSpPr>
          <p:nvPr>
            <p:ph idx="1"/>
          </p:nvPr>
        </p:nvSpPr>
        <p:spPr>
          <a:xfrm>
            <a:off x="949361" y="1990820"/>
            <a:ext cx="8593598" cy="1377489"/>
          </a:xfrm>
        </p:spPr>
        <p:txBody>
          <a:bodyPr>
            <a:noAutofit/>
          </a:bodyPr>
          <a:lstStyle/>
          <a:p>
            <a:pPr marL="457200" lvl="1" indent="0">
              <a:buNone/>
            </a:pPr>
            <a:endParaRPr lang="en-US" sz="1200" b="1" dirty="0" smtClean="0">
              <a:latin typeface="Avenir Book"/>
              <a:cs typeface="Avenir Book"/>
            </a:endParaRPr>
          </a:p>
          <a:p>
            <a:pPr>
              <a:spcBef>
                <a:spcPts val="0"/>
              </a:spcBef>
            </a:pPr>
            <a:r>
              <a:rPr lang="en-US" sz="1600" b="1" dirty="0" smtClean="0">
                <a:latin typeface="Avenir Book"/>
                <a:cs typeface="Avenir Book"/>
              </a:rPr>
              <a:t>Resets cellular architecture of the tumor and tumor microenvironment</a:t>
            </a:r>
          </a:p>
          <a:p>
            <a:pPr>
              <a:spcBef>
                <a:spcPts val="0"/>
              </a:spcBef>
            </a:pPr>
            <a:r>
              <a:rPr lang="en-US" sz="1600" b="1" dirty="0" smtClean="0">
                <a:latin typeface="Avenir Book"/>
                <a:cs typeface="Avenir Book"/>
              </a:rPr>
              <a:t>Sensitization of drugs with combination therapy</a:t>
            </a:r>
          </a:p>
          <a:p>
            <a:pPr>
              <a:spcBef>
                <a:spcPts val="0"/>
              </a:spcBef>
            </a:pPr>
            <a:r>
              <a:rPr lang="en-US" sz="1600" b="1" dirty="0" smtClean="0">
                <a:latin typeface="Avenir Book"/>
                <a:cs typeface="Avenir Book"/>
              </a:rPr>
              <a:t>Restoration of sensitivity of refractory therapy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287156" y="1156415"/>
            <a:ext cx="6573817" cy="931236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 err="1" smtClean="0">
                <a:solidFill>
                  <a:srgbClr val="1F497D"/>
                </a:solidFill>
                <a:latin typeface="Avenir Book"/>
                <a:cs typeface="Avenir Book"/>
              </a:rPr>
              <a:t>Epi</a:t>
            </a:r>
            <a:r>
              <a:rPr lang="en-US" sz="2000" b="1" dirty="0" smtClean="0">
                <a:solidFill>
                  <a:srgbClr val="1F497D"/>
                </a:solidFill>
                <a:latin typeface="Avenir Book"/>
                <a:cs typeface="Avenir Book"/>
              </a:rPr>
              <a:t>-Sensitization: </a:t>
            </a:r>
          </a:p>
          <a:p>
            <a:pPr algn="ctr"/>
            <a:r>
              <a:rPr lang="en-US" sz="1600" dirty="0" smtClean="0">
                <a:latin typeface="Avenir Book"/>
                <a:cs typeface="Avenir Book"/>
              </a:rPr>
              <a:t>Enhancement of therapeutic efficacy by co-dosing or </a:t>
            </a:r>
          </a:p>
          <a:p>
            <a:pPr algn="ctr"/>
            <a:r>
              <a:rPr lang="en-US" sz="1600" dirty="0" smtClean="0">
                <a:latin typeface="Avenir Book"/>
                <a:cs typeface="Avenir Book"/>
              </a:rPr>
              <a:t>sequential administration with an </a:t>
            </a:r>
            <a:r>
              <a:rPr lang="en-US" sz="1600" dirty="0">
                <a:latin typeface="Avenir Book"/>
                <a:cs typeface="Avenir Book"/>
              </a:rPr>
              <a:t>epigenetic </a:t>
            </a:r>
            <a:r>
              <a:rPr lang="en-US" sz="1600" dirty="0" smtClean="0">
                <a:latin typeface="Avenir Book"/>
                <a:cs typeface="Avenir Book"/>
              </a:rPr>
              <a:t>agent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24" name="TextBox 23"/>
          <p:cNvSpPr txBox="1"/>
          <p:nvPr/>
        </p:nvSpPr>
        <p:spPr>
          <a:xfrm rot="16200000">
            <a:off x="2924073" y="4599094"/>
            <a:ext cx="2891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venir Book"/>
                <a:cs typeface="Avenir Book"/>
              </a:rPr>
              <a:t>RRx-001 Cancer Treatment </a:t>
            </a:r>
            <a:endParaRPr lang="en-US" sz="1600" b="1" dirty="0">
              <a:latin typeface="Avenir Book"/>
              <a:cs typeface="Avenir Book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4557909" y="3199844"/>
            <a:ext cx="2514418" cy="36576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Avenir Book"/>
                <a:cs typeface="Avenir Book"/>
              </a:rPr>
              <a:t>Diagnosis Colon Cancer</a:t>
            </a:r>
          </a:p>
          <a:p>
            <a:pPr algn="ctr"/>
            <a:r>
              <a:rPr lang="en-US" sz="1200" b="1" dirty="0" smtClean="0">
                <a:latin typeface="Avenir Book"/>
                <a:cs typeface="Avenir Book"/>
              </a:rPr>
              <a:t>Treatment Options:</a:t>
            </a:r>
            <a:endParaRPr lang="en-US" sz="1200" b="1" dirty="0">
              <a:latin typeface="Avenir Book"/>
              <a:cs typeface="Avenir Book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4557909" y="3706712"/>
            <a:ext cx="2514594" cy="35165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Avenir Book"/>
                <a:cs typeface="Avenir Book"/>
              </a:rPr>
              <a:t>1</a:t>
            </a:r>
            <a:r>
              <a:rPr lang="en-US" sz="1200" b="1" baseline="30000" dirty="0" smtClean="0">
                <a:latin typeface="Avenir Book"/>
                <a:cs typeface="Avenir Book"/>
              </a:rPr>
              <a:t>st</a:t>
            </a:r>
            <a:r>
              <a:rPr lang="en-US" sz="1200" b="1" dirty="0" smtClean="0">
                <a:latin typeface="Avenir Book"/>
                <a:cs typeface="Avenir Book"/>
              </a:rPr>
              <a:t> line treatment FOLFOX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580870" y="4031176"/>
            <a:ext cx="2189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venir Book"/>
                <a:cs typeface="Avenir Book"/>
              </a:rPr>
              <a:t>Tumor resistance </a:t>
            </a:r>
          </a:p>
          <a:p>
            <a:r>
              <a:rPr lang="en-US" sz="1200" dirty="0" smtClean="0">
                <a:latin typeface="Avenir Book"/>
                <a:cs typeface="Avenir Book"/>
              </a:rPr>
              <a:t>Cancer progression</a:t>
            </a:r>
            <a:endParaRPr lang="en-US" sz="1200" dirty="0">
              <a:latin typeface="Avenir Book"/>
              <a:cs typeface="Avenir Book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580870" y="4811187"/>
            <a:ext cx="2189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venir Book"/>
                <a:cs typeface="Avenir Book"/>
              </a:rPr>
              <a:t>Tumor resistance </a:t>
            </a:r>
          </a:p>
          <a:p>
            <a:r>
              <a:rPr lang="en-US" sz="1200" dirty="0" smtClean="0">
                <a:latin typeface="Avenir Book"/>
                <a:cs typeface="Avenir Book"/>
              </a:rPr>
              <a:t>Cancer progression</a:t>
            </a:r>
            <a:endParaRPr lang="en-US" sz="1200" dirty="0">
              <a:latin typeface="Avenir Book"/>
              <a:cs typeface="Avenir Book"/>
            </a:endParaRPr>
          </a:p>
        </p:txBody>
      </p:sp>
      <p:sp>
        <p:nvSpPr>
          <p:cNvPr id="34" name="Bent-Up Arrow 33"/>
          <p:cNvSpPr/>
          <p:nvPr/>
        </p:nvSpPr>
        <p:spPr>
          <a:xfrm rot="16200000">
            <a:off x="6715537" y="4509743"/>
            <a:ext cx="2344362" cy="1500296"/>
          </a:xfrm>
          <a:prstGeom prst="bentUpArrow">
            <a:avLst>
              <a:gd name="adj1" fmla="val 17689"/>
              <a:gd name="adj2" fmla="val 21344"/>
              <a:gd name="adj3" fmla="val 1544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 descr="turn-back-the-cloc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249" y="5113261"/>
            <a:ext cx="1142308" cy="1014825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7019117" y="4693929"/>
            <a:ext cx="20655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latin typeface="Avenir Book"/>
                <a:cs typeface="Avenir Book"/>
              </a:rPr>
              <a:t>Turning back the </a:t>
            </a:r>
          </a:p>
          <a:p>
            <a:r>
              <a:rPr lang="en-US" sz="1200" b="1" dirty="0">
                <a:latin typeface="Avenir Book"/>
                <a:cs typeface="Avenir Book"/>
              </a:rPr>
              <a:t>c</a:t>
            </a:r>
            <a:r>
              <a:rPr lang="en-US" sz="1200" b="1" dirty="0" smtClean="0">
                <a:latin typeface="Avenir Book"/>
                <a:cs typeface="Avenir Book"/>
              </a:rPr>
              <a:t>lock on cancer</a:t>
            </a:r>
            <a:endParaRPr lang="en-US" sz="1200" dirty="0">
              <a:latin typeface="Avenir Book"/>
              <a:cs typeface="Avenir Book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1091961" y="3199844"/>
            <a:ext cx="2514418" cy="36576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Avenir Book"/>
                <a:cs typeface="Avenir Book"/>
              </a:rPr>
              <a:t>Diagnosis Colon Cancer</a:t>
            </a:r>
          </a:p>
          <a:p>
            <a:pPr algn="ctr"/>
            <a:r>
              <a:rPr lang="en-US" sz="1200" b="1" dirty="0" smtClean="0">
                <a:latin typeface="Avenir Book"/>
                <a:cs typeface="Avenir Book"/>
              </a:rPr>
              <a:t>Treatment Options:</a:t>
            </a:r>
            <a:endParaRPr lang="en-US" sz="1200" b="1" dirty="0">
              <a:latin typeface="Avenir Book"/>
              <a:cs typeface="Avenir Book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1091961" y="3706712"/>
            <a:ext cx="2514594" cy="35165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Avenir Book"/>
                <a:cs typeface="Avenir Book"/>
              </a:rPr>
              <a:t>1</a:t>
            </a:r>
            <a:r>
              <a:rPr lang="en-US" sz="1200" b="1" baseline="30000" dirty="0" smtClean="0">
                <a:latin typeface="Avenir Book"/>
                <a:cs typeface="Avenir Book"/>
              </a:rPr>
              <a:t>st</a:t>
            </a:r>
            <a:r>
              <a:rPr lang="en-US" sz="1200" b="1" dirty="0" smtClean="0">
                <a:latin typeface="Avenir Book"/>
                <a:cs typeface="Avenir Book"/>
              </a:rPr>
              <a:t> line treatment FOLFOX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1091961" y="4466914"/>
            <a:ext cx="2514594" cy="37081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Avenir Book"/>
                <a:cs typeface="Avenir Book"/>
              </a:rPr>
              <a:t>2</a:t>
            </a:r>
            <a:r>
              <a:rPr lang="en-US" sz="1200" b="1" baseline="30000" dirty="0" smtClean="0">
                <a:latin typeface="Avenir Book"/>
                <a:cs typeface="Avenir Book"/>
              </a:rPr>
              <a:t>nd</a:t>
            </a:r>
            <a:r>
              <a:rPr lang="en-US" sz="1200" b="1" dirty="0" smtClean="0">
                <a:latin typeface="Avenir Book"/>
                <a:cs typeface="Avenir Book"/>
              </a:rPr>
              <a:t> line treatment FOLFIRI</a:t>
            </a:r>
          </a:p>
        </p:txBody>
      </p:sp>
      <p:sp>
        <p:nvSpPr>
          <p:cNvPr id="40" name="Right Arrow 39"/>
          <p:cNvSpPr/>
          <p:nvPr/>
        </p:nvSpPr>
        <p:spPr>
          <a:xfrm rot="5400000">
            <a:off x="3012221" y="3869370"/>
            <a:ext cx="246742" cy="72991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enir Book"/>
              <a:cs typeface="Avenir Book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011188" y="4039015"/>
            <a:ext cx="2189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venir Book"/>
                <a:cs typeface="Avenir Book"/>
              </a:rPr>
              <a:t>Tumor resistance </a:t>
            </a:r>
          </a:p>
          <a:p>
            <a:r>
              <a:rPr lang="en-US" sz="1200" dirty="0" smtClean="0">
                <a:latin typeface="Avenir Book"/>
                <a:cs typeface="Avenir Book"/>
              </a:rPr>
              <a:t>Cancer progression</a:t>
            </a:r>
            <a:endParaRPr lang="en-US" sz="1200" dirty="0">
              <a:latin typeface="Avenir Book"/>
              <a:cs typeface="Avenir Book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044442" y="4817217"/>
            <a:ext cx="2189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venir Book"/>
                <a:cs typeface="Avenir Book"/>
              </a:rPr>
              <a:t>Tumor resistance </a:t>
            </a:r>
          </a:p>
          <a:p>
            <a:r>
              <a:rPr lang="en-US" sz="1200" dirty="0" smtClean="0">
                <a:latin typeface="Avenir Book"/>
                <a:cs typeface="Avenir Book"/>
              </a:rPr>
              <a:t>Cancer progression</a:t>
            </a:r>
            <a:endParaRPr lang="en-US" sz="1200" dirty="0">
              <a:latin typeface="Avenir Book"/>
              <a:cs typeface="Avenir Book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030160" y="5726030"/>
            <a:ext cx="2189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venir Book"/>
                <a:cs typeface="Avenir Book"/>
              </a:rPr>
              <a:t>Tumor resistance </a:t>
            </a:r>
          </a:p>
          <a:p>
            <a:r>
              <a:rPr lang="en-US" sz="1200" dirty="0" smtClean="0">
                <a:latin typeface="Avenir Book"/>
                <a:cs typeface="Avenir Book"/>
              </a:rPr>
              <a:t>Cancer progression</a:t>
            </a:r>
            <a:endParaRPr lang="en-US" sz="1200" dirty="0">
              <a:latin typeface="Avenir Book"/>
              <a:cs typeface="Avenir Book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1091961" y="6153854"/>
            <a:ext cx="2514594" cy="27432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Avenir Book"/>
                <a:cs typeface="Avenir Book"/>
              </a:rPr>
              <a:t>Hospice/Death</a:t>
            </a:r>
            <a:endParaRPr lang="en-US" sz="1200" b="1" dirty="0">
              <a:latin typeface="Avenir Book"/>
              <a:cs typeface="Avenir Book"/>
            </a:endParaRPr>
          </a:p>
        </p:txBody>
      </p:sp>
      <p:sp>
        <p:nvSpPr>
          <p:cNvPr id="48" name="TextBox 47"/>
          <p:cNvSpPr txBox="1"/>
          <p:nvPr/>
        </p:nvSpPr>
        <p:spPr>
          <a:xfrm rot="16200000">
            <a:off x="-639769" y="4667356"/>
            <a:ext cx="3027853" cy="338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venir Book"/>
                <a:cs typeface="Avenir Book"/>
              </a:rPr>
              <a:t>Traditional Cancer Treatment</a:t>
            </a:r>
            <a:endParaRPr lang="en-US" sz="1600" b="1" dirty="0">
              <a:latin typeface="Avenir Book"/>
              <a:cs typeface="Avenir Book"/>
            </a:endParaRPr>
          </a:p>
        </p:txBody>
      </p:sp>
      <p:sp>
        <p:nvSpPr>
          <p:cNvPr id="53" name="Right Arrow 52"/>
          <p:cNvSpPr/>
          <p:nvPr/>
        </p:nvSpPr>
        <p:spPr>
          <a:xfrm rot="5400000">
            <a:off x="6588861" y="3869370"/>
            <a:ext cx="246742" cy="729912"/>
          </a:xfrm>
          <a:prstGeom prst="rightArrow">
            <a:avLst/>
          </a:prstGeom>
          <a:gradFill>
            <a:gsLst>
              <a:gs pos="100000">
                <a:schemeClr val="tx2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enir Book"/>
              <a:cs typeface="Avenir Book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91961" y="5249564"/>
            <a:ext cx="2514594" cy="48396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Avenir Book"/>
                <a:cs typeface="Avenir Book"/>
              </a:rPr>
              <a:t>3</a:t>
            </a:r>
            <a:r>
              <a:rPr lang="en-US" sz="1200" b="1" baseline="30000" dirty="0" smtClean="0">
                <a:latin typeface="Avenir Book"/>
                <a:cs typeface="Avenir Book"/>
              </a:rPr>
              <a:t>rd</a:t>
            </a:r>
            <a:r>
              <a:rPr lang="en-US" sz="1200" b="1" dirty="0">
                <a:latin typeface="Avenir Book"/>
                <a:cs typeface="Avenir Book"/>
              </a:rPr>
              <a:t> </a:t>
            </a:r>
            <a:r>
              <a:rPr lang="en-US" sz="1200" b="1" dirty="0" smtClean="0">
                <a:latin typeface="Avenir Book"/>
                <a:cs typeface="Avenir Book"/>
              </a:rPr>
              <a:t>line treatment </a:t>
            </a:r>
            <a:r>
              <a:rPr lang="en-US" sz="1200" b="1" dirty="0" err="1" smtClean="0">
                <a:latin typeface="Avenir Book"/>
                <a:cs typeface="Avenir Book"/>
              </a:rPr>
              <a:t>regorafenib</a:t>
            </a:r>
            <a:endParaRPr lang="en-US" sz="1200" b="1" dirty="0" smtClean="0">
              <a:latin typeface="Avenir Book"/>
              <a:cs typeface="Avenir Book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4557909" y="5259675"/>
            <a:ext cx="2514594" cy="48064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Avenir Book"/>
                <a:cs typeface="Avenir Book"/>
              </a:rPr>
              <a:t>3</a:t>
            </a:r>
            <a:r>
              <a:rPr lang="en-US" sz="1200" b="1" baseline="30000" dirty="0" smtClean="0">
                <a:latin typeface="Avenir Book"/>
                <a:cs typeface="Avenir Book"/>
              </a:rPr>
              <a:t>rd</a:t>
            </a:r>
            <a:r>
              <a:rPr lang="en-US" sz="1200" b="1" dirty="0">
                <a:latin typeface="Avenir Book"/>
                <a:cs typeface="Avenir Book"/>
              </a:rPr>
              <a:t> </a:t>
            </a:r>
            <a:r>
              <a:rPr lang="en-US" sz="1200" b="1" dirty="0" smtClean="0">
                <a:latin typeface="Avenir Book"/>
                <a:cs typeface="Avenir Book"/>
              </a:rPr>
              <a:t>line treatment RRx-001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593910" y="5727331"/>
            <a:ext cx="2189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venir Book"/>
                <a:cs typeface="Avenir Book"/>
              </a:rPr>
              <a:t>Tumor resistance </a:t>
            </a:r>
          </a:p>
          <a:p>
            <a:r>
              <a:rPr lang="en-US" sz="1200" dirty="0" smtClean="0">
                <a:latin typeface="Avenir Book"/>
                <a:cs typeface="Avenir Book"/>
              </a:rPr>
              <a:t>Cancer progression</a:t>
            </a:r>
            <a:endParaRPr lang="en-US" sz="1200" dirty="0">
              <a:latin typeface="Avenir Book"/>
              <a:cs typeface="Avenir Book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4553675" y="4466914"/>
            <a:ext cx="2514594" cy="37081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Avenir Book"/>
                <a:cs typeface="Avenir Book"/>
              </a:rPr>
              <a:t>2</a:t>
            </a:r>
            <a:r>
              <a:rPr lang="en-US" sz="1200" b="1" baseline="30000" dirty="0" smtClean="0">
                <a:latin typeface="Avenir Book"/>
                <a:cs typeface="Avenir Book"/>
              </a:rPr>
              <a:t>nd</a:t>
            </a:r>
            <a:r>
              <a:rPr lang="en-US" sz="1200" b="1" dirty="0" smtClean="0">
                <a:latin typeface="Avenir Book"/>
                <a:cs typeface="Avenir Book"/>
              </a:rPr>
              <a:t> line treatment FOLFIRI</a:t>
            </a:r>
          </a:p>
        </p:txBody>
      </p:sp>
      <p:sp>
        <p:nvSpPr>
          <p:cNvPr id="4" name="Rectangle 3"/>
          <p:cNvSpPr/>
          <p:nvPr/>
        </p:nvSpPr>
        <p:spPr>
          <a:xfrm>
            <a:off x="6519898" y="5830795"/>
            <a:ext cx="366889" cy="60127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6672298" y="6148662"/>
            <a:ext cx="1705259" cy="28363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/>
          <p:cNvSpPr/>
          <p:nvPr/>
        </p:nvSpPr>
        <p:spPr>
          <a:xfrm rot="5400000">
            <a:off x="3106925" y="5570322"/>
            <a:ext cx="246742" cy="72991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enir Book"/>
              <a:cs typeface="Avenir Book"/>
            </a:endParaRPr>
          </a:p>
        </p:txBody>
      </p:sp>
      <p:sp>
        <p:nvSpPr>
          <p:cNvPr id="49" name="Right Arrow 48"/>
          <p:cNvSpPr/>
          <p:nvPr/>
        </p:nvSpPr>
        <p:spPr>
          <a:xfrm rot="5400000">
            <a:off x="3074129" y="4681384"/>
            <a:ext cx="246742" cy="72991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enir Book"/>
              <a:cs typeface="Avenir Book"/>
            </a:endParaRPr>
          </a:p>
        </p:txBody>
      </p:sp>
      <p:sp>
        <p:nvSpPr>
          <p:cNvPr id="50" name="Right Arrow 49"/>
          <p:cNvSpPr/>
          <p:nvPr/>
        </p:nvSpPr>
        <p:spPr>
          <a:xfrm rot="5400000">
            <a:off x="6584093" y="4664710"/>
            <a:ext cx="246742" cy="729912"/>
          </a:xfrm>
          <a:prstGeom prst="rightArrow">
            <a:avLst/>
          </a:prstGeom>
          <a:gradFill>
            <a:gsLst>
              <a:gs pos="100000">
                <a:schemeClr val="tx2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enir Book"/>
              <a:cs typeface="Avenir Book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93938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810" y="188099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>
                <a:latin typeface="Avenir Medium"/>
                <a:cs typeface="Avenir Medium"/>
              </a:rPr>
              <a:t>RRx-001: Applications in Chemo-Resensitization</a:t>
            </a:r>
            <a:endParaRPr lang="en-US" sz="2400" dirty="0">
              <a:latin typeface="Avenir Medium"/>
              <a:cs typeface="Avenir Medium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54077" y="1236259"/>
            <a:ext cx="311994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10253F"/>
                </a:solidFill>
                <a:latin typeface="Avenir Book"/>
                <a:cs typeface="Avenir Book"/>
              </a:rPr>
              <a:t>Colorectal </a:t>
            </a:r>
            <a:r>
              <a:rPr lang="en-US" b="1" dirty="0" smtClean="0">
                <a:solidFill>
                  <a:srgbClr val="10253F"/>
                </a:solidFill>
                <a:latin typeface="Avenir Book"/>
                <a:cs typeface="Avenir Book"/>
              </a:rPr>
              <a:t>Cancer </a:t>
            </a:r>
            <a:endParaRPr lang="en-US" b="1" dirty="0">
              <a:solidFill>
                <a:srgbClr val="10253F"/>
              </a:solidFill>
              <a:latin typeface="Avenir Book"/>
              <a:cs typeface="Avenir Book"/>
            </a:endParaRPr>
          </a:p>
          <a:p>
            <a:pPr algn="ctr"/>
            <a:r>
              <a:rPr lang="en-US" sz="1400" dirty="0">
                <a:solidFill>
                  <a:srgbClr val="1F497D"/>
                </a:solidFill>
                <a:latin typeface="Avenir Book"/>
                <a:cs typeface="Avenir Book"/>
              </a:rPr>
              <a:t>ROCKET study</a:t>
            </a:r>
          </a:p>
          <a:p>
            <a:pPr algn="ctr"/>
            <a:r>
              <a:rPr lang="en-US" sz="1400" dirty="0">
                <a:solidFill>
                  <a:srgbClr val="1F497D"/>
                </a:solidFill>
                <a:latin typeface="Avenir Book"/>
                <a:cs typeface="Avenir Book"/>
              </a:rPr>
              <a:t>RRx-001 </a:t>
            </a:r>
            <a:r>
              <a:rPr lang="en-US" sz="1400" dirty="0" err="1" smtClean="0">
                <a:solidFill>
                  <a:srgbClr val="1F497D"/>
                </a:solidFill>
                <a:latin typeface="Avenir Book"/>
                <a:cs typeface="Avenir Book"/>
              </a:rPr>
              <a:t>vs</a:t>
            </a:r>
            <a:r>
              <a:rPr lang="en-US" sz="1400" dirty="0" smtClean="0">
                <a:solidFill>
                  <a:srgbClr val="1F497D"/>
                </a:solidFill>
                <a:latin typeface="Avenir Book"/>
                <a:cs typeface="Avenir Book"/>
              </a:rPr>
              <a:t> 3</a:t>
            </a:r>
            <a:r>
              <a:rPr lang="en-US" sz="1400" baseline="30000" dirty="0" smtClean="0">
                <a:solidFill>
                  <a:srgbClr val="1F497D"/>
                </a:solidFill>
                <a:latin typeface="Avenir Book"/>
                <a:cs typeface="Avenir Book"/>
              </a:rPr>
              <a:t>rd</a:t>
            </a:r>
            <a:r>
              <a:rPr lang="en-US" sz="1400" dirty="0" smtClean="0">
                <a:solidFill>
                  <a:srgbClr val="1F497D"/>
                </a:solidFill>
                <a:latin typeface="Avenir Book"/>
                <a:cs typeface="Avenir Book"/>
              </a:rPr>
              <a:t> </a:t>
            </a:r>
            <a:r>
              <a:rPr lang="en-US" sz="1400" dirty="0">
                <a:solidFill>
                  <a:srgbClr val="1F497D"/>
                </a:solidFill>
                <a:latin typeface="Avenir Book"/>
                <a:cs typeface="Avenir Book"/>
              </a:rPr>
              <a:t>line </a:t>
            </a:r>
            <a:r>
              <a:rPr lang="en-US" sz="1400" dirty="0" smtClean="0">
                <a:solidFill>
                  <a:srgbClr val="1F497D"/>
                </a:solidFill>
                <a:latin typeface="Avenir Book"/>
                <a:cs typeface="Avenir Book"/>
              </a:rPr>
              <a:t>standard</a:t>
            </a:r>
          </a:p>
          <a:p>
            <a:pPr algn="ctr"/>
            <a:r>
              <a:rPr lang="en-US" sz="1400" b="1" dirty="0" smtClean="0">
                <a:solidFill>
                  <a:srgbClr val="1F497D"/>
                </a:solidFill>
                <a:latin typeface="Avenir Book"/>
                <a:cs typeface="Avenir Book"/>
              </a:rPr>
              <a:t>Tony Reid (UCSD)</a:t>
            </a:r>
          </a:p>
          <a:p>
            <a:pPr algn="ctr"/>
            <a:r>
              <a:rPr lang="en-US" sz="1400" b="1" dirty="0" smtClean="0">
                <a:solidFill>
                  <a:srgbClr val="1F497D"/>
                </a:solidFill>
                <a:latin typeface="Avenir Book"/>
                <a:cs typeface="Avenir Book"/>
              </a:rPr>
              <a:t>George Fisher (Stanford) </a:t>
            </a:r>
          </a:p>
          <a:p>
            <a:pPr algn="ctr"/>
            <a:r>
              <a:rPr lang="en-US" sz="1400" b="1" dirty="0" smtClean="0">
                <a:solidFill>
                  <a:srgbClr val="1F497D"/>
                </a:solidFill>
                <a:latin typeface="Avenir Book"/>
                <a:cs typeface="Avenir Book"/>
              </a:rPr>
              <a:t>Paul </a:t>
            </a:r>
            <a:r>
              <a:rPr lang="en-US" sz="1400" b="1" dirty="0" err="1" smtClean="0">
                <a:solidFill>
                  <a:srgbClr val="1F497D"/>
                </a:solidFill>
                <a:latin typeface="Avenir Book"/>
                <a:cs typeface="Avenir Book"/>
              </a:rPr>
              <a:t>Thambi</a:t>
            </a:r>
            <a:r>
              <a:rPr lang="en-US" sz="1400" b="1" dirty="0" smtClean="0">
                <a:solidFill>
                  <a:srgbClr val="1F497D"/>
                </a:solidFill>
                <a:latin typeface="Avenir Book"/>
                <a:cs typeface="Avenir Book"/>
              </a:rPr>
              <a:t> (Maryland </a:t>
            </a:r>
            <a:r>
              <a:rPr lang="en-US" sz="1400" b="1" dirty="0" err="1" smtClean="0">
                <a:solidFill>
                  <a:srgbClr val="1F497D"/>
                </a:solidFill>
                <a:latin typeface="Avenir Book"/>
                <a:cs typeface="Avenir Book"/>
              </a:rPr>
              <a:t>Onc</a:t>
            </a:r>
            <a:r>
              <a:rPr lang="en-US" sz="1400" b="1" dirty="0">
                <a:solidFill>
                  <a:srgbClr val="1F497D"/>
                </a:solidFill>
                <a:latin typeface="Avenir Book"/>
                <a:cs typeface="Avenir Book"/>
              </a:rPr>
              <a:t>/</a:t>
            </a:r>
            <a:r>
              <a:rPr lang="en-US" sz="1400" b="1" dirty="0" err="1" smtClean="0">
                <a:solidFill>
                  <a:srgbClr val="1F497D"/>
                </a:solidFill>
                <a:latin typeface="Avenir Book"/>
                <a:cs typeface="Avenir Book"/>
              </a:rPr>
              <a:t>Hema</a:t>
            </a:r>
            <a:r>
              <a:rPr lang="en-US" sz="1400" b="1" dirty="0" smtClean="0">
                <a:solidFill>
                  <a:srgbClr val="1F497D"/>
                </a:solidFill>
                <a:latin typeface="Avenir Book"/>
                <a:cs typeface="Avenir Book"/>
              </a:rPr>
              <a:t>)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936182" y="1168687"/>
            <a:ext cx="3137838" cy="1562968"/>
          </a:xfrm>
          <a:prstGeom prst="rect">
            <a:avLst/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338293" y="3587403"/>
            <a:ext cx="256541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10253F"/>
                </a:solidFill>
                <a:latin typeface="Avenir Book"/>
                <a:cs typeface="Avenir Book"/>
              </a:rPr>
              <a:t>Lung Cancer</a:t>
            </a:r>
            <a:endParaRPr lang="en-US" b="1" dirty="0">
              <a:solidFill>
                <a:srgbClr val="10253F"/>
              </a:solidFill>
              <a:latin typeface="Avenir Book"/>
              <a:cs typeface="Avenir Book"/>
            </a:endParaRPr>
          </a:p>
          <a:p>
            <a:pPr algn="ctr"/>
            <a:r>
              <a:rPr lang="en-US" sz="1400" dirty="0" smtClean="0">
                <a:solidFill>
                  <a:srgbClr val="1F497D"/>
                </a:solidFill>
                <a:latin typeface="Avenir Book"/>
                <a:cs typeface="Avenir Book"/>
              </a:rPr>
              <a:t>TRIPLE THREAT study</a:t>
            </a:r>
          </a:p>
          <a:p>
            <a:pPr algn="ctr"/>
            <a:r>
              <a:rPr lang="en-US" sz="1400" dirty="0" err="1" smtClean="0">
                <a:solidFill>
                  <a:schemeClr val="accent1">
                    <a:lumMod val="75000"/>
                  </a:schemeClr>
                </a:solidFill>
                <a:latin typeface="Avenir Book"/>
                <a:cs typeface="Avenir Book"/>
              </a:rPr>
              <a:t>Resensitize</a:t>
            </a: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  <a:latin typeface="Avenir Book"/>
                <a:cs typeface="Avenir Book"/>
              </a:rPr>
              <a:t>: NSCLC &amp; SCLC</a:t>
            </a:r>
          </a:p>
          <a:p>
            <a:pPr algn="ctr"/>
            <a:r>
              <a:rPr lang="en-US" sz="1400" b="1" dirty="0">
                <a:solidFill>
                  <a:srgbClr val="1F497D"/>
                </a:solidFill>
                <a:latin typeface="Avenir Book"/>
                <a:cs typeface="Avenir Book"/>
              </a:rPr>
              <a:t>Corey </a:t>
            </a:r>
            <a:r>
              <a:rPr lang="en-US" sz="1400" b="1" dirty="0" smtClean="0">
                <a:solidFill>
                  <a:srgbClr val="1F497D"/>
                </a:solidFill>
                <a:latin typeface="Avenir Book"/>
                <a:cs typeface="Avenir Book"/>
              </a:rPr>
              <a:t>Carter   (Walter Reed)</a:t>
            </a:r>
            <a:endParaRPr lang="en-US" sz="1400" b="1" dirty="0">
              <a:solidFill>
                <a:srgbClr val="1F497D"/>
              </a:solidFill>
              <a:latin typeface="Avenir Book"/>
              <a:cs typeface="Avenir Book"/>
            </a:endParaRPr>
          </a:p>
          <a:p>
            <a:pPr algn="ctr"/>
            <a:endParaRPr lang="en-US" sz="1400" dirty="0">
              <a:solidFill>
                <a:schemeClr val="accent1">
                  <a:lumMod val="75000"/>
                </a:schemeClr>
              </a:solidFill>
              <a:latin typeface="Avenir Book"/>
              <a:cs typeface="Avenir Book"/>
            </a:endParaRPr>
          </a:p>
          <a:p>
            <a:pPr algn="ctr"/>
            <a:endParaRPr lang="en-US" sz="1400" dirty="0">
              <a:solidFill>
                <a:srgbClr val="1F497D"/>
              </a:solidFill>
              <a:latin typeface="Avenir Book"/>
              <a:cs typeface="Avenir Book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404811" y="3392665"/>
            <a:ext cx="2446414" cy="1426562"/>
          </a:xfrm>
          <a:prstGeom prst="rect">
            <a:avLst/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1925303" y="3387965"/>
            <a:ext cx="2522165" cy="1431262"/>
            <a:chOff x="6475445" y="4768087"/>
            <a:chExt cx="2522165" cy="1386924"/>
          </a:xfrm>
        </p:grpSpPr>
        <p:sp>
          <p:nvSpPr>
            <p:cNvPr id="29" name="Rectangle 28"/>
            <p:cNvSpPr/>
            <p:nvPr/>
          </p:nvSpPr>
          <p:spPr>
            <a:xfrm>
              <a:off x="6475445" y="4855883"/>
              <a:ext cx="2522165" cy="12311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10253F"/>
                  </a:solidFill>
                  <a:latin typeface="Avenir Book"/>
                  <a:cs typeface="Avenir Book"/>
                </a:rPr>
                <a:t>Cholangiocarcinoma</a:t>
              </a:r>
              <a:endParaRPr lang="en-US" b="1" dirty="0">
                <a:solidFill>
                  <a:srgbClr val="10253F"/>
                </a:solidFill>
                <a:latin typeface="Avenir Book"/>
                <a:cs typeface="Avenir Book"/>
              </a:endParaRPr>
            </a:p>
            <a:p>
              <a:pPr algn="ctr"/>
              <a:r>
                <a:rPr lang="en-US" sz="1400" dirty="0" smtClean="0">
                  <a:solidFill>
                    <a:srgbClr val="1F497D"/>
                  </a:solidFill>
                  <a:latin typeface="Avenir Book"/>
                  <a:cs typeface="Avenir Book"/>
                </a:rPr>
                <a:t>EPIC study</a:t>
              </a:r>
            </a:p>
            <a:p>
              <a:pPr algn="ctr"/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  <a:latin typeface="Avenir Book"/>
                  <a:cs typeface="Avenir Book"/>
                </a:rPr>
                <a:t>Resensitization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  <a:latin typeface="Avenir Book"/>
                  <a:cs typeface="Avenir Book"/>
                </a:rPr>
                <a:t>: gem/cisplatin</a:t>
              </a:r>
            </a:p>
            <a:p>
              <a:pPr algn="ctr"/>
              <a:r>
                <a:rPr lang="en-US" sz="1400" b="1" dirty="0" smtClean="0">
                  <a:solidFill>
                    <a:schemeClr val="accent1">
                      <a:lumMod val="75000"/>
                    </a:schemeClr>
                  </a:solidFill>
                  <a:latin typeface="Avenir Book"/>
                  <a:cs typeface="Avenir Book"/>
                </a:rPr>
                <a:t>Ana De Jesus </a:t>
              </a:r>
            </a:p>
            <a:p>
              <a:pPr algn="ctr"/>
              <a:r>
                <a:rPr lang="en-US" sz="1400" b="1" dirty="0" smtClean="0">
                  <a:solidFill>
                    <a:schemeClr val="accent1">
                      <a:lumMod val="75000"/>
                    </a:schemeClr>
                  </a:solidFill>
                  <a:latin typeface="Avenir Book"/>
                  <a:cs typeface="Avenir Book"/>
                </a:rPr>
                <a:t>(Johns Hopkins University) </a:t>
              </a:r>
              <a:endParaRPr lang="en-US" sz="1400" b="1" dirty="0">
                <a:solidFill>
                  <a:schemeClr val="accent1">
                    <a:lumMod val="75000"/>
                  </a:schemeClr>
                </a:solidFill>
                <a:latin typeface="Avenir Book"/>
                <a:cs typeface="Avenir Book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547668" y="4768087"/>
              <a:ext cx="2449942" cy="1386924"/>
            </a:xfrm>
            <a:prstGeom prst="rect">
              <a:avLst/>
            </a:prstGeom>
            <a:noFill/>
            <a:ln w="1905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Untitled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900" y="1119841"/>
            <a:ext cx="1549400" cy="1765300"/>
          </a:xfrm>
          <a:prstGeom prst="rect">
            <a:avLst/>
          </a:prstGeom>
        </p:spPr>
      </p:pic>
      <p:pic>
        <p:nvPicPr>
          <p:cNvPr id="14" name="Picture 13" descr="Untitled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353" y="3088583"/>
            <a:ext cx="1765056" cy="1985688"/>
          </a:xfrm>
          <a:prstGeom prst="rect">
            <a:avLst/>
          </a:prstGeom>
        </p:spPr>
      </p:pic>
      <p:pic>
        <p:nvPicPr>
          <p:cNvPr id="41" name="Picture 40" descr="Untitled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18" y="3059077"/>
            <a:ext cx="1549400" cy="2044700"/>
          </a:xfrm>
          <a:prstGeom prst="rect">
            <a:avLst/>
          </a:prstGeom>
        </p:spPr>
      </p:pic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75431" y="6495317"/>
            <a:ext cx="435935" cy="331522"/>
          </a:xfrm>
        </p:spPr>
        <p:txBody>
          <a:bodyPr/>
          <a:lstStyle/>
          <a:p>
            <a:fld id="{93E4AAA4-6363-4581-962D-1ACCC2D600C5}" type="slidenum">
              <a:rPr lang="en-US" smtClean="0"/>
              <a:t>18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961581" y="2753243"/>
            <a:ext cx="110799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latin typeface="Avenir Medium"/>
                <a:cs typeface="Avenir Medium"/>
              </a:rPr>
              <a:t>NCT02096354</a:t>
            </a:r>
          </a:p>
        </p:txBody>
      </p:sp>
      <p:sp>
        <p:nvSpPr>
          <p:cNvPr id="6" name="Rectangle 5"/>
          <p:cNvSpPr/>
          <p:nvPr/>
        </p:nvSpPr>
        <p:spPr>
          <a:xfrm>
            <a:off x="2668999" y="4787575"/>
            <a:ext cx="110468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latin typeface="Avenir Medium"/>
                <a:cs typeface="Avenir Medium"/>
              </a:rPr>
              <a:t>NCT02452970</a:t>
            </a:r>
          </a:p>
        </p:txBody>
      </p:sp>
      <p:sp>
        <p:nvSpPr>
          <p:cNvPr id="7" name="Rectangle 6"/>
          <p:cNvSpPr/>
          <p:nvPr/>
        </p:nvSpPr>
        <p:spPr>
          <a:xfrm>
            <a:off x="7074020" y="4787575"/>
            <a:ext cx="110799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latin typeface="Avenir Medium"/>
                <a:cs typeface="Avenir Medium"/>
              </a:rPr>
              <a:t>NCT02489903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943824" y="5377128"/>
            <a:ext cx="30585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10253F"/>
                </a:solidFill>
                <a:latin typeface="Avenir Book"/>
                <a:cs typeface="Avenir Book"/>
              </a:rPr>
              <a:t>Anti-PD-1 </a:t>
            </a:r>
            <a:r>
              <a:rPr lang="en-US" b="1" dirty="0">
                <a:solidFill>
                  <a:srgbClr val="10253F"/>
                </a:solidFill>
                <a:latin typeface="Avenir Book"/>
                <a:cs typeface="Avenir Book"/>
              </a:rPr>
              <a:t>C</a:t>
            </a:r>
            <a:r>
              <a:rPr lang="en-US" b="1" dirty="0" smtClean="0">
                <a:solidFill>
                  <a:srgbClr val="10253F"/>
                </a:solidFill>
                <a:latin typeface="Avenir Book"/>
                <a:cs typeface="Avenir Book"/>
              </a:rPr>
              <a:t>ombo</a:t>
            </a:r>
            <a:endParaRPr lang="en-US" b="1" dirty="0">
              <a:solidFill>
                <a:srgbClr val="10253F"/>
              </a:solidFill>
              <a:latin typeface="Avenir Book"/>
              <a:cs typeface="Avenir Book"/>
            </a:endParaRPr>
          </a:p>
          <a:p>
            <a:pPr algn="ctr"/>
            <a:r>
              <a:rPr lang="en-US" sz="1400" dirty="0" smtClean="0">
                <a:solidFill>
                  <a:srgbClr val="1F497D"/>
                </a:solidFill>
                <a:latin typeface="Avenir Book"/>
                <a:cs typeface="Avenir Book"/>
              </a:rPr>
              <a:t>PRIMETIME study</a:t>
            </a:r>
            <a:endParaRPr lang="en-US" sz="1400" dirty="0">
              <a:solidFill>
                <a:srgbClr val="1F497D"/>
              </a:solidFill>
              <a:latin typeface="Avenir Book"/>
              <a:cs typeface="Avenir Book"/>
            </a:endParaRPr>
          </a:p>
          <a:p>
            <a:pPr algn="ctr"/>
            <a:r>
              <a:rPr lang="en-US" sz="1400" dirty="0" smtClean="0">
                <a:solidFill>
                  <a:srgbClr val="1F497D"/>
                </a:solidFill>
                <a:latin typeface="Avenir Book"/>
                <a:cs typeface="Avenir Book"/>
              </a:rPr>
              <a:t>Checkpoint sensitization</a:t>
            </a:r>
          </a:p>
          <a:p>
            <a:pPr algn="ctr"/>
            <a:r>
              <a:rPr lang="en-US" sz="1400" b="1" dirty="0" smtClean="0">
                <a:solidFill>
                  <a:srgbClr val="1F497D"/>
                </a:solidFill>
                <a:latin typeface="Avenir Book"/>
                <a:cs typeface="Avenir Book"/>
              </a:rPr>
              <a:t>Corey Carter  (Walter Reed)</a:t>
            </a:r>
            <a:endParaRPr lang="en-US" sz="1400" b="1" dirty="0">
              <a:solidFill>
                <a:srgbClr val="1F497D"/>
              </a:solidFill>
              <a:latin typeface="Avenir Book"/>
              <a:cs typeface="Avenir Book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954078" y="5249758"/>
            <a:ext cx="3048286" cy="1245559"/>
          </a:xfrm>
          <a:prstGeom prst="rect">
            <a:avLst/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Untitled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604" y="5030682"/>
            <a:ext cx="1549400" cy="176530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-195385" y="-622245"/>
            <a:ext cx="1102905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4961581" y="6495296"/>
            <a:ext cx="110799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latin typeface="Avenir Medium"/>
                <a:cs typeface="Avenir Medium"/>
              </a:rPr>
              <a:t>NCT02518958</a:t>
            </a:r>
          </a:p>
        </p:txBody>
      </p:sp>
    </p:spTree>
    <p:extLst>
      <p:ext uri="{BB962C8B-B14F-4D97-AF65-F5344CB8AC3E}">
        <p14:creationId xmlns:p14="http://schemas.microsoft.com/office/powerpoint/2010/main" val="2523142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450" y="-14111"/>
            <a:ext cx="8374062" cy="1143000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>
                <a:latin typeface="Avenir Medium"/>
                <a:cs typeface="Avenir Medium"/>
              </a:rPr>
              <a:t>Phase 2 </a:t>
            </a:r>
            <a:r>
              <a:rPr lang="en-US" sz="2400" dirty="0">
                <a:latin typeface="Avenir Medium"/>
                <a:cs typeface="Avenir Medium"/>
              </a:rPr>
              <a:t>Colorectal Cancer Study </a:t>
            </a:r>
            <a:r>
              <a:rPr lang="en-US" sz="2400" dirty="0" smtClean="0">
                <a:latin typeface="Avenir Medium"/>
                <a:cs typeface="Avenir Medium"/>
              </a:rPr>
              <a:t>Design – RRx-001 vs 3</a:t>
            </a:r>
            <a:r>
              <a:rPr lang="en-US" sz="2400" baseline="30000" dirty="0" smtClean="0">
                <a:latin typeface="Avenir Medium"/>
                <a:cs typeface="Avenir Medium"/>
              </a:rPr>
              <a:t>rd</a:t>
            </a:r>
            <a:r>
              <a:rPr lang="en-US" sz="2400" dirty="0" smtClean="0">
                <a:latin typeface="Avenir Medium"/>
                <a:cs typeface="Avenir Medium"/>
              </a:rPr>
              <a:t>/4</a:t>
            </a:r>
            <a:r>
              <a:rPr lang="en-US" sz="2400" baseline="30000" dirty="0" smtClean="0">
                <a:latin typeface="Avenir Medium"/>
                <a:cs typeface="Avenir Medium"/>
              </a:rPr>
              <a:t>th</a:t>
            </a:r>
            <a:r>
              <a:rPr lang="en-US" sz="2400" dirty="0" smtClean="0">
                <a:latin typeface="Avenir Medium"/>
                <a:cs typeface="Avenir Medium"/>
              </a:rPr>
              <a:t> Standard of Care </a:t>
            </a:r>
            <a:endParaRPr lang="en-US" sz="2400" dirty="0">
              <a:latin typeface="Avenir Medium"/>
              <a:cs typeface="Avenir Mediu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3234B-F661-8448-A8E6-F426E41EEA10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4111" y="1423112"/>
            <a:ext cx="5274039" cy="48265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31150" y="6596391"/>
            <a:ext cx="110799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latin typeface="Avenir Medium"/>
                <a:cs typeface="Avenir Medium"/>
              </a:rPr>
              <a:t>NCT02096354</a:t>
            </a:r>
          </a:p>
        </p:txBody>
      </p:sp>
    </p:spTree>
    <p:extLst>
      <p:ext uri="{BB962C8B-B14F-4D97-AF65-F5344CB8AC3E}">
        <p14:creationId xmlns:p14="http://schemas.microsoft.com/office/powerpoint/2010/main" val="3464241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Arrow 6"/>
          <p:cNvSpPr/>
          <p:nvPr/>
        </p:nvSpPr>
        <p:spPr>
          <a:xfrm rot="19775709">
            <a:off x="-918880" y="3251343"/>
            <a:ext cx="10332169" cy="1939773"/>
          </a:xfrm>
          <a:prstGeom prst="rightArrow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31000"/>
                </a:schemeClr>
              </a:gs>
            </a:gsLst>
            <a:lin ang="10800000" scaled="0"/>
          </a:gra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91587" y="109172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>
                <a:latin typeface="Avenir Medium"/>
                <a:cs typeface="Avenir Medium"/>
              </a:rPr>
              <a:t>Company Origin and Trajectory</a:t>
            </a:r>
            <a:endParaRPr lang="en-US" sz="2400" dirty="0">
              <a:latin typeface="Avenir Medium"/>
              <a:cs typeface="Avenir Medium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54703" y="5993147"/>
            <a:ext cx="3616185" cy="340519"/>
          </a:xfrm>
          <a:prstGeom prst="roundRect">
            <a:avLst/>
          </a:prstGeom>
          <a:gradFill flip="none" rotWithShape="1">
            <a:gsLst>
              <a:gs pos="0">
                <a:schemeClr val="bg1">
                  <a:alpha val="77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Source of aerospace-derived molecules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53167" y="3348551"/>
            <a:ext cx="4221760" cy="340519"/>
          </a:xfrm>
          <a:prstGeom prst="roundRect">
            <a:avLst/>
          </a:prstGeom>
          <a:gradFill flip="none" rotWithShape="1">
            <a:gsLst>
              <a:gs pos="0">
                <a:schemeClr val="bg1">
                  <a:alpha val="77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venir Book"/>
                <a:cs typeface="Avenir Book"/>
              </a:rPr>
              <a:t>Venture capital financing for IND and clinical trials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64161" y="5172488"/>
            <a:ext cx="4247434" cy="340519"/>
          </a:xfrm>
          <a:prstGeom prst="roundRect">
            <a:avLst/>
          </a:prstGeom>
          <a:gradFill flip="none" rotWithShape="1">
            <a:gsLst>
              <a:gs pos="0">
                <a:schemeClr val="bg1">
                  <a:alpha val="77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Lead clinical candidate RRx-001 is identified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45193" y="3913982"/>
            <a:ext cx="5049141" cy="578882"/>
          </a:xfrm>
          <a:prstGeom prst="roundRect">
            <a:avLst/>
          </a:prstGeom>
          <a:gradFill flip="none" rotWithShape="1">
            <a:gsLst>
              <a:gs pos="0">
                <a:schemeClr val="bg1">
                  <a:alpha val="77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Completion of successful Phase 1 study for RRx-001 and initiation of multiple phase 2 studies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3681" y="1992341"/>
            <a:ext cx="5105242" cy="923330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Avenir Book"/>
                <a:cs typeface="Avenir Book"/>
              </a:rPr>
              <a:t>Life science company developing epigenetic- and immunological-based drugs for the treatment of patients with cancer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Avenir Book"/>
              <a:cs typeface="Avenir Book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000" b="73500" l="2000" r="98800">
                        <a14:foregroundMark x1="49600" y1="26500" x2="49600" y2="23500"/>
                        <a14:foregroundMark x1="51200" y1="29000" x2="51200" y2="29000"/>
                        <a14:foregroundMark x1="36400" y1="29500" x2="36400" y2="29500"/>
                        <a14:foregroundMark x1="16400" y1="42000" x2="16400" y2="42000"/>
                        <a14:foregroundMark x1="79200" y1="65000" x2="79200" y2="6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158" b="26852"/>
          <a:stretch/>
        </p:blipFill>
        <p:spPr>
          <a:xfrm>
            <a:off x="733469" y="5406853"/>
            <a:ext cx="1684248" cy="699360"/>
          </a:xfrm>
          <a:prstGeom prst="rect">
            <a:avLst/>
          </a:prstGeom>
          <a:noFill/>
          <a:effectLst/>
        </p:spPr>
      </p:pic>
      <p:pic>
        <p:nvPicPr>
          <p:cNvPr id="15" name="Picture 14" descr="Interwest-Logo_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193" y="3097983"/>
            <a:ext cx="1904728" cy="841624"/>
          </a:xfrm>
          <a:prstGeom prst="rect">
            <a:avLst/>
          </a:prstGeom>
          <a:noFill/>
          <a:effectLst/>
        </p:spPr>
      </p:pic>
      <p:pic>
        <p:nvPicPr>
          <p:cNvPr id="16" name="Picture 15" descr="Stanford_logo_(2008-2012)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94" y="4556639"/>
            <a:ext cx="2845295" cy="703991"/>
          </a:xfrm>
          <a:prstGeom prst="rect">
            <a:avLst/>
          </a:prstGeom>
          <a:noFill/>
          <a:effectLst/>
        </p:spPr>
      </p:pic>
      <p:pic>
        <p:nvPicPr>
          <p:cNvPr id="17" name="Picture 16" descr="EpicentRx_logo_orang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87" y="1019380"/>
            <a:ext cx="3933043" cy="1046022"/>
          </a:xfrm>
          <a:prstGeom prst="rect">
            <a:avLst/>
          </a:prstGeom>
          <a:effectLst>
            <a:glow rad="266700">
              <a:schemeClr val="bg1">
                <a:alpha val="40000"/>
              </a:schemeClr>
            </a:glow>
          </a:effectLst>
        </p:spPr>
      </p:pic>
      <p:sp>
        <p:nvSpPr>
          <p:cNvPr id="19" name="TextBox 18"/>
          <p:cNvSpPr txBox="1"/>
          <p:nvPr/>
        </p:nvSpPr>
        <p:spPr>
          <a:xfrm>
            <a:off x="6755691" y="2077914"/>
            <a:ext cx="2388309" cy="919401"/>
          </a:xfrm>
          <a:prstGeom prst="roundRect">
            <a:avLst/>
          </a:prstGeom>
          <a:gradFill flip="none" rotWithShape="1">
            <a:gsLst>
              <a:gs pos="0">
                <a:schemeClr val="bg1">
                  <a:alpha val="77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latin typeface="Avenir Medium"/>
                <a:cs typeface="Avenir Book"/>
              </a:rPr>
              <a:t>V</a:t>
            </a:r>
            <a:r>
              <a:rPr lang="en-US" sz="2000" i="1" dirty="0" smtClean="0">
                <a:latin typeface="Avenir Medium"/>
                <a:cs typeface="Avenir Book"/>
              </a:rPr>
              <a:t>-</a:t>
            </a:r>
            <a:r>
              <a:rPr lang="en-US" sz="1400" dirty="0" smtClean="0">
                <a:latin typeface="Avenir Medium"/>
                <a:cs typeface="Avenir Book"/>
              </a:rPr>
              <a:t>IMMUNE</a:t>
            </a:r>
            <a:r>
              <a:rPr lang="en-US" sz="1400" baseline="50000" dirty="0" smtClean="0">
                <a:latin typeface="Avenir Medium"/>
                <a:cs typeface="Avenir Book"/>
              </a:rPr>
              <a:t>TM</a:t>
            </a:r>
            <a:r>
              <a:rPr lang="en-US" sz="1400" dirty="0" smtClean="0">
                <a:latin typeface="Avenir Book"/>
                <a:cs typeface="Avenir Book"/>
              </a:rPr>
              <a:t> novel oncolytic immunotherapy platform</a:t>
            </a:r>
          </a:p>
        </p:txBody>
      </p:sp>
      <p:pic>
        <p:nvPicPr>
          <p:cNvPr id="20" name="Picture 19" descr="UCSD_Logo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00" y="2082333"/>
            <a:ext cx="1290356" cy="104626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3234B-F661-8448-A8E6-F426E41EEA1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627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ntitled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216" y="2139589"/>
            <a:ext cx="6845300" cy="4178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442" y="392239"/>
            <a:ext cx="8374062" cy="730542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>
                <a:latin typeface="Avenir Medium"/>
                <a:cs typeface="Avenir Medium"/>
              </a:rPr>
              <a:t>Early Phase 2 RRx-001 Scan Results: Necrotic Centers</a:t>
            </a:r>
            <a:endParaRPr lang="en-US" sz="2400" dirty="0">
              <a:latin typeface="Avenir Medium"/>
              <a:cs typeface="Avenir Medium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225178" y="2835882"/>
            <a:ext cx="1225176" cy="298824"/>
          </a:xfrm>
          <a:prstGeom prst="straightConnector1">
            <a:avLst/>
          </a:prstGeom>
          <a:ln w="57150" cmpd="sng">
            <a:solidFill>
              <a:srgbClr val="FFFFFF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1780989" y="4385407"/>
            <a:ext cx="1225176" cy="298824"/>
          </a:xfrm>
          <a:prstGeom prst="straightConnector1">
            <a:avLst/>
          </a:prstGeom>
          <a:ln w="57150" cmpd="sng">
            <a:solidFill>
              <a:srgbClr val="FFFFFF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1320801" y="5120512"/>
            <a:ext cx="1225176" cy="298824"/>
          </a:xfrm>
          <a:prstGeom prst="straightConnector1">
            <a:avLst/>
          </a:prstGeom>
          <a:ln w="57150" cmpd="sng">
            <a:solidFill>
              <a:srgbClr val="FFFFFF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6260354" y="4851571"/>
            <a:ext cx="862703" cy="537882"/>
          </a:xfrm>
          <a:prstGeom prst="straightConnector1">
            <a:avLst/>
          </a:prstGeom>
          <a:ln w="57150" cmpd="sng">
            <a:solidFill>
              <a:srgbClr val="FFFFFF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6260354" y="3134706"/>
            <a:ext cx="862703" cy="537882"/>
          </a:xfrm>
          <a:prstGeom prst="straightConnector1">
            <a:avLst/>
          </a:prstGeom>
          <a:ln w="57150" cmpd="sng">
            <a:solidFill>
              <a:srgbClr val="FFFFFF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6424706" y="1974977"/>
            <a:ext cx="862703" cy="537882"/>
          </a:xfrm>
          <a:prstGeom prst="straightConnector1">
            <a:avLst/>
          </a:prstGeom>
          <a:ln w="57150" cmpd="sng">
            <a:solidFill>
              <a:srgbClr val="FFFFFF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444539" y="1048690"/>
            <a:ext cx="86343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venir Medium"/>
                <a:cs typeface="Avenir Medium"/>
              </a:rPr>
              <a:t>Similar to Phase 1, RRx-001 treatment of colorectal cancer patients result in distinct changes in tumor architecture including highly necrotic tumor centers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3234B-F661-8448-A8E6-F426E41EEA1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187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389558" y="192540"/>
            <a:ext cx="860709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>
                <a:latin typeface="Avenir Medium"/>
                <a:cs typeface="Avenir Medium"/>
              </a:rPr>
              <a:t>Early Phase 2 RRx-001 Results: CEA Biomarker Reductions</a:t>
            </a:r>
            <a:endParaRPr lang="en-US" sz="2400" dirty="0">
              <a:latin typeface="Avenir Medium"/>
              <a:cs typeface="Avenir Medium"/>
            </a:endParaRPr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439444" y="1058873"/>
            <a:ext cx="8229600" cy="5369947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2000" dirty="0" smtClean="0">
                <a:latin typeface="Avenir Medium"/>
                <a:cs typeface="Avenir Medium"/>
              </a:rPr>
              <a:t>Resensitization to previously failed therapy in majority of RRx-001 patients to date</a:t>
            </a:r>
          </a:p>
          <a:p>
            <a:pPr>
              <a:spcAft>
                <a:spcPts val="600"/>
              </a:spcAft>
            </a:pPr>
            <a:r>
              <a:rPr lang="en-US" sz="2000" dirty="0" smtClean="0">
                <a:latin typeface="Avenir Medium"/>
                <a:cs typeface="Avenir Medium"/>
              </a:rPr>
              <a:t>CEA (</a:t>
            </a:r>
            <a:r>
              <a:rPr lang="en-US" sz="2000" dirty="0" err="1" smtClean="0">
                <a:latin typeface="Avenir Medium"/>
                <a:cs typeface="Avenir Medium"/>
              </a:rPr>
              <a:t>carcinoembryonic</a:t>
            </a:r>
            <a:r>
              <a:rPr lang="en-US" sz="2000" dirty="0" smtClean="0">
                <a:latin typeface="Avenir Medium"/>
                <a:cs typeface="Avenir Medium"/>
              </a:rPr>
              <a:t> antigen): Serum marker closely correlates with tumor burden in CRC</a:t>
            </a:r>
            <a:endParaRPr lang="en-US" sz="2000" dirty="0">
              <a:latin typeface="Avenir Medium"/>
              <a:cs typeface="Avenir Medium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3234B-F661-8448-A8E6-F426E41EEA10}" type="slidenum">
              <a:rPr lang="en-US" smtClean="0"/>
              <a:t>21</a:t>
            </a:fld>
            <a:endParaRPr lang="en-US"/>
          </a:p>
        </p:txBody>
      </p:sp>
      <p:pic>
        <p:nvPicPr>
          <p:cNvPr id="7" name="Picture 6" descr="Untitled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713" y="2603120"/>
            <a:ext cx="6032500" cy="412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99435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ntitled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700" y="1892300"/>
            <a:ext cx="6578600" cy="3073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38" y="393589"/>
            <a:ext cx="8484772" cy="730542"/>
          </a:xfrm>
        </p:spPr>
        <p:txBody>
          <a:bodyPr>
            <a:noAutofit/>
          </a:bodyPr>
          <a:lstStyle/>
          <a:p>
            <a:pPr algn="l"/>
            <a:r>
              <a:rPr lang="en-US" sz="2400" dirty="0" smtClean="0">
                <a:latin typeface="Avenir Medium"/>
                <a:cs typeface="Avenir Medium"/>
              </a:rPr>
              <a:t>Early Phase 2 RRx-001 Results – PET/CT Partial Responses</a:t>
            </a:r>
            <a:endParaRPr lang="en-US" sz="2400" dirty="0">
              <a:latin typeface="Avenir Medium"/>
              <a:cs typeface="Avenir Medium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5439" y="1430863"/>
            <a:ext cx="8525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Medium"/>
                <a:cs typeface="Avenir Medium"/>
              </a:rPr>
              <a:t>Patient 004-002 PET/CT – At completion of RRx-001 </a:t>
            </a:r>
            <a:r>
              <a:rPr lang="en-US" dirty="0" err="1" smtClean="0">
                <a:latin typeface="Avenir Medium"/>
                <a:cs typeface="Avenir Medium"/>
              </a:rPr>
              <a:t>vs</a:t>
            </a:r>
            <a:r>
              <a:rPr lang="en-US" dirty="0" smtClean="0">
                <a:latin typeface="Avenir Medium"/>
                <a:cs typeface="Avenir Medium"/>
              </a:rPr>
              <a:t> 8 weeks post irinotecan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51336" y="4896803"/>
            <a:ext cx="26141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venir Medium"/>
                <a:cs typeface="Avenir Medium"/>
              </a:rPr>
              <a:t>Oct 2014</a:t>
            </a:r>
          </a:p>
          <a:p>
            <a:pPr algn="ctr"/>
            <a:r>
              <a:rPr lang="en-US" dirty="0" smtClean="0">
                <a:latin typeface="Avenir Medium"/>
                <a:cs typeface="Avenir Medium"/>
              </a:rPr>
              <a:t>Completion of RRx-001</a:t>
            </a:r>
            <a:endParaRPr lang="en-US" dirty="0">
              <a:latin typeface="Avenir Medium"/>
              <a:cs typeface="Avenir Medium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54423" y="4896803"/>
            <a:ext cx="2130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venir Medium"/>
                <a:cs typeface="Avenir Medium"/>
              </a:rPr>
              <a:t>Dec 2014</a:t>
            </a:r>
          </a:p>
          <a:p>
            <a:pPr algn="ctr"/>
            <a:r>
              <a:rPr lang="en-US" dirty="0" smtClean="0">
                <a:latin typeface="Avenir Medium"/>
                <a:cs typeface="Avenir Medium"/>
              </a:rPr>
              <a:t>8 weeks irinotecan</a:t>
            </a:r>
            <a:endParaRPr lang="en-US" dirty="0">
              <a:latin typeface="Avenir Medium"/>
              <a:cs typeface="Avenir Medium"/>
            </a:endParaRPr>
          </a:p>
        </p:txBody>
      </p:sp>
      <p:sp>
        <p:nvSpPr>
          <p:cNvPr id="7" name="Right Arrow 6"/>
          <p:cNvSpPr/>
          <p:nvPr/>
        </p:nvSpPr>
        <p:spPr>
          <a:xfrm rot="2673235">
            <a:off x="2191109" y="2570672"/>
            <a:ext cx="414068" cy="284671"/>
          </a:xfrm>
          <a:prstGeom prst="right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1871372">
            <a:off x="2066907" y="2895734"/>
            <a:ext cx="414068" cy="284671"/>
          </a:xfrm>
          <a:prstGeom prst="right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20440645">
            <a:off x="2029984" y="3529860"/>
            <a:ext cx="414068" cy="284671"/>
          </a:xfrm>
          <a:prstGeom prst="right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2673235">
            <a:off x="5466260" y="2593682"/>
            <a:ext cx="414068" cy="284671"/>
          </a:xfrm>
          <a:prstGeom prst="right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1871372">
            <a:off x="5342058" y="2918744"/>
            <a:ext cx="414068" cy="284671"/>
          </a:xfrm>
          <a:prstGeom prst="right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20440645">
            <a:off x="5350855" y="3534582"/>
            <a:ext cx="414068" cy="284671"/>
          </a:xfrm>
          <a:prstGeom prst="right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3234B-F661-8448-A8E6-F426E41EEA1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476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150" y="528145"/>
            <a:ext cx="8229600" cy="688231"/>
          </a:xfrm>
        </p:spPr>
        <p:txBody>
          <a:bodyPr>
            <a:normAutofit fontScale="90000"/>
          </a:bodyPr>
          <a:lstStyle/>
          <a:p>
            <a:pPr algn="l"/>
            <a:r>
              <a:rPr lang="en-US" sz="2700" dirty="0">
                <a:latin typeface="Avenir Medium"/>
                <a:cs typeface="Avenir Medium"/>
              </a:rPr>
              <a:t>Early Phase 2 RRx-001 Results: </a:t>
            </a:r>
            <a:r>
              <a:rPr lang="en-US" sz="2700" dirty="0" smtClean="0">
                <a:latin typeface="Avenir Medium"/>
                <a:cs typeface="Avenir Medium"/>
              </a:rPr>
              <a:t>Improving Patient Survival</a:t>
            </a:r>
            <a:r>
              <a:rPr lang="en-US" dirty="0">
                <a:latin typeface="Avenir Medium"/>
                <a:cs typeface="Avenir Medium"/>
              </a:rPr>
              <a:t/>
            </a:r>
            <a:br>
              <a:rPr lang="en-US" dirty="0">
                <a:latin typeface="Avenir Medium"/>
                <a:cs typeface="Avenir Medium"/>
              </a:rPr>
            </a:b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53150" y="1043648"/>
            <a:ext cx="86091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venir Medium"/>
                <a:cs typeface="Avenir Medium"/>
              </a:rPr>
              <a:t>Evidence of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venir Medium"/>
                <a:cs typeface="Avenir Medium"/>
              </a:rPr>
              <a:t>resensitization: PFS differences evolving between RRx-001 arm and Regorafenib (standard of care) in the progressing Phase 2 trial  </a:t>
            </a:r>
            <a:endParaRPr lang="en-US" dirty="0">
              <a:solidFill>
                <a:schemeClr val="bg1">
                  <a:lumMod val="50000"/>
                </a:schemeClr>
              </a:solidFill>
              <a:latin typeface="Avenir Medium"/>
              <a:cs typeface="Avenir Medium"/>
            </a:endParaRPr>
          </a:p>
        </p:txBody>
      </p:sp>
      <p:sp>
        <p:nvSpPr>
          <p:cNvPr id="7" name="Left Brace 6"/>
          <p:cNvSpPr/>
          <p:nvPr/>
        </p:nvSpPr>
        <p:spPr>
          <a:xfrm>
            <a:off x="2053076" y="1744615"/>
            <a:ext cx="85531" cy="2881223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Brace 9"/>
          <p:cNvSpPr/>
          <p:nvPr/>
        </p:nvSpPr>
        <p:spPr>
          <a:xfrm>
            <a:off x="2059871" y="5057997"/>
            <a:ext cx="85531" cy="1008452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70075" y="5085169"/>
            <a:ext cx="1483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venir Medium"/>
                <a:cs typeface="Avenir Medium"/>
              </a:rPr>
              <a:t>Standard of care for 3rd/4</a:t>
            </a:r>
            <a:r>
              <a:rPr lang="en-US" sz="1200" baseline="30000" dirty="0" smtClean="0">
                <a:latin typeface="Avenir Medium"/>
                <a:cs typeface="Avenir Medium"/>
              </a:rPr>
              <a:t>th</a:t>
            </a:r>
            <a:r>
              <a:rPr lang="en-US" sz="1200" dirty="0" smtClean="0">
                <a:latin typeface="Avenir Medium"/>
                <a:cs typeface="Avenir Medium"/>
              </a:rPr>
              <a:t> line therapy: </a:t>
            </a:r>
            <a:r>
              <a:rPr lang="en-US" sz="1200" dirty="0" err="1" smtClean="0">
                <a:latin typeface="Avenir Medium"/>
                <a:cs typeface="Avenir Medium"/>
              </a:rPr>
              <a:t>regorafenib</a:t>
            </a:r>
            <a:endParaRPr lang="en-US" sz="1200" dirty="0" smtClean="0">
              <a:latin typeface="Avenir Medium"/>
              <a:cs typeface="Avenir Medium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5855" y="2600450"/>
            <a:ext cx="14747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venir Medium"/>
                <a:cs typeface="Avenir Medium"/>
              </a:rPr>
              <a:t>Experimental therapy: RRx-001 + retreatment with previously failed therapy</a:t>
            </a:r>
          </a:p>
        </p:txBody>
      </p:sp>
      <p:pic>
        <p:nvPicPr>
          <p:cNvPr id="5" name="Picture 4" descr="Untitled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570" y="1697582"/>
            <a:ext cx="5723192" cy="495929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560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1104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>
                <a:latin typeface="Avenir Medium"/>
                <a:cs typeface="Avenir Medium"/>
              </a:rPr>
              <a:t>Johns Hopkins – </a:t>
            </a:r>
            <a:r>
              <a:rPr lang="en-US" sz="2400" i="1" dirty="0" smtClean="0">
                <a:latin typeface="Avenir Medium"/>
                <a:cs typeface="Avenir Medium"/>
              </a:rPr>
              <a:t>Stand Up for Cancer </a:t>
            </a:r>
            <a:r>
              <a:rPr lang="en-US" sz="2400" dirty="0" smtClean="0">
                <a:latin typeface="Avenir Medium"/>
                <a:cs typeface="Avenir Medium"/>
              </a:rPr>
              <a:t>Funded Study</a:t>
            </a:r>
            <a:endParaRPr lang="en-US" sz="2400" dirty="0">
              <a:latin typeface="Avenir Medium"/>
              <a:cs typeface="Avenir Mediu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39550" y="6325185"/>
            <a:ext cx="435935" cy="331522"/>
          </a:xfrm>
        </p:spPr>
        <p:txBody>
          <a:bodyPr/>
          <a:lstStyle/>
          <a:p>
            <a:fld id="{93E4AAA4-6363-4581-962D-1ACCC2D600C5}" type="slidenum">
              <a:rPr lang="en-US" smtClean="0"/>
              <a:t>24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5760" t="12143" r="25625" b="80099"/>
          <a:stretch/>
        </p:blipFill>
        <p:spPr>
          <a:xfrm>
            <a:off x="346850" y="1046713"/>
            <a:ext cx="8765343" cy="7867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850" y="2071811"/>
            <a:ext cx="8479672" cy="28598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3488" y="4574987"/>
            <a:ext cx="8203034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/>
              <a:t>“</a:t>
            </a:r>
            <a:r>
              <a:rPr lang="en-US" i="1" dirty="0"/>
              <a:t>Epigenetic alterations driving carcinogenesis and cancer progression can be specifically targeted by the demethylating agent </a:t>
            </a:r>
            <a:r>
              <a:rPr lang="en-US" i="1" dirty="0" err="1"/>
              <a:t>azacitidine</a:t>
            </a:r>
            <a:r>
              <a:rPr lang="en-US" i="1" dirty="0"/>
              <a:t> (</a:t>
            </a:r>
            <a:r>
              <a:rPr lang="en-US" i="1" dirty="0" err="1"/>
              <a:t>Aza</a:t>
            </a:r>
            <a:r>
              <a:rPr lang="en-US" i="1" dirty="0"/>
              <a:t>) and the histone deacetylase inhibitor </a:t>
            </a:r>
            <a:r>
              <a:rPr lang="en-US" i="1" dirty="0" err="1"/>
              <a:t>entinostat</a:t>
            </a:r>
            <a:r>
              <a:rPr lang="en-US" i="1" dirty="0"/>
              <a:t>. While this treatment combination has been effective in a limited number of patients (</a:t>
            </a:r>
            <a:r>
              <a:rPr lang="en-US" i="1" dirty="0" err="1"/>
              <a:t>pts</a:t>
            </a:r>
            <a:r>
              <a:rPr lang="en-US" i="1" dirty="0"/>
              <a:t>) with treatment-refractory non-small cell lung cancer (NSCLC), </a:t>
            </a:r>
            <a:r>
              <a:rPr lang="en-US" b="1" i="1" dirty="0"/>
              <a:t>we observed clinical benefit in 5 of 5 patients who received immunotherapy with PD-1/PD-L1 pathway blockade immediately following epigenetic therapy</a:t>
            </a:r>
            <a:r>
              <a:rPr lang="en-US" b="1" i="1" dirty="0" smtClean="0"/>
              <a:t>.”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3257470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Epigenetic activation of immune therapy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3234B-F661-8448-A8E6-F426E41EEA1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066" y="949795"/>
            <a:ext cx="7162798" cy="25407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8195" t="8018"/>
          <a:stretch/>
        </p:blipFill>
        <p:spPr>
          <a:xfrm>
            <a:off x="1194472" y="3503137"/>
            <a:ext cx="6905512" cy="330774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88066" y="5696400"/>
            <a:ext cx="7162798" cy="830079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6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103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>
                <a:latin typeface="Avenir Medium"/>
                <a:cs typeface="Avenir Medium"/>
              </a:rPr>
              <a:t>RRx-001 Induces M2 </a:t>
            </a:r>
            <a:r>
              <a:rPr lang="en-US" sz="2400" dirty="0" smtClean="0">
                <a:latin typeface="Avenir Medium"/>
                <a:cs typeface="Avenir Medium"/>
                <a:sym typeface="Wingdings" panose="05000000000000000000" pitchFamily="2" charset="2"/>
              </a:rPr>
              <a:t> M1 Conversion</a:t>
            </a:r>
            <a:endParaRPr lang="en-US" sz="2400" dirty="0">
              <a:latin typeface="Avenir Medium"/>
              <a:cs typeface="Avenir Mediu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26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41696" y="989039"/>
            <a:ext cx="8624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venir Medium"/>
                <a:cs typeface="Avenir Medium"/>
              </a:rPr>
              <a:t>Importance of M1-macrophages for induction of inflammatory anti-tumor response is well established</a:t>
            </a:r>
            <a:endParaRPr lang="en-US" dirty="0">
              <a:solidFill>
                <a:schemeClr val="bg1">
                  <a:lumMod val="50000"/>
                </a:schemeClr>
              </a:solidFill>
              <a:latin typeface="Avenir Medium"/>
              <a:cs typeface="Avenir Medium"/>
            </a:endParaRPr>
          </a:p>
        </p:txBody>
      </p:sp>
      <p:pic>
        <p:nvPicPr>
          <p:cNvPr id="7" name="Object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63" y="1635370"/>
            <a:ext cx="7013575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ject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32" y="4156664"/>
            <a:ext cx="7012260" cy="2677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017204" y="3146801"/>
            <a:ext cx="212679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Administration of RRx-001 results in an increase of M1-like macrophages together with a decrease in M2-like macrophages in TAMs.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29013" y="6581001"/>
            <a:ext cx="24545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 </a:t>
            </a:r>
            <a:r>
              <a:rPr lang="en-US" sz="1200" dirty="0" err="1" smtClean="0"/>
              <a:t>Cabrales</a:t>
            </a:r>
            <a:r>
              <a:rPr lang="en-US" sz="1200" dirty="0" smtClean="0"/>
              <a:t>, UCSD , unpublished data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71806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103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>
                <a:latin typeface="Avenir Medium"/>
                <a:cs typeface="Avenir Medium"/>
              </a:rPr>
              <a:t>RRx-001 Induces M2 </a:t>
            </a:r>
            <a:r>
              <a:rPr lang="en-US" sz="2400" dirty="0" smtClean="0">
                <a:latin typeface="Avenir Medium"/>
                <a:cs typeface="Avenir Medium"/>
                <a:sym typeface="Wingdings" panose="05000000000000000000" pitchFamily="2" charset="2"/>
              </a:rPr>
              <a:t> M1 Conversion</a:t>
            </a:r>
            <a:endParaRPr lang="en-US" sz="2400" dirty="0">
              <a:latin typeface="Avenir Medium"/>
              <a:cs typeface="Avenir Mediu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27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64844" y="983252"/>
            <a:ext cx="8624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venir Medium"/>
                <a:cs typeface="Avenir Medium"/>
              </a:rPr>
              <a:t>Importance of M1-macrophages for induction of inflammatory anti-tumor response is well established</a:t>
            </a:r>
            <a:endParaRPr lang="en-US" dirty="0">
              <a:solidFill>
                <a:schemeClr val="bg1">
                  <a:lumMod val="50000"/>
                </a:schemeClr>
              </a:solidFill>
              <a:latin typeface="Avenir Medium"/>
              <a:cs typeface="Avenir Medium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017204" y="3146801"/>
            <a:ext cx="212679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Administration of RRx-001 results in a predominantly M1 macrophage phenotype in TAMs. Induction of the M1 phenotype by LPS in splenic macrophages is shown below as a comparison. </a:t>
            </a:r>
          </a:p>
        </p:txBody>
      </p:sp>
      <p:pic>
        <p:nvPicPr>
          <p:cNvPr id="9" name="Object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951" y="1388152"/>
            <a:ext cx="5323061" cy="5434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262380" y="6581001"/>
            <a:ext cx="24545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 </a:t>
            </a:r>
            <a:r>
              <a:rPr lang="en-US" sz="1200" dirty="0" err="1" smtClean="0"/>
              <a:t>Cabrales</a:t>
            </a:r>
            <a:r>
              <a:rPr lang="en-US" sz="1200" dirty="0" smtClean="0"/>
              <a:t>, UCSD , unpublished data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5959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8204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2400" dirty="0" smtClean="0">
                <a:latin typeface="Avenir Medium"/>
                <a:cs typeface="Avenir Medium"/>
              </a:rPr>
              <a:t>Immune Synergy with PD-1 Checkpoint Therapy – </a:t>
            </a:r>
            <a:r>
              <a:rPr lang="en-US" sz="2400" i="1" dirty="0" smtClean="0">
                <a:latin typeface="Avenir Medium"/>
                <a:cs typeface="Avenir Medium"/>
              </a:rPr>
              <a:t>in vivo</a:t>
            </a:r>
            <a:endParaRPr lang="en-US" sz="2400" i="1" dirty="0">
              <a:latin typeface="Avenir Medium"/>
              <a:cs typeface="Avenir Mediu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28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395066" y="5942906"/>
            <a:ext cx="35556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000" dirty="0" smtClean="0">
                <a:latin typeface="Arial"/>
                <a:cs typeface="Arial"/>
              </a:rPr>
              <a:t>* CR: complete regression; PD: progressive disease</a:t>
            </a:r>
            <a:r>
              <a:rPr kumimoji="1" lang="en-US" altLang="zh-CN" sz="1000" dirty="0">
                <a:latin typeface="Arial"/>
                <a:cs typeface="Arial"/>
              </a:rPr>
              <a:t>.</a:t>
            </a:r>
            <a:endParaRPr kumimoji="1" lang="en-US" altLang="zh-CN" sz="1000" dirty="0" smtClean="0">
              <a:latin typeface="Arial"/>
              <a:cs typeface="Arial"/>
            </a:endParaRPr>
          </a:p>
        </p:txBody>
      </p:sp>
      <p:grpSp>
        <p:nvGrpSpPr>
          <p:cNvPr id="66" name="Group 65"/>
          <p:cNvGrpSpPr/>
          <p:nvPr/>
        </p:nvGrpSpPr>
        <p:grpSpPr>
          <a:xfrm>
            <a:off x="4395066" y="3774568"/>
            <a:ext cx="3555662" cy="2127404"/>
            <a:chOff x="3657600" y="4690535"/>
            <a:chExt cx="3009900" cy="1752600"/>
          </a:xfrm>
        </p:grpSpPr>
        <p:sp>
          <p:nvSpPr>
            <p:cNvPr id="21" name="TextBox 20"/>
            <p:cNvSpPr txBox="1"/>
            <p:nvPr/>
          </p:nvSpPr>
          <p:spPr>
            <a:xfrm>
              <a:off x="4043330" y="5262530"/>
              <a:ext cx="59806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000" dirty="0" smtClean="0">
                  <a:latin typeface="Arial"/>
                  <a:cs typeface="Arial"/>
                </a:rPr>
                <a:t>Control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043330" y="5550191"/>
              <a:ext cx="54815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000" dirty="0" smtClean="0">
                  <a:latin typeface="Arial"/>
                  <a:cs typeface="Arial"/>
                </a:rPr>
                <a:t>PD-L1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043330" y="5838033"/>
              <a:ext cx="70482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000" dirty="0" smtClean="0">
                  <a:latin typeface="Arial"/>
                  <a:cs typeface="Arial"/>
                </a:rPr>
                <a:t>ABDNAZ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043330" y="6124258"/>
              <a:ext cx="121447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000" dirty="0" smtClean="0">
                  <a:latin typeface="Arial"/>
                  <a:cs typeface="Arial"/>
                </a:rPr>
                <a:t>ABDNAZ + PD-L1</a:t>
              </a:r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3865881" y="6263947"/>
              <a:ext cx="182880" cy="0"/>
            </a:xfrm>
            <a:prstGeom prst="line">
              <a:avLst/>
            </a:prstGeom>
            <a:ln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3865881" y="5400347"/>
              <a:ext cx="18288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3865881" y="5973136"/>
              <a:ext cx="182880" cy="0"/>
            </a:xfrm>
            <a:prstGeom prst="line">
              <a:avLst/>
            </a:prstGeom>
            <a:ln>
              <a:solidFill>
                <a:srgbClr val="E2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3865881" y="5667047"/>
              <a:ext cx="182880" cy="0"/>
            </a:xfrm>
            <a:prstGeom prst="line">
              <a:avLst/>
            </a:prstGeom>
            <a:ln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5713412" y="4997334"/>
              <a:ext cx="36988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000" dirty="0" smtClean="0">
                  <a:latin typeface="Arial"/>
                  <a:cs typeface="Arial"/>
                </a:rPr>
                <a:t>CR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197597" y="4997334"/>
              <a:ext cx="3628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000" dirty="0" smtClean="0">
                  <a:latin typeface="Arial"/>
                  <a:cs typeface="Arial"/>
                </a:rPr>
                <a:t>PD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783590" y="5550191"/>
              <a:ext cx="25598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000" dirty="0">
                  <a:latin typeface="Arial"/>
                  <a:cs typeface="Arial"/>
                </a:rPr>
                <a:t>3</a:t>
              </a:r>
              <a:endParaRPr kumimoji="1" lang="en-US" altLang="zh-CN" sz="1000" dirty="0" smtClean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205863" y="5262530"/>
              <a:ext cx="3273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000" dirty="0" smtClean="0">
                  <a:latin typeface="Arial"/>
                  <a:cs typeface="Arial"/>
                </a:rPr>
                <a:t>10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277184" y="6124258"/>
              <a:ext cx="25598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000" dirty="0">
                  <a:latin typeface="Arial"/>
                  <a:cs typeface="Arial"/>
                </a:rPr>
                <a:t>2</a:t>
              </a:r>
              <a:endParaRPr kumimoji="1" lang="en-US" altLang="zh-CN" sz="1000" dirty="0" smtClean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783590" y="6124258"/>
              <a:ext cx="25598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000" dirty="0">
                  <a:latin typeface="Arial"/>
                  <a:cs typeface="Arial"/>
                </a:rPr>
                <a:t>6</a:t>
              </a:r>
              <a:endParaRPr kumimoji="1" lang="en-US" altLang="zh-CN" sz="1000" dirty="0" smtClean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277184" y="5838033"/>
              <a:ext cx="25598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000" dirty="0">
                  <a:latin typeface="Arial"/>
                  <a:cs typeface="Arial"/>
                </a:rPr>
                <a:t>7</a:t>
              </a:r>
              <a:endParaRPr kumimoji="1" lang="en-US" altLang="zh-CN" sz="1000" dirty="0" smtClean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277184" y="5550191"/>
              <a:ext cx="25598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000" dirty="0">
                  <a:latin typeface="Arial"/>
                  <a:cs typeface="Arial"/>
                </a:rPr>
                <a:t>5</a:t>
              </a:r>
              <a:endParaRPr kumimoji="1" lang="en-US" altLang="zh-CN" sz="1000" dirty="0" smtClean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180012" y="4997334"/>
              <a:ext cx="45542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000" dirty="0" smtClean="0">
                  <a:latin typeface="Arial"/>
                  <a:cs typeface="Arial"/>
                </a:rPr>
                <a:t>Mice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243512" y="5262530"/>
              <a:ext cx="3273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000" dirty="0" smtClean="0">
                  <a:latin typeface="Arial"/>
                  <a:cs typeface="Arial"/>
                </a:rPr>
                <a:t>10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314833" y="5550191"/>
              <a:ext cx="25598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000" dirty="0">
                  <a:latin typeface="Arial"/>
                  <a:cs typeface="Arial"/>
                </a:rPr>
                <a:t>8</a:t>
              </a:r>
              <a:endParaRPr kumimoji="1" lang="en-US" altLang="zh-CN" sz="1000" dirty="0" smtClean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314833" y="5838033"/>
              <a:ext cx="25598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000" dirty="0">
                  <a:latin typeface="Arial"/>
                  <a:cs typeface="Arial"/>
                </a:rPr>
                <a:t>9</a:t>
              </a:r>
              <a:endParaRPr kumimoji="1" lang="en-US" altLang="zh-CN" sz="1000" dirty="0" smtClean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314833" y="6124258"/>
              <a:ext cx="25598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000" dirty="0">
                  <a:latin typeface="Arial"/>
                  <a:cs typeface="Arial"/>
                </a:rPr>
                <a:t>8</a:t>
              </a:r>
              <a:endParaRPr kumimoji="1" lang="en-US" altLang="zh-CN" sz="1000" dirty="0" smtClean="0">
                <a:latin typeface="Arial"/>
                <a:cs typeface="Arial"/>
              </a:endParaRPr>
            </a:p>
          </p:txBody>
        </p:sp>
        <p:cxnSp>
          <p:nvCxnSpPr>
            <p:cNvPr id="52" name="Straight Connector 51"/>
            <p:cNvCxnSpPr/>
            <p:nvPr/>
          </p:nvCxnSpPr>
          <p:spPr>
            <a:xfrm flipV="1">
              <a:off x="5194300" y="5262530"/>
              <a:ext cx="1374140" cy="3049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ectangle 53"/>
            <p:cNvSpPr/>
            <p:nvPr/>
          </p:nvSpPr>
          <p:spPr>
            <a:xfrm>
              <a:off x="3657600" y="4690535"/>
              <a:ext cx="3009900" cy="17526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553906" y="4737100"/>
              <a:ext cx="111359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zh-CN" sz="1000" dirty="0" smtClean="0">
                  <a:latin typeface="Arial"/>
                  <a:cs typeface="Arial"/>
                </a:rPr>
                <a:t>Tumor response</a:t>
              </a:r>
            </a:p>
          </p:txBody>
        </p:sp>
        <p:cxnSp>
          <p:nvCxnSpPr>
            <p:cNvPr id="56" name="Straight Connector 55"/>
            <p:cNvCxnSpPr/>
            <p:nvPr/>
          </p:nvCxnSpPr>
          <p:spPr>
            <a:xfrm>
              <a:off x="5654040" y="4998879"/>
              <a:ext cx="914400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5783590" y="5838033"/>
              <a:ext cx="25598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000" dirty="0">
                  <a:latin typeface="Arial"/>
                  <a:cs typeface="Arial"/>
                </a:rPr>
                <a:t>2</a:t>
              </a:r>
              <a:endParaRPr kumimoji="1" lang="en-US" altLang="zh-CN" sz="1000" dirty="0" smtClean="0">
                <a:latin typeface="Arial"/>
                <a:cs typeface="Arial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400" y="1136771"/>
            <a:ext cx="2237750" cy="12881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400" y="2486634"/>
            <a:ext cx="2228348" cy="128811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400" y="3836497"/>
            <a:ext cx="2237750" cy="127871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3199" y="1239500"/>
            <a:ext cx="3918754" cy="235435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8400" y="5176956"/>
            <a:ext cx="2218984" cy="1282700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4275598" y="6228116"/>
            <a:ext cx="3816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J558L myeloma tumors in BALB/c mice. RRx-001: 10 mg/kg (IP), Day 0 and 4; anti-PD-L1: 10 mg/kg, 2 x week for 2 weeks.  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78134" y="6577926"/>
            <a:ext cx="36366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Shoucheng</a:t>
            </a:r>
            <a:r>
              <a:rPr lang="en-US" sz="1200" dirty="0" smtClean="0"/>
              <a:t> </a:t>
            </a:r>
            <a:r>
              <a:rPr lang="en-US" sz="1200" dirty="0" err="1" smtClean="0"/>
              <a:t>Ning</a:t>
            </a:r>
            <a:r>
              <a:rPr lang="en-US" sz="1200" dirty="0" smtClean="0"/>
              <a:t>, Stanford University, unpublished data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76426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RRx-001 + Immunotherapy Combination Studies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444626" y="2914349"/>
            <a:ext cx="2601060" cy="1828800"/>
          </a:xfrm>
          <a:prstGeom prst="rect">
            <a:avLst/>
          </a:prstGeom>
          <a:gradFill flip="none" rotWithShape="1">
            <a:gsLst>
              <a:gs pos="0">
                <a:schemeClr val="dk1">
                  <a:tint val="50000"/>
                  <a:satMod val="300000"/>
                  <a:alpha val="70000"/>
                </a:schemeClr>
              </a:gs>
              <a:gs pos="35000">
                <a:schemeClr val="dk1">
                  <a:tint val="37000"/>
                  <a:satMod val="300000"/>
                  <a:alpha val="70000"/>
                </a:schemeClr>
              </a:gs>
              <a:gs pos="100000">
                <a:schemeClr val="dk1">
                  <a:tint val="15000"/>
                  <a:satMod val="350000"/>
                  <a:alpha val="7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 smtClean="0"/>
              <a:t>    </a:t>
            </a:r>
            <a:r>
              <a:rPr lang="en-US" sz="1600" b="1" dirty="0" smtClean="0"/>
              <a:t>Population</a:t>
            </a:r>
            <a:r>
              <a:rPr lang="en-US" sz="1600" dirty="0" smtClean="0"/>
              <a:t>:</a:t>
            </a:r>
          </a:p>
          <a:p>
            <a:pPr marL="176213" indent="-176213">
              <a:buFont typeface="Arial"/>
              <a:buChar char="•"/>
            </a:pPr>
            <a:r>
              <a:rPr lang="en-US" sz="1600" dirty="0" smtClean="0"/>
              <a:t>Advanced, </a:t>
            </a:r>
            <a:r>
              <a:rPr lang="en-US" sz="1600" dirty="0"/>
              <a:t>solid tumor(s) or </a:t>
            </a:r>
            <a:r>
              <a:rPr lang="en-US" sz="1600" dirty="0" smtClean="0"/>
              <a:t>lymphomas</a:t>
            </a:r>
            <a:endParaRPr lang="en-US" sz="1600" dirty="0"/>
          </a:p>
          <a:p>
            <a:pPr marL="176213" indent="-176213">
              <a:buFont typeface="Arial"/>
              <a:buChar char="•"/>
            </a:pPr>
            <a:r>
              <a:rPr lang="en-US" sz="1600" dirty="0" smtClean="0"/>
              <a:t>Refractory, intolerant </a:t>
            </a:r>
            <a:r>
              <a:rPr lang="en-US" sz="1600" dirty="0"/>
              <a:t>to</a:t>
            </a:r>
            <a:r>
              <a:rPr lang="en-US" sz="1600" dirty="0" smtClean="0"/>
              <a:t>, or has refused all </a:t>
            </a:r>
            <a:r>
              <a:rPr lang="en-US" sz="1600" dirty="0"/>
              <a:t>standard available life-prolonging therapies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3369288" y="2914349"/>
            <a:ext cx="3330484" cy="1828800"/>
          </a:xfrm>
          <a:prstGeom prst="rect">
            <a:avLst/>
          </a:prstGeom>
          <a:gradFill flip="none" rotWithShape="1">
            <a:gsLst>
              <a:gs pos="0">
                <a:schemeClr val="accent4">
                  <a:tint val="50000"/>
                  <a:satMod val="300000"/>
                  <a:alpha val="78000"/>
                </a:schemeClr>
              </a:gs>
              <a:gs pos="35000">
                <a:schemeClr val="accent4">
                  <a:tint val="37000"/>
                  <a:satMod val="300000"/>
                  <a:alpha val="78000"/>
                </a:schemeClr>
              </a:gs>
              <a:gs pos="100000">
                <a:schemeClr val="accent4">
                  <a:tint val="15000"/>
                  <a:satMod val="350000"/>
                  <a:alpha val="78000"/>
                </a:scheme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Dose escalation of </a:t>
            </a:r>
          </a:p>
          <a:p>
            <a:pPr algn="ctr"/>
            <a:r>
              <a:rPr lang="en-US" dirty="0" smtClean="0"/>
              <a:t>RRx</a:t>
            </a:r>
            <a:r>
              <a:rPr lang="en-US" dirty="0"/>
              <a:t>-001 2 </a:t>
            </a:r>
            <a:r>
              <a:rPr lang="en-US" dirty="0" smtClean="0"/>
              <a:t>to 32 mg</a:t>
            </a:r>
            <a:r>
              <a:rPr lang="en-US" dirty="0"/>
              <a:t>/m</a:t>
            </a:r>
            <a:r>
              <a:rPr lang="en-US" baseline="30000" dirty="0"/>
              <a:t>2</a:t>
            </a:r>
            <a:r>
              <a:rPr lang="en-US" dirty="0"/>
              <a:t> 1x </a:t>
            </a:r>
            <a:r>
              <a:rPr lang="en-US" dirty="0" err="1" smtClean="0"/>
              <a:t>wk</a:t>
            </a:r>
            <a:endParaRPr lang="en-US" dirty="0" smtClean="0"/>
          </a:p>
          <a:p>
            <a:pPr algn="ctr"/>
            <a:r>
              <a:rPr lang="en-US" dirty="0"/>
              <a:t>+</a:t>
            </a:r>
          </a:p>
          <a:p>
            <a:pPr algn="ctr"/>
            <a:r>
              <a:rPr lang="en-US" dirty="0"/>
              <a:t>Nivolumab 3 mg/</a:t>
            </a:r>
            <a:r>
              <a:rPr lang="en-US" dirty="0" smtClean="0"/>
              <a:t>kg </a:t>
            </a:r>
            <a:r>
              <a:rPr lang="en-US" dirty="0"/>
              <a:t>1x 2 </a:t>
            </a:r>
            <a:r>
              <a:rPr lang="en-US" dirty="0" err="1"/>
              <a:t>wk</a:t>
            </a:r>
            <a:r>
              <a:rPr lang="en-US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978233" y="2914349"/>
            <a:ext cx="1860862" cy="1828800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50000"/>
                  <a:satMod val="300000"/>
                  <a:alpha val="70000"/>
                </a:schemeClr>
              </a:gs>
              <a:gs pos="35000">
                <a:schemeClr val="accent3">
                  <a:tint val="37000"/>
                  <a:satMod val="300000"/>
                  <a:alpha val="70000"/>
                </a:schemeClr>
              </a:gs>
              <a:gs pos="100000">
                <a:schemeClr val="accent3">
                  <a:tint val="15000"/>
                  <a:satMod val="350000"/>
                  <a:alpha val="7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dk1"/>
                </a:solidFill>
              </a:rPr>
              <a:t>Safety, </a:t>
            </a:r>
          </a:p>
          <a:p>
            <a:pPr algn="ctr"/>
            <a:r>
              <a:rPr lang="en-US" dirty="0">
                <a:solidFill>
                  <a:schemeClr val="dk1"/>
                </a:solidFill>
              </a:rPr>
              <a:t>Survival,</a:t>
            </a:r>
          </a:p>
          <a:p>
            <a:pPr algn="ctr"/>
            <a:r>
              <a:rPr lang="en-US" dirty="0" smtClean="0">
                <a:solidFill>
                  <a:schemeClr val="dk1"/>
                </a:solidFill>
              </a:rPr>
              <a:t>Response</a:t>
            </a:r>
          </a:p>
          <a:p>
            <a:pPr algn="ctr"/>
            <a:r>
              <a:rPr lang="en-US" dirty="0" smtClean="0"/>
              <a:t>Biomarkers</a:t>
            </a:r>
            <a:r>
              <a:rPr lang="en-US" dirty="0" smtClean="0">
                <a:solidFill>
                  <a:schemeClr val="dk1"/>
                </a:solidFill>
              </a:rPr>
              <a:t> </a:t>
            </a:r>
            <a:endParaRPr lang="en-US" dirty="0">
              <a:solidFill>
                <a:schemeClr val="dk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437639" y="2939499"/>
            <a:ext cx="110799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latin typeface="Avenir Medium"/>
                <a:cs typeface="Avenir Medium"/>
              </a:rPr>
              <a:t>NCT02518958</a:t>
            </a:r>
          </a:p>
        </p:txBody>
      </p:sp>
      <p:sp>
        <p:nvSpPr>
          <p:cNvPr id="6" name="Rectangle 5"/>
          <p:cNvSpPr/>
          <p:nvPr/>
        </p:nvSpPr>
        <p:spPr>
          <a:xfrm>
            <a:off x="3149051" y="2490246"/>
            <a:ext cx="39423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Anti-PD-1 Combo Study “PRIMETIME”</a:t>
            </a:r>
            <a:endParaRPr lang="en-US" dirty="0"/>
          </a:p>
        </p:txBody>
      </p:sp>
      <p:sp>
        <p:nvSpPr>
          <p:cNvPr id="39" name="Right Arrow 38"/>
          <p:cNvSpPr/>
          <p:nvPr/>
        </p:nvSpPr>
        <p:spPr>
          <a:xfrm>
            <a:off x="3005898" y="3382343"/>
            <a:ext cx="363390" cy="892813"/>
          </a:xfrm>
          <a:prstGeom prst="rightArrow">
            <a:avLst>
              <a:gd name="adj1" fmla="val 50000"/>
              <a:gd name="adj2" fmla="val 21834"/>
            </a:avLst>
          </a:prstGeom>
          <a:solidFill>
            <a:schemeClr val="bg1">
              <a:lumMod val="5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ight Arrow 39"/>
          <p:cNvSpPr/>
          <p:nvPr/>
        </p:nvSpPr>
        <p:spPr>
          <a:xfrm>
            <a:off x="6699772" y="3382343"/>
            <a:ext cx="363390" cy="892813"/>
          </a:xfrm>
          <a:prstGeom prst="rightArrow">
            <a:avLst>
              <a:gd name="adj1" fmla="val 50000"/>
              <a:gd name="adj2" fmla="val 21834"/>
            </a:avLst>
          </a:prstGeom>
          <a:solidFill>
            <a:schemeClr val="bg1">
              <a:lumMod val="5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115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3530" y="316145"/>
            <a:ext cx="8471347" cy="666140"/>
          </a:xfrm>
        </p:spPr>
        <p:txBody>
          <a:bodyPr>
            <a:noAutofit/>
          </a:bodyPr>
          <a:lstStyle/>
          <a:p>
            <a:pPr algn="l"/>
            <a:r>
              <a:rPr lang="en-US" sz="2400" dirty="0" smtClean="0">
                <a:latin typeface="Avenir Medium"/>
                <a:cs typeface="Avenir Medium"/>
              </a:rPr>
              <a:t>RRx</a:t>
            </a:r>
            <a:r>
              <a:rPr lang="en-US" sz="2400" dirty="0">
                <a:latin typeface="Avenir Medium"/>
                <a:cs typeface="Avenir Medium"/>
              </a:rPr>
              <a:t>-</a:t>
            </a:r>
            <a:r>
              <a:rPr lang="en-US" sz="2400" dirty="0" smtClean="0">
                <a:latin typeface="Avenir Medium"/>
                <a:cs typeface="Avenir Medium"/>
              </a:rPr>
              <a:t>001: Novel ROS-Mediated </a:t>
            </a:r>
            <a:r>
              <a:rPr lang="en-US" sz="2400" dirty="0">
                <a:latin typeface="Avenir Medium"/>
                <a:cs typeface="Avenir Medium"/>
              </a:rPr>
              <a:t>E</a:t>
            </a:r>
            <a:r>
              <a:rPr lang="en-US" sz="2400" dirty="0" smtClean="0">
                <a:latin typeface="Avenir Medium"/>
                <a:cs typeface="Avenir Medium"/>
              </a:rPr>
              <a:t>pigenetic Modifying Agent</a:t>
            </a:r>
            <a:endParaRPr lang="en-US" sz="2400" dirty="0">
              <a:latin typeface="Avenir Medium"/>
              <a:cs typeface="Avenir Medium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3775" y="1337851"/>
            <a:ext cx="8487882" cy="616579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40000"/>
              </a:lnSpc>
            </a:pPr>
            <a:endParaRPr lang="en-US" sz="2000" i="1" u="sng" dirty="0" smtClean="0">
              <a:latin typeface="Avenir Medium"/>
              <a:cs typeface="Avenir Medium"/>
            </a:endParaRPr>
          </a:p>
          <a:p>
            <a:pPr>
              <a:lnSpc>
                <a:spcPct val="140000"/>
              </a:lnSpc>
            </a:pPr>
            <a:endParaRPr lang="en-US" sz="2000" i="1" u="sng" dirty="0">
              <a:latin typeface="Avenir Medium"/>
              <a:cs typeface="Avenir Medium"/>
            </a:endParaRPr>
          </a:p>
          <a:p>
            <a:pPr>
              <a:lnSpc>
                <a:spcPct val="140000"/>
              </a:lnSpc>
            </a:pPr>
            <a:r>
              <a:rPr lang="en-US" sz="2000" b="1" i="1" u="sng" dirty="0" smtClean="0">
                <a:latin typeface="Avenir Medium"/>
                <a:cs typeface="Avenir Medium"/>
              </a:rPr>
              <a:t>Novel mechanism of action</a:t>
            </a:r>
          </a:p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en-US" sz="2000" dirty="0" smtClean="0">
                <a:latin typeface="Avenir Medium"/>
                <a:cs typeface="Avenir Medium"/>
              </a:rPr>
              <a:t>Elicits a tumor localized ROS and RNS burst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>
                <a:latin typeface="Avenir Medium"/>
                <a:cs typeface="Avenir Medium"/>
              </a:rPr>
              <a:t>Apoptosis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>
                <a:latin typeface="Avenir Medium"/>
                <a:cs typeface="Avenir Medium"/>
              </a:rPr>
              <a:t>Necrosis</a:t>
            </a:r>
          </a:p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en-US" sz="2000" dirty="0">
                <a:latin typeface="Avenir Medium"/>
                <a:cs typeface="Avenir Medium"/>
              </a:rPr>
              <a:t>Induces </a:t>
            </a:r>
            <a:r>
              <a:rPr lang="en-US" sz="2000" dirty="0" smtClean="0">
                <a:latin typeface="Avenir Medium"/>
                <a:cs typeface="Avenir Medium"/>
              </a:rPr>
              <a:t>broad ROS </a:t>
            </a:r>
            <a:r>
              <a:rPr lang="en-US" sz="2000" dirty="0">
                <a:latin typeface="Avenir Medium"/>
                <a:cs typeface="Avenir Medium"/>
              </a:rPr>
              <a:t>mediated epigenetic effects </a:t>
            </a:r>
          </a:p>
          <a:p>
            <a:pPr>
              <a:lnSpc>
                <a:spcPct val="140000"/>
              </a:lnSpc>
            </a:pPr>
            <a:r>
              <a:rPr lang="en-US" sz="2000" b="1" i="1" u="sng" dirty="0" smtClean="0">
                <a:latin typeface="Avenir Medium"/>
                <a:cs typeface="Avenir Medium"/>
              </a:rPr>
              <a:t>Applications</a:t>
            </a:r>
          </a:p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en-US" sz="2000" dirty="0" smtClean="0">
                <a:latin typeface="Avenir Medium"/>
                <a:cs typeface="Avenir Medium"/>
              </a:rPr>
              <a:t>Priming to resensitize patients to refractory chemotherapy </a:t>
            </a:r>
            <a:br>
              <a:rPr lang="en-US" sz="2000" dirty="0" smtClean="0">
                <a:latin typeface="Avenir Medium"/>
                <a:cs typeface="Avenir Medium"/>
              </a:rPr>
            </a:br>
            <a:r>
              <a:rPr lang="en-US" sz="2000" dirty="0" smtClean="0">
                <a:latin typeface="Avenir Medium"/>
                <a:cs typeface="Avenir Medium"/>
              </a:rPr>
              <a:t>(Epi-Sensitization)</a:t>
            </a:r>
          </a:p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en-US" sz="2000" dirty="0" smtClean="0">
                <a:latin typeface="Avenir Medium"/>
                <a:cs typeface="Avenir Medium"/>
              </a:rPr>
              <a:t>Potent radiosensitizer </a:t>
            </a:r>
          </a:p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en-US" sz="2000" dirty="0" smtClean="0">
                <a:latin typeface="Avenir Medium"/>
                <a:cs typeface="Avenir Medium"/>
              </a:rPr>
              <a:t>Immunological priming</a:t>
            </a:r>
          </a:p>
          <a:p>
            <a:pPr>
              <a:lnSpc>
                <a:spcPct val="140000"/>
              </a:lnSpc>
            </a:pPr>
            <a:endParaRPr lang="en-US" sz="2000" dirty="0">
              <a:latin typeface="Avenir Medium"/>
              <a:cs typeface="Avenir Medium"/>
            </a:endParaRPr>
          </a:p>
          <a:p>
            <a:pPr marL="285750" indent="-285750">
              <a:lnSpc>
                <a:spcPct val="140000"/>
              </a:lnSpc>
              <a:buFont typeface="Arial"/>
              <a:buChar char="•"/>
            </a:pPr>
            <a:endParaRPr lang="en-US" sz="2000" dirty="0" smtClean="0">
              <a:latin typeface="Avenir Medium"/>
              <a:cs typeface="Avenir Medium"/>
            </a:endParaRPr>
          </a:p>
          <a:p>
            <a:pPr>
              <a:lnSpc>
                <a:spcPct val="140000"/>
              </a:lnSpc>
            </a:pPr>
            <a:endParaRPr lang="en-US" sz="2000" dirty="0" smtClean="0">
              <a:latin typeface="Avenir Medium"/>
              <a:cs typeface="Avenir Medium"/>
            </a:endParaRPr>
          </a:p>
        </p:txBody>
      </p:sp>
      <p:pic>
        <p:nvPicPr>
          <p:cNvPr id="7" name="Picture 6" descr="rrx-001 molecu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466" y="1199526"/>
            <a:ext cx="3267657" cy="13353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25127" y="2745699"/>
            <a:ext cx="216520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ROS: Reactive Oxygen Species</a:t>
            </a:r>
          </a:p>
          <a:p>
            <a:r>
              <a:rPr lang="en-US" sz="1200" b="1" dirty="0" smtClean="0"/>
              <a:t>RNS: Reactive Nitrogen Species</a:t>
            </a:r>
            <a:endParaRPr lang="en-US" sz="1200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81105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en-US" sz="2400" dirty="0" smtClean="0"/>
              <a:t>RRx-001 is a well tolerated systemically non-toxic agent</a:t>
            </a:r>
          </a:p>
          <a:p>
            <a:pPr>
              <a:spcAft>
                <a:spcPts val="1200"/>
              </a:spcAft>
            </a:pPr>
            <a:r>
              <a:rPr lang="en-US" sz="2400" dirty="0" smtClean="0"/>
              <a:t>ROS/RNS-mediated mechanism of action</a:t>
            </a:r>
          </a:p>
          <a:p>
            <a:pPr>
              <a:spcAft>
                <a:spcPts val="1200"/>
              </a:spcAft>
            </a:pPr>
            <a:r>
              <a:rPr lang="en-US" sz="2400" dirty="0" smtClean="0"/>
              <a:t>Active against multiple epigenetic targets</a:t>
            </a:r>
          </a:p>
          <a:p>
            <a:pPr>
              <a:spcAft>
                <a:spcPts val="1200"/>
              </a:spcAft>
            </a:pPr>
            <a:r>
              <a:rPr lang="en-US" sz="2400" dirty="0" smtClean="0"/>
              <a:t>Reversal of chemotherapy resistance observed in clinic</a:t>
            </a:r>
          </a:p>
          <a:p>
            <a:pPr>
              <a:spcAft>
                <a:spcPts val="1200"/>
              </a:spcAft>
            </a:pPr>
            <a:r>
              <a:rPr lang="en-US" sz="2400" dirty="0" smtClean="0"/>
              <a:t>Early preclinical data suggests synergy with immune therapy, particularly immune checkpoint inhibitors</a:t>
            </a:r>
          </a:p>
          <a:p>
            <a:pPr>
              <a:spcAft>
                <a:spcPts val="1200"/>
              </a:spcAft>
            </a:pPr>
            <a:r>
              <a:rPr lang="en-US" sz="2400" dirty="0" smtClean="0"/>
              <a:t>Reversal of resistance to immune checkpoint inhibitors being explored in ongoing clinical trials</a:t>
            </a:r>
          </a:p>
          <a:p>
            <a:pPr>
              <a:spcAft>
                <a:spcPts val="1200"/>
              </a:spcAft>
            </a:pPr>
            <a:endParaRPr lang="en-US" sz="2400" dirty="0" smtClean="0"/>
          </a:p>
          <a:p>
            <a:pPr>
              <a:spcAft>
                <a:spcPts val="1200"/>
              </a:spcAft>
            </a:pPr>
            <a:endParaRPr lang="en-US" sz="24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3234B-F661-8448-A8E6-F426E41EEA1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3531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 amt="46000"/>
          </a:blip>
          <a:stretch>
            <a:fillRect/>
          </a:stretch>
        </p:blipFill>
        <p:spPr>
          <a:xfrm>
            <a:off x="-1136377" y="-1"/>
            <a:ext cx="11154050" cy="6973455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274638"/>
            <a:ext cx="8229600" cy="675157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latin typeface="Avenir Medium"/>
                <a:cs typeface="Avenir Medium"/>
              </a:rPr>
              <a:t>Acknowledgments</a:t>
            </a:r>
            <a:endParaRPr lang="en-US" sz="3200" dirty="0">
              <a:latin typeface="Avenir Medium"/>
              <a:cs typeface="Avenir Medium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1302282"/>
            <a:ext cx="4038600" cy="4746213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indent="0">
              <a:spcBef>
                <a:spcPct val="20000"/>
              </a:spcBef>
              <a:buFont typeface="Arial"/>
              <a:buNone/>
              <a:defRPr sz="3200">
                <a:latin typeface="Avenir Medium"/>
                <a:cs typeface="Avenir Medium"/>
              </a:defRPr>
            </a:lvl1pPr>
            <a:lvl2pPr marL="742950" lvl="1" indent="-285750">
              <a:spcBef>
                <a:spcPct val="20000"/>
              </a:spcBef>
              <a:buFont typeface="Arial"/>
              <a:buChar char="–"/>
              <a:defRPr sz="2800">
                <a:latin typeface="Avenir Medium"/>
                <a:cs typeface="Avenir Medium"/>
              </a:defRPr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 sz="2000" dirty="0"/>
              <a:t>Clinical:</a:t>
            </a:r>
          </a:p>
          <a:p>
            <a:pPr lvl="1"/>
            <a:r>
              <a:rPr lang="en-US" sz="1800" dirty="0"/>
              <a:t>UCSD: </a:t>
            </a:r>
            <a:r>
              <a:rPr lang="en-US" sz="1800" dirty="0" err="1"/>
              <a:t>Dr</a:t>
            </a:r>
            <a:r>
              <a:rPr lang="en-US" sz="1800" dirty="0"/>
              <a:t> Tony Reid</a:t>
            </a:r>
          </a:p>
          <a:p>
            <a:pPr lvl="1"/>
            <a:r>
              <a:rPr lang="en-US" sz="1800" dirty="0"/>
              <a:t>SCRI: </a:t>
            </a:r>
            <a:r>
              <a:rPr lang="en-US" sz="1800" dirty="0" err="1"/>
              <a:t>Dr</a:t>
            </a:r>
            <a:r>
              <a:rPr lang="en-US" sz="1800" dirty="0"/>
              <a:t> Jeff </a:t>
            </a:r>
            <a:r>
              <a:rPr lang="en-US" sz="1800" dirty="0" err="1"/>
              <a:t>Infante</a:t>
            </a:r>
            <a:endParaRPr lang="en-US" sz="1800" dirty="0"/>
          </a:p>
          <a:p>
            <a:pPr lvl="1"/>
            <a:r>
              <a:rPr lang="en-US" sz="1800" dirty="0"/>
              <a:t>Walter Reed: </a:t>
            </a:r>
            <a:r>
              <a:rPr lang="en-US" sz="1800" dirty="0" err="1"/>
              <a:t>Dr</a:t>
            </a:r>
            <a:r>
              <a:rPr lang="en-US" sz="1800" dirty="0"/>
              <a:t> Corey Carter</a:t>
            </a:r>
          </a:p>
          <a:p>
            <a:pPr lvl="1"/>
            <a:r>
              <a:rPr lang="en-US" sz="1800" dirty="0"/>
              <a:t>Stanford: </a:t>
            </a:r>
            <a:r>
              <a:rPr lang="en-US" sz="1800" dirty="0" err="1"/>
              <a:t>Dr</a:t>
            </a:r>
            <a:r>
              <a:rPr lang="en-US" sz="1800" dirty="0"/>
              <a:t> George </a:t>
            </a:r>
            <a:r>
              <a:rPr lang="en-US" sz="1800" dirty="0" smtClean="0"/>
              <a:t>Fisher</a:t>
            </a:r>
            <a:endParaRPr lang="en-US" sz="1800" dirty="0"/>
          </a:p>
          <a:p>
            <a:r>
              <a:rPr lang="en-US" sz="2000" dirty="0" smtClean="0"/>
              <a:t>ORBITAL ATK</a:t>
            </a:r>
            <a:endParaRPr lang="en-US" sz="2000" dirty="0"/>
          </a:p>
          <a:p>
            <a:pPr lvl="1"/>
            <a:r>
              <a:rPr lang="en-US" sz="1800" dirty="0"/>
              <a:t>Lou </a:t>
            </a:r>
            <a:r>
              <a:rPr lang="en-US" sz="1800" dirty="0" err="1"/>
              <a:t>Cannizzo</a:t>
            </a:r>
            <a:r>
              <a:rPr lang="en-US" sz="1800" dirty="0"/>
              <a:t> </a:t>
            </a:r>
          </a:p>
          <a:p>
            <a:pPr lvl="1"/>
            <a:r>
              <a:rPr lang="en-US" sz="1800" dirty="0"/>
              <a:t>Bob Wardle</a:t>
            </a:r>
          </a:p>
          <a:p>
            <a:pPr lvl="1"/>
            <a:r>
              <a:rPr lang="en-US" sz="1800" dirty="0"/>
              <a:t>Nick </a:t>
            </a:r>
            <a:r>
              <a:rPr lang="en-US" sz="1800" dirty="0" err="1"/>
              <a:t>Straessler</a:t>
            </a:r>
            <a:r>
              <a:rPr lang="en-US" sz="1800" dirty="0"/>
              <a:t> </a:t>
            </a:r>
            <a:endParaRPr lang="en-US" sz="1800" dirty="0" smtClean="0"/>
          </a:p>
          <a:p>
            <a:r>
              <a:rPr lang="en-US" sz="2000" dirty="0"/>
              <a:t>EpicentRx Team </a:t>
            </a:r>
          </a:p>
          <a:p>
            <a:pPr lvl="1"/>
            <a:r>
              <a:rPr lang="en-US" sz="1800" dirty="0"/>
              <a:t>Bryan Oronsky</a:t>
            </a:r>
          </a:p>
          <a:p>
            <a:pPr lvl="1"/>
            <a:r>
              <a:rPr lang="en-US" sz="1800" dirty="0"/>
              <a:t>Gary </a:t>
            </a:r>
            <a:r>
              <a:rPr lang="en-US" sz="1800" dirty="0" err="1"/>
              <a:t>Fanger</a:t>
            </a:r>
            <a:endParaRPr lang="en-US" sz="1800" dirty="0"/>
          </a:p>
          <a:p>
            <a:pPr lvl="1"/>
            <a:r>
              <a:rPr lang="en-US" sz="1800" dirty="0"/>
              <a:t>Meaghan </a:t>
            </a:r>
            <a:r>
              <a:rPr lang="en-US" sz="1800" dirty="0" err="1"/>
              <a:t>Stirn</a:t>
            </a:r>
            <a:endParaRPr lang="en-US" sz="1800" dirty="0"/>
          </a:p>
          <a:p>
            <a:pPr lvl="1"/>
            <a:r>
              <a:rPr lang="en-US" sz="1800" dirty="0"/>
              <a:t>Chris Parker</a:t>
            </a:r>
          </a:p>
          <a:p>
            <a:pPr lvl="1"/>
            <a:r>
              <a:rPr lang="en-US" sz="1800" dirty="0"/>
              <a:t>Scott </a:t>
            </a:r>
            <a:r>
              <a:rPr lang="en-US" sz="1800" dirty="0" err="1"/>
              <a:t>Caroen</a:t>
            </a:r>
            <a:endParaRPr lang="en-US" sz="1800" dirty="0"/>
          </a:p>
          <a:p>
            <a:pPr marL="457200" lvl="1" indent="0">
              <a:buNone/>
            </a:pPr>
            <a:endParaRPr lang="en-US" sz="1600" dirty="0"/>
          </a:p>
          <a:p>
            <a:pPr lvl="1"/>
            <a:endParaRPr lang="en-US" sz="1600" dirty="0"/>
          </a:p>
        </p:txBody>
      </p:sp>
      <p:sp>
        <p:nvSpPr>
          <p:cNvPr id="10" name="Content Placeholder 9"/>
          <p:cNvSpPr txBox="1">
            <a:spLocks/>
          </p:cNvSpPr>
          <p:nvPr/>
        </p:nvSpPr>
        <p:spPr>
          <a:xfrm>
            <a:off x="4648200" y="1302282"/>
            <a:ext cx="4495800" cy="45259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latin typeface="Avenir Medium"/>
                <a:cs typeface="Avenir Medium"/>
              </a:rPr>
              <a:t>Preclinical Collaborations</a:t>
            </a:r>
          </a:p>
          <a:p>
            <a:pPr lvl="1"/>
            <a:r>
              <a:rPr lang="en-US" sz="1800" dirty="0" smtClean="0">
                <a:latin typeface="Avenir Medium"/>
                <a:cs typeface="Avenir Medium"/>
              </a:rPr>
              <a:t>Mark </a:t>
            </a:r>
            <a:r>
              <a:rPr lang="en-US" sz="1800" dirty="0" err="1" smtClean="0">
                <a:latin typeface="Avenir Medium"/>
                <a:cs typeface="Avenir Medium"/>
              </a:rPr>
              <a:t>Bednarski</a:t>
            </a:r>
            <a:r>
              <a:rPr lang="en-US" sz="1800" dirty="0" smtClean="0">
                <a:latin typeface="Avenir Medium"/>
                <a:cs typeface="Avenir Medium"/>
              </a:rPr>
              <a:t> </a:t>
            </a:r>
          </a:p>
          <a:p>
            <a:pPr lvl="1"/>
            <a:r>
              <a:rPr lang="en-US" sz="1800" dirty="0" smtClean="0">
                <a:latin typeface="Avenir Medium"/>
                <a:cs typeface="Avenir Medium"/>
              </a:rPr>
              <a:t>Susan Knox</a:t>
            </a:r>
          </a:p>
          <a:p>
            <a:pPr lvl="1"/>
            <a:r>
              <a:rPr lang="en-US" sz="1800" dirty="0" smtClean="0">
                <a:latin typeface="Avenir Medium"/>
                <a:cs typeface="Avenir Medium"/>
              </a:rPr>
              <a:t>Donna </a:t>
            </a:r>
            <a:r>
              <a:rPr lang="en-US" sz="1800" dirty="0" err="1" smtClean="0">
                <a:latin typeface="Avenir Medium"/>
                <a:cs typeface="Avenir Medium"/>
              </a:rPr>
              <a:t>Peehl</a:t>
            </a:r>
            <a:endParaRPr lang="en-US" sz="1800" dirty="0" smtClean="0">
              <a:latin typeface="Avenir Medium"/>
              <a:cs typeface="Avenir Medium"/>
            </a:endParaRPr>
          </a:p>
          <a:p>
            <a:pPr lvl="1"/>
            <a:r>
              <a:rPr lang="en-US" sz="1800" dirty="0" err="1" smtClean="0">
                <a:latin typeface="Avenir Medium"/>
                <a:cs typeface="Avenir Medium"/>
              </a:rPr>
              <a:t>Shoucheng</a:t>
            </a:r>
            <a:r>
              <a:rPr lang="en-US" sz="1800" dirty="0" smtClean="0">
                <a:latin typeface="Avenir Medium"/>
                <a:cs typeface="Avenir Medium"/>
              </a:rPr>
              <a:t> </a:t>
            </a:r>
            <a:r>
              <a:rPr lang="en-US" sz="1800" dirty="0" err="1" smtClean="0">
                <a:latin typeface="Avenir Medium"/>
                <a:cs typeface="Avenir Medium"/>
              </a:rPr>
              <a:t>Ning</a:t>
            </a:r>
            <a:r>
              <a:rPr lang="en-US" sz="1800" dirty="0" smtClean="0">
                <a:latin typeface="Avenir Medium"/>
                <a:cs typeface="Avenir Medium"/>
              </a:rPr>
              <a:t> </a:t>
            </a:r>
            <a:endParaRPr lang="en-US" sz="1800" dirty="0" smtClean="0">
              <a:latin typeface="Avenir Medium"/>
              <a:cs typeface="Avenir Medium"/>
            </a:endParaRPr>
          </a:p>
          <a:p>
            <a:pPr lvl="1"/>
            <a:endParaRPr lang="en-US" sz="1800" dirty="0" smtClean="0">
              <a:latin typeface="Avenir Medium"/>
              <a:cs typeface="Avenir Medium"/>
            </a:endParaRPr>
          </a:p>
          <a:p>
            <a:pPr lvl="1"/>
            <a:r>
              <a:rPr lang="en-US" sz="1800" dirty="0" smtClean="0">
                <a:latin typeface="Avenir Medium"/>
                <a:cs typeface="Avenir Medium"/>
              </a:rPr>
              <a:t>Pedro </a:t>
            </a:r>
            <a:r>
              <a:rPr lang="en-US" sz="1800" dirty="0" err="1" smtClean="0">
                <a:latin typeface="Avenir Medium"/>
                <a:cs typeface="Avenir Medium"/>
              </a:rPr>
              <a:t>Cabrales</a:t>
            </a:r>
            <a:r>
              <a:rPr lang="en-US" sz="1800" dirty="0" smtClean="0">
                <a:latin typeface="Avenir Medium"/>
                <a:cs typeface="Avenir Medium"/>
              </a:rPr>
              <a:t> (UCSD)</a:t>
            </a:r>
          </a:p>
          <a:p>
            <a:pPr lvl="1"/>
            <a:r>
              <a:rPr lang="en-US" sz="1800" dirty="0" err="1" smtClean="0">
                <a:latin typeface="Avenir Medium"/>
                <a:cs typeface="Avenir Medium"/>
              </a:rPr>
              <a:t>Dharminder</a:t>
            </a:r>
            <a:r>
              <a:rPr lang="en-US" sz="1800" dirty="0" smtClean="0">
                <a:latin typeface="Avenir Medium"/>
                <a:cs typeface="Avenir Medium"/>
              </a:rPr>
              <a:t> </a:t>
            </a:r>
            <a:r>
              <a:rPr lang="en-US" sz="1800" dirty="0" err="1" smtClean="0">
                <a:latin typeface="Avenir Medium"/>
                <a:cs typeface="Avenir Medium"/>
              </a:rPr>
              <a:t>Chauhan</a:t>
            </a:r>
            <a:r>
              <a:rPr lang="en-US" sz="1800" dirty="0" smtClean="0">
                <a:latin typeface="Avenir Medium"/>
                <a:cs typeface="Avenir Medium"/>
              </a:rPr>
              <a:t> (Dana Farber)</a:t>
            </a:r>
          </a:p>
          <a:p>
            <a:pPr lvl="1"/>
            <a:r>
              <a:rPr lang="en-US" sz="1800" dirty="0" smtClean="0">
                <a:latin typeface="Avenir Medium"/>
                <a:cs typeface="Avenir Medium"/>
              </a:rPr>
              <a:t>Douglas Thomas (U Illinois)</a:t>
            </a:r>
          </a:p>
          <a:p>
            <a:pPr lvl="1"/>
            <a:r>
              <a:rPr lang="en-US" sz="1800" dirty="0" err="1" smtClean="0">
                <a:latin typeface="Avenir Medium"/>
                <a:cs typeface="Avenir Medium"/>
              </a:rPr>
              <a:t>Frans</a:t>
            </a:r>
            <a:r>
              <a:rPr lang="en-US" sz="1800" dirty="0" smtClean="0">
                <a:latin typeface="Avenir Medium"/>
                <a:cs typeface="Avenir Medium"/>
              </a:rPr>
              <a:t> </a:t>
            </a:r>
            <a:r>
              <a:rPr lang="en-US" sz="1800" dirty="0" err="1" smtClean="0">
                <a:latin typeface="Avenir Medium"/>
                <a:cs typeface="Avenir Medium"/>
              </a:rPr>
              <a:t>Kuypers</a:t>
            </a:r>
            <a:r>
              <a:rPr lang="en-US" sz="1800" dirty="0" smtClean="0">
                <a:latin typeface="Avenir Medium"/>
                <a:cs typeface="Avenir Medium"/>
              </a:rPr>
              <a:t> (CHORI)</a:t>
            </a:r>
          </a:p>
          <a:p>
            <a:pPr lvl="1"/>
            <a:endParaRPr lang="en-US" sz="1800" dirty="0" smtClean="0">
              <a:latin typeface="Avenir Medium"/>
              <a:cs typeface="Avenir Medium"/>
            </a:endParaRPr>
          </a:p>
          <a:p>
            <a:pPr marL="0" indent="0">
              <a:buFont typeface="Arial"/>
              <a:buNone/>
            </a:pPr>
            <a:r>
              <a:rPr lang="en-US" sz="2000" dirty="0" smtClean="0">
                <a:latin typeface="Avenir Medium"/>
                <a:cs typeface="Avenir Medium"/>
              </a:rPr>
              <a:t>Investors</a:t>
            </a:r>
          </a:p>
          <a:p>
            <a:pPr lvl="1"/>
            <a:r>
              <a:rPr lang="en-US" sz="1800" dirty="0" err="1" smtClean="0">
                <a:latin typeface="Avenir Medium"/>
                <a:cs typeface="Avenir Medium"/>
              </a:rPr>
              <a:t>InterWest</a:t>
            </a:r>
            <a:r>
              <a:rPr lang="en-US" sz="1800" dirty="0" smtClean="0">
                <a:latin typeface="Avenir Medium"/>
                <a:cs typeface="Avenir Medium"/>
              </a:rPr>
              <a:t> Partners </a:t>
            </a:r>
          </a:p>
          <a:p>
            <a:endParaRPr lang="en-US" sz="1800" dirty="0">
              <a:latin typeface="Avenir Medium"/>
              <a:cs typeface="Avenir Medium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81837" y="6372297"/>
            <a:ext cx="37806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venir Medium"/>
                <a:cs typeface="Avenir Medium"/>
              </a:rPr>
              <a:t>Patients and their families</a:t>
            </a:r>
            <a:endParaRPr lang="en-US" sz="2400" dirty="0">
              <a:latin typeface="Avenir Medium"/>
              <a:cs typeface="Avenir Medium"/>
            </a:endParaRPr>
          </a:p>
        </p:txBody>
      </p:sp>
    </p:spTree>
    <p:extLst>
      <p:ext uri="{BB962C8B-B14F-4D97-AF65-F5344CB8AC3E}">
        <p14:creationId xmlns:p14="http://schemas.microsoft.com/office/powerpoint/2010/main" val="1407936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86309" y="-209593"/>
            <a:ext cx="9407547" cy="706759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9100" y="-76104"/>
            <a:ext cx="5116818" cy="67830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26" b="89840" l="6950" r="94468"/>
                    </a14:imgEffect>
                  </a14:imgLayer>
                </a14:imgProps>
              </a:ext>
            </a:extLst>
          </a:blip>
          <a:srcRect l="4138" r="72622"/>
          <a:stretch/>
        </p:blipFill>
        <p:spPr>
          <a:xfrm>
            <a:off x="6944982" y="0"/>
            <a:ext cx="1405211" cy="16038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09192" y="2137920"/>
            <a:ext cx="147061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chemeClr val="bg1"/>
                </a:solidFill>
                <a:latin typeface="Avenir Book"/>
                <a:cs typeface="Avenir Book"/>
              </a:rPr>
              <a:t>THANK</a:t>
            </a:r>
          </a:p>
          <a:p>
            <a:pPr algn="ctr"/>
            <a:r>
              <a:rPr lang="en-US" sz="2800" i="1" dirty="0" smtClean="0">
                <a:solidFill>
                  <a:schemeClr val="bg1"/>
                </a:solidFill>
                <a:latin typeface="Avenir Book"/>
                <a:cs typeface="Avenir Book"/>
              </a:rPr>
              <a:t>YOU!</a:t>
            </a:r>
            <a:endParaRPr lang="en-US" sz="2800" i="1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146316" y="5814697"/>
            <a:ext cx="3065682" cy="892273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1400" b="1" dirty="0" smtClean="0">
                <a:solidFill>
                  <a:schemeClr val="accent6">
                    <a:lumMod val="75000"/>
                  </a:schemeClr>
                </a:solidFill>
                <a:latin typeface="Avenir Book"/>
                <a:cs typeface="Avenir Book"/>
              </a:rPr>
              <a:t>800 West El Camino Real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400" b="1" dirty="0" smtClean="0">
                <a:solidFill>
                  <a:schemeClr val="accent6">
                    <a:lumMod val="75000"/>
                  </a:schemeClr>
                </a:solidFill>
                <a:latin typeface="Avenir Book"/>
                <a:cs typeface="Avenir Book"/>
              </a:rPr>
              <a:t>Suite 180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400" b="1" dirty="0" smtClean="0">
                <a:solidFill>
                  <a:schemeClr val="accent6">
                    <a:lumMod val="75000"/>
                  </a:schemeClr>
                </a:solidFill>
                <a:latin typeface="Avenir Book"/>
                <a:cs typeface="Avenir Book"/>
              </a:rPr>
              <a:t>Mountain View, CA 94040</a:t>
            </a:r>
            <a:endParaRPr lang="en-US" sz="1400" b="1" dirty="0">
              <a:solidFill>
                <a:schemeClr val="accent6">
                  <a:lumMod val="75000"/>
                </a:schemeClr>
              </a:solidFill>
              <a:latin typeface="Avenir Book"/>
              <a:cs typeface="Avenir Book"/>
            </a:endParaRPr>
          </a:p>
        </p:txBody>
      </p:sp>
      <p:pic>
        <p:nvPicPr>
          <p:cNvPr id="11" name="Picture 10" descr="EpicentRx_logo_orange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1192" y="3929744"/>
            <a:ext cx="2138613" cy="56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087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donutgree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261" y="3360871"/>
            <a:ext cx="3433409" cy="3497130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rot="16200000">
            <a:off x="871551" y="2740259"/>
            <a:ext cx="1224812" cy="478370"/>
          </a:xfrm>
          <a:prstGeom prst="rightArrow">
            <a:avLst>
              <a:gd name="adj1" fmla="val 37593"/>
              <a:gd name="adj2" fmla="val 50000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grpSp>
        <p:nvGrpSpPr>
          <p:cNvPr id="6" name="Group 5"/>
          <p:cNvGrpSpPr/>
          <p:nvPr/>
        </p:nvGrpSpPr>
        <p:grpSpPr>
          <a:xfrm rot="3210649">
            <a:off x="808216" y="901099"/>
            <a:ext cx="1455331" cy="1413892"/>
            <a:chOff x="2644736" y="727639"/>
            <a:chExt cx="596175" cy="608571"/>
          </a:xfrm>
        </p:grpSpPr>
        <p:sp>
          <p:nvSpPr>
            <p:cNvPr id="7" name="Freeform 6"/>
            <p:cNvSpPr/>
            <p:nvPr/>
          </p:nvSpPr>
          <p:spPr>
            <a:xfrm>
              <a:off x="2644736" y="727639"/>
              <a:ext cx="596175" cy="608571"/>
            </a:xfrm>
            <a:custGeom>
              <a:avLst/>
              <a:gdLst>
                <a:gd name="connsiteX0" fmla="*/ 477122 w 596175"/>
                <a:gd name="connsiteY0" fmla="*/ 92609 h 608571"/>
                <a:gd name="connsiteX1" fmla="*/ 477122 w 596175"/>
                <a:gd name="connsiteY1" fmla="*/ 92609 h 608571"/>
                <a:gd name="connsiteX2" fmla="*/ 384524 w 596175"/>
                <a:gd name="connsiteY2" fmla="*/ 26460 h 608571"/>
                <a:gd name="connsiteX3" fmla="*/ 278698 w 596175"/>
                <a:gd name="connsiteY3" fmla="*/ 0 h 608571"/>
                <a:gd name="connsiteX4" fmla="*/ 146416 w 596175"/>
                <a:gd name="connsiteY4" fmla="*/ 13230 h 608571"/>
                <a:gd name="connsiteX5" fmla="*/ 80275 w 596175"/>
                <a:gd name="connsiteY5" fmla="*/ 79379 h 608571"/>
                <a:gd name="connsiteX6" fmla="*/ 40591 w 596175"/>
                <a:gd name="connsiteY6" fmla="*/ 119068 h 608571"/>
                <a:gd name="connsiteX7" fmla="*/ 27362 w 596175"/>
                <a:gd name="connsiteY7" fmla="*/ 171988 h 608571"/>
                <a:gd name="connsiteX8" fmla="*/ 906 w 596175"/>
                <a:gd name="connsiteY8" fmla="*/ 211677 h 608571"/>
                <a:gd name="connsiteX9" fmla="*/ 14134 w 596175"/>
                <a:gd name="connsiteY9" fmla="*/ 502733 h 608571"/>
                <a:gd name="connsiteX10" fmla="*/ 27362 w 596175"/>
                <a:gd name="connsiteY10" fmla="*/ 542422 h 608571"/>
                <a:gd name="connsiteX11" fmla="*/ 67047 w 596175"/>
                <a:gd name="connsiteY11" fmla="*/ 568882 h 608571"/>
                <a:gd name="connsiteX12" fmla="*/ 106732 w 596175"/>
                <a:gd name="connsiteY12" fmla="*/ 608571 h 608571"/>
                <a:gd name="connsiteX13" fmla="*/ 318383 w 596175"/>
                <a:gd name="connsiteY13" fmla="*/ 595341 h 608571"/>
                <a:gd name="connsiteX14" fmla="*/ 397752 w 596175"/>
                <a:gd name="connsiteY14" fmla="*/ 515963 h 608571"/>
                <a:gd name="connsiteX15" fmla="*/ 437437 w 596175"/>
                <a:gd name="connsiteY15" fmla="*/ 489503 h 608571"/>
                <a:gd name="connsiteX16" fmla="*/ 516806 w 596175"/>
                <a:gd name="connsiteY16" fmla="*/ 436584 h 608571"/>
                <a:gd name="connsiteX17" fmla="*/ 543263 w 596175"/>
                <a:gd name="connsiteY17" fmla="*/ 410124 h 608571"/>
                <a:gd name="connsiteX18" fmla="*/ 582947 w 596175"/>
                <a:gd name="connsiteY18" fmla="*/ 383665 h 608571"/>
                <a:gd name="connsiteX19" fmla="*/ 596175 w 596175"/>
                <a:gd name="connsiteY19" fmla="*/ 343975 h 608571"/>
                <a:gd name="connsiteX20" fmla="*/ 582947 w 596175"/>
                <a:gd name="connsiteY20" fmla="*/ 198447 h 608571"/>
                <a:gd name="connsiteX21" fmla="*/ 569719 w 596175"/>
                <a:gd name="connsiteY21" fmla="*/ 158758 h 608571"/>
                <a:gd name="connsiteX22" fmla="*/ 530034 w 596175"/>
                <a:gd name="connsiteY22" fmla="*/ 132298 h 608571"/>
                <a:gd name="connsiteX23" fmla="*/ 450665 w 596175"/>
                <a:gd name="connsiteY23" fmla="*/ 105839 h 608571"/>
                <a:gd name="connsiteX24" fmla="*/ 410980 w 596175"/>
                <a:gd name="connsiteY24" fmla="*/ 52919 h 608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96175" h="608571">
                  <a:moveTo>
                    <a:pt x="477122" y="92609"/>
                  </a:moveTo>
                  <a:lnTo>
                    <a:pt x="477122" y="92609"/>
                  </a:lnTo>
                  <a:cubicBezTo>
                    <a:pt x="446256" y="70559"/>
                    <a:pt x="417050" y="45978"/>
                    <a:pt x="384524" y="26460"/>
                  </a:cubicBezTo>
                  <a:cubicBezTo>
                    <a:pt x="364186" y="14256"/>
                    <a:pt x="292925" y="2846"/>
                    <a:pt x="278698" y="0"/>
                  </a:cubicBezTo>
                  <a:cubicBezTo>
                    <a:pt x="234604" y="4410"/>
                    <a:pt x="189595" y="3264"/>
                    <a:pt x="146416" y="13230"/>
                  </a:cubicBezTo>
                  <a:cubicBezTo>
                    <a:pt x="106384" y="22469"/>
                    <a:pt x="102669" y="52504"/>
                    <a:pt x="80275" y="79379"/>
                  </a:cubicBezTo>
                  <a:cubicBezTo>
                    <a:pt x="68299" y="93752"/>
                    <a:pt x="53819" y="105838"/>
                    <a:pt x="40591" y="119068"/>
                  </a:cubicBezTo>
                  <a:cubicBezTo>
                    <a:pt x="36181" y="136708"/>
                    <a:pt x="34524" y="155275"/>
                    <a:pt x="27362" y="171988"/>
                  </a:cubicBezTo>
                  <a:cubicBezTo>
                    <a:pt x="21100" y="186602"/>
                    <a:pt x="1541" y="195790"/>
                    <a:pt x="906" y="211677"/>
                  </a:cubicBezTo>
                  <a:cubicBezTo>
                    <a:pt x="-2975" y="308718"/>
                    <a:pt x="6390" y="405923"/>
                    <a:pt x="14134" y="502733"/>
                  </a:cubicBezTo>
                  <a:cubicBezTo>
                    <a:pt x="15246" y="516634"/>
                    <a:pt x="18651" y="531532"/>
                    <a:pt x="27362" y="542422"/>
                  </a:cubicBezTo>
                  <a:cubicBezTo>
                    <a:pt x="37293" y="554838"/>
                    <a:pt x="54834" y="558703"/>
                    <a:pt x="67047" y="568882"/>
                  </a:cubicBezTo>
                  <a:cubicBezTo>
                    <a:pt x="81419" y="580860"/>
                    <a:pt x="93504" y="595341"/>
                    <a:pt x="106732" y="608571"/>
                  </a:cubicBezTo>
                  <a:cubicBezTo>
                    <a:pt x="177282" y="604161"/>
                    <a:pt x="249068" y="609206"/>
                    <a:pt x="318383" y="595341"/>
                  </a:cubicBezTo>
                  <a:cubicBezTo>
                    <a:pt x="372422" y="584532"/>
                    <a:pt x="367427" y="546292"/>
                    <a:pt x="397752" y="515963"/>
                  </a:cubicBezTo>
                  <a:cubicBezTo>
                    <a:pt x="408994" y="504720"/>
                    <a:pt x="425224" y="499682"/>
                    <a:pt x="437437" y="489503"/>
                  </a:cubicBezTo>
                  <a:cubicBezTo>
                    <a:pt x="503495" y="434448"/>
                    <a:pt x="447065" y="459834"/>
                    <a:pt x="516806" y="436584"/>
                  </a:cubicBezTo>
                  <a:cubicBezTo>
                    <a:pt x="525625" y="427764"/>
                    <a:pt x="533524" y="417916"/>
                    <a:pt x="543263" y="410124"/>
                  </a:cubicBezTo>
                  <a:cubicBezTo>
                    <a:pt x="555677" y="400191"/>
                    <a:pt x="573016" y="396080"/>
                    <a:pt x="582947" y="383665"/>
                  </a:cubicBezTo>
                  <a:cubicBezTo>
                    <a:pt x="591658" y="372775"/>
                    <a:pt x="591766" y="357205"/>
                    <a:pt x="596175" y="343975"/>
                  </a:cubicBezTo>
                  <a:cubicBezTo>
                    <a:pt x="591766" y="295466"/>
                    <a:pt x="589835" y="246667"/>
                    <a:pt x="582947" y="198447"/>
                  </a:cubicBezTo>
                  <a:cubicBezTo>
                    <a:pt x="580975" y="184642"/>
                    <a:pt x="578430" y="169648"/>
                    <a:pt x="569719" y="158758"/>
                  </a:cubicBezTo>
                  <a:cubicBezTo>
                    <a:pt x="559788" y="146342"/>
                    <a:pt x="544562" y="138756"/>
                    <a:pt x="530034" y="132298"/>
                  </a:cubicBezTo>
                  <a:cubicBezTo>
                    <a:pt x="504550" y="120971"/>
                    <a:pt x="450665" y="105839"/>
                    <a:pt x="450665" y="105839"/>
                  </a:cubicBezTo>
                  <a:cubicBezTo>
                    <a:pt x="420750" y="60960"/>
                    <a:pt x="435451" y="77392"/>
                    <a:pt x="410980" y="52919"/>
                  </a:cubicBezTo>
                </a:path>
              </a:pathLst>
            </a:custGeom>
            <a:gradFill flip="none" rotWithShape="1">
              <a:gsLst>
                <a:gs pos="100000">
                  <a:schemeClr val="bg2">
                    <a:lumMod val="75000"/>
                  </a:schemeClr>
                </a:gs>
                <a:gs pos="21000">
                  <a:schemeClr val="tx1">
                    <a:lumMod val="50000"/>
                    <a:lumOff val="5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black"/>
                </a:solidFill>
                <a:latin typeface="Avenir Black"/>
                <a:cs typeface="Avenir Black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816820" y="897899"/>
              <a:ext cx="225668" cy="266323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50000"/>
                    <a:lumOff val="50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Avenir Black"/>
                <a:cs typeface="Avenir Black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705770" y="748227"/>
            <a:ext cx="1560261" cy="1233562"/>
            <a:chOff x="5502935" y="697524"/>
            <a:chExt cx="846606" cy="695929"/>
          </a:xfrm>
        </p:grpSpPr>
        <p:sp>
          <p:nvSpPr>
            <p:cNvPr id="10" name="7-Point Star 9"/>
            <p:cNvSpPr/>
            <p:nvPr/>
          </p:nvSpPr>
          <p:spPr>
            <a:xfrm>
              <a:off x="5502935" y="697524"/>
              <a:ext cx="846606" cy="695929"/>
            </a:xfrm>
            <a:prstGeom prst="star7">
              <a:avLst>
                <a:gd name="adj" fmla="val 17173"/>
                <a:gd name="hf" fmla="val 102572"/>
                <a:gd name="vf" fmla="val 10521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Avenir Black"/>
                <a:cs typeface="Avenir Black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 rot="3210649">
              <a:off x="5895982" y="1012122"/>
              <a:ext cx="83395" cy="13194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Avenir Black"/>
                <a:cs typeface="Avenir Black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663409" y="552232"/>
            <a:ext cx="2052048" cy="1902636"/>
            <a:chOff x="5502935" y="697524"/>
            <a:chExt cx="846606" cy="695929"/>
          </a:xfrm>
        </p:grpSpPr>
        <p:sp>
          <p:nvSpPr>
            <p:cNvPr id="13" name="7-Point Star 12"/>
            <p:cNvSpPr/>
            <p:nvPr/>
          </p:nvSpPr>
          <p:spPr>
            <a:xfrm>
              <a:off x="5502935" y="697524"/>
              <a:ext cx="846606" cy="695929"/>
            </a:xfrm>
            <a:prstGeom prst="star7">
              <a:avLst>
                <a:gd name="adj" fmla="val 17173"/>
                <a:gd name="hf" fmla="val 102572"/>
                <a:gd name="vf" fmla="val 10521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Avenir Black"/>
                <a:cs typeface="Avenir Black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 rot="3210649">
              <a:off x="5895982" y="1012122"/>
              <a:ext cx="83395" cy="13194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Avenir Black"/>
                <a:cs typeface="Avenir Black"/>
              </a:endParaRPr>
            </a:p>
          </p:txBody>
        </p:sp>
      </p:grpSp>
      <p:sp>
        <p:nvSpPr>
          <p:cNvPr id="16" name="Oval 15"/>
          <p:cNvSpPr/>
          <p:nvPr/>
        </p:nvSpPr>
        <p:spPr>
          <a:xfrm rot="3210649">
            <a:off x="2302610" y="932535"/>
            <a:ext cx="79348" cy="134594"/>
          </a:xfrm>
          <a:prstGeom prst="ellipse">
            <a:avLst/>
          </a:prstGeom>
          <a:solidFill>
            <a:schemeClr val="accent5">
              <a:alpha val="9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17" name="Oval 16"/>
          <p:cNvSpPr/>
          <p:nvPr/>
        </p:nvSpPr>
        <p:spPr>
          <a:xfrm rot="3210649">
            <a:off x="2309207" y="1333665"/>
            <a:ext cx="79348" cy="134594"/>
          </a:xfrm>
          <a:prstGeom prst="ellipse">
            <a:avLst/>
          </a:prstGeom>
          <a:solidFill>
            <a:srgbClr val="FFFF00">
              <a:alpha val="9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18" name="Oval 17"/>
          <p:cNvSpPr/>
          <p:nvPr/>
        </p:nvSpPr>
        <p:spPr>
          <a:xfrm rot="3210649">
            <a:off x="2231509" y="1108285"/>
            <a:ext cx="79348" cy="134594"/>
          </a:xfrm>
          <a:prstGeom prst="ellipse">
            <a:avLst/>
          </a:prstGeom>
          <a:solidFill>
            <a:srgbClr val="0000FF">
              <a:alpha val="9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19" name="Oval 18"/>
          <p:cNvSpPr/>
          <p:nvPr/>
        </p:nvSpPr>
        <p:spPr>
          <a:xfrm rot="3210649">
            <a:off x="2088195" y="797991"/>
            <a:ext cx="79348" cy="134594"/>
          </a:xfrm>
          <a:prstGeom prst="ellipse">
            <a:avLst/>
          </a:prstGeom>
          <a:solidFill>
            <a:srgbClr val="0000FF">
              <a:alpha val="9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7124885" y="3390762"/>
            <a:ext cx="904384" cy="864651"/>
            <a:chOff x="1090706" y="1933090"/>
            <a:chExt cx="507157" cy="532204"/>
          </a:xfrm>
          <a:gradFill flip="none" rotWithShape="1">
            <a:gsLst>
              <a:gs pos="100000">
                <a:schemeClr val="accent1"/>
              </a:gs>
              <a:gs pos="0">
                <a:srgbClr val="FFFFFF"/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23" name="Oval 22"/>
            <p:cNvSpPr/>
            <p:nvPr/>
          </p:nvSpPr>
          <p:spPr>
            <a:xfrm>
              <a:off x="1090706" y="1933090"/>
              <a:ext cx="507157" cy="532204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Avenir Black"/>
                <a:cs typeface="Avenir Black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1213085" y="2079207"/>
              <a:ext cx="276288" cy="269178"/>
            </a:xfrm>
            <a:prstGeom prst="ellipse">
              <a:avLst/>
            </a:prstGeom>
            <a:gradFill flip="none" rotWithShape="1">
              <a:gsLst>
                <a:gs pos="54000">
                  <a:schemeClr val="accent1"/>
                </a:gs>
                <a:gs pos="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Avenir Black"/>
                <a:cs typeface="Avenir Black"/>
              </a:endParaRPr>
            </a:p>
          </p:txBody>
        </p:sp>
      </p:grpSp>
      <p:sp>
        <p:nvSpPr>
          <p:cNvPr id="26" name="Oval 25"/>
          <p:cNvSpPr/>
          <p:nvPr/>
        </p:nvSpPr>
        <p:spPr>
          <a:xfrm rot="3210649">
            <a:off x="2658824" y="1304455"/>
            <a:ext cx="79348" cy="134594"/>
          </a:xfrm>
          <a:prstGeom prst="ellipse">
            <a:avLst/>
          </a:prstGeom>
          <a:solidFill>
            <a:schemeClr val="accent5">
              <a:alpha val="9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27" name="Oval 26"/>
          <p:cNvSpPr/>
          <p:nvPr/>
        </p:nvSpPr>
        <p:spPr>
          <a:xfrm rot="3210649">
            <a:off x="2219991" y="2032293"/>
            <a:ext cx="79348" cy="134594"/>
          </a:xfrm>
          <a:prstGeom prst="ellipse">
            <a:avLst/>
          </a:prstGeom>
          <a:solidFill>
            <a:srgbClr val="FFFF00">
              <a:alpha val="9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28" name="Oval 27"/>
          <p:cNvSpPr/>
          <p:nvPr/>
        </p:nvSpPr>
        <p:spPr>
          <a:xfrm rot="3210649">
            <a:off x="2302756" y="1777502"/>
            <a:ext cx="79348" cy="134594"/>
          </a:xfrm>
          <a:prstGeom prst="ellipse">
            <a:avLst/>
          </a:prstGeom>
          <a:solidFill>
            <a:srgbClr val="0000FF">
              <a:alpha val="9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29" name="Oval 28"/>
          <p:cNvSpPr/>
          <p:nvPr/>
        </p:nvSpPr>
        <p:spPr>
          <a:xfrm rot="3210649">
            <a:off x="2610406" y="900062"/>
            <a:ext cx="79348" cy="134594"/>
          </a:xfrm>
          <a:prstGeom prst="ellipse">
            <a:avLst/>
          </a:prstGeom>
          <a:solidFill>
            <a:srgbClr val="0000FF">
              <a:alpha val="9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30" name="Oval 29"/>
          <p:cNvSpPr/>
          <p:nvPr/>
        </p:nvSpPr>
        <p:spPr>
          <a:xfrm rot="3210649">
            <a:off x="2219991" y="1623247"/>
            <a:ext cx="79348" cy="134594"/>
          </a:xfrm>
          <a:prstGeom prst="ellipse">
            <a:avLst/>
          </a:prstGeom>
          <a:solidFill>
            <a:schemeClr val="accent5">
              <a:alpha val="9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31" name="Oval 30"/>
          <p:cNvSpPr/>
          <p:nvPr/>
        </p:nvSpPr>
        <p:spPr>
          <a:xfrm rot="3210649">
            <a:off x="2973216" y="1216348"/>
            <a:ext cx="79348" cy="134594"/>
          </a:xfrm>
          <a:prstGeom prst="ellipse">
            <a:avLst/>
          </a:prstGeom>
          <a:solidFill>
            <a:srgbClr val="FFFF00">
              <a:alpha val="9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32" name="Oval 31"/>
          <p:cNvSpPr/>
          <p:nvPr/>
        </p:nvSpPr>
        <p:spPr>
          <a:xfrm rot="3210649">
            <a:off x="1968925" y="2227824"/>
            <a:ext cx="79348" cy="134594"/>
          </a:xfrm>
          <a:prstGeom prst="ellipse">
            <a:avLst/>
          </a:prstGeom>
          <a:solidFill>
            <a:srgbClr val="0000FF">
              <a:alpha val="9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33" name="Oval 32"/>
          <p:cNvSpPr/>
          <p:nvPr/>
        </p:nvSpPr>
        <p:spPr>
          <a:xfrm rot="3210649">
            <a:off x="1205097" y="2155907"/>
            <a:ext cx="79348" cy="134594"/>
          </a:xfrm>
          <a:prstGeom prst="ellipse">
            <a:avLst/>
          </a:prstGeom>
          <a:solidFill>
            <a:srgbClr val="0000FF">
              <a:alpha val="9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34" name="Oval 33"/>
          <p:cNvSpPr/>
          <p:nvPr/>
        </p:nvSpPr>
        <p:spPr>
          <a:xfrm rot="3210649">
            <a:off x="2455010" y="1084935"/>
            <a:ext cx="79348" cy="134594"/>
          </a:xfrm>
          <a:prstGeom prst="ellipse">
            <a:avLst/>
          </a:prstGeom>
          <a:solidFill>
            <a:schemeClr val="accent5">
              <a:alpha val="9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35" name="Oval 34"/>
          <p:cNvSpPr/>
          <p:nvPr/>
        </p:nvSpPr>
        <p:spPr>
          <a:xfrm rot="3210649">
            <a:off x="2497293" y="1579790"/>
            <a:ext cx="79348" cy="134594"/>
          </a:xfrm>
          <a:prstGeom prst="ellipse">
            <a:avLst/>
          </a:prstGeom>
          <a:solidFill>
            <a:schemeClr val="accent5">
              <a:alpha val="9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36" name="Oval 35"/>
          <p:cNvSpPr/>
          <p:nvPr/>
        </p:nvSpPr>
        <p:spPr>
          <a:xfrm rot="3210649">
            <a:off x="1360492" y="2219823"/>
            <a:ext cx="79348" cy="134594"/>
          </a:xfrm>
          <a:prstGeom prst="ellipse">
            <a:avLst/>
          </a:prstGeom>
          <a:solidFill>
            <a:schemeClr val="accent5">
              <a:alpha val="9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37" name="Oval 36"/>
          <p:cNvSpPr/>
          <p:nvPr/>
        </p:nvSpPr>
        <p:spPr>
          <a:xfrm rot="3210649">
            <a:off x="893664" y="941102"/>
            <a:ext cx="79348" cy="134594"/>
          </a:xfrm>
          <a:prstGeom prst="ellipse">
            <a:avLst/>
          </a:prstGeom>
          <a:solidFill>
            <a:schemeClr val="accent5">
              <a:alpha val="9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38" name="Oval 37"/>
          <p:cNvSpPr/>
          <p:nvPr/>
        </p:nvSpPr>
        <p:spPr>
          <a:xfrm rot="3210649">
            <a:off x="495122" y="1528771"/>
            <a:ext cx="79348" cy="134594"/>
          </a:xfrm>
          <a:prstGeom prst="ellipse">
            <a:avLst/>
          </a:prstGeom>
          <a:solidFill>
            <a:schemeClr val="accent5">
              <a:alpha val="9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39" name="Oval 38"/>
          <p:cNvSpPr/>
          <p:nvPr/>
        </p:nvSpPr>
        <p:spPr>
          <a:xfrm rot="3210649">
            <a:off x="784052" y="1991046"/>
            <a:ext cx="79348" cy="134594"/>
          </a:xfrm>
          <a:prstGeom prst="ellipse">
            <a:avLst/>
          </a:prstGeom>
          <a:solidFill>
            <a:schemeClr val="accent5">
              <a:alpha val="9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40" name="Oval 39"/>
          <p:cNvSpPr/>
          <p:nvPr/>
        </p:nvSpPr>
        <p:spPr>
          <a:xfrm rot="3210649">
            <a:off x="1072379" y="809975"/>
            <a:ext cx="79348" cy="134594"/>
          </a:xfrm>
          <a:prstGeom prst="ellipse">
            <a:avLst/>
          </a:prstGeom>
          <a:solidFill>
            <a:srgbClr val="0000FF">
              <a:alpha val="9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41" name="Oval 40"/>
          <p:cNvSpPr/>
          <p:nvPr/>
        </p:nvSpPr>
        <p:spPr>
          <a:xfrm rot="3210649">
            <a:off x="569361" y="1715036"/>
            <a:ext cx="79348" cy="134594"/>
          </a:xfrm>
          <a:prstGeom prst="ellipse">
            <a:avLst/>
          </a:prstGeom>
          <a:solidFill>
            <a:srgbClr val="0000FF">
              <a:alpha val="9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42" name="Oval 41"/>
          <p:cNvSpPr/>
          <p:nvPr/>
        </p:nvSpPr>
        <p:spPr>
          <a:xfrm rot="3210649">
            <a:off x="1581225" y="2256609"/>
            <a:ext cx="79348" cy="134594"/>
          </a:xfrm>
          <a:prstGeom prst="ellipse">
            <a:avLst/>
          </a:prstGeom>
          <a:solidFill>
            <a:srgbClr val="FFFF00">
              <a:alpha val="9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43" name="Oval 42"/>
          <p:cNvSpPr/>
          <p:nvPr/>
        </p:nvSpPr>
        <p:spPr>
          <a:xfrm rot="3210649">
            <a:off x="668822" y="1856611"/>
            <a:ext cx="79348" cy="134594"/>
          </a:xfrm>
          <a:prstGeom prst="ellipse">
            <a:avLst/>
          </a:prstGeom>
          <a:solidFill>
            <a:srgbClr val="FFFF00">
              <a:alpha val="9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44" name="Oval 43"/>
          <p:cNvSpPr/>
          <p:nvPr/>
        </p:nvSpPr>
        <p:spPr>
          <a:xfrm rot="3210649">
            <a:off x="936452" y="2112086"/>
            <a:ext cx="79348" cy="134594"/>
          </a:xfrm>
          <a:prstGeom prst="ellipse">
            <a:avLst/>
          </a:prstGeom>
          <a:solidFill>
            <a:schemeClr val="accent5">
              <a:alpha val="9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45" name="Oval 44"/>
          <p:cNvSpPr/>
          <p:nvPr/>
        </p:nvSpPr>
        <p:spPr>
          <a:xfrm rot="3210649">
            <a:off x="689909" y="1111258"/>
            <a:ext cx="79348" cy="134594"/>
          </a:xfrm>
          <a:prstGeom prst="ellipse">
            <a:avLst/>
          </a:prstGeom>
          <a:solidFill>
            <a:srgbClr val="0000FF">
              <a:alpha val="9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46" name="Oval 45"/>
          <p:cNvSpPr/>
          <p:nvPr/>
        </p:nvSpPr>
        <p:spPr>
          <a:xfrm rot="3210649">
            <a:off x="591123" y="1278795"/>
            <a:ext cx="79348" cy="134594"/>
          </a:xfrm>
          <a:prstGeom prst="ellipse">
            <a:avLst/>
          </a:prstGeom>
          <a:solidFill>
            <a:srgbClr val="FFFF00">
              <a:alpha val="9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47" name="Oval 46"/>
          <p:cNvSpPr/>
          <p:nvPr/>
        </p:nvSpPr>
        <p:spPr>
          <a:xfrm rot="3210649">
            <a:off x="3609620" y="1134961"/>
            <a:ext cx="79348" cy="134594"/>
          </a:xfrm>
          <a:prstGeom prst="ellipse">
            <a:avLst/>
          </a:prstGeom>
          <a:solidFill>
            <a:srgbClr val="FFFF00">
              <a:alpha val="9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48" name="Oval 47"/>
          <p:cNvSpPr/>
          <p:nvPr/>
        </p:nvSpPr>
        <p:spPr>
          <a:xfrm rot="3210649">
            <a:off x="1683468" y="695763"/>
            <a:ext cx="79348" cy="134594"/>
          </a:xfrm>
          <a:prstGeom prst="ellipse">
            <a:avLst/>
          </a:prstGeom>
          <a:solidFill>
            <a:srgbClr val="FFFF00">
              <a:alpha val="9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49" name="Oval 48"/>
          <p:cNvSpPr/>
          <p:nvPr/>
        </p:nvSpPr>
        <p:spPr>
          <a:xfrm rot="3210649">
            <a:off x="534514" y="870623"/>
            <a:ext cx="79348" cy="134594"/>
          </a:xfrm>
          <a:prstGeom prst="ellipse">
            <a:avLst/>
          </a:prstGeom>
          <a:solidFill>
            <a:schemeClr val="accent5">
              <a:alpha val="9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50" name="Oval 49"/>
          <p:cNvSpPr/>
          <p:nvPr/>
        </p:nvSpPr>
        <p:spPr>
          <a:xfrm rot="3210649">
            <a:off x="417424" y="1206878"/>
            <a:ext cx="79348" cy="134594"/>
          </a:xfrm>
          <a:prstGeom prst="ellipse">
            <a:avLst/>
          </a:prstGeom>
          <a:solidFill>
            <a:schemeClr val="accent5">
              <a:alpha val="9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51" name="Oval 50"/>
          <p:cNvSpPr/>
          <p:nvPr/>
        </p:nvSpPr>
        <p:spPr>
          <a:xfrm rot="3210649">
            <a:off x="421806" y="1968985"/>
            <a:ext cx="79348" cy="134594"/>
          </a:xfrm>
          <a:prstGeom prst="ellipse">
            <a:avLst/>
          </a:prstGeom>
          <a:solidFill>
            <a:schemeClr val="accent5">
              <a:alpha val="9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52" name="Oval 51"/>
          <p:cNvSpPr/>
          <p:nvPr/>
        </p:nvSpPr>
        <p:spPr>
          <a:xfrm rot="3210649">
            <a:off x="718345" y="2181919"/>
            <a:ext cx="79348" cy="134594"/>
          </a:xfrm>
          <a:prstGeom prst="ellipse">
            <a:avLst/>
          </a:prstGeom>
          <a:solidFill>
            <a:schemeClr val="accent5">
              <a:alpha val="9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53" name="Oval 52"/>
          <p:cNvSpPr/>
          <p:nvPr/>
        </p:nvSpPr>
        <p:spPr>
          <a:xfrm rot="3210649">
            <a:off x="1026700" y="2306362"/>
            <a:ext cx="79348" cy="134594"/>
          </a:xfrm>
          <a:prstGeom prst="ellipse">
            <a:avLst/>
          </a:prstGeom>
          <a:solidFill>
            <a:schemeClr val="accent5">
              <a:alpha val="9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54" name="Oval 53"/>
          <p:cNvSpPr/>
          <p:nvPr/>
        </p:nvSpPr>
        <p:spPr>
          <a:xfrm rot="3210649">
            <a:off x="3305009" y="1144430"/>
            <a:ext cx="79348" cy="134594"/>
          </a:xfrm>
          <a:prstGeom prst="ellipse">
            <a:avLst/>
          </a:prstGeom>
          <a:solidFill>
            <a:srgbClr val="FFFF00">
              <a:alpha val="9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55" name="Oval 54"/>
          <p:cNvSpPr/>
          <p:nvPr/>
        </p:nvSpPr>
        <p:spPr>
          <a:xfrm rot="3210649">
            <a:off x="2455156" y="1929902"/>
            <a:ext cx="79348" cy="134594"/>
          </a:xfrm>
          <a:prstGeom prst="ellipse">
            <a:avLst/>
          </a:prstGeom>
          <a:solidFill>
            <a:srgbClr val="0000FF">
              <a:alpha val="9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56" name="Oval 55"/>
          <p:cNvSpPr/>
          <p:nvPr/>
        </p:nvSpPr>
        <p:spPr>
          <a:xfrm rot="3210649">
            <a:off x="2649693" y="1732190"/>
            <a:ext cx="79348" cy="134594"/>
          </a:xfrm>
          <a:prstGeom prst="ellipse">
            <a:avLst/>
          </a:prstGeom>
          <a:solidFill>
            <a:schemeClr val="accent5">
              <a:alpha val="9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57" name="Oval 56"/>
          <p:cNvSpPr/>
          <p:nvPr/>
        </p:nvSpPr>
        <p:spPr>
          <a:xfrm rot="3210649">
            <a:off x="2963624" y="1609255"/>
            <a:ext cx="79348" cy="134594"/>
          </a:xfrm>
          <a:prstGeom prst="ellipse">
            <a:avLst/>
          </a:prstGeom>
          <a:solidFill>
            <a:schemeClr val="accent5">
              <a:alpha val="9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58" name="Oval 57"/>
          <p:cNvSpPr/>
          <p:nvPr/>
        </p:nvSpPr>
        <p:spPr>
          <a:xfrm rot="3210649">
            <a:off x="2724395" y="1447076"/>
            <a:ext cx="79348" cy="134594"/>
          </a:xfrm>
          <a:prstGeom prst="ellipse">
            <a:avLst/>
          </a:prstGeom>
          <a:solidFill>
            <a:srgbClr val="FFFF00">
              <a:alpha val="9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59" name="Oval 58"/>
          <p:cNvSpPr/>
          <p:nvPr/>
        </p:nvSpPr>
        <p:spPr>
          <a:xfrm rot="3210649">
            <a:off x="3316037" y="971980"/>
            <a:ext cx="79348" cy="134594"/>
          </a:xfrm>
          <a:prstGeom prst="ellipse">
            <a:avLst/>
          </a:prstGeom>
          <a:solidFill>
            <a:schemeClr val="accent5">
              <a:alpha val="9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60" name="Oval 59"/>
          <p:cNvSpPr/>
          <p:nvPr/>
        </p:nvSpPr>
        <p:spPr>
          <a:xfrm rot="3210649">
            <a:off x="3050913" y="1391588"/>
            <a:ext cx="79348" cy="134594"/>
          </a:xfrm>
          <a:prstGeom prst="ellipse">
            <a:avLst/>
          </a:prstGeom>
          <a:solidFill>
            <a:srgbClr val="0000FF">
              <a:alpha val="9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61" name="Oval 60"/>
          <p:cNvSpPr/>
          <p:nvPr/>
        </p:nvSpPr>
        <p:spPr>
          <a:xfrm rot="3210649">
            <a:off x="2820445" y="1004451"/>
            <a:ext cx="79348" cy="134594"/>
          </a:xfrm>
          <a:prstGeom prst="ellipse">
            <a:avLst/>
          </a:prstGeom>
          <a:solidFill>
            <a:srgbClr val="0000FF">
              <a:alpha val="9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62" name="Oval 61"/>
          <p:cNvSpPr/>
          <p:nvPr/>
        </p:nvSpPr>
        <p:spPr>
          <a:xfrm rot="3210649">
            <a:off x="4061080" y="1921334"/>
            <a:ext cx="79348" cy="134594"/>
          </a:xfrm>
          <a:prstGeom prst="ellipse">
            <a:avLst/>
          </a:prstGeom>
          <a:solidFill>
            <a:srgbClr val="FFFF00">
              <a:alpha val="9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63" name="Oval 62"/>
          <p:cNvSpPr/>
          <p:nvPr/>
        </p:nvSpPr>
        <p:spPr>
          <a:xfrm rot="3210649">
            <a:off x="3867833" y="1004117"/>
            <a:ext cx="79348" cy="134594"/>
          </a:xfrm>
          <a:prstGeom prst="ellipse">
            <a:avLst/>
          </a:prstGeom>
          <a:solidFill>
            <a:schemeClr val="accent5">
              <a:alpha val="9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64" name="Oval 63"/>
          <p:cNvSpPr/>
          <p:nvPr/>
        </p:nvSpPr>
        <p:spPr>
          <a:xfrm rot="3210649">
            <a:off x="3743794" y="1435957"/>
            <a:ext cx="79348" cy="134594"/>
          </a:xfrm>
          <a:prstGeom prst="ellipse">
            <a:avLst/>
          </a:prstGeom>
          <a:solidFill>
            <a:srgbClr val="0000FF">
              <a:alpha val="9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65" name="Right Arrow 64"/>
          <p:cNvSpPr/>
          <p:nvPr/>
        </p:nvSpPr>
        <p:spPr>
          <a:xfrm rot="3927912">
            <a:off x="6982220" y="2973572"/>
            <a:ext cx="596183" cy="369230"/>
          </a:xfrm>
          <a:prstGeom prst="rightArrow">
            <a:avLst>
              <a:gd name="adj1" fmla="val 37593"/>
              <a:gd name="adj2" fmla="val 50000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-93123" y="2767926"/>
            <a:ext cx="163632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b="1" dirty="0" smtClean="0">
                <a:solidFill>
                  <a:prstClr val="black"/>
                </a:solidFill>
                <a:latin typeface="Avenir Black"/>
                <a:cs typeface="Avenir Black"/>
              </a:rPr>
              <a:t>Immunogenic Cell Death</a:t>
            </a:r>
            <a:endParaRPr lang="en-US" sz="1600" b="1" dirty="0">
              <a:solidFill>
                <a:prstClr val="black"/>
              </a:solidFill>
              <a:latin typeface="Avenir Black"/>
              <a:cs typeface="Avenir Black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67034" y="433392"/>
            <a:ext cx="22711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b="1" dirty="0" smtClean="0">
                <a:solidFill>
                  <a:prstClr val="black"/>
                </a:solidFill>
                <a:latin typeface="Avenir Black"/>
                <a:cs typeface="Avenir Black"/>
              </a:rPr>
              <a:t>Dying Tumor Cell</a:t>
            </a:r>
            <a:endParaRPr lang="en-US" sz="1600" b="1" dirty="0">
              <a:solidFill>
                <a:prstClr val="black"/>
              </a:solidFill>
              <a:latin typeface="Avenir Black"/>
              <a:cs typeface="Avenir Black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907269" y="610635"/>
            <a:ext cx="22711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b="1" dirty="0" smtClean="0">
                <a:solidFill>
                  <a:srgbClr val="0000FF"/>
                </a:solidFill>
                <a:latin typeface="Avenir Black"/>
                <a:cs typeface="Avenir Black"/>
              </a:rPr>
              <a:t>DAMPs</a:t>
            </a:r>
            <a:endParaRPr lang="en-US" sz="1600" b="1" dirty="0">
              <a:solidFill>
                <a:srgbClr val="0000FF"/>
              </a:solidFill>
              <a:latin typeface="Avenir Black"/>
              <a:cs typeface="Avenir Black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655588" y="-812905"/>
            <a:ext cx="251826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b="1" dirty="0" smtClean="0">
                <a:solidFill>
                  <a:prstClr val="black"/>
                </a:solidFill>
                <a:latin typeface="Avenir Black"/>
                <a:cs typeface="Avenir Black"/>
              </a:rPr>
              <a:t>Immature </a:t>
            </a:r>
          </a:p>
          <a:p>
            <a:pPr algn="ctr" defTabSz="914400"/>
            <a:r>
              <a:rPr lang="en-US" sz="1600" b="1" dirty="0" smtClean="0">
                <a:solidFill>
                  <a:prstClr val="black"/>
                </a:solidFill>
                <a:latin typeface="Avenir Black"/>
                <a:cs typeface="Avenir Black"/>
              </a:rPr>
              <a:t>Dendritic Cell</a:t>
            </a:r>
            <a:endParaRPr lang="en-US" sz="1600" b="1" dirty="0">
              <a:solidFill>
                <a:prstClr val="black"/>
              </a:solidFill>
              <a:latin typeface="Avenir Black"/>
              <a:cs typeface="Avenir Black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685006" y="1041278"/>
            <a:ext cx="251826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b="1" dirty="0" smtClean="0">
                <a:solidFill>
                  <a:prstClr val="black"/>
                </a:solidFill>
                <a:latin typeface="Avenir Black"/>
                <a:cs typeface="Avenir Black"/>
              </a:rPr>
              <a:t>Mature </a:t>
            </a:r>
          </a:p>
          <a:p>
            <a:pPr algn="ctr" defTabSz="914400"/>
            <a:r>
              <a:rPr lang="en-US" sz="1600" b="1" dirty="0" smtClean="0">
                <a:solidFill>
                  <a:prstClr val="black"/>
                </a:solidFill>
                <a:latin typeface="Avenir Black"/>
                <a:cs typeface="Avenir Black"/>
              </a:rPr>
              <a:t>Dendritic Cell</a:t>
            </a:r>
            <a:endParaRPr lang="en-US" sz="1600" b="1" dirty="0">
              <a:solidFill>
                <a:prstClr val="black"/>
              </a:solidFill>
              <a:latin typeface="Avenir Black"/>
              <a:cs typeface="Avenir Black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033273" y="3250095"/>
            <a:ext cx="251826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dirty="0">
                <a:solidFill>
                  <a:prstClr val="black"/>
                </a:solidFill>
                <a:latin typeface="Avenir Black"/>
                <a:cs typeface="Avenir Black"/>
              </a:rPr>
              <a:t>N</a:t>
            </a:r>
            <a:r>
              <a:rPr lang="en-US" sz="1600" dirty="0" smtClean="0">
                <a:solidFill>
                  <a:prstClr val="black"/>
                </a:solidFill>
                <a:latin typeface="Avenir Black"/>
                <a:cs typeface="Avenir Black"/>
              </a:rPr>
              <a:t>aïve </a:t>
            </a:r>
          </a:p>
          <a:p>
            <a:pPr algn="ctr" defTabSz="914400"/>
            <a:r>
              <a:rPr lang="en-US" sz="1600" b="1" dirty="0" smtClean="0">
                <a:solidFill>
                  <a:prstClr val="black"/>
                </a:solidFill>
                <a:latin typeface="Avenir Black"/>
                <a:cs typeface="Avenir Black"/>
              </a:rPr>
              <a:t>T-cell</a:t>
            </a:r>
            <a:endParaRPr lang="en-US" sz="1600" b="1" dirty="0">
              <a:solidFill>
                <a:prstClr val="black"/>
              </a:solidFill>
              <a:latin typeface="Avenir Black"/>
              <a:cs typeface="Avenir Black"/>
            </a:endParaRPr>
          </a:p>
        </p:txBody>
      </p:sp>
      <p:grpSp>
        <p:nvGrpSpPr>
          <p:cNvPr id="73" name="Group 72"/>
          <p:cNvGrpSpPr/>
          <p:nvPr/>
        </p:nvGrpSpPr>
        <p:grpSpPr>
          <a:xfrm>
            <a:off x="5028681" y="4955202"/>
            <a:ext cx="904384" cy="864651"/>
            <a:chOff x="1090706" y="1933090"/>
            <a:chExt cx="507157" cy="532204"/>
          </a:xfrm>
          <a:gradFill flip="none" rotWithShape="1">
            <a:gsLst>
              <a:gs pos="100000">
                <a:schemeClr val="bg2">
                  <a:lumMod val="50000"/>
                </a:schemeClr>
              </a:gs>
              <a:gs pos="0">
                <a:schemeClr val="bg2"/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74" name="Oval 73"/>
            <p:cNvSpPr/>
            <p:nvPr/>
          </p:nvSpPr>
          <p:spPr>
            <a:xfrm>
              <a:off x="1090706" y="1933090"/>
              <a:ext cx="507157" cy="532204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Avenir Black"/>
                <a:cs typeface="Avenir Black"/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1213085" y="2079207"/>
              <a:ext cx="276288" cy="269178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Avenir Black"/>
                <a:cs typeface="Avenir Black"/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5633273" y="4760267"/>
            <a:ext cx="904384" cy="864651"/>
            <a:chOff x="1090706" y="1933090"/>
            <a:chExt cx="507157" cy="532204"/>
          </a:xfrm>
          <a:gradFill flip="none" rotWithShape="1">
            <a:gsLst>
              <a:gs pos="100000">
                <a:schemeClr val="bg2">
                  <a:lumMod val="50000"/>
                </a:schemeClr>
              </a:gs>
              <a:gs pos="0">
                <a:schemeClr val="bg2"/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77" name="Oval 76"/>
            <p:cNvSpPr/>
            <p:nvPr/>
          </p:nvSpPr>
          <p:spPr>
            <a:xfrm>
              <a:off x="1090706" y="1933090"/>
              <a:ext cx="507157" cy="532204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Avenir Black"/>
                <a:cs typeface="Avenir Black"/>
              </a:endParaRPr>
            </a:p>
          </p:txBody>
        </p:sp>
        <p:sp>
          <p:nvSpPr>
            <p:cNvPr id="78" name="Oval 77"/>
            <p:cNvSpPr/>
            <p:nvPr/>
          </p:nvSpPr>
          <p:spPr>
            <a:xfrm>
              <a:off x="1213085" y="2079207"/>
              <a:ext cx="276288" cy="269178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Avenir Black"/>
                <a:cs typeface="Avenir Black"/>
              </a:endParaRP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5539747" y="5434981"/>
            <a:ext cx="904384" cy="864651"/>
            <a:chOff x="1090706" y="1933090"/>
            <a:chExt cx="507157" cy="532204"/>
          </a:xfrm>
          <a:gradFill flip="none" rotWithShape="1">
            <a:gsLst>
              <a:gs pos="100000">
                <a:schemeClr val="bg2">
                  <a:lumMod val="50000"/>
                </a:schemeClr>
              </a:gs>
              <a:gs pos="0">
                <a:schemeClr val="bg2"/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80" name="Oval 79"/>
            <p:cNvSpPr/>
            <p:nvPr/>
          </p:nvSpPr>
          <p:spPr>
            <a:xfrm>
              <a:off x="1090706" y="1933090"/>
              <a:ext cx="507157" cy="532204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Avenir Black"/>
                <a:cs typeface="Avenir Black"/>
              </a:endParaRPr>
            </a:p>
          </p:txBody>
        </p:sp>
        <p:sp>
          <p:nvSpPr>
            <p:cNvPr id="81" name="Oval 80"/>
            <p:cNvSpPr/>
            <p:nvPr/>
          </p:nvSpPr>
          <p:spPr>
            <a:xfrm>
              <a:off x="1213085" y="2079207"/>
              <a:ext cx="276288" cy="269178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Avenir Black"/>
                <a:cs typeface="Avenir Black"/>
              </a:endParaRP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6259580" y="5158558"/>
            <a:ext cx="904384" cy="864651"/>
            <a:chOff x="1090706" y="1933090"/>
            <a:chExt cx="507157" cy="532204"/>
          </a:xfrm>
          <a:gradFill flip="none" rotWithShape="1">
            <a:gsLst>
              <a:gs pos="100000">
                <a:schemeClr val="bg2">
                  <a:lumMod val="50000"/>
                </a:schemeClr>
              </a:gs>
              <a:gs pos="0">
                <a:schemeClr val="bg2"/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83" name="Oval 82"/>
            <p:cNvSpPr/>
            <p:nvPr/>
          </p:nvSpPr>
          <p:spPr>
            <a:xfrm>
              <a:off x="1090706" y="1933090"/>
              <a:ext cx="507157" cy="532204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Avenir Black"/>
                <a:cs typeface="Avenir Black"/>
              </a:endParaRPr>
            </a:p>
          </p:txBody>
        </p:sp>
        <p:sp>
          <p:nvSpPr>
            <p:cNvPr id="84" name="Oval 83"/>
            <p:cNvSpPr/>
            <p:nvPr/>
          </p:nvSpPr>
          <p:spPr>
            <a:xfrm>
              <a:off x="1213085" y="2079207"/>
              <a:ext cx="276288" cy="269178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Avenir Black"/>
                <a:cs typeface="Avenir Black"/>
              </a:endParaRP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4728159" y="5590883"/>
            <a:ext cx="904384" cy="864651"/>
            <a:chOff x="1090706" y="1933090"/>
            <a:chExt cx="507157" cy="532204"/>
          </a:xfrm>
          <a:gradFill flip="none" rotWithShape="1">
            <a:gsLst>
              <a:gs pos="100000">
                <a:schemeClr val="bg2">
                  <a:lumMod val="50000"/>
                </a:schemeClr>
              </a:gs>
              <a:gs pos="0">
                <a:schemeClr val="bg2"/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86" name="Oval 85"/>
            <p:cNvSpPr/>
            <p:nvPr/>
          </p:nvSpPr>
          <p:spPr>
            <a:xfrm>
              <a:off x="1090706" y="1933090"/>
              <a:ext cx="507157" cy="532204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Avenir Black"/>
                <a:cs typeface="Avenir Black"/>
              </a:endParaRPr>
            </a:p>
          </p:txBody>
        </p:sp>
        <p:sp>
          <p:nvSpPr>
            <p:cNvPr id="87" name="Oval 86"/>
            <p:cNvSpPr/>
            <p:nvPr/>
          </p:nvSpPr>
          <p:spPr>
            <a:xfrm>
              <a:off x="1213085" y="2079207"/>
              <a:ext cx="276288" cy="269178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Avenir Black"/>
                <a:cs typeface="Avenir Black"/>
              </a:endParaRPr>
            </a:p>
          </p:txBody>
        </p:sp>
      </p:grpSp>
      <p:sp>
        <p:nvSpPr>
          <p:cNvPr id="88" name="TextBox 87"/>
          <p:cNvSpPr txBox="1"/>
          <p:nvPr/>
        </p:nvSpPr>
        <p:spPr>
          <a:xfrm>
            <a:off x="1254875" y="4183988"/>
            <a:ext cx="132275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b="1" dirty="0" smtClean="0">
                <a:solidFill>
                  <a:prstClr val="black"/>
                </a:solidFill>
                <a:latin typeface="Avenir Black"/>
                <a:cs typeface="Avenir Black"/>
              </a:rPr>
              <a:t>Necrotic tumor cells</a:t>
            </a:r>
            <a:endParaRPr lang="en-US" sz="1600" b="1" dirty="0">
              <a:solidFill>
                <a:prstClr val="black"/>
              </a:solidFill>
              <a:latin typeface="Avenir Black"/>
              <a:cs typeface="Avenir Black"/>
            </a:endParaRPr>
          </a:p>
        </p:txBody>
      </p:sp>
      <p:grpSp>
        <p:nvGrpSpPr>
          <p:cNvPr id="89" name="Group 88"/>
          <p:cNvGrpSpPr/>
          <p:nvPr/>
        </p:nvGrpSpPr>
        <p:grpSpPr>
          <a:xfrm rot="3210649">
            <a:off x="1777279" y="2561597"/>
            <a:ext cx="430273" cy="412660"/>
            <a:chOff x="2644736" y="727639"/>
            <a:chExt cx="596175" cy="608571"/>
          </a:xfrm>
        </p:grpSpPr>
        <p:sp>
          <p:nvSpPr>
            <p:cNvPr id="90" name="Freeform 89"/>
            <p:cNvSpPr/>
            <p:nvPr/>
          </p:nvSpPr>
          <p:spPr>
            <a:xfrm>
              <a:off x="2644736" y="727639"/>
              <a:ext cx="596175" cy="608571"/>
            </a:xfrm>
            <a:custGeom>
              <a:avLst/>
              <a:gdLst>
                <a:gd name="connsiteX0" fmla="*/ 477122 w 596175"/>
                <a:gd name="connsiteY0" fmla="*/ 92609 h 608571"/>
                <a:gd name="connsiteX1" fmla="*/ 477122 w 596175"/>
                <a:gd name="connsiteY1" fmla="*/ 92609 h 608571"/>
                <a:gd name="connsiteX2" fmla="*/ 384524 w 596175"/>
                <a:gd name="connsiteY2" fmla="*/ 26460 h 608571"/>
                <a:gd name="connsiteX3" fmla="*/ 278698 w 596175"/>
                <a:gd name="connsiteY3" fmla="*/ 0 h 608571"/>
                <a:gd name="connsiteX4" fmla="*/ 146416 w 596175"/>
                <a:gd name="connsiteY4" fmla="*/ 13230 h 608571"/>
                <a:gd name="connsiteX5" fmla="*/ 80275 w 596175"/>
                <a:gd name="connsiteY5" fmla="*/ 79379 h 608571"/>
                <a:gd name="connsiteX6" fmla="*/ 40591 w 596175"/>
                <a:gd name="connsiteY6" fmla="*/ 119068 h 608571"/>
                <a:gd name="connsiteX7" fmla="*/ 27362 w 596175"/>
                <a:gd name="connsiteY7" fmla="*/ 171988 h 608571"/>
                <a:gd name="connsiteX8" fmla="*/ 906 w 596175"/>
                <a:gd name="connsiteY8" fmla="*/ 211677 h 608571"/>
                <a:gd name="connsiteX9" fmla="*/ 14134 w 596175"/>
                <a:gd name="connsiteY9" fmla="*/ 502733 h 608571"/>
                <a:gd name="connsiteX10" fmla="*/ 27362 w 596175"/>
                <a:gd name="connsiteY10" fmla="*/ 542422 h 608571"/>
                <a:gd name="connsiteX11" fmla="*/ 67047 w 596175"/>
                <a:gd name="connsiteY11" fmla="*/ 568882 h 608571"/>
                <a:gd name="connsiteX12" fmla="*/ 106732 w 596175"/>
                <a:gd name="connsiteY12" fmla="*/ 608571 h 608571"/>
                <a:gd name="connsiteX13" fmla="*/ 318383 w 596175"/>
                <a:gd name="connsiteY13" fmla="*/ 595341 h 608571"/>
                <a:gd name="connsiteX14" fmla="*/ 397752 w 596175"/>
                <a:gd name="connsiteY14" fmla="*/ 515963 h 608571"/>
                <a:gd name="connsiteX15" fmla="*/ 437437 w 596175"/>
                <a:gd name="connsiteY15" fmla="*/ 489503 h 608571"/>
                <a:gd name="connsiteX16" fmla="*/ 516806 w 596175"/>
                <a:gd name="connsiteY16" fmla="*/ 436584 h 608571"/>
                <a:gd name="connsiteX17" fmla="*/ 543263 w 596175"/>
                <a:gd name="connsiteY17" fmla="*/ 410124 h 608571"/>
                <a:gd name="connsiteX18" fmla="*/ 582947 w 596175"/>
                <a:gd name="connsiteY18" fmla="*/ 383665 h 608571"/>
                <a:gd name="connsiteX19" fmla="*/ 596175 w 596175"/>
                <a:gd name="connsiteY19" fmla="*/ 343975 h 608571"/>
                <a:gd name="connsiteX20" fmla="*/ 582947 w 596175"/>
                <a:gd name="connsiteY20" fmla="*/ 198447 h 608571"/>
                <a:gd name="connsiteX21" fmla="*/ 569719 w 596175"/>
                <a:gd name="connsiteY21" fmla="*/ 158758 h 608571"/>
                <a:gd name="connsiteX22" fmla="*/ 530034 w 596175"/>
                <a:gd name="connsiteY22" fmla="*/ 132298 h 608571"/>
                <a:gd name="connsiteX23" fmla="*/ 450665 w 596175"/>
                <a:gd name="connsiteY23" fmla="*/ 105839 h 608571"/>
                <a:gd name="connsiteX24" fmla="*/ 410980 w 596175"/>
                <a:gd name="connsiteY24" fmla="*/ 52919 h 608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96175" h="608571">
                  <a:moveTo>
                    <a:pt x="477122" y="92609"/>
                  </a:moveTo>
                  <a:lnTo>
                    <a:pt x="477122" y="92609"/>
                  </a:lnTo>
                  <a:cubicBezTo>
                    <a:pt x="446256" y="70559"/>
                    <a:pt x="417050" y="45978"/>
                    <a:pt x="384524" y="26460"/>
                  </a:cubicBezTo>
                  <a:cubicBezTo>
                    <a:pt x="364186" y="14256"/>
                    <a:pt x="292925" y="2846"/>
                    <a:pt x="278698" y="0"/>
                  </a:cubicBezTo>
                  <a:cubicBezTo>
                    <a:pt x="234604" y="4410"/>
                    <a:pt x="189595" y="3264"/>
                    <a:pt x="146416" y="13230"/>
                  </a:cubicBezTo>
                  <a:cubicBezTo>
                    <a:pt x="106384" y="22469"/>
                    <a:pt x="102669" y="52504"/>
                    <a:pt x="80275" y="79379"/>
                  </a:cubicBezTo>
                  <a:cubicBezTo>
                    <a:pt x="68299" y="93752"/>
                    <a:pt x="53819" y="105838"/>
                    <a:pt x="40591" y="119068"/>
                  </a:cubicBezTo>
                  <a:cubicBezTo>
                    <a:pt x="36181" y="136708"/>
                    <a:pt x="34524" y="155275"/>
                    <a:pt x="27362" y="171988"/>
                  </a:cubicBezTo>
                  <a:cubicBezTo>
                    <a:pt x="21100" y="186602"/>
                    <a:pt x="1541" y="195790"/>
                    <a:pt x="906" y="211677"/>
                  </a:cubicBezTo>
                  <a:cubicBezTo>
                    <a:pt x="-2975" y="308718"/>
                    <a:pt x="6390" y="405923"/>
                    <a:pt x="14134" y="502733"/>
                  </a:cubicBezTo>
                  <a:cubicBezTo>
                    <a:pt x="15246" y="516634"/>
                    <a:pt x="18651" y="531532"/>
                    <a:pt x="27362" y="542422"/>
                  </a:cubicBezTo>
                  <a:cubicBezTo>
                    <a:pt x="37293" y="554838"/>
                    <a:pt x="54834" y="558703"/>
                    <a:pt x="67047" y="568882"/>
                  </a:cubicBezTo>
                  <a:cubicBezTo>
                    <a:pt x="81419" y="580860"/>
                    <a:pt x="93504" y="595341"/>
                    <a:pt x="106732" y="608571"/>
                  </a:cubicBezTo>
                  <a:cubicBezTo>
                    <a:pt x="177282" y="604161"/>
                    <a:pt x="249068" y="609206"/>
                    <a:pt x="318383" y="595341"/>
                  </a:cubicBezTo>
                  <a:cubicBezTo>
                    <a:pt x="372422" y="584532"/>
                    <a:pt x="367427" y="546292"/>
                    <a:pt x="397752" y="515963"/>
                  </a:cubicBezTo>
                  <a:cubicBezTo>
                    <a:pt x="408994" y="504720"/>
                    <a:pt x="425224" y="499682"/>
                    <a:pt x="437437" y="489503"/>
                  </a:cubicBezTo>
                  <a:cubicBezTo>
                    <a:pt x="503495" y="434448"/>
                    <a:pt x="447065" y="459834"/>
                    <a:pt x="516806" y="436584"/>
                  </a:cubicBezTo>
                  <a:cubicBezTo>
                    <a:pt x="525625" y="427764"/>
                    <a:pt x="533524" y="417916"/>
                    <a:pt x="543263" y="410124"/>
                  </a:cubicBezTo>
                  <a:cubicBezTo>
                    <a:pt x="555677" y="400191"/>
                    <a:pt x="573016" y="396080"/>
                    <a:pt x="582947" y="383665"/>
                  </a:cubicBezTo>
                  <a:cubicBezTo>
                    <a:pt x="591658" y="372775"/>
                    <a:pt x="591766" y="357205"/>
                    <a:pt x="596175" y="343975"/>
                  </a:cubicBezTo>
                  <a:cubicBezTo>
                    <a:pt x="591766" y="295466"/>
                    <a:pt x="589835" y="246667"/>
                    <a:pt x="582947" y="198447"/>
                  </a:cubicBezTo>
                  <a:cubicBezTo>
                    <a:pt x="580975" y="184642"/>
                    <a:pt x="578430" y="169648"/>
                    <a:pt x="569719" y="158758"/>
                  </a:cubicBezTo>
                  <a:cubicBezTo>
                    <a:pt x="559788" y="146342"/>
                    <a:pt x="544562" y="138756"/>
                    <a:pt x="530034" y="132298"/>
                  </a:cubicBezTo>
                  <a:cubicBezTo>
                    <a:pt x="504550" y="120971"/>
                    <a:pt x="450665" y="105839"/>
                    <a:pt x="450665" y="105839"/>
                  </a:cubicBezTo>
                  <a:cubicBezTo>
                    <a:pt x="420750" y="60960"/>
                    <a:pt x="435451" y="77392"/>
                    <a:pt x="410980" y="52919"/>
                  </a:cubicBezTo>
                </a:path>
              </a:pathLst>
            </a:custGeom>
            <a:gradFill flip="none" rotWithShape="1">
              <a:gsLst>
                <a:gs pos="100000">
                  <a:schemeClr val="bg2">
                    <a:lumMod val="75000"/>
                  </a:schemeClr>
                </a:gs>
                <a:gs pos="21000">
                  <a:schemeClr val="tx1">
                    <a:lumMod val="50000"/>
                    <a:lumOff val="5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black"/>
                </a:solidFill>
                <a:latin typeface="Avenir Black"/>
                <a:cs typeface="Avenir Black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2816820" y="897899"/>
              <a:ext cx="225668" cy="266323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50000"/>
                    <a:lumOff val="50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Avenir Black"/>
                <a:cs typeface="Avenir Black"/>
              </a:endParaRPr>
            </a:p>
          </p:txBody>
        </p:sp>
      </p:grpSp>
      <p:grpSp>
        <p:nvGrpSpPr>
          <p:cNvPr id="92" name="Group 91"/>
          <p:cNvGrpSpPr/>
          <p:nvPr/>
        </p:nvGrpSpPr>
        <p:grpSpPr>
          <a:xfrm rot="288897">
            <a:off x="1632054" y="3158813"/>
            <a:ext cx="405365" cy="320895"/>
            <a:chOff x="2644736" y="727639"/>
            <a:chExt cx="596175" cy="608571"/>
          </a:xfrm>
        </p:grpSpPr>
        <p:sp>
          <p:nvSpPr>
            <p:cNvPr id="93" name="Freeform 92"/>
            <p:cNvSpPr/>
            <p:nvPr/>
          </p:nvSpPr>
          <p:spPr>
            <a:xfrm>
              <a:off x="2644736" y="727639"/>
              <a:ext cx="596175" cy="608571"/>
            </a:xfrm>
            <a:custGeom>
              <a:avLst/>
              <a:gdLst>
                <a:gd name="connsiteX0" fmla="*/ 477122 w 596175"/>
                <a:gd name="connsiteY0" fmla="*/ 92609 h 608571"/>
                <a:gd name="connsiteX1" fmla="*/ 477122 w 596175"/>
                <a:gd name="connsiteY1" fmla="*/ 92609 h 608571"/>
                <a:gd name="connsiteX2" fmla="*/ 384524 w 596175"/>
                <a:gd name="connsiteY2" fmla="*/ 26460 h 608571"/>
                <a:gd name="connsiteX3" fmla="*/ 278698 w 596175"/>
                <a:gd name="connsiteY3" fmla="*/ 0 h 608571"/>
                <a:gd name="connsiteX4" fmla="*/ 146416 w 596175"/>
                <a:gd name="connsiteY4" fmla="*/ 13230 h 608571"/>
                <a:gd name="connsiteX5" fmla="*/ 80275 w 596175"/>
                <a:gd name="connsiteY5" fmla="*/ 79379 h 608571"/>
                <a:gd name="connsiteX6" fmla="*/ 40591 w 596175"/>
                <a:gd name="connsiteY6" fmla="*/ 119068 h 608571"/>
                <a:gd name="connsiteX7" fmla="*/ 27362 w 596175"/>
                <a:gd name="connsiteY7" fmla="*/ 171988 h 608571"/>
                <a:gd name="connsiteX8" fmla="*/ 906 w 596175"/>
                <a:gd name="connsiteY8" fmla="*/ 211677 h 608571"/>
                <a:gd name="connsiteX9" fmla="*/ 14134 w 596175"/>
                <a:gd name="connsiteY9" fmla="*/ 502733 h 608571"/>
                <a:gd name="connsiteX10" fmla="*/ 27362 w 596175"/>
                <a:gd name="connsiteY10" fmla="*/ 542422 h 608571"/>
                <a:gd name="connsiteX11" fmla="*/ 67047 w 596175"/>
                <a:gd name="connsiteY11" fmla="*/ 568882 h 608571"/>
                <a:gd name="connsiteX12" fmla="*/ 106732 w 596175"/>
                <a:gd name="connsiteY12" fmla="*/ 608571 h 608571"/>
                <a:gd name="connsiteX13" fmla="*/ 318383 w 596175"/>
                <a:gd name="connsiteY13" fmla="*/ 595341 h 608571"/>
                <a:gd name="connsiteX14" fmla="*/ 397752 w 596175"/>
                <a:gd name="connsiteY14" fmla="*/ 515963 h 608571"/>
                <a:gd name="connsiteX15" fmla="*/ 437437 w 596175"/>
                <a:gd name="connsiteY15" fmla="*/ 489503 h 608571"/>
                <a:gd name="connsiteX16" fmla="*/ 516806 w 596175"/>
                <a:gd name="connsiteY16" fmla="*/ 436584 h 608571"/>
                <a:gd name="connsiteX17" fmla="*/ 543263 w 596175"/>
                <a:gd name="connsiteY17" fmla="*/ 410124 h 608571"/>
                <a:gd name="connsiteX18" fmla="*/ 582947 w 596175"/>
                <a:gd name="connsiteY18" fmla="*/ 383665 h 608571"/>
                <a:gd name="connsiteX19" fmla="*/ 596175 w 596175"/>
                <a:gd name="connsiteY19" fmla="*/ 343975 h 608571"/>
                <a:gd name="connsiteX20" fmla="*/ 582947 w 596175"/>
                <a:gd name="connsiteY20" fmla="*/ 198447 h 608571"/>
                <a:gd name="connsiteX21" fmla="*/ 569719 w 596175"/>
                <a:gd name="connsiteY21" fmla="*/ 158758 h 608571"/>
                <a:gd name="connsiteX22" fmla="*/ 530034 w 596175"/>
                <a:gd name="connsiteY22" fmla="*/ 132298 h 608571"/>
                <a:gd name="connsiteX23" fmla="*/ 450665 w 596175"/>
                <a:gd name="connsiteY23" fmla="*/ 105839 h 608571"/>
                <a:gd name="connsiteX24" fmla="*/ 410980 w 596175"/>
                <a:gd name="connsiteY24" fmla="*/ 52919 h 608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96175" h="608571">
                  <a:moveTo>
                    <a:pt x="477122" y="92609"/>
                  </a:moveTo>
                  <a:lnTo>
                    <a:pt x="477122" y="92609"/>
                  </a:lnTo>
                  <a:cubicBezTo>
                    <a:pt x="446256" y="70559"/>
                    <a:pt x="417050" y="45978"/>
                    <a:pt x="384524" y="26460"/>
                  </a:cubicBezTo>
                  <a:cubicBezTo>
                    <a:pt x="364186" y="14256"/>
                    <a:pt x="292925" y="2846"/>
                    <a:pt x="278698" y="0"/>
                  </a:cubicBezTo>
                  <a:cubicBezTo>
                    <a:pt x="234604" y="4410"/>
                    <a:pt x="189595" y="3264"/>
                    <a:pt x="146416" y="13230"/>
                  </a:cubicBezTo>
                  <a:cubicBezTo>
                    <a:pt x="106384" y="22469"/>
                    <a:pt x="102669" y="52504"/>
                    <a:pt x="80275" y="79379"/>
                  </a:cubicBezTo>
                  <a:cubicBezTo>
                    <a:pt x="68299" y="93752"/>
                    <a:pt x="53819" y="105838"/>
                    <a:pt x="40591" y="119068"/>
                  </a:cubicBezTo>
                  <a:cubicBezTo>
                    <a:pt x="36181" y="136708"/>
                    <a:pt x="34524" y="155275"/>
                    <a:pt x="27362" y="171988"/>
                  </a:cubicBezTo>
                  <a:cubicBezTo>
                    <a:pt x="21100" y="186602"/>
                    <a:pt x="1541" y="195790"/>
                    <a:pt x="906" y="211677"/>
                  </a:cubicBezTo>
                  <a:cubicBezTo>
                    <a:pt x="-2975" y="308718"/>
                    <a:pt x="6390" y="405923"/>
                    <a:pt x="14134" y="502733"/>
                  </a:cubicBezTo>
                  <a:cubicBezTo>
                    <a:pt x="15246" y="516634"/>
                    <a:pt x="18651" y="531532"/>
                    <a:pt x="27362" y="542422"/>
                  </a:cubicBezTo>
                  <a:cubicBezTo>
                    <a:pt x="37293" y="554838"/>
                    <a:pt x="54834" y="558703"/>
                    <a:pt x="67047" y="568882"/>
                  </a:cubicBezTo>
                  <a:cubicBezTo>
                    <a:pt x="81419" y="580860"/>
                    <a:pt x="93504" y="595341"/>
                    <a:pt x="106732" y="608571"/>
                  </a:cubicBezTo>
                  <a:cubicBezTo>
                    <a:pt x="177282" y="604161"/>
                    <a:pt x="249068" y="609206"/>
                    <a:pt x="318383" y="595341"/>
                  </a:cubicBezTo>
                  <a:cubicBezTo>
                    <a:pt x="372422" y="584532"/>
                    <a:pt x="367427" y="546292"/>
                    <a:pt x="397752" y="515963"/>
                  </a:cubicBezTo>
                  <a:cubicBezTo>
                    <a:pt x="408994" y="504720"/>
                    <a:pt x="425224" y="499682"/>
                    <a:pt x="437437" y="489503"/>
                  </a:cubicBezTo>
                  <a:cubicBezTo>
                    <a:pt x="503495" y="434448"/>
                    <a:pt x="447065" y="459834"/>
                    <a:pt x="516806" y="436584"/>
                  </a:cubicBezTo>
                  <a:cubicBezTo>
                    <a:pt x="525625" y="427764"/>
                    <a:pt x="533524" y="417916"/>
                    <a:pt x="543263" y="410124"/>
                  </a:cubicBezTo>
                  <a:cubicBezTo>
                    <a:pt x="555677" y="400191"/>
                    <a:pt x="573016" y="396080"/>
                    <a:pt x="582947" y="383665"/>
                  </a:cubicBezTo>
                  <a:cubicBezTo>
                    <a:pt x="591658" y="372775"/>
                    <a:pt x="591766" y="357205"/>
                    <a:pt x="596175" y="343975"/>
                  </a:cubicBezTo>
                  <a:cubicBezTo>
                    <a:pt x="591766" y="295466"/>
                    <a:pt x="589835" y="246667"/>
                    <a:pt x="582947" y="198447"/>
                  </a:cubicBezTo>
                  <a:cubicBezTo>
                    <a:pt x="580975" y="184642"/>
                    <a:pt x="578430" y="169648"/>
                    <a:pt x="569719" y="158758"/>
                  </a:cubicBezTo>
                  <a:cubicBezTo>
                    <a:pt x="559788" y="146342"/>
                    <a:pt x="544562" y="138756"/>
                    <a:pt x="530034" y="132298"/>
                  </a:cubicBezTo>
                  <a:cubicBezTo>
                    <a:pt x="504550" y="120971"/>
                    <a:pt x="450665" y="105839"/>
                    <a:pt x="450665" y="105839"/>
                  </a:cubicBezTo>
                  <a:cubicBezTo>
                    <a:pt x="420750" y="60960"/>
                    <a:pt x="435451" y="77392"/>
                    <a:pt x="410980" y="52919"/>
                  </a:cubicBezTo>
                </a:path>
              </a:pathLst>
            </a:custGeom>
            <a:gradFill flip="none" rotWithShape="1">
              <a:gsLst>
                <a:gs pos="100000">
                  <a:schemeClr val="bg2">
                    <a:lumMod val="75000"/>
                  </a:schemeClr>
                </a:gs>
                <a:gs pos="21000">
                  <a:schemeClr val="tx1">
                    <a:lumMod val="50000"/>
                    <a:lumOff val="5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black"/>
                </a:solidFill>
                <a:latin typeface="Avenir Black"/>
                <a:cs typeface="Avenir Black"/>
              </a:endParaRPr>
            </a:p>
          </p:txBody>
        </p:sp>
        <p:sp>
          <p:nvSpPr>
            <p:cNvPr id="94" name="Oval 93"/>
            <p:cNvSpPr/>
            <p:nvPr/>
          </p:nvSpPr>
          <p:spPr>
            <a:xfrm>
              <a:off x="2816820" y="897899"/>
              <a:ext cx="225668" cy="266323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50000"/>
                    <a:lumOff val="50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Avenir Black"/>
                <a:cs typeface="Avenir Black"/>
              </a:endParaRPr>
            </a:p>
          </p:txBody>
        </p:sp>
      </p:grpSp>
      <p:grpSp>
        <p:nvGrpSpPr>
          <p:cNvPr id="95" name="Group 94"/>
          <p:cNvGrpSpPr/>
          <p:nvPr/>
        </p:nvGrpSpPr>
        <p:grpSpPr>
          <a:xfrm rot="288897">
            <a:off x="1000220" y="3339960"/>
            <a:ext cx="291508" cy="287310"/>
            <a:chOff x="2644736" y="727639"/>
            <a:chExt cx="596175" cy="608571"/>
          </a:xfrm>
        </p:grpSpPr>
        <p:sp>
          <p:nvSpPr>
            <p:cNvPr id="96" name="Freeform 95"/>
            <p:cNvSpPr/>
            <p:nvPr/>
          </p:nvSpPr>
          <p:spPr>
            <a:xfrm>
              <a:off x="2644736" y="727639"/>
              <a:ext cx="596175" cy="608571"/>
            </a:xfrm>
            <a:custGeom>
              <a:avLst/>
              <a:gdLst>
                <a:gd name="connsiteX0" fmla="*/ 477122 w 596175"/>
                <a:gd name="connsiteY0" fmla="*/ 92609 h 608571"/>
                <a:gd name="connsiteX1" fmla="*/ 477122 w 596175"/>
                <a:gd name="connsiteY1" fmla="*/ 92609 h 608571"/>
                <a:gd name="connsiteX2" fmla="*/ 384524 w 596175"/>
                <a:gd name="connsiteY2" fmla="*/ 26460 h 608571"/>
                <a:gd name="connsiteX3" fmla="*/ 278698 w 596175"/>
                <a:gd name="connsiteY3" fmla="*/ 0 h 608571"/>
                <a:gd name="connsiteX4" fmla="*/ 146416 w 596175"/>
                <a:gd name="connsiteY4" fmla="*/ 13230 h 608571"/>
                <a:gd name="connsiteX5" fmla="*/ 80275 w 596175"/>
                <a:gd name="connsiteY5" fmla="*/ 79379 h 608571"/>
                <a:gd name="connsiteX6" fmla="*/ 40591 w 596175"/>
                <a:gd name="connsiteY6" fmla="*/ 119068 h 608571"/>
                <a:gd name="connsiteX7" fmla="*/ 27362 w 596175"/>
                <a:gd name="connsiteY7" fmla="*/ 171988 h 608571"/>
                <a:gd name="connsiteX8" fmla="*/ 906 w 596175"/>
                <a:gd name="connsiteY8" fmla="*/ 211677 h 608571"/>
                <a:gd name="connsiteX9" fmla="*/ 14134 w 596175"/>
                <a:gd name="connsiteY9" fmla="*/ 502733 h 608571"/>
                <a:gd name="connsiteX10" fmla="*/ 27362 w 596175"/>
                <a:gd name="connsiteY10" fmla="*/ 542422 h 608571"/>
                <a:gd name="connsiteX11" fmla="*/ 67047 w 596175"/>
                <a:gd name="connsiteY11" fmla="*/ 568882 h 608571"/>
                <a:gd name="connsiteX12" fmla="*/ 106732 w 596175"/>
                <a:gd name="connsiteY12" fmla="*/ 608571 h 608571"/>
                <a:gd name="connsiteX13" fmla="*/ 318383 w 596175"/>
                <a:gd name="connsiteY13" fmla="*/ 595341 h 608571"/>
                <a:gd name="connsiteX14" fmla="*/ 397752 w 596175"/>
                <a:gd name="connsiteY14" fmla="*/ 515963 h 608571"/>
                <a:gd name="connsiteX15" fmla="*/ 437437 w 596175"/>
                <a:gd name="connsiteY15" fmla="*/ 489503 h 608571"/>
                <a:gd name="connsiteX16" fmla="*/ 516806 w 596175"/>
                <a:gd name="connsiteY16" fmla="*/ 436584 h 608571"/>
                <a:gd name="connsiteX17" fmla="*/ 543263 w 596175"/>
                <a:gd name="connsiteY17" fmla="*/ 410124 h 608571"/>
                <a:gd name="connsiteX18" fmla="*/ 582947 w 596175"/>
                <a:gd name="connsiteY18" fmla="*/ 383665 h 608571"/>
                <a:gd name="connsiteX19" fmla="*/ 596175 w 596175"/>
                <a:gd name="connsiteY19" fmla="*/ 343975 h 608571"/>
                <a:gd name="connsiteX20" fmla="*/ 582947 w 596175"/>
                <a:gd name="connsiteY20" fmla="*/ 198447 h 608571"/>
                <a:gd name="connsiteX21" fmla="*/ 569719 w 596175"/>
                <a:gd name="connsiteY21" fmla="*/ 158758 h 608571"/>
                <a:gd name="connsiteX22" fmla="*/ 530034 w 596175"/>
                <a:gd name="connsiteY22" fmla="*/ 132298 h 608571"/>
                <a:gd name="connsiteX23" fmla="*/ 450665 w 596175"/>
                <a:gd name="connsiteY23" fmla="*/ 105839 h 608571"/>
                <a:gd name="connsiteX24" fmla="*/ 410980 w 596175"/>
                <a:gd name="connsiteY24" fmla="*/ 52919 h 608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96175" h="608571">
                  <a:moveTo>
                    <a:pt x="477122" y="92609"/>
                  </a:moveTo>
                  <a:lnTo>
                    <a:pt x="477122" y="92609"/>
                  </a:lnTo>
                  <a:cubicBezTo>
                    <a:pt x="446256" y="70559"/>
                    <a:pt x="417050" y="45978"/>
                    <a:pt x="384524" y="26460"/>
                  </a:cubicBezTo>
                  <a:cubicBezTo>
                    <a:pt x="364186" y="14256"/>
                    <a:pt x="292925" y="2846"/>
                    <a:pt x="278698" y="0"/>
                  </a:cubicBezTo>
                  <a:cubicBezTo>
                    <a:pt x="234604" y="4410"/>
                    <a:pt x="189595" y="3264"/>
                    <a:pt x="146416" y="13230"/>
                  </a:cubicBezTo>
                  <a:cubicBezTo>
                    <a:pt x="106384" y="22469"/>
                    <a:pt x="102669" y="52504"/>
                    <a:pt x="80275" y="79379"/>
                  </a:cubicBezTo>
                  <a:cubicBezTo>
                    <a:pt x="68299" y="93752"/>
                    <a:pt x="53819" y="105838"/>
                    <a:pt x="40591" y="119068"/>
                  </a:cubicBezTo>
                  <a:cubicBezTo>
                    <a:pt x="36181" y="136708"/>
                    <a:pt x="34524" y="155275"/>
                    <a:pt x="27362" y="171988"/>
                  </a:cubicBezTo>
                  <a:cubicBezTo>
                    <a:pt x="21100" y="186602"/>
                    <a:pt x="1541" y="195790"/>
                    <a:pt x="906" y="211677"/>
                  </a:cubicBezTo>
                  <a:cubicBezTo>
                    <a:pt x="-2975" y="308718"/>
                    <a:pt x="6390" y="405923"/>
                    <a:pt x="14134" y="502733"/>
                  </a:cubicBezTo>
                  <a:cubicBezTo>
                    <a:pt x="15246" y="516634"/>
                    <a:pt x="18651" y="531532"/>
                    <a:pt x="27362" y="542422"/>
                  </a:cubicBezTo>
                  <a:cubicBezTo>
                    <a:pt x="37293" y="554838"/>
                    <a:pt x="54834" y="558703"/>
                    <a:pt x="67047" y="568882"/>
                  </a:cubicBezTo>
                  <a:cubicBezTo>
                    <a:pt x="81419" y="580860"/>
                    <a:pt x="93504" y="595341"/>
                    <a:pt x="106732" y="608571"/>
                  </a:cubicBezTo>
                  <a:cubicBezTo>
                    <a:pt x="177282" y="604161"/>
                    <a:pt x="249068" y="609206"/>
                    <a:pt x="318383" y="595341"/>
                  </a:cubicBezTo>
                  <a:cubicBezTo>
                    <a:pt x="372422" y="584532"/>
                    <a:pt x="367427" y="546292"/>
                    <a:pt x="397752" y="515963"/>
                  </a:cubicBezTo>
                  <a:cubicBezTo>
                    <a:pt x="408994" y="504720"/>
                    <a:pt x="425224" y="499682"/>
                    <a:pt x="437437" y="489503"/>
                  </a:cubicBezTo>
                  <a:cubicBezTo>
                    <a:pt x="503495" y="434448"/>
                    <a:pt x="447065" y="459834"/>
                    <a:pt x="516806" y="436584"/>
                  </a:cubicBezTo>
                  <a:cubicBezTo>
                    <a:pt x="525625" y="427764"/>
                    <a:pt x="533524" y="417916"/>
                    <a:pt x="543263" y="410124"/>
                  </a:cubicBezTo>
                  <a:cubicBezTo>
                    <a:pt x="555677" y="400191"/>
                    <a:pt x="573016" y="396080"/>
                    <a:pt x="582947" y="383665"/>
                  </a:cubicBezTo>
                  <a:cubicBezTo>
                    <a:pt x="591658" y="372775"/>
                    <a:pt x="591766" y="357205"/>
                    <a:pt x="596175" y="343975"/>
                  </a:cubicBezTo>
                  <a:cubicBezTo>
                    <a:pt x="591766" y="295466"/>
                    <a:pt x="589835" y="246667"/>
                    <a:pt x="582947" y="198447"/>
                  </a:cubicBezTo>
                  <a:cubicBezTo>
                    <a:pt x="580975" y="184642"/>
                    <a:pt x="578430" y="169648"/>
                    <a:pt x="569719" y="158758"/>
                  </a:cubicBezTo>
                  <a:cubicBezTo>
                    <a:pt x="559788" y="146342"/>
                    <a:pt x="544562" y="138756"/>
                    <a:pt x="530034" y="132298"/>
                  </a:cubicBezTo>
                  <a:cubicBezTo>
                    <a:pt x="504550" y="120971"/>
                    <a:pt x="450665" y="105839"/>
                    <a:pt x="450665" y="105839"/>
                  </a:cubicBezTo>
                  <a:cubicBezTo>
                    <a:pt x="420750" y="60960"/>
                    <a:pt x="435451" y="77392"/>
                    <a:pt x="410980" y="52919"/>
                  </a:cubicBezTo>
                </a:path>
              </a:pathLst>
            </a:custGeom>
            <a:gradFill flip="none" rotWithShape="1">
              <a:gsLst>
                <a:gs pos="100000">
                  <a:schemeClr val="bg2">
                    <a:lumMod val="75000"/>
                  </a:schemeClr>
                </a:gs>
                <a:gs pos="21000">
                  <a:schemeClr val="tx1">
                    <a:lumMod val="50000"/>
                    <a:lumOff val="5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black"/>
                </a:solidFill>
                <a:latin typeface="Avenir Black"/>
                <a:cs typeface="Avenir Black"/>
              </a:endParaRPr>
            </a:p>
          </p:txBody>
        </p:sp>
        <p:sp>
          <p:nvSpPr>
            <p:cNvPr id="97" name="Oval 96"/>
            <p:cNvSpPr/>
            <p:nvPr/>
          </p:nvSpPr>
          <p:spPr>
            <a:xfrm>
              <a:off x="2816820" y="897899"/>
              <a:ext cx="225668" cy="266323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50000"/>
                    <a:lumOff val="50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Avenir Black"/>
                <a:cs typeface="Avenir Black"/>
              </a:endParaRPr>
            </a:p>
          </p:txBody>
        </p:sp>
      </p:grpSp>
      <p:grpSp>
        <p:nvGrpSpPr>
          <p:cNvPr id="98" name="Group 97"/>
          <p:cNvGrpSpPr/>
          <p:nvPr/>
        </p:nvGrpSpPr>
        <p:grpSpPr>
          <a:xfrm rot="288897">
            <a:off x="2125429" y="2263716"/>
            <a:ext cx="291508" cy="287310"/>
            <a:chOff x="2644736" y="727639"/>
            <a:chExt cx="596175" cy="608571"/>
          </a:xfrm>
        </p:grpSpPr>
        <p:sp>
          <p:nvSpPr>
            <p:cNvPr id="99" name="Freeform 98"/>
            <p:cNvSpPr/>
            <p:nvPr/>
          </p:nvSpPr>
          <p:spPr>
            <a:xfrm>
              <a:off x="2644736" y="727639"/>
              <a:ext cx="596175" cy="608571"/>
            </a:xfrm>
            <a:custGeom>
              <a:avLst/>
              <a:gdLst>
                <a:gd name="connsiteX0" fmla="*/ 477122 w 596175"/>
                <a:gd name="connsiteY0" fmla="*/ 92609 h 608571"/>
                <a:gd name="connsiteX1" fmla="*/ 477122 w 596175"/>
                <a:gd name="connsiteY1" fmla="*/ 92609 h 608571"/>
                <a:gd name="connsiteX2" fmla="*/ 384524 w 596175"/>
                <a:gd name="connsiteY2" fmla="*/ 26460 h 608571"/>
                <a:gd name="connsiteX3" fmla="*/ 278698 w 596175"/>
                <a:gd name="connsiteY3" fmla="*/ 0 h 608571"/>
                <a:gd name="connsiteX4" fmla="*/ 146416 w 596175"/>
                <a:gd name="connsiteY4" fmla="*/ 13230 h 608571"/>
                <a:gd name="connsiteX5" fmla="*/ 80275 w 596175"/>
                <a:gd name="connsiteY5" fmla="*/ 79379 h 608571"/>
                <a:gd name="connsiteX6" fmla="*/ 40591 w 596175"/>
                <a:gd name="connsiteY6" fmla="*/ 119068 h 608571"/>
                <a:gd name="connsiteX7" fmla="*/ 27362 w 596175"/>
                <a:gd name="connsiteY7" fmla="*/ 171988 h 608571"/>
                <a:gd name="connsiteX8" fmla="*/ 906 w 596175"/>
                <a:gd name="connsiteY8" fmla="*/ 211677 h 608571"/>
                <a:gd name="connsiteX9" fmla="*/ 14134 w 596175"/>
                <a:gd name="connsiteY9" fmla="*/ 502733 h 608571"/>
                <a:gd name="connsiteX10" fmla="*/ 27362 w 596175"/>
                <a:gd name="connsiteY10" fmla="*/ 542422 h 608571"/>
                <a:gd name="connsiteX11" fmla="*/ 67047 w 596175"/>
                <a:gd name="connsiteY11" fmla="*/ 568882 h 608571"/>
                <a:gd name="connsiteX12" fmla="*/ 106732 w 596175"/>
                <a:gd name="connsiteY12" fmla="*/ 608571 h 608571"/>
                <a:gd name="connsiteX13" fmla="*/ 318383 w 596175"/>
                <a:gd name="connsiteY13" fmla="*/ 595341 h 608571"/>
                <a:gd name="connsiteX14" fmla="*/ 397752 w 596175"/>
                <a:gd name="connsiteY14" fmla="*/ 515963 h 608571"/>
                <a:gd name="connsiteX15" fmla="*/ 437437 w 596175"/>
                <a:gd name="connsiteY15" fmla="*/ 489503 h 608571"/>
                <a:gd name="connsiteX16" fmla="*/ 516806 w 596175"/>
                <a:gd name="connsiteY16" fmla="*/ 436584 h 608571"/>
                <a:gd name="connsiteX17" fmla="*/ 543263 w 596175"/>
                <a:gd name="connsiteY17" fmla="*/ 410124 h 608571"/>
                <a:gd name="connsiteX18" fmla="*/ 582947 w 596175"/>
                <a:gd name="connsiteY18" fmla="*/ 383665 h 608571"/>
                <a:gd name="connsiteX19" fmla="*/ 596175 w 596175"/>
                <a:gd name="connsiteY19" fmla="*/ 343975 h 608571"/>
                <a:gd name="connsiteX20" fmla="*/ 582947 w 596175"/>
                <a:gd name="connsiteY20" fmla="*/ 198447 h 608571"/>
                <a:gd name="connsiteX21" fmla="*/ 569719 w 596175"/>
                <a:gd name="connsiteY21" fmla="*/ 158758 h 608571"/>
                <a:gd name="connsiteX22" fmla="*/ 530034 w 596175"/>
                <a:gd name="connsiteY22" fmla="*/ 132298 h 608571"/>
                <a:gd name="connsiteX23" fmla="*/ 450665 w 596175"/>
                <a:gd name="connsiteY23" fmla="*/ 105839 h 608571"/>
                <a:gd name="connsiteX24" fmla="*/ 410980 w 596175"/>
                <a:gd name="connsiteY24" fmla="*/ 52919 h 608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96175" h="608571">
                  <a:moveTo>
                    <a:pt x="477122" y="92609"/>
                  </a:moveTo>
                  <a:lnTo>
                    <a:pt x="477122" y="92609"/>
                  </a:lnTo>
                  <a:cubicBezTo>
                    <a:pt x="446256" y="70559"/>
                    <a:pt x="417050" y="45978"/>
                    <a:pt x="384524" y="26460"/>
                  </a:cubicBezTo>
                  <a:cubicBezTo>
                    <a:pt x="364186" y="14256"/>
                    <a:pt x="292925" y="2846"/>
                    <a:pt x="278698" y="0"/>
                  </a:cubicBezTo>
                  <a:cubicBezTo>
                    <a:pt x="234604" y="4410"/>
                    <a:pt x="189595" y="3264"/>
                    <a:pt x="146416" y="13230"/>
                  </a:cubicBezTo>
                  <a:cubicBezTo>
                    <a:pt x="106384" y="22469"/>
                    <a:pt x="102669" y="52504"/>
                    <a:pt x="80275" y="79379"/>
                  </a:cubicBezTo>
                  <a:cubicBezTo>
                    <a:pt x="68299" y="93752"/>
                    <a:pt x="53819" y="105838"/>
                    <a:pt x="40591" y="119068"/>
                  </a:cubicBezTo>
                  <a:cubicBezTo>
                    <a:pt x="36181" y="136708"/>
                    <a:pt x="34524" y="155275"/>
                    <a:pt x="27362" y="171988"/>
                  </a:cubicBezTo>
                  <a:cubicBezTo>
                    <a:pt x="21100" y="186602"/>
                    <a:pt x="1541" y="195790"/>
                    <a:pt x="906" y="211677"/>
                  </a:cubicBezTo>
                  <a:cubicBezTo>
                    <a:pt x="-2975" y="308718"/>
                    <a:pt x="6390" y="405923"/>
                    <a:pt x="14134" y="502733"/>
                  </a:cubicBezTo>
                  <a:cubicBezTo>
                    <a:pt x="15246" y="516634"/>
                    <a:pt x="18651" y="531532"/>
                    <a:pt x="27362" y="542422"/>
                  </a:cubicBezTo>
                  <a:cubicBezTo>
                    <a:pt x="37293" y="554838"/>
                    <a:pt x="54834" y="558703"/>
                    <a:pt x="67047" y="568882"/>
                  </a:cubicBezTo>
                  <a:cubicBezTo>
                    <a:pt x="81419" y="580860"/>
                    <a:pt x="93504" y="595341"/>
                    <a:pt x="106732" y="608571"/>
                  </a:cubicBezTo>
                  <a:cubicBezTo>
                    <a:pt x="177282" y="604161"/>
                    <a:pt x="249068" y="609206"/>
                    <a:pt x="318383" y="595341"/>
                  </a:cubicBezTo>
                  <a:cubicBezTo>
                    <a:pt x="372422" y="584532"/>
                    <a:pt x="367427" y="546292"/>
                    <a:pt x="397752" y="515963"/>
                  </a:cubicBezTo>
                  <a:cubicBezTo>
                    <a:pt x="408994" y="504720"/>
                    <a:pt x="425224" y="499682"/>
                    <a:pt x="437437" y="489503"/>
                  </a:cubicBezTo>
                  <a:cubicBezTo>
                    <a:pt x="503495" y="434448"/>
                    <a:pt x="447065" y="459834"/>
                    <a:pt x="516806" y="436584"/>
                  </a:cubicBezTo>
                  <a:cubicBezTo>
                    <a:pt x="525625" y="427764"/>
                    <a:pt x="533524" y="417916"/>
                    <a:pt x="543263" y="410124"/>
                  </a:cubicBezTo>
                  <a:cubicBezTo>
                    <a:pt x="555677" y="400191"/>
                    <a:pt x="573016" y="396080"/>
                    <a:pt x="582947" y="383665"/>
                  </a:cubicBezTo>
                  <a:cubicBezTo>
                    <a:pt x="591658" y="372775"/>
                    <a:pt x="591766" y="357205"/>
                    <a:pt x="596175" y="343975"/>
                  </a:cubicBezTo>
                  <a:cubicBezTo>
                    <a:pt x="591766" y="295466"/>
                    <a:pt x="589835" y="246667"/>
                    <a:pt x="582947" y="198447"/>
                  </a:cubicBezTo>
                  <a:cubicBezTo>
                    <a:pt x="580975" y="184642"/>
                    <a:pt x="578430" y="169648"/>
                    <a:pt x="569719" y="158758"/>
                  </a:cubicBezTo>
                  <a:cubicBezTo>
                    <a:pt x="559788" y="146342"/>
                    <a:pt x="544562" y="138756"/>
                    <a:pt x="530034" y="132298"/>
                  </a:cubicBezTo>
                  <a:cubicBezTo>
                    <a:pt x="504550" y="120971"/>
                    <a:pt x="450665" y="105839"/>
                    <a:pt x="450665" y="105839"/>
                  </a:cubicBezTo>
                  <a:cubicBezTo>
                    <a:pt x="420750" y="60960"/>
                    <a:pt x="435451" y="77392"/>
                    <a:pt x="410980" y="52919"/>
                  </a:cubicBezTo>
                </a:path>
              </a:pathLst>
            </a:custGeom>
            <a:gradFill flip="none" rotWithShape="1">
              <a:gsLst>
                <a:gs pos="100000">
                  <a:schemeClr val="bg2">
                    <a:lumMod val="75000"/>
                  </a:schemeClr>
                </a:gs>
                <a:gs pos="21000">
                  <a:schemeClr val="tx1">
                    <a:lumMod val="50000"/>
                    <a:lumOff val="5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black"/>
                </a:solidFill>
                <a:latin typeface="Avenir Black"/>
                <a:cs typeface="Avenir Black"/>
              </a:endParaRPr>
            </a:p>
          </p:txBody>
        </p:sp>
        <p:sp>
          <p:nvSpPr>
            <p:cNvPr id="100" name="Oval 99"/>
            <p:cNvSpPr/>
            <p:nvPr/>
          </p:nvSpPr>
          <p:spPr>
            <a:xfrm>
              <a:off x="2816820" y="897899"/>
              <a:ext cx="225668" cy="266323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50000"/>
                    <a:lumOff val="50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Avenir Black"/>
                <a:cs typeface="Avenir Black"/>
              </a:endParaRPr>
            </a:p>
          </p:txBody>
        </p:sp>
      </p:grpSp>
      <p:sp>
        <p:nvSpPr>
          <p:cNvPr id="102" name="TextBox 101"/>
          <p:cNvSpPr txBox="1"/>
          <p:nvPr/>
        </p:nvSpPr>
        <p:spPr>
          <a:xfrm>
            <a:off x="6353319" y="5411035"/>
            <a:ext cx="27185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b="1" dirty="0" smtClean="0">
                <a:solidFill>
                  <a:prstClr val="black"/>
                </a:solidFill>
                <a:latin typeface="Avenir Black"/>
                <a:cs typeface="Avenir Black"/>
              </a:rPr>
              <a:t>Cytotoxic </a:t>
            </a:r>
          </a:p>
          <a:p>
            <a:pPr algn="ctr" defTabSz="914400"/>
            <a:r>
              <a:rPr lang="en-US" sz="1600" b="1" dirty="0" smtClean="0">
                <a:solidFill>
                  <a:prstClr val="black"/>
                </a:solidFill>
                <a:latin typeface="Avenir Black"/>
                <a:cs typeface="Avenir Black"/>
              </a:rPr>
              <a:t>Tumor </a:t>
            </a:r>
          </a:p>
          <a:p>
            <a:pPr algn="ctr" defTabSz="914400"/>
            <a:r>
              <a:rPr lang="en-US" sz="1600" b="1" dirty="0" smtClean="0">
                <a:solidFill>
                  <a:prstClr val="black"/>
                </a:solidFill>
                <a:latin typeface="Avenir Black"/>
                <a:cs typeface="Avenir Black"/>
              </a:rPr>
              <a:t>Lymphocytes</a:t>
            </a:r>
            <a:endParaRPr lang="en-US" sz="1600" b="1" dirty="0">
              <a:solidFill>
                <a:prstClr val="black"/>
              </a:solidFill>
              <a:latin typeface="Avenir Black"/>
              <a:cs typeface="Avenir Black"/>
            </a:endParaRPr>
          </a:p>
        </p:txBody>
      </p:sp>
      <p:sp>
        <p:nvSpPr>
          <p:cNvPr id="103" name="Right Arrow 102"/>
          <p:cNvSpPr/>
          <p:nvPr/>
        </p:nvSpPr>
        <p:spPr>
          <a:xfrm rot="6181953">
            <a:off x="5596852" y="3589180"/>
            <a:ext cx="1627080" cy="478370"/>
          </a:xfrm>
          <a:prstGeom prst="rightArrow">
            <a:avLst>
              <a:gd name="adj1" fmla="val 37593"/>
              <a:gd name="adj2" fmla="val 50000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dirty="0" smtClean="0">
                <a:solidFill>
                  <a:prstClr val="white"/>
                </a:solidFill>
                <a:latin typeface="Avenir Black"/>
                <a:cs typeface="Avenir Black"/>
              </a:rPr>
              <a:t> </a:t>
            </a:r>
            <a:endParaRPr lang="en-US" dirty="0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104" name="Right Arrow 103"/>
          <p:cNvSpPr/>
          <p:nvPr/>
        </p:nvSpPr>
        <p:spPr>
          <a:xfrm rot="6181953">
            <a:off x="6698054" y="4575769"/>
            <a:ext cx="834126" cy="398658"/>
          </a:xfrm>
          <a:prstGeom prst="rightArrow">
            <a:avLst>
              <a:gd name="adj1" fmla="val 37593"/>
              <a:gd name="adj2" fmla="val 50000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105" name="Right Arrow 104"/>
          <p:cNvSpPr/>
          <p:nvPr/>
        </p:nvSpPr>
        <p:spPr>
          <a:xfrm rot="10800000">
            <a:off x="2747775" y="5681775"/>
            <a:ext cx="1973726" cy="400931"/>
          </a:xfrm>
          <a:prstGeom prst="rightArrow">
            <a:avLst>
              <a:gd name="adj1" fmla="val 37593"/>
              <a:gd name="adj2" fmla="val 50000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6665206" y="2143333"/>
            <a:ext cx="84613" cy="7801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dirty="0" smtClean="0">
                <a:solidFill>
                  <a:prstClr val="white"/>
                </a:solidFill>
                <a:latin typeface="Avenir Black"/>
                <a:cs typeface="Avenir Black"/>
              </a:rPr>
              <a:t> c</a:t>
            </a:r>
            <a:endParaRPr lang="en-US" dirty="0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6681088" y="2374346"/>
            <a:ext cx="84613" cy="7801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dirty="0" smtClean="0">
                <a:solidFill>
                  <a:prstClr val="white"/>
                </a:solidFill>
                <a:latin typeface="Avenir Black"/>
                <a:cs typeface="Avenir Black"/>
              </a:rPr>
              <a:t> c</a:t>
            </a:r>
            <a:endParaRPr lang="en-US" dirty="0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6095757" y="2629562"/>
            <a:ext cx="84613" cy="7801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dirty="0" smtClean="0">
                <a:solidFill>
                  <a:prstClr val="white"/>
                </a:solidFill>
                <a:latin typeface="Avenir Black"/>
                <a:cs typeface="Avenir Black"/>
              </a:rPr>
              <a:t> c</a:t>
            </a:r>
            <a:endParaRPr lang="en-US" dirty="0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6241475" y="3128362"/>
            <a:ext cx="84613" cy="7801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dirty="0" smtClean="0">
                <a:solidFill>
                  <a:prstClr val="white"/>
                </a:solidFill>
                <a:latin typeface="Avenir Black"/>
                <a:cs typeface="Avenir Black"/>
              </a:rPr>
              <a:t> c</a:t>
            </a:r>
            <a:endParaRPr lang="en-US" dirty="0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7384737" y="2345551"/>
            <a:ext cx="84613" cy="7801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dirty="0" smtClean="0">
                <a:solidFill>
                  <a:prstClr val="white"/>
                </a:solidFill>
                <a:latin typeface="Avenir Black"/>
                <a:cs typeface="Avenir Black"/>
              </a:rPr>
              <a:t> c</a:t>
            </a:r>
            <a:endParaRPr lang="en-US" dirty="0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111" name="Rectangle 110"/>
          <p:cNvSpPr/>
          <p:nvPr/>
        </p:nvSpPr>
        <p:spPr>
          <a:xfrm>
            <a:off x="6519870" y="2251300"/>
            <a:ext cx="84613" cy="7801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dirty="0" smtClean="0">
                <a:solidFill>
                  <a:prstClr val="white"/>
                </a:solidFill>
                <a:latin typeface="Avenir Black"/>
                <a:cs typeface="Avenir Black"/>
              </a:rPr>
              <a:t> c</a:t>
            </a:r>
            <a:endParaRPr lang="en-US" dirty="0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6318454" y="3376384"/>
            <a:ext cx="84613" cy="7801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dirty="0" smtClean="0">
                <a:solidFill>
                  <a:prstClr val="white"/>
                </a:solidFill>
                <a:latin typeface="Avenir Black"/>
                <a:cs typeface="Avenir Black"/>
              </a:rPr>
              <a:t> c</a:t>
            </a:r>
            <a:endParaRPr lang="en-US" dirty="0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6386241" y="2374346"/>
            <a:ext cx="84613" cy="7801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dirty="0" smtClean="0">
                <a:solidFill>
                  <a:prstClr val="white"/>
                </a:solidFill>
                <a:latin typeface="Avenir Black"/>
                <a:cs typeface="Avenir Black"/>
              </a:rPr>
              <a:t> c</a:t>
            </a:r>
            <a:endParaRPr lang="en-US" dirty="0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114" name="Rectangle 113"/>
          <p:cNvSpPr/>
          <p:nvPr/>
        </p:nvSpPr>
        <p:spPr>
          <a:xfrm>
            <a:off x="6386077" y="2980946"/>
            <a:ext cx="84613" cy="7801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dirty="0" smtClean="0">
                <a:solidFill>
                  <a:prstClr val="white"/>
                </a:solidFill>
                <a:latin typeface="Avenir Black"/>
                <a:cs typeface="Avenir Black"/>
              </a:rPr>
              <a:t> c</a:t>
            </a:r>
            <a:endParaRPr lang="en-US" dirty="0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115" name="Rectangle 114"/>
          <p:cNvSpPr/>
          <p:nvPr/>
        </p:nvSpPr>
        <p:spPr>
          <a:xfrm>
            <a:off x="6470854" y="3196561"/>
            <a:ext cx="84613" cy="7801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dirty="0" smtClean="0">
                <a:solidFill>
                  <a:prstClr val="white"/>
                </a:solidFill>
                <a:latin typeface="Avenir Black"/>
                <a:cs typeface="Avenir Black"/>
              </a:rPr>
              <a:t> c</a:t>
            </a:r>
            <a:endParaRPr lang="en-US" dirty="0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116" name="Rectangle 115"/>
          <p:cNvSpPr/>
          <p:nvPr/>
        </p:nvSpPr>
        <p:spPr>
          <a:xfrm>
            <a:off x="7179824" y="1919504"/>
            <a:ext cx="84613" cy="7801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dirty="0" smtClean="0">
                <a:solidFill>
                  <a:prstClr val="white"/>
                </a:solidFill>
                <a:latin typeface="Avenir Black"/>
                <a:cs typeface="Avenir Black"/>
              </a:rPr>
              <a:t> c</a:t>
            </a:r>
            <a:endParaRPr lang="en-US" dirty="0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117" name="Rectangle 116"/>
          <p:cNvSpPr/>
          <p:nvPr/>
        </p:nvSpPr>
        <p:spPr>
          <a:xfrm>
            <a:off x="6493424" y="2535450"/>
            <a:ext cx="84613" cy="7801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dirty="0" smtClean="0">
                <a:solidFill>
                  <a:prstClr val="white"/>
                </a:solidFill>
                <a:latin typeface="Avenir Black"/>
                <a:cs typeface="Avenir Black"/>
              </a:rPr>
              <a:t> c</a:t>
            </a:r>
            <a:endParaRPr lang="en-US" dirty="0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118" name="Rectangle 117"/>
          <p:cNvSpPr/>
          <p:nvPr/>
        </p:nvSpPr>
        <p:spPr>
          <a:xfrm>
            <a:off x="6235630" y="3528784"/>
            <a:ext cx="84613" cy="7801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dirty="0" smtClean="0">
                <a:solidFill>
                  <a:prstClr val="white"/>
                </a:solidFill>
                <a:latin typeface="Avenir Black"/>
                <a:cs typeface="Avenir Black"/>
              </a:rPr>
              <a:t> c</a:t>
            </a:r>
            <a:endParaRPr lang="en-US" dirty="0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119" name="Rectangle 118"/>
          <p:cNvSpPr/>
          <p:nvPr/>
        </p:nvSpPr>
        <p:spPr>
          <a:xfrm>
            <a:off x="6580593" y="3024581"/>
            <a:ext cx="84613" cy="7801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dirty="0" smtClean="0">
                <a:solidFill>
                  <a:prstClr val="white"/>
                </a:solidFill>
                <a:latin typeface="Avenir Black"/>
                <a:cs typeface="Avenir Black"/>
              </a:rPr>
              <a:t> c</a:t>
            </a:r>
            <a:endParaRPr lang="en-US" dirty="0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120" name="Rectangle 119"/>
          <p:cNvSpPr/>
          <p:nvPr/>
        </p:nvSpPr>
        <p:spPr>
          <a:xfrm>
            <a:off x="6857874" y="3019954"/>
            <a:ext cx="84613" cy="7801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dirty="0" smtClean="0">
                <a:solidFill>
                  <a:prstClr val="white"/>
                </a:solidFill>
                <a:latin typeface="Avenir Black"/>
                <a:cs typeface="Avenir Black"/>
              </a:rPr>
              <a:t> c</a:t>
            </a:r>
            <a:endParaRPr lang="en-US" dirty="0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121" name="Rectangle 120"/>
          <p:cNvSpPr/>
          <p:nvPr/>
        </p:nvSpPr>
        <p:spPr>
          <a:xfrm>
            <a:off x="7317635" y="2112279"/>
            <a:ext cx="84613" cy="7801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dirty="0" smtClean="0">
                <a:solidFill>
                  <a:prstClr val="white"/>
                </a:solidFill>
                <a:latin typeface="Avenir Black"/>
                <a:cs typeface="Avenir Black"/>
              </a:rPr>
              <a:t> c</a:t>
            </a:r>
            <a:endParaRPr lang="en-US" dirty="0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122" name="Rectangle 121"/>
          <p:cNvSpPr/>
          <p:nvPr/>
        </p:nvSpPr>
        <p:spPr>
          <a:xfrm>
            <a:off x="6994364" y="2380618"/>
            <a:ext cx="84613" cy="7801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dirty="0" smtClean="0">
                <a:solidFill>
                  <a:prstClr val="white"/>
                </a:solidFill>
                <a:latin typeface="Avenir Black"/>
                <a:cs typeface="Avenir Black"/>
              </a:rPr>
              <a:t> c</a:t>
            </a:r>
            <a:endParaRPr lang="en-US" dirty="0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123" name="Rectangle 122"/>
          <p:cNvSpPr/>
          <p:nvPr/>
        </p:nvSpPr>
        <p:spPr>
          <a:xfrm>
            <a:off x="7303128" y="2621167"/>
            <a:ext cx="84613" cy="7801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dirty="0" smtClean="0">
                <a:solidFill>
                  <a:prstClr val="white"/>
                </a:solidFill>
                <a:latin typeface="Avenir Black"/>
                <a:cs typeface="Avenir Black"/>
              </a:rPr>
              <a:t> c</a:t>
            </a:r>
            <a:endParaRPr lang="en-US" dirty="0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124" name="Rectangle 123"/>
          <p:cNvSpPr/>
          <p:nvPr/>
        </p:nvSpPr>
        <p:spPr>
          <a:xfrm>
            <a:off x="7572040" y="2902930"/>
            <a:ext cx="84613" cy="7801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dirty="0" smtClean="0">
                <a:solidFill>
                  <a:prstClr val="white"/>
                </a:solidFill>
                <a:latin typeface="Avenir Black"/>
                <a:cs typeface="Avenir Black"/>
              </a:rPr>
              <a:t> c</a:t>
            </a:r>
            <a:endParaRPr lang="en-US" dirty="0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127" name="Rectangle 126"/>
          <p:cNvSpPr/>
          <p:nvPr/>
        </p:nvSpPr>
        <p:spPr>
          <a:xfrm>
            <a:off x="6900180" y="3992692"/>
            <a:ext cx="84613" cy="7801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dirty="0" smtClean="0">
                <a:solidFill>
                  <a:prstClr val="white"/>
                </a:solidFill>
                <a:latin typeface="Avenir Black"/>
                <a:cs typeface="Avenir Black"/>
              </a:rPr>
              <a:t> c</a:t>
            </a:r>
            <a:endParaRPr lang="en-US" dirty="0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128" name="Rectangle 127"/>
          <p:cNvSpPr/>
          <p:nvPr/>
        </p:nvSpPr>
        <p:spPr>
          <a:xfrm>
            <a:off x="6444075" y="4567401"/>
            <a:ext cx="84613" cy="7801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dirty="0" smtClean="0">
                <a:solidFill>
                  <a:prstClr val="white"/>
                </a:solidFill>
                <a:latin typeface="Avenir Black"/>
                <a:cs typeface="Avenir Black"/>
              </a:rPr>
              <a:t> c</a:t>
            </a:r>
            <a:endParaRPr lang="en-US" dirty="0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129" name="Rectangle 128"/>
          <p:cNvSpPr/>
          <p:nvPr/>
        </p:nvSpPr>
        <p:spPr>
          <a:xfrm>
            <a:off x="6610093" y="5010264"/>
            <a:ext cx="84613" cy="7801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dirty="0" smtClean="0">
                <a:solidFill>
                  <a:prstClr val="white"/>
                </a:solidFill>
                <a:latin typeface="Avenir Black"/>
                <a:cs typeface="Avenir Black"/>
              </a:rPr>
              <a:t> c</a:t>
            </a:r>
            <a:endParaRPr lang="en-US" dirty="0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130" name="Rectangle 129"/>
          <p:cNvSpPr/>
          <p:nvPr/>
        </p:nvSpPr>
        <p:spPr>
          <a:xfrm>
            <a:off x="6831535" y="4435746"/>
            <a:ext cx="84613" cy="7801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dirty="0" smtClean="0">
                <a:solidFill>
                  <a:prstClr val="white"/>
                </a:solidFill>
                <a:latin typeface="Avenir Black"/>
                <a:cs typeface="Avenir Black"/>
              </a:rPr>
              <a:t> c</a:t>
            </a:r>
            <a:endParaRPr lang="en-US" dirty="0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131" name="Rectangle 130"/>
          <p:cNvSpPr/>
          <p:nvPr/>
        </p:nvSpPr>
        <p:spPr>
          <a:xfrm>
            <a:off x="7560187" y="4385682"/>
            <a:ext cx="84613" cy="7801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dirty="0" smtClean="0">
                <a:solidFill>
                  <a:prstClr val="white"/>
                </a:solidFill>
                <a:latin typeface="Avenir Black"/>
                <a:cs typeface="Avenir Black"/>
              </a:rPr>
              <a:t> c</a:t>
            </a:r>
            <a:endParaRPr lang="en-US" dirty="0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132" name="Rectangle 131"/>
          <p:cNvSpPr/>
          <p:nvPr/>
        </p:nvSpPr>
        <p:spPr>
          <a:xfrm>
            <a:off x="6746922" y="4869838"/>
            <a:ext cx="84613" cy="7801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dirty="0" smtClean="0">
                <a:solidFill>
                  <a:prstClr val="white"/>
                </a:solidFill>
                <a:latin typeface="Avenir Black"/>
                <a:cs typeface="Avenir Black"/>
              </a:rPr>
              <a:t> c</a:t>
            </a:r>
            <a:endParaRPr lang="en-US" dirty="0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133" name="Rectangle 132"/>
          <p:cNvSpPr/>
          <p:nvPr/>
        </p:nvSpPr>
        <p:spPr>
          <a:xfrm>
            <a:off x="7463014" y="4877186"/>
            <a:ext cx="84613" cy="7801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dirty="0" smtClean="0">
                <a:solidFill>
                  <a:prstClr val="white"/>
                </a:solidFill>
                <a:latin typeface="Avenir Black"/>
                <a:cs typeface="Avenir Black"/>
              </a:rPr>
              <a:t> c</a:t>
            </a:r>
            <a:endParaRPr lang="en-US" dirty="0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134" name="Rectangle 133"/>
          <p:cNvSpPr/>
          <p:nvPr/>
        </p:nvSpPr>
        <p:spPr>
          <a:xfrm>
            <a:off x="7384737" y="4653834"/>
            <a:ext cx="84613" cy="7801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dirty="0" smtClean="0">
                <a:solidFill>
                  <a:prstClr val="white"/>
                </a:solidFill>
                <a:latin typeface="Avenir Black"/>
                <a:cs typeface="Avenir Black"/>
              </a:rPr>
              <a:t> c</a:t>
            </a:r>
            <a:endParaRPr lang="en-US" dirty="0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135" name="Rectangle 134"/>
          <p:cNvSpPr/>
          <p:nvPr/>
        </p:nvSpPr>
        <p:spPr>
          <a:xfrm>
            <a:off x="7333473" y="4463698"/>
            <a:ext cx="84613" cy="7801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dirty="0" smtClean="0">
                <a:solidFill>
                  <a:prstClr val="white"/>
                </a:solidFill>
                <a:latin typeface="Avenir Black"/>
                <a:cs typeface="Avenir Black"/>
              </a:rPr>
              <a:t> c</a:t>
            </a:r>
            <a:endParaRPr lang="en-US" dirty="0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136" name="Rectangle 135"/>
          <p:cNvSpPr/>
          <p:nvPr/>
        </p:nvSpPr>
        <p:spPr>
          <a:xfrm>
            <a:off x="7163964" y="4239764"/>
            <a:ext cx="84613" cy="7801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dirty="0" smtClean="0">
                <a:solidFill>
                  <a:prstClr val="white"/>
                </a:solidFill>
                <a:latin typeface="Avenir Black"/>
                <a:cs typeface="Avenir Black"/>
              </a:rPr>
              <a:t> c</a:t>
            </a:r>
            <a:endParaRPr lang="en-US" dirty="0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137" name="Rectangle 136"/>
          <p:cNvSpPr/>
          <p:nvPr/>
        </p:nvSpPr>
        <p:spPr>
          <a:xfrm>
            <a:off x="7712587" y="4538082"/>
            <a:ext cx="84613" cy="7801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dirty="0" smtClean="0">
                <a:solidFill>
                  <a:prstClr val="white"/>
                </a:solidFill>
                <a:latin typeface="Avenir Black"/>
                <a:cs typeface="Avenir Black"/>
              </a:rPr>
              <a:t> c</a:t>
            </a:r>
            <a:endParaRPr lang="en-US" dirty="0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138" name="Rectangle 137"/>
          <p:cNvSpPr/>
          <p:nvPr/>
        </p:nvSpPr>
        <p:spPr>
          <a:xfrm>
            <a:off x="7670280" y="4830830"/>
            <a:ext cx="84613" cy="7801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dirty="0" smtClean="0">
                <a:solidFill>
                  <a:prstClr val="white"/>
                </a:solidFill>
                <a:latin typeface="Avenir Black"/>
                <a:cs typeface="Avenir Black"/>
              </a:rPr>
              <a:t> c</a:t>
            </a:r>
            <a:endParaRPr lang="en-US" dirty="0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139" name="Rectangle 138"/>
          <p:cNvSpPr/>
          <p:nvPr/>
        </p:nvSpPr>
        <p:spPr>
          <a:xfrm>
            <a:off x="7485873" y="4616098"/>
            <a:ext cx="84613" cy="7801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dirty="0" smtClean="0">
                <a:solidFill>
                  <a:prstClr val="white"/>
                </a:solidFill>
                <a:latin typeface="Avenir Black"/>
                <a:cs typeface="Avenir Black"/>
              </a:rPr>
              <a:t> c</a:t>
            </a:r>
            <a:endParaRPr lang="en-US" dirty="0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140" name="Rectangle 139"/>
          <p:cNvSpPr/>
          <p:nvPr/>
        </p:nvSpPr>
        <p:spPr>
          <a:xfrm>
            <a:off x="6596475" y="4719801"/>
            <a:ext cx="84613" cy="7801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dirty="0" smtClean="0">
                <a:solidFill>
                  <a:prstClr val="white"/>
                </a:solidFill>
                <a:latin typeface="Avenir Black"/>
                <a:cs typeface="Avenir Black"/>
              </a:rPr>
              <a:t> c</a:t>
            </a:r>
            <a:endParaRPr lang="en-US" dirty="0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141" name="Rectangle 140"/>
          <p:cNvSpPr/>
          <p:nvPr/>
        </p:nvSpPr>
        <p:spPr>
          <a:xfrm>
            <a:off x="6885887" y="4616098"/>
            <a:ext cx="84613" cy="7801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dirty="0" smtClean="0">
                <a:solidFill>
                  <a:prstClr val="white"/>
                </a:solidFill>
                <a:latin typeface="Avenir Black"/>
                <a:cs typeface="Avenir Black"/>
              </a:rPr>
              <a:t> c</a:t>
            </a:r>
            <a:endParaRPr lang="en-US" dirty="0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142" name="Rectangle 141"/>
          <p:cNvSpPr/>
          <p:nvPr/>
        </p:nvSpPr>
        <p:spPr>
          <a:xfrm>
            <a:off x="7052580" y="3998572"/>
            <a:ext cx="84613" cy="7801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dirty="0" smtClean="0">
                <a:solidFill>
                  <a:prstClr val="white"/>
                </a:solidFill>
                <a:latin typeface="Avenir Black"/>
                <a:cs typeface="Avenir Black"/>
              </a:rPr>
              <a:t> c</a:t>
            </a:r>
            <a:endParaRPr lang="en-US" dirty="0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143" name="Rectangle 142"/>
          <p:cNvSpPr/>
          <p:nvPr/>
        </p:nvSpPr>
        <p:spPr>
          <a:xfrm>
            <a:off x="6681088" y="4007664"/>
            <a:ext cx="84613" cy="7801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dirty="0" smtClean="0">
                <a:solidFill>
                  <a:prstClr val="white"/>
                </a:solidFill>
                <a:latin typeface="Avenir Black"/>
                <a:cs typeface="Avenir Black"/>
              </a:rPr>
              <a:t> c</a:t>
            </a:r>
            <a:endParaRPr lang="en-US" dirty="0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144" name="Oval 143"/>
          <p:cNvSpPr/>
          <p:nvPr/>
        </p:nvSpPr>
        <p:spPr>
          <a:xfrm rot="3210649">
            <a:off x="4558705" y="5367684"/>
            <a:ext cx="79348" cy="134594"/>
          </a:xfrm>
          <a:prstGeom prst="ellipse">
            <a:avLst/>
          </a:prstGeom>
          <a:solidFill>
            <a:schemeClr val="bg2">
              <a:lumMod val="75000"/>
              <a:alpha val="9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145" name="Oval 144"/>
          <p:cNvSpPr/>
          <p:nvPr/>
        </p:nvSpPr>
        <p:spPr>
          <a:xfrm rot="3210649">
            <a:off x="4711105" y="5520084"/>
            <a:ext cx="79348" cy="134594"/>
          </a:xfrm>
          <a:prstGeom prst="ellipse">
            <a:avLst/>
          </a:prstGeom>
          <a:solidFill>
            <a:schemeClr val="bg2">
              <a:lumMod val="75000"/>
              <a:alpha val="9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146" name="Oval 145"/>
          <p:cNvSpPr/>
          <p:nvPr/>
        </p:nvSpPr>
        <p:spPr>
          <a:xfrm rot="3210649">
            <a:off x="4402730" y="5256736"/>
            <a:ext cx="79348" cy="134594"/>
          </a:xfrm>
          <a:prstGeom prst="ellipse">
            <a:avLst/>
          </a:prstGeom>
          <a:solidFill>
            <a:schemeClr val="bg2">
              <a:lumMod val="75000"/>
              <a:alpha val="9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147" name="Oval 146"/>
          <p:cNvSpPr/>
          <p:nvPr/>
        </p:nvSpPr>
        <p:spPr>
          <a:xfrm rot="3210649">
            <a:off x="3050914" y="6157555"/>
            <a:ext cx="79348" cy="134594"/>
          </a:xfrm>
          <a:prstGeom prst="ellipse">
            <a:avLst/>
          </a:prstGeom>
          <a:solidFill>
            <a:schemeClr val="bg2">
              <a:lumMod val="75000"/>
              <a:alpha val="9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148" name="Oval 147"/>
          <p:cNvSpPr/>
          <p:nvPr/>
        </p:nvSpPr>
        <p:spPr>
          <a:xfrm rot="3210649">
            <a:off x="4558706" y="5600567"/>
            <a:ext cx="79348" cy="134594"/>
          </a:xfrm>
          <a:prstGeom prst="ellipse">
            <a:avLst/>
          </a:prstGeom>
          <a:solidFill>
            <a:schemeClr val="bg2">
              <a:lumMod val="75000"/>
              <a:alpha val="9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149" name="Oval 148"/>
          <p:cNvSpPr/>
          <p:nvPr/>
        </p:nvSpPr>
        <p:spPr>
          <a:xfrm rot="3210649">
            <a:off x="4432739" y="6094145"/>
            <a:ext cx="79348" cy="134594"/>
          </a:xfrm>
          <a:prstGeom prst="ellipse">
            <a:avLst/>
          </a:prstGeom>
          <a:solidFill>
            <a:schemeClr val="bg2">
              <a:lumMod val="75000"/>
              <a:alpha val="9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150" name="Oval 149"/>
          <p:cNvSpPr/>
          <p:nvPr/>
        </p:nvSpPr>
        <p:spPr>
          <a:xfrm rot="3210649">
            <a:off x="3588398" y="5352871"/>
            <a:ext cx="79348" cy="134594"/>
          </a:xfrm>
          <a:prstGeom prst="ellipse">
            <a:avLst/>
          </a:prstGeom>
          <a:solidFill>
            <a:schemeClr val="bg2">
              <a:lumMod val="75000"/>
              <a:alpha val="9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151" name="Oval 150"/>
          <p:cNvSpPr/>
          <p:nvPr/>
        </p:nvSpPr>
        <p:spPr>
          <a:xfrm rot="3210649">
            <a:off x="4068726" y="5970498"/>
            <a:ext cx="79348" cy="134594"/>
          </a:xfrm>
          <a:prstGeom prst="ellipse">
            <a:avLst/>
          </a:prstGeom>
          <a:solidFill>
            <a:schemeClr val="bg2">
              <a:lumMod val="75000"/>
              <a:alpha val="9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152" name="Oval 151"/>
          <p:cNvSpPr/>
          <p:nvPr/>
        </p:nvSpPr>
        <p:spPr>
          <a:xfrm rot="3210649">
            <a:off x="4585139" y="6246545"/>
            <a:ext cx="79348" cy="134594"/>
          </a:xfrm>
          <a:prstGeom prst="ellipse">
            <a:avLst/>
          </a:prstGeom>
          <a:solidFill>
            <a:schemeClr val="bg2">
              <a:lumMod val="75000"/>
              <a:alpha val="9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153" name="Oval 152"/>
          <p:cNvSpPr/>
          <p:nvPr/>
        </p:nvSpPr>
        <p:spPr>
          <a:xfrm rot="3210649">
            <a:off x="4221126" y="6122898"/>
            <a:ext cx="79348" cy="134594"/>
          </a:xfrm>
          <a:prstGeom prst="ellipse">
            <a:avLst/>
          </a:prstGeom>
          <a:solidFill>
            <a:schemeClr val="bg2">
              <a:lumMod val="75000"/>
              <a:alpha val="9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154" name="Oval 153"/>
          <p:cNvSpPr/>
          <p:nvPr/>
        </p:nvSpPr>
        <p:spPr>
          <a:xfrm rot="3210649">
            <a:off x="4051590" y="5627146"/>
            <a:ext cx="79348" cy="134594"/>
          </a:xfrm>
          <a:prstGeom prst="ellipse">
            <a:avLst/>
          </a:prstGeom>
          <a:solidFill>
            <a:schemeClr val="bg2">
              <a:lumMod val="75000"/>
              <a:alpha val="9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155" name="Oval 154"/>
          <p:cNvSpPr/>
          <p:nvPr/>
        </p:nvSpPr>
        <p:spPr>
          <a:xfrm rot="3210649">
            <a:off x="3613348" y="5543258"/>
            <a:ext cx="79348" cy="134594"/>
          </a:xfrm>
          <a:prstGeom prst="ellipse">
            <a:avLst/>
          </a:prstGeom>
          <a:solidFill>
            <a:schemeClr val="bg2">
              <a:lumMod val="75000"/>
              <a:alpha val="9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156" name="Oval 155"/>
          <p:cNvSpPr/>
          <p:nvPr/>
        </p:nvSpPr>
        <p:spPr>
          <a:xfrm rot="3210649">
            <a:off x="4737539" y="6398945"/>
            <a:ext cx="79348" cy="134594"/>
          </a:xfrm>
          <a:prstGeom prst="ellipse">
            <a:avLst/>
          </a:prstGeom>
          <a:solidFill>
            <a:schemeClr val="bg2">
              <a:lumMod val="75000"/>
              <a:alpha val="9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157" name="Oval 156"/>
          <p:cNvSpPr/>
          <p:nvPr/>
        </p:nvSpPr>
        <p:spPr>
          <a:xfrm rot="3210649">
            <a:off x="4373526" y="6275298"/>
            <a:ext cx="79348" cy="134594"/>
          </a:xfrm>
          <a:prstGeom prst="ellipse">
            <a:avLst/>
          </a:prstGeom>
          <a:solidFill>
            <a:schemeClr val="bg2">
              <a:lumMod val="75000"/>
              <a:alpha val="9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158" name="Oval 157"/>
          <p:cNvSpPr/>
          <p:nvPr/>
        </p:nvSpPr>
        <p:spPr>
          <a:xfrm rot="3210649">
            <a:off x="3867832" y="6077072"/>
            <a:ext cx="79348" cy="134594"/>
          </a:xfrm>
          <a:prstGeom prst="ellipse">
            <a:avLst/>
          </a:prstGeom>
          <a:solidFill>
            <a:schemeClr val="bg2">
              <a:lumMod val="75000"/>
              <a:alpha val="9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159" name="Oval 158"/>
          <p:cNvSpPr/>
          <p:nvPr/>
        </p:nvSpPr>
        <p:spPr>
          <a:xfrm rot="3210649">
            <a:off x="3382707" y="5561523"/>
            <a:ext cx="79348" cy="134594"/>
          </a:xfrm>
          <a:prstGeom prst="ellipse">
            <a:avLst/>
          </a:prstGeom>
          <a:solidFill>
            <a:schemeClr val="bg2">
              <a:lumMod val="75000"/>
              <a:alpha val="9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160" name="Oval 159"/>
          <p:cNvSpPr/>
          <p:nvPr/>
        </p:nvSpPr>
        <p:spPr>
          <a:xfrm rot="3210649">
            <a:off x="3457953" y="5970499"/>
            <a:ext cx="79348" cy="134594"/>
          </a:xfrm>
          <a:prstGeom prst="ellipse">
            <a:avLst/>
          </a:prstGeom>
          <a:solidFill>
            <a:schemeClr val="bg2">
              <a:lumMod val="75000"/>
              <a:alpha val="9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161" name="Oval 160"/>
          <p:cNvSpPr/>
          <p:nvPr/>
        </p:nvSpPr>
        <p:spPr>
          <a:xfrm rot="3210649">
            <a:off x="4020232" y="6229472"/>
            <a:ext cx="79348" cy="134594"/>
          </a:xfrm>
          <a:prstGeom prst="ellipse">
            <a:avLst/>
          </a:prstGeom>
          <a:solidFill>
            <a:schemeClr val="bg2">
              <a:lumMod val="75000"/>
              <a:alpha val="9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162" name="Oval 161"/>
          <p:cNvSpPr/>
          <p:nvPr/>
        </p:nvSpPr>
        <p:spPr>
          <a:xfrm rot="3210649">
            <a:off x="3535107" y="5713923"/>
            <a:ext cx="79348" cy="134594"/>
          </a:xfrm>
          <a:prstGeom prst="ellipse">
            <a:avLst/>
          </a:prstGeom>
          <a:solidFill>
            <a:schemeClr val="bg2">
              <a:lumMod val="75000"/>
              <a:alpha val="9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163" name="Oval 162"/>
          <p:cNvSpPr/>
          <p:nvPr/>
        </p:nvSpPr>
        <p:spPr>
          <a:xfrm rot="3210649">
            <a:off x="3765748" y="5695658"/>
            <a:ext cx="79348" cy="134594"/>
          </a:xfrm>
          <a:prstGeom prst="ellipse">
            <a:avLst/>
          </a:prstGeom>
          <a:solidFill>
            <a:schemeClr val="bg2">
              <a:lumMod val="75000"/>
              <a:alpha val="9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164" name="Oval 163"/>
          <p:cNvSpPr/>
          <p:nvPr/>
        </p:nvSpPr>
        <p:spPr>
          <a:xfrm rot="3210649">
            <a:off x="3610353" y="6122899"/>
            <a:ext cx="79348" cy="134594"/>
          </a:xfrm>
          <a:prstGeom prst="ellipse">
            <a:avLst/>
          </a:prstGeom>
          <a:solidFill>
            <a:schemeClr val="bg2">
              <a:lumMod val="75000"/>
              <a:alpha val="9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165" name="Oval 164"/>
          <p:cNvSpPr/>
          <p:nvPr/>
        </p:nvSpPr>
        <p:spPr>
          <a:xfrm rot="3210649">
            <a:off x="3762753" y="6275299"/>
            <a:ext cx="79348" cy="134594"/>
          </a:xfrm>
          <a:prstGeom prst="ellipse">
            <a:avLst/>
          </a:prstGeom>
          <a:solidFill>
            <a:schemeClr val="bg2">
              <a:lumMod val="75000"/>
              <a:alpha val="9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166" name="Oval 165"/>
          <p:cNvSpPr/>
          <p:nvPr/>
        </p:nvSpPr>
        <p:spPr>
          <a:xfrm rot="3210649">
            <a:off x="3915153" y="6427699"/>
            <a:ext cx="79348" cy="134594"/>
          </a:xfrm>
          <a:prstGeom prst="ellipse">
            <a:avLst/>
          </a:prstGeom>
          <a:solidFill>
            <a:schemeClr val="bg2">
              <a:lumMod val="75000"/>
              <a:alpha val="9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167" name="Oval 166"/>
          <p:cNvSpPr/>
          <p:nvPr/>
        </p:nvSpPr>
        <p:spPr>
          <a:xfrm rot="3210649">
            <a:off x="4172632" y="6381872"/>
            <a:ext cx="79348" cy="134594"/>
          </a:xfrm>
          <a:prstGeom prst="ellipse">
            <a:avLst/>
          </a:prstGeom>
          <a:solidFill>
            <a:schemeClr val="bg2">
              <a:lumMod val="75000"/>
              <a:alpha val="9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168" name="Oval 167"/>
          <p:cNvSpPr/>
          <p:nvPr/>
        </p:nvSpPr>
        <p:spPr>
          <a:xfrm rot="3210649">
            <a:off x="4325032" y="6534272"/>
            <a:ext cx="79348" cy="134594"/>
          </a:xfrm>
          <a:prstGeom prst="ellipse">
            <a:avLst/>
          </a:prstGeom>
          <a:solidFill>
            <a:schemeClr val="bg2">
              <a:lumMod val="75000"/>
              <a:alpha val="9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169" name="Oval 168"/>
          <p:cNvSpPr/>
          <p:nvPr/>
        </p:nvSpPr>
        <p:spPr>
          <a:xfrm rot="3210649">
            <a:off x="3465907" y="6357355"/>
            <a:ext cx="79348" cy="134594"/>
          </a:xfrm>
          <a:prstGeom prst="ellipse">
            <a:avLst/>
          </a:prstGeom>
          <a:solidFill>
            <a:schemeClr val="bg2">
              <a:lumMod val="75000"/>
              <a:alpha val="9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170" name="Oval 169"/>
          <p:cNvSpPr/>
          <p:nvPr/>
        </p:nvSpPr>
        <p:spPr>
          <a:xfrm rot="3210649">
            <a:off x="3347159" y="5229539"/>
            <a:ext cx="79348" cy="134594"/>
          </a:xfrm>
          <a:prstGeom prst="ellipse">
            <a:avLst/>
          </a:prstGeom>
          <a:solidFill>
            <a:schemeClr val="bg2">
              <a:lumMod val="75000"/>
              <a:alpha val="9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171" name="Oval 170"/>
          <p:cNvSpPr/>
          <p:nvPr/>
        </p:nvSpPr>
        <p:spPr>
          <a:xfrm rot="3210649">
            <a:off x="4356390" y="5931946"/>
            <a:ext cx="79348" cy="134594"/>
          </a:xfrm>
          <a:prstGeom prst="ellipse">
            <a:avLst/>
          </a:prstGeom>
          <a:solidFill>
            <a:schemeClr val="bg2">
              <a:lumMod val="75000"/>
              <a:alpha val="9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172" name="Oval 171"/>
          <p:cNvSpPr/>
          <p:nvPr/>
        </p:nvSpPr>
        <p:spPr>
          <a:xfrm rot="3210649">
            <a:off x="4582142" y="5864672"/>
            <a:ext cx="79348" cy="134594"/>
          </a:xfrm>
          <a:prstGeom prst="ellipse">
            <a:avLst/>
          </a:prstGeom>
          <a:solidFill>
            <a:schemeClr val="bg2">
              <a:lumMod val="75000"/>
              <a:alpha val="9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173" name="Oval 172"/>
          <p:cNvSpPr/>
          <p:nvPr/>
        </p:nvSpPr>
        <p:spPr>
          <a:xfrm rot="3210649">
            <a:off x="3759757" y="5996710"/>
            <a:ext cx="79348" cy="134594"/>
          </a:xfrm>
          <a:prstGeom prst="ellipse">
            <a:avLst/>
          </a:prstGeom>
          <a:solidFill>
            <a:schemeClr val="bg2">
              <a:lumMod val="75000"/>
              <a:alpha val="9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174" name="Oval 173"/>
          <p:cNvSpPr/>
          <p:nvPr/>
        </p:nvSpPr>
        <p:spPr>
          <a:xfrm rot="3210649">
            <a:off x="4291178" y="5577189"/>
            <a:ext cx="79348" cy="134594"/>
          </a:xfrm>
          <a:prstGeom prst="ellipse">
            <a:avLst/>
          </a:prstGeom>
          <a:solidFill>
            <a:schemeClr val="bg2">
              <a:lumMod val="75000"/>
              <a:alpha val="9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175" name="Oval 174"/>
          <p:cNvSpPr/>
          <p:nvPr/>
        </p:nvSpPr>
        <p:spPr>
          <a:xfrm rot="3210649">
            <a:off x="4863505" y="5323000"/>
            <a:ext cx="79348" cy="134594"/>
          </a:xfrm>
          <a:prstGeom prst="ellipse">
            <a:avLst/>
          </a:prstGeom>
          <a:solidFill>
            <a:schemeClr val="bg2">
              <a:lumMod val="75000"/>
              <a:alpha val="9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176" name="Oval 175"/>
          <p:cNvSpPr/>
          <p:nvPr/>
        </p:nvSpPr>
        <p:spPr>
          <a:xfrm rot="3210649">
            <a:off x="4815237" y="5092899"/>
            <a:ext cx="79348" cy="134594"/>
          </a:xfrm>
          <a:prstGeom prst="ellipse">
            <a:avLst/>
          </a:prstGeom>
          <a:solidFill>
            <a:schemeClr val="bg2">
              <a:lumMod val="75000"/>
              <a:alpha val="9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177" name="TextBox 176"/>
          <p:cNvSpPr txBox="1"/>
          <p:nvPr/>
        </p:nvSpPr>
        <p:spPr>
          <a:xfrm>
            <a:off x="3435946" y="5283972"/>
            <a:ext cx="11668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b="1" dirty="0" smtClean="0">
                <a:solidFill>
                  <a:srgbClr val="EEECE1">
                    <a:lumMod val="25000"/>
                  </a:srgbClr>
                </a:solidFill>
                <a:latin typeface="Avenir Black"/>
                <a:cs typeface="Avenir Black"/>
              </a:rPr>
              <a:t>IFN-</a:t>
            </a:r>
            <a:r>
              <a:rPr lang="en-US" sz="1600" b="1" dirty="0" err="1" smtClean="0">
                <a:solidFill>
                  <a:srgbClr val="EEECE1">
                    <a:lumMod val="25000"/>
                  </a:srgbClr>
                </a:solidFill>
                <a:latin typeface="Avenir Black"/>
                <a:cs typeface="Avenir Black"/>
              </a:rPr>
              <a:t>γ</a:t>
            </a:r>
            <a:endParaRPr lang="en-US" sz="1600" b="1" dirty="0">
              <a:solidFill>
                <a:srgbClr val="EEECE1">
                  <a:lumMod val="25000"/>
                </a:srgbClr>
              </a:solidFill>
              <a:latin typeface="Avenir Black"/>
              <a:cs typeface="Avenir Black"/>
            </a:endParaRPr>
          </a:p>
        </p:txBody>
      </p:sp>
      <p:sp>
        <p:nvSpPr>
          <p:cNvPr id="178" name="Oval 177"/>
          <p:cNvSpPr/>
          <p:nvPr/>
        </p:nvSpPr>
        <p:spPr>
          <a:xfrm>
            <a:off x="3822559" y="4237840"/>
            <a:ext cx="559284" cy="144367"/>
          </a:xfrm>
          <a:prstGeom prst="ellipse">
            <a:avLst/>
          </a:prstGeom>
          <a:solidFill>
            <a:schemeClr val="accent2">
              <a:alpha val="99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179" name="Oval 178"/>
          <p:cNvSpPr/>
          <p:nvPr/>
        </p:nvSpPr>
        <p:spPr>
          <a:xfrm rot="1599085">
            <a:off x="3165774" y="3950716"/>
            <a:ext cx="559284" cy="144367"/>
          </a:xfrm>
          <a:prstGeom prst="ellipse">
            <a:avLst/>
          </a:prstGeom>
          <a:solidFill>
            <a:schemeClr val="accent2">
              <a:alpha val="99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180" name="Oval 179"/>
          <p:cNvSpPr/>
          <p:nvPr/>
        </p:nvSpPr>
        <p:spPr>
          <a:xfrm rot="1599085">
            <a:off x="3318174" y="4275947"/>
            <a:ext cx="559284" cy="144367"/>
          </a:xfrm>
          <a:prstGeom prst="ellipse">
            <a:avLst/>
          </a:prstGeom>
          <a:solidFill>
            <a:schemeClr val="accent2">
              <a:alpha val="99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grpSp>
        <p:nvGrpSpPr>
          <p:cNvPr id="181" name="Group 180"/>
          <p:cNvGrpSpPr/>
          <p:nvPr/>
        </p:nvGrpSpPr>
        <p:grpSpPr>
          <a:xfrm>
            <a:off x="5579222" y="1797101"/>
            <a:ext cx="710920" cy="716180"/>
            <a:chOff x="1090706" y="1933090"/>
            <a:chExt cx="507157" cy="532204"/>
          </a:xfrm>
          <a:gradFill flip="none" rotWithShape="1">
            <a:gsLst>
              <a:gs pos="100000">
                <a:schemeClr val="bg2">
                  <a:lumMod val="50000"/>
                </a:schemeClr>
              </a:gs>
              <a:gs pos="0">
                <a:schemeClr val="bg2"/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182" name="Oval 181"/>
            <p:cNvSpPr/>
            <p:nvPr/>
          </p:nvSpPr>
          <p:spPr>
            <a:xfrm>
              <a:off x="1090706" y="1933090"/>
              <a:ext cx="507157" cy="532204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Avenir Black"/>
                <a:cs typeface="Avenir Black"/>
              </a:endParaRPr>
            </a:p>
          </p:txBody>
        </p:sp>
        <p:sp>
          <p:nvSpPr>
            <p:cNvPr id="183" name="Oval 182"/>
            <p:cNvSpPr/>
            <p:nvPr/>
          </p:nvSpPr>
          <p:spPr>
            <a:xfrm>
              <a:off x="1213085" y="2079207"/>
              <a:ext cx="276288" cy="269178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Avenir Black"/>
                <a:cs typeface="Avenir Black"/>
              </a:endParaRPr>
            </a:p>
          </p:txBody>
        </p:sp>
      </p:grpSp>
      <p:sp>
        <p:nvSpPr>
          <p:cNvPr id="184" name="TextBox 183"/>
          <p:cNvSpPr txBox="1"/>
          <p:nvPr/>
        </p:nvSpPr>
        <p:spPr>
          <a:xfrm>
            <a:off x="4828368" y="2496723"/>
            <a:ext cx="158901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b="1" dirty="0" smtClean="0">
                <a:solidFill>
                  <a:srgbClr val="F79646">
                    <a:lumMod val="75000"/>
                  </a:srgbClr>
                </a:solidFill>
                <a:latin typeface="Avenir Black"/>
                <a:cs typeface="Avenir Black"/>
              </a:rPr>
              <a:t>Antigen </a:t>
            </a:r>
          </a:p>
          <a:p>
            <a:pPr algn="ctr" defTabSz="914400"/>
            <a:r>
              <a:rPr lang="en-US" sz="1600" b="1" dirty="0" smtClean="0">
                <a:solidFill>
                  <a:srgbClr val="F79646">
                    <a:lumMod val="75000"/>
                  </a:srgbClr>
                </a:solidFill>
                <a:latin typeface="Avenir Black"/>
                <a:cs typeface="Avenir Black"/>
              </a:rPr>
              <a:t>presentation</a:t>
            </a:r>
            <a:endParaRPr lang="en-US" sz="1600" b="1" dirty="0">
              <a:solidFill>
                <a:srgbClr val="F79646">
                  <a:lumMod val="75000"/>
                </a:srgbClr>
              </a:solidFill>
              <a:latin typeface="Avenir Black"/>
              <a:cs typeface="Avenir Black"/>
            </a:endParaRPr>
          </a:p>
        </p:txBody>
      </p:sp>
      <p:sp>
        <p:nvSpPr>
          <p:cNvPr id="185" name="Oval 184"/>
          <p:cNvSpPr/>
          <p:nvPr/>
        </p:nvSpPr>
        <p:spPr>
          <a:xfrm rot="3210649">
            <a:off x="3790134" y="1783636"/>
            <a:ext cx="79348" cy="134594"/>
          </a:xfrm>
          <a:prstGeom prst="ellipse">
            <a:avLst/>
          </a:prstGeom>
          <a:solidFill>
            <a:srgbClr val="FFFF00">
              <a:alpha val="9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186" name="Oval 185"/>
          <p:cNvSpPr/>
          <p:nvPr/>
        </p:nvSpPr>
        <p:spPr>
          <a:xfrm rot="3210649">
            <a:off x="3454223" y="1732446"/>
            <a:ext cx="79348" cy="134594"/>
          </a:xfrm>
          <a:prstGeom prst="ellipse">
            <a:avLst/>
          </a:prstGeom>
          <a:solidFill>
            <a:srgbClr val="FFFF00">
              <a:alpha val="9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187" name="TextBox 186"/>
          <p:cNvSpPr txBox="1"/>
          <p:nvPr/>
        </p:nvSpPr>
        <p:spPr>
          <a:xfrm>
            <a:off x="3112998" y="1884154"/>
            <a:ext cx="158901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b="1" dirty="0" smtClean="0">
                <a:solidFill>
                  <a:srgbClr val="4F81BD"/>
                </a:solidFill>
                <a:latin typeface="Avenir Black"/>
                <a:cs typeface="Avenir Black"/>
              </a:rPr>
              <a:t>Antigen </a:t>
            </a:r>
          </a:p>
          <a:p>
            <a:pPr algn="ctr" defTabSz="914400"/>
            <a:r>
              <a:rPr lang="en-US" sz="1600" b="1" dirty="0" smtClean="0">
                <a:solidFill>
                  <a:srgbClr val="4F81BD"/>
                </a:solidFill>
                <a:latin typeface="Avenir Black"/>
                <a:cs typeface="Avenir Black"/>
              </a:rPr>
              <a:t>engulfment</a:t>
            </a:r>
            <a:endParaRPr lang="en-US" sz="1600" b="1" dirty="0">
              <a:solidFill>
                <a:srgbClr val="4F81BD"/>
              </a:solidFill>
              <a:latin typeface="Avenir Black"/>
              <a:cs typeface="Avenir Black"/>
            </a:endParaRPr>
          </a:p>
        </p:txBody>
      </p:sp>
      <p:sp>
        <p:nvSpPr>
          <p:cNvPr id="188" name="TextBox 187"/>
          <p:cNvSpPr txBox="1"/>
          <p:nvPr/>
        </p:nvSpPr>
        <p:spPr>
          <a:xfrm>
            <a:off x="3263432" y="3523641"/>
            <a:ext cx="2086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400" b="1" dirty="0" smtClean="0">
                <a:solidFill>
                  <a:srgbClr val="FF0000"/>
                </a:solidFill>
                <a:latin typeface="Avenir Black"/>
                <a:cs typeface="Avenir Black"/>
              </a:rPr>
              <a:t>RRx-001</a:t>
            </a:r>
            <a:endParaRPr lang="en-US" sz="2400" b="1" dirty="0">
              <a:solidFill>
                <a:srgbClr val="FF0000"/>
              </a:solidFill>
              <a:latin typeface="Avenir Black"/>
              <a:cs typeface="Avenir Black"/>
            </a:endParaRPr>
          </a:p>
        </p:txBody>
      </p:sp>
      <p:cxnSp>
        <p:nvCxnSpPr>
          <p:cNvPr id="191" name="Straight Arrow Connector 190"/>
          <p:cNvCxnSpPr/>
          <p:nvPr/>
        </p:nvCxnSpPr>
        <p:spPr>
          <a:xfrm flipH="1">
            <a:off x="2416986" y="4086136"/>
            <a:ext cx="751300" cy="299546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Arrow Connector 191"/>
          <p:cNvCxnSpPr/>
          <p:nvPr/>
        </p:nvCxnSpPr>
        <p:spPr>
          <a:xfrm flipH="1">
            <a:off x="2512507" y="4407725"/>
            <a:ext cx="907424" cy="159676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3" name="TextBox 192"/>
          <p:cNvSpPr txBox="1"/>
          <p:nvPr/>
        </p:nvSpPr>
        <p:spPr>
          <a:xfrm>
            <a:off x="2459639" y="6322064"/>
            <a:ext cx="24729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b="1" dirty="0" smtClean="0">
                <a:solidFill>
                  <a:prstClr val="black"/>
                </a:solidFill>
                <a:latin typeface="Avenir Black"/>
                <a:cs typeface="Avenir Black"/>
              </a:rPr>
              <a:t>Tumor cell lysis</a:t>
            </a:r>
            <a:endParaRPr lang="en-US" sz="1600" b="1" dirty="0">
              <a:solidFill>
                <a:prstClr val="black"/>
              </a:solidFill>
              <a:latin typeface="Avenir Black"/>
              <a:cs typeface="Avenir Black"/>
            </a:endParaRPr>
          </a:p>
        </p:txBody>
      </p:sp>
      <p:sp>
        <p:nvSpPr>
          <p:cNvPr id="195" name="Right Arrow 194"/>
          <p:cNvSpPr/>
          <p:nvPr/>
        </p:nvSpPr>
        <p:spPr>
          <a:xfrm>
            <a:off x="5227093" y="1185293"/>
            <a:ext cx="596183" cy="369230"/>
          </a:xfrm>
          <a:prstGeom prst="rightArrow">
            <a:avLst>
              <a:gd name="adj1" fmla="val 37593"/>
              <a:gd name="adj2" fmla="val 50000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venir Black"/>
              <a:cs typeface="Avenir Black"/>
            </a:endParaRPr>
          </a:p>
        </p:txBody>
      </p:sp>
      <p:sp>
        <p:nvSpPr>
          <p:cNvPr id="196" name="TextBox 195"/>
          <p:cNvSpPr txBox="1"/>
          <p:nvPr/>
        </p:nvSpPr>
        <p:spPr>
          <a:xfrm>
            <a:off x="-438577" y="-5745"/>
            <a:ext cx="10388189" cy="369332"/>
          </a:xfrm>
          <a:prstGeom prst="rect">
            <a:avLst/>
          </a:prstGeom>
          <a:solidFill>
            <a:schemeClr val="bg2">
              <a:alpha val="99000"/>
            </a:schemeClr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dirty="0" smtClean="0">
                <a:solidFill>
                  <a:prstClr val="black"/>
                </a:solidFill>
                <a:latin typeface="Avenir Black"/>
                <a:cs typeface="Avenir Black"/>
              </a:rPr>
              <a:t> RRx-001-Mediated Immunogenic Cell Death </a:t>
            </a:r>
            <a:endParaRPr lang="en-US" b="1" dirty="0">
              <a:solidFill>
                <a:prstClr val="black"/>
              </a:solidFill>
              <a:latin typeface="Avenir Black"/>
              <a:cs typeface="Avenir Black"/>
            </a:endParaRPr>
          </a:p>
        </p:txBody>
      </p:sp>
      <p:sp>
        <p:nvSpPr>
          <p:cNvPr id="197" name="TextBox 196"/>
          <p:cNvSpPr txBox="1"/>
          <p:nvPr/>
        </p:nvSpPr>
        <p:spPr>
          <a:xfrm>
            <a:off x="3972252" y="510319"/>
            <a:ext cx="251826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b="1" dirty="0" smtClean="0">
                <a:solidFill>
                  <a:prstClr val="black"/>
                </a:solidFill>
                <a:latin typeface="Avenir Black"/>
                <a:cs typeface="Avenir Black"/>
              </a:rPr>
              <a:t>Immature </a:t>
            </a:r>
          </a:p>
          <a:p>
            <a:pPr algn="ctr" defTabSz="914400"/>
            <a:r>
              <a:rPr lang="en-US" sz="1600" b="1" dirty="0" smtClean="0">
                <a:solidFill>
                  <a:prstClr val="black"/>
                </a:solidFill>
                <a:latin typeface="Avenir Black"/>
                <a:cs typeface="Avenir Black"/>
              </a:rPr>
              <a:t>Dendritic Cell</a:t>
            </a:r>
            <a:endParaRPr lang="en-US" sz="1600" b="1" dirty="0">
              <a:solidFill>
                <a:prstClr val="black"/>
              </a:solidFill>
              <a:latin typeface="Avenir Black"/>
              <a:cs typeface="Avenir Black"/>
            </a:endParaRPr>
          </a:p>
        </p:txBody>
      </p:sp>
      <p:sp>
        <p:nvSpPr>
          <p:cNvPr id="189" name="TextBox 188"/>
          <p:cNvSpPr txBox="1"/>
          <p:nvPr/>
        </p:nvSpPr>
        <p:spPr>
          <a:xfrm>
            <a:off x="6151038" y="2629562"/>
            <a:ext cx="11668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b="1" dirty="0" smtClean="0">
                <a:solidFill>
                  <a:srgbClr val="F79646">
                    <a:lumMod val="50000"/>
                  </a:srgbClr>
                </a:solidFill>
                <a:latin typeface="Avenir Black"/>
                <a:cs typeface="Avenir Black"/>
              </a:rPr>
              <a:t>IL-1</a:t>
            </a:r>
            <a:r>
              <a:rPr lang="en-US" sz="1600" b="1" dirty="0" smtClean="0">
                <a:solidFill>
                  <a:srgbClr val="F79646">
                    <a:lumMod val="50000"/>
                  </a:srgbClr>
                </a:solidFill>
                <a:latin typeface="Lucida Grande"/>
                <a:ea typeface="Lucida Grande"/>
                <a:cs typeface="Lucida Grande"/>
              </a:rPr>
              <a:t>β</a:t>
            </a:r>
            <a:endParaRPr lang="en-US" sz="1600" b="1" dirty="0">
              <a:solidFill>
                <a:srgbClr val="F79646">
                  <a:lumMod val="50000"/>
                </a:srgbClr>
              </a:solidFill>
              <a:latin typeface="Avenir Black"/>
              <a:cs typeface="Avenir Black"/>
            </a:endParaRPr>
          </a:p>
        </p:txBody>
      </p:sp>
      <p:sp>
        <p:nvSpPr>
          <p:cNvPr id="190" name="TextBox 189"/>
          <p:cNvSpPr txBox="1"/>
          <p:nvPr/>
        </p:nvSpPr>
        <p:spPr>
          <a:xfrm>
            <a:off x="6267839" y="4118919"/>
            <a:ext cx="11668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b="1" dirty="0" smtClean="0">
                <a:solidFill>
                  <a:srgbClr val="4F81BD"/>
                </a:solidFill>
                <a:latin typeface="Avenir Black"/>
                <a:cs typeface="Avenir Black"/>
              </a:rPr>
              <a:t>IL-1</a:t>
            </a:r>
            <a:r>
              <a:rPr lang="en-US" sz="1600" b="1" dirty="0" smtClean="0">
                <a:solidFill>
                  <a:srgbClr val="4F81BD"/>
                </a:solidFill>
                <a:latin typeface="Lucida Grande"/>
                <a:ea typeface="Lucida Grande"/>
                <a:cs typeface="Lucida Grande"/>
              </a:rPr>
              <a:t>7</a:t>
            </a:r>
            <a:endParaRPr lang="en-US" sz="1600" b="1" dirty="0">
              <a:solidFill>
                <a:srgbClr val="4F81BD"/>
              </a:solidFill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2409689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557923" cy="675157"/>
          </a:xfrm>
        </p:spPr>
        <p:txBody>
          <a:bodyPr/>
          <a:lstStyle/>
          <a:p>
            <a:pPr lvl="1"/>
            <a:r>
              <a:rPr lang="en-US" sz="2400" dirty="0" smtClean="0">
                <a:latin typeface="Avenir Medium"/>
                <a:cs typeface="Avenir Medium"/>
              </a:rPr>
              <a:t>ROS Mediated agents: Discovery of RRx-001</a:t>
            </a:r>
            <a:endParaRPr lang="en-US" sz="2400" dirty="0">
              <a:latin typeface="Avenir Medium"/>
              <a:cs typeface="Avenir Medium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E8B83-9166-4564-B09A-DE9161864B8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Down Arrow 3"/>
          <p:cNvSpPr>
            <a:spLocks noChangeArrowheads="1"/>
          </p:cNvSpPr>
          <p:nvPr/>
        </p:nvSpPr>
        <p:spPr bwMode="auto">
          <a:xfrm>
            <a:off x="2106613" y="1061674"/>
            <a:ext cx="5259387" cy="5573712"/>
          </a:xfrm>
          <a:prstGeom prst="downArrow">
            <a:avLst>
              <a:gd name="adj1" fmla="val 50000"/>
              <a:gd name="adj2" fmla="val 37499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517525" y="1062338"/>
            <a:ext cx="4368800" cy="1674812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  <a:alpha val="91000"/>
            </a:schemeClr>
          </a:soli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  <a:latin typeface="Avenir Book"/>
                <a:ea typeface="+mn-ea"/>
                <a:cs typeface="Avenir Book"/>
              </a:rPr>
              <a:t>Screening of energetic materials as </a:t>
            </a:r>
            <a:r>
              <a:rPr lang="en-US" sz="2000" dirty="0" err="1">
                <a:solidFill>
                  <a:schemeClr val="tx1"/>
                </a:solidFill>
                <a:latin typeface="Avenir Book"/>
                <a:ea typeface="+mn-ea"/>
                <a:cs typeface="Avenir Book"/>
              </a:rPr>
              <a:t>radiosensitizers</a:t>
            </a:r>
            <a:endParaRPr lang="en-US" sz="2000" dirty="0">
              <a:solidFill>
                <a:schemeClr val="tx1"/>
              </a:solidFill>
              <a:latin typeface="Avenir Book"/>
              <a:ea typeface="+mn-ea"/>
              <a:cs typeface="Avenir Book"/>
            </a:endParaRPr>
          </a:p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  <a:latin typeface="Avenir Book"/>
                <a:ea typeface="+mn-ea"/>
                <a:cs typeface="Avenir Book"/>
              </a:rPr>
              <a:t>and single agent </a:t>
            </a:r>
            <a:r>
              <a:rPr lang="en-US" sz="2000" dirty="0" err="1">
                <a:solidFill>
                  <a:schemeClr val="tx1"/>
                </a:solidFill>
                <a:latin typeface="Avenir Book"/>
                <a:ea typeface="+mn-ea"/>
                <a:cs typeface="Avenir Book"/>
              </a:rPr>
              <a:t>cytotoxics</a:t>
            </a:r>
            <a:r>
              <a:rPr lang="en-US" sz="2000" dirty="0">
                <a:solidFill>
                  <a:schemeClr val="tx1"/>
                </a:solidFill>
                <a:latin typeface="Avenir Book"/>
                <a:ea typeface="+mn-ea"/>
                <a:cs typeface="Avenir Book"/>
              </a:rPr>
              <a:t> </a:t>
            </a: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517525" y="2918125"/>
            <a:ext cx="4368800" cy="1673225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  <a:alpha val="91000"/>
            </a:schemeClr>
          </a:soli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  <a:latin typeface="Avenir Book"/>
                <a:ea typeface="+mn-ea"/>
                <a:cs typeface="Avenir Book"/>
              </a:rPr>
              <a:t>TNAZ: Highly energetic material with promising single agent and </a:t>
            </a:r>
            <a:r>
              <a:rPr lang="en-US" sz="2000" dirty="0" err="1">
                <a:solidFill>
                  <a:schemeClr val="tx1"/>
                </a:solidFill>
                <a:latin typeface="Avenir Book"/>
                <a:ea typeface="+mn-ea"/>
                <a:cs typeface="Avenir Book"/>
              </a:rPr>
              <a:t>radiosensitizing</a:t>
            </a:r>
            <a:r>
              <a:rPr lang="en-US" sz="2000" dirty="0">
                <a:solidFill>
                  <a:schemeClr val="tx1"/>
                </a:solidFill>
                <a:latin typeface="Avenir Book"/>
                <a:ea typeface="+mn-ea"/>
                <a:cs typeface="Avenir Book"/>
              </a:rPr>
              <a:t> activity</a:t>
            </a:r>
          </a:p>
        </p:txBody>
      </p:sp>
      <p:sp>
        <p:nvSpPr>
          <p:cNvPr id="8" name="Rounded Rectangle 7"/>
          <p:cNvSpPr>
            <a:spLocks noChangeArrowheads="1"/>
          </p:cNvSpPr>
          <p:nvPr/>
        </p:nvSpPr>
        <p:spPr bwMode="auto">
          <a:xfrm>
            <a:off x="517525" y="4748034"/>
            <a:ext cx="4368800" cy="1673225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  <a:alpha val="91000"/>
            </a:schemeClr>
          </a:soli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  <a:latin typeface="Avenir Book"/>
                <a:ea typeface="+mn-ea"/>
                <a:cs typeface="Avenir Book"/>
              </a:rPr>
              <a:t>RRx-001</a:t>
            </a:r>
            <a:r>
              <a:rPr lang="en-US" sz="2000" dirty="0" smtClean="0">
                <a:solidFill>
                  <a:schemeClr val="tx1"/>
                </a:solidFill>
                <a:latin typeface="Avenir Book"/>
                <a:ea typeface="+mn-ea"/>
                <a:cs typeface="Avenir Book"/>
              </a:rPr>
              <a:t>: </a:t>
            </a:r>
            <a:r>
              <a:rPr lang="en-US" sz="2000" dirty="0">
                <a:solidFill>
                  <a:schemeClr val="tx1"/>
                </a:solidFill>
                <a:latin typeface="Avenir Book"/>
                <a:ea typeface="+mn-ea"/>
                <a:cs typeface="Avenir Book"/>
              </a:rPr>
              <a:t>equipotent to CDDP </a:t>
            </a:r>
            <a:r>
              <a:rPr lang="en-US" sz="2000" i="1" dirty="0">
                <a:solidFill>
                  <a:schemeClr val="tx1"/>
                </a:solidFill>
                <a:latin typeface="Avenir Book"/>
                <a:ea typeface="+mn-ea"/>
                <a:cs typeface="Avenir Book"/>
              </a:rPr>
              <a:t>in vitro </a:t>
            </a:r>
            <a:r>
              <a:rPr lang="en-US" sz="2000" dirty="0">
                <a:solidFill>
                  <a:schemeClr val="tx1"/>
                </a:solidFill>
                <a:latin typeface="Avenir Book"/>
                <a:ea typeface="+mn-ea"/>
                <a:cs typeface="Avenir Book"/>
              </a:rPr>
              <a:t>and </a:t>
            </a:r>
            <a:r>
              <a:rPr lang="en-US" sz="2000" i="1" dirty="0">
                <a:solidFill>
                  <a:schemeClr val="tx1"/>
                </a:solidFill>
                <a:latin typeface="Avenir Book"/>
                <a:ea typeface="+mn-ea"/>
                <a:cs typeface="Avenir Book"/>
              </a:rPr>
              <a:t>in vivo</a:t>
            </a:r>
            <a:r>
              <a:rPr lang="en-US" sz="2000" dirty="0">
                <a:solidFill>
                  <a:schemeClr val="tx1"/>
                </a:solidFill>
                <a:latin typeface="Avenir Book"/>
                <a:ea typeface="+mn-ea"/>
                <a:cs typeface="Avenir Book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Avenir Book"/>
                <a:ea typeface="+mn-ea"/>
                <a:cs typeface="Avenir Book"/>
              </a:rPr>
              <a:t>radiosensitizer</a:t>
            </a:r>
            <a:endParaRPr lang="en-US" sz="2000" dirty="0">
              <a:solidFill>
                <a:schemeClr val="tx1"/>
              </a:solidFill>
              <a:latin typeface="Avenir Book"/>
              <a:ea typeface="+mn-ea"/>
              <a:cs typeface="Avenir Book"/>
            </a:endParaRPr>
          </a:p>
        </p:txBody>
      </p:sp>
      <p:sp>
        <p:nvSpPr>
          <p:cNvPr id="9" name="Rounded Rectangle 8"/>
          <p:cNvSpPr>
            <a:spLocks noChangeArrowheads="1"/>
          </p:cNvSpPr>
          <p:nvPr/>
        </p:nvSpPr>
        <p:spPr bwMode="auto">
          <a:xfrm>
            <a:off x="5589588" y="1062338"/>
            <a:ext cx="2649537" cy="167481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ＭＳ Ｐゴシック" pitchFamily="34" charset="-128"/>
              <a:cs typeface="+mn-cs"/>
            </a:endParaRPr>
          </a:p>
        </p:txBody>
      </p:sp>
      <p:sp>
        <p:nvSpPr>
          <p:cNvPr id="10" name="Rounded Rectangle 9"/>
          <p:cNvSpPr>
            <a:spLocks noChangeArrowheads="1"/>
          </p:cNvSpPr>
          <p:nvPr/>
        </p:nvSpPr>
        <p:spPr bwMode="auto">
          <a:xfrm>
            <a:off x="5622925" y="2918125"/>
            <a:ext cx="2649538" cy="16732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ＭＳ Ｐゴシック" pitchFamily="34" charset="-128"/>
              <a:cs typeface="+mn-cs"/>
            </a:endParaRPr>
          </a:p>
        </p:txBody>
      </p:sp>
      <p:sp>
        <p:nvSpPr>
          <p:cNvPr id="11" name="Rounded Rectangle 10"/>
          <p:cNvSpPr>
            <a:spLocks noChangeArrowheads="1"/>
          </p:cNvSpPr>
          <p:nvPr/>
        </p:nvSpPr>
        <p:spPr bwMode="auto">
          <a:xfrm>
            <a:off x="5622925" y="4773913"/>
            <a:ext cx="2649538" cy="16732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ＭＳ Ｐゴシック" pitchFamily="34" charset="-128"/>
              <a:cs typeface="+mn-cs"/>
            </a:endParaRPr>
          </a:p>
        </p:txBody>
      </p:sp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5820032" y="4091288"/>
            <a:ext cx="226008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 dirty="0">
                <a:latin typeface="Avenir Book"/>
                <a:cs typeface="Avenir Book"/>
              </a:rPr>
              <a:t>TNAZ: (TNT-replacement)</a:t>
            </a:r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6133801" y="5901038"/>
            <a:ext cx="16087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 dirty="0">
                <a:latin typeface="Avenir Book"/>
                <a:cs typeface="Avenir Book"/>
              </a:rPr>
              <a:t>RRx-001 (Phase </a:t>
            </a:r>
            <a:r>
              <a:rPr lang="en-US" sz="1400" b="1" dirty="0" smtClean="0">
                <a:latin typeface="Avenir Book"/>
                <a:cs typeface="Avenir Book"/>
              </a:rPr>
              <a:t>2)</a:t>
            </a:r>
            <a:endParaRPr lang="en-US" sz="1400" b="1" dirty="0">
              <a:latin typeface="Avenir Book"/>
              <a:cs typeface="Avenir Book"/>
            </a:endParaRPr>
          </a:p>
        </p:txBody>
      </p:sp>
      <p:pic>
        <p:nvPicPr>
          <p:cNvPr id="14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450" y="3256263"/>
            <a:ext cx="2259013" cy="74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6"/>
          <p:cNvSpPr txBox="1">
            <a:spLocks noChangeArrowheads="1"/>
          </p:cNvSpPr>
          <p:nvPr/>
        </p:nvSpPr>
        <p:spPr bwMode="auto">
          <a:xfrm>
            <a:off x="5935423" y="1406825"/>
            <a:ext cx="1934053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dirty="0">
                <a:latin typeface="Avenir Book"/>
                <a:cs typeface="Avenir Book"/>
              </a:rPr>
              <a:t>R-O-NO</a:t>
            </a:r>
            <a:r>
              <a:rPr lang="en-US" sz="2000" baseline="-25000" dirty="0">
                <a:latin typeface="Avenir Book"/>
                <a:cs typeface="Avenir Book"/>
              </a:rPr>
              <a:t>2</a:t>
            </a:r>
          </a:p>
          <a:p>
            <a:pPr algn="ctr" eaLnBrk="1" hangingPunct="1"/>
            <a:r>
              <a:rPr lang="en-US" sz="2000" dirty="0" smtClean="0">
                <a:latin typeface="Avenir Book"/>
                <a:cs typeface="Avenir Book"/>
              </a:rPr>
              <a:t>RR’-</a:t>
            </a:r>
            <a:r>
              <a:rPr lang="en-US" sz="2000" dirty="0">
                <a:latin typeface="Avenir Book"/>
                <a:cs typeface="Avenir Book"/>
              </a:rPr>
              <a:t>N-NO</a:t>
            </a:r>
            <a:r>
              <a:rPr lang="en-US" sz="2000" baseline="-25000" dirty="0">
                <a:latin typeface="Avenir Book"/>
                <a:cs typeface="Avenir Book"/>
              </a:rPr>
              <a:t>2</a:t>
            </a:r>
          </a:p>
          <a:p>
            <a:pPr algn="ctr" eaLnBrk="1" hangingPunct="1"/>
            <a:endParaRPr lang="en-US" sz="1600" dirty="0" smtClean="0">
              <a:latin typeface="Avenir Book"/>
              <a:cs typeface="Avenir Book"/>
            </a:endParaRPr>
          </a:p>
          <a:p>
            <a:pPr algn="ctr" eaLnBrk="1" hangingPunct="1"/>
            <a:r>
              <a:rPr lang="en-US" sz="1400" b="1" dirty="0" smtClean="0">
                <a:latin typeface="Avenir Book"/>
                <a:cs typeface="Avenir Book"/>
              </a:rPr>
              <a:t>Strained</a:t>
            </a:r>
            <a:r>
              <a:rPr lang="en-US" sz="1400" dirty="0" smtClean="0">
                <a:latin typeface="Avenir Book"/>
                <a:cs typeface="Avenir Book"/>
              </a:rPr>
              <a:t> </a:t>
            </a:r>
            <a:r>
              <a:rPr lang="en-US" sz="1400" b="1" dirty="0" err="1">
                <a:latin typeface="Avenir Book"/>
                <a:cs typeface="Avenir Book"/>
              </a:rPr>
              <a:t>heterocycles</a:t>
            </a:r>
            <a:endParaRPr lang="en-US" sz="1400" b="1" dirty="0">
              <a:latin typeface="Avenir Book"/>
              <a:cs typeface="Avenir Book"/>
            </a:endParaRPr>
          </a:p>
        </p:txBody>
      </p:sp>
      <p:pic>
        <p:nvPicPr>
          <p:cNvPr id="1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613" y="4953300"/>
            <a:ext cx="2590800" cy="99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lide Number Placeholder 7"/>
          <p:cNvSpPr txBox="1">
            <a:spLocks/>
          </p:cNvSpPr>
          <p:nvPr/>
        </p:nvSpPr>
        <p:spPr>
          <a:xfrm>
            <a:off x="8403264" y="6489097"/>
            <a:ext cx="435935" cy="33152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567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384" y="420072"/>
            <a:ext cx="8471347" cy="666140"/>
          </a:xfrm>
        </p:spPr>
        <p:txBody>
          <a:bodyPr>
            <a:noAutofit/>
          </a:bodyPr>
          <a:lstStyle/>
          <a:p>
            <a:pPr algn="l"/>
            <a:r>
              <a:rPr lang="en-US" sz="2400" dirty="0" smtClean="0">
                <a:latin typeface="Avenir Medium"/>
                <a:cs typeface="Avenir Medium"/>
              </a:rPr>
              <a:t>RRx-001 Induces Reactive Oxygen Species (ROS)</a:t>
            </a:r>
            <a:endParaRPr lang="en-US" sz="2400" dirty="0">
              <a:latin typeface="Avenir Medium"/>
              <a:cs typeface="Avenir Medium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215767" y="6280258"/>
            <a:ext cx="282736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dirty="0"/>
              <a:t>Ning, S. </a:t>
            </a:r>
            <a:r>
              <a:rPr lang="en-US" sz="1000" i="1" dirty="0"/>
              <a:t>et al</a:t>
            </a:r>
            <a:r>
              <a:rPr lang="en-US" sz="1000" dirty="0"/>
              <a:t>. </a:t>
            </a:r>
            <a:r>
              <a:rPr lang="en-US" sz="1000" i="1" dirty="0"/>
              <a:t>Cancer Res</a:t>
            </a:r>
            <a:r>
              <a:rPr lang="en-US" sz="1000" dirty="0"/>
              <a:t> </a:t>
            </a:r>
            <a:r>
              <a:rPr lang="en-US" sz="1000" b="1" dirty="0"/>
              <a:t>72</a:t>
            </a:r>
            <a:r>
              <a:rPr lang="en-US" sz="1000" dirty="0"/>
              <a:t>, 2600–2608 (2012</a:t>
            </a:r>
            <a:r>
              <a:rPr lang="en-US" sz="1000" dirty="0" smtClean="0"/>
              <a:t>)</a:t>
            </a:r>
            <a:endParaRPr lang="en-US" sz="1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b="62392"/>
          <a:stretch/>
        </p:blipFill>
        <p:spPr>
          <a:xfrm>
            <a:off x="373738" y="2113279"/>
            <a:ext cx="8722555" cy="277999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246491" y="4605919"/>
            <a:ext cx="184649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rgbClr val="17375E"/>
                </a:solidFill>
                <a:latin typeface="Avenir Medium"/>
                <a:cs typeface="Avenir Medium"/>
              </a:rPr>
              <a:t>O.D. – </a:t>
            </a:r>
            <a:r>
              <a:rPr lang="en-US" sz="1200" dirty="0">
                <a:solidFill>
                  <a:srgbClr val="17375E"/>
                </a:solidFill>
                <a:latin typeface="Avenir Medium"/>
                <a:cs typeface="Avenir Medium"/>
              </a:rPr>
              <a:t>optical </a:t>
            </a:r>
            <a:r>
              <a:rPr lang="en-US" sz="1200" dirty="0" smtClean="0">
                <a:solidFill>
                  <a:srgbClr val="17375E"/>
                </a:solidFill>
                <a:latin typeface="Avenir Medium"/>
                <a:cs typeface="Avenir Medium"/>
              </a:rPr>
              <a:t>density</a:t>
            </a:r>
            <a:endParaRPr lang="en-US" sz="1200" dirty="0">
              <a:solidFill>
                <a:srgbClr val="17375E"/>
              </a:solidFill>
              <a:latin typeface="Avenir Medium"/>
              <a:cs typeface="Avenir Medium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3196" y="1020625"/>
            <a:ext cx="8352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venir Medium"/>
                <a:cs typeface="Avenir Medium"/>
              </a:rPr>
              <a:t>Intracellular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venir Medium"/>
                <a:cs typeface="Avenir Medium"/>
              </a:rPr>
              <a:t>ROS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venir Medium"/>
                <a:cs typeface="Avenir Medium"/>
              </a:rPr>
              <a:t>levels increase in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venir Medium"/>
                <a:cs typeface="Avenir Medium"/>
              </a:rPr>
              <a:t>HT29 and SCC VII cells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venir Medium"/>
                <a:cs typeface="Avenir Medium"/>
              </a:rPr>
              <a:t>after RRx-001 exposure</a:t>
            </a:r>
            <a:endParaRPr lang="en-US" dirty="0">
              <a:solidFill>
                <a:schemeClr val="bg1">
                  <a:lumMod val="50000"/>
                </a:schemeClr>
              </a:solidFill>
              <a:latin typeface="Avenir Medium"/>
              <a:cs typeface="Avenir Medium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90697" y="2104108"/>
            <a:ext cx="1877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Medium"/>
                <a:cs typeface="Avenir Medium"/>
              </a:rPr>
              <a:t>DCFH-DA assay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384" y="2274073"/>
            <a:ext cx="480870" cy="4452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06019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41481" y="424696"/>
            <a:ext cx="8471347" cy="666140"/>
          </a:xfrm>
        </p:spPr>
        <p:txBody>
          <a:bodyPr>
            <a:noAutofit/>
          </a:bodyPr>
          <a:lstStyle/>
          <a:p>
            <a:pPr algn="l"/>
            <a:r>
              <a:rPr lang="en-US" sz="2400" dirty="0" smtClean="0">
                <a:latin typeface="Avenir Medium"/>
                <a:cs typeface="Avenir Medium"/>
              </a:rPr>
              <a:t>RRx</a:t>
            </a:r>
            <a:r>
              <a:rPr lang="en-US" sz="2400" dirty="0">
                <a:latin typeface="Avenir Medium"/>
                <a:cs typeface="Avenir Medium"/>
              </a:rPr>
              <a:t>-</a:t>
            </a:r>
            <a:r>
              <a:rPr lang="en-US" sz="2400" dirty="0" smtClean="0">
                <a:latin typeface="Avenir Medium"/>
                <a:cs typeface="Avenir Medium"/>
              </a:rPr>
              <a:t>001 Induces Tumor Oxidation</a:t>
            </a:r>
            <a:endParaRPr lang="en-US" sz="2400" dirty="0">
              <a:latin typeface="Avenir Medium"/>
              <a:cs typeface="Avenir Medium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708910" y="6444492"/>
            <a:ext cx="6751278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dirty="0" err="1"/>
              <a:t>Raghunand</a:t>
            </a:r>
            <a:r>
              <a:rPr lang="en-US" sz="1000" dirty="0"/>
              <a:t> </a:t>
            </a:r>
            <a:r>
              <a:rPr lang="en-US" sz="1000" dirty="0" smtClean="0"/>
              <a:t>et al, </a:t>
            </a:r>
            <a:r>
              <a:rPr lang="en-US" sz="1000" dirty="0"/>
              <a:t>Proceedings of the 105th Annual Meeting of the American Association for Cancer Research; 2014 Apr 5-9; San Diego, CA. Philadelphia (PA): AACR; Cancer Res 2014;74(19 </a:t>
            </a:r>
            <a:r>
              <a:rPr lang="en-US" sz="1000" dirty="0" err="1"/>
              <a:t>Suppl</a:t>
            </a:r>
            <a:r>
              <a:rPr lang="en-US" sz="1000" dirty="0"/>
              <a:t>):Abstract nr 2068. doi:10.1158/1538-7445.AM2014-2068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26093" y="5477590"/>
            <a:ext cx="7681196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/>
              <a:t>Gd-LC7-SH </a:t>
            </a:r>
            <a:r>
              <a:rPr lang="en-US" sz="1600" dirty="0">
                <a:ea typeface="ＭＳ Ｐゴシック" pitchFamily="34" charset="-128"/>
                <a:cs typeface="Avenir Medium"/>
              </a:rPr>
              <a:t>contrast agent measures oxidation state of tumor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Gd-LC7-SH </a:t>
            </a:r>
            <a:r>
              <a:rPr lang="en-US" sz="1600" dirty="0"/>
              <a:t>spontaneously binds to </a:t>
            </a:r>
            <a:r>
              <a:rPr lang="en-US" sz="1600" dirty="0" smtClean="0"/>
              <a:t>reduced thiols following </a:t>
            </a:r>
            <a:r>
              <a:rPr lang="en-US" sz="1600" dirty="0" err="1"/>
              <a:t>i.v.</a:t>
            </a:r>
            <a:r>
              <a:rPr lang="en-US" sz="1600" dirty="0"/>
              <a:t> </a:t>
            </a:r>
            <a:r>
              <a:rPr lang="en-US" sz="1600" dirty="0" smtClean="0"/>
              <a:t>administration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ea typeface="ＭＳ Ｐゴシック" pitchFamily="34" charset="-128"/>
                <a:cs typeface="Avenir Medium"/>
              </a:rPr>
              <a:t>RRx-001 treatment results in lower GD-LC7-SH binding; hence increased oxidation state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6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53196" y="1020625"/>
            <a:ext cx="8459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venir Medium"/>
                <a:cs typeface="Avenir Medium"/>
              </a:rPr>
              <a:t>Target oxidation by RRx-001 can have profound anti-tumor effects – in vivo model</a:t>
            </a:r>
            <a:endParaRPr lang="en-US" dirty="0">
              <a:solidFill>
                <a:schemeClr val="bg1">
                  <a:lumMod val="50000"/>
                </a:schemeClr>
              </a:solidFill>
              <a:latin typeface="Avenir Medium"/>
              <a:cs typeface="Avenir Medium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599610"/>
            <a:ext cx="8839200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81571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9E8B83-9166-4564-B09A-DE9161864B8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5" name="Picture 20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886" y="1061389"/>
            <a:ext cx="4501689" cy="25691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88925" y="1759536"/>
            <a:ext cx="2441736" cy="120032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venir Medium"/>
                <a:cs typeface="Avenir Medium"/>
              </a:rPr>
              <a:t>RRx-001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/>
                <a:cs typeface="Avenir Medium"/>
              </a:rPr>
              <a:t>increases 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Avenir Medium"/>
              <a:cs typeface="Avenir Medium"/>
            </a:endParaRPr>
          </a:p>
          <a:p>
            <a:pPr algn="ctr"/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venir Medium"/>
                <a:cs typeface="Avenir Medium"/>
              </a:rPr>
              <a:t>deoxy-Hb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/>
                <a:cs typeface="Avenir Medium"/>
              </a:rPr>
              <a:t>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venir Medium"/>
                <a:cs typeface="Avenir Medium"/>
              </a:rPr>
              <a:t>nitrite reductase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/>
                <a:cs typeface="Avenir Medium"/>
              </a:rPr>
              <a:t>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venir Medium"/>
                <a:cs typeface="Avenir Medium"/>
              </a:rPr>
              <a:t>activity under hypoxia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venir Medium"/>
              <a:cs typeface="Avenir Medium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3517652" y="2147207"/>
            <a:ext cx="506186" cy="408214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677021" y="3630562"/>
            <a:ext cx="5574298" cy="2517967"/>
            <a:chOff x="1123958" y="1723618"/>
            <a:chExt cx="6630734" cy="3224252"/>
          </a:xfrm>
        </p:grpSpPr>
        <p:sp>
          <p:nvSpPr>
            <p:cNvPr id="14" name="Rectangle 13"/>
            <p:cNvSpPr>
              <a:spLocks noChangeAspect="1"/>
            </p:cNvSpPr>
            <p:nvPr/>
          </p:nvSpPr>
          <p:spPr>
            <a:xfrm>
              <a:off x="1123958" y="1723618"/>
              <a:ext cx="6630734" cy="32242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1159833" y="1902636"/>
              <a:ext cx="6498773" cy="2991541"/>
              <a:chOff x="1159833" y="1902636"/>
              <a:chExt cx="6498773" cy="2991541"/>
            </a:xfrm>
          </p:grpSpPr>
          <p:sp>
            <p:nvSpPr>
              <p:cNvPr id="16" name="Can 15"/>
              <p:cNvSpPr/>
              <p:nvPr/>
            </p:nvSpPr>
            <p:spPr>
              <a:xfrm rot="16200000">
                <a:off x="3675122" y="746393"/>
                <a:ext cx="1713846" cy="5242355"/>
              </a:xfrm>
              <a:prstGeom prst="can">
                <a:avLst>
                  <a:gd name="adj" fmla="val 28025"/>
                </a:avLst>
              </a:prstGeom>
              <a:gradFill>
                <a:gsLst>
                  <a:gs pos="0">
                    <a:schemeClr val="accent1">
                      <a:shade val="58000"/>
                      <a:satMod val="150000"/>
                    </a:schemeClr>
                  </a:gs>
                  <a:gs pos="40000">
                    <a:schemeClr val="accent1">
                      <a:tint val="90000"/>
                      <a:satMod val="135000"/>
                    </a:schemeClr>
                  </a:gs>
                  <a:gs pos="100000">
                    <a:schemeClr val="accent1">
                      <a:tint val="80000"/>
                      <a:satMod val="155000"/>
                    </a:schemeClr>
                  </a:gs>
                  <a:gs pos="99000">
                    <a:srgbClr val="FF0000">
                      <a:alpha val="82000"/>
                    </a:srgb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pic>
            <p:nvPicPr>
              <p:cNvPr id="17" name="Picture 16" descr="RBC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25673" y="2468475"/>
                <a:ext cx="1729540" cy="1225820"/>
              </a:xfrm>
              <a:prstGeom prst="rect">
                <a:avLst/>
              </a:prstGeom>
            </p:spPr>
          </p:pic>
          <p:sp>
            <p:nvSpPr>
              <p:cNvPr id="18" name="Right Triangle 17"/>
              <p:cNvSpPr/>
              <p:nvPr/>
            </p:nvSpPr>
            <p:spPr>
              <a:xfrm>
                <a:off x="1910867" y="2151274"/>
                <a:ext cx="5015572" cy="278629"/>
              </a:xfrm>
              <a:prstGeom prst="rtTriangle">
                <a:avLst/>
              </a:prstGeom>
              <a:gradFill flip="none" rotWithShape="1">
                <a:gsLst>
                  <a:gs pos="33000">
                    <a:schemeClr val="accent1">
                      <a:shade val="58000"/>
                      <a:satMod val="150000"/>
                      <a:alpha val="72000"/>
                    </a:schemeClr>
                  </a:gs>
                  <a:gs pos="72000">
                    <a:schemeClr val="accent1">
                      <a:tint val="90000"/>
                      <a:satMod val="135000"/>
                    </a:schemeClr>
                  </a:gs>
                  <a:gs pos="100000">
                    <a:schemeClr val="accent1">
                      <a:tint val="80000"/>
                      <a:satMod val="155000"/>
                    </a:schemeClr>
                  </a:gs>
                  <a:gs pos="0">
                    <a:srgbClr val="FF0000"/>
                  </a:gs>
                </a:gsLst>
                <a:lin ang="0" scaled="1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19" name="Right Triangle 18"/>
              <p:cNvSpPr/>
              <p:nvPr/>
            </p:nvSpPr>
            <p:spPr>
              <a:xfrm flipH="1">
                <a:off x="1910867" y="4331834"/>
                <a:ext cx="5015572" cy="278629"/>
              </a:xfrm>
              <a:prstGeom prst="rtTriangle">
                <a:avLst/>
              </a:prstGeom>
              <a:gradFill flip="none" rotWithShape="1">
                <a:gsLst>
                  <a:gs pos="0">
                    <a:schemeClr val="accent6">
                      <a:lumMod val="50000"/>
                    </a:schemeClr>
                  </a:gs>
                  <a:gs pos="100000">
                    <a:srgbClr val="FFFFFF"/>
                  </a:gs>
                </a:gsLst>
                <a:lin ang="0" scaled="1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3401710" y="3635971"/>
                <a:ext cx="1256996" cy="89411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75000"/>
                    </a:schemeClr>
                  </a:gs>
                  <a:gs pos="87000">
                    <a:srgbClr val="FFFFFF">
                      <a:alpha val="47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>
                    <a:latin typeface="Avenir Book"/>
                    <a:cs typeface="Avenir Book"/>
                  </a:rPr>
                  <a:t>NO</a:t>
                </a:r>
                <a:r>
                  <a:rPr lang="en-US" sz="1400" baseline="30000" dirty="0" smtClean="0">
                    <a:latin typeface="Avenir Book"/>
                    <a:ea typeface="Wingdings"/>
                    <a:cs typeface="Avenir Book"/>
                    <a:sym typeface="Wingdings"/>
                  </a:rPr>
                  <a:t></a:t>
                </a:r>
                <a:endParaRPr lang="en-US" sz="1400" baseline="30000" dirty="0">
                  <a:latin typeface="Avenir Book"/>
                  <a:cs typeface="Avenir Book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2828268" y="3815970"/>
                <a:ext cx="485952" cy="401745"/>
              </a:xfrm>
              <a:prstGeom prst="ellipse">
                <a:avLst/>
              </a:prstGeom>
              <a:solidFill>
                <a:srgbClr val="99663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900" dirty="0" smtClean="0">
                    <a:solidFill>
                      <a:schemeClr val="bg1"/>
                    </a:solidFill>
                    <a:latin typeface="Avenir Book"/>
                    <a:cs typeface="Avenir Book"/>
                  </a:rPr>
                  <a:t>NO</a:t>
                </a:r>
                <a:r>
                  <a:rPr lang="en-US" sz="900" baseline="-25000" dirty="0" smtClean="0">
                    <a:solidFill>
                      <a:schemeClr val="bg1"/>
                    </a:solidFill>
                    <a:latin typeface="Avenir Book"/>
                    <a:cs typeface="Avenir Book"/>
                  </a:rPr>
                  <a:t>2</a:t>
                </a:r>
                <a:r>
                  <a:rPr lang="en-US" sz="900" baseline="30000" dirty="0" smtClean="0">
                    <a:solidFill>
                      <a:schemeClr val="bg1"/>
                    </a:solidFill>
                    <a:latin typeface="Avenir Book"/>
                    <a:cs typeface="Avenir Book"/>
                  </a:rPr>
                  <a:t>−</a:t>
                </a:r>
                <a:endParaRPr lang="en-US" sz="900" baseline="30000" dirty="0">
                  <a:solidFill>
                    <a:schemeClr val="bg1"/>
                  </a:solidFill>
                  <a:latin typeface="Avenir Book"/>
                  <a:cs typeface="Avenir Book"/>
                </a:endParaRPr>
              </a:p>
            </p:txBody>
          </p:sp>
          <p:sp>
            <p:nvSpPr>
              <p:cNvPr id="22" name="Curved Down Arrow 21"/>
              <p:cNvSpPr/>
              <p:nvPr/>
            </p:nvSpPr>
            <p:spPr>
              <a:xfrm>
                <a:off x="3071244" y="3272257"/>
                <a:ext cx="848796" cy="474296"/>
              </a:xfrm>
              <a:prstGeom prst="curvedDown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4502943" y="3244869"/>
                <a:ext cx="485952" cy="401745"/>
              </a:xfrm>
              <a:prstGeom prst="ellipse">
                <a:avLst/>
              </a:prstGeom>
              <a:gradFill flip="none" rotWithShape="1">
                <a:gsLst>
                  <a:gs pos="55000">
                    <a:srgbClr val="3366FF"/>
                  </a:gs>
                  <a:gs pos="74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00" dirty="0" smtClean="0">
                    <a:solidFill>
                      <a:schemeClr val="bg1"/>
                    </a:solidFill>
                    <a:latin typeface="Avenir Book"/>
                    <a:cs typeface="Avenir Book"/>
                  </a:rPr>
                  <a:t>O</a:t>
                </a:r>
                <a:r>
                  <a:rPr lang="en-US" sz="1000" baseline="-25000" dirty="0" smtClean="0">
                    <a:solidFill>
                      <a:schemeClr val="bg1"/>
                    </a:solidFill>
                    <a:latin typeface="Avenir Book"/>
                    <a:cs typeface="Avenir Book"/>
                  </a:rPr>
                  <a:t>2</a:t>
                </a:r>
                <a:r>
                  <a:rPr lang="en-US" sz="1000" baseline="30000" dirty="0" smtClean="0">
                    <a:solidFill>
                      <a:schemeClr val="bg1"/>
                    </a:solidFill>
                    <a:latin typeface="Avenir Book"/>
                    <a:cs typeface="Avenir Book"/>
                  </a:rPr>
                  <a:t>−</a:t>
                </a:r>
                <a:endParaRPr lang="en-US" sz="1000" baseline="30000" dirty="0">
                  <a:solidFill>
                    <a:schemeClr val="bg1"/>
                  </a:solidFill>
                  <a:latin typeface="Avenir Book"/>
                  <a:cs typeface="Avenir Book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4179227" y="3575334"/>
                <a:ext cx="1287563" cy="5517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i="1" dirty="0" smtClean="0">
                    <a:solidFill>
                      <a:srgbClr val="FFFF00"/>
                    </a:solidFill>
                    <a:latin typeface="Avenir Book"/>
                    <a:cs typeface="Avenir Book"/>
                  </a:rPr>
                  <a:t>Iron catalyzed</a:t>
                </a:r>
              </a:p>
              <a:p>
                <a:r>
                  <a:rPr lang="en-US" sz="1050" i="1" dirty="0" smtClean="0">
                    <a:solidFill>
                      <a:srgbClr val="FFFF00"/>
                    </a:solidFill>
                    <a:latin typeface="Avenir Book"/>
                    <a:cs typeface="Avenir Book"/>
                  </a:rPr>
                  <a:t>oxidation</a:t>
                </a:r>
                <a:endParaRPr lang="en-US" sz="1050" i="1" dirty="0">
                  <a:solidFill>
                    <a:srgbClr val="FFFF00"/>
                  </a:solidFill>
                  <a:latin typeface="Avenir Book"/>
                  <a:cs typeface="Avenir Book"/>
                </a:endParaRPr>
              </a:p>
            </p:txBody>
          </p:sp>
          <p:sp>
            <p:nvSpPr>
              <p:cNvPr id="25" name="Explosion 1 24"/>
              <p:cNvSpPr/>
              <p:nvPr/>
            </p:nvSpPr>
            <p:spPr>
              <a:xfrm>
                <a:off x="5202928" y="3356508"/>
                <a:ext cx="1393063" cy="1037377"/>
              </a:xfrm>
              <a:prstGeom prst="irregularSeal1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400" dirty="0" smtClean="0">
                    <a:solidFill>
                      <a:srgbClr val="800000"/>
                    </a:solidFill>
                    <a:latin typeface="Avenir Book"/>
                    <a:cs typeface="Avenir Book"/>
                  </a:rPr>
                  <a:t>RONS</a:t>
                </a:r>
                <a:endParaRPr lang="en-US" sz="800" dirty="0">
                  <a:solidFill>
                    <a:srgbClr val="800000"/>
                  </a:solidFill>
                  <a:latin typeface="Avenir Book"/>
                  <a:cs typeface="Avenir Book"/>
                </a:endParaRPr>
              </a:p>
            </p:txBody>
          </p:sp>
          <p:cxnSp>
            <p:nvCxnSpPr>
              <p:cNvPr id="26" name="Straight Arrow Connector 25"/>
              <p:cNvCxnSpPr/>
              <p:nvPr/>
            </p:nvCxnSpPr>
            <p:spPr>
              <a:xfrm>
                <a:off x="4609849" y="4160119"/>
                <a:ext cx="887672" cy="0"/>
              </a:xfrm>
              <a:prstGeom prst="straightConnector1">
                <a:avLst/>
              </a:prstGeom>
              <a:ln cap="sq">
                <a:miter lim="800000"/>
                <a:tailEnd type="triangle" w="sm" len="med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7" name="Cloud 26"/>
              <p:cNvSpPr/>
              <p:nvPr/>
            </p:nvSpPr>
            <p:spPr>
              <a:xfrm>
                <a:off x="6336816" y="1931091"/>
                <a:ext cx="1321790" cy="2909282"/>
              </a:xfrm>
              <a:prstGeom prst="cloud">
                <a:avLst/>
              </a:prstGeom>
              <a:gradFill flip="none" rotWithShape="1">
                <a:gsLst>
                  <a:gs pos="29000">
                    <a:schemeClr val="tx1">
                      <a:lumMod val="85000"/>
                      <a:lumOff val="15000"/>
                    </a:schemeClr>
                  </a:gs>
                  <a:gs pos="55000">
                    <a:schemeClr val="tx1">
                      <a:lumMod val="85000"/>
                      <a:lumOff val="15000"/>
                    </a:schemeClr>
                  </a:gs>
                  <a:gs pos="84000">
                    <a:schemeClr val="tx1">
                      <a:lumMod val="50000"/>
                      <a:lumOff val="50000"/>
                    </a:schemeClr>
                  </a:gs>
                  <a:gs pos="96000">
                    <a:schemeClr val="tx2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>
                    <a:latin typeface="Avenir Book"/>
                    <a:cs typeface="Avenir Book"/>
                  </a:rPr>
                  <a:t>Tumor</a:t>
                </a:r>
                <a:endParaRPr lang="en-US" sz="1400" dirty="0">
                  <a:latin typeface="Avenir Book"/>
                  <a:cs typeface="Avenir Book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3272075" y="2913278"/>
                <a:ext cx="1114858" cy="3349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 smtClean="0">
                    <a:solidFill>
                      <a:srgbClr val="FFFFFF"/>
                    </a:solidFill>
                    <a:latin typeface="Avenir Book"/>
                    <a:cs typeface="Avenir Book"/>
                  </a:rPr>
                  <a:t>Hb-RRx-001</a:t>
                </a:r>
                <a:endParaRPr lang="en-US" sz="1050" dirty="0">
                  <a:solidFill>
                    <a:srgbClr val="FFFFFF"/>
                  </a:solidFill>
                  <a:latin typeface="Avenir Book"/>
                  <a:cs typeface="Avenir Book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910867" y="1902636"/>
                <a:ext cx="511949" cy="2955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 smtClean="0">
                    <a:latin typeface="Avenir Book"/>
                    <a:cs typeface="Avenir Book"/>
                  </a:rPr>
                  <a:t>High</a:t>
                </a:r>
                <a:endParaRPr lang="en-US" sz="900" dirty="0">
                  <a:latin typeface="Avenir Book"/>
                  <a:cs typeface="Avenir Book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6094322" y="2062473"/>
                <a:ext cx="468841" cy="2955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 smtClean="0">
                    <a:latin typeface="Avenir Book"/>
                    <a:cs typeface="Avenir Book"/>
                  </a:rPr>
                  <a:t>Low</a:t>
                </a:r>
                <a:endParaRPr lang="en-US" sz="900" dirty="0">
                  <a:latin typeface="Avenir Book"/>
                  <a:cs typeface="Avenir Book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1910867" y="4598597"/>
                <a:ext cx="468841" cy="2955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 smtClean="0">
                    <a:latin typeface="Avenir Book"/>
                    <a:cs typeface="Avenir Book"/>
                  </a:rPr>
                  <a:t>Low</a:t>
                </a:r>
                <a:endParaRPr lang="en-US" sz="900" dirty="0">
                  <a:latin typeface="Avenir Book"/>
                  <a:cs typeface="Avenir Book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6094322" y="4598597"/>
                <a:ext cx="511949" cy="2955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 smtClean="0">
                    <a:latin typeface="Avenir Book"/>
                    <a:cs typeface="Avenir Book"/>
                  </a:rPr>
                  <a:t>High</a:t>
                </a:r>
                <a:endParaRPr lang="en-US" sz="900" dirty="0">
                  <a:latin typeface="Avenir Book"/>
                  <a:cs typeface="Avenir Book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1159833" y="2122471"/>
                <a:ext cx="810479" cy="3349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smtClean="0">
                    <a:latin typeface="Avenir Book"/>
                    <a:cs typeface="Avenir Book"/>
                  </a:rPr>
                  <a:t>Oxygen</a:t>
                </a:r>
                <a:endParaRPr lang="en-US" sz="1100" dirty="0">
                  <a:latin typeface="Avenir Book"/>
                  <a:cs typeface="Avenir Book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1279016" y="4399290"/>
                <a:ext cx="692551" cy="3349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smtClean="0">
                    <a:latin typeface="Avenir Book"/>
                    <a:cs typeface="Avenir Book"/>
                  </a:rPr>
                  <a:t>Nitrite</a:t>
                </a:r>
                <a:endParaRPr lang="en-US" sz="1100" dirty="0">
                  <a:latin typeface="Avenir Book"/>
                  <a:cs typeface="Avenir Book"/>
                </a:endParaRPr>
              </a:p>
            </p:txBody>
          </p:sp>
        </p:grpSp>
      </p:grpSp>
      <p:sp>
        <p:nvSpPr>
          <p:cNvPr id="38" name="Title 2"/>
          <p:cNvSpPr txBox="1">
            <a:spLocks/>
          </p:cNvSpPr>
          <p:nvPr/>
        </p:nvSpPr>
        <p:spPr>
          <a:xfrm>
            <a:off x="457384" y="420072"/>
            <a:ext cx="8471347" cy="6661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venir Medium"/>
                <a:ea typeface="+mj-ea"/>
                <a:cs typeface="Avenir Medium"/>
              </a:defRPr>
            </a:lvl1pPr>
          </a:lstStyle>
          <a:p>
            <a:r>
              <a:rPr lang="en-US" sz="2400" dirty="0"/>
              <a:t>Nitric Oxide Release “On Demand”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01962" y="4564034"/>
            <a:ext cx="1864613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venir Medium"/>
                <a:cs typeface="Avenir Medium"/>
              </a:defRPr>
            </a:lvl1pPr>
          </a:lstStyle>
          <a:p>
            <a:r>
              <a:rPr lang="en-US" dirty="0"/>
              <a:t>Nitrosative and </a:t>
            </a:r>
          </a:p>
          <a:p>
            <a:r>
              <a:rPr lang="en-US" dirty="0"/>
              <a:t>Oxidative stress</a:t>
            </a:r>
          </a:p>
        </p:txBody>
      </p:sp>
      <p:sp>
        <p:nvSpPr>
          <p:cNvPr id="39" name="Right Arrow 38"/>
          <p:cNvSpPr/>
          <p:nvPr/>
        </p:nvSpPr>
        <p:spPr>
          <a:xfrm>
            <a:off x="6391384" y="4701654"/>
            <a:ext cx="506186" cy="408214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3749948" y="6525116"/>
            <a:ext cx="120764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Fens, M. ASH 2011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42259215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7159" y="194543"/>
            <a:ext cx="8229600" cy="1099133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>
                <a:latin typeface="Avenir Medium"/>
                <a:cs typeface="Avenir Medium"/>
              </a:rPr>
              <a:t>Epigenetic Mechanism of RRx-001</a:t>
            </a:r>
            <a:endParaRPr lang="en-US" sz="2400" dirty="0">
              <a:latin typeface="Avenir Medium"/>
              <a:cs typeface="Avenir Medium"/>
            </a:endParaRPr>
          </a:p>
        </p:txBody>
      </p:sp>
      <p:sp>
        <p:nvSpPr>
          <p:cNvPr id="25" name="Slide Number Placeholder 7"/>
          <p:cNvSpPr txBox="1">
            <a:spLocks/>
          </p:cNvSpPr>
          <p:nvPr/>
        </p:nvSpPr>
        <p:spPr>
          <a:xfrm>
            <a:off x="8326365" y="6464665"/>
            <a:ext cx="435935" cy="33152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5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3234B-F661-8448-A8E6-F426E41EEA1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53196" y="1020625"/>
            <a:ext cx="8352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venir Medium"/>
                <a:cs typeface="Avenir Medium"/>
              </a:rPr>
              <a:t>RRx-001 is a pan-epigenetic agent</a:t>
            </a:r>
          </a:p>
        </p:txBody>
      </p:sp>
      <p:sp>
        <p:nvSpPr>
          <p:cNvPr id="2" name="Oval 1"/>
          <p:cNvSpPr/>
          <p:nvPr/>
        </p:nvSpPr>
        <p:spPr>
          <a:xfrm>
            <a:off x="587182" y="2632838"/>
            <a:ext cx="1679615" cy="124256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96432" y="2987857"/>
            <a:ext cx="1409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RRx-001</a:t>
            </a:r>
            <a:endParaRPr lang="en-US" sz="2800" b="1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307762" y="3254120"/>
            <a:ext cx="996845" cy="682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Explosion 1 9"/>
          <p:cNvSpPr/>
          <p:nvPr/>
        </p:nvSpPr>
        <p:spPr>
          <a:xfrm>
            <a:off x="3154398" y="1963765"/>
            <a:ext cx="2608182" cy="2594365"/>
          </a:xfrm>
          <a:prstGeom prst="irregularSeal1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ROS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RNS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64" name="Oval 63"/>
          <p:cNvSpPr/>
          <p:nvPr/>
        </p:nvSpPr>
        <p:spPr>
          <a:xfrm>
            <a:off x="6771602" y="1184072"/>
            <a:ext cx="2307764" cy="1168839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5469738" y="3124402"/>
            <a:ext cx="1174365" cy="259436"/>
            <a:chOff x="5557749" y="3454602"/>
            <a:chExt cx="1174365" cy="259436"/>
          </a:xfrm>
        </p:grpSpPr>
        <p:cxnSp>
          <p:nvCxnSpPr>
            <p:cNvPr id="68" name="Straight Arrow Connector 67"/>
            <p:cNvCxnSpPr/>
            <p:nvPr/>
          </p:nvCxnSpPr>
          <p:spPr>
            <a:xfrm>
              <a:off x="5557749" y="3577493"/>
              <a:ext cx="1174365" cy="6827"/>
            </a:xfrm>
            <a:prstGeom prst="straightConnector1">
              <a:avLst/>
            </a:prstGeom>
            <a:ln w="38100" cap="flat" cmpd="sng">
              <a:solidFill>
                <a:schemeClr val="tx1"/>
              </a:solidFill>
              <a:bevel/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>
              <a:off x="6732114" y="3454602"/>
              <a:ext cx="0" cy="259436"/>
            </a:xfrm>
            <a:prstGeom prst="straightConnector1">
              <a:avLst/>
            </a:prstGeom>
            <a:ln w="38100" cap="flat" cmpd="sng">
              <a:solidFill>
                <a:schemeClr val="tx1"/>
              </a:solidFill>
              <a:bevel/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Group 73"/>
          <p:cNvGrpSpPr/>
          <p:nvPr/>
        </p:nvGrpSpPr>
        <p:grpSpPr>
          <a:xfrm rot="19689423">
            <a:off x="5556213" y="2373400"/>
            <a:ext cx="1174365" cy="259436"/>
            <a:chOff x="5557749" y="3454602"/>
            <a:chExt cx="1174365" cy="259436"/>
          </a:xfrm>
        </p:grpSpPr>
        <p:cxnSp>
          <p:nvCxnSpPr>
            <p:cNvPr id="75" name="Straight Arrow Connector 74"/>
            <p:cNvCxnSpPr/>
            <p:nvPr/>
          </p:nvCxnSpPr>
          <p:spPr>
            <a:xfrm>
              <a:off x="5557749" y="3577493"/>
              <a:ext cx="1174365" cy="6827"/>
            </a:xfrm>
            <a:prstGeom prst="straightConnector1">
              <a:avLst/>
            </a:prstGeom>
            <a:ln w="38100" cap="flat" cmpd="sng">
              <a:solidFill>
                <a:schemeClr val="tx1"/>
              </a:solidFill>
              <a:bevel/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>
            <a:xfrm>
              <a:off x="6732114" y="3454602"/>
              <a:ext cx="0" cy="259436"/>
            </a:xfrm>
            <a:prstGeom prst="straightConnector1">
              <a:avLst/>
            </a:prstGeom>
            <a:ln w="38100" cap="flat" cmpd="sng">
              <a:solidFill>
                <a:schemeClr val="tx1"/>
              </a:solidFill>
              <a:bevel/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TextBox 82"/>
          <p:cNvSpPr txBox="1"/>
          <p:nvPr/>
        </p:nvSpPr>
        <p:spPr>
          <a:xfrm>
            <a:off x="6794405" y="1416208"/>
            <a:ext cx="22621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Methyltransferases</a:t>
            </a:r>
          </a:p>
          <a:p>
            <a:pPr algn="ctr"/>
            <a:r>
              <a:rPr lang="en-US" sz="2000" b="1" dirty="0" smtClean="0"/>
              <a:t>DNMT1, DNMT3a</a:t>
            </a:r>
            <a:endParaRPr lang="en-US" sz="2000" b="1" dirty="0"/>
          </a:p>
        </p:txBody>
      </p:sp>
      <p:sp>
        <p:nvSpPr>
          <p:cNvPr id="84" name="Oval 83"/>
          <p:cNvSpPr/>
          <p:nvPr/>
        </p:nvSpPr>
        <p:spPr>
          <a:xfrm>
            <a:off x="6771602" y="2696192"/>
            <a:ext cx="2307764" cy="1097280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Box 84"/>
          <p:cNvSpPr txBox="1"/>
          <p:nvPr/>
        </p:nvSpPr>
        <p:spPr>
          <a:xfrm>
            <a:off x="6872226" y="2839688"/>
            <a:ext cx="21065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Histone</a:t>
            </a:r>
          </a:p>
          <a:p>
            <a:pPr algn="ctr"/>
            <a:r>
              <a:rPr lang="en-US" sz="2000" b="1" dirty="0" err="1" smtClean="0"/>
              <a:t>Deactylase</a:t>
            </a:r>
            <a:r>
              <a:rPr lang="en-US" sz="2000" b="1" dirty="0" smtClean="0"/>
              <a:t> H3, H4</a:t>
            </a:r>
          </a:p>
        </p:txBody>
      </p:sp>
      <p:sp>
        <p:nvSpPr>
          <p:cNvPr id="86" name="Oval 85"/>
          <p:cNvSpPr/>
          <p:nvPr/>
        </p:nvSpPr>
        <p:spPr>
          <a:xfrm>
            <a:off x="3333720" y="5034293"/>
            <a:ext cx="2307764" cy="109728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Box 86"/>
          <p:cNvSpPr txBox="1"/>
          <p:nvPr/>
        </p:nvSpPr>
        <p:spPr>
          <a:xfrm>
            <a:off x="3808361" y="5262614"/>
            <a:ext cx="12947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Secondary </a:t>
            </a:r>
          </a:p>
          <a:p>
            <a:pPr algn="ctr"/>
            <a:r>
              <a:rPr lang="en-US" sz="2000" b="1" dirty="0" smtClean="0"/>
              <a:t>Effects</a:t>
            </a:r>
            <a:endParaRPr lang="en-US" sz="2000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875628" y="6203313"/>
            <a:ext cx="29161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Zhao H, Stanford U, in press,</a:t>
            </a:r>
          </a:p>
          <a:p>
            <a:r>
              <a:rPr lang="en-US" sz="1200" dirty="0" err="1" smtClean="0"/>
              <a:t>Chauhan</a:t>
            </a:r>
            <a:r>
              <a:rPr lang="en-US" sz="1200" dirty="0" smtClean="0"/>
              <a:t>, D, Dana Farber, unpublished data</a:t>
            </a:r>
          </a:p>
          <a:p>
            <a:r>
              <a:rPr lang="en-US" sz="1200" dirty="0" smtClean="0"/>
              <a:t>Thomas D, U Illinois, unpublished data</a:t>
            </a:r>
            <a:endParaRPr lang="en-US" sz="1200" dirty="0"/>
          </a:p>
        </p:txBody>
      </p:sp>
      <p:sp>
        <p:nvSpPr>
          <p:cNvPr id="6" name="Rounded Rectangle 5"/>
          <p:cNvSpPr/>
          <p:nvPr/>
        </p:nvSpPr>
        <p:spPr>
          <a:xfrm>
            <a:off x="6771602" y="4553695"/>
            <a:ext cx="2207140" cy="502994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7328143" y="4625671"/>
            <a:ext cx="10478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/>
              <a:t>Apoptosis</a:t>
            </a:r>
            <a:endParaRPr lang="en-US" sz="1600" b="1" dirty="0" smtClean="0"/>
          </a:p>
        </p:txBody>
      </p:sp>
      <p:sp>
        <p:nvSpPr>
          <p:cNvPr id="28" name="Rounded Rectangle 27"/>
          <p:cNvSpPr/>
          <p:nvPr/>
        </p:nvSpPr>
        <p:spPr>
          <a:xfrm>
            <a:off x="6794405" y="5275004"/>
            <a:ext cx="2207140" cy="502994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6797566" y="5381302"/>
            <a:ext cx="21546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/>
              <a:t>Vascular normalization</a:t>
            </a:r>
            <a:endParaRPr lang="en-US" sz="1600" b="1" dirty="0" smtClean="0"/>
          </a:p>
        </p:txBody>
      </p:sp>
      <p:sp>
        <p:nvSpPr>
          <p:cNvPr id="9" name="Down Arrow 8"/>
          <p:cNvSpPr/>
          <p:nvPr/>
        </p:nvSpPr>
        <p:spPr>
          <a:xfrm>
            <a:off x="4274951" y="4553695"/>
            <a:ext cx="490362" cy="585744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>
            <a:stCxn id="86" idx="6"/>
            <a:endCxn id="6" idx="1"/>
          </p:cNvCxnSpPr>
          <p:nvPr/>
        </p:nvCxnSpPr>
        <p:spPr>
          <a:xfrm flipV="1">
            <a:off x="5641484" y="4805192"/>
            <a:ext cx="1130118" cy="77774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86" idx="6"/>
            <a:endCxn id="29" idx="1"/>
          </p:cNvCxnSpPr>
          <p:nvPr/>
        </p:nvCxnSpPr>
        <p:spPr>
          <a:xfrm flipV="1">
            <a:off x="5641484" y="5550579"/>
            <a:ext cx="1156082" cy="3235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5" name="Rounded Rectangle 34"/>
          <p:cNvSpPr/>
          <p:nvPr/>
        </p:nvSpPr>
        <p:spPr>
          <a:xfrm>
            <a:off x="6799655" y="5989568"/>
            <a:ext cx="2207140" cy="502994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7124264" y="6061544"/>
            <a:ext cx="15117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/>
              <a:t>Immune effects</a:t>
            </a:r>
            <a:endParaRPr lang="en-US" sz="1600" b="1" dirty="0" smtClean="0"/>
          </a:p>
        </p:txBody>
      </p:sp>
      <p:cxnSp>
        <p:nvCxnSpPr>
          <p:cNvPr id="37" name="Straight Arrow Connector 36"/>
          <p:cNvCxnSpPr>
            <a:stCxn id="86" idx="6"/>
            <a:endCxn id="35" idx="1"/>
          </p:cNvCxnSpPr>
          <p:nvPr/>
        </p:nvCxnSpPr>
        <p:spPr>
          <a:xfrm>
            <a:off x="5641484" y="5582933"/>
            <a:ext cx="1158171" cy="6581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8988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8" grpId="0" animBg="1"/>
      <p:bldP spid="86" grpId="0" animBg="1"/>
      <p:bldP spid="87" grpId="0"/>
      <p:bldP spid="6" grpId="0" animBg="1"/>
      <p:bldP spid="27" grpId="0"/>
      <p:bldP spid="28" grpId="0" animBg="1"/>
      <p:bldP spid="29" grpId="0"/>
      <p:bldP spid="9" grpId="0" animBg="1"/>
      <p:bldP spid="35" grpId="0" animBg="1"/>
      <p:bldP spid="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222786"/>
            <a:ext cx="8229600" cy="1099133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>
                <a:latin typeface="Avenir Medium"/>
                <a:cs typeface="Avenir Medium"/>
              </a:rPr>
              <a:t>Molecular Mechanism of RRx-001</a:t>
            </a:r>
            <a:endParaRPr lang="en-US" sz="2400" dirty="0">
              <a:latin typeface="Avenir Medium"/>
              <a:cs typeface="Avenir Medium"/>
            </a:endParaRPr>
          </a:p>
        </p:txBody>
      </p:sp>
      <p:sp>
        <p:nvSpPr>
          <p:cNvPr id="25" name="Slide Number Placeholder 7"/>
          <p:cNvSpPr txBox="1">
            <a:spLocks/>
          </p:cNvSpPr>
          <p:nvPr/>
        </p:nvSpPr>
        <p:spPr>
          <a:xfrm>
            <a:off x="8326365" y="6464665"/>
            <a:ext cx="435935" cy="33152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5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3234B-F661-8448-A8E6-F426E41EEA1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53196" y="1020625"/>
            <a:ext cx="8352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venir Medium"/>
                <a:cs typeface="Avenir Medium"/>
              </a:rPr>
              <a:t>RRx-001 inhibits DNMT1, affecting global methylation</a:t>
            </a:r>
          </a:p>
        </p:txBody>
      </p:sp>
      <p:sp>
        <p:nvSpPr>
          <p:cNvPr id="7" name="Oval 6"/>
          <p:cNvSpPr/>
          <p:nvPr/>
        </p:nvSpPr>
        <p:spPr>
          <a:xfrm>
            <a:off x="2103499" y="1930560"/>
            <a:ext cx="1884363" cy="1697668"/>
          </a:xfrm>
          <a:prstGeom prst="ellipse">
            <a:avLst/>
          </a:prstGeom>
          <a:solidFill>
            <a:srgbClr val="C0C0C0"/>
          </a:solidFill>
          <a:ln w="6350">
            <a:solidFill>
              <a:srgbClr val="3333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DNMT1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1656" y="1567737"/>
            <a:ext cx="956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RRx-001</a:t>
            </a:r>
            <a:endParaRPr lang="en-US" dirty="0"/>
          </a:p>
        </p:txBody>
      </p:sp>
      <p:cxnSp>
        <p:nvCxnSpPr>
          <p:cNvPr id="110" name="Straight Arrow Connector 109"/>
          <p:cNvCxnSpPr/>
          <p:nvPr/>
        </p:nvCxnSpPr>
        <p:spPr>
          <a:xfrm flipV="1">
            <a:off x="4133238" y="2839834"/>
            <a:ext cx="1853693" cy="7888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7" name="Group 116"/>
          <p:cNvGrpSpPr/>
          <p:nvPr/>
        </p:nvGrpSpPr>
        <p:grpSpPr>
          <a:xfrm rot="18133893">
            <a:off x="1608619" y="1738019"/>
            <a:ext cx="335588" cy="693498"/>
            <a:chOff x="5507739" y="1603098"/>
            <a:chExt cx="335588" cy="693498"/>
          </a:xfrm>
        </p:grpSpPr>
        <p:cxnSp>
          <p:nvCxnSpPr>
            <p:cNvPr id="112" name="Straight Connector 111"/>
            <p:cNvCxnSpPr/>
            <p:nvPr/>
          </p:nvCxnSpPr>
          <p:spPr>
            <a:xfrm flipH="1">
              <a:off x="5674396" y="1603098"/>
              <a:ext cx="506" cy="677145"/>
            </a:xfrm>
            <a:prstGeom prst="line">
              <a:avLst/>
            </a:prstGeom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/>
          </p:nvCxnSpPr>
          <p:spPr>
            <a:xfrm>
              <a:off x="5507739" y="2291307"/>
              <a:ext cx="335588" cy="5289"/>
            </a:xfrm>
            <a:prstGeom prst="line">
              <a:avLst/>
            </a:prstGeom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8" name="TextBox 117"/>
          <p:cNvSpPr txBox="1"/>
          <p:nvPr/>
        </p:nvSpPr>
        <p:spPr>
          <a:xfrm>
            <a:off x="6095814" y="2655168"/>
            <a:ext cx="2743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Global Methylation Control </a:t>
            </a:r>
            <a:endParaRPr lang="en-US" dirty="0"/>
          </a:p>
        </p:txBody>
      </p:sp>
      <p:grpSp>
        <p:nvGrpSpPr>
          <p:cNvPr id="122" name="Group 121"/>
          <p:cNvGrpSpPr/>
          <p:nvPr/>
        </p:nvGrpSpPr>
        <p:grpSpPr>
          <a:xfrm rot="2775774">
            <a:off x="5342574" y="2603243"/>
            <a:ext cx="463043" cy="463043"/>
            <a:chOff x="5427044" y="3452979"/>
            <a:chExt cx="463043" cy="463043"/>
          </a:xfrm>
          <a:effectLst/>
        </p:grpSpPr>
        <p:cxnSp>
          <p:nvCxnSpPr>
            <p:cNvPr id="120" name="Straight Connector 119"/>
            <p:cNvCxnSpPr/>
            <p:nvPr/>
          </p:nvCxnSpPr>
          <p:spPr>
            <a:xfrm>
              <a:off x="5661674" y="3452979"/>
              <a:ext cx="0" cy="463043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>
              <a:off x="5658566" y="3462841"/>
              <a:ext cx="0" cy="463043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3" name="Picture 1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196" y="3722533"/>
            <a:ext cx="3720399" cy="2288752"/>
          </a:xfrm>
          <a:prstGeom prst="rect">
            <a:avLst/>
          </a:prstGeom>
        </p:spPr>
      </p:pic>
      <p:sp>
        <p:nvSpPr>
          <p:cNvPr id="124" name="Rectangle 123"/>
          <p:cNvSpPr/>
          <p:nvPr/>
        </p:nvSpPr>
        <p:spPr>
          <a:xfrm>
            <a:off x="440237" y="6011285"/>
            <a:ext cx="3720399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i="1" dirty="0" smtClean="0"/>
              <a:t>In vivo DNMT1 activity:  Tumors </a:t>
            </a:r>
            <a:r>
              <a:rPr lang="en-US" sz="1200" i="1" dirty="0"/>
              <a:t>from vehicle or RRx-001-treated </a:t>
            </a:r>
            <a:r>
              <a:rPr lang="en-US" sz="1200" i="1" dirty="0" smtClean="0"/>
              <a:t>mice analyzed </a:t>
            </a:r>
            <a:r>
              <a:rPr lang="en-US" sz="1200" i="1" dirty="0"/>
              <a:t>for DNMT1 activity using </a:t>
            </a:r>
            <a:r>
              <a:rPr lang="en-US" sz="1200" i="1" dirty="0" err="1"/>
              <a:t>EpiQuik</a:t>
            </a:r>
            <a:r>
              <a:rPr lang="en-US" sz="1200" i="1" dirty="0"/>
              <a:t> Dnmt1 Assay Kit </a:t>
            </a:r>
            <a:endParaRPr lang="en-US" sz="1200" dirty="0"/>
          </a:p>
        </p:txBody>
      </p:sp>
      <p:pic>
        <p:nvPicPr>
          <p:cNvPr id="125" name="Picture 1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9987" y="3779064"/>
            <a:ext cx="3287672" cy="21933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6" name="Rectangle 125"/>
          <p:cNvSpPr/>
          <p:nvPr/>
        </p:nvSpPr>
        <p:spPr>
          <a:xfrm>
            <a:off x="5313009" y="6011285"/>
            <a:ext cx="3720399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i="1" dirty="0" smtClean="0"/>
              <a:t>RRx-001 reduces global methylation levels </a:t>
            </a:r>
          </a:p>
          <a:p>
            <a:r>
              <a:rPr lang="en-US" sz="1200" i="1" dirty="0" smtClean="0"/>
              <a:t>5-methylcytosine levels by ELISA</a:t>
            </a:r>
            <a:endParaRPr lang="en-US" sz="1200" dirty="0"/>
          </a:p>
        </p:txBody>
      </p:sp>
      <p:sp>
        <p:nvSpPr>
          <p:cNvPr id="21" name="Rectangle 20"/>
          <p:cNvSpPr/>
          <p:nvPr/>
        </p:nvSpPr>
        <p:spPr>
          <a:xfrm>
            <a:off x="2475189" y="6565354"/>
            <a:ext cx="46858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Zhao H, Stanford U, in </a:t>
            </a:r>
            <a:r>
              <a:rPr lang="en-US" sz="1200" dirty="0" smtClean="0"/>
              <a:t>press; </a:t>
            </a:r>
            <a:r>
              <a:rPr lang="en-US" sz="1200" dirty="0" err="1" smtClean="0"/>
              <a:t>Chauhan</a:t>
            </a:r>
            <a:r>
              <a:rPr lang="en-US" sz="1200" dirty="0"/>
              <a:t>, D</a:t>
            </a:r>
            <a:r>
              <a:rPr lang="en-US" sz="1200" dirty="0" smtClean="0"/>
              <a:t>, Dana Farber, </a:t>
            </a:r>
            <a:r>
              <a:rPr lang="en-US" sz="1200" dirty="0"/>
              <a:t>unpublished data</a:t>
            </a:r>
          </a:p>
        </p:txBody>
      </p:sp>
    </p:spTree>
    <p:extLst>
      <p:ext uri="{BB962C8B-B14F-4D97-AF65-F5344CB8AC3E}">
        <p14:creationId xmlns:p14="http://schemas.microsoft.com/office/powerpoint/2010/main" val="465404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taff Meeting Agenda 16NOV1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4603</TotalTime>
  <Words>2297</Words>
  <Application>Microsoft Macintosh PowerPoint</Application>
  <PresentationFormat>On-screen Show (4:3)</PresentationFormat>
  <Paragraphs>469</Paragraphs>
  <Slides>33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35" baseType="lpstr">
      <vt:lpstr>1_Office Theme</vt:lpstr>
      <vt:lpstr>Staff Meeting Agenda 16NOV11</vt:lpstr>
      <vt:lpstr>RRx-001, a novel ROS-mediated epigenetic modulator: ‘Episensitization’ to previously failed therapies </vt:lpstr>
      <vt:lpstr>Company Origin and Trajectory</vt:lpstr>
      <vt:lpstr>RRx-001: Novel ROS-Mediated Epigenetic Modifying Agent</vt:lpstr>
      <vt:lpstr>ROS Mediated agents: Discovery of RRx-001</vt:lpstr>
      <vt:lpstr>RRx-001 Induces Reactive Oxygen Species (ROS)</vt:lpstr>
      <vt:lpstr>RRx-001 Induces Tumor Oxidation</vt:lpstr>
      <vt:lpstr>PowerPoint Presentation</vt:lpstr>
      <vt:lpstr>Epigenetic Mechanism of RRx-001</vt:lpstr>
      <vt:lpstr>Molecular Mechanism of RRx-001</vt:lpstr>
      <vt:lpstr>Molecular Mechanism of RRx-001</vt:lpstr>
      <vt:lpstr>Molecular Mechanism of RRx-001</vt:lpstr>
      <vt:lpstr>PowerPoint Presentation</vt:lpstr>
      <vt:lpstr>PowerPoint Presentation</vt:lpstr>
      <vt:lpstr>RRx-001 Phase 1 Study</vt:lpstr>
      <vt:lpstr>Epigenetic Priming in Action: Epi-Sensitization</vt:lpstr>
      <vt:lpstr>PowerPoint Presentation</vt:lpstr>
      <vt:lpstr>RRx-001: Redefining Therapeutic Strategies for Cancer</vt:lpstr>
      <vt:lpstr>RRx-001: Applications in Chemo-Resensitization</vt:lpstr>
      <vt:lpstr>Phase 2 Colorectal Cancer Study Design – RRx-001 vs 3rd/4th Standard of Care </vt:lpstr>
      <vt:lpstr>Early Phase 2 RRx-001 Scan Results: Necrotic Centers</vt:lpstr>
      <vt:lpstr>PowerPoint Presentation</vt:lpstr>
      <vt:lpstr>Early Phase 2 RRx-001 Results – PET/CT Partial Responses</vt:lpstr>
      <vt:lpstr>Early Phase 2 RRx-001 Results: Improving Patient Survival </vt:lpstr>
      <vt:lpstr>Johns Hopkins – Stand Up for Cancer Funded Study</vt:lpstr>
      <vt:lpstr>Epigenetic activation of immune therapy</vt:lpstr>
      <vt:lpstr>RRx-001 Induces M2  M1 Conversion</vt:lpstr>
      <vt:lpstr>RRx-001 Induces M2  M1 Conversion</vt:lpstr>
      <vt:lpstr>Immune Synergy with PD-1 Checkpoint Therapy – in vivo</vt:lpstr>
      <vt:lpstr>RRx-001 + Immunotherapy Combination Studies</vt:lpstr>
      <vt:lpstr>Conclusions</vt:lpstr>
      <vt:lpstr>PowerPoint Presentation</vt:lpstr>
      <vt:lpstr>PowerPoint Presentation</vt:lpstr>
      <vt:lpstr>PowerPoint Presentation</vt:lpstr>
    </vt:vector>
  </TitlesOfParts>
  <Company>RadioRx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 Scicinski</dc:creator>
  <cp:lastModifiedBy>Jan Scicinski</cp:lastModifiedBy>
  <cp:revision>127</cp:revision>
  <dcterms:created xsi:type="dcterms:W3CDTF">2015-08-31T17:35:52Z</dcterms:created>
  <dcterms:modified xsi:type="dcterms:W3CDTF">2015-10-26T12:10:41Z</dcterms:modified>
</cp:coreProperties>
</file>