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21"/>
  </p:notesMasterIdLst>
  <p:handoutMasterIdLst>
    <p:handoutMasterId r:id="rId22"/>
  </p:handoutMasterIdLst>
  <p:sldIdLst>
    <p:sldId id="265" r:id="rId6"/>
    <p:sldId id="287" r:id="rId7"/>
    <p:sldId id="286" r:id="rId8"/>
    <p:sldId id="285" r:id="rId9"/>
    <p:sldId id="288" r:id="rId10"/>
    <p:sldId id="269" r:id="rId11"/>
    <p:sldId id="272" r:id="rId12"/>
    <p:sldId id="282" r:id="rId13"/>
    <p:sldId id="273" r:id="rId14"/>
    <p:sldId id="283" r:id="rId15"/>
    <p:sldId id="271" r:id="rId16"/>
    <p:sldId id="276" r:id="rId17"/>
    <p:sldId id="279" r:id="rId18"/>
    <p:sldId id="278" r:id="rId19"/>
    <p:sldId id="281" r:id="rId2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A3CDA-0ED8-414A-A567-10AB27393769}" type="datetimeFigureOut">
              <a:rPr lang="nb-NO" smtClean="0"/>
              <a:t>29.10.2014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FB67F-881F-4D6C-8831-850779C2C2E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6186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FC5E1-46C5-478A-BD03-F1ACEE6077EC}" type="datetimeFigureOut">
              <a:rPr lang="nb-NO" smtClean="0"/>
              <a:pPr/>
              <a:t>29.10.2014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53B6E-6A12-4407-8DFC-7CA801CF568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4802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387E-5301-48C3-A613-A1E2D24C0C1A}" type="datetimeFigureOut">
              <a:rPr lang="nb-NO" smtClean="0"/>
              <a:pPr/>
              <a:t>29.10.2014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CA4A-6BCF-4E27-B456-B926CD40FB1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4473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387E-5301-48C3-A613-A1E2D24C0C1A}" type="datetimeFigureOut">
              <a:rPr lang="nb-NO" smtClean="0"/>
              <a:pPr/>
              <a:t>29.10.2014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CA4A-6BCF-4E27-B456-B926CD40FB1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587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387E-5301-48C3-A613-A1E2D24C0C1A}" type="datetimeFigureOut">
              <a:rPr lang="nb-NO" smtClean="0"/>
              <a:pPr/>
              <a:t>29.10.2014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CA4A-6BCF-4E27-B456-B926CD40FB1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4917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611C3-E0FF-42FE-A2C5-3F5A08B21D45}" type="datetimeFigureOut">
              <a:rPr lang="nb-NO" altLang="nb-NO"/>
              <a:pPr>
                <a:defRPr/>
              </a:pPr>
              <a:t>29.10.2014</a:t>
            </a:fld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6D9C9-5258-4BD2-8952-011E90D658A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14603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3B63F-867E-444F-8DC2-F3AD95E0E977}" type="datetimeFigureOut">
              <a:rPr lang="nb-NO" altLang="nb-NO"/>
              <a:pPr>
                <a:defRPr/>
              </a:pPr>
              <a:t>29.10.2014</a:t>
            </a:fld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6C515-8D81-40B1-87FC-FA3572722C3A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476446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8F112-3D7B-4B59-96CC-B15446545D80}" type="datetimeFigureOut">
              <a:rPr lang="nb-NO" altLang="nb-NO"/>
              <a:pPr>
                <a:defRPr/>
              </a:pPr>
              <a:t>29.10.2014</a:t>
            </a:fld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46338-67CC-4D96-A1C4-29C651178C10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649366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2830F-EF11-48A8-B3D0-8E146561D3E0}" type="datetimeFigureOut">
              <a:rPr lang="nb-NO" altLang="nb-NO"/>
              <a:pPr>
                <a:defRPr/>
              </a:pPr>
              <a:t>29.10.2014</a:t>
            </a:fld>
            <a:endParaRPr lang="nb-NO" alt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3DA37-54D0-4283-8462-793E62FA49CA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043171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E1BFA-A607-42F2-AD7B-3DC83C179EA1}" type="datetimeFigureOut">
              <a:rPr lang="nb-NO" altLang="nb-NO"/>
              <a:pPr>
                <a:defRPr/>
              </a:pPr>
              <a:t>29.10.2014</a:t>
            </a:fld>
            <a:endParaRPr lang="nb-NO" altLang="nb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4EF73-759E-4310-9A9B-E5382F260CAB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562904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1E798-472D-47FB-BE11-4C4CDFB82931}" type="datetimeFigureOut">
              <a:rPr lang="nb-NO" altLang="nb-NO"/>
              <a:pPr>
                <a:defRPr/>
              </a:pPr>
              <a:t>29.10.2014</a:t>
            </a:fld>
            <a:endParaRPr lang="nb-NO" alt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62B54-4DEF-463D-A98E-72D04443B0BF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45156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F2DB1-BBC0-4625-9EDB-BDA4B4EDA659}" type="datetimeFigureOut">
              <a:rPr lang="nb-NO" altLang="nb-NO"/>
              <a:pPr>
                <a:defRPr/>
              </a:pPr>
              <a:t>29.10.2014</a:t>
            </a:fld>
            <a:endParaRPr lang="nb-NO" altLang="nb-N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2AA68-C445-4428-ACE8-7E07F2301D28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265595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9D6B0-90F8-4221-AC86-706D152FCB7D}" type="datetimeFigureOut">
              <a:rPr lang="nb-NO" altLang="nb-NO"/>
              <a:pPr>
                <a:defRPr/>
              </a:pPr>
              <a:t>29.10.2014</a:t>
            </a:fld>
            <a:endParaRPr lang="nb-NO" alt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BBB69-907A-45EC-B6F3-83D19F055EFE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1959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387E-5301-48C3-A613-A1E2D24C0C1A}" type="datetimeFigureOut">
              <a:rPr lang="nb-NO" smtClean="0"/>
              <a:pPr/>
              <a:t>29.10.2014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CA4A-6BCF-4E27-B456-B926CD40FB1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54305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C4156-5502-4E5A-963F-5C6B74767CA9}" type="datetimeFigureOut">
              <a:rPr lang="nb-NO" altLang="nb-NO"/>
              <a:pPr>
                <a:defRPr/>
              </a:pPr>
              <a:t>29.10.2014</a:t>
            </a:fld>
            <a:endParaRPr lang="nb-NO" alt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9E9AB-9D5F-46E0-AB6A-F09A2A87C73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190385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E5D59-4E15-4D51-8719-068A341384FC}" type="datetimeFigureOut">
              <a:rPr lang="nb-NO" altLang="nb-NO"/>
              <a:pPr>
                <a:defRPr/>
              </a:pPr>
              <a:t>29.10.2014</a:t>
            </a:fld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F9380-ED41-43FE-98F5-6DD374736841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420964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D790D-DAB6-4AF0-AFFD-DA3AFC80DE14}" type="datetimeFigureOut">
              <a:rPr lang="nb-NO" altLang="nb-NO"/>
              <a:pPr>
                <a:defRPr/>
              </a:pPr>
              <a:t>29.10.2014</a:t>
            </a:fld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D4449-5F85-4FAD-A988-FCF8711305EB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3827045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611C3-E0FF-42FE-A2C5-3F5A08B21D45}" type="datetimeFigureOut">
              <a:rPr lang="nb-NO" altLang="nb-NO"/>
              <a:pPr>
                <a:defRPr/>
              </a:pPr>
              <a:t>29.10.2014</a:t>
            </a:fld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6D9C9-5258-4BD2-8952-011E90D658A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064083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3B63F-867E-444F-8DC2-F3AD95E0E977}" type="datetimeFigureOut">
              <a:rPr lang="nb-NO" altLang="nb-NO"/>
              <a:pPr>
                <a:defRPr/>
              </a:pPr>
              <a:t>29.10.2014</a:t>
            </a:fld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6C515-8D81-40B1-87FC-FA3572722C3A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691835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8F112-3D7B-4B59-96CC-B15446545D80}" type="datetimeFigureOut">
              <a:rPr lang="nb-NO" altLang="nb-NO"/>
              <a:pPr>
                <a:defRPr/>
              </a:pPr>
              <a:t>29.10.2014</a:t>
            </a:fld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46338-67CC-4D96-A1C4-29C651178C10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130632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2830F-EF11-48A8-B3D0-8E146561D3E0}" type="datetimeFigureOut">
              <a:rPr lang="nb-NO" altLang="nb-NO"/>
              <a:pPr>
                <a:defRPr/>
              </a:pPr>
              <a:t>29.10.2014</a:t>
            </a:fld>
            <a:endParaRPr lang="nb-NO" alt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3DA37-54D0-4283-8462-793E62FA49CA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4869965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E1BFA-A607-42F2-AD7B-3DC83C179EA1}" type="datetimeFigureOut">
              <a:rPr lang="nb-NO" altLang="nb-NO"/>
              <a:pPr>
                <a:defRPr/>
              </a:pPr>
              <a:t>29.10.2014</a:t>
            </a:fld>
            <a:endParaRPr lang="nb-NO" altLang="nb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4EF73-759E-4310-9A9B-E5382F260CAB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526623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1E798-472D-47FB-BE11-4C4CDFB82931}" type="datetimeFigureOut">
              <a:rPr lang="nb-NO" altLang="nb-NO"/>
              <a:pPr>
                <a:defRPr/>
              </a:pPr>
              <a:t>29.10.2014</a:t>
            </a:fld>
            <a:endParaRPr lang="nb-NO" alt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62B54-4DEF-463D-A98E-72D04443B0BF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095079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F2DB1-BBC0-4625-9EDB-BDA4B4EDA659}" type="datetimeFigureOut">
              <a:rPr lang="nb-NO" altLang="nb-NO"/>
              <a:pPr>
                <a:defRPr/>
              </a:pPr>
              <a:t>29.10.2014</a:t>
            </a:fld>
            <a:endParaRPr lang="nb-NO" altLang="nb-N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2AA68-C445-4428-ACE8-7E07F2301D28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710445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387E-5301-48C3-A613-A1E2D24C0C1A}" type="datetimeFigureOut">
              <a:rPr lang="nb-NO" smtClean="0"/>
              <a:pPr/>
              <a:t>29.10.2014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CA4A-6BCF-4E27-B456-B926CD40FB1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61003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9D6B0-90F8-4221-AC86-706D152FCB7D}" type="datetimeFigureOut">
              <a:rPr lang="nb-NO" altLang="nb-NO"/>
              <a:pPr>
                <a:defRPr/>
              </a:pPr>
              <a:t>29.10.2014</a:t>
            </a:fld>
            <a:endParaRPr lang="nb-NO" alt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BBB69-907A-45EC-B6F3-83D19F055EFE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738292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C4156-5502-4E5A-963F-5C6B74767CA9}" type="datetimeFigureOut">
              <a:rPr lang="nb-NO" altLang="nb-NO"/>
              <a:pPr>
                <a:defRPr/>
              </a:pPr>
              <a:t>29.10.2014</a:t>
            </a:fld>
            <a:endParaRPr lang="nb-NO" alt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9E9AB-9D5F-46E0-AB6A-F09A2A87C73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2913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E5D59-4E15-4D51-8719-068A341384FC}" type="datetimeFigureOut">
              <a:rPr lang="nb-NO" altLang="nb-NO"/>
              <a:pPr>
                <a:defRPr/>
              </a:pPr>
              <a:t>29.10.2014</a:t>
            </a:fld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F9380-ED41-43FE-98F5-6DD374736841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209253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D790D-DAB6-4AF0-AFFD-DA3AFC80DE14}" type="datetimeFigureOut">
              <a:rPr lang="nb-NO" altLang="nb-NO"/>
              <a:pPr>
                <a:defRPr/>
              </a:pPr>
              <a:t>29.10.2014</a:t>
            </a:fld>
            <a:endParaRPr lang="nb-NO" alt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 alt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D4449-5F85-4FAD-A988-FCF8711305EB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4550351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387E-5301-48C3-A613-A1E2D24C0C1A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CA4A-6BCF-4E27-B456-B926CD40FB1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755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387E-5301-48C3-A613-A1E2D24C0C1A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CA4A-6BCF-4E27-B456-B926CD40FB1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732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387E-5301-48C3-A613-A1E2D24C0C1A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CA4A-6BCF-4E27-B456-B926CD40FB1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770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387E-5301-48C3-A613-A1E2D24C0C1A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CA4A-6BCF-4E27-B456-B926CD40FB1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68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387E-5301-48C3-A613-A1E2D24C0C1A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CA4A-6BCF-4E27-B456-B926CD40FB1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55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387E-5301-48C3-A613-A1E2D24C0C1A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CA4A-6BCF-4E27-B456-B926CD40FB1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3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387E-5301-48C3-A613-A1E2D24C0C1A}" type="datetimeFigureOut">
              <a:rPr lang="nb-NO" smtClean="0"/>
              <a:pPr/>
              <a:t>29.10.2014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CA4A-6BCF-4E27-B456-B926CD40FB1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24452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387E-5301-48C3-A613-A1E2D24C0C1A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CA4A-6BCF-4E27-B456-B926CD40FB1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5433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387E-5301-48C3-A613-A1E2D24C0C1A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CA4A-6BCF-4E27-B456-B926CD40FB1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2213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387E-5301-48C3-A613-A1E2D24C0C1A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CA4A-6BCF-4E27-B456-B926CD40FB1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3457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387E-5301-48C3-A613-A1E2D24C0C1A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CA4A-6BCF-4E27-B456-B926CD40FB1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751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387E-5301-48C3-A613-A1E2D24C0C1A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CA4A-6BCF-4E27-B456-B926CD40FB1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949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F39877-EA0F-4DA6-8F05-8663FF715CC1}" type="slidenum">
              <a:rPr lang="en-US" altLang="nb-NO">
                <a:solidFill>
                  <a:srgbClr val="000000"/>
                </a:solidFill>
              </a:rPr>
              <a:pPr/>
              <a:t>‹#›</a:t>
            </a:fld>
            <a:endParaRPr lang="en-US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9796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16E89-9866-4B52-BD62-68CB114EAE76}" type="slidenum">
              <a:rPr lang="en-US" altLang="nb-NO">
                <a:solidFill>
                  <a:srgbClr val="000000"/>
                </a:solidFill>
              </a:rPr>
              <a:pPr/>
              <a:t>‹#›</a:t>
            </a:fld>
            <a:endParaRPr lang="en-US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799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10EDB3-7227-4E30-A2E4-EDDA27643E22}" type="slidenum">
              <a:rPr lang="en-US" altLang="nb-NO">
                <a:solidFill>
                  <a:srgbClr val="000000"/>
                </a:solidFill>
              </a:rPr>
              <a:pPr/>
              <a:t>‹#›</a:t>
            </a:fld>
            <a:endParaRPr lang="en-US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5340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49255-F549-4943-9B4E-4C57C0C172FE}" type="slidenum">
              <a:rPr lang="en-US" altLang="nb-NO">
                <a:solidFill>
                  <a:srgbClr val="000000"/>
                </a:solidFill>
              </a:rPr>
              <a:pPr/>
              <a:t>‹#›</a:t>
            </a:fld>
            <a:endParaRPr lang="en-US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73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96A8A-41EF-4936-BED6-0D9CA95BDC79}" type="slidenum">
              <a:rPr lang="en-US" altLang="nb-NO">
                <a:solidFill>
                  <a:srgbClr val="000000"/>
                </a:solidFill>
              </a:rPr>
              <a:pPr/>
              <a:t>‹#›</a:t>
            </a:fld>
            <a:endParaRPr lang="en-US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5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387E-5301-48C3-A613-A1E2D24C0C1A}" type="datetimeFigureOut">
              <a:rPr lang="nb-NO" smtClean="0"/>
              <a:pPr/>
              <a:t>29.10.2014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CA4A-6BCF-4E27-B456-B926CD40FB1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30665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C53297-AE99-4C05-890D-7FE09183D406}" type="slidenum">
              <a:rPr lang="en-US" altLang="nb-NO">
                <a:solidFill>
                  <a:srgbClr val="000000"/>
                </a:solidFill>
              </a:rPr>
              <a:pPr/>
              <a:t>‹#›</a:t>
            </a:fld>
            <a:endParaRPr lang="en-US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6701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D9A543-177F-4FC7-91B5-0F6D061F04AA}" type="slidenum">
              <a:rPr lang="en-US" altLang="nb-NO">
                <a:solidFill>
                  <a:srgbClr val="000000"/>
                </a:solidFill>
              </a:rPr>
              <a:pPr/>
              <a:t>‹#›</a:t>
            </a:fld>
            <a:endParaRPr lang="en-US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8421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71F75B-E6FA-439A-973E-63177DE3A451}" type="slidenum">
              <a:rPr lang="en-US" altLang="nb-NO">
                <a:solidFill>
                  <a:srgbClr val="000000"/>
                </a:solidFill>
              </a:rPr>
              <a:pPr/>
              <a:t>‹#›</a:t>
            </a:fld>
            <a:endParaRPr lang="en-US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1583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260B0-519E-452D-B580-232FBD87B877}" type="slidenum">
              <a:rPr lang="en-US" altLang="nb-NO">
                <a:solidFill>
                  <a:srgbClr val="000000"/>
                </a:solidFill>
              </a:rPr>
              <a:pPr/>
              <a:t>‹#›</a:t>
            </a:fld>
            <a:endParaRPr lang="en-US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769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27709B-6A29-473F-8D9A-010F91A04D20}" type="slidenum">
              <a:rPr lang="en-US" altLang="nb-NO">
                <a:solidFill>
                  <a:srgbClr val="000000"/>
                </a:solidFill>
              </a:rPr>
              <a:pPr/>
              <a:t>‹#›</a:t>
            </a:fld>
            <a:endParaRPr lang="en-US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7362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F9C135-7526-4DF1-A920-5CA24ECCF81D}" type="slidenum">
              <a:rPr lang="en-US" altLang="nb-NO">
                <a:solidFill>
                  <a:srgbClr val="000000"/>
                </a:solidFill>
              </a:rPr>
              <a:pPr/>
              <a:t>‹#›</a:t>
            </a:fld>
            <a:endParaRPr lang="en-US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9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387E-5301-48C3-A613-A1E2D24C0C1A}" type="datetimeFigureOut">
              <a:rPr lang="nb-NO" smtClean="0"/>
              <a:pPr/>
              <a:t>29.10.2014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CA4A-6BCF-4E27-B456-B926CD40FB1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8898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387E-5301-48C3-A613-A1E2D24C0C1A}" type="datetimeFigureOut">
              <a:rPr lang="nb-NO" smtClean="0"/>
              <a:pPr/>
              <a:t>29.10.2014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CA4A-6BCF-4E27-B456-B926CD40FB1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0031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387E-5301-48C3-A613-A1E2D24C0C1A}" type="datetimeFigureOut">
              <a:rPr lang="nb-NO" smtClean="0"/>
              <a:pPr/>
              <a:t>29.10.2014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CA4A-6BCF-4E27-B456-B926CD40FB1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946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8387E-5301-48C3-A613-A1E2D24C0C1A}" type="datetimeFigureOut">
              <a:rPr lang="nb-NO" smtClean="0"/>
              <a:pPr/>
              <a:t>29.10.2014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ECA4A-6BCF-4E27-B456-B926CD40FB1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1927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8387E-5301-48C3-A613-A1E2D24C0C1A}" type="datetimeFigureOut">
              <a:rPr lang="nb-NO" smtClean="0"/>
              <a:pPr/>
              <a:t>29.10.2014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ECA4A-6BCF-4E27-B456-B926CD40FB1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280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title style</a:t>
            </a:r>
            <a:endParaRPr lang="nb-NO" altLang="nb-NO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text styles</a:t>
            </a:r>
          </a:p>
          <a:p>
            <a:pPr lvl="1"/>
            <a:r>
              <a:rPr lang="en-US" altLang="nb-NO" smtClean="0"/>
              <a:t>Second level</a:t>
            </a:r>
          </a:p>
          <a:p>
            <a:pPr lvl="2"/>
            <a:r>
              <a:rPr lang="en-US" altLang="nb-NO" smtClean="0"/>
              <a:t>Third level</a:t>
            </a:r>
          </a:p>
          <a:p>
            <a:pPr lvl="3"/>
            <a:r>
              <a:rPr lang="en-US" altLang="nb-NO" smtClean="0"/>
              <a:t>Fourth level</a:t>
            </a:r>
          </a:p>
          <a:p>
            <a:pPr lvl="4"/>
            <a:r>
              <a:rPr lang="en-US" altLang="nb-NO" smtClean="0"/>
              <a:t>Fifth level</a:t>
            </a:r>
            <a:endParaRPr lang="nb-NO" altLang="nb-NO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41C161-39BB-4887-AFD1-31C94AC7E30C}" type="datetimeFigureOut">
              <a:rPr lang="nb-NO" altLang="nb-NO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29.10.2014</a:t>
            </a:fld>
            <a:endParaRPr lang="nb-NO" altLang="nb-NO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 altLang="nb-NO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48D0CF-BD7C-40D6-A933-3CCCD830758A}" type="slidenum">
              <a:rPr lang="nb-NO" altLang="nb-NO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altLang="nb-NO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13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title style</a:t>
            </a:r>
            <a:endParaRPr lang="nb-NO" altLang="nb-NO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text styles</a:t>
            </a:r>
          </a:p>
          <a:p>
            <a:pPr lvl="1"/>
            <a:r>
              <a:rPr lang="en-US" altLang="nb-NO" smtClean="0"/>
              <a:t>Second level</a:t>
            </a:r>
          </a:p>
          <a:p>
            <a:pPr lvl="2"/>
            <a:r>
              <a:rPr lang="en-US" altLang="nb-NO" smtClean="0"/>
              <a:t>Third level</a:t>
            </a:r>
          </a:p>
          <a:p>
            <a:pPr lvl="3"/>
            <a:r>
              <a:rPr lang="en-US" altLang="nb-NO" smtClean="0"/>
              <a:t>Fourth level</a:t>
            </a:r>
          </a:p>
          <a:p>
            <a:pPr lvl="4"/>
            <a:r>
              <a:rPr lang="en-US" altLang="nb-NO" smtClean="0"/>
              <a:t>Fifth level</a:t>
            </a:r>
            <a:endParaRPr lang="nb-NO" altLang="nb-NO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41C161-39BB-4887-AFD1-31C94AC7E30C}" type="datetimeFigureOut">
              <a:rPr lang="nb-NO" altLang="nb-NO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29.10.2014</a:t>
            </a:fld>
            <a:endParaRPr lang="nb-NO" altLang="nb-NO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b-NO" altLang="nb-NO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48D0CF-BD7C-40D6-A933-3CCCD830758A}" type="slidenum">
              <a:rPr lang="nb-NO" altLang="nb-NO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altLang="nb-NO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46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8387E-5301-48C3-A613-A1E2D24C0C1A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29.10.2014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ECA4A-6BCF-4E27-B456-B926CD40FB1E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8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text styles</a:t>
            </a:r>
          </a:p>
          <a:p>
            <a:pPr lvl="1"/>
            <a:r>
              <a:rPr lang="en-US" altLang="nb-NO" smtClean="0"/>
              <a:t>Second level</a:t>
            </a:r>
          </a:p>
          <a:p>
            <a:pPr lvl="2"/>
            <a:r>
              <a:rPr lang="en-US" altLang="nb-NO" smtClean="0"/>
              <a:t>Third level</a:t>
            </a:r>
          </a:p>
          <a:p>
            <a:pPr lvl="3"/>
            <a:r>
              <a:rPr lang="en-US" altLang="nb-NO" smtClean="0"/>
              <a:t>Fourth level</a:t>
            </a:r>
          </a:p>
          <a:p>
            <a:pPr lvl="4"/>
            <a:r>
              <a:rPr lang="en-US" altLang="nb-NO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b-NO" altLang="nb-NO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10DE01-5205-4ACD-B3A4-29CD01739A4B}" type="slidenum">
              <a:rPr lang="en-US" altLang="nb-NO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nb-NO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75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3.wdp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4.wdp"/><Relationship Id="rId7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0"/>
          <p:cNvGrpSpPr>
            <a:grpSpLocks/>
          </p:cNvGrpSpPr>
          <p:nvPr/>
        </p:nvGrpSpPr>
        <p:grpSpPr bwMode="auto">
          <a:xfrm>
            <a:off x="7429500" y="214313"/>
            <a:ext cx="1500188" cy="1500187"/>
            <a:chOff x="7429519" y="214289"/>
            <a:chExt cx="1500199" cy="1500200"/>
          </a:xfrm>
        </p:grpSpPr>
        <p:pic>
          <p:nvPicPr>
            <p:cNvPr id="3080" name="Picture 4" descr="logo inser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519" y="214289"/>
              <a:ext cx="1500199" cy="952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9" descr="part_chumontpelli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958" y="1214423"/>
              <a:ext cx="1402625" cy="50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5" name="Picture 2" descr="C:\Documents and Settings\jango\My Documents\My Pictures\MicroRNA and SCs\image-UiO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97" y="214313"/>
            <a:ext cx="954427" cy="95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F:\Review-APS (China)\Review-APS\Lysbilde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714875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interactome-GILZ and 14 TF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4786313"/>
            <a:ext cx="3376612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12"/>
          <p:cNvSpPr>
            <a:spLocks noChangeArrowheads="1"/>
          </p:cNvSpPr>
          <p:nvPr/>
        </p:nvSpPr>
        <p:spPr bwMode="auto">
          <a:xfrm>
            <a:off x="428625" y="548680"/>
            <a:ext cx="7929563" cy="389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altLang="nb-NO" sz="2400" b="1" i="1" dirty="0">
              <a:latin typeface="Comic Sans MS" pitchFamily="66" charset="0"/>
              <a:ea typeface="Calibri" pitchFamily="34" charset="0"/>
              <a:cs typeface="Frutiger-Light"/>
            </a:endParaRPr>
          </a:p>
          <a:p>
            <a:pPr algn="ctr" eaLnBrk="1" hangingPunct="1"/>
            <a:r>
              <a:rPr lang="en-US" altLang="nb-NO" sz="2400" b="1" i="1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Frutiger-Light"/>
              </a:rPr>
              <a:t>Key </a:t>
            </a:r>
            <a:r>
              <a:rPr lang="en-US" altLang="nb-NO" sz="2400" b="1" i="1" dirty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Frutiger-Light"/>
              </a:rPr>
              <a:t>regulatory </a:t>
            </a:r>
            <a:r>
              <a:rPr lang="en-US" altLang="nb-NO" sz="2400" b="1" i="1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Frutiger-Light"/>
              </a:rPr>
              <a:t>junctions</a:t>
            </a:r>
          </a:p>
          <a:p>
            <a:pPr algn="ctr" eaLnBrk="1" hangingPunct="1"/>
            <a:r>
              <a:rPr lang="en-US" altLang="nb-NO" sz="2400" b="1" i="1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Frutiger-Light"/>
              </a:rPr>
              <a:t>stabilizing the osteoblast phenotype</a:t>
            </a:r>
          </a:p>
          <a:p>
            <a:pPr algn="ctr" eaLnBrk="1" hangingPunct="1"/>
            <a:endParaRPr lang="en-US" altLang="nb-NO" sz="2000" b="1" i="1" dirty="0" smtClean="0">
              <a:solidFill>
                <a:srgbClr val="002060"/>
              </a:solidFill>
              <a:latin typeface="Comic Sans MS" pitchFamily="66" charset="0"/>
              <a:ea typeface="Calibri" pitchFamily="34" charset="0"/>
              <a:cs typeface="Frutiger-Light"/>
            </a:endParaRPr>
          </a:p>
          <a:p>
            <a:pPr algn="ctr" eaLnBrk="1" hangingPunct="1"/>
            <a:r>
              <a:rPr lang="en-US" altLang="nb-NO" sz="2000" b="1" i="1" dirty="0" smtClean="0">
                <a:latin typeface="Comic Sans MS" pitchFamily="66" charset="0"/>
                <a:ea typeface="Calibri" pitchFamily="34" charset="0"/>
                <a:cs typeface="Frutiger-Light"/>
              </a:rPr>
              <a:t>Implications for cell and tissue engineering</a:t>
            </a:r>
            <a:endParaRPr lang="en-US" altLang="nb-NO" sz="2000" b="1" i="1" dirty="0">
              <a:latin typeface="Comic Sans MS" pitchFamily="66" charset="0"/>
              <a:ea typeface="Calibri" pitchFamily="34" charset="0"/>
              <a:cs typeface="Frutiger-Light"/>
            </a:endParaRPr>
          </a:p>
          <a:p>
            <a:pPr algn="ctr" eaLnBrk="1" hangingPunct="1"/>
            <a:endParaRPr lang="en-US" altLang="nb-NO" sz="2000" b="1" i="1" dirty="0">
              <a:latin typeface="Comic Sans MS" pitchFamily="66" charset="0"/>
              <a:ea typeface="Calibri" pitchFamily="34" charset="0"/>
              <a:cs typeface="Frutiger-Light"/>
            </a:endParaRPr>
          </a:p>
          <a:p>
            <a:pPr algn="ctr"/>
            <a:endParaRPr lang="en-US" altLang="nb-NO" i="1" dirty="0">
              <a:latin typeface="Comic Sans MS" pitchFamily="66" charset="0"/>
              <a:ea typeface="Calibri" pitchFamily="34" charset="0"/>
              <a:cs typeface="Frutiger-Italic"/>
            </a:endParaRPr>
          </a:p>
          <a:p>
            <a:pPr algn="ctr"/>
            <a:r>
              <a:rPr lang="en-US" altLang="nb-NO" dirty="0">
                <a:latin typeface="Comic Sans MS" pitchFamily="66" charset="0"/>
                <a:ea typeface="Calibri" pitchFamily="34" charset="0"/>
                <a:cs typeface="Frutiger-Italic"/>
              </a:rPr>
              <a:t>Jan O. </a:t>
            </a:r>
            <a:r>
              <a:rPr lang="en-US" altLang="nb-NO" dirty="0" smtClean="0">
                <a:latin typeface="Comic Sans MS" pitchFamily="66" charset="0"/>
                <a:ea typeface="Calibri" pitchFamily="34" charset="0"/>
                <a:cs typeface="Frutiger-Italic"/>
              </a:rPr>
              <a:t>Gordeladze</a:t>
            </a:r>
            <a:r>
              <a:rPr lang="en-US" altLang="nb-NO" baseline="30000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Frutiger-Italic"/>
              </a:rPr>
              <a:t>1,2,3</a:t>
            </a:r>
            <a:r>
              <a:rPr lang="en-US" altLang="nb-NO" dirty="0" smtClean="0">
                <a:latin typeface="Comic Sans MS" pitchFamily="66" charset="0"/>
                <a:ea typeface="Calibri" pitchFamily="34" charset="0"/>
                <a:cs typeface="Frutiger-Italic"/>
              </a:rPr>
              <a:t>, </a:t>
            </a:r>
            <a:r>
              <a:rPr lang="en-US" altLang="nb-NO" dirty="0" err="1" smtClean="0">
                <a:latin typeface="Comic Sans MS" pitchFamily="66" charset="0"/>
                <a:ea typeface="Calibri" pitchFamily="34" charset="0"/>
                <a:cs typeface="Frutiger-Italic"/>
              </a:rPr>
              <a:t>Janne</a:t>
            </a:r>
            <a:r>
              <a:rPr lang="en-US" altLang="nb-NO" dirty="0" smtClean="0">
                <a:latin typeface="Comic Sans MS" pitchFamily="66" charset="0"/>
                <a:ea typeface="Calibri" pitchFamily="34" charset="0"/>
                <a:cs typeface="Frutiger-Italic"/>
              </a:rPr>
              <a:t> E. Reseland</a:t>
            </a:r>
            <a:r>
              <a:rPr lang="en-US" altLang="nb-NO" baseline="30000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Frutiger-Italic"/>
              </a:rPr>
              <a:t>4</a:t>
            </a:r>
            <a:endParaRPr lang="en-US" altLang="nb-NO" baseline="30000" dirty="0">
              <a:solidFill>
                <a:srgbClr val="FF0000"/>
              </a:solidFill>
              <a:latin typeface="Comic Sans MS" pitchFamily="66" charset="0"/>
              <a:ea typeface="Calibri" pitchFamily="34" charset="0"/>
              <a:cs typeface="Frutiger-Italic"/>
            </a:endParaRPr>
          </a:p>
          <a:p>
            <a:pPr algn="ctr"/>
            <a:r>
              <a:rPr lang="en-US" altLang="nb-NO" dirty="0" err="1">
                <a:latin typeface="Comic Sans MS" pitchFamily="66" charset="0"/>
                <a:ea typeface="Calibri" pitchFamily="34" charset="0"/>
                <a:cs typeface="Frutiger-Italic"/>
              </a:rPr>
              <a:t>Unni</a:t>
            </a:r>
            <a:r>
              <a:rPr lang="en-US" altLang="nb-NO" dirty="0">
                <a:latin typeface="Comic Sans MS" pitchFamily="66" charset="0"/>
                <a:ea typeface="Calibri" pitchFamily="34" charset="0"/>
                <a:cs typeface="Frutiger-Italic"/>
              </a:rPr>
              <a:t> syversen</a:t>
            </a:r>
            <a:r>
              <a:rPr lang="en-US" altLang="nb-NO" baseline="30000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Frutiger-Italic"/>
              </a:rPr>
              <a:t>5 </a:t>
            </a:r>
            <a:r>
              <a:rPr lang="en-US" altLang="nb-NO" dirty="0" smtClean="0">
                <a:latin typeface="Comic Sans MS" pitchFamily="66" charset="0"/>
                <a:ea typeface="Calibri" pitchFamily="34" charset="0"/>
                <a:cs typeface="Frutiger-Italic"/>
              </a:rPr>
              <a:t>and Mauro Valtieri</a:t>
            </a:r>
            <a:r>
              <a:rPr lang="en-US" altLang="nb-NO" baseline="30000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Frutiger-Italic"/>
              </a:rPr>
              <a:t>6</a:t>
            </a:r>
            <a:endParaRPr lang="en-US" altLang="nb-NO" baseline="30000" dirty="0">
              <a:solidFill>
                <a:srgbClr val="FF0000"/>
              </a:solidFill>
              <a:latin typeface="Comic Sans MS" pitchFamily="66" charset="0"/>
              <a:ea typeface="Calibri" pitchFamily="34" charset="0"/>
              <a:cs typeface="Calibri" pitchFamily="34" charset="0"/>
            </a:endParaRPr>
          </a:p>
          <a:p>
            <a:pPr algn="ctr"/>
            <a:endParaRPr lang="en-US" altLang="nb-NO" sz="800" i="1" baseline="30000" dirty="0">
              <a:latin typeface="Comic Sans MS" pitchFamily="66" charset="0"/>
            </a:endParaRPr>
          </a:p>
          <a:p>
            <a:pPr algn="ctr"/>
            <a:endParaRPr lang="nb-NO" altLang="nb-NO" sz="800" dirty="0"/>
          </a:p>
          <a:p>
            <a:pPr algn="ctr"/>
            <a:r>
              <a:rPr lang="en-US" altLang="nb-NO" sz="1200" baseline="30000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1</a:t>
            </a:r>
            <a:r>
              <a:rPr lang="en-US" altLang="nb-NO" sz="1200" dirty="0">
                <a:latin typeface="Comic Sans MS" pitchFamily="66" charset="0"/>
                <a:ea typeface="Calibri" pitchFamily="34" charset="0"/>
                <a:cs typeface="Calibri" pitchFamily="34" charset="0"/>
              </a:rPr>
              <a:t>Department of Biochemistry, Institute for Basal Medical Sciences of the Medical </a:t>
            </a:r>
            <a:r>
              <a:rPr lang="en-US" altLang="nb-NO" sz="1200" dirty="0" smtClean="0">
                <a:latin typeface="Comic Sans MS" pitchFamily="66" charset="0"/>
                <a:ea typeface="Calibri" pitchFamily="34" charset="0"/>
                <a:cs typeface="Calibri" pitchFamily="34" charset="0"/>
              </a:rPr>
              <a:t>Faculty, </a:t>
            </a:r>
            <a:r>
              <a:rPr lang="en-US" altLang="nb-NO" sz="1200" dirty="0">
                <a:latin typeface="Comic Sans MS" pitchFamily="66" charset="0"/>
                <a:ea typeface="Calibri" pitchFamily="34" charset="0"/>
                <a:cs typeface="Calibri" pitchFamily="34" charset="0"/>
              </a:rPr>
              <a:t>University of Oslo, Norway; </a:t>
            </a:r>
            <a:r>
              <a:rPr lang="en-US" altLang="nb-NO" sz="1200" baseline="30000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2</a:t>
            </a:r>
            <a:r>
              <a:rPr lang="en-US" altLang="nb-NO" sz="1200" dirty="0">
                <a:latin typeface="Comic Sans MS" pitchFamily="66" charset="0"/>
                <a:ea typeface="Calibri" pitchFamily="34" charset="0"/>
                <a:cs typeface="Calibri" pitchFamily="34" charset="0"/>
              </a:rPr>
              <a:t>Institut National de la Santé et de la </a:t>
            </a:r>
            <a:r>
              <a:rPr lang="en-US" altLang="nb-NO" sz="1200" dirty="0" err="1">
                <a:latin typeface="Comic Sans MS" pitchFamily="66" charset="0"/>
                <a:ea typeface="Calibri" pitchFamily="34" charset="0"/>
                <a:cs typeface="Calibri" pitchFamily="34" charset="0"/>
              </a:rPr>
              <a:t>Recherche</a:t>
            </a:r>
            <a:r>
              <a:rPr lang="en-US" altLang="nb-NO" sz="1200" dirty="0">
                <a:latin typeface="Comic Sans MS" pitchFamily="66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altLang="nb-NO" sz="1200" dirty="0" err="1">
                <a:latin typeface="Comic Sans MS" pitchFamily="66" charset="0"/>
                <a:ea typeface="Calibri" pitchFamily="34" charset="0"/>
                <a:cs typeface="Calibri" pitchFamily="34" charset="0"/>
              </a:rPr>
              <a:t>Médicale</a:t>
            </a:r>
            <a:r>
              <a:rPr lang="en-US" altLang="nb-NO" sz="1200" dirty="0">
                <a:latin typeface="Comic Sans MS" pitchFamily="66" charset="0"/>
                <a:ea typeface="Calibri" pitchFamily="34" charset="0"/>
                <a:cs typeface="Calibri" pitchFamily="34" charset="0"/>
              </a:rPr>
              <a:t> (INSERM) U844, Montpellier, France; </a:t>
            </a:r>
            <a:r>
              <a:rPr lang="en-US" altLang="nb-NO" sz="1200" baseline="30000" dirty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Calibri" pitchFamily="34" charset="0"/>
              </a:rPr>
              <a:t>3</a:t>
            </a:r>
            <a:r>
              <a:rPr lang="en-US" altLang="nb-NO" sz="1200" dirty="0">
                <a:latin typeface="Comic Sans MS" pitchFamily="66" charset="0"/>
                <a:ea typeface="Calibri" pitchFamily="34" charset="0"/>
                <a:cs typeface="Calibri" pitchFamily="34" charset="0"/>
              </a:rPr>
              <a:t>Université Montpellier 1</a:t>
            </a:r>
            <a:r>
              <a:rPr lang="en-US" altLang="nb-NO" sz="1200" dirty="0" smtClean="0">
                <a:latin typeface="Comic Sans MS" pitchFamily="66" charset="0"/>
                <a:ea typeface="Calibri" pitchFamily="34" charset="0"/>
                <a:cs typeface="Calibri" pitchFamily="34" charset="0"/>
              </a:rPr>
              <a:t>;</a:t>
            </a:r>
            <a:r>
              <a:rPr lang="en-GB" altLang="nb-NO" sz="1200" baseline="30000" dirty="0">
                <a:solidFill>
                  <a:srgbClr val="FF0000"/>
                </a:solidFill>
              </a:rPr>
              <a:t> 4</a:t>
            </a:r>
            <a:r>
              <a:rPr lang="en-GB" sz="1200" dirty="0"/>
              <a:t>University of Oslo, Inst. of </a:t>
            </a:r>
            <a:r>
              <a:rPr lang="en-GB" sz="1200" dirty="0" smtClean="0"/>
              <a:t>Odontology;</a:t>
            </a:r>
            <a:r>
              <a:rPr lang="en-US" altLang="nb-NO" sz="1200" dirty="0" smtClean="0">
                <a:latin typeface="Comic Sans MS" pitchFamily="66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1200" baseline="30000" dirty="0" smtClean="0"/>
              <a:t> </a:t>
            </a:r>
            <a:r>
              <a:rPr lang="en-GB" sz="1200" baseline="30000" dirty="0">
                <a:solidFill>
                  <a:srgbClr val="FF0000"/>
                </a:solidFill>
              </a:rPr>
              <a:t>5</a:t>
            </a:r>
            <a:r>
              <a:rPr lang="en-GB" sz="1200" dirty="0" smtClean="0"/>
              <a:t>NTNU </a:t>
            </a:r>
            <a:r>
              <a:rPr lang="en-GB" sz="1200" dirty="0"/>
              <a:t>and Dept. of Endocrinology, St. Olav’s Hospital Trondheim, </a:t>
            </a:r>
            <a:r>
              <a:rPr lang="en-GB" sz="1200" dirty="0" smtClean="0"/>
              <a:t>Norway; </a:t>
            </a:r>
            <a:r>
              <a:rPr lang="en-US" sz="1200" baseline="30000" dirty="0">
                <a:solidFill>
                  <a:srgbClr val="FF0000"/>
                </a:solidFill>
                <a:latin typeface="Comic Sans MS" pitchFamily="66" charset="0"/>
              </a:rPr>
              <a:t>6</a:t>
            </a:r>
            <a:r>
              <a:rPr lang="en-US" altLang="nb-NO" sz="1200" dirty="0" smtClean="0">
                <a:latin typeface="Comic Sans MS" pitchFamily="66" charset="0"/>
                <a:ea typeface="Calibri" pitchFamily="34" charset="0"/>
                <a:cs typeface="Calibri" pitchFamily="34" charset="0"/>
              </a:rPr>
              <a:t>Istituto </a:t>
            </a:r>
            <a:r>
              <a:rPr lang="en-US" altLang="nb-NO" sz="1200" dirty="0" err="1">
                <a:latin typeface="Comic Sans MS" pitchFamily="66" charset="0"/>
                <a:ea typeface="Calibri" pitchFamily="34" charset="0"/>
                <a:cs typeface="Calibri" pitchFamily="34" charset="0"/>
              </a:rPr>
              <a:t>Superiore</a:t>
            </a:r>
            <a:r>
              <a:rPr lang="en-US" altLang="nb-NO" sz="1200" dirty="0">
                <a:latin typeface="Comic Sans MS" pitchFamily="66" charset="0"/>
                <a:ea typeface="Calibri" pitchFamily="34" charset="0"/>
                <a:cs typeface="Calibri" pitchFamily="34" charset="0"/>
              </a:rPr>
              <a:t> di </a:t>
            </a:r>
            <a:r>
              <a:rPr lang="en-US" altLang="nb-NO" sz="1200" dirty="0" err="1" smtClean="0">
                <a:latin typeface="Comic Sans MS" pitchFamily="66" charset="0"/>
                <a:ea typeface="Calibri" pitchFamily="34" charset="0"/>
                <a:cs typeface="Calibri" pitchFamily="34" charset="0"/>
              </a:rPr>
              <a:t>Sanità</a:t>
            </a:r>
            <a:r>
              <a:rPr lang="en-US" altLang="nb-NO" sz="1200" dirty="0" smtClean="0">
                <a:latin typeface="Comic Sans MS" pitchFamily="66" charset="0"/>
                <a:ea typeface="Calibri" pitchFamily="34" charset="0"/>
                <a:cs typeface="Calibri" pitchFamily="34" charset="0"/>
              </a:rPr>
              <a:t>, University of Rome, Italy, </a:t>
            </a:r>
            <a:endParaRPr lang="nb-NO" altLang="nb-NO" sz="1200" dirty="0">
              <a:latin typeface="Comic Sans MS" pitchFamily="66" charset="0"/>
            </a:endParaRPr>
          </a:p>
        </p:txBody>
      </p:sp>
      <p:pic>
        <p:nvPicPr>
          <p:cNvPr id="3079" name="Picture 8" descr="Pina0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786313"/>
            <a:ext cx="2286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13" y="1215594"/>
            <a:ext cx="997811" cy="99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41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39813" y="206375"/>
            <a:ext cx="70389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Outline</a:t>
            </a:r>
            <a:r>
              <a:rPr lang="nb-NO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nb-NO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nb-NO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nb-NO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interconnected</a:t>
            </a:r>
            <a:r>
              <a:rPr lang="nb-NO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nb-NO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experiments</a:t>
            </a:r>
            <a:endParaRPr lang="nb-NO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459" name="TextBox 21431"/>
          <p:cNvSpPr txBox="1">
            <a:spLocks noChangeArrowheads="1"/>
          </p:cNvSpPr>
          <p:nvPr/>
        </p:nvSpPr>
        <p:spPr bwMode="auto">
          <a:xfrm>
            <a:off x="171450" y="3492500"/>
            <a:ext cx="12509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1200" b="1">
                <a:latin typeface="Comic Sans MS" pitchFamily="66" charset="0"/>
              </a:rPr>
              <a:t>Analyses: </a:t>
            </a:r>
          </a:p>
          <a:p>
            <a:pPr eaLnBrk="1" hangingPunct="1"/>
            <a:r>
              <a:rPr lang="nb-NO" altLang="nb-NO" sz="1200" b="1">
                <a:latin typeface="Comic Sans MS" pitchFamily="66" charset="0"/>
              </a:rPr>
              <a:t>Q-PCR of TFs, HDACs, marker genes, microRNAs, mineralizing surface </a:t>
            </a:r>
          </a:p>
        </p:txBody>
      </p:sp>
      <p:sp>
        <p:nvSpPr>
          <p:cNvPr id="19460" name="Freeform 1"/>
          <p:cNvSpPr>
            <a:spLocks noChangeAspect="1"/>
          </p:cNvSpPr>
          <p:nvPr/>
        </p:nvSpPr>
        <p:spPr bwMode="auto">
          <a:xfrm>
            <a:off x="3335338" y="2849563"/>
            <a:ext cx="2930525" cy="1263650"/>
          </a:xfrm>
          <a:custGeom>
            <a:avLst/>
            <a:gdLst>
              <a:gd name="T0" fmla="*/ 2147483647 w 1150"/>
              <a:gd name="T1" fmla="*/ 2147483647 h 540"/>
              <a:gd name="T2" fmla="*/ 2147483647 w 1150"/>
              <a:gd name="T3" fmla="*/ 2147483647 h 540"/>
              <a:gd name="T4" fmla="*/ 2147483647 w 1150"/>
              <a:gd name="T5" fmla="*/ 2147483647 h 540"/>
              <a:gd name="T6" fmla="*/ 2147483647 w 1150"/>
              <a:gd name="T7" fmla="*/ 2147483647 h 540"/>
              <a:gd name="T8" fmla="*/ 2147483647 w 1150"/>
              <a:gd name="T9" fmla="*/ 2147483647 h 540"/>
              <a:gd name="T10" fmla="*/ 2147483647 w 1150"/>
              <a:gd name="T11" fmla="*/ 2147483647 h 540"/>
              <a:gd name="T12" fmla="*/ 2147483647 w 1150"/>
              <a:gd name="T13" fmla="*/ 2147483647 h 540"/>
              <a:gd name="T14" fmla="*/ 2147483647 w 1150"/>
              <a:gd name="T15" fmla="*/ 2147483647 h 540"/>
              <a:gd name="T16" fmla="*/ 2147483647 w 1150"/>
              <a:gd name="T17" fmla="*/ 2147483647 h 540"/>
              <a:gd name="T18" fmla="*/ 2147483647 w 1150"/>
              <a:gd name="T19" fmla="*/ 2147483647 h 540"/>
              <a:gd name="T20" fmla="*/ 2147483647 w 1150"/>
              <a:gd name="T21" fmla="*/ 2147483647 h 540"/>
              <a:gd name="T22" fmla="*/ 2147483647 w 1150"/>
              <a:gd name="T23" fmla="*/ 2147483647 h 540"/>
              <a:gd name="T24" fmla="*/ 2147483647 w 1150"/>
              <a:gd name="T25" fmla="*/ 2147483647 h 540"/>
              <a:gd name="T26" fmla="*/ 2147483647 w 1150"/>
              <a:gd name="T27" fmla="*/ 2147483647 h 540"/>
              <a:gd name="T28" fmla="*/ 2147483647 w 1150"/>
              <a:gd name="T29" fmla="*/ 2147483647 h 540"/>
              <a:gd name="T30" fmla="*/ 2147483647 w 1150"/>
              <a:gd name="T31" fmla="*/ 2147483647 h 540"/>
              <a:gd name="T32" fmla="*/ 2147483647 w 1150"/>
              <a:gd name="T33" fmla="*/ 2147483647 h 540"/>
              <a:gd name="T34" fmla="*/ 2147483647 w 1150"/>
              <a:gd name="T35" fmla="*/ 2147483647 h 540"/>
              <a:gd name="T36" fmla="*/ 2147483647 w 1150"/>
              <a:gd name="T37" fmla="*/ 2147483647 h 540"/>
              <a:gd name="T38" fmla="*/ 2147483647 w 1150"/>
              <a:gd name="T39" fmla="*/ 2147483647 h 540"/>
              <a:gd name="T40" fmla="*/ 2147483647 w 1150"/>
              <a:gd name="T41" fmla="*/ 2147483647 h 540"/>
              <a:gd name="T42" fmla="*/ 2147483647 w 1150"/>
              <a:gd name="T43" fmla="*/ 2147483647 h 540"/>
              <a:gd name="T44" fmla="*/ 2147483647 w 1150"/>
              <a:gd name="T45" fmla="*/ 2147483647 h 540"/>
              <a:gd name="T46" fmla="*/ 2147483647 w 1150"/>
              <a:gd name="T47" fmla="*/ 2147483647 h 540"/>
              <a:gd name="T48" fmla="*/ 2147483647 w 1150"/>
              <a:gd name="T49" fmla="*/ 2147483647 h 540"/>
              <a:gd name="T50" fmla="*/ 2147483647 w 1150"/>
              <a:gd name="T51" fmla="*/ 2147483647 h 540"/>
              <a:gd name="T52" fmla="*/ 2147483647 w 1150"/>
              <a:gd name="T53" fmla="*/ 2147483647 h 540"/>
              <a:gd name="T54" fmla="*/ 2147483647 w 1150"/>
              <a:gd name="T55" fmla="*/ 2147483647 h 540"/>
              <a:gd name="T56" fmla="*/ 2147483647 w 1150"/>
              <a:gd name="T57" fmla="*/ 2147483647 h 540"/>
              <a:gd name="T58" fmla="*/ 2147483647 w 1150"/>
              <a:gd name="T59" fmla="*/ 2147483647 h 540"/>
              <a:gd name="T60" fmla="*/ 2147483647 w 1150"/>
              <a:gd name="T61" fmla="*/ 2147483647 h 540"/>
              <a:gd name="T62" fmla="*/ 2147483647 w 1150"/>
              <a:gd name="T63" fmla="*/ 2147483647 h 540"/>
              <a:gd name="T64" fmla="*/ 2147483647 w 1150"/>
              <a:gd name="T65" fmla="*/ 2147483647 h 540"/>
              <a:gd name="T66" fmla="*/ 2147483647 w 1150"/>
              <a:gd name="T67" fmla="*/ 2147483647 h 540"/>
              <a:gd name="T68" fmla="*/ 2147483647 w 1150"/>
              <a:gd name="T69" fmla="*/ 2147483647 h 540"/>
              <a:gd name="T70" fmla="*/ 2147483647 w 1150"/>
              <a:gd name="T71" fmla="*/ 2147483647 h 540"/>
              <a:gd name="T72" fmla="*/ 2147483647 w 1150"/>
              <a:gd name="T73" fmla="*/ 2147483647 h 540"/>
              <a:gd name="T74" fmla="*/ 2147483647 w 1150"/>
              <a:gd name="T75" fmla="*/ 2147483647 h 540"/>
              <a:gd name="T76" fmla="*/ 2147483647 w 1150"/>
              <a:gd name="T77" fmla="*/ 2147483647 h 540"/>
              <a:gd name="T78" fmla="*/ 2147483647 w 1150"/>
              <a:gd name="T79" fmla="*/ 2147483647 h 540"/>
              <a:gd name="T80" fmla="*/ 2147483647 w 1150"/>
              <a:gd name="T81" fmla="*/ 2147483647 h 540"/>
              <a:gd name="T82" fmla="*/ 2147483647 w 1150"/>
              <a:gd name="T83" fmla="*/ 2147483647 h 540"/>
              <a:gd name="T84" fmla="*/ 2147483647 w 1150"/>
              <a:gd name="T85" fmla="*/ 2147483647 h 540"/>
              <a:gd name="T86" fmla="*/ 2147483647 w 1150"/>
              <a:gd name="T87" fmla="*/ 2147483647 h 540"/>
              <a:gd name="T88" fmla="*/ 2147483647 w 1150"/>
              <a:gd name="T89" fmla="*/ 2147483647 h 540"/>
              <a:gd name="T90" fmla="*/ 2147483647 w 1150"/>
              <a:gd name="T91" fmla="*/ 2147483647 h 540"/>
              <a:gd name="T92" fmla="*/ 2147483647 w 1150"/>
              <a:gd name="T93" fmla="*/ 2147483647 h 540"/>
              <a:gd name="T94" fmla="*/ 2147483647 w 1150"/>
              <a:gd name="T95" fmla="*/ 2147483647 h 540"/>
              <a:gd name="T96" fmla="*/ 2147483647 w 1150"/>
              <a:gd name="T97" fmla="*/ 2147483647 h 540"/>
              <a:gd name="T98" fmla="*/ 2147483647 w 1150"/>
              <a:gd name="T99" fmla="*/ 2147483647 h 540"/>
              <a:gd name="T100" fmla="*/ 2147483647 w 1150"/>
              <a:gd name="T101" fmla="*/ 2147483647 h 540"/>
              <a:gd name="T102" fmla="*/ 2147483647 w 1150"/>
              <a:gd name="T103" fmla="*/ 2147483647 h 540"/>
              <a:gd name="T104" fmla="*/ 2147483647 w 1150"/>
              <a:gd name="T105" fmla="*/ 2147483647 h 540"/>
              <a:gd name="T106" fmla="*/ 2147483647 w 1150"/>
              <a:gd name="T107" fmla="*/ 2147483647 h 540"/>
              <a:gd name="T108" fmla="*/ 2147483647 w 1150"/>
              <a:gd name="T109" fmla="*/ 2147483647 h 540"/>
              <a:gd name="T110" fmla="*/ 2147483647 w 1150"/>
              <a:gd name="T111" fmla="*/ 2147483647 h 540"/>
              <a:gd name="T112" fmla="*/ 2147483647 w 1150"/>
              <a:gd name="T113" fmla="*/ 2147483647 h 540"/>
              <a:gd name="T114" fmla="*/ 2147483647 w 1150"/>
              <a:gd name="T115" fmla="*/ 2147483647 h 540"/>
              <a:gd name="T116" fmla="*/ 2147483647 w 1150"/>
              <a:gd name="T117" fmla="*/ 2147483647 h 54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50"/>
              <a:gd name="T178" fmla="*/ 0 h 540"/>
              <a:gd name="T179" fmla="*/ 1150 w 1150"/>
              <a:gd name="T180" fmla="*/ 540 h 54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50" h="540">
                <a:moveTo>
                  <a:pt x="1088" y="361"/>
                </a:moveTo>
                <a:cubicBezTo>
                  <a:pt x="1093" y="362"/>
                  <a:pt x="1121" y="362"/>
                  <a:pt x="1131" y="359"/>
                </a:cubicBezTo>
                <a:cubicBezTo>
                  <a:pt x="1142" y="356"/>
                  <a:pt x="1144" y="359"/>
                  <a:pt x="1147" y="349"/>
                </a:cubicBezTo>
                <a:cubicBezTo>
                  <a:pt x="1150" y="339"/>
                  <a:pt x="1143" y="320"/>
                  <a:pt x="1139" y="309"/>
                </a:cubicBezTo>
                <a:cubicBezTo>
                  <a:pt x="1136" y="297"/>
                  <a:pt x="1126" y="283"/>
                  <a:pt x="1123" y="274"/>
                </a:cubicBezTo>
                <a:cubicBezTo>
                  <a:pt x="1120" y="265"/>
                  <a:pt x="1121" y="260"/>
                  <a:pt x="1118" y="255"/>
                </a:cubicBezTo>
                <a:cubicBezTo>
                  <a:pt x="1115" y="250"/>
                  <a:pt x="1111" y="249"/>
                  <a:pt x="1103" y="243"/>
                </a:cubicBezTo>
                <a:cubicBezTo>
                  <a:pt x="1097" y="238"/>
                  <a:pt x="1090" y="233"/>
                  <a:pt x="1080" y="220"/>
                </a:cubicBezTo>
                <a:cubicBezTo>
                  <a:pt x="1069" y="207"/>
                  <a:pt x="1043" y="181"/>
                  <a:pt x="1036" y="165"/>
                </a:cubicBezTo>
                <a:cubicBezTo>
                  <a:pt x="1029" y="150"/>
                  <a:pt x="1035" y="140"/>
                  <a:pt x="1033" y="128"/>
                </a:cubicBezTo>
                <a:cubicBezTo>
                  <a:pt x="1033" y="115"/>
                  <a:pt x="1021" y="42"/>
                  <a:pt x="986" y="117"/>
                </a:cubicBezTo>
                <a:cubicBezTo>
                  <a:pt x="980" y="129"/>
                  <a:pt x="974" y="143"/>
                  <a:pt x="964" y="148"/>
                </a:cubicBezTo>
                <a:cubicBezTo>
                  <a:pt x="954" y="152"/>
                  <a:pt x="942" y="145"/>
                  <a:pt x="923" y="140"/>
                </a:cubicBezTo>
                <a:cubicBezTo>
                  <a:pt x="907" y="137"/>
                  <a:pt x="882" y="136"/>
                  <a:pt x="861" y="125"/>
                </a:cubicBezTo>
                <a:cubicBezTo>
                  <a:pt x="839" y="115"/>
                  <a:pt x="827" y="94"/>
                  <a:pt x="797" y="77"/>
                </a:cubicBezTo>
                <a:cubicBezTo>
                  <a:pt x="741" y="46"/>
                  <a:pt x="620" y="0"/>
                  <a:pt x="498" y="41"/>
                </a:cubicBezTo>
                <a:cubicBezTo>
                  <a:pt x="456" y="56"/>
                  <a:pt x="381" y="110"/>
                  <a:pt x="360" y="164"/>
                </a:cubicBezTo>
                <a:cubicBezTo>
                  <a:pt x="352" y="185"/>
                  <a:pt x="365" y="214"/>
                  <a:pt x="335" y="217"/>
                </a:cubicBezTo>
                <a:cubicBezTo>
                  <a:pt x="305" y="220"/>
                  <a:pt x="223" y="188"/>
                  <a:pt x="180" y="183"/>
                </a:cubicBezTo>
                <a:cubicBezTo>
                  <a:pt x="139" y="178"/>
                  <a:pt x="112" y="178"/>
                  <a:pt x="86" y="184"/>
                </a:cubicBezTo>
                <a:cubicBezTo>
                  <a:pt x="60" y="191"/>
                  <a:pt x="40" y="204"/>
                  <a:pt x="25" y="219"/>
                </a:cubicBezTo>
                <a:cubicBezTo>
                  <a:pt x="12" y="233"/>
                  <a:pt x="0" y="257"/>
                  <a:pt x="1" y="274"/>
                </a:cubicBezTo>
                <a:cubicBezTo>
                  <a:pt x="1" y="290"/>
                  <a:pt x="13" y="305"/>
                  <a:pt x="31" y="321"/>
                </a:cubicBezTo>
                <a:cubicBezTo>
                  <a:pt x="48" y="338"/>
                  <a:pt x="88" y="356"/>
                  <a:pt x="107" y="375"/>
                </a:cubicBezTo>
                <a:cubicBezTo>
                  <a:pt x="125" y="395"/>
                  <a:pt x="142" y="441"/>
                  <a:pt x="144" y="439"/>
                </a:cubicBezTo>
                <a:cubicBezTo>
                  <a:pt x="147" y="438"/>
                  <a:pt x="136" y="390"/>
                  <a:pt x="120" y="369"/>
                </a:cubicBezTo>
                <a:cubicBezTo>
                  <a:pt x="106" y="348"/>
                  <a:pt x="72" y="330"/>
                  <a:pt x="54" y="314"/>
                </a:cubicBezTo>
                <a:cubicBezTo>
                  <a:pt x="36" y="299"/>
                  <a:pt x="25" y="282"/>
                  <a:pt x="26" y="268"/>
                </a:cubicBezTo>
                <a:cubicBezTo>
                  <a:pt x="27" y="252"/>
                  <a:pt x="42" y="232"/>
                  <a:pt x="60" y="222"/>
                </a:cubicBezTo>
                <a:cubicBezTo>
                  <a:pt x="77" y="211"/>
                  <a:pt x="104" y="199"/>
                  <a:pt x="140" y="202"/>
                </a:cubicBezTo>
                <a:cubicBezTo>
                  <a:pt x="176" y="204"/>
                  <a:pt x="241" y="229"/>
                  <a:pt x="274" y="238"/>
                </a:cubicBezTo>
                <a:cubicBezTo>
                  <a:pt x="306" y="247"/>
                  <a:pt x="321" y="252"/>
                  <a:pt x="338" y="259"/>
                </a:cubicBezTo>
                <a:cubicBezTo>
                  <a:pt x="357" y="263"/>
                  <a:pt x="370" y="263"/>
                  <a:pt x="382" y="271"/>
                </a:cubicBezTo>
                <a:cubicBezTo>
                  <a:pt x="394" y="278"/>
                  <a:pt x="406" y="295"/>
                  <a:pt x="414" y="303"/>
                </a:cubicBezTo>
                <a:cubicBezTo>
                  <a:pt x="421" y="314"/>
                  <a:pt x="419" y="322"/>
                  <a:pt x="426" y="330"/>
                </a:cubicBezTo>
                <a:cubicBezTo>
                  <a:pt x="433" y="336"/>
                  <a:pt x="442" y="338"/>
                  <a:pt x="452" y="344"/>
                </a:cubicBezTo>
                <a:cubicBezTo>
                  <a:pt x="460" y="348"/>
                  <a:pt x="467" y="354"/>
                  <a:pt x="477" y="360"/>
                </a:cubicBezTo>
                <a:cubicBezTo>
                  <a:pt x="485" y="366"/>
                  <a:pt x="501" y="372"/>
                  <a:pt x="509" y="379"/>
                </a:cubicBezTo>
                <a:cubicBezTo>
                  <a:pt x="517" y="387"/>
                  <a:pt x="522" y="398"/>
                  <a:pt x="528" y="406"/>
                </a:cubicBezTo>
                <a:cubicBezTo>
                  <a:pt x="533" y="415"/>
                  <a:pt x="537" y="425"/>
                  <a:pt x="540" y="432"/>
                </a:cubicBezTo>
                <a:cubicBezTo>
                  <a:pt x="544" y="437"/>
                  <a:pt x="547" y="437"/>
                  <a:pt x="549" y="439"/>
                </a:cubicBezTo>
                <a:cubicBezTo>
                  <a:pt x="551" y="441"/>
                  <a:pt x="553" y="445"/>
                  <a:pt x="554" y="445"/>
                </a:cubicBezTo>
                <a:cubicBezTo>
                  <a:pt x="556" y="445"/>
                  <a:pt x="556" y="441"/>
                  <a:pt x="556" y="437"/>
                </a:cubicBezTo>
                <a:cubicBezTo>
                  <a:pt x="557" y="434"/>
                  <a:pt x="559" y="427"/>
                  <a:pt x="558" y="422"/>
                </a:cubicBezTo>
                <a:cubicBezTo>
                  <a:pt x="556" y="415"/>
                  <a:pt x="548" y="406"/>
                  <a:pt x="549" y="404"/>
                </a:cubicBezTo>
                <a:cubicBezTo>
                  <a:pt x="549" y="402"/>
                  <a:pt x="557" y="406"/>
                  <a:pt x="562" y="410"/>
                </a:cubicBezTo>
                <a:cubicBezTo>
                  <a:pt x="565" y="413"/>
                  <a:pt x="572" y="420"/>
                  <a:pt x="577" y="424"/>
                </a:cubicBezTo>
                <a:cubicBezTo>
                  <a:pt x="584" y="429"/>
                  <a:pt x="588" y="429"/>
                  <a:pt x="593" y="433"/>
                </a:cubicBezTo>
                <a:cubicBezTo>
                  <a:pt x="597" y="437"/>
                  <a:pt x="602" y="448"/>
                  <a:pt x="604" y="447"/>
                </a:cubicBezTo>
                <a:cubicBezTo>
                  <a:pt x="607" y="446"/>
                  <a:pt x="608" y="432"/>
                  <a:pt x="604" y="424"/>
                </a:cubicBezTo>
                <a:cubicBezTo>
                  <a:pt x="600" y="417"/>
                  <a:pt x="581" y="401"/>
                  <a:pt x="582" y="400"/>
                </a:cubicBezTo>
                <a:cubicBezTo>
                  <a:pt x="584" y="398"/>
                  <a:pt x="604" y="412"/>
                  <a:pt x="612" y="417"/>
                </a:cubicBezTo>
                <a:cubicBezTo>
                  <a:pt x="620" y="420"/>
                  <a:pt x="627" y="421"/>
                  <a:pt x="633" y="423"/>
                </a:cubicBezTo>
                <a:cubicBezTo>
                  <a:pt x="637" y="425"/>
                  <a:pt x="644" y="434"/>
                  <a:pt x="644" y="432"/>
                </a:cubicBezTo>
                <a:cubicBezTo>
                  <a:pt x="646" y="429"/>
                  <a:pt x="645" y="417"/>
                  <a:pt x="640" y="410"/>
                </a:cubicBezTo>
                <a:cubicBezTo>
                  <a:pt x="634" y="404"/>
                  <a:pt x="608" y="392"/>
                  <a:pt x="609" y="391"/>
                </a:cubicBezTo>
                <a:cubicBezTo>
                  <a:pt x="610" y="390"/>
                  <a:pt x="635" y="402"/>
                  <a:pt x="644" y="406"/>
                </a:cubicBezTo>
                <a:cubicBezTo>
                  <a:pt x="654" y="410"/>
                  <a:pt x="660" y="417"/>
                  <a:pt x="661" y="415"/>
                </a:cubicBezTo>
                <a:cubicBezTo>
                  <a:pt x="662" y="413"/>
                  <a:pt x="658" y="403"/>
                  <a:pt x="647" y="395"/>
                </a:cubicBezTo>
                <a:cubicBezTo>
                  <a:pt x="636" y="387"/>
                  <a:pt x="593" y="368"/>
                  <a:pt x="596" y="366"/>
                </a:cubicBezTo>
                <a:cubicBezTo>
                  <a:pt x="599" y="362"/>
                  <a:pt x="644" y="374"/>
                  <a:pt x="664" y="378"/>
                </a:cubicBezTo>
                <a:cubicBezTo>
                  <a:pt x="684" y="381"/>
                  <a:pt x="708" y="382"/>
                  <a:pt x="720" y="388"/>
                </a:cubicBezTo>
                <a:cubicBezTo>
                  <a:pt x="732" y="394"/>
                  <a:pt x="723" y="401"/>
                  <a:pt x="735" y="410"/>
                </a:cubicBezTo>
                <a:cubicBezTo>
                  <a:pt x="749" y="420"/>
                  <a:pt x="782" y="436"/>
                  <a:pt x="799" y="447"/>
                </a:cubicBezTo>
                <a:cubicBezTo>
                  <a:pt x="814" y="458"/>
                  <a:pt x="822" y="467"/>
                  <a:pt x="826" y="477"/>
                </a:cubicBezTo>
                <a:cubicBezTo>
                  <a:pt x="835" y="487"/>
                  <a:pt x="835" y="502"/>
                  <a:pt x="838" y="509"/>
                </a:cubicBezTo>
                <a:cubicBezTo>
                  <a:pt x="841" y="516"/>
                  <a:pt x="844" y="515"/>
                  <a:pt x="846" y="517"/>
                </a:cubicBezTo>
                <a:cubicBezTo>
                  <a:pt x="848" y="521"/>
                  <a:pt x="846" y="527"/>
                  <a:pt x="848" y="525"/>
                </a:cubicBezTo>
                <a:cubicBezTo>
                  <a:pt x="850" y="524"/>
                  <a:pt x="854" y="514"/>
                  <a:pt x="857" y="509"/>
                </a:cubicBezTo>
                <a:cubicBezTo>
                  <a:pt x="859" y="505"/>
                  <a:pt x="856" y="493"/>
                  <a:pt x="859" y="494"/>
                </a:cubicBezTo>
                <a:cubicBezTo>
                  <a:pt x="861" y="496"/>
                  <a:pt x="867" y="514"/>
                  <a:pt x="871" y="521"/>
                </a:cubicBezTo>
                <a:cubicBezTo>
                  <a:pt x="874" y="526"/>
                  <a:pt x="876" y="527"/>
                  <a:pt x="879" y="529"/>
                </a:cubicBezTo>
                <a:cubicBezTo>
                  <a:pt x="882" y="533"/>
                  <a:pt x="885" y="540"/>
                  <a:pt x="886" y="539"/>
                </a:cubicBezTo>
                <a:cubicBezTo>
                  <a:pt x="887" y="537"/>
                  <a:pt x="889" y="527"/>
                  <a:pt x="889" y="523"/>
                </a:cubicBezTo>
                <a:cubicBezTo>
                  <a:pt x="889" y="518"/>
                  <a:pt x="887" y="517"/>
                  <a:pt x="886" y="512"/>
                </a:cubicBezTo>
                <a:cubicBezTo>
                  <a:pt x="884" y="508"/>
                  <a:pt x="875" y="498"/>
                  <a:pt x="878" y="499"/>
                </a:cubicBezTo>
                <a:cubicBezTo>
                  <a:pt x="882" y="499"/>
                  <a:pt x="900" y="512"/>
                  <a:pt x="906" y="517"/>
                </a:cubicBezTo>
                <a:cubicBezTo>
                  <a:pt x="911" y="521"/>
                  <a:pt x="912" y="523"/>
                  <a:pt x="916" y="525"/>
                </a:cubicBezTo>
                <a:cubicBezTo>
                  <a:pt x="919" y="527"/>
                  <a:pt x="925" y="531"/>
                  <a:pt x="926" y="530"/>
                </a:cubicBezTo>
                <a:cubicBezTo>
                  <a:pt x="928" y="529"/>
                  <a:pt x="926" y="521"/>
                  <a:pt x="925" y="517"/>
                </a:cubicBezTo>
                <a:cubicBezTo>
                  <a:pt x="923" y="513"/>
                  <a:pt x="920" y="511"/>
                  <a:pt x="917" y="506"/>
                </a:cubicBezTo>
                <a:cubicBezTo>
                  <a:pt x="913" y="502"/>
                  <a:pt x="902" y="493"/>
                  <a:pt x="904" y="493"/>
                </a:cubicBezTo>
                <a:cubicBezTo>
                  <a:pt x="907" y="493"/>
                  <a:pt x="924" y="502"/>
                  <a:pt x="932" y="505"/>
                </a:cubicBezTo>
                <a:cubicBezTo>
                  <a:pt x="938" y="509"/>
                  <a:pt x="945" y="513"/>
                  <a:pt x="946" y="511"/>
                </a:cubicBezTo>
                <a:cubicBezTo>
                  <a:pt x="947" y="509"/>
                  <a:pt x="944" y="501"/>
                  <a:pt x="940" y="496"/>
                </a:cubicBezTo>
                <a:cubicBezTo>
                  <a:pt x="935" y="490"/>
                  <a:pt x="924" y="486"/>
                  <a:pt x="922" y="482"/>
                </a:cubicBezTo>
                <a:cubicBezTo>
                  <a:pt x="918" y="478"/>
                  <a:pt x="924" y="475"/>
                  <a:pt x="921" y="473"/>
                </a:cubicBezTo>
                <a:cubicBezTo>
                  <a:pt x="917" y="469"/>
                  <a:pt x="904" y="466"/>
                  <a:pt x="897" y="465"/>
                </a:cubicBezTo>
                <a:cubicBezTo>
                  <a:pt x="889" y="461"/>
                  <a:pt x="886" y="466"/>
                  <a:pt x="874" y="458"/>
                </a:cubicBezTo>
                <a:cubicBezTo>
                  <a:pt x="863" y="452"/>
                  <a:pt x="836" y="435"/>
                  <a:pt x="832" y="425"/>
                </a:cubicBezTo>
                <a:cubicBezTo>
                  <a:pt x="828" y="415"/>
                  <a:pt x="839" y="403"/>
                  <a:pt x="851" y="398"/>
                </a:cubicBezTo>
                <a:cubicBezTo>
                  <a:pt x="862" y="394"/>
                  <a:pt x="889" y="394"/>
                  <a:pt x="900" y="395"/>
                </a:cubicBezTo>
                <a:cubicBezTo>
                  <a:pt x="910" y="397"/>
                  <a:pt x="908" y="401"/>
                  <a:pt x="913" y="408"/>
                </a:cubicBezTo>
                <a:cubicBezTo>
                  <a:pt x="918" y="416"/>
                  <a:pt x="921" y="433"/>
                  <a:pt x="926" y="440"/>
                </a:cubicBezTo>
                <a:cubicBezTo>
                  <a:pt x="932" y="447"/>
                  <a:pt x="943" y="447"/>
                  <a:pt x="950" y="450"/>
                </a:cubicBezTo>
                <a:cubicBezTo>
                  <a:pt x="957" y="454"/>
                  <a:pt x="966" y="455"/>
                  <a:pt x="970" y="458"/>
                </a:cubicBezTo>
                <a:cubicBezTo>
                  <a:pt x="974" y="460"/>
                  <a:pt x="977" y="465"/>
                  <a:pt x="979" y="465"/>
                </a:cubicBezTo>
                <a:cubicBezTo>
                  <a:pt x="980" y="465"/>
                  <a:pt x="982" y="461"/>
                  <a:pt x="982" y="458"/>
                </a:cubicBezTo>
                <a:cubicBezTo>
                  <a:pt x="982" y="455"/>
                  <a:pt x="973" y="445"/>
                  <a:pt x="979" y="445"/>
                </a:cubicBezTo>
                <a:cubicBezTo>
                  <a:pt x="983" y="446"/>
                  <a:pt x="1005" y="458"/>
                  <a:pt x="1013" y="461"/>
                </a:cubicBezTo>
                <a:cubicBezTo>
                  <a:pt x="1020" y="464"/>
                  <a:pt x="1022" y="463"/>
                  <a:pt x="1027" y="464"/>
                </a:cubicBezTo>
                <a:cubicBezTo>
                  <a:pt x="1030" y="465"/>
                  <a:pt x="1035" y="469"/>
                  <a:pt x="1036" y="469"/>
                </a:cubicBezTo>
                <a:cubicBezTo>
                  <a:pt x="1037" y="468"/>
                  <a:pt x="1036" y="461"/>
                  <a:pt x="1032" y="457"/>
                </a:cubicBezTo>
                <a:cubicBezTo>
                  <a:pt x="1029" y="454"/>
                  <a:pt x="1010" y="446"/>
                  <a:pt x="1013" y="445"/>
                </a:cubicBezTo>
                <a:cubicBezTo>
                  <a:pt x="1016" y="443"/>
                  <a:pt x="1039" y="449"/>
                  <a:pt x="1045" y="450"/>
                </a:cubicBezTo>
                <a:cubicBezTo>
                  <a:pt x="1053" y="451"/>
                  <a:pt x="1055" y="454"/>
                  <a:pt x="1056" y="454"/>
                </a:cubicBezTo>
                <a:cubicBezTo>
                  <a:pt x="1057" y="452"/>
                  <a:pt x="1052" y="449"/>
                  <a:pt x="1050" y="447"/>
                </a:cubicBezTo>
                <a:cubicBezTo>
                  <a:pt x="1049" y="445"/>
                  <a:pt x="1052" y="442"/>
                  <a:pt x="1045" y="440"/>
                </a:cubicBezTo>
                <a:cubicBezTo>
                  <a:pt x="1039" y="437"/>
                  <a:pt x="1013" y="432"/>
                  <a:pt x="1013" y="432"/>
                </a:cubicBezTo>
                <a:cubicBezTo>
                  <a:pt x="1012" y="430"/>
                  <a:pt x="1039" y="435"/>
                  <a:pt x="1041" y="435"/>
                </a:cubicBezTo>
                <a:cubicBezTo>
                  <a:pt x="1044" y="434"/>
                  <a:pt x="1033" y="430"/>
                  <a:pt x="1029" y="429"/>
                </a:cubicBezTo>
                <a:cubicBezTo>
                  <a:pt x="1025" y="426"/>
                  <a:pt x="1018" y="425"/>
                  <a:pt x="1017" y="424"/>
                </a:cubicBezTo>
                <a:cubicBezTo>
                  <a:pt x="1014" y="423"/>
                  <a:pt x="1021" y="418"/>
                  <a:pt x="1015" y="417"/>
                </a:cubicBezTo>
                <a:cubicBezTo>
                  <a:pt x="1008" y="414"/>
                  <a:pt x="982" y="415"/>
                  <a:pt x="971" y="412"/>
                </a:cubicBezTo>
                <a:cubicBezTo>
                  <a:pt x="962" y="410"/>
                  <a:pt x="958" y="401"/>
                  <a:pt x="955" y="397"/>
                </a:cubicBezTo>
                <a:cubicBezTo>
                  <a:pt x="953" y="392"/>
                  <a:pt x="948" y="389"/>
                  <a:pt x="954" y="386"/>
                </a:cubicBezTo>
                <a:cubicBezTo>
                  <a:pt x="959" y="382"/>
                  <a:pt x="976" y="379"/>
                  <a:pt x="986" y="375"/>
                </a:cubicBezTo>
                <a:cubicBezTo>
                  <a:pt x="996" y="372"/>
                  <a:pt x="1003" y="363"/>
                  <a:pt x="1023" y="358"/>
                </a:cubicBezTo>
                <a:cubicBezTo>
                  <a:pt x="1043" y="353"/>
                  <a:pt x="1088" y="361"/>
                  <a:pt x="1088" y="361"/>
                </a:cubicBezTo>
                <a:close/>
              </a:path>
            </a:pathLst>
          </a:custGeom>
          <a:solidFill>
            <a:schemeClr val="bg2"/>
          </a:solidFill>
          <a:ln w="6350" cap="rnd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nb-NO"/>
          </a:p>
        </p:txBody>
      </p:sp>
      <p:grpSp>
        <p:nvGrpSpPr>
          <p:cNvPr id="19461" name="Group 2"/>
          <p:cNvGrpSpPr>
            <a:grpSpLocks noChangeAspect="1"/>
          </p:cNvGrpSpPr>
          <p:nvPr/>
        </p:nvGrpSpPr>
        <p:grpSpPr bwMode="auto">
          <a:xfrm>
            <a:off x="1619250" y="2500313"/>
            <a:ext cx="1249363" cy="760412"/>
            <a:chOff x="1950" y="1544"/>
            <a:chExt cx="1843" cy="1221"/>
          </a:xfrm>
        </p:grpSpPr>
        <p:sp>
          <p:nvSpPr>
            <p:cNvPr id="4" name="Rectangle 3"/>
            <p:cNvSpPr>
              <a:spLocks noChangeAspect="1" noChangeArrowheads="1"/>
            </p:cNvSpPr>
            <p:nvPr/>
          </p:nvSpPr>
          <p:spPr bwMode="auto">
            <a:xfrm>
              <a:off x="1950" y="1544"/>
              <a:ext cx="1843" cy="1221"/>
            </a:xfrm>
            <a:prstGeom prst="rect">
              <a:avLst/>
            </a:prstGeom>
            <a:solidFill>
              <a:srgbClr val="FFF5EE"/>
            </a:solidFill>
            <a:ln w="6350" cap="rnd">
              <a:solidFill>
                <a:schemeClr val="accent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b-NO" altLang="nb-NO"/>
            </a:p>
          </p:txBody>
        </p:sp>
        <p:grpSp>
          <p:nvGrpSpPr>
            <p:cNvPr id="22607" name="Group 4"/>
            <p:cNvGrpSpPr>
              <a:grpSpLocks noChangeAspect="1"/>
            </p:cNvGrpSpPr>
            <p:nvPr/>
          </p:nvGrpSpPr>
          <p:grpSpPr bwMode="auto">
            <a:xfrm>
              <a:off x="2004" y="1636"/>
              <a:ext cx="115" cy="1037"/>
              <a:chOff x="2046" y="1640"/>
              <a:chExt cx="115" cy="1037"/>
            </a:xfrm>
          </p:grpSpPr>
          <p:sp>
            <p:nvSpPr>
              <p:cNvPr id="6" name="Oval 104"/>
              <p:cNvSpPr>
                <a:spLocks noChangeAspect="1" noChangeArrowheads="1"/>
              </p:cNvSpPr>
              <p:nvPr/>
            </p:nvSpPr>
            <p:spPr bwMode="auto">
              <a:xfrm>
                <a:off x="2046" y="1640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7" name="Oval 105"/>
              <p:cNvSpPr>
                <a:spLocks noChangeAspect="1" noChangeArrowheads="1"/>
              </p:cNvSpPr>
              <p:nvPr/>
            </p:nvSpPr>
            <p:spPr bwMode="auto">
              <a:xfrm>
                <a:off x="2046" y="1770"/>
                <a:ext cx="115" cy="117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8" name="Oval 106"/>
              <p:cNvSpPr>
                <a:spLocks noChangeAspect="1" noChangeArrowheads="1"/>
              </p:cNvSpPr>
              <p:nvPr/>
            </p:nvSpPr>
            <p:spPr bwMode="auto">
              <a:xfrm>
                <a:off x="2046" y="1902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0" name="Oval 107"/>
              <p:cNvSpPr>
                <a:spLocks noChangeAspect="1" noChangeArrowheads="1"/>
              </p:cNvSpPr>
              <p:nvPr/>
            </p:nvSpPr>
            <p:spPr bwMode="auto">
              <a:xfrm>
                <a:off x="2046" y="2035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1" name="Oval 108"/>
              <p:cNvSpPr>
                <a:spLocks noChangeAspect="1" noChangeArrowheads="1"/>
              </p:cNvSpPr>
              <p:nvPr/>
            </p:nvSpPr>
            <p:spPr bwMode="auto">
              <a:xfrm>
                <a:off x="2046" y="2167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3" name="Oval 109"/>
              <p:cNvSpPr>
                <a:spLocks noChangeAspect="1" noChangeArrowheads="1"/>
              </p:cNvSpPr>
              <p:nvPr/>
            </p:nvSpPr>
            <p:spPr bwMode="auto">
              <a:xfrm>
                <a:off x="2046" y="2297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2" name="Oval 110"/>
              <p:cNvSpPr>
                <a:spLocks noChangeAspect="1" noChangeArrowheads="1"/>
              </p:cNvSpPr>
              <p:nvPr/>
            </p:nvSpPr>
            <p:spPr bwMode="auto">
              <a:xfrm>
                <a:off x="2046" y="2430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3" name="Oval 111"/>
              <p:cNvSpPr>
                <a:spLocks noChangeAspect="1" noChangeArrowheads="1"/>
              </p:cNvSpPr>
              <p:nvPr/>
            </p:nvSpPr>
            <p:spPr bwMode="auto">
              <a:xfrm>
                <a:off x="2046" y="2563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</p:grpSp>
        <p:grpSp>
          <p:nvGrpSpPr>
            <p:cNvPr id="22608" name="Group 5"/>
            <p:cNvGrpSpPr>
              <a:grpSpLocks noChangeAspect="1"/>
            </p:cNvGrpSpPr>
            <p:nvPr/>
          </p:nvGrpSpPr>
          <p:grpSpPr bwMode="auto">
            <a:xfrm>
              <a:off x="2152" y="1636"/>
              <a:ext cx="115" cy="1037"/>
              <a:chOff x="2046" y="1640"/>
              <a:chExt cx="115" cy="1037"/>
            </a:xfrm>
          </p:grpSpPr>
          <p:sp>
            <p:nvSpPr>
              <p:cNvPr id="14" name="Oval 96"/>
              <p:cNvSpPr>
                <a:spLocks noChangeAspect="1" noChangeArrowheads="1"/>
              </p:cNvSpPr>
              <p:nvPr/>
            </p:nvSpPr>
            <p:spPr bwMode="auto">
              <a:xfrm>
                <a:off x="2045" y="1640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5" name="Oval 97"/>
              <p:cNvSpPr>
                <a:spLocks noChangeAspect="1" noChangeArrowheads="1"/>
              </p:cNvSpPr>
              <p:nvPr/>
            </p:nvSpPr>
            <p:spPr bwMode="auto">
              <a:xfrm>
                <a:off x="2045" y="1770"/>
                <a:ext cx="115" cy="117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6" name="Oval 98"/>
              <p:cNvSpPr>
                <a:spLocks noChangeAspect="1" noChangeArrowheads="1"/>
              </p:cNvSpPr>
              <p:nvPr/>
            </p:nvSpPr>
            <p:spPr bwMode="auto">
              <a:xfrm>
                <a:off x="2045" y="1902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" name="Oval 99"/>
              <p:cNvSpPr>
                <a:spLocks noChangeAspect="1" noChangeArrowheads="1"/>
              </p:cNvSpPr>
              <p:nvPr/>
            </p:nvSpPr>
            <p:spPr bwMode="auto">
              <a:xfrm>
                <a:off x="2045" y="2035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8" name="Oval 100"/>
              <p:cNvSpPr>
                <a:spLocks noChangeAspect="1" noChangeArrowheads="1"/>
              </p:cNvSpPr>
              <p:nvPr/>
            </p:nvSpPr>
            <p:spPr bwMode="auto">
              <a:xfrm>
                <a:off x="2045" y="2167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9" name="Oval 101"/>
              <p:cNvSpPr>
                <a:spLocks noChangeAspect="1" noChangeArrowheads="1"/>
              </p:cNvSpPr>
              <p:nvPr/>
            </p:nvSpPr>
            <p:spPr bwMode="auto">
              <a:xfrm>
                <a:off x="2045" y="2297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20" name="Oval 102"/>
              <p:cNvSpPr>
                <a:spLocks noChangeAspect="1" noChangeArrowheads="1"/>
              </p:cNvSpPr>
              <p:nvPr/>
            </p:nvSpPr>
            <p:spPr bwMode="auto">
              <a:xfrm>
                <a:off x="2045" y="2430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22" name="Oval 103"/>
              <p:cNvSpPr>
                <a:spLocks noChangeAspect="1" noChangeArrowheads="1"/>
              </p:cNvSpPr>
              <p:nvPr/>
            </p:nvSpPr>
            <p:spPr bwMode="auto">
              <a:xfrm>
                <a:off x="2045" y="2563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</p:grpSp>
        <p:grpSp>
          <p:nvGrpSpPr>
            <p:cNvPr id="22609" name="Group 6"/>
            <p:cNvGrpSpPr>
              <a:grpSpLocks noChangeAspect="1"/>
            </p:cNvGrpSpPr>
            <p:nvPr/>
          </p:nvGrpSpPr>
          <p:grpSpPr bwMode="auto">
            <a:xfrm>
              <a:off x="2300" y="1636"/>
              <a:ext cx="115" cy="1037"/>
              <a:chOff x="2046" y="1640"/>
              <a:chExt cx="115" cy="1037"/>
            </a:xfrm>
          </p:grpSpPr>
          <p:sp>
            <p:nvSpPr>
              <p:cNvPr id="23" name="Oval 88"/>
              <p:cNvSpPr>
                <a:spLocks noChangeAspect="1" noChangeArrowheads="1"/>
              </p:cNvSpPr>
              <p:nvPr/>
            </p:nvSpPr>
            <p:spPr bwMode="auto">
              <a:xfrm>
                <a:off x="2045" y="1640"/>
                <a:ext cx="117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25" name="Oval 89"/>
              <p:cNvSpPr>
                <a:spLocks noChangeAspect="1" noChangeArrowheads="1"/>
              </p:cNvSpPr>
              <p:nvPr/>
            </p:nvSpPr>
            <p:spPr bwMode="auto">
              <a:xfrm>
                <a:off x="2045" y="1770"/>
                <a:ext cx="117" cy="117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26" name="Oval 90"/>
              <p:cNvSpPr>
                <a:spLocks noChangeAspect="1" noChangeArrowheads="1"/>
              </p:cNvSpPr>
              <p:nvPr/>
            </p:nvSpPr>
            <p:spPr bwMode="auto">
              <a:xfrm>
                <a:off x="2045" y="1902"/>
                <a:ext cx="117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27" name="Oval 91"/>
              <p:cNvSpPr>
                <a:spLocks noChangeAspect="1" noChangeArrowheads="1"/>
              </p:cNvSpPr>
              <p:nvPr/>
            </p:nvSpPr>
            <p:spPr bwMode="auto">
              <a:xfrm>
                <a:off x="2045" y="2035"/>
                <a:ext cx="117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28" name="Oval 92"/>
              <p:cNvSpPr>
                <a:spLocks noChangeAspect="1" noChangeArrowheads="1"/>
              </p:cNvSpPr>
              <p:nvPr/>
            </p:nvSpPr>
            <p:spPr bwMode="auto">
              <a:xfrm>
                <a:off x="2045" y="2167"/>
                <a:ext cx="117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29" name="Oval 93"/>
              <p:cNvSpPr>
                <a:spLocks noChangeAspect="1" noChangeArrowheads="1"/>
              </p:cNvSpPr>
              <p:nvPr/>
            </p:nvSpPr>
            <p:spPr bwMode="auto">
              <a:xfrm>
                <a:off x="2045" y="2297"/>
                <a:ext cx="117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30" name="Oval 94"/>
              <p:cNvSpPr>
                <a:spLocks noChangeAspect="1" noChangeArrowheads="1"/>
              </p:cNvSpPr>
              <p:nvPr/>
            </p:nvSpPr>
            <p:spPr bwMode="auto">
              <a:xfrm>
                <a:off x="2045" y="2430"/>
                <a:ext cx="117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31" name="Oval 95"/>
              <p:cNvSpPr>
                <a:spLocks noChangeAspect="1" noChangeArrowheads="1"/>
              </p:cNvSpPr>
              <p:nvPr/>
            </p:nvSpPr>
            <p:spPr bwMode="auto">
              <a:xfrm>
                <a:off x="2045" y="2563"/>
                <a:ext cx="117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</p:grpSp>
        <p:grpSp>
          <p:nvGrpSpPr>
            <p:cNvPr id="22610" name="Group 7"/>
            <p:cNvGrpSpPr>
              <a:grpSpLocks noChangeAspect="1"/>
            </p:cNvGrpSpPr>
            <p:nvPr/>
          </p:nvGrpSpPr>
          <p:grpSpPr bwMode="auto">
            <a:xfrm>
              <a:off x="2448" y="1636"/>
              <a:ext cx="115" cy="1037"/>
              <a:chOff x="2046" y="1640"/>
              <a:chExt cx="115" cy="1037"/>
            </a:xfrm>
          </p:grpSpPr>
          <p:sp>
            <p:nvSpPr>
              <p:cNvPr id="17408" name="Oval 80"/>
              <p:cNvSpPr>
                <a:spLocks noChangeAspect="1" noChangeArrowheads="1"/>
              </p:cNvSpPr>
              <p:nvPr/>
            </p:nvSpPr>
            <p:spPr bwMode="auto">
              <a:xfrm>
                <a:off x="2047" y="1640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09" name="Oval 81"/>
              <p:cNvSpPr>
                <a:spLocks noChangeAspect="1" noChangeArrowheads="1"/>
              </p:cNvSpPr>
              <p:nvPr/>
            </p:nvSpPr>
            <p:spPr bwMode="auto">
              <a:xfrm>
                <a:off x="2047" y="1770"/>
                <a:ext cx="115" cy="117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10" name="Oval 82"/>
              <p:cNvSpPr>
                <a:spLocks noChangeAspect="1" noChangeArrowheads="1"/>
              </p:cNvSpPr>
              <p:nvPr/>
            </p:nvSpPr>
            <p:spPr bwMode="auto">
              <a:xfrm>
                <a:off x="2047" y="1902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11" name="Oval 83"/>
              <p:cNvSpPr>
                <a:spLocks noChangeAspect="1" noChangeArrowheads="1"/>
              </p:cNvSpPr>
              <p:nvPr/>
            </p:nvSpPr>
            <p:spPr bwMode="auto">
              <a:xfrm>
                <a:off x="2047" y="2035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12" name="Oval 84"/>
              <p:cNvSpPr>
                <a:spLocks noChangeAspect="1" noChangeArrowheads="1"/>
              </p:cNvSpPr>
              <p:nvPr/>
            </p:nvSpPr>
            <p:spPr bwMode="auto">
              <a:xfrm>
                <a:off x="2047" y="2167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13" name="Oval 85"/>
              <p:cNvSpPr>
                <a:spLocks noChangeAspect="1" noChangeArrowheads="1"/>
              </p:cNvSpPr>
              <p:nvPr/>
            </p:nvSpPr>
            <p:spPr bwMode="auto">
              <a:xfrm>
                <a:off x="2047" y="2297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14" name="Oval 86"/>
              <p:cNvSpPr>
                <a:spLocks noChangeAspect="1" noChangeArrowheads="1"/>
              </p:cNvSpPr>
              <p:nvPr/>
            </p:nvSpPr>
            <p:spPr bwMode="auto">
              <a:xfrm>
                <a:off x="2047" y="2430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15" name="Oval 87"/>
              <p:cNvSpPr>
                <a:spLocks noChangeAspect="1" noChangeArrowheads="1"/>
              </p:cNvSpPr>
              <p:nvPr/>
            </p:nvSpPr>
            <p:spPr bwMode="auto">
              <a:xfrm>
                <a:off x="2047" y="2563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</p:grpSp>
        <p:grpSp>
          <p:nvGrpSpPr>
            <p:cNvPr id="22611" name="Group 8"/>
            <p:cNvGrpSpPr>
              <a:grpSpLocks noChangeAspect="1"/>
            </p:cNvGrpSpPr>
            <p:nvPr/>
          </p:nvGrpSpPr>
          <p:grpSpPr bwMode="auto">
            <a:xfrm>
              <a:off x="2597" y="1636"/>
              <a:ext cx="115" cy="1037"/>
              <a:chOff x="2046" y="1640"/>
              <a:chExt cx="115" cy="1037"/>
            </a:xfrm>
          </p:grpSpPr>
          <p:sp>
            <p:nvSpPr>
              <p:cNvPr id="17416" name="Oval 72"/>
              <p:cNvSpPr>
                <a:spLocks noChangeAspect="1" noChangeArrowheads="1"/>
              </p:cNvSpPr>
              <p:nvPr/>
            </p:nvSpPr>
            <p:spPr bwMode="auto">
              <a:xfrm>
                <a:off x="2045" y="1640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17" name="Oval 73"/>
              <p:cNvSpPr>
                <a:spLocks noChangeAspect="1" noChangeArrowheads="1"/>
              </p:cNvSpPr>
              <p:nvPr/>
            </p:nvSpPr>
            <p:spPr bwMode="auto">
              <a:xfrm>
                <a:off x="2045" y="1770"/>
                <a:ext cx="115" cy="117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18" name="Oval 74"/>
              <p:cNvSpPr>
                <a:spLocks noChangeAspect="1" noChangeArrowheads="1"/>
              </p:cNvSpPr>
              <p:nvPr/>
            </p:nvSpPr>
            <p:spPr bwMode="auto">
              <a:xfrm>
                <a:off x="2045" y="1902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19" name="Oval 75"/>
              <p:cNvSpPr>
                <a:spLocks noChangeAspect="1" noChangeArrowheads="1"/>
              </p:cNvSpPr>
              <p:nvPr/>
            </p:nvSpPr>
            <p:spPr bwMode="auto">
              <a:xfrm>
                <a:off x="2045" y="2035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20" name="Oval 76"/>
              <p:cNvSpPr>
                <a:spLocks noChangeAspect="1" noChangeArrowheads="1"/>
              </p:cNvSpPr>
              <p:nvPr/>
            </p:nvSpPr>
            <p:spPr bwMode="auto">
              <a:xfrm>
                <a:off x="2045" y="2167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21" name="Oval 77"/>
              <p:cNvSpPr>
                <a:spLocks noChangeAspect="1" noChangeArrowheads="1"/>
              </p:cNvSpPr>
              <p:nvPr/>
            </p:nvSpPr>
            <p:spPr bwMode="auto">
              <a:xfrm>
                <a:off x="2045" y="2297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22" name="Oval 78"/>
              <p:cNvSpPr>
                <a:spLocks noChangeAspect="1" noChangeArrowheads="1"/>
              </p:cNvSpPr>
              <p:nvPr/>
            </p:nvSpPr>
            <p:spPr bwMode="auto">
              <a:xfrm>
                <a:off x="2045" y="2430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23" name="Oval 79"/>
              <p:cNvSpPr>
                <a:spLocks noChangeAspect="1" noChangeArrowheads="1"/>
              </p:cNvSpPr>
              <p:nvPr/>
            </p:nvSpPr>
            <p:spPr bwMode="auto">
              <a:xfrm>
                <a:off x="2045" y="2563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</p:grpSp>
        <p:grpSp>
          <p:nvGrpSpPr>
            <p:cNvPr id="22612" name="Group 9"/>
            <p:cNvGrpSpPr>
              <a:grpSpLocks noChangeAspect="1"/>
            </p:cNvGrpSpPr>
            <p:nvPr/>
          </p:nvGrpSpPr>
          <p:grpSpPr bwMode="auto">
            <a:xfrm>
              <a:off x="2745" y="1636"/>
              <a:ext cx="115" cy="1037"/>
              <a:chOff x="2046" y="1640"/>
              <a:chExt cx="115" cy="1037"/>
            </a:xfrm>
          </p:grpSpPr>
          <p:sp>
            <p:nvSpPr>
              <p:cNvPr id="17424" name="Oval 64"/>
              <p:cNvSpPr>
                <a:spLocks noChangeAspect="1" noChangeArrowheads="1"/>
              </p:cNvSpPr>
              <p:nvPr/>
            </p:nvSpPr>
            <p:spPr bwMode="auto">
              <a:xfrm>
                <a:off x="2045" y="1640"/>
                <a:ext cx="117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25" name="Oval 65"/>
              <p:cNvSpPr>
                <a:spLocks noChangeAspect="1" noChangeArrowheads="1"/>
              </p:cNvSpPr>
              <p:nvPr/>
            </p:nvSpPr>
            <p:spPr bwMode="auto">
              <a:xfrm>
                <a:off x="2045" y="1770"/>
                <a:ext cx="117" cy="117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26" name="Oval 66"/>
              <p:cNvSpPr>
                <a:spLocks noChangeAspect="1" noChangeArrowheads="1"/>
              </p:cNvSpPr>
              <p:nvPr/>
            </p:nvSpPr>
            <p:spPr bwMode="auto">
              <a:xfrm>
                <a:off x="2045" y="1902"/>
                <a:ext cx="117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28" name="Oval 67"/>
              <p:cNvSpPr>
                <a:spLocks noChangeAspect="1" noChangeArrowheads="1"/>
              </p:cNvSpPr>
              <p:nvPr/>
            </p:nvSpPr>
            <p:spPr bwMode="auto">
              <a:xfrm>
                <a:off x="2045" y="2035"/>
                <a:ext cx="117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29" name="Oval 68"/>
              <p:cNvSpPr>
                <a:spLocks noChangeAspect="1" noChangeArrowheads="1"/>
              </p:cNvSpPr>
              <p:nvPr/>
            </p:nvSpPr>
            <p:spPr bwMode="auto">
              <a:xfrm>
                <a:off x="2045" y="2167"/>
                <a:ext cx="117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30" name="Oval 69"/>
              <p:cNvSpPr>
                <a:spLocks noChangeAspect="1" noChangeArrowheads="1"/>
              </p:cNvSpPr>
              <p:nvPr/>
            </p:nvSpPr>
            <p:spPr bwMode="auto">
              <a:xfrm>
                <a:off x="2045" y="2297"/>
                <a:ext cx="117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31" name="Oval 70"/>
              <p:cNvSpPr>
                <a:spLocks noChangeAspect="1" noChangeArrowheads="1"/>
              </p:cNvSpPr>
              <p:nvPr/>
            </p:nvSpPr>
            <p:spPr bwMode="auto">
              <a:xfrm>
                <a:off x="2045" y="2430"/>
                <a:ext cx="117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32" name="Oval 71"/>
              <p:cNvSpPr>
                <a:spLocks noChangeAspect="1" noChangeArrowheads="1"/>
              </p:cNvSpPr>
              <p:nvPr/>
            </p:nvSpPr>
            <p:spPr bwMode="auto">
              <a:xfrm>
                <a:off x="2045" y="2563"/>
                <a:ext cx="117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</p:grpSp>
        <p:grpSp>
          <p:nvGrpSpPr>
            <p:cNvPr id="22613" name="Group 10"/>
            <p:cNvGrpSpPr>
              <a:grpSpLocks noChangeAspect="1"/>
            </p:cNvGrpSpPr>
            <p:nvPr/>
          </p:nvGrpSpPr>
          <p:grpSpPr bwMode="auto">
            <a:xfrm>
              <a:off x="2893" y="1637"/>
              <a:ext cx="115" cy="1037"/>
              <a:chOff x="2046" y="1640"/>
              <a:chExt cx="115" cy="1037"/>
            </a:xfrm>
          </p:grpSpPr>
          <p:sp>
            <p:nvSpPr>
              <p:cNvPr id="17433" name="Oval 56"/>
              <p:cNvSpPr>
                <a:spLocks noChangeAspect="1" noChangeArrowheads="1"/>
              </p:cNvSpPr>
              <p:nvPr/>
            </p:nvSpPr>
            <p:spPr bwMode="auto">
              <a:xfrm>
                <a:off x="2047" y="1639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34" name="Oval 57"/>
              <p:cNvSpPr>
                <a:spLocks noChangeAspect="1" noChangeArrowheads="1"/>
              </p:cNvSpPr>
              <p:nvPr/>
            </p:nvSpPr>
            <p:spPr bwMode="auto">
              <a:xfrm>
                <a:off x="2047" y="1769"/>
                <a:ext cx="115" cy="117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35" name="Oval 58"/>
              <p:cNvSpPr>
                <a:spLocks noChangeAspect="1" noChangeArrowheads="1"/>
              </p:cNvSpPr>
              <p:nvPr/>
            </p:nvSpPr>
            <p:spPr bwMode="auto">
              <a:xfrm>
                <a:off x="2047" y="1899"/>
                <a:ext cx="115" cy="117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36" name="Oval 59"/>
              <p:cNvSpPr>
                <a:spLocks noChangeAspect="1" noChangeArrowheads="1"/>
              </p:cNvSpPr>
              <p:nvPr/>
            </p:nvSpPr>
            <p:spPr bwMode="auto">
              <a:xfrm>
                <a:off x="2047" y="2034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37" name="Oval 60"/>
              <p:cNvSpPr>
                <a:spLocks noChangeAspect="1" noChangeArrowheads="1"/>
              </p:cNvSpPr>
              <p:nvPr/>
            </p:nvSpPr>
            <p:spPr bwMode="auto">
              <a:xfrm>
                <a:off x="2047" y="2164"/>
                <a:ext cx="115" cy="117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38" name="Oval 61"/>
              <p:cNvSpPr>
                <a:spLocks noChangeAspect="1" noChangeArrowheads="1"/>
              </p:cNvSpPr>
              <p:nvPr/>
            </p:nvSpPr>
            <p:spPr bwMode="auto">
              <a:xfrm>
                <a:off x="2047" y="2294"/>
                <a:ext cx="115" cy="117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39" name="Oval 62"/>
              <p:cNvSpPr>
                <a:spLocks noChangeAspect="1" noChangeArrowheads="1"/>
              </p:cNvSpPr>
              <p:nvPr/>
            </p:nvSpPr>
            <p:spPr bwMode="auto">
              <a:xfrm>
                <a:off x="2047" y="2429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40" name="Oval 63"/>
              <p:cNvSpPr>
                <a:spLocks noChangeAspect="1" noChangeArrowheads="1"/>
              </p:cNvSpPr>
              <p:nvPr/>
            </p:nvSpPr>
            <p:spPr bwMode="auto">
              <a:xfrm>
                <a:off x="2047" y="2562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</p:grpSp>
        <p:grpSp>
          <p:nvGrpSpPr>
            <p:cNvPr id="22614" name="Group 11"/>
            <p:cNvGrpSpPr>
              <a:grpSpLocks noChangeAspect="1"/>
            </p:cNvGrpSpPr>
            <p:nvPr/>
          </p:nvGrpSpPr>
          <p:grpSpPr bwMode="auto">
            <a:xfrm>
              <a:off x="3041" y="1637"/>
              <a:ext cx="115" cy="1037"/>
              <a:chOff x="2046" y="1640"/>
              <a:chExt cx="115" cy="1037"/>
            </a:xfrm>
          </p:grpSpPr>
          <p:sp>
            <p:nvSpPr>
              <p:cNvPr id="17441" name="Oval 48"/>
              <p:cNvSpPr>
                <a:spLocks noChangeAspect="1" noChangeArrowheads="1"/>
              </p:cNvSpPr>
              <p:nvPr/>
            </p:nvSpPr>
            <p:spPr bwMode="auto">
              <a:xfrm>
                <a:off x="2046" y="1639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42" name="Oval 49"/>
              <p:cNvSpPr>
                <a:spLocks noChangeAspect="1" noChangeArrowheads="1"/>
              </p:cNvSpPr>
              <p:nvPr/>
            </p:nvSpPr>
            <p:spPr bwMode="auto">
              <a:xfrm>
                <a:off x="2046" y="1769"/>
                <a:ext cx="115" cy="117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43" name="Oval 50"/>
              <p:cNvSpPr>
                <a:spLocks noChangeAspect="1" noChangeArrowheads="1"/>
              </p:cNvSpPr>
              <p:nvPr/>
            </p:nvSpPr>
            <p:spPr bwMode="auto">
              <a:xfrm>
                <a:off x="2046" y="1899"/>
                <a:ext cx="115" cy="117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44" name="Oval 51"/>
              <p:cNvSpPr>
                <a:spLocks noChangeAspect="1" noChangeArrowheads="1"/>
              </p:cNvSpPr>
              <p:nvPr/>
            </p:nvSpPr>
            <p:spPr bwMode="auto">
              <a:xfrm>
                <a:off x="2046" y="2034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45" name="Oval 52"/>
              <p:cNvSpPr>
                <a:spLocks noChangeAspect="1" noChangeArrowheads="1"/>
              </p:cNvSpPr>
              <p:nvPr/>
            </p:nvSpPr>
            <p:spPr bwMode="auto">
              <a:xfrm>
                <a:off x="2046" y="2164"/>
                <a:ext cx="115" cy="117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46" name="Oval 53"/>
              <p:cNvSpPr>
                <a:spLocks noChangeAspect="1" noChangeArrowheads="1"/>
              </p:cNvSpPr>
              <p:nvPr/>
            </p:nvSpPr>
            <p:spPr bwMode="auto">
              <a:xfrm>
                <a:off x="2046" y="2294"/>
                <a:ext cx="115" cy="117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47" name="Oval 54"/>
              <p:cNvSpPr>
                <a:spLocks noChangeAspect="1" noChangeArrowheads="1"/>
              </p:cNvSpPr>
              <p:nvPr/>
            </p:nvSpPr>
            <p:spPr bwMode="auto">
              <a:xfrm>
                <a:off x="2046" y="2429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48" name="Oval 55"/>
              <p:cNvSpPr>
                <a:spLocks noChangeAspect="1" noChangeArrowheads="1"/>
              </p:cNvSpPr>
              <p:nvPr/>
            </p:nvSpPr>
            <p:spPr bwMode="auto">
              <a:xfrm>
                <a:off x="2046" y="2562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</p:grpSp>
        <p:grpSp>
          <p:nvGrpSpPr>
            <p:cNvPr id="22615" name="Group 12"/>
            <p:cNvGrpSpPr>
              <a:grpSpLocks noChangeAspect="1"/>
            </p:cNvGrpSpPr>
            <p:nvPr/>
          </p:nvGrpSpPr>
          <p:grpSpPr bwMode="auto">
            <a:xfrm>
              <a:off x="3190" y="1637"/>
              <a:ext cx="115" cy="1037"/>
              <a:chOff x="2046" y="1640"/>
              <a:chExt cx="115" cy="1037"/>
            </a:xfrm>
          </p:grpSpPr>
          <p:sp>
            <p:nvSpPr>
              <p:cNvPr id="17449" name="Oval 40"/>
              <p:cNvSpPr>
                <a:spLocks noChangeAspect="1" noChangeArrowheads="1"/>
              </p:cNvSpPr>
              <p:nvPr/>
            </p:nvSpPr>
            <p:spPr bwMode="auto">
              <a:xfrm>
                <a:off x="2047" y="1639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50" name="Oval 41"/>
              <p:cNvSpPr>
                <a:spLocks noChangeAspect="1" noChangeArrowheads="1"/>
              </p:cNvSpPr>
              <p:nvPr/>
            </p:nvSpPr>
            <p:spPr bwMode="auto">
              <a:xfrm>
                <a:off x="2047" y="1769"/>
                <a:ext cx="115" cy="117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51" name="Oval 42"/>
              <p:cNvSpPr>
                <a:spLocks noChangeAspect="1" noChangeArrowheads="1"/>
              </p:cNvSpPr>
              <p:nvPr/>
            </p:nvSpPr>
            <p:spPr bwMode="auto">
              <a:xfrm>
                <a:off x="2047" y="1899"/>
                <a:ext cx="115" cy="117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52" name="Oval 43"/>
              <p:cNvSpPr>
                <a:spLocks noChangeAspect="1" noChangeArrowheads="1"/>
              </p:cNvSpPr>
              <p:nvPr/>
            </p:nvSpPr>
            <p:spPr bwMode="auto">
              <a:xfrm>
                <a:off x="2047" y="2034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53" name="Oval 44"/>
              <p:cNvSpPr>
                <a:spLocks noChangeAspect="1" noChangeArrowheads="1"/>
              </p:cNvSpPr>
              <p:nvPr/>
            </p:nvSpPr>
            <p:spPr bwMode="auto">
              <a:xfrm>
                <a:off x="2047" y="2164"/>
                <a:ext cx="115" cy="117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54" name="Oval 45"/>
              <p:cNvSpPr>
                <a:spLocks noChangeAspect="1" noChangeArrowheads="1"/>
              </p:cNvSpPr>
              <p:nvPr/>
            </p:nvSpPr>
            <p:spPr bwMode="auto">
              <a:xfrm>
                <a:off x="2047" y="2294"/>
                <a:ext cx="115" cy="117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55" name="Oval 46"/>
              <p:cNvSpPr>
                <a:spLocks noChangeAspect="1" noChangeArrowheads="1"/>
              </p:cNvSpPr>
              <p:nvPr/>
            </p:nvSpPr>
            <p:spPr bwMode="auto">
              <a:xfrm>
                <a:off x="2047" y="2429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56" name="Oval 47"/>
              <p:cNvSpPr>
                <a:spLocks noChangeAspect="1" noChangeArrowheads="1"/>
              </p:cNvSpPr>
              <p:nvPr/>
            </p:nvSpPr>
            <p:spPr bwMode="auto">
              <a:xfrm>
                <a:off x="2047" y="2562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</p:grpSp>
        <p:grpSp>
          <p:nvGrpSpPr>
            <p:cNvPr id="22616" name="Group 13"/>
            <p:cNvGrpSpPr>
              <a:grpSpLocks noChangeAspect="1"/>
            </p:cNvGrpSpPr>
            <p:nvPr/>
          </p:nvGrpSpPr>
          <p:grpSpPr bwMode="auto">
            <a:xfrm>
              <a:off x="3338" y="1637"/>
              <a:ext cx="115" cy="1037"/>
              <a:chOff x="2046" y="1640"/>
              <a:chExt cx="115" cy="1037"/>
            </a:xfrm>
          </p:grpSpPr>
          <p:sp>
            <p:nvSpPr>
              <p:cNvPr id="17457" name="Oval 32"/>
              <p:cNvSpPr>
                <a:spLocks noChangeAspect="1" noChangeArrowheads="1"/>
              </p:cNvSpPr>
              <p:nvPr/>
            </p:nvSpPr>
            <p:spPr bwMode="auto">
              <a:xfrm>
                <a:off x="2047" y="1639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58" name="Oval 33"/>
              <p:cNvSpPr>
                <a:spLocks noChangeAspect="1" noChangeArrowheads="1"/>
              </p:cNvSpPr>
              <p:nvPr/>
            </p:nvSpPr>
            <p:spPr bwMode="auto">
              <a:xfrm>
                <a:off x="2047" y="1769"/>
                <a:ext cx="115" cy="117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59" name="Oval 34"/>
              <p:cNvSpPr>
                <a:spLocks noChangeAspect="1" noChangeArrowheads="1"/>
              </p:cNvSpPr>
              <p:nvPr/>
            </p:nvSpPr>
            <p:spPr bwMode="auto">
              <a:xfrm>
                <a:off x="2047" y="1899"/>
                <a:ext cx="115" cy="117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60" name="Oval 35"/>
              <p:cNvSpPr>
                <a:spLocks noChangeAspect="1" noChangeArrowheads="1"/>
              </p:cNvSpPr>
              <p:nvPr/>
            </p:nvSpPr>
            <p:spPr bwMode="auto">
              <a:xfrm>
                <a:off x="2047" y="2034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61" name="Oval 36"/>
              <p:cNvSpPr>
                <a:spLocks noChangeAspect="1" noChangeArrowheads="1"/>
              </p:cNvSpPr>
              <p:nvPr/>
            </p:nvSpPr>
            <p:spPr bwMode="auto">
              <a:xfrm>
                <a:off x="2047" y="2164"/>
                <a:ext cx="115" cy="117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62" name="Oval 37"/>
              <p:cNvSpPr>
                <a:spLocks noChangeAspect="1" noChangeArrowheads="1"/>
              </p:cNvSpPr>
              <p:nvPr/>
            </p:nvSpPr>
            <p:spPr bwMode="auto">
              <a:xfrm>
                <a:off x="2047" y="2294"/>
                <a:ext cx="115" cy="117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63" name="Oval 38"/>
              <p:cNvSpPr>
                <a:spLocks noChangeAspect="1" noChangeArrowheads="1"/>
              </p:cNvSpPr>
              <p:nvPr/>
            </p:nvSpPr>
            <p:spPr bwMode="auto">
              <a:xfrm>
                <a:off x="2047" y="2429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64" name="Oval 39"/>
              <p:cNvSpPr>
                <a:spLocks noChangeAspect="1" noChangeArrowheads="1"/>
              </p:cNvSpPr>
              <p:nvPr/>
            </p:nvSpPr>
            <p:spPr bwMode="auto">
              <a:xfrm>
                <a:off x="2047" y="2562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</p:grpSp>
        <p:grpSp>
          <p:nvGrpSpPr>
            <p:cNvPr id="22617" name="Group 14"/>
            <p:cNvGrpSpPr>
              <a:grpSpLocks noChangeAspect="1"/>
            </p:cNvGrpSpPr>
            <p:nvPr/>
          </p:nvGrpSpPr>
          <p:grpSpPr bwMode="auto">
            <a:xfrm>
              <a:off x="3486" y="1637"/>
              <a:ext cx="115" cy="1037"/>
              <a:chOff x="2046" y="1640"/>
              <a:chExt cx="115" cy="1037"/>
            </a:xfrm>
          </p:grpSpPr>
          <p:sp>
            <p:nvSpPr>
              <p:cNvPr id="17465" name="Oval 24"/>
              <p:cNvSpPr>
                <a:spLocks noChangeAspect="1" noChangeArrowheads="1"/>
              </p:cNvSpPr>
              <p:nvPr/>
            </p:nvSpPr>
            <p:spPr bwMode="auto">
              <a:xfrm>
                <a:off x="2046" y="1639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66" name="Oval 25"/>
              <p:cNvSpPr>
                <a:spLocks noChangeAspect="1" noChangeArrowheads="1"/>
              </p:cNvSpPr>
              <p:nvPr/>
            </p:nvSpPr>
            <p:spPr bwMode="auto">
              <a:xfrm>
                <a:off x="2046" y="1769"/>
                <a:ext cx="115" cy="117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73" name="Oval 26"/>
              <p:cNvSpPr>
                <a:spLocks noChangeAspect="1" noChangeArrowheads="1"/>
              </p:cNvSpPr>
              <p:nvPr/>
            </p:nvSpPr>
            <p:spPr bwMode="auto">
              <a:xfrm>
                <a:off x="2046" y="1899"/>
                <a:ext cx="115" cy="117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74" name="Oval 27"/>
              <p:cNvSpPr>
                <a:spLocks noChangeAspect="1" noChangeArrowheads="1"/>
              </p:cNvSpPr>
              <p:nvPr/>
            </p:nvSpPr>
            <p:spPr bwMode="auto">
              <a:xfrm>
                <a:off x="2046" y="2034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75" name="Oval 28"/>
              <p:cNvSpPr>
                <a:spLocks noChangeAspect="1" noChangeArrowheads="1"/>
              </p:cNvSpPr>
              <p:nvPr/>
            </p:nvSpPr>
            <p:spPr bwMode="auto">
              <a:xfrm>
                <a:off x="2046" y="2164"/>
                <a:ext cx="115" cy="117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76" name="Oval 29"/>
              <p:cNvSpPr>
                <a:spLocks noChangeAspect="1" noChangeArrowheads="1"/>
              </p:cNvSpPr>
              <p:nvPr/>
            </p:nvSpPr>
            <p:spPr bwMode="auto">
              <a:xfrm>
                <a:off x="2046" y="2294"/>
                <a:ext cx="115" cy="117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77" name="Oval 30"/>
              <p:cNvSpPr>
                <a:spLocks noChangeAspect="1" noChangeArrowheads="1"/>
              </p:cNvSpPr>
              <p:nvPr/>
            </p:nvSpPr>
            <p:spPr bwMode="auto">
              <a:xfrm>
                <a:off x="2046" y="2429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478" name="Oval 31"/>
              <p:cNvSpPr>
                <a:spLocks noChangeAspect="1" noChangeArrowheads="1"/>
              </p:cNvSpPr>
              <p:nvPr/>
            </p:nvSpPr>
            <p:spPr bwMode="auto">
              <a:xfrm>
                <a:off x="2046" y="2562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</p:grpSp>
        <p:grpSp>
          <p:nvGrpSpPr>
            <p:cNvPr id="22618" name="Group 15"/>
            <p:cNvGrpSpPr>
              <a:grpSpLocks noChangeAspect="1"/>
            </p:cNvGrpSpPr>
            <p:nvPr/>
          </p:nvGrpSpPr>
          <p:grpSpPr bwMode="auto">
            <a:xfrm>
              <a:off x="3635" y="1637"/>
              <a:ext cx="115" cy="1037"/>
              <a:chOff x="2046" y="1640"/>
              <a:chExt cx="115" cy="1037"/>
            </a:xfrm>
          </p:grpSpPr>
          <p:sp>
            <p:nvSpPr>
              <p:cNvPr id="17479" name="Oval 16"/>
              <p:cNvSpPr>
                <a:spLocks noChangeAspect="1" noChangeArrowheads="1"/>
              </p:cNvSpPr>
              <p:nvPr/>
            </p:nvSpPr>
            <p:spPr bwMode="auto">
              <a:xfrm>
                <a:off x="2047" y="1639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536" name="Oval 17"/>
              <p:cNvSpPr>
                <a:spLocks noChangeAspect="1" noChangeArrowheads="1"/>
              </p:cNvSpPr>
              <p:nvPr/>
            </p:nvSpPr>
            <p:spPr bwMode="auto">
              <a:xfrm>
                <a:off x="2047" y="1769"/>
                <a:ext cx="115" cy="117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537" name="Oval 18"/>
              <p:cNvSpPr>
                <a:spLocks noChangeAspect="1" noChangeArrowheads="1"/>
              </p:cNvSpPr>
              <p:nvPr/>
            </p:nvSpPr>
            <p:spPr bwMode="auto">
              <a:xfrm>
                <a:off x="2047" y="1899"/>
                <a:ext cx="115" cy="117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594" name="Oval 19"/>
              <p:cNvSpPr>
                <a:spLocks noChangeAspect="1" noChangeArrowheads="1"/>
              </p:cNvSpPr>
              <p:nvPr/>
            </p:nvSpPr>
            <p:spPr bwMode="auto">
              <a:xfrm>
                <a:off x="2047" y="2034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595" name="Oval 20"/>
              <p:cNvSpPr>
                <a:spLocks noChangeAspect="1" noChangeArrowheads="1"/>
              </p:cNvSpPr>
              <p:nvPr/>
            </p:nvSpPr>
            <p:spPr bwMode="auto">
              <a:xfrm>
                <a:off x="2047" y="2164"/>
                <a:ext cx="115" cy="117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652" name="Oval 21"/>
              <p:cNvSpPr>
                <a:spLocks noChangeAspect="1" noChangeArrowheads="1"/>
              </p:cNvSpPr>
              <p:nvPr/>
            </p:nvSpPr>
            <p:spPr bwMode="auto">
              <a:xfrm>
                <a:off x="2047" y="2294"/>
                <a:ext cx="115" cy="117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653" name="Oval 22"/>
              <p:cNvSpPr>
                <a:spLocks noChangeAspect="1" noChangeArrowheads="1"/>
              </p:cNvSpPr>
              <p:nvPr/>
            </p:nvSpPr>
            <p:spPr bwMode="auto">
              <a:xfrm>
                <a:off x="2047" y="2429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654" name="Oval 23"/>
              <p:cNvSpPr>
                <a:spLocks noChangeAspect="1" noChangeArrowheads="1"/>
              </p:cNvSpPr>
              <p:nvPr/>
            </p:nvSpPr>
            <p:spPr bwMode="auto">
              <a:xfrm>
                <a:off x="2047" y="2562"/>
                <a:ext cx="115" cy="115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</p:grpSp>
      </p:grpSp>
      <p:grpSp>
        <p:nvGrpSpPr>
          <p:cNvPr id="19462" name="Group 116"/>
          <p:cNvGrpSpPr>
            <a:grpSpLocks noChangeAspect="1"/>
          </p:cNvGrpSpPr>
          <p:nvPr/>
        </p:nvGrpSpPr>
        <p:grpSpPr bwMode="auto">
          <a:xfrm rot="225945" flipH="1">
            <a:off x="5400675" y="2549525"/>
            <a:ext cx="184150" cy="1376363"/>
            <a:chOff x="2739" y="1001"/>
            <a:chExt cx="282" cy="2311"/>
          </a:xfrm>
        </p:grpSpPr>
        <p:sp>
          <p:nvSpPr>
            <p:cNvPr id="22539" name="Freeform 117"/>
            <p:cNvSpPr>
              <a:spLocks noChangeAspect="1"/>
            </p:cNvSpPr>
            <p:nvPr/>
          </p:nvSpPr>
          <p:spPr bwMode="auto">
            <a:xfrm>
              <a:off x="2739" y="1484"/>
              <a:ext cx="282" cy="1266"/>
            </a:xfrm>
            <a:custGeom>
              <a:avLst/>
              <a:gdLst>
                <a:gd name="T0" fmla="*/ 2147483647 w 176"/>
                <a:gd name="T1" fmla="*/ 2147483647 h 789"/>
                <a:gd name="T2" fmla="*/ 2147483647 w 176"/>
                <a:gd name="T3" fmla="*/ 0 h 789"/>
                <a:gd name="T4" fmla="*/ 0 w 176"/>
                <a:gd name="T5" fmla="*/ 2147483647 h 789"/>
                <a:gd name="T6" fmla="*/ 2147483647 w 176"/>
                <a:gd name="T7" fmla="*/ 2147483647 h 789"/>
                <a:gd name="T8" fmla="*/ 2147483647 w 176"/>
                <a:gd name="T9" fmla="*/ 2147483647 h 789"/>
                <a:gd name="T10" fmla="*/ 2147483647 w 176"/>
                <a:gd name="T11" fmla="*/ 2147483647 h 789"/>
                <a:gd name="T12" fmla="*/ 2147483647 w 176"/>
                <a:gd name="T13" fmla="*/ 2147483647 h 789"/>
                <a:gd name="T14" fmla="*/ 2147483647 w 176"/>
                <a:gd name="T15" fmla="*/ 2147483647 h 789"/>
                <a:gd name="T16" fmla="*/ 2147483647 w 176"/>
                <a:gd name="T17" fmla="*/ 2147483647 h 7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6"/>
                <a:gd name="T28" fmla="*/ 0 h 789"/>
                <a:gd name="T29" fmla="*/ 176 w 176"/>
                <a:gd name="T30" fmla="*/ 789 h 78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6" h="789">
                  <a:moveTo>
                    <a:pt x="176" y="30"/>
                  </a:moveTo>
                  <a:cubicBezTo>
                    <a:pt x="176" y="13"/>
                    <a:pt x="137" y="0"/>
                    <a:pt x="88" y="0"/>
                  </a:cubicBezTo>
                  <a:cubicBezTo>
                    <a:pt x="39" y="0"/>
                    <a:pt x="0" y="13"/>
                    <a:pt x="0" y="30"/>
                  </a:cubicBezTo>
                  <a:cubicBezTo>
                    <a:pt x="0" y="40"/>
                    <a:pt x="15" y="49"/>
                    <a:pt x="38" y="55"/>
                  </a:cubicBezTo>
                  <a:cubicBezTo>
                    <a:pt x="38" y="787"/>
                    <a:pt x="38" y="787"/>
                    <a:pt x="38" y="787"/>
                  </a:cubicBezTo>
                  <a:cubicBezTo>
                    <a:pt x="38" y="788"/>
                    <a:pt x="59" y="789"/>
                    <a:pt x="86" y="789"/>
                  </a:cubicBezTo>
                  <a:cubicBezTo>
                    <a:pt x="112" y="789"/>
                    <a:pt x="134" y="788"/>
                    <a:pt x="134" y="787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59" y="50"/>
                    <a:pt x="176" y="41"/>
                    <a:pt x="176" y="30"/>
                  </a:cubicBezTo>
                </a:path>
              </a:pathLst>
            </a:custGeom>
            <a:solidFill>
              <a:srgbClr val="FFF5EE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grpSp>
          <p:nvGrpSpPr>
            <p:cNvPr id="22540" name="Group 118"/>
            <p:cNvGrpSpPr>
              <a:grpSpLocks noChangeAspect="1"/>
            </p:cNvGrpSpPr>
            <p:nvPr/>
          </p:nvGrpSpPr>
          <p:grpSpPr bwMode="auto">
            <a:xfrm>
              <a:off x="2856" y="2455"/>
              <a:ext cx="43" cy="289"/>
              <a:chOff x="2863" y="2344"/>
              <a:chExt cx="27" cy="180"/>
            </a:xfrm>
          </p:grpSpPr>
          <p:sp>
            <p:nvSpPr>
              <p:cNvPr id="22604" name="Freeform 182"/>
              <p:cNvSpPr>
                <a:spLocks noChangeAspect="1"/>
              </p:cNvSpPr>
              <p:nvPr/>
            </p:nvSpPr>
            <p:spPr bwMode="auto">
              <a:xfrm>
                <a:off x="2863" y="2344"/>
                <a:ext cx="27" cy="180"/>
              </a:xfrm>
              <a:custGeom>
                <a:avLst/>
                <a:gdLst>
                  <a:gd name="T0" fmla="*/ 0 w 441"/>
                  <a:gd name="T1" fmla="*/ 0 h 2917"/>
                  <a:gd name="T2" fmla="*/ 0 w 441"/>
                  <a:gd name="T3" fmla="*/ 0 h 2917"/>
                  <a:gd name="T4" fmla="*/ 0 w 441"/>
                  <a:gd name="T5" fmla="*/ 0 h 2917"/>
                  <a:gd name="T6" fmla="*/ 0 w 441"/>
                  <a:gd name="T7" fmla="*/ 0 h 2917"/>
                  <a:gd name="T8" fmla="*/ 0 w 441"/>
                  <a:gd name="T9" fmla="*/ 0 h 2917"/>
                  <a:gd name="T10" fmla="*/ 0 w 441"/>
                  <a:gd name="T11" fmla="*/ 0 h 2917"/>
                  <a:gd name="T12" fmla="*/ 0 w 441"/>
                  <a:gd name="T13" fmla="*/ 0 h 29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1"/>
                  <a:gd name="T22" fmla="*/ 0 h 2917"/>
                  <a:gd name="T23" fmla="*/ 441 w 441"/>
                  <a:gd name="T24" fmla="*/ 2917 h 29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1" h="2917">
                    <a:moveTo>
                      <a:pt x="212" y="0"/>
                    </a:moveTo>
                    <a:cubicBezTo>
                      <a:pt x="98" y="0"/>
                      <a:pt x="0" y="17"/>
                      <a:pt x="0" y="17"/>
                    </a:cubicBezTo>
                    <a:cubicBezTo>
                      <a:pt x="0" y="2901"/>
                      <a:pt x="0" y="2901"/>
                      <a:pt x="0" y="2901"/>
                    </a:cubicBezTo>
                    <a:cubicBezTo>
                      <a:pt x="0" y="2901"/>
                      <a:pt x="98" y="2917"/>
                      <a:pt x="212" y="2917"/>
                    </a:cubicBezTo>
                    <a:cubicBezTo>
                      <a:pt x="343" y="2917"/>
                      <a:pt x="441" y="2901"/>
                      <a:pt x="441" y="2901"/>
                    </a:cubicBezTo>
                    <a:cubicBezTo>
                      <a:pt x="441" y="17"/>
                      <a:pt x="441" y="17"/>
                      <a:pt x="441" y="17"/>
                    </a:cubicBezTo>
                    <a:cubicBezTo>
                      <a:pt x="441" y="17"/>
                      <a:pt x="343" y="0"/>
                      <a:pt x="212" y="0"/>
                    </a:cubicBezTo>
                  </a:path>
                </a:pathLst>
              </a:custGeom>
              <a:solidFill>
                <a:srgbClr val="FF66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2605" name="Freeform 183"/>
              <p:cNvSpPr>
                <a:spLocks noChangeAspect="1"/>
              </p:cNvSpPr>
              <p:nvPr/>
            </p:nvSpPr>
            <p:spPr bwMode="auto">
              <a:xfrm>
                <a:off x="2863" y="2344"/>
                <a:ext cx="27" cy="180"/>
              </a:xfrm>
              <a:custGeom>
                <a:avLst/>
                <a:gdLst>
                  <a:gd name="T0" fmla="*/ 13 w 27"/>
                  <a:gd name="T1" fmla="*/ 0 h 180"/>
                  <a:gd name="T2" fmla="*/ 0 w 27"/>
                  <a:gd name="T3" fmla="*/ 2 h 180"/>
                  <a:gd name="T4" fmla="*/ 0 w 27"/>
                  <a:gd name="T5" fmla="*/ 179 h 180"/>
                  <a:gd name="T6" fmla="*/ 13 w 27"/>
                  <a:gd name="T7" fmla="*/ 180 h 180"/>
                  <a:gd name="T8" fmla="*/ 27 w 27"/>
                  <a:gd name="T9" fmla="*/ 179 h 180"/>
                  <a:gd name="T10" fmla="*/ 27 w 27"/>
                  <a:gd name="T11" fmla="*/ 2 h 180"/>
                  <a:gd name="T12" fmla="*/ 13 w 27"/>
                  <a:gd name="T13" fmla="*/ 0 h 1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180"/>
                  <a:gd name="T23" fmla="*/ 27 w 27"/>
                  <a:gd name="T24" fmla="*/ 180 h 1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180">
                    <a:moveTo>
                      <a:pt x="13" y="0"/>
                    </a:moveTo>
                    <a:cubicBezTo>
                      <a:pt x="6" y="0"/>
                      <a:pt x="0" y="2"/>
                      <a:pt x="0" y="2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0" y="179"/>
                      <a:pt x="6" y="180"/>
                      <a:pt x="13" y="180"/>
                    </a:cubicBezTo>
                    <a:cubicBezTo>
                      <a:pt x="21" y="180"/>
                      <a:pt x="27" y="179"/>
                      <a:pt x="27" y="179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1" y="0"/>
                      <a:pt x="13" y="0"/>
                    </a:cubicBezTo>
                  </a:path>
                </a:pathLst>
              </a:custGeom>
              <a:noFill/>
              <a:ln w="6350" cap="rnd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22541" name="Group 119"/>
            <p:cNvGrpSpPr>
              <a:grpSpLocks noChangeAspect="1"/>
            </p:cNvGrpSpPr>
            <p:nvPr/>
          </p:nvGrpSpPr>
          <p:grpSpPr bwMode="auto">
            <a:xfrm>
              <a:off x="2856" y="2455"/>
              <a:ext cx="43" cy="5"/>
              <a:chOff x="2863" y="2344"/>
              <a:chExt cx="27" cy="3"/>
            </a:xfrm>
          </p:grpSpPr>
          <p:sp>
            <p:nvSpPr>
              <p:cNvPr id="22602" name="Oval 180"/>
              <p:cNvSpPr>
                <a:spLocks noChangeAspect="1" noChangeArrowheads="1"/>
              </p:cNvSpPr>
              <p:nvPr/>
            </p:nvSpPr>
            <p:spPr bwMode="auto">
              <a:xfrm>
                <a:off x="2863" y="2344"/>
                <a:ext cx="27" cy="3"/>
              </a:xfrm>
              <a:prstGeom prst="ellipse">
                <a:avLst/>
              </a:prstGeom>
              <a:solidFill>
                <a:srgbClr val="FF8432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22603" name="Oval 181"/>
              <p:cNvSpPr>
                <a:spLocks noChangeAspect="1" noChangeArrowheads="1"/>
              </p:cNvSpPr>
              <p:nvPr/>
            </p:nvSpPr>
            <p:spPr bwMode="auto">
              <a:xfrm>
                <a:off x="2863" y="2344"/>
                <a:ext cx="27" cy="3"/>
              </a:xfrm>
              <a:prstGeom prst="ellipse">
                <a:avLst/>
              </a:prstGeom>
              <a:noFill/>
              <a:ln w="635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</p:grpSp>
        <p:sp>
          <p:nvSpPr>
            <p:cNvPr id="22542" name="Oval 120"/>
            <p:cNvSpPr>
              <a:spLocks noChangeAspect="1" noChangeArrowheads="1"/>
            </p:cNvSpPr>
            <p:nvPr/>
          </p:nvSpPr>
          <p:spPr bwMode="auto">
            <a:xfrm>
              <a:off x="2856" y="2455"/>
              <a:ext cx="43" cy="5"/>
            </a:xfrm>
            <a:prstGeom prst="ellips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b-NO" altLang="nb-NO"/>
            </a:p>
          </p:txBody>
        </p:sp>
        <p:grpSp>
          <p:nvGrpSpPr>
            <p:cNvPr id="22543" name="Group 121"/>
            <p:cNvGrpSpPr>
              <a:grpSpLocks noChangeAspect="1"/>
            </p:cNvGrpSpPr>
            <p:nvPr/>
          </p:nvGrpSpPr>
          <p:grpSpPr bwMode="auto">
            <a:xfrm>
              <a:off x="2819" y="2739"/>
              <a:ext cx="115" cy="154"/>
              <a:chOff x="2840" y="2521"/>
              <a:chExt cx="72" cy="96"/>
            </a:xfrm>
          </p:grpSpPr>
          <p:sp>
            <p:nvSpPr>
              <p:cNvPr id="22600" name="Freeform 178"/>
              <p:cNvSpPr>
                <a:spLocks noChangeAspect="1"/>
              </p:cNvSpPr>
              <p:nvPr/>
            </p:nvSpPr>
            <p:spPr bwMode="auto">
              <a:xfrm>
                <a:off x="2840" y="2521"/>
                <a:ext cx="72" cy="96"/>
              </a:xfrm>
              <a:custGeom>
                <a:avLst/>
                <a:gdLst>
                  <a:gd name="T0" fmla="*/ 0 w 1175"/>
                  <a:gd name="T1" fmla="*/ 0 h 1558"/>
                  <a:gd name="T2" fmla="*/ 0 w 1175"/>
                  <a:gd name="T3" fmla="*/ 0 h 1558"/>
                  <a:gd name="T4" fmla="*/ 0 w 1175"/>
                  <a:gd name="T5" fmla="*/ 0 h 1558"/>
                  <a:gd name="T6" fmla="*/ 0 w 1175"/>
                  <a:gd name="T7" fmla="*/ 0 h 1558"/>
                  <a:gd name="T8" fmla="*/ 0 w 1175"/>
                  <a:gd name="T9" fmla="*/ 0 h 1558"/>
                  <a:gd name="T10" fmla="*/ 0 w 1175"/>
                  <a:gd name="T11" fmla="*/ 0 h 1558"/>
                  <a:gd name="T12" fmla="*/ 0 w 1175"/>
                  <a:gd name="T13" fmla="*/ 0 h 15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5"/>
                  <a:gd name="T22" fmla="*/ 0 h 1558"/>
                  <a:gd name="T23" fmla="*/ 1175 w 1175"/>
                  <a:gd name="T24" fmla="*/ 1558 h 15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5" h="1558">
                    <a:moveTo>
                      <a:pt x="587" y="1558"/>
                    </a:moveTo>
                    <a:cubicBezTo>
                      <a:pt x="914" y="1558"/>
                      <a:pt x="1175" y="1510"/>
                      <a:pt x="1175" y="1445"/>
                    </a:cubicBezTo>
                    <a:cubicBezTo>
                      <a:pt x="1175" y="130"/>
                      <a:pt x="1175" y="130"/>
                      <a:pt x="1175" y="130"/>
                    </a:cubicBezTo>
                    <a:cubicBezTo>
                      <a:pt x="1175" y="65"/>
                      <a:pt x="914" y="0"/>
                      <a:pt x="587" y="0"/>
                    </a:cubicBezTo>
                    <a:cubicBezTo>
                      <a:pt x="261" y="0"/>
                      <a:pt x="0" y="65"/>
                      <a:pt x="0" y="130"/>
                    </a:cubicBezTo>
                    <a:cubicBezTo>
                      <a:pt x="0" y="1445"/>
                      <a:pt x="0" y="1445"/>
                      <a:pt x="0" y="1445"/>
                    </a:cubicBezTo>
                    <a:cubicBezTo>
                      <a:pt x="0" y="1510"/>
                      <a:pt x="261" y="1558"/>
                      <a:pt x="587" y="1558"/>
                    </a:cubicBezTo>
                  </a:path>
                </a:pathLst>
              </a:custGeom>
              <a:solidFill>
                <a:srgbClr val="969696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2601" name="Freeform 179"/>
              <p:cNvSpPr>
                <a:spLocks noChangeAspect="1"/>
              </p:cNvSpPr>
              <p:nvPr/>
            </p:nvSpPr>
            <p:spPr bwMode="auto">
              <a:xfrm>
                <a:off x="2840" y="2521"/>
                <a:ext cx="72" cy="96"/>
              </a:xfrm>
              <a:custGeom>
                <a:avLst/>
                <a:gdLst>
                  <a:gd name="T0" fmla="*/ 36 w 72"/>
                  <a:gd name="T1" fmla="*/ 96 h 96"/>
                  <a:gd name="T2" fmla="*/ 72 w 72"/>
                  <a:gd name="T3" fmla="*/ 89 h 96"/>
                  <a:gd name="T4" fmla="*/ 72 w 72"/>
                  <a:gd name="T5" fmla="*/ 8 h 96"/>
                  <a:gd name="T6" fmla="*/ 36 w 72"/>
                  <a:gd name="T7" fmla="*/ 0 h 96"/>
                  <a:gd name="T8" fmla="*/ 0 w 72"/>
                  <a:gd name="T9" fmla="*/ 8 h 96"/>
                  <a:gd name="T10" fmla="*/ 0 w 72"/>
                  <a:gd name="T11" fmla="*/ 89 h 96"/>
                  <a:gd name="T12" fmla="*/ 36 w 72"/>
                  <a:gd name="T13" fmla="*/ 96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96"/>
                  <a:gd name="T23" fmla="*/ 72 w 72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96">
                    <a:moveTo>
                      <a:pt x="36" y="96"/>
                    </a:moveTo>
                    <a:cubicBezTo>
                      <a:pt x="56" y="96"/>
                      <a:pt x="72" y="93"/>
                      <a:pt x="72" y="89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2" y="4"/>
                      <a:pt x="56" y="0"/>
                      <a:pt x="36" y="0"/>
                    </a:cubicBezTo>
                    <a:cubicBezTo>
                      <a:pt x="16" y="0"/>
                      <a:pt x="0" y="4"/>
                      <a:pt x="0" y="8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93"/>
                      <a:pt x="16" y="96"/>
                      <a:pt x="36" y="96"/>
                    </a:cubicBezTo>
                  </a:path>
                </a:pathLst>
              </a:custGeom>
              <a:noFill/>
              <a:ln w="6350" cap="rnd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22544" name="Group 122"/>
            <p:cNvGrpSpPr>
              <a:grpSpLocks noChangeAspect="1"/>
            </p:cNvGrpSpPr>
            <p:nvPr/>
          </p:nvGrpSpPr>
          <p:grpSpPr bwMode="auto">
            <a:xfrm>
              <a:off x="2850" y="2739"/>
              <a:ext cx="56" cy="72"/>
              <a:chOff x="2859" y="2521"/>
              <a:chExt cx="35" cy="45"/>
            </a:xfrm>
          </p:grpSpPr>
          <p:sp>
            <p:nvSpPr>
              <p:cNvPr id="22598" name="Freeform 176"/>
              <p:cNvSpPr>
                <a:spLocks noChangeAspect="1"/>
              </p:cNvSpPr>
              <p:nvPr/>
            </p:nvSpPr>
            <p:spPr bwMode="auto">
              <a:xfrm>
                <a:off x="2859" y="2521"/>
                <a:ext cx="35" cy="45"/>
              </a:xfrm>
              <a:custGeom>
                <a:avLst/>
                <a:gdLst>
                  <a:gd name="T0" fmla="*/ 0 w 575"/>
                  <a:gd name="T1" fmla="*/ 0 h 733"/>
                  <a:gd name="T2" fmla="*/ 0 w 575"/>
                  <a:gd name="T3" fmla="*/ 0 h 733"/>
                  <a:gd name="T4" fmla="*/ 0 w 575"/>
                  <a:gd name="T5" fmla="*/ 0 h 733"/>
                  <a:gd name="T6" fmla="*/ 0 w 575"/>
                  <a:gd name="T7" fmla="*/ 0 h 733"/>
                  <a:gd name="T8" fmla="*/ 0 w 575"/>
                  <a:gd name="T9" fmla="*/ 0 h 733"/>
                  <a:gd name="T10" fmla="*/ 0 w 575"/>
                  <a:gd name="T11" fmla="*/ 0 h 733"/>
                  <a:gd name="T12" fmla="*/ 0 w 575"/>
                  <a:gd name="T13" fmla="*/ 0 h 7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5"/>
                  <a:gd name="T22" fmla="*/ 0 h 733"/>
                  <a:gd name="T23" fmla="*/ 575 w 575"/>
                  <a:gd name="T24" fmla="*/ 733 h 7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5" h="733">
                    <a:moveTo>
                      <a:pt x="279" y="733"/>
                    </a:moveTo>
                    <a:cubicBezTo>
                      <a:pt x="444" y="733"/>
                      <a:pt x="575" y="701"/>
                      <a:pt x="575" y="652"/>
                    </a:cubicBezTo>
                    <a:cubicBezTo>
                      <a:pt x="575" y="98"/>
                      <a:pt x="575" y="98"/>
                      <a:pt x="575" y="98"/>
                    </a:cubicBezTo>
                    <a:cubicBezTo>
                      <a:pt x="575" y="49"/>
                      <a:pt x="444" y="0"/>
                      <a:pt x="279" y="0"/>
                    </a:cubicBezTo>
                    <a:cubicBezTo>
                      <a:pt x="132" y="0"/>
                      <a:pt x="0" y="49"/>
                      <a:pt x="0" y="98"/>
                    </a:cubicBezTo>
                    <a:cubicBezTo>
                      <a:pt x="0" y="652"/>
                      <a:pt x="0" y="652"/>
                      <a:pt x="0" y="652"/>
                    </a:cubicBezTo>
                    <a:cubicBezTo>
                      <a:pt x="0" y="701"/>
                      <a:pt x="132" y="733"/>
                      <a:pt x="279" y="733"/>
                    </a:cubicBezTo>
                  </a:path>
                </a:pathLst>
              </a:custGeom>
              <a:solidFill>
                <a:srgbClr val="3333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2599" name="Freeform 177"/>
              <p:cNvSpPr>
                <a:spLocks noChangeAspect="1"/>
              </p:cNvSpPr>
              <p:nvPr/>
            </p:nvSpPr>
            <p:spPr bwMode="auto">
              <a:xfrm>
                <a:off x="2859" y="2521"/>
                <a:ext cx="35" cy="45"/>
              </a:xfrm>
              <a:custGeom>
                <a:avLst/>
                <a:gdLst>
                  <a:gd name="T0" fmla="*/ 17 w 35"/>
                  <a:gd name="T1" fmla="*/ 45 h 45"/>
                  <a:gd name="T2" fmla="*/ 35 w 35"/>
                  <a:gd name="T3" fmla="*/ 40 h 45"/>
                  <a:gd name="T4" fmla="*/ 35 w 35"/>
                  <a:gd name="T5" fmla="*/ 6 h 45"/>
                  <a:gd name="T6" fmla="*/ 17 w 35"/>
                  <a:gd name="T7" fmla="*/ 0 h 45"/>
                  <a:gd name="T8" fmla="*/ 0 w 35"/>
                  <a:gd name="T9" fmla="*/ 6 h 45"/>
                  <a:gd name="T10" fmla="*/ 0 w 35"/>
                  <a:gd name="T11" fmla="*/ 40 h 45"/>
                  <a:gd name="T12" fmla="*/ 17 w 35"/>
                  <a:gd name="T13" fmla="*/ 45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45"/>
                  <a:gd name="T23" fmla="*/ 35 w 35"/>
                  <a:gd name="T24" fmla="*/ 45 h 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45">
                    <a:moveTo>
                      <a:pt x="17" y="45"/>
                    </a:moveTo>
                    <a:cubicBezTo>
                      <a:pt x="27" y="45"/>
                      <a:pt x="35" y="43"/>
                      <a:pt x="35" y="40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3"/>
                      <a:pt x="27" y="0"/>
                      <a:pt x="17" y="0"/>
                    </a:cubicBezTo>
                    <a:cubicBezTo>
                      <a:pt x="8" y="0"/>
                      <a:pt x="0" y="3"/>
                      <a:pt x="0" y="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3"/>
                      <a:pt x="8" y="45"/>
                      <a:pt x="17" y="45"/>
                    </a:cubicBezTo>
                  </a:path>
                </a:pathLst>
              </a:custGeom>
              <a:noFill/>
              <a:ln w="6350" cap="rnd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22545" name="Line 20"/>
            <p:cNvSpPr>
              <a:spLocks noChangeAspect="1" noChangeShapeType="1"/>
            </p:cNvSpPr>
            <p:nvPr/>
          </p:nvSpPr>
          <p:spPr bwMode="auto">
            <a:xfrm>
              <a:off x="2877" y="2811"/>
              <a:ext cx="0" cy="501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46" name="Line 21"/>
            <p:cNvSpPr>
              <a:spLocks noChangeAspect="1" noChangeShapeType="1"/>
            </p:cNvSpPr>
            <p:nvPr/>
          </p:nvSpPr>
          <p:spPr bwMode="auto">
            <a:xfrm>
              <a:off x="2851" y="2648"/>
              <a:ext cx="77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47" name="Line 22"/>
            <p:cNvSpPr>
              <a:spLocks noChangeAspect="1" noChangeShapeType="1"/>
            </p:cNvSpPr>
            <p:nvPr/>
          </p:nvSpPr>
          <p:spPr bwMode="auto">
            <a:xfrm>
              <a:off x="2870" y="2667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48" name="Line 23"/>
            <p:cNvSpPr>
              <a:spLocks noChangeAspect="1" noChangeShapeType="1"/>
            </p:cNvSpPr>
            <p:nvPr/>
          </p:nvSpPr>
          <p:spPr bwMode="auto">
            <a:xfrm>
              <a:off x="2870" y="2686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49" name="Line 24"/>
            <p:cNvSpPr>
              <a:spLocks noChangeAspect="1" noChangeShapeType="1"/>
            </p:cNvSpPr>
            <p:nvPr/>
          </p:nvSpPr>
          <p:spPr bwMode="auto">
            <a:xfrm>
              <a:off x="2870" y="2705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50" name="Line 25"/>
            <p:cNvSpPr>
              <a:spLocks noChangeAspect="1" noChangeShapeType="1"/>
            </p:cNvSpPr>
            <p:nvPr/>
          </p:nvSpPr>
          <p:spPr bwMode="auto">
            <a:xfrm>
              <a:off x="2870" y="2725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51" name="Line 26"/>
            <p:cNvSpPr>
              <a:spLocks noChangeAspect="1" noChangeShapeType="1"/>
            </p:cNvSpPr>
            <p:nvPr/>
          </p:nvSpPr>
          <p:spPr bwMode="auto">
            <a:xfrm>
              <a:off x="2850" y="2553"/>
              <a:ext cx="76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52" name="Line 27"/>
            <p:cNvSpPr>
              <a:spLocks noChangeAspect="1" noChangeShapeType="1"/>
            </p:cNvSpPr>
            <p:nvPr/>
          </p:nvSpPr>
          <p:spPr bwMode="auto">
            <a:xfrm>
              <a:off x="2869" y="2572"/>
              <a:ext cx="57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53" name="Line 28"/>
            <p:cNvSpPr>
              <a:spLocks noChangeAspect="1" noChangeShapeType="1"/>
            </p:cNvSpPr>
            <p:nvPr/>
          </p:nvSpPr>
          <p:spPr bwMode="auto">
            <a:xfrm>
              <a:off x="2869" y="2591"/>
              <a:ext cx="57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54" name="Line 29"/>
            <p:cNvSpPr>
              <a:spLocks noChangeAspect="1" noChangeShapeType="1"/>
            </p:cNvSpPr>
            <p:nvPr/>
          </p:nvSpPr>
          <p:spPr bwMode="auto">
            <a:xfrm>
              <a:off x="2869" y="2611"/>
              <a:ext cx="57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55" name="Line 30"/>
            <p:cNvSpPr>
              <a:spLocks noChangeAspect="1" noChangeShapeType="1"/>
            </p:cNvSpPr>
            <p:nvPr/>
          </p:nvSpPr>
          <p:spPr bwMode="auto">
            <a:xfrm>
              <a:off x="2869" y="2630"/>
              <a:ext cx="57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56" name="Line 31"/>
            <p:cNvSpPr>
              <a:spLocks noChangeAspect="1" noChangeShapeType="1"/>
            </p:cNvSpPr>
            <p:nvPr/>
          </p:nvSpPr>
          <p:spPr bwMode="auto">
            <a:xfrm>
              <a:off x="2846" y="2458"/>
              <a:ext cx="79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57" name="Line 32"/>
            <p:cNvSpPr>
              <a:spLocks noChangeAspect="1" noChangeShapeType="1"/>
            </p:cNvSpPr>
            <p:nvPr/>
          </p:nvSpPr>
          <p:spPr bwMode="auto">
            <a:xfrm>
              <a:off x="2867" y="2477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58" name="Line 33"/>
            <p:cNvSpPr>
              <a:spLocks noChangeAspect="1" noChangeShapeType="1"/>
            </p:cNvSpPr>
            <p:nvPr/>
          </p:nvSpPr>
          <p:spPr bwMode="auto">
            <a:xfrm>
              <a:off x="2867" y="2497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59" name="Line 34"/>
            <p:cNvSpPr>
              <a:spLocks noChangeAspect="1" noChangeShapeType="1"/>
            </p:cNvSpPr>
            <p:nvPr/>
          </p:nvSpPr>
          <p:spPr bwMode="auto">
            <a:xfrm>
              <a:off x="2867" y="2516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60" name="Line 35"/>
            <p:cNvSpPr>
              <a:spLocks noChangeAspect="1" noChangeShapeType="1"/>
            </p:cNvSpPr>
            <p:nvPr/>
          </p:nvSpPr>
          <p:spPr bwMode="auto">
            <a:xfrm>
              <a:off x="2867" y="2535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61" name="Line 36"/>
            <p:cNvSpPr>
              <a:spLocks noChangeAspect="1" noChangeShapeType="1"/>
            </p:cNvSpPr>
            <p:nvPr/>
          </p:nvSpPr>
          <p:spPr bwMode="auto">
            <a:xfrm>
              <a:off x="2846" y="2360"/>
              <a:ext cx="79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62" name="Line 37"/>
            <p:cNvSpPr>
              <a:spLocks noChangeAspect="1" noChangeShapeType="1"/>
            </p:cNvSpPr>
            <p:nvPr/>
          </p:nvSpPr>
          <p:spPr bwMode="auto">
            <a:xfrm>
              <a:off x="2867" y="2381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63" name="Line 38"/>
            <p:cNvSpPr>
              <a:spLocks noChangeAspect="1" noChangeShapeType="1"/>
            </p:cNvSpPr>
            <p:nvPr/>
          </p:nvSpPr>
          <p:spPr bwMode="auto">
            <a:xfrm>
              <a:off x="2867" y="2400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64" name="Line 39"/>
            <p:cNvSpPr>
              <a:spLocks noChangeAspect="1" noChangeShapeType="1"/>
            </p:cNvSpPr>
            <p:nvPr/>
          </p:nvSpPr>
          <p:spPr bwMode="auto">
            <a:xfrm>
              <a:off x="2867" y="2420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65" name="Line 40"/>
            <p:cNvSpPr>
              <a:spLocks noChangeAspect="1" noChangeShapeType="1"/>
            </p:cNvSpPr>
            <p:nvPr/>
          </p:nvSpPr>
          <p:spPr bwMode="auto">
            <a:xfrm>
              <a:off x="2867" y="2439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66" name="Line 41"/>
            <p:cNvSpPr>
              <a:spLocks noChangeAspect="1" noChangeShapeType="1"/>
            </p:cNvSpPr>
            <p:nvPr/>
          </p:nvSpPr>
          <p:spPr bwMode="auto">
            <a:xfrm>
              <a:off x="2846" y="2266"/>
              <a:ext cx="77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67" name="Line 42"/>
            <p:cNvSpPr>
              <a:spLocks noChangeAspect="1" noChangeShapeType="1"/>
            </p:cNvSpPr>
            <p:nvPr/>
          </p:nvSpPr>
          <p:spPr bwMode="auto">
            <a:xfrm>
              <a:off x="2866" y="2286"/>
              <a:ext cx="57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68" name="Line 43"/>
            <p:cNvSpPr>
              <a:spLocks noChangeAspect="1" noChangeShapeType="1"/>
            </p:cNvSpPr>
            <p:nvPr/>
          </p:nvSpPr>
          <p:spPr bwMode="auto">
            <a:xfrm>
              <a:off x="2866" y="2306"/>
              <a:ext cx="57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69" name="Line 44"/>
            <p:cNvSpPr>
              <a:spLocks noChangeAspect="1" noChangeShapeType="1"/>
            </p:cNvSpPr>
            <p:nvPr/>
          </p:nvSpPr>
          <p:spPr bwMode="auto">
            <a:xfrm>
              <a:off x="2866" y="2323"/>
              <a:ext cx="57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70" name="Line 45"/>
            <p:cNvSpPr>
              <a:spLocks noChangeAspect="1" noChangeShapeType="1"/>
            </p:cNvSpPr>
            <p:nvPr/>
          </p:nvSpPr>
          <p:spPr bwMode="auto">
            <a:xfrm>
              <a:off x="2866" y="2344"/>
              <a:ext cx="57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71" name="Line 46"/>
            <p:cNvSpPr>
              <a:spLocks noChangeAspect="1" noChangeShapeType="1"/>
            </p:cNvSpPr>
            <p:nvPr/>
          </p:nvSpPr>
          <p:spPr bwMode="auto">
            <a:xfrm>
              <a:off x="2846" y="2173"/>
              <a:ext cx="79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72" name="Line 47"/>
            <p:cNvSpPr>
              <a:spLocks noChangeAspect="1" noChangeShapeType="1"/>
            </p:cNvSpPr>
            <p:nvPr/>
          </p:nvSpPr>
          <p:spPr bwMode="auto">
            <a:xfrm>
              <a:off x="2867" y="2192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73" name="Line 48"/>
            <p:cNvSpPr>
              <a:spLocks noChangeAspect="1" noChangeShapeType="1"/>
            </p:cNvSpPr>
            <p:nvPr/>
          </p:nvSpPr>
          <p:spPr bwMode="auto">
            <a:xfrm>
              <a:off x="2867" y="2213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74" name="Line 49"/>
            <p:cNvSpPr>
              <a:spLocks noChangeAspect="1" noChangeShapeType="1"/>
            </p:cNvSpPr>
            <p:nvPr/>
          </p:nvSpPr>
          <p:spPr bwMode="auto">
            <a:xfrm>
              <a:off x="2867" y="2230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75" name="Line 50"/>
            <p:cNvSpPr>
              <a:spLocks noChangeAspect="1" noChangeShapeType="1"/>
            </p:cNvSpPr>
            <p:nvPr/>
          </p:nvSpPr>
          <p:spPr bwMode="auto">
            <a:xfrm>
              <a:off x="2867" y="2251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76" name="Line 51"/>
            <p:cNvSpPr>
              <a:spLocks noChangeAspect="1" noChangeShapeType="1"/>
            </p:cNvSpPr>
            <p:nvPr/>
          </p:nvSpPr>
          <p:spPr bwMode="auto">
            <a:xfrm>
              <a:off x="2845" y="2078"/>
              <a:ext cx="7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77" name="Line 52"/>
            <p:cNvSpPr>
              <a:spLocks noChangeAspect="1" noChangeShapeType="1"/>
            </p:cNvSpPr>
            <p:nvPr/>
          </p:nvSpPr>
          <p:spPr bwMode="auto">
            <a:xfrm>
              <a:off x="2866" y="2097"/>
              <a:ext cx="57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78" name="Line 53"/>
            <p:cNvSpPr>
              <a:spLocks noChangeAspect="1" noChangeShapeType="1"/>
            </p:cNvSpPr>
            <p:nvPr/>
          </p:nvSpPr>
          <p:spPr bwMode="auto">
            <a:xfrm>
              <a:off x="2866" y="2116"/>
              <a:ext cx="57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79" name="Line 54"/>
            <p:cNvSpPr>
              <a:spLocks noChangeAspect="1" noChangeShapeType="1"/>
            </p:cNvSpPr>
            <p:nvPr/>
          </p:nvSpPr>
          <p:spPr bwMode="auto">
            <a:xfrm>
              <a:off x="2866" y="2136"/>
              <a:ext cx="57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80" name="Line 55"/>
            <p:cNvSpPr>
              <a:spLocks noChangeAspect="1" noChangeShapeType="1"/>
            </p:cNvSpPr>
            <p:nvPr/>
          </p:nvSpPr>
          <p:spPr bwMode="auto">
            <a:xfrm>
              <a:off x="2866" y="2155"/>
              <a:ext cx="57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81" name="Line 56"/>
            <p:cNvSpPr>
              <a:spLocks noChangeAspect="1" noChangeShapeType="1"/>
            </p:cNvSpPr>
            <p:nvPr/>
          </p:nvSpPr>
          <p:spPr bwMode="auto">
            <a:xfrm>
              <a:off x="2845" y="1983"/>
              <a:ext cx="77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82" name="Line 57"/>
            <p:cNvSpPr>
              <a:spLocks noChangeAspect="1" noChangeShapeType="1"/>
            </p:cNvSpPr>
            <p:nvPr/>
          </p:nvSpPr>
          <p:spPr bwMode="auto">
            <a:xfrm>
              <a:off x="2864" y="2002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83" name="Line 58"/>
            <p:cNvSpPr>
              <a:spLocks noChangeAspect="1" noChangeShapeType="1"/>
            </p:cNvSpPr>
            <p:nvPr/>
          </p:nvSpPr>
          <p:spPr bwMode="auto">
            <a:xfrm>
              <a:off x="2864" y="2022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84" name="Line 59"/>
            <p:cNvSpPr>
              <a:spLocks noChangeAspect="1" noChangeShapeType="1"/>
            </p:cNvSpPr>
            <p:nvPr/>
          </p:nvSpPr>
          <p:spPr bwMode="auto">
            <a:xfrm>
              <a:off x="2864" y="2041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85" name="Line 60"/>
            <p:cNvSpPr>
              <a:spLocks noChangeAspect="1" noChangeShapeType="1"/>
            </p:cNvSpPr>
            <p:nvPr/>
          </p:nvSpPr>
          <p:spPr bwMode="auto">
            <a:xfrm>
              <a:off x="2864" y="2060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86" name="Line 61"/>
            <p:cNvSpPr>
              <a:spLocks noChangeAspect="1" noChangeShapeType="1"/>
            </p:cNvSpPr>
            <p:nvPr/>
          </p:nvSpPr>
          <p:spPr bwMode="auto">
            <a:xfrm>
              <a:off x="2845" y="1887"/>
              <a:ext cx="77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87" name="Line 62"/>
            <p:cNvSpPr>
              <a:spLocks noChangeAspect="1" noChangeShapeType="1"/>
            </p:cNvSpPr>
            <p:nvPr/>
          </p:nvSpPr>
          <p:spPr bwMode="auto">
            <a:xfrm>
              <a:off x="2864" y="1906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88" name="Line 63"/>
            <p:cNvSpPr>
              <a:spLocks noChangeAspect="1" noChangeShapeType="1"/>
            </p:cNvSpPr>
            <p:nvPr/>
          </p:nvSpPr>
          <p:spPr bwMode="auto">
            <a:xfrm>
              <a:off x="2864" y="1925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89" name="Line 64"/>
            <p:cNvSpPr>
              <a:spLocks noChangeAspect="1" noChangeShapeType="1"/>
            </p:cNvSpPr>
            <p:nvPr/>
          </p:nvSpPr>
          <p:spPr bwMode="auto">
            <a:xfrm>
              <a:off x="2864" y="1945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90" name="Line 65"/>
            <p:cNvSpPr>
              <a:spLocks noChangeAspect="1" noChangeShapeType="1"/>
            </p:cNvSpPr>
            <p:nvPr/>
          </p:nvSpPr>
          <p:spPr bwMode="auto">
            <a:xfrm>
              <a:off x="2864" y="1964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91" name="Line 66"/>
            <p:cNvSpPr>
              <a:spLocks noChangeAspect="1" noChangeShapeType="1"/>
            </p:cNvSpPr>
            <p:nvPr/>
          </p:nvSpPr>
          <p:spPr bwMode="auto">
            <a:xfrm>
              <a:off x="2843" y="1792"/>
              <a:ext cx="77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92" name="Line 67"/>
            <p:cNvSpPr>
              <a:spLocks noChangeAspect="1" noChangeShapeType="1"/>
            </p:cNvSpPr>
            <p:nvPr/>
          </p:nvSpPr>
          <p:spPr bwMode="auto">
            <a:xfrm>
              <a:off x="2862" y="1811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93" name="Line 68"/>
            <p:cNvSpPr>
              <a:spLocks noChangeAspect="1" noChangeShapeType="1"/>
            </p:cNvSpPr>
            <p:nvPr/>
          </p:nvSpPr>
          <p:spPr bwMode="auto">
            <a:xfrm>
              <a:off x="2862" y="1831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94" name="Line 69"/>
            <p:cNvSpPr>
              <a:spLocks noChangeAspect="1" noChangeShapeType="1"/>
            </p:cNvSpPr>
            <p:nvPr/>
          </p:nvSpPr>
          <p:spPr bwMode="auto">
            <a:xfrm>
              <a:off x="2862" y="1850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95" name="Line 70"/>
            <p:cNvSpPr>
              <a:spLocks noChangeAspect="1" noChangeShapeType="1"/>
            </p:cNvSpPr>
            <p:nvPr/>
          </p:nvSpPr>
          <p:spPr bwMode="auto">
            <a:xfrm>
              <a:off x="2862" y="1869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96" name="Freeform 174"/>
            <p:cNvSpPr>
              <a:spLocks noChangeAspect="1"/>
            </p:cNvSpPr>
            <p:nvPr/>
          </p:nvSpPr>
          <p:spPr bwMode="auto">
            <a:xfrm>
              <a:off x="2774" y="1001"/>
              <a:ext cx="205" cy="1449"/>
            </a:xfrm>
            <a:custGeom>
              <a:avLst/>
              <a:gdLst>
                <a:gd name="T0" fmla="*/ 2147483647 w 128"/>
                <a:gd name="T1" fmla="*/ 2147483647 h 903"/>
                <a:gd name="T2" fmla="*/ 2147483647 w 128"/>
                <a:gd name="T3" fmla="*/ 0 h 903"/>
                <a:gd name="T4" fmla="*/ 0 w 128"/>
                <a:gd name="T5" fmla="*/ 2147483647 h 903"/>
                <a:gd name="T6" fmla="*/ 2147483647 w 128"/>
                <a:gd name="T7" fmla="*/ 2147483647 h 903"/>
                <a:gd name="T8" fmla="*/ 2147483647 w 128"/>
                <a:gd name="T9" fmla="*/ 2147483647 h 903"/>
                <a:gd name="T10" fmla="*/ 2147483647 w 128"/>
                <a:gd name="T11" fmla="*/ 2147483647 h 903"/>
                <a:gd name="T12" fmla="*/ 2147483647 w 128"/>
                <a:gd name="T13" fmla="*/ 2147483647 h 903"/>
                <a:gd name="T14" fmla="*/ 2147483647 w 128"/>
                <a:gd name="T15" fmla="*/ 2147483647 h 903"/>
                <a:gd name="T16" fmla="*/ 2147483647 w 128"/>
                <a:gd name="T17" fmla="*/ 2147483647 h 9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8"/>
                <a:gd name="T28" fmla="*/ 0 h 903"/>
                <a:gd name="T29" fmla="*/ 128 w 128"/>
                <a:gd name="T30" fmla="*/ 903 h 9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8" h="903">
                  <a:moveTo>
                    <a:pt x="128" y="30"/>
                  </a:moveTo>
                  <a:cubicBezTo>
                    <a:pt x="128" y="13"/>
                    <a:pt x="100" y="0"/>
                    <a:pt x="64" y="0"/>
                  </a:cubicBezTo>
                  <a:cubicBezTo>
                    <a:pt x="29" y="0"/>
                    <a:pt x="0" y="13"/>
                    <a:pt x="0" y="30"/>
                  </a:cubicBezTo>
                  <a:cubicBezTo>
                    <a:pt x="0" y="45"/>
                    <a:pt x="22" y="57"/>
                    <a:pt x="52" y="59"/>
                  </a:cubicBezTo>
                  <a:cubicBezTo>
                    <a:pt x="52" y="903"/>
                    <a:pt x="52" y="903"/>
                    <a:pt x="52" y="903"/>
                  </a:cubicBezTo>
                  <a:cubicBezTo>
                    <a:pt x="52" y="903"/>
                    <a:pt x="57" y="903"/>
                    <a:pt x="64" y="903"/>
                  </a:cubicBezTo>
                  <a:cubicBezTo>
                    <a:pt x="71" y="903"/>
                    <a:pt x="77" y="903"/>
                    <a:pt x="77" y="903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106" y="57"/>
                    <a:pt x="128" y="45"/>
                    <a:pt x="128" y="30"/>
                  </a:cubicBezTo>
                </a:path>
              </a:pathLst>
            </a:custGeom>
            <a:solidFill>
              <a:srgbClr val="FFF5EE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97" name="Oval 175"/>
            <p:cNvSpPr>
              <a:spLocks noChangeAspect="1" noChangeArrowheads="1"/>
            </p:cNvSpPr>
            <p:nvPr/>
          </p:nvSpPr>
          <p:spPr bwMode="auto">
            <a:xfrm>
              <a:off x="2830" y="1516"/>
              <a:ext cx="90" cy="40"/>
            </a:xfrm>
            <a:prstGeom prst="ellips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b-NO" altLang="nb-NO"/>
            </a:p>
          </p:txBody>
        </p:sp>
      </p:grpSp>
      <p:grpSp>
        <p:nvGrpSpPr>
          <p:cNvPr id="19463" name="Group 184"/>
          <p:cNvGrpSpPr>
            <a:grpSpLocks noChangeAspect="1"/>
          </p:cNvGrpSpPr>
          <p:nvPr/>
        </p:nvGrpSpPr>
        <p:grpSpPr bwMode="auto">
          <a:xfrm rot="8419787" flipV="1">
            <a:off x="3743325" y="3632200"/>
            <a:ext cx="1566863" cy="874713"/>
            <a:chOff x="2167" y="1733"/>
            <a:chExt cx="1423" cy="957"/>
          </a:xfrm>
        </p:grpSpPr>
        <p:sp>
          <p:nvSpPr>
            <p:cNvPr id="22520" name="Freeform 185"/>
            <p:cNvSpPr>
              <a:spLocks noChangeAspect="1"/>
            </p:cNvSpPr>
            <p:nvPr/>
          </p:nvSpPr>
          <p:spPr bwMode="auto">
            <a:xfrm>
              <a:off x="2167" y="2380"/>
              <a:ext cx="506" cy="310"/>
            </a:xfrm>
            <a:custGeom>
              <a:avLst/>
              <a:gdLst>
                <a:gd name="T0" fmla="*/ 420 w 506"/>
                <a:gd name="T1" fmla="*/ 0 h 310"/>
                <a:gd name="T2" fmla="*/ 506 w 506"/>
                <a:gd name="T3" fmla="*/ 51 h 310"/>
                <a:gd name="T4" fmla="*/ 490 w 506"/>
                <a:gd name="T5" fmla="*/ 65 h 310"/>
                <a:gd name="T6" fmla="*/ 458 w 506"/>
                <a:gd name="T7" fmla="*/ 70 h 310"/>
                <a:gd name="T8" fmla="*/ 209 w 506"/>
                <a:gd name="T9" fmla="*/ 242 h 310"/>
                <a:gd name="T10" fmla="*/ 0 w 506"/>
                <a:gd name="T11" fmla="*/ 310 h 310"/>
                <a:gd name="T12" fmla="*/ 32 w 506"/>
                <a:gd name="T13" fmla="*/ 271 h 310"/>
                <a:gd name="T14" fmla="*/ 420 w 506"/>
                <a:gd name="T15" fmla="*/ 0 h 3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6"/>
                <a:gd name="T25" fmla="*/ 0 h 310"/>
                <a:gd name="T26" fmla="*/ 506 w 506"/>
                <a:gd name="T27" fmla="*/ 310 h 3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6" h="310">
                  <a:moveTo>
                    <a:pt x="420" y="0"/>
                  </a:moveTo>
                  <a:lnTo>
                    <a:pt x="506" y="51"/>
                  </a:lnTo>
                  <a:lnTo>
                    <a:pt x="490" y="65"/>
                  </a:lnTo>
                  <a:lnTo>
                    <a:pt x="458" y="70"/>
                  </a:lnTo>
                  <a:lnTo>
                    <a:pt x="209" y="242"/>
                  </a:lnTo>
                  <a:lnTo>
                    <a:pt x="0" y="310"/>
                  </a:lnTo>
                  <a:lnTo>
                    <a:pt x="32" y="271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FFF5EE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21" name="Freeform 186"/>
            <p:cNvSpPr>
              <a:spLocks noChangeAspect="1"/>
            </p:cNvSpPr>
            <p:nvPr/>
          </p:nvSpPr>
          <p:spPr bwMode="auto">
            <a:xfrm>
              <a:off x="2167" y="2380"/>
              <a:ext cx="506" cy="310"/>
            </a:xfrm>
            <a:custGeom>
              <a:avLst/>
              <a:gdLst>
                <a:gd name="T0" fmla="*/ 420 w 506"/>
                <a:gd name="T1" fmla="*/ 0 h 310"/>
                <a:gd name="T2" fmla="*/ 506 w 506"/>
                <a:gd name="T3" fmla="*/ 51 h 310"/>
                <a:gd name="T4" fmla="*/ 490 w 506"/>
                <a:gd name="T5" fmla="*/ 65 h 310"/>
                <a:gd name="T6" fmla="*/ 458 w 506"/>
                <a:gd name="T7" fmla="*/ 70 h 310"/>
                <a:gd name="T8" fmla="*/ 209 w 506"/>
                <a:gd name="T9" fmla="*/ 242 h 310"/>
                <a:gd name="T10" fmla="*/ 0 w 506"/>
                <a:gd name="T11" fmla="*/ 310 h 310"/>
                <a:gd name="T12" fmla="*/ 32 w 506"/>
                <a:gd name="T13" fmla="*/ 271 h 310"/>
                <a:gd name="T14" fmla="*/ 420 w 506"/>
                <a:gd name="T15" fmla="*/ 0 h 3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6"/>
                <a:gd name="T25" fmla="*/ 0 h 310"/>
                <a:gd name="T26" fmla="*/ 506 w 506"/>
                <a:gd name="T27" fmla="*/ 310 h 3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6" h="310">
                  <a:moveTo>
                    <a:pt x="420" y="0"/>
                  </a:moveTo>
                  <a:lnTo>
                    <a:pt x="506" y="51"/>
                  </a:lnTo>
                  <a:lnTo>
                    <a:pt x="490" y="65"/>
                  </a:lnTo>
                  <a:lnTo>
                    <a:pt x="458" y="70"/>
                  </a:lnTo>
                  <a:lnTo>
                    <a:pt x="209" y="242"/>
                  </a:lnTo>
                  <a:lnTo>
                    <a:pt x="0" y="310"/>
                  </a:lnTo>
                  <a:lnTo>
                    <a:pt x="32" y="271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FFF5EE"/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22" name="Line 10"/>
            <p:cNvSpPr>
              <a:spLocks noChangeAspect="1" noChangeShapeType="1"/>
            </p:cNvSpPr>
            <p:nvPr/>
          </p:nvSpPr>
          <p:spPr bwMode="auto">
            <a:xfrm flipV="1">
              <a:off x="2185" y="2593"/>
              <a:ext cx="230" cy="76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23" name="Freeform 188"/>
            <p:cNvSpPr>
              <a:spLocks noChangeAspect="1"/>
            </p:cNvSpPr>
            <p:nvPr/>
          </p:nvSpPr>
          <p:spPr bwMode="auto">
            <a:xfrm>
              <a:off x="2410" y="2430"/>
              <a:ext cx="170" cy="127"/>
            </a:xfrm>
            <a:custGeom>
              <a:avLst/>
              <a:gdLst>
                <a:gd name="T0" fmla="*/ 0 w 2428"/>
                <a:gd name="T1" fmla="*/ 0 h 1821"/>
                <a:gd name="T2" fmla="*/ 0 w 2428"/>
                <a:gd name="T3" fmla="*/ 0 h 1821"/>
                <a:gd name="T4" fmla="*/ 0 w 2428"/>
                <a:gd name="T5" fmla="*/ 0 h 1821"/>
                <a:gd name="T6" fmla="*/ 0 w 2428"/>
                <a:gd name="T7" fmla="*/ 0 h 1821"/>
                <a:gd name="T8" fmla="*/ 0 w 2428"/>
                <a:gd name="T9" fmla="*/ 0 h 1821"/>
                <a:gd name="T10" fmla="*/ 0 w 2428"/>
                <a:gd name="T11" fmla="*/ 0 h 1821"/>
                <a:gd name="T12" fmla="*/ 0 w 2428"/>
                <a:gd name="T13" fmla="*/ 0 h 18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28"/>
                <a:gd name="T22" fmla="*/ 0 h 1821"/>
                <a:gd name="T23" fmla="*/ 2428 w 2428"/>
                <a:gd name="T24" fmla="*/ 1821 h 18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28" h="1821">
                  <a:moveTo>
                    <a:pt x="2365" y="113"/>
                  </a:moveTo>
                  <a:cubicBezTo>
                    <a:pt x="2302" y="23"/>
                    <a:pt x="2177" y="0"/>
                    <a:pt x="2086" y="63"/>
                  </a:cubicBezTo>
                  <a:lnTo>
                    <a:pt x="113" y="1429"/>
                  </a:lnTo>
                  <a:cubicBezTo>
                    <a:pt x="23" y="1492"/>
                    <a:pt x="0" y="1617"/>
                    <a:pt x="63" y="1708"/>
                  </a:cubicBezTo>
                  <a:cubicBezTo>
                    <a:pt x="126" y="1798"/>
                    <a:pt x="250" y="1821"/>
                    <a:pt x="341" y="1758"/>
                  </a:cubicBezTo>
                  <a:lnTo>
                    <a:pt x="2314" y="392"/>
                  </a:lnTo>
                  <a:cubicBezTo>
                    <a:pt x="2405" y="329"/>
                    <a:pt x="2428" y="204"/>
                    <a:pt x="2365" y="113"/>
                  </a:cubicBezTo>
                  <a:close/>
                </a:path>
              </a:pathLst>
            </a:custGeom>
            <a:solidFill>
              <a:srgbClr val="FFF5EE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24" name="Freeform 189"/>
            <p:cNvSpPr>
              <a:spLocks noChangeAspect="1"/>
            </p:cNvSpPr>
            <p:nvPr/>
          </p:nvSpPr>
          <p:spPr bwMode="auto">
            <a:xfrm>
              <a:off x="2410" y="2430"/>
              <a:ext cx="170" cy="127"/>
            </a:xfrm>
            <a:custGeom>
              <a:avLst/>
              <a:gdLst>
                <a:gd name="T0" fmla="*/ 0 w 2428"/>
                <a:gd name="T1" fmla="*/ 0 h 1821"/>
                <a:gd name="T2" fmla="*/ 0 w 2428"/>
                <a:gd name="T3" fmla="*/ 0 h 1821"/>
                <a:gd name="T4" fmla="*/ 0 w 2428"/>
                <a:gd name="T5" fmla="*/ 0 h 1821"/>
                <a:gd name="T6" fmla="*/ 0 w 2428"/>
                <a:gd name="T7" fmla="*/ 0 h 1821"/>
                <a:gd name="T8" fmla="*/ 0 w 2428"/>
                <a:gd name="T9" fmla="*/ 0 h 1821"/>
                <a:gd name="T10" fmla="*/ 0 w 2428"/>
                <a:gd name="T11" fmla="*/ 0 h 1821"/>
                <a:gd name="T12" fmla="*/ 0 w 2428"/>
                <a:gd name="T13" fmla="*/ 0 h 18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28"/>
                <a:gd name="T22" fmla="*/ 0 h 1821"/>
                <a:gd name="T23" fmla="*/ 2428 w 2428"/>
                <a:gd name="T24" fmla="*/ 1821 h 18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28" h="1821">
                  <a:moveTo>
                    <a:pt x="2365" y="113"/>
                  </a:moveTo>
                  <a:cubicBezTo>
                    <a:pt x="2302" y="23"/>
                    <a:pt x="2177" y="0"/>
                    <a:pt x="2086" y="63"/>
                  </a:cubicBezTo>
                  <a:lnTo>
                    <a:pt x="113" y="1429"/>
                  </a:lnTo>
                  <a:cubicBezTo>
                    <a:pt x="23" y="1492"/>
                    <a:pt x="0" y="1617"/>
                    <a:pt x="63" y="1708"/>
                  </a:cubicBezTo>
                  <a:cubicBezTo>
                    <a:pt x="126" y="1798"/>
                    <a:pt x="250" y="1821"/>
                    <a:pt x="341" y="1758"/>
                  </a:cubicBezTo>
                  <a:lnTo>
                    <a:pt x="2314" y="392"/>
                  </a:lnTo>
                  <a:cubicBezTo>
                    <a:pt x="2405" y="329"/>
                    <a:pt x="2428" y="204"/>
                    <a:pt x="2365" y="113"/>
                  </a:cubicBezTo>
                  <a:close/>
                </a:path>
              </a:pathLst>
            </a:custGeom>
            <a:solidFill>
              <a:srgbClr val="FFF5EE"/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25" name="Freeform 190"/>
            <p:cNvSpPr>
              <a:spLocks noChangeAspect="1"/>
            </p:cNvSpPr>
            <p:nvPr/>
          </p:nvSpPr>
          <p:spPr bwMode="auto">
            <a:xfrm>
              <a:off x="2606" y="1733"/>
              <a:ext cx="984" cy="687"/>
            </a:xfrm>
            <a:custGeom>
              <a:avLst/>
              <a:gdLst>
                <a:gd name="T0" fmla="*/ 887 w 984"/>
                <a:gd name="T1" fmla="*/ 0 h 687"/>
                <a:gd name="T2" fmla="*/ 0 w 984"/>
                <a:gd name="T3" fmla="*/ 612 h 687"/>
                <a:gd name="T4" fmla="*/ 6 w 984"/>
                <a:gd name="T5" fmla="*/ 630 h 687"/>
                <a:gd name="T6" fmla="*/ 91 w 984"/>
                <a:gd name="T7" fmla="*/ 687 h 687"/>
                <a:gd name="T8" fmla="*/ 967 w 984"/>
                <a:gd name="T9" fmla="*/ 146 h 687"/>
                <a:gd name="T10" fmla="*/ 984 w 984"/>
                <a:gd name="T11" fmla="*/ 107 h 687"/>
                <a:gd name="T12" fmla="*/ 914 w 984"/>
                <a:gd name="T13" fmla="*/ 5 h 687"/>
                <a:gd name="T14" fmla="*/ 887 w 984"/>
                <a:gd name="T15" fmla="*/ 0 h 6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4"/>
                <a:gd name="T25" fmla="*/ 0 h 687"/>
                <a:gd name="T26" fmla="*/ 984 w 984"/>
                <a:gd name="T27" fmla="*/ 687 h 6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4" h="687">
                  <a:moveTo>
                    <a:pt x="887" y="0"/>
                  </a:moveTo>
                  <a:lnTo>
                    <a:pt x="0" y="612"/>
                  </a:lnTo>
                  <a:lnTo>
                    <a:pt x="6" y="630"/>
                  </a:lnTo>
                  <a:lnTo>
                    <a:pt x="91" y="687"/>
                  </a:lnTo>
                  <a:lnTo>
                    <a:pt x="967" y="146"/>
                  </a:lnTo>
                  <a:lnTo>
                    <a:pt x="984" y="107"/>
                  </a:lnTo>
                  <a:lnTo>
                    <a:pt x="914" y="5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FFF5EE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26" name="Freeform 191"/>
            <p:cNvSpPr>
              <a:spLocks noChangeAspect="1"/>
            </p:cNvSpPr>
            <p:nvPr/>
          </p:nvSpPr>
          <p:spPr bwMode="auto">
            <a:xfrm>
              <a:off x="2606" y="1733"/>
              <a:ext cx="984" cy="687"/>
            </a:xfrm>
            <a:custGeom>
              <a:avLst/>
              <a:gdLst>
                <a:gd name="T0" fmla="*/ 887 w 984"/>
                <a:gd name="T1" fmla="*/ 0 h 687"/>
                <a:gd name="T2" fmla="*/ 0 w 984"/>
                <a:gd name="T3" fmla="*/ 612 h 687"/>
                <a:gd name="T4" fmla="*/ 6 w 984"/>
                <a:gd name="T5" fmla="*/ 630 h 687"/>
                <a:gd name="T6" fmla="*/ 91 w 984"/>
                <a:gd name="T7" fmla="*/ 687 h 687"/>
                <a:gd name="T8" fmla="*/ 967 w 984"/>
                <a:gd name="T9" fmla="*/ 146 h 687"/>
                <a:gd name="T10" fmla="*/ 984 w 984"/>
                <a:gd name="T11" fmla="*/ 107 h 687"/>
                <a:gd name="T12" fmla="*/ 914 w 984"/>
                <a:gd name="T13" fmla="*/ 5 h 687"/>
                <a:gd name="T14" fmla="*/ 887 w 984"/>
                <a:gd name="T15" fmla="*/ 0 h 6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84"/>
                <a:gd name="T25" fmla="*/ 0 h 687"/>
                <a:gd name="T26" fmla="*/ 984 w 984"/>
                <a:gd name="T27" fmla="*/ 687 h 6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84" h="687">
                  <a:moveTo>
                    <a:pt x="887" y="0"/>
                  </a:moveTo>
                  <a:lnTo>
                    <a:pt x="0" y="612"/>
                  </a:lnTo>
                  <a:lnTo>
                    <a:pt x="6" y="630"/>
                  </a:lnTo>
                  <a:lnTo>
                    <a:pt x="91" y="687"/>
                  </a:lnTo>
                  <a:lnTo>
                    <a:pt x="967" y="146"/>
                  </a:lnTo>
                  <a:lnTo>
                    <a:pt x="984" y="107"/>
                  </a:lnTo>
                  <a:lnTo>
                    <a:pt x="914" y="5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FFF5EE"/>
            </a:solidFill>
            <a:ln w="635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22527" name="Line 17"/>
            <p:cNvSpPr>
              <a:spLocks noChangeAspect="1" noChangeShapeType="1"/>
            </p:cNvSpPr>
            <p:nvPr/>
          </p:nvSpPr>
          <p:spPr bwMode="auto">
            <a:xfrm flipH="1">
              <a:off x="2598" y="2370"/>
              <a:ext cx="23" cy="16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28" name="Line 18"/>
            <p:cNvSpPr>
              <a:spLocks noChangeAspect="1" noChangeShapeType="1"/>
            </p:cNvSpPr>
            <p:nvPr/>
          </p:nvSpPr>
          <p:spPr bwMode="auto">
            <a:xfrm flipH="1">
              <a:off x="2650" y="2402"/>
              <a:ext cx="23" cy="16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29" name="Line 19"/>
            <p:cNvSpPr>
              <a:spLocks noChangeAspect="1" noChangeShapeType="1"/>
            </p:cNvSpPr>
            <p:nvPr/>
          </p:nvSpPr>
          <p:spPr bwMode="auto">
            <a:xfrm flipH="1">
              <a:off x="2739" y="2233"/>
              <a:ext cx="28" cy="156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30" name="Line 20"/>
            <p:cNvSpPr>
              <a:spLocks noChangeAspect="1" noChangeShapeType="1"/>
            </p:cNvSpPr>
            <p:nvPr/>
          </p:nvSpPr>
          <p:spPr bwMode="auto">
            <a:xfrm flipH="1">
              <a:off x="2758" y="2218"/>
              <a:ext cx="32" cy="164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31" name="Line 21"/>
            <p:cNvSpPr>
              <a:spLocks noChangeAspect="1" noChangeShapeType="1"/>
            </p:cNvSpPr>
            <p:nvPr/>
          </p:nvSpPr>
          <p:spPr bwMode="auto">
            <a:xfrm flipH="1">
              <a:off x="2779" y="2202"/>
              <a:ext cx="33" cy="166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32" name="Line 22"/>
            <p:cNvSpPr>
              <a:spLocks noChangeAspect="1" noChangeShapeType="1"/>
            </p:cNvSpPr>
            <p:nvPr/>
          </p:nvSpPr>
          <p:spPr bwMode="auto">
            <a:xfrm flipH="1">
              <a:off x="2874" y="2139"/>
              <a:ext cx="30" cy="169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33" name="Line 23"/>
            <p:cNvSpPr>
              <a:spLocks noChangeAspect="1" noChangeShapeType="1"/>
            </p:cNvSpPr>
            <p:nvPr/>
          </p:nvSpPr>
          <p:spPr bwMode="auto">
            <a:xfrm flipH="1">
              <a:off x="2851" y="2154"/>
              <a:ext cx="30" cy="17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34" name="Line 24"/>
            <p:cNvSpPr>
              <a:spLocks noChangeAspect="1" noChangeShapeType="1"/>
            </p:cNvSpPr>
            <p:nvPr/>
          </p:nvSpPr>
          <p:spPr bwMode="auto">
            <a:xfrm flipH="1">
              <a:off x="2827" y="2170"/>
              <a:ext cx="31" cy="168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35" name="Line 25"/>
            <p:cNvSpPr>
              <a:spLocks noChangeAspect="1" noChangeShapeType="1"/>
            </p:cNvSpPr>
            <p:nvPr/>
          </p:nvSpPr>
          <p:spPr bwMode="auto">
            <a:xfrm flipH="1">
              <a:off x="2803" y="2187"/>
              <a:ext cx="32" cy="166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36" name="Line 26"/>
            <p:cNvSpPr>
              <a:spLocks noChangeAspect="1" noChangeShapeType="1"/>
            </p:cNvSpPr>
            <p:nvPr/>
          </p:nvSpPr>
          <p:spPr bwMode="auto">
            <a:xfrm flipH="1">
              <a:off x="2941" y="2091"/>
              <a:ext cx="32" cy="178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37" name="Line 27"/>
            <p:cNvSpPr>
              <a:spLocks noChangeAspect="1" noChangeShapeType="1"/>
            </p:cNvSpPr>
            <p:nvPr/>
          </p:nvSpPr>
          <p:spPr bwMode="auto">
            <a:xfrm flipH="1">
              <a:off x="2918" y="2107"/>
              <a:ext cx="32" cy="175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2538" name="Line 28"/>
            <p:cNvSpPr>
              <a:spLocks noChangeAspect="1" noChangeShapeType="1"/>
            </p:cNvSpPr>
            <p:nvPr/>
          </p:nvSpPr>
          <p:spPr bwMode="auto">
            <a:xfrm flipH="1">
              <a:off x="2896" y="2122"/>
              <a:ext cx="32" cy="173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grpSp>
        <p:nvGrpSpPr>
          <p:cNvPr id="19464" name="Group 204"/>
          <p:cNvGrpSpPr>
            <a:grpSpLocks noChangeAspect="1"/>
          </p:cNvGrpSpPr>
          <p:nvPr/>
        </p:nvGrpSpPr>
        <p:grpSpPr bwMode="auto">
          <a:xfrm rot="-5400000">
            <a:off x="7086600" y="3751263"/>
            <a:ext cx="623888" cy="1706562"/>
            <a:chOff x="4720" y="192"/>
            <a:chExt cx="858" cy="2163"/>
          </a:xfrm>
        </p:grpSpPr>
        <p:grpSp>
          <p:nvGrpSpPr>
            <p:cNvPr id="21645" name="Group 205"/>
            <p:cNvGrpSpPr>
              <a:grpSpLocks noChangeAspect="1"/>
            </p:cNvGrpSpPr>
            <p:nvPr/>
          </p:nvGrpSpPr>
          <p:grpSpPr bwMode="auto">
            <a:xfrm>
              <a:off x="4755" y="192"/>
              <a:ext cx="684" cy="480"/>
              <a:chOff x="4773" y="192"/>
              <a:chExt cx="684" cy="480"/>
            </a:xfrm>
          </p:grpSpPr>
          <p:sp>
            <p:nvSpPr>
              <p:cNvPr id="22511" name="Freeform 1071"/>
              <p:cNvSpPr>
                <a:spLocks noChangeAspect="1"/>
              </p:cNvSpPr>
              <p:nvPr/>
            </p:nvSpPr>
            <p:spPr bwMode="auto">
              <a:xfrm>
                <a:off x="4773" y="576"/>
                <a:ext cx="96" cy="96"/>
              </a:xfrm>
              <a:custGeom>
                <a:avLst/>
                <a:gdLst>
                  <a:gd name="T0" fmla="*/ 0 w 96"/>
                  <a:gd name="T1" fmla="*/ 96 h 96"/>
                  <a:gd name="T2" fmla="*/ 0 w 96"/>
                  <a:gd name="T3" fmla="*/ 0 h 96"/>
                  <a:gd name="T4" fmla="*/ 96 w 96"/>
                  <a:gd name="T5" fmla="*/ 0 h 96"/>
                  <a:gd name="T6" fmla="*/ 96 w 96"/>
                  <a:gd name="T7" fmla="*/ 96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96"/>
                  <a:gd name="T14" fmla="*/ 96 w 96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96">
                    <a:moveTo>
                      <a:pt x="0" y="96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</a:path>
                </a:pathLst>
              </a:custGeom>
              <a:noFill/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2512" name="Freeform 1072"/>
              <p:cNvSpPr>
                <a:spLocks noChangeAspect="1"/>
              </p:cNvSpPr>
              <p:nvPr/>
            </p:nvSpPr>
            <p:spPr bwMode="auto">
              <a:xfrm>
                <a:off x="4819" y="480"/>
                <a:ext cx="115" cy="192"/>
              </a:xfrm>
              <a:custGeom>
                <a:avLst/>
                <a:gdLst>
                  <a:gd name="T0" fmla="*/ 0 w 96"/>
                  <a:gd name="T1" fmla="*/ 96 h 192"/>
                  <a:gd name="T2" fmla="*/ 0 w 96"/>
                  <a:gd name="T3" fmla="*/ 0 h 192"/>
                  <a:gd name="T4" fmla="*/ 12602 w 96"/>
                  <a:gd name="T5" fmla="*/ 0 h 192"/>
                  <a:gd name="T6" fmla="*/ 12602 w 96"/>
                  <a:gd name="T7" fmla="*/ 192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192"/>
                  <a:gd name="T14" fmla="*/ 96 w 96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192">
                    <a:moveTo>
                      <a:pt x="0" y="96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192"/>
                    </a:lnTo>
                  </a:path>
                </a:pathLst>
              </a:custGeom>
              <a:noFill/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2513" name="Freeform 1073"/>
              <p:cNvSpPr>
                <a:spLocks noChangeAspect="1"/>
              </p:cNvSpPr>
              <p:nvPr/>
            </p:nvSpPr>
            <p:spPr bwMode="auto">
              <a:xfrm>
                <a:off x="5361" y="576"/>
                <a:ext cx="96" cy="96"/>
              </a:xfrm>
              <a:custGeom>
                <a:avLst/>
                <a:gdLst>
                  <a:gd name="T0" fmla="*/ 0 w 96"/>
                  <a:gd name="T1" fmla="*/ 96 h 96"/>
                  <a:gd name="T2" fmla="*/ 0 w 96"/>
                  <a:gd name="T3" fmla="*/ 0 h 96"/>
                  <a:gd name="T4" fmla="*/ 96 w 96"/>
                  <a:gd name="T5" fmla="*/ 0 h 96"/>
                  <a:gd name="T6" fmla="*/ 96 w 96"/>
                  <a:gd name="T7" fmla="*/ 96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96"/>
                  <a:gd name="T14" fmla="*/ 96 w 96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96">
                    <a:moveTo>
                      <a:pt x="0" y="96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</a:path>
                </a:pathLst>
              </a:custGeom>
              <a:noFill/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2514" name="Freeform 1074"/>
              <p:cNvSpPr>
                <a:spLocks noChangeAspect="1"/>
              </p:cNvSpPr>
              <p:nvPr/>
            </p:nvSpPr>
            <p:spPr bwMode="auto">
              <a:xfrm flipH="1">
                <a:off x="5288" y="480"/>
                <a:ext cx="115" cy="192"/>
              </a:xfrm>
              <a:custGeom>
                <a:avLst/>
                <a:gdLst>
                  <a:gd name="T0" fmla="*/ 0 w 96"/>
                  <a:gd name="T1" fmla="*/ 96 h 192"/>
                  <a:gd name="T2" fmla="*/ 0 w 96"/>
                  <a:gd name="T3" fmla="*/ 0 h 192"/>
                  <a:gd name="T4" fmla="*/ 12602 w 96"/>
                  <a:gd name="T5" fmla="*/ 0 h 192"/>
                  <a:gd name="T6" fmla="*/ 12602 w 96"/>
                  <a:gd name="T7" fmla="*/ 192 h 1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192"/>
                  <a:gd name="T14" fmla="*/ 96 w 96"/>
                  <a:gd name="T15" fmla="*/ 192 h 1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192">
                    <a:moveTo>
                      <a:pt x="0" y="96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192"/>
                    </a:lnTo>
                  </a:path>
                </a:pathLst>
              </a:custGeom>
              <a:noFill/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2515" name="Freeform 1075"/>
              <p:cNvSpPr>
                <a:spLocks noChangeAspect="1"/>
              </p:cNvSpPr>
              <p:nvPr/>
            </p:nvSpPr>
            <p:spPr bwMode="auto">
              <a:xfrm>
                <a:off x="5117" y="528"/>
                <a:ext cx="96" cy="144"/>
              </a:xfrm>
              <a:custGeom>
                <a:avLst/>
                <a:gdLst>
                  <a:gd name="T0" fmla="*/ 0 w 96"/>
                  <a:gd name="T1" fmla="*/ 5458656 h 96"/>
                  <a:gd name="T2" fmla="*/ 0 w 96"/>
                  <a:gd name="T3" fmla="*/ 0 h 96"/>
                  <a:gd name="T4" fmla="*/ 96 w 96"/>
                  <a:gd name="T5" fmla="*/ 0 h 96"/>
                  <a:gd name="T6" fmla="*/ 96 w 96"/>
                  <a:gd name="T7" fmla="*/ 5458656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96"/>
                  <a:gd name="T14" fmla="*/ 96 w 96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96">
                    <a:moveTo>
                      <a:pt x="0" y="96"/>
                    </a:moveTo>
                    <a:lnTo>
                      <a:pt x="0" y="0"/>
                    </a:lnTo>
                    <a:lnTo>
                      <a:pt x="96" y="0"/>
                    </a:lnTo>
                    <a:lnTo>
                      <a:pt x="96" y="96"/>
                    </a:lnTo>
                  </a:path>
                </a:pathLst>
              </a:custGeom>
              <a:noFill/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2516" name="Freeform 1076"/>
              <p:cNvSpPr>
                <a:spLocks noChangeAspect="1"/>
              </p:cNvSpPr>
              <p:nvPr/>
            </p:nvSpPr>
            <p:spPr bwMode="auto">
              <a:xfrm>
                <a:off x="5037" y="432"/>
                <a:ext cx="132" cy="240"/>
              </a:xfrm>
              <a:custGeom>
                <a:avLst/>
                <a:gdLst>
                  <a:gd name="T0" fmla="*/ 0 w 144"/>
                  <a:gd name="T1" fmla="*/ 240 h 240"/>
                  <a:gd name="T2" fmla="*/ 0 w 144"/>
                  <a:gd name="T3" fmla="*/ 0 h 240"/>
                  <a:gd name="T4" fmla="*/ 14 w 144"/>
                  <a:gd name="T5" fmla="*/ 0 h 240"/>
                  <a:gd name="T6" fmla="*/ 14 w 144"/>
                  <a:gd name="T7" fmla="*/ 96 h 2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4"/>
                  <a:gd name="T13" fmla="*/ 0 h 240"/>
                  <a:gd name="T14" fmla="*/ 144 w 144"/>
                  <a:gd name="T15" fmla="*/ 240 h 2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4" h="240">
                    <a:moveTo>
                      <a:pt x="0" y="240"/>
                    </a:moveTo>
                    <a:lnTo>
                      <a:pt x="0" y="0"/>
                    </a:lnTo>
                    <a:lnTo>
                      <a:pt x="144" y="0"/>
                    </a:lnTo>
                    <a:lnTo>
                      <a:pt x="144" y="96"/>
                    </a:lnTo>
                  </a:path>
                </a:pathLst>
              </a:custGeom>
              <a:noFill/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2517" name="Freeform 1077"/>
              <p:cNvSpPr>
                <a:spLocks noChangeAspect="1"/>
              </p:cNvSpPr>
              <p:nvPr/>
            </p:nvSpPr>
            <p:spPr bwMode="auto">
              <a:xfrm>
                <a:off x="5101" y="336"/>
                <a:ext cx="242" cy="144"/>
              </a:xfrm>
              <a:custGeom>
                <a:avLst/>
                <a:gdLst>
                  <a:gd name="T0" fmla="*/ 0 w 240"/>
                  <a:gd name="T1" fmla="*/ 96 h 144"/>
                  <a:gd name="T2" fmla="*/ 0 w 240"/>
                  <a:gd name="T3" fmla="*/ 0 h 144"/>
                  <a:gd name="T4" fmla="*/ 294 w 240"/>
                  <a:gd name="T5" fmla="*/ 0 h 144"/>
                  <a:gd name="T6" fmla="*/ 294 w 240"/>
                  <a:gd name="T7" fmla="*/ 144 h 1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0"/>
                  <a:gd name="T13" fmla="*/ 0 h 144"/>
                  <a:gd name="T14" fmla="*/ 240 w 240"/>
                  <a:gd name="T15" fmla="*/ 144 h 1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0" h="144">
                    <a:moveTo>
                      <a:pt x="0" y="96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144"/>
                    </a:lnTo>
                  </a:path>
                </a:pathLst>
              </a:custGeom>
              <a:noFill/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2518" name="Freeform 1078"/>
              <p:cNvSpPr>
                <a:spLocks noChangeAspect="1"/>
              </p:cNvSpPr>
              <p:nvPr/>
            </p:nvSpPr>
            <p:spPr bwMode="auto">
              <a:xfrm>
                <a:off x="4873" y="240"/>
                <a:ext cx="345" cy="240"/>
              </a:xfrm>
              <a:custGeom>
                <a:avLst/>
                <a:gdLst>
                  <a:gd name="T0" fmla="*/ 0 w 336"/>
                  <a:gd name="T1" fmla="*/ 240 h 240"/>
                  <a:gd name="T2" fmla="*/ 0 w 336"/>
                  <a:gd name="T3" fmla="*/ 0 h 240"/>
                  <a:gd name="T4" fmla="*/ 684 w 336"/>
                  <a:gd name="T5" fmla="*/ 0 h 240"/>
                  <a:gd name="T6" fmla="*/ 684 w 336"/>
                  <a:gd name="T7" fmla="*/ 96 h 2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6"/>
                  <a:gd name="T13" fmla="*/ 0 h 240"/>
                  <a:gd name="T14" fmla="*/ 336 w 336"/>
                  <a:gd name="T15" fmla="*/ 240 h 2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6" h="240">
                    <a:moveTo>
                      <a:pt x="0" y="240"/>
                    </a:moveTo>
                    <a:lnTo>
                      <a:pt x="0" y="0"/>
                    </a:lnTo>
                    <a:lnTo>
                      <a:pt x="336" y="0"/>
                    </a:lnTo>
                    <a:lnTo>
                      <a:pt x="336" y="96"/>
                    </a:lnTo>
                  </a:path>
                </a:pathLst>
              </a:custGeom>
              <a:noFill/>
              <a:ln w="63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2519" name="Line 15"/>
              <p:cNvSpPr>
                <a:spLocks noChangeAspect="1" noChangeShapeType="1"/>
              </p:cNvSpPr>
              <p:nvPr/>
            </p:nvSpPr>
            <p:spPr bwMode="auto">
              <a:xfrm flipV="1">
                <a:off x="5040" y="192"/>
                <a:ext cx="0" cy="4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21646" name="Group 206"/>
            <p:cNvGrpSpPr>
              <a:grpSpLocks noChangeAspect="1"/>
            </p:cNvGrpSpPr>
            <p:nvPr/>
          </p:nvGrpSpPr>
          <p:grpSpPr bwMode="auto">
            <a:xfrm>
              <a:off x="4720" y="648"/>
              <a:ext cx="772" cy="1707"/>
              <a:chOff x="4738" y="648"/>
              <a:chExt cx="772" cy="1707"/>
            </a:xfrm>
          </p:grpSpPr>
          <p:grpSp>
            <p:nvGrpSpPr>
              <p:cNvPr id="21718" name="Group 278"/>
              <p:cNvGrpSpPr>
                <a:grpSpLocks noChangeAspect="1"/>
              </p:cNvGrpSpPr>
              <p:nvPr/>
            </p:nvGrpSpPr>
            <p:grpSpPr bwMode="auto">
              <a:xfrm flipV="1">
                <a:off x="5336" y="648"/>
                <a:ext cx="86" cy="1671"/>
                <a:chOff x="1595" y="1727"/>
                <a:chExt cx="58" cy="1497"/>
              </a:xfrm>
            </p:grpSpPr>
            <p:sp>
              <p:nvSpPr>
                <p:cNvPr id="22424" name="Rectangle 984"/>
                <p:cNvSpPr>
                  <a:spLocks noChangeAspect="1" noChangeArrowheads="1"/>
                </p:cNvSpPr>
                <p:nvPr/>
              </p:nvSpPr>
              <p:spPr bwMode="auto">
                <a:xfrm>
                  <a:off x="1595" y="2450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25" name="Rectangle 985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595" y="2484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26" name="Rectangle 986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595" y="2552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27" name="Rectangle 987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595" y="2501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28" name="Rectangle 988"/>
                <p:cNvSpPr>
                  <a:spLocks noChangeAspect="1" noChangeArrowheads="1"/>
                </p:cNvSpPr>
                <p:nvPr/>
              </p:nvSpPr>
              <p:spPr bwMode="auto">
                <a:xfrm>
                  <a:off x="1595" y="2534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29" name="Rectangle 989"/>
                <p:cNvSpPr>
                  <a:spLocks noChangeAspect="1" noChangeArrowheads="1"/>
                </p:cNvSpPr>
                <p:nvPr/>
              </p:nvSpPr>
              <p:spPr bwMode="auto">
                <a:xfrm>
                  <a:off x="1595" y="2518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30" name="Rectangle 990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595" y="2605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31" name="Rectangle 991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595" y="2570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32" name="Rectangle 99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595" y="2588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33" name="Rectangle 993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595" y="2467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34" name="Rectangle 994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595" y="2673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35" name="Rectangle 995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595" y="2691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36" name="Rectangle 996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595" y="2709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37" name="Rectangle 997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595" y="2622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38" name="Rectangle 998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595" y="2657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39" name="Rectangle 999"/>
                <p:cNvSpPr>
                  <a:spLocks noChangeAspect="1" noChangeArrowheads="1"/>
                </p:cNvSpPr>
                <p:nvPr/>
              </p:nvSpPr>
              <p:spPr bwMode="auto">
                <a:xfrm>
                  <a:off x="1595" y="2640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40" name="Rectangle 1000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595" y="2380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41" name="Rectangle 1001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595" y="2398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42" name="Rectangle 1002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595" y="2415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43" name="Rectangle 100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595" y="2432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44" name="Rectangle 1004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595" y="3206"/>
                  <a:ext cx="58" cy="1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45" name="Rectangle 1005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595" y="1779"/>
                  <a:ext cx="58" cy="18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46" name="Rectangle 1006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595" y="3190"/>
                  <a:ext cx="58" cy="1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47" name="Rectangle 1007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595" y="2242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48" name="Rectangle 1008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595" y="2208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49" name="Rectangle 100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595" y="2225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50" name="Rectangle 1010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595" y="2139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51" name="Rectangle 1011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595" y="2156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52" name="Rectangle 101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595" y="2174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53" name="Rectangle 101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595" y="2192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54" name="Rectangle 1014"/>
                <p:cNvSpPr>
                  <a:spLocks noChangeAspect="1" noChangeArrowheads="1"/>
                </p:cNvSpPr>
                <p:nvPr/>
              </p:nvSpPr>
              <p:spPr bwMode="auto">
                <a:xfrm>
                  <a:off x="1595" y="1933"/>
                  <a:ext cx="58" cy="17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55" name="Rectangle 1015"/>
                <p:cNvSpPr>
                  <a:spLocks noChangeAspect="1" noChangeArrowheads="1"/>
                </p:cNvSpPr>
                <p:nvPr/>
              </p:nvSpPr>
              <p:spPr bwMode="auto">
                <a:xfrm>
                  <a:off x="1595" y="1865"/>
                  <a:ext cx="58" cy="1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56" name="Rectangle 1016"/>
                <p:cNvSpPr>
                  <a:spLocks noChangeAspect="1" noChangeArrowheads="1"/>
                </p:cNvSpPr>
                <p:nvPr/>
              </p:nvSpPr>
              <p:spPr bwMode="auto">
                <a:xfrm>
                  <a:off x="1595" y="1848"/>
                  <a:ext cx="58" cy="1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57" name="Rectangle 1017"/>
                <p:cNvSpPr>
                  <a:spLocks noChangeAspect="1" noChangeArrowheads="1"/>
                </p:cNvSpPr>
                <p:nvPr/>
              </p:nvSpPr>
              <p:spPr bwMode="auto">
                <a:xfrm>
                  <a:off x="1595" y="1900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58" name="Rectangle 1018"/>
                <p:cNvSpPr>
                  <a:spLocks noChangeAspect="1" noChangeArrowheads="1"/>
                </p:cNvSpPr>
                <p:nvPr/>
              </p:nvSpPr>
              <p:spPr bwMode="auto">
                <a:xfrm>
                  <a:off x="1595" y="1917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59" name="Rectangle 1019"/>
                <p:cNvSpPr>
                  <a:spLocks noChangeAspect="1" noChangeArrowheads="1"/>
                </p:cNvSpPr>
                <p:nvPr/>
              </p:nvSpPr>
              <p:spPr bwMode="auto">
                <a:xfrm>
                  <a:off x="1595" y="1883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60" name="Rectangle 1020"/>
                <p:cNvSpPr>
                  <a:spLocks noChangeAspect="1" noChangeArrowheads="1"/>
                </p:cNvSpPr>
                <p:nvPr/>
              </p:nvSpPr>
              <p:spPr bwMode="auto">
                <a:xfrm>
                  <a:off x="1595" y="1950"/>
                  <a:ext cx="58" cy="18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61" name="Rectangle 1021"/>
                <p:cNvSpPr>
                  <a:spLocks noChangeAspect="1" noChangeArrowheads="1"/>
                </p:cNvSpPr>
                <p:nvPr/>
              </p:nvSpPr>
              <p:spPr bwMode="auto">
                <a:xfrm>
                  <a:off x="1595" y="1968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62" name="Rectangle 102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595" y="1745"/>
                  <a:ext cx="58" cy="17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63" name="Rectangle 102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595" y="1831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64" name="Rectangle 1024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595" y="1813"/>
                  <a:ext cx="58" cy="18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65" name="Rectangle 1025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595" y="1762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66" name="Rectangle 1026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595" y="1796"/>
                  <a:ext cx="58" cy="17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67" name="Rectangle 1027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595" y="1727"/>
                  <a:ext cx="58" cy="18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68" name="Rectangle 1028"/>
                <p:cNvSpPr>
                  <a:spLocks noChangeAspect="1" noChangeArrowheads="1"/>
                </p:cNvSpPr>
                <p:nvPr/>
              </p:nvSpPr>
              <p:spPr bwMode="auto">
                <a:xfrm>
                  <a:off x="1595" y="2122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69" name="Rectangle 1029"/>
                <p:cNvSpPr>
                  <a:spLocks noChangeAspect="1" noChangeArrowheads="1"/>
                </p:cNvSpPr>
                <p:nvPr/>
              </p:nvSpPr>
              <p:spPr bwMode="auto">
                <a:xfrm>
                  <a:off x="1595" y="2105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70" name="Rectangle 1030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595" y="1985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71" name="Rectangle 1031"/>
                <p:cNvSpPr>
                  <a:spLocks noChangeAspect="1" noChangeArrowheads="1"/>
                </p:cNvSpPr>
                <p:nvPr/>
              </p:nvSpPr>
              <p:spPr bwMode="auto">
                <a:xfrm>
                  <a:off x="1595" y="2036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72" name="Rectangle 1032"/>
                <p:cNvSpPr>
                  <a:spLocks noChangeAspect="1" noChangeArrowheads="1"/>
                </p:cNvSpPr>
                <p:nvPr/>
              </p:nvSpPr>
              <p:spPr bwMode="auto">
                <a:xfrm>
                  <a:off x="1595" y="2018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73" name="Rectangle 1033"/>
                <p:cNvSpPr>
                  <a:spLocks noChangeAspect="1" noChangeArrowheads="1"/>
                </p:cNvSpPr>
                <p:nvPr/>
              </p:nvSpPr>
              <p:spPr bwMode="auto">
                <a:xfrm>
                  <a:off x="1595" y="2001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74" name="Rectangle 1034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595" y="2054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75" name="Rectangle 1035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595" y="2070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76" name="Rectangle 1036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595" y="2087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77" name="Rectangle 1037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595" y="2260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78" name="Rectangle 1038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595" y="2277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79" name="Rectangle 1039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595" y="2294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80" name="Rectangle 1040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595" y="2311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81" name="Rectangle 1041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595" y="2328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82" name="Rectangle 1042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595" y="2344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83" name="Rectangle 1043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595" y="2362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84" name="Rectangle 1044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595" y="3069"/>
                  <a:ext cx="58" cy="1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85" name="Rectangle 1045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595" y="2984"/>
                  <a:ext cx="58" cy="1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86" name="Rectangle 1046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595" y="3035"/>
                  <a:ext cx="58" cy="1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87" name="Rectangle 1047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595" y="3001"/>
                  <a:ext cx="58" cy="1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88" name="Rectangle 1048"/>
                <p:cNvSpPr>
                  <a:spLocks noChangeAspect="1" noChangeArrowheads="1"/>
                </p:cNvSpPr>
                <p:nvPr/>
              </p:nvSpPr>
              <p:spPr bwMode="auto">
                <a:xfrm>
                  <a:off x="1595" y="2761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89" name="Rectangle 104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595" y="3052"/>
                  <a:ext cx="58" cy="17"/>
                </a:xfrm>
                <a:prstGeom prst="rect">
                  <a:avLst/>
                </a:prstGeom>
                <a:solidFill>
                  <a:srgbClr val="FF0B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90" name="Rectangle 1050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595" y="3172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91" name="Rectangle 1051"/>
                <p:cNvSpPr>
                  <a:spLocks noChangeAspect="1" noChangeArrowheads="1"/>
                </p:cNvSpPr>
                <p:nvPr/>
              </p:nvSpPr>
              <p:spPr bwMode="auto">
                <a:xfrm>
                  <a:off x="1595" y="2743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92" name="Rectangle 1052"/>
                <p:cNvSpPr>
                  <a:spLocks noChangeAspect="1" noChangeArrowheads="1"/>
                </p:cNvSpPr>
                <p:nvPr/>
              </p:nvSpPr>
              <p:spPr bwMode="auto">
                <a:xfrm>
                  <a:off x="1595" y="3018"/>
                  <a:ext cx="58" cy="17"/>
                </a:xfrm>
                <a:prstGeom prst="rect">
                  <a:avLst/>
                </a:prstGeom>
                <a:solidFill>
                  <a:srgbClr val="FF0B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93" name="Rectangle 1053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595" y="2778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94" name="Rectangle 1054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595" y="2726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95" name="Rectangle 1055"/>
                <p:cNvSpPr>
                  <a:spLocks noChangeAspect="1" noChangeArrowheads="1"/>
                </p:cNvSpPr>
                <p:nvPr/>
              </p:nvSpPr>
              <p:spPr bwMode="auto">
                <a:xfrm>
                  <a:off x="1595" y="3085"/>
                  <a:ext cx="58" cy="1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96" name="Rectangle 1056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595" y="3103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97" name="Rectangle 1057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595" y="3120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98" name="Rectangle 1058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595" y="3138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99" name="Rectangle 1059"/>
                <p:cNvSpPr>
                  <a:spLocks noChangeAspect="1" noChangeArrowheads="1"/>
                </p:cNvSpPr>
                <p:nvPr/>
              </p:nvSpPr>
              <p:spPr bwMode="auto">
                <a:xfrm>
                  <a:off x="1595" y="3155"/>
                  <a:ext cx="58" cy="1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500" name="Rectangle 1060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595" y="2898"/>
                  <a:ext cx="58" cy="1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501" name="Rectangle 1061"/>
                <p:cNvSpPr>
                  <a:spLocks noChangeAspect="1" noChangeArrowheads="1"/>
                </p:cNvSpPr>
                <p:nvPr/>
              </p:nvSpPr>
              <p:spPr bwMode="auto">
                <a:xfrm>
                  <a:off x="1595" y="2950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502" name="Rectangle 1062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595" y="2916"/>
                  <a:ext cx="58" cy="1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503" name="Rectangle 1063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595" y="2967"/>
                  <a:ext cx="58" cy="17"/>
                </a:xfrm>
                <a:prstGeom prst="rect">
                  <a:avLst/>
                </a:prstGeom>
                <a:solidFill>
                  <a:srgbClr val="FF0B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504" name="Rectangle 1064"/>
                <p:cNvSpPr>
                  <a:spLocks noChangeAspect="1" noChangeArrowheads="1"/>
                </p:cNvSpPr>
                <p:nvPr/>
              </p:nvSpPr>
              <p:spPr bwMode="auto">
                <a:xfrm>
                  <a:off x="1595" y="2934"/>
                  <a:ext cx="58" cy="1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505" name="Rectangle 1065"/>
                <p:cNvSpPr>
                  <a:spLocks noChangeAspect="1" noChangeArrowheads="1"/>
                </p:cNvSpPr>
                <p:nvPr/>
              </p:nvSpPr>
              <p:spPr bwMode="auto">
                <a:xfrm>
                  <a:off x="1595" y="2864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506" name="Rectangle 1066"/>
                <p:cNvSpPr>
                  <a:spLocks noChangeAspect="1" noChangeArrowheads="1"/>
                </p:cNvSpPr>
                <p:nvPr/>
              </p:nvSpPr>
              <p:spPr bwMode="auto">
                <a:xfrm>
                  <a:off x="1595" y="2847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507" name="Rectangle 1067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595" y="2881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508" name="Rectangle 1068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595" y="2830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509" name="Rectangle 1069"/>
                <p:cNvSpPr>
                  <a:spLocks noChangeAspect="1" noChangeArrowheads="1"/>
                </p:cNvSpPr>
                <p:nvPr/>
              </p:nvSpPr>
              <p:spPr bwMode="auto">
                <a:xfrm>
                  <a:off x="1595" y="2813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510" name="Rectangle 1070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595" y="2796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</p:grpSp>
          <p:grpSp>
            <p:nvGrpSpPr>
              <p:cNvPr id="21719" name="Group 279"/>
              <p:cNvGrpSpPr>
                <a:grpSpLocks noChangeAspect="1"/>
              </p:cNvGrpSpPr>
              <p:nvPr/>
            </p:nvGrpSpPr>
            <p:grpSpPr bwMode="auto">
              <a:xfrm flipV="1">
                <a:off x="4826" y="649"/>
                <a:ext cx="86" cy="1671"/>
                <a:chOff x="1995" y="1727"/>
                <a:chExt cx="58" cy="1497"/>
              </a:xfrm>
            </p:grpSpPr>
            <p:sp>
              <p:nvSpPr>
                <p:cNvPr id="22337" name="Rectangle 897"/>
                <p:cNvSpPr>
                  <a:spLocks noChangeAspect="1" noChangeArrowheads="1"/>
                </p:cNvSpPr>
                <p:nvPr/>
              </p:nvSpPr>
              <p:spPr bwMode="auto">
                <a:xfrm>
                  <a:off x="1995" y="2468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38" name="Rectangle 898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95" y="2450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39" name="Rectangle 899"/>
                <p:cNvSpPr>
                  <a:spLocks noChangeAspect="1" noChangeArrowheads="1"/>
                </p:cNvSpPr>
                <p:nvPr/>
              </p:nvSpPr>
              <p:spPr bwMode="auto">
                <a:xfrm>
                  <a:off x="1995" y="2485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40" name="Rectangle 900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95" y="2502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41" name="Rectangle 901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95" y="2553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42" name="Rectangle 902"/>
                <p:cNvSpPr>
                  <a:spLocks noChangeAspect="1" noChangeArrowheads="1"/>
                </p:cNvSpPr>
                <p:nvPr/>
              </p:nvSpPr>
              <p:spPr bwMode="auto">
                <a:xfrm>
                  <a:off x="1995" y="2535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43" name="Rectangle 903"/>
                <p:cNvSpPr>
                  <a:spLocks noChangeAspect="1" noChangeArrowheads="1"/>
                </p:cNvSpPr>
                <p:nvPr/>
              </p:nvSpPr>
              <p:spPr bwMode="auto">
                <a:xfrm>
                  <a:off x="1995" y="2518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44" name="Rectangle 904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995" y="2588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45" name="Rectangle 905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995" y="2571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46" name="Rectangle 906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95" y="2605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47" name="Rectangle 907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995" y="2673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48" name="Rectangle 908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95" y="2691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49" name="Rectangle 90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95" y="2709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50" name="Rectangle 910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95" y="2640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51" name="Rectangle 911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95" y="2656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52" name="Rectangle 912"/>
                <p:cNvSpPr>
                  <a:spLocks noChangeAspect="1" noChangeArrowheads="1"/>
                </p:cNvSpPr>
                <p:nvPr/>
              </p:nvSpPr>
              <p:spPr bwMode="auto">
                <a:xfrm>
                  <a:off x="1995" y="2622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53" name="Rectangle 91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95" y="2053"/>
                  <a:ext cx="58" cy="17"/>
                </a:xfrm>
                <a:prstGeom prst="rect">
                  <a:avLst/>
                </a:prstGeom>
                <a:solidFill>
                  <a:srgbClr val="FF0B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54" name="Rectangle 914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995" y="2363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55" name="Rectangle 915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95" y="2380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56" name="Rectangle 916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95" y="2346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57" name="Rectangle 917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995" y="2398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58" name="Rectangle 918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95" y="2416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59" name="Rectangle 91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95" y="2432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60" name="Rectangle 920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995" y="3206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61" name="Rectangle 921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95" y="3190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62" name="Rectangle 92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95" y="2242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63" name="Rectangle 92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95" y="2209"/>
                  <a:ext cx="58" cy="1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64" name="Rectangle 924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95" y="2225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65" name="Rectangle 925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95" y="2156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66" name="Rectangle 926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995" y="2174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67" name="Rectangle 927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995" y="2192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68" name="Rectangle 928"/>
                <p:cNvSpPr>
                  <a:spLocks noChangeAspect="1" noChangeArrowheads="1"/>
                </p:cNvSpPr>
                <p:nvPr/>
              </p:nvSpPr>
              <p:spPr bwMode="auto">
                <a:xfrm>
                  <a:off x="1995" y="1933"/>
                  <a:ext cx="58" cy="1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69" name="Rectangle 929"/>
                <p:cNvSpPr>
                  <a:spLocks noChangeAspect="1" noChangeArrowheads="1"/>
                </p:cNvSpPr>
                <p:nvPr/>
              </p:nvSpPr>
              <p:spPr bwMode="auto">
                <a:xfrm>
                  <a:off x="1995" y="1899"/>
                  <a:ext cx="58" cy="1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70" name="Rectangle 930"/>
                <p:cNvSpPr>
                  <a:spLocks noChangeAspect="1" noChangeArrowheads="1"/>
                </p:cNvSpPr>
                <p:nvPr/>
              </p:nvSpPr>
              <p:spPr bwMode="auto">
                <a:xfrm>
                  <a:off x="1995" y="1865"/>
                  <a:ext cx="58" cy="1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71" name="Rectangle 931"/>
                <p:cNvSpPr>
                  <a:spLocks noChangeAspect="1" noChangeArrowheads="1"/>
                </p:cNvSpPr>
                <p:nvPr/>
              </p:nvSpPr>
              <p:spPr bwMode="auto">
                <a:xfrm>
                  <a:off x="1995" y="1916"/>
                  <a:ext cx="58" cy="17"/>
                </a:xfrm>
                <a:prstGeom prst="rect">
                  <a:avLst/>
                </a:prstGeom>
                <a:solidFill>
                  <a:srgbClr val="FF0B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72" name="Rectangle 932"/>
                <p:cNvSpPr>
                  <a:spLocks noChangeAspect="1" noChangeArrowheads="1"/>
                </p:cNvSpPr>
                <p:nvPr/>
              </p:nvSpPr>
              <p:spPr bwMode="auto">
                <a:xfrm>
                  <a:off x="1995" y="1882"/>
                  <a:ext cx="58" cy="1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73" name="Rectangle 933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95" y="1949"/>
                  <a:ext cx="58" cy="1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74" name="Rectangle 934"/>
                <p:cNvSpPr>
                  <a:spLocks noChangeAspect="1" noChangeArrowheads="1"/>
                </p:cNvSpPr>
                <p:nvPr/>
              </p:nvSpPr>
              <p:spPr bwMode="auto">
                <a:xfrm>
                  <a:off x="1995" y="1967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75" name="Rectangle 935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95" y="1745"/>
                  <a:ext cx="58" cy="1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76" name="Rectangle 936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95" y="1830"/>
                  <a:ext cx="58" cy="1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77" name="Rectangle 937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95" y="1779"/>
                  <a:ext cx="58" cy="1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78" name="Rectangle 938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95" y="1812"/>
                  <a:ext cx="58" cy="1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79" name="Rectangle 93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95" y="1762"/>
                  <a:ext cx="58" cy="17"/>
                </a:xfrm>
                <a:prstGeom prst="rect">
                  <a:avLst/>
                </a:prstGeom>
                <a:solidFill>
                  <a:srgbClr val="FF0B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80" name="Rectangle 940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95" y="1796"/>
                  <a:ext cx="58" cy="1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81" name="Rectangle 941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95" y="1847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82" name="Rectangle 942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995" y="1727"/>
                  <a:ext cx="58" cy="1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83" name="Rectangle 943"/>
                <p:cNvSpPr>
                  <a:spLocks noChangeAspect="1" noChangeArrowheads="1"/>
                </p:cNvSpPr>
                <p:nvPr/>
              </p:nvSpPr>
              <p:spPr bwMode="auto">
                <a:xfrm>
                  <a:off x="1995" y="2139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84" name="Rectangle 944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95" y="2121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85" name="Rectangle 945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95" y="2104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86" name="Rectangle 946"/>
                <p:cNvSpPr>
                  <a:spLocks noChangeAspect="1" noChangeArrowheads="1"/>
                </p:cNvSpPr>
                <p:nvPr/>
              </p:nvSpPr>
              <p:spPr bwMode="auto">
                <a:xfrm>
                  <a:off x="1995" y="1984"/>
                  <a:ext cx="58" cy="1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87" name="Rectangle 947"/>
                <p:cNvSpPr>
                  <a:spLocks noChangeAspect="1" noChangeArrowheads="1"/>
                </p:cNvSpPr>
                <p:nvPr/>
              </p:nvSpPr>
              <p:spPr bwMode="auto">
                <a:xfrm>
                  <a:off x="1995" y="2035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88" name="Rectangle 948"/>
                <p:cNvSpPr>
                  <a:spLocks noChangeAspect="1" noChangeArrowheads="1"/>
                </p:cNvSpPr>
                <p:nvPr/>
              </p:nvSpPr>
              <p:spPr bwMode="auto">
                <a:xfrm>
                  <a:off x="1995" y="2017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89" name="Rectangle 94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95" y="2001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90" name="Rectangle 950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995" y="2070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91" name="Rectangle 951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995" y="2086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92" name="Rectangle 952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995" y="2260"/>
                  <a:ext cx="58" cy="1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93" name="Rectangle 953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995" y="2278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94" name="Rectangle 954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995" y="2294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95" name="Rectangle 955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95" y="2311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96" name="Rectangle 956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95" y="2328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97" name="Rectangle 957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95" y="2847"/>
                  <a:ext cx="58" cy="17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98" name="Rectangle 958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95" y="3068"/>
                  <a:ext cx="58" cy="17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99" name="Rectangle 95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95" y="2984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00" name="Rectangle 960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95" y="3035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01" name="Rectangle 961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95" y="3000"/>
                  <a:ext cx="58" cy="18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02" name="Rectangle 962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95" y="2761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03" name="Rectangle 963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95" y="3052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04" name="Rectangle 964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95" y="2743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05" name="Rectangle 965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95" y="3018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06" name="Rectangle 966"/>
                <p:cNvSpPr>
                  <a:spLocks noChangeAspect="1" noChangeArrowheads="1"/>
                </p:cNvSpPr>
                <p:nvPr/>
              </p:nvSpPr>
              <p:spPr bwMode="auto">
                <a:xfrm>
                  <a:off x="1995" y="2778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07" name="Rectangle 967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95" y="2725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08" name="Rectangle 968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95" y="3085"/>
                  <a:ext cx="58" cy="18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09" name="Rectangle 96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95" y="3137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10" name="Rectangle 970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95" y="3103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11" name="Rectangle 971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95" y="3120"/>
                  <a:ext cx="58" cy="1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12" name="Rectangle 972"/>
                <p:cNvSpPr>
                  <a:spLocks noChangeAspect="1" noChangeArrowheads="1"/>
                </p:cNvSpPr>
                <p:nvPr/>
              </p:nvSpPr>
              <p:spPr bwMode="auto">
                <a:xfrm>
                  <a:off x="1995" y="3155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13" name="Rectangle 973"/>
                <p:cNvSpPr>
                  <a:spLocks noChangeAspect="1" noChangeArrowheads="1"/>
                </p:cNvSpPr>
                <p:nvPr/>
              </p:nvSpPr>
              <p:spPr bwMode="auto">
                <a:xfrm>
                  <a:off x="1995" y="3172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14" name="Rectangle 974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95" y="2898"/>
                  <a:ext cx="58" cy="1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15" name="Rectangle 975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95" y="2950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16" name="Rectangle 976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95" y="2916"/>
                  <a:ext cx="58" cy="18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17" name="Rectangle 977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95" y="2967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18" name="Rectangle 978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95" y="2933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19" name="Rectangle 97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95" y="2863"/>
                  <a:ext cx="58" cy="1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20" name="Rectangle 980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95" y="2881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21" name="Rectangle 981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95" y="2830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22" name="Rectangle 982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95" y="2813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423" name="Rectangle 983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95" y="2795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</p:grpSp>
          <p:grpSp>
            <p:nvGrpSpPr>
              <p:cNvPr id="21720" name="Group 280"/>
              <p:cNvGrpSpPr>
                <a:grpSpLocks noChangeAspect="1"/>
              </p:cNvGrpSpPr>
              <p:nvPr/>
            </p:nvGrpSpPr>
            <p:grpSpPr bwMode="auto">
              <a:xfrm>
                <a:off x="5251" y="684"/>
                <a:ext cx="86" cy="1671"/>
                <a:chOff x="1940" y="1727"/>
                <a:chExt cx="58" cy="1497"/>
              </a:xfrm>
            </p:grpSpPr>
            <p:sp>
              <p:nvSpPr>
                <p:cNvPr id="22250" name="Rectangle 810"/>
                <p:cNvSpPr>
                  <a:spLocks noChangeAspect="1" noChangeArrowheads="1"/>
                </p:cNvSpPr>
                <p:nvPr/>
              </p:nvSpPr>
              <p:spPr bwMode="auto">
                <a:xfrm>
                  <a:off x="1940" y="2469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51" name="Rectangle 811"/>
                <p:cNvSpPr>
                  <a:spLocks noChangeAspect="1" noChangeArrowheads="1"/>
                </p:cNvSpPr>
                <p:nvPr/>
              </p:nvSpPr>
              <p:spPr bwMode="auto">
                <a:xfrm>
                  <a:off x="1940" y="2451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52" name="Rectangle 812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40" y="2486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53" name="Rectangle 813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40" y="2502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54" name="Rectangle 814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40" y="2554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55" name="Rectangle 815"/>
                <p:cNvSpPr>
                  <a:spLocks noChangeAspect="1" noChangeArrowheads="1"/>
                </p:cNvSpPr>
                <p:nvPr/>
              </p:nvSpPr>
              <p:spPr bwMode="auto">
                <a:xfrm>
                  <a:off x="1940" y="2536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56" name="Rectangle 816"/>
                <p:cNvSpPr>
                  <a:spLocks noChangeAspect="1" noChangeArrowheads="1"/>
                </p:cNvSpPr>
                <p:nvPr/>
              </p:nvSpPr>
              <p:spPr bwMode="auto">
                <a:xfrm>
                  <a:off x="1940" y="2519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57" name="Rectangle 817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940" y="2571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58" name="Rectangle 818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40" y="2589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59" name="Rectangle 81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40" y="2607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60" name="Rectangle 820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940" y="2675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61" name="Rectangle 821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40" y="2692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62" name="Rectangle 82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40" y="2710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63" name="Rectangle 823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40" y="2658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64" name="Rectangle 824"/>
                <p:cNvSpPr>
                  <a:spLocks noChangeAspect="1" noChangeArrowheads="1"/>
                </p:cNvSpPr>
                <p:nvPr/>
              </p:nvSpPr>
              <p:spPr bwMode="auto">
                <a:xfrm>
                  <a:off x="1940" y="2641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65" name="Rectangle 825"/>
                <p:cNvSpPr>
                  <a:spLocks noChangeAspect="1" noChangeArrowheads="1"/>
                </p:cNvSpPr>
                <p:nvPr/>
              </p:nvSpPr>
              <p:spPr bwMode="auto">
                <a:xfrm>
                  <a:off x="1940" y="2623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66" name="Rectangle 826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940" y="2365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67" name="Rectangle 827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40" y="2381"/>
                  <a:ext cx="58" cy="1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68" name="Rectangle 828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40" y="2347"/>
                  <a:ext cx="58" cy="1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69" name="Rectangle 829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940" y="2399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70" name="Rectangle 830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40" y="2417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71" name="Rectangle 831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40" y="2434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72" name="Rectangle 83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40" y="3206"/>
                  <a:ext cx="58" cy="18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73" name="Rectangle 833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940" y="3190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74" name="Rectangle 834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940" y="2244"/>
                  <a:ext cx="58" cy="1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75" name="Rectangle 835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940" y="2227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76" name="Rectangle 836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940" y="2140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77" name="Rectangle 837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940" y="2210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78" name="Rectangle 838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40" y="2157"/>
                  <a:ext cx="58" cy="19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79" name="Rectangle 83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40" y="2176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80" name="Rectangle 840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40" y="2194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81" name="Rectangle 841"/>
                <p:cNvSpPr>
                  <a:spLocks noChangeAspect="1" noChangeArrowheads="1"/>
                </p:cNvSpPr>
                <p:nvPr/>
              </p:nvSpPr>
              <p:spPr bwMode="auto">
                <a:xfrm>
                  <a:off x="1940" y="1933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82" name="Rectangle 842"/>
                <p:cNvSpPr>
                  <a:spLocks noChangeAspect="1" noChangeArrowheads="1"/>
                </p:cNvSpPr>
                <p:nvPr/>
              </p:nvSpPr>
              <p:spPr bwMode="auto">
                <a:xfrm>
                  <a:off x="1940" y="1900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83" name="Rectangle 843"/>
                <p:cNvSpPr>
                  <a:spLocks noChangeAspect="1" noChangeArrowheads="1"/>
                </p:cNvSpPr>
                <p:nvPr/>
              </p:nvSpPr>
              <p:spPr bwMode="auto">
                <a:xfrm>
                  <a:off x="1940" y="1865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84" name="Rectangle 844"/>
                <p:cNvSpPr>
                  <a:spLocks noChangeAspect="1" noChangeArrowheads="1"/>
                </p:cNvSpPr>
                <p:nvPr/>
              </p:nvSpPr>
              <p:spPr bwMode="auto">
                <a:xfrm>
                  <a:off x="1940" y="1916"/>
                  <a:ext cx="58" cy="1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85" name="Rectangle 845"/>
                <p:cNvSpPr>
                  <a:spLocks noChangeAspect="1" noChangeArrowheads="1"/>
                </p:cNvSpPr>
                <p:nvPr/>
              </p:nvSpPr>
              <p:spPr bwMode="auto">
                <a:xfrm>
                  <a:off x="1940" y="1883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86" name="Rectangle 846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40" y="1950"/>
                  <a:ext cx="58" cy="18"/>
                </a:xfrm>
                <a:prstGeom prst="rect">
                  <a:avLst/>
                </a:prstGeom>
                <a:solidFill>
                  <a:srgbClr val="FF0B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87" name="Rectangle 847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40" y="1967"/>
                  <a:ext cx="58" cy="17"/>
                </a:xfrm>
                <a:prstGeom prst="rect">
                  <a:avLst/>
                </a:prstGeom>
                <a:solidFill>
                  <a:srgbClr val="FF0B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88" name="Rectangle 848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40" y="1745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89" name="Rectangle 84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40" y="1831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90" name="Rectangle 850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40" y="1779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91" name="Rectangle 851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40" y="1813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92" name="Rectangle 85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40" y="1762"/>
                  <a:ext cx="58" cy="1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93" name="Rectangle 853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940" y="1727"/>
                  <a:ext cx="58" cy="18"/>
                </a:xfrm>
                <a:prstGeom prst="rect">
                  <a:avLst/>
                </a:prstGeom>
                <a:solidFill>
                  <a:srgbClr val="FF0B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94" name="Rectangle 854"/>
                <p:cNvSpPr>
                  <a:spLocks noChangeAspect="1" noChangeArrowheads="1"/>
                </p:cNvSpPr>
                <p:nvPr/>
              </p:nvSpPr>
              <p:spPr bwMode="auto">
                <a:xfrm>
                  <a:off x="1940" y="2122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95" name="Rectangle 855"/>
                <p:cNvSpPr>
                  <a:spLocks noChangeAspect="1" noChangeArrowheads="1"/>
                </p:cNvSpPr>
                <p:nvPr/>
              </p:nvSpPr>
              <p:spPr bwMode="auto">
                <a:xfrm>
                  <a:off x="1940" y="2105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96" name="Rectangle 856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40" y="2054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97" name="Rectangle 857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40" y="1984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98" name="Rectangle 858"/>
                <p:cNvSpPr>
                  <a:spLocks noChangeAspect="1" noChangeArrowheads="1"/>
                </p:cNvSpPr>
                <p:nvPr/>
              </p:nvSpPr>
              <p:spPr bwMode="auto">
                <a:xfrm>
                  <a:off x="1940" y="2035"/>
                  <a:ext cx="58" cy="19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99" name="Rectangle 859"/>
                <p:cNvSpPr>
                  <a:spLocks noChangeAspect="1" noChangeArrowheads="1"/>
                </p:cNvSpPr>
                <p:nvPr/>
              </p:nvSpPr>
              <p:spPr bwMode="auto">
                <a:xfrm>
                  <a:off x="1940" y="2018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00" name="Rectangle 860"/>
                <p:cNvSpPr>
                  <a:spLocks noChangeAspect="1" noChangeArrowheads="1"/>
                </p:cNvSpPr>
                <p:nvPr/>
              </p:nvSpPr>
              <p:spPr bwMode="auto">
                <a:xfrm>
                  <a:off x="1940" y="2001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01" name="Rectangle 861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40" y="2071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02" name="Rectangle 86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40" y="2087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03" name="Rectangle 863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940" y="2261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04" name="Rectangle 864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940" y="2279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05" name="Rectangle 865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940" y="2296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06" name="Rectangle 866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40" y="2313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07" name="Rectangle 867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40" y="2329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08" name="Rectangle 868"/>
                <p:cNvSpPr>
                  <a:spLocks noChangeAspect="1" noChangeArrowheads="1"/>
                </p:cNvSpPr>
                <p:nvPr/>
              </p:nvSpPr>
              <p:spPr bwMode="auto">
                <a:xfrm>
                  <a:off x="1940" y="1847"/>
                  <a:ext cx="58" cy="18"/>
                </a:xfrm>
                <a:prstGeom prst="rect">
                  <a:avLst/>
                </a:prstGeom>
                <a:solidFill>
                  <a:srgbClr val="FF0B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09" name="Rectangle 869"/>
                <p:cNvSpPr>
                  <a:spLocks noChangeAspect="1" noChangeArrowheads="1"/>
                </p:cNvSpPr>
                <p:nvPr/>
              </p:nvSpPr>
              <p:spPr bwMode="auto">
                <a:xfrm>
                  <a:off x="1940" y="1795"/>
                  <a:ext cx="58" cy="18"/>
                </a:xfrm>
                <a:prstGeom prst="rect">
                  <a:avLst/>
                </a:prstGeom>
                <a:solidFill>
                  <a:srgbClr val="FF0B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10" name="Rectangle 870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40" y="3069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11" name="Rectangle 871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40" y="2984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12" name="Rectangle 872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40" y="3035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13" name="Rectangle 873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40" y="3001"/>
                  <a:ext cx="58" cy="1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14" name="Rectangle 874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40" y="2762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15" name="Rectangle 875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40" y="3052"/>
                  <a:ext cx="58" cy="17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16" name="Rectangle 876"/>
                <p:cNvSpPr>
                  <a:spLocks noChangeAspect="1" noChangeArrowheads="1"/>
                </p:cNvSpPr>
                <p:nvPr/>
              </p:nvSpPr>
              <p:spPr bwMode="auto">
                <a:xfrm>
                  <a:off x="1940" y="2744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17" name="Rectangle 877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40" y="3019"/>
                  <a:ext cx="58" cy="17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18" name="Rectangle 878"/>
                <p:cNvSpPr>
                  <a:spLocks noChangeAspect="1" noChangeArrowheads="1"/>
                </p:cNvSpPr>
                <p:nvPr/>
              </p:nvSpPr>
              <p:spPr bwMode="auto">
                <a:xfrm>
                  <a:off x="1940" y="2779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19" name="Rectangle 87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40" y="2727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20" name="Rectangle 880"/>
                <p:cNvSpPr>
                  <a:spLocks noChangeAspect="1" noChangeArrowheads="1"/>
                </p:cNvSpPr>
                <p:nvPr/>
              </p:nvSpPr>
              <p:spPr bwMode="auto">
                <a:xfrm>
                  <a:off x="1940" y="3086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21" name="Rectangle 881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40" y="3103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22" name="Rectangle 882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40" y="3120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23" name="Rectangle 883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40" y="3138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24" name="Rectangle 884"/>
                <p:cNvSpPr>
                  <a:spLocks noChangeAspect="1" noChangeArrowheads="1"/>
                </p:cNvSpPr>
                <p:nvPr/>
              </p:nvSpPr>
              <p:spPr bwMode="auto">
                <a:xfrm>
                  <a:off x="1940" y="3155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25" name="Rectangle 885"/>
                <p:cNvSpPr>
                  <a:spLocks noChangeAspect="1" noChangeArrowheads="1"/>
                </p:cNvSpPr>
                <p:nvPr/>
              </p:nvSpPr>
              <p:spPr bwMode="auto">
                <a:xfrm>
                  <a:off x="1940" y="3172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26" name="Rectangle 886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40" y="2899"/>
                  <a:ext cx="58" cy="1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27" name="Rectangle 887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40" y="2951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28" name="Rectangle 888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40" y="2916"/>
                  <a:ext cx="58" cy="1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29" name="Rectangle 88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40" y="2968"/>
                  <a:ext cx="58" cy="17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30" name="Rectangle 890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40" y="2934"/>
                  <a:ext cx="58" cy="17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31" name="Rectangle 891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40" y="2864"/>
                  <a:ext cx="58" cy="1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32" name="Rectangle 892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40" y="2848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33" name="Rectangle 893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40" y="2882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34" name="Rectangle 894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940" y="2831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35" name="Rectangle 895"/>
                <p:cNvSpPr>
                  <a:spLocks noChangeAspect="1" noChangeArrowheads="1"/>
                </p:cNvSpPr>
                <p:nvPr/>
              </p:nvSpPr>
              <p:spPr bwMode="auto">
                <a:xfrm>
                  <a:off x="1940" y="2814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336" name="Rectangle 896"/>
                <p:cNvSpPr>
                  <a:spLocks noChangeAspect="1" noChangeArrowheads="1"/>
                </p:cNvSpPr>
                <p:nvPr/>
              </p:nvSpPr>
              <p:spPr bwMode="auto">
                <a:xfrm>
                  <a:off x="1940" y="2796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</p:grpSp>
          <p:grpSp>
            <p:nvGrpSpPr>
              <p:cNvPr id="21721" name="Group 281"/>
              <p:cNvGrpSpPr>
                <a:grpSpLocks noChangeAspect="1"/>
              </p:cNvGrpSpPr>
              <p:nvPr/>
            </p:nvGrpSpPr>
            <p:grpSpPr bwMode="auto">
              <a:xfrm>
                <a:off x="5164" y="684"/>
                <a:ext cx="87" cy="1671"/>
                <a:chOff x="1882" y="1727"/>
                <a:chExt cx="58" cy="1497"/>
              </a:xfrm>
            </p:grpSpPr>
            <p:sp>
              <p:nvSpPr>
                <p:cNvPr id="22163" name="Rectangle 723"/>
                <p:cNvSpPr>
                  <a:spLocks noChangeAspect="1" noChangeArrowheads="1"/>
                </p:cNvSpPr>
                <p:nvPr/>
              </p:nvSpPr>
              <p:spPr bwMode="auto">
                <a:xfrm>
                  <a:off x="1882" y="2467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64" name="Rectangle 724"/>
                <p:cNvSpPr>
                  <a:spLocks noChangeAspect="1" noChangeArrowheads="1"/>
                </p:cNvSpPr>
                <p:nvPr/>
              </p:nvSpPr>
              <p:spPr bwMode="auto">
                <a:xfrm>
                  <a:off x="1882" y="2450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65" name="Rectangle 725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882" y="2484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66" name="Rectangle 726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882" y="2501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67" name="Rectangle 727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882" y="2552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68" name="Rectangle 728"/>
                <p:cNvSpPr>
                  <a:spLocks noChangeAspect="1" noChangeArrowheads="1"/>
                </p:cNvSpPr>
                <p:nvPr/>
              </p:nvSpPr>
              <p:spPr bwMode="auto">
                <a:xfrm>
                  <a:off x="1882" y="2534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69" name="Rectangle 729"/>
                <p:cNvSpPr>
                  <a:spLocks noChangeAspect="1" noChangeArrowheads="1"/>
                </p:cNvSpPr>
                <p:nvPr/>
              </p:nvSpPr>
              <p:spPr bwMode="auto">
                <a:xfrm>
                  <a:off x="1882" y="2518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70" name="Rectangle 730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882" y="2570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71" name="Rectangle 731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882" y="2588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72" name="Rectangle 73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882" y="2605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73" name="Rectangle 733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882" y="2673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74" name="Rectangle 734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882" y="2691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75" name="Rectangle 735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882" y="2709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76" name="Rectangle 736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882" y="2657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77" name="Rectangle 737"/>
                <p:cNvSpPr>
                  <a:spLocks noChangeAspect="1" noChangeArrowheads="1"/>
                </p:cNvSpPr>
                <p:nvPr/>
              </p:nvSpPr>
              <p:spPr bwMode="auto">
                <a:xfrm>
                  <a:off x="1882" y="2640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78" name="Rectangle 738"/>
                <p:cNvSpPr>
                  <a:spLocks noChangeAspect="1" noChangeArrowheads="1"/>
                </p:cNvSpPr>
                <p:nvPr/>
              </p:nvSpPr>
              <p:spPr bwMode="auto">
                <a:xfrm>
                  <a:off x="1882" y="2622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79" name="Rectangle 739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882" y="2225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80" name="Rectangle 740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882" y="2363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81" name="Rectangle 741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882" y="2345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82" name="Rectangle 742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882" y="2380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83" name="Rectangle 74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882" y="2398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84" name="Rectangle 744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882" y="2415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85" name="Rectangle 745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882" y="2432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86" name="Rectangle 746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882" y="3206"/>
                  <a:ext cx="58" cy="1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87" name="Rectangle 747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882" y="3190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88" name="Rectangle 748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882" y="2242"/>
                  <a:ext cx="58" cy="1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89" name="Rectangle 749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882" y="2208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90" name="Rectangle 750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882" y="2156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91" name="Rectangle 751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882" y="2174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92" name="Rectangle 75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882" y="2192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93" name="Rectangle 753"/>
                <p:cNvSpPr>
                  <a:spLocks noChangeAspect="1" noChangeArrowheads="1"/>
                </p:cNvSpPr>
                <p:nvPr/>
              </p:nvSpPr>
              <p:spPr bwMode="auto">
                <a:xfrm>
                  <a:off x="1882" y="1932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94" name="Rectangle 754"/>
                <p:cNvSpPr>
                  <a:spLocks noChangeAspect="1" noChangeArrowheads="1"/>
                </p:cNvSpPr>
                <p:nvPr/>
              </p:nvSpPr>
              <p:spPr bwMode="auto">
                <a:xfrm>
                  <a:off x="1882" y="1847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95" name="Rectangle 755"/>
                <p:cNvSpPr>
                  <a:spLocks noChangeAspect="1" noChangeArrowheads="1"/>
                </p:cNvSpPr>
                <p:nvPr/>
              </p:nvSpPr>
              <p:spPr bwMode="auto">
                <a:xfrm>
                  <a:off x="1882" y="1899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96" name="Rectangle 756"/>
                <p:cNvSpPr>
                  <a:spLocks noChangeAspect="1" noChangeArrowheads="1"/>
                </p:cNvSpPr>
                <p:nvPr/>
              </p:nvSpPr>
              <p:spPr bwMode="auto">
                <a:xfrm>
                  <a:off x="1882" y="1864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97" name="Rectangle 757"/>
                <p:cNvSpPr>
                  <a:spLocks noChangeAspect="1" noChangeArrowheads="1"/>
                </p:cNvSpPr>
                <p:nvPr/>
              </p:nvSpPr>
              <p:spPr bwMode="auto">
                <a:xfrm>
                  <a:off x="1882" y="1916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98" name="Rectangle 758"/>
                <p:cNvSpPr>
                  <a:spLocks noChangeAspect="1" noChangeArrowheads="1"/>
                </p:cNvSpPr>
                <p:nvPr/>
              </p:nvSpPr>
              <p:spPr bwMode="auto">
                <a:xfrm>
                  <a:off x="1882" y="1882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99" name="Rectangle 759"/>
                <p:cNvSpPr>
                  <a:spLocks noChangeAspect="1" noChangeArrowheads="1"/>
                </p:cNvSpPr>
                <p:nvPr/>
              </p:nvSpPr>
              <p:spPr bwMode="auto">
                <a:xfrm>
                  <a:off x="1882" y="1949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00" name="Rectangle 760"/>
                <p:cNvSpPr>
                  <a:spLocks noChangeAspect="1" noChangeArrowheads="1"/>
                </p:cNvSpPr>
                <p:nvPr/>
              </p:nvSpPr>
              <p:spPr bwMode="auto">
                <a:xfrm>
                  <a:off x="1882" y="1967"/>
                  <a:ext cx="58" cy="1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01" name="Rectangle 761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882" y="1745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02" name="Rectangle 76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882" y="1830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03" name="Rectangle 76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882" y="2035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04" name="Rectangle 764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882" y="1779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05" name="Rectangle 765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882" y="1812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06" name="Rectangle 766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882" y="1762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07" name="Rectangle 767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882" y="1795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08" name="Rectangle 768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882" y="1727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09" name="Rectangle 769"/>
                <p:cNvSpPr>
                  <a:spLocks noChangeAspect="1" noChangeArrowheads="1"/>
                </p:cNvSpPr>
                <p:nvPr/>
              </p:nvSpPr>
              <p:spPr bwMode="auto">
                <a:xfrm>
                  <a:off x="1882" y="2138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10" name="Rectangle 770"/>
                <p:cNvSpPr>
                  <a:spLocks noChangeAspect="1" noChangeArrowheads="1"/>
                </p:cNvSpPr>
                <p:nvPr/>
              </p:nvSpPr>
              <p:spPr bwMode="auto">
                <a:xfrm>
                  <a:off x="1882" y="2121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11" name="Rectangle 771"/>
                <p:cNvSpPr>
                  <a:spLocks noChangeAspect="1" noChangeArrowheads="1"/>
                </p:cNvSpPr>
                <p:nvPr/>
              </p:nvSpPr>
              <p:spPr bwMode="auto">
                <a:xfrm>
                  <a:off x="1882" y="2104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12" name="Rectangle 772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882" y="1984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13" name="Rectangle 773"/>
                <p:cNvSpPr>
                  <a:spLocks noChangeAspect="1" noChangeArrowheads="1"/>
                </p:cNvSpPr>
                <p:nvPr/>
              </p:nvSpPr>
              <p:spPr bwMode="auto">
                <a:xfrm>
                  <a:off x="1882" y="2017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14" name="Rectangle 774"/>
                <p:cNvSpPr>
                  <a:spLocks noChangeAspect="1" noChangeArrowheads="1"/>
                </p:cNvSpPr>
                <p:nvPr/>
              </p:nvSpPr>
              <p:spPr bwMode="auto">
                <a:xfrm>
                  <a:off x="1882" y="2000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15" name="Rectangle 775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882" y="2053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16" name="Rectangle 776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882" y="2069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17" name="Rectangle 777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882" y="2086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18" name="Rectangle 778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882" y="2260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19" name="Rectangle 77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882" y="2277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20" name="Rectangle 780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882" y="2294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21" name="Rectangle 781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882" y="2311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22" name="Rectangle 78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882" y="2328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23" name="Rectangle 783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882" y="3069"/>
                  <a:ext cx="58" cy="17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24" name="Rectangle 784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882" y="2984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25" name="Rectangle 785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882" y="3035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26" name="Rectangle 786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882" y="3001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27" name="Rectangle 787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882" y="2761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28" name="Rectangle 788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882" y="3052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29" name="Rectangle 789"/>
                <p:cNvSpPr>
                  <a:spLocks noChangeAspect="1" noChangeArrowheads="1"/>
                </p:cNvSpPr>
                <p:nvPr/>
              </p:nvSpPr>
              <p:spPr bwMode="auto">
                <a:xfrm>
                  <a:off x="1882" y="2743"/>
                  <a:ext cx="58" cy="1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30" name="Rectangle 790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882" y="3018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31" name="Rectangle 791"/>
                <p:cNvSpPr>
                  <a:spLocks noChangeAspect="1" noChangeArrowheads="1"/>
                </p:cNvSpPr>
                <p:nvPr/>
              </p:nvSpPr>
              <p:spPr bwMode="auto">
                <a:xfrm>
                  <a:off x="1882" y="2778"/>
                  <a:ext cx="58" cy="1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32" name="Rectangle 792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882" y="2726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33" name="Rectangle 793"/>
                <p:cNvSpPr>
                  <a:spLocks noChangeAspect="1" noChangeArrowheads="1"/>
                </p:cNvSpPr>
                <p:nvPr/>
              </p:nvSpPr>
              <p:spPr bwMode="auto">
                <a:xfrm>
                  <a:off x="1882" y="3085"/>
                  <a:ext cx="58" cy="1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34" name="Rectangle 794"/>
                <p:cNvSpPr>
                  <a:spLocks noChangeAspect="1" noChangeArrowheads="1"/>
                </p:cNvSpPr>
                <p:nvPr/>
              </p:nvSpPr>
              <p:spPr bwMode="auto">
                <a:xfrm>
                  <a:off x="1882" y="3103"/>
                  <a:ext cx="58" cy="17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35" name="Rectangle 795"/>
                <p:cNvSpPr>
                  <a:spLocks noChangeAspect="1" noChangeArrowheads="1"/>
                </p:cNvSpPr>
                <p:nvPr/>
              </p:nvSpPr>
              <p:spPr bwMode="auto">
                <a:xfrm>
                  <a:off x="1882" y="3120"/>
                  <a:ext cx="58" cy="18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36" name="Rectangle 796"/>
                <p:cNvSpPr>
                  <a:spLocks noChangeAspect="1" noChangeArrowheads="1"/>
                </p:cNvSpPr>
                <p:nvPr/>
              </p:nvSpPr>
              <p:spPr bwMode="auto">
                <a:xfrm>
                  <a:off x="1882" y="3138"/>
                  <a:ext cx="58" cy="18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37" name="Rectangle 797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882" y="3155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38" name="Rectangle 798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882" y="3172"/>
                  <a:ext cx="58" cy="1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39" name="Rectangle 79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882" y="2898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40" name="Rectangle 800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882" y="2950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41" name="Rectangle 801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882" y="2916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42" name="Rectangle 802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882" y="2967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43" name="Rectangle 803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882" y="2934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44" name="Rectangle 804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882" y="2864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45" name="Rectangle 805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882" y="2847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46" name="Rectangle 806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882" y="2881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47" name="Rectangle 807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882" y="2830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48" name="Rectangle 808"/>
                <p:cNvSpPr>
                  <a:spLocks noChangeAspect="1" noChangeArrowheads="1"/>
                </p:cNvSpPr>
                <p:nvPr/>
              </p:nvSpPr>
              <p:spPr bwMode="auto">
                <a:xfrm>
                  <a:off x="1882" y="2813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249" name="Rectangle 809"/>
                <p:cNvSpPr>
                  <a:spLocks noChangeAspect="1" noChangeArrowheads="1"/>
                </p:cNvSpPr>
                <p:nvPr/>
              </p:nvSpPr>
              <p:spPr bwMode="auto">
                <a:xfrm>
                  <a:off x="1882" y="2796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</p:grpSp>
          <p:grpSp>
            <p:nvGrpSpPr>
              <p:cNvPr id="21722" name="Group 282"/>
              <p:cNvGrpSpPr>
                <a:grpSpLocks noChangeAspect="1"/>
              </p:cNvGrpSpPr>
              <p:nvPr/>
            </p:nvGrpSpPr>
            <p:grpSpPr bwMode="auto">
              <a:xfrm>
                <a:off x="5077" y="680"/>
                <a:ext cx="87" cy="1670"/>
                <a:chOff x="1768" y="1727"/>
                <a:chExt cx="58" cy="1497"/>
              </a:xfrm>
            </p:grpSpPr>
            <p:sp>
              <p:nvSpPr>
                <p:cNvPr id="22076" name="Rectangle 636"/>
                <p:cNvSpPr>
                  <a:spLocks noChangeAspect="1" noChangeArrowheads="1"/>
                </p:cNvSpPr>
                <p:nvPr/>
              </p:nvSpPr>
              <p:spPr bwMode="auto">
                <a:xfrm>
                  <a:off x="1768" y="2485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77" name="Rectangle 637"/>
                <p:cNvSpPr>
                  <a:spLocks noChangeAspect="1" noChangeArrowheads="1"/>
                </p:cNvSpPr>
                <p:nvPr/>
              </p:nvSpPr>
              <p:spPr bwMode="auto">
                <a:xfrm>
                  <a:off x="1768" y="2468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78" name="Rectangle 638"/>
                <p:cNvSpPr>
                  <a:spLocks noChangeAspect="1" noChangeArrowheads="1"/>
                </p:cNvSpPr>
                <p:nvPr/>
              </p:nvSpPr>
              <p:spPr bwMode="auto">
                <a:xfrm>
                  <a:off x="1768" y="2451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79" name="Rectangle 639"/>
                <p:cNvSpPr>
                  <a:spLocks noChangeAspect="1" noChangeArrowheads="1"/>
                </p:cNvSpPr>
                <p:nvPr/>
              </p:nvSpPr>
              <p:spPr bwMode="auto">
                <a:xfrm>
                  <a:off x="1768" y="2502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80" name="Rectangle 640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68" y="2553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81" name="Rectangle 641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68" y="2535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82" name="Rectangle 642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68" y="2519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83" name="Rectangle 643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68" y="2674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84" name="Rectangle 644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768" y="2571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85" name="Rectangle 645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768" y="2589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86" name="Rectangle 646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768" y="2606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87" name="Rectangle 647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768" y="2692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88" name="Rectangle 648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768" y="2710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89" name="Rectangle 64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68" y="2657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90" name="Rectangle 650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68" y="2641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91" name="Rectangle 651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68" y="2623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92" name="Rectangle 652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768" y="2364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93" name="Rectangle 653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768" y="2381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94" name="Rectangle 654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768" y="2346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95" name="Rectangle 655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768" y="2399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96" name="Rectangle 656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768" y="2416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97" name="Rectangle 657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768" y="2433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98" name="Rectangle 658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768" y="3206"/>
                  <a:ext cx="58" cy="1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99" name="Rectangle 65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768" y="3190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00" name="Rectangle 660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768" y="2243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01" name="Rectangle 661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768" y="2226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02" name="Rectangle 66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768" y="2210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03" name="Rectangle 66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768" y="2158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04" name="Rectangle 664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768" y="2175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05" name="Rectangle 665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768" y="2193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06" name="Rectangle 666"/>
                <p:cNvSpPr>
                  <a:spLocks noChangeAspect="1" noChangeArrowheads="1"/>
                </p:cNvSpPr>
                <p:nvPr/>
              </p:nvSpPr>
              <p:spPr bwMode="auto">
                <a:xfrm>
                  <a:off x="1768" y="1934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07" name="Rectangle 667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68" y="1848"/>
                  <a:ext cx="58" cy="1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08" name="Rectangle 668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68" y="1901"/>
                  <a:ext cx="58" cy="1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09" name="Rectangle 66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68" y="1865"/>
                  <a:ext cx="58" cy="1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10" name="Rectangle 670"/>
                <p:cNvSpPr>
                  <a:spLocks noChangeAspect="1" noChangeArrowheads="1"/>
                </p:cNvSpPr>
                <p:nvPr/>
              </p:nvSpPr>
              <p:spPr bwMode="auto">
                <a:xfrm>
                  <a:off x="1768" y="1917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11" name="Rectangle 671"/>
                <p:cNvSpPr>
                  <a:spLocks noChangeAspect="1" noChangeArrowheads="1"/>
                </p:cNvSpPr>
                <p:nvPr/>
              </p:nvSpPr>
              <p:spPr bwMode="auto">
                <a:xfrm>
                  <a:off x="1768" y="1883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12" name="Rectangle 672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68" y="1951"/>
                  <a:ext cx="58" cy="18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13" name="Rectangle 673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68" y="1969"/>
                  <a:ext cx="58" cy="17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14" name="Rectangle 674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768" y="1745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15" name="Rectangle 675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768" y="1831"/>
                  <a:ext cx="58" cy="1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16" name="Rectangle 676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768" y="1779"/>
                  <a:ext cx="58" cy="1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17" name="Rectangle 677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768" y="1813"/>
                  <a:ext cx="58" cy="1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18" name="Rectangle 678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768" y="1762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19" name="Rectangle 679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768" y="1727"/>
                  <a:ext cx="58" cy="18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20" name="Rectangle 680"/>
                <p:cNvSpPr>
                  <a:spLocks noChangeAspect="1" noChangeArrowheads="1"/>
                </p:cNvSpPr>
                <p:nvPr/>
              </p:nvSpPr>
              <p:spPr bwMode="auto">
                <a:xfrm>
                  <a:off x="1768" y="2140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21" name="Rectangle 681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68" y="2122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22" name="Rectangle 682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68" y="2105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23" name="Rectangle 683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68" y="1795"/>
                  <a:ext cx="58" cy="18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24" name="Rectangle 684"/>
                <p:cNvSpPr>
                  <a:spLocks noChangeAspect="1" noChangeArrowheads="1"/>
                </p:cNvSpPr>
                <p:nvPr/>
              </p:nvSpPr>
              <p:spPr bwMode="auto">
                <a:xfrm>
                  <a:off x="1768" y="1985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25" name="Rectangle 685"/>
                <p:cNvSpPr>
                  <a:spLocks noChangeAspect="1" noChangeArrowheads="1"/>
                </p:cNvSpPr>
                <p:nvPr/>
              </p:nvSpPr>
              <p:spPr bwMode="auto">
                <a:xfrm>
                  <a:off x="1768" y="2036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26" name="Rectangle 686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68" y="2019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27" name="Rectangle 687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68" y="2002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28" name="Rectangle 688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768" y="2054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29" name="Rectangle 689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768" y="2071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30" name="Rectangle 690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768" y="2088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31" name="Rectangle 691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768" y="2261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32" name="Rectangle 692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768" y="2279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33" name="Rectangle 693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768" y="2295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34" name="Rectangle 694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768" y="2312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35" name="Rectangle 695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768" y="2329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36" name="Rectangle 696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68" y="3138"/>
                  <a:ext cx="58" cy="1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37" name="Rectangle 697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68" y="3069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38" name="Rectangle 698"/>
                <p:cNvSpPr>
                  <a:spLocks noChangeAspect="1" noChangeArrowheads="1"/>
                </p:cNvSpPr>
                <p:nvPr/>
              </p:nvSpPr>
              <p:spPr bwMode="auto">
                <a:xfrm>
                  <a:off x="1768" y="2984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39" name="Rectangle 699"/>
                <p:cNvSpPr>
                  <a:spLocks noChangeAspect="1" noChangeArrowheads="1"/>
                </p:cNvSpPr>
                <p:nvPr/>
              </p:nvSpPr>
              <p:spPr bwMode="auto">
                <a:xfrm>
                  <a:off x="1768" y="3035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40" name="Rectangle 700"/>
                <p:cNvSpPr>
                  <a:spLocks noChangeAspect="1" noChangeArrowheads="1"/>
                </p:cNvSpPr>
                <p:nvPr/>
              </p:nvSpPr>
              <p:spPr bwMode="auto">
                <a:xfrm>
                  <a:off x="1768" y="3001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41" name="Rectangle 701"/>
                <p:cNvSpPr>
                  <a:spLocks noChangeAspect="1" noChangeArrowheads="1"/>
                </p:cNvSpPr>
                <p:nvPr/>
              </p:nvSpPr>
              <p:spPr bwMode="auto">
                <a:xfrm>
                  <a:off x="1768" y="2762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42" name="Rectangle 702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68" y="3052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43" name="Rectangle 703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68" y="3019"/>
                  <a:ext cx="58" cy="1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44" name="Rectangle 704"/>
                <p:cNvSpPr>
                  <a:spLocks noChangeAspect="1" noChangeArrowheads="1"/>
                </p:cNvSpPr>
                <p:nvPr/>
              </p:nvSpPr>
              <p:spPr bwMode="auto">
                <a:xfrm>
                  <a:off x="1768" y="2778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45" name="Rectangle 705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68" y="2744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46" name="Rectangle 706"/>
                <p:cNvSpPr>
                  <a:spLocks noChangeAspect="1" noChangeArrowheads="1"/>
                </p:cNvSpPr>
                <p:nvPr/>
              </p:nvSpPr>
              <p:spPr bwMode="auto">
                <a:xfrm>
                  <a:off x="1768" y="2726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47" name="Rectangle 707"/>
                <p:cNvSpPr>
                  <a:spLocks noChangeAspect="1" noChangeArrowheads="1"/>
                </p:cNvSpPr>
                <p:nvPr/>
              </p:nvSpPr>
              <p:spPr bwMode="auto">
                <a:xfrm>
                  <a:off x="1768" y="3085"/>
                  <a:ext cx="58" cy="1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48" name="Rectangle 708"/>
                <p:cNvSpPr>
                  <a:spLocks noChangeAspect="1" noChangeArrowheads="1"/>
                </p:cNvSpPr>
                <p:nvPr/>
              </p:nvSpPr>
              <p:spPr bwMode="auto">
                <a:xfrm>
                  <a:off x="1768" y="3103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49" name="Rectangle 70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68" y="3120"/>
                  <a:ext cx="58" cy="18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50" name="Rectangle 710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68" y="3155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51" name="Rectangle 711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68" y="3172"/>
                  <a:ext cx="58" cy="1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52" name="Rectangle 712"/>
                <p:cNvSpPr>
                  <a:spLocks noChangeAspect="1" noChangeArrowheads="1"/>
                </p:cNvSpPr>
                <p:nvPr/>
              </p:nvSpPr>
              <p:spPr bwMode="auto">
                <a:xfrm>
                  <a:off x="1768" y="2951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53" name="Rectangle 713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68" y="2967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54" name="Rectangle 714"/>
                <p:cNvSpPr>
                  <a:spLocks noChangeAspect="1" noChangeArrowheads="1"/>
                </p:cNvSpPr>
                <p:nvPr/>
              </p:nvSpPr>
              <p:spPr bwMode="auto">
                <a:xfrm>
                  <a:off x="1768" y="2899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55" name="Rectangle 715"/>
                <p:cNvSpPr>
                  <a:spLocks noChangeAspect="1" noChangeArrowheads="1"/>
                </p:cNvSpPr>
                <p:nvPr/>
              </p:nvSpPr>
              <p:spPr bwMode="auto">
                <a:xfrm>
                  <a:off x="1768" y="2916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56" name="Rectangle 716"/>
                <p:cNvSpPr>
                  <a:spLocks noChangeAspect="1" noChangeArrowheads="1"/>
                </p:cNvSpPr>
                <p:nvPr/>
              </p:nvSpPr>
              <p:spPr bwMode="auto">
                <a:xfrm>
                  <a:off x="1768" y="2934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57" name="Rectangle 717"/>
                <p:cNvSpPr>
                  <a:spLocks noChangeAspect="1" noChangeArrowheads="1"/>
                </p:cNvSpPr>
                <p:nvPr/>
              </p:nvSpPr>
              <p:spPr bwMode="auto">
                <a:xfrm>
                  <a:off x="1768" y="2864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58" name="Rectangle 718"/>
                <p:cNvSpPr>
                  <a:spLocks noChangeAspect="1" noChangeArrowheads="1"/>
                </p:cNvSpPr>
                <p:nvPr/>
              </p:nvSpPr>
              <p:spPr bwMode="auto">
                <a:xfrm>
                  <a:off x="1768" y="2847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59" name="Rectangle 719"/>
                <p:cNvSpPr>
                  <a:spLocks noChangeAspect="1" noChangeArrowheads="1"/>
                </p:cNvSpPr>
                <p:nvPr/>
              </p:nvSpPr>
              <p:spPr bwMode="auto">
                <a:xfrm>
                  <a:off x="1768" y="2882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60" name="Rectangle 720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68" y="2831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61" name="Rectangle 721"/>
                <p:cNvSpPr>
                  <a:spLocks noChangeAspect="1" noChangeArrowheads="1"/>
                </p:cNvSpPr>
                <p:nvPr/>
              </p:nvSpPr>
              <p:spPr bwMode="auto">
                <a:xfrm>
                  <a:off x="1768" y="2814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162" name="Rectangle 722"/>
                <p:cNvSpPr>
                  <a:spLocks noChangeAspect="1" noChangeArrowheads="1"/>
                </p:cNvSpPr>
                <p:nvPr/>
              </p:nvSpPr>
              <p:spPr bwMode="auto">
                <a:xfrm>
                  <a:off x="1768" y="2796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</p:grpSp>
          <p:grpSp>
            <p:nvGrpSpPr>
              <p:cNvPr id="21723" name="Group 283"/>
              <p:cNvGrpSpPr>
                <a:grpSpLocks noChangeAspect="1"/>
              </p:cNvGrpSpPr>
              <p:nvPr/>
            </p:nvGrpSpPr>
            <p:grpSpPr bwMode="auto">
              <a:xfrm>
                <a:off x="4991" y="683"/>
                <a:ext cx="86" cy="1670"/>
                <a:chOff x="1711" y="1727"/>
                <a:chExt cx="58" cy="1497"/>
              </a:xfrm>
            </p:grpSpPr>
            <p:sp>
              <p:nvSpPr>
                <p:cNvPr id="21989" name="Rectangle 54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11" y="2466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90" name="Rectangle 550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11" y="2449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91" name="Rectangle 551"/>
                <p:cNvSpPr>
                  <a:spLocks noChangeAspect="1" noChangeArrowheads="1"/>
                </p:cNvSpPr>
                <p:nvPr/>
              </p:nvSpPr>
              <p:spPr bwMode="auto">
                <a:xfrm>
                  <a:off x="1711" y="2483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92" name="Rectangle 552"/>
                <p:cNvSpPr>
                  <a:spLocks noChangeAspect="1" noChangeArrowheads="1"/>
                </p:cNvSpPr>
                <p:nvPr/>
              </p:nvSpPr>
              <p:spPr bwMode="auto">
                <a:xfrm>
                  <a:off x="1711" y="2570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93" name="Rectangle 553"/>
                <p:cNvSpPr>
                  <a:spLocks noChangeAspect="1" noChangeArrowheads="1"/>
                </p:cNvSpPr>
                <p:nvPr/>
              </p:nvSpPr>
              <p:spPr bwMode="auto">
                <a:xfrm>
                  <a:off x="1711" y="2500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94" name="Rectangle 554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11" y="2551"/>
                  <a:ext cx="58" cy="19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95" name="Rectangle 555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11" y="2533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96" name="Rectangle 556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11" y="2517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97" name="Rectangle 557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711" y="2588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98" name="Rectangle 558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711" y="2605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99" name="Rectangle 55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711" y="2656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00" name="Rectangle 560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711" y="2673"/>
                  <a:ext cx="58" cy="19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01" name="Rectangle 561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711" y="2692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02" name="Rectangle 562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711" y="2710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03" name="Rectangle 563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11" y="2640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04" name="Rectangle 564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11" y="2622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05" name="Rectangle 565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711" y="2379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06" name="Rectangle 566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711" y="2397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07" name="Rectangle 567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711" y="2414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08" name="Rectangle 568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711" y="2431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09" name="Rectangle 569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711" y="3206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10" name="Rectangle 570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711" y="3190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11" name="Rectangle 571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711" y="2241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12" name="Rectangle 57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711" y="2224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13" name="Rectangle 57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711" y="2208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14" name="Rectangle 574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711" y="2156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15" name="Rectangle 575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711" y="2173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16" name="Rectangle 576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711" y="2191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17" name="Rectangle 577"/>
                <p:cNvSpPr>
                  <a:spLocks noChangeAspect="1" noChangeArrowheads="1"/>
                </p:cNvSpPr>
                <p:nvPr/>
              </p:nvSpPr>
              <p:spPr bwMode="auto">
                <a:xfrm>
                  <a:off x="1711" y="1932"/>
                  <a:ext cx="58" cy="17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18" name="Rectangle 578"/>
                <p:cNvSpPr>
                  <a:spLocks noChangeAspect="1" noChangeArrowheads="1"/>
                </p:cNvSpPr>
                <p:nvPr/>
              </p:nvSpPr>
              <p:spPr bwMode="auto">
                <a:xfrm>
                  <a:off x="1711" y="1847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19" name="Rectangle 579"/>
                <p:cNvSpPr>
                  <a:spLocks noChangeAspect="1" noChangeArrowheads="1"/>
                </p:cNvSpPr>
                <p:nvPr/>
              </p:nvSpPr>
              <p:spPr bwMode="auto">
                <a:xfrm>
                  <a:off x="1711" y="1899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20" name="Rectangle 580"/>
                <p:cNvSpPr>
                  <a:spLocks noChangeAspect="1" noChangeArrowheads="1"/>
                </p:cNvSpPr>
                <p:nvPr/>
              </p:nvSpPr>
              <p:spPr bwMode="auto">
                <a:xfrm>
                  <a:off x="1711" y="1864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21" name="Rectangle 581"/>
                <p:cNvSpPr>
                  <a:spLocks noChangeAspect="1" noChangeArrowheads="1"/>
                </p:cNvSpPr>
                <p:nvPr/>
              </p:nvSpPr>
              <p:spPr bwMode="auto">
                <a:xfrm>
                  <a:off x="1711" y="1915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22" name="Rectangle 582"/>
                <p:cNvSpPr>
                  <a:spLocks noChangeAspect="1" noChangeArrowheads="1"/>
                </p:cNvSpPr>
                <p:nvPr/>
              </p:nvSpPr>
              <p:spPr bwMode="auto">
                <a:xfrm>
                  <a:off x="1711" y="1882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23" name="Rectangle 583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11" y="1949"/>
                  <a:ext cx="58" cy="1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24" name="Rectangle 584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11" y="1967"/>
                  <a:ext cx="58" cy="17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25" name="Rectangle 585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711" y="1745"/>
                  <a:ext cx="58" cy="17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26" name="Rectangle 586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711" y="1830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27" name="Rectangle 587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711" y="1779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28" name="Rectangle 588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711" y="1812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29" name="Rectangle 58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711" y="1762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30" name="Rectangle 590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711" y="1795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31" name="Rectangle 591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711" y="1727"/>
                  <a:ext cx="58" cy="1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32" name="Rectangle 592"/>
                <p:cNvSpPr>
                  <a:spLocks noChangeAspect="1" noChangeArrowheads="1"/>
                </p:cNvSpPr>
                <p:nvPr/>
              </p:nvSpPr>
              <p:spPr bwMode="auto">
                <a:xfrm>
                  <a:off x="1711" y="2138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33" name="Rectangle 593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11" y="2120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34" name="Rectangle 594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11" y="2103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35" name="Rectangle 595"/>
                <p:cNvSpPr>
                  <a:spLocks noChangeAspect="1" noChangeArrowheads="1"/>
                </p:cNvSpPr>
                <p:nvPr/>
              </p:nvSpPr>
              <p:spPr bwMode="auto">
                <a:xfrm>
                  <a:off x="1711" y="1983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36" name="Rectangle 596"/>
                <p:cNvSpPr>
                  <a:spLocks noChangeAspect="1" noChangeArrowheads="1"/>
                </p:cNvSpPr>
                <p:nvPr/>
              </p:nvSpPr>
              <p:spPr bwMode="auto">
                <a:xfrm>
                  <a:off x="1711" y="2034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37" name="Rectangle 597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11" y="2017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38" name="Rectangle 598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11" y="2000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39" name="Rectangle 59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711" y="2052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40" name="Rectangle 600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711" y="2069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41" name="Rectangle 601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711" y="2086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42" name="Rectangle 60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711" y="2259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43" name="Rectangle 60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711" y="2277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44" name="Rectangle 604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711" y="2293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45" name="Rectangle 605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711" y="2310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46" name="Rectangle 606"/>
                <p:cNvSpPr>
                  <a:spLocks noChangeAspect="1" noChangeArrowheads="1"/>
                </p:cNvSpPr>
                <p:nvPr/>
              </p:nvSpPr>
              <p:spPr bwMode="auto">
                <a:xfrm>
                  <a:off x="1711" y="2327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47" name="Rectangle 607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11" y="2343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48" name="Rectangle 608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11" y="2361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49" name="Rectangle 60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11" y="3069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50" name="Rectangle 610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11" y="2984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51" name="Rectangle 611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11" y="3035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52" name="Rectangle 612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11" y="3001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53" name="Rectangle 613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11" y="2762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54" name="Rectangle 614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11" y="3052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55" name="Rectangle 615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11" y="2744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56" name="Rectangle 616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11" y="3019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57" name="Rectangle 617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11" y="2778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58" name="Rectangle 618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11" y="2726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59" name="Rectangle 61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11" y="3085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60" name="Rectangle 620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11" y="3103"/>
                  <a:ext cx="58" cy="1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61" name="Rectangle 621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11" y="3120"/>
                  <a:ext cx="58" cy="1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62" name="Rectangle 622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11" y="3138"/>
                  <a:ext cx="58" cy="1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63" name="Rectangle 623"/>
                <p:cNvSpPr>
                  <a:spLocks noChangeAspect="1" noChangeArrowheads="1"/>
                </p:cNvSpPr>
                <p:nvPr/>
              </p:nvSpPr>
              <p:spPr bwMode="auto">
                <a:xfrm>
                  <a:off x="1711" y="3155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64" name="Rectangle 624"/>
                <p:cNvSpPr>
                  <a:spLocks noChangeAspect="1" noChangeArrowheads="1"/>
                </p:cNvSpPr>
                <p:nvPr/>
              </p:nvSpPr>
              <p:spPr bwMode="auto">
                <a:xfrm>
                  <a:off x="1711" y="3172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65" name="Rectangle 625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11" y="2951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66" name="Rectangle 626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11" y="2967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67" name="Rectangle 627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11" y="2899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68" name="Rectangle 628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11" y="2916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69" name="Rectangle 629"/>
                <p:cNvSpPr>
                  <a:spLocks noChangeAspect="1" noChangeArrowheads="1"/>
                </p:cNvSpPr>
                <p:nvPr/>
              </p:nvSpPr>
              <p:spPr bwMode="auto">
                <a:xfrm>
                  <a:off x="1711" y="2934"/>
                  <a:ext cx="58" cy="1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70" name="Rectangle 630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11" y="2864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71" name="Rectangle 631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11" y="2847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72" name="Rectangle 632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11" y="2882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73" name="Rectangle 633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11" y="2831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74" name="Rectangle 634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11" y="2814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2075" name="Rectangle 635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711" y="2796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</p:grpSp>
          <p:grpSp>
            <p:nvGrpSpPr>
              <p:cNvPr id="21724" name="Group 284"/>
              <p:cNvGrpSpPr>
                <a:grpSpLocks noChangeAspect="1"/>
              </p:cNvGrpSpPr>
              <p:nvPr/>
            </p:nvGrpSpPr>
            <p:grpSpPr bwMode="auto">
              <a:xfrm>
                <a:off x="4904" y="683"/>
                <a:ext cx="87" cy="1671"/>
                <a:chOff x="1653" y="1727"/>
                <a:chExt cx="58" cy="1497"/>
              </a:xfrm>
            </p:grpSpPr>
            <p:sp>
              <p:nvSpPr>
                <p:cNvPr id="21902" name="Rectangle 462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653" y="2656"/>
                  <a:ext cx="58" cy="17"/>
                </a:xfrm>
                <a:prstGeom prst="rect">
                  <a:avLst/>
                </a:prstGeom>
                <a:solidFill>
                  <a:srgbClr val="FF0B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03" name="Rectangle 463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653" y="2467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04" name="Rectangle 464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653" y="2449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05" name="Rectangle 465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653" y="2501"/>
                  <a:ext cx="58" cy="1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06" name="Rectangle 466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653" y="2484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07" name="Rectangle 467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653" y="2552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08" name="Rectangle 468"/>
                <p:cNvSpPr>
                  <a:spLocks noChangeAspect="1" noChangeArrowheads="1"/>
                </p:cNvSpPr>
                <p:nvPr/>
              </p:nvSpPr>
              <p:spPr bwMode="auto">
                <a:xfrm>
                  <a:off x="1653" y="2534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09" name="Rectangle 469"/>
                <p:cNvSpPr>
                  <a:spLocks noChangeAspect="1" noChangeArrowheads="1"/>
                </p:cNvSpPr>
                <p:nvPr/>
              </p:nvSpPr>
              <p:spPr bwMode="auto">
                <a:xfrm>
                  <a:off x="1653" y="2517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10" name="Rectangle 470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653" y="2570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11" name="Rectangle 471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653" y="2587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12" name="Rectangle 47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653" y="2605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13" name="Rectangle 473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653" y="2673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14" name="Rectangle 474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653" y="2691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15" name="Rectangle 475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653" y="2709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16" name="Rectangle 476"/>
                <p:cNvSpPr>
                  <a:spLocks noChangeAspect="1" noChangeArrowheads="1"/>
                </p:cNvSpPr>
                <p:nvPr/>
              </p:nvSpPr>
              <p:spPr bwMode="auto">
                <a:xfrm>
                  <a:off x="1653" y="2640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17" name="Rectangle 477"/>
                <p:cNvSpPr>
                  <a:spLocks noChangeAspect="1" noChangeArrowheads="1"/>
                </p:cNvSpPr>
                <p:nvPr/>
              </p:nvSpPr>
              <p:spPr bwMode="auto">
                <a:xfrm>
                  <a:off x="1653" y="2622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18" name="Rectangle 478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653" y="2241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19" name="Rectangle 47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653" y="2379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20" name="Rectangle 480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653" y="2397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21" name="Rectangle 481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653" y="2415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22" name="Rectangle 48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653" y="2431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23" name="Rectangle 483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653" y="3206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24" name="Rectangle 484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653" y="3190"/>
                  <a:ext cx="58" cy="1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25" name="Rectangle 485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653" y="2224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26" name="Rectangle 486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653" y="2208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27" name="Rectangle 487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653" y="2155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28" name="Rectangle 488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653" y="2173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29" name="Rectangle 489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653" y="2191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30" name="Rectangle 490"/>
                <p:cNvSpPr>
                  <a:spLocks noChangeAspect="1" noChangeArrowheads="1"/>
                </p:cNvSpPr>
                <p:nvPr/>
              </p:nvSpPr>
              <p:spPr bwMode="auto">
                <a:xfrm>
                  <a:off x="1653" y="1933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31" name="Rectangle 491"/>
                <p:cNvSpPr>
                  <a:spLocks noChangeAspect="1" noChangeArrowheads="1"/>
                </p:cNvSpPr>
                <p:nvPr/>
              </p:nvSpPr>
              <p:spPr bwMode="auto">
                <a:xfrm>
                  <a:off x="1653" y="1899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32" name="Rectangle 492"/>
                <p:cNvSpPr>
                  <a:spLocks noChangeAspect="1" noChangeArrowheads="1"/>
                </p:cNvSpPr>
                <p:nvPr/>
              </p:nvSpPr>
              <p:spPr bwMode="auto">
                <a:xfrm>
                  <a:off x="1653" y="1847"/>
                  <a:ext cx="58" cy="18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33" name="Rectangle 493"/>
                <p:cNvSpPr>
                  <a:spLocks noChangeAspect="1" noChangeArrowheads="1"/>
                </p:cNvSpPr>
                <p:nvPr/>
              </p:nvSpPr>
              <p:spPr bwMode="auto">
                <a:xfrm>
                  <a:off x="1653" y="1865"/>
                  <a:ext cx="58" cy="1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34" name="Rectangle 494"/>
                <p:cNvSpPr>
                  <a:spLocks noChangeAspect="1" noChangeArrowheads="1"/>
                </p:cNvSpPr>
                <p:nvPr/>
              </p:nvSpPr>
              <p:spPr bwMode="auto">
                <a:xfrm>
                  <a:off x="1653" y="1916"/>
                  <a:ext cx="58" cy="17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35" name="Rectangle 495"/>
                <p:cNvSpPr>
                  <a:spLocks noChangeAspect="1" noChangeArrowheads="1"/>
                </p:cNvSpPr>
                <p:nvPr/>
              </p:nvSpPr>
              <p:spPr bwMode="auto">
                <a:xfrm>
                  <a:off x="1653" y="1882"/>
                  <a:ext cx="58" cy="17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36" name="Rectangle 496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653" y="1949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37" name="Rectangle 497"/>
                <p:cNvSpPr>
                  <a:spLocks noChangeAspect="1" noChangeArrowheads="1"/>
                </p:cNvSpPr>
                <p:nvPr/>
              </p:nvSpPr>
              <p:spPr bwMode="auto">
                <a:xfrm>
                  <a:off x="1653" y="1967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38" name="Rectangle 498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653" y="1745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39" name="Rectangle 49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653" y="1830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40" name="Rectangle 500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653" y="1779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41" name="Rectangle 501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653" y="1812"/>
                  <a:ext cx="58" cy="1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42" name="Rectangle 50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653" y="1762"/>
                  <a:ext cx="58" cy="17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43" name="Rectangle 503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653" y="1796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44" name="Rectangle 504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653" y="1727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45" name="Rectangle 505"/>
                <p:cNvSpPr>
                  <a:spLocks noChangeAspect="1" noChangeArrowheads="1"/>
                </p:cNvSpPr>
                <p:nvPr/>
              </p:nvSpPr>
              <p:spPr bwMode="auto">
                <a:xfrm>
                  <a:off x="1653" y="2121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46" name="Rectangle 506"/>
                <p:cNvSpPr>
                  <a:spLocks noChangeAspect="1" noChangeArrowheads="1"/>
                </p:cNvSpPr>
                <p:nvPr/>
              </p:nvSpPr>
              <p:spPr bwMode="auto">
                <a:xfrm>
                  <a:off x="1653" y="2138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47" name="Rectangle 507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653" y="2104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48" name="Rectangle 508"/>
                <p:cNvSpPr>
                  <a:spLocks noChangeAspect="1" noChangeArrowheads="1"/>
                </p:cNvSpPr>
                <p:nvPr/>
              </p:nvSpPr>
              <p:spPr bwMode="auto">
                <a:xfrm>
                  <a:off x="1653" y="1984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49" name="Rectangle 509"/>
                <p:cNvSpPr>
                  <a:spLocks noChangeAspect="1" noChangeArrowheads="1"/>
                </p:cNvSpPr>
                <p:nvPr/>
              </p:nvSpPr>
              <p:spPr bwMode="auto">
                <a:xfrm>
                  <a:off x="1653" y="2035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50" name="Rectangle 510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653" y="2017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51" name="Rectangle 511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653" y="2001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52" name="Rectangle 51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653" y="2070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53" name="Rectangle 513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653" y="2053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54" name="Rectangle 514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653" y="2086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55" name="Rectangle 515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653" y="2259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56" name="Rectangle 516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653" y="2277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57" name="Rectangle 517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1653" y="2293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58" name="Rectangle 518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653" y="2310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59" name="Rectangle 519"/>
                <p:cNvSpPr>
                  <a:spLocks noChangeAspect="1" noChangeArrowheads="1"/>
                </p:cNvSpPr>
                <p:nvPr/>
              </p:nvSpPr>
              <p:spPr bwMode="auto">
                <a:xfrm>
                  <a:off x="1653" y="2327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60" name="Rectangle 520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653" y="2344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61" name="Rectangle 521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653" y="2361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62" name="Rectangle 522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653" y="3068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63" name="Rectangle 523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653" y="2984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64" name="Rectangle 524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653" y="3035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65" name="Rectangle 525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653" y="3000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66" name="Rectangle 526"/>
                <p:cNvSpPr>
                  <a:spLocks noChangeAspect="1" noChangeArrowheads="1"/>
                </p:cNvSpPr>
                <p:nvPr/>
              </p:nvSpPr>
              <p:spPr bwMode="auto">
                <a:xfrm>
                  <a:off x="1653" y="2761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67" name="Rectangle 527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653" y="3052"/>
                  <a:ext cx="58" cy="1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68" name="Rectangle 528"/>
                <p:cNvSpPr>
                  <a:spLocks noChangeAspect="1" noChangeArrowheads="1"/>
                </p:cNvSpPr>
                <p:nvPr/>
              </p:nvSpPr>
              <p:spPr bwMode="auto">
                <a:xfrm>
                  <a:off x="1653" y="2743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69" name="Rectangle 52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653" y="3018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70" name="Rectangle 530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653" y="2778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71" name="Rectangle 531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653" y="2725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72" name="Rectangle 532"/>
                <p:cNvSpPr>
                  <a:spLocks noChangeAspect="1" noChangeArrowheads="1"/>
                </p:cNvSpPr>
                <p:nvPr/>
              </p:nvSpPr>
              <p:spPr bwMode="auto">
                <a:xfrm>
                  <a:off x="1653" y="3085"/>
                  <a:ext cx="58" cy="18"/>
                </a:xfrm>
                <a:prstGeom prst="rect">
                  <a:avLst/>
                </a:prstGeom>
                <a:solidFill>
                  <a:srgbClr val="FF0B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73" name="Rectangle 533"/>
                <p:cNvSpPr>
                  <a:spLocks noChangeAspect="1" noChangeArrowheads="1"/>
                </p:cNvSpPr>
                <p:nvPr/>
              </p:nvSpPr>
              <p:spPr bwMode="auto">
                <a:xfrm>
                  <a:off x="1653" y="3103"/>
                  <a:ext cx="58" cy="17"/>
                </a:xfrm>
                <a:prstGeom prst="rect">
                  <a:avLst/>
                </a:prstGeom>
                <a:solidFill>
                  <a:srgbClr val="FF0B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74" name="Rectangle 534"/>
                <p:cNvSpPr>
                  <a:spLocks noChangeAspect="1" noChangeArrowheads="1"/>
                </p:cNvSpPr>
                <p:nvPr/>
              </p:nvSpPr>
              <p:spPr bwMode="auto">
                <a:xfrm>
                  <a:off x="1653" y="3120"/>
                  <a:ext cx="58" cy="18"/>
                </a:xfrm>
                <a:prstGeom prst="rect">
                  <a:avLst/>
                </a:prstGeom>
                <a:solidFill>
                  <a:srgbClr val="FF0B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75" name="Rectangle 535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653" y="3137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76" name="Rectangle 536"/>
                <p:cNvSpPr>
                  <a:spLocks noChangeAspect="1" noChangeArrowheads="1"/>
                </p:cNvSpPr>
                <p:nvPr/>
              </p:nvSpPr>
              <p:spPr bwMode="auto">
                <a:xfrm>
                  <a:off x="1653" y="3155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77" name="Rectangle 537"/>
                <p:cNvSpPr>
                  <a:spLocks noChangeAspect="1" noChangeArrowheads="1"/>
                </p:cNvSpPr>
                <p:nvPr/>
              </p:nvSpPr>
              <p:spPr bwMode="auto">
                <a:xfrm>
                  <a:off x="1653" y="3172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78" name="Rectangle 538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653" y="2898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79" name="Rectangle 53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653" y="2950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80" name="Rectangle 540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653" y="2916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81" name="Rectangle 541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653" y="2967"/>
                  <a:ext cx="58" cy="1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82" name="Rectangle 542"/>
                <p:cNvSpPr>
                  <a:spLocks noChangeAspect="1" noChangeArrowheads="1"/>
                </p:cNvSpPr>
                <p:nvPr/>
              </p:nvSpPr>
              <p:spPr bwMode="auto">
                <a:xfrm>
                  <a:off x="1653" y="2933"/>
                  <a:ext cx="58" cy="17"/>
                </a:xfrm>
                <a:prstGeom prst="rect">
                  <a:avLst/>
                </a:prstGeom>
                <a:solidFill>
                  <a:srgbClr val="FF0B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83" name="Rectangle 543"/>
                <p:cNvSpPr>
                  <a:spLocks noChangeAspect="1" noChangeArrowheads="1"/>
                </p:cNvSpPr>
                <p:nvPr/>
              </p:nvSpPr>
              <p:spPr bwMode="auto">
                <a:xfrm>
                  <a:off x="1653" y="2863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84" name="Rectangle 544"/>
                <p:cNvSpPr>
                  <a:spLocks noChangeAspect="1" noChangeArrowheads="1"/>
                </p:cNvSpPr>
                <p:nvPr/>
              </p:nvSpPr>
              <p:spPr bwMode="auto">
                <a:xfrm>
                  <a:off x="1653" y="2847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85" name="Rectangle 545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653" y="2881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86" name="Rectangle 546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653" y="2830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87" name="Rectangle 547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653" y="2813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88" name="Rectangle 548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653" y="2795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</p:grpSp>
          <p:grpSp>
            <p:nvGrpSpPr>
              <p:cNvPr id="21725" name="Group 285"/>
              <p:cNvGrpSpPr>
                <a:grpSpLocks noChangeAspect="1"/>
              </p:cNvGrpSpPr>
              <p:nvPr/>
            </p:nvGrpSpPr>
            <p:grpSpPr bwMode="auto">
              <a:xfrm flipV="1">
                <a:off x="4739" y="650"/>
                <a:ext cx="87" cy="1671"/>
                <a:chOff x="2053" y="1727"/>
                <a:chExt cx="58" cy="1497"/>
              </a:xfrm>
            </p:grpSpPr>
            <p:sp>
              <p:nvSpPr>
                <p:cNvPr id="21815" name="Rectangle 375"/>
                <p:cNvSpPr>
                  <a:spLocks noChangeAspect="1" noChangeArrowheads="1"/>
                </p:cNvSpPr>
                <p:nvPr/>
              </p:nvSpPr>
              <p:spPr bwMode="auto">
                <a:xfrm>
                  <a:off x="2053" y="2468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16" name="Rectangle 376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2053" y="2450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17" name="Rectangle 377"/>
                <p:cNvSpPr>
                  <a:spLocks noChangeAspect="1" noChangeArrowheads="1"/>
                </p:cNvSpPr>
                <p:nvPr/>
              </p:nvSpPr>
              <p:spPr bwMode="auto">
                <a:xfrm>
                  <a:off x="2053" y="2502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18" name="Rectangle 378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2053" y="2485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19" name="Rectangle 37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2053" y="2571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20" name="Rectangle 380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2053" y="2553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21" name="Rectangle 381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2053" y="2535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22" name="Rectangle 382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2053" y="2518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23" name="Rectangle 383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2053" y="2587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24" name="Rectangle 384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2053" y="2605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25" name="Rectangle 385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2053" y="2673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26" name="Rectangle 386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2053" y="2691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27" name="Rectangle 387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2053" y="2709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28" name="Rectangle 388"/>
                <p:cNvSpPr>
                  <a:spLocks noChangeAspect="1" noChangeArrowheads="1"/>
                </p:cNvSpPr>
                <p:nvPr/>
              </p:nvSpPr>
              <p:spPr bwMode="auto">
                <a:xfrm>
                  <a:off x="2053" y="2656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29" name="Rectangle 38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2053" y="2640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30" name="Rectangle 390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2053" y="2622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31" name="Rectangle 391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2053" y="2278"/>
                  <a:ext cx="58" cy="17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32" name="Rectangle 392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2053" y="2363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33" name="Rectangle 393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2053" y="2380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34" name="Rectangle 394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053" y="2346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35" name="Rectangle 395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2053" y="2398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36" name="Rectangle 396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2053" y="2432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37" name="Rectangle 397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2053" y="3206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38" name="Rectangle 398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053" y="3190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39" name="Rectangle 39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053" y="2242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40" name="Rectangle 400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053" y="2225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41" name="Rectangle 401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053" y="2156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42" name="Rectangle 40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053" y="2209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43" name="Rectangle 403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2053" y="2174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44" name="Rectangle 404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2053" y="2192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45" name="Rectangle 405"/>
                <p:cNvSpPr>
                  <a:spLocks noChangeAspect="1" noChangeArrowheads="1"/>
                </p:cNvSpPr>
                <p:nvPr/>
              </p:nvSpPr>
              <p:spPr bwMode="auto">
                <a:xfrm>
                  <a:off x="2053" y="1933"/>
                  <a:ext cx="58" cy="17"/>
                </a:xfrm>
                <a:prstGeom prst="rect">
                  <a:avLst/>
                </a:prstGeom>
                <a:solidFill>
                  <a:srgbClr val="FF0B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46" name="Rectangle 406"/>
                <p:cNvSpPr>
                  <a:spLocks noChangeAspect="1" noChangeArrowheads="1"/>
                </p:cNvSpPr>
                <p:nvPr/>
              </p:nvSpPr>
              <p:spPr bwMode="auto">
                <a:xfrm>
                  <a:off x="2053" y="1830"/>
                  <a:ext cx="58" cy="1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47" name="Rectangle 407"/>
                <p:cNvSpPr>
                  <a:spLocks noChangeAspect="1" noChangeArrowheads="1"/>
                </p:cNvSpPr>
                <p:nvPr/>
              </p:nvSpPr>
              <p:spPr bwMode="auto">
                <a:xfrm>
                  <a:off x="2053" y="1847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48" name="Rectangle 408"/>
                <p:cNvSpPr>
                  <a:spLocks noChangeAspect="1" noChangeArrowheads="1"/>
                </p:cNvSpPr>
                <p:nvPr/>
              </p:nvSpPr>
              <p:spPr bwMode="auto">
                <a:xfrm>
                  <a:off x="2053" y="1899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49" name="Rectangle 409"/>
                <p:cNvSpPr>
                  <a:spLocks noChangeAspect="1" noChangeArrowheads="1"/>
                </p:cNvSpPr>
                <p:nvPr/>
              </p:nvSpPr>
              <p:spPr bwMode="auto">
                <a:xfrm>
                  <a:off x="2053" y="1865"/>
                  <a:ext cx="58" cy="18"/>
                </a:xfrm>
                <a:prstGeom prst="rect">
                  <a:avLst/>
                </a:prstGeom>
                <a:solidFill>
                  <a:srgbClr val="FF0B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50" name="Rectangle 410"/>
                <p:cNvSpPr>
                  <a:spLocks noChangeAspect="1" noChangeArrowheads="1"/>
                </p:cNvSpPr>
                <p:nvPr/>
              </p:nvSpPr>
              <p:spPr bwMode="auto">
                <a:xfrm>
                  <a:off x="2053" y="1916"/>
                  <a:ext cx="58" cy="17"/>
                </a:xfrm>
                <a:prstGeom prst="rect">
                  <a:avLst/>
                </a:prstGeom>
                <a:solidFill>
                  <a:srgbClr val="FF0B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51" name="Rectangle 411"/>
                <p:cNvSpPr>
                  <a:spLocks noChangeAspect="1" noChangeArrowheads="1"/>
                </p:cNvSpPr>
                <p:nvPr/>
              </p:nvSpPr>
              <p:spPr bwMode="auto">
                <a:xfrm>
                  <a:off x="2053" y="1882"/>
                  <a:ext cx="58" cy="17"/>
                </a:xfrm>
                <a:prstGeom prst="rect">
                  <a:avLst/>
                </a:prstGeom>
                <a:solidFill>
                  <a:srgbClr val="FF0B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52" name="Rectangle 412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2053" y="1949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53" name="Rectangle 413"/>
                <p:cNvSpPr>
                  <a:spLocks noChangeAspect="1" noChangeArrowheads="1"/>
                </p:cNvSpPr>
                <p:nvPr/>
              </p:nvSpPr>
              <p:spPr bwMode="auto">
                <a:xfrm>
                  <a:off x="2053" y="1967"/>
                  <a:ext cx="58" cy="1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54" name="Rectangle 414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053" y="1745"/>
                  <a:ext cx="58" cy="17"/>
                </a:xfrm>
                <a:prstGeom prst="rect">
                  <a:avLst/>
                </a:prstGeom>
                <a:solidFill>
                  <a:srgbClr val="FF0B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55" name="Rectangle 415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053" y="1779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56" name="Rectangle 416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053" y="1812"/>
                  <a:ext cx="58" cy="18"/>
                </a:xfrm>
                <a:prstGeom prst="rect">
                  <a:avLst/>
                </a:prstGeom>
                <a:solidFill>
                  <a:srgbClr val="FF0B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57" name="Rectangle 417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053" y="1762"/>
                  <a:ext cx="58" cy="17"/>
                </a:xfrm>
                <a:prstGeom prst="rect">
                  <a:avLst/>
                </a:prstGeom>
                <a:solidFill>
                  <a:srgbClr val="FF0B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58" name="Rectangle 418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053" y="1796"/>
                  <a:ext cx="58" cy="17"/>
                </a:xfrm>
                <a:prstGeom prst="rect">
                  <a:avLst/>
                </a:prstGeom>
                <a:solidFill>
                  <a:srgbClr val="FF0B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59" name="Rectangle 419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2053" y="1727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60" name="Rectangle 420"/>
                <p:cNvSpPr>
                  <a:spLocks noChangeAspect="1" noChangeArrowheads="1"/>
                </p:cNvSpPr>
                <p:nvPr/>
              </p:nvSpPr>
              <p:spPr bwMode="auto">
                <a:xfrm>
                  <a:off x="2053" y="2104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61" name="Rectangle 421"/>
                <p:cNvSpPr>
                  <a:spLocks noChangeAspect="1" noChangeArrowheads="1"/>
                </p:cNvSpPr>
                <p:nvPr/>
              </p:nvSpPr>
              <p:spPr bwMode="auto">
                <a:xfrm>
                  <a:off x="2053" y="2139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62" name="Rectangle 422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2053" y="2121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63" name="Rectangle 423"/>
                <p:cNvSpPr>
                  <a:spLocks noChangeAspect="1" noChangeArrowheads="1"/>
                </p:cNvSpPr>
                <p:nvPr/>
              </p:nvSpPr>
              <p:spPr bwMode="auto">
                <a:xfrm>
                  <a:off x="2053" y="2416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64" name="Rectangle 424"/>
                <p:cNvSpPr>
                  <a:spLocks noChangeAspect="1" noChangeArrowheads="1"/>
                </p:cNvSpPr>
                <p:nvPr/>
              </p:nvSpPr>
              <p:spPr bwMode="auto">
                <a:xfrm>
                  <a:off x="2053" y="2035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65" name="Rectangle 425"/>
                <p:cNvSpPr>
                  <a:spLocks noChangeAspect="1" noChangeArrowheads="1"/>
                </p:cNvSpPr>
                <p:nvPr/>
              </p:nvSpPr>
              <p:spPr bwMode="auto">
                <a:xfrm>
                  <a:off x="2053" y="1984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66" name="Rectangle 426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2053" y="2017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67" name="Rectangle 427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2053" y="2001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68" name="Rectangle 428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053" y="2086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69" name="Rectangle 42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2053" y="2053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70" name="Rectangle 430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2053" y="2070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71" name="Rectangle 431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2053" y="2260"/>
                  <a:ext cx="58" cy="1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72" name="Rectangle 432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2053" y="2294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73" name="Rectangle 433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2053" y="2311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74" name="Rectangle 434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2053" y="2328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75" name="Rectangle 435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2053" y="2761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76" name="Rectangle 436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2053" y="2743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77" name="Rectangle 437"/>
                <p:cNvSpPr>
                  <a:spLocks noChangeAspect="1" noChangeArrowheads="1"/>
                </p:cNvSpPr>
                <p:nvPr/>
              </p:nvSpPr>
              <p:spPr bwMode="auto">
                <a:xfrm>
                  <a:off x="2053" y="2778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78" name="Rectangle 438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2053" y="2725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79" name="Rectangle 439"/>
                <p:cNvSpPr>
                  <a:spLocks noChangeAspect="1" noChangeArrowheads="1"/>
                </p:cNvSpPr>
                <p:nvPr/>
              </p:nvSpPr>
              <p:spPr bwMode="auto">
                <a:xfrm>
                  <a:off x="2053" y="3172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80" name="Rectangle 440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2053" y="3154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81" name="Rectangle 441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2053" y="3137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82" name="Rectangle 442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2053" y="3087"/>
                  <a:ext cx="58" cy="17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83" name="Rectangle 443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2053" y="2865"/>
                  <a:ext cx="58" cy="17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84" name="Rectangle 444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2053" y="2950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85" name="Rectangle 445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2053" y="2899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86" name="Rectangle 446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2053" y="2932"/>
                  <a:ext cx="58" cy="18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87" name="Rectangle 447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2053" y="2882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88" name="Rectangle 448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2053" y="2916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89" name="Rectangle 449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2053" y="2848"/>
                  <a:ext cx="58" cy="18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90" name="Rectangle 450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2053" y="2831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91" name="Rectangle 451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2053" y="2813"/>
                  <a:ext cx="58" cy="1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92" name="Rectangle 452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2053" y="3035"/>
                  <a:ext cx="58" cy="1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93" name="Rectangle 453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2053" y="2984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94" name="Rectangle 454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2053" y="3017"/>
                  <a:ext cx="58" cy="18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95" name="Rectangle 455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2053" y="2967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96" name="Rectangle 456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2053" y="3000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97" name="Rectangle 457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2053" y="3069"/>
                  <a:ext cx="58" cy="1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98" name="Rectangle 458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2053" y="3053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99" name="Rectangle 459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2053" y="3104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00" name="Rectangle 460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2053" y="3121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901" name="Rectangle 461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2053" y="2795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</p:grpSp>
          <p:grpSp>
            <p:nvGrpSpPr>
              <p:cNvPr id="21726" name="Group 286"/>
              <p:cNvGrpSpPr>
                <a:grpSpLocks noChangeAspect="1"/>
              </p:cNvGrpSpPr>
              <p:nvPr/>
            </p:nvGrpSpPr>
            <p:grpSpPr bwMode="auto">
              <a:xfrm>
                <a:off x="5422" y="683"/>
                <a:ext cx="87" cy="1671"/>
                <a:chOff x="3670" y="1510"/>
                <a:chExt cx="58" cy="1497"/>
              </a:xfrm>
            </p:grpSpPr>
            <p:sp>
              <p:nvSpPr>
                <p:cNvPr id="21728" name="Rectangle 288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670" y="2248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29" name="Rectangle 289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670" y="2007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30" name="Rectangle 290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670" y="2025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31" name="Rectangle 291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670" y="2041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32" name="Rectangle 292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670" y="2059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33" name="Rectangle 293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670" y="2127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34" name="Rectangle 294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670" y="2076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35" name="Rectangle 295"/>
                <p:cNvSpPr>
                  <a:spLocks noChangeAspect="1" noChangeArrowheads="1"/>
                </p:cNvSpPr>
                <p:nvPr/>
              </p:nvSpPr>
              <p:spPr bwMode="auto">
                <a:xfrm>
                  <a:off x="3670" y="2109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36" name="Rectangle 296"/>
                <p:cNvSpPr>
                  <a:spLocks noChangeAspect="1" noChangeArrowheads="1"/>
                </p:cNvSpPr>
                <p:nvPr/>
              </p:nvSpPr>
              <p:spPr bwMode="auto">
                <a:xfrm>
                  <a:off x="3670" y="2093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37" name="Rectangle 297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670" y="2180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38" name="Rectangle 298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670" y="2145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39" name="Rectangle 29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670" y="2162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40" name="Rectangle 300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670" y="2197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41" name="Rectangle 301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670" y="2231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42" name="Rectangle 302"/>
                <p:cNvSpPr>
                  <a:spLocks noChangeAspect="1" noChangeArrowheads="1"/>
                </p:cNvSpPr>
                <p:nvPr/>
              </p:nvSpPr>
              <p:spPr bwMode="auto">
                <a:xfrm>
                  <a:off x="3670" y="2215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43" name="Rectangle 303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670" y="1648"/>
                  <a:ext cx="58" cy="17"/>
                </a:xfrm>
                <a:prstGeom prst="rect">
                  <a:avLst/>
                </a:prstGeom>
                <a:solidFill>
                  <a:srgbClr val="FF0B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44" name="Rectangle 304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670" y="1733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45" name="Rectangle 305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670" y="1682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46" name="Rectangle 306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670" y="1715"/>
                  <a:ext cx="58" cy="18"/>
                </a:xfrm>
                <a:prstGeom prst="rect">
                  <a:avLst/>
                </a:prstGeom>
                <a:solidFill>
                  <a:srgbClr val="FF0B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47" name="Rectangle 307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670" y="1955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48" name="Rectangle 308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670" y="1665"/>
                  <a:ext cx="58" cy="17"/>
                </a:xfrm>
                <a:prstGeom prst="rect">
                  <a:avLst/>
                </a:prstGeom>
                <a:solidFill>
                  <a:srgbClr val="FF0B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49" name="Rectangle 309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670" y="1972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50" name="Rectangle 310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670" y="1698"/>
                  <a:ext cx="58" cy="1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51" name="Rectangle 311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670" y="1937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52" name="Rectangle 312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670" y="1989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53" name="Rectangle 31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670" y="1630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54" name="Rectangle 314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670" y="1614"/>
                  <a:ext cx="58" cy="1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55" name="Rectangle 315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670" y="1596"/>
                  <a:ext cx="58" cy="1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56" name="Rectangle 316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670" y="1578"/>
                  <a:ext cx="58" cy="1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57" name="Rectangle 317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670" y="1562"/>
                  <a:ext cx="58" cy="1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58" name="Rectangle 318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670" y="1544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59" name="Rectangle 319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670" y="1817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60" name="Rectangle 320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670" y="1766"/>
                  <a:ext cx="58" cy="1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61" name="Rectangle 321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670" y="1800"/>
                  <a:ext cx="58" cy="18"/>
                </a:xfrm>
                <a:prstGeom prst="rect">
                  <a:avLst/>
                </a:prstGeom>
                <a:solidFill>
                  <a:srgbClr val="FF0B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62" name="Rectangle 322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670" y="1749"/>
                  <a:ext cx="58" cy="17"/>
                </a:xfrm>
                <a:prstGeom prst="rect">
                  <a:avLst/>
                </a:prstGeom>
                <a:solidFill>
                  <a:srgbClr val="FF0B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63" name="Rectangle 32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670" y="1783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64" name="Rectangle 324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670" y="1852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65" name="Rectangle 325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670" y="1869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66" name="Rectangle 326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670" y="1835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67" name="Rectangle 327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670" y="1886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68" name="Rectangle 328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670" y="1903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69" name="Rectangle 329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670" y="1920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70" name="Rectangle 330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670" y="1510"/>
                  <a:ext cx="58" cy="18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71" name="Rectangle 331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670" y="1527"/>
                  <a:ext cx="58" cy="17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72" name="Rectangle 332"/>
                <p:cNvSpPr>
                  <a:spLocks noChangeAspect="1" noChangeArrowheads="1"/>
                </p:cNvSpPr>
                <p:nvPr/>
              </p:nvSpPr>
              <p:spPr bwMode="auto">
                <a:xfrm>
                  <a:off x="3670" y="2472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73" name="Rectangle 333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670" y="2507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74" name="Rectangle 334"/>
                <p:cNvSpPr>
                  <a:spLocks noChangeAspect="1" noChangeArrowheads="1"/>
                </p:cNvSpPr>
                <p:nvPr/>
              </p:nvSpPr>
              <p:spPr bwMode="auto">
                <a:xfrm>
                  <a:off x="3670" y="2490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75" name="Rectangle 335"/>
                <p:cNvSpPr>
                  <a:spLocks noChangeAspect="1" noChangeArrowheads="1"/>
                </p:cNvSpPr>
                <p:nvPr/>
              </p:nvSpPr>
              <p:spPr bwMode="auto">
                <a:xfrm>
                  <a:off x="3670" y="2575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76" name="Rectangle 336"/>
                <p:cNvSpPr>
                  <a:spLocks noChangeAspect="1" noChangeArrowheads="1"/>
                </p:cNvSpPr>
                <p:nvPr/>
              </p:nvSpPr>
              <p:spPr bwMode="auto">
                <a:xfrm>
                  <a:off x="3670" y="2558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77" name="Rectangle 337"/>
                <p:cNvSpPr>
                  <a:spLocks noChangeAspect="1" noChangeArrowheads="1"/>
                </p:cNvSpPr>
                <p:nvPr/>
              </p:nvSpPr>
              <p:spPr bwMode="auto">
                <a:xfrm>
                  <a:off x="3670" y="2540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78" name="Rectangle 338"/>
                <p:cNvSpPr>
                  <a:spLocks noChangeAspect="1" noChangeArrowheads="1"/>
                </p:cNvSpPr>
                <p:nvPr/>
              </p:nvSpPr>
              <p:spPr bwMode="auto">
                <a:xfrm>
                  <a:off x="3670" y="2523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79" name="Rectangle 33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670" y="2848"/>
                  <a:ext cx="58" cy="1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80" name="Rectangle 340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670" y="2814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81" name="Rectangle 341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670" y="2831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82" name="Rectangle 34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670" y="2592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83" name="Rectangle 343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670" y="2610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84" name="Rectangle 344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670" y="2955"/>
                  <a:ext cx="58" cy="52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85" name="Rectangle 345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670" y="2951"/>
                  <a:ext cx="58" cy="17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86" name="Rectangle 346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670" y="2968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87" name="Rectangle 347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670" y="2933"/>
                  <a:ext cx="58" cy="18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88" name="Rectangle 348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670" y="2917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89" name="Rectangle 349"/>
                <p:cNvSpPr>
                  <a:spLocks noChangeAspect="1" noChangeArrowheads="1"/>
                </p:cNvSpPr>
                <p:nvPr/>
              </p:nvSpPr>
              <p:spPr bwMode="auto">
                <a:xfrm>
                  <a:off x="3670" y="2866"/>
                  <a:ext cx="58" cy="17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90" name="Rectangle 350"/>
                <p:cNvSpPr>
                  <a:spLocks noChangeAspect="1" noChangeArrowheads="1"/>
                </p:cNvSpPr>
                <p:nvPr/>
              </p:nvSpPr>
              <p:spPr bwMode="auto">
                <a:xfrm>
                  <a:off x="3670" y="2882"/>
                  <a:ext cx="58" cy="18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91" name="Rectangle 351"/>
                <p:cNvSpPr>
                  <a:spLocks noChangeAspect="1" noChangeArrowheads="1"/>
                </p:cNvSpPr>
                <p:nvPr/>
              </p:nvSpPr>
              <p:spPr bwMode="auto">
                <a:xfrm>
                  <a:off x="3670" y="2900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92" name="Rectangle 352"/>
                <p:cNvSpPr>
                  <a:spLocks noChangeAspect="1" noChangeArrowheads="1"/>
                </p:cNvSpPr>
                <p:nvPr/>
              </p:nvSpPr>
              <p:spPr bwMode="auto">
                <a:xfrm>
                  <a:off x="3670" y="2643"/>
                  <a:ext cx="58" cy="17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93" name="Rectangle 353"/>
                <p:cNvSpPr>
                  <a:spLocks noChangeAspect="1" noChangeArrowheads="1"/>
                </p:cNvSpPr>
                <p:nvPr/>
              </p:nvSpPr>
              <p:spPr bwMode="auto">
                <a:xfrm>
                  <a:off x="3670" y="2627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94" name="Rectangle 354"/>
                <p:cNvSpPr>
                  <a:spLocks noChangeAspect="1" noChangeArrowheads="1"/>
                </p:cNvSpPr>
                <p:nvPr/>
              </p:nvSpPr>
              <p:spPr bwMode="auto">
                <a:xfrm>
                  <a:off x="3670" y="2660"/>
                  <a:ext cx="58" cy="18"/>
                </a:xfrm>
                <a:prstGeom prst="rect">
                  <a:avLst/>
                </a:prstGeom>
                <a:solidFill>
                  <a:srgbClr val="66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95" name="Rectangle 355"/>
                <p:cNvSpPr>
                  <a:spLocks noChangeAspect="1" noChangeArrowheads="1"/>
                </p:cNvSpPr>
                <p:nvPr/>
              </p:nvSpPr>
              <p:spPr bwMode="auto">
                <a:xfrm>
                  <a:off x="3670" y="2678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96" name="Rectangle 356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670" y="2694"/>
                  <a:ext cx="58" cy="17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97" name="Rectangle 357"/>
                <p:cNvSpPr>
                  <a:spLocks noChangeAspect="1" noChangeArrowheads="1"/>
                </p:cNvSpPr>
                <p:nvPr/>
              </p:nvSpPr>
              <p:spPr bwMode="auto">
                <a:xfrm>
                  <a:off x="3670" y="2746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98" name="Rectangle 358"/>
                <p:cNvSpPr>
                  <a:spLocks noChangeAspect="1" noChangeArrowheads="1"/>
                </p:cNvSpPr>
                <p:nvPr/>
              </p:nvSpPr>
              <p:spPr bwMode="auto">
                <a:xfrm>
                  <a:off x="3670" y="2728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799" name="Rectangle 359"/>
                <p:cNvSpPr>
                  <a:spLocks noChangeAspect="1" noChangeArrowheads="1"/>
                </p:cNvSpPr>
                <p:nvPr/>
              </p:nvSpPr>
              <p:spPr bwMode="auto">
                <a:xfrm>
                  <a:off x="3670" y="2711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00" name="Rectangle 360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670" y="2763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01" name="Rectangle 361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670" y="2780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02" name="Rectangle 362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670" y="2797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03" name="Rectangle 363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670" y="2455"/>
                  <a:ext cx="58" cy="1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04" name="Rectangle 364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670" y="2438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05" name="Rectangle 365"/>
                <p:cNvSpPr>
                  <a:spLocks noChangeAspect="1" noChangeArrowheads="1"/>
                </p:cNvSpPr>
                <p:nvPr/>
              </p:nvSpPr>
              <p:spPr bwMode="auto">
                <a:xfrm>
                  <a:off x="3670" y="2420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06" name="Rectangle 366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670" y="2350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07" name="Rectangle 367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670" y="2368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08" name="Rectangle 368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670" y="2386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09" name="Rectangle 369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670" y="2402"/>
                  <a:ext cx="58" cy="18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10" name="Rectangle 370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3670" y="2265"/>
                  <a:ext cx="58" cy="17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11" name="Rectangle 371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3670" y="2281"/>
                  <a:ext cx="58" cy="17"/>
                </a:xfrm>
                <a:prstGeom prst="rect">
                  <a:avLst/>
                </a:prstGeom>
                <a:solidFill>
                  <a:srgbClr val="00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12" name="Rectangle 372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670" y="2298"/>
                  <a:ext cx="58" cy="1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13" name="Rectangle 373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670" y="2315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21814" name="Rectangle 374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3670" y="2333"/>
                  <a:ext cx="58" cy="18"/>
                </a:xfrm>
                <a:prstGeom prst="rect">
                  <a:avLst/>
                </a:prstGeom>
                <a:solidFill>
                  <a:srgbClr val="66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</p:grpSp>
          <p:sp>
            <p:nvSpPr>
              <p:cNvPr id="21727" name="Rectangle 287"/>
              <p:cNvSpPr>
                <a:spLocks noChangeAspect="1" noChangeArrowheads="1"/>
              </p:cNvSpPr>
              <p:nvPr/>
            </p:nvSpPr>
            <p:spPr bwMode="auto">
              <a:xfrm>
                <a:off x="4738" y="671"/>
                <a:ext cx="772" cy="1658"/>
              </a:xfrm>
              <a:prstGeom prst="rect">
                <a:avLst/>
              </a:prstGeom>
              <a:noFill/>
              <a:ln w="6350" algn="ctr">
                <a:solidFill>
                  <a:srgbClr val="000000"/>
                </a:solidFill>
                <a:miter lim="800000"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</p:grpSp>
        <p:grpSp>
          <p:nvGrpSpPr>
            <p:cNvPr id="21647" name="Group 207"/>
            <p:cNvGrpSpPr>
              <a:grpSpLocks noChangeAspect="1"/>
            </p:cNvGrpSpPr>
            <p:nvPr/>
          </p:nvGrpSpPr>
          <p:grpSpPr bwMode="auto">
            <a:xfrm>
              <a:off x="5514" y="679"/>
              <a:ext cx="64" cy="1630"/>
              <a:chOff x="5552" y="679"/>
              <a:chExt cx="64" cy="1630"/>
            </a:xfrm>
          </p:grpSpPr>
          <p:sp>
            <p:nvSpPr>
              <p:cNvPr id="21648" name="Line 811"/>
              <p:cNvSpPr>
                <a:spLocks noChangeAspect="1" noChangeShapeType="1"/>
              </p:cNvSpPr>
              <p:nvPr/>
            </p:nvSpPr>
            <p:spPr bwMode="auto">
              <a:xfrm>
                <a:off x="5552" y="679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49" name="Line 812"/>
              <p:cNvSpPr>
                <a:spLocks noChangeAspect="1" noChangeShapeType="1"/>
              </p:cNvSpPr>
              <p:nvPr/>
            </p:nvSpPr>
            <p:spPr bwMode="auto">
              <a:xfrm>
                <a:off x="5552" y="773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50" name="Line 813"/>
              <p:cNvSpPr>
                <a:spLocks noChangeAspect="1" noChangeShapeType="1"/>
              </p:cNvSpPr>
              <p:nvPr/>
            </p:nvSpPr>
            <p:spPr bwMode="auto">
              <a:xfrm>
                <a:off x="5552" y="867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51" name="Line 814"/>
              <p:cNvSpPr>
                <a:spLocks noChangeAspect="1" noChangeShapeType="1"/>
              </p:cNvSpPr>
              <p:nvPr/>
            </p:nvSpPr>
            <p:spPr bwMode="auto">
              <a:xfrm>
                <a:off x="5552" y="962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52" name="Line 815"/>
              <p:cNvSpPr>
                <a:spLocks noChangeAspect="1" noChangeShapeType="1"/>
              </p:cNvSpPr>
              <p:nvPr/>
            </p:nvSpPr>
            <p:spPr bwMode="auto">
              <a:xfrm>
                <a:off x="5552" y="702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53" name="Line 816"/>
              <p:cNvSpPr>
                <a:spLocks noChangeAspect="1" noChangeShapeType="1"/>
              </p:cNvSpPr>
              <p:nvPr/>
            </p:nvSpPr>
            <p:spPr bwMode="auto">
              <a:xfrm>
                <a:off x="5552" y="797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54" name="Line 817"/>
              <p:cNvSpPr>
                <a:spLocks noChangeAspect="1" noChangeShapeType="1"/>
              </p:cNvSpPr>
              <p:nvPr/>
            </p:nvSpPr>
            <p:spPr bwMode="auto">
              <a:xfrm>
                <a:off x="5552" y="891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55" name="Line 818"/>
              <p:cNvSpPr>
                <a:spLocks noChangeAspect="1" noChangeShapeType="1"/>
              </p:cNvSpPr>
              <p:nvPr/>
            </p:nvSpPr>
            <p:spPr bwMode="auto">
              <a:xfrm>
                <a:off x="5552" y="986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56" name="Line 819"/>
              <p:cNvSpPr>
                <a:spLocks noChangeAspect="1" noChangeShapeType="1"/>
              </p:cNvSpPr>
              <p:nvPr/>
            </p:nvSpPr>
            <p:spPr bwMode="auto">
              <a:xfrm>
                <a:off x="5552" y="726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57" name="Line 820"/>
              <p:cNvSpPr>
                <a:spLocks noChangeAspect="1" noChangeShapeType="1"/>
              </p:cNvSpPr>
              <p:nvPr/>
            </p:nvSpPr>
            <p:spPr bwMode="auto">
              <a:xfrm>
                <a:off x="5552" y="820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58" name="Line 821"/>
              <p:cNvSpPr>
                <a:spLocks noChangeAspect="1" noChangeShapeType="1"/>
              </p:cNvSpPr>
              <p:nvPr/>
            </p:nvSpPr>
            <p:spPr bwMode="auto">
              <a:xfrm>
                <a:off x="5552" y="915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59" name="Line 822"/>
              <p:cNvSpPr>
                <a:spLocks noChangeAspect="1" noChangeShapeType="1"/>
              </p:cNvSpPr>
              <p:nvPr/>
            </p:nvSpPr>
            <p:spPr bwMode="auto">
              <a:xfrm>
                <a:off x="5552" y="1009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60" name="Line 823"/>
              <p:cNvSpPr>
                <a:spLocks noChangeAspect="1" noChangeShapeType="1"/>
              </p:cNvSpPr>
              <p:nvPr/>
            </p:nvSpPr>
            <p:spPr bwMode="auto">
              <a:xfrm>
                <a:off x="5552" y="749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61" name="Line 824"/>
              <p:cNvSpPr>
                <a:spLocks noChangeAspect="1" noChangeShapeType="1"/>
              </p:cNvSpPr>
              <p:nvPr/>
            </p:nvSpPr>
            <p:spPr bwMode="auto">
              <a:xfrm>
                <a:off x="5552" y="844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62" name="Line 825"/>
              <p:cNvSpPr>
                <a:spLocks noChangeAspect="1" noChangeShapeType="1"/>
              </p:cNvSpPr>
              <p:nvPr/>
            </p:nvSpPr>
            <p:spPr bwMode="auto">
              <a:xfrm>
                <a:off x="5552" y="938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63" name="Line 826"/>
              <p:cNvSpPr>
                <a:spLocks noChangeAspect="1" noChangeShapeType="1"/>
              </p:cNvSpPr>
              <p:nvPr/>
            </p:nvSpPr>
            <p:spPr bwMode="auto">
              <a:xfrm>
                <a:off x="5552" y="1033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64" name="Line 827"/>
              <p:cNvSpPr>
                <a:spLocks noChangeAspect="1" noChangeShapeType="1"/>
              </p:cNvSpPr>
              <p:nvPr/>
            </p:nvSpPr>
            <p:spPr bwMode="auto">
              <a:xfrm>
                <a:off x="5552" y="1056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65" name="Line 828"/>
              <p:cNvSpPr>
                <a:spLocks noChangeAspect="1" noChangeShapeType="1"/>
              </p:cNvSpPr>
              <p:nvPr/>
            </p:nvSpPr>
            <p:spPr bwMode="auto">
              <a:xfrm>
                <a:off x="5552" y="1151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66" name="Line 829"/>
              <p:cNvSpPr>
                <a:spLocks noChangeAspect="1" noChangeShapeType="1"/>
              </p:cNvSpPr>
              <p:nvPr/>
            </p:nvSpPr>
            <p:spPr bwMode="auto">
              <a:xfrm>
                <a:off x="5552" y="1245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67" name="Line 830"/>
              <p:cNvSpPr>
                <a:spLocks noChangeAspect="1" noChangeShapeType="1"/>
              </p:cNvSpPr>
              <p:nvPr/>
            </p:nvSpPr>
            <p:spPr bwMode="auto">
              <a:xfrm>
                <a:off x="5552" y="1340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68" name="Line 831"/>
              <p:cNvSpPr>
                <a:spLocks noChangeAspect="1" noChangeShapeType="1"/>
              </p:cNvSpPr>
              <p:nvPr/>
            </p:nvSpPr>
            <p:spPr bwMode="auto">
              <a:xfrm>
                <a:off x="5552" y="1080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69" name="Line 832"/>
              <p:cNvSpPr>
                <a:spLocks noChangeAspect="1" noChangeShapeType="1"/>
              </p:cNvSpPr>
              <p:nvPr/>
            </p:nvSpPr>
            <p:spPr bwMode="auto">
              <a:xfrm>
                <a:off x="5552" y="1175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70" name="Line 833"/>
              <p:cNvSpPr>
                <a:spLocks noChangeAspect="1" noChangeShapeType="1"/>
              </p:cNvSpPr>
              <p:nvPr/>
            </p:nvSpPr>
            <p:spPr bwMode="auto">
              <a:xfrm>
                <a:off x="5552" y="1269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71" name="Line 834"/>
              <p:cNvSpPr>
                <a:spLocks noChangeAspect="1" noChangeShapeType="1"/>
              </p:cNvSpPr>
              <p:nvPr/>
            </p:nvSpPr>
            <p:spPr bwMode="auto">
              <a:xfrm>
                <a:off x="5552" y="1364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72" name="Line 835"/>
              <p:cNvSpPr>
                <a:spLocks noChangeAspect="1" noChangeShapeType="1"/>
              </p:cNvSpPr>
              <p:nvPr/>
            </p:nvSpPr>
            <p:spPr bwMode="auto">
              <a:xfrm>
                <a:off x="5552" y="1104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73" name="Line 836"/>
              <p:cNvSpPr>
                <a:spLocks noChangeAspect="1" noChangeShapeType="1"/>
              </p:cNvSpPr>
              <p:nvPr/>
            </p:nvSpPr>
            <p:spPr bwMode="auto">
              <a:xfrm>
                <a:off x="5552" y="1198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74" name="Line 837"/>
              <p:cNvSpPr>
                <a:spLocks noChangeAspect="1" noChangeShapeType="1"/>
              </p:cNvSpPr>
              <p:nvPr/>
            </p:nvSpPr>
            <p:spPr bwMode="auto">
              <a:xfrm>
                <a:off x="5552" y="1293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75" name="Line 838"/>
              <p:cNvSpPr>
                <a:spLocks noChangeAspect="1" noChangeShapeType="1"/>
              </p:cNvSpPr>
              <p:nvPr/>
            </p:nvSpPr>
            <p:spPr bwMode="auto">
              <a:xfrm>
                <a:off x="5552" y="1387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76" name="Line 839"/>
              <p:cNvSpPr>
                <a:spLocks noChangeAspect="1" noChangeShapeType="1"/>
              </p:cNvSpPr>
              <p:nvPr/>
            </p:nvSpPr>
            <p:spPr bwMode="auto">
              <a:xfrm>
                <a:off x="5552" y="1127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77" name="Line 840"/>
              <p:cNvSpPr>
                <a:spLocks noChangeAspect="1" noChangeShapeType="1"/>
              </p:cNvSpPr>
              <p:nvPr/>
            </p:nvSpPr>
            <p:spPr bwMode="auto">
              <a:xfrm>
                <a:off x="5552" y="1222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78" name="Line 841"/>
              <p:cNvSpPr>
                <a:spLocks noChangeAspect="1" noChangeShapeType="1"/>
              </p:cNvSpPr>
              <p:nvPr/>
            </p:nvSpPr>
            <p:spPr bwMode="auto">
              <a:xfrm>
                <a:off x="5552" y="1316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79" name="Line 842"/>
              <p:cNvSpPr>
                <a:spLocks noChangeAspect="1" noChangeShapeType="1"/>
              </p:cNvSpPr>
              <p:nvPr/>
            </p:nvSpPr>
            <p:spPr bwMode="auto">
              <a:xfrm>
                <a:off x="5552" y="1411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80" name="Line 843"/>
              <p:cNvSpPr>
                <a:spLocks noChangeAspect="1" noChangeShapeType="1"/>
              </p:cNvSpPr>
              <p:nvPr/>
            </p:nvSpPr>
            <p:spPr bwMode="auto">
              <a:xfrm>
                <a:off x="5552" y="1434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81" name="Line 844"/>
              <p:cNvSpPr>
                <a:spLocks noChangeAspect="1" noChangeShapeType="1"/>
              </p:cNvSpPr>
              <p:nvPr/>
            </p:nvSpPr>
            <p:spPr bwMode="auto">
              <a:xfrm>
                <a:off x="5552" y="1529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82" name="Line 845"/>
              <p:cNvSpPr>
                <a:spLocks noChangeAspect="1" noChangeShapeType="1"/>
              </p:cNvSpPr>
              <p:nvPr/>
            </p:nvSpPr>
            <p:spPr bwMode="auto">
              <a:xfrm>
                <a:off x="5552" y="1623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83" name="Line 846"/>
              <p:cNvSpPr>
                <a:spLocks noChangeAspect="1" noChangeShapeType="1"/>
              </p:cNvSpPr>
              <p:nvPr/>
            </p:nvSpPr>
            <p:spPr bwMode="auto">
              <a:xfrm>
                <a:off x="5552" y="1718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84" name="Line 847"/>
              <p:cNvSpPr>
                <a:spLocks noChangeAspect="1" noChangeShapeType="1"/>
              </p:cNvSpPr>
              <p:nvPr/>
            </p:nvSpPr>
            <p:spPr bwMode="auto">
              <a:xfrm>
                <a:off x="5552" y="1458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85" name="Line 848"/>
              <p:cNvSpPr>
                <a:spLocks noChangeAspect="1" noChangeShapeType="1"/>
              </p:cNvSpPr>
              <p:nvPr/>
            </p:nvSpPr>
            <p:spPr bwMode="auto">
              <a:xfrm>
                <a:off x="5552" y="1553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86" name="Line 849"/>
              <p:cNvSpPr>
                <a:spLocks noChangeAspect="1" noChangeShapeType="1"/>
              </p:cNvSpPr>
              <p:nvPr/>
            </p:nvSpPr>
            <p:spPr bwMode="auto">
              <a:xfrm>
                <a:off x="5552" y="1647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87" name="Line 850"/>
              <p:cNvSpPr>
                <a:spLocks noChangeAspect="1" noChangeShapeType="1"/>
              </p:cNvSpPr>
              <p:nvPr/>
            </p:nvSpPr>
            <p:spPr bwMode="auto">
              <a:xfrm>
                <a:off x="5552" y="1742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88" name="Line 851"/>
              <p:cNvSpPr>
                <a:spLocks noChangeAspect="1" noChangeShapeType="1"/>
              </p:cNvSpPr>
              <p:nvPr/>
            </p:nvSpPr>
            <p:spPr bwMode="auto">
              <a:xfrm>
                <a:off x="5552" y="1482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89" name="Line 852"/>
              <p:cNvSpPr>
                <a:spLocks noChangeAspect="1" noChangeShapeType="1"/>
              </p:cNvSpPr>
              <p:nvPr/>
            </p:nvSpPr>
            <p:spPr bwMode="auto">
              <a:xfrm>
                <a:off x="5552" y="1576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90" name="Line 853"/>
              <p:cNvSpPr>
                <a:spLocks noChangeAspect="1" noChangeShapeType="1"/>
              </p:cNvSpPr>
              <p:nvPr/>
            </p:nvSpPr>
            <p:spPr bwMode="auto">
              <a:xfrm>
                <a:off x="5552" y="1671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91" name="Line 854"/>
              <p:cNvSpPr>
                <a:spLocks noChangeAspect="1" noChangeShapeType="1"/>
              </p:cNvSpPr>
              <p:nvPr/>
            </p:nvSpPr>
            <p:spPr bwMode="auto">
              <a:xfrm>
                <a:off x="5552" y="1765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92" name="Line 855"/>
              <p:cNvSpPr>
                <a:spLocks noChangeAspect="1" noChangeShapeType="1"/>
              </p:cNvSpPr>
              <p:nvPr/>
            </p:nvSpPr>
            <p:spPr bwMode="auto">
              <a:xfrm>
                <a:off x="5552" y="1505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93" name="Line 856"/>
              <p:cNvSpPr>
                <a:spLocks noChangeAspect="1" noChangeShapeType="1"/>
              </p:cNvSpPr>
              <p:nvPr/>
            </p:nvSpPr>
            <p:spPr bwMode="auto">
              <a:xfrm>
                <a:off x="5552" y="1600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94" name="Line 857"/>
              <p:cNvSpPr>
                <a:spLocks noChangeAspect="1" noChangeShapeType="1"/>
              </p:cNvSpPr>
              <p:nvPr/>
            </p:nvSpPr>
            <p:spPr bwMode="auto">
              <a:xfrm>
                <a:off x="5552" y="1694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95" name="Line 858"/>
              <p:cNvSpPr>
                <a:spLocks noChangeAspect="1" noChangeShapeType="1"/>
              </p:cNvSpPr>
              <p:nvPr/>
            </p:nvSpPr>
            <p:spPr bwMode="auto">
              <a:xfrm>
                <a:off x="5552" y="1789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96" name="Line 859"/>
              <p:cNvSpPr>
                <a:spLocks noChangeAspect="1" noChangeShapeType="1"/>
              </p:cNvSpPr>
              <p:nvPr/>
            </p:nvSpPr>
            <p:spPr bwMode="auto">
              <a:xfrm>
                <a:off x="5552" y="1812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97" name="Line 860"/>
              <p:cNvSpPr>
                <a:spLocks noChangeAspect="1" noChangeShapeType="1"/>
              </p:cNvSpPr>
              <p:nvPr/>
            </p:nvSpPr>
            <p:spPr bwMode="auto">
              <a:xfrm>
                <a:off x="5552" y="1907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98" name="Line 861"/>
              <p:cNvSpPr>
                <a:spLocks noChangeAspect="1" noChangeShapeType="1"/>
              </p:cNvSpPr>
              <p:nvPr/>
            </p:nvSpPr>
            <p:spPr bwMode="auto">
              <a:xfrm>
                <a:off x="5552" y="2001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99" name="Line 862"/>
              <p:cNvSpPr>
                <a:spLocks noChangeAspect="1" noChangeShapeType="1"/>
              </p:cNvSpPr>
              <p:nvPr/>
            </p:nvSpPr>
            <p:spPr bwMode="auto">
              <a:xfrm>
                <a:off x="5552" y="2096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700" name="Line 863"/>
              <p:cNvSpPr>
                <a:spLocks noChangeAspect="1" noChangeShapeType="1"/>
              </p:cNvSpPr>
              <p:nvPr/>
            </p:nvSpPr>
            <p:spPr bwMode="auto">
              <a:xfrm>
                <a:off x="5552" y="1836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701" name="Line 864"/>
              <p:cNvSpPr>
                <a:spLocks noChangeAspect="1" noChangeShapeType="1"/>
              </p:cNvSpPr>
              <p:nvPr/>
            </p:nvSpPr>
            <p:spPr bwMode="auto">
              <a:xfrm>
                <a:off x="5552" y="1931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702" name="Line 865"/>
              <p:cNvSpPr>
                <a:spLocks noChangeAspect="1" noChangeShapeType="1"/>
              </p:cNvSpPr>
              <p:nvPr/>
            </p:nvSpPr>
            <p:spPr bwMode="auto">
              <a:xfrm>
                <a:off x="5552" y="2025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703" name="Line 866"/>
              <p:cNvSpPr>
                <a:spLocks noChangeAspect="1" noChangeShapeType="1"/>
              </p:cNvSpPr>
              <p:nvPr/>
            </p:nvSpPr>
            <p:spPr bwMode="auto">
              <a:xfrm>
                <a:off x="5552" y="2120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704" name="Line 867"/>
              <p:cNvSpPr>
                <a:spLocks noChangeAspect="1" noChangeShapeType="1"/>
              </p:cNvSpPr>
              <p:nvPr/>
            </p:nvSpPr>
            <p:spPr bwMode="auto">
              <a:xfrm>
                <a:off x="5552" y="1860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705" name="Line 868"/>
              <p:cNvSpPr>
                <a:spLocks noChangeAspect="1" noChangeShapeType="1"/>
              </p:cNvSpPr>
              <p:nvPr/>
            </p:nvSpPr>
            <p:spPr bwMode="auto">
              <a:xfrm>
                <a:off x="5552" y="1954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706" name="Line 869"/>
              <p:cNvSpPr>
                <a:spLocks noChangeAspect="1" noChangeShapeType="1"/>
              </p:cNvSpPr>
              <p:nvPr/>
            </p:nvSpPr>
            <p:spPr bwMode="auto">
              <a:xfrm>
                <a:off x="5552" y="2049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707" name="Line 870"/>
              <p:cNvSpPr>
                <a:spLocks noChangeAspect="1" noChangeShapeType="1"/>
              </p:cNvSpPr>
              <p:nvPr/>
            </p:nvSpPr>
            <p:spPr bwMode="auto">
              <a:xfrm>
                <a:off x="5552" y="2143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708" name="Line 871"/>
              <p:cNvSpPr>
                <a:spLocks noChangeAspect="1" noChangeShapeType="1"/>
              </p:cNvSpPr>
              <p:nvPr/>
            </p:nvSpPr>
            <p:spPr bwMode="auto">
              <a:xfrm>
                <a:off x="5552" y="1883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709" name="Line 872"/>
              <p:cNvSpPr>
                <a:spLocks noChangeAspect="1" noChangeShapeType="1"/>
              </p:cNvSpPr>
              <p:nvPr/>
            </p:nvSpPr>
            <p:spPr bwMode="auto">
              <a:xfrm>
                <a:off x="5552" y="1978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710" name="Line 873"/>
              <p:cNvSpPr>
                <a:spLocks noChangeAspect="1" noChangeShapeType="1"/>
              </p:cNvSpPr>
              <p:nvPr/>
            </p:nvSpPr>
            <p:spPr bwMode="auto">
              <a:xfrm>
                <a:off x="5552" y="2072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711" name="Line 874"/>
              <p:cNvSpPr>
                <a:spLocks noChangeAspect="1" noChangeShapeType="1"/>
              </p:cNvSpPr>
              <p:nvPr/>
            </p:nvSpPr>
            <p:spPr bwMode="auto">
              <a:xfrm>
                <a:off x="5552" y="2214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712" name="Line 875"/>
              <p:cNvSpPr>
                <a:spLocks noChangeAspect="1" noChangeShapeType="1"/>
              </p:cNvSpPr>
              <p:nvPr/>
            </p:nvSpPr>
            <p:spPr bwMode="auto">
              <a:xfrm>
                <a:off x="5552" y="2238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713" name="Line 876"/>
              <p:cNvSpPr>
                <a:spLocks noChangeAspect="1" noChangeShapeType="1"/>
              </p:cNvSpPr>
              <p:nvPr/>
            </p:nvSpPr>
            <p:spPr bwMode="auto">
              <a:xfrm>
                <a:off x="5552" y="2167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714" name="Line 877"/>
              <p:cNvSpPr>
                <a:spLocks noChangeAspect="1" noChangeShapeType="1"/>
              </p:cNvSpPr>
              <p:nvPr/>
            </p:nvSpPr>
            <p:spPr bwMode="auto">
              <a:xfrm>
                <a:off x="5552" y="2261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715" name="Line 878"/>
              <p:cNvSpPr>
                <a:spLocks noChangeAspect="1" noChangeShapeType="1"/>
              </p:cNvSpPr>
              <p:nvPr/>
            </p:nvSpPr>
            <p:spPr bwMode="auto">
              <a:xfrm>
                <a:off x="5552" y="2190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716" name="Line 879"/>
              <p:cNvSpPr>
                <a:spLocks noChangeAspect="1" noChangeShapeType="1"/>
              </p:cNvSpPr>
              <p:nvPr/>
            </p:nvSpPr>
            <p:spPr bwMode="auto">
              <a:xfrm>
                <a:off x="5552" y="2285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717" name="Line 880"/>
              <p:cNvSpPr>
                <a:spLocks noChangeAspect="1" noChangeShapeType="1"/>
              </p:cNvSpPr>
              <p:nvPr/>
            </p:nvSpPr>
            <p:spPr bwMode="auto">
              <a:xfrm>
                <a:off x="5552" y="2309"/>
                <a:ext cx="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</p:grpSp>
      <p:grpSp>
        <p:nvGrpSpPr>
          <p:cNvPr id="19465" name="Group 1080"/>
          <p:cNvGrpSpPr>
            <a:grpSpLocks noChangeAspect="1"/>
          </p:cNvGrpSpPr>
          <p:nvPr/>
        </p:nvGrpSpPr>
        <p:grpSpPr bwMode="auto">
          <a:xfrm>
            <a:off x="5435600" y="5605463"/>
            <a:ext cx="641350" cy="392112"/>
            <a:chOff x="1152" y="1008"/>
            <a:chExt cx="3456" cy="2304"/>
          </a:xfrm>
        </p:grpSpPr>
        <p:sp>
          <p:nvSpPr>
            <p:cNvPr id="19888" name="AutoShape 22"/>
            <p:cNvSpPr>
              <a:spLocks noChangeAspect="1" noChangeArrowheads="1" noTextEdit="1"/>
            </p:cNvSpPr>
            <p:nvPr/>
          </p:nvSpPr>
          <p:spPr bwMode="auto">
            <a:xfrm>
              <a:off x="1161" y="1008"/>
              <a:ext cx="3443" cy="2299"/>
            </a:xfrm>
            <a:prstGeom prst="rect">
              <a:avLst/>
            </a:prstGeom>
            <a:noFill/>
            <a:ln w="635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889" name="Freeform 1082"/>
            <p:cNvSpPr>
              <a:spLocks noChangeAspect="1"/>
            </p:cNvSpPr>
            <p:nvPr/>
          </p:nvSpPr>
          <p:spPr bwMode="auto">
            <a:xfrm>
              <a:off x="1157" y="1010"/>
              <a:ext cx="3445" cy="405"/>
            </a:xfrm>
            <a:custGeom>
              <a:avLst/>
              <a:gdLst>
                <a:gd name="T0" fmla="*/ 643081687 w 2160"/>
                <a:gd name="T1" fmla="*/ 53751664 h 254"/>
                <a:gd name="T2" fmla="*/ 643081687 w 2160"/>
                <a:gd name="T3" fmla="*/ 0 h 254"/>
                <a:gd name="T4" fmla="*/ 0 w 2160"/>
                <a:gd name="T5" fmla="*/ 0 h 254"/>
                <a:gd name="T6" fmla="*/ 0 w 2160"/>
                <a:gd name="T7" fmla="*/ 75086421 h 254"/>
                <a:gd name="T8" fmla="*/ 643081687 w 2160"/>
                <a:gd name="T9" fmla="*/ 53751664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"/>
                <a:gd name="T16" fmla="*/ 0 h 254"/>
                <a:gd name="T17" fmla="*/ 2160 w 2160"/>
                <a:gd name="T18" fmla="*/ 254 h 2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" h="254">
                  <a:moveTo>
                    <a:pt x="2160" y="182"/>
                  </a:moveTo>
                  <a:cubicBezTo>
                    <a:pt x="2160" y="0"/>
                    <a:pt x="2160" y="0"/>
                    <a:pt x="21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419" y="178"/>
                    <a:pt x="1768" y="122"/>
                    <a:pt x="2160" y="182"/>
                  </a:cubicBezTo>
                  <a:close/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890" name="Freeform 1083"/>
            <p:cNvSpPr>
              <a:spLocks noChangeAspect="1"/>
            </p:cNvSpPr>
            <p:nvPr/>
          </p:nvSpPr>
          <p:spPr bwMode="auto">
            <a:xfrm>
              <a:off x="1157" y="1153"/>
              <a:ext cx="3445" cy="484"/>
            </a:xfrm>
            <a:custGeom>
              <a:avLst/>
              <a:gdLst>
                <a:gd name="T0" fmla="*/ 643081687 w 2160"/>
                <a:gd name="T1" fmla="*/ 93430607 h 303"/>
                <a:gd name="T2" fmla="*/ 643081687 w 2160"/>
                <a:gd name="T3" fmla="*/ 28563400 h 303"/>
                <a:gd name="T4" fmla="*/ 0 w 2160"/>
                <a:gd name="T5" fmla="*/ 50970745 h 303"/>
                <a:gd name="T6" fmla="*/ 0 w 2160"/>
                <a:gd name="T7" fmla="*/ 90013690 h 303"/>
                <a:gd name="T8" fmla="*/ 643081687 w 2160"/>
                <a:gd name="T9" fmla="*/ 93430607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"/>
                <a:gd name="T16" fmla="*/ 0 h 303"/>
                <a:gd name="T17" fmla="*/ 2160 w 2160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" h="303">
                  <a:moveTo>
                    <a:pt x="2160" y="301"/>
                  </a:moveTo>
                  <a:cubicBezTo>
                    <a:pt x="2160" y="92"/>
                    <a:pt x="2160" y="92"/>
                    <a:pt x="2160" y="92"/>
                  </a:cubicBezTo>
                  <a:cubicBezTo>
                    <a:pt x="1728" y="0"/>
                    <a:pt x="432" y="90"/>
                    <a:pt x="0" y="164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589" y="303"/>
                    <a:pt x="1873" y="274"/>
                    <a:pt x="2160" y="301"/>
                  </a:cubicBezTo>
                  <a:close/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891" name="Freeform 1084"/>
            <p:cNvSpPr>
              <a:spLocks noChangeAspect="1"/>
            </p:cNvSpPr>
            <p:nvPr/>
          </p:nvSpPr>
          <p:spPr bwMode="auto">
            <a:xfrm>
              <a:off x="1157" y="2101"/>
              <a:ext cx="2526" cy="496"/>
            </a:xfrm>
            <a:custGeom>
              <a:avLst/>
              <a:gdLst>
                <a:gd name="T0" fmla="*/ 0 w 1584"/>
                <a:gd name="T1" fmla="*/ 10370157 h 311"/>
                <a:gd name="T2" fmla="*/ 0 w 1584"/>
                <a:gd name="T3" fmla="*/ 92536811 h 311"/>
                <a:gd name="T4" fmla="*/ 128287642 w 1584"/>
                <a:gd name="T5" fmla="*/ 80376261 h 311"/>
                <a:gd name="T6" fmla="*/ 469912809 w 1584"/>
                <a:gd name="T7" fmla="*/ 0 h 311"/>
                <a:gd name="T8" fmla="*/ 0 w 1584"/>
                <a:gd name="T9" fmla="*/ 10370157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4"/>
                <a:gd name="T16" fmla="*/ 0 h 311"/>
                <a:gd name="T17" fmla="*/ 1584 w 1584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4" h="311">
                  <a:moveTo>
                    <a:pt x="0" y="35"/>
                  </a:moveTo>
                  <a:cubicBezTo>
                    <a:pt x="0" y="311"/>
                    <a:pt x="0" y="311"/>
                    <a:pt x="0" y="311"/>
                  </a:cubicBezTo>
                  <a:cubicBezTo>
                    <a:pt x="125" y="298"/>
                    <a:pt x="271" y="273"/>
                    <a:pt x="432" y="270"/>
                  </a:cubicBezTo>
                  <a:cubicBezTo>
                    <a:pt x="774" y="252"/>
                    <a:pt x="1260" y="36"/>
                    <a:pt x="1584" y="0"/>
                  </a:cubicBezTo>
                  <a:cubicBezTo>
                    <a:pt x="1140" y="8"/>
                    <a:pt x="208" y="32"/>
                    <a:pt x="0" y="35"/>
                  </a:cubicBezTo>
                  <a:close/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892" name="Freeform 1085"/>
            <p:cNvSpPr>
              <a:spLocks noChangeAspect="1"/>
            </p:cNvSpPr>
            <p:nvPr/>
          </p:nvSpPr>
          <p:spPr bwMode="auto">
            <a:xfrm>
              <a:off x="2076" y="2101"/>
              <a:ext cx="2526" cy="514"/>
            </a:xfrm>
            <a:custGeom>
              <a:avLst/>
              <a:gdLst>
                <a:gd name="T0" fmla="*/ 277783471 w 1584"/>
                <a:gd name="T1" fmla="*/ 10838778 h 322"/>
                <a:gd name="T2" fmla="*/ 0 w 1584"/>
                <a:gd name="T3" fmla="*/ 87817652 h 322"/>
                <a:gd name="T4" fmla="*/ 469912809 w 1584"/>
                <a:gd name="T5" fmla="*/ 95073771 h 322"/>
                <a:gd name="T6" fmla="*/ 469912809 w 1584"/>
                <a:gd name="T7" fmla="*/ 5499946 h 322"/>
                <a:gd name="T8" fmla="*/ 277783471 w 1584"/>
                <a:gd name="T9" fmla="*/ 10838778 h 3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4"/>
                <a:gd name="T16" fmla="*/ 0 h 322"/>
                <a:gd name="T17" fmla="*/ 1584 w 1584"/>
                <a:gd name="T18" fmla="*/ 322 h 3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4" h="322">
                  <a:moveTo>
                    <a:pt x="936" y="36"/>
                  </a:moveTo>
                  <a:cubicBezTo>
                    <a:pt x="594" y="72"/>
                    <a:pt x="287" y="234"/>
                    <a:pt x="0" y="288"/>
                  </a:cubicBezTo>
                  <a:cubicBezTo>
                    <a:pt x="616" y="277"/>
                    <a:pt x="1267" y="322"/>
                    <a:pt x="1584" y="312"/>
                  </a:cubicBezTo>
                  <a:cubicBezTo>
                    <a:pt x="1584" y="18"/>
                    <a:pt x="1584" y="18"/>
                    <a:pt x="1584" y="18"/>
                  </a:cubicBezTo>
                  <a:cubicBezTo>
                    <a:pt x="1364" y="0"/>
                    <a:pt x="1358" y="28"/>
                    <a:pt x="936" y="36"/>
                  </a:cubicBezTo>
                  <a:close/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893" name="Freeform 1086"/>
            <p:cNvSpPr>
              <a:spLocks noChangeAspect="1"/>
            </p:cNvSpPr>
            <p:nvPr/>
          </p:nvSpPr>
          <p:spPr bwMode="auto">
            <a:xfrm>
              <a:off x="1157" y="2545"/>
              <a:ext cx="3445" cy="435"/>
            </a:xfrm>
            <a:custGeom>
              <a:avLst/>
              <a:gdLst>
                <a:gd name="T0" fmla="*/ 129631617 w 2160"/>
                <a:gd name="T1" fmla="*/ 3282219 h 273"/>
                <a:gd name="T2" fmla="*/ 129631617 w 2160"/>
                <a:gd name="T3" fmla="*/ 3282219 h 273"/>
                <a:gd name="T4" fmla="*/ 0 w 2160"/>
                <a:gd name="T5" fmla="*/ 9626093 h 273"/>
                <a:gd name="T6" fmla="*/ 0 w 2160"/>
                <a:gd name="T7" fmla="*/ 76703678 h 273"/>
                <a:gd name="T8" fmla="*/ 643081687 w 2160"/>
                <a:gd name="T9" fmla="*/ 74612212 h 273"/>
                <a:gd name="T10" fmla="*/ 643081687 w 2160"/>
                <a:gd name="T11" fmla="*/ 9806314 h 273"/>
                <a:gd name="T12" fmla="*/ 129631617 w 2160"/>
                <a:gd name="T13" fmla="*/ 3282219 h 2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"/>
                <a:gd name="T22" fmla="*/ 0 h 273"/>
                <a:gd name="T23" fmla="*/ 2160 w 2160"/>
                <a:gd name="T24" fmla="*/ 273 h 2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" h="273">
                  <a:moveTo>
                    <a:pt x="435" y="11"/>
                  </a:moveTo>
                  <a:cubicBezTo>
                    <a:pt x="504" y="10"/>
                    <a:pt x="396" y="10"/>
                    <a:pt x="435" y="11"/>
                  </a:cubicBezTo>
                  <a:cubicBezTo>
                    <a:pt x="274" y="14"/>
                    <a:pt x="125" y="20"/>
                    <a:pt x="0" y="33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348" y="273"/>
                    <a:pt x="1804" y="233"/>
                    <a:pt x="2160" y="257"/>
                  </a:cubicBezTo>
                  <a:cubicBezTo>
                    <a:pt x="2160" y="34"/>
                    <a:pt x="2160" y="34"/>
                    <a:pt x="2160" y="34"/>
                  </a:cubicBezTo>
                  <a:cubicBezTo>
                    <a:pt x="1843" y="44"/>
                    <a:pt x="1051" y="0"/>
                    <a:pt x="435" y="11"/>
                  </a:cubicBezTo>
                  <a:close/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894" name="Freeform 1087"/>
            <p:cNvSpPr>
              <a:spLocks noChangeAspect="1"/>
            </p:cNvSpPr>
            <p:nvPr/>
          </p:nvSpPr>
          <p:spPr bwMode="auto">
            <a:xfrm>
              <a:off x="1157" y="2916"/>
              <a:ext cx="3445" cy="391"/>
            </a:xfrm>
            <a:custGeom>
              <a:avLst/>
              <a:gdLst>
                <a:gd name="T0" fmla="*/ 0 w 2160"/>
                <a:gd name="T1" fmla="*/ 9235325 h 245"/>
                <a:gd name="T2" fmla="*/ 0 w 2160"/>
                <a:gd name="T3" fmla="*/ 74238095 h 245"/>
                <a:gd name="T4" fmla="*/ 643081687 w 2160"/>
                <a:gd name="T5" fmla="*/ 74238095 h 245"/>
                <a:gd name="T6" fmla="*/ 643081687 w 2160"/>
                <a:gd name="T7" fmla="*/ 7226562 h 245"/>
                <a:gd name="T8" fmla="*/ 0 w 2160"/>
                <a:gd name="T9" fmla="*/ 9235325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"/>
                <a:gd name="T16" fmla="*/ 0 h 245"/>
                <a:gd name="T17" fmla="*/ 2160 w 2160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" h="245">
                  <a:moveTo>
                    <a:pt x="0" y="31"/>
                  </a:moveTo>
                  <a:cubicBezTo>
                    <a:pt x="0" y="245"/>
                    <a:pt x="0" y="245"/>
                    <a:pt x="0" y="245"/>
                  </a:cubicBezTo>
                  <a:cubicBezTo>
                    <a:pt x="2160" y="245"/>
                    <a:pt x="2160" y="245"/>
                    <a:pt x="2160" y="245"/>
                  </a:cubicBezTo>
                  <a:cubicBezTo>
                    <a:pt x="2160" y="24"/>
                    <a:pt x="2160" y="24"/>
                    <a:pt x="2160" y="24"/>
                  </a:cubicBezTo>
                  <a:cubicBezTo>
                    <a:pt x="1804" y="0"/>
                    <a:pt x="396" y="65"/>
                    <a:pt x="0" y="31"/>
                  </a:cubicBezTo>
                  <a:close/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895" name="Freeform 1088"/>
            <p:cNvSpPr>
              <a:spLocks noChangeAspect="1"/>
            </p:cNvSpPr>
            <p:nvPr/>
          </p:nvSpPr>
          <p:spPr bwMode="auto">
            <a:xfrm>
              <a:off x="1157" y="1642"/>
              <a:ext cx="1837" cy="315"/>
            </a:xfrm>
            <a:custGeom>
              <a:avLst/>
              <a:gdLst>
                <a:gd name="T0" fmla="*/ 0 w 1152"/>
                <a:gd name="T1" fmla="*/ 0 h 198"/>
                <a:gd name="T2" fmla="*/ 0 w 1152"/>
                <a:gd name="T3" fmla="*/ 55070663 h 198"/>
                <a:gd name="T4" fmla="*/ 341298841 w 1152"/>
                <a:gd name="T5" fmla="*/ 5049755 h 198"/>
                <a:gd name="T6" fmla="*/ 0 w 1152"/>
                <a:gd name="T7" fmla="*/ 0 h 1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2"/>
                <a:gd name="T13" fmla="*/ 0 h 198"/>
                <a:gd name="T14" fmla="*/ 1152 w 1152"/>
                <a:gd name="T15" fmla="*/ 198 h 1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2" h="198">
                  <a:moveTo>
                    <a:pt x="0" y="0"/>
                  </a:moveTo>
                  <a:cubicBezTo>
                    <a:pt x="0" y="198"/>
                    <a:pt x="0" y="198"/>
                    <a:pt x="0" y="198"/>
                  </a:cubicBezTo>
                  <a:cubicBezTo>
                    <a:pt x="270" y="125"/>
                    <a:pt x="859" y="53"/>
                    <a:pt x="1152" y="18"/>
                  </a:cubicBezTo>
                  <a:cubicBezTo>
                    <a:pt x="711" y="14"/>
                    <a:pt x="304" y="7"/>
                    <a:pt x="0" y="0"/>
                  </a:cubicBezTo>
                  <a:close/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896" name="Freeform 1089"/>
            <p:cNvSpPr>
              <a:spLocks noChangeAspect="1"/>
            </p:cNvSpPr>
            <p:nvPr/>
          </p:nvSpPr>
          <p:spPr bwMode="auto">
            <a:xfrm>
              <a:off x="1157" y="1673"/>
              <a:ext cx="3445" cy="487"/>
            </a:xfrm>
            <a:custGeom>
              <a:avLst/>
              <a:gdLst>
                <a:gd name="T0" fmla="*/ 385909542 w 2160"/>
                <a:gd name="T1" fmla="*/ 0 h 305"/>
                <a:gd name="T2" fmla="*/ 0 w 2160"/>
                <a:gd name="T3" fmla="*/ 61327384 h 305"/>
                <a:gd name="T4" fmla="*/ 0 w 2160"/>
                <a:gd name="T5" fmla="*/ 93650529 h 305"/>
                <a:gd name="T6" fmla="*/ 334729012 w 2160"/>
                <a:gd name="T7" fmla="*/ 82895325 h 305"/>
                <a:gd name="T8" fmla="*/ 334729012 w 2160"/>
                <a:gd name="T9" fmla="*/ 82895325 h 305"/>
                <a:gd name="T10" fmla="*/ 643081687 w 2160"/>
                <a:gd name="T11" fmla="*/ 82895325 h 305"/>
                <a:gd name="T12" fmla="*/ 643081687 w 2160"/>
                <a:gd name="T13" fmla="*/ 5537346 h 305"/>
                <a:gd name="T14" fmla="*/ 385909542 w 2160"/>
                <a:gd name="T15" fmla="*/ 0 h 3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"/>
                <a:gd name="T25" fmla="*/ 0 h 305"/>
                <a:gd name="T26" fmla="*/ 2160 w 2160"/>
                <a:gd name="T27" fmla="*/ 305 h 3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" h="305">
                  <a:moveTo>
                    <a:pt x="1296" y="0"/>
                  </a:moveTo>
                  <a:cubicBezTo>
                    <a:pt x="1003" y="35"/>
                    <a:pt x="270" y="127"/>
                    <a:pt x="0" y="200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213" y="302"/>
                    <a:pt x="671" y="282"/>
                    <a:pt x="1124" y="270"/>
                  </a:cubicBezTo>
                  <a:cubicBezTo>
                    <a:pt x="1170" y="270"/>
                    <a:pt x="1062" y="270"/>
                    <a:pt x="1124" y="270"/>
                  </a:cubicBezTo>
                  <a:cubicBezTo>
                    <a:pt x="1536" y="258"/>
                    <a:pt x="1945" y="252"/>
                    <a:pt x="2160" y="270"/>
                  </a:cubicBezTo>
                  <a:cubicBezTo>
                    <a:pt x="2160" y="18"/>
                    <a:pt x="2160" y="18"/>
                    <a:pt x="2160" y="18"/>
                  </a:cubicBezTo>
                  <a:cubicBezTo>
                    <a:pt x="2021" y="5"/>
                    <a:pt x="1710" y="4"/>
                    <a:pt x="1296" y="0"/>
                  </a:cubicBezTo>
                  <a:close/>
                </a:path>
              </a:pathLst>
            </a:custGeom>
            <a:solidFill>
              <a:srgbClr val="FFF5EE"/>
            </a:solidFill>
            <a:ln w="6350" cap="flat">
              <a:solidFill>
                <a:srgbClr val="FF66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grpSp>
          <p:nvGrpSpPr>
            <p:cNvPr id="19897" name="Group 1090"/>
            <p:cNvGrpSpPr>
              <a:grpSpLocks noChangeAspect="1"/>
            </p:cNvGrpSpPr>
            <p:nvPr/>
          </p:nvGrpSpPr>
          <p:grpSpPr bwMode="auto">
            <a:xfrm>
              <a:off x="2292" y="2136"/>
              <a:ext cx="2241" cy="456"/>
              <a:chOff x="2292" y="2136"/>
              <a:chExt cx="2241" cy="456"/>
            </a:xfrm>
          </p:grpSpPr>
          <p:sp>
            <p:nvSpPr>
              <p:cNvPr id="21468" name="Line 32"/>
              <p:cNvSpPr>
                <a:spLocks noChangeAspect="1" noChangeShapeType="1"/>
              </p:cNvSpPr>
              <p:nvPr/>
            </p:nvSpPr>
            <p:spPr bwMode="auto">
              <a:xfrm>
                <a:off x="4464" y="21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69" name="Line 33"/>
              <p:cNvSpPr>
                <a:spLocks noChangeAspect="1" noChangeShapeType="1"/>
              </p:cNvSpPr>
              <p:nvPr/>
            </p:nvSpPr>
            <p:spPr bwMode="auto">
              <a:xfrm>
                <a:off x="4464" y="21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70" name="Line 34"/>
              <p:cNvSpPr>
                <a:spLocks noChangeAspect="1" noChangeShapeType="1"/>
              </p:cNvSpPr>
              <p:nvPr/>
            </p:nvSpPr>
            <p:spPr bwMode="auto">
              <a:xfrm>
                <a:off x="4464" y="213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71" name="Line 35"/>
              <p:cNvSpPr>
                <a:spLocks noChangeAspect="1" noChangeShapeType="1"/>
              </p:cNvSpPr>
              <p:nvPr/>
            </p:nvSpPr>
            <p:spPr bwMode="auto">
              <a:xfrm>
                <a:off x="4464" y="22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72" name="Line 36"/>
              <p:cNvSpPr>
                <a:spLocks noChangeAspect="1" noChangeShapeType="1"/>
              </p:cNvSpPr>
              <p:nvPr/>
            </p:nvSpPr>
            <p:spPr bwMode="auto">
              <a:xfrm>
                <a:off x="4464" y="223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73" name="Line 37"/>
              <p:cNvSpPr>
                <a:spLocks noChangeAspect="1" noChangeShapeType="1"/>
              </p:cNvSpPr>
              <p:nvPr/>
            </p:nvSpPr>
            <p:spPr bwMode="auto">
              <a:xfrm>
                <a:off x="4464" y="228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74" name="Line 38"/>
              <p:cNvSpPr>
                <a:spLocks noChangeAspect="1" noChangeShapeType="1"/>
              </p:cNvSpPr>
              <p:nvPr/>
            </p:nvSpPr>
            <p:spPr bwMode="auto">
              <a:xfrm>
                <a:off x="4464" y="230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75" name="Line 39"/>
              <p:cNvSpPr>
                <a:spLocks noChangeAspect="1" noChangeShapeType="1"/>
              </p:cNvSpPr>
              <p:nvPr/>
            </p:nvSpPr>
            <p:spPr bwMode="auto">
              <a:xfrm>
                <a:off x="4464" y="225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76" name="Line 40"/>
              <p:cNvSpPr>
                <a:spLocks noChangeAspect="1" noChangeShapeType="1"/>
              </p:cNvSpPr>
              <p:nvPr/>
            </p:nvSpPr>
            <p:spPr bwMode="auto">
              <a:xfrm>
                <a:off x="4464" y="232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77" name="Line 41"/>
              <p:cNvSpPr>
                <a:spLocks noChangeAspect="1" noChangeShapeType="1"/>
              </p:cNvSpPr>
              <p:nvPr/>
            </p:nvSpPr>
            <p:spPr bwMode="auto">
              <a:xfrm>
                <a:off x="4464" y="235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78" name="Line 42"/>
              <p:cNvSpPr>
                <a:spLocks noChangeAspect="1" noChangeShapeType="1"/>
              </p:cNvSpPr>
              <p:nvPr/>
            </p:nvSpPr>
            <p:spPr bwMode="auto">
              <a:xfrm>
                <a:off x="4464" y="240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79" name="Line 43"/>
              <p:cNvSpPr>
                <a:spLocks noChangeAspect="1" noChangeShapeType="1"/>
              </p:cNvSpPr>
              <p:nvPr/>
            </p:nvSpPr>
            <p:spPr bwMode="auto">
              <a:xfrm>
                <a:off x="4464" y="242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80" name="Line 44"/>
              <p:cNvSpPr>
                <a:spLocks noChangeAspect="1" noChangeShapeType="1"/>
              </p:cNvSpPr>
              <p:nvPr/>
            </p:nvSpPr>
            <p:spPr bwMode="auto">
              <a:xfrm>
                <a:off x="4464" y="237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81" name="Line 45"/>
              <p:cNvSpPr>
                <a:spLocks noChangeAspect="1" noChangeShapeType="1"/>
              </p:cNvSpPr>
              <p:nvPr/>
            </p:nvSpPr>
            <p:spPr bwMode="auto">
              <a:xfrm>
                <a:off x="4464" y="244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82" name="Line 46"/>
              <p:cNvSpPr>
                <a:spLocks noChangeAspect="1" noChangeShapeType="1"/>
              </p:cNvSpPr>
              <p:nvPr/>
            </p:nvSpPr>
            <p:spPr bwMode="auto">
              <a:xfrm>
                <a:off x="4464" y="247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83" name="Line 47"/>
              <p:cNvSpPr>
                <a:spLocks noChangeAspect="1" noChangeShapeType="1"/>
              </p:cNvSpPr>
              <p:nvPr/>
            </p:nvSpPr>
            <p:spPr bwMode="auto">
              <a:xfrm>
                <a:off x="4464" y="252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84" name="Line 48"/>
              <p:cNvSpPr>
                <a:spLocks noChangeAspect="1" noChangeShapeType="1"/>
              </p:cNvSpPr>
              <p:nvPr/>
            </p:nvSpPr>
            <p:spPr bwMode="auto">
              <a:xfrm>
                <a:off x="4464" y="254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85" name="Line 49"/>
              <p:cNvSpPr>
                <a:spLocks noChangeAspect="1" noChangeShapeType="1"/>
              </p:cNvSpPr>
              <p:nvPr/>
            </p:nvSpPr>
            <p:spPr bwMode="auto">
              <a:xfrm>
                <a:off x="4464" y="249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86" name="Line 50"/>
              <p:cNvSpPr>
                <a:spLocks noChangeAspect="1" noChangeShapeType="1"/>
              </p:cNvSpPr>
              <p:nvPr/>
            </p:nvSpPr>
            <p:spPr bwMode="auto">
              <a:xfrm>
                <a:off x="4464" y="256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87" name="Line 51"/>
              <p:cNvSpPr>
                <a:spLocks noChangeAspect="1" noChangeShapeType="1"/>
              </p:cNvSpPr>
              <p:nvPr/>
            </p:nvSpPr>
            <p:spPr bwMode="auto">
              <a:xfrm>
                <a:off x="4464" y="259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88" name="Line 52"/>
              <p:cNvSpPr>
                <a:spLocks noChangeAspect="1" noChangeShapeType="1"/>
              </p:cNvSpPr>
              <p:nvPr/>
            </p:nvSpPr>
            <p:spPr bwMode="auto">
              <a:xfrm>
                <a:off x="4283" y="21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89" name="Line 53"/>
              <p:cNvSpPr>
                <a:spLocks noChangeAspect="1" noChangeShapeType="1"/>
              </p:cNvSpPr>
              <p:nvPr/>
            </p:nvSpPr>
            <p:spPr bwMode="auto">
              <a:xfrm>
                <a:off x="4283" y="21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90" name="Line 54"/>
              <p:cNvSpPr>
                <a:spLocks noChangeAspect="1" noChangeShapeType="1"/>
              </p:cNvSpPr>
              <p:nvPr/>
            </p:nvSpPr>
            <p:spPr bwMode="auto">
              <a:xfrm>
                <a:off x="4283" y="213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91" name="Line 55"/>
              <p:cNvSpPr>
                <a:spLocks noChangeAspect="1" noChangeShapeType="1"/>
              </p:cNvSpPr>
              <p:nvPr/>
            </p:nvSpPr>
            <p:spPr bwMode="auto">
              <a:xfrm>
                <a:off x="4283" y="22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92" name="Line 56"/>
              <p:cNvSpPr>
                <a:spLocks noChangeAspect="1" noChangeShapeType="1"/>
              </p:cNvSpPr>
              <p:nvPr/>
            </p:nvSpPr>
            <p:spPr bwMode="auto">
              <a:xfrm>
                <a:off x="4283" y="223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93" name="Line 57"/>
              <p:cNvSpPr>
                <a:spLocks noChangeAspect="1" noChangeShapeType="1"/>
              </p:cNvSpPr>
              <p:nvPr/>
            </p:nvSpPr>
            <p:spPr bwMode="auto">
              <a:xfrm>
                <a:off x="4283" y="228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94" name="Line 58"/>
              <p:cNvSpPr>
                <a:spLocks noChangeAspect="1" noChangeShapeType="1"/>
              </p:cNvSpPr>
              <p:nvPr/>
            </p:nvSpPr>
            <p:spPr bwMode="auto">
              <a:xfrm>
                <a:off x="4283" y="230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95" name="Line 59"/>
              <p:cNvSpPr>
                <a:spLocks noChangeAspect="1" noChangeShapeType="1"/>
              </p:cNvSpPr>
              <p:nvPr/>
            </p:nvSpPr>
            <p:spPr bwMode="auto">
              <a:xfrm>
                <a:off x="4283" y="225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96" name="Line 60"/>
              <p:cNvSpPr>
                <a:spLocks noChangeAspect="1" noChangeShapeType="1"/>
              </p:cNvSpPr>
              <p:nvPr/>
            </p:nvSpPr>
            <p:spPr bwMode="auto">
              <a:xfrm>
                <a:off x="4283" y="232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97" name="Line 61"/>
              <p:cNvSpPr>
                <a:spLocks noChangeAspect="1" noChangeShapeType="1"/>
              </p:cNvSpPr>
              <p:nvPr/>
            </p:nvSpPr>
            <p:spPr bwMode="auto">
              <a:xfrm>
                <a:off x="4283" y="235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98" name="Line 62"/>
              <p:cNvSpPr>
                <a:spLocks noChangeAspect="1" noChangeShapeType="1"/>
              </p:cNvSpPr>
              <p:nvPr/>
            </p:nvSpPr>
            <p:spPr bwMode="auto">
              <a:xfrm>
                <a:off x="4283" y="240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99" name="Line 63"/>
              <p:cNvSpPr>
                <a:spLocks noChangeAspect="1" noChangeShapeType="1"/>
              </p:cNvSpPr>
              <p:nvPr/>
            </p:nvSpPr>
            <p:spPr bwMode="auto">
              <a:xfrm>
                <a:off x="4283" y="242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00" name="Line 64"/>
              <p:cNvSpPr>
                <a:spLocks noChangeAspect="1" noChangeShapeType="1"/>
              </p:cNvSpPr>
              <p:nvPr/>
            </p:nvSpPr>
            <p:spPr bwMode="auto">
              <a:xfrm>
                <a:off x="4283" y="237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01" name="Line 65"/>
              <p:cNvSpPr>
                <a:spLocks noChangeAspect="1" noChangeShapeType="1"/>
              </p:cNvSpPr>
              <p:nvPr/>
            </p:nvSpPr>
            <p:spPr bwMode="auto">
              <a:xfrm>
                <a:off x="4283" y="244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02" name="Line 66"/>
              <p:cNvSpPr>
                <a:spLocks noChangeAspect="1" noChangeShapeType="1"/>
              </p:cNvSpPr>
              <p:nvPr/>
            </p:nvSpPr>
            <p:spPr bwMode="auto">
              <a:xfrm>
                <a:off x="4283" y="247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03" name="Line 67"/>
              <p:cNvSpPr>
                <a:spLocks noChangeAspect="1" noChangeShapeType="1"/>
              </p:cNvSpPr>
              <p:nvPr/>
            </p:nvSpPr>
            <p:spPr bwMode="auto">
              <a:xfrm>
                <a:off x="4283" y="252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04" name="Line 68"/>
              <p:cNvSpPr>
                <a:spLocks noChangeAspect="1" noChangeShapeType="1"/>
              </p:cNvSpPr>
              <p:nvPr/>
            </p:nvSpPr>
            <p:spPr bwMode="auto">
              <a:xfrm>
                <a:off x="4283" y="254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05" name="Line 69"/>
              <p:cNvSpPr>
                <a:spLocks noChangeAspect="1" noChangeShapeType="1"/>
              </p:cNvSpPr>
              <p:nvPr/>
            </p:nvSpPr>
            <p:spPr bwMode="auto">
              <a:xfrm>
                <a:off x="4283" y="249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06" name="Line 70"/>
              <p:cNvSpPr>
                <a:spLocks noChangeAspect="1" noChangeShapeType="1"/>
              </p:cNvSpPr>
              <p:nvPr/>
            </p:nvSpPr>
            <p:spPr bwMode="auto">
              <a:xfrm>
                <a:off x="4283" y="256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07" name="Line 71"/>
              <p:cNvSpPr>
                <a:spLocks noChangeAspect="1" noChangeShapeType="1"/>
              </p:cNvSpPr>
              <p:nvPr/>
            </p:nvSpPr>
            <p:spPr bwMode="auto">
              <a:xfrm>
                <a:off x="4283" y="259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08" name="Line 72"/>
              <p:cNvSpPr>
                <a:spLocks noChangeAspect="1" noChangeShapeType="1"/>
              </p:cNvSpPr>
              <p:nvPr/>
            </p:nvSpPr>
            <p:spPr bwMode="auto">
              <a:xfrm>
                <a:off x="4102" y="21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09" name="Line 73"/>
              <p:cNvSpPr>
                <a:spLocks noChangeAspect="1" noChangeShapeType="1"/>
              </p:cNvSpPr>
              <p:nvPr/>
            </p:nvSpPr>
            <p:spPr bwMode="auto">
              <a:xfrm>
                <a:off x="4102" y="21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10" name="Line 74"/>
              <p:cNvSpPr>
                <a:spLocks noChangeAspect="1" noChangeShapeType="1"/>
              </p:cNvSpPr>
              <p:nvPr/>
            </p:nvSpPr>
            <p:spPr bwMode="auto">
              <a:xfrm>
                <a:off x="4102" y="22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11" name="Line 75"/>
              <p:cNvSpPr>
                <a:spLocks noChangeAspect="1" noChangeShapeType="1"/>
              </p:cNvSpPr>
              <p:nvPr/>
            </p:nvSpPr>
            <p:spPr bwMode="auto">
              <a:xfrm>
                <a:off x="4102" y="223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12" name="Line 76"/>
              <p:cNvSpPr>
                <a:spLocks noChangeAspect="1" noChangeShapeType="1"/>
              </p:cNvSpPr>
              <p:nvPr/>
            </p:nvSpPr>
            <p:spPr bwMode="auto">
              <a:xfrm>
                <a:off x="4102" y="228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13" name="Line 77"/>
              <p:cNvSpPr>
                <a:spLocks noChangeAspect="1" noChangeShapeType="1"/>
              </p:cNvSpPr>
              <p:nvPr/>
            </p:nvSpPr>
            <p:spPr bwMode="auto">
              <a:xfrm>
                <a:off x="4102" y="230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14" name="Line 78"/>
              <p:cNvSpPr>
                <a:spLocks noChangeAspect="1" noChangeShapeType="1"/>
              </p:cNvSpPr>
              <p:nvPr/>
            </p:nvSpPr>
            <p:spPr bwMode="auto">
              <a:xfrm>
                <a:off x="4102" y="225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15" name="Line 79"/>
              <p:cNvSpPr>
                <a:spLocks noChangeAspect="1" noChangeShapeType="1"/>
              </p:cNvSpPr>
              <p:nvPr/>
            </p:nvSpPr>
            <p:spPr bwMode="auto">
              <a:xfrm>
                <a:off x="4102" y="232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16" name="Line 80"/>
              <p:cNvSpPr>
                <a:spLocks noChangeAspect="1" noChangeShapeType="1"/>
              </p:cNvSpPr>
              <p:nvPr/>
            </p:nvSpPr>
            <p:spPr bwMode="auto">
              <a:xfrm>
                <a:off x="4102" y="235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17" name="Line 81"/>
              <p:cNvSpPr>
                <a:spLocks noChangeAspect="1" noChangeShapeType="1"/>
              </p:cNvSpPr>
              <p:nvPr/>
            </p:nvSpPr>
            <p:spPr bwMode="auto">
              <a:xfrm>
                <a:off x="4102" y="240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18" name="Line 82"/>
              <p:cNvSpPr>
                <a:spLocks noChangeAspect="1" noChangeShapeType="1"/>
              </p:cNvSpPr>
              <p:nvPr/>
            </p:nvSpPr>
            <p:spPr bwMode="auto">
              <a:xfrm>
                <a:off x="4102" y="242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19" name="Line 83"/>
              <p:cNvSpPr>
                <a:spLocks noChangeAspect="1" noChangeShapeType="1"/>
              </p:cNvSpPr>
              <p:nvPr/>
            </p:nvSpPr>
            <p:spPr bwMode="auto">
              <a:xfrm>
                <a:off x="4102" y="237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20" name="Line 84"/>
              <p:cNvSpPr>
                <a:spLocks noChangeAspect="1" noChangeShapeType="1"/>
              </p:cNvSpPr>
              <p:nvPr/>
            </p:nvSpPr>
            <p:spPr bwMode="auto">
              <a:xfrm>
                <a:off x="4102" y="244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21" name="Line 85"/>
              <p:cNvSpPr>
                <a:spLocks noChangeAspect="1" noChangeShapeType="1"/>
              </p:cNvSpPr>
              <p:nvPr/>
            </p:nvSpPr>
            <p:spPr bwMode="auto">
              <a:xfrm>
                <a:off x="4102" y="247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22" name="Line 86"/>
              <p:cNvSpPr>
                <a:spLocks noChangeAspect="1" noChangeShapeType="1"/>
              </p:cNvSpPr>
              <p:nvPr/>
            </p:nvSpPr>
            <p:spPr bwMode="auto">
              <a:xfrm>
                <a:off x="4102" y="252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23" name="Line 87"/>
              <p:cNvSpPr>
                <a:spLocks noChangeAspect="1" noChangeShapeType="1"/>
              </p:cNvSpPr>
              <p:nvPr/>
            </p:nvSpPr>
            <p:spPr bwMode="auto">
              <a:xfrm>
                <a:off x="4102" y="254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24" name="Line 88"/>
              <p:cNvSpPr>
                <a:spLocks noChangeAspect="1" noChangeShapeType="1"/>
              </p:cNvSpPr>
              <p:nvPr/>
            </p:nvSpPr>
            <p:spPr bwMode="auto">
              <a:xfrm>
                <a:off x="4102" y="249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25" name="Line 89"/>
              <p:cNvSpPr>
                <a:spLocks noChangeAspect="1" noChangeShapeType="1"/>
              </p:cNvSpPr>
              <p:nvPr/>
            </p:nvSpPr>
            <p:spPr bwMode="auto">
              <a:xfrm>
                <a:off x="4102" y="256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26" name="Line 90"/>
              <p:cNvSpPr>
                <a:spLocks noChangeAspect="1" noChangeShapeType="1"/>
              </p:cNvSpPr>
              <p:nvPr/>
            </p:nvSpPr>
            <p:spPr bwMode="auto">
              <a:xfrm>
                <a:off x="4102" y="259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27" name="Line 91"/>
              <p:cNvSpPr>
                <a:spLocks noChangeAspect="1" noChangeShapeType="1"/>
              </p:cNvSpPr>
              <p:nvPr/>
            </p:nvSpPr>
            <p:spPr bwMode="auto">
              <a:xfrm>
                <a:off x="3921" y="217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28" name="Line 92"/>
              <p:cNvSpPr>
                <a:spLocks noChangeAspect="1" noChangeShapeType="1"/>
              </p:cNvSpPr>
              <p:nvPr/>
            </p:nvSpPr>
            <p:spPr bwMode="auto">
              <a:xfrm>
                <a:off x="3921" y="219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29" name="Line 93"/>
              <p:cNvSpPr>
                <a:spLocks noChangeAspect="1" noChangeShapeType="1"/>
              </p:cNvSpPr>
              <p:nvPr/>
            </p:nvSpPr>
            <p:spPr bwMode="auto">
              <a:xfrm>
                <a:off x="3921" y="222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30" name="Line 94"/>
              <p:cNvSpPr>
                <a:spLocks noChangeAspect="1" noChangeShapeType="1"/>
              </p:cNvSpPr>
              <p:nvPr/>
            </p:nvSpPr>
            <p:spPr bwMode="auto">
              <a:xfrm>
                <a:off x="3921" y="224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31" name="Line 95"/>
              <p:cNvSpPr>
                <a:spLocks noChangeAspect="1" noChangeShapeType="1"/>
              </p:cNvSpPr>
              <p:nvPr/>
            </p:nvSpPr>
            <p:spPr bwMode="auto">
              <a:xfrm>
                <a:off x="3921" y="229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32" name="Line 96"/>
              <p:cNvSpPr>
                <a:spLocks noChangeAspect="1" noChangeShapeType="1"/>
              </p:cNvSpPr>
              <p:nvPr/>
            </p:nvSpPr>
            <p:spPr bwMode="auto">
              <a:xfrm>
                <a:off x="3921" y="23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33" name="Line 97"/>
              <p:cNvSpPr>
                <a:spLocks noChangeAspect="1" noChangeShapeType="1"/>
              </p:cNvSpPr>
              <p:nvPr/>
            </p:nvSpPr>
            <p:spPr bwMode="auto">
              <a:xfrm>
                <a:off x="3921" y="226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34" name="Line 98"/>
              <p:cNvSpPr>
                <a:spLocks noChangeAspect="1" noChangeShapeType="1"/>
              </p:cNvSpPr>
              <p:nvPr/>
            </p:nvSpPr>
            <p:spPr bwMode="auto">
              <a:xfrm>
                <a:off x="3921" y="23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35" name="Line 99"/>
              <p:cNvSpPr>
                <a:spLocks noChangeAspect="1" noChangeShapeType="1"/>
              </p:cNvSpPr>
              <p:nvPr/>
            </p:nvSpPr>
            <p:spPr bwMode="auto">
              <a:xfrm>
                <a:off x="3921" y="23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36" name="Line 100"/>
              <p:cNvSpPr>
                <a:spLocks noChangeAspect="1" noChangeShapeType="1"/>
              </p:cNvSpPr>
              <p:nvPr/>
            </p:nvSpPr>
            <p:spPr bwMode="auto">
              <a:xfrm>
                <a:off x="3921" y="241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37" name="Line 101"/>
              <p:cNvSpPr>
                <a:spLocks noChangeAspect="1" noChangeShapeType="1"/>
              </p:cNvSpPr>
              <p:nvPr/>
            </p:nvSpPr>
            <p:spPr bwMode="auto">
              <a:xfrm>
                <a:off x="3921" y="243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38" name="Line 102"/>
              <p:cNvSpPr>
                <a:spLocks noChangeAspect="1" noChangeShapeType="1"/>
              </p:cNvSpPr>
              <p:nvPr/>
            </p:nvSpPr>
            <p:spPr bwMode="auto">
              <a:xfrm>
                <a:off x="3921" y="23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39" name="Line 103"/>
              <p:cNvSpPr>
                <a:spLocks noChangeAspect="1" noChangeShapeType="1"/>
              </p:cNvSpPr>
              <p:nvPr/>
            </p:nvSpPr>
            <p:spPr bwMode="auto">
              <a:xfrm>
                <a:off x="3921" y="24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40" name="Line 104"/>
              <p:cNvSpPr>
                <a:spLocks noChangeAspect="1" noChangeShapeType="1"/>
              </p:cNvSpPr>
              <p:nvPr/>
            </p:nvSpPr>
            <p:spPr bwMode="auto">
              <a:xfrm>
                <a:off x="3921" y="24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41" name="Line 105"/>
              <p:cNvSpPr>
                <a:spLocks noChangeAspect="1" noChangeShapeType="1"/>
              </p:cNvSpPr>
              <p:nvPr/>
            </p:nvSpPr>
            <p:spPr bwMode="auto">
              <a:xfrm>
                <a:off x="3921" y="253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42" name="Line 106"/>
              <p:cNvSpPr>
                <a:spLocks noChangeAspect="1" noChangeShapeType="1"/>
              </p:cNvSpPr>
              <p:nvPr/>
            </p:nvSpPr>
            <p:spPr bwMode="auto">
              <a:xfrm>
                <a:off x="3921" y="255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43" name="Line 107"/>
              <p:cNvSpPr>
                <a:spLocks noChangeAspect="1" noChangeShapeType="1"/>
              </p:cNvSpPr>
              <p:nvPr/>
            </p:nvSpPr>
            <p:spPr bwMode="auto">
              <a:xfrm>
                <a:off x="3921" y="25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44" name="Line 108"/>
              <p:cNvSpPr>
                <a:spLocks noChangeAspect="1" noChangeShapeType="1"/>
              </p:cNvSpPr>
              <p:nvPr/>
            </p:nvSpPr>
            <p:spPr bwMode="auto">
              <a:xfrm>
                <a:off x="3921" y="258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45" name="Line 109"/>
              <p:cNvSpPr>
                <a:spLocks noChangeAspect="1" noChangeShapeType="1"/>
              </p:cNvSpPr>
              <p:nvPr/>
            </p:nvSpPr>
            <p:spPr bwMode="auto">
              <a:xfrm>
                <a:off x="3740" y="219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46" name="Line 110"/>
              <p:cNvSpPr>
                <a:spLocks noChangeAspect="1" noChangeShapeType="1"/>
              </p:cNvSpPr>
              <p:nvPr/>
            </p:nvSpPr>
            <p:spPr bwMode="auto">
              <a:xfrm>
                <a:off x="3740" y="221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47" name="Line 111"/>
              <p:cNvSpPr>
                <a:spLocks noChangeAspect="1" noChangeShapeType="1"/>
              </p:cNvSpPr>
              <p:nvPr/>
            </p:nvSpPr>
            <p:spPr bwMode="auto">
              <a:xfrm>
                <a:off x="3740" y="216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48" name="Line 112"/>
              <p:cNvSpPr>
                <a:spLocks noChangeAspect="1" noChangeShapeType="1"/>
              </p:cNvSpPr>
              <p:nvPr/>
            </p:nvSpPr>
            <p:spPr bwMode="auto">
              <a:xfrm>
                <a:off x="3740" y="223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49" name="Line 113"/>
              <p:cNvSpPr>
                <a:spLocks noChangeAspect="1" noChangeShapeType="1"/>
              </p:cNvSpPr>
              <p:nvPr/>
            </p:nvSpPr>
            <p:spPr bwMode="auto">
              <a:xfrm>
                <a:off x="3740" y="226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50" name="Line 114"/>
              <p:cNvSpPr>
                <a:spLocks noChangeAspect="1" noChangeShapeType="1"/>
              </p:cNvSpPr>
              <p:nvPr/>
            </p:nvSpPr>
            <p:spPr bwMode="auto">
              <a:xfrm>
                <a:off x="3740" y="231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51" name="Line 115"/>
              <p:cNvSpPr>
                <a:spLocks noChangeAspect="1" noChangeShapeType="1"/>
              </p:cNvSpPr>
              <p:nvPr/>
            </p:nvSpPr>
            <p:spPr bwMode="auto">
              <a:xfrm>
                <a:off x="3740" y="233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52" name="Line 116"/>
              <p:cNvSpPr>
                <a:spLocks noChangeAspect="1" noChangeShapeType="1"/>
              </p:cNvSpPr>
              <p:nvPr/>
            </p:nvSpPr>
            <p:spPr bwMode="auto">
              <a:xfrm>
                <a:off x="3740" y="228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53" name="Line 117"/>
              <p:cNvSpPr>
                <a:spLocks noChangeAspect="1" noChangeShapeType="1"/>
              </p:cNvSpPr>
              <p:nvPr/>
            </p:nvSpPr>
            <p:spPr bwMode="auto">
              <a:xfrm>
                <a:off x="3740" y="235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54" name="Line 118"/>
              <p:cNvSpPr>
                <a:spLocks noChangeAspect="1" noChangeShapeType="1"/>
              </p:cNvSpPr>
              <p:nvPr/>
            </p:nvSpPr>
            <p:spPr bwMode="auto">
              <a:xfrm>
                <a:off x="3740" y="238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55" name="Line 119"/>
              <p:cNvSpPr>
                <a:spLocks noChangeAspect="1" noChangeShapeType="1"/>
              </p:cNvSpPr>
              <p:nvPr/>
            </p:nvSpPr>
            <p:spPr bwMode="auto">
              <a:xfrm>
                <a:off x="3740" y="243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56" name="Line 120"/>
              <p:cNvSpPr>
                <a:spLocks noChangeAspect="1" noChangeShapeType="1"/>
              </p:cNvSpPr>
              <p:nvPr/>
            </p:nvSpPr>
            <p:spPr bwMode="auto">
              <a:xfrm>
                <a:off x="3740" y="245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57" name="Line 121"/>
              <p:cNvSpPr>
                <a:spLocks noChangeAspect="1" noChangeShapeType="1"/>
              </p:cNvSpPr>
              <p:nvPr/>
            </p:nvSpPr>
            <p:spPr bwMode="auto">
              <a:xfrm>
                <a:off x="3740" y="240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58" name="Line 122"/>
              <p:cNvSpPr>
                <a:spLocks noChangeAspect="1" noChangeShapeType="1"/>
              </p:cNvSpPr>
              <p:nvPr/>
            </p:nvSpPr>
            <p:spPr bwMode="auto">
              <a:xfrm>
                <a:off x="3740" y="247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59" name="Line 123"/>
              <p:cNvSpPr>
                <a:spLocks noChangeAspect="1" noChangeShapeType="1"/>
              </p:cNvSpPr>
              <p:nvPr/>
            </p:nvSpPr>
            <p:spPr bwMode="auto">
              <a:xfrm>
                <a:off x="3740" y="250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60" name="Line 124"/>
              <p:cNvSpPr>
                <a:spLocks noChangeAspect="1" noChangeShapeType="1"/>
              </p:cNvSpPr>
              <p:nvPr/>
            </p:nvSpPr>
            <p:spPr bwMode="auto">
              <a:xfrm>
                <a:off x="3740" y="255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61" name="Line 125"/>
              <p:cNvSpPr>
                <a:spLocks noChangeAspect="1" noChangeShapeType="1"/>
              </p:cNvSpPr>
              <p:nvPr/>
            </p:nvSpPr>
            <p:spPr bwMode="auto">
              <a:xfrm>
                <a:off x="3740" y="257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62" name="Line 126"/>
              <p:cNvSpPr>
                <a:spLocks noChangeAspect="1" noChangeShapeType="1"/>
              </p:cNvSpPr>
              <p:nvPr/>
            </p:nvSpPr>
            <p:spPr bwMode="auto">
              <a:xfrm>
                <a:off x="3740" y="252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63" name="Line 127"/>
              <p:cNvSpPr>
                <a:spLocks noChangeAspect="1" noChangeShapeType="1"/>
              </p:cNvSpPr>
              <p:nvPr/>
            </p:nvSpPr>
            <p:spPr bwMode="auto">
              <a:xfrm>
                <a:off x="3559" y="21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64" name="Line 128"/>
              <p:cNvSpPr>
                <a:spLocks noChangeAspect="1" noChangeShapeType="1"/>
              </p:cNvSpPr>
              <p:nvPr/>
            </p:nvSpPr>
            <p:spPr bwMode="auto">
              <a:xfrm>
                <a:off x="3559" y="22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65" name="Line 129"/>
              <p:cNvSpPr>
                <a:spLocks noChangeAspect="1" noChangeShapeType="1"/>
              </p:cNvSpPr>
              <p:nvPr/>
            </p:nvSpPr>
            <p:spPr bwMode="auto">
              <a:xfrm>
                <a:off x="3559" y="223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66" name="Line 130"/>
              <p:cNvSpPr>
                <a:spLocks noChangeAspect="1" noChangeShapeType="1"/>
              </p:cNvSpPr>
              <p:nvPr/>
            </p:nvSpPr>
            <p:spPr bwMode="auto">
              <a:xfrm>
                <a:off x="3559" y="225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67" name="Line 131"/>
              <p:cNvSpPr>
                <a:spLocks noChangeAspect="1" noChangeShapeType="1"/>
              </p:cNvSpPr>
              <p:nvPr/>
            </p:nvSpPr>
            <p:spPr bwMode="auto">
              <a:xfrm>
                <a:off x="3559" y="230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68" name="Line 132"/>
              <p:cNvSpPr>
                <a:spLocks noChangeAspect="1" noChangeShapeType="1"/>
              </p:cNvSpPr>
              <p:nvPr/>
            </p:nvSpPr>
            <p:spPr bwMode="auto">
              <a:xfrm>
                <a:off x="3559" y="232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69" name="Line 133"/>
              <p:cNvSpPr>
                <a:spLocks noChangeAspect="1" noChangeShapeType="1"/>
              </p:cNvSpPr>
              <p:nvPr/>
            </p:nvSpPr>
            <p:spPr bwMode="auto">
              <a:xfrm>
                <a:off x="3559" y="228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70" name="Line 134"/>
              <p:cNvSpPr>
                <a:spLocks noChangeAspect="1" noChangeShapeType="1"/>
              </p:cNvSpPr>
              <p:nvPr/>
            </p:nvSpPr>
            <p:spPr bwMode="auto">
              <a:xfrm>
                <a:off x="3559" y="235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71" name="Line 135"/>
              <p:cNvSpPr>
                <a:spLocks noChangeAspect="1" noChangeShapeType="1"/>
              </p:cNvSpPr>
              <p:nvPr/>
            </p:nvSpPr>
            <p:spPr bwMode="auto">
              <a:xfrm>
                <a:off x="3559" y="237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72" name="Line 136"/>
              <p:cNvSpPr>
                <a:spLocks noChangeAspect="1" noChangeShapeType="1"/>
              </p:cNvSpPr>
              <p:nvPr/>
            </p:nvSpPr>
            <p:spPr bwMode="auto">
              <a:xfrm>
                <a:off x="3559" y="242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73" name="Line 137"/>
              <p:cNvSpPr>
                <a:spLocks noChangeAspect="1" noChangeShapeType="1"/>
              </p:cNvSpPr>
              <p:nvPr/>
            </p:nvSpPr>
            <p:spPr bwMode="auto">
              <a:xfrm>
                <a:off x="3559" y="244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74" name="Line 138"/>
              <p:cNvSpPr>
                <a:spLocks noChangeAspect="1" noChangeShapeType="1"/>
              </p:cNvSpPr>
              <p:nvPr/>
            </p:nvSpPr>
            <p:spPr bwMode="auto">
              <a:xfrm>
                <a:off x="3559" y="240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75" name="Line 139"/>
              <p:cNvSpPr>
                <a:spLocks noChangeAspect="1" noChangeShapeType="1"/>
              </p:cNvSpPr>
              <p:nvPr/>
            </p:nvSpPr>
            <p:spPr bwMode="auto">
              <a:xfrm>
                <a:off x="3559" y="247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76" name="Line 140"/>
              <p:cNvSpPr>
                <a:spLocks noChangeAspect="1" noChangeShapeType="1"/>
              </p:cNvSpPr>
              <p:nvPr/>
            </p:nvSpPr>
            <p:spPr bwMode="auto">
              <a:xfrm>
                <a:off x="3559" y="249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77" name="Line 141"/>
              <p:cNvSpPr>
                <a:spLocks noChangeAspect="1" noChangeShapeType="1"/>
              </p:cNvSpPr>
              <p:nvPr/>
            </p:nvSpPr>
            <p:spPr bwMode="auto">
              <a:xfrm>
                <a:off x="3559" y="254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78" name="Line 142"/>
              <p:cNvSpPr>
                <a:spLocks noChangeAspect="1" noChangeShapeType="1"/>
              </p:cNvSpPr>
              <p:nvPr/>
            </p:nvSpPr>
            <p:spPr bwMode="auto">
              <a:xfrm>
                <a:off x="3559" y="256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79" name="Line 143"/>
              <p:cNvSpPr>
                <a:spLocks noChangeAspect="1" noChangeShapeType="1"/>
              </p:cNvSpPr>
              <p:nvPr/>
            </p:nvSpPr>
            <p:spPr bwMode="auto">
              <a:xfrm>
                <a:off x="3559" y="252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80" name="Line 144"/>
              <p:cNvSpPr>
                <a:spLocks noChangeAspect="1" noChangeShapeType="1"/>
              </p:cNvSpPr>
              <p:nvPr/>
            </p:nvSpPr>
            <p:spPr bwMode="auto">
              <a:xfrm>
                <a:off x="3378" y="22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81" name="Line 145"/>
              <p:cNvSpPr>
                <a:spLocks noChangeAspect="1" noChangeShapeType="1"/>
              </p:cNvSpPr>
              <p:nvPr/>
            </p:nvSpPr>
            <p:spPr bwMode="auto">
              <a:xfrm>
                <a:off x="3378" y="223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82" name="Line 146"/>
              <p:cNvSpPr>
                <a:spLocks noChangeAspect="1" noChangeShapeType="1"/>
              </p:cNvSpPr>
              <p:nvPr/>
            </p:nvSpPr>
            <p:spPr bwMode="auto">
              <a:xfrm>
                <a:off x="3378" y="225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83" name="Line 147"/>
              <p:cNvSpPr>
                <a:spLocks noChangeAspect="1" noChangeShapeType="1"/>
              </p:cNvSpPr>
              <p:nvPr/>
            </p:nvSpPr>
            <p:spPr bwMode="auto">
              <a:xfrm>
                <a:off x="3378" y="230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84" name="Line 148"/>
              <p:cNvSpPr>
                <a:spLocks noChangeAspect="1" noChangeShapeType="1"/>
              </p:cNvSpPr>
              <p:nvPr/>
            </p:nvSpPr>
            <p:spPr bwMode="auto">
              <a:xfrm>
                <a:off x="3378" y="232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85" name="Line 149"/>
              <p:cNvSpPr>
                <a:spLocks noChangeAspect="1" noChangeShapeType="1"/>
              </p:cNvSpPr>
              <p:nvPr/>
            </p:nvSpPr>
            <p:spPr bwMode="auto">
              <a:xfrm>
                <a:off x="3378" y="228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86" name="Line 150"/>
              <p:cNvSpPr>
                <a:spLocks noChangeAspect="1" noChangeShapeType="1"/>
              </p:cNvSpPr>
              <p:nvPr/>
            </p:nvSpPr>
            <p:spPr bwMode="auto">
              <a:xfrm>
                <a:off x="3378" y="235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87" name="Line 151"/>
              <p:cNvSpPr>
                <a:spLocks noChangeAspect="1" noChangeShapeType="1"/>
              </p:cNvSpPr>
              <p:nvPr/>
            </p:nvSpPr>
            <p:spPr bwMode="auto">
              <a:xfrm>
                <a:off x="3378" y="237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88" name="Line 152"/>
              <p:cNvSpPr>
                <a:spLocks noChangeAspect="1" noChangeShapeType="1"/>
              </p:cNvSpPr>
              <p:nvPr/>
            </p:nvSpPr>
            <p:spPr bwMode="auto">
              <a:xfrm>
                <a:off x="3378" y="242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89" name="Line 153"/>
              <p:cNvSpPr>
                <a:spLocks noChangeAspect="1" noChangeShapeType="1"/>
              </p:cNvSpPr>
              <p:nvPr/>
            </p:nvSpPr>
            <p:spPr bwMode="auto">
              <a:xfrm>
                <a:off x="3378" y="244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90" name="Line 154"/>
              <p:cNvSpPr>
                <a:spLocks noChangeAspect="1" noChangeShapeType="1"/>
              </p:cNvSpPr>
              <p:nvPr/>
            </p:nvSpPr>
            <p:spPr bwMode="auto">
              <a:xfrm>
                <a:off x="3378" y="240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91" name="Line 155"/>
              <p:cNvSpPr>
                <a:spLocks noChangeAspect="1" noChangeShapeType="1"/>
              </p:cNvSpPr>
              <p:nvPr/>
            </p:nvSpPr>
            <p:spPr bwMode="auto">
              <a:xfrm>
                <a:off x="3378" y="247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92" name="Line 156"/>
              <p:cNvSpPr>
                <a:spLocks noChangeAspect="1" noChangeShapeType="1"/>
              </p:cNvSpPr>
              <p:nvPr/>
            </p:nvSpPr>
            <p:spPr bwMode="auto">
              <a:xfrm>
                <a:off x="3378" y="249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93" name="Line 157"/>
              <p:cNvSpPr>
                <a:spLocks noChangeAspect="1" noChangeShapeType="1"/>
              </p:cNvSpPr>
              <p:nvPr/>
            </p:nvSpPr>
            <p:spPr bwMode="auto">
              <a:xfrm>
                <a:off x="3378" y="254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94" name="Line 158"/>
              <p:cNvSpPr>
                <a:spLocks noChangeAspect="1" noChangeShapeType="1"/>
              </p:cNvSpPr>
              <p:nvPr/>
            </p:nvSpPr>
            <p:spPr bwMode="auto">
              <a:xfrm>
                <a:off x="3378" y="256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95" name="Line 159"/>
              <p:cNvSpPr>
                <a:spLocks noChangeAspect="1" noChangeShapeType="1"/>
              </p:cNvSpPr>
              <p:nvPr/>
            </p:nvSpPr>
            <p:spPr bwMode="auto">
              <a:xfrm>
                <a:off x="3378" y="252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96" name="Line 160"/>
              <p:cNvSpPr>
                <a:spLocks noChangeAspect="1" noChangeShapeType="1"/>
              </p:cNvSpPr>
              <p:nvPr/>
            </p:nvSpPr>
            <p:spPr bwMode="auto">
              <a:xfrm>
                <a:off x="3197" y="223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97" name="Line 161"/>
              <p:cNvSpPr>
                <a:spLocks noChangeAspect="1" noChangeShapeType="1"/>
              </p:cNvSpPr>
              <p:nvPr/>
            </p:nvSpPr>
            <p:spPr bwMode="auto">
              <a:xfrm>
                <a:off x="3197" y="225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98" name="Line 162"/>
              <p:cNvSpPr>
                <a:spLocks noChangeAspect="1" noChangeShapeType="1"/>
              </p:cNvSpPr>
              <p:nvPr/>
            </p:nvSpPr>
            <p:spPr bwMode="auto">
              <a:xfrm>
                <a:off x="3197" y="230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599" name="Line 163"/>
              <p:cNvSpPr>
                <a:spLocks noChangeAspect="1" noChangeShapeType="1"/>
              </p:cNvSpPr>
              <p:nvPr/>
            </p:nvSpPr>
            <p:spPr bwMode="auto">
              <a:xfrm>
                <a:off x="3197" y="232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00" name="Line 164"/>
              <p:cNvSpPr>
                <a:spLocks noChangeAspect="1" noChangeShapeType="1"/>
              </p:cNvSpPr>
              <p:nvPr/>
            </p:nvSpPr>
            <p:spPr bwMode="auto">
              <a:xfrm>
                <a:off x="3197" y="228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01" name="Line 165"/>
              <p:cNvSpPr>
                <a:spLocks noChangeAspect="1" noChangeShapeType="1"/>
              </p:cNvSpPr>
              <p:nvPr/>
            </p:nvSpPr>
            <p:spPr bwMode="auto">
              <a:xfrm>
                <a:off x="3197" y="235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02" name="Line 166"/>
              <p:cNvSpPr>
                <a:spLocks noChangeAspect="1" noChangeShapeType="1"/>
              </p:cNvSpPr>
              <p:nvPr/>
            </p:nvSpPr>
            <p:spPr bwMode="auto">
              <a:xfrm>
                <a:off x="3197" y="237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03" name="Line 167"/>
              <p:cNvSpPr>
                <a:spLocks noChangeAspect="1" noChangeShapeType="1"/>
              </p:cNvSpPr>
              <p:nvPr/>
            </p:nvSpPr>
            <p:spPr bwMode="auto">
              <a:xfrm>
                <a:off x="3197" y="242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04" name="Line 168"/>
              <p:cNvSpPr>
                <a:spLocks noChangeAspect="1" noChangeShapeType="1"/>
              </p:cNvSpPr>
              <p:nvPr/>
            </p:nvSpPr>
            <p:spPr bwMode="auto">
              <a:xfrm>
                <a:off x="3197" y="244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05" name="Line 169"/>
              <p:cNvSpPr>
                <a:spLocks noChangeAspect="1" noChangeShapeType="1"/>
              </p:cNvSpPr>
              <p:nvPr/>
            </p:nvSpPr>
            <p:spPr bwMode="auto">
              <a:xfrm>
                <a:off x="3197" y="240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06" name="Line 170"/>
              <p:cNvSpPr>
                <a:spLocks noChangeAspect="1" noChangeShapeType="1"/>
              </p:cNvSpPr>
              <p:nvPr/>
            </p:nvSpPr>
            <p:spPr bwMode="auto">
              <a:xfrm>
                <a:off x="3197" y="247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07" name="Line 171"/>
              <p:cNvSpPr>
                <a:spLocks noChangeAspect="1" noChangeShapeType="1"/>
              </p:cNvSpPr>
              <p:nvPr/>
            </p:nvSpPr>
            <p:spPr bwMode="auto">
              <a:xfrm>
                <a:off x="3197" y="249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08" name="Line 172"/>
              <p:cNvSpPr>
                <a:spLocks noChangeAspect="1" noChangeShapeType="1"/>
              </p:cNvSpPr>
              <p:nvPr/>
            </p:nvSpPr>
            <p:spPr bwMode="auto">
              <a:xfrm>
                <a:off x="3197" y="254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09" name="Line 173"/>
              <p:cNvSpPr>
                <a:spLocks noChangeAspect="1" noChangeShapeType="1"/>
              </p:cNvSpPr>
              <p:nvPr/>
            </p:nvSpPr>
            <p:spPr bwMode="auto">
              <a:xfrm>
                <a:off x="3197" y="256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10" name="Line 174"/>
              <p:cNvSpPr>
                <a:spLocks noChangeAspect="1" noChangeShapeType="1"/>
              </p:cNvSpPr>
              <p:nvPr/>
            </p:nvSpPr>
            <p:spPr bwMode="auto">
              <a:xfrm>
                <a:off x="3197" y="252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11" name="Line 175"/>
              <p:cNvSpPr>
                <a:spLocks noChangeAspect="1" noChangeShapeType="1"/>
              </p:cNvSpPr>
              <p:nvPr/>
            </p:nvSpPr>
            <p:spPr bwMode="auto">
              <a:xfrm>
                <a:off x="3016" y="229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12" name="Line 176"/>
              <p:cNvSpPr>
                <a:spLocks noChangeAspect="1" noChangeShapeType="1"/>
              </p:cNvSpPr>
              <p:nvPr/>
            </p:nvSpPr>
            <p:spPr bwMode="auto">
              <a:xfrm>
                <a:off x="3016" y="23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13" name="Line 177"/>
              <p:cNvSpPr>
                <a:spLocks noChangeAspect="1" noChangeShapeType="1"/>
              </p:cNvSpPr>
              <p:nvPr/>
            </p:nvSpPr>
            <p:spPr bwMode="auto">
              <a:xfrm>
                <a:off x="3016" y="23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14" name="Line 178"/>
              <p:cNvSpPr>
                <a:spLocks noChangeAspect="1" noChangeShapeType="1"/>
              </p:cNvSpPr>
              <p:nvPr/>
            </p:nvSpPr>
            <p:spPr bwMode="auto">
              <a:xfrm>
                <a:off x="3016" y="23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15" name="Line 179"/>
              <p:cNvSpPr>
                <a:spLocks noChangeAspect="1" noChangeShapeType="1"/>
              </p:cNvSpPr>
              <p:nvPr/>
            </p:nvSpPr>
            <p:spPr bwMode="auto">
              <a:xfrm>
                <a:off x="3016" y="241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16" name="Line 180"/>
              <p:cNvSpPr>
                <a:spLocks noChangeAspect="1" noChangeShapeType="1"/>
              </p:cNvSpPr>
              <p:nvPr/>
            </p:nvSpPr>
            <p:spPr bwMode="auto">
              <a:xfrm>
                <a:off x="3016" y="23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17" name="Line 181"/>
              <p:cNvSpPr>
                <a:spLocks noChangeAspect="1" noChangeShapeType="1"/>
              </p:cNvSpPr>
              <p:nvPr/>
            </p:nvSpPr>
            <p:spPr bwMode="auto">
              <a:xfrm>
                <a:off x="3016" y="243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18" name="Line 182"/>
              <p:cNvSpPr>
                <a:spLocks noChangeAspect="1" noChangeShapeType="1"/>
              </p:cNvSpPr>
              <p:nvPr/>
            </p:nvSpPr>
            <p:spPr bwMode="auto">
              <a:xfrm>
                <a:off x="3016" y="24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19" name="Line 183"/>
              <p:cNvSpPr>
                <a:spLocks noChangeAspect="1" noChangeShapeType="1"/>
              </p:cNvSpPr>
              <p:nvPr/>
            </p:nvSpPr>
            <p:spPr bwMode="auto">
              <a:xfrm>
                <a:off x="3016" y="25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20" name="Line 184"/>
              <p:cNvSpPr>
                <a:spLocks noChangeAspect="1" noChangeShapeType="1"/>
              </p:cNvSpPr>
              <p:nvPr/>
            </p:nvSpPr>
            <p:spPr bwMode="auto">
              <a:xfrm>
                <a:off x="3016" y="253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21" name="Line 185"/>
              <p:cNvSpPr>
                <a:spLocks noChangeAspect="1" noChangeShapeType="1"/>
              </p:cNvSpPr>
              <p:nvPr/>
            </p:nvSpPr>
            <p:spPr bwMode="auto">
              <a:xfrm>
                <a:off x="3016" y="24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22" name="Line 186"/>
              <p:cNvSpPr>
                <a:spLocks noChangeAspect="1" noChangeShapeType="1"/>
              </p:cNvSpPr>
              <p:nvPr/>
            </p:nvSpPr>
            <p:spPr bwMode="auto">
              <a:xfrm>
                <a:off x="3016" y="255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23" name="Line 187"/>
              <p:cNvSpPr>
                <a:spLocks noChangeAspect="1" noChangeShapeType="1"/>
              </p:cNvSpPr>
              <p:nvPr/>
            </p:nvSpPr>
            <p:spPr bwMode="auto">
              <a:xfrm>
                <a:off x="2835" y="23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24" name="Line 188"/>
              <p:cNvSpPr>
                <a:spLocks noChangeAspect="1" noChangeShapeType="1"/>
              </p:cNvSpPr>
              <p:nvPr/>
            </p:nvSpPr>
            <p:spPr bwMode="auto">
              <a:xfrm>
                <a:off x="2835" y="241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25" name="Line 189"/>
              <p:cNvSpPr>
                <a:spLocks noChangeAspect="1" noChangeShapeType="1"/>
              </p:cNvSpPr>
              <p:nvPr/>
            </p:nvSpPr>
            <p:spPr bwMode="auto">
              <a:xfrm>
                <a:off x="2835" y="23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26" name="Line 190"/>
              <p:cNvSpPr>
                <a:spLocks noChangeAspect="1" noChangeShapeType="1"/>
              </p:cNvSpPr>
              <p:nvPr/>
            </p:nvSpPr>
            <p:spPr bwMode="auto">
              <a:xfrm>
                <a:off x="2835" y="243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27" name="Line 191"/>
              <p:cNvSpPr>
                <a:spLocks noChangeAspect="1" noChangeShapeType="1"/>
              </p:cNvSpPr>
              <p:nvPr/>
            </p:nvSpPr>
            <p:spPr bwMode="auto">
              <a:xfrm>
                <a:off x="2835" y="24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28" name="Line 192"/>
              <p:cNvSpPr>
                <a:spLocks noChangeAspect="1" noChangeShapeType="1"/>
              </p:cNvSpPr>
              <p:nvPr/>
            </p:nvSpPr>
            <p:spPr bwMode="auto">
              <a:xfrm>
                <a:off x="2835" y="25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29" name="Line 193"/>
              <p:cNvSpPr>
                <a:spLocks noChangeAspect="1" noChangeShapeType="1"/>
              </p:cNvSpPr>
              <p:nvPr/>
            </p:nvSpPr>
            <p:spPr bwMode="auto">
              <a:xfrm>
                <a:off x="2835" y="253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30" name="Line 194"/>
              <p:cNvSpPr>
                <a:spLocks noChangeAspect="1" noChangeShapeType="1"/>
              </p:cNvSpPr>
              <p:nvPr/>
            </p:nvSpPr>
            <p:spPr bwMode="auto">
              <a:xfrm>
                <a:off x="2835" y="24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31" name="Line 195"/>
              <p:cNvSpPr>
                <a:spLocks noChangeAspect="1" noChangeShapeType="1"/>
              </p:cNvSpPr>
              <p:nvPr/>
            </p:nvSpPr>
            <p:spPr bwMode="auto">
              <a:xfrm>
                <a:off x="2835" y="255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32" name="Line 196"/>
              <p:cNvSpPr>
                <a:spLocks noChangeAspect="1" noChangeShapeType="1"/>
              </p:cNvSpPr>
              <p:nvPr/>
            </p:nvSpPr>
            <p:spPr bwMode="auto">
              <a:xfrm>
                <a:off x="2654" y="240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33" name="Line 197"/>
              <p:cNvSpPr>
                <a:spLocks noChangeAspect="1" noChangeShapeType="1"/>
              </p:cNvSpPr>
              <p:nvPr/>
            </p:nvSpPr>
            <p:spPr bwMode="auto">
              <a:xfrm>
                <a:off x="2654" y="242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34" name="Line 198"/>
              <p:cNvSpPr>
                <a:spLocks noChangeAspect="1" noChangeShapeType="1"/>
              </p:cNvSpPr>
              <p:nvPr/>
            </p:nvSpPr>
            <p:spPr bwMode="auto">
              <a:xfrm>
                <a:off x="2654" y="244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35" name="Line 199"/>
              <p:cNvSpPr>
                <a:spLocks noChangeAspect="1" noChangeShapeType="1"/>
              </p:cNvSpPr>
              <p:nvPr/>
            </p:nvSpPr>
            <p:spPr bwMode="auto">
              <a:xfrm>
                <a:off x="2654" y="249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36" name="Line 200"/>
              <p:cNvSpPr>
                <a:spLocks noChangeAspect="1" noChangeShapeType="1"/>
              </p:cNvSpPr>
              <p:nvPr/>
            </p:nvSpPr>
            <p:spPr bwMode="auto">
              <a:xfrm>
                <a:off x="2654" y="252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37" name="Line 201"/>
              <p:cNvSpPr>
                <a:spLocks noChangeAspect="1" noChangeShapeType="1"/>
              </p:cNvSpPr>
              <p:nvPr/>
            </p:nvSpPr>
            <p:spPr bwMode="auto">
              <a:xfrm>
                <a:off x="2654" y="247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38" name="Line 202"/>
              <p:cNvSpPr>
                <a:spLocks noChangeAspect="1" noChangeShapeType="1"/>
              </p:cNvSpPr>
              <p:nvPr/>
            </p:nvSpPr>
            <p:spPr bwMode="auto">
              <a:xfrm>
                <a:off x="2654" y="254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39" name="Line 203"/>
              <p:cNvSpPr>
                <a:spLocks noChangeAspect="1" noChangeShapeType="1"/>
              </p:cNvSpPr>
              <p:nvPr/>
            </p:nvSpPr>
            <p:spPr bwMode="auto">
              <a:xfrm>
                <a:off x="2473" y="249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40" name="Line 204"/>
              <p:cNvSpPr>
                <a:spLocks noChangeAspect="1" noChangeShapeType="1"/>
              </p:cNvSpPr>
              <p:nvPr/>
            </p:nvSpPr>
            <p:spPr bwMode="auto">
              <a:xfrm>
                <a:off x="2473" y="252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41" name="Line 205"/>
              <p:cNvSpPr>
                <a:spLocks noChangeAspect="1" noChangeShapeType="1"/>
              </p:cNvSpPr>
              <p:nvPr/>
            </p:nvSpPr>
            <p:spPr bwMode="auto">
              <a:xfrm>
                <a:off x="2473" y="247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42" name="Line 206"/>
              <p:cNvSpPr>
                <a:spLocks noChangeAspect="1" noChangeShapeType="1"/>
              </p:cNvSpPr>
              <p:nvPr/>
            </p:nvSpPr>
            <p:spPr bwMode="auto">
              <a:xfrm>
                <a:off x="2473" y="254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43" name="Line 207"/>
              <p:cNvSpPr>
                <a:spLocks noChangeAspect="1" noChangeShapeType="1"/>
              </p:cNvSpPr>
              <p:nvPr/>
            </p:nvSpPr>
            <p:spPr bwMode="auto">
              <a:xfrm>
                <a:off x="2292" y="252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644" name="Line 208"/>
              <p:cNvSpPr>
                <a:spLocks noChangeAspect="1" noChangeShapeType="1"/>
              </p:cNvSpPr>
              <p:nvPr/>
            </p:nvSpPr>
            <p:spPr bwMode="auto">
              <a:xfrm>
                <a:off x="2292" y="254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19898" name="Oval 1091"/>
            <p:cNvSpPr>
              <a:spLocks noChangeAspect="1" noChangeArrowheads="1"/>
            </p:cNvSpPr>
            <p:nvPr/>
          </p:nvSpPr>
          <p:spPr bwMode="auto">
            <a:xfrm>
              <a:off x="4044" y="2502"/>
              <a:ext cx="432" cy="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b-NO" altLang="nb-NO"/>
            </a:p>
          </p:txBody>
        </p:sp>
        <p:grpSp>
          <p:nvGrpSpPr>
            <p:cNvPr id="19899" name="Group 1092"/>
            <p:cNvGrpSpPr>
              <a:grpSpLocks noChangeAspect="1"/>
            </p:cNvGrpSpPr>
            <p:nvPr/>
          </p:nvGrpSpPr>
          <p:grpSpPr bwMode="auto">
            <a:xfrm>
              <a:off x="1161" y="2580"/>
              <a:ext cx="3447" cy="376"/>
              <a:chOff x="1161" y="2580"/>
              <a:chExt cx="3447" cy="376"/>
            </a:xfrm>
          </p:grpSpPr>
          <p:sp>
            <p:nvSpPr>
              <p:cNvPr id="21163" name="Line 211"/>
              <p:cNvSpPr>
                <a:spLocks noChangeAspect="1" noChangeShapeType="1"/>
              </p:cNvSpPr>
              <p:nvPr/>
            </p:nvSpPr>
            <p:spPr bwMode="auto">
              <a:xfrm>
                <a:off x="4374" y="26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64" name="Line 212"/>
              <p:cNvSpPr>
                <a:spLocks noChangeAspect="1" noChangeShapeType="1"/>
              </p:cNvSpPr>
              <p:nvPr/>
            </p:nvSpPr>
            <p:spPr bwMode="auto">
              <a:xfrm>
                <a:off x="4374" y="26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65" name="Line 213"/>
              <p:cNvSpPr>
                <a:spLocks noChangeAspect="1" noChangeShapeType="1"/>
              </p:cNvSpPr>
              <p:nvPr/>
            </p:nvSpPr>
            <p:spPr bwMode="auto">
              <a:xfrm>
                <a:off x="4374" y="26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66" name="Line 214"/>
              <p:cNvSpPr>
                <a:spLocks noChangeAspect="1" noChangeShapeType="1"/>
              </p:cNvSpPr>
              <p:nvPr/>
            </p:nvSpPr>
            <p:spPr bwMode="auto">
              <a:xfrm>
                <a:off x="4374" y="26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67" name="Line 215"/>
              <p:cNvSpPr>
                <a:spLocks noChangeAspect="1" noChangeShapeType="1"/>
              </p:cNvSpPr>
              <p:nvPr/>
            </p:nvSpPr>
            <p:spPr bwMode="auto">
              <a:xfrm>
                <a:off x="4374" y="271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68" name="Line 216"/>
              <p:cNvSpPr>
                <a:spLocks noChangeAspect="1" noChangeShapeType="1"/>
              </p:cNvSpPr>
              <p:nvPr/>
            </p:nvSpPr>
            <p:spPr bwMode="auto">
              <a:xfrm>
                <a:off x="4374" y="27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69" name="Line 217"/>
              <p:cNvSpPr>
                <a:spLocks noChangeAspect="1" noChangeShapeType="1"/>
              </p:cNvSpPr>
              <p:nvPr/>
            </p:nvSpPr>
            <p:spPr bwMode="auto">
              <a:xfrm>
                <a:off x="4374" y="27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70" name="Line 218"/>
              <p:cNvSpPr>
                <a:spLocks noChangeAspect="1" noChangeShapeType="1"/>
              </p:cNvSpPr>
              <p:nvPr/>
            </p:nvSpPr>
            <p:spPr bwMode="auto">
              <a:xfrm>
                <a:off x="4374" y="273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71" name="Line 219"/>
              <p:cNvSpPr>
                <a:spLocks noChangeAspect="1" noChangeShapeType="1"/>
              </p:cNvSpPr>
              <p:nvPr/>
            </p:nvSpPr>
            <p:spPr bwMode="auto">
              <a:xfrm>
                <a:off x="4374" y="28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72" name="Line 220"/>
              <p:cNvSpPr>
                <a:spLocks noChangeAspect="1" noChangeShapeType="1"/>
              </p:cNvSpPr>
              <p:nvPr/>
            </p:nvSpPr>
            <p:spPr bwMode="auto">
              <a:xfrm>
                <a:off x="4374" y="283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73" name="Line 221"/>
              <p:cNvSpPr>
                <a:spLocks noChangeAspect="1" noChangeShapeType="1"/>
              </p:cNvSpPr>
              <p:nvPr/>
            </p:nvSpPr>
            <p:spPr bwMode="auto">
              <a:xfrm>
                <a:off x="4374" y="288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74" name="Line 222"/>
              <p:cNvSpPr>
                <a:spLocks noChangeAspect="1" noChangeShapeType="1"/>
              </p:cNvSpPr>
              <p:nvPr/>
            </p:nvSpPr>
            <p:spPr bwMode="auto">
              <a:xfrm>
                <a:off x="4374" y="290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75" name="Line 223"/>
              <p:cNvSpPr>
                <a:spLocks noChangeAspect="1" noChangeShapeType="1"/>
              </p:cNvSpPr>
              <p:nvPr/>
            </p:nvSpPr>
            <p:spPr bwMode="auto">
              <a:xfrm>
                <a:off x="4374" y="285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76" name="Line 224"/>
              <p:cNvSpPr>
                <a:spLocks noChangeAspect="1" noChangeShapeType="1"/>
              </p:cNvSpPr>
              <p:nvPr/>
            </p:nvSpPr>
            <p:spPr bwMode="auto">
              <a:xfrm>
                <a:off x="4374" y="292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77" name="Line 225"/>
              <p:cNvSpPr>
                <a:spLocks noChangeAspect="1" noChangeShapeType="1"/>
              </p:cNvSpPr>
              <p:nvPr/>
            </p:nvSpPr>
            <p:spPr bwMode="auto">
              <a:xfrm>
                <a:off x="4194" y="26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78" name="Line 226"/>
              <p:cNvSpPr>
                <a:spLocks noChangeAspect="1" noChangeShapeType="1"/>
              </p:cNvSpPr>
              <p:nvPr/>
            </p:nvSpPr>
            <p:spPr bwMode="auto">
              <a:xfrm>
                <a:off x="4194" y="26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79" name="Line 227"/>
              <p:cNvSpPr>
                <a:spLocks noChangeAspect="1" noChangeShapeType="1"/>
              </p:cNvSpPr>
              <p:nvPr/>
            </p:nvSpPr>
            <p:spPr bwMode="auto">
              <a:xfrm>
                <a:off x="4194" y="26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80" name="Line 228"/>
              <p:cNvSpPr>
                <a:spLocks noChangeAspect="1" noChangeShapeType="1"/>
              </p:cNvSpPr>
              <p:nvPr/>
            </p:nvSpPr>
            <p:spPr bwMode="auto">
              <a:xfrm>
                <a:off x="4194" y="26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81" name="Line 229"/>
              <p:cNvSpPr>
                <a:spLocks noChangeAspect="1" noChangeShapeType="1"/>
              </p:cNvSpPr>
              <p:nvPr/>
            </p:nvSpPr>
            <p:spPr bwMode="auto">
              <a:xfrm>
                <a:off x="4194" y="271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82" name="Line 230"/>
              <p:cNvSpPr>
                <a:spLocks noChangeAspect="1" noChangeShapeType="1"/>
              </p:cNvSpPr>
              <p:nvPr/>
            </p:nvSpPr>
            <p:spPr bwMode="auto">
              <a:xfrm>
                <a:off x="4194" y="27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83" name="Line 231"/>
              <p:cNvSpPr>
                <a:spLocks noChangeAspect="1" noChangeShapeType="1"/>
              </p:cNvSpPr>
              <p:nvPr/>
            </p:nvSpPr>
            <p:spPr bwMode="auto">
              <a:xfrm>
                <a:off x="4194" y="27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84" name="Line 232"/>
              <p:cNvSpPr>
                <a:spLocks noChangeAspect="1" noChangeShapeType="1"/>
              </p:cNvSpPr>
              <p:nvPr/>
            </p:nvSpPr>
            <p:spPr bwMode="auto">
              <a:xfrm>
                <a:off x="4194" y="273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85" name="Line 233"/>
              <p:cNvSpPr>
                <a:spLocks noChangeAspect="1" noChangeShapeType="1"/>
              </p:cNvSpPr>
              <p:nvPr/>
            </p:nvSpPr>
            <p:spPr bwMode="auto">
              <a:xfrm>
                <a:off x="4194" y="28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86" name="Line 234"/>
              <p:cNvSpPr>
                <a:spLocks noChangeAspect="1" noChangeShapeType="1"/>
              </p:cNvSpPr>
              <p:nvPr/>
            </p:nvSpPr>
            <p:spPr bwMode="auto">
              <a:xfrm>
                <a:off x="4194" y="283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87" name="Line 235"/>
              <p:cNvSpPr>
                <a:spLocks noChangeAspect="1" noChangeShapeType="1"/>
              </p:cNvSpPr>
              <p:nvPr/>
            </p:nvSpPr>
            <p:spPr bwMode="auto">
              <a:xfrm>
                <a:off x="4194" y="288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88" name="Line 236"/>
              <p:cNvSpPr>
                <a:spLocks noChangeAspect="1" noChangeShapeType="1"/>
              </p:cNvSpPr>
              <p:nvPr/>
            </p:nvSpPr>
            <p:spPr bwMode="auto">
              <a:xfrm>
                <a:off x="4194" y="290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89" name="Line 237"/>
              <p:cNvSpPr>
                <a:spLocks noChangeAspect="1" noChangeShapeType="1"/>
              </p:cNvSpPr>
              <p:nvPr/>
            </p:nvSpPr>
            <p:spPr bwMode="auto">
              <a:xfrm>
                <a:off x="4194" y="285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90" name="Line 238"/>
              <p:cNvSpPr>
                <a:spLocks noChangeAspect="1" noChangeShapeType="1"/>
              </p:cNvSpPr>
              <p:nvPr/>
            </p:nvSpPr>
            <p:spPr bwMode="auto">
              <a:xfrm>
                <a:off x="4194" y="292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91" name="Line 239"/>
              <p:cNvSpPr>
                <a:spLocks noChangeAspect="1" noChangeShapeType="1"/>
              </p:cNvSpPr>
              <p:nvPr/>
            </p:nvSpPr>
            <p:spPr bwMode="auto">
              <a:xfrm>
                <a:off x="4015" y="264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92" name="Line 240"/>
              <p:cNvSpPr>
                <a:spLocks noChangeAspect="1" noChangeShapeType="1"/>
              </p:cNvSpPr>
              <p:nvPr/>
            </p:nvSpPr>
            <p:spPr bwMode="auto">
              <a:xfrm>
                <a:off x="4015" y="266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93" name="Line 241"/>
              <p:cNvSpPr>
                <a:spLocks noChangeAspect="1" noChangeShapeType="1"/>
              </p:cNvSpPr>
              <p:nvPr/>
            </p:nvSpPr>
            <p:spPr bwMode="auto">
              <a:xfrm>
                <a:off x="4015" y="261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94" name="Line 242"/>
              <p:cNvSpPr>
                <a:spLocks noChangeAspect="1" noChangeShapeType="1"/>
              </p:cNvSpPr>
              <p:nvPr/>
            </p:nvSpPr>
            <p:spPr bwMode="auto">
              <a:xfrm>
                <a:off x="4015" y="269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95" name="Line 243"/>
              <p:cNvSpPr>
                <a:spLocks noChangeAspect="1" noChangeShapeType="1"/>
              </p:cNvSpPr>
              <p:nvPr/>
            </p:nvSpPr>
            <p:spPr bwMode="auto">
              <a:xfrm>
                <a:off x="4015" y="271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96" name="Line 244"/>
              <p:cNvSpPr>
                <a:spLocks noChangeAspect="1" noChangeShapeType="1"/>
              </p:cNvSpPr>
              <p:nvPr/>
            </p:nvSpPr>
            <p:spPr bwMode="auto">
              <a:xfrm>
                <a:off x="4015" y="276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97" name="Line 245"/>
              <p:cNvSpPr>
                <a:spLocks noChangeAspect="1" noChangeShapeType="1"/>
              </p:cNvSpPr>
              <p:nvPr/>
            </p:nvSpPr>
            <p:spPr bwMode="auto">
              <a:xfrm>
                <a:off x="4015" y="278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98" name="Line 246"/>
              <p:cNvSpPr>
                <a:spLocks noChangeAspect="1" noChangeShapeType="1"/>
              </p:cNvSpPr>
              <p:nvPr/>
            </p:nvSpPr>
            <p:spPr bwMode="auto">
              <a:xfrm>
                <a:off x="4015" y="273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99" name="Line 247"/>
              <p:cNvSpPr>
                <a:spLocks noChangeAspect="1" noChangeShapeType="1"/>
              </p:cNvSpPr>
              <p:nvPr/>
            </p:nvSpPr>
            <p:spPr bwMode="auto">
              <a:xfrm>
                <a:off x="4015" y="281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00" name="Line 248"/>
              <p:cNvSpPr>
                <a:spLocks noChangeAspect="1" noChangeShapeType="1"/>
              </p:cNvSpPr>
              <p:nvPr/>
            </p:nvSpPr>
            <p:spPr bwMode="auto">
              <a:xfrm>
                <a:off x="4015" y="283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01" name="Line 249"/>
              <p:cNvSpPr>
                <a:spLocks noChangeAspect="1" noChangeShapeType="1"/>
              </p:cNvSpPr>
              <p:nvPr/>
            </p:nvSpPr>
            <p:spPr bwMode="auto">
              <a:xfrm>
                <a:off x="4015" y="288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02" name="Line 250"/>
              <p:cNvSpPr>
                <a:spLocks noChangeAspect="1" noChangeShapeType="1"/>
              </p:cNvSpPr>
              <p:nvPr/>
            </p:nvSpPr>
            <p:spPr bwMode="auto">
              <a:xfrm>
                <a:off x="4015" y="290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03" name="Line 251"/>
              <p:cNvSpPr>
                <a:spLocks noChangeAspect="1" noChangeShapeType="1"/>
              </p:cNvSpPr>
              <p:nvPr/>
            </p:nvSpPr>
            <p:spPr bwMode="auto">
              <a:xfrm>
                <a:off x="4015" y="285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04" name="Line 252"/>
              <p:cNvSpPr>
                <a:spLocks noChangeAspect="1" noChangeShapeType="1"/>
              </p:cNvSpPr>
              <p:nvPr/>
            </p:nvSpPr>
            <p:spPr bwMode="auto">
              <a:xfrm>
                <a:off x="4015" y="293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05" name="Line 253"/>
              <p:cNvSpPr>
                <a:spLocks noChangeAspect="1" noChangeShapeType="1"/>
              </p:cNvSpPr>
              <p:nvPr/>
            </p:nvSpPr>
            <p:spPr bwMode="auto">
              <a:xfrm>
                <a:off x="3835" y="264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06" name="Line 254"/>
              <p:cNvSpPr>
                <a:spLocks noChangeAspect="1" noChangeShapeType="1"/>
              </p:cNvSpPr>
              <p:nvPr/>
            </p:nvSpPr>
            <p:spPr bwMode="auto">
              <a:xfrm>
                <a:off x="3835" y="266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07" name="Line 255"/>
              <p:cNvSpPr>
                <a:spLocks noChangeAspect="1" noChangeShapeType="1"/>
              </p:cNvSpPr>
              <p:nvPr/>
            </p:nvSpPr>
            <p:spPr bwMode="auto">
              <a:xfrm>
                <a:off x="3835" y="261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08" name="Line 256"/>
              <p:cNvSpPr>
                <a:spLocks noChangeAspect="1" noChangeShapeType="1"/>
              </p:cNvSpPr>
              <p:nvPr/>
            </p:nvSpPr>
            <p:spPr bwMode="auto">
              <a:xfrm>
                <a:off x="3835" y="269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09" name="Line 257"/>
              <p:cNvSpPr>
                <a:spLocks noChangeAspect="1" noChangeShapeType="1"/>
              </p:cNvSpPr>
              <p:nvPr/>
            </p:nvSpPr>
            <p:spPr bwMode="auto">
              <a:xfrm>
                <a:off x="3835" y="271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10" name="Line 258"/>
              <p:cNvSpPr>
                <a:spLocks noChangeAspect="1" noChangeShapeType="1"/>
              </p:cNvSpPr>
              <p:nvPr/>
            </p:nvSpPr>
            <p:spPr bwMode="auto">
              <a:xfrm>
                <a:off x="3835" y="276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11" name="Line 259"/>
              <p:cNvSpPr>
                <a:spLocks noChangeAspect="1" noChangeShapeType="1"/>
              </p:cNvSpPr>
              <p:nvPr/>
            </p:nvSpPr>
            <p:spPr bwMode="auto">
              <a:xfrm>
                <a:off x="3835" y="278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12" name="Line 260"/>
              <p:cNvSpPr>
                <a:spLocks noChangeAspect="1" noChangeShapeType="1"/>
              </p:cNvSpPr>
              <p:nvPr/>
            </p:nvSpPr>
            <p:spPr bwMode="auto">
              <a:xfrm>
                <a:off x="3835" y="273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13" name="Line 261"/>
              <p:cNvSpPr>
                <a:spLocks noChangeAspect="1" noChangeShapeType="1"/>
              </p:cNvSpPr>
              <p:nvPr/>
            </p:nvSpPr>
            <p:spPr bwMode="auto">
              <a:xfrm>
                <a:off x="3835" y="281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14" name="Line 262"/>
              <p:cNvSpPr>
                <a:spLocks noChangeAspect="1" noChangeShapeType="1"/>
              </p:cNvSpPr>
              <p:nvPr/>
            </p:nvSpPr>
            <p:spPr bwMode="auto">
              <a:xfrm>
                <a:off x="3835" y="283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15" name="Line 263"/>
              <p:cNvSpPr>
                <a:spLocks noChangeAspect="1" noChangeShapeType="1"/>
              </p:cNvSpPr>
              <p:nvPr/>
            </p:nvSpPr>
            <p:spPr bwMode="auto">
              <a:xfrm>
                <a:off x="3835" y="288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16" name="Line 264"/>
              <p:cNvSpPr>
                <a:spLocks noChangeAspect="1" noChangeShapeType="1"/>
              </p:cNvSpPr>
              <p:nvPr/>
            </p:nvSpPr>
            <p:spPr bwMode="auto">
              <a:xfrm>
                <a:off x="3835" y="290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17" name="Line 265"/>
              <p:cNvSpPr>
                <a:spLocks noChangeAspect="1" noChangeShapeType="1"/>
              </p:cNvSpPr>
              <p:nvPr/>
            </p:nvSpPr>
            <p:spPr bwMode="auto">
              <a:xfrm>
                <a:off x="3835" y="285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18" name="Line 266"/>
              <p:cNvSpPr>
                <a:spLocks noChangeAspect="1" noChangeShapeType="1"/>
              </p:cNvSpPr>
              <p:nvPr/>
            </p:nvSpPr>
            <p:spPr bwMode="auto">
              <a:xfrm>
                <a:off x="3835" y="293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19" name="Line 267"/>
              <p:cNvSpPr>
                <a:spLocks noChangeAspect="1" noChangeShapeType="1"/>
              </p:cNvSpPr>
              <p:nvPr/>
            </p:nvSpPr>
            <p:spPr bwMode="auto">
              <a:xfrm>
                <a:off x="3656" y="26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20" name="Line 268"/>
              <p:cNvSpPr>
                <a:spLocks noChangeAspect="1" noChangeShapeType="1"/>
              </p:cNvSpPr>
              <p:nvPr/>
            </p:nvSpPr>
            <p:spPr bwMode="auto">
              <a:xfrm>
                <a:off x="3656" y="26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21" name="Line 269"/>
              <p:cNvSpPr>
                <a:spLocks noChangeAspect="1" noChangeShapeType="1"/>
              </p:cNvSpPr>
              <p:nvPr/>
            </p:nvSpPr>
            <p:spPr bwMode="auto">
              <a:xfrm>
                <a:off x="3656" y="259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22" name="Line 270"/>
              <p:cNvSpPr>
                <a:spLocks noChangeAspect="1" noChangeShapeType="1"/>
              </p:cNvSpPr>
              <p:nvPr/>
            </p:nvSpPr>
            <p:spPr bwMode="auto">
              <a:xfrm>
                <a:off x="3656" y="26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23" name="Line 271"/>
              <p:cNvSpPr>
                <a:spLocks noChangeAspect="1" noChangeShapeType="1"/>
              </p:cNvSpPr>
              <p:nvPr/>
            </p:nvSpPr>
            <p:spPr bwMode="auto">
              <a:xfrm>
                <a:off x="3656" y="26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24" name="Line 272"/>
              <p:cNvSpPr>
                <a:spLocks noChangeAspect="1" noChangeShapeType="1"/>
              </p:cNvSpPr>
              <p:nvPr/>
            </p:nvSpPr>
            <p:spPr bwMode="auto">
              <a:xfrm>
                <a:off x="3656" y="273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25" name="Line 273"/>
              <p:cNvSpPr>
                <a:spLocks noChangeAspect="1" noChangeShapeType="1"/>
              </p:cNvSpPr>
              <p:nvPr/>
            </p:nvSpPr>
            <p:spPr bwMode="auto">
              <a:xfrm>
                <a:off x="3656" y="27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26" name="Line 274"/>
              <p:cNvSpPr>
                <a:spLocks noChangeAspect="1" noChangeShapeType="1"/>
              </p:cNvSpPr>
              <p:nvPr/>
            </p:nvSpPr>
            <p:spPr bwMode="auto">
              <a:xfrm>
                <a:off x="3656" y="271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27" name="Line 275"/>
              <p:cNvSpPr>
                <a:spLocks noChangeAspect="1" noChangeShapeType="1"/>
              </p:cNvSpPr>
              <p:nvPr/>
            </p:nvSpPr>
            <p:spPr bwMode="auto">
              <a:xfrm>
                <a:off x="3656" y="27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28" name="Line 276"/>
              <p:cNvSpPr>
                <a:spLocks noChangeAspect="1" noChangeShapeType="1"/>
              </p:cNvSpPr>
              <p:nvPr/>
            </p:nvSpPr>
            <p:spPr bwMode="auto">
              <a:xfrm>
                <a:off x="3656" y="28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29" name="Line 277"/>
              <p:cNvSpPr>
                <a:spLocks noChangeAspect="1" noChangeShapeType="1"/>
              </p:cNvSpPr>
              <p:nvPr/>
            </p:nvSpPr>
            <p:spPr bwMode="auto">
              <a:xfrm>
                <a:off x="3656" y="285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30" name="Line 278"/>
              <p:cNvSpPr>
                <a:spLocks noChangeAspect="1" noChangeShapeType="1"/>
              </p:cNvSpPr>
              <p:nvPr/>
            </p:nvSpPr>
            <p:spPr bwMode="auto">
              <a:xfrm>
                <a:off x="3656" y="288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31" name="Line 279"/>
              <p:cNvSpPr>
                <a:spLocks noChangeAspect="1" noChangeShapeType="1"/>
              </p:cNvSpPr>
              <p:nvPr/>
            </p:nvSpPr>
            <p:spPr bwMode="auto">
              <a:xfrm>
                <a:off x="3656" y="283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32" name="Line 280"/>
              <p:cNvSpPr>
                <a:spLocks noChangeAspect="1" noChangeShapeType="1"/>
              </p:cNvSpPr>
              <p:nvPr/>
            </p:nvSpPr>
            <p:spPr bwMode="auto">
              <a:xfrm>
                <a:off x="3656" y="290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33" name="Line 281"/>
              <p:cNvSpPr>
                <a:spLocks noChangeAspect="1" noChangeShapeType="1"/>
              </p:cNvSpPr>
              <p:nvPr/>
            </p:nvSpPr>
            <p:spPr bwMode="auto">
              <a:xfrm>
                <a:off x="3656" y="292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34" name="Line 282"/>
              <p:cNvSpPr>
                <a:spLocks noChangeAspect="1" noChangeShapeType="1"/>
              </p:cNvSpPr>
              <p:nvPr/>
            </p:nvSpPr>
            <p:spPr bwMode="auto">
              <a:xfrm>
                <a:off x="3477" y="262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35" name="Line 283"/>
              <p:cNvSpPr>
                <a:spLocks noChangeAspect="1" noChangeShapeType="1"/>
              </p:cNvSpPr>
              <p:nvPr/>
            </p:nvSpPr>
            <p:spPr bwMode="auto">
              <a:xfrm>
                <a:off x="3477" y="264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36" name="Line 284"/>
              <p:cNvSpPr>
                <a:spLocks noChangeAspect="1" noChangeShapeType="1"/>
              </p:cNvSpPr>
              <p:nvPr/>
            </p:nvSpPr>
            <p:spPr bwMode="auto">
              <a:xfrm>
                <a:off x="3477" y="259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37" name="Line 285"/>
              <p:cNvSpPr>
                <a:spLocks noChangeAspect="1" noChangeShapeType="1"/>
              </p:cNvSpPr>
              <p:nvPr/>
            </p:nvSpPr>
            <p:spPr bwMode="auto">
              <a:xfrm>
                <a:off x="3477" y="266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38" name="Line 286"/>
              <p:cNvSpPr>
                <a:spLocks noChangeAspect="1" noChangeShapeType="1"/>
              </p:cNvSpPr>
              <p:nvPr/>
            </p:nvSpPr>
            <p:spPr bwMode="auto">
              <a:xfrm>
                <a:off x="3477" y="269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39" name="Line 287"/>
              <p:cNvSpPr>
                <a:spLocks noChangeAspect="1" noChangeShapeType="1"/>
              </p:cNvSpPr>
              <p:nvPr/>
            </p:nvSpPr>
            <p:spPr bwMode="auto">
              <a:xfrm>
                <a:off x="3477" y="27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40" name="Line 288"/>
              <p:cNvSpPr>
                <a:spLocks noChangeAspect="1" noChangeShapeType="1"/>
              </p:cNvSpPr>
              <p:nvPr/>
            </p:nvSpPr>
            <p:spPr bwMode="auto">
              <a:xfrm>
                <a:off x="3477" y="27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41" name="Line 289"/>
              <p:cNvSpPr>
                <a:spLocks noChangeAspect="1" noChangeShapeType="1"/>
              </p:cNvSpPr>
              <p:nvPr/>
            </p:nvSpPr>
            <p:spPr bwMode="auto">
              <a:xfrm>
                <a:off x="3477" y="27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42" name="Line 290"/>
              <p:cNvSpPr>
                <a:spLocks noChangeAspect="1" noChangeShapeType="1"/>
              </p:cNvSpPr>
              <p:nvPr/>
            </p:nvSpPr>
            <p:spPr bwMode="auto">
              <a:xfrm>
                <a:off x="3477" y="27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43" name="Line 291"/>
              <p:cNvSpPr>
                <a:spLocks noChangeAspect="1" noChangeShapeType="1"/>
              </p:cNvSpPr>
              <p:nvPr/>
            </p:nvSpPr>
            <p:spPr bwMode="auto">
              <a:xfrm>
                <a:off x="3477" y="281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44" name="Line 292"/>
              <p:cNvSpPr>
                <a:spLocks noChangeAspect="1" noChangeShapeType="1"/>
              </p:cNvSpPr>
              <p:nvPr/>
            </p:nvSpPr>
            <p:spPr bwMode="auto">
              <a:xfrm>
                <a:off x="3477" y="28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45" name="Line 293"/>
              <p:cNvSpPr>
                <a:spLocks noChangeAspect="1" noChangeShapeType="1"/>
              </p:cNvSpPr>
              <p:nvPr/>
            </p:nvSpPr>
            <p:spPr bwMode="auto">
              <a:xfrm>
                <a:off x="3477" y="28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46" name="Line 294"/>
              <p:cNvSpPr>
                <a:spLocks noChangeAspect="1" noChangeShapeType="1"/>
              </p:cNvSpPr>
              <p:nvPr/>
            </p:nvSpPr>
            <p:spPr bwMode="auto">
              <a:xfrm>
                <a:off x="3477" y="283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47" name="Line 295"/>
              <p:cNvSpPr>
                <a:spLocks noChangeAspect="1" noChangeShapeType="1"/>
              </p:cNvSpPr>
              <p:nvPr/>
            </p:nvSpPr>
            <p:spPr bwMode="auto">
              <a:xfrm>
                <a:off x="3477" y="29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48" name="Line 296"/>
              <p:cNvSpPr>
                <a:spLocks noChangeAspect="1" noChangeShapeType="1"/>
              </p:cNvSpPr>
              <p:nvPr/>
            </p:nvSpPr>
            <p:spPr bwMode="auto">
              <a:xfrm>
                <a:off x="3477" y="293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49" name="Line 297"/>
              <p:cNvSpPr>
                <a:spLocks noChangeAspect="1" noChangeShapeType="1"/>
              </p:cNvSpPr>
              <p:nvPr/>
            </p:nvSpPr>
            <p:spPr bwMode="auto">
              <a:xfrm>
                <a:off x="3297" y="262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50" name="Line 298"/>
              <p:cNvSpPr>
                <a:spLocks noChangeAspect="1" noChangeShapeType="1"/>
              </p:cNvSpPr>
              <p:nvPr/>
            </p:nvSpPr>
            <p:spPr bwMode="auto">
              <a:xfrm>
                <a:off x="3297" y="264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51" name="Line 299"/>
              <p:cNvSpPr>
                <a:spLocks noChangeAspect="1" noChangeShapeType="1"/>
              </p:cNvSpPr>
              <p:nvPr/>
            </p:nvSpPr>
            <p:spPr bwMode="auto">
              <a:xfrm>
                <a:off x="3297" y="259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52" name="Line 300"/>
              <p:cNvSpPr>
                <a:spLocks noChangeAspect="1" noChangeShapeType="1"/>
              </p:cNvSpPr>
              <p:nvPr/>
            </p:nvSpPr>
            <p:spPr bwMode="auto">
              <a:xfrm>
                <a:off x="3297" y="267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53" name="Line 301"/>
              <p:cNvSpPr>
                <a:spLocks noChangeAspect="1" noChangeShapeType="1"/>
              </p:cNvSpPr>
              <p:nvPr/>
            </p:nvSpPr>
            <p:spPr bwMode="auto">
              <a:xfrm>
                <a:off x="3297" y="269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54" name="Line 302"/>
              <p:cNvSpPr>
                <a:spLocks noChangeAspect="1" noChangeShapeType="1"/>
              </p:cNvSpPr>
              <p:nvPr/>
            </p:nvSpPr>
            <p:spPr bwMode="auto">
              <a:xfrm>
                <a:off x="3297" y="274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55" name="Line 303"/>
              <p:cNvSpPr>
                <a:spLocks noChangeAspect="1" noChangeShapeType="1"/>
              </p:cNvSpPr>
              <p:nvPr/>
            </p:nvSpPr>
            <p:spPr bwMode="auto">
              <a:xfrm>
                <a:off x="3297" y="276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56" name="Line 304"/>
              <p:cNvSpPr>
                <a:spLocks noChangeAspect="1" noChangeShapeType="1"/>
              </p:cNvSpPr>
              <p:nvPr/>
            </p:nvSpPr>
            <p:spPr bwMode="auto">
              <a:xfrm>
                <a:off x="3297" y="271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57" name="Line 305"/>
              <p:cNvSpPr>
                <a:spLocks noChangeAspect="1" noChangeShapeType="1"/>
              </p:cNvSpPr>
              <p:nvPr/>
            </p:nvSpPr>
            <p:spPr bwMode="auto">
              <a:xfrm>
                <a:off x="3297" y="279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58" name="Line 306"/>
              <p:cNvSpPr>
                <a:spLocks noChangeAspect="1" noChangeShapeType="1"/>
              </p:cNvSpPr>
              <p:nvPr/>
            </p:nvSpPr>
            <p:spPr bwMode="auto">
              <a:xfrm>
                <a:off x="3297" y="281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59" name="Line 307"/>
              <p:cNvSpPr>
                <a:spLocks noChangeAspect="1" noChangeShapeType="1"/>
              </p:cNvSpPr>
              <p:nvPr/>
            </p:nvSpPr>
            <p:spPr bwMode="auto">
              <a:xfrm>
                <a:off x="3297" y="286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60" name="Line 308"/>
              <p:cNvSpPr>
                <a:spLocks noChangeAspect="1" noChangeShapeType="1"/>
              </p:cNvSpPr>
              <p:nvPr/>
            </p:nvSpPr>
            <p:spPr bwMode="auto">
              <a:xfrm>
                <a:off x="3297" y="288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61" name="Line 309"/>
              <p:cNvSpPr>
                <a:spLocks noChangeAspect="1" noChangeShapeType="1"/>
              </p:cNvSpPr>
              <p:nvPr/>
            </p:nvSpPr>
            <p:spPr bwMode="auto">
              <a:xfrm>
                <a:off x="3297" y="283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62" name="Line 310"/>
              <p:cNvSpPr>
                <a:spLocks noChangeAspect="1" noChangeShapeType="1"/>
              </p:cNvSpPr>
              <p:nvPr/>
            </p:nvSpPr>
            <p:spPr bwMode="auto">
              <a:xfrm>
                <a:off x="3297" y="291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63" name="Line 311"/>
              <p:cNvSpPr>
                <a:spLocks noChangeAspect="1" noChangeShapeType="1"/>
              </p:cNvSpPr>
              <p:nvPr/>
            </p:nvSpPr>
            <p:spPr bwMode="auto">
              <a:xfrm>
                <a:off x="3297" y="293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64" name="Line 312"/>
              <p:cNvSpPr>
                <a:spLocks noChangeAspect="1" noChangeShapeType="1"/>
              </p:cNvSpPr>
              <p:nvPr/>
            </p:nvSpPr>
            <p:spPr bwMode="auto">
              <a:xfrm>
                <a:off x="3117" y="262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65" name="Line 313"/>
              <p:cNvSpPr>
                <a:spLocks noChangeAspect="1" noChangeShapeType="1"/>
              </p:cNvSpPr>
              <p:nvPr/>
            </p:nvSpPr>
            <p:spPr bwMode="auto">
              <a:xfrm>
                <a:off x="3117" y="264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66" name="Line 314"/>
              <p:cNvSpPr>
                <a:spLocks noChangeAspect="1" noChangeShapeType="1"/>
              </p:cNvSpPr>
              <p:nvPr/>
            </p:nvSpPr>
            <p:spPr bwMode="auto">
              <a:xfrm>
                <a:off x="3117" y="259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67" name="Line 315"/>
              <p:cNvSpPr>
                <a:spLocks noChangeAspect="1" noChangeShapeType="1"/>
              </p:cNvSpPr>
              <p:nvPr/>
            </p:nvSpPr>
            <p:spPr bwMode="auto">
              <a:xfrm>
                <a:off x="3117" y="266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68" name="Line 316"/>
              <p:cNvSpPr>
                <a:spLocks noChangeAspect="1" noChangeShapeType="1"/>
              </p:cNvSpPr>
              <p:nvPr/>
            </p:nvSpPr>
            <p:spPr bwMode="auto">
              <a:xfrm>
                <a:off x="3117" y="269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69" name="Line 317"/>
              <p:cNvSpPr>
                <a:spLocks noChangeAspect="1" noChangeShapeType="1"/>
              </p:cNvSpPr>
              <p:nvPr/>
            </p:nvSpPr>
            <p:spPr bwMode="auto">
              <a:xfrm>
                <a:off x="3117" y="27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70" name="Line 318"/>
              <p:cNvSpPr>
                <a:spLocks noChangeAspect="1" noChangeShapeType="1"/>
              </p:cNvSpPr>
              <p:nvPr/>
            </p:nvSpPr>
            <p:spPr bwMode="auto">
              <a:xfrm>
                <a:off x="3117" y="27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71" name="Line 319"/>
              <p:cNvSpPr>
                <a:spLocks noChangeAspect="1" noChangeShapeType="1"/>
              </p:cNvSpPr>
              <p:nvPr/>
            </p:nvSpPr>
            <p:spPr bwMode="auto">
              <a:xfrm>
                <a:off x="3117" y="27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72" name="Line 320"/>
              <p:cNvSpPr>
                <a:spLocks noChangeAspect="1" noChangeShapeType="1"/>
              </p:cNvSpPr>
              <p:nvPr/>
            </p:nvSpPr>
            <p:spPr bwMode="auto">
              <a:xfrm>
                <a:off x="3117" y="27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73" name="Line 321"/>
              <p:cNvSpPr>
                <a:spLocks noChangeAspect="1" noChangeShapeType="1"/>
              </p:cNvSpPr>
              <p:nvPr/>
            </p:nvSpPr>
            <p:spPr bwMode="auto">
              <a:xfrm>
                <a:off x="3117" y="281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74" name="Line 322"/>
              <p:cNvSpPr>
                <a:spLocks noChangeAspect="1" noChangeShapeType="1"/>
              </p:cNvSpPr>
              <p:nvPr/>
            </p:nvSpPr>
            <p:spPr bwMode="auto">
              <a:xfrm>
                <a:off x="3117" y="28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75" name="Line 323"/>
              <p:cNvSpPr>
                <a:spLocks noChangeAspect="1" noChangeShapeType="1"/>
              </p:cNvSpPr>
              <p:nvPr/>
            </p:nvSpPr>
            <p:spPr bwMode="auto">
              <a:xfrm>
                <a:off x="3117" y="28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76" name="Line 324"/>
              <p:cNvSpPr>
                <a:spLocks noChangeAspect="1" noChangeShapeType="1"/>
              </p:cNvSpPr>
              <p:nvPr/>
            </p:nvSpPr>
            <p:spPr bwMode="auto">
              <a:xfrm>
                <a:off x="3117" y="283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77" name="Line 325"/>
              <p:cNvSpPr>
                <a:spLocks noChangeAspect="1" noChangeShapeType="1"/>
              </p:cNvSpPr>
              <p:nvPr/>
            </p:nvSpPr>
            <p:spPr bwMode="auto">
              <a:xfrm>
                <a:off x="3117" y="29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78" name="Line 326"/>
              <p:cNvSpPr>
                <a:spLocks noChangeAspect="1" noChangeShapeType="1"/>
              </p:cNvSpPr>
              <p:nvPr/>
            </p:nvSpPr>
            <p:spPr bwMode="auto">
              <a:xfrm>
                <a:off x="3117" y="293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79" name="Line 327"/>
              <p:cNvSpPr>
                <a:spLocks noChangeAspect="1" noChangeShapeType="1"/>
              </p:cNvSpPr>
              <p:nvPr/>
            </p:nvSpPr>
            <p:spPr bwMode="auto">
              <a:xfrm>
                <a:off x="2938" y="260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80" name="Line 328"/>
              <p:cNvSpPr>
                <a:spLocks noChangeAspect="1" noChangeShapeType="1"/>
              </p:cNvSpPr>
              <p:nvPr/>
            </p:nvSpPr>
            <p:spPr bwMode="auto">
              <a:xfrm>
                <a:off x="2938" y="262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81" name="Line 329"/>
              <p:cNvSpPr>
                <a:spLocks noChangeAspect="1" noChangeShapeType="1"/>
              </p:cNvSpPr>
              <p:nvPr/>
            </p:nvSpPr>
            <p:spPr bwMode="auto">
              <a:xfrm>
                <a:off x="2938" y="258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82" name="Line 330"/>
              <p:cNvSpPr>
                <a:spLocks noChangeAspect="1" noChangeShapeType="1"/>
              </p:cNvSpPr>
              <p:nvPr/>
            </p:nvSpPr>
            <p:spPr bwMode="auto">
              <a:xfrm>
                <a:off x="2938" y="265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83" name="Line 331"/>
              <p:cNvSpPr>
                <a:spLocks noChangeAspect="1" noChangeShapeType="1"/>
              </p:cNvSpPr>
              <p:nvPr/>
            </p:nvSpPr>
            <p:spPr bwMode="auto">
              <a:xfrm>
                <a:off x="2938" y="267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84" name="Line 332"/>
              <p:cNvSpPr>
                <a:spLocks noChangeAspect="1" noChangeShapeType="1"/>
              </p:cNvSpPr>
              <p:nvPr/>
            </p:nvSpPr>
            <p:spPr bwMode="auto">
              <a:xfrm>
                <a:off x="2938" y="272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85" name="Line 333"/>
              <p:cNvSpPr>
                <a:spLocks noChangeAspect="1" noChangeShapeType="1"/>
              </p:cNvSpPr>
              <p:nvPr/>
            </p:nvSpPr>
            <p:spPr bwMode="auto">
              <a:xfrm>
                <a:off x="2938" y="274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86" name="Line 334"/>
              <p:cNvSpPr>
                <a:spLocks noChangeAspect="1" noChangeShapeType="1"/>
              </p:cNvSpPr>
              <p:nvPr/>
            </p:nvSpPr>
            <p:spPr bwMode="auto">
              <a:xfrm>
                <a:off x="2938" y="270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87" name="Line 335"/>
              <p:cNvSpPr>
                <a:spLocks noChangeAspect="1" noChangeShapeType="1"/>
              </p:cNvSpPr>
              <p:nvPr/>
            </p:nvSpPr>
            <p:spPr bwMode="auto">
              <a:xfrm>
                <a:off x="2938" y="277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88" name="Line 336"/>
              <p:cNvSpPr>
                <a:spLocks noChangeAspect="1" noChangeShapeType="1"/>
              </p:cNvSpPr>
              <p:nvPr/>
            </p:nvSpPr>
            <p:spPr bwMode="auto">
              <a:xfrm>
                <a:off x="2938" y="279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89" name="Line 337"/>
              <p:cNvSpPr>
                <a:spLocks noChangeAspect="1" noChangeShapeType="1"/>
              </p:cNvSpPr>
              <p:nvPr/>
            </p:nvSpPr>
            <p:spPr bwMode="auto">
              <a:xfrm>
                <a:off x="2938" y="284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90" name="Line 338"/>
              <p:cNvSpPr>
                <a:spLocks noChangeAspect="1" noChangeShapeType="1"/>
              </p:cNvSpPr>
              <p:nvPr/>
            </p:nvSpPr>
            <p:spPr bwMode="auto">
              <a:xfrm>
                <a:off x="2938" y="286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91" name="Line 339"/>
              <p:cNvSpPr>
                <a:spLocks noChangeAspect="1" noChangeShapeType="1"/>
              </p:cNvSpPr>
              <p:nvPr/>
            </p:nvSpPr>
            <p:spPr bwMode="auto">
              <a:xfrm>
                <a:off x="2938" y="282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92" name="Line 340"/>
              <p:cNvSpPr>
                <a:spLocks noChangeAspect="1" noChangeShapeType="1"/>
              </p:cNvSpPr>
              <p:nvPr/>
            </p:nvSpPr>
            <p:spPr bwMode="auto">
              <a:xfrm>
                <a:off x="2938" y="289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93" name="Line 341"/>
              <p:cNvSpPr>
                <a:spLocks noChangeAspect="1" noChangeShapeType="1"/>
              </p:cNvSpPr>
              <p:nvPr/>
            </p:nvSpPr>
            <p:spPr bwMode="auto">
              <a:xfrm>
                <a:off x="2938" y="29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94" name="Line 342"/>
              <p:cNvSpPr>
                <a:spLocks noChangeAspect="1" noChangeShapeType="1"/>
              </p:cNvSpPr>
              <p:nvPr/>
            </p:nvSpPr>
            <p:spPr bwMode="auto">
              <a:xfrm>
                <a:off x="2938" y="29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95" name="Line 343"/>
              <p:cNvSpPr>
                <a:spLocks noChangeAspect="1" noChangeShapeType="1"/>
              </p:cNvSpPr>
              <p:nvPr/>
            </p:nvSpPr>
            <p:spPr bwMode="auto">
              <a:xfrm>
                <a:off x="2758" y="260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96" name="Line 344"/>
              <p:cNvSpPr>
                <a:spLocks noChangeAspect="1" noChangeShapeType="1"/>
              </p:cNvSpPr>
              <p:nvPr/>
            </p:nvSpPr>
            <p:spPr bwMode="auto">
              <a:xfrm>
                <a:off x="2758" y="262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97" name="Line 345"/>
              <p:cNvSpPr>
                <a:spLocks noChangeAspect="1" noChangeShapeType="1"/>
              </p:cNvSpPr>
              <p:nvPr/>
            </p:nvSpPr>
            <p:spPr bwMode="auto">
              <a:xfrm>
                <a:off x="2758" y="258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98" name="Line 346"/>
              <p:cNvSpPr>
                <a:spLocks noChangeAspect="1" noChangeShapeType="1"/>
              </p:cNvSpPr>
              <p:nvPr/>
            </p:nvSpPr>
            <p:spPr bwMode="auto">
              <a:xfrm>
                <a:off x="2758" y="265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299" name="Line 347"/>
              <p:cNvSpPr>
                <a:spLocks noChangeAspect="1" noChangeShapeType="1"/>
              </p:cNvSpPr>
              <p:nvPr/>
            </p:nvSpPr>
            <p:spPr bwMode="auto">
              <a:xfrm>
                <a:off x="2758" y="267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00" name="Line 348"/>
              <p:cNvSpPr>
                <a:spLocks noChangeAspect="1" noChangeShapeType="1"/>
              </p:cNvSpPr>
              <p:nvPr/>
            </p:nvSpPr>
            <p:spPr bwMode="auto">
              <a:xfrm>
                <a:off x="2758" y="272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01" name="Line 349"/>
              <p:cNvSpPr>
                <a:spLocks noChangeAspect="1" noChangeShapeType="1"/>
              </p:cNvSpPr>
              <p:nvPr/>
            </p:nvSpPr>
            <p:spPr bwMode="auto">
              <a:xfrm>
                <a:off x="2758" y="274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02" name="Line 350"/>
              <p:cNvSpPr>
                <a:spLocks noChangeAspect="1" noChangeShapeType="1"/>
              </p:cNvSpPr>
              <p:nvPr/>
            </p:nvSpPr>
            <p:spPr bwMode="auto">
              <a:xfrm>
                <a:off x="2758" y="270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03" name="Line 351"/>
              <p:cNvSpPr>
                <a:spLocks noChangeAspect="1" noChangeShapeType="1"/>
              </p:cNvSpPr>
              <p:nvPr/>
            </p:nvSpPr>
            <p:spPr bwMode="auto">
              <a:xfrm>
                <a:off x="2758" y="277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04" name="Line 352"/>
              <p:cNvSpPr>
                <a:spLocks noChangeAspect="1" noChangeShapeType="1"/>
              </p:cNvSpPr>
              <p:nvPr/>
            </p:nvSpPr>
            <p:spPr bwMode="auto">
              <a:xfrm>
                <a:off x="2758" y="279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05" name="Line 353"/>
              <p:cNvSpPr>
                <a:spLocks noChangeAspect="1" noChangeShapeType="1"/>
              </p:cNvSpPr>
              <p:nvPr/>
            </p:nvSpPr>
            <p:spPr bwMode="auto">
              <a:xfrm>
                <a:off x="2758" y="284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06" name="Line 354"/>
              <p:cNvSpPr>
                <a:spLocks noChangeAspect="1" noChangeShapeType="1"/>
              </p:cNvSpPr>
              <p:nvPr/>
            </p:nvSpPr>
            <p:spPr bwMode="auto">
              <a:xfrm>
                <a:off x="2758" y="286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07" name="Line 355"/>
              <p:cNvSpPr>
                <a:spLocks noChangeAspect="1" noChangeShapeType="1"/>
              </p:cNvSpPr>
              <p:nvPr/>
            </p:nvSpPr>
            <p:spPr bwMode="auto">
              <a:xfrm>
                <a:off x="2758" y="282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08" name="Line 356"/>
              <p:cNvSpPr>
                <a:spLocks noChangeAspect="1" noChangeShapeType="1"/>
              </p:cNvSpPr>
              <p:nvPr/>
            </p:nvSpPr>
            <p:spPr bwMode="auto">
              <a:xfrm>
                <a:off x="2758" y="289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09" name="Line 357"/>
              <p:cNvSpPr>
                <a:spLocks noChangeAspect="1" noChangeShapeType="1"/>
              </p:cNvSpPr>
              <p:nvPr/>
            </p:nvSpPr>
            <p:spPr bwMode="auto">
              <a:xfrm>
                <a:off x="2758" y="29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10" name="Line 358"/>
              <p:cNvSpPr>
                <a:spLocks noChangeAspect="1" noChangeShapeType="1"/>
              </p:cNvSpPr>
              <p:nvPr/>
            </p:nvSpPr>
            <p:spPr bwMode="auto">
              <a:xfrm>
                <a:off x="2758" y="29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11" name="Line 359"/>
              <p:cNvSpPr>
                <a:spLocks noChangeAspect="1" noChangeShapeType="1"/>
              </p:cNvSpPr>
              <p:nvPr/>
            </p:nvSpPr>
            <p:spPr bwMode="auto">
              <a:xfrm>
                <a:off x="2573" y="258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12" name="Line 360"/>
              <p:cNvSpPr>
                <a:spLocks noChangeAspect="1" noChangeShapeType="1"/>
              </p:cNvSpPr>
              <p:nvPr/>
            </p:nvSpPr>
            <p:spPr bwMode="auto">
              <a:xfrm>
                <a:off x="2573" y="261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13" name="Line 361"/>
              <p:cNvSpPr>
                <a:spLocks noChangeAspect="1" noChangeShapeType="1"/>
              </p:cNvSpPr>
              <p:nvPr/>
            </p:nvSpPr>
            <p:spPr bwMode="auto">
              <a:xfrm>
                <a:off x="2573" y="263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14" name="Line 362"/>
              <p:cNvSpPr>
                <a:spLocks noChangeAspect="1" noChangeShapeType="1"/>
              </p:cNvSpPr>
              <p:nvPr/>
            </p:nvSpPr>
            <p:spPr bwMode="auto">
              <a:xfrm>
                <a:off x="2573" y="265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15" name="Line 363"/>
              <p:cNvSpPr>
                <a:spLocks noChangeAspect="1" noChangeShapeType="1"/>
              </p:cNvSpPr>
              <p:nvPr/>
            </p:nvSpPr>
            <p:spPr bwMode="auto">
              <a:xfrm>
                <a:off x="2573" y="270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16" name="Line 364"/>
              <p:cNvSpPr>
                <a:spLocks noChangeAspect="1" noChangeShapeType="1"/>
              </p:cNvSpPr>
              <p:nvPr/>
            </p:nvSpPr>
            <p:spPr bwMode="auto">
              <a:xfrm>
                <a:off x="2573" y="273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17" name="Line 365"/>
              <p:cNvSpPr>
                <a:spLocks noChangeAspect="1" noChangeShapeType="1"/>
              </p:cNvSpPr>
              <p:nvPr/>
            </p:nvSpPr>
            <p:spPr bwMode="auto">
              <a:xfrm>
                <a:off x="2573" y="268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18" name="Line 366"/>
              <p:cNvSpPr>
                <a:spLocks noChangeAspect="1" noChangeShapeType="1"/>
              </p:cNvSpPr>
              <p:nvPr/>
            </p:nvSpPr>
            <p:spPr bwMode="auto">
              <a:xfrm>
                <a:off x="2573" y="275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19" name="Line 367"/>
              <p:cNvSpPr>
                <a:spLocks noChangeAspect="1" noChangeShapeType="1"/>
              </p:cNvSpPr>
              <p:nvPr/>
            </p:nvSpPr>
            <p:spPr bwMode="auto">
              <a:xfrm>
                <a:off x="2573" y="277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20" name="Line 368"/>
              <p:cNvSpPr>
                <a:spLocks noChangeAspect="1" noChangeShapeType="1"/>
              </p:cNvSpPr>
              <p:nvPr/>
            </p:nvSpPr>
            <p:spPr bwMode="auto">
              <a:xfrm>
                <a:off x="2573" y="282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21" name="Line 369"/>
              <p:cNvSpPr>
                <a:spLocks noChangeAspect="1" noChangeShapeType="1"/>
              </p:cNvSpPr>
              <p:nvPr/>
            </p:nvSpPr>
            <p:spPr bwMode="auto">
              <a:xfrm>
                <a:off x="2573" y="285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22" name="Line 370"/>
              <p:cNvSpPr>
                <a:spLocks noChangeAspect="1" noChangeShapeType="1"/>
              </p:cNvSpPr>
              <p:nvPr/>
            </p:nvSpPr>
            <p:spPr bwMode="auto">
              <a:xfrm>
                <a:off x="2573" y="280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23" name="Line 371"/>
              <p:cNvSpPr>
                <a:spLocks noChangeAspect="1" noChangeShapeType="1"/>
              </p:cNvSpPr>
              <p:nvPr/>
            </p:nvSpPr>
            <p:spPr bwMode="auto">
              <a:xfrm>
                <a:off x="2573" y="287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24" name="Line 372"/>
              <p:cNvSpPr>
                <a:spLocks noChangeAspect="1" noChangeShapeType="1"/>
              </p:cNvSpPr>
              <p:nvPr/>
            </p:nvSpPr>
            <p:spPr bwMode="auto">
              <a:xfrm>
                <a:off x="2573" y="289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25" name="Line 373"/>
              <p:cNvSpPr>
                <a:spLocks noChangeAspect="1" noChangeShapeType="1"/>
              </p:cNvSpPr>
              <p:nvPr/>
            </p:nvSpPr>
            <p:spPr bwMode="auto">
              <a:xfrm>
                <a:off x="2573" y="294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26" name="Line 374"/>
              <p:cNvSpPr>
                <a:spLocks noChangeAspect="1" noChangeShapeType="1"/>
              </p:cNvSpPr>
              <p:nvPr/>
            </p:nvSpPr>
            <p:spPr bwMode="auto">
              <a:xfrm>
                <a:off x="2573" y="292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27" name="Line 375"/>
              <p:cNvSpPr>
                <a:spLocks noChangeAspect="1" noChangeShapeType="1"/>
              </p:cNvSpPr>
              <p:nvPr/>
            </p:nvSpPr>
            <p:spPr bwMode="auto">
              <a:xfrm>
                <a:off x="2394" y="258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28" name="Line 376"/>
              <p:cNvSpPr>
                <a:spLocks noChangeAspect="1" noChangeShapeType="1"/>
              </p:cNvSpPr>
              <p:nvPr/>
            </p:nvSpPr>
            <p:spPr bwMode="auto">
              <a:xfrm>
                <a:off x="2394" y="261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29" name="Line 377"/>
              <p:cNvSpPr>
                <a:spLocks noChangeAspect="1" noChangeShapeType="1"/>
              </p:cNvSpPr>
              <p:nvPr/>
            </p:nvSpPr>
            <p:spPr bwMode="auto">
              <a:xfrm>
                <a:off x="2394" y="263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30" name="Line 378"/>
              <p:cNvSpPr>
                <a:spLocks noChangeAspect="1" noChangeShapeType="1"/>
              </p:cNvSpPr>
              <p:nvPr/>
            </p:nvSpPr>
            <p:spPr bwMode="auto">
              <a:xfrm>
                <a:off x="2394" y="265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31" name="Line 379"/>
              <p:cNvSpPr>
                <a:spLocks noChangeAspect="1" noChangeShapeType="1"/>
              </p:cNvSpPr>
              <p:nvPr/>
            </p:nvSpPr>
            <p:spPr bwMode="auto">
              <a:xfrm>
                <a:off x="2394" y="270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32" name="Line 380"/>
              <p:cNvSpPr>
                <a:spLocks noChangeAspect="1" noChangeShapeType="1"/>
              </p:cNvSpPr>
              <p:nvPr/>
            </p:nvSpPr>
            <p:spPr bwMode="auto">
              <a:xfrm>
                <a:off x="2394" y="273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33" name="Line 381"/>
              <p:cNvSpPr>
                <a:spLocks noChangeAspect="1" noChangeShapeType="1"/>
              </p:cNvSpPr>
              <p:nvPr/>
            </p:nvSpPr>
            <p:spPr bwMode="auto">
              <a:xfrm>
                <a:off x="2394" y="268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34" name="Line 382"/>
              <p:cNvSpPr>
                <a:spLocks noChangeAspect="1" noChangeShapeType="1"/>
              </p:cNvSpPr>
              <p:nvPr/>
            </p:nvSpPr>
            <p:spPr bwMode="auto">
              <a:xfrm>
                <a:off x="2394" y="275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35" name="Line 383"/>
              <p:cNvSpPr>
                <a:spLocks noChangeAspect="1" noChangeShapeType="1"/>
              </p:cNvSpPr>
              <p:nvPr/>
            </p:nvSpPr>
            <p:spPr bwMode="auto">
              <a:xfrm>
                <a:off x="2394" y="277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36" name="Line 384"/>
              <p:cNvSpPr>
                <a:spLocks noChangeAspect="1" noChangeShapeType="1"/>
              </p:cNvSpPr>
              <p:nvPr/>
            </p:nvSpPr>
            <p:spPr bwMode="auto">
              <a:xfrm>
                <a:off x="2394" y="282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37" name="Line 385"/>
              <p:cNvSpPr>
                <a:spLocks noChangeAspect="1" noChangeShapeType="1"/>
              </p:cNvSpPr>
              <p:nvPr/>
            </p:nvSpPr>
            <p:spPr bwMode="auto">
              <a:xfrm>
                <a:off x="2394" y="285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38" name="Line 386"/>
              <p:cNvSpPr>
                <a:spLocks noChangeAspect="1" noChangeShapeType="1"/>
              </p:cNvSpPr>
              <p:nvPr/>
            </p:nvSpPr>
            <p:spPr bwMode="auto">
              <a:xfrm>
                <a:off x="2394" y="280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39" name="Line 387"/>
              <p:cNvSpPr>
                <a:spLocks noChangeAspect="1" noChangeShapeType="1"/>
              </p:cNvSpPr>
              <p:nvPr/>
            </p:nvSpPr>
            <p:spPr bwMode="auto">
              <a:xfrm>
                <a:off x="2394" y="287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40" name="Line 388"/>
              <p:cNvSpPr>
                <a:spLocks noChangeAspect="1" noChangeShapeType="1"/>
              </p:cNvSpPr>
              <p:nvPr/>
            </p:nvSpPr>
            <p:spPr bwMode="auto">
              <a:xfrm>
                <a:off x="2394" y="289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41" name="Line 389"/>
              <p:cNvSpPr>
                <a:spLocks noChangeAspect="1" noChangeShapeType="1"/>
              </p:cNvSpPr>
              <p:nvPr/>
            </p:nvSpPr>
            <p:spPr bwMode="auto">
              <a:xfrm>
                <a:off x="2394" y="294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42" name="Line 390"/>
              <p:cNvSpPr>
                <a:spLocks noChangeAspect="1" noChangeShapeType="1"/>
              </p:cNvSpPr>
              <p:nvPr/>
            </p:nvSpPr>
            <p:spPr bwMode="auto">
              <a:xfrm>
                <a:off x="2394" y="292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43" name="Line 391"/>
              <p:cNvSpPr>
                <a:spLocks noChangeAspect="1" noChangeShapeType="1"/>
              </p:cNvSpPr>
              <p:nvPr/>
            </p:nvSpPr>
            <p:spPr bwMode="auto">
              <a:xfrm>
                <a:off x="2205" y="25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44" name="Line 392"/>
              <p:cNvSpPr>
                <a:spLocks noChangeAspect="1" noChangeShapeType="1"/>
              </p:cNvSpPr>
              <p:nvPr/>
            </p:nvSpPr>
            <p:spPr bwMode="auto">
              <a:xfrm>
                <a:off x="2205" y="261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45" name="Line 393"/>
              <p:cNvSpPr>
                <a:spLocks noChangeAspect="1" noChangeShapeType="1"/>
              </p:cNvSpPr>
              <p:nvPr/>
            </p:nvSpPr>
            <p:spPr bwMode="auto">
              <a:xfrm>
                <a:off x="2205" y="263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46" name="Line 394"/>
              <p:cNvSpPr>
                <a:spLocks noChangeAspect="1" noChangeShapeType="1"/>
              </p:cNvSpPr>
              <p:nvPr/>
            </p:nvSpPr>
            <p:spPr bwMode="auto">
              <a:xfrm>
                <a:off x="2205" y="26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47" name="Line 395"/>
              <p:cNvSpPr>
                <a:spLocks noChangeAspect="1" noChangeShapeType="1"/>
              </p:cNvSpPr>
              <p:nvPr/>
            </p:nvSpPr>
            <p:spPr bwMode="auto">
              <a:xfrm>
                <a:off x="2205" y="27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48" name="Line 396"/>
              <p:cNvSpPr>
                <a:spLocks noChangeAspect="1" noChangeShapeType="1"/>
              </p:cNvSpPr>
              <p:nvPr/>
            </p:nvSpPr>
            <p:spPr bwMode="auto">
              <a:xfrm>
                <a:off x="2205" y="273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49" name="Line 397"/>
              <p:cNvSpPr>
                <a:spLocks noChangeAspect="1" noChangeShapeType="1"/>
              </p:cNvSpPr>
              <p:nvPr/>
            </p:nvSpPr>
            <p:spPr bwMode="auto">
              <a:xfrm>
                <a:off x="2205" y="26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50" name="Line 398"/>
              <p:cNvSpPr>
                <a:spLocks noChangeAspect="1" noChangeShapeType="1"/>
              </p:cNvSpPr>
              <p:nvPr/>
            </p:nvSpPr>
            <p:spPr bwMode="auto">
              <a:xfrm>
                <a:off x="2205" y="275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51" name="Line 399"/>
              <p:cNvSpPr>
                <a:spLocks noChangeAspect="1" noChangeShapeType="1"/>
              </p:cNvSpPr>
              <p:nvPr/>
            </p:nvSpPr>
            <p:spPr bwMode="auto">
              <a:xfrm>
                <a:off x="2205" y="278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52" name="Line 400"/>
              <p:cNvSpPr>
                <a:spLocks noChangeAspect="1" noChangeShapeType="1"/>
              </p:cNvSpPr>
              <p:nvPr/>
            </p:nvSpPr>
            <p:spPr bwMode="auto">
              <a:xfrm>
                <a:off x="2205" y="282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53" name="Line 401"/>
              <p:cNvSpPr>
                <a:spLocks noChangeAspect="1" noChangeShapeType="1"/>
              </p:cNvSpPr>
              <p:nvPr/>
            </p:nvSpPr>
            <p:spPr bwMode="auto">
              <a:xfrm>
                <a:off x="2205" y="285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54" name="Line 402"/>
              <p:cNvSpPr>
                <a:spLocks noChangeAspect="1" noChangeShapeType="1"/>
              </p:cNvSpPr>
              <p:nvPr/>
            </p:nvSpPr>
            <p:spPr bwMode="auto">
              <a:xfrm>
                <a:off x="2205" y="280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55" name="Line 403"/>
              <p:cNvSpPr>
                <a:spLocks noChangeAspect="1" noChangeShapeType="1"/>
              </p:cNvSpPr>
              <p:nvPr/>
            </p:nvSpPr>
            <p:spPr bwMode="auto">
              <a:xfrm>
                <a:off x="2205" y="287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56" name="Line 404"/>
              <p:cNvSpPr>
                <a:spLocks noChangeAspect="1" noChangeShapeType="1"/>
              </p:cNvSpPr>
              <p:nvPr/>
            </p:nvSpPr>
            <p:spPr bwMode="auto">
              <a:xfrm>
                <a:off x="2205" y="290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57" name="Line 405"/>
              <p:cNvSpPr>
                <a:spLocks noChangeAspect="1" noChangeShapeType="1"/>
              </p:cNvSpPr>
              <p:nvPr/>
            </p:nvSpPr>
            <p:spPr bwMode="auto">
              <a:xfrm>
                <a:off x="2205" y="294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58" name="Line 406"/>
              <p:cNvSpPr>
                <a:spLocks noChangeAspect="1" noChangeShapeType="1"/>
              </p:cNvSpPr>
              <p:nvPr/>
            </p:nvSpPr>
            <p:spPr bwMode="auto">
              <a:xfrm>
                <a:off x="2205" y="292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59" name="Line 407"/>
              <p:cNvSpPr>
                <a:spLocks noChangeAspect="1" noChangeShapeType="1"/>
              </p:cNvSpPr>
              <p:nvPr/>
            </p:nvSpPr>
            <p:spPr bwMode="auto">
              <a:xfrm>
                <a:off x="2025" y="258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60" name="Line 408"/>
              <p:cNvSpPr>
                <a:spLocks noChangeAspect="1" noChangeShapeType="1"/>
              </p:cNvSpPr>
              <p:nvPr/>
            </p:nvSpPr>
            <p:spPr bwMode="auto">
              <a:xfrm>
                <a:off x="2025" y="261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61" name="Line 409"/>
              <p:cNvSpPr>
                <a:spLocks noChangeAspect="1" noChangeShapeType="1"/>
              </p:cNvSpPr>
              <p:nvPr/>
            </p:nvSpPr>
            <p:spPr bwMode="auto">
              <a:xfrm>
                <a:off x="2025" y="263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62" name="Line 410"/>
              <p:cNvSpPr>
                <a:spLocks noChangeAspect="1" noChangeShapeType="1"/>
              </p:cNvSpPr>
              <p:nvPr/>
            </p:nvSpPr>
            <p:spPr bwMode="auto">
              <a:xfrm>
                <a:off x="2025" y="265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63" name="Line 411"/>
              <p:cNvSpPr>
                <a:spLocks noChangeAspect="1" noChangeShapeType="1"/>
              </p:cNvSpPr>
              <p:nvPr/>
            </p:nvSpPr>
            <p:spPr bwMode="auto">
              <a:xfrm>
                <a:off x="2025" y="270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64" name="Line 412"/>
              <p:cNvSpPr>
                <a:spLocks noChangeAspect="1" noChangeShapeType="1"/>
              </p:cNvSpPr>
              <p:nvPr/>
            </p:nvSpPr>
            <p:spPr bwMode="auto">
              <a:xfrm>
                <a:off x="2025" y="273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65" name="Line 413"/>
              <p:cNvSpPr>
                <a:spLocks noChangeAspect="1" noChangeShapeType="1"/>
              </p:cNvSpPr>
              <p:nvPr/>
            </p:nvSpPr>
            <p:spPr bwMode="auto">
              <a:xfrm>
                <a:off x="2025" y="268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66" name="Line 414"/>
              <p:cNvSpPr>
                <a:spLocks noChangeAspect="1" noChangeShapeType="1"/>
              </p:cNvSpPr>
              <p:nvPr/>
            </p:nvSpPr>
            <p:spPr bwMode="auto">
              <a:xfrm>
                <a:off x="2025" y="275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67" name="Line 415"/>
              <p:cNvSpPr>
                <a:spLocks noChangeAspect="1" noChangeShapeType="1"/>
              </p:cNvSpPr>
              <p:nvPr/>
            </p:nvSpPr>
            <p:spPr bwMode="auto">
              <a:xfrm>
                <a:off x="2025" y="277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68" name="Line 416"/>
              <p:cNvSpPr>
                <a:spLocks noChangeAspect="1" noChangeShapeType="1"/>
              </p:cNvSpPr>
              <p:nvPr/>
            </p:nvSpPr>
            <p:spPr bwMode="auto">
              <a:xfrm>
                <a:off x="2025" y="282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69" name="Line 417"/>
              <p:cNvSpPr>
                <a:spLocks noChangeAspect="1" noChangeShapeType="1"/>
              </p:cNvSpPr>
              <p:nvPr/>
            </p:nvSpPr>
            <p:spPr bwMode="auto">
              <a:xfrm>
                <a:off x="2025" y="285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70" name="Line 418"/>
              <p:cNvSpPr>
                <a:spLocks noChangeAspect="1" noChangeShapeType="1"/>
              </p:cNvSpPr>
              <p:nvPr/>
            </p:nvSpPr>
            <p:spPr bwMode="auto">
              <a:xfrm>
                <a:off x="2025" y="280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71" name="Line 419"/>
              <p:cNvSpPr>
                <a:spLocks noChangeAspect="1" noChangeShapeType="1"/>
              </p:cNvSpPr>
              <p:nvPr/>
            </p:nvSpPr>
            <p:spPr bwMode="auto">
              <a:xfrm>
                <a:off x="2025" y="287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72" name="Line 420"/>
              <p:cNvSpPr>
                <a:spLocks noChangeAspect="1" noChangeShapeType="1"/>
              </p:cNvSpPr>
              <p:nvPr/>
            </p:nvSpPr>
            <p:spPr bwMode="auto">
              <a:xfrm>
                <a:off x="2025" y="289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73" name="Line 421"/>
              <p:cNvSpPr>
                <a:spLocks noChangeAspect="1" noChangeShapeType="1"/>
              </p:cNvSpPr>
              <p:nvPr/>
            </p:nvSpPr>
            <p:spPr bwMode="auto">
              <a:xfrm>
                <a:off x="2025" y="294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74" name="Line 422"/>
              <p:cNvSpPr>
                <a:spLocks noChangeAspect="1" noChangeShapeType="1"/>
              </p:cNvSpPr>
              <p:nvPr/>
            </p:nvSpPr>
            <p:spPr bwMode="auto">
              <a:xfrm>
                <a:off x="2025" y="292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75" name="Line 423"/>
              <p:cNvSpPr>
                <a:spLocks noChangeAspect="1" noChangeShapeType="1"/>
              </p:cNvSpPr>
              <p:nvPr/>
            </p:nvSpPr>
            <p:spPr bwMode="auto">
              <a:xfrm>
                <a:off x="1846" y="258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76" name="Line 424"/>
              <p:cNvSpPr>
                <a:spLocks noChangeAspect="1" noChangeShapeType="1"/>
              </p:cNvSpPr>
              <p:nvPr/>
            </p:nvSpPr>
            <p:spPr bwMode="auto">
              <a:xfrm>
                <a:off x="1846" y="261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77" name="Line 425"/>
              <p:cNvSpPr>
                <a:spLocks noChangeAspect="1" noChangeShapeType="1"/>
              </p:cNvSpPr>
              <p:nvPr/>
            </p:nvSpPr>
            <p:spPr bwMode="auto">
              <a:xfrm>
                <a:off x="1846" y="263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78" name="Line 426"/>
              <p:cNvSpPr>
                <a:spLocks noChangeAspect="1" noChangeShapeType="1"/>
              </p:cNvSpPr>
              <p:nvPr/>
            </p:nvSpPr>
            <p:spPr bwMode="auto">
              <a:xfrm>
                <a:off x="1846" y="265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79" name="Line 427"/>
              <p:cNvSpPr>
                <a:spLocks noChangeAspect="1" noChangeShapeType="1"/>
              </p:cNvSpPr>
              <p:nvPr/>
            </p:nvSpPr>
            <p:spPr bwMode="auto">
              <a:xfrm>
                <a:off x="1846" y="270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80" name="Line 428"/>
              <p:cNvSpPr>
                <a:spLocks noChangeAspect="1" noChangeShapeType="1"/>
              </p:cNvSpPr>
              <p:nvPr/>
            </p:nvSpPr>
            <p:spPr bwMode="auto">
              <a:xfrm>
                <a:off x="1846" y="273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81" name="Line 429"/>
              <p:cNvSpPr>
                <a:spLocks noChangeAspect="1" noChangeShapeType="1"/>
              </p:cNvSpPr>
              <p:nvPr/>
            </p:nvSpPr>
            <p:spPr bwMode="auto">
              <a:xfrm>
                <a:off x="1846" y="268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82" name="Line 430"/>
              <p:cNvSpPr>
                <a:spLocks noChangeAspect="1" noChangeShapeType="1"/>
              </p:cNvSpPr>
              <p:nvPr/>
            </p:nvSpPr>
            <p:spPr bwMode="auto">
              <a:xfrm>
                <a:off x="1846" y="275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83" name="Line 431"/>
              <p:cNvSpPr>
                <a:spLocks noChangeAspect="1" noChangeShapeType="1"/>
              </p:cNvSpPr>
              <p:nvPr/>
            </p:nvSpPr>
            <p:spPr bwMode="auto">
              <a:xfrm>
                <a:off x="1846" y="277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84" name="Line 432"/>
              <p:cNvSpPr>
                <a:spLocks noChangeAspect="1" noChangeShapeType="1"/>
              </p:cNvSpPr>
              <p:nvPr/>
            </p:nvSpPr>
            <p:spPr bwMode="auto">
              <a:xfrm>
                <a:off x="1846" y="282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85" name="Line 433"/>
              <p:cNvSpPr>
                <a:spLocks noChangeAspect="1" noChangeShapeType="1"/>
              </p:cNvSpPr>
              <p:nvPr/>
            </p:nvSpPr>
            <p:spPr bwMode="auto">
              <a:xfrm>
                <a:off x="1846" y="285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86" name="Line 434"/>
              <p:cNvSpPr>
                <a:spLocks noChangeAspect="1" noChangeShapeType="1"/>
              </p:cNvSpPr>
              <p:nvPr/>
            </p:nvSpPr>
            <p:spPr bwMode="auto">
              <a:xfrm>
                <a:off x="1846" y="280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87" name="Line 435"/>
              <p:cNvSpPr>
                <a:spLocks noChangeAspect="1" noChangeShapeType="1"/>
              </p:cNvSpPr>
              <p:nvPr/>
            </p:nvSpPr>
            <p:spPr bwMode="auto">
              <a:xfrm>
                <a:off x="1846" y="287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88" name="Line 436"/>
              <p:cNvSpPr>
                <a:spLocks noChangeAspect="1" noChangeShapeType="1"/>
              </p:cNvSpPr>
              <p:nvPr/>
            </p:nvSpPr>
            <p:spPr bwMode="auto">
              <a:xfrm>
                <a:off x="1846" y="289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89" name="Line 437"/>
              <p:cNvSpPr>
                <a:spLocks noChangeAspect="1" noChangeShapeType="1"/>
              </p:cNvSpPr>
              <p:nvPr/>
            </p:nvSpPr>
            <p:spPr bwMode="auto">
              <a:xfrm>
                <a:off x="1846" y="294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90" name="Line 438"/>
              <p:cNvSpPr>
                <a:spLocks noChangeAspect="1" noChangeShapeType="1"/>
              </p:cNvSpPr>
              <p:nvPr/>
            </p:nvSpPr>
            <p:spPr bwMode="auto">
              <a:xfrm>
                <a:off x="1846" y="292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91" name="Line 439"/>
              <p:cNvSpPr>
                <a:spLocks noChangeAspect="1" noChangeShapeType="1"/>
              </p:cNvSpPr>
              <p:nvPr/>
            </p:nvSpPr>
            <p:spPr bwMode="auto">
              <a:xfrm>
                <a:off x="1666" y="259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92" name="Line 440"/>
              <p:cNvSpPr>
                <a:spLocks noChangeAspect="1" noChangeShapeType="1"/>
              </p:cNvSpPr>
              <p:nvPr/>
            </p:nvSpPr>
            <p:spPr bwMode="auto">
              <a:xfrm>
                <a:off x="1666" y="261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93" name="Line 441"/>
              <p:cNvSpPr>
                <a:spLocks noChangeAspect="1" noChangeShapeType="1"/>
              </p:cNvSpPr>
              <p:nvPr/>
            </p:nvSpPr>
            <p:spPr bwMode="auto">
              <a:xfrm>
                <a:off x="1666" y="263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94" name="Line 442"/>
              <p:cNvSpPr>
                <a:spLocks noChangeAspect="1" noChangeShapeType="1"/>
              </p:cNvSpPr>
              <p:nvPr/>
            </p:nvSpPr>
            <p:spPr bwMode="auto">
              <a:xfrm>
                <a:off x="1666" y="266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95" name="Line 443"/>
              <p:cNvSpPr>
                <a:spLocks noChangeAspect="1" noChangeShapeType="1"/>
              </p:cNvSpPr>
              <p:nvPr/>
            </p:nvSpPr>
            <p:spPr bwMode="auto">
              <a:xfrm>
                <a:off x="1666" y="271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96" name="Line 444"/>
              <p:cNvSpPr>
                <a:spLocks noChangeAspect="1" noChangeShapeType="1"/>
              </p:cNvSpPr>
              <p:nvPr/>
            </p:nvSpPr>
            <p:spPr bwMode="auto">
              <a:xfrm>
                <a:off x="1666" y="273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97" name="Line 445"/>
              <p:cNvSpPr>
                <a:spLocks noChangeAspect="1" noChangeShapeType="1"/>
              </p:cNvSpPr>
              <p:nvPr/>
            </p:nvSpPr>
            <p:spPr bwMode="auto">
              <a:xfrm>
                <a:off x="1666" y="268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98" name="Line 446"/>
              <p:cNvSpPr>
                <a:spLocks noChangeAspect="1" noChangeShapeType="1"/>
              </p:cNvSpPr>
              <p:nvPr/>
            </p:nvSpPr>
            <p:spPr bwMode="auto">
              <a:xfrm>
                <a:off x="1666" y="275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399" name="Line 447"/>
              <p:cNvSpPr>
                <a:spLocks noChangeAspect="1" noChangeShapeType="1"/>
              </p:cNvSpPr>
              <p:nvPr/>
            </p:nvSpPr>
            <p:spPr bwMode="auto">
              <a:xfrm>
                <a:off x="1666" y="278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00" name="Line 448"/>
              <p:cNvSpPr>
                <a:spLocks noChangeAspect="1" noChangeShapeType="1"/>
              </p:cNvSpPr>
              <p:nvPr/>
            </p:nvSpPr>
            <p:spPr bwMode="auto">
              <a:xfrm>
                <a:off x="1666" y="283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01" name="Line 449"/>
              <p:cNvSpPr>
                <a:spLocks noChangeAspect="1" noChangeShapeType="1"/>
              </p:cNvSpPr>
              <p:nvPr/>
            </p:nvSpPr>
            <p:spPr bwMode="auto">
              <a:xfrm>
                <a:off x="1666" y="285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02" name="Line 450"/>
              <p:cNvSpPr>
                <a:spLocks noChangeAspect="1" noChangeShapeType="1"/>
              </p:cNvSpPr>
              <p:nvPr/>
            </p:nvSpPr>
            <p:spPr bwMode="auto">
              <a:xfrm>
                <a:off x="1666" y="280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03" name="Line 451"/>
              <p:cNvSpPr>
                <a:spLocks noChangeAspect="1" noChangeShapeType="1"/>
              </p:cNvSpPr>
              <p:nvPr/>
            </p:nvSpPr>
            <p:spPr bwMode="auto">
              <a:xfrm>
                <a:off x="1666" y="287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04" name="Line 452"/>
              <p:cNvSpPr>
                <a:spLocks noChangeAspect="1" noChangeShapeType="1"/>
              </p:cNvSpPr>
              <p:nvPr/>
            </p:nvSpPr>
            <p:spPr bwMode="auto">
              <a:xfrm>
                <a:off x="1666" y="290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05" name="Line 453"/>
              <p:cNvSpPr>
                <a:spLocks noChangeAspect="1" noChangeShapeType="1"/>
              </p:cNvSpPr>
              <p:nvPr/>
            </p:nvSpPr>
            <p:spPr bwMode="auto">
              <a:xfrm>
                <a:off x="1666" y="295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06" name="Line 454"/>
              <p:cNvSpPr>
                <a:spLocks noChangeAspect="1" noChangeShapeType="1"/>
              </p:cNvSpPr>
              <p:nvPr/>
            </p:nvSpPr>
            <p:spPr bwMode="auto">
              <a:xfrm>
                <a:off x="1666" y="292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07" name="Line 455"/>
              <p:cNvSpPr>
                <a:spLocks noChangeAspect="1" noChangeShapeType="1"/>
              </p:cNvSpPr>
              <p:nvPr/>
            </p:nvSpPr>
            <p:spPr bwMode="auto">
              <a:xfrm>
                <a:off x="1487" y="259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08" name="Line 456"/>
              <p:cNvSpPr>
                <a:spLocks noChangeAspect="1" noChangeShapeType="1"/>
              </p:cNvSpPr>
              <p:nvPr/>
            </p:nvSpPr>
            <p:spPr bwMode="auto">
              <a:xfrm>
                <a:off x="1487" y="26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09" name="Line 457"/>
              <p:cNvSpPr>
                <a:spLocks noChangeAspect="1" noChangeShapeType="1"/>
              </p:cNvSpPr>
              <p:nvPr/>
            </p:nvSpPr>
            <p:spPr bwMode="auto">
              <a:xfrm>
                <a:off x="1487" y="26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10" name="Line 458"/>
              <p:cNvSpPr>
                <a:spLocks noChangeAspect="1" noChangeShapeType="1"/>
              </p:cNvSpPr>
              <p:nvPr/>
            </p:nvSpPr>
            <p:spPr bwMode="auto">
              <a:xfrm>
                <a:off x="1487" y="26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11" name="Line 459"/>
              <p:cNvSpPr>
                <a:spLocks noChangeAspect="1" noChangeShapeType="1"/>
              </p:cNvSpPr>
              <p:nvPr/>
            </p:nvSpPr>
            <p:spPr bwMode="auto">
              <a:xfrm>
                <a:off x="1487" y="271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12" name="Line 460"/>
              <p:cNvSpPr>
                <a:spLocks noChangeAspect="1" noChangeShapeType="1"/>
              </p:cNvSpPr>
              <p:nvPr/>
            </p:nvSpPr>
            <p:spPr bwMode="auto">
              <a:xfrm>
                <a:off x="1487" y="26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13" name="Line 461"/>
              <p:cNvSpPr>
                <a:spLocks noChangeAspect="1" noChangeShapeType="1"/>
              </p:cNvSpPr>
              <p:nvPr/>
            </p:nvSpPr>
            <p:spPr bwMode="auto">
              <a:xfrm>
                <a:off x="1487" y="273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14" name="Line 462"/>
              <p:cNvSpPr>
                <a:spLocks noChangeAspect="1" noChangeShapeType="1"/>
              </p:cNvSpPr>
              <p:nvPr/>
            </p:nvSpPr>
            <p:spPr bwMode="auto">
              <a:xfrm>
                <a:off x="1487" y="27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15" name="Line 463"/>
              <p:cNvSpPr>
                <a:spLocks noChangeAspect="1" noChangeShapeType="1"/>
              </p:cNvSpPr>
              <p:nvPr/>
            </p:nvSpPr>
            <p:spPr bwMode="auto">
              <a:xfrm>
                <a:off x="1487" y="28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16" name="Line 464"/>
              <p:cNvSpPr>
                <a:spLocks noChangeAspect="1" noChangeShapeType="1"/>
              </p:cNvSpPr>
              <p:nvPr/>
            </p:nvSpPr>
            <p:spPr bwMode="auto">
              <a:xfrm>
                <a:off x="1487" y="283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17" name="Line 465"/>
              <p:cNvSpPr>
                <a:spLocks noChangeAspect="1" noChangeShapeType="1"/>
              </p:cNvSpPr>
              <p:nvPr/>
            </p:nvSpPr>
            <p:spPr bwMode="auto">
              <a:xfrm>
                <a:off x="1487" y="27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18" name="Line 466"/>
              <p:cNvSpPr>
                <a:spLocks noChangeAspect="1" noChangeShapeType="1"/>
              </p:cNvSpPr>
              <p:nvPr/>
            </p:nvSpPr>
            <p:spPr bwMode="auto">
              <a:xfrm>
                <a:off x="1487" y="285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19" name="Line 467"/>
              <p:cNvSpPr>
                <a:spLocks noChangeAspect="1" noChangeShapeType="1"/>
              </p:cNvSpPr>
              <p:nvPr/>
            </p:nvSpPr>
            <p:spPr bwMode="auto">
              <a:xfrm>
                <a:off x="1487" y="288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20" name="Line 468"/>
              <p:cNvSpPr>
                <a:spLocks noChangeAspect="1" noChangeShapeType="1"/>
              </p:cNvSpPr>
              <p:nvPr/>
            </p:nvSpPr>
            <p:spPr bwMode="auto">
              <a:xfrm>
                <a:off x="1487" y="292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21" name="Line 469"/>
              <p:cNvSpPr>
                <a:spLocks noChangeAspect="1" noChangeShapeType="1"/>
              </p:cNvSpPr>
              <p:nvPr/>
            </p:nvSpPr>
            <p:spPr bwMode="auto">
              <a:xfrm>
                <a:off x="1487" y="295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22" name="Line 470"/>
              <p:cNvSpPr>
                <a:spLocks noChangeAspect="1" noChangeShapeType="1"/>
              </p:cNvSpPr>
              <p:nvPr/>
            </p:nvSpPr>
            <p:spPr bwMode="auto">
              <a:xfrm>
                <a:off x="1487" y="290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23" name="Line 471"/>
              <p:cNvSpPr>
                <a:spLocks noChangeAspect="1" noChangeShapeType="1"/>
              </p:cNvSpPr>
              <p:nvPr/>
            </p:nvSpPr>
            <p:spPr bwMode="auto">
              <a:xfrm>
                <a:off x="1308" y="259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24" name="Line 472"/>
              <p:cNvSpPr>
                <a:spLocks noChangeAspect="1" noChangeShapeType="1"/>
              </p:cNvSpPr>
              <p:nvPr/>
            </p:nvSpPr>
            <p:spPr bwMode="auto">
              <a:xfrm>
                <a:off x="1308" y="262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25" name="Line 473"/>
              <p:cNvSpPr>
                <a:spLocks noChangeAspect="1" noChangeShapeType="1"/>
              </p:cNvSpPr>
              <p:nvPr/>
            </p:nvSpPr>
            <p:spPr bwMode="auto">
              <a:xfrm>
                <a:off x="1308" y="264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26" name="Line 474"/>
              <p:cNvSpPr>
                <a:spLocks noChangeAspect="1" noChangeShapeType="1"/>
              </p:cNvSpPr>
              <p:nvPr/>
            </p:nvSpPr>
            <p:spPr bwMode="auto">
              <a:xfrm>
                <a:off x="1308" y="269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27" name="Line 475"/>
              <p:cNvSpPr>
                <a:spLocks noChangeAspect="1" noChangeShapeType="1"/>
              </p:cNvSpPr>
              <p:nvPr/>
            </p:nvSpPr>
            <p:spPr bwMode="auto">
              <a:xfrm>
                <a:off x="1308" y="27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28" name="Line 476"/>
              <p:cNvSpPr>
                <a:spLocks noChangeAspect="1" noChangeShapeType="1"/>
              </p:cNvSpPr>
              <p:nvPr/>
            </p:nvSpPr>
            <p:spPr bwMode="auto">
              <a:xfrm>
                <a:off x="1308" y="266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29" name="Line 477"/>
              <p:cNvSpPr>
                <a:spLocks noChangeAspect="1" noChangeShapeType="1"/>
              </p:cNvSpPr>
              <p:nvPr/>
            </p:nvSpPr>
            <p:spPr bwMode="auto">
              <a:xfrm>
                <a:off x="1308" y="27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30" name="Line 478"/>
              <p:cNvSpPr>
                <a:spLocks noChangeAspect="1" noChangeShapeType="1"/>
              </p:cNvSpPr>
              <p:nvPr/>
            </p:nvSpPr>
            <p:spPr bwMode="auto">
              <a:xfrm>
                <a:off x="1308" y="27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31" name="Line 479"/>
              <p:cNvSpPr>
                <a:spLocks noChangeAspect="1" noChangeShapeType="1"/>
              </p:cNvSpPr>
              <p:nvPr/>
            </p:nvSpPr>
            <p:spPr bwMode="auto">
              <a:xfrm>
                <a:off x="1308" y="281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32" name="Line 480"/>
              <p:cNvSpPr>
                <a:spLocks noChangeAspect="1" noChangeShapeType="1"/>
              </p:cNvSpPr>
              <p:nvPr/>
            </p:nvSpPr>
            <p:spPr bwMode="auto">
              <a:xfrm>
                <a:off x="1308" y="283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33" name="Line 481"/>
              <p:cNvSpPr>
                <a:spLocks noChangeAspect="1" noChangeShapeType="1"/>
              </p:cNvSpPr>
              <p:nvPr/>
            </p:nvSpPr>
            <p:spPr bwMode="auto">
              <a:xfrm>
                <a:off x="1308" y="27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34" name="Line 482"/>
              <p:cNvSpPr>
                <a:spLocks noChangeAspect="1" noChangeShapeType="1"/>
              </p:cNvSpPr>
              <p:nvPr/>
            </p:nvSpPr>
            <p:spPr bwMode="auto">
              <a:xfrm>
                <a:off x="1308" y="28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35" name="Line 483"/>
              <p:cNvSpPr>
                <a:spLocks noChangeAspect="1" noChangeShapeType="1"/>
              </p:cNvSpPr>
              <p:nvPr/>
            </p:nvSpPr>
            <p:spPr bwMode="auto">
              <a:xfrm>
                <a:off x="1308" y="28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36" name="Line 484"/>
              <p:cNvSpPr>
                <a:spLocks noChangeAspect="1" noChangeShapeType="1"/>
              </p:cNvSpPr>
              <p:nvPr/>
            </p:nvSpPr>
            <p:spPr bwMode="auto">
              <a:xfrm>
                <a:off x="1308" y="293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37" name="Line 485"/>
              <p:cNvSpPr>
                <a:spLocks noChangeAspect="1" noChangeShapeType="1"/>
              </p:cNvSpPr>
              <p:nvPr/>
            </p:nvSpPr>
            <p:spPr bwMode="auto">
              <a:xfrm>
                <a:off x="1308" y="295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38" name="Line 486"/>
              <p:cNvSpPr>
                <a:spLocks noChangeAspect="1" noChangeShapeType="1"/>
              </p:cNvSpPr>
              <p:nvPr/>
            </p:nvSpPr>
            <p:spPr bwMode="auto">
              <a:xfrm>
                <a:off x="1308" y="29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39" name="Line 487"/>
              <p:cNvSpPr>
                <a:spLocks noChangeAspect="1" noChangeShapeType="1"/>
              </p:cNvSpPr>
              <p:nvPr/>
            </p:nvSpPr>
            <p:spPr bwMode="auto">
              <a:xfrm>
                <a:off x="1161" y="26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40" name="Line 488"/>
              <p:cNvSpPr>
                <a:spLocks noChangeAspect="1" noChangeShapeType="1"/>
              </p:cNvSpPr>
              <p:nvPr/>
            </p:nvSpPr>
            <p:spPr bwMode="auto">
              <a:xfrm>
                <a:off x="1161" y="26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41" name="Line 489"/>
              <p:cNvSpPr>
                <a:spLocks noChangeAspect="1" noChangeShapeType="1"/>
              </p:cNvSpPr>
              <p:nvPr/>
            </p:nvSpPr>
            <p:spPr bwMode="auto">
              <a:xfrm>
                <a:off x="1161" y="26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42" name="Line 490"/>
              <p:cNvSpPr>
                <a:spLocks noChangeAspect="1" noChangeShapeType="1"/>
              </p:cNvSpPr>
              <p:nvPr/>
            </p:nvSpPr>
            <p:spPr bwMode="auto">
              <a:xfrm>
                <a:off x="1161" y="26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43" name="Line 491"/>
              <p:cNvSpPr>
                <a:spLocks noChangeAspect="1" noChangeShapeType="1"/>
              </p:cNvSpPr>
              <p:nvPr/>
            </p:nvSpPr>
            <p:spPr bwMode="auto">
              <a:xfrm>
                <a:off x="1161" y="273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44" name="Line 492"/>
              <p:cNvSpPr>
                <a:spLocks noChangeAspect="1" noChangeShapeType="1"/>
              </p:cNvSpPr>
              <p:nvPr/>
            </p:nvSpPr>
            <p:spPr bwMode="auto">
              <a:xfrm>
                <a:off x="1161" y="27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45" name="Line 493"/>
              <p:cNvSpPr>
                <a:spLocks noChangeAspect="1" noChangeShapeType="1"/>
              </p:cNvSpPr>
              <p:nvPr/>
            </p:nvSpPr>
            <p:spPr bwMode="auto">
              <a:xfrm>
                <a:off x="1161" y="271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46" name="Line 494"/>
              <p:cNvSpPr>
                <a:spLocks noChangeAspect="1" noChangeShapeType="1"/>
              </p:cNvSpPr>
              <p:nvPr/>
            </p:nvSpPr>
            <p:spPr bwMode="auto">
              <a:xfrm>
                <a:off x="1161" y="27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47" name="Line 495"/>
              <p:cNvSpPr>
                <a:spLocks noChangeAspect="1" noChangeShapeType="1"/>
              </p:cNvSpPr>
              <p:nvPr/>
            </p:nvSpPr>
            <p:spPr bwMode="auto">
              <a:xfrm>
                <a:off x="1161" y="28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48" name="Line 496"/>
              <p:cNvSpPr>
                <a:spLocks noChangeAspect="1" noChangeShapeType="1"/>
              </p:cNvSpPr>
              <p:nvPr/>
            </p:nvSpPr>
            <p:spPr bwMode="auto">
              <a:xfrm>
                <a:off x="1161" y="285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49" name="Line 497"/>
              <p:cNvSpPr>
                <a:spLocks noChangeAspect="1" noChangeShapeType="1"/>
              </p:cNvSpPr>
              <p:nvPr/>
            </p:nvSpPr>
            <p:spPr bwMode="auto">
              <a:xfrm>
                <a:off x="1161" y="288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50" name="Line 498"/>
              <p:cNvSpPr>
                <a:spLocks noChangeAspect="1" noChangeShapeType="1"/>
              </p:cNvSpPr>
              <p:nvPr/>
            </p:nvSpPr>
            <p:spPr bwMode="auto">
              <a:xfrm>
                <a:off x="1161" y="283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51" name="Line 499"/>
              <p:cNvSpPr>
                <a:spLocks noChangeAspect="1" noChangeShapeType="1"/>
              </p:cNvSpPr>
              <p:nvPr/>
            </p:nvSpPr>
            <p:spPr bwMode="auto">
              <a:xfrm>
                <a:off x="1161" y="290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52" name="Line 500"/>
              <p:cNvSpPr>
                <a:spLocks noChangeAspect="1" noChangeShapeType="1"/>
              </p:cNvSpPr>
              <p:nvPr/>
            </p:nvSpPr>
            <p:spPr bwMode="auto">
              <a:xfrm>
                <a:off x="1161" y="292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53" name="Line 501"/>
              <p:cNvSpPr>
                <a:spLocks noChangeAspect="1" noChangeShapeType="1"/>
              </p:cNvSpPr>
              <p:nvPr/>
            </p:nvSpPr>
            <p:spPr bwMode="auto">
              <a:xfrm>
                <a:off x="1161" y="295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54" name="Line 502"/>
              <p:cNvSpPr>
                <a:spLocks noChangeAspect="1" noChangeShapeType="1"/>
              </p:cNvSpPr>
              <p:nvPr/>
            </p:nvSpPr>
            <p:spPr bwMode="auto">
              <a:xfrm>
                <a:off x="4539" y="264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55" name="Line 503"/>
              <p:cNvSpPr>
                <a:spLocks noChangeAspect="1" noChangeShapeType="1"/>
              </p:cNvSpPr>
              <p:nvPr/>
            </p:nvSpPr>
            <p:spPr bwMode="auto">
              <a:xfrm>
                <a:off x="4539" y="267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56" name="Line 504"/>
              <p:cNvSpPr>
                <a:spLocks noChangeAspect="1" noChangeShapeType="1"/>
              </p:cNvSpPr>
              <p:nvPr/>
            </p:nvSpPr>
            <p:spPr bwMode="auto">
              <a:xfrm>
                <a:off x="4539" y="262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57" name="Line 505"/>
              <p:cNvSpPr>
                <a:spLocks noChangeAspect="1" noChangeShapeType="1"/>
              </p:cNvSpPr>
              <p:nvPr/>
            </p:nvSpPr>
            <p:spPr bwMode="auto">
              <a:xfrm>
                <a:off x="4539" y="269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58" name="Line 506"/>
              <p:cNvSpPr>
                <a:spLocks noChangeAspect="1" noChangeShapeType="1"/>
              </p:cNvSpPr>
              <p:nvPr/>
            </p:nvSpPr>
            <p:spPr bwMode="auto">
              <a:xfrm>
                <a:off x="4539" y="271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59" name="Line 507"/>
              <p:cNvSpPr>
                <a:spLocks noChangeAspect="1" noChangeShapeType="1"/>
              </p:cNvSpPr>
              <p:nvPr/>
            </p:nvSpPr>
            <p:spPr bwMode="auto">
              <a:xfrm>
                <a:off x="4539" y="276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60" name="Line 508"/>
              <p:cNvSpPr>
                <a:spLocks noChangeAspect="1" noChangeShapeType="1"/>
              </p:cNvSpPr>
              <p:nvPr/>
            </p:nvSpPr>
            <p:spPr bwMode="auto">
              <a:xfrm>
                <a:off x="4539" y="279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61" name="Line 509"/>
              <p:cNvSpPr>
                <a:spLocks noChangeAspect="1" noChangeShapeType="1"/>
              </p:cNvSpPr>
              <p:nvPr/>
            </p:nvSpPr>
            <p:spPr bwMode="auto">
              <a:xfrm>
                <a:off x="4539" y="274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62" name="Line 510"/>
              <p:cNvSpPr>
                <a:spLocks noChangeAspect="1" noChangeShapeType="1"/>
              </p:cNvSpPr>
              <p:nvPr/>
            </p:nvSpPr>
            <p:spPr bwMode="auto">
              <a:xfrm>
                <a:off x="4539" y="281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63" name="Line 511"/>
              <p:cNvSpPr>
                <a:spLocks noChangeAspect="1" noChangeShapeType="1"/>
              </p:cNvSpPr>
              <p:nvPr/>
            </p:nvSpPr>
            <p:spPr bwMode="auto">
              <a:xfrm>
                <a:off x="4539" y="283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64" name="Line 512"/>
              <p:cNvSpPr>
                <a:spLocks noChangeAspect="1" noChangeShapeType="1"/>
              </p:cNvSpPr>
              <p:nvPr/>
            </p:nvSpPr>
            <p:spPr bwMode="auto">
              <a:xfrm>
                <a:off x="4539" y="288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65" name="Line 513"/>
              <p:cNvSpPr>
                <a:spLocks noChangeAspect="1" noChangeShapeType="1"/>
              </p:cNvSpPr>
              <p:nvPr/>
            </p:nvSpPr>
            <p:spPr bwMode="auto">
              <a:xfrm>
                <a:off x="4539" y="291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66" name="Line 514"/>
              <p:cNvSpPr>
                <a:spLocks noChangeAspect="1" noChangeShapeType="1"/>
              </p:cNvSpPr>
              <p:nvPr/>
            </p:nvSpPr>
            <p:spPr bwMode="auto">
              <a:xfrm>
                <a:off x="4539" y="286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467" name="Line 515"/>
              <p:cNvSpPr>
                <a:spLocks noChangeAspect="1" noChangeShapeType="1"/>
              </p:cNvSpPr>
              <p:nvPr/>
            </p:nvSpPr>
            <p:spPr bwMode="auto">
              <a:xfrm>
                <a:off x="4539" y="293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19900" name="Group 1093"/>
            <p:cNvGrpSpPr>
              <a:grpSpLocks noChangeAspect="1"/>
            </p:cNvGrpSpPr>
            <p:nvPr/>
          </p:nvGrpSpPr>
          <p:grpSpPr bwMode="auto">
            <a:xfrm>
              <a:off x="1245" y="2972"/>
              <a:ext cx="3282" cy="340"/>
              <a:chOff x="1245" y="2972"/>
              <a:chExt cx="3282" cy="340"/>
            </a:xfrm>
          </p:grpSpPr>
          <p:sp>
            <p:nvSpPr>
              <p:cNvPr id="20897" name="Line 517"/>
              <p:cNvSpPr>
                <a:spLocks noChangeAspect="1" noChangeShapeType="1"/>
              </p:cNvSpPr>
              <p:nvPr/>
            </p:nvSpPr>
            <p:spPr bwMode="auto">
              <a:xfrm>
                <a:off x="4458" y="299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98" name="Line 518"/>
              <p:cNvSpPr>
                <a:spLocks noChangeAspect="1" noChangeShapeType="1"/>
              </p:cNvSpPr>
              <p:nvPr/>
            </p:nvSpPr>
            <p:spPr bwMode="auto">
              <a:xfrm>
                <a:off x="4458" y="302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99" name="Line 519"/>
              <p:cNvSpPr>
                <a:spLocks noChangeAspect="1" noChangeShapeType="1"/>
              </p:cNvSpPr>
              <p:nvPr/>
            </p:nvSpPr>
            <p:spPr bwMode="auto">
              <a:xfrm>
                <a:off x="4458" y="297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00" name="Line 520"/>
              <p:cNvSpPr>
                <a:spLocks noChangeAspect="1" noChangeShapeType="1"/>
              </p:cNvSpPr>
              <p:nvPr/>
            </p:nvSpPr>
            <p:spPr bwMode="auto">
              <a:xfrm>
                <a:off x="4458" y="304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01" name="Line 521"/>
              <p:cNvSpPr>
                <a:spLocks noChangeAspect="1" noChangeShapeType="1"/>
              </p:cNvSpPr>
              <p:nvPr/>
            </p:nvSpPr>
            <p:spPr bwMode="auto">
              <a:xfrm>
                <a:off x="4458" y="306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02" name="Line 522"/>
              <p:cNvSpPr>
                <a:spLocks noChangeAspect="1" noChangeShapeType="1"/>
              </p:cNvSpPr>
              <p:nvPr/>
            </p:nvSpPr>
            <p:spPr bwMode="auto">
              <a:xfrm>
                <a:off x="4458" y="31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03" name="Line 523"/>
              <p:cNvSpPr>
                <a:spLocks noChangeAspect="1" noChangeShapeType="1"/>
              </p:cNvSpPr>
              <p:nvPr/>
            </p:nvSpPr>
            <p:spPr bwMode="auto">
              <a:xfrm>
                <a:off x="4458" y="31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04" name="Line 524"/>
              <p:cNvSpPr>
                <a:spLocks noChangeAspect="1" noChangeShapeType="1"/>
              </p:cNvSpPr>
              <p:nvPr/>
            </p:nvSpPr>
            <p:spPr bwMode="auto">
              <a:xfrm>
                <a:off x="4458" y="309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05" name="Line 525"/>
              <p:cNvSpPr>
                <a:spLocks noChangeAspect="1" noChangeShapeType="1"/>
              </p:cNvSpPr>
              <p:nvPr/>
            </p:nvSpPr>
            <p:spPr bwMode="auto">
              <a:xfrm>
                <a:off x="4458" y="31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06" name="Line 526"/>
              <p:cNvSpPr>
                <a:spLocks noChangeAspect="1" noChangeShapeType="1"/>
              </p:cNvSpPr>
              <p:nvPr/>
            </p:nvSpPr>
            <p:spPr bwMode="auto">
              <a:xfrm>
                <a:off x="4458" y="31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07" name="Line 527"/>
              <p:cNvSpPr>
                <a:spLocks noChangeAspect="1" noChangeShapeType="1"/>
              </p:cNvSpPr>
              <p:nvPr/>
            </p:nvSpPr>
            <p:spPr bwMode="auto">
              <a:xfrm>
                <a:off x="4458" y="323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08" name="Line 528"/>
              <p:cNvSpPr>
                <a:spLocks noChangeAspect="1" noChangeShapeType="1"/>
              </p:cNvSpPr>
              <p:nvPr/>
            </p:nvSpPr>
            <p:spPr bwMode="auto">
              <a:xfrm>
                <a:off x="4458" y="32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09" name="Line 529"/>
              <p:cNvSpPr>
                <a:spLocks noChangeAspect="1" noChangeShapeType="1"/>
              </p:cNvSpPr>
              <p:nvPr/>
            </p:nvSpPr>
            <p:spPr bwMode="auto">
              <a:xfrm>
                <a:off x="4458" y="321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10" name="Line 530"/>
              <p:cNvSpPr>
                <a:spLocks noChangeAspect="1" noChangeShapeType="1"/>
              </p:cNvSpPr>
              <p:nvPr/>
            </p:nvSpPr>
            <p:spPr bwMode="auto">
              <a:xfrm>
                <a:off x="4458" y="32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11" name="Line 531"/>
              <p:cNvSpPr>
                <a:spLocks noChangeAspect="1" noChangeShapeType="1"/>
              </p:cNvSpPr>
              <p:nvPr/>
            </p:nvSpPr>
            <p:spPr bwMode="auto">
              <a:xfrm>
                <a:off x="4278" y="299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12" name="Line 532"/>
              <p:cNvSpPr>
                <a:spLocks noChangeAspect="1" noChangeShapeType="1"/>
              </p:cNvSpPr>
              <p:nvPr/>
            </p:nvSpPr>
            <p:spPr bwMode="auto">
              <a:xfrm>
                <a:off x="4278" y="302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13" name="Line 533"/>
              <p:cNvSpPr>
                <a:spLocks noChangeAspect="1" noChangeShapeType="1"/>
              </p:cNvSpPr>
              <p:nvPr/>
            </p:nvSpPr>
            <p:spPr bwMode="auto">
              <a:xfrm>
                <a:off x="4278" y="297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14" name="Line 534"/>
              <p:cNvSpPr>
                <a:spLocks noChangeAspect="1" noChangeShapeType="1"/>
              </p:cNvSpPr>
              <p:nvPr/>
            </p:nvSpPr>
            <p:spPr bwMode="auto">
              <a:xfrm>
                <a:off x="4278" y="304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15" name="Line 535"/>
              <p:cNvSpPr>
                <a:spLocks noChangeAspect="1" noChangeShapeType="1"/>
              </p:cNvSpPr>
              <p:nvPr/>
            </p:nvSpPr>
            <p:spPr bwMode="auto">
              <a:xfrm>
                <a:off x="4278" y="306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16" name="Line 536"/>
              <p:cNvSpPr>
                <a:spLocks noChangeAspect="1" noChangeShapeType="1"/>
              </p:cNvSpPr>
              <p:nvPr/>
            </p:nvSpPr>
            <p:spPr bwMode="auto">
              <a:xfrm>
                <a:off x="4278" y="31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17" name="Line 537"/>
              <p:cNvSpPr>
                <a:spLocks noChangeAspect="1" noChangeShapeType="1"/>
              </p:cNvSpPr>
              <p:nvPr/>
            </p:nvSpPr>
            <p:spPr bwMode="auto">
              <a:xfrm>
                <a:off x="4278" y="31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18" name="Line 538"/>
              <p:cNvSpPr>
                <a:spLocks noChangeAspect="1" noChangeShapeType="1"/>
              </p:cNvSpPr>
              <p:nvPr/>
            </p:nvSpPr>
            <p:spPr bwMode="auto">
              <a:xfrm>
                <a:off x="4278" y="309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19" name="Line 539"/>
              <p:cNvSpPr>
                <a:spLocks noChangeAspect="1" noChangeShapeType="1"/>
              </p:cNvSpPr>
              <p:nvPr/>
            </p:nvSpPr>
            <p:spPr bwMode="auto">
              <a:xfrm>
                <a:off x="4278" y="31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20" name="Line 540"/>
              <p:cNvSpPr>
                <a:spLocks noChangeAspect="1" noChangeShapeType="1"/>
              </p:cNvSpPr>
              <p:nvPr/>
            </p:nvSpPr>
            <p:spPr bwMode="auto">
              <a:xfrm>
                <a:off x="4278" y="31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21" name="Line 541"/>
              <p:cNvSpPr>
                <a:spLocks noChangeAspect="1" noChangeShapeType="1"/>
              </p:cNvSpPr>
              <p:nvPr/>
            </p:nvSpPr>
            <p:spPr bwMode="auto">
              <a:xfrm>
                <a:off x="4278" y="323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22" name="Line 542"/>
              <p:cNvSpPr>
                <a:spLocks noChangeAspect="1" noChangeShapeType="1"/>
              </p:cNvSpPr>
              <p:nvPr/>
            </p:nvSpPr>
            <p:spPr bwMode="auto">
              <a:xfrm>
                <a:off x="4278" y="32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23" name="Line 543"/>
              <p:cNvSpPr>
                <a:spLocks noChangeAspect="1" noChangeShapeType="1"/>
              </p:cNvSpPr>
              <p:nvPr/>
            </p:nvSpPr>
            <p:spPr bwMode="auto">
              <a:xfrm>
                <a:off x="4278" y="321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24" name="Line 544"/>
              <p:cNvSpPr>
                <a:spLocks noChangeAspect="1" noChangeShapeType="1"/>
              </p:cNvSpPr>
              <p:nvPr/>
            </p:nvSpPr>
            <p:spPr bwMode="auto">
              <a:xfrm>
                <a:off x="4278" y="32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25" name="Line 545"/>
              <p:cNvSpPr>
                <a:spLocks noChangeAspect="1" noChangeShapeType="1"/>
              </p:cNvSpPr>
              <p:nvPr/>
            </p:nvSpPr>
            <p:spPr bwMode="auto">
              <a:xfrm>
                <a:off x="4099" y="299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26" name="Line 546"/>
              <p:cNvSpPr>
                <a:spLocks noChangeAspect="1" noChangeShapeType="1"/>
              </p:cNvSpPr>
              <p:nvPr/>
            </p:nvSpPr>
            <p:spPr bwMode="auto">
              <a:xfrm>
                <a:off x="4099" y="302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27" name="Line 547"/>
              <p:cNvSpPr>
                <a:spLocks noChangeAspect="1" noChangeShapeType="1"/>
              </p:cNvSpPr>
              <p:nvPr/>
            </p:nvSpPr>
            <p:spPr bwMode="auto">
              <a:xfrm>
                <a:off x="4099" y="297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28" name="Line 548"/>
              <p:cNvSpPr>
                <a:spLocks noChangeAspect="1" noChangeShapeType="1"/>
              </p:cNvSpPr>
              <p:nvPr/>
            </p:nvSpPr>
            <p:spPr bwMode="auto">
              <a:xfrm>
                <a:off x="4099" y="304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29" name="Line 549"/>
              <p:cNvSpPr>
                <a:spLocks noChangeAspect="1" noChangeShapeType="1"/>
              </p:cNvSpPr>
              <p:nvPr/>
            </p:nvSpPr>
            <p:spPr bwMode="auto">
              <a:xfrm>
                <a:off x="4099" y="307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30" name="Line 550"/>
              <p:cNvSpPr>
                <a:spLocks noChangeAspect="1" noChangeShapeType="1"/>
              </p:cNvSpPr>
              <p:nvPr/>
            </p:nvSpPr>
            <p:spPr bwMode="auto">
              <a:xfrm>
                <a:off x="4099" y="311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31" name="Line 551"/>
              <p:cNvSpPr>
                <a:spLocks noChangeAspect="1" noChangeShapeType="1"/>
              </p:cNvSpPr>
              <p:nvPr/>
            </p:nvSpPr>
            <p:spPr bwMode="auto">
              <a:xfrm>
                <a:off x="4099" y="314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32" name="Line 552"/>
              <p:cNvSpPr>
                <a:spLocks noChangeAspect="1" noChangeShapeType="1"/>
              </p:cNvSpPr>
              <p:nvPr/>
            </p:nvSpPr>
            <p:spPr bwMode="auto">
              <a:xfrm>
                <a:off x="4099" y="309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33" name="Line 553"/>
              <p:cNvSpPr>
                <a:spLocks noChangeAspect="1" noChangeShapeType="1"/>
              </p:cNvSpPr>
              <p:nvPr/>
            </p:nvSpPr>
            <p:spPr bwMode="auto">
              <a:xfrm>
                <a:off x="4099" y="316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34" name="Line 554"/>
              <p:cNvSpPr>
                <a:spLocks noChangeAspect="1" noChangeShapeType="1"/>
              </p:cNvSpPr>
              <p:nvPr/>
            </p:nvSpPr>
            <p:spPr bwMode="auto">
              <a:xfrm>
                <a:off x="4099" y="319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35" name="Line 555"/>
              <p:cNvSpPr>
                <a:spLocks noChangeAspect="1" noChangeShapeType="1"/>
              </p:cNvSpPr>
              <p:nvPr/>
            </p:nvSpPr>
            <p:spPr bwMode="auto">
              <a:xfrm>
                <a:off x="4099" y="323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36" name="Line 556"/>
              <p:cNvSpPr>
                <a:spLocks noChangeAspect="1" noChangeShapeType="1"/>
              </p:cNvSpPr>
              <p:nvPr/>
            </p:nvSpPr>
            <p:spPr bwMode="auto">
              <a:xfrm>
                <a:off x="4099" y="326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37" name="Line 557"/>
              <p:cNvSpPr>
                <a:spLocks noChangeAspect="1" noChangeShapeType="1"/>
              </p:cNvSpPr>
              <p:nvPr/>
            </p:nvSpPr>
            <p:spPr bwMode="auto">
              <a:xfrm>
                <a:off x="4099" y="321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38" name="Line 558"/>
              <p:cNvSpPr>
                <a:spLocks noChangeAspect="1" noChangeShapeType="1"/>
              </p:cNvSpPr>
              <p:nvPr/>
            </p:nvSpPr>
            <p:spPr bwMode="auto">
              <a:xfrm>
                <a:off x="4099" y="328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39" name="Line 559"/>
              <p:cNvSpPr>
                <a:spLocks noChangeAspect="1" noChangeShapeType="1"/>
              </p:cNvSpPr>
              <p:nvPr/>
            </p:nvSpPr>
            <p:spPr bwMode="auto">
              <a:xfrm>
                <a:off x="3919" y="299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40" name="Line 560"/>
              <p:cNvSpPr>
                <a:spLocks noChangeAspect="1" noChangeShapeType="1"/>
              </p:cNvSpPr>
              <p:nvPr/>
            </p:nvSpPr>
            <p:spPr bwMode="auto">
              <a:xfrm>
                <a:off x="3919" y="302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41" name="Line 561"/>
              <p:cNvSpPr>
                <a:spLocks noChangeAspect="1" noChangeShapeType="1"/>
              </p:cNvSpPr>
              <p:nvPr/>
            </p:nvSpPr>
            <p:spPr bwMode="auto">
              <a:xfrm>
                <a:off x="3919" y="297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42" name="Line 562"/>
              <p:cNvSpPr>
                <a:spLocks noChangeAspect="1" noChangeShapeType="1"/>
              </p:cNvSpPr>
              <p:nvPr/>
            </p:nvSpPr>
            <p:spPr bwMode="auto">
              <a:xfrm>
                <a:off x="3919" y="304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43" name="Line 563"/>
              <p:cNvSpPr>
                <a:spLocks noChangeAspect="1" noChangeShapeType="1"/>
              </p:cNvSpPr>
              <p:nvPr/>
            </p:nvSpPr>
            <p:spPr bwMode="auto">
              <a:xfrm>
                <a:off x="3919" y="307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44" name="Line 564"/>
              <p:cNvSpPr>
                <a:spLocks noChangeAspect="1" noChangeShapeType="1"/>
              </p:cNvSpPr>
              <p:nvPr/>
            </p:nvSpPr>
            <p:spPr bwMode="auto">
              <a:xfrm>
                <a:off x="3919" y="311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45" name="Line 565"/>
              <p:cNvSpPr>
                <a:spLocks noChangeAspect="1" noChangeShapeType="1"/>
              </p:cNvSpPr>
              <p:nvPr/>
            </p:nvSpPr>
            <p:spPr bwMode="auto">
              <a:xfrm>
                <a:off x="3919" y="314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46" name="Line 566"/>
              <p:cNvSpPr>
                <a:spLocks noChangeAspect="1" noChangeShapeType="1"/>
              </p:cNvSpPr>
              <p:nvPr/>
            </p:nvSpPr>
            <p:spPr bwMode="auto">
              <a:xfrm>
                <a:off x="3919" y="309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47" name="Line 567"/>
              <p:cNvSpPr>
                <a:spLocks noChangeAspect="1" noChangeShapeType="1"/>
              </p:cNvSpPr>
              <p:nvPr/>
            </p:nvSpPr>
            <p:spPr bwMode="auto">
              <a:xfrm>
                <a:off x="3919" y="316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48" name="Line 568"/>
              <p:cNvSpPr>
                <a:spLocks noChangeAspect="1" noChangeShapeType="1"/>
              </p:cNvSpPr>
              <p:nvPr/>
            </p:nvSpPr>
            <p:spPr bwMode="auto">
              <a:xfrm>
                <a:off x="3919" y="319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49" name="Line 569"/>
              <p:cNvSpPr>
                <a:spLocks noChangeAspect="1" noChangeShapeType="1"/>
              </p:cNvSpPr>
              <p:nvPr/>
            </p:nvSpPr>
            <p:spPr bwMode="auto">
              <a:xfrm>
                <a:off x="3919" y="323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50" name="Line 570"/>
              <p:cNvSpPr>
                <a:spLocks noChangeAspect="1" noChangeShapeType="1"/>
              </p:cNvSpPr>
              <p:nvPr/>
            </p:nvSpPr>
            <p:spPr bwMode="auto">
              <a:xfrm>
                <a:off x="3919" y="326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51" name="Line 571"/>
              <p:cNvSpPr>
                <a:spLocks noChangeAspect="1" noChangeShapeType="1"/>
              </p:cNvSpPr>
              <p:nvPr/>
            </p:nvSpPr>
            <p:spPr bwMode="auto">
              <a:xfrm>
                <a:off x="3919" y="321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52" name="Line 572"/>
              <p:cNvSpPr>
                <a:spLocks noChangeAspect="1" noChangeShapeType="1"/>
              </p:cNvSpPr>
              <p:nvPr/>
            </p:nvSpPr>
            <p:spPr bwMode="auto">
              <a:xfrm>
                <a:off x="3919" y="328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53" name="Line 573"/>
              <p:cNvSpPr>
                <a:spLocks noChangeAspect="1" noChangeShapeType="1"/>
              </p:cNvSpPr>
              <p:nvPr/>
            </p:nvSpPr>
            <p:spPr bwMode="auto">
              <a:xfrm>
                <a:off x="3740" y="297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54" name="Line 574"/>
              <p:cNvSpPr>
                <a:spLocks noChangeAspect="1" noChangeShapeType="1"/>
              </p:cNvSpPr>
              <p:nvPr/>
            </p:nvSpPr>
            <p:spPr bwMode="auto">
              <a:xfrm>
                <a:off x="3740" y="299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55" name="Line 575"/>
              <p:cNvSpPr>
                <a:spLocks noChangeAspect="1" noChangeShapeType="1"/>
              </p:cNvSpPr>
              <p:nvPr/>
            </p:nvSpPr>
            <p:spPr bwMode="auto">
              <a:xfrm>
                <a:off x="3740" y="302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56" name="Line 576"/>
              <p:cNvSpPr>
                <a:spLocks noChangeAspect="1" noChangeShapeType="1"/>
              </p:cNvSpPr>
              <p:nvPr/>
            </p:nvSpPr>
            <p:spPr bwMode="auto">
              <a:xfrm>
                <a:off x="3740" y="304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57" name="Line 577"/>
              <p:cNvSpPr>
                <a:spLocks noChangeAspect="1" noChangeShapeType="1"/>
              </p:cNvSpPr>
              <p:nvPr/>
            </p:nvSpPr>
            <p:spPr bwMode="auto">
              <a:xfrm>
                <a:off x="3740" y="309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58" name="Line 578"/>
              <p:cNvSpPr>
                <a:spLocks noChangeAspect="1" noChangeShapeType="1"/>
              </p:cNvSpPr>
              <p:nvPr/>
            </p:nvSpPr>
            <p:spPr bwMode="auto">
              <a:xfrm>
                <a:off x="3740" y="31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59" name="Line 579"/>
              <p:cNvSpPr>
                <a:spLocks noChangeAspect="1" noChangeShapeType="1"/>
              </p:cNvSpPr>
              <p:nvPr/>
            </p:nvSpPr>
            <p:spPr bwMode="auto">
              <a:xfrm>
                <a:off x="3740" y="306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60" name="Line 580"/>
              <p:cNvSpPr>
                <a:spLocks noChangeAspect="1" noChangeShapeType="1"/>
              </p:cNvSpPr>
              <p:nvPr/>
            </p:nvSpPr>
            <p:spPr bwMode="auto">
              <a:xfrm>
                <a:off x="3740" y="31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61" name="Line 581"/>
              <p:cNvSpPr>
                <a:spLocks noChangeAspect="1" noChangeShapeType="1"/>
              </p:cNvSpPr>
              <p:nvPr/>
            </p:nvSpPr>
            <p:spPr bwMode="auto">
              <a:xfrm>
                <a:off x="3740" y="31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62" name="Line 582"/>
              <p:cNvSpPr>
                <a:spLocks noChangeAspect="1" noChangeShapeType="1"/>
              </p:cNvSpPr>
              <p:nvPr/>
            </p:nvSpPr>
            <p:spPr bwMode="auto">
              <a:xfrm>
                <a:off x="3740" y="321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63" name="Line 583"/>
              <p:cNvSpPr>
                <a:spLocks noChangeAspect="1" noChangeShapeType="1"/>
              </p:cNvSpPr>
              <p:nvPr/>
            </p:nvSpPr>
            <p:spPr bwMode="auto">
              <a:xfrm>
                <a:off x="3740" y="323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64" name="Line 584"/>
              <p:cNvSpPr>
                <a:spLocks noChangeAspect="1" noChangeShapeType="1"/>
              </p:cNvSpPr>
              <p:nvPr/>
            </p:nvSpPr>
            <p:spPr bwMode="auto">
              <a:xfrm>
                <a:off x="3740" y="31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65" name="Line 585"/>
              <p:cNvSpPr>
                <a:spLocks noChangeAspect="1" noChangeShapeType="1"/>
              </p:cNvSpPr>
              <p:nvPr/>
            </p:nvSpPr>
            <p:spPr bwMode="auto">
              <a:xfrm>
                <a:off x="3740" y="32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66" name="Line 586"/>
              <p:cNvSpPr>
                <a:spLocks noChangeAspect="1" noChangeShapeType="1"/>
              </p:cNvSpPr>
              <p:nvPr/>
            </p:nvSpPr>
            <p:spPr bwMode="auto">
              <a:xfrm>
                <a:off x="3740" y="32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67" name="Line 587"/>
              <p:cNvSpPr>
                <a:spLocks noChangeAspect="1" noChangeShapeType="1"/>
              </p:cNvSpPr>
              <p:nvPr/>
            </p:nvSpPr>
            <p:spPr bwMode="auto">
              <a:xfrm>
                <a:off x="3561" y="297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68" name="Line 588"/>
              <p:cNvSpPr>
                <a:spLocks noChangeAspect="1" noChangeShapeType="1"/>
              </p:cNvSpPr>
              <p:nvPr/>
            </p:nvSpPr>
            <p:spPr bwMode="auto">
              <a:xfrm>
                <a:off x="3561" y="300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69" name="Line 589"/>
              <p:cNvSpPr>
                <a:spLocks noChangeAspect="1" noChangeShapeType="1"/>
              </p:cNvSpPr>
              <p:nvPr/>
            </p:nvSpPr>
            <p:spPr bwMode="auto">
              <a:xfrm>
                <a:off x="3561" y="302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70" name="Line 590"/>
              <p:cNvSpPr>
                <a:spLocks noChangeAspect="1" noChangeShapeType="1"/>
              </p:cNvSpPr>
              <p:nvPr/>
            </p:nvSpPr>
            <p:spPr bwMode="auto">
              <a:xfrm>
                <a:off x="3561" y="304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71" name="Line 591"/>
              <p:cNvSpPr>
                <a:spLocks noChangeAspect="1" noChangeShapeType="1"/>
              </p:cNvSpPr>
              <p:nvPr/>
            </p:nvSpPr>
            <p:spPr bwMode="auto">
              <a:xfrm>
                <a:off x="3561" y="309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72" name="Line 592"/>
              <p:cNvSpPr>
                <a:spLocks noChangeAspect="1" noChangeShapeType="1"/>
              </p:cNvSpPr>
              <p:nvPr/>
            </p:nvSpPr>
            <p:spPr bwMode="auto">
              <a:xfrm>
                <a:off x="3561" y="312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73" name="Line 593"/>
              <p:cNvSpPr>
                <a:spLocks noChangeAspect="1" noChangeShapeType="1"/>
              </p:cNvSpPr>
              <p:nvPr/>
            </p:nvSpPr>
            <p:spPr bwMode="auto">
              <a:xfrm>
                <a:off x="3561" y="307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74" name="Line 594"/>
              <p:cNvSpPr>
                <a:spLocks noChangeAspect="1" noChangeShapeType="1"/>
              </p:cNvSpPr>
              <p:nvPr/>
            </p:nvSpPr>
            <p:spPr bwMode="auto">
              <a:xfrm>
                <a:off x="3561" y="314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75" name="Line 595"/>
              <p:cNvSpPr>
                <a:spLocks noChangeAspect="1" noChangeShapeType="1"/>
              </p:cNvSpPr>
              <p:nvPr/>
            </p:nvSpPr>
            <p:spPr bwMode="auto">
              <a:xfrm>
                <a:off x="3561" y="316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76" name="Line 596"/>
              <p:cNvSpPr>
                <a:spLocks noChangeAspect="1" noChangeShapeType="1"/>
              </p:cNvSpPr>
              <p:nvPr/>
            </p:nvSpPr>
            <p:spPr bwMode="auto">
              <a:xfrm>
                <a:off x="3561" y="32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77" name="Line 597"/>
              <p:cNvSpPr>
                <a:spLocks noChangeAspect="1" noChangeShapeType="1"/>
              </p:cNvSpPr>
              <p:nvPr/>
            </p:nvSpPr>
            <p:spPr bwMode="auto">
              <a:xfrm>
                <a:off x="3561" y="32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78" name="Line 598"/>
              <p:cNvSpPr>
                <a:spLocks noChangeAspect="1" noChangeShapeType="1"/>
              </p:cNvSpPr>
              <p:nvPr/>
            </p:nvSpPr>
            <p:spPr bwMode="auto">
              <a:xfrm>
                <a:off x="3561" y="319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79" name="Line 599"/>
              <p:cNvSpPr>
                <a:spLocks noChangeAspect="1" noChangeShapeType="1"/>
              </p:cNvSpPr>
              <p:nvPr/>
            </p:nvSpPr>
            <p:spPr bwMode="auto">
              <a:xfrm>
                <a:off x="3561" y="32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80" name="Line 600"/>
              <p:cNvSpPr>
                <a:spLocks noChangeAspect="1" noChangeShapeType="1"/>
              </p:cNvSpPr>
              <p:nvPr/>
            </p:nvSpPr>
            <p:spPr bwMode="auto">
              <a:xfrm>
                <a:off x="3561" y="32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81" name="Line 601"/>
              <p:cNvSpPr>
                <a:spLocks noChangeAspect="1" noChangeShapeType="1"/>
              </p:cNvSpPr>
              <p:nvPr/>
            </p:nvSpPr>
            <p:spPr bwMode="auto">
              <a:xfrm>
                <a:off x="3381" y="297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82" name="Line 602"/>
              <p:cNvSpPr>
                <a:spLocks noChangeAspect="1" noChangeShapeType="1"/>
              </p:cNvSpPr>
              <p:nvPr/>
            </p:nvSpPr>
            <p:spPr bwMode="auto">
              <a:xfrm>
                <a:off x="3381" y="300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83" name="Line 603"/>
              <p:cNvSpPr>
                <a:spLocks noChangeAspect="1" noChangeShapeType="1"/>
              </p:cNvSpPr>
              <p:nvPr/>
            </p:nvSpPr>
            <p:spPr bwMode="auto">
              <a:xfrm>
                <a:off x="3381" y="302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84" name="Line 604"/>
              <p:cNvSpPr>
                <a:spLocks noChangeAspect="1" noChangeShapeType="1"/>
              </p:cNvSpPr>
              <p:nvPr/>
            </p:nvSpPr>
            <p:spPr bwMode="auto">
              <a:xfrm>
                <a:off x="3381" y="305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85" name="Line 605"/>
              <p:cNvSpPr>
                <a:spLocks noChangeAspect="1" noChangeShapeType="1"/>
              </p:cNvSpPr>
              <p:nvPr/>
            </p:nvSpPr>
            <p:spPr bwMode="auto">
              <a:xfrm>
                <a:off x="3381" y="309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86" name="Line 606"/>
              <p:cNvSpPr>
                <a:spLocks noChangeAspect="1" noChangeShapeType="1"/>
              </p:cNvSpPr>
              <p:nvPr/>
            </p:nvSpPr>
            <p:spPr bwMode="auto">
              <a:xfrm>
                <a:off x="3381" y="312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87" name="Line 607"/>
              <p:cNvSpPr>
                <a:spLocks noChangeAspect="1" noChangeShapeType="1"/>
              </p:cNvSpPr>
              <p:nvPr/>
            </p:nvSpPr>
            <p:spPr bwMode="auto">
              <a:xfrm>
                <a:off x="3381" y="307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88" name="Line 608"/>
              <p:cNvSpPr>
                <a:spLocks noChangeAspect="1" noChangeShapeType="1"/>
              </p:cNvSpPr>
              <p:nvPr/>
            </p:nvSpPr>
            <p:spPr bwMode="auto">
              <a:xfrm>
                <a:off x="3381" y="314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89" name="Line 609"/>
              <p:cNvSpPr>
                <a:spLocks noChangeAspect="1" noChangeShapeType="1"/>
              </p:cNvSpPr>
              <p:nvPr/>
            </p:nvSpPr>
            <p:spPr bwMode="auto">
              <a:xfrm>
                <a:off x="3381" y="317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90" name="Line 610"/>
              <p:cNvSpPr>
                <a:spLocks noChangeAspect="1" noChangeShapeType="1"/>
              </p:cNvSpPr>
              <p:nvPr/>
            </p:nvSpPr>
            <p:spPr bwMode="auto">
              <a:xfrm>
                <a:off x="3381" y="321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91" name="Line 611"/>
              <p:cNvSpPr>
                <a:spLocks noChangeAspect="1" noChangeShapeType="1"/>
              </p:cNvSpPr>
              <p:nvPr/>
            </p:nvSpPr>
            <p:spPr bwMode="auto">
              <a:xfrm>
                <a:off x="3381" y="324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92" name="Line 612"/>
              <p:cNvSpPr>
                <a:spLocks noChangeAspect="1" noChangeShapeType="1"/>
              </p:cNvSpPr>
              <p:nvPr/>
            </p:nvSpPr>
            <p:spPr bwMode="auto">
              <a:xfrm>
                <a:off x="3381" y="319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93" name="Line 613"/>
              <p:cNvSpPr>
                <a:spLocks noChangeAspect="1" noChangeShapeType="1"/>
              </p:cNvSpPr>
              <p:nvPr/>
            </p:nvSpPr>
            <p:spPr bwMode="auto">
              <a:xfrm>
                <a:off x="3381" y="326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94" name="Line 614"/>
              <p:cNvSpPr>
                <a:spLocks noChangeAspect="1" noChangeShapeType="1"/>
              </p:cNvSpPr>
              <p:nvPr/>
            </p:nvSpPr>
            <p:spPr bwMode="auto">
              <a:xfrm>
                <a:off x="3381" y="329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95" name="Line 615"/>
              <p:cNvSpPr>
                <a:spLocks noChangeAspect="1" noChangeShapeType="1"/>
              </p:cNvSpPr>
              <p:nvPr/>
            </p:nvSpPr>
            <p:spPr bwMode="auto">
              <a:xfrm>
                <a:off x="3201" y="297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96" name="Line 616"/>
              <p:cNvSpPr>
                <a:spLocks noChangeAspect="1" noChangeShapeType="1"/>
              </p:cNvSpPr>
              <p:nvPr/>
            </p:nvSpPr>
            <p:spPr bwMode="auto">
              <a:xfrm>
                <a:off x="3201" y="300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97" name="Line 617"/>
              <p:cNvSpPr>
                <a:spLocks noChangeAspect="1" noChangeShapeType="1"/>
              </p:cNvSpPr>
              <p:nvPr/>
            </p:nvSpPr>
            <p:spPr bwMode="auto">
              <a:xfrm>
                <a:off x="3201" y="302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98" name="Line 618"/>
              <p:cNvSpPr>
                <a:spLocks noChangeAspect="1" noChangeShapeType="1"/>
              </p:cNvSpPr>
              <p:nvPr/>
            </p:nvSpPr>
            <p:spPr bwMode="auto">
              <a:xfrm>
                <a:off x="3201" y="304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999" name="Line 619"/>
              <p:cNvSpPr>
                <a:spLocks noChangeAspect="1" noChangeShapeType="1"/>
              </p:cNvSpPr>
              <p:nvPr/>
            </p:nvSpPr>
            <p:spPr bwMode="auto">
              <a:xfrm>
                <a:off x="3201" y="309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00" name="Line 620"/>
              <p:cNvSpPr>
                <a:spLocks noChangeAspect="1" noChangeShapeType="1"/>
              </p:cNvSpPr>
              <p:nvPr/>
            </p:nvSpPr>
            <p:spPr bwMode="auto">
              <a:xfrm>
                <a:off x="3201" y="312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01" name="Line 621"/>
              <p:cNvSpPr>
                <a:spLocks noChangeAspect="1" noChangeShapeType="1"/>
              </p:cNvSpPr>
              <p:nvPr/>
            </p:nvSpPr>
            <p:spPr bwMode="auto">
              <a:xfrm>
                <a:off x="3201" y="307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02" name="Line 622"/>
              <p:cNvSpPr>
                <a:spLocks noChangeAspect="1" noChangeShapeType="1"/>
              </p:cNvSpPr>
              <p:nvPr/>
            </p:nvSpPr>
            <p:spPr bwMode="auto">
              <a:xfrm>
                <a:off x="3201" y="314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03" name="Line 623"/>
              <p:cNvSpPr>
                <a:spLocks noChangeAspect="1" noChangeShapeType="1"/>
              </p:cNvSpPr>
              <p:nvPr/>
            </p:nvSpPr>
            <p:spPr bwMode="auto">
              <a:xfrm>
                <a:off x="3201" y="316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04" name="Line 624"/>
              <p:cNvSpPr>
                <a:spLocks noChangeAspect="1" noChangeShapeType="1"/>
              </p:cNvSpPr>
              <p:nvPr/>
            </p:nvSpPr>
            <p:spPr bwMode="auto">
              <a:xfrm>
                <a:off x="3201" y="32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05" name="Line 625"/>
              <p:cNvSpPr>
                <a:spLocks noChangeAspect="1" noChangeShapeType="1"/>
              </p:cNvSpPr>
              <p:nvPr/>
            </p:nvSpPr>
            <p:spPr bwMode="auto">
              <a:xfrm>
                <a:off x="3201" y="32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06" name="Line 626"/>
              <p:cNvSpPr>
                <a:spLocks noChangeAspect="1" noChangeShapeType="1"/>
              </p:cNvSpPr>
              <p:nvPr/>
            </p:nvSpPr>
            <p:spPr bwMode="auto">
              <a:xfrm>
                <a:off x="3201" y="319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07" name="Line 627"/>
              <p:cNvSpPr>
                <a:spLocks noChangeAspect="1" noChangeShapeType="1"/>
              </p:cNvSpPr>
              <p:nvPr/>
            </p:nvSpPr>
            <p:spPr bwMode="auto">
              <a:xfrm>
                <a:off x="3201" y="32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08" name="Line 628"/>
              <p:cNvSpPr>
                <a:spLocks noChangeAspect="1" noChangeShapeType="1"/>
              </p:cNvSpPr>
              <p:nvPr/>
            </p:nvSpPr>
            <p:spPr bwMode="auto">
              <a:xfrm>
                <a:off x="3201" y="32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09" name="Line 629"/>
              <p:cNvSpPr>
                <a:spLocks noChangeAspect="1" noChangeShapeType="1"/>
              </p:cNvSpPr>
              <p:nvPr/>
            </p:nvSpPr>
            <p:spPr bwMode="auto">
              <a:xfrm>
                <a:off x="3022" y="29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10" name="Line 630"/>
              <p:cNvSpPr>
                <a:spLocks noChangeAspect="1" noChangeShapeType="1"/>
              </p:cNvSpPr>
              <p:nvPr/>
            </p:nvSpPr>
            <p:spPr bwMode="auto">
              <a:xfrm>
                <a:off x="3022" y="30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11" name="Line 631"/>
              <p:cNvSpPr>
                <a:spLocks noChangeAspect="1" noChangeShapeType="1"/>
              </p:cNvSpPr>
              <p:nvPr/>
            </p:nvSpPr>
            <p:spPr bwMode="auto">
              <a:xfrm>
                <a:off x="3022" y="303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12" name="Line 632"/>
              <p:cNvSpPr>
                <a:spLocks noChangeAspect="1" noChangeShapeType="1"/>
              </p:cNvSpPr>
              <p:nvPr/>
            </p:nvSpPr>
            <p:spPr bwMode="auto">
              <a:xfrm>
                <a:off x="3022" y="308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13" name="Line 633"/>
              <p:cNvSpPr>
                <a:spLocks noChangeAspect="1" noChangeShapeType="1"/>
              </p:cNvSpPr>
              <p:nvPr/>
            </p:nvSpPr>
            <p:spPr bwMode="auto">
              <a:xfrm>
                <a:off x="3022" y="310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14" name="Line 634"/>
              <p:cNvSpPr>
                <a:spLocks noChangeAspect="1" noChangeShapeType="1"/>
              </p:cNvSpPr>
              <p:nvPr/>
            </p:nvSpPr>
            <p:spPr bwMode="auto">
              <a:xfrm>
                <a:off x="3022" y="305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15" name="Line 635"/>
              <p:cNvSpPr>
                <a:spLocks noChangeAspect="1" noChangeShapeType="1"/>
              </p:cNvSpPr>
              <p:nvPr/>
            </p:nvSpPr>
            <p:spPr bwMode="auto">
              <a:xfrm>
                <a:off x="3022" y="312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16" name="Line 636"/>
              <p:cNvSpPr>
                <a:spLocks noChangeAspect="1" noChangeShapeType="1"/>
              </p:cNvSpPr>
              <p:nvPr/>
            </p:nvSpPr>
            <p:spPr bwMode="auto">
              <a:xfrm>
                <a:off x="3022" y="315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17" name="Line 637"/>
              <p:cNvSpPr>
                <a:spLocks noChangeAspect="1" noChangeShapeType="1"/>
              </p:cNvSpPr>
              <p:nvPr/>
            </p:nvSpPr>
            <p:spPr bwMode="auto">
              <a:xfrm>
                <a:off x="3022" y="320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18" name="Line 638"/>
              <p:cNvSpPr>
                <a:spLocks noChangeAspect="1" noChangeShapeType="1"/>
              </p:cNvSpPr>
              <p:nvPr/>
            </p:nvSpPr>
            <p:spPr bwMode="auto">
              <a:xfrm>
                <a:off x="3022" y="322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19" name="Line 639"/>
              <p:cNvSpPr>
                <a:spLocks noChangeAspect="1" noChangeShapeType="1"/>
              </p:cNvSpPr>
              <p:nvPr/>
            </p:nvSpPr>
            <p:spPr bwMode="auto">
              <a:xfrm>
                <a:off x="3022" y="317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20" name="Line 640"/>
              <p:cNvSpPr>
                <a:spLocks noChangeAspect="1" noChangeShapeType="1"/>
              </p:cNvSpPr>
              <p:nvPr/>
            </p:nvSpPr>
            <p:spPr bwMode="auto">
              <a:xfrm>
                <a:off x="3022" y="324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21" name="Line 641"/>
              <p:cNvSpPr>
                <a:spLocks noChangeAspect="1" noChangeShapeType="1"/>
              </p:cNvSpPr>
              <p:nvPr/>
            </p:nvSpPr>
            <p:spPr bwMode="auto">
              <a:xfrm>
                <a:off x="3022" y="327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22" name="Line 642"/>
              <p:cNvSpPr>
                <a:spLocks noChangeAspect="1" noChangeShapeType="1"/>
              </p:cNvSpPr>
              <p:nvPr/>
            </p:nvSpPr>
            <p:spPr bwMode="auto">
              <a:xfrm>
                <a:off x="3022" y="329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23" name="Line 643"/>
              <p:cNvSpPr>
                <a:spLocks noChangeAspect="1" noChangeShapeType="1"/>
              </p:cNvSpPr>
              <p:nvPr/>
            </p:nvSpPr>
            <p:spPr bwMode="auto">
              <a:xfrm>
                <a:off x="2842" y="29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24" name="Line 644"/>
              <p:cNvSpPr>
                <a:spLocks noChangeAspect="1" noChangeShapeType="1"/>
              </p:cNvSpPr>
              <p:nvPr/>
            </p:nvSpPr>
            <p:spPr bwMode="auto">
              <a:xfrm>
                <a:off x="2842" y="30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25" name="Line 645"/>
              <p:cNvSpPr>
                <a:spLocks noChangeAspect="1" noChangeShapeType="1"/>
              </p:cNvSpPr>
              <p:nvPr/>
            </p:nvSpPr>
            <p:spPr bwMode="auto">
              <a:xfrm>
                <a:off x="2842" y="303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26" name="Line 646"/>
              <p:cNvSpPr>
                <a:spLocks noChangeAspect="1" noChangeShapeType="1"/>
              </p:cNvSpPr>
              <p:nvPr/>
            </p:nvSpPr>
            <p:spPr bwMode="auto">
              <a:xfrm>
                <a:off x="2842" y="308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27" name="Line 647"/>
              <p:cNvSpPr>
                <a:spLocks noChangeAspect="1" noChangeShapeType="1"/>
              </p:cNvSpPr>
              <p:nvPr/>
            </p:nvSpPr>
            <p:spPr bwMode="auto">
              <a:xfrm>
                <a:off x="2842" y="310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28" name="Line 648"/>
              <p:cNvSpPr>
                <a:spLocks noChangeAspect="1" noChangeShapeType="1"/>
              </p:cNvSpPr>
              <p:nvPr/>
            </p:nvSpPr>
            <p:spPr bwMode="auto">
              <a:xfrm>
                <a:off x="2842" y="305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29" name="Line 649"/>
              <p:cNvSpPr>
                <a:spLocks noChangeAspect="1" noChangeShapeType="1"/>
              </p:cNvSpPr>
              <p:nvPr/>
            </p:nvSpPr>
            <p:spPr bwMode="auto">
              <a:xfrm>
                <a:off x="2842" y="312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30" name="Line 650"/>
              <p:cNvSpPr>
                <a:spLocks noChangeAspect="1" noChangeShapeType="1"/>
              </p:cNvSpPr>
              <p:nvPr/>
            </p:nvSpPr>
            <p:spPr bwMode="auto">
              <a:xfrm>
                <a:off x="2842" y="315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31" name="Line 651"/>
              <p:cNvSpPr>
                <a:spLocks noChangeAspect="1" noChangeShapeType="1"/>
              </p:cNvSpPr>
              <p:nvPr/>
            </p:nvSpPr>
            <p:spPr bwMode="auto">
              <a:xfrm>
                <a:off x="2842" y="320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32" name="Line 652"/>
              <p:cNvSpPr>
                <a:spLocks noChangeAspect="1" noChangeShapeType="1"/>
              </p:cNvSpPr>
              <p:nvPr/>
            </p:nvSpPr>
            <p:spPr bwMode="auto">
              <a:xfrm>
                <a:off x="2842" y="322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33" name="Line 653"/>
              <p:cNvSpPr>
                <a:spLocks noChangeAspect="1" noChangeShapeType="1"/>
              </p:cNvSpPr>
              <p:nvPr/>
            </p:nvSpPr>
            <p:spPr bwMode="auto">
              <a:xfrm>
                <a:off x="2842" y="317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34" name="Line 654"/>
              <p:cNvSpPr>
                <a:spLocks noChangeAspect="1" noChangeShapeType="1"/>
              </p:cNvSpPr>
              <p:nvPr/>
            </p:nvSpPr>
            <p:spPr bwMode="auto">
              <a:xfrm>
                <a:off x="2842" y="324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35" name="Line 655"/>
              <p:cNvSpPr>
                <a:spLocks noChangeAspect="1" noChangeShapeType="1"/>
              </p:cNvSpPr>
              <p:nvPr/>
            </p:nvSpPr>
            <p:spPr bwMode="auto">
              <a:xfrm>
                <a:off x="2842" y="327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36" name="Line 656"/>
              <p:cNvSpPr>
                <a:spLocks noChangeAspect="1" noChangeShapeType="1"/>
              </p:cNvSpPr>
              <p:nvPr/>
            </p:nvSpPr>
            <p:spPr bwMode="auto">
              <a:xfrm>
                <a:off x="2842" y="329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37" name="Line 657"/>
              <p:cNvSpPr>
                <a:spLocks noChangeAspect="1" noChangeShapeType="1"/>
              </p:cNvSpPr>
              <p:nvPr/>
            </p:nvSpPr>
            <p:spPr bwMode="auto">
              <a:xfrm>
                <a:off x="2657" y="299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38" name="Line 658"/>
              <p:cNvSpPr>
                <a:spLocks noChangeAspect="1" noChangeShapeType="1"/>
              </p:cNvSpPr>
              <p:nvPr/>
            </p:nvSpPr>
            <p:spPr bwMode="auto">
              <a:xfrm>
                <a:off x="2657" y="301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39" name="Line 659"/>
              <p:cNvSpPr>
                <a:spLocks noChangeAspect="1" noChangeShapeType="1"/>
              </p:cNvSpPr>
              <p:nvPr/>
            </p:nvSpPr>
            <p:spPr bwMode="auto">
              <a:xfrm>
                <a:off x="2657" y="306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40" name="Line 660"/>
              <p:cNvSpPr>
                <a:spLocks noChangeAspect="1" noChangeShapeType="1"/>
              </p:cNvSpPr>
              <p:nvPr/>
            </p:nvSpPr>
            <p:spPr bwMode="auto">
              <a:xfrm>
                <a:off x="2657" y="308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41" name="Line 661"/>
              <p:cNvSpPr>
                <a:spLocks noChangeAspect="1" noChangeShapeType="1"/>
              </p:cNvSpPr>
              <p:nvPr/>
            </p:nvSpPr>
            <p:spPr bwMode="auto">
              <a:xfrm>
                <a:off x="2657" y="303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42" name="Line 662"/>
              <p:cNvSpPr>
                <a:spLocks noChangeAspect="1" noChangeShapeType="1"/>
              </p:cNvSpPr>
              <p:nvPr/>
            </p:nvSpPr>
            <p:spPr bwMode="auto">
              <a:xfrm>
                <a:off x="2657" y="311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43" name="Line 663"/>
              <p:cNvSpPr>
                <a:spLocks noChangeAspect="1" noChangeShapeType="1"/>
              </p:cNvSpPr>
              <p:nvPr/>
            </p:nvSpPr>
            <p:spPr bwMode="auto">
              <a:xfrm>
                <a:off x="2657" y="313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44" name="Line 664"/>
              <p:cNvSpPr>
                <a:spLocks noChangeAspect="1" noChangeShapeType="1"/>
              </p:cNvSpPr>
              <p:nvPr/>
            </p:nvSpPr>
            <p:spPr bwMode="auto">
              <a:xfrm>
                <a:off x="2657" y="318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45" name="Line 665"/>
              <p:cNvSpPr>
                <a:spLocks noChangeAspect="1" noChangeShapeType="1"/>
              </p:cNvSpPr>
              <p:nvPr/>
            </p:nvSpPr>
            <p:spPr bwMode="auto">
              <a:xfrm>
                <a:off x="2657" y="320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46" name="Line 666"/>
              <p:cNvSpPr>
                <a:spLocks noChangeAspect="1" noChangeShapeType="1"/>
              </p:cNvSpPr>
              <p:nvPr/>
            </p:nvSpPr>
            <p:spPr bwMode="auto">
              <a:xfrm>
                <a:off x="2657" y="315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47" name="Line 667"/>
              <p:cNvSpPr>
                <a:spLocks noChangeAspect="1" noChangeShapeType="1"/>
              </p:cNvSpPr>
              <p:nvPr/>
            </p:nvSpPr>
            <p:spPr bwMode="auto">
              <a:xfrm>
                <a:off x="2657" y="323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48" name="Line 668"/>
              <p:cNvSpPr>
                <a:spLocks noChangeAspect="1" noChangeShapeType="1"/>
              </p:cNvSpPr>
              <p:nvPr/>
            </p:nvSpPr>
            <p:spPr bwMode="auto">
              <a:xfrm>
                <a:off x="2657" y="325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49" name="Line 669"/>
              <p:cNvSpPr>
                <a:spLocks noChangeAspect="1" noChangeShapeType="1"/>
              </p:cNvSpPr>
              <p:nvPr/>
            </p:nvSpPr>
            <p:spPr bwMode="auto">
              <a:xfrm>
                <a:off x="2657" y="330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50" name="Line 670"/>
              <p:cNvSpPr>
                <a:spLocks noChangeAspect="1" noChangeShapeType="1"/>
              </p:cNvSpPr>
              <p:nvPr/>
            </p:nvSpPr>
            <p:spPr bwMode="auto">
              <a:xfrm>
                <a:off x="2657" y="327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51" name="Line 671"/>
              <p:cNvSpPr>
                <a:spLocks noChangeAspect="1" noChangeShapeType="1"/>
              </p:cNvSpPr>
              <p:nvPr/>
            </p:nvSpPr>
            <p:spPr bwMode="auto">
              <a:xfrm>
                <a:off x="2478" y="299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52" name="Line 672"/>
              <p:cNvSpPr>
                <a:spLocks noChangeAspect="1" noChangeShapeType="1"/>
              </p:cNvSpPr>
              <p:nvPr/>
            </p:nvSpPr>
            <p:spPr bwMode="auto">
              <a:xfrm>
                <a:off x="2478" y="301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53" name="Line 673"/>
              <p:cNvSpPr>
                <a:spLocks noChangeAspect="1" noChangeShapeType="1"/>
              </p:cNvSpPr>
              <p:nvPr/>
            </p:nvSpPr>
            <p:spPr bwMode="auto">
              <a:xfrm>
                <a:off x="2478" y="306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54" name="Line 674"/>
              <p:cNvSpPr>
                <a:spLocks noChangeAspect="1" noChangeShapeType="1"/>
              </p:cNvSpPr>
              <p:nvPr/>
            </p:nvSpPr>
            <p:spPr bwMode="auto">
              <a:xfrm>
                <a:off x="2478" y="308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55" name="Line 675"/>
              <p:cNvSpPr>
                <a:spLocks noChangeAspect="1" noChangeShapeType="1"/>
              </p:cNvSpPr>
              <p:nvPr/>
            </p:nvSpPr>
            <p:spPr bwMode="auto">
              <a:xfrm>
                <a:off x="2478" y="303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56" name="Line 676"/>
              <p:cNvSpPr>
                <a:spLocks noChangeAspect="1" noChangeShapeType="1"/>
              </p:cNvSpPr>
              <p:nvPr/>
            </p:nvSpPr>
            <p:spPr bwMode="auto">
              <a:xfrm>
                <a:off x="2478" y="311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57" name="Line 677"/>
              <p:cNvSpPr>
                <a:spLocks noChangeAspect="1" noChangeShapeType="1"/>
              </p:cNvSpPr>
              <p:nvPr/>
            </p:nvSpPr>
            <p:spPr bwMode="auto">
              <a:xfrm>
                <a:off x="2478" y="313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58" name="Line 678"/>
              <p:cNvSpPr>
                <a:spLocks noChangeAspect="1" noChangeShapeType="1"/>
              </p:cNvSpPr>
              <p:nvPr/>
            </p:nvSpPr>
            <p:spPr bwMode="auto">
              <a:xfrm>
                <a:off x="2478" y="318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59" name="Line 679"/>
              <p:cNvSpPr>
                <a:spLocks noChangeAspect="1" noChangeShapeType="1"/>
              </p:cNvSpPr>
              <p:nvPr/>
            </p:nvSpPr>
            <p:spPr bwMode="auto">
              <a:xfrm>
                <a:off x="2478" y="320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60" name="Line 680"/>
              <p:cNvSpPr>
                <a:spLocks noChangeAspect="1" noChangeShapeType="1"/>
              </p:cNvSpPr>
              <p:nvPr/>
            </p:nvSpPr>
            <p:spPr bwMode="auto">
              <a:xfrm>
                <a:off x="2478" y="315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61" name="Line 681"/>
              <p:cNvSpPr>
                <a:spLocks noChangeAspect="1" noChangeShapeType="1"/>
              </p:cNvSpPr>
              <p:nvPr/>
            </p:nvSpPr>
            <p:spPr bwMode="auto">
              <a:xfrm>
                <a:off x="2478" y="323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62" name="Line 682"/>
              <p:cNvSpPr>
                <a:spLocks noChangeAspect="1" noChangeShapeType="1"/>
              </p:cNvSpPr>
              <p:nvPr/>
            </p:nvSpPr>
            <p:spPr bwMode="auto">
              <a:xfrm>
                <a:off x="2478" y="325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63" name="Line 683"/>
              <p:cNvSpPr>
                <a:spLocks noChangeAspect="1" noChangeShapeType="1"/>
              </p:cNvSpPr>
              <p:nvPr/>
            </p:nvSpPr>
            <p:spPr bwMode="auto">
              <a:xfrm>
                <a:off x="2478" y="330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64" name="Line 684"/>
              <p:cNvSpPr>
                <a:spLocks noChangeAspect="1" noChangeShapeType="1"/>
              </p:cNvSpPr>
              <p:nvPr/>
            </p:nvSpPr>
            <p:spPr bwMode="auto">
              <a:xfrm>
                <a:off x="2478" y="327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65" name="Line 685"/>
              <p:cNvSpPr>
                <a:spLocks noChangeAspect="1" noChangeShapeType="1"/>
              </p:cNvSpPr>
              <p:nvPr/>
            </p:nvSpPr>
            <p:spPr bwMode="auto">
              <a:xfrm>
                <a:off x="2289" y="299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66" name="Line 686"/>
              <p:cNvSpPr>
                <a:spLocks noChangeAspect="1" noChangeShapeType="1"/>
              </p:cNvSpPr>
              <p:nvPr/>
            </p:nvSpPr>
            <p:spPr bwMode="auto">
              <a:xfrm>
                <a:off x="2289" y="30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67" name="Line 687"/>
              <p:cNvSpPr>
                <a:spLocks noChangeAspect="1" noChangeShapeType="1"/>
              </p:cNvSpPr>
              <p:nvPr/>
            </p:nvSpPr>
            <p:spPr bwMode="auto">
              <a:xfrm>
                <a:off x="2289" y="30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68" name="Line 688"/>
              <p:cNvSpPr>
                <a:spLocks noChangeAspect="1" noChangeShapeType="1"/>
              </p:cNvSpPr>
              <p:nvPr/>
            </p:nvSpPr>
            <p:spPr bwMode="auto">
              <a:xfrm>
                <a:off x="2289" y="30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69" name="Line 689"/>
              <p:cNvSpPr>
                <a:spLocks noChangeAspect="1" noChangeShapeType="1"/>
              </p:cNvSpPr>
              <p:nvPr/>
            </p:nvSpPr>
            <p:spPr bwMode="auto">
              <a:xfrm>
                <a:off x="2289" y="30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70" name="Line 690"/>
              <p:cNvSpPr>
                <a:spLocks noChangeAspect="1" noChangeShapeType="1"/>
              </p:cNvSpPr>
              <p:nvPr/>
            </p:nvSpPr>
            <p:spPr bwMode="auto">
              <a:xfrm>
                <a:off x="2289" y="311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71" name="Line 691"/>
              <p:cNvSpPr>
                <a:spLocks noChangeAspect="1" noChangeShapeType="1"/>
              </p:cNvSpPr>
              <p:nvPr/>
            </p:nvSpPr>
            <p:spPr bwMode="auto">
              <a:xfrm>
                <a:off x="2289" y="313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72" name="Line 692"/>
              <p:cNvSpPr>
                <a:spLocks noChangeAspect="1" noChangeShapeType="1"/>
              </p:cNvSpPr>
              <p:nvPr/>
            </p:nvSpPr>
            <p:spPr bwMode="auto">
              <a:xfrm>
                <a:off x="2289" y="31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73" name="Line 693"/>
              <p:cNvSpPr>
                <a:spLocks noChangeAspect="1" noChangeShapeType="1"/>
              </p:cNvSpPr>
              <p:nvPr/>
            </p:nvSpPr>
            <p:spPr bwMode="auto">
              <a:xfrm>
                <a:off x="2289" y="32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74" name="Line 694"/>
              <p:cNvSpPr>
                <a:spLocks noChangeAspect="1" noChangeShapeType="1"/>
              </p:cNvSpPr>
              <p:nvPr/>
            </p:nvSpPr>
            <p:spPr bwMode="auto">
              <a:xfrm>
                <a:off x="2289" y="31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75" name="Line 695"/>
              <p:cNvSpPr>
                <a:spLocks noChangeAspect="1" noChangeShapeType="1"/>
              </p:cNvSpPr>
              <p:nvPr/>
            </p:nvSpPr>
            <p:spPr bwMode="auto">
              <a:xfrm>
                <a:off x="2289" y="323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76" name="Line 696"/>
              <p:cNvSpPr>
                <a:spLocks noChangeAspect="1" noChangeShapeType="1"/>
              </p:cNvSpPr>
              <p:nvPr/>
            </p:nvSpPr>
            <p:spPr bwMode="auto">
              <a:xfrm>
                <a:off x="2289" y="325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77" name="Line 697"/>
              <p:cNvSpPr>
                <a:spLocks noChangeAspect="1" noChangeShapeType="1"/>
              </p:cNvSpPr>
              <p:nvPr/>
            </p:nvSpPr>
            <p:spPr bwMode="auto">
              <a:xfrm>
                <a:off x="2289" y="330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78" name="Line 698"/>
              <p:cNvSpPr>
                <a:spLocks noChangeAspect="1" noChangeShapeType="1"/>
              </p:cNvSpPr>
              <p:nvPr/>
            </p:nvSpPr>
            <p:spPr bwMode="auto">
              <a:xfrm>
                <a:off x="2289" y="328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79" name="Line 699"/>
              <p:cNvSpPr>
                <a:spLocks noChangeAspect="1" noChangeShapeType="1"/>
              </p:cNvSpPr>
              <p:nvPr/>
            </p:nvSpPr>
            <p:spPr bwMode="auto">
              <a:xfrm>
                <a:off x="2109" y="299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80" name="Line 700"/>
              <p:cNvSpPr>
                <a:spLocks noChangeAspect="1" noChangeShapeType="1"/>
              </p:cNvSpPr>
              <p:nvPr/>
            </p:nvSpPr>
            <p:spPr bwMode="auto">
              <a:xfrm>
                <a:off x="2109" y="301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81" name="Line 701"/>
              <p:cNvSpPr>
                <a:spLocks noChangeAspect="1" noChangeShapeType="1"/>
              </p:cNvSpPr>
              <p:nvPr/>
            </p:nvSpPr>
            <p:spPr bwMode="auto">
              <a:xfrm>
                <a:off x="2109" y="306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82" name="Line 702"/>
              <p:cNvSpPr>
                <a:spLocks noChangeAspect="1" noChangeShapeType="1"/>
              </p:cNvSpPr>
              <p:nvPr/>
            </p:nvSpPr>
            <p:spPr bwMode="auto">
              <a:xfrm>
                <a:off x="2109" y="308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83" name="Line 703"/>
              <p:cNvSpPr>
                <a:spLocks noChangeAspect="1" noChangeShapeType="1"/>
              </p:cNvSpPr>
              <p:nvPr/>
            </p:nvSpPr>
            <p:spPr bwMode="auto">
              <a:xfrm>
                <a:off x="2109" y="303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84" name="Line 704"/>
              <p:cNvSpPr>
                <a:spLocks noChangeAspect="1" noChangeShapeType="1"/>
              </p:cNvSpPr>
              <p:nvPr/>
            </p:nvSpPr>
            <p:spPr bwMode="auto">
              <a:xfrm>
                <a:off x="2109" y="311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85" name="Line 705"/>
              <p:cNvSpPr>
                <a:spLocks noChangeAspect="1" noChangeShapeType="1"/>
              </p:cNvSpPr>
              <p:nvPr/>
            </p:nvSpPr>
            <p:spPr bwMode="auto">
              <a:xfrm>
                <a:off x="2109" y="313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86" name="Line 706"/>
              <p:cNvSpPr>
                <a:spLocks noChangeAspect="1" noChangeShapeType="1"/>
              </p:cNvSpPr>
              <p:nvPr/>
            </p:nvSpPr>
            <p:spPr bwMode="auto">
              <a:xfrm>
                <a:off x="2109" y="318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87" name="Line 707"/>
              <p:cNvSpPr>
                <a:spLocks noChangeAspect="1" noChangeShapeType="1"/>
              </p:cNvSpPr>
              <p:nvPr/>
            </p:nvSpPr>
            <p:spPr bwMode="auto">
              <a:xfrm>
                <a:off x="2109" y="320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88" name="Line 708"/>
              <p:cNvSpPr>
                <a:spLocks noChangeAspect="1" noChangeShapeType="1"/>
              </p:cNvSpPr>
              <p:nvPr/>
            </p:nvSpPr>
            <p:spPr bwMode="auto">
              <a:xfrm>
                <a:off x="2109" y="315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89" name="Line 709"/>
              <p:cNvSpPr>
                <a:spLocks noChangeAspect="1" noChangeShapeType="1"/>
              </p:cNvSpPr>
              <p:nvPr/>
            </p:nvSpPr>
            <p:spPr bwMode="auto">
              <a:xfrm>
                <a:off x="2109" y="323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90" name="Line 710"/>
              <p:cNvSpPr>
                <a:spLocks noChangeAspect="1" noChangeShapeType="1"/>
              </p:cNvSpPr>
              <p:nvPr/>
            </p:nvSpPr>
            <p:spPr bwMode="auto">
              <a:xfrm>
                <a:off x="2109" y="325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91" name="Line 711"/>
              <p:cNvSpPr>
                <a:spLocks noChangeAspect="1" noChangeShapeType="1"/>
              </p:cNvSpPr>
              <p:nvPr/>
            </p:nvSpPr>
            <p:spPr bwMode="auto">
              <a:xfrm>
                <a:off x="2109" y="330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92" name="Line 712"/>
              <p:cNvSpPr>
                <a:spLocks noChangeAspect="1" noChangeShapeType="1"/>
              </p:cNvSpPr>
              <p:nvPr/>
            </p:nvSpPr>
            <p:spPr bwMode="auto">
              <a:xfrm>
                <a:off x="2109" y="327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93" name="Line 713"/>
              <p:cNvSpPr>
                <a:spLocks noChangeAspect="1" noChangeShapeType="1"/>
              </p:cNvSpPr>
              <p:nvPr/>
            </p:nvSpPr>
            <p:spPr bwMode="auto">
              <a:xfrm>
                <a:off x="1930" y="299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94" name="Line 714"/>
              <p:cNvSpPr>
                <a:spLocks noChangeAspect="1" noChangeShapeType="1"/>
              </p:cNvSpPr>
              <p:nvPr/>
            </p:nvSpPr>
            <p:spPr bwMode="auto">
              <a:xfrm>
                <a:off x="1930" y="301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95" name="Line 715"/>
              <p:cNvSpPr>
                <a:spLocks noChangeAspect="1" noChangeShapeType="1"/>
              </p:cNvSpPr>
              <p:nvPr/>
            </p:nvSpPr>
            <p:spPr bwMode="auto">
              <a:xfrm>
                <a:off x="1930" y="306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96" name="Line 716"/>
              <p:cNvSpPr>
                <a:spLocks noChangeAspect="1" noChangeShapeType="1"/>
              </p:cNvSpPr>
              <p:nvPr/>
            </p:nvSpPr>
            <p:spPr bwMode="auto">
              <a:xfrm>
                <a:off x="1930" y="308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97" name="Line 717"/>
              <p:cNvSpPr>
                <a:spLocks noChangeAspect="1" noChangeShapeType="1"/>
              </p:cNvSpPr>
              <p:nvPr/>
            </p:nvSpPr>
            <p:spPr bwMode="auto">
              <a:xfrm>
                <a:off x="1930" y="303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98" name="Line 718"/>
              <p:cNvSpPr>
                <a:spLocks noChangeAspect="1" noChangeShapeType="1"/>
              </p:cNvSpPr>
              <p:nvPr/>
            </p:nvSpPr>
            <p:spPr bwMode="auto">
              <a:xfrm>
                <a:off x="1930" y="311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099" name="Line 719"/>
              <p:cNvSpPr>
                <a:spLocks noChangeAspect="1" noChangeShapeType="1"/>
              </p:cNvSpPr>
              <p:nvPr/>
            </p:nvSpPr>
            <p:spPr bwMode="auto">
              <a:xfrm>
                <a:off x="1930" y="313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00" name="Line 720"/>
              <p:cNvSpPr>
                <a:spLocks noChangeAspect="1" noChangeShapeType="1"/>
              </p:cNvSpPr>
              <p:nvPr/>
            </p:nvSpPr>
            <p:spPr bwMode="auto">
              <a:xfrm>
                <a:off x="1930" y="318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01" name="Line 721"/>
              <p:cNvSpPr>
                <a:spLocks noChangeAspect="1" noChangeShapeType="1"/>
              </p:cNvSpPr>
              <p:nvPr/>
            </p:nvSpPr>
            <p:spPr bwMode="auto">
              <a:xfrm>
                <a:off x="1930" y="320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02" name="Line 722"/>
              <p:cNvSpPr>
                <a:spLocks noChangeAspect="1" noChangeShapeType="1"/>
              </p:cNvSpPr>
              <p:nvPr/>
            </p:nvSpPr>
            <p:spPr bwMode="auto">
              <a:xfrm>
                <a:off x="1930" y="315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03" name="Line 723"/>
              <p:cNvSpPr>
                <a:spLocks noChangeAspect="1" noChangeShapeType="1"/>
              </p:cNvSpPr>
              <p:nvPr/>
            </p:nvSpPr>
            <p:spPr bwMode="auto">
              <a:xfrm>
                <a:off x="1930" y="323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04" name="Line 724"/>
              <p:cNvSpPr>
                <a:spLocks noChangeAspect="1" noChangeShapeType="1"/>
              </p:cNvSpPr>
              <p:nvPr/>
            </p:nvSpPr>
            <p:spPr bwMode="auto">
              <a:xfrm>
                <a:off x="1930" y="325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05" name="Line 725"/>
              <p:cNvSpPr>
                <a:spLocks noChangeAspect="1" noChangeShapeType="1"/>
              </p:cNvSpPr>
              <p:nvPr/>
            </p:nvSpPr>
            <p:spPr bwMode="auto">
              <a:xfrm>
                <a:off x="1930" y="330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06" name="Line 726"/>
              <p:cNvSpPr>
                <a:spLocks noChangeAspect="1" noChangeShapeType="1"/>
              </p:cNvSpPr>
              <p:nvPr/>
            </p:nvSpPr>
            <p:spPr bwMode="auto">
              <a:xfrm>
                <a:off x="1930" y="327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07" name="Line 727"/>
              <p:cNvSpPr>
                <a:spLocks noChangeAspect="1" noChangeShapeType="1"/>
              </p:cNvSpPr>
              <p:nvPr/>
            </p:nvSpPr>
            <p:spPr bwMode="auto">
              <a:xfrm>
                <a:off x="1750" y="299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08" name="Line 728"/>
              <p:cNvSpPr>
                <a:spLocks noChangeAspect="1" noChangeShapeType="1"/>
              </p:cNvSpPr>
              <p:nvPr/>
            </p:nvSpPr>
            <p:spPr bwMode="auto">
              <a:xfrm>
                <a:off x="1750" y="301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09" name="Line 729"/>
              <p:cNvSpPr>
                <a:spLocks noChangeAspect="1" noChangeShapeType="1"/>
              </p:cNvSpPr>
              <p:nvPr/>
            </p:nvSpPr>
            <p:spPr bwMode="auto">
              <a:xfrm>
                <a:off x="1750" y="306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10" name="Line 730"/>
              <p:cNvSpPr>
                <a:spLocks noChangeAspect="1" noChangeShapeType="1"/>
              </p:cNvSpPr>
              <p:nvPr/>
            </p:nvSpPr>
            <p:spPr bwMode="auto">
              <a:xfrm>
                <a:off x="1750" y="309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11" name="Line 731"/>
              <p:cNvSpPr>
                <a:spLocks noChangeAspect="1" noChangeShapeType="1"/>
              </p:cNvSpPr>
              <p:nvPr/>
            </p:nvSpPr>
            <p:spPr bwMode="auto">
              <a:xfrm>
                <a:off x="1750" y="304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12" name="Line 732"/>
              <p:cNvSpPr>
                <a:spLocks noChangeAspect="1" noChangeShapeType="1"/>
              </p:cNvSpPr>
              <p:nvPr/>
            </p:nvSpPr>
            <p:spPr bwMode="auto">
              <a:xfrm>
                <a:off x="1750" y="311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13" name="Line 733"/>
              <p:cNvSpPr>
                <a:spLocks noChangeAspect="1" noChangeShapeType="1"/>
              </p:cNvSpPr>
              <p:nvPr/>
            </p:nvSpPr>
            <p:spPr bwMode="auto">
              <a:xfrm>
                <a:off x="1750" y="313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14" name="Line 734"/>
              <p:cNvSpPr>
                <a:spLocks noChangeAspect="1" noChangeShapeType="1"/>
              </p:cNvSpPr>
              <p:nvPr/>
            </p:nvSpPr>
            <p:spPr bwMode="auto">
              <a:xfrm>
                <a:off x="1750" y="318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15" name="Line 735"/>
              <p:cNvSpPr>
                <a:spLocks noChangeAspect="1" noChangeShapeType="1"/>
              </p:cNvSpPr>
              <p:nvPr/>
            </p:nvSpPr>
            <p:spPr bwMode="auto">
              <a:xfrm>
                <a:off x="1750" y="321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16" name="Line 736"/>
              <p:cNvSpPr>
                <a:spLocks noChangeAspect="1" noChangeShapeType="1"/>
              </p:cNvSpPr>
              <p:nvPr/>
            </p:nvSpPr>
            <p:spPr bwMode="auto">
              <a:xfrm>
                <a:off x="1750" y="316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17" name="Line 737"/>
              <p:cNvSpPr>
                <a:spLocks noChangeAspect="1" noChangeShapeType="1"/>
              </p:cNvSpPr>
              <p:nvPr/>
            </p:nvSpPr>
            <p:spPr bwMode="auto">
              <a:xfrm>
                <a:off x="1750" y="323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18" name="Line 738"/>
              <p:cNvSpPr>
                <a:spLocks noChangeAspect="1" noChangeShapeType="1"/>
              </p:cNvSpPr>
              <p:nvPr/>
            </p:nvSpPr>
            <p:spPr bwMode="auto">
              <a:xfrm>
                <a:off x="1750" y="325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19" name="Line 739"/>
              <p:cNvSpPr>
                <a:spLocks noChangeAspect="1" noChangeShapeType="1"/>
              </p:cNvSpPr>
              <p:nvPr/>
            </p:nvSpPr>
            <p:spPr bwMode="auto">
              <a:xfrm>
                <a:off x="1750" y="330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20" name="Line 740"/>
              <p:cNvSpPr>
                <a:spLocks noChangeAspect="1" noChangeShapeType="1"/>
              </p:cNvSpPr>
              <p:nvPr/>
            </p:nvSpPr>
            <p:spPr bwMode="auto">
              <a:xfrm>
                <a:off x="1750" y="328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21" name="Line 741"/>
              <p:cNvSpPr>
                <a:spLocks noChangeAspect="1" noChangeShapeType="1"/>
              </p:cNvSpPr>
              <p:nvPr/>
            </p:nvSpPr>
            <p:spPr bwMode="auto">
              <a:xfrm>
                <a:off x="1571" y="299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22" name="Line 742"/>
              <p:cNvSpPr>
                <a:spLocks noChangeAspect="1" noChangeShapeType="1"/>
              </p:cNvSpPr>
              <p:nvPr/>
            </p:nvSpPr>
            <p:spPr bwMode="auto">
              <a:xfrm>
                <a:off x="1571" y="304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23" name="Line 743"/>
              <p:cNvSpPr>
                <a:spLocks noChangeAspect="1" noChangeShapeType="1"/>
              </p:cNvSpPr>
              <p:nvPr/>
            </p:nvSpPr>
            <p:spPr bwMode="auto">
              <a:xfrm>
                <a:off x="1571" y="306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24" name="Line 744"/>
              <p:cNvSpPr>
                <a:spLocks noChangeAspect="1" noChangeShapeType="1"/>
              </p:cNvSpPr>
              <p:nvPr/>
            </p:nvSpPr>
            <p:spPr bwMode="auto">
              <a:xfrm>
                <a:off x="1571" y="302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25" name="Line 745"/>
              <p:cNvSpPr>
                <a:spLocks noChangeAspect="1" noChangeShapeType="1"/>
              </p:cNvSpPr>
              <p:nvPr/>
            </p:nvSpPr>
            <p:spPr bwMode="auto">
              <a:xfrm>
                <a:off x="1571" y="309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26" name="Line 746"/>
              <p:cNvSpPr>
                <a:spLocks noChangeAspect="1" noChangeShapeType="1"/>
              </p:cNvSpPr>
              <p:nvPr/>
            </p:nvSpPr>
            <p:spPr bwMode="auto">
              <a:xfrm>
                <a:off x="1571" y="31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27" name="Line 747"/>
              <p:cNvSpPr>
                <a:spLocks noChangeAspect="1" noChangeShapeType="1"/>
              </p:cNvSpPr>
              <p:nvPr/>
            </p:nvSpPr>
            <p:spPr bwMode="auto">
              <a:xfrm>
                <a:off x="1571" y="31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28" name="Line 748"/>
              <p:cNvSpPr>
                <a:spLocks noChangeAspect="1" noChangeShapeType="1"/>
              </p:cNvSpPr>
              <p:nvPr/>
            </p:nvSpPr>
            <p:spPr bwMode="auto">
              <a:xfrm>
                <a:off x="1571" y="31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29" name="Line 749"/>
              <p:cNvSpPr>
                <a:spLocks noChangeAspect="1" noChangeShapeType="1"/>
              </p:cNvSpPr>
              <p:nvPr/>
            </p:nvSpPr>
            <p:spPr bwMode="auto">
              <a:xfrm>
                <a:off x="1571" y="31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30" name="Line 750"/>
              <p:cNvSpPr>
                <a:spLocks noChangeAspect="1" noChangeShapeType="1"/>
              </p:cNvSpPr>
              <p:nvPr/>
            </p:nvSpPr>
            <p:spPr bwMode="auto">
              <a:xfrm>
                <a:off x="1571" y="321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31" name="Line 751"/>
              <p:cNvSpPr>
                <a:spLocks noChangeAspect="1" noChangeShapeType="1"/>
              </p:cNvSpPr>
              <p:nvPr/>
            </p:nvSpPr>
            <p:spPr bwMode="auto">
              <a:xfrm>
                <a:off x="1571" y="323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32" name="Line 752"/>
              <p:cNvSpPr>
                <a:spLocks noChangeAspect="1" noChangeShapeType="1"/>
              </p:cNvSpPr>
              <p:nvPr/>
            </p:nvSpPr>
            <p:spPr bwMode="auto">
              <a:xfrm>
                <a:off x="1571" y="32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33" name="Line 753"/>
              <p:cNvSpPr>
                <a:spLocks noChangeAspect="1" noChangeShapeType="1"/>
              </p:cNvSpPr>
              <p:nvPr/>
            </p:nvSpPr>
            <p:spPr bwMode="auto">
              <a:xfrm>
                <a:off x="1571" y="33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34" name="Line 754"/>
              <p:cNvSpPr>
                <a:spLocks noChangeAspect="1" noChangeShapeType="1"/>
              </p:cNvSpPr>
              <p:nvPr/>
            </p:nvSpPr>
            <p:spPr bwMode="auto">
              <a:xfrm>
                <a:off x="1571" y="32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35" name="Line 755"/>
              <p:cNvSpPr>
                <a:spLocks noChangeAspect="1" noChangeShapeType="1"/>
              </p:cNvSpPr>
              <p:nvPr/>
            </p:nvSpPr>
            <p:spPr bwMode="auto">
              <a:xfrm>
                <a:off x="1392" y="300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36" name="Line 756"/>
              <p:cNvSpPr>
                <a:spLocks noChangeAspect="1" noChangeShapeType="1"/>
              </p:cNvSpPr>
              <p:nvPr/>
            </p:nvSpPr>
            <p:spPr bwMode="auto">
              <a:xfrm>
                <a:off x="1392" y="304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37" name="Line 757"/>
              <p:cNvSpPr>
                <a:spLocks noChangeAspect="1" noChangeShapeType="1"/>
              </p:cNvSpPr>
              <p:nvPr/>
            </p:nvSpPr>
            <p:spPr bwMode="auto">
              <a:xfrm>
                <a:off x="1392" y="307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38" name="Line 758"/>
              <p:cNvSpPr>
                <a:spLocks noChangeAspect="1" noChangeShapeType="1"/>
              </p:cNvSpPr>
              <p:nvPr/>
            </p:nvSpPr>
            <p:spPr bwMode="auto">
              <a:xfrm>
                <a:off x="1392" y="302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39" name="Line 759"/>
              <p:cNvSpPr>
                <a:spLocks noChangeAspect="1" noChangeShapeType="1"/>
              </p:cNvSpPr>
              <p:nvPr/>
            </p:nvSpPr>
            <p:spPr bwMode="auto">
              <a:xfrm>
                <a:off x="1392" y="309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40" name="Line 760"/>
              <p:cNvSpPr>
                <a:spLocks noChangeAspect="1" noChangeShapeType="1"/>
              </p:cNvSpPr>
              <p:nvPr/>
            </p:nvSpPr>
            <p:spPr bwMode="auto">
              <a:xfrm>
                <a:off x="1392" y="312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41" name="Line 761"/>
              <p:cNvSpPr>
                <a:spLocks noChangeAspect="1" noChangeShapeType="1"/>
              </p:cNvSpPr>
              <p:nvPr/>
            </p:nvSpPr>
            <p:spPr bwMode="auto">
              <a:xfrm>
                <a:off x="1392" y="316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42" name="Line 762"/>
              <p:cNvSpPr>
                <a:spLocks noChangeAspect="1" noChangeShapeType="1"/>
              </p:cNvSpPr>
              <p:nvPr/>
            </p:nvSpPr>
            <p:spPr bwMode="auto">
              <a:xfrm>
                <a:off x="1392" y="319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43" name="Line 763"/>
              <p:cNvSpPr>
                <a:spLocks noChangeAspect="1" noChangeShapeType="1"/>
              </p:cNvSpPr>
              <p:nvPr/>
            </p:nvSpPr>
            <p:spPr bwMode="auto">
              <a:xfrm>
                <a:off x="1392" y="314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44" name="Line 764"/>
              <p:cNvSpPr>
                <a:spLocks noChangeAspect="1" noChangeShapeType="1"/>
              </p:cNvSpPr>
              <p:nvPr/>
            </p:nvSpPr>
            <p:spPr bwMode="auto">
              <a:xfrm>
                <a:off x="1392" y="32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45" name="Line 765"/>
              <p:cNvSpPr>
                <a:spLocks noChangeAspect="1" noChangeShapeType="1"/>
              </p:cNvSpPr>
              <p:nvPr/>
            </p:nvSpPr>
            <p:spPr bwMode="auto">
              <a:xfrm>
                <a:off x="1392" y="32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46" name="Line 766"/>
              <p:cNvSpPr>
                <a:spLocks noChangeAspect="1" noChangeShapeType="1"/>
              </p:cNvSpPr>
              <p:nvPr/>
            </p:nvSpPr>
            <p:spPr bwMode="auto">
              <a:xfrm>
                <a:off x="1392" y="32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47" name="Line 767"/>
              <p:cNvSpPr>
                <a:spLocks noChangeAspect="1" noChangeShapeType="1"/>
              </p:cNvSpPr>
              <p:nvPr/>
            </p:nvSpPr>
            <p:spPr bwMode="auto">
              <a:xfrm>
                <a:off x="1392" y="331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48" name="Line 768"/>
              <p:cNvSpPr>
                <a:spLocks noChangeAspect="1" noChangeShapeType="1"/>
              </p:cNvSpPr>
              <p:nvPr/>
            </p:nvSpPr>
            <p:spPr bwMode="auto">
              <a:xfrm>
                <a:off x="1392" y="32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49" name="Line 769"/>
              <p:cNvSpPr>
                <a:spLocks noChangeAspect="1" noChangeShapeType="1"/>
              </p:cNvSpPr>
              <p:nvPr/>
            </p:nvSpPr>
            <p:spPr bwMode="auto">
              <a:xfrm>
                <a:off x="1245" y="299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50" name="Line 770"/>
              <p:cNvSpPr>
                <a:spLocks noChangeAspect="1" noChangeShapeType="1"/>
              </p:cNvSpPr>
              <p:nvPr/>
            </p:nvSpPr>
            <p:spPr bwMode="auto">
              <a:xfrm>
                <a:off x="1245" y="302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51" name="Line 771"/>
              <p:cNvSpPr>
                <a:spLocks noChangeAspect="1" noChangeShapeType="1"/>
              </p:cNvSpPr>
              <p:nvPr/>
            </p:nvSpPr>
            <p:spPr bwMode="auto">
              <a:xfrm>
                <a:off x="1245" y="304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52" name="Line 772"/>
              <p:cNvSpPr>
                <a:spLocks noChangeAspect="1" noChangeShapeType="1"/>
              </p:cNvSpPr>
              <p:nvPr/>
            </p:nvSpPr>
            <p:spPr bwMode="auto">
              <a:xfrm>
                <a:off x="1245" y="309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53" name="Line 773"/>
              <p:cNvSpPr>
                <a:spLocks noChangeAspect="1" noChangeShapeType="1"/>
              </p:cNvSpPr>
              <p:nvPr/>
            </p:nvSpPr>
            <p:spPr bwMode="auto">
              <a:xfrm>
                <a:off x="1245" y="31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54" name="Line 774"/>
              <p:cNvSpPr>
                <a:spLocks noChangeAspect="1" noChangeShapeType="1"/>
              </p:cNvSpPr>
              <p:nvPr/>
            </p:nvSpPr>
            <p:spPr bwMode="auto">
              <a:xfrm>
                <a:off x="1245" y="306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55" name="Line 775"/>
              <p:cNvSpPr>
                <a:spLocks noChangeAspect="1" noChangeShapeType="1"/>
              </p:cNvSpPr>
              <p:nvPr/>
            </p:nvSpPr>
            <p:spPr bwMode="auto">
              <a:xfrm>
                <a:off x="1245" y="31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56" name="Line 776"/>
              <p:cNvSpPr>
                <a:spLocks noChangeAspect="1" noChangeShapeType="1"/>
              </p:cNvSpPr>
              <p:nvPr/>
            </p:nvSpPr>
            <p:spPr bwMode="auto">
              <a:xfrm>
                <a:off x="1245" y="31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57" name="Line 777"/>
              <p:cNvSpPr>
                <a:spLocks noChangeAspect="1" noChangeShapeType="1"/>
              </p:cNvSpPr>
              <p:nvPr/>
            </p:nvSpPr>
            <p:spPr bwMode="auto">
              <a:xfrm>
                <a:off x="1245" y="321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58" name="Line 778"/>
              <p:cNvSpPr>
                <a:spLocks noChangeAspect="1" noChangeShapeType="1"/>
              </p:cNvSpPr>
              <p:nvPr/>
            </p:nvSpPr>
            <p:spPr bwMode="auto">
              <a:xfrm>
                <a:off x="1245" y="323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59" name="Line 779"/>
              <p:cNvSpPr>
                <a:spLocks noChangeAspect="1" noChangeShapeType="1"/>
              </p:cNvSpPr>
              <p:nvPr/>
            </p:nvSpPr>
            <p:spPr bwMode="auto">
              <a:xfrm>
                <a:off x="1245" y="31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60" name="Line 780"/>
              <p:cNvSpPr>
                <a:spLocks noChangeAspect="1" noChangeShapeType="1"/>
              </p:cNvSpPr>
              <p:nvPr/>
            </p:nvSpPr>
            <p:spPr bwMode="auto">
              <a:xfrm>
                <a:off x="1245" y="32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61" name="Line 781"/>
              <p:cNvSpPr>
                <a:spLocks noChangeAspect="1" noChangeShapeType="1"/>
              </p:cNvSpPr>
              <p:nvPr/>
            </p:nvSpPr>
            <p:spPr bwMode="auto">
              <a:xfrm>
                <a:off x="1245" y="32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1162" name="Line 782"/>
              <p:cNvSpPr>
                <a:spLocks noChangeAspect="1" noChangeShapeType="1"/>
              </p:cNvSpPr>
              <p:nvPr/>
            </p:nvSpPr>
            <p:spPr bwMode="auto">
              <a:xfrm>
                <a:off x="1245" y="33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19901" name="Oval 1094"/>
            <p:cNvSpPr>
              <a:spLocks noChangeAspect="1" noChangeArrowheads="1"/>
            </p:cNvSpPr>
            <p:nvPr/>
          </p:nvSpPr>
          <p:spPr bwMode="auto">
            <a:xfrm>
              <a:off x="1536" y="2976"/>
              <a:ext cx="432" cy="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b-NO" altLang="nb-NO"/>
            </a:p>
          </p:txBody>
        </p:sp>
        <p:sp>
          <p:nvSpPr>
            <p:cNvPr id="19902" name="Oval 1095"/>
            <p:cNvSpPr>
              <a:spLocks noChangeAspect="1" noChangeArrowheads="1"/>
            </p:cNvSpPr>
            <p:nvPr/>
          </p:nvSpPr>
          <p:spPr bwMode="auto">
            <a:xfrm>
              <a:off x="2160" y="2568"/>
              <a:ext cx="432" cy="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b-NO" altLang="nb-NO"/>
            </a:p>
          </p:txBody>
        </p:sp>
        <p:grpSp>
          <p:nvGrpSpPr>
            <p:cNvPr id="19903" name="Group 1096"/>
            <p:cNvGrpSpPr>
              <a:grpSpLocks noChangeAspect="1"/>
            </p:cNvGrpSpPr>
            <p:nvPr/>
          </p:nvGrpSpPr>
          <p:grpSpPr bwMode="auto">
            <a:xfrm>
              <a:off x="1241" y="2124"/>
              <a:ext cx="2206" cy="446"/>
              <a:chOff x="1241" y="2124"/>
              <a:chExt cx="2206" cy="446"/>
            </a:xfrm>
          </p:grpSpPr>
          <p:sp>
            <p:nvSpPr>
              <p:cNvPr id="20751" name="Line 786"/>
              <p:cNvSpPr>
                <a:spLocks noChangeAspect="1" noChangeShapeType="1"/>
              </p:cNvSpPr>
              <p:nvPr/>
            </p:nvSpPr>
            <p:spPr bwMode="auto">
              <a:xfrm>
                <a:off x="3378" y="212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52" name="Line 787"/>
              <p:cNvSpPr>
                <a:spLocks noChangeAspect="1" noChangeShapeType="1"/>
              </p:cNvSpPr>
              <p:nvPr/>
            </p:nvSpPr>
            <p:spPr bwMode="auto">
              <a:xfrm>
                <a:off x="3378" y="215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53" name="Line 788"/>
              <p:cNvSpPr>
                <a:spLocks noChangeAspect="1" noChangeShapeType="1"/>
              </p:cNvSpPr>
              <p:nvPr/>
            </p:nvSpPr>
            <p:spPr bwMode="auto">
              <a:xfrm>
                <a:off x="3198" y="212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54" name="Line 789"/>
              <p:cNvSpPr>
                <a:spLocks noChangeAspect="1" noChangeShapeType="1"/>
              </p:cNvSpPr>
              <p:nvPr/>
            </p:nvSpPr>
            <p:spPr bwMode="auto">
              <a:xfrm>
                <a:off x="3198" y="214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55" name="Line 790"/>
              <p:cNvSpPr>
                <a:spLocks noChangeAspect="1" noChangeShapeType="1"/>
              </p:cNvSpPr>
              <p:nvPr/>
            </p:nvSpPr>
            <p:spPr bwMode="auto">
              <a:xfrm>
                <a:off x="3198" y="217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56" name="Line 791"/>
              <p:cNvSpPr>
                <a:spLocks noChangeAspect="1" noChangeShapeType="1"/>
              </p:cNvSpPr>
              <p:nvPr/>
            </p:nvSpPr>
            <p:spPr bwMode="auto">
              <a:xfrm>
                <a:off x="3019" y="213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57" name="Line 792"/>
              <p:cNvSpPr>
                <a:spLocks noChangeAspect="1" noChangeShapeType="1"/>
              </p:cNvSpPr>
              <p:nvPr/>
            </p:nvSpPr>
            <p:spPr bwMode="auto">
              <a:xfrm>
                <a:off x="3019" y="215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58" name="Line 793"/>
              <p:cNvSpPr>
                <a:spLocks noChangeAspect="1" noChangeShapeType="1"/>
              </p:cNvSpPr>
              <p:nvPr/>
            </p:nvSpPr>
            <p:spPr bwMode="auto">
              <a:xfrm>
                <a:off x="3019" y="218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59" name="Line 794"/>
              <p:cNvSpPr>
                <a:spLocks noChangeAspect="1" noChangeShapeType="1"/>
              </p:cNvSpPr>
              <p:nvPr/>
            </p:nvSpPr>
            <p:spPr bwMode="auto">
              <a:xfrm>
                <a:off x="3019" y="222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60" name="Line 795"/>
              <p:cNvSpPr>
                <a:spLocks noChangeAspect="1" noChangeShapeType="1"/>
              </p:cNvSpPr>
              <p:nvPr/>
            </p:nvSpPr>
            <p:spPr bwMode="auto">
              <a:xfrm>
                <a:off x="3019" y="220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61" name="Line 796"/>
              <p:cNvSpPr>
                <a:spLocks noChangeAspect="1" noChangeShapeType="1"/>
              </p:cNvSpPr>
              <p:nvPr/>
            </p:nvSpPr>
            <p:spPr bwMode="auto">
              <a:xfrm>
                <a:off x="2839" y="213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62" name="Line 797"/>
              <p:cNvSpPr>
                <a:spLocks noChangeAspect="1" noChangeShapeType="1"/>
              </p:cNvSpPr>
              <p:nvPr/>
            </p:nvSpPr>
            <p:spPr bwMode="auto">
              <a:xfrm>
                <a:off x="2839" y="215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63" name="Line 798"/>
              <p:cNvSpPr>
                <a:spLocks noChangeAspect="1" noChangeShapeType="1"/>
              </p:cNvSpPr>
              <p:nvPr/>
            </p:nvSpPr>
            <p:spPr bwMode="auto">
              <a:xfrm>
                <a:off x="2839" y="218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64" name="Line 799"/>
              <p:cNvSpPr>
                <a:spLocks noChangeAspect="1" noChangeShapeType="1"/>
              </p:cNvSpPr>
              <p:nvPr/>
            </p:nvSpPr>
            <p:spPr bwMode="auto">
              <a:xfrm>
                <a:off x="2839" y="222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65" name="Line 800"/>
              <p:cNvSpPr>
                <a:spLocks noChangeAspect="1" noChangeShapeType="1"/>
              </p:cNvSpPr>
              <p:nvPr/>
            </p:nvSpPr>
            <p:spPr bwMode="auto">
              <a:xfrm>
                <a:off x="2839" y="225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66" name="Line 801"/>
              <p:cNvSpPr>
                <a:spLocks noChangeAspect="1" noChangeShapeType="1"/>
              </p:cNvSpPr>
              <p:nvPr/>
            </p:nvSpPr>
            <p:spPr bwMode="auto">
              <a:xfrm>
                <a:off x="2839" y="220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67" name="Line 802"/>
              <p:cNvSpPr>
                <a:spLocks noChangeAspect="1" noChangeShapeType="1"/>
              </p:cNvSpPr>
              <p:nvPr/>
            </p:nvSpPr>
            <p:spPr bwMode="auto">
              <a:xfrm>
                <a:off x="2839" y="227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68" name="Line 803"/>
              <p:cNvSpPr>
                <a:spLocks noChangeAspect="1" noChangeShapeType="1"/>
              </p:cNvSpPr>
              <p:nvPr/>
            </p:nvSpPr>
            <p:spPr bwMode="auto">
              <a:xfrm>
                <a:off x="2654" y="213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69" name="Line 804"/>
              <p:cNvSpPr>
                <a:spLocks noChangeAspect="1" noChangeShapeType="1"/>
              </p:cNvSpPr>
              <p:nvPr/>
            </p:nvSpPr>
            <p:spPr bwMode="auto">
              <a:xfrm>
                <a:off x="2654" y="216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70" name="Line 805"/>
              <p:cNvSpPr>
                <a:spLocks noChangeAspect="1" noChangeShapeType="1"/>
              </p:cNvSpPr>
              <p:nvPr/>
            </p:nvSpPr>
            <p:spPr bwMode="auto">
              <a:xfrm>
                <a:off x="2654" y="221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71" name="Line 806"/>
              <p:cNvSpPr>
                <a:spLocks noChangeAspect="1" noChangeShapeType="1"/>
              </p:cNvSpPr>
              <p:nvPr/>
            </p:nvSpPr>
            <p:spPr bwMode="auto">
              <a:xfrm>
                <a:off x="2654" y="223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72" name="Line 807"/>
              <p:cNvSpPr>
                <a:spLocks noChangeAspect="1" noChangeShapeType="1"/>
              </p:cNvSpPr>
              <p:nvPr/>
            </p:nvSpPr>
            <p:spPr bwMode="auto">
              <a:xfrm>
                <a:off x="2654" y="218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73" name="Line 808"/>
              <p:cNvSpPr>
                <a:spLocks noChangeAspect="1" noChangeShapeType="1"/>
              </p:cNvSpPr>
              <p:nvPr/>
            </p:nvSpPr>
            <p:spPr bwMode="auto">
              <a:xfrm>
                <a:off x="2654" y="225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74" name="Line 809"/>
              <p:cNvSpPr>
                <a:spLocks noChangeAspect="1" noChangeShapeType="1"/>
              </p:cNvSpPr>
              <p:nvPr/>
            </p:nvSpPr>
            <p:spPr bwMode="auto">
              <a:xfrm>
                <a:off x="2654" y="228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75" name="Line 810"/>
              <p:cNvSpPr>
                <a:spLocks noChangeAspect="1" noChangeShapeType="1"/>
              </p:cNvSpPr>
              <p:nvPr/>
            </p:nvSpPr>
            <p:spPr bwMode="auto">
              <a:xfrm>
                <a:off x="2654" y="233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76" name="Line 811"/>
              <p:cNvSpPr>
                <a:spLocks noChangeAspect="1" noChangeShapeType="1"/>
              </p:cNvSpPr>
              <p:nvPr/>
            </p:nvSpPr>
            <p:spPr bwMode="auto">
              <a:xfrm>
                <a:off x="2654" y="230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77" name="Line 812"/>
              <p:cNvSpPr>
                <a:spLocks noChangeAspect="1" noChangeShapeType="1"/>
              </p:cNvSpPr>
              <p:nvPr/>
            </p:nvSpPr>
            <p:spPr bwMode="auto">
              <a:xfrm>
                <a:off x="2475" y="213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78" name="Line 813"/>
              <p:cNvSpPr>
                <a:spLocks noChangeAspect="1" noChangeShapeType="1"/>
              </p:cNvSpPr>
              <p:nvPr/>
            </p:nvSpPr>
            <p:spPr bwMode="auto">
              <a:xfrm>
                <a:off x="2475" y="216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79" name="Line 814"/>
              <p:cNvSpPr>
                <a:spLocks noChangeAspect="1" noChangeShapeType="1"/>
              </p:cNvSpPr>
              <p:nvPr/>
            </p:nvSpPr>
            <p:spPr bwMode="auto">
              <a:xfrm>
                <a:off x="2475" y="221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80" name="Line 815"/>
              <p:cNvSpPr>
                <a:spLocks noChangeAspect="1" noChangeShapeType="1"/>
              </p:cNvSpPr>
              <p:nvPr/>
            </p:nvSpPr>
            <p:spPr bwMode="auto">
              <a:xfrm>
                <a:off x="2475" y="223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81" name="Line 816"/>
              <p:cNvSpPr>
                <a:spLocks noChangeAspect="1" noChangeShapeType="1"/>
              </p:cNvSpPr>
              <p:nvPr/>
            </p:nvSpPr>
            <p:spPr bwMode="auto">
              <a:xfrm>
                <a:off x="2475" y="218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82" name="Line 817"/>
              <p:cNvSpPr>
                <a:spLocks noChangeAspect="1" noChangeShapeType="1"/>
              </p:cNvSpPr>
              <p:nvPr/>
            </p:nvSpPr>
            <p:spPr bwMode="auto">
              <a:xfrm>
                <a:off x="2475" y="225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83" name="Line 818"/>
              <p:cNvSpPr>
                <a:spLocks noChangeAspect="1" noChangeShapeType="1"/>
              </p:cNvSpPr>
              <p:nvPr/>
            </p:nvSpPr>
            <p:spPr bwMode="auto">
              <a:xfrm>
                <a:off x="2475" y="228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84" name="Line 819"/>
              <p:cNvSpPr>
                <a:spLocks noChangeAspect="1" noChangeShapeType="1"/>
              </p:cNvSpPr>
              <p:nvPr/>
            </p:nvSpPr>
            <p:spPr bwMode="auto">
              <a:xfrm>
                <a:off x="2475" y="233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85" name="Line 820"/>
              <p:cNvSpPr>
                <a:spLocks noChangeAspect="1" noChangeShapeType="1"/>
              </p:cNvSpPr>
              <p:nvPr/>
            </p:nvSpPr>
            <p:spPr bwMode="auto">
              <a:xfrm>
                <a:off x="2475" y="235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86" name="Line 821"/>
              <p:cNvSpPr>
                <a:spLocks noChangeAspect="1" noChangeShapeType="1"/>
              </p:cNvSpPr>
              <p:nvPr/>
            </p:nvSpPr>
            <p:spPr bwMode="auto">
              <a:xfrm>
                <a:off x="2475" y="230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87" name="Line 822"/>
              <p:cNvSpPr>
                <a:spLocks noChangeAspect="1" noChangeShapeType="1"/>
              </p:cNvSpPr>
              <p:nvPr/>
            </p:nvSpPr>
            <p:spPr bwMode="auto">
              <a:xfrm>
                <a:off x="2475" y="237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88" name="Line 823"/>
              <p:cNvSpPr>
                <a:spLocks noChangeAspect="1" noChangeShapeType="1"/>
              </p:cNvSpPr>
              <p:nvPr/>
            </p:nvSpPr>
            <p:spPr bwMode="auto">
              <a:xfrm>
                <a:off x="2286" y="21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89" name="Line 824"/>
              <p:cNvSpPr>
                <a:spLocks noChangeAspect="1" noChangeShapeType="1"/>
              </p:cNvSpPr>
              <p:nvPr/>
            </p:nvSpPr>
            <p:spPr bwMode="auto">
              <a:xfrm>
                <a:off x="2286" y="21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90" name="Line 825"/>
              <p:cNvSpPr>
                <a:spLocks noChangeAspect="1" noChangeShapeType="1"/>
              </p:cNvSpPr>
              <p:nvPr/>
            </p:nvSpPr>
            <p:spPr bwMode="auto">
              <a:xfrm>
                <a:off x="2286" y="221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91" name="Line 826"/>
              <p:cNvSpPr>
                <a:spLocks noChangeAspect="1" noChangeShapeType="1"/>
              </p:cNvSpPr>
              <p:nvPr/>
            </p:nvSpPr>
            <p:spPr bwMode="auto">
              <a:xfrm>
                <a:off x="2286" y="223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92" name="Line 827"/>
              <p:cNvSpPr>
                <a:spLocks noChangeAspect="1" noChangeShapeType="1"/>
              </p:cNvSpPr>
              <p:nvPr/>
            </p:nvSpPr>
            <p:spPr bwMode="auto">
              <a:xfrm>
                <a:off x="2286" y="21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93" name="Line 828"/>
              <p:cNvSpPr>
                <a:spLocks noChangeAspect="1" noChangeShapeType="1"/>
              </p:cNvSpPr>
              <p:nvPr/>
            </p:nvSpPr>
            <p:spPr bwMode="auto">
              <a:xfrm>
                <a:off x="2286" y="22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94" name="Line 829"/>
              <p:cNvSpPr>
                <a:spLocks noChangeAspect="1" noChangeShapeType="1"/>
              </p:cNvSpPr>
              <p:nvPr/>
            </p:nvSpPr>
            <p:spPr bwMode="auto">
              <a:xfrm>
                <a:off x="2286" y="22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95" name="Line 830"/>
              <p:cNvSpPr>
                <a:spLocks noChangeAspect="1" noChangeShapeType="1"/>
              </p:cNvSpPr>
              <p:nvPr/>
            </p:nvSpPr>
            <p:spPr bwMode="auto">
              <a:xfrm>
                <a:off x="2286" y="233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96" name="Line 831"/>
              <p:cNvSpPr>
                <a:spLocks noChangeAspect="1" noChangeShapeType="1"/>
              </p:cNvSpPr>
              <p:nvPr/>
            </p:nvSpPr>
            <p:spPr bwMode="auto">
              <a:xfrm>
                <a:off x="2286" y="235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97" name="Line 832"/>
              <p:cNvSpPr>
                <a:spLocks noChangeAspect="1" noChangeShapeType="1"/>
              </p:cNvSpPr>
              <p:nvPr/>
            </p:nvSpPr>
            <p:spPr bwMode="auto">
              <a:xfrm>
                <a:off x="2286" y="23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98" name="Line 833"/>
              <p:cNvSpPr>
                <a:spLocks noChangeAspect="1" noChangeShapeType="1"/>
              </p:cNvSpPr>
              <p:nvPr/>
            </p:nvSpPr>
            <p:spPr bwMode="auto">
              <a:xfrm>
                <a:off x="2286" y="238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99" name="Line 834"/>
              <p:cNvSpPr>
                <a:spLocks noChangeAspect="1" noChangeShapeType="1"/>
              </p:cNvSpPr>
              <p:nvPr/>
            </p:nvSpPr>
            <p:spPr bwMode="auto">
              <a:xfrm>
                <a:off x="2286" y="240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00" name="Line 835"/>
              <p:cNvSpPr>
                <a:spLocks noChangeAspect="1" noChangeShapeType="1"/>
              </p:cNvSpPr>
              <p:nvPr/>
            </p:nvSpPr>
            <p:spPr bwMode="auto">
              <a:xfrm>
                <a:off x="2286" y="242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01" name="Line 836"/>
              <p:cNvSpPr>
                <a:spLocks noChangeAspect="1" noChangeShapeType="1"/>
              </p:cNvSpPr>
              <p:nvPr/>
            </p:nvSpPr>
            <p:spPr bwMode="auto">
              <a:xfrm>
                <a:off x="2106" y="215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02" name="Line 837"/>
              <p:cNvSpPr>
                <a:spLocks noChangeAspect="1" noChangeShapeType="1"/>
              </p:cNvSpPr>
              <p:nvPr/>
            </p:nvSpPr>
            <p:spPr bwMode="auto">
              <a:xfrm>
                <a:off x="2106" y="220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03" name="Line 838"/>
              <p:cNvSpPr>
                <a:spLocks noChangeAspect="1" noChangeShapeType="1"/>
              </p:cNvSpPr>
              <p:nvPr/>
            </p:nvSpPr>
            <p:spPr bwMode="auto">
              <a:xfrm>
                <a:off x="2106" y="222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04" name="Line 839"/>
              <p:cNvSpPr>
                <a:spLocks noChangeAspect="1" noChangeShapeType="1"/>
              </p:cNvSpPr>
              <p:nvPr/>
            </p:nvSpPr>
            <p:spPr bwMode="auto">
              <a:xfrm>
                <a:off x="2106" y="217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05" name="Line 840"/>
              <p:cNvSpPr>
                <a:spLocks noChangeAspect="1" noChangeShapeType="1"/>
              </p:cNvSpPr>
              <p:nvPr/>
            </p:nvSpPr>
            <p:spPr bwMode="auto">
              <a:xfrm>
                <a:off x="2106" y="225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06" name="Line 841"/>
              <p:cNvSpPr>
                <a:spLocks noChangeAspect="1" noChangeShapeType="1"/>
              </p:cNvSpPr>
              <p:nvPr/>
            </p:nvSpPr>
            <p:spPr bwMode="auto">
              <a:xfrm>
                <a:off x="2106" y="227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07" name="Line 842"/>
              <p:cNvSpPr>
                <a:spLocks noChangeAspect="1" noChangeShapeType="1"/>
              </p:cNvSpPr>
              <p:nvPr/>
            </p:nvSpPr>
            <p:spPr bwMode="auto">
              <a:xfrm>
                <a:off x="2106" y="232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08" name="Line 843"/>
              <p:cNvSpPr>
                <a:spLocks noChangeAspect="1" noChangeShapeType="1"/>
              </p:cNvSpPr>
              <p:nvPr/>
            </p:nvSpPr>
            <p:spPr bwMode="auto">
              <a:xfrm>
                <a:off x="2106" y="234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09" name="Line 844"/>
              <p:cNvSpPr>
                <a:spLocks noChangeAspect="1" noChangeShapeType="1"/>
              </p:cNvSpPr>
              <p:nvPr/>
            </p:nvSpPr>
            <p:spPr bwMode="auto">
              <a:xfrm>
                <a:off x="2106" y="229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10" name="Line 845"/>
              <p:cNvSpPr>
                <a:spLocks noChangeAspect="1" noChangeShapeType="1"/>
              </p:cNvSpPr>
              <p:nvPr/>
            </p:nvSpPr>
            <p:spPr bwMode="auto">
              <a:xfrm>
                <a:off x="2106" y="237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11" name="Line 846"/>
              <p:cNvSpPr>
                <a:spLocks noChangeAspect="1" noChangeShapeType="1"/>
              </p:cNvSpPr>
              <p:nvPr/>
            </p:nvSpPr>
            <p:spPr bwMode="auto">
              <a:xfrm>
                <a:off x="2106" y="239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12" name="Line 847"/>
              <p:cNvSpPr>
                <a:spLocks noChangeAspect="1" noChangeShapeType="1"/>
              </p:cNvSpPr>
              <p:nvPr/>
            </p:nvSpPr>
            <p:spPr bwMode="auto">
              <a:xfrm>
                <a:off x="2106" y="244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13" name="Line 848"/>
              <p:cNvSpPr>
                <a:spLocks noChangeAspect="1" noChangeShapeType="1"/>
              </p:cNvSpPr>
              <p:nvPr/>
            </p:nvSpPr>
            <p:spPr bwMode="auto">
              <a:xfrm>
                <a:off x="2106" y="241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14" name="Line 849"/>
              <p:cNvSpPr>
                <a:spLocks noChangeAspect="1" noChangeShapeType="1"/>
              </p:cNvSpPr>
              <p:nvPr/>
            </p:nvSpPr>
            <p:spPr bwMode="auto">
              <a:xfrm>
                <a:off x="1927" y="215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15" name="Line 850"/>
              <p:cNvSpPr>
                <a:spLocks noChangeAspect="1" noChangeShapeType="1"/>
              </p:cNvSpPr>
              <p:nvPr/>
            </p:nvSpPr>
            <p:spPr bwMode="auto">
              <a:xfrm>
                <a:off x="1927" y="220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16" name="Line 851"/>
              <p:cNvSpPr>
                <a:spLocks noChangeAspect="1" noChangeShapeType="1"/>
              </p:cNvSpPr>
              <p:nvPr/>
            </p:nvSpPr>
            <p:spPr bwMode="auto">
              <a:xfrm>
                <a:off x="1927" y="222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17" name="Line 852"/>
              <p:cNvSpPr>
                <a:spLocks noChangeAspect="1" noChangeShapeType="1"/>
              </p:cNvSpPr>
              <p:nvPr/>
            </p:nvSpPr>
            <p:spPr bwMode="auto">
              <a:xfrm>
                <a:off x="1927" y="217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18" name="Line 853"/>
              <p:cNvSpPr>
                <a:spLocks noChangeAspect="1" noChangeShapeType="1"/>
              </p:cNvSpPr>
              <p:nvPr/>
            </p:nvSpPr>
            <p:spPr bwMode="auto">
              <a:xfrm>
                <a:off x="1927" y="225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19" name="Line 854"/>
              <p:cNvSpPr>
                <a:spLocks noChangeAspect="1" noChangeShapeType="1"/>
              </p:cNvSpPr>
              <p:nvPr/>
            </p:nvSpPr>
            <p:spPr bwMode="auto">
              <a:xfrm>
                <a:off x="1927" y="227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20" name="Line 855"/>
              <p:cNvSpPr>
                <a:spLocks noChangeAspect="1" noChangeShapeType="1"/>
              </p:cNvSpPr>
              <p:nvPr/>
            </p:nvSpPr>
            <p:spPr bwMode="auto">
              <a:xfrm>
                <a:off x="1927" y="232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21" name="Line 856"/>
              <p:cNvSpPr>
                <a:spLocks noChangeAspect="1" noChangeShapeType="1"/>
              </p:cNvSpPr>
              <p:nvPr/>
            </p:nvSpPr>
            <p:spPr bwMode="auto">
              <a:xfrm>
                <a:off x="1927" y="234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22" name="Line 857"/>
              <p:cNvSpPr>
                <a:spLocks noChangeAspect="1" noChangeShapeType="1"/>
              </p:cNvSpPr>
              <p:nvPr/>
            </p:nvSpPr>
            <p:spPr bwMode="auto">
              <a:xfrm>
                <a:off x="1927" y="229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23" name="Line 858"/>
              <p:cNvSpPr>
                <a:spLocks noChangeAspect="1" noChangeShapeType="1"/>
              </p:cNvSpPr>
              <p:nvPr/>
            </p:nvSpPr>
            <p:spPr bwMode="auto">
              <a:xfrm>
                <a:off x="1927" y="237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24" name="Line 859"/>
              <p:cNvSpPr>
                <a:spLocks noChangeAspect="1" noChangeShapeType="1"/>
              </p:cNvSpPr>
              <p:nvPr/>
            </p:nvSpPr>
            <p:spPr bwMode="auto">
              <a:xfrm>
                <a:off x="1927" y="239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25" name="Line 860"/>
              <p:cNvSpPr>
                <a:spLocks noChangeAspect="1" noChangeShapeType="1"/>
              </p:cNvSpPr>
              <p:nvPr/>
            </p:nvSpPr>
            <p:spPr bwMode="auto">
              <a:xfrm>
                <a:off x="1927" y="244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26" name="Line 861"/>
              <p:cNvSpPr>
                <a:spLocks noChangeAspect="1" noChangeShapeType="1"/>
              </p:cNvSpPr>
              <p:nvPr/>
            </p:nvSpPr>
            <p:spPr bwMode="auto">
              <a:xfrm>
                <a:off x="1927" y="241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27" name="Line 862"/>
              <p:cNvSpPr>
                <a:spLocks noChangeAspect="1" noChangeShapeType="1"/>
              </p:cNvSpPr>
              <p:nvPr/>
            </p:nvSpPr>
            <p:spPr bwMode="auto">
              <a:xfrm>
                <a:off x="1747" y="215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28" name="Line 863"/>
              <p:cNvSpPr>
                <a:spLocks noChangeAspect="1" noChangeShapeType="1"/>
              </p:cNvSpPr>
              <p:nvPr/>
            </p:nvSpPr>
            <p:spPr bwMode="auto">
              <a:xfrm>
                <a:off x="1747" y="220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29" name="Line 864"/>
              <p:cNvSpPr>
                <a:spLocks noChangeAspect="1" noChangeShapeType="1"/>
              </p:cNvSpPr>
              <p:nvPr/>
            </p:nvSpPr>
            <p:spPr bwMode="auto">
              <a:xfrm>
                <a:off x="1747" y="223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30" name="Line 865"/>
              <p:cNvSpPr>
                <a:spLocks noChangeAspect="1" noChangeShapeType="1"/>
              </p:cNvSpPr>
              <p:nvPr/>
            </p:nvSpPr>
            <p:spPr bwMode="auto">
              <a:xfrm>
                <a:off x="1747" y="218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31" name="Line 866"/>
              <p:cNvSpPr>
                <a:spLocks noChangeAspect="1" noChangeShapeType="1"/>
              </p:cNvSpPr>
              <p:nvPr/>
            </p:nvSpPr>
            <p:spPr bwMode="auto">
              <a:xfrm>
                <a:off x="1747" y="225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32" name="Line 867"/>
              <p:cNvSpPr>
                <a:spLocks noChangeAspect="1" noChangeShapeType="1"/>
              </p:cNvSpPr>
              <p:nvPr/>
            </p:nvSpPr>
            <p:spPr bwMode="auto">
              <a:xfrm>
                <a:off x="1747" y="227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33" name="Line 868"/>
              <p:cNvSpPr>
                <a:spLocks noChangeAspect="1" noChangeShapeType="1"/>
              </p:cNvSpPr>
              <p:nvPr/>
            </p:nvSpPr>
            <p:spPr bwMode="auto">
              <a:xfrm>
                <a:off x="1747" y="232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34" name="Line 869"/>
              <p:cNvSpPr>
                <a:spLocks noChangeAspect="1" noChangeShapeType="1"/>
              </p:cNvSpPr>
              <p:nvPr/>
            </p:nvSpPr>
            <p:spPr bwMode="auto">
              <a:xfrm>
                <a:off x="1747" y="235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35" name="Line 870"/>
              <p:cNvSpPr>
                <a:spLocks noChangeAspect="1" noChangeShapeType="1"/>
              </p:cNvSpPr>
              <p:nvPr/>
            </p:nvSpPr>
            <p:spPr bwMode="auto">
              <a:xfrm>
                <a:off x="1747" y="230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36" name="Line 871"/>
              <p:cNvSpPr>
                <a:spLocks noChangeAspect="1" noChangeShapeType="1"/>
              </p:cNvSpPr>
              <p:nvPr/>
            </p:nvSpPr>
            <p:spPr bwMode="auto">
              <a:xfrm>
                <a:off x="1747" y="237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37" name="Line 872"/>
              <p:cNvSpPr>
                <a:spLocks noChangeAspect="1" noChangeShapeType="1"/>
              </p:cNvSpPr>
              <p:nvPr/>
            </p:nvSpPr>
            <p:spPr bwMode="auto">
              <a:xfrm>
                <a:off x="1747" y="239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38" name="Line 873"/>
              <p:cNvSpPr>
                <a:spLocks noChangeAspect="1" noChangeShapeType="1"/>
              </p:cNvSpPr>
              <p:nvPr/>
            </p:nvSpPr>
            <p:spPr bwMode="auto">
              <a:xfrm>
                <a:off x="1747" y="244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39" name="Line 874"/>
              <p:cNvSpPr>
                <a:spLocks noChangeAspect="1" noChangeShapeType="1"/>
              </p:cNvSpPr>
              <p:nvPr/>
            </p:nvSpPr>
            <p:spPr bwMode="auto">
              <a:xfrm>
                <a:off x="1747" y="242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40" name="Line 875"/>
              <p:cNvSpPr>
                <a:spLocks noChangeAspect="1" noChangeShapeType="1"/>
              </p:cNvSpPr>
              <p:nvPr/>
            </p:nvSpPr>
            <p:spPr bwMode="auto">
              <a:xfrm>
                <a:off x="1568" y="21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41" name="Line 876"/>
              <p:cNvSpPr>
                <a:spLocks noChangeAspect="1" noChangeShapeType="1"/>
              </p:cNvSpPr>
              <p:nvPr/>
            </p:nvSpPr>
            <p:spPr bwMode="auto">
              <a:xfrm>
                <a:off x="1568" y="22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42" name="Line 877"/>
              <p:cNvSpPr>
                <a:spLocks noChangeAspect="1" noChangeShapeType="1"/>
              </p:cNvSpPr>
              <p:nvPr/>
            </p:nvSpPr>
            <p:spPr bwMode="auto">
              <a:xfrm>
                <a:off x="1568" y="21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43" name="Line 878"/>
              <p:cNvSpPr>
                <a:spLocks noChangeAspect="1" noChangeShapeType="1"/>
              </p:cNvSpPr>
              <p:nvPr/>
            </p:nvSpPr>
            <p:spPr bwMode="auto">
              <a:xfrm>
                <a:off x="1568" y="223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44" name="Line 879"/>
              <p:cNvSpPr>
                <a:spLocks noChangeAspect="1" noChangeShapeType="1"/>
              </p:cNvSpPr>
              <p:nvPr/>
            </p:nvSpPr>
            <p:spPr bwMode="auto">
              <a:xfrm>
                <a:off x="1568" y="225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45" name="Line 880"/>
              <p:cNvSpPr>
                <a:spLocks noChangeAspect="1" noChangeShapeType="1"/>
              </p:cNvSpPr>
              <p:nvPr/>
            </p:nvSpPr>
            <p:spPr bwMode="auto">
              <a:xfrm>
                <a:off x="1568" y="230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46" name="Line 881"/>
              <p:cNvSpPr>
                <a:spLocks noChangeAspect="1" noChangeShapeType="1"/>
              </p:cNvSpPr>
              <p:nvPr/>
            </p:nvSpPr>
            <p:spPr bwMode="auto">
              <a:xfrm>
                <a:off x="1568" y="232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47" name="Line 882"/>
              <p:cNvSpPr>
                <a:spLocks noChangeAspect="1" noChangeShapeType="1"/>
              </p:cNvSpPr>
              <p:nvPr/>
            </p:nvSpPr>
            <p:spPr bwMode="auto">
              <a:xfrm>
                <a:off x="1568" y="228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48" name="Line 883"/>
              <p:cNvSpPr>
                <a:spLocks noChangeAspect="1" noChangeShapeType="1"/>
              </p:cNvSpPr>
              <p:nvPr/>
            </p:nvSpPr>
            <p:spPr bwMode="auto">
              <a:xfrm>
                <a:off x="1568" y="235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49" name="Line 884"/>
              <p:cNvSpPr>
                <a:spLocks noChangeAspect="1" noChangeShapeType="1"/>
              </p:cNvSpPr>
              <p:nvPr/>
            </p:nvSpPr>
            <p:spPr bwMode="auto">
              <a:xfrm>
                <a:off x="1568" y="237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50" name="Line 885"/>
              <p:cNvSpPr>
                <a:spLocks noChangeAspect="1" noChangeShapeType="1"/>
              </p:cNvSpPr>
              <p:nvPr/>
            </p:nvSpPr>
            <p:spPr bwMode="auto">
              <a:xfrm>
                <a:off x="1568" y="242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51" name="Line 886"/>
              <p:cNvSpPr>
                <a:spLocks noChangeAspect="1" noChangeShapeType="1"/>
              </p:cNvSpPr>
              <p:nvPr/>
            </p:nvSpPr>
            <p:spPr bwMode="auto">
              <a:xfrm>
                <a:off x="1568" y="244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52" name="Line 887"/>
              <p:cNvSpPr>
                <a:spLocks noChangeAspect="1" noChangeShapeType="1"/>
              </p:cNvSpPr>
              <p:nvPr/>
            </p:nvSpPr>
            <p:spPr bwMode="auto">
              <a:xfrm>
                <a:off x="1568" y="240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53" name="Line 888"/>
              <p:cNvSpPr>
                <a:spLocks noChangeAspect="1" noChangeShapeType="1"/>
              </p:cNvSpPr>
              <p:nvPr/>
            </p:nvSpPr>
            <p:spPr bwMode="auto">
              <a:xfrm>
                <a:off x="1389" y="219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54" name="Line 889"/>
              <p:cNvSpPr>
                <a:spLocks noChangeAspect="1" noChangeShapeType="1"/>
              </p:cNvSpPr>
              <p:nvPr/>
            </p:nvSpPr>
            <p:spPr bwMode="auto">
              <a:xfrm>
                <a:off x="1389" y="22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55" name="Line 890"/>
              <p:cNvSpPr>
                <a:spLocks noChangeAspect="1" noChangeShapeType="1"/>
              </p:cNvSpPr>
              <p:nvPr/>
            </p:nvSpPr>
            <p:spPr bwMode="auto">
              <a:xfrm>
                <a:off x="1389" y="216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56" name="Line 891"/>
              <p:cNvSpPr>
                <a:spLocks noChangeAspect="1" noChangeShapeType="1"/>
              </p:cNvSpPr>
              <p:nvPr/>
            </p:nvSpPr>
            <p:spPr bwMode="auto">
              <a:xfrm>
                <a:off x="1389" y="22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57" name="Line 892"/>
              <p:cNvSpPr>
                <a:spLocks noChangeAspect="1" noChangeShapeType="1"/>
              </p:cNvSpPr>
              <p:nvPr/>
            </p:nvSpPr>
            <p:spPr bwMode="auto">
              <a:xfrm>
                <a:off x="1389" y="22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58" name="Line 893"/>
              <p:cNvSpPr>
                <a:spLocks noChangeAspect="1" noChangeShapeType="1"/>
              </p:cNvSpPr>
              <p:nvPr/>
            </p:nvSpPr>
            <p:spPr bwMode="auto">
              <a:xfrm>
                <a:off x="1389" y="231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59" name="Line 894"/>
              <p:cNvSpPr>
                <a:spLocks noChangeAspect="1" noChangeShapeType="1"/>
              </p:cNvSpPr>
              <p:nvPr/>
            </p:nvSpPr>
            <p:spPr bwMode="auto">
              <a:xfrm>
                <a:off x="1389" y="233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60" name="Line 895"/>
              <p:cNvSpPr>
                <a:spLocks noChangeAspect="1" noChangeShapeType="1"/>
              </p:cNvSpPr>
              <p:nvPr/>
            </p:nvSpPr>
            <p:spPr bwMode="auto">
              <a:xfrm>
                <a:off x="1389" y="22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61" name="Line 896"/>
              <p:cNvSpPr>
                <a:spLocks noChangeAspect="1" noChangeShapeType="1"/>
              </p:cNvSpPr>
              <p:nvPr/>
            </p:nvSpPr>
            <p:spPr bwMode="auto">
              <a:xfrm>
                <a:off x="1389" y="23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62" name="Line 897"/>
              <p:cNvSpPr>
                <a:spLocks noChangeAspect="1" noChangeShapeType="1"/>
              </p:cNvSpPr>
              <p:nvPr/>
            </p:nvSpPr>
            <p:spPr bwMode="auto">
              <a:xfrm>
                <a:off x="1389" y="23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63" name="Line 898"/>
              <p:cNvSpPr>
                <a:spLocks noChangeAspect="1" noChangeShapeType="1"/>
              </p:cNvSpPr>
              <p:nvPr/>
            </p:nvSpPr>
            <p:spPr bwMode="auto">
              <a:xfrm>
                <a:off x="1389" y="243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64" name="Line 899"/>
              <p:cNvSpPr>
                <a:spLocks noChangeAspect="1" noChangeShapeType="1"/>
              </p:cNvSpPr>
              <p:nvPr/>
            </p:nvSpPr>
            <p:spPr bwMode="auto">
              <a:xfrm>
                <a:off x="1389" y="245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65" name="Line 900"/>
              <p:cNvSpPr>
                <a:spLocks noChangeAspect="1" noChangeShapeType="1"/>
              </p:cNvSpPr>
              <p:nvPr/>
            </p:nvSpPr>
            <p:spPr bwMode="auto">
              <a:xfrm>
                <a:off x="1389" y="24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66" name="Line 901"/>
              <p:cNvSpPr>
                <a:spLocks noChangeAspect="1" noChangeShapeType="1"/>
              </p:cNvSpPr>
              <p:nvPr/>
            </p:nvSpPr>
            <p:spPr bwMode="auto">
              <a:xfrm>
                <a:off x="1242" y="21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67" name="Line 902"/>
              <p:cNvSpPr>
                <a:spLocks noChangeAspect="1" noChangeShapeType="1"/>
              </p:cNvSpPr>
              <p:nvPr/>
            </p:nvSpPr>
            <p:spPr bwMode="auto">
              <a:xfrm>
                <a:off x="1242" y="21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68" name="Line 903"/>
              <p:cNvSpPr>
                <a:spLocks noChangeAspect="1" noChangeShapeType="1"/>
              </p:cNvSpPr>
              <p:nvPr/>
            </p:nvSpPr>
            <p:spPr bwMode="auto">
              <a:xfrm>
                <a:off x="1242" y="223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69" name="Line 904"/>
              <p:cNvSpPr>
                <a:spLocks noChangeAspect="1" noChangeShapeType="1"/>
              </p:cNvSpPr>
              <p:nvPr/>
            </p:nvSpPr>
            <p:spPr bwMode="auto">
              <a:xfrm>
                <a:off x="1242" y="22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70" name="Line 905"/>
              <p:cNvSpPr>
                <a:spLocks noChangeAspect="1" noChangeShapeType="1"/>
              </p:cNvSpPr>
              <p:nvPr/>
            </p:nvSpPr>
            <p:spPr bwMode="auto">
              <a:xfrm>
                <a:off x="1242" y="221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71" name="Line 906"/>
              <p:cNvSpPr>
                <a:spLocks noChangeAspect="1" noChangeShapeType="1"/>
              </p:cNvSpPr>
              <p:nvPr/>
            </p:nvSpPr>
            <p:spPr bwMode="auto">
              <a:xfrm>
                <a:off x="1242" y="22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72" name="Line 907"/>
              <p:cNvSpPr>
                <a:spLocks noChangeAspect="1" noChangeShapeType="1"/>
              </p:cNvSpPr>
              <p:nvPr/>
            </p:nvSpPr>
            <p:spPr bwMode="auto">
              <a:xfrm>
                <a:off x="1242" y="23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73" name="Line 908"/>
              <p:cNvSpPr>
                <a:spLocks noChangeAspect="1" noChangeShapeType="1"/>
              </p:cNvSpPr>
              <p:nvPr/>
            </p:nvSpPr>
            <p:spPr bwMode="auto">
              <a:xfrm>
                <a:off x="1242" y="235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74" name="Line 909"/>
              <p:cNvSpPr>
                <a:spLocks noChangeAspect="1" noChangeShapeType="1"/>
              </p:cNvSpPr>
              <p:nvPr/>
            </p:nvSpPr>
            <p:spPr bwMode="auto">
              <a:xfrm>
                <a:off x="1242" y="238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75" name="Line 910"/>
              <p:cNvSpPr>
                <a:spLocks noChangeAspect="1" noChangeShapeType="1"/>
              </p:cNvSpPr>
              <p:nvPr/>
            </p:nvSpPr>
            <p:spPr bwMode="auto">
              <a:xfrm>
                <a:off x="1242" y="233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76" name="Line 911"/>
              <p:cNvSpPr>
                <a:spLocks noChangeAspect="1" noChangeShapeType="1"/>
              </p:cNvSpPr>
              <p:nvPr/>
            </p:nvSpPr>
            <p:spPr bwMode="auto">
              <a:xfrm>
                <a:off x="1242" y="240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77" name="Line 912"/>
              <p:cNvSpPr>
                <a:spLocks noChangeAspect="1" noChangeShapeType="1"/>
              </p:cNvSpPr>
              <p:nvPr/>
            </p:nvSpPr>
            <p:spPr bwMode="auto">
              <a:xfrm>
                <a:off x="1242" y="242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78" name="Line 913"/>
              <p:cNvSpPr>
                <a:spLocks noChangeAspect="1" noChangeShapeType="1"/>
              </p:cNvSpPr>
              <p:nvPr/>
            </p:nvSpPr>
            <p:spPr bwMode="auto">
              <a:xfrm>
                <a:off x="1242" y="245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79" name="Line 914"/>
              <p:cNvSpPr>
                <a:spLocks noChangeAspect="1" noChangeShapeType="1"/>
              </p:cNvSpPr>
              <p:nvPr/>
            </p:nvSpPr>
            <p:spPr bwMode="auto">
              <a:xfrm>
                <a:off x="1241" y="247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80" name="Line 915"/>
              <p:cNvSpPr>
                <a:spLocks noChangeAspect="1" noChangeShapeType="1"/>
              </p:cNvSpPr>
              <p:nvPr/>
            </p:nvSpPr>
            <p:spPr bwMode="auto">
              <a:xfrm>
                <a:off x="1241" y="249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81" name="Line 916"/>
              <p:cNvSpPr>
                <a:spLocks noChangeAspect="1" noChangeShapeType="1"/>
              </p:cNvSpPr>
              <p:nvPr/>
            </p:nvSpPr>
            <p:spPr bwMode="auto">
              <a:xfrm>
                <a:off x="1241" y="252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82" name="Line 917"/>
              <p:cNvSpPr>
                <a:spLocks noChangeAspect="1" noChangeShapeType="1"/>
              </p:cNvSpPr>
              <p:nvPr/>
            </p:nvSpPr>
            <p:spPr bwMode="auto">
              <a:xfrm>
                <a:off x="1241" y="254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83" name="Line 918"/>
              <p:cNvSpPr>
                <a:spLocks noChangeAspect="1" noChangeShapeType="1"/>
              </p:cNvSpPr>
              <p:nvPr/>
            </p:nvSpPr>
            <p:spPr bwMode="auto">
              <a:xfrm>
                <a:off x="1241" y="257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84" name="Line 919"/>
              <p:cNvSpPr>
                <a:spLocks noChangeAspect="1" noChangeShapeType="1"/>
              </p:cNvSpPr>
              <p:nvPr/>
            </p:nvSpPr>
            <p:spPr bwMode="auto">
              <a:xfrm>
                <a:off x="1387" y="248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85" name="Line 920"/>
              <p:cNvSpPr>
                <a:spLocks noChangeAspect="1" noChangeShapeType="1"/>
              </p:cNvSpPr>
              <p:nvPr/>
            </p:nvSpPr>
            <p:spPr bwMode="auto">
              <a:xfrm>
                <a:off x="1387" y="250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86" name="Line 921"/>
              <p:cNvSpPr>
                <a:spLocks noChangeAspect="1" noChangeShapeType="1"/>
              </p:cNvSpPr>
              <p:nvPr/>
            </p:nvSpPr>
            <p:spPr bwMode="auto">
              <a:xfrm>
                <a:off x="1387" y="252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87" name="Line 922"/>
              <p:cNvSpPr>
                <a:spLocks noChangeAspect="1" noChangeShapeType="1"/>
              </p:cNvSpPr>
              <p:nvPr/>
            </p:nvSpPr>
            <p:spPr bwMode="auto">
              <a:xfrm>
                <a:off x="1567" y="247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88" name="Line 923"/>
              <p:cNvSpPr>
                <a:spLocks noChangeAspect="1" noChangeShapeType="1"/>
              </p:cNvSpPr>
              <p:nvPr/>
            </p:nvSpPr>
            <p:spPr bwMode="auto">
              <a:xfrm>
                <a:off x="1567" y="249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89" name="Line 924"/>
              <p:cNvSpPr>
                <a:spLocks noChangeAspect="1" noChangeShapeType="1"/>
              </p:cNvSpPr>
              <p:nvPr/>
            </p:nvSpPr>
            <p:spPr bwMode="auto">
              <a:xfrm>
                <a:off x="1567" y="251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90" name="Line 925"/>
              <p:cNvSpPr>
                <a:spLocks noChangeAspect="1" noChangeShapeType="1"/>
              </p:cNvSpPr>
              <p:nvPr/>
            </p:nvSpPr>
            <p:spPr bwMode="auto">
              <a:xfrm>
                <a:off x="1746" y="247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91" name="Line 926"/>
              <p:cNvSpPr>
                <a:spLocks noChangeAspect="1" noChangeShapeType="1"/>
              </p:cNvSpPr>
              <p:nvPr/>
            </p:nvSpPr>
            <p:spPr bwMode="auto">
              <a:xfrm>
                <a:off x="1746" y="249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92" name="Line 927"/>
              <p:cNvSpPr>
                <a:spLocks noChangeAspect="1" noChangeShapeType="1"/>
              </p:cNvSpPr>
              <p:nvPr/>
            </p:nvSpPr>
            <p:spPr bwMode="auto">
              <a:xfrm>
                <a:off x="1746" y="251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93" name="Line 928"/>
              <p:cNvSpPr>
                <a:spLocks noChangeAspect="1" noChangeShapeType="1"/>
              </p:cNvSpPr>
              <p:nvPr/>
            </p:nvSpPr>
            <p:spPr bwMode="auto">
              <a:xfrm>
                <a:off x="1926" y="246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94" name="Line 929"/>
              <p:cNvSpPr>
                <a:spLocks noChangeAspect="1" noChangeShapeType="1"/>
              </p:cNvSpPr>
              <p:nvPr/>
            </p:nvSpPr>
            <p:spPr bwMode="auto">
              <a:xfrm>
                <a:off x="1926" y="249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95" name="Line 930"/>
              <p:cNvSpPr>
                <a:spLocks noChangeAspect="1" noChangeShapeType="1"/>
              </p:cNvSpPr>
              <p:nvPr/>
            </p:nvSpPr>
            <p:spPr bwMode="auto">
              <a:xfrm>
                <a:off x="2106" y="246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896" name="Line 931"/>
              <p:cNvSpPr>
                <a:spLocks noChangeAspect="1" noChangeShapeType="1"/>
              </p:cNvSpPr>
              <p:nvPr/>
            </p:nvSpPr>
            <p:spPr bwMode="auto">
              <a:xfrm>
                <a:off x="1388" y="255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19904" name="Oval 1097"/>
            <p:cNvSpPr>
              <a:spLocks noChangeAspect="1" noChangeArrowheads="1"/>
            </p:cNvSpPr>
            <p:nvPr/>
          </p:nvSpPr>
          <p:spPr bwMode="auto">
            <a:xfrm rot="-637180">
              <a:off x="1824" y="2400"/>
              <a:ext cx="432" cy="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b-NO" altLang="nb-NO"/>
            </a:p>
          </p:txBody>
        </p:sp>
        <p:grpSp>
          <p:nvGrpSpPr>
            <p:cNvPr id="19905" name="Group 1098"/>
            <p:cNvGrpSpPr>
              <a:grpSpLocks noChangeAspect="1"/>
            </p:cNvGrpSpPr>
            <p:nvPr/>
          </p:nvGrpSpPr>
          <p:grpSpPr bwMode="auto">
            <a:xfrm>
              <a:off x="1155" y="1694"/>
              <a:ext cx="3444" cy="452"/>
              <a:chOff x="1155" y="1694"/>
              <a:chExt cx="3444" cy="452"/>
            </a:xfrm>
          </p:grpSpPr>
          <p:sp>
            <p:nvSpPr>
              <p:cNvPr id="20463" name="Line 934"/>
              <p:cNvSpPr>
                <a:spLocks noChangeAspect="1" noChangeShapeType="1"/>
              </p:cNvSpPr>
              <p:nvPr/>
            </p:nvSpPr>
            <p:spPr bwMode="auto">
              <a:xfrm>
                <a:off x="4530" y="172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64" name="Line 935"/>
              <p:cNvSpPr>
                <a:spLocks noChangeAspect="1" noChangeShapeType="1"/>
              </p:cNvSpPr>
              <p:nvPr/>
            </p:nvSpPr>
            <p:spPr bwMode="auto">
              <a:xfrm>
                <a:off x="4530" y="177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65" name="Line 936"/>
              <p:cNvSpPr>
                <a:spLocks noChangeAspect="1" noChangeShapeType="1"/>
              </p:cNvSpPr>
              <p:nvPr/>
            </p:nvSpPr>
            <p:spPr bwMode="auto">
              <a:xfrm>
                <a:off x="4530" y="180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66" name="Line 937"/>
              <p:cNvSpPr>
                <a:spLocks noChangeAspect="1" noChangeShapeType="1"/>
              </p:cNvSpPr>
              <p:nvPr/>
            </p:nvSpPr>
            <p:spPr bwMode="auto">
              <a:xfrm>
                <a:off x="4530" y="175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67" name="Line 938"/>
              <p:cNvSpPr>
                <a:spLocks noChangeAspect="1" noChangeShapeType="1"/>
              </p:cNvSpPr>
              <p:nvPr/>
            </p:nvSpPr>
            <p:spPr bwMode="auto">
              <a:xfrm>
                <a:off x="4530" y="182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68" name="Line 939"/>
              <p:cNvSpPr>
                <a:spLocks noChangeAspect="1" noChangeShapeType="1"/>
              </p:cNvSpPr>
              <p:nvPr/>
            </p:nvSpPr>
            <p:spPr bwMode="auto">
              <a:xfrm>
                <a:off x="4530" y="184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69" name="Line 940"/>
              <p:cNvSpPr>
                <a:spLocks noChangeAspect="1" noChangeShapeType="1"/>
              </p:cNvSpPr>
              <p:nvPr/>
            </p:nvSpPr>
            <p:spPr bwMode="auto">
              <a:xfrm>
                <a:off x="4530" y="189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70" name="Line 941"/>
              <p:cNvSpPr>
                <a:spLocks noChangeAspect="1" noChangeShapeType="1"/>
              </p:cNvSpPr>
              <p:nvPr/>
            </p:nvSpPr>
            <p:spPr bwMode="auto">
              <a:xfrm>
                <a:off x="4530" y="192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71" name="Line 942"/>
              <p:cNvSpPr>
                <a:spLocks noChangeAspect="1" noChangeShapeType="1"/>
              </p:cNvSpPr>
              <p:nvPr/>
            </p:nvSpPr>
            <p:spPr bwMode="auto">
              <a:xfrm>
                <a:off x="4530" y="187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72" name="Line 943"/>
              <p:cNvSpPr>
                <a:spLocks noChangeAspect="1" noChangeShapeType="1"/>
              </p:cNvSpPr>
              <p:nvPr/>
            </p:nvSpPr>
            <p:spPr bwMode="auto">
              <a:xfrm>
                <a:off x="4530" y="194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73" name="Line 944"/>
              <p:cNvSpPr>
                <a:spLocks noChangeAspect="1" noChangeShapeType="1"/>
              </p:cNvSpPr>
              <p:nvPr/>
            </p:nvSpPr>
            <p:spPr bwMode="auto">
              <a:xfrm>
                <a:off x="4530" y="196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74" name="Line 945"/>
              <p:cNvSpPr>
                <a:spLocks noChangeAspect="1" noChangeShapeType="1"/>
              </p:cNvSpPr>
              <p:nvPr/>
            </p:nvSpPr>
            <p:spPr bwMode="auto">
              <a:xfrm>
                <a:off x="4530" y="20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75" name="Line 946"/>
              <p:cNvSpPr>
                <a:spLocks noChangeAspect="1" noChangeShapeType="1"/>
              </p:cNvSpPr>
              <p:nvPr/>
            </p:nvSpPr>
            <p:spPr bwMode="auto">
              <a:xfrm>
                <a:off x="4530" y="20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76" name="Line 947"/>
              <p:cNvSpPr>
                <a:spLocks noChangeAspect="1" noChangeShapeType="1"/>
              </p:cNvSpPr>
              <p:nvPr/>
            </p:nvSpPr>
            <p:spPr bwMode="auto">
              <a:xfrm>
                <a:off x="4530" y="199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77" name="Line 948"/>
              <p:cNvSpPr>
                <a:spLocks noChangeAspect="1" noChangeShapeType="1"/>
              </p:cNvSpPr>
              <p:nvPr/>
            </p:nvSpPr>
            <p:spPr bwMode="auto">
              <a:xfrm>
                <a:off x="4530" y="20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78" name="Line 949"/>
              <p:cNvSpPr>
                <a:spLocks noChangeAspect="1" noChangeShapeType="1"/>
              </p:cNvSpPr>
              <p:nvPr/>
            </p:nvSpPr>
            <p:spPr bwMode="auto">
              <a:xfrm>
                <a:off x="4530" y="20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79" name="Line 950"/>
              <p:cNvSpPr>
                <a:spLocks noChangeAspect="1" noChangeShapeType="1"/>
              </p:cNvSpPr>
              <p:nvPr/>
            </p:nvSpPr>
            <p:spPr bwMode="auto">
              <a:xfrm>
                <a:off x="4374" y="170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80" name="Line 951"/>
              <p:cNvSpPr>
                <a:spLocks noChangeAspect="1" noChangeShapeType="1"/>
              </p:cNvSpPr>
              <p:nvPr/>
            </p:nvSpPr>
            <p:spPr bwMode="auto">
              <a:xfrm>
                <a:off x="4374" y="172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81" name="Line 952"/>
              <p:cNvSpPr>
                <a:spLocks noChangeAspect="1" noChangeShapeType="1"/>
              </p:cNvSpPr>
              <p:nvPr/>
            </p:nvSpPr>
            <p:spPr bwMode="auto">
              <a:xfrm>
                <a:off x="4374" y="177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82" name="Line 953"/>
              <p:cNvSpPr>
                <a:spLocks noChangeAspect="1" noChangeShapeType="1"/>
              </p:cNvSpPr>
              <p:nvPr/>
            </p:nvSpPr>
            <p:spPr bwMode="auto">
              <a:xfrm>
                <a:off x="4374" y="180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83" name="Line 954"/>
              <p:cNvSpPr>
                <a:spLocks noChangeAspect="1" noChangeShapeType="1"/>
              </p:cNvSpPr>
              <p:nvPr/>
            </p:nvSpPr>
            <p:spPr bwMode="auto">
              <a:xfrm>
                <a:off x="4374" y="175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84" name="Line 955"/>
              <p:cNvSpPr>
                <a:spLocks noChangeAspect="1" noChangeShapeType="1"/>
              </p:cNvSpPr>
              <p:nvPr/>
            </p:nvSpPr>
            <p:spPr bwMode="auto">
              <a:xfrm>
                <a:off x="4374" y="182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85" name="Line 956"/>
              <p:cNvSpPr>
                <a:spLocks noChangeAspect="1" noChangeShapeType="1"/>
              </p:cNvSpPr>
              <p:nvPr/>
            </p:nvSpPr>
            <p:spPr bwMode="auto">
              <a:xfrm>
                <a:off x="4374" y="184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86" name="Line 957"/>
              <p:cNvSpPr>
                <a:spLocks noChangeAspect="1" noChangeShapeType="1"/>
              </p:cNvSpPr>
              <p:nvPr/>
            </p:nvSpPr>
            <p:spPr bwMode="auto">
              <a:xfrm>
                <a:off x="4374" y="189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87" name="Line 958"/>
              <p:cNvSpPr>
                <a:spLocks noChangeAspect="1" noChangeShapeType="1"/>
              </p:cNvSpPr>
              <p:nvPr/>
            </p:nvSpPr>
            <p:spPr bwMode="auto">
              <a:xfrm>
                <a:off x="4374" y="192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88" name="Line 959"/>
              <p:cNvSpPr>
                <a:spLocks noChangeAspect="1" noChangeShapeType="1"/>
              </p:cNvSpPr>
              <p:nvPr/>
            </p:nvSpPr>
            <p:spPr bwMode="auto">
              <a:xfrm>
                <a:off x="4374" y="187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89" name="Line 960"/>
              <p:cNvSpPr>
                <a:spLocks noChangeAspect="1" noChangeShapeType="1"/>
              </p:cNvSpPr>
              <p:nvPr/>
            </p:nvSpPr>
            <p:spPr bwMode="auto">
              <a:xfrm>
                <a:off x="4374" y="194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90" name="Line 961"/>
              <p:cNvSpPr>
                <a:spLocks noChangeAspect="1" noChangeShapeType="1"/>
              </p:cNvSpPr>
              <p:nvPr/>
            </p:nvSpPr>
            <p:spPr bwMode="auto">
              <a:xfrm>
                <a:off x="4374" y="196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91" name="Line 962"/>
              <p:cNvSpPr>
                <a:spLocks noChangeAspect="1" noChangeShapeType="1"/>
              </p:cNvSpPr>
              <p:nvPr/>
            </p:nvSpPr>
            <p:spPr bwMode="auto">
              <a:xfrm>
                <a:off x="4374" y="20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92" name="Line 963"/>
              <p:cNvSpPr>
                <a:spLocks noChangeAspect="1" noChangeShapeType="1"/>
              </p:cNvSpPr>
              <p:nvPr/>
            </p:nvSpPr>
            <p:spPr bwMode="auto">
              <a:xfrm>
                <a:off x="4374" y="20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93" name="Line 964"/>
              <p:cNvSpPr>
                <a:spLocks noChangeAspect="1" noChangeShapeType="1"/>
              </p:cNvSpPr>
              <p:nvPr/>
            </p:nvSpPr>
            <p:spPr bwMode="auto">
              <a:xfrm>
                <a:off x="4374" y="199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94" name="Line 965"/>
              <p:cNvSpPr>
                <a:spLocks noChangeAspect="1" noChangeShapeType="1"/>
              </p:cNvSpPr>
              <p:nvPr/>
            </p:nvSpPr>
            <p:spPr bwMode="auto">
              <a:xfrm>
                <a:off x="4374" y="20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95" name="Line 966"/>
              <p:cNvSpPr>
                <a:spLocks noChangeAspect="1" noChangeShapeType="1"/>
              </p:cNvSpPr>
              <p:nvPr/>
            </p:nvSpPr>
            <p:spPr bwMode="auto">
              <a:xfrm>
                <a:off x="4374" y="20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96" name="Line 967"/>
              <p:cNvSpPr>
                <a:spLocks noChangeAspect="1" noChangeShapeType="1"/>
              </p:cNvSpPr>
              <p:nvPr/>
            </p:nvSpPr>
            <p:spPr bwMode="auto">
              <a:xfrm>
                <a:off x="4209" y="17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97" name="Line 968"/>
              <p:cNvSpPr>
                <a:spLocks noChangeAspect="1" noChangeShapeType="1"/>
              </p:cNvSpPr>
              <p:nvPr/>
            </p:nvSpPr>
            <p:spPr bwMode="auto">
              <a:xfrm>
                <a:off x="4209" y="181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98" name="Line 969"/>
              <p:cNvSpPr>
                <a:spLocks noChangeAspect="1" noChangeShapeType="1"/>
              </p:cNvSpPr>
              <p:nvPr/>
            </p:nvSpPr>
            <p:spPr bwMode="auto">
              <a:xfrm>
                <a:off x="4209" y="17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99" name="Line 970"/>
              <p:cNvSpPr>
                <a:spLocks noChangeAspect="1" noChangeShapeType="1"/>
              </p:cNvSpPr>
              <p:nvPr/>
            </p:nvSpPr>
            <p:spPr bwMode="auto">
              <a:xfrm>
                <a:off x="4209" y="183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00" name="Line 971"/>
              <p:cNvSpPr>
                <a:spLocks noChangeAspect="1" noChangeShapeType="1"/>
              </p:cNvSpPr>
              <p:nvPr/>
            </p:nvSpPr>
            <p:spPr bwMode="auto">
              <a:xfrm>
                <a:off x="4209" y="18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01" name="Line 972"/>
              <p:cNvSpPr>
                <a:spLocks noChangeAspect="1" noChangeShapeType="1"/>
              </p:cNvSpPr>
              <p:nvPr/>
            </p:nvSpPr>
            <p:spPr bwMode="auto">
              <a:xfrm>
                <a:off x="4209" y="19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02" name="Line 973"/>
              <p:cNvSpPr>
                <a:spLocks noChangeAspect="1" noChangeShapeType="1"/>
              </p:cNvSpPr>
              <p:nvPr/>
            </p:nvSpPr>
            <p:spPr bwMode="auto">
              <a:xfrm>
                <a:off x="4209" y="193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03" name="Line 974"/>
              <p:cNvSpPr>
                <a:spLocks noChangeAspect="1" noChangeShapeType="1"/>
              </p:cNvSpPr>
              <p:nvPr/>
            </p:nvSpPr>
            <p:spPr bwMode="auto">
              <a:xfrm>
                <a:off x="4209" y="18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04" name="Line 975"/>
              <p:cNvSpPr>
                <a:spLocks noChangeAspect="1" noChangeShapeType="1"/>
              </p:cNvSpPr>
              <p:nvPr/>
            </p:nvSpPr>
            <p:spPr bwMode="auto">
              <a:xfrm>
                <a:off x="4209" y="195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05" name="Line 976"/>
              <p:cNvSpPr>
                <a:spLocks noChangeAspect="1" noChangeShapeType="1"/>
              </p:cNvSpPr>
              <p:nvPr/>
            </p:nvSpPr>
            <p:spPr bwMode="auto">
              <a:xfrm>
                <a:off x="4209" y="198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06" name="Line 977"/>
              <p:cNvSpPr>
                <a:spLocks noChangeAspect="1" noChangeShapeType="1"/>
              </p:cNvSpPr>
              <p:nvPr/>
            </p:nvSpPr>
            <p:spPr bwMode="auto">
              <a:xfrm>
                <a:off x="4209" y="202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07" name="Line 978"/>
              <p:cNvSpPr>
                <a:spLocks noChangeAspect="1" noChangeShapeType="1"/>
              </p:cNvSpPr>
              <p:nvPr/>
            </p:nvSpPr>
            <p:spPr bwMode="auto">
              <a:xfrm>
                <a:off x="4209" y="205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08" name="Line 979"/>
              <p:cNvSpPr>
                <a:spLocks noChangeAspect="1" noChangeShapeType="1"/>
              </p:cNvSpPr>
              <p:nvPr/>
            </p:nvSpPr>
            <p:spPr bwMode="auto">
              <a:xfrm>
                <a:off x="4209" y="200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09" name="Line 980"/>
              <p:cNvSpPr>
                <a:spLocks noChangeAspect="1" noChangeShapeType="1"/>
              </p:cNvSpPr>
              <p:nvPr/>
            </p:nvSpPr>
            <p:spPr bwMode="auto">
              <a:xfrm>
                <a:off x="4209" y="207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10" name="Line 981"/>
              <p:cNvSpPr>
                <a:spLocks noChangeAspect="1" noChangeShapeType="1"/>
              </p:cNvSpPr>
              <p:nvPr/>
            </p:nvSpPr>
            <p:spPr bwMode="auto">
              <a:xfrm>
                <a:off x="4029" y="17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11" name="Line 982"/>
              <p:cNvSpPr>
                <a:spLocks noChangeAspect="1" noChangeShapeType="1"/>
              </p:cNvSpPr>
              <p:nvPr/>
            </p:nvSpPr>
            <p:spPr bwMode="auto">
              <a:xfrm>
                <a:off x="4029" y="181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12" name="Line 983"/>
              <p:cNvSpPr>
                <a:spLocks noChangeAspect="1" noChangeShapeType="1"/>
              </p:cNvSpPr>
              <p:nvPr/>
            </p:nvSpPr>
            <p:spPr bwMode="auto">
              <a:xfrm>
                <a:off x="4029" y="17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13" name="Line 984"/>
              <p:cNvSpPr>
                <a:spLocks noChangeAspect="1" noChangeShapeType="1"/>
              </p:cNvSpPr>
              <p:nvPr/>
            </p:nvSpPr>
            <p:spPr bwMode="auto">
              <a:xfrm>
                <a:off x="4029" y="183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14" name="Line 985"/>
              <p:cNvSpPr>
                <a:spLocks noChangeAspect="1" noChangeShapeType="1"/>
              </p:cNvSpPr>
              <p:nvPr/>
            </p:nvSpPr>
            <p:spPr bwMode="auto">
              <a:xfrm>
                <a:off x="4029" y="18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15" name="Line 986"/>
              <p:cNvSpPr>
                <a:spLocks noChangeAspect="1" noChangeShapeType="1"/>
              </p:cNvSpPr>
              <p:nvPr/>
            </p:nvSpPr>
            <p:spPr bwMode="auto">
              <a:xfrm>
                <a:off x="4029" y="19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16" name="Line 987"/>
              <p:cNvSpPr>
                <a:spLocks noChangeAspect="1" noChangeShapeType="1"/>
              </p:cNvSpPr>
              <p:nvPr/>
            </p:nvSpPr>
            <p:spPr bwMode="auto">
              <a:xfrm>
                <a:off x="4029" y="193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17" name="Line 988"/>
              <p:cNvSpPr>
                <a:spLocks noChangeAspect="1" noChangeShapeType="1"/>
              </p:cNvSpPr>
              <p:nvPr/>
            </p:nvSpPr>
            <p:spPr bwMode="auto">
              <a:xfrm>
                <a:off x="4029" y="18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18" name="Line 989"/>
              <p:cNvSpPr>
                <a:spLocks noChangeAspect="1" noChangeShapeType="1"/>
              </p:cNvSpPr>
              <p:nvPr/>
            </p:nvSpPr>
            <p:spPr bwMode="auto">
              <a:xfrm>
                <a:off x="4029" y="195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19" name="Line 990"/>
              <p:cNvSpPr>
                <a:spLocks noChangeAspect="1" noChangeShapeType="1"/>
              </p:cNvSpPr>
              <p:nvPr/>
            </p:nvSpPr>
            <p:spPr bwMode="auto">
              <a:xfrm>
                <a:off x="4029" y="198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20" name="Line 991"/>
              <p:cNvSpPr>
                <a:spLocks noChangeAspect="1" noChangeShapeType="1"/>
              </p:cNvSpPr>
              <p:nvPr/>
            </p:nvSpPr>
            <p:spPr bwMode="auto">
              <a:xfrm>
                <a:off x="4029" y="202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21" name="Line 992"/>
              <p:cNvSpPr>
                <a:spLocks noChangeAspect="1" noChangeShapeType="1"/>
              </p:cNvSpPr>
              <p:nvPr/>
            </p:nvSpPr>
            <p:spPr bwMode="auto">
              <a:xfrm>
                <a:off x="4029" y="205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22" name="Line 993"/>
              <p:cNvSpPr>
                <a:spLocks noChangeAspect="1" noChangeShapeType="1"/>
              </p:cNvSpPr>
              <p:nvPr/>
            </p:nvSpPr>
            <p:spPr bwMode="auto">
              <a:xfrm>
                <a:off x="4029" y="200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23" name="Line 994"/>
              <p:cNvSpPr>
                <a:spLocks noChangeAspect="1" noChangeShapeType="1"/>
              </p:cNvSpPr>
              <p:nvPr/>
            </p:nvSpPr>
            <p:spPr bwMode="auto">
              <a:xfrm>
                <a:off x="4029" y="207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24" name="Line 995"/>
              <p:cNvSpPr>
                <a:spLocks noChangeAspect="1" noChangeShapeType="1"/>
              </p:cNvSpPr>
              <p:nvPr/>
            </p:nvSpPr>
            <p:spPr bwMode="auto">
              <a:xfrm>
                <a:off x="3850" y="179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25" name="Line 996"/>
              <p:cNvSpPr>
                <a:spLocks noChangeAspect="1" noChangeShapeType="1"/>
              </p:cNvSpPr>
              <p:nvPr/>
            </p:nvSpPr>
            <p:spPr bwMode="auto">
              <a:xfrm>
                <a:off x="3850" y="181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26" name="Line 997"/>
              <p:cNvSpPr>
                <a:spLocks noChangeAspect="1" noChangeShapeType="1"/>
              </p:cNvSpPr>
              <p:nvPr/>
            </p:nvSpPr>
            <p:spPr bwMode="auto">
              <a:xfrm>
                <a:off x="3850" y="176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27" name="Line 998"/>
              <p:cNvSpPr>
                <a:spLocks noChangeAspect="1" noChangeShapeType="1"/>
              </p:cNvSpPr>
              <p:nvPr/>
            </p:nvSpPr>
            <p:spPr bwMode="auto">
              <a:xfrm>
                <a:off x="3850" y="183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28" name="Line 999"/>
              <p:cNvSpPr>
                <a:spLocks noChangeAspect="1" noChangeShapeType="1"/>
              </p:cNvSpPr>
              <p:nvPr/>
            </p:nvSpPr>
            <p:spPr bwMode="auto">
              <a:xfrm>
                <a:off x="3850" y="186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29" name="Line 1000"/>
              <p:cNvSpPr>
                <a:spLocks noChangeAspect="1" noChangeShapeType="1"/>
              </p:cNvSpPr>
              <p:nvPr/>
            </p:nvSpPr>
            <p:spPr bwMode="auto">
              <a:xfrm>
                <a:off x="3850" y="191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30" name="Line 1001"/>
              <p:cNvSpPr>
                <a:spLocks noChangeAspect="1" noChangeShapeType="1"/>
              </p:cNvSpPr>
              <p:nvPr/>
            </p:nvSpPr>
            <p:spPr bwMode="auto">
              <a:xfrm>
                <a:off x="3850" y="193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31" name="Line 1002"/>
              <p:cNvSpPr>
                <a:spLocks noChangeAspect="1" noChangeShapeType="1"/>
              </p:cNvSpPr>
              <p:nvPr/>
            </p:nvSpPr>
            <p:spPr bwMode="auto">
              <a:xfrm>
                <a:off x="3850" y="188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32" name="Line 1003"/>
              <p:cNvSpPr>
                <a:spLocks noChangeAspect="1" noChangeShapeType="1"/>
              </p:cNvSpPr>
              <p:nvPr/>
            </p:nvSpPr>
            <p:spPr bwMode="auto">
              <a:xfrm>
                <a:off x="3850" y="195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33" name="Line 1004"/>
              <p:cNvSpPr>
                <a:spLocks noChangeAspect="1" noChangeShapeType="1"/>
              </p:cNvSpPr>
              <p:nvPr/>
            </p:nvSpPr>
            <p:spPr bwMode="auto">
              <a:xfrm>
                <a:off x="3850" y="198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34" name="Line 1005"/>
              <p:cNvSpPr>
                <a:spLocks noChangeAspect="1" noChangeShapeType="1"/>
              </p:cNvSpPr>
              <p:nvPr/>
            </p:nvSpPr>
            <p:spPr bwMode="auto">
              <a:xfrm>
                <a:off x="3850" y="203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35" name="Line 1006"/>
              <p:cNvSpPr>
                <a:spLocks noChangeAspect="1" noChangeShapeType="1"/>
              </p:cNvSpPr>
              <p:nvPr/>
            </p:nvSpPr>
            <p:spPr bwMode="auto">
              <a:xfrm>
                <a:off x="3850" y="205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36" name="Line 1007"/>
              <p:cNvSpPr>
                <a:spLocks noChangeAspect="1" noChangeShapeType="1"/>
              </p:cNvSpPr>
              <p:nvPr/>
            </p:nvSpPr>
            <p:spPr bwMode="auto">
              <a:xfrm>
                <a:off x="3850" y="200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37" name="Line 1008"/>
              <p:cNvSpPr>
                <a:spLocks noChangeAspect="1" noChangeShapeType="1"/>
              </p:cNvSpPr>
              <p:nvPr/>
            </p:nvSpPr>
            <p:spPr bwMode="auto">
              <a:xfrm>
                <a:off x="3850" y="207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38" name="Line 1009"/>
              <p:cNvSpPr>
                <a:spLocks noChangeAspect="1" noChangeShapeType="1"/>
              </p:cNvSpPr>
              <p:nvPr/>
            </p:nvSpPr>
            <p:spPr bwMode="auto">
              <a:xfrm>
                <a:off x="3670" y="179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39" name="Line 1010"/>
              <p:cNvSpPr>
                <a:spLocks noChangeAspect="1" noChangeShapeType="1"/>
              </p:cNvSpPr>
              <p:nvPr/>
            </p:nvSpPr>
            <p:spPr bwMode="auto">
              <a:xfrm>
                <a:off x="3670" y="181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40" name="Line 1011"/>
              <p:cNvSpPr>
                <a:spLocks noChangeAspect="1" noChangeShapeType="1"/>
              </p:cNvSpPr>
              <p:nvPr/>
            </p:nvSpPr>
            <p:spPr bwMode="auto">
              <a:xfrm>
                <a:off x="3670" y="176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41" name="Line 1012"/>
              <p:cNvSpPr>
                <a:spLocks noChangeAspect="1" noChangeShapeType="1"/>
              </p:cNvSpPr>
              <p:nvPr/>
            </p:nvSpPr>
            <p:spPr bwMode="auto">
              <a:xfrm>
                <a:off x="3670" y="183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42" name="Line 1013"/>
              <p:cNvSpPr>
                <a:spLocks noChangeAspect="1" noChangeShapeType="1"/>
              </p:cNvSpPr>
              <p:nvPr/>
            </p:nvSpPr>
            <p:spPr bwMode="auto">
              <a:xfrm>
                <a:off x="3670" y="186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43" name="Line 1014"/>
              <p:cNvSpPr>
                <a:spLocks noChangeAspect="1" noChangeShapeType="1"/>
              </p:cNvSpPr>
              <p:nvPr/>
            </p:nvSpPr>
            <p:spPr bwMode="auto">
              <a:xfrm>
                <a:off x="3670" y="191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44" name="Line 1015"/>
              <p:cNvSpPr>
                <a:spLocks noChangeAspect="1" noChangeShapeType="1"/>
              </p:cNvSpPr>
              <p:nvPr/>
            </p:nvSpPr>
            <p:spPr bwMode="auto">
              <a:xfrm>
                <a:off x="3670" y="193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45" name="Line 1016"/>
              <p:cNvSpPr>
                <a:spLocks noChangeAspect="1" noChangeShapeType="1"/>
              </p:cNvSpPr>
              <p:nvPr/>
            </p:nvSpPr>
            <p:spPr bwMode="auto">
              <a:xfrm>
                <a:off x="3670" y="188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46" name="Line 1017"/>
              <p:cNvSpPr>
                <a:spLocks noChangeAspect="1" noChangeShapeType="1"/>
              </p:cNvSpPr>
              <p:nvPr/>
            </p:nvSpPr>
            <p:spPr bwMode="auto">
              <a:xfrm>
                <a:off x="3670" y="195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47" name="Line 1018"/>
              <p:cNvSpPr>
                <a:spLocks noChangeAspect="1" noChangeShapeType="1"/>
              </p:cNvSpPr>
              <p:nvPr/>
            </p:nvSpPr>
            <p:spPr bwMode="auto">
              <a:xfrm>
                <a:off x="3670" y="198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48" name="Line 1019"/>
              <p:cNvSpPr>
                <a:spLocks noChangeAspect="1" noChangeShapeType="1"/>
              </p:cNvSpPr>
              <p:nvPr/>
            </p:nvSpPr>
            <p:spPr bwMode="auto">
              <a:xfrm>
                <a:off x="3670" y="203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49" name="Line 1020"/>
              <p:cNvSpPr>
                <a:spLocks noChangeAspect="1" noChangeShapeType="1"/>
              </p:cNvSpPr>
              <p:nvPr/>
            </p:nvSpPr>
            <p:spPr bwMode="auto">
              <a:xfrm>
                <a:off x="3670" y="205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50" name="Line 1021"/>
              <p:cNvSpPr>
                <a:spLocks noChangeAspect="1" noChangeShapeType="1"/>
              </p:cNvSpPr>
              <p:nvPr/>
            </p:nvSpPr>
            <p:spPr bwMode="auto">
              <a:xfrm>
                <a:off x="3670" y="200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51" name="Line 1022"/>
              <p:cNvSpPr>
                <a:spLocks noChangeAspect="1" noChangeShapeType="1"/>
              </p:cNvSpPr>
              <p:nvPr/>
            </p:nvSpPr>
            <p:spPr bwMode="auto">
              <a:xfrm>
                <a:off x="3670" y="207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52" name="Line 1023"/>
              <p:cNvSpPr>
                <a:spLocks noChangeAspect="1" noChangeShapeType="1"/>
              </p:cNvSpPr>
              <p:nvPr/>
            </p:nvSpPr>
            <p:spPr bwMode="auto">
              <a:xfrm>
                <a:off x="3491" y="17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53" name="Line 1024"/>
              <p:cNvSpPr>
                <a:spLocks noChangeAspect="1" noChangeShapeType="1"/>
              </p:cNvSpPr>
              <p:nvPr/>
            </p:nvSpPr>
            <p:spPr bwMode="auto">
              <a:xfrm>
                <a:off x="3491" y="17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54" name="Line 1025"/>
              <p:cNvSpPr>
                <a:spLocks noChangeAspect="1" noChangeShapeType="1"/>
              </p:cNvSpPr>
              <p:nvPr/>
            </p:nvSpPr>
            <p:spPr bwMode="auto">
              <a:xfrm>
                <a:off x="3491" y="181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55" name="Line 1026"/>
              <p:cNvSpPr>
                <a:spLocks noChangeAspect="1" noChangeShapeType="1"/>
              </p:cNvSpPr>
              <p:nvPr/>
            </p:nvSpPr>
            <p:spPr bwMode="auto">
              <a:xfrm>
                <a:off x="3491" y="183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56" name="Line 1027"/>
              <p:cNvSpPr>
                <a:spLocks noChangeAspect="1" noChangeShapeType="1"/>
              </p:cNvSpPr>
              <p:nvPr/>
            </p:nvSpPr>
            <p:spPr bwMode="auto">
              <a:xfrm>
                <a:off x="3491" y="18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57" name="Line 1028"/>
              <p:cNvSpPr>
                <a:spLocks noChangeAspect="1" noChangeShapeType="1"/>
              </p:cNvSpPr>
              <p:nvPr/>
            </p:nvSpPr>
            <p:spPr bwMode="auto">
              <a:xfrm>
                <a:off x="3491" y="19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58" name="Line 1029"/>
              <p:cNvSpPr>
                <a:spLocks noChangeAspect="1" noChangeShapeType="1"/>
              </p:cNvSpPr>
              <p:nvPr/>
            </p:nvSpPr>
            <p:spPr bwMode="auto">
              <a:xfrm>
                <a:off x="3491" y="18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59" name="Line 1030"/>
              <p:cNvSpPr>
                <a:spLocks noChangeAspect="1" noChangeShapeType="1"/>
              </p:cNvSpPr>
              <p:nvPr/>
            </p:nvSpPr>
            <p:spPr bwMode="auto">
              <a:xfrm>
                <a:off x="3491" y="193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60" name="Line 1031"/>
              <p:cNvSpPr>
                <a:spLocks noChangeAspect="1" noChangeShapeType="1"/>
              </p:cNvSpPr>
              <p:nvPr/>
            </p:nvSpPr>
            <p:spPr bwMode="auto">
              <a:xfrm>
                <a:off x="3491" y="195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61" name="Line 1032"/>
              <p:cNvSpPr>
                <a:spLocks noChangeAspect="1" noChangeShapeType="1"/>
              </p:cNvSpPr>
              <p:nvPr/>
            </p:nvSpPr>
            <p:spPr bwMode="auto">
              <a:xfrm>
                <a:off x="3491" y="200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62" name="Line 1033"/>
              <p:cNvSpPr>
                <a:spLocks noChangeAspect="1" noChangeShapeType="1"/>
              </p:cNvSpPr>
              <p:nvPr/>
            </p:nvSpPr>
            <p:spPr bwMode="auto">
              <a:xfrm>
                <a:off x="3491" y="202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63" name="Line 1034"/>
              <p:cNvSpPr>
                <a:spLocks noChangeAspect="1" noChangeShapeType="1"/>
              </p:cNvSpPr>
              <p:nvPr/>
            </p:nvSpPr>
            <p:spPr bwMode="auto">
              <a:xfrm>
                <a:off x="3491" y="198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64" name="Line 1035"/>
              <p:cNvSpPr>
                <a:spLocks noChangeAspect="1" noChangeShapeType="1"/>
              </p:cNvSpPr>
              <p:nvPr/>
            </p:nvSpPr>
            <p:spPr bwMode="auto">
              <a:xfrm>
                <a:off x="3491" y="205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65" name="Line 1036"/>
              <p:cNvSpPr>
                <a:spLocks noChangeAspect="1" noChangeShapeType="1"/>
              </p:cNvSpPr>
              <p:nvPr/>
            </p:nvSpPr>
            <p:spPr bwMode="auto">
              <a:xfrm>
                <a:off x="3491" y="207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66" name="Line 1037"/>
              <p:cNvSpPr>
                <a:spLocks noChangeAspect="1" noChangeShapeType="1"/>
              </p:cNvSpPr>
              <p:nvPr/>
            </p:nvSpPr>
            <p:spPr bwMode="auto">
              <a:xfrm>
                <a:off x="3312" y="176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67" name="Line 1038"/>
              <p:cNvSpPr>
                <a:spLocks noChangeAspect="1" noChangeShapeType="1"/>
              </p:cNvSpPr>
              <p:nvPr/>
            </p:nvSpPr>
            <p:spPr bwMode="auto">
              <a:xfrm>
                <a:off x="3312" y="179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68" name="Line 1039"/>
              <p:cNvSpPr>
                <a:spLocks noChangeAspect="1" noChangeShapeType="1"/>
              </p:cNvSpPr>
              <p:nvPr/>
            </p:nvSpPr>
            <p:spPr bwMode="auto">
              <a:xfrm>
                <a:off x="3312" y="18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69" name="Line 1040"/>
              <p:cNvSpPr>
                <a:spLocks noChangeAspect="1" noChangeShapeType="1"/>
              </p:cNvSpPr>
              <p:nvPr/>
            </p:nvSpPr>
            <p:spPr bwMode="auto">
              <a:xfrm>
                <a:off x="3312" y="18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70" name="Line 1041"/>
              <p:cNvSpPr>
                <a:spLocks noChangeAspect="1" noChangeShapeType="1"/>
              </p:cNvSpPr>
              <p:nvPr/>
            </p:nvSpPr>
            <p:spPr bwMode="auto">
              <a:xfrm>
                <a:off x="3312" y="18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71" name="Line 1042"/>
              <p:cNvSpPr>
                <a:spLocks noChangeAspect="1" noChangeShapeType="1"/>
              </p:cNvSpPr>
              <p:nvPr/>
            </p:nvSpPr>
            <p:spPr bwMode="auto">
              <a:xfrm>
                <a:off x="3312" y="191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72" name="Line 1043"/>
              <p:cNvSpPr>
                <a:spLocks noChangeAspect="1" noChangeShapeType="1"/>
              </p:cNvSpPr>
              <p:nvPr/>
            </p:nvSpPr>
            <p:spPr bwMode="auto">
              <a:xfrm>
                <a:off x="3312" y="18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73" name="Line 1044"/>
              <p:cNvSpPr>
                <a:spLocks noChangeAspect="1" noChangeShapeType="1"/>
              </p:cNvSpPr>
              <p:nvPr/>
            </p:nvSpPr>
            <p:spPr bwMode="auto">
              <a:xfrm>
                <a:off x="3312" y="193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74" name="Line 1045"/>
              <p:cNvSpPr>
                <a:spLocks noChangeAspect="1" noChangeShapeType="1"/>
              </p:cNvSpPr>
              <p:nvPr/>
            </p:nvSpPr>
            <p:spPr bwMode="auto">
              <a:xfrm>
                <a:off x="3312" y="19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75" name="Line 1046"/>
              <p:cNvSpPr>
                <a:spLocks noChangeAspect="1" noChangeShapeType="1"/>
              </p:cNvSpPr>
              <p:nvPr/>
            </p:nvSpPr>
            <p:spPr bwMode="auto">
              <a:xfrm>
                <a:off x="3312" y="20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76" name="Line 1047"/>
              <p:cNvSpPr>
                <a:spLocks noChangeAspect="1" noChangeShapeType="1"/>
              </p:cNvSpPr>
              <p:nvPr/>
            </p:nvSpPr>
            <p:spPr bwMode="auto">
              <a:xfrm>
                <a:off x="3312" y="203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77" name="Line 1048"/>
              <p:cNvSpPr>
                <a:spLocks noChangeAspect="1" noChangeShapeType="1"/>
              </p:cNvSpPr>
              <p:nvPr/>
            </p:nvSpPr>
            <p:spPr bwMode="auto">
              <a:xfrm>
                <a:off x="3312" y="19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78" name="Line 1049"/>
              <p:cNvSpPr>
                <a:spLocks noChangeAspect="1" noChangeShapeType="1"/>
              </p:cNvSpPr>
              <p:nvPr/>
            </p:nvSpPr>
            <p:spPr bwMode="auto">
              <a:xfrm>
                <a:off x="3312" y="205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79" name="Line 1050"/>
              <p:cNvSpPr>
                <a:spLocks noChangeAspect="1" noChangeShapeType="1"/>
              </p:cNvSpPr>
              <p:nvPr/>
            </p:nvSpPr>
            <p:spPr bwMode="auto">
              <a:xfrm>
                <a:off x="3312" y="208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80" name="Line 1051"/>
              <p:cNvSpPr>
                <a:spLocks noChangeAspect="1" noChangeShapeType="1"/>
              </p:cNvSpPr>
              <p:nvPr/>
            </p:nvSpPr>
            <p:spPr bwMode="auto">
              <a:xfrm>
                <a:off x="3132" y="177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81" name="Line 1052"/>
              <p:cNvSpPr>
                <a:spLocks noChangeAspect="1" noChangeShapeType="1"/>
              </p:cNvSpPr>
              <p:nvPr/>
            </p:nvSpPr>
            <p:spPr bwMode="auto">
              <a:xfrm>
                <a:off x="3132" y="179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82" name="Line 1053"/>
              <p:cNvSpPr>
                <a:spLocks noChangeAspect="1" noChangeShapeType="1"/>
              </p:cNvSpPr>
              <p:nvPr/>
            </p:nvSpPr>
            <p:spPr bwMode="auto">
              <a:xfrm>
                <a:off x="3132" y="181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83" name="Line 1054"/>
              <p:cNvSpPr>
                <a:spLocks noChangeAspect="1" noChangeShapeType="1"/>
              </p:cNvSpPr>
              <p:nvPr/>
            </p:nvSpPr>
            <p:spPr bwMode="auto">
              <a:xfrm>
                <a:off x="3132" y="184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84" name="Line 1055"/>
              <p:cNvSpPr>
                <a:spLocks noChangeAspect="1" noChangeShapeType="1"/>
              </p:cNvSpPr>
              <p:nvPr/>
            </p:nvSpPr>
            <p:spPr bwMode="auto">
              <a:xfrm>
                <a:off x="3132" y="189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85" name="Line 1056"/>
              <p:cNvSpPr>
                <a:spLocks noChangeAspect="1" noChangeShapeType="1"/>
              </p:cNvSpPr>
              <p:nvPr/>
            </p:nvSpPr>
            <p:spPr bwMode="auto">
              <a:xfrm>
                <a:off x="3132" y="191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86" name="Line 1057"/>
              <p:cNvSpPr>
                <a:spLocks noChangeAspect="1" noChangeShapeType="1"/>
              </p:cNvSpPr>
              <p:nvPr/>
            </p:nvSpPr>
            <p:spPr bwMode="auto">
              <a:xfrm>
                <a:off x="3132" y="186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87" name="Line 1058"/>
              <p:cNvSpPr>
                <a:spLocks noChangeAspect="1" noChangeShapeType="1"/>
              </p:cNvSpPr>
              <p:nvPr/>
            </p:nvSpPr>
            <p:spPr bwMode="auto">
              <a:xfrm>
                <a:off x="3132" y="193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88" name="Line 1059"/>
              <p:cNvSpPr>
                <a:spLocks noChangeAspect="1" noChangeShapeType="1"/>
              </p:cNvSpPr>
              <p:nvPr/>
            </p:nvSpPr>
            <p:spPr bwMode="auto">
              <a:xfrm>
                <a:off x="3132" y="196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89" name="Line 1060"/>
              <p:cNvSpPr>
                <a:spLocks noChangeAspect="1" noChangeShapeType="1"/>
              </p:cNvSpPr>
              <p:nvPr/>
            </p:nvSpPr>
            <p:spPr bwMode="auto">
              <a:xfrm>
                <a:off x="3132" y="201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90" name="Line 1061"/>
              <p:cNvSpPr>
                <a:spLocks noChangeAspect="1" noChangeShapeType="1"/>
              </p:cNvSpPr>
              <p:nvPr/>
            </p:nvSpPr>
            <p:spPr bwMode="auto">
              <a:xfrm>
                <a:off x="3132" y="203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91" name="Line 1062"/>
              <p:cNvSpPr>
                <a:spLocks noChangeAspect="1" noChangeShapeType="1"/>
              </p:cNvSpPr>
              <p:nvPr/>
            </p:nvSpPr>
            <p:spPr bwMode="auto">
              <a:xfrm>
                <a:off x="3132" y="198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92" name="Line 1063"/>
              <p:cNvSpPr>
                <a:spLocks noChangeAspect="1" noChangeShapeType="1"/>
              </p:cNvSpPr>
              <p:nvPr/>
            </p:nvSpPr>
            <p:spPr bwMode="auto">
              <a:xfrm>
                <a:off x="3132" y="205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93" name="Line 1064"/>
              <p:cNvSpPr>
                <a:spLocks noChangeAspect="1" noChangeShapeType="1"/>
              </p:cNvSpPr>
              <p:nvPr/>
            </p:nvSpPr>
            <p:spPr bwMode="auto">
              <a:xfrm>
                <a:off x="3132" y="208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94" name="Line 1065"/>
              <p:cNvSpPr>
                <a:spLocks noChangeAspect="1" noChangeShapeType="1"/>
              </p:cNvSpPr>
              <p:nvPr/>
            </p:nvSpPr>
            <p:spPr bwMode="auto">
              <a:xfrm>
                <a:off x="2952" y="176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95" name="Line 1066"/>
              <p:cNvSpPr>
                <a:spLocks noChangeAspect="1" noChangeShapeType="1"/>
              </p:cNvSpPr>
              <p:nvPr/>
            </p:nvSpPr>
            <p:spPr bwMode="auto">
              <a:xfrm>
                <a:off x="2952" y="179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96" name="Line 1067"/>
              <p:cNvSpPr>
                <a:spLocks noChangeAspect="1" noChangeShapeType="1"/>
              </p:cNvSpPr>
              <p:nvPr/>
            </p:nvSpPr>
            <p:spPr bwMode="auto">
              <a:xfrm>
                <a:off x="2952" y="18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97" name="Line 1068"/>
              <p:cNvSpPr>
                <a:spLocks noChangeAspect="1" noChangeShapeType="1"/>
              </p:cNvSpPr>
              <p:nvPr/>
            </p:nvSpPr>
            <p:spPr bwMode="auto">
              <a:xfrm>
                <a:off x="2952" y="18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98" name="Line 1069"/>
              <p:cNvSpPr>
                <a:spLocks noChangeAspect="1" noChangeShapeType="1"/>
              </p:cNvSpPr>
              <p:nvPr/>
            </p:nvSpPr>
            <p:spPr bwMode="auto">
              <a:xfrm>
                <a:off x="2952" y="18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599" name="Line 1070"/>
              <p:cNvSpPr>
                <a:spLocks noChangeAspect="1" noChangeShapeType="1"/>
              </p:cNvSpPr>
              <p:nvPr/>
            </p:nvSpPr>
            <p:spPr bwMode="auto">
              <a:xfrm>
                <a:off x="2952" y="191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00" name="Line 1071"/>
              <p:cNvSpPr>
                <a:spLocks noChangeAspect="1" noChangeShapeType="1"/>
              </p:cNvSpPr>
              <p:nvPr/>
            </p:nvSpPr>
            <p:spPr bwMode="auto">
              <a:xfrm>
                <a:off x="2952" y="18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01" name="Line 1072"/>
              <p:cNvSpPr>
                <a:spLocks noChangeAspect="1" noChangeShapeType="1"/>
              </p:cNvSpPr>
              <p:nvPr/>
            </p:nvSpPr>
            <p:spPr bwMode="auto">
              <a:xfrm>
                <a:off x="2952" y="193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02" name="Line 1073"/>
              <p:cNvSpPr>
                <a:spLocks noChangeAspect="1" noChangeShapeType="1"/>
              </p:cNvSpPr>
              <p:nvPr/>
            </p:nvSpPr>
            <p:spPr bwMode="auto">
              <a:xfrm>
                <a:off x="2952" y="19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03" name="Line 1074"/>
              <p:cNvSpPr>
                <a:spLocks noChangeAspect="1" noChangeShapeType="1"/>
              </p:cNvSpPr>
              <p:nvPr/>
            </p:nvSpPr>
            <p:spPr bwMode="auto">
              <a:xfrm>
                <a:off x="2952" y="20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04" name="Line 1075"/>
              <p:cNvSpPr>
                <a:spLocks noChangeAspect="1" noChangeShapeType="1"/>
              </p:cNvSpPr>
              <p:nvPr/>
            </p:nvSpPr>
            <p:spPr bwMode="auto">
              <a:xfrm>
                <a:off x="2952" y="203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05" name="Line 1076"/>
              <p:cNvSpPr>
                <a:spLocks noChangeAspect="1" noChangeShapeType="1"/>
              </p:cNvSpPr>
              <p:nvPr/>
            </p:nvSpPr>
            <p:spPr bwMode="auto">
              <a:xfrm>
                <a:off x="2952" y="19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06" name="Line 1077"/>
              <p:cNvSpPr>
                <a:spLocks noChangeAspect="1" noChangeShapeType="1"/>
              </p:cNvSpPr>
              <p:nvPr/>
            </p:nvSpPr>
            <p:spPr bwMode="auto">
              <a:xfrm>
                <a:off x="2952" y="205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07" name="Line 1078"/>
              <p:cNvSpPr>
                <a:spLocks noChangeAspect="1" noChangeShapeType="1"/>
              </p:cNvSpPr>
              <p:nvPr/>
            </p:nvSpPr>
            <p:spPr bwMode="auto">
              <a:xfrm>
                <a:off x="2952" y="208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08" name="Line 1079"/>
              <p:cNvSpPr>
                <a:spLocks noChangeAspect="1" noChangeShapeType="1"/>
              </p:cNvSpPr>
              <p:nvPr/>
            </p:nvSpPr>
            <p:spPr bwMode="auto">
              <a:xfrm>
                <a:off x="2773" y="177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09" name="Line 1080"/>
              <p:cNvSpPr>
                <a:spLocks noChangeAspect="1" noChangeShapeType="1"/>
              </p:cNvSpPr>
              <p:nvPr/>
            </p:nvSpPr>
            <p:spPr bwMode="auto">
              <a:xfrm>
                <a:off x="2773" y="180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10" name="Line 1081"/>
              <p:cNvSpPr>
                <a:spLocks noChangeAspect="1" noChangeShapeType="1"/>
              </p:cNvSpPr>
              <p:nvPr/>
            </p:nvSpPr>
            <p:spPr bwMode="auto">
              <a:xfrm>
                <a:off x="2773" y="182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11" name="Line 1082"/>
              <p:cNvSpPr>
                <a:spLocks noChangeAspect="1" noChangeShapeType="1"/>
              </p:cNvSpPr>
              <p:nvPr/>
            </p:nvSpPr>
            <p:spPr bwMode="auto">
              <a:xfrm>
                <a:off x="2773" y="187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12" name="Line 1083"/>
              <p:cNvSpPr>
                <a:spLocks noChangeAspect="1" noChangeShapeType="1"/>
              </p:cNvSpPr>
              <p:nvPr/>
            </p:nvSpPr>
            <p:spPr bwMode="auto">
              <a:xfrm>
                <a:off x="2773" y="189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13" name="Line 1084"/>
              <p:cNvSpPr>
                <a:spLocks noChangeAspect="1" noChangeShapeType="1"/>
              </p:cNvSpPr>
              <p:nvPr/>
            </p:nvSpPr>
            <p:spPr bwMode="auto">
              <a:xfrm>
                <a:off x="2773" y="184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14" name="Line 1085"/>
              <p:cNvSpPr>
                <a:spLocks noChangeAspect="1" noChangeShapeType="1"/>
              </p:cNvSpPr>
              <p:nvPr/>
            </p:nvSpPr>
            <p:spPr bwMode="auto">
              <a:xfrm>
                <a:off x="2773" y="192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15" name="Line 1086"/>
              <p:cNvSpPr>
                <a:spLocks noChangeAspect="1" noChangeShapeType="1"/>
              </p:cNvSpPr>
              <p:nvPr/>
            </p:nvSpPr>
            <p:spPr bwMode="auto">
              <a:xfrm>
                <a:off x="2773" y="194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16" name="Line 1087"/>
              <p:cNvSpPr>
                <a:spLocks noChangeAspect="1" noChangeShapeType="1"/>
              </p:cNvSpPr>
              <p:nvPr/>
            </p:nvSpPr>
            <p:spPr bwMode="auto">
              <a:xfrm>
                <a:off x="2773" y="199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17" name="Line 1088"/>
              <p:cNvSpPr>
                <a:spLocks noChangeAspect="1" noChangeShapeType="1"/>
              </p:cNvSpPr>
              <p:nvPr/>
            </p:nvSpPr>
            <p:spPr bwMode="auto">
              <a:xfrm>
                <a:off x="2773" y="20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18" name="Line 1089"/>
              <p:cNvSpPr>
                <a:spLocks noChangeAspect="1" noChangeShapeType="1"/>
              </p:cNvSpPr>
              <p:nvPr/>
            </p:nvSpPr>
            <p:spPr bwMode="auto">
              <a:xfrm>
                <a:off x="2773" y="196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19" name="Line 1090"/>
              <p:cNvSpPr>
                <a:spLocks noChangeAspect="1" noChangeShapeType="1"/>
              </p:cNvSpPr>
              <p:nvPr/>
            </p:nvSpPr>
            <p:spPr bwMode="auto">
              <a:xfrm>
                <a:off x="2773" y="20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20" name="Line 1091"/>
              <p:cNvSpPr>
                <a:spLocks noChangeAspect="1" noChangeShapeType="1"/>
              </p:cNvSpPr>
              <p:nvPr/>
            </p:nvSpPr>
            <p:spPr bwMode="auto">
              <a:xfrm>
                <a:off x="2773" y="20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21" name="Line 1092"/>
              <p:cNvSpPr>
                <a:spLocks noChangeAspect="1" noChangeShapeType="1"/>
              </p:cNvSpPr>
              <p:nvPr/>
            </p:nvSpPr>
            <p:spPr bwMode="auto">
              <a:xfrm>
                <a:off x="2773" y="20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22" name="Line 1093"/>
              <p:cNvSpPr>
                <a:spLocks noChangeAspect="1" noChangeShapeType="1"/>
              </p:cNvSpPr>
              <p:nvPr/>
            </p:nvSpPr>
            <p:spPr bwMode="auto">
              <a:xfrm>
                <a:off x="2593" y="177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23" name="Line 1094"/>
              <p:cNvSpPr>
                <a:spLocks noChangeAspect="1" noChangeShapeType="1"/>
              </p:cNvSpPr>
              <p:nvPr/>
            </p:nvSpPr>
            <p:spPr bwMode="auto">
              <a:xfrm>
                <a:off x="2593" y="180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24" name="Line 1095"/>
              <p:cNvSpPr>
                <a:spLocks noChangeAspect="1" noChangeShapeType="1"/>
              </p:cNvSpPr>
              <p:nvPr/>
            </p:nvSpPr>
            <p:spPr bwMode="auto">
              <a:xfrm>
                <a:off x="2593" y="182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25" name="Line 1096"/>
              <p:cNvSpPr>
                <a:spLocks noChangeAspect="1" noChangeShapeType="1"/>
              </p:cNvSpPr>
              <p:nvPr/>
            </p:nvSpPr>
            <p:spPr bwMode="auto">
              <a:xfrm>
                <a:off x="2593" y="187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26" name="Line 1097"/>
              <p:cNvSpPr>
                <a:spLocks noChangeAspect="1" noChangeShapeType="1"/>
              </p:cNvSpPr>
              <p:nvPr/>
            </p:nvSpPr>
            <p:spPr bwMode="auto">
              <a:xfrm>
                <a:off x="2593" y="189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27" name="Line 1098"/>
              <p:cNvSpPr>
                <a:spLocks noChangeAspect="1" noChangeShapeType="1"/>
              </p:cNvSpPr>
              <p:nvPr/>
            </p:nvSpPr>
            <p:spPr bwMode="auto">
              <a:xfrm>
                <a:off x="2593" y="184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28" name="Line 1099"/>
              <p:cNvSpPr>
                <a:spLocks noChangeAspect="1" noChangeShapeType="1"/>
              </p:cNvSpPr>
              <p:nvPr/>
            </p:nvSpPr>
            <p:spPr bwMode="auto">
              <a:xfrm>
                <a:off x="2593" y="192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29" name="Line 1100"/>
              <p:cNvSpPr>
                <a:spLocks noChangeAspect="1" noChangeShapeType="1"/>
              </p:cNvSpPr>
              <p:nvPr/>
            </p:nvSpPr>
            <p:spPr bwMode="auto">
              <a:xfrm>
                <a:off x="2593" y="194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30" name="Line 1101"/>
              <p:cNvSpPr>
                <a:spLocks noChangeAspect="1" noChangeShapeType="1"/>
              </p:cNvSpPr>
              <p:nvPr/>
            </p:nvSpPr>
            <p:spPr bwMode="auto">
              <a:xfrm>
                <a:off x="2593" y="199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31" name="Line 1102"/>
              <p:cNvSpPr>
                <a:spLocks noChangeAspect="1" noChangeShapeType="1"/>
              </p:cNvSpPr>
              <p:nvPr/>
            </p:nvSpPr>
            <p:spPr bwMode="auto">
              <a:xfrm>
                <a:off x="2593" y="20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32" name="Line 1103"/>
              <p:cNvSpPr>
                <a:spLocks noChangeAspect="1" noChangeShapeType="1"/>
              </p:cNvSpPr>
              <p:nvPr/>
            </p:nvSpPr>
            <p:spPr bwMode="auto">
              <a:xfrm>
                <a:off x="2593" y="196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33" name="Line 1104"/>
              <p:cNvSpPr>
                <a:spLocks noChangeAspect="1" noChangeShapeType="1"/>
              </p:cNvSpPr>
              <p:nvPr/>
            </p:nvSpPr>
            <p:spPr bwMode="auto">
              <a:xfrm>
                <a:off x="2593" y="20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34" name="Line 1105"/>
              <p:cNvSpPr>
                <a:spLocks noChangeAspect="1" noChangeShapeType="1"/>
              </p:cNvSpPr>
              <p:nvPr/>
            </p:nvSpPr>
            <p:spPr bwMode="auto">
              <a:xfrm>
                <a:off x="2593" y="20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35" name="Line 1106"/>
              <p:cNvSpPr>
                <a:spLocks noChangeAspect="1" noChangeShapeType="1"/>
              </p:cNvSpPr>
              <p:nvPr/>
            </p:nvSpPr>
            <p:spPr bwMode="auto">
              <a:xfrm>
                <a:off x="2593" y="20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36" name="Line 1107"/>
              <p:cNvSpPr>
                <a:spLocks noChangeAspect="1" noChangeShapeType="1"/>
              </p:cNvSpPr>
              <p:nvPr/>
            </p:nvSpPr>
            <p:spPr bwMode="auto">
              <a:xfrm>
                <a:off x="2408" y="178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37" name="Line 1108"/>
              <p:cNvSpPr>
                <a:spLocks noChangeAspect="1" noChangeShapeType="1"/>
              </p:cNvSpPr>
              <p:nvPr/>
            </p:nvSpPr>
            <p:spPr bwMode="auto">
              <a:xfrm>
                <a:off x="2408" y="180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38" name="Line 1109"/>
              <p:cNvSpPr>
                <a:spLocks noChangeAspect="1" noChangeShapeType="1"/>
              </p:cNvSpPr>
              <p:nvPr/>
            </p:nvSpPr>
            <p:spPr bwMode="auto">
              <a:xfrm>
                <a:off x="2408" y="185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39" name="Line 1110"/>
              <p:cNvSpPr>
                <a:spLocks noChangeAspect="1" noChangeShapeType="1"/>
              </p:cNvSpPr>
              <p:nvPr/>
            </p:nvSpPr>
            <p:spPr bwMode="auto">
              <a:xfrm>
                <a:off x="2408" y="187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40" name="Line 1111"/>
              <p:cNvSpPr>
                <a:spLocks noChangeAspect="1" noChangeShapeType="1"/>
              </p:cNvSpPr>
              <p:nvPr/>
            </p:nvSpPr>
            <p:spPr bwMode="auto">
              <a:xfrm>
                <a:off x="2408" y="183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41" name="Line 1112"/>
              <p:cNvSpPr>
                <a:spLocks noChangeAspect="1" noChangeShapeType="1"/>
              </p:cNvSpPr>
              <p:nvPr/>
            </p:nvSpPr>
            <p:spPr bwMode="auto">
              <a:xfrm>
                <a:off x="2408" y="190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42" name="Line 1113"/>
              <p:cNvSpPr>
                <a:spLocks noChangeAspect="1" noChangeShapeType="1"/>
              </p:cNvSpPr>
              <p:nvPr/>
            </p:nvSpPr>
            <p:spPr bwMode="auto">
              <a:xfrm>
                <a:off x="2408" y="192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43" name="Line 1114"/>
              <p:cNvSpPr>
                <a:spLocks noChangeAspect="1" noChangeShapeType="1"/>
              </p:cNvSpPr>
              <p:nvPr/>
            </p:nvSpPr>
            <p:spPr bwMode="auto">
              <a:xfrm>
                <a:off x="2408" y="197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44" name="Line 1115"/>
              <p:cNvSpPr>
                <a:spLocks noChangeAspect="1" noChangeShapeType="1"/>
              </p:cNvSpPr>
              <p:nvPr/>
            </p:nvSpPr>
            <p:spPr bwMode="auto">
              <a:xfrm>
                <a:off x="2408" y="199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45" name="Line 1116"/>
              <p:cNvSpPr>
                <a:spLocks noChangeAspect="1" noChangeShapeType="1"/>
              </p:cNvSpPr>
              <p:nvPr/>
            </p:nvSpPr>
            <p:spPr bwMode="auto">
              <a:xfrm>
                <a:off x="2408" y="195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46" name="Line 1117"/>
              <p:cNvSpPr>
                <a:spLocks noChangeAspect="1" noChangeShapeType="1"/>
              </p:cNvSpPr>
              <p:nvPr/>
            </p:nvSpPr>
            <p:spPr bwMode="auto">
              <a:xfrm>
                <a:off x="2408" y="202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47" name="Line 1118"/>
              <p:cNvSpPr>
                <a:spLocks noChangeAspect="1" noChangeShapeType="1"/>
              </p:cNvSpPr>
              <p:nvPr/>
            </p:nvSpPr>
            <p:spPr bwMode="auto">
              <a:xfrm>
                <a:off x="2408" y="204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48" name="Line 1119"/>
              <p:cNvSpPr>
                <a:spLocks noChangeAspect="1" noChangeShapeType="1"/>
              </p:cNvSpPr>
              <p:nvPr/>
            </p:nvSpPr>
            <p:spPr bwMode="auto">
              <a:xfrm>
                <a:off x="2408" y="209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49" name="Line 1120"/>
              <p:cNvSpPr>
                <a:spLocks noChangeAspect="1" noChangeShapeType="1"/>
              </p:cNvSpPr>
              <p:nvPr/>
            </p:nvSpPr>
            <p:spPr bwMode="auto">
              <a:xfrm>
                <a:off x="2408" y="207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50" name="Line 1121"/>
              <p:cNvSpPr>
                <a:spLocks noChangeAspect="1" noChangeShapeType="1"/>
              </p:cNvSpPr>
              <p:nvPr/>
            </p:nvSpPr>
            <p:spPr bwMode="auto">
              <a:xfrm>
                <a:off x="2229" y="211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51" name="Line 1122"/>
              <p:cNvSpPr>
                <a:spLocks noChangeAspect="1" noChangeShapeType="1"/>
              </p:cNvSpPr>
              <p:nvPr/>
            </p:nvSpPr>
            <p:spPr bwMode="auto">
              <a:xfrm>
                <a:off x="2229" y="180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52" name="Line 1123"/>
              <p:cNvSpPr>
                <a:spLocks noChangeAspect="1" noChangeShapeType="1"/>
              </p:cNvSpPr>
              <p:nvPr/>
            </p:nvSpPr>
            <p:spPr bwMode="auto">
              <a:xfrm>
                <a:off x="2229" y="185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53" name="Line 1124"/>
              <p:cNvSpPr>
                <a:spLocks noChangeAspect="1" noChangeShapeType="1"/>
              </p:cNvSpPr>
              <p:nvPr/>
            </p:nvSpPr>
            <p:spPr bwMode="auto">
              <a:xfrm>
                <a:off x="2229" y="187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54" name="Line 1125"/>
              <p:cNvSpPr>
                <a:spLocks noChangeAspect="1" noChangeShapeType="1"/>
              </p:cNvSpPr>
              <p:nvPr/>
            </p:nvSpPr>
            <p:spPr bwMode="auto">
              <a:xfrm>
                <a:off x="2229" y="183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55" name="Line 1126"/>
              <p:cNvSpPr>
                <a:spLocks noChangeAspect="1" noChangeShapeType="1"/>
              </p:cNvSpPr>
              <p:nvPr/>
            </p:nvSpPr>
            <p:spPr bwMode="auto">
              <a:xfrm>
                <a:off x="2229" y="190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56" name="Line 1127"/>
              <p:cNvSpPr>
                <a:spLocks noChangeAspect="1" noChangeShapeType="1"/>
              </p:cNvSpPr>
              <p:nvPr/>
            </p:nvSpPr>
            <p:spPr bwMode="auto">
              <a:xfrm>
                <a:off x="2229" y="192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57" name="Line 1128"/>
              <p:cNvSpPr>
                <a:spLocks noChangeAspect="1" noChangeShapeType="1"/>
              </p:cNvSpPr>
              <p:nvPr/>
            </p:nvSpPr>
            <p:spPr bwMode="auto">
              <a:xfrm>
                <a:off x="2229" y="197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58" name="Line 1129"/>
              <p:cNvSpPr>
                <a:spLocks noChangeAspect="1" noChangeShapeType="1"/>
              </p:cNvSpPr>
              <p:nvPr/>
            </p:nvSpPr>
            <p:spPr bwMode="auto">
              <a:xfrm>
                <a:off x="2229" y="199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59" name="Line 1130"/>
              <p:cNvSpPr>
                <a:spLocks noChangeAspect="1" noChangeShapeType="1"/>
              </p:cNvSpPr>
              <p:nvPr/>
            </p:nvSpPr>
            <p:spPr bwMode="auto">
              <a:xfrm>
                <a:off x="2229" y="195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60" name="Line 1131"/>
              <p:cNvSpPr>
                <a:spLocks noChangeAspect="1" noChangeShapeType="1"/>
              </p:cNvSpPr>
              <p:nvPr/>
            </p:nvSpPr>
            <p:spPr bwMode="auto">
              <a:xfrm>
                <a:off x="2229" y="202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61" name="Line 1132"/>
              <p:cNvSpPr>
                <a:spLocks noChangeAspect="1" noChangeShapeType="1"/>
              </p:cNvSpPr>
              <p:nvPr/>
            </p:nvSpPr>
            <p:spPr bwMode="auto">
              <a:xfrm>
                <a:off x="2229" y="204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62" name="Line 1133"/>
              <p:cNvSpPr>
                <a:spLocks noChangeAspect="1" noChangeShapeType="1"/>
              </p:cNvSpPr>
              <p:nvPr/>
            </p:nvSpPr>
            <p:spPr bwMode="auto">
              <a:xfrm>
                <a:off x="2229" y="209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63" name="Line 1134"/>
              <p:cNvSpPr>
                <a:spLocks noChangeAspect="1" noChangeShapeType="1"/>
              </p:cNvSpPr>
              <p:nvPr/>
            </p:nvSpPr>
            <p:spPr bwMode="auto">
              <a:xfrm>
                <a:off x="2229" y="207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7655" name="Line 1135"/>
              <p:cNvSpPr>
                <a:spLocks noChangeAspect="1" noChangeShapeType="1"/>
              </p:cNvSpPr>
              <p:nvPr/>
            </p:nvSpPr>
            <p:spPr bwMode="auto">
              <a:xfrm>
                <a:off x="2040" y="212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65" name="Line 1136"/>
              <p:cNvSpPr>
                <a:spLocks noChangeAspect="1" noChangeShapeType="1"/>
              </p:cNvSpPr>
              <p:nvPr/>
            </p:nvSpPr>
            <p:spPr bwMode="auto">
              <a:xfrm>
                <a:off x="2040" y="185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66" name="Line 1137"/>
              <p:cNvSpPr>
                <a:spLocks noChangeAspect="1" noChangeShapeType="1"/>
              </p:cNvSpPr>
              <p:nvPr/>
            </p:nvSpPr>
            <p:spPr bwMode="auto">
              <a:xfrm>
                <a:off x="2040" y="188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67" name="Line 1138"/>
              <p:cNvSpPr>
                <a:spLocks noChangeAspect="1" noChangeShapeType="1"/>
              </p:cNvSpPr>
              <p:nvPr/>
            </p:nvSpPr>
            <p:spPr bwMode="auto">
              <a:xfrm>
                <a:off x="2040" y="183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68" name="Line 1139"/>
              <p:cNvSpPr>
                <a:spLocks noChangeAspect="1" noChangeShapeType="1"/>
              </p:cNvSpPr>
              <p:nvPr/>
            </p:nvSpPr>
            <p:spPr bwMode="auto">
              <a:xfrm>
                <a:off x="2040" y="190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69" name="Line 1140"/>
              <p:cNvSpPr>
                <a:spLocks noChangeAspect="1" noChangeShapeType="1"/>
              </p:cNvSpPr>
              <p:nvPr/>
            </p:nvSpPr>
            <p:spPr bwMode="auto">
              <a:xfrm>
                <a:off x="2040" y="192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70" name="Line 1141"/>
              <p:cNvSpPr>
                <a:spLocks noChangeAspect="1" noChangeShapeType="1"/>
              </p:cNvSpPr>
              <p:nvPr/>
            </p:nvSpPr>
            <p:spPr bwMode="auto">
              <a:xfrm>
                <a:off x="2040" y="197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71" name="Line 1142"/>
              <p:cNvSpPr>
                <a:spLocks noChangeAspect="1" noChangeShapeType="1"/>
              </p:cNvSpPr>
              <p:nvPr/>
            </p:nvSpPr>
            <p:spPr bwMode="auto">
              <a:xfrm>
                <a:off x="2040" y="200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72" name="Line 1143"/>
              <p:cNvSpPr>
                <a:spLocks noChangeAspect="1" noChangeShapeType="1"/>
              </p:cNvSpPr>
              <p:nvPr/>
            </p:nvSpPr>
            <p:spPr bwMode="auto">
              <a:xfrm>
                <a:off x="2040" y="195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73" name="Line 1144"/>
              <p:cNvSpPr>
                <a:spLocks noChangeAspect="1" noChangeShapeType="1"/>
              </p:cNvSpPr>
              <p:nvPr/>
            </p:nvSpPr>
            <p:spPr bwMode="auto">
              <a:xfrm>
                <a:off x="2040" y="202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74" name="Line 1145"/>
              <p:cNvSpPr>
                <a:spLocks noChangeAspect="1" noChangeShapeType="1"/>
              </p:cNvSpPr>
              <p:nvPr/>
            </p:nvSpPr>
            <p:spPr bwMode="auto">
              <a:xfrm>
                <a:off x="2040" y="204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75" name="Line 1146"/>
              <p:cNvSpPr>
                <a:spLocks noChangeAspect="1" noChangeShapeType="1"/>
              </p:cNvSpPr>
              <p:nvPr/>
            </p:nvSpPr>
            <p:spPr bwMode="auto">
              <a:xfrm>
                <a:off x="2040" y="209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76" name="Line 1147"/>
              <p:cNvSpPr>
                <a:spLocks noChangeAspect="1" noChangeShapeType="1"/>
              </p:cNvSpPr>
              <p:nvPr/>
            </p:nvSpPr>
            <p:spPr bwMode="auto">
              <a:xfrm>
                <a:off x="2040" y="207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77" name="Line 1148"/>
              <p:cNvSpPr>
                <a:spLocks noChangeAspect="1" noChangeShapeType="1"/>
              </p:cNvSpPr>
              <p:nvPr/>
            </p:nvSpPr>
            <p:spPr bwMode="auto">
              <a:xfrm>
                <a:off x="1860" y="21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78" name="Line 1149"/>
              <p:cNvSpPr>
                <a:spLocks noChangeAspect="1" noChangeShapeType="1"/>
              </p:cNvSpPr>
              <p:nvPr/>
            </p:nvSpPr>
            <p:spPr bwMode="auto">
              <a:xfrm>
                <a:off x="1860" y="21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79" name="Line 1150"/>
              <p:cNvSpPr>
                <a:spLocks noChangeAspect="1" noChangeShapeType="1"/>
              </p:cNvSpPr>
              <p:nvPr/>
            </p:nvSpPr>
            <p:spPr bwMode="auto">
              <a:xfrm>
                <a:off x="1860" y="187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80" name="Line 1151"/>
              <p:cNvSpPr>
                <a:spLocks noChangeAspect="1" noChangeShapeType="1"/>
              </p:cNvSpPr>
              <p:nvPr/>
            </p:nvSpPr>
            <p:spPr bwMode="auto">
              <a:xfrm>
                <a:off x="1860" y="190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81" name="Line 1152"/>
              <p:cNvSpPr>
                <a:spLocks noChangeAspect="1" noChangeShapeType="1"/>
              </p:cNvSpPr>
              <p:nvPr/>
            </p:nvSpPr>
            <p:spPr bwMode="auto">
              <a:xfrm>
                <a:off x="1860" y="192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82" name="Line 1153"/>
              <p:cNvSpPr>
                <a:spLocks noChangeAspect="1" noChangeShapeType="1"/>
              </p:cNvSpPr>
              <p:nvPr/>
            </p:nvSpPr>
            <p:spPr bwMode="auto">
              <a:xfrm>
                <a:off x="1860" y="197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83" name="Line 1154"/>
              <p:cNvSpPr>
                <a:spLocks noChangeAspect="1" noChangeShapeType="1"/>
              </p:cNvSpPr>
              <p:nvPr/>
            </p:nvSpPr>
            <p:spPr bwMode="auto">
              <a:xfrm>
                <a:off x="1860" y="199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84" name="Line 1155"/>
              <p:cNvSpPr>
                <a:spLocks noChangeAspect="1" noChangeShapeType="1"/>
              </p:cNvSpPr>
              <p:nvPr/>
            </p:nvSpPr>
            <p:spPr bwMode="auto">
              <a:xfrm>
                <a:off x="1860" y="195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85" name="Line 1156"/>
              <p:cNvSpPr>
                <a:spLocks noChangeAspect="1" noChangeShapeType="1"/>
              </p:cNvSpPr>
              <p:nvPr/>
            </p:nvSpPr>
            <p:spPr bwMode="auto">
              <a:xfrm>
                <a:off x="1860" y="202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86" name="Line 1157"/>
              <p:cNvSpPr>
                <a:spLocks noChangeAspect="1" noChangeShapeType="1"/>
              </p:cNvSpPr>
              <p:nvPr/>
            </p:nvSpPr>
            <p:spPr bwMode="auto">
              <a:xfrm>
                <a:off x="1860" y="204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87" name="Line 1158"/>
              <p:cNvSpPr>
                <a:spLocks noChangeAspect="1" noChangeShapeType="1"/>
              </p:cNvSpPr>
              <p:nvPr/>
            </p:nvSpPr>
            <p:spPr bwMode="auto">
              <a:xfrm>
                <a:off x="1860" y="209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88" name="Line 1159"/>
              <p:cNvSpPr>
                <a:spLocks noChangeAspect="1" noChangeShapeType="1"/>
              </p:cNvSpPr>
              <p:nvPr/>
            </p:nvSpPr>
            <p:spPr bwMode="auto">
              <a:xfrm>
                <a:off x="1860" y="207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89" name="Line 1160"/>
              <p:cNvSpPr>
                <a:spLocks noChangeAspect="1" noChangeShapeType="1"/>
              </p:cNvSpPr>
              <p:nvPr/>
            </p:nvSpPr>
            <p:spPr bwMode="auto">
              <a:xfrm>
                <a:off x="1681" y="211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90" name="Line 1161"/>
              <p:cNvSpPr>
                <a:spLocks noChangeAspect="1" noChangeShapeType="1"/>
              </p:cNvSpPr>
              <p:nvPr/>
            </p:nvSpPr>
            <p:spPr bwMode="auto">
              <a:xfrm>
                <a:off x="1681" y="213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91" name="Line 1162"/>
              <p:cNvSpPr>
                <a:spLocks noChangeAspect="1" noChangeShapeType="1"/>
              </p:cNvSpPr>
              <p:nvPr/>
            </p:nvSpPr>
            <p:spPr bwMode="auto">
              <a:xfrm>
                <a:off x="1681" y="190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92" name="Line 1163"/>
              <p:cNvSpPr>
                <a:spLocks noChangeAspect="1" noChangeShapeType="1"/>
              </p:cNvSpPr>
              <p:nvPr/>
            </p:nvSpPr>
            <p:spPr bwMode="auto">
              <a:xfrm>
                <a:off x="1681" y="192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93" name="Line 1164"/>
              <p:cNvSpPr>
                <a:spLocks noChangeAspect="1" noChangeShapeType="1"/>
              </p:cNvSpPr>
              <p:nvPr/>
            </p:nvSpPr>
            <p:spPr bwMode="auto">
              <a:xfrm>
                <a:off x="1681" y="197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94" name="Line 1165"/>
              <p:cNvSpPr>
                <a:spLocks noChangeAspect="1" noChangeShapeType="1"/>
              </p:cNvSpPr>
              <p:nvPr/>
            </p:nvSpPr>
            <p:spPr bwMode="auto">
              <a:xfrm>
                <a:off x="1681" y="199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95" name="Line 1166"/>
              <p:cNvSpPr>
                <a:spLocks noChangeAspect="1" noChangeShapeType="1"/>
              </p:cNvSpPr>
              <p:nvPr/>
            </p:nvSpPr>
            <p:spPr bwMode="auto">
              <a:xfrm>
                <a:off x="1681" y="195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96" name="Line 1167"/>
              <p:cNvSpPr>
                <a:spLocks noChangeAspect="1" noChangeShapeType="1"/>
              </p:cNvSpPr>
              <p:nvPr/>
            </p:nvSpPr>
            <p:spPr bwMode="auto">
              <a:xfrm>
                <a:off x="1681" y="202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97" name="Line 1168"/>
              <p:cNvSpPr>
                <a:spLocks noChangeAspect="1" noChangeShapeType="1"/>
              </p:cNvSpPr>
              <p:nvPr/>
            </p:nvSpPr>
            <p:spPr bwMode="auto">
              <a:xfrm>
                <a:off x="1681" y="204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98" name="Line 1169"/>
              <p:cNvSpPr>
                <a:spLocks noChangeAspect="1" noChangeShapeType="1"/>
              </p:cNvSpPr>
              <p:nvPr/>
            </p:nvSpPr>
            <p:spPr bwMode="auto">
              <a:xfrm>
                <a:off x="1681" y="209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699" name="Line 1170"/>
              <p:cNvSpPr>
                <a:spLocks noChangeAspect="1" noChangeShapeType="1"/>
              </p:cNvSpPr>
              <p:nvPr/>
            </p:nvSpPr>
            <p:spPr bwMode="auto">
              <a:xfrm>
                <a:off x="1681" y="207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00" name="Line 1171"/>
              <p:cNvSpPr>
                <a:spLocks noChangeAspect="1" noChangeShapeType="1"/>
              </p:cNvSpPr>
              <p:nvPr/>
            </p:nvSpPr>
            <p:spPr bwMode="auto">
              <a:xfrm>
                <a:off x="1501" y="212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01" name="Line 1172"/>
              <p:cNvSpPr>
                <a:spLocks noChangeAspect="1" noChangeShapeType="1"/>
              </p:cNvSpPr>
              <p:nvPr/>
            </p:nvSpPr>
            <p:spPr bwMode="auto">
              <a:xfrm>
                <a:off x="1501" y="214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02" name="Line 1173"/>
              <p:cNvSpPr>
                <a:spLocks noChangeAspect="1" noChangeShapeType="1"/>
              </p:cNvSpPr>
              <p:nvPr/>
            </p:nvSpPr>
            <p:spPr bwMode="auto">
              <a:xfrm>
                <a:off x="1501" y="193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03" name="Line 1174"/>
              <p:cNvSpPr>
                <a:spLocks noChangeAspect="1" noChangeShapeType="1"/>
              </p:cNvSpPr>
              <p:nvPr/>
            </p:nvSpPr>
            <p:spPr bwMode="auto">
              <a:xfrm>
                <a:off x="1501" y="197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04" name="Line 1175"/>
              <p:cNvSpPr>
                <a:spLocks noChangeAspect="1" noChangeShapeType="1"/>
              </p:cNvSpPr>
              <p:nvPr/>
            </p:nvSpPr>
            <p:spPr bwMode="auto">
              <a:xfrm>
                <a:off x="1501" y="200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05" name="Line 1176"/>
              <p:cNvSpPr>
                <a:spLocks noChangeAspect="1" noChangeShapeType="1"/>
              </p:cNvSpPr>
              <p:nvPr/>
            </p:nvSpPr>
            <p:spPr bwMode="auto">
              <a:xfrm>
                <a:off x="1501" y="195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06" name="Line 1177"/>
              <p:cNvSpPr>
                <a:spLocks noChangeAspect="1" noChangeShapeType="1"/>
              </p:cNvSpPr>
              <p:nvPr/>
            </p:nvSpPr>
            <p:spPr bwMode="auto">
              <a:xfrm>
                <a:off x="1501" y="202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07" name="Line 1178"/>
              <p:cNvSpPr>
                <a:spLocks noChangeAspect="1" noChangeShapeType="1"/>
              </p:cNvSpPr>
              <p:nvPr/>
            </p:nvSpPr>
            <p:spPr bwMode="auto">
              <a:xfrm>
                <a:off x="1501" y="205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08" name="Line 1179"/>
              <p:cNvSpPr>
                <a:spLocks noChangeAspect="1" noChangeShapeType="1"/>
              </p:cNvSpPr>
              <p:nvPr/>
            </p:nvSpPr>
            <p:spPr bwMode="auto">
              <a:xfrm>
                <a:off x="1501" y="209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09" name="Line 1180"/>
              <p:cNvSpPr>
                <a:spLocks noChangeAspect="1" noChangeShapeType="1"/>
              </p:cNvSpPr>
              <p:nvPr/>
            </p:nvSpPr>
            <p:spPr bwMode="auto">
              <a:xfrm>
                <a:off x="1501" y="207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10" name="Line 1181"/>
              <p:cNvSpPr>
                <a:spLocks noChangeAspect="1" noChangeShapeType="1"/>
              </p:cNvSpPr>
              <p:nvPr/>
            </p:nvSpPr>
            <p:spPr bwMode="auto">
              <a:xfrm>
                <a:off x="1322" y="212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11" name="Line 1182"/>
              <p:cNvSpPr>
                <a:spLocks noChangeAspect="1" noChangeShapeType="1"/>
              </p:cNvSpPr>
              <p:nvPr/>
            </p:nvSpPr>
            <p:spPr bwMode="auto">
              <a:xfrm>
                <a:off x="1322" y="214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12" name="Line 1183"/>
              <p:cNvSpPr>
                <a:spLocks noChangeAspect="1" noChangeShapeType="1"/>
              </p:cNvSpPr>
              <p:nvPr/>
            </p:nvSpPr>
            <p:spPr bwMode="auto">
              <a:xfrm>
                <a:off x="1322" y="198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13" name="Line 1184"/>
              <p:cNvSpPr>
                <a:spLocks noChangeAspect="1" noChangeShapeType="1"/>
              </p:cNvSpPr>
              <p:nvPr/>
            </p:nvSpPr>
            <p:spPr bwMode="auto">
              <a:xfrm>
                <a:off x="1322" y="200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14" name="Line 1185"/>
              <p:cNvSpPr>
                <a:spLocks noChangeAspect="1" noChangeShapeType="1"/>
              </p:cNvSpPr>
              <p:nvPr/>
            </p:nvSpPr>
            <p:spPr bwMode="auto">
              <a:xfrm>
                <a:off x="1322" y="202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15" name="Line 1186"/>
              <p:cNvSpPr>
                <a:spLocks noChangeAspect="1" noChangeShapeType="1"/>
              </p:cNvSpPr>
              <p:nvPr/>
            </p:nvSpPr>
            <p:spPr bwMode="auto">
              <a:xfrm>
                <a:off x="1322" y="207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16" name="Line 1187"/>
              <p:cNvSpPr>
                <a:spLocks noChangeAspect="1" noChangeShapeType="1"/>
              </p:cNvSpPr>
              <p:nvPr/>
            </p:nvSpPr>
            <p:spPr bwMode="auto">
              <a:xfrm>
                <a:off x="1322" y="210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17" name="Line 1188"/>
              <p:cNvSpPr>
                <a:spLocks noChangeAspect="1" noChangeShapeType="1"/>
              </p:cNvSpPr>
              <p:nvPr/>
            </p:nvSpPr>
            <p:spPr bwMode="auto">
              <a:xfrm>
                <a:off x="1322" y="205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18" name="Line 1189"/>
              <p:cNvSpPr>
                <a:spLocks noChangeAspect="1" noChangeShapeType="1"/>
              </p:cNvSpPr>
              <p:nvPr/>
            </p:nvSpPr>
            <p:spPr bwMode="auto">
              <a:xfrm>
                <a:off x="1155" y="200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19" name="Line 1190"/>
              <p:cNvSpPr>
                <a:spLocks noChangeAspect="1" noChangeShapeType="1"/>
              </p:cNvSpPr>
              <p:nvPr/>
            </p:nvSpPr>
            <p:spPr bwMode="auto">
              <a:xfrm>
                <a:off x="1155" y="202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20" name="Line 1191"/>
              <p:cNvSpPr>
                <a:spLocks noChangeAspect="1" noChangeShapeType="1"/>
              </p:cNvSpPr>
              <p:nvPr/>
            </p:nvSpPr>
            <p:spPr bwMode="auto">
              <a:xfrm>
                <a:off x="1155" y="205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21" name="Line 1192"/>
              <p:cNvSpPr>
                <a:spLocks noChangeAspect="1" noChangeShapeType="1"/>
              </p:cNvSpPr>
              <p:nvPr/>
            </p:nvSpPr>
            <p:spPr bwMode="auto">
              <a:xfrm>
                <a:off x="1155" y="207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22" name="Line 1193"/>
              <p:cNvSpPr>
                <a:spLocks noChangeAspect="1" noChangeShapeType="1"/>
              </p:cNvSpPr>
              <p:nvPr/>
            </p:nvSpPr>
            <p:spPr bwMode="auto">
              <a:xfrm>
                <a:off x="1155" y="212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23" name="Line 1194"/>
              <p:cNvSpPr>
                <a:spLocks noChangeAspect="1" noChangeShapeType="1"/>
              </p:cNvSpPr>
              <p:nvPr/>
            </p:nvSpPr>
            <p:spPr bwMode="auto">
              <a:xfrm>
                <a:off x="1155" y="214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24" name="Line 1195"/>
              <p:cNvSpPr>
                <a:spLocks noChangeAspect="1" noChangeShapeType="1"/>
              </p:cNvSpPr>
              <p:nvPr/>
            </p:nvSpPr>
            <p:spPr bwMode="auto">
              <a:xfrm>
                <a:off x="1155" y="209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25" name="Line 1196"/>
              <p:cNvSpPr>
                <a:spLocks noChangeAspect="1" noChangeShapeType="1"/>
              </p:cNvSpPr>
              <p:nvPr/>
            </p:nvSpPr>
            <p:spPr bwMode="auto">
              <a:xfrm>
                <a:off x="2407" y="211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26" name="Line 1197"/>
              <p:cNvSpPr>
                <a:spLocks noChangeAspect="1" noChangeShapeType="1"/>
              </p:cNvSpPr>
              <p:nvPr/>
            </p:nvSpPr>
            <p:spPr bwMode="auto">
              <a:xfrm>
                <a:off x="2592" y="210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27" name="Line 1198"/>
              <p:cNvSpPr>
                <a:spLocks noChangeAspect="1" noChangeShapeType="1"/>
              </p:cNvSpPr>
              <p:nvPr/>
            </p:nvSpPr>
            <p:spPr bwMode="auto">
              <a:xfrm>
                <a:off x="4209" y="169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28" name="Line 1199"/>
              <p:cNvSpPr>
                <a:spLocks noChangeAspect="1" noChangeShapeType="1"/>
              </p:cNvSpPr>
              <p:nvPr/>
            </p:nvSpPr>
            <p:spPr bwMode="auto">
              <a:xfrm>
                <a:off x="4209" y="171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29" name="Line 1200"/>
              <p:cNvSpPr>
                <a:spLocks noChangeAspect="1" noChangeShapeType="1"/>
              </p:cNvSpPr>
              <p:nvPr/>
            </p:nvSpPr>
            <p:spPr bwMode="auto">
              <a:xfrm>
                <a:off x="4209" y="174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30" name="Line 1201"/>
              <p:cNvSpPr>
                <a:spLocks noChangeAspect="1" noChangeShapeType="1"/>
              </p:cNvSpPr>
              <p:nvPr/>
            </p:nvSpPr>
            <p:spPr bwMode="auto">
              <a:xfrm>
                <a:off x="4027" y="169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31" name="Line 1202"/>
              <p:cNvSpPr>
                <a:spLocks noChangeAspect="1" noChangeShapeType="1"/>
              </p:cNvSpPr>
              <p:nvPr/>
            </p:nvSpPr>
            <p:spPr bwMode="auto">
              <a:xfrm>
                <a:off x="4027" y="172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32" name="Line 1203"/>
              <p:cNvSpPr>
                <a:spLocks noChangeAspect="1" noChangeShapeType="1"/>
              </p:cNvSpPr>
              <p:nvPr/>
            </p:nvSpPr>
            <p:spPr bwMode="auto">
              <a:xfrm>
                <a:off x="4027" y="174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33" name="Line 1204"/>
              <p:cNvSpPr>
                <a:spLocks noChangeAspect="1" noChangeShapeType="1"/>
              </p:cNvSpPr>
              <p:nvPr/>
            </p:nvSpPr>
            <p:spPr bwMode="auto">
              <a:xfrm>
                <a:off x="3850" y="169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34" name="Line 1205"/>
              <p:cNvSpPr>
                <a:spLocks noChangeAspect="1" noChangeShapeType="1"/>
              </p:cNvSpPr>
              <p:nvPr/>
            </p:nvSpPr>
            <p:spPr bwMode="auto">
              <a:xfrm>
                <a:off x="3850" y="172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35" name="Line 1206"/>
              <p:cNvSpPr>
                <a:spLocks noChangeAspect="1" noChangeShapeType="1"/>
              </p:cNvSpPr>
              <p:nvPr/>
            </p:nvSpPr>
            <p:spPr bwMode="auto">
              <a:xfrm>
                <a:off x="3850" y="174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36" name="Line 1207"/>
              <p:cNvSpPr>
                <a:spLocks noChangeAspect="1" noChangeShapeType="1"/>
              </p:cNvSpPr>
              <p:nvPr/>
            </p:nvSpPr>
            <p:spPr bwMode="auto">
              <a:xfrm>
                <a:off x="3671" y="169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37" name="Line 1208"/>
              <p:cNvSpPr>
                <a:spLocks noChangeAspect="1" noChangeShapeType="1"/>
              </p:cNvSpPr>
              <p:nvPr/>
            </p:nvSpPr>
            <p:spPr bwMode="auto">
              <a:xfrm>
                <a:off x="3671" y="172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38" name="Line 1209"/>
              <p:cNvSpPr>
                <a:spLocks noChangeAspect="1" noChangeShapeType="1"/>
              </p:cNvSpPr>
              <p:nvPr/>
            </p:nvSpPr>
            <p:spPr bwMode="auto">
              <a:xfrm>
                <a:off x="3671" y="174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39" name="Line 1210"/>
              <p:cNvSpPr>
                <a:spLocks noChangeAspect="1" noChangeShapeType="1"/>
              </p:cNvSpPr>
              <p:nvPr/>
            </p:nvSpPr>
            <p:spPr bwMode="auto">
              <a:xfrm>
                <a:off x="3491" y="169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40" name="Line 1211"/>
              <p:cNvSpPr>
                <a:spLocks noChangeAspect="1" noChangeShapeType="1"/>
              </p:cNvSpPr>
              <p:nvPr/>
            </p:nvSpPr>
            <p:spPr bwMode="auto">
              <a:xfrm>
                <a:off x="3491" y="171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41" name="Line 1212"/>
              <p:cNvSpPr>
                <a:spLocks noChangeAspect="1" noChangeShapeType="1"/>
              </p:cNvSpPr>
              <p:nvPr/>
            </p:nvSpPr>
            <p:spPr bwMode="auto">
              <a:xfrm>
                <a:off x="3491" y="174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42" name="Line 1213"/>
              <p:cNvSpPr>
                <a:spLocks noChangeAspect="1" noChangeShapeType="1"/>
              </p:cNvSpPr>
              <p:nvPr/>
            </p:nvSpPr>
            <p:spPr bwMode="auto">
              <a:xfrm>
                <a:off x="3312" y="169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43" name="Line 1214"/>
              <p:cNvSpPr>
                <a:spLocks noChangeAspect="1" noChangeShapeType="1"/>
              </p:cNvSpPr>
              <p:nvPr/>
            </p:nvSpPr>
            <p:spPr bwMode="auto">
              <a:xfrm>
                <a:off x="3312" y="172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44" name="Line 1215"/>
              <p:cNvSpPr>
                <a:spLocks noChangeAspect="1" noChangeShapeType="1"/>
              </p:cNvSpPr>
              <p:nvPr/>
            </p:nvSpPr>
            <p:spPr bwMode="auto">
              <a:xfrm>
                <a:off x="3312" y="174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45" name="Line 1216"/>
              <p:cNvSpPr>
                <a:spLocks noChangeAspect="1" noChangeShapeType="1"/>
              </p:cNvSpPr>
              <p:nvPr/>
            </p:nvSpPr>
            <p:spPr bwMode="auto">
              <a:xfrm>
                <a:off x="3132" y="170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46" name="Line 1217"/>
              <p:cNvSpPr>
                <a:spLocks noChangeAspect="1" noChangeShapeType="1"/>
              </p:cNvSpPr>
              <p:nvPr/>
            </p:nvSpPr>
            <p:spPr bwMode="auto">
              <a:xfrm>
                <a:off x="3132" y="172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47" name="Line 1218"/>
              <p:cNvSpPr>
                <a:spLocks noChangeAspect="1" noChangeShapeType="1"/>
              </p:cNvSpPr>
              <p:nvPr/>
            </p:nvSpPr>
            <p:spPr bwMode="auto">
              <a:xfrm>
                <a:off x="3132" y="174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48" name="Line 1219"/>
              <p:cNvSpPr>
                <a:spLocks noChangeAspect="1" noChangeShapeType="1"/>
              </p:cNvSpPr>
              <p:nvPr/>
            </p:nvSpPr>
            <p:spPr bwMode="auto">
              <a:xfrm>
                <a:off x="2951" y="172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49" name="Line 1220"/>
              <p:cNvSpPr>
                <a:spLocks noChangeAspect="1" noChangeShapeType="1"/>
              </p:cNvSpPr>
              <p:nvPr/>
            </p:nvSpPr>
            <p:spPr bwMode="auto">
              <a:xfrm>
                <a:off x="2951" y="174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750" name="Line 1221"/>
              <p:cNvSpPr>
                <a:spLocks noChangeAspect="1" noChangeShapeType="1"/>
              </p:cNvSpPr>
              <p:nvPr/>
            </p:nvSpPr>
            <p:spPr bwMode="auto">
              <a:xfrm>
                <a:off x="2772" y="175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19906" name="Oval 1099"/>
            <p:cNvSpPr>
              <a:spLocks noChangeAspect="1" noChangeArrowheads="1"/>
            </p:cNvSpPr>
            <p:nvPr/>
          </p:nvSpPr>
          <p:spPr bwMode="auto">
            <a:xfrm>
              <a:off x="4128" y="1680"/>
              <a:ext cx="432" cy="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b-NO" altLang="nb-NO"/>
            </a:p>
          </p:txBody>
        </p:sp>
        <p:sp>
          <p:nvSpPr>
            <p:cNvPr id="19907" name="Oval 1100"/>
            <p:cNvSpPr>
              <a:spLocks noChangeAspect="1" noChangeArrowheads="1"/>
            </p:cNvSpPr>
            <p:nvPr/>
          </p:nvSpPr>
          <p:spPr bwMode="auto">
            <a:xfrm>
              <a:off x="1200" y="2056"/>
              <a:ext cx="432" cy="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b-NO" altLang="nb-NO"/>
            </a:p>
          </p:txBody>
        </p:sp>
        <p:grpSp>
          <p:nvGrpSpPr>
            <p:cNvPr id="19908" name="Group 1101"/>
            <p:cNvGrpSpPr>
              <a:grpSpLocks noChangeAspect="1"/>
            </p:cNvGrpSpPr>
            <p:nvPr/>
          </p:nvGrpSpPr>
          <p:grpSpPr bwMode="auto">
            <a:xfrm>
              <a:off x="1163" y="1012"/>
              <a:ext cx="3439" cy="388"/>
              <a:chOff x="1163" y="1012"/>
              <a:chExt cx="3439" cy="388"/>
            </a:xfrm>
          </p:grpSpPr>
          <p:sp>
            <p:nvSpPr>
              <p:cNvPr id="20235" name="Line 1225"/>
              <p:cNvSpPr>
                <a:spLocks noChangeAspect="1" noChangeShapeType="1"/>
              </p:cNvSpPr>
              <p:nvPr/>
            </p:nvSpPr>
            <p:spPr bwMode="auto">
              <a:xfrm>
                <a:off x="4533" y="103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36" name="Line 1226"/>
              <p:cNvSpPr>
                <a:spLocks noChangeAspect="1" noChangeShapeType="1"/>
              </p:cNvSpPr>
              <p:nvPr/>
            </p:nvSpPr>
            <p:spPr bwMode="auto">
              <a:xfrm>
                <a:off x="4533" y="10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37" name="Line 1227"/>
              <p:cNvSpPr>
                <a:spLocks noChangeAspect="1" noChangeShapeType="1"/>
              </p:cNvSpPr>
              <p:nvPr/>
            </p:nvSpPr>
            <p:spPr bwMode="auto">
              <a:xfrm>
                <a:off x="4533" y="101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38" name="Line 1228"/>
              <p:cNvSpPr>
                <a:spLocks noChangeAspect="1" noChangeShapeType="1"/>
              </p:cNvSpPr>
              <p:nvPr/>
            </p:nvSpPr>
            <p:spPr bwMode="auto">
              <a:xfrm>
                <a:off x="4533" y="10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39" name="Line 1229"/>
              <p:cNvSpPr>
                <a:spLocks noChangeAspect="1" noChangeShapeType="1"/>
              </p:cNvSpPr>
              <p:nvPr/>
            </p:nvSpPr>
            <p:spPr bwMode="auto">
              <a:xfrm>
                <a:off x="4533" y="11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40" name="Line 1230"/>
              <p:cNvSpPr>
                <a:spLocks noChangeAspect="1" noChangeShapeType="1"/>
              </p:cNvSpPr>
              <p:nvPr/>
            </p:nvSpPr>
            <p:spPr bwMode="auto">
              <a:xfrm>
                <a:off x="4533" y="115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41" name="Line 1231"/>
              <p:cNvSpPr>
                <a:spLocks noChangeAspect="1" noChangeShapeType="1"/>
              </p:cNvSpPr>
              <p:nvPr/>
            </p:nvSpPr>
            <p:spPr bwMode="auto">
              <a:xfrm>
                <a:off x="4533" y="118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42" name="Line 1232"/>
              <p:cNvSpPr>
                <a:spLocks noChangeAspect="1" noChangeShapeType="1"/>
              </p:cNvSpPr>
              <p:nvPr/>
            </p:nvSpPr>
            <p:spPr bwMode="auto">
              <a:xfrm>
                <a:off x="4533" y="113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43" name="Line 1233"/>
              <p:cNvSpPr>
                <a:spLocks noChangeAspect="1" noChangeShapeType="1"/>
              </p:cNvSpPr>
              <p:nvPr/>
            </p:nvSpPr>
            <p:spPr bwMode="auto">
              <a:xfrm>
                <a:off x="4533" y="120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44" name="Line 1234"/>
              <p:cNvSpPr>
                <a:spLocks noChangeAspect="1" noChangeShapeType="1"/>
              </p:cNvSpPr>
              <p:nvPr/>
            </p:nvSpPr>
            <p:spPr bwMode="auto">
              <a:xfrm>
                <a:off x="4533" y="122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45" name="Line 1235"/>
              <p:cNvSpPr>
                <a:spLocks noChangeAspect="1" noChangeShapeType="1"/>
              </p:cNvSpPr>
              <p:nvPr/>
            </p:nvSpPr>
            <p:spPr bwMode="auto">
              <a:xfrm>
                <a:off x="4533" y="127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46" name="Line 1236"/>
              <p:cNvSpPr>
                <a:spLocks noChangeAspect="1" noChangeShapeType="1"/>
              </p:cNvSpPr>
              <p:nvPr/>
            </p:nvSpPr>
            <p:spPr bwMode="auto">
              <a:xfrm>
                <a:off x="4533" y="125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47" name="Line 1237"/>
              <p:cNvSpPr>
                <a:spLocks noChangeAspect="1" noChangeShapeType="1"/>
              </p:cNvSpPr>
              <p:nvPr/>
            </p:nvSpPr>
            <p:spPr bwMode="auto">
              <a:xfrm>
                <a:off x="4371" y="103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48" name="Line 1238"/>
              <p:cNvSpPr>
                <a:spLocks noChangeAspect="1" noChangeShapeType="1"/>
              </p:cNvSpPr>
              <p:nvPr/>
            </p:nvSpPr>
            <p:spPr bwMode="auto">
              <a:xfrm>
                <a:off x="4371" y="10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49" name="Line 1239"/>
              <p:cNvSpPr>
                <a:spLocks noChangeAspect="1" noChangeShapeType="1"/>
              </p:cNvSpPr>
              <p:nvPr/>
            </p:nvSpPr>
            <p:spPr bwMode="auto">
              <a:xfrm>
                <a:off x="4371" y="101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50" name="Line 1240"/>
              <p:cNvSpPr>
                <a:spLocks noChangeAspect="1" noChangeShapeType="1"/>
              </p:cNvSpPr>
              <p:nvPr/>
            </p:nvSpPr>
            <p:spPr bwMode="auto">
              <a:xfrm>
                <a:off x="4371" y="10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51" name="Line 1241"/>
              <p:cNvSpPr>
                <a:spLocks noChangeAspect="1" noChangeShapeType="1"/>
              </p:cNvSpPr>
              <p:nvPr/>
            </p:nvSpPr>
            <p:spPr bwMode="auto">
              <a:xfrm>
                <a:off x="4371" y="11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52" name="Line 1242"/>
              <p:cNvSpPr>
                <a:spLocks noChangeAspect="1" noChangeShapeType="1"/>
              </p:cNvSpPr>
              <p:nvPr/>
            </p:nvSpPr>
            <p:spPr bwMode="auto">
              <a:xfrm>
                <a:off x="4371" y="115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53" name="Line 1243"/>
              <p:cNvSpPr>
                <a:spLocks noChangeAspect="1" noChangeShapeType="1"/>
              </p:cNvSpPr>
              <p:nvPr/>
            </p:nvSpPr>
            <p:spPr bwMode="auto">
              <a:xfrm>
                <a:off x="4371" y="118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54" name="Line 1244"/>
              <p:cNvSpPr>
                <a:spLocks noChangeAspect="1" noChangeShapeType="1"/>
              </p:cNvSpPr>
              <p:nvPr/>
            </p:nvSpPr>
            <p:spPr bwMode="auto">
              <a:xfrm>
                <a:off x="4371" y="113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55" name="Line 1245"/>
              <p:cNvSpPr>
                <a:spLocks noChangeAspect="1" noChangeShapeType="1"/>
              </p:cNvSpPr>
              <p:nvPr/>
            </p:nvSpPr>
            <p:spPr bwMode="auto">
              <a:xfrm>
                <a:off x="4371" y="120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56" name="Line 1246"/>
              <p:cNvSpPr>
                <a:spLocks noChangeAspect="1" noChangeShapeType="1"/>
              </p:cNvSpPr>
              <p:nvPr/>
            </p:nvSpPr>
            <p:spPr bwMode="auto">
              <a:xfrm>
                <a:off x="4371" y="122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57" name="Line 1247"/>
              <p:cNvSpPr>
                <a:spLocks noChangeAspect="1" noChangeShapeType="1"/>
              </p:cNvSpPr>
              <p:nvPr/>
            </p:nvSpPr>
            <p:spPr bwMode="auto">
              <a:xfrm>
                <a:off x="4371" y="125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58" name="Line 1248"/>
              <p:cNvSpPr>
                <a:spLocks noChangeAspect="1" noChangeShapeType="1"/>
              </p:cNvSpPr>
              <p:nvPr/>
            </p:nvSpPr>
            <p:spPr bwMode="auto">
              <a:xfrm>
                <a:off x="4192" y="103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59" name="Line 1249"/>
              <p:cNvSpPr>
                <a:spLocks noChangeAspect="1" noChangeShapeType="1"/>
              </p:cNvSpPr>
              <p:nvPr/>
            </p:nvSpPr>
            <p:spPr bwMode="auto">
              <a:xfrm>
                <a:off x="4192" y="106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60" name="Line 1250"/>
              <p:cNvSpPr>
                <a:spLocks noChangeAspect="1" noChangeShapeType="1"/>
              </p:cNvSpPr>
              <p:nvPr/>
            </p:nvSpPr>
            <p:spPr bwMode="auto">
              <a:xfrm>
                <a:off x="4192" y="101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61" name="Line 1251"/>
              <p:cNvSpPr>
                <a:spLocks noChangeAspect="1" noChangeShapeType="1"/>
              </p:cNvSpPr>
              <p:nvPr/>
            </p:nvSpPr>
            <p:spPr bwMode="auto">
              <a:xfrm>
                <a:off x="4192" y="108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62" name="Line 1252"/>
              <p:cNvSpPr>
                <a:spLocks noChangeAspect="1" noChangeShapeType="1"/>
              </p:cNvSpPr>
              <p:nvPr/>
            </p:nvSpPr>
            <p:spPr bwMode="auto">
              <a:xfrm>
                <a:off x="4192" y="111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63" name="Line 1253"/>
              <p:cNvSpPr>
                <a:spLocks noChangeAspect="1" noChangeShapeType="1"/>
              </p:cNvSpPr>
              <p:nvPr/>
            </p:nvSpPr>
            <p:spPr bwMode="auto">
              <a:xfrm>
                <a:off x="4192" y="115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64" name="Line 1254"/>
              <p:cNvSpPr>
                <a:spLocks noChangeAspect="1" noChangeShapeType="1"/>
              </p:cNvSpPr>
              <p:nvPr/>
            </p:nvSpPr>
            <p:spPr bwMode="auto">
              <a:xfrm>
                <a:off x="4192" y="118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65" name="Line 1255"/>
              <p:cNvSpPr>
                <a:spLocks noChangeAspect="1" noChangeShapeType="1"/>
              </p:cNvSpPr>
              <p:nvPr/>
            </p:nvSpPr>
            <p:spPr bwMode="auto">
              <a:xfrm>
                <a:off x="4192" y="113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66" name="Line 1256"/>
              <p:cNvSpPr>
                <a:spLocks noChangeAspect="1" noChangeShapeType="1"/>
              </p:cNvSpPr>
              <p:nvPr/>
            </p:nvSpPr>
            <p:spPr bwMode="auto">
              <a:xfrm>
                <a:off x="4192" y="120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67" name="Line 1257"/>
              <p:cNvSpPr>
                <a:spLocks noChangeAspect="1" noChangeShapeType="1"/>
              </p:cNvSpPr>
              <p:nvPr/>
            </p:nvSpPr>
            <p:spPr bwMode="auto">
              <a:xfrm>
                <a:off x="4192" y="123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68" name="Line 1258"/>
              <p:cNvSpPr>
                <a:spLocks noChangeAspect="1" noChangeShapeType="1"/>
              </p:cNvSpPr>
              <p:nvPr/>
            </p:nvSpPr>
            <p:spPr bwMode="auto">
              <a:xfrm>
                <a:off x="4012" y="103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69" name="Line 1259"/>
              <p:cNvSpPr>
                <a:spLocks noChangeAspect="1" noChangeShapeType="1"/>
              </p:cNvSpPr>
              <p:nvPr/>
            </p:nvSpPr>
            <p:spPr bwMode="auto">
              <a:xfrm>
                <a:off x="4012" y="106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70" name="Line 1260"/>
              <p:cNvSpPr>
                <a:spLocks noChangeAspect="1" noChangeShapeType="1"/>
              </p:cNvSpPr>
              <p:nvPr/>
            </p:nvSpPr>
            <p:spPr bwMode="auto">
              <a:xfrm>
                <a:off x="4012" y="101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71" name="Line 1261"/>
              <p:cNvSpPr>
                <a:spLocks noChangeAspect="1" noChangeShapeType="1"/>
              </p:cNvSpPr>
              <p:nvPr/>
            </p:nvSpPr>
            <p:spPr bwMode="auto">
              <a:xfrm>
                <a:off x="4012" y="108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72" name="Line 1262"/>
              <p:cNvSpPr>
                <a:spLocks noChangeAspect="1" noChangeShapeType="1"/>
              </p:cNvSpPr>
              <p:nvPr/>
            </p:nvSpPr>
            <p:spPr bwMode="auto">
              <a:xfrm>
                <a:off x="4012" y="111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73" name="Line 1263"/>
              <p:cNvSpPr>
                <a:spLocks noChangeAspect="1" noChangeShapeType="1"/>
              </p:cNvSpPr>
              <p:nvPr/>
            </p:nvSpPr>
            <p:spPr bwMode="auto">
              <a:xfrm>
                <a:off x="4012" y="115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74" name="Line 1264"/>
              <p:cNvSpPr>
                <a:spLocks noChangeAspect="1" noChangeShapeType="1"/>
              </p:cNvSpPr>
              <p:nvPr/>
            </p:nvSpPr>
            <p:spPr bwMode="auto">
              <a:xfrm>
                <a:off x="4012" y="118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75" name="Line 1265"/>
              <p:cNvSpPr>
                <a:spLocks noChangeAspect="1" noChangeShapeType="1"/>
              </p:cNvSpPr>
              <p:nvPr/>
            </p:nvSpPr>
            <p:spPr bwMode="auto">
              <a:xfrm>
                <a:off x="4012" y="113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76" name="Line 1266"/>
              <p:cNvSpPr>
                <a:spLocks noChangeAspect="1" noChangeShapeType="1"/>
              </p:cNvSpPr>
              <p:nvPr/>
            </p:nvSpPr>
            <p:spPr bwMode="auto">
              <a:xfrm>
                <a:off x="4012" y="120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77" name="Line 1267"/>
              <p:cNvSpPr>
                <a:spLocks noChangeAspect="1" noChangeShapeType="1"/>
              </p:cNvSpPr>
              <p:nvPr/>
            </p:nvSpPr>
            <p:spPr bwMode="auto">
              <a:xfrm>
                <a:off x="4012" y="123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78" name="Line 1268"/>
              <p:cNvSpPr>
                <a:spLocks noChangeAspect="1" noChangeShapeType="1"/>
              </p:cNvSpPr>
              <p:nvPr/>
            </p:nvSpPr>
            <p:spPr bwMode="auto">
              <a:xfrm>
                <a:off x="3833" y="101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79" name="Line 1269"/>
              <p:cNvSpPr>
                <a:spLocks noChangeAspect="1" noChangeShapeType="1"/>
              </p:cNvSpPr>
              <p:nvPr/>
            </p:nvSpPr>
            <p:spPr bwMode="auto">
              <a:xfrm>
                <a:off x="3833" y="103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80" name="Line 1270"/>
              <p:cNvSpPr>
                <a:spLocks noChangeAspect="1" noChangeShapeType="1"/>
              </p:cNvSpPr>
              <p:nvPr/>
            </p:nvSpPr>
            <p:spPr bwMode="auto">
              <a:xfrm>
                <a:off x="3833" y="10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81" name="Line 1271"/>
              <p:cNvSpPr>
                <a:spLocks noChangeAspect="1" noChangeShapeType="1"/>
              </p:cNvSpPr>
              <p:nvPr/>
            </p:nvSpPr>
            <p:spPr bwMode="auto">
              <a:xfrm>
                <a:off x="3833" y="10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82" name="Line 1272"/>
              <p:cNvSpPr>
                <a:spLocks noChangeAspect="1" noChangeShapeType="1"/>
              </p:cNvSpPr>
              <p:nvPr/>
            </p:nvSpPr>
            <p:spPr bwMode="auto">
              <a:xfrm>
                <a:off x="3833" y="113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83" name="Line 1273"/>
              <p:cNvSpPr>
                <a:spLocks noChangeAspect="1" noChangeShapeType="1"/>
              </p:cNvSpPr>
              <p:nvPr/>
            </p:nvSpPr>
            <p:spPr bwMode="auto">
              <a:xfrm>
                <a:off x="3833" y="115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84" name="Line 1274"/>
              <p:cNvSpPr>
                <a:spLocks noChangeAspect="1" noChangeShapeType="1"/>
              </p:cNvSpPr>
              <p:nvPr/>
            </p:nvSpPr>
            <p:spPr bwMode="auto">
              <a:xfrm>
                <a:off x="3833" y="11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85" name="Line 1275"/>
              <p:cNvSpPr>
                <a:spLocks noChangeAspect="1" noChangeShapeType="1"/>
              </p:cNvSpPr>
              <p:nvPr/>
            </p:nvSpPr>
            <p:spPr bwMode="auto">
              <a:xfrm>
                <a:off x="3833" y="118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86" name="Line 1276"/>
              <p:cNvSpPr>
                <a:spLocks noChangeAspect="1" noChangeShapeType="1"/>
              </p:cNvSpPr>
              <p:nvPr/>
            </p:nvSpPr>
            <p:spPr bwMode="auto">
              <a:xfrm>
                <a:off x="3833" y="120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87" name="Line 1277"/>
              <p:cNvSpPr>
                <a:spLocks noChangeAspect="1" noChangeShapeType="1"/>
              </p:cNvSpPr>
              <p:nvPr/>
            </p:nvSpPr>
            <p:spPr bwMode="auto">
              <a:xfrm>
                <a:off x="3833" y="122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88" name="Line 1278"/>
              <p:cNvSpPr>
                <a:spLocks noChangeAspect="1" noChangeShapeType="1"/>
              </p:cNvSpPr>
              <p:nvPr/>
            </p:nvSpPr>
            <p:spPr bwMode="auto">
              <a:xfrm>
                <a:off x="3654" y="10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89" name="Line 1279"/>
              <p:cNvSpPr>
                <a:spLocks noChangeAspect="1" noChangeShapeType="1"/>
              </p:cNvSpPr>
              <p:nvPr/>
            </p:nvSpPr>
            <p:spPr bwMode="auto">
              <a:xfrm>
                <a:off x="3654" y="10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90" name="Line 1280"/>
              <p:cNvSpPr>
                <a:spLocks noChangeAspect="1" noChangeShapeType="1"/>
              </p:cNvSpPr>
              <p:nvPr/>
            </p:nvSpPr>
            <p:spPr bwMode="auto">
              <a:xfrm>
                <a:off x="3654" y="10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91" name="Line 1281"/>
              <p:cNvSpPr>
                <a:spLocks noChangeAspect="1" noChangeShapeType="1"/>
              </p:cNvSpPr>
              <p:nvPr/>
            </p:nvSpPr>
            <p:spPr bwMode="auto">
              <a:xfrm>
                <a:off x="3654" y="10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92" name="Line 1282"/>
              <p:cNvSpPr>
                <a:spLocks noChangeAspect="1" noChangeShapeType="1"/>
              </p:cNvSpPr>
              <p:nvPr/>
            </p:nvSpPr>
            <p:spPr bwMode="auto">
              <a:xfrm>
                <a:off x="3654" y="113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93" name="Line 1283"/>
              <p:cNvSpPr>
                <a:spLocks noChangeAspect="1" noChangeShapeType="1"/>
              </p:cNvSpPr>
              <p:nvPr/>
            </p:nvSpPr>
            <p:spPr bwMode="auto">
              <a:xfrm>
                <a:off x="3654" y="11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94" name="Line 1284"/>
              <p:cNvSpPr>
                <a:spLocks noChangeAspect="1" noChangeShapeType="1"/>
              </p:cNvSpPr>
              <p:nvPr/>
            </p:nvSpPr>
            <p:spPr bwMode="auto">
              <a:xfrm>
                <a:off x="3654" y="111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95" name="Line 1285"/>
              <p:cNvSpPr>
                <a:spLocks noChangeAspect="1" noChangeShapeType="1"/>
              </p:cNvSpPr>
              <p:nvPr/>
            </p:nvSpPr>
            <p:spPr bwMode="auto">
              <a:xfrm>
                <a:off x="3654" y="11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96" name="Line 1286"/>
              <p:cNvSpPr>
                <a:spLocks noChangeAspect="1" noChangeShapeType="1"/>
              </p:cNvSpPr>
              <p:nvPr/>
            </p:nvSpPr>
            <p:spPr bwMode="auto">
              <a:xfrm>
                <a:off x="3654" y="12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97" name="Line 1287"/>
              <p:cNvSpPr>
                <a:spLocks noChangeAspect="1" noChangeShapeType="1"/>
              </p:cNvSpPr>
              <p:nvPr/>
            </p:nvSpPr>
            <p:spPr bwMode="auto">
              <a:xfrm>
                <a:off x="3654" y="123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98" name="Line 1288"/>
              <p:cNvSpPr>
                <a:spLocks noChangeAspect="1" noChangeShapeType="1"/>
              </p:cNvSpPr>
              <p:nvPr/>
            </p:nvSpPr>
            <p:spPr bwMode="auto">
              <a:xfrm>
                <a:off x="3474" y="101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99" name="Line 1289"/>
              <p:cNvSpPr>
                <a:spLocks noChangeAspect="1" noChangeShapeType="1"/>
              </p:cNvSpPr>
              <p:nvPr/>
            </p:nvSpPr>
            <p:spPr bwMode="auto">
              <a:xfrm>
                <a:off x="3474" y="104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00" name="Line 1290"/>
              <p:cNvSpPr>
                <a:spLocks noChangeAspect="1" noChangeShapeType="1"/>
              </p:cNvSpPr>
              <p:nvPr/>
            </p:nvSpPr>
            <p:spPr bwMode="auto">
              <a:xfrm>
                <a:off x="3474" y="106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01" name="Line 1291"/>
              <p:cNvSpPr>
                <a:spLocks noChangeAspect="1" noChangeShapeType="1"/>
              </p:cNvSpPr>
              <p:nvPr/>
            </p:nvSpPr>
            <p:spPr bwMode="auto">
              <a:xfrm>
                <a:off x="3474" y="109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02" name="Line 1292"/>
              <p:cNvSpPr>
                <a:spLocks noChangeAspect="1" noChangeShapeType="1"/>
              </p:cNvSpPr>
              <p:nvPr/>
            </p:nvSpPr>
            <p:spPr bwMode="auto">
              <a:xfrm>
                <a:off x="3474" y="113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03" name="Line 1293"/>
              <p:cNvSpPr>
                <a:spLocks noChangeAspect="1" noChangeShapeType="1"/>
              </p:cNvSpPr>
              <p:nvPr/>
            </p:nvSpPr>
            <p:spPr bwMode="auto">
              <a:xfrm>
                <a:off x="3474" y="116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04" name="Line 1294"/>
              <p:cNvSpPr>
                <a:spLocks noChangeAspect="1" noChangeShapeType="1"/>
              </p:cNvSpPr>
              <p:nvPr/>
            </p:nvSpPr>
            <p:spPr bwMode="auto">
              <a:xfrm>
                <a:off x="3474" y="111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05" name="Line 1295"/>
              <p:cNvSpPr>
                <a:spLocks noChangeAspect="1" noChangeShapeType="1"/>
              </p:cNvSpPr>
              <p:nvPr/>
            </p:nvSpPr>
            <p:spPr bwMode="auto">
              <a:xfrm>
                <a:off x="3474" y="118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06" name="Line 1296"/>
              <p:cNvSpPr>
                <a:spLocks noChangeAspect="1" noChangeShapeType="1"/>
              </p:cNvSpPr>
              <p:nvPr/>
            </p:nvSpPr>
            <p:spPr bwMode="auto">
              <a:xfrm>
                <a:off x="3474" y="121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07" name="Line 1297"/>
              <p:cNvSpPr>
                <a:spLocks noChangeAspect="1" noChangeShapeType="1"/>
              </p:cNvSpPr>
              <p:nvPr/>
            </p:nvSpPr>
            <p:spPr bwMode="auto">
              <a:xfrm>
                <a:off x="3474" y="123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08" name="Line 1298"/>
              <p:cNvSpPr>
                <a:spLocks noChangeAspect="1" noChangeShapeType="1"/>
              </p:cNvSpPr>
              <p:nvPr/>
            </p:nvSpPr>
            <p:spPr bwMode="auto">
              <a:xfrm>
                <a:off x="3294" y="10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09" name="Line 1299"/>
              <p:cNvSpPr>
                <a:spLocks noChangeAspect="1" noChangeShapeType="1"/>
              </p:cNvSpPr>
              <p:nvPr/>
            </p:nvSpPr>
            <p:spPr bwMode="auto">
              <a:xfrm>
                <a:off x="3294" y="10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10" name="Line 1300"/>
              <p:cNvSpPr>
                <a:spLocks noChangeAspect="1" noChangeShapeType="1"/>
              </p:cNvSpPr>
              <p:nvPr/>
            </p:nvSpPr>
            <p:spPr bwMode="auto">
              <a:xfrm>
                <a:off x="3294" y="10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11" name="Line 1301"/>
              <p:cNvSpPr>
                <a:spLocks noChangeAspect="1" noChangeShapeType="1"/>
              </p:cNvSpPr>
              <p:nvPr/>
            </p:nvSpPr>
            <p:spPr bwMode="auto">
              <a:xfrm>
                <a:off x="3294" y="10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12" name="Line 1302"/>
              <p:cNvSpPr>
                <a:spLocks noChangeAspect="1" noChangeShapeType="1"/>
              </p:cNvSpPr>
              <p:nvPr/>
            </p:nvSpPr>
            <p:spPr bwMode="auto">
              <a:xfrm>
                <a:off x="3294" y="113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13" name="Line 1303"/>
              <p:cNvSpPr>
                <a:spLocks noChangeAspect="1" noChangeShapeType="1"/>
              </p:cNvSpPr>
              <p:nvPr/>
            </p:nvSpPr>
            <p:spPr bwMode="auto">
              <a:xfrm>
                <a:off x="3294" y="11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14" name="Line 1304"/>
              <p:cNvSpPr>
                <a:spLocks noChangeAspect="1" noChangeShapeType="1"/>
              </p:cNvSpPr>
              <p:nvPr/>
            </p:nvSpPr>
            <p:spPr bwMode="auto">
              <a:xfrm>
                <a:off x="3294" y="111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15" name="Line 1305"/>
              <p:cNvSpPr>
                <a:spLocks noChangeAspect="1" noChangeShapeType="1"/>
              </p:cNvSpPr>
              <p:nvPr/>
            </p:nvSpPr>
            <p:spPr bwMode="auto">
              <a:xfrm>
                <a:off x="3294" y="11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16" name="Line 1306"/>
              <p:cNvSpPr>
                <a:spLocks noChangeAspect="1" noChangeShapeType="1"/>
              </p:cNvSpPr>
              <p:nvPr/>
            </p:nvSpPr>
            <p:spPr bwMode="auto">
              <a:xfrm>
                <a:off x="3294" y="12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17" name="Line 1307"/>
              <p:cNvSpPr>
                <a:spLocks noChangeAspect="1" noChangeShapeType="1"/>
              </p:cNvSpPr>
              <p:nvPr/>
            </p:nvSpPr>
            <p:spPr bwMode="auto">
              <a:xfrm>
                <a:off x="3294" y="123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18" name="Line 1308"/>
              <p:cNvSpPr>
                <a:spLocks noChangeAspect="1" noChangeShapeType="1"/>
              </p:cNvSpPr>
              <p:nvPr/>
            </p:nvSpPr>
            <p:spPr bwMode="auto">
              <a:xfrm>
                <a:off x="3115" y="102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19" name="Line 1309"/>
              <p:cNvSpPr>
                <a:spLocks noChangeAspect="1" noChangeShapeType="1"/>
              </p:cNvSpPr>
              <p:nvPr/>
            </p:nvSpPr>
            <p:spPr bwMode="auto">
              <a:xfrm>
                <a:off x="3115" y="104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20" name="Line 1310"/>
              <p:cNvSpPr>
                <a:spLocks noChangeAspect="1" noChangeShapeType="1"/>
              </p:cNvSpPr>
              <p:nvPr/>
            </p:nvSpPr>
            <p:spPr bwMode="auto">
              <a:xfrm>
                <a:off x="3115" y="107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21" name="Line 1311"/>
              <p:cNvSpPr>
                <a:spLocks noChangeAspect="1" noChangeShapeType="1"/>
              </p:cNvSpPr>
              <p:nvPr/>
            </p:nvSpPr>
            <p:spPr bwMode="auto">
              <a:xfrm>
                <a:off x="3115" y="112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22" name="Line 1312"/>
              <p:cNvSpPr>
                <a:spLocks noChangeAspect="1" noChangeShapeType="1"/>
              </p:cNvSpPr>
              <p:nvPr/>
            </p:nvSpPr>
            <p:spPr bwMode="auto">
              <a:xfrm>
                <a:off x="3115" y="114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23" name="Line 1313"/>
              <p:cNvSpPr>
                <a:spLocks noChangeAspect="1" noChangeShapeType="1"/>
              </p:cNvSpPr>
              <p:nvPr/>
            </p:nvSpPr>
            <p:spPr bwMode="auto">
              <a:xfrm>
                <a:off x="3115" y="109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24" name="Line 1314"/>
              <p:cNvSpPr>
                <a:spLocks noChangeAspect="1" noChangeShapeType="1"/>
              </p:cNvSpPr>
              <p:nvPr/>
            </p:nvSpPr>
            <p:spPr bwMode="auto">
              <a:xfrm>
                <a:off x="3115" y="116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25" name="Line 1315"/>
              <p:cNvSpPr>
                <a:spLocks noChangeAspect="1" noChangeShapeType="1"/>
              </p:cNvSpPr>
              <p:nvPr/>
            </p:nvSpPr>
            <p:spPr bwMode="auto">
              <a:xfrm>
                <a:off x="3115" y="119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26" name="Line 1316"/>
              <p:cNvSpPr>
                <a:spLocks noChangeAspect="1" noChangeShapeType="1"/>
              </p:cNvSpPr>
              <p:nvPr/>
            </p:nvSpPr>
            <p:spPr bwMode="auto">
              <a:xfrm>
                <a:off x="3115" y="12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27" name="Line 1317"/>
              <p:cNvSpPr>
                <a:spLocks noChangeAspect="1" noChangeShapeType="1"/>
              </p:cNvSpPr>
              <p:nvPr/>
            </p:nvSpPr>
            <p:spPr bwMode="auto">
              <a:xfrm>
                <a:off x="3115" y="12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28" name="Line 1318"/>
              <p:cNvSpPr>
                <a:spLocks noChangeAspect="1" noChangeShapeType="1"/>
              </p:cNvSpPr>
              <p:nvPr/>
            </p:nvSpPr>
            <p:spPr bwMode="auto">
              <a:xfrm>
                <a:off x="2935" y="102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29" name="Line 1319"/>
              <p:cNvSpPr>
                <a:spLocks noChangeAspect="1" noChangeShapeType="1"/>
              </p:cNvSpPr>
              <p:nvPr/>
            </p:nvSpPr>
            <p:spPr bwMode="auto">
              <a:xfrm>
                <a:off x="2935" y="104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30" name="Line 1320"/>
              <p:cNvSpPr>
                <a:spLocks noChangeAspect="1" noChangeShapeType="1"/>
              </p:cNvSpPr>
              <p:nvPr/>
            </p:nvSpPr>
            <p:spPr bwMode="auto">
              <a:xfrm>
                <a:off x="2935" y="107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31" name="Line 1321"/>
              <p:cNvSpPr>
                <a:spLocks noChangeAspect="1" noChangeShapeType="1"/>
              </p:cNvSpPr>
              <p:nvPr/>
            </p:nvSpPr>
            <p:spPr bwMode="auto">
              <a:xfrm>
                <a:off x="2935" y="112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32" name="Line 1322"/>
              <p:cNvSpPr>
                <a:spLocks noChangeAspect="1" noChangeShapeType="1"/>
              </p:cNvSpPr>
              <p:nvPr/>
            </p:nvSpPr>
            <p:spPr bwMode="auto">
              <a:xfrm>
                <a:off x="2935" y="114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33" name="Line 1323"/>
              <p:cNvSpPr>
                <a:spLocks noChangeAspect="1" noChangeShapeType="1"/>
              </p:cNvSpPr>
              <p:nvPr/>
            </p:nvSpPr>
            <p:spPr bwMode="auto">
              <a:xfrm>
                <a:off x="2935" y="109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34" name="Line 1324"/>
              <p:cNvSpPr>
                <a:spLocks noChangeAspect="1" noChangeShapeType="1"/>
              </p:cNvSpPr>
              <p:nvPr/>
            </p:nvSpPr>
            <p:spPr bwMode="auto">
              <a:xfrm>
                <a:off x="2935" y="116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35" name="Line 1325"/>
              <p:cNvSpPr>
                <a:spLocks noChangeAspect="1" noChangeShapeType="1"/>
              </p:cNvSpPr>
              <p:nvPr/>
            </p:nvSpPr>
            <p:spPr bwMode="auto">
              <a:xfrm>
                <a:off x="2935" y="119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36" name="Line 1326"/>
              <p:cNvSpPr>
                <a:spLocks noChangeAspect="1" noChangeShapeType="1"/>
              </p:cNvSpPr>
              <p:nvPr/>
            </p:nvSpPr>
            <p:spPr bwMode="auto">
              <a:xfrm>
                <a:off x="2935" y="12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37" name="Line 1327"/>
              <p:cNvSpPr>
                <a:spLocks noChangeAspect="1" noChangeShapeType="1"/>
              </p:cNvSpPr>
              <p:nvPr/>
            </p:nvSpPr>
            <p:spPr bwMode="auto">
              <a:xfrm>
                <a:off x="2935" y="12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38" name="Line 1328"/>
              <p:cNvSpPr>
                <a:spLocks noChangeAspect="1" noChangeShapeType="1"/>
              </p:cNvSpPr>
              <p:nvPr/>
            </p:nvSpPr>
            <p:spPr bwMode="auto">
              <a:xfrm>
                <a:off x="2750" y="102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39" name="Line 1329"/>
              <p:cNvSpPr>
                <a:spLocks noChangeAspect="1" noChangeShapeType="1"/>
              </p:cNvSpPr>
              <p:nvPr/>
            </p:nvSpPr>
            <p:spPr bwMode="auto">
              <a:xfrm>
                <a:off x="2750" y="105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40" name="Line 1330"/>
              <p:cNvSpPr>
                <a:spLocks noChangeAspect="1" noChangeShapeType="1"/>
              </p:cNvSpPr>
              <p:nvPr/>
            </p:nvSpPr>
            <p:spPr bwMode="auto">
              <a:xfrm>
                <a:off x="2750" y="109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41" name="Line 1331"/>
              <p:cNvSpPr>
                <a:spLocks noChangeAspect="1" noChangeShapeType="1"/>
              </p:cNvSpPr>
              <p:nvPr/>
            </p:nvSpPr>
            <p:spPr bwMode="auto">
              <a:xfrm>
                <a:off x="2750" y="112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42" name="Line 1332"/>
              <p:cNvSpPr>
                <a:spLocks noChangeAspect="1" noChangeShapeType="1"/>
              </p:cNvSpPr>
              <p:nvPr/>
            </p:nvSpPr>
            <p:spPr bwMode="auto">
              <a:xfrm>
                <a:off x="2750" y="107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43" name="Line 1333"/>
              <p:cNvSpPr>
                <a:spLocks noChangeAspect="1" noChangeShapeType="1"/>
              </p:cNvSpPr>
              <p:nvPr/>
            </p:nvSpPr>
            <p:spPr bwMode="auto">
              <a:xfrm>
                <a:off x="2750" y="114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44" name="Line 1334"/>
              <p:cNvSpPr>
                <a:spLocks noChangeAspect="1" noChangeShapeType="1"/>
              </p:cNvSpPr>
              <p:nvPr/>
            </p:nvSpPr>
            <p:spPr bwMode="auto">
              <a:xfrm>
                <a:off x="2750" y="117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45" name="Line 1335"/>
              <p:cNvSpPr>
                <a:spLocks noChangeAspect="1" noChangeShapeType="1"/>
              </p:cNvSpPr>
              <p:nvPr/>
            </p:nvSpPr>
            <p:spPr bwMode="auto">
              <a:xfrm>
                <a:off x="2750" y="121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46" name="Line 1336"/>
              <p:cNvSpPr>
                <a:spLocks noChangeAspect="1" noChangeShapeType="1"/>
              </p:cNvSpPr>
              <p:nvPr/>
            </p:nvSpPr>
            <p:spPr bwMode="auto">
              <a:xfrm>
                <a:off x="2750" y="124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47" name="Line 1337"/>
              <p:cNvSpPr>
                <a:spLocks noChangeAspect="1" noChangeShapeType="1"/>
              </p:cNvSpPr>
              <p:nvPr/>
            </p:nvSpPr>
            <p:spPr bwMode="auto">
              <a:xfrm>
                <a:off x="2750" y="119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48" name="Line 1338"/>
              <p:cNvSpPr>
                <a:spLocks noChangeAspect="1" noChangeShapeType="1"/>
              </p:cNvSpPr>
              <p:nvPr/>
            </p:nvSpPr>
            <p:spPr bwMode="auto">
              <a:xfrm>
                <a:off x="2571" y="102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49" name="Line 1339"/>
              <p:cNvSpPr>
                <a:spLocks noChangeAspect="1" noChangeShapeType="1"/>
              </p:cNvSpPr>
              <p:nvPr/>
            </p:nvSpPr>
            <p:spPr bwMode="auto">
              <a:xfrm>
                <a:off x="2571" y="105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50" name="Line 1340"/>
              <p:cNvSpPr>
                <a:spLocks noChangeAspect="1" noChangeShapeType="1"/>
              </p:cNvSpPr>
              <p:nvPr/>
            </p:nvSpPr>
            <p:spPr bwMode="auto">
              <a:xfrm>
                <a:off x="2571" y="109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51" name="Line 1341"/>
              <p:cNvSpPr>
                <a:spLocks noChangeAspect="1" noChangeShapeType="1"/>
              </p:cNvSpPr>
              <p:nvPr/>
            </p:nvSpPr>
            <p:spPr bwMode="auto">
              <a:xfrm>
                <a:off x="2571" y="112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52" name="Line 1342"/>
              <p:cNvSpPr>
                <a:spLocks noChangeAspect="1" noChangeShapeType="1"/>
              </p:cNvSpPr>
              <p:nvPr/>
            </p:nvSpPr>
            <p:spPr bwMode="auto">
              <a:xfrm>
                <a:off x="2571" y="107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53" name="Line 1343"/>
              <p:cNvSpPr>
                <a:spLocks noChangeAspect="1" noChangeShapeType="1"/>
              </p:cNvSpPr>
              <p:nvPr/>
            </p:nvSpPr>
            <p:spPr bwMode="auto">
              <a:xfrm>
                <a:off x="2571" y="114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54" name="Line 1344"/>
              <p:cNvSpPr>
                <a:spLocks noChangeAspect="1" noChangeShapeType="1"/>
              </p:cNvSpPr>
              <p:nvPr/>
            </p:nvSpPr>
            <p:spPr bwMode="auto">
              <a:xfrm>
                <a:off x="2571" y="117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55" name="Line 1345"/>
              <p:cNvSpPr>
                <a:spLocks noChangeAspect="1" noChangeShapeType="1"/>
              </p:cNvSpPr>
              <p:nvPr/>
            </p:nvSpPr>
            <p:spPr bwMode="auto">
              <a:xfrm>
                <a:off x="2571" y="121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56" name="Line 1346"/>
              <p:cNvSpPr>
                <a:spLocks noChangeAspect="1" noChangeShapeType="1"/>
              </p:cNvSpPr>
              <p:nvPr/>
            </p:nvSpPr>
            <p:spPr bwMode="auto">
              <a:xfrm>
                <a:off x="2571" y="124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57" name="Line 1347"/>
              <p:cNvSpPr>
                <a:spLocks noChangeAspect="1" noChangeShapeType="1"/>
              </p:cNvSpPr>
              <p:nvPr/>
            </p:nvSpPr>
            <p:spPr bwMode="auto">
              <a:xfrm>
                <a:off x="2571" y="119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58" name="Line 1348"/>
              <p:cNvSpPr>
                <a:spLocks noChangeAspect="1" noChangeShapeType="1"/>
              </p:cNvSpPr>
              <p:nvPr/>
            </p:nvSpPr>
            <p:spPr bwMode="auto">
              <a:xfrm>
                <a:off x="2382" y="102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59" name="Line 1349"/>
              <p:cNvSpPr>
                <a:spLocks noChangeAspect="1" noChangeShapeType="1"/>
              </p:cNvSpPr>
              <p:nvPr/>
            </p:nvSpPr>
            <p:spPr bwMode="auto">
              <a:xfrm>
                <a:off x="2382" y="105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60" name="Line 1350"/>
              <p:cNvSpPr>
                <a:spLocks noChangeAspect="1" noChangeShapeType="1"/>
              </p:cNvSpPr>
              <p:nvPr/>
            </p:nvSpPr>
            <p:spPr bwMode="auto">
              <a:xfrm>
                <a:off x="2382" y="110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61" name="Line 1351"/>
              <p:cNvSpPr>
                <a:spLocks noChangeAspect="1" noChangeShapeType="1"/>
              </p:cNvSpPr>
              <p:nvPr/>
            </p:nvSpPr>
            <p:spPr bwMode="auto">
              <a:xfrm>
                <a:off x="2382" y="112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62" name="Line 1352"/>
              <p:cNvSpPr>
                <a:spLocks noChangeAspect="1" noChangeShapeType="1"/>
              </p:cNvSpPr>
              <p:nvPr/>
            </p:nvSpPr>
            <p:spPr bwMode="auto">
              <a:xfrm>
                <a:off x="2382" y="107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63" name="Line 1353"/>
              <p:cNvSpPr>
                <a:spLocks noChangeAspect="1" noChangeShapeType="1"/>
              </p:cNvSpPr>
              <p:nvPr/>
            </p:nvSpPr>
            <p:spPr bwMode="auto">
              <a:xfrm>
                <a:off x="2382" y="114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64" name="Line 1354"/>
              <p:cNvSpPr>
                <a:spLocks noChangeAspect="1" noChangeShapeType="1"/>
              </p:cNvSpPr>
              <p:nvPr/>
            </p:nvSpPr>
            <p:spPr bwMode="auto">
              <a:xfrm>
                <a:off x="2382" y="117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65" name="Line 1355"/>
              <p:cNvSpPr>
                <a:spLocks noChangeAspect="1" noChangeShapeType="1"/>
              </p:cNvSpPr>
              <p:nvPr/>
            </p:nvSpPr>
            <p:spPr bwMode="auto">
              <a:xfrm>
                <a:off x="2382" y="122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66" name="Line 1356"/>
              <p:cNvSpPr>
                <a:spLocks noChangeAspect="1" noChangeShapeType="1"/>
              </p:cNvSpPr>
              <p:nvPr/>
            </p:nvSpPr>
            <p:spPr bwMode="auto">
              <a:xfrm>
                <a:off x="2382" y="124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67" name="Line 1357"/>
              <p:cNvSpPr>
                <a:spLocks noChangeAspect="1" noChangeShapeType="1"/>
              </p:cNvSpPr>
              <p:nvPr/>
            </p:nvSpPr>
            <p:spPr bwMode="auto">
              <a:xfrm>
                <a:off x="2382" y="119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68" name="Line 1358"/>
              <p:cNvSpPr>
                <a:spLocks noChangeAspect="1" noChangeShapeType="1"/>
              </p:cNvSpPr>
              <p:nvPr/>
            </p:nvSpPr>
            <p:spPr bwMode="auto">
              <a:xfrm>
                <a:off x="2382" y="126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69" name="Line 1359"/>
              <p:cNvSpPr>
                <a:spLocks noChangeAspect="1" noChangeShapeType="1"/>
              </p:cNvSpPr>
              <p:nvPr/>
            </p:nvSpPr>
            <p:spPr bwMode="auto">
              <a:xfrm>
                <a:off x="2202" y="102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70" name="Line 1360"/>
              <p:cNvSpPr>
                <a:spLocks noChangeAspect="1" noChangeShapeType="1"/>
              </p:cNvSpPr>
              <p:nvPr/>
            </p:nvSpPr>
            <p:spPr bwMode="auto">
              <a:xfrm>
                <a:off x="2202" y="105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71" name="Line 1361"/>
              <p:cNvSpPr>
                <a:spLocks noChangeAspect="1" noChangeShapeType="1"/>
              </p:cNvSpPr>
              <p:nvPr/>
            </p:nvSpPr>
            <p:spPr bwMode="auto">
              <a:xfrm>
                <a:off x="2202" y="109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72" name="Line 1362"/>
              <p:cNvSpPr>
                <a:spLocks noChangeAspect="1" noChangeShapeType="1"/>
              </p:cNvSpPr>
              <p:nvPr/>
            </p:nvSpPr>
            <p:spPr bwMode="auto">
              <a:xfrm>
                <a:off x="2202" y="112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73" name="Line 1363"/>
              <p:cNvSpPr>
                <a:spLocks noChangeAspect="1" noChangeShapeType="1"/>
              </p:cNvSpPr>
              <p:nvPr/>
            </p:nvSpPr>
            <p:spPr bwMode="auto">
              <a:xfrm>
                <a:off x="2202" y="107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74" name="Line 1364"/>
              <p:cNvSpPr>
                <a:spLocks noChangeAspect="1" noChangeShapeType="1"/>
              </p:cNvSpPr>
              <p:nvPr/>
            </p:nvSpPr>
            <p:spPr bwMode="auto">
              <a:xfrm>
                <a:off x="2202" y="114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75" name="Line 1365"/>
              <p:cNvSpPr>
                <a:spLocks noChangeAspect="1" noChangeShapeType="1"/>
              </p:cNvSpPr>
              <p:nvPr/>
            </p:nvSpPr>
            <p:spPr bwMode="auto">
              <a:xfrm>
                <a:off x="2202" y="117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76" name="Line 1366"/>
              <p:cNvSpPr>
                <a:spLocks noChangeAspect="1" noChangeShapeType="1"/>
              </p:cNvSpPr>
              <p:nvPr/>
            </p:nvSpPr>
            <p:spPr bwMode="auto">
              <a:xfrm>
                <a:off x="2202" y="121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77" name="Line 1367"/>
              <p:cNvSpPr>
                <a:spLocks noChangeAspect="1" noChangeShapeType="1"/>
              </p:cNvSpPr>
              <p:nvPr/>
            </p:nvSpPr>
            <p:spPr bwMode="auto">
              <a:xfrm>
                <a:off x="2202" y="124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78" name="Line 1368"/>
              <p:cNvSpPr>
                <a:spLocks noChangeAspect="1" noChangeShapeType="1"/>
              </p:cNvSpPr>
              <p:nvPr/>
            </p:nvSpPr>
            <p:spPr bwMode="auto">
              <a:xfrm>
                <a:off x="2202" y="119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79" name="Line 1369"/>
              <p:cNvSpPr>
                <a:spLocks noChangeAspect="1" noChangeShapeType="1"/>
              </p:cNvSpPr>
              <p:nvPr/>
            </p:nvSpPr>
            <p:spPr bwMode="auto">
              <a:xfrm>
                <a:off x="2202" y="126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80" name="Line 1370"/>
              <p:cNvSpPr>
                <a:spLocks noChangeAspect="1" noChangeShapeType="1"/>
              </p:cNvSpPr>
              <p:nvPr/>
            </p:nvSpPr>
            <p:spPr bwMode="auto">
              <a:xfrm>
                <a:off x="2023" y="102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81" name="Line 1371"/>
              <p:cNvSpPr>
                <a:spLocks noChangeAspect="1" noChangeShapeType="1"/>
              </p:cNvSpPr>
              <p:nvPr/>
            </p:nvSpPr>
            <p:spPr bwMode="auto">
              <a:xfrm>
                <a:off x="2023" y="105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82" name="Line 1372"/>
              <p:cNvSpPr>
                <a:spLocks noChangeAspect="1" noChangeShapeType="1"/>
              </p:cNvSpPr>
              <p:nvPr/>
            </p:nvSpPr>
            <p:spPr bwMode="auto">
              <a:xfrm>
                <a:off x="2023" y="109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83" name="Line 1373"/>
              <p:cNvSpPr>
                <a:spLocks noChangeAspect="1" noChangeShapeType="1"/>
              </p:cNvSpPr>
              <p:nvPr/>
            </p:nvSpPr>
            <p:spPr bwMode="auto">
              <a:xfrm>
                <a:off x="2023" y="112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84" name="Line 1374"/>
              <p:cNvSpPr>
                <a:spLocks noChangeAspect="1" noChangeShapeType="1"/>
              </p:cNvSpPr>
              <p:nvPr/>
            </p:nvSpPr>
            <p:spPr bwMode="auto">
              <a:xfrm>
                <a:off x="2023" y="107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85" name="Line 1375"/>
              <p:cNvSpPr>
                <a:spLocks noChangeAspect="1" noChangeShapeType="1"/>
              </p:cNvSpPr>
              <p:nvPr/>
            </p:nvSpPr>
            <p:spPr bwMode="auto">
              <a:xfrm>
                <a:off x="2023" y="114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86" name="Line 1376"/>
              <p:cNvSpPr>
                <a:spLocks noChangeAspect="1" noChangeShapeType="1"/>
              </p:cNvSpPr>
              <p:nvPr/>
            </p:nvSpPr>
            <p:spPr bwMode="auto">
              <a:xfrm>
                <a:off x="2023" y="117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87" name="Line 1377"/>
              <p:cNvSpPr>
                <a:spLocks noChangeAspect="1" noChangeShapeType="1"/>
              </p:cNvSpPr>
              <p:nvPr/>
            </p:nvSpPr>
            <p:spPr bwMode="auto">
              <a:xfrm>
                <a:off x="2023" y="121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88" name="Line 1378"/>
              <p:cNvSpPr>
                <a:spLocks noChangeAspect="1" noChangeShapeType="1"/>
              </p:cNvSpPr>
              <p:nvPr/>
            </p:nvSpPr>
            <p:spPr bwMode="auto">
              <a:xfrm>
                <a:off x="2023" y="124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89" name="Line 1379"/>
              <p:cNvSpPr>
                <a:spLocks noChangeAspect="1" noChangeShapeType="1"/>
              </p:cNvSpPr>
              <p:nvPr/>
            </p:nvSpPr>
            <p:spPr bwMode="auto">
              <a:xfrm>
                <a:off x="2023" y="119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90" name="Line 1380"/>
              <p:cNvSpPr>
                <a:spLocks noChangeAspect="1" noChangeShapeType="1"/>
              </p:cNvSpPr>
              <p:nvPr/>
            </p:nvSpPr>
            <p:spPr bwMode="auto">
              <a:xfrm>
                <a:off x="2023" y="126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91" name="Line 1381"/>
              <p:cNvSpPr>
                <a:spLocks noChangeAspect="1" noChangeShapeType="1"/>
              </p:cNvSpPr>
              <p:nvPr/>
            </p:nvSpPr>
            <p:spPr bwMode="auto">
              <a:xfrm>
                <a:off x="2023" y="129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92" name="Line 1382"/>
              <p:cNvSpPr>
                <a:spLocks noChangeAspect="1" noChangeShapeType="1"/>
              </p:cNvSpPr>
              <p:nvPr/>
            </p:nvSpPr>
            <p:spPr bwMode="auto">
              <a:xfrm>
                <a:off x="1843" y="102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93" name="Line 1383"/>
              <p:cNvSpPr>
                <a:spLocks noChangeAspect="1" noChangeShapeType="1"/>
              </p:cNvSpPr>
              <p:nvPr/>
            </p:nvSpPr>
            <p:spPr bwMode="auto">
              <a:xfrm>
                <a:off x="1843" y="105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94" name="Line 1384"/>
              <p:cNvSpPr>
                <a:spLocks noChangeAspect="1" noChangeShapeType="1"/>
              </p:cNvSpPr>
              <p:nvPr/>
            </p:nvSpPr>
            <p:spPr bwMode="auto">
              <a:xfrm>
                <a:off x="1843" y="110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95" name="Line 1385"/>
              <p:cNvSpPr>
                <a:spLocks noChangeAspect="1" noChangeShapeType="1"/>
              </p:cNvSpPr>
              <p:nvPr/>
            </p:nvSpPr>
            <p:spPr bwMode="auto">
              <a:xfrm>
                <a:off x="1843" y="112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96" name="Line 1386"/>
              <p:cNvSpPr>
                <a:spLocks noChangeAspect="1" noChangeShapeType="1"/>
              </p:cNvSpPr>
              <p:nvPr/>
            </p:nvSpPr>
            <p:spPr bwMode="auto">
              <a:xfrm>
                <a:off x="1843" y="107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97" name="Line 1387"/>
              <p:cNvSpPr>
                <a:spLocks noChangeAspect="1" noChangeShapeType="1"/>
              </p:cNvSpPr>
              <p:nvPr/>
            </p:nvSpPr>
            <p:spPr bwMode="auto">
              <a:xfrm>
                <a:off x="1843" y="114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98" name="Line 1388"/>
              <p:cNvSpPr>
                <a:spLocks noChangeAspect="1" noChangeShapeType="1"/>
              </p:cNvSpPr>
              <p:nvPr/>
            </p:nvSpPr>
            <p:spPr bwMode="auto">
              <a:xfrm>
                <a:off x="1843" y="117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399" name="Line 1389"/>
              <p:cNvSpPr>
                <a:spLocks noChangeAspect="1" noChangeShapeType="1"/>
              </p:cNvSpPr>
              <p:nvPr/>
            </p:nvSpPr>
            <p:spPr bwMode="auto">
              <a:xfrm>
                <a:off x="1843" y="122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00" name="Line 1390"/>
              <p:cNvSpPr>
                <a:spLocks noChangeAspect="1" noChangeShapeType="1"/>
              </p:cNvSpPr>
              <p:nvPr/>
            </p:nvSpPr>
            <p:spPr bwMode="auto">
              <a:xfrm>
                <a:off x="1843" y="124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01" name="Line 1391"/>
              <p:cNvSpPr>
                <a:spLocks noChangeAspect="1" noChangeShapeType="1"/>
              </p:cNvSpPr>
              <p:nvPr/>
            </p:nvSpPr>
            <p:spPr bwMode="auto">
              <a:xfrm>
                <a:off x="1843" y="119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02" name="Line 1392"/>
              <p:cNvSpPr>
                <a:spLocks noChangeAspect="1" noChangeShapeType="1"/>
              </p:cNvSpPr>
              <p:nvPr/>
            </p:nvSpPr>
            <p:spPr bwMode="auto">
              <a:xfrm>
                <a:off x="1843" y="126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03" name="Line 1393"/>
              <p:cNvSpPr>
                <a:spLocks noChangeAspect="1" noChangeShapeType="1"/>
              </p:cNvSpPr>
              <p:nvPr/>
            </p:nvSpPr>
            <p:spPr bwMode="auto">
              <a:xfrm>
                <a:off x="1843" y="129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04" name="Line 1394"/>
              <p:cNvSpPr>
                <a:spLocks noChangeAspect="1" noChangeShapeType="1"/>
              </p:cNvSpPr>
              <p:nvPr/>
            </p:nvSpPr>
            <p:spPr bwMode="auto">
              <a:xfrm>
                <a:off x="1664" y="102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05" name="Line 1395"/>
              <p:cNvSpPr>
                <a:spLocks noChangeAspect="1" noChangeShapeType="1"/>
              </p:cNvSpPr>
              <p:nvPr/>
            </p:nvSpPr>
            <p:spPr bwMode="auto">
              <a:xfrm>
                <a:off x="1664" y="107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06" name="Line 1396"/>
              <p:cNvSpPr>
                <a:spLocks noChangeAspect="1" noChangeShapeType="1"/>
              </p:cNvSpPr>
              <p:nvPr/>
            </p:nvSpPr>
            <p:spPr bwMode="auto">
              <a:xfrm>
                <a:off x="1664" y="109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07" name="Line 1397"/>
              <p:cNvSpPr>
                <a:spLocks noChangeAspect="1" noChangeShapeType="1"/>
              </p:cNvSpPr>
              <p:nvPr/>
            </p:nvSpPr>
            <p:spPr bwMode="auto">
              <a:xfrm>
                <a:off x="1664" y="104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08" name="Line 1398"/>
              <p:cNvSpPr>
                <a:spLocks noChangeAspect="1" noChangeShapeType="1"/>
              </p:cNvSpPr>
              <p:nvPr/>
            </p:nvSpPr>
            <p:spPr bwMode="auto">
              <a:xfrm>
                <a:off x="1664" y="112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09" name="Line 1399"/>
              <p:cNvSpPr>
                <a:spLocks noChangeAspect="1" noChangeShapeType="1"/>
              </p:cNvSpPr>
              <p:nvPr/>
            </p:nvSpPr>
            <p:spPr bwMode="auto">
              <a:xfrm>
                <a:off x="1664" y="114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10" name="Line 1400"/>
              <p:cNvSpPr>
                <a:spLocks noChangeAspect="1" noChangeShapeType="1"/>
              </p:cNvSpPr>
              <p:nvPr/>
            </p:nvSpPr>
            <p:spPr bwMode="auto">
              <a:xfrm>
                <a:off x="1664" y="119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11" name="Line 1401"/>
              <p:cNvSpPr>
                <a:spLocks noChangeAspect="1" noChangeShapeType="1"/>
              </p:cNvSpPr>
              <p:nvPr/>
            </p:nvSpPr>
            <p:spPr bwMode="auto">
              <a:xfrm>
                <a:off x="1664" y="12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12" name="Line 1402"/>
              <p:cNvSpPr>
                <a:spLocks noChangeAspect="1" noChangeShapeType="1"/>
              </p:cNvSpPr>
              <p:nvPr/>
            </p:nvSpPr>
            <p:spPr bwMode="auto">
              <a:xfrm>
                <a:off x="1664" y="116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13" name="Line 1403"/>
              <p:cNvSpPr>
                <a:spLocks noChangeAspect="1" noChangeShapeType="1"/>
              </p:cNvSpPr>
              <p:nvPr/>
            </p:nvSpPr>
            <p:spPr bwMode="auto">
              <a:xfrm>
                <a:off x="1664" y="12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14" name="Line 1404"/>
              <p:cNvSpPr>
                <a:spLocks noChangeAspect="1" noChangeShapeType="1"/>
              </p:cNvSpPr>
              <p:nvPr/>
            </p:nvSpPr>
            <p:spPr bwMode="auto">
              <a:xfrm>
                <a:off x="1664" y="12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15" name="Line 1405"/>
              <p:cNvSpPr>
                <a:spLocks noChangeAspect="1" noChangeShapeType="1"/>
              </p:cNvSpPr>
              <p:nvPr/>
            </p:nvSpPr>
            <p:spPr bwMode="auto">
              <a:xfrm>
                <a:off x="1664" y="131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16" name="Line 1406"/>
              <p:cNvSpPr>
                <a:spLocks noChangeAspect="1" noChangeShapeType="1"/>
              </p:cNvSpPr>
              <p:nvPr/>
            </p:nvSpPr>
            <p:spPr bwMode="auto">
              <a:xfrm>
                <a:off x="1664" y="12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17" name="Line 1407"/>
              <p:cNvSpPr>
                <a:spLocks noChangeAspect="1" noChangeShapeType="1"/>
              </p:cNvSpPr>
              <p:nvPr/>
            </p:nvSpPr>
            <p:spPr bwMode="auto">
              <a:xfrm>
                <a:off x="1485" y="101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18" name="Line 1408"/>
              <p:cNvSpPr>
                <a:spLocks noChangeAspect="1" noChangeShapeType="1"/>
              </p:cNvSpPr>
              <p:nvPr/>
            </p:nvSpPr>
            <p:spPr bwMode="auto">
              <a:xfrm>
                <a:off x="1485" y="106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19" name="Line 1409"/>
              <p:cNvSpPr>
                <a:spLocks noChangeAspect="1" noChangeShapeType="1"/>
              </p:cNvSpPr>
              <p:nvPr/>
            </p:nvSpPr>
            <p:spPr bwMode="auto">
              <a:xfrm>
                <a:off x="1485" y="109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20" name="Line 1410"/>
              <p:cNvSpPr>
                <a:spLocks noChangeAspect="1" noChangeShapeType="1"/>
              </p:cNvSpPr>
              <p:nvPr/>
            </p:nvSpPr>
            <p:spPr bwMode="auto">
              <a:xfrm>
                <a:off x="1485" y="104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21" name="Line 1411"/>
              <p:cNvSpPr>
                <a:spLocks noChangeAspect="1" noChangeShapeType="1"/>
              </p:cNvSpPr>
              <p:nvPr/>
            </p:nvSpPr>
            <p:spPr bwMode="auto">
              <a:xfrm>
                <a:off x="1485" y="111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22" name="Line 1412"/>
              <p:cNvSpPr>
                <a:spLocks noChangeAspect="1" noChangeShapeType="1"/>
              </p:cNvSpPr>
              <p:nvPr/>
            </p:nvSpPr>
            <p:spPr bwMode="auto">
              <a:xfrm>
                <a:off x="1485" y="113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23" name="Line 1413"/>
              <p:cNvSpPr>
                <a:spLocks noChangeAspect="1" noChangeShapeType="1"/>
              </p:cNvSpPr>
              <p:nvPr/>
            </p:nvSpPr>
            <p:spPr bwMode="auto">
              <a:xfrm>
                <a:off x="1485" y="118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24" name="Line 1414"/>
              <p:cNvSpPr>
                <a:spLocks noChangeAspect="1" noChangeShapeType="1"/>
              </p:cNvSpPr>
              <p:nvPr/>
            </p:nvSpPr>
            <p:spPr bwMode="auto">
              <a:xfrm>
                <a:off x="1485" y="121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25" name="Line 1415"/>
              <p:cNvSpPr>
                <a:spLocks noChangeAspect="1" noChangeShapeType="1"/>
              </p:cNvSpPr>
              <p:nvPr/>
            </p:nvSpPr>
            <p:spPr bwMode="auto">
              <a:xfrm>
                <a:off x="1485" y="116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26" name="Line 1416"/>
              <p:cNvSpPr>
                <a:spLocks noChangeAspect="1" noChangeShapeType="1"/>
              </p:cNvSpPr>
              <p:nvPr/>
            </p:nvSpPr>
            <p:spPr bwMode="auto">
              <a:xfrm>
                <a:off x="1485" y="123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27" name="Line 1417"/>
              <p:cNvSpPr>
                <a:spLocks noChangeAspect="1" noChangeShapeType="1"/>
              </p:cNvSpPr>
              <p:nvPr/>
            </p:nvSpPr>
            <p:spPr bwMode="auto">
              <a:xfrm>
                <a:off x="1485" y="125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28" name="Line 1418"/>
              <p:cNvSpPr>
                <a:spLocks noChangeAspect="1" noChangeShapeType="1"/>
              </p:cNvSpPr>
              <p:nvPr/>
            </p:nvSpPr>
            <p:spPr bwMode="auto">
              <a:xfrm>
                <a:off x="1485" y="130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29" name="Line 1419"/>
              <p:cNvSpPr>
                <a:spLocks noChangeAspect="1" noChangeShapeType="1"/>
              </p:cNvSpPr>
              <p:nvPr/>
            </p:nvSpPr>
            <p:spPr bwMode="auto">
              <a:xfrm>
                <a:off x="1485" y="133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30" name="Line 1420"/>
              <p:cNvSpPr>
                <a:spLocks noChangeAspect="1" noChangeShapeType="1"/>
              </p:cNvSpPr>
              <p:nvPr/>
            </p:nvSpPr>
            <p:spPr bwMode="auto">
              <a:xfrm>
                <a:off x="1485" y="128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31" name="Line 1421"/>
              <p:cNvSpPr>
                <a:spLocks noChangeAspect="1" noChangeShapeType="1"/>
              </p:cNvSpPr>
              <p:nvPr/>
            </p:nvSpPr>
            <p:spPr bwMode="auto">
              <a:xfrm>
                <a:off x="1324" y="102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32" name="Line 1422"/>
              <p:cNvSpPr>
                <a:spLocks noChangeAspect="1" noChangeShapeType="1"/>
              </p:cNvSpPr>
              <p:nvPr/>
            </p:nvSpPr>
            <p:spPr bwMode="auto">
              <a:xfrm>
                <a:off x="1324" y="104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33" name="Line 1423"/>
              <p:cNvSpPr>
                <a:spLocks noChangeAspect="1" noChangeShapeType="1"/>
              </p:cNvSpPr>
              <p:nvPr/>
            </p:nvSpPr>
            <p:spPr bwMode="auto">
              <a:xfrm>
                <a:off x="1324" y="107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34" name="Line 1424"/>
              <p:cNvSpPr>
                <a:spLocks noChangeAspect="1" noChangeShapeType="1"/>
              </p:cNvSpPr>
              <p:nvPr/>
            </p:nvSpPr>
            <p:spPr bwMode="auto">
              <a:xfrm>
                <a:off x="1324" y="111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35" name="Line 1425"/>
              <p:cNvSpPr>
                <a:spLocks noChangeAspect="1" noChangeShapeType="1"/>
              </p:cNvSpPr>
              <p:nvPr/>
            </p:nvSpPr>
            <p:spPr bwMode="auto">
              <a:xfrm>
                <a:off x="1324" y="114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36" name="Line 1426"/>
              <p:cNvSpPr>
                <a:spLocks noChangeAspect="1" noChangeShapeType="1"/>
              </p:cNvSpPr>
              <p:nvPr/>
            </p:nvSpPr>
            <p:spPr bwMode="auto">
              <a:xfrm>
                <a:off x="1324" y="109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37" name="Line 1427"/>
              <p:cNvSpPr>
                <a:spLocks noChangeAspect="1" noChangeShapeType="1"/>
              </p:cNvSpPr>
              <p:nvPr/>
            </p:nvSpPr>
            <p:spPr bwMode="auto">
              <a:xfrm>
                <a:off x="1324" y="116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38" name="Line 1428"/>
              <p:cNvSpPr>
                <a:spLocks noChangeAspect="1" noChangeShapeType="1"/>
              </p:cNvSpPr>
              <p:nvPr/>
            </p:nvSpPr>
            <p:spPr bwMode="auto">
              <a:xfrm>
                <a:off x="1324" y="119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39" name="Line 1429"/>
              <p:cNvSpPr>
                <a:spLocks noChangeAspect="1" noChangeShapeType="1"/>
              </p:cNvSpPr>
              <p:nvPr/>
            </p:nvSpPr>
            <p:spPr bwMode="auto">
              <a:xfrm>
                <a:off x="1324" y="123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40" name="Line 1430"/>
              <p:cNvSpPr>
                <a:spLocks noChangeAspect="1" noChangeShapeType="1"/>
              </p:cNvSpPr>
              <p:nvPr/>
            </p:nvSpPr>
            <p:spPr bwMode="auto">
              <a:xfrm>
                <a:off x="1324" y="126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41" name="Line 1431"/>
              <p:cNvSpPr>
                <a:spLocks noChangeAspect="1" noChangeShapeType="1"/>
              </p:cNvSpPr>
              <p:nvPr/>
            </p:nvSpPr>
            <p:spPr bwMode="auto">
              <a:xfrm>
                <a:off x="1324" y="121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42" name="Line 1432"/>
              <p:cNvSpPr>
                <a:spLocks noChangeAspect="1" noChangeShapeType="1"/>
              </p:cNvSpPr>
              <p:nvPr/>
            </p:nvSpPr>
            <p:spPr bwMode="auto">
              <a:xfrm>
                <a:off x="1324" y="128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43" name="Line 1433"/>
              <p:cNvSpPr>
                <a:spLocks noChangeAspect="1" noChangeShapeType="1"/>
              </p:cNvSpPr>
              <p:nvPr/>
            </p:nvSpPr>
            <p:spPr bwMode="auto">
              <a:xfrm>
                <a:off x="1164" y="104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44" name="Line 1434"/>
              <p:cNvSpPr>
                <a:spLocks noChangeAspect="1" noChangeShapeType="1"/>
              </p:cNvSpPr>
              <p:nvPr/>
            </p:nvSpPr>
            <p:spPr bwMode="auto">
              <a:xfrm>
                <a:off x="1164" y="106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45" name="Line 1435"/>
              <p:cNvSpPr>
                <a:spLocks noChangeAspect="1" noChangeShapeType="1"/>
              </p:cNvSpPr>
              <p:nvPr/>
            </p:nvSpPr>
            <p:spPr bwMode="auto">
              <a:xfrm>
                <a:off x="1164" y="101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46" name="Line 1436"/>
              <p:cNvSpPr>
                <a:spLocks noChangeAspect="1" noChangeShapeType="1"/>
              </p:cNvSpPr>
              <p:nvPr/>
            </p:nvSpPr>
            <p:spPr bwMode="auto">
              <a:xfrm>
                <a:off x="1164" y="109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47" name="Line 1437"/>
              <p:cNvSpPr>
                <a:spLocks noChangeAspect="1" noChangeShapeType="1"/>
              </p:cNvSpPr>
              <p:nvPr/>
            </p:nvSpPr>
            <p:spPr bwMode="auto">
              <a:xfrm>
                <a:off x="1164" y="111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48" name="Line 1438"/>
              <p:cNvSpPr>
                <a:spLocks noChangeAspect="1" noChangeShapeType="1"/>
              </p:cNvSpPr>
              <p:nvPr/>
            </p:nvSpPr>
            <p:spPr bwMode="auto">
              <a:xfrm>
                <a:off x="1164" y="116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49" name="Line 1439"/>
              <p:cNvSpPr>
                <a:spLocks noChangeAspect="1" noChangeShapeType="1"/>
              </p:cNvSpPr>
              <p:nvPr/>
            </p:nvSpPr>
            <p:spPr bwMode="auto">
              <a:xfrm>
                <a:off x="1164" y="118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50" name="Line 1440"/>
              <p:cNvSpPr>
                <a:spLocks noChangeAspect="1" noChangeShapeType="1"/>
              </p:cNvSpPr>
              <p:nvPr/>
            </p:nvSpPr>
            <p:spPr bwMode="auto">
              <a:xfrm>
                <a:off x="1164" y="113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51" name="Line 1441"/>
              <p:cNvSpPr>
                <a:spLocks noChangeAspect="1" noChangeShapeType="1"/>
              </p:cNvSpPr>
              <p:nvPr/>
            </p:nvSpPr>
            <p:spPr bwMode="auto">
              <a:xfrm>
                <a:off x="1164" y="121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52" name="Line 1442"/>
              <p:cNvSpPr>
                <a:spLocks noChangeAspect="1" noChangeShapeType="1"/>
              </p:cNvSpPr>
              <p:nvPr/>
            </p:nvSpPr>
            <p:spPr bwMode="auto">
              <a:xfrm>
                <a:off x="1164" y="123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53" name="Line 1443"/>
              <p:cNvSpPr>
                <a:spLocks noChangeAspect="1" noChangeShapeType="1"/>
              </p:cNvSpPr>
              <p:nvPr/>
            </p:nvSpPr>
            <p:spPr bwMode="auto">
              <a:xfrm>
                <a:off x="1164" y="128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54" name="Line 1444"/>
              <p:cNvSpPr>
                <a:spLocks noChangeAspect="1" noChangeShapeType="1"/>
              </p:cNvSpPr>
              <p:nvPr/>
            </p:nvSpPr>
            <p:spPr bwMode="auto">
              <a:xfrm>
                <a:off x="1164" y="130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55" name="Line 1445"/>
              <p:cNvSpPr>
                <a:spLocks noChangeAspect="1" noChangeShapeType="1"/>
              </p:cNvSpPr>
              <p:nvPr/>
            </p:nvSpPr>
            <p:spPr bwMode="auto">
              <a:xfrm>
                <a:off x="1164" y="125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56" name="Line 1446"/>
              <p:cNvSpPr>
                <a:spLocks noChangeAspect="1" noChangeShapeType="1"/>
              </p:cNvSpPr>
              <p:nvPr/>
            </p:nvSpPr>
            <p:spPr bwMode="auto">
              <a:xfrm>
                <a:off x="1164" y="133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57" name="Line 1447"/>
              <p:cNvSpPr>
                <a:spLocks noChangeAspect="1" noChangeShapeType="1"/>
              </p:cNvSpPr>
              <p:nvPr/>
            </p:nvSpPr>
            <p:spPr bwMode="auto">
              <a:xfrm>
                <a:off x="1163" y="137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58" name="Line 1448"/>
              <p:cNvSpPr>
                <a:spLocks noChangeAspect="1" noChangeShapeType="1"/>
              </p:cNvSpPr>
              <p:nvPr/>
            </p:nvSpPr>
            <p:spPr bwMode="auto">
              <a:xfrm>
                <a:off x="1163" y="140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59" name="Line 1449"/>
              <p:cNvSpPr>
                <a:spLocks noChangeAspect="1" noChangeShapeType="1"/>
              </p:cNvSpPr>
              <p:nvPr/>
            </p:nvSpPr>
            <p:spPr bwMode="auto">
              <a:xfrm>
                <a:off x="1163" y="135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60" name="Line 1450"/>
              <p:cNvSpPr>
                <a:spLocks noChangeAspect="1" noChangeShapeType="1"/>
              </p:cNvSpPr>
              <p:nvPr/>
            </p:nvSpPr>
            <p:spPr bwMode="auto">
              <a:xfrm>
                <a:off x="1323" y="133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61" name="Line 1451"/>
              <p:cNvSpPr>
                <a:spLocks noChangeAspect="1" noChangeShapeType="1"/>
              </p:cNvSpPr>
              <p:nvPr/>
            </p:nvSpPr>
            <p:spPr bwMode="auto">
              <a:xfrm>
                <a:off x="1323" y="13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462" name="Line 1452"/>
              <p:cNvSpPr>
                <a:spLocks noChangeAspect="1" noChangeShapeType="1"/>
              </p:cNvSpPr>
              <p:nvPr/>
            </p:nvSpPr>
            <p:spPr bwMode="auto">
              <a:xfrm>
                <a:off x="1323" y="131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19909" name="Oval 1102"/>
            <p:cNvSpPr>
              <a:spLocks noChangeAspect="1" noChangeArrowheads="1"/>
            </p:cNvSpPr>
            <p:nvPr/>
          </p:nvSpPr>
          <p:spPr bwMode="auto">
            <a:xfrm>
              <a:off x="1296" y="1008"/>
              <a:ext cx="432" cy="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b-NO" altLang="nb-NO"/>
            </a:p>
          </p:txBody>
        </p:sp>
        <p:sp>
          <p:nvSpPr>
            <p:cNvPr id="19910" name="Line 1454"/>
            <p:cNvSpPr>
              <a:spLocks noChangeAspect="1" noChangeShapeType="1"/>
            </p:cNvSpPr>
            <p:nvPr/>
          </p:nvSpPr>
          <p:spPr bwMode="auto">
            <a:xfrm>
              <a:off x="3558" y="1246"/>
              <a:ext cx="6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grpSp>
          <p:nvGrpSpPr>
            <p:cNvPr id="19911" name="Group 1104"/>
            <p:cNvGrpSpPr>
              <a:grpSpLocks noChangeAspect="1"/>
            </p:cNvGrpSpPr>
            <p:nvPr/>
          </p:nvGrpSpPr>
          <p:grpSpPr bwMode="auto">
            <a:xfrm>
              <a:off x="1242" y="1248"/>
              <a:ext cx="3282" cy="364"/>
              <a:chOff x="1242" y="1248"/>
              <a:chExt cx="3282" cy="364"/>
            </a:xfrm>
          </p:grpSpPr>
          <p:sp>
            <p:nvSpPr>
              <p:cNvPr id="19975" name="Line 1456"/>
              <p:cNvSpPr>
                <a:spLocks noChangeAspect="1" noChangeShapeType="1"/>
              </p:cNvSpPr>
              <p:nvPr/>
            </p:nvSpPr>
            <p:spPr bwMode="auto">
              <a:xfrm>
                <a:off x="4455" y="132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76" name="Line 1457"/>
              <p:cNvSpPr>
                <a:spLocks noChangeAspect="1" noChangeShapeType="1"/>
              </p:cNvSpPr>
              <p:nvPr/>
            </p:nvSpPr>
            <p:spPr bwMode="auto">
              <a:xfrm>
                <a:off x="4455" y="134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77" name="Line 1458"/>
              <p:cNvSpPr>
                <a:spLocks noChangeAspect="1" noChangeShapeType="1"/>
              </p:cNvSpPr>
              <p:nvPr/>
            </p:nvSpPr>
            <p:spPr bwMode="auto">
              <a:xfrm>
                <a:off x="4455" y="129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78" name="Line 1459"/>
              <p:cNvSpPr>
                <a:spLocks noChangeAspect="1" noChangeShapeType="1"/>
              </p:cNvSpPr>
              <p:nvPr/>
            </p:nvSpPr>
            <p:spPr bwMode="auto">
              <a:xfrm>
                <a:off x="4455" y="136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79" name="Line 1460"/>
              <p:cNvSpPr>
                <a:spLocks noChangeAspect="1" noChangeShapeType="1"/>
              </p:cNvSpPr>
              <p:nvPr/>
            </p:nvSpPr>
            <p:spPr bwMode="auto">
              <a:xfrm>
                <a:off x="4455" y="139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80" name="Line 1461"/>
              <p:cNvSpPr>
                <a:spLocks noChangeAspect="1" noChangeShapeType="1"/>
              </p:cNvSpPr>
              <p:nvPr/>
            </p:nvSpPr>
            <p:spPr bwMode="auto">
              <a:xfrm>
                <a:off x="4455" y="14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81" name="Line 1462"/>
              <p:cNvSpPr>
                <a:spLocks noChangeAspect="1" noChangeShapeType="1"/>
              </p:cNvSpPr>
              <p:nvPr/>
            </p:nvSpPr>
            <p:spPr bwMode="auto">
              <a:xfrm>
                <a:off x="4455" y="14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82" name="Line 1463"/>
              <p:cNvSpPr>
                <a:spLocks noChangeAspect="1" noChangeShapeType="1"/>
              </p:cNvSpPr>
              <p:nvPr/>
            </p:nvSpPr>
            <p:spPr bwMode="auto">
              <a:xfrm>
                <a:off x="4455" y="14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83" name="Line 1464"/>
              <p:cNvSpPr>
                <a:spLocks noChangeAspect="1" noChangeShapeType="1"/>
              </p:cNvSpPr>
              <p:nvPr/>
            </p:nvSpPr>
            <p:spPr bwMode="auto">
              <a:xfrm>
                <a:off x="4455" y="14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84" name="Line 1465"/>
              <p:cNvSpPr>
                <a:spLocks noChangeAspect="1" noChangeShapeType="1"/>
              </p:cNvSpPr>
              <p:nvPr/>
            </p:nvSpPr>
            <p:spPr bwMode="auto">
              <a:xfrm>
                <a:off x="4455" y="151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85" name="Line 1466"/>
              <p:cNvSpPr>
                <a:spLocks noChangeAspect="1" noChangeShapeType="1"/>
              </p:cNvSpPr>
              <p:nvPr/>
            </p:nvSpPr>
            <p:spPr bwMode="auto">
              <a:xfrm>
                <a:off x="4455" y="15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86" name="Line 1467"/>
              <p:cNvSpPr>
                <a:spLocks noChangeAspect="1" noChangeShapeType="1"/>
              </p:cNvSpPr>
              <p:nvPr/>
            </p:nvSpPr>
            <p:spPr bwMode="auto">
              <a:xfrm>
                <a:off x="4455" y="15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87" name="Line 1468"/>
              <p:cNvSpPr>
                <a:spLocks noChangeAspect="1" noChangeShapeType="1"/>
              </p:cNvSpPr>
              <p:nvPr/>
            </p:nvSpPr>
            <p:spPr bwMode="auto">
              <a:xfrm>
                <a:off x="4455" y="153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88" name="Line 1469"/>
              <p:cNvSpPr>
                <a:spLocks noChangeAspect="1" noChangeShapeType="1"/>
              </p:cNvSpPr>
              <p:nvPr/>
            </p:nvSpPr>
            <p:spPr bwMode="auto">
              <a:xfrm>
                <a:off x="4455" y="16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89" name="Line 1470"/>
              <p:cNvSpPr>
                <a:spLocks noChangeAspect="1" noChangeShapeType="1"/>
              </p:cNvSpPr>
              <p:nvPr/>
            </p:nvSpPr>
            <p:spPr bwMode="auto">
              <a:xfrm>
                <a:off x="4275" y="132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90" name="Line 1471"/>
              <p:cNvSpPr>
                <a:spLocks noChangeAspect="1" noChangeShapeType="1"/>
              </p:cNvSpPr>
              <p:nvPr/>
            </p:nvSpPr>
            <p:spPr bwMode="auto">
              <a:xfrm>
                <a:off x="4275" y="134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91" name="Line 1472"/>
              <p:cNvSpPr>
                <a:spLocks noChangeAspect="1" noChangeShapeType="1"/>
              </p:cNvSpPr>
              <p:nvPr/>
            </p:nvSpPr>
            <p:spPr bwMode="auto">
              <a:xfrm>
                <a:off x="4275" y="129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92" name="Line 1473"/>
              <p:cNvSpPr>
                <a:spLocks noChangeAspect="1" noChangeShapeType="1"/>
              </p:cNvSpPr>
              <p:nvPr/>
            </p:nvSpPr>
            <p:spPr bwMode="auto">
              <a:xfrm>
                <a:off x="4275" y="136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93" name="Line 1474"/>
              <p:cNvSpPr>
                <a:spLocks noChangeAspect="1" noChangeShapeType="1"/>
              </p:cNvSpPr>
              <p:nvPr/>
            </p:nvSpPr>
            <p:spPr bwMode="auto">
              <a:xfrm>
                <a:off x="4275" y="139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94" name="Line 1475"/>
              <p:cNvSpPr>
                <a:spLocks noChangeAspect="1" noChangeShapeType="1"/>
              </p:cNvSpPr>
              <p:nvPr/>
            </p:nvSpPr>
            <p:spPr bwMode="auto">
              <a:xfrm>
                <a:off x="4275" y="14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95" name="Line 1476"/>
              <p:cNvSpPr>
                <a:spLocks noChangeAspect="1" noChangeShapeType="1"/>
              </p:cNvSpPr>
              <p:nvPr/>
            </p:nvSpPr>
            <p:spPr bwMode="auto">
              <a:xfrm>
                <a:off x="4275" y="14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96" name="Line 1477"/>
              <p:cNvSpPr>
                <a:spLocks noChangeAspect="1" noChangeShapeType="1"/>
              </p:cNvSpPr>
              <p:nvPr/>
            </p:nvSpPr>
            <p:spPr bwMode="auto">
              <a:xfrm>
                <a:off x="4275" y="14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97" name="Line 1478"/>
              <p:cNvSpPr>
                <a:spLocks noChangeAspect="1" noChangeShapeType="1"/>
              </p:cNvSpPr>
              <p:nvPr/>
            </p:nvSpPr>
            <p:spPr bwMode="auto">
              <a:xfrm>
                <a:off x="4275" y="14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98" name="Line 1479"/>
              <p:cNvSpPr>
                <a:spLocks noChangeAspect="1" noChangeShapeType="1"/>
              </p:cNvSpPr>
              <p:nvPr/>
            </p:nvSpPr>
            <p:spPr bwMode="auto">
              <a:xfrm>
                <a:off x="4275" y="151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99" name="Line 1480"/>
              <p:cNvSpPr>
                <a:spLocks noChangeAspect="1" noChangeShapeType="1"/>
              </p:cNvSpPr>
              <p:nvPr/>
            </p:nvSpPr>
            <p:spPr bwMode="auto">
              <a:xfrm>
                <a:off x="4275" y="15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00" name="Line 1481"/>
              <p:cNvSpPr>
                <a:spLocks noChangeAspect="1" noChangeShapeType="1"/>
              </p:cNvSpPr>
              <p:nvPr/>
            </p:nvSpPr>
            <p:spPr bwMode="auto">
              <a:xfrm>
                <a:off x="4275" y="15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01" name="Line 1482"/>
              <p:cNvSpPr>
                <a:spLocks noChangeAspect="1" noChangeShapeType="1"/>
              </p:cNvSpPr>
              <p:nvPr/>
            </p:nvSpPr>
            <p:spPr bwMode="auto">
              <a:xfrm>
                <a:off x="4275" y="153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02" name="Line 1483"/>
              <p:cNvSpPr>
                <a:spLocks noChangeAspect="1" noChangeShapeType="1"/>
              </p:cNvSpPr>
              <p:nvPr/>
            </p:nvSpPr>
            <p:spPr bwMode="auto">
              <a:xfrm>
                <a:off x="4275" y="16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03" name="Line 1484"/>
              <p:cNvSpPr>
                <a:spLocks noChangeAspect="1" noChangeShapeType="1"/>
              </p:cNvSpPr>
              <p:nvPr/>
            </p:nvSpPr>
            <p:spPr bwMode="auto">
              <a:xfrm>
                <a:off x="4096" y="131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04" name="Line 1485"/>
              <p:cNvSpPr>
                <a:spLocks noChangeAspect="1" noChangeShapeType="1"/>
              </p:cNvSpPr>
              <p:nvPr/>
            </p:nvSpPr>
            <p:spPr bwMode="auto">
              <a:xfrm>
                <a:off x="4096" y="134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05" name="Line 1486"/>
              <p:cNvSpPr>
                <a:spLocks noChangeAspect="1" noChangeShapeType="1"/>
              </p:cNvSpPr>
              <p:nvPr/>
            </p:nvSpPr>
            <p:spPr bwMode="auto">
              <a:xfrm>
                <a:off x="4096" y="129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06" name="Line 1487"/>
              <p:cNvSpPr>
                <a:spLocks noChangeAspect="1" noChangeShapeType="1"/>
              </p:cNvSpPr>
              <p:nvPr/>
            </p:nvSpPr>
            <p:spPr bwMode="auto">
              <a:xfrm>
                <a:off x="4096" y="136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07" name="Line 1488"/>
              <p:cNvSpPr>
                <a:spLocks noChangeAspect="1" noChangeShapeType="1"/>
              </p:cNvSpPr>
              <p:nvPr/>
            </p:nvSpPr>
            <p:spPr bwMode="auto">
              <a:xfrm>
                <a:off x="4096" y="139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08" name="Line 1489"/>
              <p:cNvSpPr>
                <a:spLocks noChangeAspect="1" noChangeShapeType="1"/>
              </p:cNvSpPr>
              <p:nvPr/>
            </p:nvSpPr>
            <p:spPr bwMode="auto">
              <a:xfrm>
                <a:off x="4096" y="143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09" name="Line 1490"/>
              <p:cNvSpPr>
                <a:spLocks noChangeAspect="1" noChangeShapeType="1"/>
              </p:cNvSpPr>
              <p:nvPr/>
            </p:nvSpPr>
            <p:spPr bwMode="auto">
              <a:xfrm>
                <a:off x="4096" y="146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10" name="Line 1491"/>
              <p:cNvSpPr>
                <a:spLocks noChangeAspect="1" noChangeShapeType="1"/>
              </p:cNvSpPr>
              <p:nvPr/>
            </p:nvSpPr>
            <p:spPr bwMode="auto">
              <a:xfrm>
                <a:off x="4096" y="141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11" name="Line 1492"/>
              <p:cNvSpPr>
                <a:spLocks noChangeAspect="1" noChangeShapeType="1"/>
              </p:cNvSpPr>
              <p:nvPr/>
            </p:nvSpPr>
            <p:spPr bwMode="auto">
              <a:xfrm>
                <a:off x="4096" y="148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12" name="Line 1493"/>
              <p:cNvSpPr>
                <a:spLocks noChangeAspect="1" noChangeShapeType="1"/>
              </p:cNvSpPr>
              <p:nvPr/>
            </p:nvSpPr>
            <p:spPr bwMode="auto">
              <a:xfrm>
                <a:off x="4096" y="151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13" name="Line 1494"/>
              <p:cNvSpPr>
                <a:spLocks noChangeAspect="1" noChangeShapeType="1"/>
              </p:cNvSpPr>
              <p:nvPr/>
            </p:nvSpPr>
            <p:spPr bwMode="auto">
              <a:xfrm>
                <a:off x="4096" y="155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14" name="Line 1495"/>
              <p:cNvSpPr>
                <a:spLocks noChangeAspect="1" noChangeShapeType="1"/>
              </p:cNvSpPr>
              <p:nvPr/>
            </p:nvSpPr>
            <p:spPr bwMode="auto">
              <a:xfrm>
                <a:off x="4096" y="158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15" name="Line 1496"/>
              <p:cNvSpPr>
                <a:spLocks noChangeAspect="1" noChangeShapeType="1"/>
              </p:cNvSpPr>
              <p:nvPr/>
            </p:nvSpPr>
            <p:spPr bwMode="auto">
              <a:xfrm>
                <a:off x="4096" y="153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16" name="Line 1497"/>
              <p:cNvSpPr>
                <a:spLocks noChangeAspect="1" noChangeShapeType="1"/>
              </p:cNvSpPr>
              <p:nvPr/>
            </p:nvSpPr>
            <p:spPr bwMode="auto">
              <a:xfrm>
                <a:off x="4096" y="160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17" name="Line 1498"/>
              <p:cNvSpPr>
                <a:spLocks noChangeAspect="1" noChangeShapeType="1"/>
              </p:cNvSpPr>
              <p:nvPr/>
            </p:nvSpPr>
            <p:spPr bwMode="auto">
              <a:xfrm>
                <a:off x="3916" y="131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18" name="Line 1499"/>
              <p:cNvSpPr>
                <a:spLocks noChangeAspect="1" noChangeShapeType="1"/>
              </p:cNvSpPr>
              <p:nvPr/>
            </p:nvSpPr>
            <p:spPr bwMode="auto">
              <a:xfrm>
                <a:off x="3916" y="134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19" name="Line 1500"/>
              <p:cNvSpPr>
                <a:spLocks noChangeAspect="1" noChangeShapeType="1"/>
              </p:cNvSpPr>
              <p:nvPr/>
            </p:nvSpPr>
            <p:spPr bwMode="auto">
              <a:xfrm>
                <a:off x="3916" y="129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20" name="Line 1501"/>
              <p:cNvSpPr>
                <a:spLocks noChangeAspect="1" noChangeShapeType="1"/>
              </p:cNvSpPr>
              <p:nvPr/>
            </p:nvSpPr>
            <p:spPr bwMode="auto">
              <a:xfrm>
                <a:off x="3916" y="136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21" name="Line 1502"/>
              <p:cNvSpPr>
                <a:spLocks noChangeAspect="1" noChangeShapeType="1"/>
              </p:cNvSpPr>
              <p:nvPr/>
            </p:nvSpPr>
            <p:spPr bwMode="auto">
              <a:xfrm>
                <a:off x="3916" y="139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22" name="Line 1503"/>
              <p:cNvSpPr>
                <a:spLocks noChangeAspect="1" noChangeShapeType="1"/>
              </p:cNvSpPr>
              <p:nvPr/>
            </p:nvSpPr>
            <p:spPr bwMode="auto">
              <a:xfrm>
                <a:off x="3916" y="143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23" name="Line 1504"/>
              <p:cNvSpPr>
                <a:spLocks noChangeAspect="1" noChangeShapeType="1"/>
              </p:cNvSpPr>
              <p:nvPr/>
            </p:nvSpPr>
            <p:spPr bwMode="auto">
              <a:xfrm>
                <a:off x="3916" y="146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24" name="Line 1505"/>
              <p:cNvSpPr>
                <a:spLocks noChangeAspect="1" noChangeShapeType="1"/>
              </p:cNvSpPr>
              <p:nvPr/>
            </p:nvSpPr>
            <p:spPr bwMode="auto">
              <a:xfrm>
                <a:off x="3916" y="141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25" name="Line 1506"/>
              <p:cNvSpPr>
                <a:spLocks noChangeAspect="1" noChangeShapeType="1"/>
              </p:cNvSpPr>
              <p:nvPr/>
            </p:nvSpPr>
            <p:spPr bwMode="auto">
              <a:xfrm>
                <a:off x="3916" y="148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26" name="Line 1507"/>
              <p:cNvSpPr>
                <a:spLocks noChangeAspect="1" noChangeShapeType="1"/>
              </p:cNvSpPr>
              <p:nvPr/>
            </p:nvSpPr>
            <p:spPr bwMode="auto">
              <a:xfrm>
                <a:off x="3916" y="151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27" name="Line 1508"/>
              <p:cNvSpPr>
                <a:spLocks noChangeAspect="1" noChangeShapeType="1"/>
              </p:cNvSpPr>
              <p:nvPr/>
            </p:nvSpPr>
            <p:spPr bwMode="auto">
              <a:xfrm>
                <a:off x="3916" y="155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28" name="Line 1509"/>
              <p:cNvSpPr>
                <a:spLocks noChangeAspect="1" noChangeShapeType="1"/>
              </p:cNvSpPr>
              <p:nvPr/>
            </p:nvSpPr>
            <p:spPr bwMode="auto">
              <a:xfrm>
                <a:off x="3916" y="158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29" name="Line 1510"/>
              <p:cNvSpPr>
                <a:spLocks noChangeAspect="1" noChangeShapeType="1"/>
              </p:cNvSpPr>
              <p:nvPr/>
            </p:nvSpPr>
            <p:spPr bwMode="auto">
              <a:xfrm>
                <a:off x="3916" y="153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30" name="Line 1511"/>
              <p:cNvSpPr>
                <a:spLocks noChangeAspect="1" noChangeShapeType="1"/>
              </p:cNvSpPr>
              <p:nvPr/>
            </p:nvSpPr>
            <p:spPr bwMode="auto">
              <a:xfrm>
                <a:off x="3916" y="160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31" name="Line 1512"/>
              <p:cNvSpPr>
                <a:spLocks noChangeAspect="1" noChangeShapeType="1"/>
              </p:cNvSpPr>
              <p:nvPr/>
            </p:nvSpPr>
            <p:spPr bwMode="auto">
              <a:xfrm>
                <a:off x="3737" y="129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32" name="Line 1513"/>
              <p:cNvSpPr>
                <a:spLocks noChangeAspect="1" noChangeShapeType="1"/>
              </p:cNvSpPr>
              <p:nvPr/>
            </p:nvSpPr>
            <p:spPr bwMode="auto">
              <a:xfrm>
                <a:off x="3737" y="13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33" name="Line 1514"/>
              <p:cNvSpPr>
                <a:spLocks noChangeAspect="1" noChangeShapeType="1"/>
              </p:cNvSpPr>
              <p:nvPr/>
            </p:nvSpPr>
            <p:spPr bwMode="auto">
              <a:xfrm>
                <a:off x="3737" y="13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34" name="Line 1515"/>
              <p:cNvSpPr>
                <a:spLocks noChangeAspect="1" noChangeShapeType="1"/>
              </p:cNvSpPr>
              <p:nvPr/>
            </p:nvSpPr>
            <p:spPr bwMode="auto">
              <a:xfrm>
                <a:off x="3737" y="13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35" name="Line 1516"/>
              <p:cNvSpPr>
                <a:spLocks noChangeAspect="1" noChangeShapeType="1"/>
              </p:cNvSpPr>
              <p:nvPr/>
            </p:nvSpPr>
            <p:spPr bwMode="auto">
              <a:xfrm>
                <a:off x="3737" y="141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36" name="Line 1517"/>
              <p:cNvSpPr>
                <a:spLocks noChangeAspect="1" noChangeShapeType="1"/>
              </p:cNvSpPr>
              <p:nvPr/>
            </p:nvSpPr>
            <p:spPr bwMode="auto">
              <a:xfrm>
                <a:off x="3737" y="143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37" name="Line 1518"/>
              <p:cNvSpPr>
                <a:spLocks noChangeAspect="1" noChangeShapeType="1"/>
              </p:cNvSpPr>
              <p:nvPr/>
            </p:nvSpPr>
            <p:spPr bwMode="auto">
              <a:xfrm>
                <a:off x="3737" y="13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38" name="Line 1519"/>
              <p:cNvSpPr>
                <a:spLocks noChangeAspect="1" noChangeShapeType="1"/>
              </p:cNvSpPr>
              <p:nvPr/>
            </p:nvSpPr>
            <p:spPr bwMode="auto">
              <a:xfrm>
                <a:off x="3737" y="14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39" name="Line 1520"/>
              <p:cNvSpPr>
                <a:spLocks noChangeAspect="1" noChangeShapeType="1"/>
              </p:cNvSpPr>
              <p:nvPr/>
            </p:nvSpPr>
            <p:spPr bwMode="auto">
              <a:xfrm>
                <a:off x="3737" y="14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40" name="Line 1521"/>
              <p:cNvSpPr>
                <a:spLocks noChangeAspect="1" noChangeShapeType="1"/>
              </p:cNvSpPr>
              <p:nvPr/>
            </p:nvSpPr>
            <p:spPr bwMode="auto">
              <a:xfrm>
                <a:off x="3737" y="153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41" name="Line 1522"/>
              <p:cNvSpPr>
                <a:spLocks noChangeAspect="1" noChangeShapeType="1"/>
              </p:cNvSpPr>
              <p:nvPr/>
            </p:nvSpPr>
            <p:spPr bwMode="auto">
              <a:xfrm>
                <a:off x="3737" y="155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42" name="Line 1523"/>
              <p:cNvSpPr>
                <a:spLocks noChangeAspect="1" noChangeShapeType="1"/>
              </p:cNvSpPr>
              <p:nvPr/>
            </p:nvSpPr>
            <p:spPr bwMode="auto">
              <a:xfrm>
                <a:off x="3737" y="15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43" name="Line 1524"/>
              <p:cNvSpPr>
                <a:spLocks noChangeAspect="1" noChangeShapeType="1"/>
              </p:cNvSpPr>
              <p:nvPr/>
            </p:nvSpPr>
            <p:spPr bwMode="auto">
              <a:xfrm>
                <a:off x="3737" y="158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44" name="Line 1525"/>
              <p:cNvSpPr>
                <a:spLocks noChangeAspect="1" noChangeShapeType="1"/>
              </p:cNvSpPr>
              <p:nvPr/>
            </p:nvSpPr>
            <p:spPr bwMode="auto">
              <a:xfrm>
                <a:off x="3737" y="160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45" name="Line 1526"/>
              <p:cNvSpPr>
                <a:spLocks noChangeAspect="1" noChangeShapeType="1"/>
              </p:cNvSpPr>
              <p:nvPr/>
            </p:nvSpPr>
            <p:spPr bwMode="auto">
              <a:xfrm>
                <a:off x="3558" y="129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46" name="Line 1527"/>
              <p:cNvSpPr>
                <a:spLocks noChangeAspect="1" noChangeShapeType="1"/>
              </p:cNvSpPr>
              <p:nvPr/>
            </p:nvSpPr>
            <p:spPr bwMode="auto">
              <a:xfrm>
                <a:off x="3558" y="131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47" name="Line 1528"/>
              <p:cNvSpPr>
                <a:spLocks noChangeAspect="1" noChangeShapeType="1"/>
              </p:cNvSpPr>
              <p:nvPr/>
            </p:nvSpPr>
            <p:spPr bwMode="auto">
              <a:xfrm>
                <a:off x="3558" y="133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48" name="Line 1529"/>
              <p:cNvSpPr>
                <a:spLocks noChangeAspect="1" noChangeShapeType="1"/>
              </p:cNvSpPr>
              <p:nvPr/>
            </p:nvSpPr>
            <p:spPr bwMode="auto">
              <a:xfrm>
                <a:off x="3558" y="136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49" name="Line 1530"/>
              <p:cNvSpPr>
                <a:spLocks noChangeAspect="1" noChangeShapeType="1"/>
              </p:cNvSpPr>
              <p:nvPr/>
            </p:nvSpPr>
            <p:spPr bwMode="auto">
              <a:xfrm>
                <a:off x="3558" y="141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50" name="Line 1531"/>
              <p:cNvSpPr>
                <a:spLocks noChangeAspect="1" noChangeShapeType="1"/>
              </p:cNvSpPr>
              <p:nvPr/>
            </p:nvSpPr>
            <p:spPr bwMode="auto">
              <a:xfrm>
                <a:off x="3558" y="143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51" name="Line 1532"/>
              <p:cNvSpPr>
                <a:spLocks noChangeAspect="1" noChangeShapeType="1"/>
              </p:cNvSpPr>
              <p:nvPr/>
            </p:nvSpPr>
            <p:spPr bwMode="auto">
              <a:xfrm>
                <a:off x="3558" y="138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52" name="Line 1533"/>
              <p:cNvSpPr>
                <a:spLocks noChangeAspect="1" noChangeShapeType="1"/>
              </p:cNvSpPr>
              <p:nvPr/>
            </p:nvSpPr>
            <p:spPr bwMode="auto">
              <a:xfrm>
                <a:off x="3558" y="145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53" name="Line 1534"/>
              <p:cNvSpPr>
                <a:spLocks noChangeAspect="1" noChangeShapeType="1"/>
              </p:cNvSpPr>
              <p:nvPr/>
            </p:nvSpPr>
            <p:spPr bwMode="auto">
              <a:xfrm>
                <a:off x="3558" y="148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54" name="Line 1535"/>
              <p:cNvSpPr>
                <a:spLocks noChangeAspect="1" noChangeShapeType="1"/>
              </p:cNvSpPr>
              <p:nvPr/>
            </p:nvSpPr>
            <p:spPr bwMode="auto">
              <a:xfrm>
                <a:off x="3558" y="153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55" name="Line 1536"/>
              <p:cNvSpPr>
                <a:spLocks noChangeAspect="1" noChangeShapeType="1"/>
              </p:cNvSpPr>
              <p:nvPr/>
            </p:nvSpPr>
            <p:spPr bwMode="auto">
              <a:xfrm>
                <a:off x="3558" y="155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56" name="Line 1537"/>
              <p:cNvSpPr>
                <a:spLocks noChangeAspect="1" noChangeShapeType="1"/>
              </p:cNvSpPr>
              <p:nvPr/>
            </p:nvSpPr>
            <p:spPr bwMode="auto">
              <a:xfrm>
                <a:off x="3558" y="150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57" name="Line 1538"/>
              <p:cNvSpPr>
                <a:spLocks noChangeAspect="1" noChangeShapeType="1"/>
              </p:cNvSpPr>
              <p:nvPr/>
            </p:nvSpPr>
            <p:spPr bwMode="auto">
              <a:xfrm>
                <a:off x="3558" y="157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58" name="Line 1539"/>
              <p:cNvSpPr>
                <a:spLocks noChangeAspect="1" noChangeShapeType="1"/>
              </p:cNvSpPr>
              <p:nvPr/>
            </p:nvSpPr>
            <p:spPr bwMode="auto">
              <a:xfrm>
                <a:off x="3558" y="160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59" name="Line 1540"/>
              <p:cNvSpPr>
                <a:spLocks noChangeAspect="1" noChangeShapeType="1"/>
              </p:cNvSpPr>
              <p:nvPr/>
            </p:nvSpPr>
            <p:spPr bwMode="auto">
              <a:xfrm>
                <a:off x="3378" y="129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60" name="Line 1541"/>
              <p:cNvSpPr>
                <a:spLocks noChangeAspect="1" noChangeShapeType="1"/>
              </p:cNvSpPr>
              <p:nvPr/>
            </p:nvSpPr>
            <p:spPr bwMode="auto">
              <a:xfrm>
                <a:off x="3378" y="13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61" name="Line 1542"/>
              <p:cNvSpPr>
                <a:spLocks noChangeAspect="1" noChangeShapeType="1"/>
              </p:cNvSpPr>
              <p:nvPr/>
            </p:nvSpPr>
            <p:spPr bwMode="auto">
              <a:xfrm>
                <a:off x="3378" y="13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62" name="Line 1543"/>
              <p:cNvSpPr>
                <a:spLocks noChangeAspect="1" noChangeShapeType="1"/>
              </p:cNvSpPr>
              <p:nvPr/>
            </p:nvSpPr>
            <p:spPr bwMode="auto">
              <a:xfrm>
                <a:off x="3378" y="13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63" name="Line 1544"/>
              <p:cNvSpPr>
                <a:spLocks noChangeAspect="1" noChangeShapeType="1"/>
              </p:cNvSpPr>
              <p:nvPr/>
            </p:nvSpPr>
            <p:spPr bwMode="auto">
              <a:xfrm>
                <a:off x="3378" y="141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64" name="Line 1545"/>
              <p:cNvSpPr>
                <a:spLocks noChangeAspect="1" noChangeShapeType="1"/>
              </p:cNvSpPr>
              <p:nvPr/>
            </p:nvSpPr>
            <p:spPr bwMode="auto">
              <a:xfrm>
                <a:off x="3378" y="143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65" name="Line 1546"/>
              <p:cNvSpPr>
                <a:spLocks noChangeAspect="1" noChangeShapeType="1"/>
              </p:cNvSpPr>
              <p:nvPr/>
            </p:nvSpPr>
            <p:spPr bwMode="auto">
              <a:xfrm>
                <a:off x="3378" y="13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66" name="Line 1547"/>
              <p:cNvSpPr>
                <a:spLocks noChangeAspect="1" noChangeShapeType="1"/>
              </p:cNvSpPr>
              <p:nvPr/>
            </p:nvSpPr>
            <p:spPr bwMode="auto">
              <a:xfrm>
                <a:off x="3378" y="14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67" name="Line 1548"/>
              <p:cNvSpPr>
                <a:spLocks noChangeAspect="1" noChangeShapeType="1"/>
              </p:cNvSpPr>
              <p:nvPr/>
            </p:nvSpPr>
            <p:spPr bwMode="auto">
              <a:xfrm>
                <a:off x="3378" y="14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68" name="Line 1549"/>
              <p:cNvSpPr>
                <a:spLocks noChangeAspect="1" noChangeShapeType="1"/>
              </p:cNvSpPr>
              <p:nvPr/>
            </p:nvSpPr>
            <p:spPr bwMode="auto">
              <a:xfrm>
                <a:off x="3378" y="153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69" name="Line 1550"/>
              <p:cNvSpPr>
                <a:spLocks noChangeAspect="1" noChangeShapeType="1"/>
              </p:cNvSpPr>
              <p:nvPr/>
            </p:nvSpPr>
            <p:spPr bwMode="auto">
              <a:xfrm>
                <a:off x="3378" y="155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70" name="Line 1551"/>
              <p:cNvSpPr>
                <a:spLocks noChangeAspect="1" noChangeShapeType="1"/>
              </p:cNvSpPr>
              <p:nvPr/>
            </p:nvSpPr>
            <p:spPr bwMode="auto">
              <a:xfrm>
                <a:off x="3378" y="15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71" name="Line 1552"/>
              <p:cNvSpPr>
                <a:spLocks noChangeAspect="1" noChangeShapeType="1"/>
              </p:cNvSpPr>
              <p:nvPr/>
            </p:nvSpPr>
            <p:spPr bwMode="auto">
              <a:xfrm>
                <a:off x="3378" y="158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72" name="Line 1553"/>
              <p:cNvSpPr>
                <a:spLocks noChangeAspect="1" noChangeShapeType="1"/>
              </p:cNvSpPr>
              <p:nvPr/>
            </p:nvSpPr>
            <p:spPr bwMode="auto">
              <a:xfrm>
                <a:off x="3378" y="160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73" name="Line 1554"/>
              <p:cNvSpPr>
                <a:spLocks noChangeAspect="1" noChangeShapeType="1"/>
              </p:cNvSpPr>
              <p:nvPr/>
            </p:nvSpPr>
            <p:spPr bwMode="auto">
              <a:xfrm>
                <a:off x="3198" y="129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74" name="Line 1555"/>
              <p:cNvSpPr>
                <a:spLocks noChangeAspect="1" noChangeShapeType="1"/>
              </p:cNvSpPr>
              <p:nvPr/>
            </p:nvSpPr>
            <p:spPr bwMode="auto">
              <a:xfrm>
                <a:off x="3198" y="13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75" name="Line 1556"/>
              <p:cNvSpPr>
                <a:spLocks noChangeAspect="1" noChangeShapeType="1"/>
              </p:cNvSpPr>
              <p:nvPr/>
            </p:nvSpPr>
            <p:spPr bwMode="auto">
              <a:xfrm>
                <a:off x="3198" y="13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76" name="Line 1557"/>
              <p:cNvSpPr>
                <a:spLocks noChangeAspect="1" noChangeShapeType="1"/>
              </p:cNvSpPr>
              <p:nvPr/>
            </p:nvSpPr>
            <p:spPr bwMode="auto">
              <a:xfrm>
                <a:off x="3198" y="13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77" name="Line 1558"/>
              <p:cNvSpPr>
                <a:spLocks noChangeAspect="1" noChangeShapeType="1"/>
              </p:cNvSpPr>
              <p:nvPr/>
            </p:nvSpPr>
            <p:spPr bwMode="auto">
              <a:xfrm>
                <a:off x="3198" y="141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78" name="Line 1559"/>
              <p:cNvSpPr>
                <a:spLocks noChangeAspect="1" noChangeShapeType="1"/>
              </p:cNvSpPr>
              <p:nvPr/>
            </p:nvSpPr>
            <p:spPr bwMode="auto">
              <a:xfrm>
                <a:off x="3198" y="143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79" name="Line 1560"/>
              <p:cNvSpPr>
                <a:spLocks noChangeAspect="1" noChangeShapeType="1"/>
              </p:cNvSpPr>
              <p:nvPr/>
            </p:nvSpPr>
            <p:spPr bwMode="auto">
              <a:xfrm>
                <a:off x="3198" y="13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80" name="Line 1561"/>
              <p:cNvSpPr>
                <a:spLocks noChangeAspect="1" noChangeShapeType="1"/>
              </p:cNvSpPr>
              <p:nvPr/>
            </p:nvSpPr>
            <p:spPr bwMode="auto">
              <a:xfrm>
                <a:off x="3198" y="14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81" name="Line 1562"/>
              <p:cNvSpPr>
                <a:spLocks noChangeAspect="1" noChangeShapeType="1"/>
              </p:cNvSpPr>
              <p:nvPr/>
            </p:nvSpPr>
            <p:spPr bwMode="auto">
              <a:xfrm>
                <a:off x="3198" y="14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82" name="Line 1563"/>
              <p:cNvSpPr>
                <a:spLocks noChangeAspect="1" noChangeShapeType="1"/>
              </p:cNvSpPr>
              <p:nvPr/>
            </p:nvSpPr>
            <p:spPr bwMode="auto">
              <a:xfrm>
                <a:off x="3198" y="153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83" name="Line 1564"/>
              <p:cNvSpPr>
                <a:spLocks noChangeAspect="1" noChangeShapeType="1"/>
              </p:cNvSpPr>
              <p:nvPr/>
            </p:nvSpPr>
            <p:spPr bwMode="auto">
              <a:xfrm>
                <a:off x="3198" y="155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84" name="Line 1565"/>
              <p:cNvSpPr>
                <a:spLocks noChangeAspect="1" noChangeShapeType="1"/>
              </p:cNvSpPr>
              <p:nvPr/>
            </p:nvSpPr>
            <p:spPr bwMode="auto">
              <a:xfrm>
                <a:off x="3198" y="15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85" name="Line 1566"/>
              <p:cNvSpPr>
                <a:spLocks noChangeAspect="1" noChangeShapeType="1"/>
              </p:cNvSpPr>
              <p:nvPr/>
            </p:nvSpPr>
            <p:spPr bwMode="auto">
              <a:xfrm>
                <a:off x="3198" y="158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86" name="Line 1567"/>
              <p:cNvSpPr>
                <a:spLocks noChangeAspect="1" noChangeShapeType="1"/>
              </p:cNvSpPr>
              <p:nvPr/>
            </p:nvSpPr>
            <p:spPr bwMode="auto">
              <a:xfrm>
                <a:off x="3198" y="160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87" name="Line 1568"/>
              <p:cNvSpPr>
                <a:spLocks noChangeAspect="1" noChangeShapeType="1"/>
              </p:cNvSpPr>
              <p:nvPr/>
            </p:nvSpPr>
            <p:spPr bwMode="auto">
              <a:xfrm>
                <a:off x="3019" y="129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88" name="Line 1569"/>
              <p:cNvSpPr>
                <a:spLocks noChangeAspect="1" noChangeShapeType="1"/>
              </p:cNvSpPr>
              <p:nvPr/>
            </p:nvSpPr>
            <p:spPr bwMode="auto">
              <a:xfrm>
                <a:off x="3019" y="13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89" name="Line 1570"/>
              <p:cNvSpPr>
                <a:spLocks noChangeAspect="1" noChangeShapeType="1"/>
              </p:cNvSpPr>
              <p:nvPr/>
            </p:nvSpPr>
            <p:spPr bwMode="auto">
              <a:xfrm>
                <a:off x="3019" y="13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90" name="Line 1571"/>
              <p:cNvSpPr>
                <a:spLocks noChangeAspect="1" noChangeShapeType="1"/>
              </p:cNvSpPr>
              <p:nvPr/>
            </p:nvSpPr>
            <p:spPr bwMode="auto">
              <a:xfrm>
                <a:off x="3019" y="13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91" name="Line 1572"/>
              <p:cNvSpPr>
                <a:spLocks noChangeAspect="1" noChangeShapeType="1"/>
              </p:cNvSpPr>
              <p:nvPr/>
            </p:nvSpPr>
            <p:spPr bwMode="auto">
              <a:xfrm>
                <a:off x="3019" y="141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92" name="Line 1573"/>
              <p:cNvSpPr>
                <a:spLocks noChangeAspect="1" noChangeShapeType="1"/>
              </p:cNvSpPr>
              <p:nvPr/>
            </p:nvSpPr>
            <p:spPr bwMode="auto">
              <a:xfrm>
                <a:off x="3019" y="13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93" name="Line 1574"/>
              <p:cNvSpPr>
                <a:spLocks noChangeAspect="1" noChangeShapeType="1"/>
              </p:cNvSpPr>
              <p:nvPr/>
            </p:nvSpPr>
            <p:spPr bwMode="auto">
              <a:xfrm>
                <a:off x="3019" y="143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94" name="Line 1575"/>
              <p:cNvSpPr>
                <a:spLocks noChangeAspect="1" noChangeShapeType="1"/>
              </p:cNvSpPr>
              <p:nvPr/>
            </p:nvSpPr>
            <p:spPr bwMode="auto">
              <a:xfrm>
                <a:off x="3019" y="14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95" name="Line 1576"/>
              <p:cNvSpPr>
                <a:spLocks noChangeAspect="1" noChangeShapeType="1"/>
              </p:cNvSpPr>
              <p:nvPr/>
            </p:nvSpPr>
            <p:spPr bwMode="auto">
              <a:xfrm>
                <a:off x="3019" y="15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96" name="Line 1577"/>
              <p:cNvSpPr>
                <a:spLocks noChangeAspect="1" noChangeShapeType="1"/>
              </p:cNvSpPr>
              <p:nvPr/>
            </p:nvSpPr>
            <p:spPr bwMode="auto">
              <a:xfrm>
                <a:off x="3019" y="153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97" name="Line 1578"/>
              <p:cNvSpPr>
                <a:spLocks noChangeAspect="1" noChangeShapeType="1"/>
              </p:cNvSpPr>
              <p:nvPr/>
            </p:nvSpPr>
            <p:spPr bwMode="auto">
              <a:xfrm>
                <a:off x="3019" y="14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98" name="Line 1579"/>
              <p:cNvSpPr>
                <a:spLocks noChangeAspect="1" noChangeShapeType="1"/>
              </p:cNvSpPr>
              <p:nvPr/>
            </p:nvSpPr>
            <p:spPr bwMode="auto">
              <a:xfrm>
                <a:off x="3019" y="155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099" name="Line 1580"/>
              <p:cNvSpPr>
                <a:spLocks noChangeAspect="1" noChangeShapeType="1"/>
              </p:cNvSpPr>
              <p:nvPr/>
            </p:nvSpPr>
            <p:spPr bwMode="auto">
              <a:xfrm>
                <a:off x="3019" y="158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00" name="Line 1581"/>
              <p:cNvSpPr>
                <a:spLocks noChangeAspect="1" noChangeShapeType="1"/>
              </p:cNvSpPr>
              <p:nvPr/>
            </p:nvSpPr>
            <p:spPr bwMode="auto">
              <a:xfrm>
                <a:off x="3019" y="160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01" name="Line 1582"/>
              <p:cNvSpPr>
                <a:spLocks noChangeAspect="1" noChangeShapeType="1"/>
              </p:cNvSpPr>
              <p:nvPr/>
            </p:nvSpPr>
            <p:spPr bwMode="auto">
              <a:xfrm>
                <a:off x="2839" y="129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02" name="Line 1583"/>
              <p:cNvSpPr>
                <a:spLocks noChangeAspect="1" noChangeShapeType="1"/>
              </p:cNvSpPr>
              <p:nvPr/>
            </p:nvSpPr>
            <p:spPr bwMode="auto">
              <a:xfrm>
                <a:off x="2839" y="131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03" name="Line 1584"/>
              <p:cNvSpPr>
                <a:spLocks noChangeAspect="1" noChangeShapeType="1"/>
              </p:cNvSpPr>
              <p:nvPr/>
            </p:nvSpPr>
            <p:spPr bwMode="auto">
              <a:xfrm>
                <a:off x="2839" y="134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04" name="Line 1585"/>
              <p:cNvSpPr>
                <a:spLocks noChangeAspect="1" noChangeShapeType="1"/>
              </p:cNvSpPr>
              <p:nvPr/>
            </p:nvSpPr>
            <p:spPr bwMode="auto">
              <a:xfrm>
                <a:off x="2839" y="139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05" name="Line 1586"/>
              <p:cNvSpPr>
                <a:spLocks noChangeAspect="1" noChangeShapeType="1"/>
              </p:cNvSpPr>
              <p:nvPr/>
            </p:nvSpPr>
            <p:spPr bwMode="auto">
              <a:xfrm>
                <a:off x="2839" y="141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06" name="Line 1587"/>
              <p:cNvSpPr>
                <a:spLocks noChangeAspect="1" noChangeShapeType="1"/>
              </p:cNvSpPr>
              <p:nvPr/>
            </p:nvSpPr>
            <p:spPr bwMode="auto">
              <a:xfrm>
                <a:off x="2839" y="136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07" name="Line 1588"/>
              <p:cNvSpPr>
                <a:spLocks noChangeAspect="1" noChangeShapeType="1"/>
              </p:cNvSpPr>
              <p:nvPr/>
            </p:nvSpPr>
            <p:spPr bwMode="auto">
              <a:xfrm>
                <a:off x="2839" y="143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08" name="Line 1589"/>
              <p:cNvSpPr>
                <a:spLocks noChangeAspect="1" noChangeShapeType="1"/>
              </p:cNvSpPr>
              <p:nvPr/>
            </p:nvSpPr>
            <p:spPr bwMode="auto">
              <a:xfrm>
                <a:off x="2839" y="146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09" name="Line 1590"/>
              <p:cNvSpPr>
                <a:spLocks noChangeAspect="1" noChangeShapeType="1"/>
              </p:cNvSpPr>
              <p:nvPr/>
            </p:nvSpPr>
            <p:spPr bwMode="auto">
              <a:xfrm>
                <a:off x="2839" y="151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10" name="Line 1591"/>
              <p:cNvSpPr>
                <a:spLocks noChangeAspect="1" noChangeShapeType="1"/>
              </p:cNvSpPr>
              <p:nvPr/>
            </p:nvSpPr>
            <p:spPr bwMode="auto">
              <a:xfrm>
                <a:off x="2839" y="153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11" name="Line 1592"/>
              <p:cNvSpPr>
                <a:spLocks noChangeAspect="1" noChangeShapeType="1"/>
              </p:cNvSpPr>
              <p:nvPr/>
            </p:nvSpPr>
            <p:spPr bwMode="auto">
              <a:xfrm>
                <a:off x="2839" y="148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12" name="Line 1593"/>
              <p:cNvSpPr>
                <a:spLocks noChangeAspect="1" noChangeShapeType="1"/>
              </p:cNvSpPr>
              <p:nvPr/>
            </p:nvSpPr>
            <p:spPr bwMode="auto">
              <a:xfrm>
                <a:off x="2839" y="155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13" name="Line 1594"/>
              <p:cNvSpPr>
                <a:spLocks noChangeAspect="1" noChangeShapeType="1"/>
              </p:cNvSpPr>
              <p:nvPr/>
            </p:nvSpPr>
            <p:spPr bwMode="auto">
              <a:xfrm>
                <a:off x="2839" y="158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14" name="Line 1595"/>
              <p:cNvSpPr>
                <a:spLocks noChangeAspect="1" noChangeShapeType="1"/>
              </p:cNvSpPr>
              <p:nvPr/>
            </p:nvSpPr>
            <p:spPr bwMode="auto">
              <a:xfrm>
                <a:off x="2839" y="160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15" name="Line 1596"/>
              <p:cNvSpPr>
                <a:spLocks noChangeAspect="1" noChangeShapeType="1"/>
              </p:cNvSpPr>
              <p:nvPr/>
            </p:nvSpPr>
            <p:spPr bwMode="auto">
              <a:xfrm>
                <a:off x="2654" y="129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16" name="Line 1597"/>
              <p:cNvSpPr>
                <a:spLocks noChangeAspect="1" noChangeShapeType="1"/>
              </p:cNvSpPr>
              <p:nvPr/>
            </p:nvSpPr>
            <p:spPr bwMode="auto">
              <a:xfrm>
                <a:off x="2654" y="132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17" name="Line 1598"/>
              <p:cNvSpPr>
                <a:spLocks noChangeAspect="1" noChangeShapeType="1"/>
              </p:cNvSpPr>
              <p:nvPr/>
            </p:nvSpPr>
            <p:spPr bwMode="auto">
              <a:xfrm>
                <a:off x="2654" y="136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18" name="Line 1599"/>
              <p:cNvSpPr>
                <a:spLocks noChangeAspect="1" noChangeShapeType="1"/>
              </p:cNvSpPr>
              <p:nvPr/>
            </p:nvSpPr>
            <p:spPr bwMode="auto">
              <a:xfrm>
                <a:off x="2654" y="139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19" name="Line 1600"/>
              <p:cNvSpPr>
                <a:spLocks noChangeAspect="1" noChangeShapeType="1"/>
              </p:cNvSpPr>
              <p:nvPr/>
            </p:nvSpPr>
            <p:spPr bwMode="auto">
              <a:xfrm>
                <a:off x="2654" y="134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20" name="Line 1601"/>
              <p:cNvSpPr>
                <a:spLocks noChangeAspect="1" noChangeShapeType="1"/>
              </p:cNvSpPr>
              <p:nvPr/>
            </p:nvSpPr>
            <p:spPr bwMode="auto">
              <a:xfrm>
                <a:off x="2654" y="14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21" name="Line 1602"/>
              <p:cNvSpPr>
                <a:spLocks noChangeAspect="1" noChangeShapeType="1"/>
              </p:cNvSpPr>
              <p:nvPr/>
            </p:nvSpPr>
            <p:spPr bwMode="auto">
              <a:xfrm>
                <a:off x="2654" y="14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22" name="Line 1603"/>
              <p:cNvSpPr>
                <a:spLocks noChangeAspect="1" noChangeShapeType="1"/>
              </p:cNvSpPr>
              <p:nvPr/>
            </p:nvSpPr>
            <p:spPr bwMode="auto">
              <a:xfrm>
                <a:off x="2654" y="14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23" name="Line 1604"/>
              <p:cNvSpPr>
                <a:spLocks noChangeAspect="1" noChangeShapeType="1"/>
              </p:cNvSpPr>
              <p:nvPr/>
            </p:nvSpPr>
            <p:spPr bwMode="auto">
              <a:xfrm>
                <a:off x="2654" y="151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24" name="Line 1605"/>
              <p:cNvSpPr>
                <a:spLocks noChangeAspect="1" noChangeShapeType="1"/>
              </p:cNvSpPr>
              <p:nvPr/>
            </p:nvSpPr>
            <p:spPr bwMode="auto">
              <a:xfrm>
                <a:off x="2654" y="14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25" name="Line 1606"/>
              <p:cNvSpPr>
                <a:spLocks noChangeAspect="1" noChangeShapeType="1"/>
              </p:cNvSpPr>
              <p:nvPr/>
            </p:nvSpPr>
            <p:spPr bwMode="auto">
              <a:xfrm>
                <a:off x="2654" y="153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26" name="Line 1607"/>
              <p:cNvSpPr>
                <a:spLocks noChangeAspect="1" noChangeShapeType="1"/>
              </p:cNvSpPr>
              <p:nvPr/>
            </p:nvSpPr>
            <p:spPr bwMode="auto">
              <a:xfrm>
                <a:off x="2654" y="15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27" name="Line 1608"/>
              <p:cNvSpPr>
                <a:spLocks noChangeAspect="1" noChangeShapeType="1"/>
              </p:cNvSpPr>
              <p:nvPr/>
            </p:nvSpPr>
            <p:spPr bwMode="auto">
              <a:xfrm>
                <a:off x="2654" y="16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28" name="Line 1609"/>
              <p:cNvSpPr>
                <a:spLocks noChangeAspect="1" noChangeShapeType="1"/>
              </p:cNvSpPr>
              <p:nvPr/>
            </p:nvSpPr>
            <p:spPr bwMode="auto">
              <a:xfrm>
                <a:off x="2654" y="15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29" name="Line 1610"/>
              <p:cNvSpPr>
                <a:spLocks noChangeAspect="1" noChangeShapeType="1"/>
              </p:cNvSpPr>
              <p:nvPr/>
            </p:nvSpPr>
            <p:spPr bwMode="auto">
              <a:xfrm>
                <a:off x="2475" y="129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30" name="Line 1611"/>
              <p:cNvSpPr>
                <a:spLocks noChangeAspect="1" noChangeShapeType="1"/>
              </p:cNvSpPr>
              <p:nvPr/>
            </p:nvSpPr>
            <p:spPr bwMode="auto">
              <a:xfrm>
                <a:off x="2475" y="132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31" name="Line 1612"/>
              <p:cNvSpPr>
                <a:spLocks noChangeAspect="1" noChangeShapeType="1"/>
              </p:cNvSpPr>
              <p:nvPr/>
            </p:nvSpPr>
            <p:spPr bwMode="auto">
              <a:xfrm>
                <a:off x="2475" y="137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32" name="Line 1613"/>
              <p:cNvSpPr>
                <a:spLocks noChangeAspect="1" noChangeShapeType="1"/>
              </p:cNvSpPr>
              <p:nvPr/>
            </p:nvSpPr>
            <p:spPr bwMode="auto">
              <a:xfrm>
                <a:off x="2475" y="139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33" name="Line 1614"/>
              <p:cNvSpPr>
                <a:spLocks noChangeAspect="1" noChangeShapeType="1"/>
              </p:cNvSpPr>
              <p:nvPr/>
            </p:nvSpPr>
            <p:spPr bwMode="auto">
              <a:xfrm>
                <a:off x="2475" y="134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34" name="Line 1615"/>
              <p:cNvSpPr>
                <a:spLocks noChangeAspect="1" noChangeShapeType="1"/>
              </p:cNvSpPr>
              <p:nvPr/>
            </p:nvSpPr>
            <p:spPr bwMode="auto">
              <a:xfrm>
                <a:off x="2475" y="141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35" name="Line 1616"/>
              <p:cNvSpPr>
                <a:spLocks noChangeAspect="1" noChangeShapeType="1"/>
              </p:cNvSpPr>
              <p:nvPr/>
            </p:nvSpPr>
            <p:spPr bwMode="auto">
              <a:xfrm>
                <a:off x="2475" y="144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36" name="Line 1617"/>
              <p:cNvSpPr>
                <a:spLocks noChangeAspect="1" noChangeShapeType="1"/>
              </p:cNvSpPr>
              <p:nvPr/>
            </p:nvSpPr>
            <p:spPr bwMode="auto">
              <a:xfrm>
                <a:off x="2475" y="149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37" name="Line 1618"/>
              <p:cNvSpPr>
                <a:spLocks noChangeAspect="1" noChangeShapeType="1"/>
              </p:cNvSpPr>
              <p:nvPr/>
            </p:nvSpPr>
            <p:spPr bwMode="auto">
              <a:xfrm>
                <a:off x="2475" y="151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38" name="Line 1619"/>
              <p:cNvSpPr>
                <a:spLocks noChangeAspect="1" noChangeShapeType="1"/>
              </p:cNvSpPr>
              <p:nvPr/>
            </p:nvSpPr>
            <p:spPr bwMode="auto">
              <a:xfrm>
                <a:off x="2475" y="146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39" name="Line 1620"/>
              <p:cNvSpPr>
                <a:spLocks noChangeAspect="1" noChangeShapeType="1"/>
              </p:cNvSpPr>
              <p:nvPr/>
            </p:nvSpPr>
            <p:spPr bwMode="auto">
              <a:xfrm>
                <a:off x="2475" y="153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40" name="Line 1621"/>
              <p:cNvSpPr>
                <a:spLocks noChangeAspect="1" noChangeShapeType="1"/>
              </p:cNvSpPr>
              <p:nvPr/>
            </p:nvSpPr>
            <p:spPr bwMode="auto">
              <a:xfrm>
                <a:off x="2475" y="156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41" name="Line 1622"/>
              <p:cNvSpPr>
                <a:spLocks noChangeAspect="1" noChangeShapeType="1"/>
              </p:cNvSpPr>
              <p:nvPr/>
            </p:nvSpPr>
            <p:spPr bwMode="auto">
              <a:xfrm>
                <a:off x="2475" y="161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42" name="Line 1623"/>
              <p:cNvSpPr>
                <a:spLocks noChangeAspect="1" noChangeShapeType="1"/>
              </p:cNvSpPr>
              <p:nvPr/>
            </p:nvSpPr>
            <p:spPr bwMode="auto">
              <a:xfrm>
                <a:off x="2475" y="158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43" name="Line 1624"/>
              <p:cNvSpPr>
                <a:spLocks noChangeAspect="1" noChangeShapeType="1"/>
              </p:cNvSpPr>
              <p:nvPr/>
            </p:nvSpPr>
            <p:spPr bwMode="auto">
              <a:xfrm>
                <a:off x="2286" y="13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44" name="Line 1625"/>
              <p:cNvSpPr>
                <a:spLocks noChangeAspect="1" noChangeShapeType="1"/>
              </p:cNvSpPr>
              <p:nvPr/>
            </p:nvSpPr>
            <p:spPr bwMode="auto">
              <a:xfrm>
                <a:off x="2286" y="13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45" name="Line 1626"/>
              <p:cNvSpPr>
                <a:spLocks noChangeAspect="1" noChangeShapeType="1"/>
              </p:cNvSpPr>
              <p:nvPr/>
            </p:nvSpPr>
            <p:spPr bwMode="auto">
              <a:xfrm>
                <a:off x="2286" y="13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46" name="Line 1627"/>
              <p:cNvSpPr>
                <a:spLocks noChangeAspect="1" noChangeShapeType="1"/>
              </p:cNvSpPr>
              <p:nvPr/>
            </p:nvSpPr>
            <p:spPr bwMode="auto">
              <a:xfrm>
                <a:off x="2286" y="141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47" name="Line 1628"/>
              <p:cNvSpPr>
                <a:spLocks noChangeAspect="1" noChangeShapeType="1"/>
              </p:cNvSpPr>
              <p:nvPr/>
            </p:nvSpPr>
            <p:spPr bwMode="auto">
              <a:xfrm>
                <a:off x="2286" y="13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48" name="Line 1629"/>
              <p:cNvSpPr>
                <a:spLocks noChangeAspect="1" noChangeShapeType="1"/>
              </p:cNvSpPr>
              <p:nvPr/>
            </p:nvSpPr>
            <p:spPr bwMode="auto">
              <a:xfrm>
                <a:off x="2286" y="143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49" name="Line 1630"/>
              <p:cNvSpPr>
                <a:spLocks noChangeAspect="1" noChangeShapeType="1"/>
              </p:cNvSpPr>
              <p:nvPr/>
            </p:nvSpPr>
            <p:spPr bwMode="auto">
              <a:xfrm>
                <a:off x="2286" y="14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50" name="Line 1631"/>
              <p:cNvSpPr>
                <a:spLocks noChangeAspect="1" noChangeShapeType="1"/>
              </p:cNvSpPr>
              <p:nvPr/>
            </p:nvSpPr>
            <p:spPr bwMode="auto">
              <a:xfrm>
                <a:off x="2286" y="15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51" name="Line 1632"/>
              <p:cNvSpPr>
                <a:spLocks noChangeAspect="1" noChangeShapeType="1"/>
              </p:cNvSpPr>
              <p:nvPr/>
            </p:nvSpPr>
            <p:spPr bwMode="auto">
              <a:xfrm>
                <a:off x="2286" y="153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52" name="Line 1633"/>
              <p:cNvSpPr>
                <a:spLocks noChangeAspect="1" noChangeShapeType="1"/>
              </p:cNvSpPr>
              <p:nvPr/>
            </p:nvSpPr>
            <p:spPr bwMode="auto">
              <a:xfrm>
                <a:off x="2286" y="14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53" name="Line 1634"/>
              <p:cNvSpPr>
                <a:spLocks noChangeAspect="1" noChangeShapeType="1"/>
              </p:cNvSpPr>
              <p:nvPr/>
            </p:nvSpPr>
            <p:spPr bwMode="auto">
              <a:xfrm>
                <a:off x="2286" y="155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54" name="Line 1635"/>
              <p:cNvSpPr>
                <a:spLocks noChangeAspect="1" noChangeShapeType="1"/>
              </p:cNvSpPr>
              <p:nvPr/>
            </p:nvSpPr>
            <p:spPr bwMode="auto">
              <a:xfrm>
                <a:off x="2286" y="158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55" name="Line 1636"/>
              <p:cNvSpPr>
                <a:spLocks noChangeAspect="1" noChangeShapeType="1"/>
              </p:cNvSpPr>
              <p:nvPr/>
            </p:nvSpPr>
            <p:spPr bwMode="auto">
              <a:xfrm>
                <a:off x="2286" y="160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56" name="Line 1637"/>
              <p:cNvSpPr>
                <a:spLocks noChangeAspect="1" noChangeShapeType="1"/>
              </p:cNvSpPr>
              <p:nvPr/>
            </p:nvSpPr>
            <p:spPr bwMode="auto">
              <a:xfrm>
                <a:off x="2106" y="132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57" name="Line 1638"/>
              <p:cNvSpPr>
                <a:spLocks noChangeAspect="1" noChangeShapeType="1"/>
              </p:cNvSpPr>
              <p:nvPr/>
            </p:nvSpPr>
            <p:spPr bwMode="auto">
              <a:xfrm>
                <a:off x="2106" y="134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58" name="Line 1639"/>
              <p:cNvSpPr>
                <a:spLocks noChangeAspect="1" noChangeShapeType="1"/>
              </p:cNvSpPr>
              <p:nvPr/>
            </p:nvSpPr>
            <p:spPr bwMode="auto">
              <a:xfrm>
                <a:off x="2106" y="139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59" name="Line 1640"/>
              <p:cNvSpPr>
                <a:spLocks noChangeAspect="1" noChangeShapeType="1"/>
              </p:cNvSpPr>
              <p:nvPr/>
            </p:nvSpPr>
            <p:spPr bwMode="auto">
              <a:xfrm>
                <a:off x="2106" y="14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60" name="Line 1641"/>
              <p:cNvSpPr>
                <a:spLocks noChangeAspect="1" noChangeShapeType="1"/>
              </p:cNvSpPr>
              <p:nvPr/>
            </p:nvSpPr>
            <p:spPr bwMode="auto">
              <a:xfrm>
                <a:off x="2106" y="136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61" name="Line 1642"/>
              <p:cNvSpPr>
                <a:spLocks noChangeAspect="1" noChangeShapeType="1"/>
              </p:cNvSpPr>
              <p:nvPr/>
            </p:nvSpPr>
            <p:spPr bwMode="auto">
              <a:xfrm>
                <a:off x="2106" y="14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62" name="Line 1643"/>
              <p:cNvSpPr>
                <a:spLocks noChangeAspect="1" noChangeShapeType="1"/>
              </p:cNvSpPr>
              <p:nvPr/>
            </p:nvSpPr>
            <p:spPr bwMode="auto">
              <a:xfrm>
                <a:off x="2106" y="14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63" name="Line 1644"/>
              <p:cNvSpPr>
                <a:spLocks noChangeAspect="1" noChangeShapeType="1"/>
              </p:cNvSpPr>
              <p:nvPr/>
            </p:nvSpPr>
            <p:spPr bwMode="auto">
              <a:xfrm>
                <a:off x="2106" y="151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64" name="Line 1645"/>
              <p:cNvSpPr>
                <a:spLocks noChangeAspect="1" noChangeShapeType="1"/>
              </p:cNvSpPr>
              <p:nvPr/>
            </p:nvSpPr>
            <p:spPr bwMode="auto">
              <a:xfrm>
                <a:off x="2106" y="153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65" name="Line 1646"/>
              <p:cNvSpPr>
                <a:spLocks noChangeAspect="1" noChangeShapeType="1"/>
              </p:cNvSpPr>
              <p:nvPr/>
            </p:nvSpPr>
            <p:spPr bwMode="auto">
              <a:xfrm>
                <a:off x="2106" y="14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66" name="Line 1647"/>
              <p:cNvSpPr>
                <a:spLocks noChangeAspect="1" noChangeShapeType="1"/>
              </p:cNvSpPr>
              <p:nvPr/>
            </p:nvSpPr>
            <p:spPr bwMode="auto">
              <a:xfrm>
                <a:off x="2106" y="15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67" name="Line 1648"/>
              <p:cNvSpPr>
                <a:spLocks noChangeAspect="1" noChangeShapeType="1"/>
              </p:cNvSpPr>
              <p:nvPr/>
            </p:nvSpPr>
            <p:spPr bwMode="auto">
              <a:xfrm>
                <a:off x="2106" y="15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68" name="Line 1649"/>
              <p:cNvSpPr>
                <a:spLocks noChangeAspect="1" noChangeShapeType="1"/>
              </p:cNvSpPr>
              <p:nvPr/>
            </p:nvSpPr>
            <p:spPr bwMode="auto">
              <a:xfrm>
                <a:off x="2106" y="16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69" name="Line 1650"/>
              <p:cNvSpPr>
                <a:spLocks noChangeAspect="1" noChangeShapeType="1"/>
              </p:cNvSpPr>
              <p:nvPr/>
            </p:nvSpPr>
            <p:spPr bwMode="auto">
              <a:xfrm>
                <a:off x="1927" y="134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70" name="Line 1651"/>
              <p:cNvSpPr>
                <a:spLocks noChangeAspect="1" noChangeShapeType="1"/>
              </p:cNvSpPr>
              <p:nvPr/>
            </p:nvSpPr>
            <p:spPr bwMode="auto">
              <a:xfrm>
                <a:off x="1927" y="139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71" name="Line 1652"/>
              <p:cNvSpPr>
                <a:spLocks noChangeAspect="1" noChangeShapeType="1"/>
              </p:cNvSpPr>
              <p:nvPr/>
            </p:nvSpPr>
            <p:spPr bwMode="auto">
              <a:xfrm>
                <a:off x="1927" y="14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72" name="Line 1653"/>
              <p:cNvSpPr>
                <a:spLocks noChangeAspect="1" noChangeShapeType="1"/>
              </p:cNvSpPr>
              <p:nvPr/>
            </p:nvSpPr>
            <p:spPr bwMode="auto">
              <a:xfrm>
                <a:off x="1927" y="136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73" name="Line 1654"/>
              <p:cNvSpPr>
                <a:spLocks noChangeAspect="1" noChangeShapeType="1"/>
              </p:cNvSpPr>
              <p:nvPr/>
            </p:nvSpPr>
            <p:spPr bwMode="auto">
              <a:xfrm>
                <a:off x="1927" y="14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74" name="Line 1655"/>
              <p:cNvSpPr>
                <a:spLocks noChangeAspect="1" noChangeShapeType="1"/>
              </p:cNvSpPr>
              <p:nvPr/>
            </p:nvSpPr>
            <p:spPr bwMode="auto">
              <a:xfrm>
                <a:off x="1927" y="14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75" name="Line 1656"/>
              <p:cNvSpPr>
                <a:spLocks noChangeAspect="1" noChangeShapeType="1"/>
              </p:cNvSpPr>
              <p:nvPr/>
            </p:nvSpPr>
            <p:spPr bwMode="auto">
              <a:xfrm>
                <a:off x="1927" y="151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76" name="Line 1657"/>
              <p:cNvSpPr>
                <a:spLocks noChangeAspect="1" noChangeShapeType="1"/>
              </p:cNvSpPr>
              <p:nvPr/>
            </p:nvSpPr>
            <p:spPr bwMode="auto">
              <a:xfrm>
                <a:off x="1927" y="153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77" name="Line 1658"/>
              <p:cNvSpPr>
                <a:spLocks noChangeAspect="1" noChangeShapeType="1"/>
              </p:cNvSpPr>
              <p:nvPr/>
            </p:nvSpPr>
            <p:spPr bwMode="auto">
              <a:xfrm>
                <a:off x="1927" y="14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78" name="Line 1659"/>
              <p:cNvSpPr>
                <a:spLocks noChangeAspect="1" noChangeShapeType="1"/>
              </p:cNvSpPr>
              <p:nvPr/>
            </p:nvSpPr>
            <p:spPr bwMode="auto">
              <a:xfrm>
                <a:off x="1927" y="15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79" name="Line 1660"/>
              <p:cNvSpPr>
                <a:spLocks noChangeAspect="1" noChangeShapeType="1"/>
              </p:cNvSpPr>
              <p:nvPr/>
            </p:nvSpPr>
            <p:spPr bwMode="auto">
              <a:xfrm>
                <a:off x="1927" y="15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80" name="Line 1661"/>
              <p:cNvSpPr>
                <a:spLocks noChangeAspect="1" noChangeShapeType="1"/>
              </p:cNvSpPr>
              <p:nvPr/>
            </p:nvSpPr>
            <p:spPr bwMode="auto">
              <a:xfrm>
                <a:off x="1927" y="16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81" name="Line 1662"/>
              <p:cNvSpPr>
                <a:spLocks noChangeAspect="1" noChangeShapeType="1"/>
              </p:cNvSpPr>
              <p:nvPr/>
            </p:nvSpPr>
            <p:spPr bwMode="auto">
              <a:xfrm>
                <a:off x="1747" y="134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82" name="Line 1663"/>
              <p:cNvSpPr>
                <a:spLocks noChangeAspect="1" noChangeShapeType="1"/>
              </p:cNvSpPr>
              <p:nvPr/>
            </p:nvSpPr>
            <p:spPr bwMode="auto">
              <a:xfrm>
                <a:off x="1747" y="139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83" name="Line 1664"/>
              <p:cNvSpPr>
                <a:spLocks noChangeAspect="1" noChangeShapeType="1"/>
              </p:cNvSpPr>
              <p:nvPr/>
            </p:nvSpPr>
            <p:spPr bwMode="auto">
              <a:xfrm>
                <a:off x="1747" y="141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84" name="Line 1665"/>
              <p:cNvSpPr>
                <a:spLocks noChangeAspect="1" noChangeShapeType="1"/>
              </p:cNvSpPr>
              <p:nvPr/>
            </p:nvSpPr>
            <p:spPr bwMode="auto">
              <a:xfrm>
                <a:off x="1747" y="137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85" name="Line 1666"/>
              <p:cNvSpPr>
                <a:spLocks noChangeAspect="1" noChangeShapeType="1"/>
              </p:cNvSpPr>
              <p:nvPr/>
            </p:nvSpPr>
            <p:spPr bwMode="auto">
              <a:xfrm>
                <a:off x="1747" y="144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86" name="Line 1667"/>
              <p:cNvSpPr>
                <a:spLocks noChangeAspect="1" noChangeShapeType="1"/>
              </p:cNvSpPr>
              <p:nvPr/>
            </p:nvSpPr>
            <p:spPr bwMode="auto">
              <a:xfrm>
                <a:off x="1747" y="146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87" name="Line 1668"/>
              <p:cNvSpPr>
                <a:spLocks noChangeAspect="1" noChangeShapeType="1"/>
              </p:cNvSpPr>
              <p:nvPr/>
            </p:nvSpPr>
            <p:spPr bwMode="auto">
              <a:xfrm>
                <a:off x="1747" y="151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88" name="Line 1669"/>
              <p:cNvSpPr>
                <a:spLocks noChangeAspect="1" noChangeShapeType="1"/>
              </p:cNvSpPr>
              <p:nvPr/>
            </p:nvSpPr>
            <p:spPr bwMode="auto">
              <a:xfrm>
                <a:off x="1747" y="153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89" name="Line 1670"/>
              <p:cNvSpPr>
                <a:spLocks noChangeAspect="1" noChangeShapeType="1"/>
              </p:cNvSpPr>
              <p:nvPr/>
            </p:nvSpPr>
            <p:spPr bwMode="auto">
              <a:xfrm>
                <a:off x="1747" y="149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90" name="Line 1671"/>
              <p:cNvSpPr>
                <a:spLocks noChangeAspect="1" noChangeShapeType="1"/>
              </p:cNvSpPr>
              <p:nvPr/>
            </p:nvSpPr>
            <p:spPr bwMode="auto">
              <a:xfrm>
                <a:off x="1747" y="156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91" name="Line 1672"/>
              <p:cNvSpPr>
                <a:spLocks noChangeAspect="1" noChangeShapeType="1"/>
              </p:cNvSpPr>
              <p:nvPr/>
            </p:nvSpPr>
            <p:spPr bwMode="auto">
              <a:xfrm>
                <a:off x="1747" y="158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92" name="Line 1673"/>
              <p:cNvSpPr>
                <a:spLocks noChangeAspect="1" noChangeShapeType="1"/>
              </p:cNvSpPr>
              <p:nvPr/>
            </p:nvSpPr>
            <p:spPr bwMode="auto">
              <a:xfrm>
                <a:off x="1747" y="161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93" name="Line 1674"/>
              <p:cNvSpPr>
                <a:spLocks noChangeAspect="1" noChangeShapeType="1"/>
              </p:cNvSpPr>
              <p:nvPr/>
            </p:nvSpPr>
            <p:spPr bwMode="auto">
              <a:xfrm>
                <a:off x="1568" y="136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94" name="Line 1675"/>
              <p:cNvSpPr>
                <a:spLocks noChangeAspect="1" noChangeShapeType="1"/>
              </p:cNvSpPr>
              <p:nvPr/>
            </p:nvSpPr>
            <p:spPr bwMode="auto">
              <a:xfrm>
                <a:off x="1568" y="139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95" name="Line 1676"/>
              <p:cNvSpPr>
                <a:spLocks noChangeAspect="1" noChangeShapeType="1"/>
              </p:cNvSpPr>
              <p:nvPr/>
            </p:nvSpPr>
            <p:spPr bwMode="auto">
              <a:xfrm>
                <a:off x="1568" y="14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96" name="Line 1677"/>
              <p:cNvSpPr>
                <a:spLocks noChangeAspect="1" noChangeShapeType="1"/>
              </p:cNvSpPr>
              <p:nvPr/>
            </p:nvSpPr>
            <p:spPr bwMode="auto">
              <a:xfrm>
                <a:off x="1568" y="14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97" name="Line 1678"/>
              <p:cNvSpPr>
                <a:spLocks noChangeAspect="1" noChangeShapeType="1"/>
              </p:cNvSpPr>
              <p:nvPr/>
            </p:nvSpPr>
            <p:spPr bwMode="auto">
              <a:xfrm>
                <a:off x="1568" y="14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98" name="Line 1679"/>
              <p:cNvSpPr>
                <a:spLocks noChangeAspect="1" noChangeShapeType="1"/>
              </p:cNvSpPr>
              <p:nvPr/>
            </p:nvSpPr>
            <p:spPr bwMode="auto">
              <a:xfrm>
                <a:off x="1568" y="151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199" name="Line 1680"/>
              <p:cNvSpPr>
                <a:spLocks noChangeAspect="1" noChangeShapeType="1"/>
              </p:cNvSpPr>
              <p:nvPr/>
            </p:nvSpPr>
            <p:spPr bwMode="auto">
              <a:xfrm>
                <a:off x="1568" y="14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00" name="Line 1681"/>
              <p:cNvSpPr>
                <a:spLocks noChangeAspect="1" noChangeShapeType="1"/>
              </p:cNvSpPr>
              <p:nvPr/>
            </p:nvSpPr>
            <p:spPr bwMode="auto">
              <a:xfrm>
                <a:off x="1568" y="153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01" name="Line 1682"/>
              <p:cNvSpPr>
                <a:spLocks noChangeAspect="1" noChangeShapeType="1"/>
              </p:cNvSpPr>
              <p:nvPr/>
            </p:nvSpPr>
            <p:spPr bwMode="auto">
              <a:xfrm>
                <a:off x="1568" y="15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02" name="Line 1683"/>
              <p:cNvSpPr>
                <a:spLocks noChangeAspect="1" noChangeShapeType="1"/>
              </p:cNvSpPr>
              <p:nvPr/>
            </p:nvSpPr>
            <p:spPr bwMode="auto">
              <a:xfrm>
                <a:off x="1568" y="16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03" name="Line 1684"/>
              <p:cNvSpPr>
                <a:spLocks noChangeAspect="1" noChangeShapeType="1"/>
              </p:cNvSpPr>
              <p:nvPr/>
            </p:nvSpPr>
            <p:spPr bwMode="auto">
              <a:xfrm>
                <a:off x="1568" y="15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04" name="Line 1685"/>
              <p:cNvSpPr>
                <a:spLocks noChangeAspect="1" noChangeShapeType="1"/>
              </p:cNvSpPr>
              <p:nvPr/>
            </p:nvSpPr>
            <p:spPr bwMode="auto">
              <a:xfrm>
                <a:off x="1389" y="139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05" name="Line 1686"/>
              <p:cNvSpPr>
                <a:spLocks noChangeAspect="1" noChangeShapeType="1"/>
              </p:cNvSpPr>
              <p:nvPr/>
            </p:nvSpPr>
            <p:spPr bwMode="auto">
              <a:xfrm>
                <a:off x="1389" y="142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06" name="Line 1687"/>
              <p:cNvSpPr>
                <a:spLocks noChangeAspect="1" noChangeShapeType="1"/>
              </p:cNvSpPr>
              <p:nvPr/>
            </p:nvSpPr>
            <p:spPr bwMode="auto">
              <a:xfrm>
                <a:off x="1389" y="144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07" name="Line 1688"/>
              <p:cNvSpPr>
                <a:spLocks noChangeAspect="1" noChangeShapeType="1"/>
              </p:cNvSpPr>
              <p:nvPr/>
            </p:nvSpPr>
            <p:spPr bwMode="auto">
              <a:xfrm>
                <a:off x="1389" y="149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08" name="Line 1689"/>
              <p:cNvSpPr>
                <a:spLocks noChangeAspect="1" noChangeShapeType="1"/>
              </p:cNvSpPr>
              <p:nvPr/>
            </p:nvSpPr>
            <p:spPr bwMode="auto">
              <a:xfrm>
                <a:off x="1389" y="15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09" name="Line 1690"/>
              <p:cNvSpPr>
                <a:spLocks noChangeAspect="1" noChangeShapeType="1"/>
              </p:cNvSpPr>
              <p:nvPr/>
            </p:nvSpPr>
            <p:spPr bwMode="auto">
              <a:xfrm>
                <a:off x="1389" y="146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10" name="Line 1691"/>
              <p:cNvSpPr>
                <a:spLocks noChangeAspect="1" noChangeShapeType="1"/>
              </p:cNvSpPr>
              <p:nvPr/>
            </p:nvSpPr>
            <p:spPr bwMode="auto">
              <a:xfrm>
                <a:off x="1389" y="15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11" name="Line 1692"/>
              <p:cNvSpPr>
                <a:spLocks noChangeAspect="1" noChangeShapeType="1"/>
              </p:cNvSpPr>
              <p:nvPr/>
            </p:nvSpPr>
            <p:spPr bwMode="auto">
              <a:xfrm>
                <a:off x="1389" y="15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12" name="Line 1693"/>
              <p:cNvSpPr>
                <a:spLocks noChangeAspect="1" noChangeShapeType="1"/>
              </p:cNvSpPr>
              <p:nvPr/>
            </p:nvSpPr>
            <p:spPr bwMode="auto">
              <a:xfrm>
                <a:off x="1389" y="161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13" name="Line 1694"/>
              <p:cNvSpPr>
                <a:spLocks noChangeAspect="1" noChangeShapeType="1"/>
              </p:cNvSpPr>
              <p:nvPr/>
            </p:nvSpPr>
            <p:spPr bwMode="auto">
              <a:xfrm>
                <a:off x="1389" y="15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14" name="Line 1695"/>
              <p:cNvSpPr>
                <a:spLocks noChangeAspect="1" noChangeShapeType="1"/>
              </p:cNvSpPr>
              <p:nvPr/>
            </p:nvSpPr>
            <p:spPr bwMode="auto">
              <a:xfrm>
                <a:off x="1242" y="14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15" name="Line 1696"/>
              <p:cNvSpPr>
                <a:spLocks noChangeAspect="1" noChangeShapeType="1"/>
              </p:cNvSpPr>
              <p:nvPr/>
            </p:nvSpPr>
            <p:spPr bwMode="auto">
              <a:xfrm>
                <a:off x="1242" y="144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16" name="Line 1697"/>
              <p:cNvSpPr>
                <a:spLocks noChangeAspect="1" noChangeShapeType="1"/>
              </p:cNvSpPr>
              <p:nvPr/>
            </p:nvSpPr>
            <p:spPr bwMode="auto">
              <a:xfrm>
                <a:off x="1242" y="146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17" name="Line 1698"/>
              <p:cNvSpPr>
                <a:spLocks noChangeAspect="1" noChangeShapeType="1"/>
              </p:cNvSpPr>
              <p:nvPr/>
            </p:nvSpPr>
            <p:spPr bwMode="auto">
              <a:xfrm>
                <a:off x="1242" y="148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18" name="Line 1699"/>
              <p:cNvSpPr>
                <a:spLocks noChangeAspect="1" noChangeShapeType="1"/>
              </p:cNvSpPr>
              <p:nvPr/>
            </p:nvSpPr>
            <p:spPr bwMode="auto">
              <a:xfrm>
                <a:off x="1242" y="153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19" name="Line 1700"/>
              <p:cNvSpPr>
                <a:spLocks noChangeAspect="1" noChangeShapeType="1"/>
              </p:cNvSpPr>
              <p:nvPr/>
            </p:nvSpPr>
            <p:spPr bwMode="auto">
              <a:xfrm>
                <a:off x="1242" y="156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20" name="Line 1701"/>
              <p:cNvSpPr>
                <a:spLocks noChangeAspect="1" noChangeShapeType="1"/>
              </p:cNvSpPr>
              <p:nvPr/>
            </p:nvSpPr>
            <p:spPr bwMode="auto">
              <a:xfrm>
                <a:off x="1242" y="151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21" name="Line 1702"/>
              <p:cNvSpPr>
                <a:spLocks noChangeAspect="1" noChangeShapeType="1"/>
              </p:cNvSpPr>
              <p:nvPr/>
            </p:nvSpPr>
            <p:spPr bwMode="auto">
              <a:xfrm>
                <a:off x="1242" y="158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22" name="Line 1703"/>
              <p:cNvSpPr>
                <a:spLocks noChangeAspect="1" noChangeShapeType="1"/>
              </p:cNvSpPr>
              <p:nvPr/>
            </p:nvSpPr>
            <p:spPr bwMode="auto">
              <a:xfrm>
                <a:off x="1242" y="160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23" name="Line 1704"/>
              <p:cNvSpPr>
                <a:spLocks noChangeAspect="1" noChangeShapeType="1"/>
              </p:cNvSpPr>
              <p:nvPr/>
            </p:nvSpPr>
            <p:spPr bwMode="auto">
              <a:xfrm>
                <a:off x="3736" y="124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24" name="Line 1705"/>
              <p:cNvSpPr>
                <a:spLocks noChangeAspect="1" noChangeShapeType="1"/>
              </p:cNvSpPr>
              <p:nvPr/>
            </p:nvSpPr>
            <p:spPr bwMode="auto">
              <a:xfrm>
                <a:off x="3736" y="127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25" name="Line 1706"/>
              <p:cNvSpPr>
                <a:spLocks noChangeAspect="1" noChangeShapeType="1"/>
              </p:cNvSpPr>
              <p:nvPr/>
            </p:nvSpPr>
            <p:spPr bwMode="auto">
              <a:xfrm>
                <a:off x="3558" y="127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26" name="Line 1707"/>
              <p:cNvSpPr>
                <a:spLocks noChangeAspect="1" noChangeShapeType="1"/>
              </p:cNvSpPr>
              <p:nvPr/>
            </p:nvSpPr>
            <p:spPr bwMode="auto">
              <a:xfrm>
                <a:off x="3197" y="127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27" name="Line 1708"/>
              <p:cNvSpPr>
                <a:spLocks noChangeAspect="1" noChangeShapeType="1"/>
              </p:cNvSpPr>
              <p:nvPr/>
            </p:nvSpPr>
            <p:spPr bwMode="auto">
              <a:xfrm>
                <a:off x="3019" y="127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28" name="Line 1709"/>
              <p:cNvSpPr>
                <a:spLocks noChangeAspect="1" noChangeShapeType="1"/>
              </p:cNvSpPr>
              <p:nvPr/>
            </p:nvSpPr>
            <p:spPr bwMode="auto">
              <a:xfrm>
                <a:off x="2839" y="127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29" name="Line 1710"/>
              <p:cNvSpPr>
                <a:spLocks noChangeAspect="1" noChangeShapeType="1"/>
              </p:cNvSpPr>
              <p:nvPr/>
            </p:nvSpPr>
            <p:spPr bwMode="auto">
              <a:xfrm>
                <a:off x="3377" y="124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30" name="Line 1711"/>
              <p:cNvSpPr>
                <a:spLocks noChangeAspect="1" noChangeShapeType="1"/>
              </p:cNvSpPr>
              <p:nvPr/>
            </p:nvSpPr>
            <p:spPr bwMode="auto">
              <a:xfrm>
                <a:off x="3377" y="127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31" name="Line 1712"/>
              <p:cNvSpPr>
                <a:spLocks noChangeAspect="1" noChangeShapeType="1"/>
              </p:cNvSpPr>
              <p:nvPr/>
            </p:nvSpPr>
            <p:spPr bwMode="auto">
              <a:xfrm>
                <a:off x="3917" y="125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32" name="Line 1713"/>
              <p:cNvSpPr>
                <a:spLocks noChangeAspect="1" noChangeShapeType="1"/>
              </p:cNvSpPr>
              <p:nvPr/>
            </p:nvSpPr>
            <p:spPr bwMode="auto">
              <a:xfrm>
                <a:off x="3917" y="127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33" name="Line 1714"/>
              <p:cNvSpPr>
                <a:spLocks noChangeAspect="1" noChangeShapeType="1"/>
              </p:cNvSpPr>
              <p:nvPr/>
            </p:nvSpPr>
            <p:spPr bwMode="auto">
              <a:xfrm>
                <a:off x="4097" y="127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20234" name="Line 1715"/>
              <p:cNvSpPr>
                <a:spLocks noChangeAspect="1" noChangeShapeType="1"/>
              </p:cNvSpPr>
              <p:nvPr/>
            </p:nvSpPr>
            <p:spPr bwMode="auto">
              <a:xfrm>
                <a:off x="4276" y="127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19912" name="Oval 1105"/>
            <p:cNvSpPr>
              <a:spLocks noChangeAspect="1" noChangeArrowheads="1"/>
            </p:cNvSpPr>
            <p:nvPr/>
          </p:nvSpPr>
          <p:spPr bwMode="auto">
            <a:xfrm>
              <a:off x="2160" y="1524"/>
              <a:ext cx="432" cy="96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b-NO" altLang="nb-NO"/>
            </a:p>
          </p:txBody>
        </p:sp>
        <p:sp>
          <p:nvSpPr>
            <p:cNvPr id="19913" name="Line 1717"/>
            <p:cNvSpPr>
              <a:spLocks noChangeAspect="1" noChangeShapeType="1"/>
            </p:cNvSpPr>
            <p:nvPr/>
          </p:nvSpPr>
          <p:spPr bwMode="auto">
            <a:xfrm>
              <a:off x="1514" y="2020"/>
              <a:ext cx="6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grpSp>
          <p:nvGrpSpPr>
            <p:cNvPr id="19914" name="Group 1107"/>
            <p:cNvGrpSpPr>
              <a:grpSpLocks noChangeAspect="1"/>
            </p:cNvGrpSpPr>
            <p:nvPr/>
          </p:nvGrpSpPr>
          <p:grpSpPr bwMode="auto">
            <a:xfrm>
              <a:off x="1152" y="1654"/>
              <a:ext cx="1680" cy="264"/>
              <a:chOff x="1152" y="1654"/>
              <a:chExt cx="1680" cy="264"/>
            </a:xfrm>
          </p:grpSpPr>
          <p:sp>
            <p:nvSpPr>
              <p:cNvPr id="19915" name="Line 1719"/>
              <p:cNvSpPr>
                <a:spLocks noChangeAspect="1" noChangeShapeType="1"/>
              </p:cNvSpPr>
              <p:nvPr/>
            </p:nvSpPr>
            <p:spPr bwMode="auto">
              <a:xfrm>
                <a:off x="2763" y="168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16" name="Line 1720"/>
              <p:cNvSpPr>
                <a:spLocks noChangeAspect="1" noChangeShapeType="1"/>
              </p:cNvSpPr>
              <p:nvPr/>
            </p:nvSpPr>
            <p:spPr bwMode="auto">
              <a:xfrm>
                <a:off x="2589" y="167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17" name="Line 1721"/>
              <p:cNvSpPr>
                <a:spLocks noChangeAspect="1" noChangeShapeType="1"/>
              </p:cNvSpPr>
              <p:nvPr/>
            </p:nvSpPr>
            <p:spPr bwMode="auto">
              <a:xfrm>
                <a:off x="2589" y="170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18" name="Line 1722"/>
              <p:cNvSpPr>
                <a:spLocks noChangeAspect="1" noChangeShapeType="1"/>
              </p:cNvSpPr>
              <p:nvPr/>
            </p:nvSpPr>
            <p:spPr bwMode="auto">
              <a:xfrm>
                <a:off x="2410" y="167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19" name="Line 1723"/>
              <p:cNvSpPr>
                <a:spLocks noChangeAspect="1" noChangeShapeType="1"/>
              </p:cNvSpPr>
              <p:nvPr/>
            </p:nvSpPr>
            <p:spPr bwMode="auto">
              <a:xfrm>
                <a:off x="2410" y="170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20" name="Line 1724"/>
              <p:cNvSpPr>
                <a:spLocks noChangeAspect="1" noChangeShapeType="1"/>
              </p:cNvSpPr>
              <p:nvPr/>
            </p:nvSpPr>
            <p:spPr bwMode="auto">
              <a:xfrm>
                <a:off x="2410" y="172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21" name="Line 1725"/>
              <p:cNvSpPr>
                <a:spLocks noChangeAspect="1" noChangeShapeType="1"/>
              </p:cNvSpPr>
              <p:nvPr/>
            </p:nvSpPr>
            <p:spPr bwMode="auto">
              <a:xfrm>
                <a:off x="2230" y="167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22" name="Line 1726"/>
              <p:cNvSpPr>
                <a:spLocks noChangeAspect="1" noChangeShapeType="1"/>
              </p:cNvSpPr>
              <p:nvPr/>
            </p:nvSpPr>
            <p:spPr bwMode="auto">
              <a:xfrm>
                <a:off x="2230" y="170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23" name="Line 1727"/>
              <p:cNvSpPr>
                <a:spLocks noChangeAspect="1" noChangeShapeType="1"/>
              </p:cNvSpPr>
              <p:nvPr/>
            </p:nvSpPr>
            <p:spPr bwMode="auto">
              <a:xfrm>
                <a:off x="2230" y="172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24" name="Line 1728"/>
              <p:cNvSpPr>
                <a:spLocks noChangeAspect="1" noChangeShapeType="1"/>
              </p:cNvSpPr>
              <p:nvPr/>
            </p:nvSpPr>
            <p:spPr bwMode="auto">
              <a:xfrm>
                <a:off x="2230" y="175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25" name="Line 1729"/>
              <p:cNvSpPr>
                <a:spLocks noChangeAspect="1" noChangeShapeType="1"/>
              </p:cNvSpPr>
              <p:nvPr/>
            </p:nvSpPr>
            <p:spPr bwMode="auto">
              <a:xfrm>
                <a:off x="2043" y="167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26" name="Line 1730"/>
              <p:cNvSpPr>
                <a:spLocks noChangeAspect="1" noChangeShapeType="1"/>
              </p:cNvSpPr>
              <p:nvPr/>
            </p:nvSpPr>
            <p:spPr bwMode="auto">
              <a:xfrm>
                <a:off x="2043" y="170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27" name="Line 1731"/>
              <p:cNvSpPr>
                <a:spLocks noChangeAspect="1" noChangeShapeType="1"/>
              </p:cNvSpPr>
              <p:nvPr/>
            </p:nvSpPr>
            <p:spPr bwMode="auto">
              <a:xfrm>
                <a:off x="2043" y="174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28" name="Line 1732"/>
              <p:cNvSpPr>
                <a:spLocks noChangeAspect="1" noChangeShapeType="1"/>
              </p:cNvSpPr>
              <p:nvPr/>
            </p:nvSpPr>
            <p:spPr bwMode="auto">
              <a:xfrm>
                <a:off x="2043" y="177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29" name="Line 1733"/>
              <p:cNvSpPr>
                <a:spLocks noChangeAspect="1" noChangeShapeType="1"/>
              </p:cNvSpPr>
              <p:nvPr/>
            </p:nvSpPr>
            <p:spPr bwMode="auto">
              <a:xfrm>
                <a:off x="2043" y="172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30" name="Line 1734"/>
              <p:cNvSpPr>
                <a:spLocks noChangeAspect="1" noChangeShapeType="1"/>
              </p:cNvSpPr>
              <p:nvPr/>
            </p:nvSpPr>
            <p:spPr bwMode="auto">
              <a:xfrm>
                <a:off x="1856" y="168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31" name="Line 1735"/>
              <p:cNvSpPr>
                <a:spLocks noChangeAspect="1" noChangeShapeType="1"/>
              </p:cNvSpPr>
              <p:nvPr/>
            </p:nvSpPr>
            <p:spPr bwMode="auto">
              <a:xfrm>
                <a:off x="1856" y="170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32" name="Line 1736"/>
              <p:cNvSpPr>
                <a:spLocks noChangeAspect="1" noChangeShapeType="1"/>
              </p:cNvSpPr>
              <p:nvPr/>
            </p:nvSpPr>
            <p:spPr bwMode="auto">
              <a:xfrm>
                <a:off x="1856" y="175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33" name="Line 1737"/>
              <p:cNvSpPr>
                <a:spLocks noChangeAspect="1" noChangeShapeType="1"/>
              </p:cNvSpPr>
              <p:nvPr/>
            </p:nvSpPr>
            <p:spPr bwMode="auto">
              <a:xfrm>
                <a:off x="1856" y="177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34" name="Line 1738"/>
              <p:cNvSpPr>
                <a:spLocks noChangeAspect="1" noChangeShapeType="1"/>
              </p:cNvSpPr>
              <p:nvPr/>
            </p:nvSpPr>
            <p:spPr bwMode="auto">
              <a:xfrm>
                <a:off x="1856" y="172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35" name="Line 1739"/>
              <p:cNvSpPr>
                <a:spLocks noChangeAspect="1" noChangeShapeType="1"/>
              </p:cNvSpPr>
              <p:nvPr/>
            </p:nvSpPr>
            <p:spPr bwMode="auto">
              <a:xfrm>
                <a:off x="1856" y="180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36" name="Line 1740"/>
              <p:cNvSpPr>
                <a:spLocks noChangeAspect="1" noChangeShapeType="1"/>
              </p:cNvSpPr>
              <p:nvPr/>
            </p:nvSpPr>
            <p:spPr bwMode="auto">
              <a:xfrm>
                <a:off x="1682" y="167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37" name="Line 1741"/>
              <p:cNvSpPr>
                <a:spLocks noChangeAspect="1" noChangeShapeType="1"/>
              </p:cNvSpPr>
              <p:nvPr/>
            </p:nvSpPr>
            <p:spPr bwMode="auto">
              <a:xfrm>
                <a:off x="1682" y="169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38" name="Line 1742"/>
              <p:cNvSpPr>
                <a:spLocks noChangeAspect="1" noChangeShapeType="1"/>
              </p:cNvSpPr>
              <p:nvPr/>
            </p:nvSpPr>
            <p:spPr bwMode="auto">
              <a:xfrm>
                <a:off x="1682" y="174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39" name="Line 1743"/>
              <p:cNvSpPr>
                <a:spLocks noChangeAspect="1" noChangeShapeType="1"/>
              </p:cNvSpPr>
              <p:nvPr/>
            </p:nvSpPr>
            <p:spPr bwMode="auto">
              <a:xfrm>
                <a:off x="1682" y="176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40" name="Line 1744"/>
              <p:cNvSpPr>
                <a:spLocks noChangeAspect="1" noChangeShapeType="1"/>
              </p:cNvSpPr>
              <p:nvPr/>
            </p:nvSpPr>
            <p:spPr bwMode="auto">
              <a:xfrm>
                <a:off x="1682" y="172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41" name="Line 1745"/>
              <p:cNvSpPr>
                <a:spLocks noChangeAspect="1" noChangeShapeType="1"/>
              </p:cNvSpPr>
              <p:nvPr/>
            </p:nvSpPr>
            <p:spPr bwMode="auto">
              <a:xfrm>
                <a:off x="1682" y="179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42" name="Line 1746"/>
              <p:cNvSpPr>
                <a:spLocks noChangeAspect="1" noChangeShapeType="1"/>
              </p:cNvSpPr>
              <p:nvPr/>
            </p:nvSpPr>
            <p:spPr bwMode="auto">
              <a:xfrm>
                <a:off x="1682" y="181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43" name="Line 1747"/>
              <p:cNvSpPr>
                <a:spLocks noChangeAspect="1" noChangeShapeType="1"/>
              </p:cNvSpPr>
              <p:nvPr/>
            </p:nvSpPr>
            <p:spPr bwMode="auto">
              <a:xfrm>
                <a:off x="1514" y="166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44" name="Line 1748"/>
              <p:cNvSpPr>
                <a:spLocks noChangeAspect="1" noChangeShapeType="1"/>
              </p:cNvSpPr>
              <p:nvPr/>
            </p:nvSpPr>
            <p:spPr bwMode="auto">
              <a:xfrm>
                <a:off x="1514" y="168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45" name="Line 1749"/>
              <p:cNvSpPr>
                <a:spLocks noChangeAspect="1" noChangeShapeType="1"/>
              </p:cNvSpPr>
              <p:nvPr/>
            </p:nvSpPr>
            <p:spPr bwMode="auto">
              <a:xfrm>
                <a:off x="1514" y="173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46" name="Line 1750"/>
              <p:cNvSpPr>
                <a:spLocks noChangeAspect="1" noChangeShapeType="1"/>
              </p:cNvSpPr>
              <p:nvPr/>
            </p:nvSpPr>
            <p:spPr bwMode="auto">
              <a:xfrm>
                <a:off x="1514" y="175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47" name="Line 1751"/>
              <p:cNvSpPr>
                <a:spLocks noChangeAspect="1" noChangeShapeType="1"/>
              </p:cNvSpPr>
              <p:nvPr/>
            </p:nvSpPr>
            <p:spPr bwMode="auto">
              <a:xfrm>
                <a:off x="1514" y="171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48" name="Line 1752"/>
              <p:cNvSpPr>
                <a:spLocks noChangeAspect="1" noChangeShapeType="1"/>
              </p:cNvSpPr>
              <p:nvPr/>
            </p:nvSpPr>
            <p:spPr bwMode="auto">
              <a:xfrm>
                <a:off x="1514" y="178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49" name="Line 1753"/>
              <p:cNvSpPr>
                <a:spLocks noChangeAspect="1" noChangeShapeType="1"/>
              </p:cNvSpPr>
              <p:nvPr/>
            </p:nvSpPr>
            <p:spPr bwMode="auto">
              <a:xfrm>
                <a:off x="1514" y="180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50" name="Line 1754"/>
              <p:cNvSpPr>
                <a:spLocks noChangeAspect="1" noChangeShapeType="1"/>
              </p:cNvSpPr>
              <p:nvPr/>
            </p:nvSpPr>
            <p:spPr bwMode="auto">
              <a:xfrm>
                <a:off x="1514" y="183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51" name="Line 1755"/>
              <p:cNvSpPr>
                <a:spLocks noChangeAspect="1" noChangeShapeType="1"/>
              </p:cNvSpPr>
              <p:nvPr/>
            </p:nvSpPr>
            <p:spPr bwMode="auto">
              <a:xfrm>
                <a:off x="1335" y="165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52" name="Line 1756"/>
              <p:cNvSpPr>
                <a:spLocks noChangeAspect="1" noChangeShapeType="1"/>
              </p:cNvSpPr>
              <p:nvPr/>
            </p:nvSpPr>
            <p:spPr bwMode="auto">
              <a:xfrm>
                <a:off x="1335" y="167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53" name="Line 1757"/>
              <p:cNvSpPr>
                <a:spLocks noChangeAspect="1" noChangeShapeType="1"/>
              </p:cNvSpPr>
              <p:nvPr/>
            </p:nvSpPr>
            <p:spPr bwMode="auto">
              <a:xfrm>
                <a:off x="1335" y="172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54" name="Line 1758"/>
              <p:cNvSpPr>
                <a:spLocks noChangeAspect="1" noChangeShapeType="1"/>
              </p:cNvSpPr>
              <p:nvPr/>
            </p:nvSpPr>
            <p:spPr bwMode="auto">
              <a:xfrm>
                <a:off x="1335" y="175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55" name="Line 1759"/>
              <p:cNvSpPr>
                <a:spLocks noChangeAspect="1" noChangeShapeType="1"/>
              </p:cNvSpPr>
              <p:nvPr/>
            </p:nvSpPr>
            <p:spPr bwMode="auto">
              <a:xfrm>
                <a:off x="1335" y="170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56" name="Line 1760"/>
              <p:cNvSpPr>
                <a:spLocks noChangeAspect="1" noChangeShapeType="1"/>
              </p:cNvSpPr>
              <p:nvPr/>
            </p:nvSpPr>
            <p:spPr bwMode="auto">
              <a:xfrm>
                <a:off x="1335" y="177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57" name="Line 1761"/>
              <p:cNvSpPr>
                <a:spLocks noChangeAspect="1" noChangeShapeType="1"/>
              </p:cNvSpPr>
              <p:nvPr/>
            </p:nvSpPr>
            <p:spPr bwMode="auto">
              <a:xfrm>
                <a:off x="1335" y="179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58" name="Line 1762"/>
              <p:cNvSpPr>
                <a:spLocks noChangeAspect="1" noChangeShapeType="1"/>
              </p:cNvSpPr>
              <p:nvPr/>
            </p:nvSpPr>
            <p:spPr bwMode="auto">
              <a:xfrm>
                <a:off x="1335" y="184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59" name="Line 1763"/>
              <p:cNvSpPr>
                <a:spLocks noChangeAspect="1" noChangeShapeType="1"/>
              </p:cNvSpPr>
              <p:nvPr/>
            </p:nvSpPr>
            <p:spPr bwMode="auto">
              <a:xfrm>
                <a:off x="1335" y="182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60" name="Line 1764"/>
              <p:cNvSpPr>
                <a:spLocks noChangeAspect="1" noChangeShapeType="1"/>
              </p:cNvSpPr>
              <p:nvPr/>
            </p:nvSpPr>
            <p:spPr bwMode="auto">
              <a:xfrm>
                <a:off x="1155" y="165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61" name="Line 1765"/>
              <p:cNvSpPr>
                <a:spLocks noChangeAspect="1" noChangeShapeType="1"/>
              </p:cNvSpPr>
              <p:nvPr/>
            </p:nvSpPr>
            <p:spPr bwMode="auto">
              <a:xfrm>
                <a:off x="1155" y="167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62" name="Line 1766"/>
              <p:cNvSpPr>
                <a:spLocks noChangeAspect="1" noChangeShapeType="1"/>
              </p:cNvSpPr>
              <p:nvPr/>
            </p:nvSpPr>
            <p:spPr bwMode="auto">
              <a:xfrm>
                <a:off x="1155" y="172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63" name="Line 1767"/>
              <p:cNvSpPr>
                <a:spLocks noChangeAspect="1" noChangeShapeType="1"/>
              </p:cNvSpPr>
              <p:nvPr/>
            </p:nvSpPr>
            <p:spPr bwMode="auto">
              <a:xfrm>
                <a:off x="1155" y="175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64" name="Line 1768"/>
              <p:cNvSpPr>
                <a:spLocks noChangeAspect="1" noChangeShapeType="1"/>
              </p:cNvSpPr>
              <p:nvPr/>
            </p:nvSpPr>
            <p:spPr bwMode="auto">
              <a:xfrm>
                <a:off x="1155" y="170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65" name="Line 1769"/>
              <p:cNvSpPr>
                <a:spLocks noChangeAspect="1" noChangeShapeType="1"/>
              </p:cNvSpPr>
              <p:nvPr/>
            </p:nvSpPr>
            <p:spPr bwMode="auto">
              <a:xfrm>
                <a:off x="1155" y="177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66" name="Line 1770"/>
              <p:cNvSpPr>
                <a:spLocks noChangeAspect="1" noChangeShapeType="1"/>
              </p:cNvSpPr>
              <p:nvPr/>
            </p:nvSpPr>
            <p:spPr bwMode="auto">
              <a:xfrm>
                <a:off x="1155" y="179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67" name="Line 1771"/>
              <p:cNvSpPr>
                <a:spLocks noChangeAspect="1" noChangeShapeType="1"/>
              </p:cNvSpPr>
              <p:nvPr/>
            </p:nvSpPr>
            <p:spPr bwMode="auto">
              <a:xfrm>
                <a:off x="1155" y="184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68" name="Line 1772"/>
              <p:cNvSpPr>
                <a:spLocks noChangeAspect="1" noChangeShapeType="1"/>
              </p:cNvSpPr>
              <p:nvPr/>
            </p:nvSpPr>
            <p:spPr bwMode="auto">
              <a:xfrm>
                <a:off x="1155" y="182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69" name="Line 1773"/>
              <p:cNvSpPr>
                <a:spLocks noChangeAspect="1" noChangeShapeType="1"/>
              </p:cNvSpPr>
              <p:nvPr/>
            </p:nvSpPr>
            <p:spPr bwMode="auto">
              <a:xfrm>
                <a:off x="1514" y="185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70" name="Line 1774"/>
              <p:cNvSpPr>
                <a:spLocks noChangeAspect="1" noChangeShapeType="1"/>
              </p:cNvSpPr>
              <p:nvPr/>
            </p:nvSpPr>
            <p:spPr bwMode="auto">
              <a:xfrm>
                <a:off x="1333" y="1872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71" name="Line 1775"/>
              <p:cNvSpPr>
                <a:spLocks noChangeAspect="1" noChangeShapeType="1"/>
              </p:cNvSpPr>
              <p:nvPr/>
            </p:nvSpPr>
            <p:spPr bwMode="auto">
              <a:xfrm>
                <a:off x="1333" y="1896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72" name="Line 1776"/>
              <p:cNvSpPr>
                <a:spLocks noChangeAspect="1" noChangeShapeType="1"/>
              </p:cNvSpPr>
              <p:nvPr/>
            </p:nvSpPr>
            <p:spPr bwMode="auto">
              <a:xfrm>
                <a:off x="1152" y="1870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73" name="Line 1777"/>
              <p:cNvSpPr>
                <a:spLocks noChangeAspect="1" noChangeShapeType="1"/>
              </p:cNvSpPr>
              <p:nvPr/>
            </p:nvSpPr>
            <p:spPr bwMode="auto">
              <a:xfrm>
                <a:off x="1152" y="1894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974" name="Line 1778"/>
              <p:cNvSpPr>
                <a:spLocks noChangeAspect="1" noChangeShapeType="1"/>
              </p:cNvSpPr>
              <p:nvPr/>
            </p:nvSpPr>
            <p:spPr bwMode="auto">
              <a:xfrm>
                <a:off x="1152" y="1918"/>
                <a:ext cx="69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</p:grpSp>
      <p:grpSp>
        <p:nvGrpSpPr>
          <p:cNvPr id="19466" name="Group 2841"/>
          <p:cNvGrpSpPr>
            <a:grpSpLocks noChangeAspect="1"/>
          </p:cNvGrpSpPr>
          <p:nvPr/>
        </p:nvGrpSpPr>
        <p:grpSpPr bwMode="auto">
          <a:xfrm rot="5400000">
            <a:off x="8212138" y="4505325"/>
            <a:ext cx="765175" cy="276225"/>
            <a:chOff x="576" y="1488"/>
            <a:chExt cx="4320" cy="1694"/>
          </a:xfrm>
        </p:grpSpPr>
        <p:sp>
          <p:nvSpPr>
            <p:cNvPr id="19858" name="Freeform 2842"/>
            <p:cNvSpPr>
              <a:spLocks noChangeAspect="1"/>
            </p:cNvSpPr>
            <p:nvPr/>
          </p:nvSpPr>
          <p:spPr bwMode="auto">
            <a:xfrm>
              <a:off x="2566" y="1488"/>
              <a:ext cx="705" cy="1195"/>
            </a:xfrm>
            <a:custGeom>
              <a:avLst/>
              <a:gdLst>
                <a:gd name="T0" fmla="*/ 2147483647 w 363"/>
                <a:gd name="T1" fmla="*/ 2147483647 h 615"/>
                <a:gd name="T2" fmla="*/ 0 w 363"/>
                <a:gd name="T3" fmla="*/ 2147483647 h 615"/>
                <a:gd name="T4" fmla="*/ 2147483647 w 363"/>
                <a:gd name="T5" fmla="*/ 2147483647 h 615"/>
                <a:gd name="T6" fmla="*/ 2147483647 w 363"/>
                <a:gd name="T7" fmla="*/ 2147483647 h 615"/>
                <a:gd name="T8" fmla="*/ 2147483647 w 363"/>
                <a:gd name="T9" fmla="*/ 0 h 615"/>
                <a:gd name="T10" fmla="*/ 2147483647 w 363"/>
                <a:gd name="T11" fmla="*/ 0 h 615"/>
                <a:gd name="T12" fmla="*/ 2147483647 w 363"/>
                <a:gd name="T13" fmla="*/ 2147483647 h 6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3"/>
                <a:gd name="T22" fmla="*/ 0 h 615"/>
                <a:gd name="T23" fmla="*/ 363 w 363"/>
                <a:gd name="T24" fmla="*/ 615 h 6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3" h="615">
                  <a:moveTo>
                    <a:pt x="219" y="168"/>
                  </a:moveTo>
                  <a:cubicBezTo>
                    <a:pt x="172" y="279"/>
                    <a:pt x="99" y="538"/>
                    <a:pt x="0" y="615"/>
                  </a:cubicBezTo>
                  <a:cubicBezTo>
                    <a:pt x="17" y="615"/>
                    <a:pt x="29" y="615"/>
                    <a:pt x="53" y="615"/>
                  </a:cubicBezTo>
                  <a:cubicBezTo>
                    <a:pt x="140" y="573"/>
                    <a:pt x="235" y="249"/>
                    <a:pt x="264" y="175"/>
                  </a:cubicBezTo>
                  <a:cubicBezTo>
                    <a:pt x="293" y="100"/>
                    <a:pt x="321" y="24"/>
                    <a:pt x="363" y="0"/>
                  </a:cubicBezTo>
                  <a:cubicBezTo>
                    <a:pt x="306" y="0"/>
                    <a:pt x="306" y="0"/>
                    <a:pt x="306" y="0"/>
                  </a:cubicBezTo>
                  <a:cubicBezTo>
                    <a:pt x="283" y="22"/>
                    <a:pt x="253" y="87"/>
                    <a:pt x="219" y="168"/>
                  </a:cubicBezTo>
                </a:path>
              </a:pathLst>
            </a:custGeom>
            <a:solidFill>
              <a:srgbClr val="FF99CC"/>
            </a:solidFill>
            <a:ln w="635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859" name="Freeform 2843"/>
            <p:cNvSpPr>
              <a:spLocks noChangeAspect="1"/>
            </p:cNvSpPr>
            <p:nvPr/>
          </p:nvSpPr>
          <p:spPr bwMode="auto">
            <a:xfrm>
              <a:off x="4071" y="1488"/>
              <a:ext cx="472" cy="694"/>
            </a:xfrm>
            <a:custGeom>
              <a:avLst/>
              <a:gdLst>
                <a:gd name="T0" fmla="*/ 2147483647 w 243"/>
                <a:gd name="T1" fmla="*/ 2147483647 h 357"/>
                <a:gd name="T2" fmla="*/ 0 w 243"/>
                <a:gd name="T3" fmla="*/ 2147483647 h 357"/>
                <a:gd name="T4" fmla="*/ 2147483647 w 243"/>
                <a:gd name="T5" fmla="*/ 2147483647 h 357"/>
                <a:gd name="T6" fmla="*/ 2147483647 w 243"/>
                <a:gd name="T7" fmla="*/ 2147483647 h 357"/>
                <a:gd name="T8" fmla="*/ 2147483647 w 243"/>
                <a:gd name="T9" fmla="*/ 2147483647 h 357"/>
                <a:gd name="T10" fmla="*/ 2147483647 w 243"/>
                <a:gd name="T11" fmla="*/ 0 h 357"/>
                <a:gd name="T12" fmla="*/ 2147483647 w 243"/>
                <a:gd name="T13" fmla="*/ 0 h 357"/>
                <a:gd name="T14" fmla="*/ 2147483647 w 243"/>
                <a:gd name="T15" fmla="*/ 2147483647 h 3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3"/>
                <a:gd name="T25" fmla="*/ 0 h 357"/>
                <a:gd name="T26" fmla="*/ 243 w 243"/>
                <a:gd name="T27" fmla="*/ 357 h 3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3" h="357">
                  <a:moveTo>
                    <a:pt x="99" y="167"/>
                  </a:moveTo>
                  <a:cubicBezTo>
                    <a:pt x="52" y="279"/>
                    <a:pt x="28" y="343"/>
                    <a:pt x="0" y="357"/>
                  </a:cubicBezTo>
                  <a:cubicBezTo>
                    <a:pt x="49" y="357"/>
                    <a:pt x="49" y="357"/>
                    <a:pt x="49" y="357"/>
                  </a:cubicBezTo>
                  <a:cubicBezTo>
                    <a:pt x="50" y="357"/>
                    <a:pt x="50" y="357"/>
                    <a:pt x="51" y="356"/>
                  </a:cubicBezTo>
                  <a:cubicBezTo>
                    <a:pt x="83" y="334"/>
                    <a:pt x="114" y="248"/>
                    <a:pt x="143" y="175"/>
                  </a:cubicBezTo>
                  <a:cubicBezTo>
                    <a:pt x="173" y="99"/>
                    <a:pt x="201" y="23"/>
                    <a:pt x="243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63" y="21"/>
                    <a:pt x="133" y="86"/>
                    <a:pt x="99" y="167"/>
                  </a:cubicBezTo>
                </a:path>
              </a:pathLst>
            </a:custGeom>
            <a:solidFill>
              <a:srgbClr val="99CCFF"/>
            </a:solidFill>
            <a:ln w="6350" cap="rnd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860" name="Freeform 2844"/>
            <p:cNvSpPr>
              <a:spLocks noChangeAspect="1"/>
            </p:cNvSpPr>
            <p:nvPr/>
          </p:nvSpPr>
          <p:spPr bwMode="auto">
            <a:xfrm>
              <a:off x="4273" y="1488"/>
              <a:ext cx="472" cy="694"/>
            </a:xfrm>
            <a:custGeom>
              <a:avLst/>
              <a:gdLst>
                <a:gd name="T0" fmla="*/ 2147483647 w 243"/>
                <a:gd name="T1" fmla="*/ 2147483647 h 357"/>
                <a:gd name="T2" fmla="*/ 0 w 243"/>
                <a:gd name="T3" fmla="*/ 2147483647 h 357"/>
                <a:gd name="T4" fmla="*/ 2147483647 w 243"/>
                <a:gd name="T5" fmla="*/ 2147483647 h 357"/>
                <a:gd name="T6" fmla="*/ 2147483647 w 243"/>
                <a:gd name="T7" fmla="*/ 2147483647 h 357"/>
                <a:gd name="T8" fmla="*/ 2147483647 w 243"/>
                <a:gd name="T9" fmla="*/ 2147483647 h 357"/>
                <a:gd name="T10" fmla="*/ 2147483647 w 243"/>
                <a:gd name="T11" fmla="*/ 0 h 357"/>
                <a:gd name="T12" fmla="*/ 2147483647 w 243"/>
                <a:gd name="T13" fmla="*/ 0 h 357"/>
                <a:gd name="T14" fmla="*/ 2147483647 w 243"/>
                <a:gd name="T15" fmla="*/ 2147483647 h 3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3"/>
                <a:gd name="T25" fmla="*/ 0 h 357"/>
                <a:gd name="T26" fmla="*/ 243 w 243"/>
                <a:gd name="T27" fmla="*/ 357 h 3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3" h="357">
                  <a:moveTo>
                    <a:pt x="99" y="167"/>
                  </a:moveTo>
                  <a:cubicBezTo>
                    <a:pt x="52" y="279"/>
                    <a:pt x="28" y="343"/>
                    <a:pt x="0" y="357"/>
                  </a:cubicBezTo>
                  <a:cubicBezTo>
                    <a:pt x="49" y="357"/>
                    <a:pt x="49" y="357"/>
                    <a:pt x="49" y="357"/>
                  </a:cubicBezTo>
                  <a:cubicBezTo>
                    <a:pt x="50" y="357"/>
                    <a:pt x="50" y="357"/>
                    <a:pt x="51" y="356"/>
                  </a:cubicBezTo>
                  <a:cubicBezTo>
                    <a:pt x="83" y="334"/>
                    <a:pt x="114" y="248"/>
                    <a:pt x="143" y="175"/>
                  </a:cubicBezTo>
                  <a:cubicBezTo>
                    <a:pt x="173" y="99"/>
                    <a:pt x="201" y="23"/>
                    <a:pt x="243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63" y="21"/>
                    <a:pt x="133" y="86"/>
                    <a:pt x="99" y="167"/>
                  </a:cubicBezTo>
                </a:path>
              </a:pathLst>
            </a:custGeom>
            <a:solidFill>
              <a:srgbClr val="FF99CC"/>
            </a:solidFill>
            <a:ln w="635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861" name="Freeform 2845"/>
            <p:cNvSpPr>
              <a:spLocks noChangeAspect="1"/>
            </p:cNvSpPr>
            <p:nvPr/>
          </p:nvSpPr>
          <p:spPr bwMode="auto">
            <a:xfrm>
              <a:off x="3333" y="1488"/>
              <a:ext cx="471" cy="694"/>
            </a:xfrm>
            <a:custGeom>
              <a:avLst/>
              <a:gdLst>
                <a:gd name="T0" fmla="*/ 2147483647 w 243"/>
                <a:gd name="T1" fmla="*/ 2147483647 h 357"/>
                <a:gd name="T2" fmla="*/ 0 w 243"/>
                <a:gd name="T3" fmla="*/ 2147483647 h 357"/>
                <a:gd name="T4" fmla="*/ 2147483647 w 243"/>
                <a:gd name="T5" fmla="*/ 2147483647 h 357"/>
                <a:gd name="T6" fmla="*/ 2147483647 w 243"/>
                <a:gd name="T7" fmla="*/ 2147483647 h 357"/>
                <a:gd name="T8" fmla="*/ 2147483647 w 243"/>
                <a:gd name="T9" fmla="*/ 2147483647 h 357"/>
                <a:gd name="T10" fmla="*/ 2147483647 w 243"/>
                <a:gd name="T11" fmla="*/ 0 h 357"/>
                <a:gd name="T12" fmla="*/ 2147483647 w 243"/>
                <a:gd name="T13" fmla="*/ 0 h 357"/>
                <a:gd name="T14" fmla="*/ 2147483647 w 243"/>
                <a:gd name="T15" fmla="*/ 2147483647 h 3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3"/>
                <a:gd name="T25" fmla="*/ 0 h 357"/>
                <a:gd name="T26" fmla="*/ 243 w 243"/>
                <a:gd name="T27" fmla="*/ 357 h 3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3" h="357">
                  <a:moveTo>
                    <a:pt x="99" y="168"/>
                  </a:moveTo>
                  <a:cubicBezTo>
                    <a:pt x="52" y="279"/>
                    <a:pt x="28" y="343"/>
                    <a:pt x="0" y="357"/>
                  </a:cubicBezTo>
                  <a:cubicBezTo>
                    <a:pt x="49" y="357"/>
                    <a:pt x="49" y="357"/>
                    <a:pt x="49" y="357"/>
                  </a:cubicBezTo>
                  <a:cubicBezTo>
                    <a:pt x="50" y="357"/>
                    <a:pt x="50" y="357"/>
                    <a:pt x="51" y="356"/>
                  </a:cubicBezTo>
                  <a:cubicBezTo>
                    <a:pt x="83" y="334"/>
                    <a:pt x="114" y="249"/>
                    <a:pt x="143" y="175"/>
                  </a:cubicBezTo>
                  <a:cubicBezTo>
                    <a:pt x="173" y="100"/>
                    <a:pt x="201" y="24"/>
                    <a:pt x="243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63" y="22"/>
                    <a:pt x="133" y="87"/>
                    <a:pt x="99" y="168"/>
                  </a:cubicBezTo>
                </a:path>
              </a:pathLst>
            </a:custGeom>
            <a:solidFill>
              <a:srgbClr val="99CCFF"/>
            </a:solidFill>
            <a:ln w="6350" cap="rnd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862" name="Freeform 2846"/>
            <p:cNvSpPr>
              <a:spLocks noChangeAspect="1"/>
            </p:cNvSpPr>
            <p:nvPr/>
          </p:nvSpPr>
          <p:spPr bwMode="auto">
            <a:xfrm>
              <a:off x="3535" y="1488"/>
              <a:ext cx="470" cy="694"/>
            </a:xfrm>
            <a:custGeom>
              <a:avLst/>
              <a:gdLst>
                <a:gd name="T0" fmla="*/ 2147483647 w 242"/>
                <a:gd name="T1" fmla="*/ 2147483647 h 357"/>
                <a:gd name="T2" fmla="*/ 0 w 242"/>
                <a:gd name="T3" fmla="*/ 2147483647 h 357"/>
                <a:gd name="T4" fmla="*/ 2147483647 w 242"/>
                <a:gd name="T5" fmla="*/ 2147483647 h 357"/>
                <a:gd name="T6" fmla="*/ 2147483647 w 242"/>
                <a:gd name="T7" fmla="*/ 2147483647 h 357"/>
                <a:gd name="T8" fmla="*/ 2147483647 w 242"/>
                <a:gd name="T9" fmla="*/ 2147483647 h 357"/>
                <a:gd name="T10" fmla="*/ 2147483647 w 242"/>
                <a:gd name="T11" fmla="*/ 0 h 357"/>
                <a:gd name="T12" fmla="*/ 2147483647 w 242"/>
                <a:gd name="T13" fmla="*/ 0 h 357"/>
                <a:gd name="T14" fmla="*/ 2147483647 w 242"/>
                <a:gd name="T15" fmla="*/ 2147483647 h 3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2"/>
                <a:gd name="T25" fmla="*/ 0 h 357"/>
                <a:gd name="T26" fmla="*/ 242 w 242"/>
                <a:gd name="T27" fmla="*/ 357 h 3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" h="357">
                  <a:moveTo>
                    <a:pt x="98" y="168"/>
                  </a:moveTo>
                  <a:cubicBezTo>
                    <a:pt x="51" y="279"/>
                    <a:pt x="27" y="343"/>
                    <a:pt x="0" y="357"/>
                  </a:cubicBezTo>
                  <a:cubicBezTo>
                    <a:pt x="49" y="357"/>
                    <a:pt x="49" y="357"/>
                    <a:pt x="49" y="357"/>
                  </a:cubicBezTo>
                  <a:cubicBezTo>
                    <a:pt x="50" y="357"/>
                    <a:pt x="50" y="357"/>
                    <a:pt x="50" y="356"/>
                  </a:cubicBezTo>
                  <a:cubicBezTo>
                    <a:pt x="82" y="334"/>
                    <a:pt x="114" y="249"/>
                    <a:pt x="143" y="175"/>
                  </a:cubicBezTo>
                  <a:cubicBezTo>
                    <a:pt x="172" y="100"/>
                    <a:pt x="200" y="24"/>
                    <a:pt x="242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62" y="22"/>
                    <a:pt x="132" y="87"/>
                    <a:pt x="98" y="168"/>
                  </a:cubicBezTo>
                </a:path>
              </a:pathLst>
            </a:custGeom>
            <a:solidFill>
              <a:srgbClr val="FF99CC"/>
            </a:solidFill>
            <a:ln w="635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863" name="Freeform 2847"/>
            <p:cNvSpPr>
              <a:spLocks noChangeAspect="1"/>
            </p:cNvSpPr>
            <p:nvPr/>
          </p:nvSpPr>
          <p:spPr bwMode="auto">
            <a:xfrm>
              <a:off x="4428" y="1488"/>
              <a:ext cx="468" cy="694"/>
            </a:xfrm>
            <a:custGeom>
              <a:avLst/>
              <a:gdLst>
                <a:gd name="T0" fmla="*/ 2147483647 w 241"/>
                <a:gd name="T1" fmla="*/ 2147483647 h 357"/>
                <a:gd name="T2" fmla="*/ 2147483647 w 241"/>
                <a:gd name="T3" fmla="*/ 2147483647 h 357"/>
                <a:gd name="T4" fmla="*/ 2147483647 w 241"/>
                <a:gd name="T5" fmla="*/ 2147483647 h 357"/>
                <a:gd name="T6" fmla="*/ 2147483647 w 241"/>
                <a:gd name="T7" fmla="*/ 2147483647 h 357"/>
                <a:gd name="T8" fmla="*/ 2147483647 w 241"/>
                <a:gd name="T9" fmla="*/ 0 h 357"/>
                <a:gd name="T10" fmla="*/ 0 w 241"/>
                <a:gd name="T11" fmla="*/ 0 h 357"/>
                <a:gd name="T12" fmla="*/ 2147483647 w 241"/>
                <a:gd name="T13" fmla="*/ 2147483647 h 3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1"/>
                <a:gd name="T22" fmla="*/ 0 h 357"/>
                <a:gd name="T23" fmla="*/ 241 w 241"/>
                <a:gd name="T24" fmla="*/ 357 h 3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1" h="357">
                  <a:moveTo>
                    <a:pt x="102" y="196"/>
                  </a:moveTo>
                  <a:cubicBezTo>
                    <a:pt x="134" y="274"/>
                    <a:pt x="162" y="345"/>
                    <a:pt x="189" y="357"/>
                  </a:cubicBezTo>
                  <a:cubicBezTo>
                    <a:pt x="241" y="357"/>
                    <a:pt x="241" y="357"/>
                    <a:pt x="241" y="357"/>
                  </a:cubicBezTo>
                  <a:cubicBezTo>
                    <a:pt x="211" y="340"/>
                    <a:pt x="174" y="254"/>
                    <a:pt x="140" y="171"/>
                  </a:cubicBezTo>
                  <a:cubicBezTo>
                    <a:pt x="110" y="97"/>
                    <a:pt x="82" y="23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" y="25"/>
                    <a:pt x="67" y="110"/>
                    <a:pt x="102" y="196"/>
                  </a:cubicBezTo>
                </a:path>
              </a:pathLst>
            </a:custGeom>
            <a:solidFill>
              <a:srgbClr val="99CCFF"/>
            </a:solidFill>
            <a:ln w="6350" cap="rnd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864" name="Freeform 2848"/>
            <p:cNvSpPr>
              <a:spLocks noChangeAspect="1"/>
            </p:cNvSpPr>
            <p:nvPr/>
          </p:nvSpPr>
          <p:spPr bwMode="auto">
            <a:xfrm>
              <a:off x="3696" y="1488"/>
              <a:ext cx="468" cy="694"/>
            </a:xfrm>
            <a:custGeom>
              <a:avLst/>
              <a:gdLst>
                <a:gd name="T0" fmla="*/ 2147483647 w 241"/>
                <a:gd name="T1" fmla="*/ 2147483647 h 357"/>
                <a:gd name="T2" fmla="*/ 2147483647 w 241"/>
                <a:gd name="T3" fmla="*/ 2147483647 h 357"/>
                <a:gd name="T4" fmla="*/ 2147483647 w 241"/>
                <a:gd name="T5" fmla="*/ 2147483647 h 357"/>
                <a:gd name="T6" fmla="*/ 2147483647 w 241"/>
                <a:gd name="T7" fmla="*/ 2147483647 h 357"/>
                <a:gd name="T8" fmla="*/ 2147483647 w 241"/>
                <a:gd name="T9" fmla="*/ 0 h 357"/>
                <a:gd name="T10" fmla="*/ 0 w 241"/>
                <a:gd name="T11" fmla="*/ 0 h 357"/>
                <a:gd name="T12" fmla="*/ 2147483647 w 241"/>
                <a:gd name="T13" fmla="*/ 2147483647 h 3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1"/>
                <a:gd name="T22" fmla="*/ 0 h 357"/>
                <a:gd name="T23" fmla="*/ 241 w 241"/>
                <a:gd name="T24" fmla="*/ 357 h 3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1" h="357">
                  <a:moveTo>
                    <a:pt x="101" y="195"/>
                  </a:moveTo>
                  <a:cubicBezTo>
                    <a:pt x="133" y="273"/>
                    <a:pt x="161" y="345"/>
                    <a:pt x="188" y="357"/>
                  </a:cubicBezTo>
                  <a:cubicBezTo>
                    <a:pt x="241" y="357"/>
                    <a:pt x="241" y="357"/>
                    <a:pt x="241" y="357"/>
                  </a:cubicBezTo>
                  <a:cubicBezTo>
                    <a:pt x="210" y="339"/>
                    <a:pt x="174" y="254"/>
                    <a:pt x="140" y="170"/>
                  </a:cubicBezTo>
                  <a:cubicBezTo>
                    <a:pt x="110" y="97"/>
                    <a:pt x="81" y="22"/>
                    <a:pt x="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" y="24"/>
                    <a:pt x="67" y="110"/>
                    <a:pt x="101" y="195"/>
                  </a:cubicBezTo>
                </a:path>
              </a:pathLst>
            </a:custGeom>
            <a:solidFill>
              <a:srgbClr val="99CCFF"/>
            </a:solidFill>
            <a:ln w="6350" cap="rnd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865" name="Freeform 2849"/>
            <p:cNvSpPr>
              <a:spLocks noChangeAspect="1"/>
            </p:cNvSpPr>
            <p:nvPr/>
          </p:nvSpPr>
          <p:spPr bwMode="auto">
            <a:xfrm>
              <a:off x="3158" y="1488"/>
              <a:ext cx="471" cy="694"/>
            </a:xfrm>
            <a:custGeom>
              <a:avLst/>
              <a:gdLst>
                <a:gd name="T0" fmla="*/ 2147483647 w 242"/>
                <a:gd name="T1" fmla="*/ 2147483647 h 357"/>
                <a:gd name="T2" fmla="*/ 2147483647 w 242"/>
                <a:gd name="T3" fmla="*/ 2147483647 h 357"/>
                <a:gd name="T4" fmla="*/ 2147483647 w 242"/>
                <a:gd name="T5" fmla="*/ 2147483647 h 357"/>
                <a:gd name="T6" fmla="*/ 2147483647 w 242"/>
                <a:gd name="T7" fmla="*/ 2147483647 h 357"/>
                <a:gd name="T8" fmla="*/ 2147483647 w 242"/>
                <a:gd name="T9" fmla="*/ 0 h 357"/>
                <a:gd name="T10" fmla="*/ 0 w 242"/>
                <a:gd name="T11" fmla="*/ 0 h 357"/>
                <a:gd name="T12" fmla="*/ 2147483647 w 242"/>
                <a:gd name="T13" fmla="*/ 2147483647 h 3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2"/>
                <a:gd name="T22" fmla="*/ 0 h 357"/>
                <a:gd name="T23" fmla="*/ 242 w 242"/>
                <a:gd name="T24" fmla="*/ 357 h 3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2" h="357">
                  <a:moveTo>
                    <a:pt x="102" y="196"/>
                  </a:moveTo>
                  <a:cubicBezTo>
                    <a:pt x="134" y="274"/>
                    <a:pt x="162" y="345"/>
                    <a:pt x="189" y="357"/>
                  </a:cubicBezTo>
                  <a:cubicBezTo>
                    <a:pt x="242" y="357"/>
                    <a:pt x="242" y="357"/>
                    <a:pt x="242" y="357"/>
                  </a:cubicBezTo>
                  <a:cubicBezTo>
                    <a:pt x="211" y="340"/>
                    <a:pt x="175" y="254"/>
                    <a:pt x="140" y="171"/>
                  </a:cubicBezTo>
                  <a:cubicBezTo>
                    <a:pt x="111" y="97"/>
                    <a:pt x="82" y="23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" y="25"/>
                    <a:pt x="67" y="110"/>
                    <a:pt x="102" y="196"/>
                  </a:cubicBezTo>
                </a:path>
              </a:pathLst>
            </a:custGeom>
            <a:solidFill>
              <a:srgbClr val="FF99CC"/>
            </a:solidFill>
            <a:ln w="635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866" name="Freeform 2850"/>
            <p:cNvSpPr>
              <a:spLocks noChangeAspect="1"/>
            </p:cNvSpPr>
            <p:nvPr/>
          </p:nvSpPr>
          <p:spPr bwMode="auto">
            <a:xfrm>
              <a:off x="3898" y="1488"/>
              <a:ext cx="468" cy="694"/>
            </a:xfrm>
            <a:custGeom>
              <a:avLst/>
              <a:gdLst>
                <a:gd name="T0" fmla="*/ 2147483647 w 241"/>
                <a:gd name="T1" fmla="*/ 2147483647 h 357"/>
                <a:gd name="T2" fmla="*/ 2147483647 w 241"/>
                <a:gd name="T3" fmla="*/ 2147483647 h 357"/>
                <a:gd name="T4" fmla="*/ 2147483647 w 241"/>
                <a:gd name="T5" fmla="*/ 2147483647 h 357"/>
                <a:gd name="T6" fmla="*/ 2147483647 w 241"/>
                <a:gd name="T7" fmla="*/ 2147483647 h 357"/>
                <a:gd name="T8" fmla="*/ 2147483647 w 241"/>
                <a:gd name="T9" fmla="*/ 0 h 357"/>
                <a:gd name="T10" fmla="*/ 0 w 241"/>
                <a:gd name="T11" fmla="*/ 0 h 357"/>
                <a:gd name="T12" fmla="*/ 2147483647 w 241"/>
                <a:gd name="T13" fmla="*/ 2147483647 h 3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1"/>
                <a:gd name="T22" fmla="*/ 0 h 357"/>
                <a:gd name="T23" fmla="*/ 241 w 241"/>
                <a:gd name="T24" fmla="*/ 357 h 3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1" h="357">
                  <a:moveTo>
                    <a:pt x="101" y="195"/>
                  </a:moveTo>
                  <a:cubicBezTo>
                    <a:pt x="133" y="273"/>
                    <a:pt x="162" y="345"/>
                    <a:pt x="188" y="357"/>
                  </a:cubicBezTo>
                  <a:cubicBezTo>
                    <a:pt x="241" y="357"/>
                    <a:pt x="241" y="357"/>
                    <a:pt x="241" y="357"/>
                  </a:cubicBezTo>
                  <a:cubicBezTo>
                    <a:pt x="211" y="339"/>
                    <a:pt x="174" y="254"/>
                    <a:pt x="140" y="170"/>
                  </a:cubicBezTo>
                  <a:cubicBezTo>
                    <a:pt x="110" y="97"/>
                    <a:pt x="82" y="22"/>
                    <a:pt x="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" y="24"/>
                    <a:pt x="67" y="110"/>
                    <a:pt x="101" y="195"/>
                  </a:cubicBezTo>
                </a:path>
              </a:pathLst>
            </a:custGeom>
            <a:solidFill>
              <a:srgbClr val="FF99CC"/>
            </a:solidFill>
            <a:ln w="635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867" name="Freeform 2851"/>
            <p:cNvSpPr>
              <a:spLocks noChangeAspect="1"/>
            </p:cNvSpPr>
            <p:nvPr/>
          </p:nvSpPr>
          <p:spPr bwMode="auto">
            <a:xfrm>
              <a:off x="4269" y="2489"/>
              <a:ext cx="472" cy="693"/>
            </a:xfrm>
            <a:custGeom>
              <a:avLst/>
              <a:gdLst>
                <a:gd name="T0" fmla="*/ 2147483647 w 243"/>
                <a:gd name="T1" fmla="*/ 2147483647 h 357"/>
                <a:gd name="T2" fmla="*/ 0 w 243"/>
                <a:gd name="T3" fmla="*/ 2147483647 h 357"/>
                <a:gd name="T4" fmla="*/ 2147483647 w 243"/>
                <a:gd name="T5" fmla="*/ 2147483647 h 357"/>
                <a:gd name="T6" fmla="*/ 2147483647 w 243"/>
                <a:gd name="T7" fmla="*/ 2147483647 h 357"/>
                <a:gd name="T8" fmla="*/ 2147483647 w 243"/>
                <a:gd name="T9" fmla="*/ 2147483647 h 357"/>
                <a:gd name="T10" fmla="*/ 2147483647 w 243"/>
                <a:gd name="T11" fmla="*/ 0 h 357"/>
                <a:gd name="T12" fmla="*/ 2147483647 w 243"/>
                <a:gd name="T13" fmla="*/ 0 h 357"/>
                <a:gd name="T14" fmla="*/ 2147483647 w 243"/>
                <a:gd name="T15" fmla="*/ 2147483647 h 3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3"/>
                <a:gd name="T25" fmla="*/ 0 h 357"/>
                <a:gd name="T26" fmla="*/ 243 w 243"/>
                <a:gd name="T27" fmla="*/ 357 h 3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3" h="357">
                  <a:moveTo>
                    <a:pt x="99" y="168"/>
                  </a:moveTo>
                  <a:cubicBezTo>
                    <a:pt x="52" y="279"/>
                    <a:pt x="28" y="343"/>
                    <a:pt x="0" y="357"/>
                  </a:cubicBezTo>
                  <a:cubicBezTo>
                    <a:pt x="49" y="357"/>
                    <a:pt x="49" y="357"/>
                    <a:pt x="49" y="357"/>
                  </a:cubicBezTo>
                  <a:cubicBezTo>
                    <a:pt x="50" y="357"/>
                    <a:pt x="50" y="357"/>
                    <a:pt x="51" y="356"/>
                  </a:cubicBezTo>
                  <a:cubicBezTo>
                    <a:pt x="83" y="335"/>
                    <a:pt x="114" y="249"/>
                    <a:pt x="143" y="176"/>
                  </a:cubicBezTo>
                  <a:cubicBezTo>
                    <a:pt x="173" y="100"/>
                    <a:pt x="201" y="24"/>
                    <a:pt x="243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63" y="22"/>
                    <a:pt x="133" y="87"/>
                    <a:pt x="99" y="168"/>
                  </a:cubicBezTo>
                </a:path>
              </a:pathLst>
            </a:custGeom>
            <a:solidFill>
              <a:srgbClr val="FF99CC"/>
            </a:solidFill>
            <a:ln w="635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868" name="Freeform 2852"/>
            <p:cNvSpPr>
              <a:spLocks noChangeAspect="1"/>
            </p:cNvSpPr>
            <p:nvPr/>
          </p:nvSpPr>
          <p:spPr bwMode="auto">
            <a:xfrm>
              <a:off x="3537" y="2489"/>
              <a:ext cx="470" cy="693"/>
            </a:xfrm>
            <a:custGeom>
              <a:avLst/>
              <a:gdLst>
                <a:gd name="T0" fmla="*/ 2147483647 w 242"/>
                <a:gd name="T1" fmla="*/ 2147483647 h 357"/>
                <a:gd name="T2" fmla="*/ 0 w 242"/>
                <a:gd name="T3" fmla="*/ 2147483647 h 357"/>
                <a:gd name="T4" fmla="*/ 2147483647 w 242"/>
                <a:gd name="T5" fmla="*/ 2147483647 h 357"/>
                <a:gd name="T6" fmla="*/ 2147483647 w 242"/>
                <a:gd name="T7" fmla="*/ 2147483647 h 357"/>
                <a:gd name="T8" fmla="*/ 2147483647 w 242"/>
                <a:gd name="T9" fmla="*/ 2147483647 h 357"/>
                <a:gd name="T10" fmla="*/ 2147483647 w 242"/>
                <a:gd name="T11" fmla="*/ 0 h 357"/>
                <a:gd name="T12" fmla="*/ 2147483647 w 242"/>
                <a:gd name="T13" fmla="*/ 0 h 357"/>
                <a:gd name="T14" fmla="*/ 2147483647 w 242"/>
                <a:gd name="T15" fmla="*/ 2147483647 h 3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2"/>
                <a:gd name="T25" fmla="*/ 0 h 357"/>
                <a:gd name="T26" fmla="*/ 242 w 242"/>
                <a:gd name="T27" fmla="*/ 357 h 3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" h="357">
                  <a:moveTo>
                    <a:pt x="98" y="168"/>
                  </a:moveTo>
                  <a:cubicBezTo>
                    <a:pt x="51" y="279"/>
                    <a:pt x="27" y="343"/>
                    <a:pt x="0" y="357"/>
                  </a:cubicBezTo>
                  <a:cubicBezTo>
                    <a:pt x="49" y="357"/>
                    <a:pt x="49" y="357"/>
                    <a:pt x="49" y="357"/>
                  </a:cubicBezTo>
                  <a:cubicBezTo>
                    <a:pt x="50" y="357"/>
                    <a:pt x="50" y="357"/>
                    <a:pt x="50" y="356"/>
                  </a:cubicBezTo>
                  <a:cubicBezTo>
                    <a:pt x="82" y="334"/>
                    <a:pt x="114" y="249"/>
                    <a:pt x="143" y="175"/>
                  </a:cubicBezTo>
                  <a:cubicBezTo>
                    <a:pt x="172" y="99"/>
                    <a:pt x="200" y="24"/>
                    <a:pt x="242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62" y="21"/>
                    <a:pt x="132" y="86"/>
                    <a:pt x="98" y="168"/>
                  </a:cubicBezTo>
                </a:path>
              </a:pathLst>
            </a:custGeom>
            <a:solidFill>
              <a:srgbClr val="FF99CC"/>
            </a:solidFill>
            <a:ln w="635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869" name="Freeform 2853"/>
            <p:cNvSpPr>
              <a:spLocks noChangeAspect="1"/>
            </p:cNvSpPr>
            <p:nvPr/>
          </p:nvSpPr>
          <p:spPr bwMode="auto">
            <a:xfrm>
              <a:off x="3739" y="2489"/>
              <a:ext cx="472" cy="693"/>
            </a:xfrm>
            <a:custGeom>
              <a:avLst/>
              <a:gdLst>
                <a:gd name="T0" fmla="*/ 2147483647 w 243"/>
                <a:gd name="T1" fmla="*/ 2147483647 h 357"/>
                <a:gd name="T2" fmla="*/ 0 w 243"/>
                <a:gd name="T3" fmla="*/ 2147483647 h 357"/>
                <a:gd name="T4" fmla="*/ 2147483647 w 243"/>
                <a:gd name="T5" fmla="*/ 2147483647 h 357"/>
                <a:gd name="T6" fmla="*/ 2147483647 w 243"/>
                <a:gd name="T7" fmla="*/ 2147483647 h 357"/>
                <a:gd name="T8" fmla="*/ 2147483647 w 243"/>
                <a:gd name="T9" fmla="*/ 2147483647 h 357"/>
                <a:gd name="T10" fmla="*/ 2147483647 w 243"/>
                <a:gd name="T11" fmla="*/ 0 h 357"/>
                <a:gd name="T12" fmla="*/ 2147483647 w 243"/>
                <a:gd name="T13" fmla="*/ 0 h 357"/>
                <a:gd name="T14" fmla="*/ 2147483647 w 243"/>
                <a:gd name="T15" fmla="*/ 2147483647 h 3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3"/>
                <a:gd name="T25" fmla="*/ 0 h 357"/>
                <a:gd name="T26" fmla="*/ 243 w 243"/>
                <a:gd name="T27" fmla="*/ 357 h 3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3" h="357">
                  <a:moveTo>
                    <a:pt x="98" y="168"/>
                  </a:moveTo>
                  <a:cubicBezTo>
                    <a:pt x="52" y="279"/>
                    <a:pt x="28" y="343"/>
                    <a:pt x="0" y="357"/>
                  </a:cubicBezTo>
                  <a:cubicBezTo>
                    <a:pt x="49" y="357"/>
                    <a:pt x="49" y="357"/>
                    <a:pt x="49" y="357"/>
                  </a:cubicBezTo>
                  <a:cubicBezTo>
                    <a:pt x="50" y="357"/>
                    <a:pt x="50" y="357"/>
                    <a:pt x="51" y="356"/>
                  </a:cubicBezTo>
                  <a:cubicBezTo>
                    <a:pt x="83" y="334"/>
                    <a:pt x="114" y="249"/>
                    <a:pt x="143" y="175"/>
                  </a:cubicBezTo>
                  <a:cubicBezTo>
                    <a:pt x="173" y="99"/>
                    <a:pt x="200" y="24"/>
                    <a:pt x="243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62" y="21"/>
                    <a:pt x="133" y="86"/>
                    <a:pt x="98" y="168"/>
                  </a:cubicBezTo>
                </a:path>
              </a:pathLst>
            </a:custGeom>
            <a:solidFill>
              <a:srgbClr val="99CCFF"/>
            </a:solidFill>
            <a:ln w="6350" cap="rnd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870" name="Freeform 2854"/>
            <p:cNvSpPr>
              <a:spLocks noChangeAspect="1"/>
            </p:cNvSpPr>
            <p:nvPr/>
          </p:nvSpPr>
          <p:spPr bwMode="auto">
            <a:xfrm>
              <a:off x="2799" y="2489"/>
              <a:ext cx="470" cy="693"/>
            </a:xfrm>
            <a:custGeom>
              <a:avLst/>
              <a:gdLst>
                <a:gd name="T0" fmla="*/ 2147483647 w 242"/>
                <a:gd name="T1" fmla="*/ 2147483647 h 357"/>
                <a:gd name="T2" fmla="*/ 0 w 242"/>
                <a:gd name="T3" fmla="*/ 2147483647 h 357"/>
                <a:gd name="T4" fmla="*/ 2147483647 w 242"/>
                <a:gd name="T5" fmla="*/ 2147483647 h 357"/>
                <a:gd name="T6" fmla="*/ 2147483647 w 242"/>
                <a:gd name="T7" fmla="*/ 2147483647 h 357"/>
                <a:gd name="T8" fmla="*/ 2147483647 w 242"/>
                <a:gd name="T9" fmla="*/ 2147483647 h 357"/>
                <a:gd name="T10" fmla="*/ 2147483647 w 242"/>
                <a:gd name="T11" fmla="*/ 0 h 357"/>
                <a:gd name="T12" fmla="*/ 2147483647 w 242"/>
                <a:gd name="T13" fmla="*/ 0 h 357"/>
                <a:gd name="T14" fmla="*/ 2147483647 w 242"/>
                <a:gd name="T15" fmla="*/ 2147483647 h 3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2"/>
                <a:gd name="T25" fmla="*/ 0 h 357"/>
                <a:gd name="T26" fmla="*/ 242 w 242"/>
                <a:gd name="T27" fmla="*/ 357 h 3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2" h="357">
                  <a:moveTo>
                    <a:pt x="98" y="168"/>
                  </a:moveTo>
                  <a:cubicBezTo>
                    <a:pt x="51" y="279"/>
                    <a:pt x="27" y="343"/>
                    <a:pt x="0" y="357"/>
                  </a:cubicBezTo>
                  <a:cubicBezTo>
                    <a:pt x="49" y="357"/>
                    <a:pt x="49" y="357"/>
                    <a:pt x="49" y="357"/>
                  </a:cubicBezTo>
                  <a:cubicBezTo>
                    <a:pt x="49" y="357"/>
                    <a:pt x="49" y="357"/>
                    <a:pt x="50" y="356"/>
                  </a:cubicBezTo>
                  <a:cubicBezTo>
                    <a:pt x="82" y="335"/>
                    <a:pt x="113" y="249"/>
                    <a:pt x="142" y="175"/>
                  </a:cubicBezTo>
                  <a:cubicBezTo>
                    <a:pt x="172" y="100"/>
                    <a:pt x="200" y="24"/>
                    <a:pt x="242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62" y="22"/>
                    <a:pt x="132" y="87"/>
                    <a:pt x="98" y="168"/>
                  </a:cubicBezTo>
                </a:path>
              </a:pathLst>
            </a:custGeom>
            <a:solidFill>
              <a:srgbClr val="FF99CC"/>
            </a:solidFill>
            <a:ln w="635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871" name="Freeform 2855"/>
            <p:cNvSpPr>
              <a:spLocks noChangeAspect="1"/>
            </p:cNvSpPr>
            <p:nvPr/>
          </p:nvSpPr>
          <p:spPr bwMode="auto">
            <a:xfrm>
              <a:off x="2999" y="2489"/>
              <a:ext cx="472" cy="693"/>
            </a:xfrm>
            <a:custGeom>
              <a:avLst/>
              <a:gdLst>
                <a:gd name="T0" fmla="*/ 2147483647 w 243"/>
                <a:gd name="T1" fmla="*/ 2147483647 h 357"/>
                <a:gd name="T2" fmla="*/ 0 w 243"/>
                <a:gd name="T3" fmla="*/ 2147483647 h 357"/>
                <a:gd name="T4" fmla="*/ 2147483647 w 243"/>
                <a:gd name="T5" fmla="*/ 2147483647 h 357"/>
                <a:gd name="T6" fmla="*/ 2147483647 w 243"/>
                <a:gd name="T7" fmla="*/ 2147483647 h 357"/>
                <a:gd name="T8" fmla="*/ 2147483647 w 243"/>
                <a:gd name="T9" fmla="*/ 2147483647 h 357"/>
                <a:gd name="T10" fmla="*/ 2147483647 w 243"/>
                <a:gd name="T11" fmla="*/ 0 h 357"/>
                <a:gd name="T12" fmla="*/ 2147483647 w 243"/>
                <a:gd name="T13" fmla="*/ 0 h 357"/>
                <a:gd name="T14" fmla="*/ 2147483647 w 243"/>
                <a:gd name="T15" fmla="*/ 2147483647 h 3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3"/>
                <a:gd name="T25" fmla="*/ 0 h 357"/>
                <a:gd name="T26" fmla="*/ 243 w 243"/>
                <a:gd name="T27" fmla="*/ 357 h 3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3" h="357">
                  <a:moveTo>
                    <a:pt x="98" y="168"/>
                  </a:moveTo>
                  <a:cubicBezTo>
                    <a:pt x="51" y="279"/>
                    <a:pt x="27" y="343"/>
                    <a:pt x="0" y="357"/>
                  </a:cubicBezTo>
                  <a:cubicBezTo>
                    <a:pt x="49" y="357"/>
                    <a:pt x="49" y="357"/>
                    <a:pt x="49" y="357"/>
                  </a:cubicBezTo>
                  <a:cubicBezTo>
                    <a:pt x="50" y="357"/>
                    <a:pt x="50" y="357"/>
                    <a:pt x="51" y="356"/>
                  </a:cubicBezTo>
                  <a:cubicBezTo>
                    <a:pt x="83" y="335"/>
                    <a:pt x="114" y="249"/>
                    <a:pt x="143" y="175"/>
                  </a:cubicBezTo>
                  <a:cubicBezTo>
                    <a:pt x="173" y="100"/>
                    <a:pt x="200" y="24"/>
                    <a:pt x="243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62" y="22"/>
                    <a:pt x="132" y="87"/>
                    <a:pt x="98" y="168"/>
                  </a:cubicBezTo>
                </a:path>
              </a:pathLst>
            </a:custGeom>
            <a:solidFill>
              <a:srgbClr val="99CCFF"/>
            </a:solidFill>
            <a:ln w="6350" cap="rnd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872" name="Freeform 2856"/>
            <p:cNvSpPr>
              <a:spLocks noChangeAspect="1"/>
            </p:cNvSpPr>
            <p:nvPr/>
          </p:nvSpPr>
          <p:spPr bwMode="auto">
            <a:xfrm>
              <a:off x="3892" y="2489"/>
              <a:ext cx="470" cy="693"/>
            </a:xfrm>
            <a:custGeom>
              <a:avLst/>
              <a:gdLst>
                <a:gd name="T0" fmla="*/ 2147483647 w 242"/>
                <a:gd name="T1" fmla="*/ 2147483647 h 357"/>
                <a:gd name="T2" fmla="*/ 2147483647 w 242"/>
                <a:gd name="T3" fmla="*/ 2147483647 h 357"/>
                <a:gd name="T4" fmla="*/ 2147483647 w 242"/>
                <a:gd name="T5" fmla="*/ 2147483647 h 357"/>
                <a:gd name="T6" fmla="*/ 2147483647 w 242"/>
                <a:gd name="T7" fmla="*/ 2147483647 h 357"/>
                <a:gd name="T8" fmla="*/ 2147483647 w 242"/>
                <a:gd name="T9" fmla="*/ 0 h 357"/>
                <a:gd name="T10" fmla="*/ 0 w 242"/>
                <a:gd name="T11" fmla="*/ 0 h 357"/>
                <a:gd name="T12" fmla="*/ 2147483647 w 242"/>
                <a:gd name="T13" fmla="*/ 2147483647 h 3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2"/>
                <a:gd name="T22" fmla="*/ 0 h 357"/>
                <a:gd name="T23" fmla="*/ 242 w 242"/>
                <a:gd name="T24" fmla="*/ 357 h 3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2" h="357">
                  <a:moveTo>
                    <a:pt x="102" y="196"/>
                  </a:moveTo>
                  <a:cubicBezTo>
                    <a:pt x="134" y="274"/>
                    <a:pt x="162" y="345"/>
                    <a:pt x="189" y="357"/>
                  </a:cubicBezTo>
                  <a:cubicBezTo>
                    <a:pt x="242" y="357"/>
                    <a:pt x="242" y="357"/>
                    <a:pt x="242" y="357"/>
                  </a:cubicBezTo>
                  <a:cubicBezTo>
                    <a:pt x="211" y="340"/>
                    <a:pt x="175" y="255"/>
                    <a:pt x="140" y="171"/>
                  </a:cubicBezTo>
                  <a:cubicBezTo>
                    <a:pt x="111" y="98"/>
                    <a:pt x="82" y="23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3" y="25"/>
                    <a:pt x="67" y="111"/>
                    <a:pt x="102" y="196"/>
                  </a:cubicBezTo>
                </a:path>
              </a:pathLst>
            </a:custGeom>
            <a:solidFill>
              <a:srgbClr val="FF99CC"/>
            </a:solidFill>
            <a:ln w="635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873" name="Freeform 2857"/>
            <p:cNvSpPr>
              <a:spLocks noChangeAspect="1"/>
            </p:cNvSpPr>
            <p:nvPr/>
          </p:nvSpPr>
          <p:spPr bwMode="auto">
            <a:xfrm>
              <a:off x="4096" y="2489"/>
              <a:ext cx="468" cy="693"/>
            </a:xfrm>
            <a:custGeom>
              <a:avLst/>
              <a:gdLst>
                <a:gd name="T0" fmla="*/ 2147483647 w 241"/>
                <a:gd name="T1" fmla="*/ 2147483647 h 357"/>
                <a:gd name="T2" fmla="*/ 2147483647 w 241"/>
                <a:gd name="T3" fmla="*/ 2147483647 h 357"/>
                <a:gd name="T4" fmla="*/ 2147483647 w 241"/>
                <a:gd name="T5" fmla="*/ 2147483647 h 357"/>
                <a:gd name="T6" fmla="*/ 2147483647 w 241"/>
                <a:gd name="T7" fmla="*/ 2147483647 h 357"/>
                <a:gd name="T8" fmla="*/ 2147483647 w 241"/>
                <a:gd name="T9" fmla="*/ 0 h 357"/>
                <a:gd name="T10" fmla="*/ 0 w 241"/>
                <a:gd name="T11" fmla="*/ 0 h 357"/>
                <a:gd name="T12" fmla="*/ 2147483647 w 241"/>
                <a:gd name="T13" fmla="*/ 2147483647 h 3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1"/>
                <a:gd name="T22" fmla="*/ 0 h 357"/>
                <a:gd name="T23" fmla="*/ 241 w 241"/>
                <a:gd name="T24" fmla="*/ 357 h 3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1" h="357">
                  <a:moveTo>
                    <a:pt x="101" y="196"/>
                  </a:moveTo>
                  <a:cubicBezTo>
                    <a:pt x="133" y="274"/>
                    <a:pt x="162" y="345"/>
                    <a:pt x="188" y="357"/>
                  </a:cubicBezTo>
                  <a:cubicBezTo>
                    <a:pt x="241" y="357"/>
                    <a:pt x="241" y="357"/>
                    <a:pt x="241" y="357"/>
                  </a:cubicBezTo>
                  <a:cubicBezTo>
                    <a:pt x="211" y="340"/>
                    <a:pt x="174" y="255"/>
                    <a:pt x="140" y="171"/>
                  </a:cubicBezTo>
                  <a:cubicBezTo>
                    <a:pt x="110" y="98"/>
                    <a:pt x="82" y="23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" y="25"/>
                    <a:pt x="67" y="111"/>
                    <a:pt x="101" y="196"/>
                  </a:cubicBezTo>
                </a:path>
              </a:pathLst>
            </a:custGeom>
            <a:solidFill>
              <a:srgbClr val="99CCFF"/>
            </a:solidFill>
            <a:ln w="6350" cap="rnd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874" name="Freeform 2858"/>
            <p:cNvSpPr>
              <a:spLocks noChangeAspect="1"/>
            </p:cNvSpPr>
            <p:nvPr/>
          </p:nvSpPr>
          <p:spPr bwMode="auto">
            <a:xfrm>
              <a:off x="3160" y="2489"/>
              <a:ext cx="469" cy="693"/>
            </a:xfrm>
            <a:custGeom>
              <a:avLst/>
              <a:gdLst>
                <a:gd name="T0" fmla="*/ 2147483647 w 241"/>
                <a:gd name="T1" fmla="*/ 2147483647 h 357"/>
                <a:gd name="T2" fmla="*/ 2147483647 w 241"/>
                <a:gd name="T3" fmla="*/ 2147483647 h 357"/>
                <a:gd name="T4" fmla="*/ 2147483647 w 241"/>
                <a:gd name="T5" fmla="*/ 2147483647 h 357"/>
                <a:gd name="T6" fmla="*/ 2147483647 w 241"/>
                <a:gd name="T7" fmla="*/ 2147483647 h 357"/>
                <a:gd name="T8" fmla="*/ 2147483647 w 241"/>
                <a:gd name="T9" fmla="*/ 0 h 357"/>
                <a:gd name="T10" fmla="*/ 0 w 241"/>
                <a:gd name="T11" fmla="*/ 0 h 357"/>
                <a:gd name="T12" fmla="*/ 2147483647 w 241"/>
                <a:gd name="T13" fmla="*/ 2147483647 h 3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1"/>
                <a:gd name="T22" fmla="*/ 0 h 357"/>
                <a:gd name="T23" fmla="*/ 241 w 241"/>
                <a:gd name="T24" fmla="*/ 357 h 3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1" h="357">
                  <a:moveTo>
                    <a:pt x="101" y="196"/>
                  </a:moveTo>
                  <a:cubicBezTo>
                    <a:pt x="133" y="273"/>
                    <a:pt x="161" y="345"/>
                    <a:pt x="188" y="357"/>
                  </a:cubicBezTo>
                  <a:cubicBezTo>
                    <a:pt x="241" y="357"/>
                    <a:pt x="241" y="357"/>
                    <a:pt x="241" y="357"/>
                  </a:cubicBezTo>
                  <a:cubicBezTo>
                    <a:pt x="211" y="340"/>
                    <a:pt x="174" y="254"/>
                    <a:pt x="140" y="171"/>
                  </a:cubicBezTo>
                  <a:cubicBezTo>
                    <a:pt x="110" y="97"/>
                    <a:pt x="82" y="22"/>
                    <a:pt x="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" y="25"/>
                    <a:pt x="67" y="110"/>
                    <a:pt x="101" y="196"/>
                  </a:cubicBezTo>
                </a:path>
              </a:pathLst>
            </a:custGeom>
            <a:solidFill>
              <a:srgbClr val="FF99CC"/>
            </a:solidFill>
            <a:ln w="635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875" name="Freeform 2859"/>
            <p:cNvSpPr>
              <a:spLocks noChangeAspect="1"/>
            </p:cNvSpPr>
            <p:nvPr/>
          </p:nvSpPr>
          <p:spPr bwMode="auto">
            <a:xfrm>
              <a:off x="3364" y="2489"/>
              <a:ext cx="468" cy="693"/>
            </a:xfrm>
            <a:custGeom>
              <a:avLst/>
              <a:gdLst>
                <a:gd name="T0" fmla="*/ 2147483647 w 241"/>
                <a:gd name="T1" fmla="*/ 2147483647 h 357"/>
                <a:gd name="T2" fmla="*/ 2147483647 w 241"/>
                <a:gd name="T3" fmla="*/ 2147483647 h 357"/>
                <a:gd name="T4" fmla="*/ 2147483647 w 241"/>
                <a:gd name="T5" fmla="*/ 2147483647 h 357"/>
                <a:gd name="T6" fmla="*/ 2147483647 w 241"/>
                <a:gd name="T7" fmla="*/ 2147483647 h 357"/>
                <a:gd name="T8" fmla="*/ 2147483647 w 241"/>
                <a:gd name="T9" fmla="*/ 0 h 357"/>
                <a:gd name="T10" fmla="*/ 0 w 241"/>
                <a:gd name="T11" fmla="*/ 0 h 357"/>
                <a:gd name="T12" fmla="*/ 2147483647 w 241"/>
                <a:gd name="T13" fmla="*/ 2147483647 h 3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1"/>
                <a:gd name="T22" fmla="*/ 0 h 357"/>
                <a:gd name="T23" fmla="*/ 241 w 241"/>
                <a:gd name="T24" fmla="*/ 357 h 3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1" h="357">
                  <a:moveTo>
                    <a:pt x="101" y="196"/>
                  </a:moveTo>
                  <a:cubicBezTo>
                    <a:pt x="133" y="273"/>
                    <a:pt x="161" y="345"/>
                    <a:pt x="188" y="357"/>
                  </a:cubicBezTo>
                  <a:cubicBezTo>
                    <a:pt x="241" y="357"/>
                    <a:pt x="241" y="357"/>
                    <a:pt x="241" y="357"/>
                  </a:cubicBezTo>
                  <a:cubicBezTo>
                    <a:pt x="210" y="340"/>
                    <a:pt x="174" y="254"/>
                    <a:pt x="139" y="171"/>
                  </a:cubicBezTo>
                  <a:cubicBezTo>
                    <a:pt x="110" y="97"/>
                    <a:pt x="81" y="23"/>
                    <a:pt x="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" y="25"/>
                    <a:pt x="67" y="110"/>
                    <a:pt x="101" y="196"/>
                  </a:cubicBezTo>
                </a:path>
              </a:pathLst>
            </a:custGeom>
            <a:solidFill>
              <a:srgbClr val="99CCFF"/>
            </a:solidFill>
            <a:ln w="6350" cap="rnd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876" name="Freeform 2860"/>
            <p:cNvSpPr>
              <a:spLocks noChangeAspect="1"/>
            </p:cNvSpPr>
            <p:nvPr/>
          </p:nvSpPr>
          <p:spPr bwMode="auto">
            <a:xfrm>
              <a:off x="1844" y="1990"/>
              <a:ext cx="472" cy="693"/>
            </a:xfrm>
            <a:custGeom>
              <a:avLst/>
              <a:gdLst>
                <a:gd name="T0" fmla="*/ 2147483647 w 243"/>
                <a:gd name="T1" fmla="*/ 2147483647 h 357"/>
                <a:gd name="T2" fmla="*/ 0 w 243"/>
                <a:gd name="T3" fmla="*/ 2147483647 h 357"/>
                <a:gd name="T4" fmla="*/ 2147483647 w 243"/>
                <a:gd name="T5" fmla="*/ 2147483647 h 357"/>
                <a:gd name="T6" fmla="*/ 2147483647 w 243"/>
                <a:gd name="T7" fmla="*/ 2147483647 h 357"/>
                <a:gd name="T8" fmla="*/ 2147483647 w 243"/>
                <a:gd name="T9" fmla="*/ 2147483647 h 357"/>
                <a:gd name="T10" fmla="*/ 2147483647 w 243"/>
                <a:gd name="T11" fmla="*/ 0 h 357"/>
                <a:gd name="T12" fmla="*/ 2147483647 w 243"/>
                <a:gd name="T13" fmla="*/ 0 h 357"/>
                <a:gd name="T14" fmla="*/ 2147483647 w 243"/>
                <a:gd name="T15" fmla="*/ 2147483647 h 3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3"/>
                <a:gd name="T25" fmla="*/ 0 h 357"/>
                <a:gd name="T26" fmla="*/ 243 w 243"/>
                <a:gd name="T27" fmla="*/ 357 h 3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3" h="357">
                  <a:moveTo>
                    <a:pt x="99" y="167"/>
                  </a:moveTo>
                  <a:cubicBezTo>
                    <a:pt x="52" y="279"/>
                    <a:pt x="28" y="343"/>
                    <a:pt x="0" y="357"/>
                  </a:cubicBezTo>
                  <a:cubicBezTo>
                    <a:pt x="49" y="357"/>
                    <a:pt x="49" y="357"/>
                    <a:pt x="49" y="357"/>
                  </a:cubicBezTo>
                  <a:cubicBezTo>
                    <a:pt x="50" y="357"/>
                    <a:pt x="50" y="357"/>
                    <a:pt x="51" y="356"/>
                  </a:cubicBezTo>
                  <a:cubicBezTo>
                    <a:pt x="83" y="334"/>
                    <a:pt x="114" y="248"/>
                    <a:pt x="143" y="175"/>
                  </a:cubicBezTo>
                  <a:cubicBezTo>
                    <a:pt x="173" y="99"/>
                    <a:pt x="201" y="23"/>
                    <a:pt x="243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63" y="21"/>
                    <a:pt x="133" y="86"/>
                    <a:pt x="99" y="167"/>
                  </a:cubicBezTo>
                </a:path>
              </a:pathLst>
            </a:custGeom>
            <a:solidFill>
              <a:srgbClr val="FF99CC"/>
            </a:solidFill>
            <a:ln w="635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877" name="Freeform 2861"/>
            <p:cNvSpPr>
              <a:spLocks noChangeAspect="1"/>
            </p:cNvSpPr>
            <p:nvPr/>
          </p:nvSpPr>
          <p:spPr bwMode="auto">
            <a:xfrm>
              <a:off x="2046" y="1990"/>
              <a:ext cx="471" cy="693"/>
            </a:xfrm>
            <a:custGeom>
              <a:avLst/>
              <a:gdLst>
                <a:gd name="T0" fmla="*/ 2147483647 w 243"/>
                <a:gd name="T1" fmla="*/ 2147483647 h 357"/>
                <a:gd name="T2" fmla="*/ 0 w 243"/>
                <a:gd name="T3" fmla="*/ 2147483647 h 357"/>
                <a:gd name="T4" fmla="*/ 2147483647 w 243"/>
                <a:gd name="T5" fmla="*/ 2147483647 h 357"/>
                <a:gd name="T6" fmla="*/ 2147483647 w 243"/>
                <a:gd name="T7" fmla="*/ 2147483647 h 357"/>
                <a:gd name="T8" fmla="*/ 2147483647 w 243"/>
                <a:gd name="T9" fmla="*/ 2147483647 h 357"/>
                <a:gd name="T10" fmla="*/ 2147483647 w 243"/>
                <a:gd name="T11" fmla="*/ 0 h 357"/>
                <a:gd name="T12" fmla="*/ 2147483647 w 243"/>
                <a:gd name="T13" fmla="*/ 0 h 357"/>
                <a:gd name="T14" fmla="*/ 2147483647 w 243"/>
                <a:gd name="T15" fmla="*/ 2147483647 h 3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3"/>
                <a:gd name="T25" fmla="*/ 0 h 357"/>
                <a:gd name="T26" fmla="*/ 243 w 243"/>
                <a:gd name="T27" fmla="*/ 357 h 3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3" h="357">
                  <a:moveTo>
                    <a:pt x="99" y="167"/>
                  </a:moveTo>
                  <a:cubicBezTo>
                    <a:pt x="52" y="279"/>
                    <a:pt x="28" y="343"/>
                    <a:pt x="0" y="357"/>
                  </a:cubicBezTo>
                  <a:cubicBezTo>
                    <a:pt x="50" y="357"/>
                    <a:pt x="50" y="357"/>
                    <a:pt x="50" y="357"/>
                  </a:cubicBezTo>
                  <a:cubicBezTo>
                    <a:pt x="50" y="357"/>
                    <a:pt x="50" y="357"/>
                    <a:pt x="51" y="356"/>
                  </a:cubicBezTo>
                  <a:cubicBezTo>
                    <a:pt x="83" y="334"/>
                    <a:pt x="114" y="248"/>
                    <a:pt x="143" y="175"/>
                  </a:cubicBezTo>
                  <a:cubicBezTo>
                    <a:pt x="173" y="99"/>
                    <a:pt x="201" y="23"/>
                    <a:pt x="243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63" y="21"/>
                    <a:pt x="133" y="86"/>
                    <a:pt x="99" y="167"/>
                  </a:cubicBezTo>
                </a:path>
              </a:pathLst>
            </a:custGeom>
            <a:solidFill>
              <a:srgbClr val="99CCFF"/>
            </a:solidFill>
            <a:ln w="6350" cap="rnd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878" name="Freeform 2862"/>
            <p:cNvSpPr>
              <a:spLocks noChangeAspect="1"/>
            </p:cNvSpPr>
            <p:nvPr/>
          </p:nvSpPr>
          <p:spPr bwMode="auto">
            <a:xfrm>
              <a:off x="1106" y="1991"/>
              <a:ext cx="472" cy="692"/>
            </a:xfrm>
            <a:custGeom>
              <a:avLst/>
              <a:gdLst>
                <a:gd name="T0" fmla="*/ 2147483647 w 243"/>
                <a:gd name="T1" fmla="*/ 2147483647 h 356"/>
                <a:gd name="T2" fmla="*/ 0 w 243"/>
                <a:gd name="T3" fmla="*/ 2147483647 h 356"/>
                <a:gd name="T4" fmla="*/ 2147483647 w 243"/>
                <a:gd name="T5" fmla="*/ 2147483647 h 356"/>
                <a:gd name="T6" fmla="*/ 2147483647 w 243"/>
                <a:gd name="T7" fmla="*/ 2147483647 h 356"/>
                <a:gd name="T8" fmla="*/ 2147483647 w 243"/>
                <a:gd name="T9" fmla="*/ 2147483647 h 356"/>
                <a:gd name="T10" fmla="*/ 2147483647 w 243"/>
                <a:gd name="T11" fmla="*/ 0 h 356"/>
                <a:gd name="T12" fmla="*/ 2147483647 w 243"/>
                <a:gd name="T13" fmla="*/ 0 h 356"/>
                <a:gd name="T14" fmla="*/ 2147483647 w 243"/>
                <a:gd name="T15" fmla="*/ 2147483647 h 3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3"/>
                <a:gd name="T25" fmla="*/ 0 h 356"/>
                <a:gd name="T26" fmla="*/ 243 w 243"/>
                <a:gd name="T27" fmla="*/ 356 h 3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3" h="356">
                  <a:moveTo>
                    <a:pt x="98" y="167"/>
                  </a:moveTo>
                  <a:cubicBezTo>
                    <a:pt x="51" y="278"/>
                    <a:pt x="27" y="342"/>
                    <a:pt x="0" y="356"/>
                  </a:cubicBezTo>
                  <a:cubicBezTo>
                    <a:pt x="49" y="356"/>
                    <a:pt x="49" y="356"/>
                    <a:pt x="49" y="356"/>
                  </a:cubicBezTo>
                  <a:cubicBezTo>
                    <a:pt x="50" y="356"/>
                    <a:pt x="50" y="356"/>
                    <a:pt x="51" y="355"/>
                  </a:cubicBezTo>
                  <a:cubicBezTo>
                    <a:pt x="83" y="333"/>
                    <a:pt x="114" y="248"/>
                    <a:pt x="143" y="175"/>
                  </a:cubicBezTo>
                  <a:cubicBezTo>
                    <a:pt x="173" y="99"/>
                    <a:pt x="200" y="23"/>
                    <a:pt x="243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62" y="21"/>
                    <a:pt x="133" y="86"/>
                    <a:pt x="98" y="167"/>
                  </a:cubicBezTo>
                </a:path>
              </a:pathLst>
            </a:custGeom>
            <a:solidFill>
              <a:srgbClr val="FF99CC"/>
            </a:solidFill>
            <a:ln w="635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879" name="Freeform 2863"/>
            <p:cNvSpPr>
              <a:spLocks noChangeAspect="1"/>
            </p:cNvSpPr>
            <p:nvPr/>
          </p:nvSpPr>
          <p:spPr bwMode="auto">
            <a:xfrm>
              <a:off x="1306" y="1991"/>
              <a:ext cx="472" cy="692"/>
            </a:xfrm>
            <a:custGeom>
              <a:avLst/>
              <a:gdLst>
                <a:gd name="T0" fmla="*/ 2147483647 w 243"/>
                <a:gd name="T1" fmla="*/ 2147483647 h 356"/>
                <a:gd name="T2" fmla="*/ 0 w 243"/>
                <a:gd name="T3" fmla="*/ 2147483647 h 356"/>
                <a:gd name="T4" fmla="*/ 2147483647 w 243"/>
                <a:gd name="T5" fmla="*/ 2147483647 h 356"/>
                <a:gd name="T6" fmla="*/ 2147483647 w 243"/>
                <a:gd name="T7" fmla="*/ 2147483647 h 356"/>
                <a:gd name="T8" fmla="*/ 2147483647 w 243"/>
                <a:gd name="T9" fmla="*/ 2147483647 h 356"/>
                <a:gd name="T10" fmla="*/ 2147483647 w 243"/>
                <a:gd name="T11" fmla="*/ 0 h 356"/>
                <a:gd name="T12" fmla="*/ 2147483647 w 243"/>
                <a:gd name="T13" fmla="*/ 0 h 356"/>
                <a:gd name="T14" fmla="*/ 2147483647 w 243"/>
                <a:gd name="T15" fmla="*/ 2147483647 h 3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3"/>
                <a:gd name="T25" fmla="*/ 0 h 356"/>
                <a:gd name="T26" fmla="*/ 243 w 243"/>
                <a:gd name="T27" fmla="*/ 356 h 3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3" h="356">
                  <a:moveTo>
                    <a:pt x="99" y="167"/>
                  </a:moveTo>
                  <a:cubicBezTo>
                    <a:pt x="52" y="278"/>
                    <a:pt x="28" y="342"/>
                    <a:pt x="0" y="356"/>
                  </a:cubicBezTo>
                  <a:cubicBezTo>
                    <a:pt x="49" y="356"/>
                    <a:pt x="49" y="356"/>
                    <a:pt x="49" y="356"/>
                  </a:cubicBezTo>
                  <a:cubicBezTo>
                    <a:pt x="50" y="356"/>
                    <a:pt x="50" y="356"/>
                    <a:pt x="51" y="355"/>
                  </a:cubicBezTo>
                  <a:cubicBezTo>
                    <a:pt x="83" y="333"/>
                    <a:pt x="114" y="248"/>
                    <a:pt x="143" y="175"/>
                  </a:cubicBezTo>
                  <a:cubicBezTo>
                    <a:pt x="173" y="99"/>
                    <a:pt x="201" y="23"/>
                    <a:pt x="243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63" y="21"/>
                    <a:pt x="133" y="86"/>
                    <a:pt x="99" y="167"/>
                  </a:cubicBezTo>
                </a:path>
              </a:pathLst>
            </a:custGeom>
            <a:solidFill>
              <a:srgbClr val="99CCFF"/>
            </a:solidFill>
            <a:ln w="6350" cap="rnd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880" name="Freeform 2864"/>
            <p:cNvSpPr>
              <a:spLocks noChangeAspect="1"/>
            </p:cNvSpPr>
            <p:nvPr/>
          </p:nvSpPr>
          <p:spPr bwMode="auto">
            <a:xfrm>
              <a:off x="2201" y="1991"/>
              <a:ext cx="468" cy="692"/>
            </a:xfrm>
            <a:custGeom>
              <a:avLst/>
              <a:gdLst>
                <a:gd name="T0" fmla="*/ 2147483647 w 241"/>
                <a:gd name="T1" fmla="*/ 2147483647 h 356"/>
                <a:gd name="T2" fmla="*/ 2147483647 w 241"/>
                <a:gd name="T3" fmla="*/ 2147483647 h 356"/>
                <a:gd name="T4" fmla="*/ 2147483647 w 241"/>
                <a:gd name="T5" fmla="*/ 2147483647 h 356"/>
                <a:gd name="T6" fmla="*/ 2147483647 w 241"/>
                <a:gd name="T7" fmla="*/ 2147483647 h 356"/>
                <a:gd name="T8" fmla="*/ 2147483647 w 241"/>
                <a:gd name="T9" fmla="*/ 0 h 356"/>
                <a:gd name="T10" fmla="*/ 0 w 241"/>
                <a:gd name="T11" fmla="*/ 0 h 356"/>
                <a:gd name="T12" fmla="*/ 2147483647 w 241"/>
                <a:gd name="T13" fmla="*/ 2147483647 h 3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1"/>
                <a:gd name="T22" fmla="*/ 0 h 356"/>
                <a:gd name="T23" fmla="*/ 241 w 241"/>
                <a:gd name="T24" fmla="*/ 356 h 3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1" h="356">
                  <a:moveTo>
                    <a:pt x="101" y="195"/>
                  </a:moveTo>
                  <a:cubicBezTo>
                    <a:pt x="133" y="273"/>
                    <a:pt x="162" y="344"/>
                    <a:pt x="188" y="356"/>
                  </a:cubicBezTo>
                  <a:cubicBezTo>
                    <a:pt x="241" y="356"/>
                    <a:pt x="241" y="356"/>
                    <a:pt x="241" y="356"/>
                  </a:cubicBezTo>
                  <a:cubicBezTo>
                    <a:pt x="211" y="339"/>
                    <a:pt x="174" y="254"/>
                    <a:pt x="140" y="170"/>
                  </a:cubicBezTo>
                  <a:cubicBezTo>
                    <a:pt x="110" y="97"/>
                    <a:pt x="82" y="22"/>
                    <a:pt x="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" y="24"/>
                    <a:pt x="67" y="110"/>
                    <a:pt x="101" y="195"/>
                  </a:cubicBezTo>
                </a:path>
              </a:pathLst>
            </a:custGeom>
            <a:solidFill>
              <a:srgbClr val="FF99CC"/>
            </a:solidFill>
            <a:ln w="635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881" name="Freeform 2865"/>
            <p:cNvSpPr>
              <a:spLocks noChangeAspect="1"/>
            </p:cNvSpPr>
            <p:nvPr/>
          </p:nvSpPr>
          <p:spPr bwMode="auto">
            <a:xfrm>
              <a:off x="1467" y="1990"/>
              <a:ext cx="470" cy="693"/>
            </a:xfrm>
            <a:custGeom>
              <a:avLst/>
              <a:gdLst>
                <a:gd name="T0" fmla="*/ 2147483647 w 242"/>
                <a:gd name="T1" fmla="*/ 2147483647 h 357"/>
                <a:gd name="T2" fmla="*/ 2147483647 w 242"/>
                <a:gd name="T3" fmla="*/ 2147483647 h 357"/>
                <a:gd name="T4" fmla="*/ 2147483647 w 242"/>
                <a:gd name="T5" fmla="*/ 2147483647 h 357"/>
                <a:gd name="T6" fmla="*/ 2147483647 w 242"/>
                <a:gd name="T7" fmla="*/ 2147483647 h 357"/>
                <a:gd name="T8" fmla="*/ 2147483647 w 242"/>
                <a:gd name="T9" fmla="*/ 0 h 357"/>
                <a:gd name="T10" fmla="*/ 0 w 242"/>
                <a:gd name="T11" fmla="*/ 0 h 357"/>
                <a:gd name="T12" fmla="*/ 2147483647 w 242"/>
                <a:gd name="T13" fmla="*/ 2147483647 h 3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2"/>
                <a:gd name="T22" fmla="*/ 0 h 357"/>
                <a:gd name="T23" fmla="*/ 242 w 242"/>
                <a:gd name="T24" fmla="*/ 357 h 3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2" h="357">
                  <a:moveTo>
                    <a:pt x="102" y="196"/>
                  </a:moveTo>
                  <a:cubicBezTo>
                    <a:pt x="134" y="273"/>
                    <a:pt x="162" y="345"/>
                    <a:pt x="189" y="357"/>
                  </a:cubicBezTo>
                  <a:cubicBezTo>
                    <a:pt x="242" y="357"/>
                    <a:pt x="242" y="357"/>
                    <a:pt x="242" y="357"/>
                  </a:cubicBezTo>
                  <a:cubicBezTo>
                    <a:pt x="211" y="339"/>
                    <a:pt x="175" y="254"/>
                    <a:pt x="141" y="171"/>
                  </a:cubicBezTo>
                  <a:cubicBezTo>
                    <a:pt x="111" y="97"/>
                    <a:pt x="82" y="22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" y="25"/>
                    <a:pt x="67" y="110"/>
                    <a:pt x="102" y="196"/>
                  </a:cubicBezTo>
                </a:path>
              </a:pathLst>
            </a:custGeom>
            <a:solidFill>
              <a:srgbClr val="FF99CC"/>
            </a:solidFill>
            <a:ln w="635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882" name="Freeform 2866"/>
            <p:cNvSpPr>
              <a:spLocks noChangeAspect="1"/>
            </p:cNvSpPr>
            <p:nvPr/>
          </p:nvSpPr>
          <p:spPr bwMode="auto">
            <a:xfrm>
              <a:off x="576" y="1991"/>
              <a:ext cx="472" cy="692"/>
            </a:xfrm>
            <a:custGeom>
              <a:avLst/>
              <a:gdLst>
                <a:gd name="T0" fmla="*/ 2147483647 w 243"/>
                <a:gd name="T1" fmla="*/ 2147483647 h 356"/>
                <a:gd name="T2" fmla="*/ 0 w 243"/>
                <a:gd name="T3" fmla="*/ 2147483647 h 356"/>
                <a:gd name="T4" fmla="*/ 2147483647 w 243"/>
                <a:gd name="T5" fmla="*/ 2147483647 h 356"/>
                <a:gd name="T6" fmla="*/ 2147483647 w 243"/>
                <a:gd name="T7" fmla="*/ 2147483647 h 356"/>
                <a:gd name="T8" fmla="*/ 2147483647 w 243"/>
                <a:gd name="T9" fmla="*/ 2147483647 h 356"/>
                <a:gd name="T10" fmla="*/ 2147483647 w 243"/>
                <a:gd name="T11" fmla="*/ 0 h 356"/>
                <a:gd name="T12" fmla="*/ 2147483647 w 243"/>
                <a:gd name="T13" fmla="*/ 0 h 356"/>
                <a:gd name="T14" fmla="*/ 2147483647 w 243"/>
                <a:gd name="T15" fmla="*/ 2147483647 h 3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3"/>
                <a:gd name="T25" fmla="*/ 0 h 356"/>
                <a:gd name="T26" fmla="*/ 243 w 243"/>
                <a:gd name="T27" fmla="*/ 356 h 3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3" h="356">
                  <a:moveTo>
                    <a:pt x="98" y="167"/>
                  </a:moveTo>
                  <a:cubicBezTo>
                    <a:pt x="52" y="278"/>
                    <a:pt x="28" y="342"/>
                    <a:pt x="0" y="356"/>
                  </a:cubicBezTo>
                  <a:cubicBezTo>
                    <a:pt x="49" y="356"/>
                    <a:pt x="49" y="356"/>
                    <a:pt x="49" y="356"/>
                  </a:cubicBezTo>
                  <a:cubicBezTo>
                    <a:pt x="50" y="356"/>
                    <a:pt x="50" y="356"/>
                    <a:pt x="51" y="355"/>
                  </a:cubicBezTo>
                  <a:cubicBezTo>
                    <a:pt x="83" y="333"/>
                    <a:pt x="114" y="248"/>
                    <a:pt x="143" y="175"/>
                  </a:cubicBezTo>
                  <a:cubicBezTo>
                    <a:pt x="173" y="99"/>
                    <a:pt x="201" y="23"/>
                    <a:pt x="243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63" y="21"/>
                    <a:pt x="133" y="86"/>
                    <a:pt x="98" y="167"/>
                  </a:cubicBezTo>
                </a:path>
              </a:pathLst>
            </a:custGeom>
            <a:solidFill>
              <a:srgbClr val="99CCFF"/>
            </a:solidFill>
            <a:ln w="6350" cap="rnd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883" name="Freeform 2867"/>
            <p:cNvSpPr>
              <a:spLocks noChangeAspect="1"/>
            </p:cNvSpPr>
            <p:nvPr/>
          </p:nvSpPr>
          <p:spPr bwMode="auto">
            <a:xfrm>
              <a:off x="730" y="1991"/>
              <a:ext cx="467" cy="692"/>
            </a:xfrm>
            <a:custGeom>
              <a:avLst/>
              <a:gdLst>
                <a:gd name="T0" fmla="*/ 2147483647 w 241"/>
                <a:gd name="T1" fmla="*/ 2147483647 h 356"/>
                <a:gd name="T2" fmla="*/ 2147483647 w 241"/>
                <a:gd name="T3" fmla="*/ 2147483647 h 356"/>
                <a:gd name="T4" fmla="*/ 2147483647 w 241"/>
                <a:gd name="T5" fmla="*/ 2147483647 h 356"/>
                <a:gd name="T6" fmla="*/ 2147483647 w 241"/>
                <a:gd name="T7" fmla="*/ 2147483647 h 356"/>
                <a:gd name="T8" fmla="*/ 2147483647 w 241"/>
                <a:gd name="T9" fmla="*/ 0 h 356"/>
                <a:gd name="T10" fmla="*/ 0 w 241"/>
                <a:gd name="T11" fmla="*/ 0 h 356"/>
                <a:gd name="T12" fmla="*/ 2147483647 w 241"/>
                <a:gd name="T13" fmla="*/ 2147483647 h 3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1"/>
                <a:gd name="T22" fmla="*/ 0 h 356"/>
                <a:gd name="T23" fmla="*/ 241 w 241"/>
                <a:gd name="T24" fmla="*/ 356 h 3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1" h="356">
                  <a:moveTo>
                    <a:pt x="101" y="195"/>
                  </a:moveTo>
                  <a:cubicBezTo>
                    <a:pt x="133" y="273"/>
                    <a:pt x="162" y="344"/>
                    <a:pt x="189" y="356"/>
                  </a:cubicBezTo>
                  <a:cubicBezTo>
                    <a:pt x="241" y="356"/>
                    <a:pt x="241" y="356"/>
                    <a:pt x="241" y="356"/>
                  </a:cubicBezTo>
                  <a:cubicBezTo>
                    <a:pt x="211" y="339"/>
                    <a:pt x="174" y="254"/>
                    <a:pt x="140" y="170"/>
                  </a:cubicBezTo>
                  <a:cubicBezTo>
                    <a:pt x="110" y="97"/>
                    <a:pt x="82" y="22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" y="24"/>
                    <a:pt x="67" y="110"/>
                    <a:pt x="101" y="195"/>
                  </a:cubicBezTo>
                </a:path>
              </a:pathLst>
            </a:custGeom>
            <a:solidFill>
              <a:srgbClr val="FF99CC"/>
            </a:solidFill>
            <a:ln w="6350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884" name="Freeform 2868"/>
            <p:cNvSpPr>
              <a:spLocks noChangeAspect="1"/>
            </p:cNvSpPr>
            <p:nvPr/>
          </p:nvSpPr>
          <p:spPr bwMode="auto">
            <a:xfrm>
              <a:off x="932" y="1991"/>
              <a:ext cx="469" cy="692"/>
            </a:xfrm>
            <a:custGeom>
              <a:avLst/>
              <a:gdLst>
                <a:gd name="T0" fmla="*/ 2147483647 w 242"/>
                <a:gd name="T1" fmla="*/ 2147483647 h 356"/>
                <a:gd name="T2" fmla="*/ 2147483647 w 242"/>
                <a:gd name="T3" fmla="*/ 2147483647 h 356"/>
                <a:gd name="T4" fmla="*/ 2147483647 w 242"/>
                <a:gd name="T5" fmla="*/ 2147483647 h 356"/>
                <a:gd name="T6" fmla="*/ 2147483647 w 242"/>
                <a:gd name="T7" fmla="*/ 2147483647 h 356"/>
                <a:gd name="T8" fmla="*/ 2147483647 w 242"/>
                <a:gd name="T9" fmla="*/ 0 h 356"/>
                <a:gd name="T10" fmla="*/ 0 w 242"/>
                <a:gd name="T11" fmla="*/ 0 h 356"/>
                <a:gd name="T12" fmla="*/ 2147483647 w 242"/>
                <a:gd name="T13" fmla="*/ 2147483647 h 3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2"/>
                <a:gd name="T22" fmla="*/ 0 h 356"/>
                <a:gd name="T23" fmla="*/ 242 w 242"/>
                <a:gd name="T24" fmla="*/ 356 h 3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2" h="356">
                  <a:moveTo>
                    <a:pt x="101" y="195"/>
                  </a:moveTo>
                  <a:cubicBezTo>
                    <a:pt x="134" y="273"/>
                    <a:pt x="162" y="344"/>
                    <a:pt x="189" y="356"/>
                  </a:cubicBezTo>
                  <a:cubicBezTo>
                    <a:pt x="242" y="356"/>
                    <a:pt x="242" y="356"/>
                    <a:pt x="242" y="356"/>
                  </a:cubicBezTo>
                  <a:cubicBezTo>
                    <a:pt x="211" y="339"/>
                    <a:pt x="175" y="254"/>
                    <a:pt x="140" y="170"/>
                  </a:cubicBezTo>
                  <a:cubicBezTo>
                    <a:pt x="110" y="97"/>
                    <a:pt x="82" y="22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" y="24"/>
                    <a:pt x="67" y="110"/>
                    <a:pt x="101" y="195"/>
                  </a:cubicBezTo>
                </a:path>
              </a:pathLst>
            </a:custGeom>
            <a:solidFill>
              <a:srgbClr val="99CCFF"/>
            </a:solidFill>
            <a:ln w="6350" cap="rnd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885" name="Freeform 2869"/>
            <p:cNvSpPr>
              <a:spLocks noChangeAspect="1"/>
            </p:cNvSpPr>
            <p:nvPr/>
          </p:nvSpPr>
          <p:spPr bwMode="auto">
            <a:xfrm>
              <a:off x="1672" y="1990"/>
              <a:ext cx="467" cy="693"/>
            </a:xfrm>
            <a:custGeom>
              <a:avLst/>
              <a:gdLst>
                <a:gd name="T0" fmla="*/ 2147483647 w 241"/>
                <a:gd name="T1" fmla="*/ 2147483647 h 357"/>
                <a:gd name="T2" fmla="*/ 2147483647 w 241"/>
                <a:gd name="T3" fmla="*/ 2147483647 h 357"/>
                <a:gd name="T4" fmla="*/ 2147483647 w 241"/>
                <a:gd name="T5" fmla="*/ 2147483647 h 357"/>
                <a:gd name="T6" fmla="*/ 2147483647 w 241"/>
                <a:gd name="T7" fmla="*/ 2147483647 h 357"/>
                <a:gd name="T8" fmla="*/ 2147483647 w 241"/>
                <a:gd name="T9" fmla="*/ 0 h 357"/>
                <a:gd name="T10" fmla="*/ 0 w 241"/>
                <a:gd name="T11" fmla="*/ 0 h 357"/>
                <a:gd name="T12" fmla="*/ 2147483647 w 241"/>
                <a:gd name="T13" fmla="*/ 2147483647 h 3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1"/>
                <a:gd name="T22" fmla="*/ 0 h 357"/>
                <a:gd name="T23" fmla="*/ 241 w 241"/>
                <a:gd name="T24" fmla="*/ 357 h 3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1" h="357">
                  <a:moveTo>
                    <a:pt x="101" y="196"/>
                  </a:moveTo>
                  <a:cubicBezTo>
                    <a:pt x="133" y="273"/>
                    <a:pt x="161" y="345"/>
                    <a:pt x="188" y="357"/>
                  </a:cubicBezTo>
                  <a:cubicBezTo>
                    <a:pt x="241" y="357"/>
                    <a:pt x="241" y="357"/>
                    <a:pt x="241" y="357"/>
                  </a:cubicBezTo>
                  <a:cubicBezTo>
                    <a:pt x="210" y="339"/>
                    <a:pt x="174" y="254"/>
                    <a:pt x="140" y="171"/>
                  </a:cubicBezTo>
                  <a:cubicBezTo>
                    <a:pt x="110" y="97"/>
                    <a:pt x="82" y="22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" y="25"/>
                    <a:pt x="67" y="110"/>
                    <a:pt x="101" y="196"/>
                  </a:cubicBezTo>
                </a:path>
              </a:pathLst>
            </a:custGeom>
            <a:solidFill>
              <a:srgbClr val="99CCFF"/>
            </a:solidFill>
            <a:ln w="6350" cap="rnd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886" name="Freeform 2870"/>
            <p:cNvSpPr>
              <a:spLocks noChangeAspect="1"/>
            </p:cNvSpPr>
            <p:nvPr/>
          </p:nvSpPr>
          <p:spPr bwMode="auto">
            <a:xfrm>
              <a:off x="2405" y="1991"/>
              <a:ext cx="689" cy="1191"/>
            </a:xfrm>
            <a:custGeom>
              <a:avLst/>
              <a:gdLst>
                <a:gd name="T0" fmla="*/ 2147483647 w 355"/>
                <a:gd name="T1" fmla="*/ 2147483647 h 613"/>
                <a:gd name="T2" fmla="*/ 2147483647 w 355"/>
                <a:gd name="T3" fmla="*/ 2147483647 h 613"/>
                <a:gd name="T4" fmla="*/ 2147483647 w 355"/>
                <a:gd name="T5" fmla="*/ 2147483647 h 613"/>
                <a:gd name="T6" fmla="*/ 2147483647 w 355"/>
                <a:gd name="T7" fmla="*/ 2147483647 h 613"/>
                <a:gd name="T8" fmla="*/ 2147483647 w 355"/>
                <a:gd name="T9" fmla="*/ 0 h 613"/>
                <a:gd name="T10" fmla="*/ 0 w 355"/>
                <a:gd name="T11" fmla="*/ 0 h 613"/>
                <a:gd name="T12" fmla="*/ 2147483647 w 355"/>
                <a:gd name="T13" fmla="*/ 2147483647 h 6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5"/>
                <a:gd name="T22" fmla="*/ 0 h 613"/>
                <a:gd name="T23" fmla="*/ 355 w 355"/>
                <a:gd name="T24" fmla="*/ 613 h 6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5" h="613">
                  <a:moveTo>
                    <a:pt x="101" y="195"/>
                  </a:moveTo>
                  <a:cubicBezTo>
                    <a:pt x="133" y="273"/>
                    <a:pt x="241" y="592"/>
                    <a:pt x="303" y="613"/>
                  </a:cubicBezTo>
                  <a:cubicBezTo>
                    <a:pt x="324" y="612"/>
                    <a:pt x="355" y="613"/>
                    <a:pt x="355" y="613"/>
                  </a:cubicBezTo>
                  <a:cubicBezTo>
                    <a:pt x="278" y="565"/>
                    <a:pt x="174" y="254"/>
                    <a:pt x="139" y="170"/>
                  </a:cubicBezTo>
                  <a:cubicBezTo>
                    <a:pt x="110" y="97"/>
                    <a:pt x="82" y="22"/>
                    <a:pt x="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" y="24"/>
                    <a:pt x="67" y="110"/>
                    <a:pt x="101" y="195"/>
                  </a:cubicBezTo>
                </a:path>
              </a:pathLst>
            </a:custGeom>
            <a:solidFill>
              <a:srgbClr val="99CCFF"/>
            </a:solidFill>
            <a:ln w="6350" cap="rnd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887" name="Freeform 2871"/>
            <p:cNvSpPr>
              <a:spLocks noChangeAspect="1"/>
            </p:cNvSpPr>
            <p:nvPr/>
          </p:nvSpPr>
          <p:spPr bwMode="auto">
            <a:xfrm>
              <a:off x="2956" y="1490"/>
              <a:ext cx="470" cy="694"/>
            </a:xfrm>
            <a:custGeom>
              <a:avLst/>
              <a:gdLst>
                <a:gd name="T0" fmla="*/ 2147483647 w 242"/>
                <a:gd name="T1" fmla="*/ 2147483647 h 357"/>
                <a:gd name="T2" fmla="*/ 2147483647 w 242"/>
                <a:gd name="T3" fmla="*/ 2147483647 h 357"/>
                <a:gd name="T4" fmla="*/ 2147483647 w 242"/>
                <a:gd name="T5" fmla="*/ 2147483647 h 357"/>
                <a:gd name="T6" fmla="*/ 2147483647 w 242"/>
                <a:gd name="T7" fmla="*/ 2147483647 h 357"/>
                <a:gd name="T8" fmla="*/ 2147483647 w 242"/>
                <a:gd name="T9" fmla="*/ 0 h 357"/>
                <a:gd name="T10" fmla="*/ 0 w 242"/>
                <a:gd name="T11" fmla="*/ 0 h 357"/>
                <a:gd name="T12" fmla="*/ 2147483647 w 242"/>
                <a:gd name="T13" fmla="*/ 2147483647 h 3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2"/>
                <a:gd name="T22" fmla="*/ 0 h 357"/>
                <a:gd name="T23" fmla="*/ 242 w 242"/>
                <a:gd name="T24" fmla="*/ 357 h 3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2" h="357">
                  <a:moveTo>
                    <a:pt x="102" y="196"/>
                  </a:moveTo>
                  <a:cubicBezTo>
                    <a:pt x="134" y="273"/>
                    <a:pt x="162" y="345"/>
                    <a:pt x="189" y="357"/>
                  </a:cubicBezTo>
                  <a:cubicBezTo>
                    <a:pt x="242" y="357"/>
                    <a:pt x="242" y="357"/>
                    <a:pt x="242" y="357"/>
                  </a:cubicBezTo>
                  <a:cubicBezTo>
                    <a:pt x="211" y="339"/>
                    <a:pt x="175" y="254"/>
                    <a:pt x="140" y="171"/>
                  </a:cubicBezTo>
                  <a:cubicBezTo>
                    <a:pt x="111" y="97"/>
                    <a:pt x="82" y="23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" y="25"/>
                    <a:pt x="67" y="110"/>
                    <a:pt x="102" y="196"/>
                  </a:cubicBezTo>
                </a:path>
              </a:pathLst>
            </a:custGeom>
            <a:solidFill>
              <a:srgbClr val="99CCFF"/>
            </a:solidFill>
            <a:ln w="6350" cap="rnd">
              <a:solidFill>
                <a:srgbClr val="3366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</p:grpSp>
      <p:pic>
        <p:nvPicPr>
          <p:cNvPr id="19467" name="Picture 4" descr="Mineralized-b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3" y="4475163"/>
            <a:ext cx="609600" cy="12049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68" name="Group 1"/>
          <p:cNvGrpSpPr>
            <a:grpSpLocks/>
          </p:cNvGrpSpPr>
          <p:nvPr/>
        </p:nvGrpSpPr>
        <p:grpSpPr bwMode="auto">
          <a:xfrm>
            <a:off x="3808413" y="1189038"/>
            <a:ext cx="568325" cy="511175"/>
            <a:chOff x="3890702" y="2864299"/>
            <a:chExt cx="1614767" cy="1686678"/>
          </a:xfrm>
        </p:grpSpPr>
        <p:grpSp>
          <p:nvGrpSpPr>
            <p:cNvPr id="19851" name="Group 2916"/>
            <p:cNvGrpSpPr>
              <a:grpSpLocks noChangeAspect="1"/>
            </p:cNvGrpSpPr>
            <p:nvPr/>
          </p:nvGrpSpPr>
          <p:grpSpPr bwMode="auto">
            <a:xfrm>
              <a:off x="3890702" y="2864299"/>
              <a:ext cx="1614767" cy="1686678"/>
              <a:chOff x="1868" y="1382"/>
              <a:chExt cx="1706" cy="1784"/>
            </a:xfrm>
          </p:grpSpPr>
          <p:sp>
            <p:nvSpPr>
              <p:cNvPr id="17808" name="Freeform 2917"/>
              <p:cNvSpPr>
                <a:spLocks noChangeAspect="1"/>
              </p:cNvSpPr>
              <p:nvPr/>
            </p:nvSpPr>
            <p:spPr bwMode="auto">
              <a:xfrm>
                <a:off x="1868" y="1382"/>
                <a:ext cx="1706" cy="1784"/>
              </a:xfrm>
              <a:custGeom>
                <a:avLst/>
                <a:gdLst>
                  <a:gd name="T0" fmla="*/ 0 w 11467"/>
                  <a:gd name="T1" fmla="*/ 0 h 11984"/>
                  <a:gd name="T2" fmla="*/ 0 w 11467"/>
                  <a:gd name="T3" fmla="*/ 0 h 11984"/>
                  <a:gd name="T4" fmla="*/ 0 w 11467"/>
                  <a:gd name="T5" fmla="*/ 0 h 11984"/>
                  <a:gd name="T6" fmla="*/ 0 w 11467"/>
                  <a:gd name="T7" fmla="*/ 0 h 11984"/>
                  <a:gd name="T8" fmla="*/ 0 w 11467"/>
                  <a:gd name="T9" fmla="*/ 0 h 11984"/>
                  <a:gd name="T10" fmla="*/ 0 w 11467"/>
                  <a:gd name="T11" fmla="*/ 0 h 11984"/>
                  <a:gd name="T12" fmla="*/ 0 w 11467"/>
                  <a:gd name="T13" fmla="*/ 0 h 11984"/>
                  <a:gd name="T14" fmla="*/ 0 w 11467"/>
                  <a:gd name="T15" fmla="*/ 0 h 11984"/>
                  <a:gd name="T16" fmla="*/ 0 w 11467"/>
                  <a:gd name="T17" fmla="*/ 0 h 11984"/>
                  <a:gd name="T18" fmla="*/ 0 w 11467"/>
                  <a:gd name="T19" fmla="*/ 0 h 11984"/>
                  <a:gd name="T20" fmla="*/ 0 w 11467"/>
                  <a:gd name="T21" fmla="*/ 0 h 11984"/>
                  <a:gd name="T22" fmla="*/ 0 w 11467"/>
                  <a:gd name="T23" fmla="*/ 0 h 11984"/>
                  <a:gd name="T24" fmla="*/ 0 w 11467"/>
                  <a:gd name="T25" fmla="*/ 0 h 119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467"/>
                  <a:gd name="T40" fmla="*/ 0 h 11984"/>
                  <a:gd name="T41" fmla="*/ 11467 w 11467"/>
                  <a:gd name="T42" fmla="*/ 11984 h 1198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467" h="11984">
                    <a:moveTo>
                      <a:pt x="11467" y="5992"/>
                    </a:moveTo>
                    <a:cubicBezTo>
                      <a:pt x="11467" y="7533"/>
                      <a:pt x="11180" y="8389"/>
                      <a:pt x="10664" y="8845"/>
                    </a:cubicBezTo>
                    <a:cubicBezTo>
                      <a:pt x="10206" y="9930"/>
                      <a:pt x="9460" y="8959"/>
                      <a:pt x="8600" y="10900"/>
                    </a:cubicBezTo>
                    <a:cubicBezTo>
                      <a:pt x="7798" y="11984"/>
                      <a:pt x="6766" y="11641"/>
                      <a:pt x="5734" y="11698"/>
                    </a:cubicBezTo>
                    <a:cubicBezTo>
                      <a:pt x="4702" y="11756"/>
                      <a:pt x="3670" y="10215"/>
                      <a:pt x="2867" y="10900"/>
                    </a:cubicBezTo>
                    <a:cubicBezTo>
                      <a:pt x="2007" y="10785"/>
                      <a:pt x="1262" y="10614"/>
                      <a:pt x="803" y="8845"/>
                    </a:cubicBezTo>
                    <a:cubicBezTo>
                      <a:pt x="287" y="7305"/>
                      <a:pt x="0" y="8218"/>
                      <a:pt x="0" y="5992"/>
                    </a:cubicBezTo>
                    <a:cubicBezTo>
                      <a:pt x="0" y="3424"/>
                      <a:pt x="287" y="4623"/>
                      <a:pt x="803" y="3082"/>
                    </a:cubicBezTo>
                    <a:cubicBezTo>
                      <a:pt x="1262" y="2911"/>
                      <a:pt x="2007" y="1712"/>
                      <a:pt x="2867" y="1028"/>
                    </a:cubicBezTo>
                    <a:cubicBezTo>
                      <a:pt x="3670" y="514"/>
                      <a:pt x="4702" y="799"/>
                      <a:pt x="5734" y="286"/>
                    </a:cubicBezTo>
                    <a:cubicBezTo>
                      <a:pt x="6766" y="400"/>
                      <a:pt x="7798" y="0"/>
                      <a:pt x="8600" y="1028"/>
                    </a:cubicBezTo>
                    <a:cubicBezTo>
                      <a:pt x="9460" y="2226"/>
                      <a:pt x="10206" y="2283"/>
                      <a:pt x="10664" y="3082"/>
                    </a:cubicBezTo>
                    <a:cubicBezTo>
                      <a:pt x="11180" y="4109"/>
                      <a:pt x="11467" y="5821"/>
                      <a:pt x="11467" y="5992"/>
                    </a:cubicBezTo>
                  </a:path>
                </a:pathLst>
              </a:custGeom>
              <a:solidFill>
                <a:srgbClr val="FFF5EE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>
                  <a:latin typeface="+mn-lt"/>
                </a:endParaRPr>
              </a:p>
            </p:txBody>
          </p:sp>
          <p:sp>
            <p:nvSpPr>
              <p:cNvPr id="17809" name="Oval 2918"/>
              <p:cNvSpPr>
                <a:spLocks noChangeAspect="1" noChangeArrowheads="1"/>
              </p:cNvSpPr>
              <p:nvPr/>
            </p:nvSpPr>
            <p:spPr bwMode="auto">
              <a:xfrm>
                <a:off x="2292" y="1858"/>
                <a:ext cx="315" cy="288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nb-NO" altLang="nb-NO" sz="1400"/>
              </a:p>
            </p:txBody>
          </p:sp>
        </p:grpSp>
        <p:sp>
          <p:nvSpPr>
            <p:cNvPr id="17804" name="Oval 2919"/>
            <p:cNvSpPr>
              <a:spLocks noChangeAspect="1" noChangeArrowheads="1"/>
            </p:cNvSpPr>
            <p:nvPr/>
          </p:nvSpPr>
          <p:spPr bwMode="auto">
            <a:xfrm>
              <a:off x="4125249" y="3629066"/>
              <a:ext cx="261610" cy="240954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nb-NO" altLang="nb-NO" sz="1400"/>
            </a:p>
          </p:txBody>
        </p:sp>
        <p:sp>
          <p:nvSpPr>
            <p:cNvPr id="17805" name="Oval 2920"/>
            <p:cNvSpPr>
              <a:spLocks noChangeAspect="1" noChangeArrowheads="1"/>
            </p:cNvSpPr>
            <p:nvPr/>
          </p:nvSpPr>
          <p:spPr bwMode="auto">
            <a:xfrm rot="634258">
              <a:off x="4495112" y="3733829"/>
              <a:ext cx="311225" cy="28809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nb-NO" altLang="nb-NO" sz="1400"/>
            </a:p>
          </p:txBody>
        </p:sp>
        <p:sp>
          <p:nvSpPr>
            <p:cNvPr id="17806" name="Oval 2921"/>
            <p:cNvSpPr>
              <a:spLocks noChangeAspect="1" noChangeArrowheads="1"/>
            </p:cNvSpPr>
            <p:nvPr/>
          </p:nvSpPr>
          <p:spPr bwMode="auto">
            <a:xfrm>
              <a:off x="4765743" y="3466682"/>
              <a:ext cx="315737" cy="293335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nb-NO" altLang="nb-NO" sz="1400"/>
            </a:p>
          </p:txBody>
        </p:sp>
        <p:sp>
          <p:nvSpPr>
            <p:cNvPr id="17807" name="Oval 2922"/>
            <p:cNvSpPr>
              <a:spLocks noChangeAspect="1" noChangeArrowheads="1"/>
            </p:cNvSpPr>
            <p:nvPr/>
          </p:nvSpPr>
          <p:spPr bwMode="auto">
            <a:xfrm>
              <a:off x="4531196" y="3257157"/>
              <a:ext cx="248077" cy="230478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nb-NO" altLang="nb-NO" sz="1400"/>
            </a:p>
          </p:txBody>
        </p:sp>
      </p:grpSp>
      <p:grpSp>
        <p:nvGrpSpPr>
          <p:cNvPr id="19469" name="Group 2976"/>
          <p:cNvGrpSpPr>
            <a:grpSpLocks noChangeAspect="1"/>
          </p:cNvGrpSpPr>
          <p:nvPr/>
        </p:nvGrpSpPr>
        <p:grpSpPr bwMode="auto">
          <a:xfrm rot="2261678">
            <a:off x="7564438" y="1743075"/>
            <a:ext cx="698500" cy="2057400"/>
            <a:chOff x="2520" y="1010"/>
            <a:chExt cx="720" cy="2300"/>
          </a:xfrm>
        </p:grpSpPr>
        <p:sp>
          <p:nvSpPr>
            <p:cNvPr id="17790" name="Freeform 2977"/>
            <p:cNvSpPr>
              <a:spLocks noChangeAspect="1"/>
            </p:cNvSpPr>
            <p:nvPr/>
          </p:nvSpPr>
          <p:spPr bwMode="auto">
            <a:xfrm>
              <a:off x="2520" y="1010"/>
              <a:ext cx="720" cy="2300"/>
            </a:xfrm>
            <a:custGeom>
              <a:avLst/>
              <a:gdLst>
                <a:gd name="T0" fmla="*/ 0 w 394"/>
                <a:gd name="T1" fmla="*/ 0 h 1259"/>
                <a:gd name="T2" fmla="*/ 0 w 394"/>
                <a:gd name="T3" fmla="*/ 2950 h 1259"/>
                <a:gd name="T4" fmla="*/ 258 w 394"/>
                <a:gd name="T5" fmla="*/ 3798 h 1259"/>
                <a:gd name="T6" fmla="*/ 230 w 394"/>
                <a:gd name="T7" fmla="*/ 5767 h 1259"/>
                <a:gd name="T8" fmla="*/ 300 w 394"/>
                <a:gd name="T9" fmla="*/ 7108 h 1259"/>
                <a:gd name="T10" fmla="*/ 415 w 394"/>
                <a:gd name="T11" fmla="*/ 8120 h 1259"/>
                <a:gd name="T12" fmla="*/ 201 w 394"/>
                <a:gd name="T13" fmla="*/ 9622 h 1259"/>
                <a:gd name="T14" fmla="*/ 146 w 394"/>
                <a:gd name="T15" fmla="*/ 11681 h 1259"/>
                <a:gd name="T16" fmla="*/ 554 w 394"/>
                <a:gd name="T17" fmla="*/ 13279 h 1259"/>
                <a:gd name="T18" fmla="*/ 514 w 394"/>
                <a:gd name="T19" fmla="*/ 14023 h 1259"/>
                <a:gd name="T20" fmla="*/ 3209 w 394"/>
                <a:gd name="T21" fmla="*/ 14023 h 1259"/>
                <a:gd name="T22" fmla="*/ 3125 w 394"/>
                <a:gd name="T23" fmla="*/ 13219 h 1259"/>
                <a:gd name="T24" fmla="*/ 2885 w 394"/>
                <a:gd name="T25" fmla="*/ 12242 h 1259"/>
                <a:gd name="T26" fmla="*/ 2979 w 394"/>
                <a:gd name="T27" fmla="*/ 11460 h 1259"/>
                <a:gd name="T28" fmla="*/ 3002 w 394"/>
                <a:gd name="T29" fmla="*/ 10780 h 1259"/>
                <a:gd name="T30" fmla="*/ 3326 w 394"/>
                <a:gd name="T31" fmla="*/ 9622 h 1259"/>
                <a:gd name="T32" fmla="*/ 4093 w 394"/>
                <a:gd name="T33" fmla="*/ 6414 h 1259"/>
                <a:gd name="T34" fmla="*/ 4382 w 394"/>
                <a:gd name="T35" fmla="*/ 3184 h 1259"/>
                <a:gd name="T36" fmla="*/ 4150 w 394"/>
                <a:gd name="T37" fmla="*/ 0 h 1259"/>
                <a:gd name="T38" fmla="*/ 0 w 394"/>
                <a:gd name="T39" fmla="*/ 0 h 12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94" h="1259">
                  <a:moveTo>
                    <a:pt x="0" y="0"/>
                  </a:moveTo>
                  <a:cubicBezTo>
                    <a:pt x="0" y="265"/>
                    <a:pt x="0" y="265"/>
                    <a:pt x="0" y="265"/>
                  </a:cubicBezTo>
                  <a:cubicBezTo>
                    <a:pt x="3" y="278"/>
                    <a:pt x="21" y="299"/>
                    <a:pt x="23" y="341"/>
                  </a:cubicBezTo>
                  <a:cubicBezTo>
                    <a:pt x="26" y="383"/>
                    <a:pt x="20" y="469"/>
                    <a:pt x="21" y="518"/>
                  </a:cubicBezTo>
                  <a:cubicBezTo>
                    <a:pt x="21" y="568"/>
                    <a:pt x="25" y="603"/>
                    <a:pt x="27" y="638"/>
                  </a:cubicBezTo>
                  <a:cubicBezTo>
                    <a:pt x="30" y="673"/>
                    <a:pt x="38" y="691"/>
                    <a:pt x="37" y="729"/>
                  </a:cubicBezTo>
                  <a:cubicBezTo>
                    <a:pt x="35" y="767"/>
                    <a:pt x="22" y="810"/>
                    <a:pt x="18" y="864"/>
                  </a:cubicBezTo>
                  <a:cubicBezTo>
                    <a:pt x="14" y="918"/>
                    <a:pt x="7" y="995"/>
                    <a:pt x="13" y="1049"/>
                  </a:cubicBezTo>
                  <a:cubicBezTo>
                    <a:pt x="18" y="1104"/>
                    <a:pt x="44" y="1157"/>
                    <a:pt x="50" y="1192"/>
                  </a:cubicBezTo>
                  <a:cubicBezTo>
                    <a:pt x="55" y="1227"/>
                    <a:pt x="47" y="1245"/>
                    <a:pt x="46" y="1259"/>
                  </a:cubicBezTo>
                  <a:cubicBezTo>
                    <a:pt x="288" y="1259"/>
                    <a:pt x="288" y="1259"/>
                    <a:pt x="288" y="1259"/>
                  </a:cubicBezTo>
                  <a:cubicBezTo>
                    <a:pt x="287" y="1243"/>
                    <a:pt x="285" y="1215"/>
                    <a:pt x="280" y="1187"/>
                  </a:cubicBezTo>
                  <a:cubicBezTo>
                    <a:pt x="275" y="1160"/>
                    <a:pt x="261" y="1126"/>
                    <a:pt x="259" y="1099"/>
                  </a:cubicBezTo>
                  <a:cubicBezTo>
                    <a:pt x="257" y="1073"/>
                    <a:pt x="265" y="1051"/>
                    <a:pt x="267" y="1029"/>
                  </a:cubicBezTo>
                  <a:cubicBezTo>
                    <a:pt x="268" y="1007"/>
                    <a:pt x="264" y="996"/>
                    <a:pt x="269" y="968"/>
                  </a:cubicBezTo>
                  <a:cubicBezTo>
                    <a:pt x="274" y="941"/>
                    <a:pt x="282" y="930"/>
                    <a:pt x="298" y="864"/>
                  </a:cubicBezTo>
                  <a:cubicBezTo>
                    <a:pt x="314" y="798"/>
                    <a:pt x="351" y="672"/>
                    <a:pt x="367" y="576"/>
                  </a:cubicBezTo>
                  <a:cubicBezTo>
                    <a:pt x="383" y="480"/>
                    <a:pt x="392" y="382"/>
                    <a:pt x="393" y="286"/>
                  </a:cubicBezTo>
                  <a:cubicBezTo>
                    <a:pt x="394" y="190"/>
                    <a:pt x="376" y="47"/>
                    <a:pt x="3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5EE"/>
            </a:solidFill>
            <a:ln w="6350" cap="rnd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>
                <a:latin typeface="+mn-lt"/>
              </a:endParaRPr>
            </a:p>
          </p:txBody>
        </p:sp>
        <p:grpSp>
          <p:nvGrpSpPr>
            <p:cNvPr id="19839" name="Group 2978"/>
            <p:cNvGrpSpPr>
              <a:grpSpLocks noChangeAspect="1"/>
            </p:cNvGrpSpPr>
            <p:nvPr/>
          </p:nvGrpSpPr>
          <p:grpSpPr bwMode="auto">
            <a:xfrm>
              <a:off x="2520" y="1010"/>
              <a:ext cx="668" cy="2300"/>
              <a:chOff x="2520" y="1010"/>
              <a:chExt cx="668" cy="2300"/>
            </a:xfrm>
          </p:grpSpPr>
          <p:sp>
            <p:nvSpPr>
              <p:cNvPr id="17792" name="Freeform 2979"/>
              <p:cNvSpPr>
                <a:spLocks noChangeAspect="1"/>
              </p:cNvSpPr>
              <p:nvPr/>
            </p:nvSpPr>
            <p:spPr bwMode="auto">
              <a:xfrm>
                <a:off x="2533" y="1111"/>
                <a:ext cx="614" cy="1872"/>
              </a:xfrm>
              <a:custGeom>
                <a:avLst/>
                <a:gdLst>
                  <a:gd name="T0" fmla="*/ 1509 w 337"/>
                  <a:gd name="T1" fmla="*/ 413 h 1024"/>
                  <a:gd name="T2" fmla="*/ 1695 w 337"/>
                  <a:gd name="T3" fmla="*/ 1291 h 1024"/>
                  <a:gd name="T4" fmla="*/ 1761 w 337"/>
                  <a:gd name="T5" fmla="*/ 1320 h 1024"/>
                  <a:gd name="T6" fmla="*/ 1962 w 337"/>
                  <a:gd name="T7" fmla="*/ 1413 h 1024"/>
                  <a:gd name="T8" fmla="*/ 2188 w 337"/>
                  <a:gd name="T9" fmla="*/ 1735 h 1024"/>
                  <a:gd name="T10" fmla="*/ 2152 w 337"/>
                  <a:gd name="T11" fmla="*/ 2314 h 1024"/>
                  <a:gd name="T12" fmla="*/ 2285 w 337"/>
                  <a:gd name="T13" fmla="*/ 2785 h 1024"/>
                  <a:gd name="T14" fmla="*/ 2006 w 337"/>
                  <a:gd name="T15" fmla="*/ 4562 h 1024"/>
                  <a:gd name="T16" fmla="*/ 1372 w 337"/>
                  <a:gd name="T17" fmla="*/ 7270 h 1024"/>
                  <a:gd name="T18" fmla="*/ 723 w 337"/>
                  <a:gd name="T19" fmla="*/ 9421 h 1024"/>
                  <a:gd name="T20" fmla="*/ 120 w 337"/>
                  <a:gd name="T21" fmla="*/ 9828 h 1024"/>
                  <a:gd name="T22" fmla="*/ 53 w 337"/>
                  <a:gd name="T23" fmla="*/ 10099 h 1024"/>
                  <a:gd name="T24" fmla="*/ 13 w 337"/>
                  <a:gd name="T25" fmla="*/ 10701 h 1024"/>
                  <a:gd name="T26" fmla="*/ 120 w 337"/>
                  <a:gd name="T27" fmla="*/ 10931 h 1024"/>
                  <a:gd name="T28" fmla="*/ 257 w 337"/>
                  <a:gd name="T29" fmla="*/ 11176 h 1024"/>
                  <a:gd name="T30" fmla="*/ 500 w 337"/>
                  <a:gd name="T31" fmla="*/ 11359 h 1024"/>
                  <a:gd name="T32" fmla="*/ 1099 w 337"/>
                  <a:gd name="T33" fmla="*/ 11132 h 1024"/>
                  <a:gd name="T34" fmla="*/ 1575 w 337"/>
                  <a:gd name="T35" fmla="*/ 11346 h 1024"/>
                  <a:gd name="T36" fmla="*/ 1885 w 337"/>
                  <a:gd name="T37" fmla="*/ 11335 h 1024"/>
                  <a:gd name="T38" fmla="*/ 2042 w 337"/>
                  <a:gd name="T39" fmla="*/ 11229 h 1024"/>
                  <a:gd name="T40" fmla="*/ 2139 w 337"/>
                  <a:gd name="T41" fmla="*/ 11021 h 1024"/>
                  <a:gd name="T42" fmla="*/ 2261 w 337"/>
                  <a:gd name="T43" fmla="*/ 10511 h 1024"/>
                  <a:gd name="T44" fmla="*/ 1987 w 337"/>
                  <a:gd name="T45" fmla="*/ 9584 h 1024"/>
                  <a:gd name="T46" fmla="*/ 2407 w 337"/>
                  <a:gd name="T47" fmla="*/ 6826 h 1024"/>
                  <a:gd name="T48" fmla="*/ 3007 w 337"/>
                  <a:gd name="T49" fmla="*/ 4001 h 1024"/>
                  <a:gd name="T50" fmla="*/ 3391 w 337"/>
                  <a:gd name="T51" fmla="*/ 2204 h 1024"/>
                  <a:gd name="T52" fmla="*/ 3683 w 337"/>
                  <a:gd name="T53" fmla="*/ 1644 h 1024"/>
                  <a:gd name="T54" fmla="*/ 3697 w 337"/>
                  <a:gd name="T55" fmla="*/ 1304 h 1024"/>
                  <a:gd name="T56" fmla="*/ 3661 w 337"/>
                  <a:gd name="T57" fmla="*/ 1034 h 1024"/>
                  <a:gd name="T58" fmla="*/ 3508 w 337"/>
                  <a:gd name="T59" fmla="*/ 864 h 1024"/>
                  <a:gd name="T60" fmla="*/ 3360 w 337"/>
                  <a:gd name="T61" fmla="*/ 699 h 1024"/>
                  <a:gd name="T62" fmla="*/ 3197 w 337"/>
                  <a:gd name="T63" fmla="*/ 687 h 1024"/>
                  <a:gd name="T64" fmla="*/ 3051 w 337"/>
                  <a:gd name="T65" fmla="*/ 743 h 1024"/>
                  <a:gd name="T66" fmla="*/ 2984 w 337"/>
                  <a:gd name="T67" fmla="*/ 738 h 1024"/>
                  <a:gd name="T68" fmla="*/ 2794 w 337"/>
                  <a:gd name="T69" fmla="*/ 824 h 1024"/>
                  <a:gd name="T70" fmla="*/ 2551 w 337"/>
                  <a:gd name="T71" fmla="*/ 738 h 1024"/>
                  <a:gd name="T72" fmla="*/ 2551 w 337"/>
                  <a:gd name="T73" fmla="*/ 590 h 1024"/>
                  <a:gd name="T74" fmla="*/ 2475 w 337"/>
                  <a:gd name="T75" fmla="*/ 376 h 1024"/>
                  <a:gd name="T76" fmla="*/ 2351 w 337"/>
                  <a:gd name="T77" fmla="*/ 243 h 1024"/>
                  <a:gd name="T78" fmla="*/ 1509 w 337"/>
                  <a:gd name="T79" fmla="*/ 413 h 102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37" h="1024">
                    <a:moveTo>
                      <a:pt x="136" y="37"/>
                    </a:moveTo>
                    <a:cubicBezTo>
                      <a:pt x="115" y="59"/>
                      <a:pt x="121" y="110"/>
                      <a:pt x="153" y="116"/>
                    </a:cubicBezTo>
                    <a:cubicBezTo>
                      <a:pt x="159" y="118"/>
                      <a:pt x="157" y="119"/>
                      <a:pt x="159" y="119"/>
                    </a:cubicBezTo>
                    <a:cubicBezTo>
                      <a:pt x="165" y="121"/>
                      <a:pt x="170" y="122"/>
                      <a:pt x="177" y="127"/>
                    </a:cubicBezTo>
                    <a:cubicBezTo>
                      <a:pt x="187" y="135"/>
                      <a:pt x="194" y="142"/>
                      <a:pt x="197" y="156"/>
                    </a:cubicBezTo>
                    <a:cubicBezTo>
                      <a:pt x="200" y="169"/>
                      <a:pt x="193" y="192"/>
                      <a:pt x="194" y="208"/>
                    </a:cubicBezTo>
                    <a:cubicBezTo>
                      <a:pt x="196" y="223"/>
                      <a:pt x="208" y="216"/>
                      <a:pt x="206" y="250"/>
                    </a:cubicBezTo>
                    <a:cubicBezTo>
                      <a:pt x="204" y="283"/>
                      <a:pt x="194" y="343"/>
                      <a:pt x="181" y="410"/>
                    </a:cubicBezTo>
                    <a:cubicBezTo>
                      <a:pt x="167" y="478"/>
                      <a:pt x="144" y="582"/>
                      <a:pt x="124" y="654"/>
                    </a:cubicBezTo>
                    <a:cubicBezTo>
                      <a:pt x="105" y="727"/>
                      <a:pt x="84" y="809"/>
                      <a:pt x="65" y="847"/>
                    </a:cubicBezTo>
                    <a:cubicBezTo>
                      <a:pt x="46" y="885"/>
                      <a:pt x="21" y="874"/>
                      <a:pt x="11" y="884"/>
                    </a:cubicBezTo>
                    <a:cubicBezTo>
                      <a:pt x="1" y="894"/>
                      <a:pt x="7" y="895"/>
                      <a:pt x="5" y="908"/>
                    </a:cubicBezTo>
                    <a:cubicBezTo>
                      <a:pt x="4" y="921"/>
                      <a:pt x="0" y="950"/>
                      <a:pt x="1" y="962"/>
                    </a:cubicBezTo>
                    <a:cubicBezTo>
                      <a:pt x="2" y="975"/>
                      <a:pt x="7" y="976"/>
                      <a:pt x="11" y="983"/>
                    </a:cubicBezTo>
                    <a:cubicBezTo>
                      <a:pt x="14" y="990"/>
                      <a:pt x="17" y="999"/>
                      <a:pt x="23" y="1005"/>
                    </a:cubicBezTo>
                    <a:cubicBezTo>
                      <a:pt x="28" y="1012"/>
                      <a:pt x="32" y="1022"/>
                      <a:pt x="45" y="1021"/>
                    </a:cubicBezTo>
                    <a:cubicBezTo>
                      <a:pt x="58" y="1021"/>
                      <a:pt x="84" y="1001"/>
                      <a:pt x="99" y="1001"/>
                    </a:cubicBezTo>
                    <a:cubicBezTo>
                      <a:pt x="115" y="1001"/>
                      <a:pt x="130" y="1017"/>
                      <a:pt x="142" y="1020"/>
                    </a:cubicBezTo>
                    <a:cubicBezTo>
                      <a:pt x="153" y="1024"/>
                      <a:pt x="163" y="1020"/>
                      <a:pt x="170" y="1019"/>
                    </a:cubicBezTo>
                    <a:cubicBezTo>
                      <a:pt x="177" y="1017"/>
                      <a:pt x="180" y="1015"/>
                      <a:pt x="184" y="1010"/>
                    </a:cubicBezTo>
                    <a:cubicBezTo>
                      <a:pt x="188" y="1005"/>
                      <a:pt x="189" y="1002"/>
                      <a:pt x="193" y="991"/>
                    </a:cubicBezTo>
                    <a:cubicBezTo>
                      <a:pt x="196" y="979"/>
                      <a:pt x="206" y="967"/>
                      <a:pt x="204" y="945"/>
                    </a:cubicBezTo>
                    <a:cubicBezTo>
                      <a:pt x="202" y="924"/>
                      <a:pt x="177" y="917"/>
                      <a:pt x="179" y="862"/>
                    </a:cubicBezTo>
                    <a:cubicBezTo>
                      <a:pt x="181" y="807"/>
                      <a:pt x="201" y="698"/>
                      <a:pt x="217" y="614"/>
                    </a:cubicBezTo>
                    <a:cubicBezTo>
                      <a:pt x="232" y="531"/>
                      <a:pt x="256" y="429"/>
                      <a:pt x="271" y="360"/>
                    </a:cubicBezTo>
                    <a:cubicBezTo>
                      <a:pt x="286" y="290"/>
                      <a:pt x="296" y="234"/>
                      <a:pt x="306" y="198"/>
                    </a:cubicBezTo>
                    <a:cubicBezTo>
                      <a:pt x="316" y="163"/>
                      <a:pt x="328" y="161"/>
                      <a:pt x="332" y="148"/>
                    </a:cubicBezTo>
                    <a:cubicBezTo>
                      <a:pt x="337" y="134"/>
                      <a:pt x="333" y="126"/>
                      <a:pt x="333" y="117"/>
                    </a:cubicBezTo>
                    <a:cubicBezTo>
                      <a:pt x="332" y="108"/>
                      <a:pt x="332" y="99"/>
                      <a:pt x="330" y="93"/>
                    </a:cubicBezTo>
                    <a:cubicBezTo>
                      <a:pt x="327" y="86"/>
                      <a:pt x="321" y="83"/>
                      <a:pt x="316" y="78"/>
                    </a:cubicBezTo>
                    <a:cubicBezTo>
                      <a:pt x="312" y="73"/>
                      <a:pt x="308" y="66"/>
                      <a:pt x="303" y="63"/>
                    </a:cubicBezTo>
                    <a:cubicBezTo>
                      <a:pt x="299" y="61"/>
                      <a:pt x="293" y="62"/>
                      <a:pt x="288" y="62"/>
                    </a:cubicBezTo>
                    <a:cubicBezTo>
                      <a:pt x="284" y="63"/>
                      <a:pt x="278" y="67"/>
                      <a:pt x="275" y="67"/>
                    </a:cubicBezTo>
                    <a:cubicBezTo>
                      <a:pt x="272" y="68"/>
                      <a:pt x="273" y="65"/>
                      <a:pt x="269" y="66"/>
                    </a:cubicBezTo>
                    <a:cubicBezTo>
                      <a:pt x="265" y="67"/>
                      <a:pt x="259" y="74"/>
                      <a:pt x="252" y="74"/>
                    </a:cubicBezTo>
                    <a:cubicBezTo>
                      <a:pt x="246" y="74"/>
                      <a:pt x="234" y="69"/>
                      <a:pt x="230" y="66"/>
                    </a:cubicBezTo>
                    <a:cubicBezTo>
                      <a:pt x="227" y="62"/>
                      <a:pt x="231" y="58"/>
                      <a:pt x="230" y="53"/>
                    </a:cubicBezTo>
                    <a:cubicBezTo>
                      <a:pt x="229" y="47"/>
                      <a:pt x="225" y="38"/>
                      <a:pt x="223" y="34"/>
                    </a:cubicBezTo>
                    <a:cubicBezTo>
                      <a:pt x="220" y="29"/>
                      <a:pt x="218" y="27"/>
                      <a:pt x="212" y="22"/>
                    </a:cubicBezTo>
                    <a:cubicBezTo>
                      <a:pt x="184" y="0"/>
                      <a:pt x="150" y="22"/>
                      <a:pt x="136" y="37"/>
                    </a:cubicBezTo>
                    <a:close/>
                  </a:path>
                </a:pathLst>
              </a:custGeom>
              <a:solidFill>
                <a:srgbClr val="FFDAB9"/>
              </a:solidFill>
              <a:ln w="6350" cap="rnd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>
                  <a:latin typeface="+mn-lt"/>
                </a:endParaRPr>
              </a:p>
            </p:txBody>
          </p:sp>
          <p:sp>
            <p:nvSpPr>
              <p:cNvPr id="17793" name="Freeform 2980"/>
              <p:cNvSpPr>
                <a:spLocks noChangeAspect="1"/>
              </p:cNvSpPr>
              <p:nvPr/>
            </p:nvSpPr>
            <p:spPr bwMode="auto">
              <a:xfrm>
                <a:off x="2630" y="2711"/>
                <a:ext cx="221" cy="209"/>
              </a:xfrm>
              <a:custGeom>
                <a:avLst/>
                <a:gdLst>
                  <a:gd name="T0" fmla="*/ 666 w 120"/>
                  <a:gd name="T1" fmla="*/ 0 h 116"/>
                  <a:gd name="T2" fmla="*/ 229 w 120"/>
                  <a:gd name="T3" fmla="*/ 133 h 116"/>
                  <a:gd name="T4" fmla="*/ 24 w 120"/>
                  <a:gd name="T5" fmla="*/ 404 h 116"/>
                  <a:gd name="T6" fmla="*/ 57 w 120"/>
                  <a:gd name="T7" fmla="*/ 715 h 116"/>
                  <a:gd name="T8" fmla="*/ 310 w 120"/>
                  <a:gd name="T9" fmla="*/ 1025 h 116"/>
                  <a:gd name="T10" fmla="*/ 532 w 120"/>
                  <a:gd name="T11" fmla="*/ 1252 h 116"/>
                  <a:gd name="T12" fmla="*/ 783 w 120"/>
                  <a:gd name="T13" fmla="*/ 1252 h 116"/>
                  <a:gd name="T14" fmla="*/ 1019 w 120"/>
                  <a:gd name="T15" fmla="*/ 1038 h 116"/>
                  <a:gd name="T16" fmla="*/ 1302 w 120"/>
                  <a:gd name="T17" fmla="*/ 746 h 116"/>
                  <a:gd name="T18" fmla="*/ 1324 w 120"/>
                  <a:gd name="T19" fmla="*/ 355 h 116"/>
                  <a:gd name="T20" fmla="*/ 1096 w 120"/>
                  <a:gd name="T21" fmla="*/ 80 h 116"/>
                  <a:gd name="T22" fmla="*/ 666 w 120"/>
                  <a:gd name="T23" fmla="*/ 0 h 1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0" h="116">
                    <a:moveTo>
                      <a:pt x="59" y="0"/>
                    </a:moveTo>
                    <a:cubicBezTo>
                      <a:pt x="47" y="1"/>
                      <a:pt x="29" y="6"/>
                      <a:pt x="20" y="12"/>
                    </a:cubicBezTo>
                    <a:cubicBezTo>
                      <a:pt x="10" y="18"/>
                      <a:pt x="5" y="27"/>
                      <a:pt x="2" y="36"/>
                    </a:cubicBezTo>
                    <a:cubicBezTo>
                      <a:pt x="0" y="44"/>
                      <a:pt x="1" y="54"/>
                      <a:pt x="5" y="64"/>
                    </a:cubicBezTo>
                    <a:cubicBezTo>
                      <a:pt x="9" y="73"/>
                      <a:pt x="20" y="84"/>
                      <a:pt x="27" y="92"/>
                    </a:cubicBezTo>
                    <a:cubicBezTo>
                      <a:pt x="34" y="100"/>
                      <a:pt x="41" y="109"/>
                      <a:pt x="47" y="112"/>
                    </a:cubicBezTo>
                    <a:cubicBezTo>
                      <a:pt x="54" y="116"/>
                      <a:pt x="62" y="115"/>
                      <a:pt x="69" y="112"/>
                    </a:cubicBezTo>
                    <a:cubicBezTo>
                      <a:pt x="76" y="109"/>
                      <a:pt x="82" y="101"/>
                      <a:pt x="90" y="93"/>
                    </a:cubicBezTo>
                    <a:cubicBezTo>
                      <a:pt x="97" y="86"/>
                      <a:pt x="110" y="77"/>
                      <a:pt x="115" y="67"/>
                    </a:cubicBezTo>
                    <a:cubicBezTo>
                      <a:pt x="119" y="57"/>
                      <a:pt x="120" y="42"/>
                      <a:pt x="117" y="32"/>
                    </a:cubicBezTo>
                    <a:cubicBezTo>
                      <a:pt x="114" y="22"/>
                      <a:pt x="107" y="12"/>
                      <a:pt x="97" y="7"/>
                    </a:cubicBezTo>
                    <a:cubicBezTo>
                      <a:pt x="88" y="1"/>
                      <a:pt x="67" y="1"/>
                      <a:pt x="59" y="0"/>
                    </a:cubicBezTo>
                  </a:path>
                </a:pathLst>
              </a:custGeom>
              <a:noFill/>
              <a:ln w="6350" cap="rnd">
                <a:solidFill>
                  <a:schemeClr val="accent6"/>
                </a:solidFill>
                <a:prstDash val="sysDot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>
                  <a:latin typeface="+mn-lt"/>
                </a:endParaRPr>
              </a:p>
            </p:txBody>
          </p:sp>
          <p:sp>
            <p:nvSpPr>
              <p:cNvPr id="17794" name="Freeform 2981"/>
              <p:cNvSpPr>
                <a:spLocks noChangeAspect="1"/>
              </p:cNvSpPr>
              <p:nvPr/>
            </p:nvSpPr>
            <p:spPr bwMode="auto">
              <a:xfrm>
                <a:off x="2945" y="1290"/>
                <a:ext cx="160" cy="209"/>
              </a:xfrm>
              <a:custGeom>
                <a:avLst/>
                <a:gdLst>
                  <a:gd name="T0" fmla="*/ 0 w 88"/>
                  <a:gd name="T1" fmla="*/ 1264 h 114"/>
                  <a:gd name="T2" fmla="*/ 80 w 88"/>
                  <a:gd name="T3" fmla="*/ 985 h 114"/>
                  <a:gd name="T4" fmla="*/ 295 w 88"/>
                  <a:gd name="T5" fmla="*/ 819 h 114"/>
                  <a:gd name="T6" fmla="*/ 440 w 88"/>
                  <a:gd name="T7" fmla="*/ 536 h 114"/>
                  <a:gd name="T8" fmla="*/ 545 w 88"/>
                  <a:gd name="T9" fmla="*/ 347 h 114"/>
                  <a:gd name="T10" fmla="*/ 589 w 88"/>
                  <a:gd name="T11" fmla="*/ 97 h 114"/>
                  <a:gd name="T12" fmla="*/ 698 w 88"/>
                  <a:gd name="T13" fmla="*/ 0 h 114"/>
                  <a:gd name="T14" fmla="*/ 735 w 88"/>
                  <a:gd name="T15" fmla="*/ 97 h 114"/>
                  <a:gd name="T16" fmla="*/ 844 w 88"/>
                  <a:gd name="T17" fmla="*/ 177 h 114"/>
                  <a:gd name="T18" fmla="*/ 873 w 88"/>
                  <a:gd name="T19" fmla="*/ 310 h 114"/>
                  <a:gd name="T20" fmla="*/ 962 w 88"/>
                  <a:gd name="T21" fmla="*/ 412 h 1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8" h="114">
                    <a:moveTo>
                      <a:pt x="0" y="114"/>
                    </a:moveTo>
                    <a:cubicBezTo>
                      <a:pt x="1" y="110"/>
                      <a:pt x="3" y="95"/>
                      <a:pt x="7" y="89"/>
                    </a:cubicBezTo>
                    <a:cubicBezTo>
                      <a:pt x="12" y="82"/>
                      <a:pt x="21" y="81"/>
                      <a:pt x="27" y="74"/>
                    </a:cubicBezTo>
                    <a:cubicBezTo>
                      <a:pt x="32" y="67"/>
                      <a:pt x="36" y="55"/>
                      <a:pt x="40" y="48"/>
                    </a:cubicBezTo>
                    <a:cubicBezTo>
                      <a:pt x="44" y="41"/>
                      <a:pt x="48" y="37"/>
                      <a:pt x="50" y="31"/>
                    </a:cubicBezTo>
                    <a:cubicBezTo>
                      <a:pt x="52" y="24"/>
                      <a:pt x="51" y="14"/>
                      <a:pt x="54" y="9"/>
                    </a:cubicBezTo>
                    <a:cubicBezTo>
                      <a:pt x="56" y="4"/>
                      <a:pt x="62" y="0"/>
                      <a:pt x="64" y="0"/>
                    </a:cubicBezTo>
                    <a:cubicBezTo>
                      <a:pt x="66" y="0"/>
                      <a:pt x="65" y="7"/>
                      <a:pt x="67" y="9"/>
                    </a:cubicBezTo>
                    <a:cubicBezTo>
                      <a:pt x="69" y="12"/>
                      <a:pt x="75" y="13"/>
                      <a:pt x="77" y="16"/>
                    </a:cubicBezTo>
                    <a:cubicBezTo>
                      <a:pt x="79" y="19"/>
                      <a:pt x="78" y="24"/>
                      <a:pt x="80" y="28"/>
                    </a:cubicBezTo>
                    <a:cubicBezTo>
                      <a:pt x="82" y="31"/>
                      <a:pt x="87" y="35"/>
                      <a:pt x="88" y="37"/>
                    </a:cubicBezTo>
                  </a:path>
                </a:pathLst>
              </a:custGeom>
              <a:noFill/>
              <a:ln w="6350" cap="rnd">
                <a:solidFill>
                  <a:schemeClr val="accent6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>
                  <a:latin typeface="+mn-lt"/>
                </a:endParaRPr>
              </a:p>
            </p:txBody>
          </p:sp>
          <p:sp>
            <p:nvSpPr>
              <p:cNvPr id="17795" name="Freeform 2982"/>
              <p:cNvSpPr>
                <a:spLocks noChangeAspect="1"/>
              </p:cNvSpPr>
              <p:nvPr/>
            </p:nvSpPr>
            <p:spPr bwMode="auto">
              <a:xfrm>
                <a:off x="2756" y="1322"/>
                <a:ext cx="28" cy="21"/>
              </a:xfrm>
              <a:custGeom>
                <a:avLst/>
                <a:gdLst>
                  <a:gd name="T0" fmla="*/ 174 w 16"/>
                  <a:gd name="T1" fmla="*/ 113 h 9"/>
                  <a:gd name="T2" fmla="*/ 161 w 16"/>
                  <a:gd name="T3" fmla="*/ 113 h 9"/>
                  <a:gd name="T4" fmla="*/ 65 w 16"/>
                  <a:gd name="T5" fmla="*/ 40 h 9"/>
                  <a:gd name="T6" fmla="*/ 0 w 16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9">
                    <a:moveTo>
                      <a:pt x="16" y="9"/>
                    </a:moveTo>
                    <a:cubicBezTo>
                      <a:pt x="16" y="9"/>
                      <a:pt x="15" y="9"/>
                      <a:pt x="15" y="9"/>
                    </a:cubicBezTo>
                    <a:cubicBezTo>
                      <a:pt x="11" y="8"/>
                      <a:pt x="8" y="4"/>
                      <a:pt x="6" y="3"/>
                    </a:cubicBez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chemeClr val="accent6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>
                  <a:latin typeface="+mn-lt"/>
                </a:endParaRPr>
              </a:p>
            </p:txBody>
          </p:sp>
          <p:sp>
            <p:nvSpPr>
              <p:cNvPr id="17796" name="Line 15"/>
              <p:cNvSpPr>
                <a:spLocks noChangeAspect="1" noChangeShapeType="1"/>
              </p:cNvSpPr>
              <p:nvPr/>
            </p:nvSpPr>
            <p:spPr bwMode="auto">
              <a:xfrm>
                <a:off x="2752" y="3173"/>
                <a:ext cx="0" cy="0"/>
              </a:xfrm>
              <a:prstGeom prst="line">
                <a:avLst/>
              </a:prstGeom>
              <a:noFill/>
              <a:ln w="6350" cap="rnd">
                <a:solidFill>
                  <a:schemeClr val="accent6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>
                  <a:latin typeface="+mn-lt"/>
                </a:endParaRPr>
              </a:p>
            </p:txBody>
          </p:sp>
          <p:sp>
            <p:nvSpPr>
              <p:cNvPr id="17797" name="Freeform 2984"/>
              <p:cNvSpPr>
                <a:spLocks noChangeAspect="1"/>
              </p:cNvSpPr>
              <p:nvPr/>
            </p:nvSpPr>
            <p:spPr bwMode="auto">
              <a:xfrm>
                <a:off x="2850" y="2999"/>
                <a:ext cx="115" cy="312"/>
              </a:xfrm>
              <a:custGeom>
                <a:avLst/>
                <a:gdLst>
                  <a:gd name="T0" fmla="*/ 105 w 62"/>
                  <a:gd name="T1" fmla="*/ 1904 h 170"/>
                  <a:gd name="T2" fmla="*/ 94 w 62"/>
                  <a:gd name="T3" fmla="*/ 1255 h 170"/>
                  <a:gd name="T4" fmla="*/ 0 w 62"/>
                  <a:gd name="T5" fmla="*/ 851 h 170"/>
                  <a:gd name="T6" fmla="*/ 178 w 62"/>
                  <a:gd name="T7" fmla="*/ 379 h 170"/>
                  <a:gd name="T8" fmla="*/ 436 w 62"/>
                  <a:gd name="T9" fmla="*/ 44 h 170"/>
                  <a:gd name="T10" fmla="*/ 535 w 62"/>
                  <a:gd name="T11" fmla="*/ 97 h 170"/>
                  <a:gd name="T12" fmla="*/ 629 w 62"/>
                  <a:gd name="T13" fmla="*/ 362 h 170"/>
                  <a:gd name="T14" fmla="*/ 710 w 62"/>
                  <a:gd name="T15" fmla="*/ 582 h 170"/>
                  <a:gd name="T16" fmla="*/ 616 w 62"/>
                  <a:gd name="T17" fmla="*/ 887 h 170"/>
                  <a:gd name="T18" fmla="*/ 467 w 62"/>
                  <a:gd name="T19" fmla="*/ 1284 h 170"/>
                  <a:gd name="T20" fmla="*/ 408 w 62"/>
                  <a:gd name="T21" fmla="*/ 1904 h 17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2" h="170">
                    <a:moveTo>
                      <a:pt x="9" y="170"/>
                    </a:moveTo>
                    <a:cubicBezTo>
                      <a:pt x="9" y="157"/>
                      <a:pt x="10" y="129"/>
                      <a:pt x="8" y="112"/>
                    </a:cubicBezTo>
                    <a:cubicBezTo>
                      <a:pt x="7" y="96"/>
                      <a:pt x="0" y="86"/>
                      <a:pt x="0" y="76"/>
                    </a:cubicBezTo>
                    <a:cubicBezTo>
                      <a:pt x="0" y="52"/>
                      <a:pt x="10" y="43"/>
                      <a:pt x="16" y="34"/>
                    </a:cubicBezTo>
                    <a:cubicBezTo>
                      <a:pt x="22" y="26"/>
                      <a:pt x="20" y="0"/>
                      <a:pt x="38" y="4"/>
                    </a:cubicBezTo>
                    <a:cubicBezTo>
                      <a:pt x="45" y="5"/>
                      <a:pt x="44" y="5"/>
                      <a:pt x="47" y="9"/>
                    </a:cubicBezTo>
                    <a:cubicBezTo>
                      <a:pt x="50" y="14"/>
                      <a:pt x="53" y="24"/>
                      <a:pt x="55" y="32"/>
                    </a:cubicBezTo>
                    <a:cubicBezTo>
                      <a:pt x="58" y="39"/>
                      <a:pt x="62" y="44"/>
                      <a:pt x="62" y="52"/>
                    </a:cubicBezTo>
                    <a:cubicBezTo>
                      <a:pt x="62" y="60"/>
                      <a:pt x="57" y="69"/>
                      <a:pt x="54" y="79"/>
                    </a:cubicBezTo>
                    <a:cubicBezTo>
                      <a:pt x="50" y="90"/>
                      <a:pt x="44" y="99"/>
                      <a:pt x="41" y="115"/>
                    </a:cubicBezTo>
                    <a:cubicBezTo>
                      <a:pt x="38" y="130"/>
                      <a:pt x="37" y="158"/>
                      <a:pt x="36" y="170"/>
                    </a:cubicBezTo>
                  </a:path>
                </a:pathLst>
              </a:custGeom>
              <a:solidFill>
                <a:srgbClr val="FFDAB9"/>
              </a:solidFill>
              <a:ln w="6350" cap="rnd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>
                  <a:latin typeface="+mn-lt"/>
                </a:endParaRPr>
              </a:p>
            </p:txBody>
          </p:sp>
          <p:sp>
            <p:nvSpPr>
              <p:cNvPr id="17798" name="Freeform 2985"/>
              <p:cNvSpPr>
                <a:spLocks noChangeAspect="1"/>
              </p:cNvSpPr>
              <p:nvPr/>
            </p:nvSpPr>
            <p:spPr bwMode="auto">
              <a:xfrm>
                <a:off x="2809" y="1219"/>
                <a:ext cx="134" cy="101"/>
              </a:xfrm>
              <a:custGeom>
                <a:avLst/>
                <a:gdLst>
                  <a:gd name="T0" fmla="*/ 814 w 72"/>
                  <a:gd name="T1" fmla="*/ 13 h 55"/>
                  <a:gd name="T2" fmla="*/ 339 w 72"/>
                  <a:gd name="T3" fmla="*/ 242 h 55"/>
                  <a:gd name="T4" fmla="*/ 0 w 72"/>
                  <a:gd name="T5" fmla="*/ 624 h 5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2" h="55">
                    <a:moveTo>
                      <a:pt x="72" y="1"/>
                    </a:moveTo>
                    <a:cubicBezTo>
                      <a:pt x="61" y="6"/>
                      <a:pt x="41" y="0"/>
                      <a:pt x="30" y="21"/>
                    </a:cubicBezTo>
                    <a:cubicBezTo>
                      <a:pt x="18" y="43"/>
                      <a:pt x="0" y="54"/>
                      <a:pt x="0" y="55"/>
                    </a:cubicBezTo>
                  </a:path>
                </a:pathLst>
              </a:custGeom>
              <a:noFill/>
              <a:ln w="6350" cap="rnd">
                <a:solidFill>
                  <a:schemeClr val="accent6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>
                  <a:latin typeface="+mn-lt"/>
                </a:endParaRPr>
              </a:p>
            </p:txBody>
          </p:sp>
          <p:sp>
            <p:nvSpPr>
              <p:cNvPr id="17799" name="Freeform 2986"/>
              <p:cNvSpPr>
                <a:spLocks noChangeAspect="1"/>
              </p:cNvSpPr>
              <p:nvPr/>
            </p:nvSpPr>
            <p:spPr bwMode="auto">
              <a:xfrm>
                <a:off x="2546" y="2953"/>
                <a:ext cx="334" cy="360"/>
              </a:xfrm>
              <a:custGeom>
                <a:avLst/>
                <a:gdLst>
                  <a:gd name="T0" fmla="*/ 500 w 184"/>
                  <a:gd name="T1" fmla="*/ 2197 h 197"/>
                  <a:gd name="T2" fmla="*/ 354 w 184"/>
                  <a:gd name="T3" fmla="*/ 1186 h 197"/>
                  <a:gd name="T4" fmla="*/ 68 w 184"/>
                  <a:gd name="T5" fmla="*/ 678 h 197"/>
                  <a:gd name="T6" fmla="*/ 0 w 184"/>
                  <a:gd name="T7" fmla="*/ 347 h 197"/>
                  <a:gd name="T8" fmla="*/ 80 w 184"/>
                  <a:gd name="T9" fmla="*/ 161 h 197"/>
                  <a:gd name="T10" fmla="*/ 444 w 184"/>
                  <a:gd name="T11" fmla="*/ 146 h 197"/>
                  <a:gd name="T12" fmla="*/ 791 w 184"/>
                  <a:gd name="T13" fmla="*/ 24 h 197"/>
                  <a:gd name="T14" fmla="*/ 944 w 184"/>
                  <a:gd name="T15" fmla="*/ 44 h 197"/>
                  <a:gd name="T16" fmla="*/ 1103 w 184"/>
                  <a:gd name="T17" fmla="*/ 24 h 197"/>
                  <a:gd name="T18" fmla="*/ 1481 w 184"/>
                  <a:gd name="T19" fmla="*/ 164 h 197"/>
                  <a:gd name="T20" fmla="*/ 1937 w 184"/>
                  <a:gd name="T21" fmla="*/ 177 h 197"/>
                  <a:gd name="T22" fmla="*/ 1978 w 184"/>
                  <a:gd name="T23" fmla="*/ 715 h 197"/>
                  <a:gd name="T24" fmla="*/ 1563 w 184"/>
                  <a:gd name="T25" fmla="*/ 1159 h 197"/>
                  <a:gd name="T26" fmla="*/ 1388 w 184"/>
                  <a:gd name="T27" fmla="*/ 1716 h 197"/>
                  <a:gd name="T28" fmla="*/ 1320 w 184"/>
                  <a:gd name="T29" fmla="*/ 2197 h 19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84" h="197">
                    <a:moveTo>
                      <a:pt x="45" y="197"/>
                    </a:moveTo>
                    <a:cubicBezTo>
                      <a:pt x="43" y="181"/>
                      <a:pt x="38" y="129"/>
                      <a:pt x="32" y="106"/>
                    </a:cubicBezTo>
                    <a:cubicBezTo>
                      <a:pt x="25" y="83"/>
                      <a:pt x="12" y="73"/>
                      <a:pt x="6" y="61"/>
                    </a:cubicBezTo>
                    <a:cubicBezTo>
                      <a:pt x="1" y="48"/>
                      <a:pt x="0" y="39"/>
                      <a:pt x="0" y="31"/>
                    </a:cubicBezTo>
                    <a:cubicBezTo>
                      <a:pt x="0" y="23"/>
                      <a:pt x="1" y="17"/>
                      <a:pt x="7" y="14"/>
                    </a:cubicBezTo>
                    <a:cubicBezTo>
                      <a:pt x="14" y="11"/>
                      <a:pt x="30" y="15"/>
                      <a:pt x="40" y="13"/>
                    </a:cubicBezTo>
                    <a:cubicBezTo>
                      <a:pt x="51" y="11"/>
                      <a:pt x="63" y="4"/>
                      <a:pt x="71" y="2"/>
                    </a:cubicBezTo>
                    <a:cubicBezTo>
                      <a:pt x="78" y="1"/>
                      <a:pt x="81" y="4"/>
                      <a:pt x="85" y="4"/>
                    </a:cubicBezTo>
                    <a:cubicBezTo>
                      <a:pt x="90" y="4"/>
                      <a:pt x="91" y="0"/>
                      <a:pt x="99" y="2"/>
                    </a:cubicBezTo>
                    <a:cubicBezTo>
                      <a:pt x="107" y="4"/>
                      <a:pt x="120" y="13"/>
                      <a:pt x="133" y="15"/>
                    </a:cubicBezTo>
                    <a:cubicBezTo>
                      <a:pt x="145" y="17"/>
                      <a:pt x="167" y="8"/>
                      <a:pt x="174" y="16"/>
                    </a:cubicBezTo>
                    <a:cubicBezTo>
                      <a:pt x="182" y="24"/>
                      <a:pt x="184" y="49"/>
                      <a:pt x="178" y="64"/>
                    </a:cubicBezTo>
                    <a:cubicBezTo>
                      <a:pt x="173" y="79"/>
                      <a:pt x="150" y="89"/>
                      <a:pt x="141" y="104"/>
                    </a:cubicBezTo>
                    <a:cubicBezTo>
                      <a:pt x="132" y="119"/>
                      <a:pt x="129" y="138"/>
                      <a:pt x="125" y="154"/>
                    </a:cubicBezTo>
                    <a:cubicBezTo>
                      <a:pt x="122" y="169"/>
                      <a:pt x="120" y="188"/>
                      <a:pt x="119" y="197"/>
                    </a:cubicBezTo>
                  </a:path>
                </a:pathLst>
              </a:custGeom>
              <a:solidFill>
                <a:srgbClr val="FFDAB9"/>
              </a:solidFill>
              <a:ln w="6350" cap="rnd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>
                  <a:latin typeface="+mn-lt"/>
                </a:endParaRPr>
              </a:p>
            </p:txBody>
          </p:sp>
          <p:sp>
            <p:nvSpPr>
              <p:cNvPr id="17800" name="Freeform 2987"/>
              <p:cNvSpPr>
                <a:spLocks noChangeAspect="1"/>
              </p:cNvSpPr>
              <p:nvPr/>
            </p:nvSpPr>
            <p:spPr bwMode="auto">
              <a:xfrm>
                <a:off x="2480" y="1014"/>
                <a:ext cx="465" cy="499"/>
              </a:xfrm>
              <a:custGeom>
                <a:avLst/>
                <a:gdLst>
                  <a:gd name="T0" fmla="*/ 1818 w 257"/>
                  <a:gd name="T1" fmla="*/ 1994 h 275"/>
                  <a:gd name="T2" fmla="*/ 1719 w 257"/>
                  <a:gd name="T3" fmla="*/ 2184 h 275"/>
                  <a:gd name="T4" fmla="*/ 1586 w 257"/>
                  <a:gd name="T5" fmla="*/ 2650 h 275"/>
                  <a:gd name="T6" fmla="*/ 1252 w 257"/>
                  <a:gd name="T7" fmla="*/ 2877 h 275"/>
                  <a:gd name="T8" fmla="*/ 1062 w 257"/>
                  <a:gd name="T9" fmla="*/ 2998 h 275"/>
                  <a:gd name="T10" fmla="*/ 723 w 257"/>
                  <a:gd name="T11" fmla="*/ 2954 h 275"/>
                  <a:gd name="T12" fmla="*/ 230 w 257"/>
                  <a:gd name="T13" fmla="*/ 2252 h 275"/>
                  <a:gd name="T14" fmla="*/ 0 w 257"/>
                  <a:gd name="T15" fmla="*/ 2094 h 275"/>
                  <a:gd name="T16" fmla="*/ 0 w 257"/>
                  <a:gd name="T17" fmla="*/ 1279 h 275"/>
                  <a:gd name="T18" fmla="*/ 662 w 257"/>
                  <a:gd name="T19" fmla="*/ 1121 h 275"/>
                  <a:gd name="T20" fmla="*/ 1319 w 257"/>
                  <a:gd name="T21" fmla="*/ 662 h 275"/>
                  <a:gd name="T22" fmla="*/ 1818 w 257"/>
                  <a:gd name="T23" fmla="*/ 0 h 275"/>
                  <a:gd name="T24" fmla="*/ 2850 w 257"/>
                  <a:gd name="T25" fmla="*/ 0 h 275"/>
                  <a:gd name="T26" fmla="*/ 2705 w 257"/>
                  <a:gd name="T27" fmla="*/ 472 h 275"/>
                  <a:gd name="T28" fmla="*/ 2741 w 257"/>
                  <a:gd name="T29" fmla="*/ 605 h 275"/>
                  <a:gd name="T30" fmla="*/ 2754 w 257"/>
                  <a:gd name="T31" fmla="*/ 739 h 275"/>
                  <a:gd name="T32" fmla="*/ 2688 w 257"/>
                  <a:gd name="T33" fmla="*/ 819 h 275"/>
                  <a:gd name="T34" fmla="*/ 2673 w 257"/>
                  <a:gd name="T35" fmla="*/ 819 h 275"/>
                  <a:gd name="T36" fmla="*/ 2407 w 257"/>
                  <a:gd name="T37" fmla="*/ 876 h 275"/>
                  <a:gd name="T38" fmla="*/ 2217 w 257"/>
                  <a:gd name="T39" fmla="*/ 1041 h 275"/>
                  <a:gd name="T40" fmla="*/ 1995 w 257"/>
                  <a:gd name="T41" fmla="*/ 1231 h 275"/>
                  <a:gd name="T42" fmla="*/ 1841 w 257"/>
                  <a:gd name="T43" fmla="*/ 1456 h 275"/>
                  <a:gd name="T44" fmla="*/ 1805 w 257"/>
                  <a:gd name="T45" fmla="*/ 1727 h 275"/>
                  <a:gd name="T46" fmla="*/ 2042 w 257"/>
                  <a:gd name="T47" fmla="*/ 1880 h 275"/>
                  <a:gd name="T48" fmla="*/ 1975 w 257"/>
                  <a:gd name="T49" fmla="*/ 1957 h 275"/>
                  <a:gd name="T50" fmla="*/ 1841 w 257"/>
                  <a:gd name="T51" fmla="*/ 1994 h 275"/>
                  <a:gd name="T52" fmla="*/ 1818 w 257"/>
                  <a:gd name="T53" fmla="*/ 1994 h 2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57" h="275">
                    <a:moveTo>
                      <a:pt x="164" y="178"/>
                    </a:moveTo>
                    <a:cubicBezTo>
                      <a:pt x="162" y="182"/>
                      <a:pt x="158" y="186"/>
                      <a:pt x="155" y="195"/>
                    </a:cubicBezTo>
                    <a:cubicBezTo>
                      <a:pt x="151" y="205"/>
                      <a:pt x="150" y="227"/>
                      <a:pt x="143" y="237"/>
                    </a:cubicBezTo>
                    <a:cubicBezTo>
                      <a:pt x="137" y="247"/>
                      <a:pt x="121" y="252"/>
                      <a:pt x="113" y="257"/>
                    </a:cubicBezTo>
                    <a:cubicBezTo>
                      <a:pt x="104" y="262"/>
                      <a:pt x="104" y="267"/>
                      <a:pt x="96" y="268"/>
                    </a:cubicBezTo>
                    <a:cubicBezTo>
                      <a:pt x="88" y="269"/>
                      <a:pt x="78" y="275"/>
                      <a:pt x="65" y="264"/>
                    </a:cubicBezTo>
                    <a:cubicBezTo>
                      <a:pt x="53" y="253"/>
                      <a:pt x="32" y="214"/>
                      <a:pt x="21" y="201"/>
                    </a:cubicBezTo>
                    <a:cubicBezTo>
                      <a:pt x="10" y="189"/>
                      <a:pt x="3" y="190"/>
                      <a:pt x="0" y="187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9" y="112"/>
                      <a:pt x="42" y="109"/>
                      <a:pt x="60" y="100"/>
                    </a:cubicBezTo>
                    <a:cubicBezTo>
                      <a:pt x="79" y="91"/>
                      <a:pt x="103" y="72"/>
                      <a:pt x="119" y="59"/>
                    </a:cubicBezTo>
                    <a:cubicBezTo>
                      <a:pt x="134" y="45"/>
                      <a:pt x="159" y="12"/>
                      <a:pt x="164" y="0"/>
                    </a:cubicBezTo>
                    <a:cubicBezTo>
                      <a:pt x="257" y="0"/>
                      <a:pt x="257" y="0"/>
                      <a:pt x="257" y="0"/>
                    </a:cubicBezTo>
                    <a:cubicBezTo>
                      <a:pt x="254" y="7"/>
                      <a:pt x="245" y="38"/>
                      <a:pt x="244" y="42"/>
                    </a:cubicBezTo>
                    <a:cubicBezTo>
                      <a:pt x="244" y="47"/>
                      <a:pt x="247" y="50"/>
                      <a:pt x="247" y="54"/>
                    </a:cubicBezTo>
                    <a:cubicBezTo>
                      <a:pt x="248" y="58"/>
                      <a:pt x="249" y="63"/>
                      <a:pt x="248" y="66"/>
                    </a:cubicBezTo>
                    <a:cubicBezTo>
                      <a:pt x="247" y="69"/>
                      <a:pt x="243" y="72"/>
                      <a:pt x="242" y="73"/>
                    </a:cubicBezTo>
                    <a:cubicBezTo>
                      <a:pt x="241" y="73"/>
                      <a:pt x="241" y="73"/>
                      <a:pt x="241" y="73"/>
                    </a:cubicBezTo>
                    <a:cubicBezTo>
                      <a:pt x="236" y="71"/>
                      <a:pt x="225" y="75"/>
                      <a:pt x="217" y="78"/>
                    </a:cubicBezTo>
                    <a:cubicBezTo>
                      <a:pt x="209" y="80"/>
                      <a:pt x="208" y="87"/>
                      <a:pt x="200" y="93"/>
                    </a:cubicBezTo>
                    <a:cubicBezTo>
                      <a:pt x="192" y="100"/>
                      <a:pt x="188" y="101"/>
                      <a:pt x="180" y="110"/>
                    </a:cubicBezTo>
                    <a:cubicBezTo>
                      <a:pt x="172" y="118"/>
                      <a:pt x="169" y="123"/>
                      <a:pt x="166" y="130"/>
                    </a:cubicBezTo>
                    <a:cubicBezTo>
                      <a:pt x="162" y="137"/>
                      <a:pt x="161" y="142"/>
                      <a:pt x="163" y="154"/>
                    </a:cubicBezTo>
                    <a:cubicBezTo>
                      <a:pt x="163" y="160"/>
                      <a:pt x="183" y="168"/>
                      <a:pt x="184" y="168"/>
                    </a:cubicBezTo>
                    <a:cubicBezTo>
                      <a:pt x="184" y="168"/>
                      <a:pt x="180" y="174"/>
                      <a:pt x="178" y="175"/>
                    </a:cubicBezTo>
                    <a:cubicBezTo>
                      <a:pt x="175" y="177"/>
                      <a:pt x="170" y="178"/>
                      <a:pt x="166" y="178"/>
                    </a:cubicBezTo>
                    <a:lnTo>
                      <a:pt x="164" y="178"/>
                    </a:lnTo>
                    <a:close/>
                  </a:path>
                </a:pathLst>
              </a:custGeom>
              <a:solidFill>
                <a:srgbClr val="FFDAB9"/>
              </a:solidFill>
              <a:ln w="6350" cap="rnd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>
                  <a:latin typeface="+mn-lt"/>
                </a:endParaRPr>
              </a:p>
            </p:txBody>
          </p:sp>
          <p:sp>
            <p:nvSpPr>
              <p:cNvPr id="17801" name="Freeform 2988"/>
              <p:cNvSpPr>
                <a:spLocks noChangeAspect="1"/>
              </p:cNvSpPr>
              <p:nvPr/>
            </p:nvSpPr>
            <p:spPr bwMode="auto">
              <a:xfrm>
                <a:off x="2563" y="1251"/>
                <a:ext cx="136" cy="158"/>
              </a:xfrm>
              <a:custGeom>
                <a:avLst/>
                <a:gdLst>
                  <a:gd name="T0" fmla="*/ 389 w 74"/>
                  <a:gd name="T1" fmla="*/ 13 h 87"/>
                  <a:gd name="T2" fmla="*/ 146 w 74"/>
                  <a:gd name="T3" fmla="*/ 146 h 87"/>
                  <a:gd name="T4" fmla="*/ 13 w 74"/>
                  <a:gd name="T5" fmla="*/ 481 h 87"/>
                  <a:gd name="T6" fmla="*/ 109 w 74"/>
                  <a:gd name="T7" fmla="*/ 691 h 87"/>
                  <a:gd name="T8" fmla="*/ 243 w 74"/>
                  <a:gd name="T9" fmla="*/ 879 h 87"/>
                  <a:gd name="T10" fmla="*/ 352 w 74"/>
                  <a:gd name="T11" fmla="*/ 959 h 87"/>
                  <a:gd name="T12" fmla="*/ 540 w 74"/>
                  <a:gd name="T13" fmla="*/ 916 h 87"/>
                  <a:gd name="T14" fmla="*/ 633 w 74"/>
                  <a:gd name="T15" fmla="*/ 726 h 87"/>
                  <a:gd name="T16" fmla="*/ 743 w 74"/>
                  <a:gd name="T17" fmla="*/ 420 h 87"/>
                  <a:gd name="T18" fmla="*/ 779 w 74"/>
                  <a:gd name="T19" fmla="*/ 227 h 87"/>
                  <a:gd name="T20" fmla="*/ 722 w 74"/>
                  <a:gd name="T21" fmla="*/ 44 h 87"/>
                  <a:gd name="T22" fmla="*/ 389 w 74"/>
                  <a:gd name="T23" fmla="*/ 13 h 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4" h="87">
                    <a:moveTo>
                      <a:pt x="35" y="1"/>
                    </a:moveTo>
                    <a:cubicBezTo>
                      <a:pt x="26" y="2"/>
                      <a:pt x="18" y="6"/>
                      <a:pt x="13" y="13"/>
                    </a:cubicBezTo>
                    <a:cubicBezTo>
                      <a:pt x="7" y="20"/>
                      <a:pt x="1" y="35"/>
                      <a:pt x="1" y="43"/>
                    </a:cubicBezTo>
                    <a:cubicBezTo>
                      <a:pt x="0" y="51"/>
                      <a:pt x="7" y="56"/>
                      <a:pt x="10" y="62"/>
                    </a:cubicBezTo>
                    <a:cubicBezTo>
                      <a:pt x="14" y="68"/>
                      <a:pt x="18" y="75"/>
                      <a:pt x="22" y="79"/>
                    </a:cubicBezTo>
                    <a:cubicBezTo>
                      <a:pt x="25" y="83"/>
                      <a:pt x="27" y="86"/>
                      <a:pt x="32" y="86"/>
                    </a:cubicBezTo>
                    <a:cubicBezTo>
                      <a:pt x="36" y="87"/>
                      <a:pt x="45" y="85"/>
                      <a:pt x="49" y="82"/>
                    </a:cubicBezTo>
                    <a:cubicBezTo>
                      <a:pt x="53" y="78"/>
                      <a:pt x="54" y="72"/>
                      <a:pt x="57" y="65"/>
                    </a:cubicBezTo>
                    <a:cubicBezTo>
                      <a:pt x="60" y="58"/>
                      <a:pt x="65" y="45"/>
                      <a:pt x="67" y="38"/>
                    </a:cubicBezTo>
                    <a:cubicBezTo>
                      <a:pt x="68" y="31"/>
                      <a:pt x="70" y="23"/>
                      <a:pt x="70" y="20"/>
                    </a:cubicBezTo>
                    <a:cubicBezTo>
                      <a:pt x="70" y="17"/>
                      <a:pt x="74" y="16"/>
                      <a:pt x="65" y="4"/>
                    </a:cubicBezTo>
                    <a:cubicBezTo>
                      <a:pt x="61" y="0"/>
                      <a:pt x="41" y="1"/>
                      <a:pt x="35" y="1"/>
                    </a:cubicBezTo>
                  </a:path>
                </a:pathLst>
              </a:custGeom>
              <a:solidFill>
                <a:srgbClr val="FFF5EE"/>
              </a:solidFill>
              <a:ln w="6350" cap="rnd">
                <a:solidFill>
                  <a:schemeClr val="accent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>
                  <a:latin typeface="+mn-lt"/>
                </a:endParaRPr>
              </a:p>
            </p:txBody>
          </p:sp>
          <p:sp>
            <p:nvSpPr>
              <p:cNvPr id="17802" name="Freeform 2989"/>
              <p:cNvSpPr>
                <a:spLocks noChangeAspect="1"/>
              </p:cNvSpPr>
              <p:nvPr/>
            </p:nvSpPr>
            <p:spPr bwMode="auto">
              <a:xfrm>
                <a:off x="2502" y="1259"/>
                <a:ext cx="83" cy="14"/>
              </a:xfrm>
              <a:custGeom>
                <a:avLst/>
                <a:gdLst>
                  <a:gd name="T0" fmla="*/ 0 w 46"/>
                  <a:gd name="T1" fmla="*/ 15 h 8"/>
                  <a:gd name="T2" fmla="*/ 110 w 46"/>
                  <a:gd name="T3" fmla="*/ 15 h 8"/>
                  <a:gd name="T4" fmla="*/ 287 w 46"/>
                  <a:gd name="T5" fmla="*/ 84 h 8"/>
                  <a:gd name="T6" fmla="*/ 444 w 46"/>
                  <a:gd name="T7" fmla="*/ 84 h 8"/>
                  <a:gd name="T8" fmla="*/ 509 w 46"/>
                  <a:gd name="T9" fmla="*/ 39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8">
                    <a:moveTo>
                      <a:pt x="0" y="1"/>
                    </a:moveTo>
                    <a:cubicBezTo>
                      <a:pt x="1" y="1"/>
                      <a:pt x="6" y="0"/>
                      <a:pt x="10" y="1"/>
                    </a:cubicBezTo>
                    <a:cubicBezTo>
                      <a:pt x="15" y="2"/>
                      <a:pt x="21" y="6"/>
                      <a:pt x="26" y="7"/>
                    </a:cubicBezTo>
                    <a:cubicBezTo>
                      <a:pt x="31" y="8"/>
                      <a:pt x="36" y="7"/>
                      <a:pt x="40" y="7"/>
                    </a:cubicBezTo>
                    <a:cubicBezTo>
                      <a:pt x="43" y="6"/>
                      <a:pt x="45" y="4"/>
                      <a:pt x="46" y="3"/>
                    </a:cubicBezTo>
                  </a:path>
                </a:pathLst>
              </a:custGeom>
              <a:noFill/>
              <a:ln w="6350" cap="rnd">
                <a:solidFill>
                  <a:schemeClr val="accent6"/>
                </a:solidFill>
                <a:prstDash val="solid"/>
                <a:round/>
                <a:headEnd/>
                <a:tailEnd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>
                  <a:latin typeface="+mn-lt"/>
                </a:endParaRPr>
              </a:p>
            </p:txBody>
          </p:sp>
        </p:grpSp>
      </p:grpSp>
      <p:grpSp>
        <p:nvGrpSpPr>
          <p:cNvPr id="19470" name="Group 2"/>
          <p:cNvGrpSpPr>
            <a:grpSpLocks/>
          </p:cNvGrpSpPr>
          <p:nvPr/>
        </p:nvGrpSpPr>
        <p:grpSpPr bwMode="auto">
          <a:xfrm>
            <a:off x="4033838" y="1874838"/>
            <a:ext cx="1325562" cy="782637"/>
            <a:chOff x="463550" y="2254250"/>
            <a:chExt cx="2749550" cy="1539875"/>
          </a:xfrm>
        </p:grpSpPr>
        <p:grpSp>
          <p:nvGrpSpPr>
            <p:cNvPr id="19831" name="Group 112"/>
            <p:cNvGrpSpPr>
              <a:grpSpLocks noChangeAspect="1"/>
            </p:cNvGrpSpPr>
            <p:nvPr/>
          </p:nvGrpSpPr>
          <p:grpSpPr bwMode="auto">
            <a:xfrm>
              <a:off x="463550" y="2254250"/>
              <a:ext cx="2749550" cy="1539875"/>
              <a:chOff x="1521" y="878"/>
              <a:chExt cx="2718" cy="1522"/>
            </a:xfrm>
          </p:grpSpPr>
          <p:sp>
            <p:nvSpPr>
              <p:cNvPr id="17787" name="Oval 113"/>
              <p:cNvSpPr>
                <a:spLocks noChangeAspect="1" noChangeArrowheads="1"/>
              </p:cNvSpPr>
              <p:nvPr/>
            </p:nvSpPr>
            <p:spPr bwMode="auto">
              <a:xfrm>
                <a:off x="1521" y="1199"/>
                <a:ext cx="2718" cy="1077"/>
              </a:xfrm>
              <a:prstGeom prst="ellipse">
                <a:avLst/>
              </a:prstGeom>
              <a:solidFill>
                <a:srgbClr val="99CCFF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7788" name="Freeform 114"/>
              <p:cNvSpPr>
                <a:spLocks noChangeAspect="1"/>
              </p:cNvSpPr>
              <p:nvPr/>
            </p:nvSpPr>
            <p:spPr bwMode="auto">
              <a:xfrm>
                <a:off x="1521" y="878"/>
                <a:ext cx="2718" cy="963"/>
              </a:xfrm>
              <a:custGeom>
                <a:avLst/>
                <a:gdLst>
                  <a:gd name="T0" fmla="*/ 0 w 1151"/>
                  <a:gd name="T1" fmla="*/ 396301 h 408"/>
                  <a:gd name="T2" fmla="*/ 556078 w 1151"/>
                  <a:gd name="T3" fmla="*/ 174649 h 408"/>
                  <a:gd name="T4" fmla="*/ 1112902 w 1151"/>
                  <a:gd name="T5" fmla="*/ 396301 h 408"/>
                  <a:gd name="T6" fmla="*/ 1112902 w 1151"/>
                  <a:gd name="T7" fmla="*/ 221649 h 408"/>
                  <a:gd name="T8" fmla="*/ 556078 w 1151"/>
                  <a:gd name="T9" fmla="*/ 0 h 408"/>
                  <a:gd name="T10" fmla="*/ 0 w 1151"/>
                  <a:gd name="T11" fmla="*/ 221649 h 408"/>
                  <a:gd name="T12" fmla="*/ 0 w 1151"/>
                  <a:gd name="T13" fmla="*/ 396301 h 4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1"/>
                  <a:gd name="T22" fmla="*/ 0 h 408"/>
                  <a:gd name="T23" fmla="*/ 1151 w 1151"/>
                  <a:gd name="T24" fmla="*/ 408 h 4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1" h="408">
                    <a:moveTo>
                      <a:pt x="0" y="408"/>
                    </a:moveTo>
                    <a:cubicBezTo>
                      <a:pt x="0" y="282"/>
                      <a:pt x="258" y="180"/>
                      <a:pt x="575" y="180"/>
                    </a:cubicBezTo>
                    <a:cubicBezTo>
                      <a:pt x="893" y="180"/>
                      <a:pt x="1151" y="282"/>
                      <a:pt x="1151" y="408"/>
                    </a:cubicBezTo>
                    <a:cubicBezTo>
                      <a:pt x="1151" y="228"/>
                      <a:pt x="1151" y="228"/>
                      <a:pt x="1151" y="228"/>
                    </a:cubicBezTo>
                    <a:cubicBezTo>
                      <a:pt x="1151" y="102"/>
                      <a:pt x="893" y="0"/>
                      <a:pt x="575" y="0"/>
                    </a:cubicBezTo>
                    <a:cubicBezTo>
                      <a:pt x="258" y="0"/>
                      <a:pt x="0" y="102"/>
                      <a:pt x="0" y="228"/>
                    </a:cubicBezTo>
                    <a:lnTo>
                      <a:pt x="0" y="408"/>
                    </a:lnTo>
                    <a:close/>
                  </a:path>
                </a:pathLst>
              </a:custGeom>
              <a:solidFill>
                <a:srgbClr val="FFF5EE"/>
              </a:solidFill>
              <a:ln w="6350" cap="rnd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>
                  <a:latin typeface="+mn-lt"/>
                </a:endParaRPr>
              </a:p>
            </p:txBody>
          </p:sp>
          <p:sp>
            <p:nvSpPr>
              <p:cNvPr id="17789" name="Freeform 115"/>
              <p:cNvSpPr>
                <a:spLocks noChangeAspect="1"/>
              </p:cNvSpPr>
              <p:nvPr/>
            </p:nvSpPr>
            <p:spPr bwMode="auto">
              <a:xfrm>
                <a:off x="1521" y="1437"/>
                <a:ext cx="2718" cy="963"/>
              </a:xfrm>
              <a:custGeom>
                <a:avLst/>
                <a:gdLst>
                  <a:gd name="T0" fmla="*/ 0 w 1151"/>
                  <a:gd name="T1" fmla="*/ 174649 h 408"/>
                  <a:gd name="T2" fmla="*/ 556078 w 1151"/>
                  <a:gd name="T3" fmla="*/ 396301 h 408"/>
                  <a:gd name="T4" fmla="*/ 1112902 w 1151"/>
                  <a:gd name="T5" fmla="*/ 174649 h 408"/>
                  <a:gd name="T6" fmla="*/ 1112902 w 1151"/>
                  <a:gd name="T7" fmla="*/ 0 h 408"/>
                  <a:gd name="T8" fmla="*/ 556078 w 1151"/>
                  <a:gd name="T9" fmla="*/ 221649 h 408"/>
                  <a:gd name="T10" fmla="*/ 0 w 1151"/>
                  <a:gd name="T11" fmla="*/ 0 h 408"/>
                  <a:gd name="T12" fmla="*/ 0 w 1151"/>
                  <a:gd name="T13" fmla="*/ 174649 h 4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1"/>
                  <a:gd name="T22" fmla="*/ 0 h 408"/>
                  <a:gd name="T23" fmla="*/ 1151 w 1151"/>
                  <a:gd name="T24" fmla="*/ 408 h 40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1" h="408">
                    <a:moveTo>
                      <a:pt x="0" y="180"/>
                    </a:moveTo>
                    <a:cubicBezTo>
                      <a:pt x="0" y="306"/>
                      <a:pt x="258" y="408"/>
                      <a:pt x="575" y="408"/>
                    </a:cubicBezTo>
                    <a:cubicBezTo>
                      <a:pt x="893" y="408"/>
                      <a:pt x="1151" y="306"/>
                      <a:pt x="1151" y="180"/>
                    </a:cubicBezTo>
                    <a:cubicBezTo>
                      <a:pt x="1151" y="0"/>
                      <a:pt x="1151" y="0"/>
                      <a:pt x="1151" y="0"/>
                    </a:cubicBezTo>
                    <a:cubicBezTo>
                      <a:pt x="1151" y="126"/>
                      <a:pt x="893" y="228"/>
                      <a:pt x="575" y="228"/>
                    </a:cubicBezTo>
                    <a:cubicBezTo>
                      <a:pt x="258" y="228"/>
                      <a:pt x="0" y="126"/>
                      <a:pt x="0" y="0"/>
                    </a:cubicBezTo>
                    <a:lnTo>
                      <a:pt x="0" y="180"/>
                    </a:lnTo>
                    <a:close/>
                  </a:path>
                </a:pathLst>
              </a:custGeom>
              <a:solidFill>
                <a:srgbClr val="FFF5EE"/>
              </a:solidFill>
              <a:ln w="6350" cap="rnd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>
                  <a:latin typeface="+mn-lt"/>
                </a:endParaRPr>
              </a:p>
            </p:txBody>
          </p:sp>
        </p:grpSp>
        <p:sp>
          <p:nvSpPr>
            <p:cNvPr id="2" name="Flowchart: Magnetic Disk 1"/>
            <p:cNvSpPr/>
            <p:nvPr/>
          </p:nvSpPr>
          <p:spPr>
            <a:xfrm>
              <a:off x="769786" y="2716525"/>
              <a:ext cx="289773" cy="381065"/>
            </a:xfrm>
            <a:prstGeom prst="flowChartMagneticDisk">
              <a:avLst/>
            </a:prstGeom>
            <a:blipFill>
              <a:blip r:embed="rId3" cstate="print"/>
              <a:tile tx="0" ty="0" sx="100000" sy="100000" flip="none" algn="tl"/>
            </a:blip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nb-NO" altLang="nb-NO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007908" y="2810230"/>
              <a:ext cx="915419" cy="36857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nb-NO" altLang="nb-NO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996" name="Oval 2995"/>
            <p:cNvSpPr/>
            <p:nvPr/>
          </p:nvSpPr>
          <p:spPr>
            <a:xfrm>
              <a:off x="463550" y="2447906"/>
              <a:ext cx="2749550" cy="1093218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nb-NO" altLang="nb-NO">
                <a:solidFill>
                  <a:srgbClr val="FFFFFF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19471" name="Group 2992"/>
          <p:cNvGrpSpPr>
            <a:grpSpLocks noChangeAspect="1"/>
          </p:cNvGrpSpPr>
          <p:nvPr/>
        </p:nvGrpSpPr>
        <p:grpSpPr bwMode="auto">
          <a:xfrm flipH="1">
            <a:off x="1617663" y="3355975"/>
            <a:ext cx="1250950" cy="762000"/>
            <a:chOff x="1954" y="1544"/>
            <a:chExt cx="1843" cy="1221"/>
          </a:xfrm>
        </p:grpSpPr>
        <p:sp>
          <p:nvSpPr>
            <p:cNvPr id="17776" name="Rectangle 2993"/>
            <p:cNvSpPr>
              <a:spLocks noChangeAspect="1" noChangeArrowheads="1"/>
            </p:cNvSpPr>
            <p:nvPr/>
          </p:nvSpPr>
          <p:spPr bwMode="auto">
            <a:xfrm>
              <a:off x="1954" y="1544"/>
              <a:ext cx="1843" cy="1221"/>
            </a:xfrm>
            <a:prstGeom prst="rect">
              <a:avLst/>
            </a:prstGeom>
            <a:solidFill>
              <a:srgbClr val="FFF5EE"/>
            </a:solidFill>
            <a:ln w="6350" cap="rnd">
              <a:solidFill>
                <a:schemeClr val="accent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b-NO" altLang="nb-NO"/>
            </a:p>
          </p:txBody>
        </p:sp>
        <p:sp>
          <p:nvSpPr>
            <p:cNvPr id="17777" name="Oval 2994"/>
            <p:cNvSpPr>
              <a:spLocks noChangeAspect="1" noChangeArrowheads="1"/>
            </p:cNvSpPr>
            <p:nvPr/>
          </p:nvSpPr>
          <p:spPr bwMode="auto">
            <a:xfrm>
              <a:off x="2022" y="2208"/>
              <a:ext cx="461" cy="460"/>
            </a:xfrm>
            <a:prstGeom prst="ellipse">
              <a:avLst/>
            </a:prstGeom>
            <a:solidFill>
              <a:srgbClr val="99CCFF"/>
            </a:solidFill>
            <a:ln w="6350" cap="rnd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b-NO" altLang="nb-NO"/>
            </a:p>
          </p:txBody>
        </p:sp>
        <p:sp>
          <p:nvSpPr>
            <p:cNvPr id="17778" name="Oval 2996"/>
            <p:cNvSpPr>
              <a:spLocks noChangeAspect="1" noChangeArrowheads="1"/>
            </p:cNvSpPr>
            <p:nvPr/>
          </p:nvSpPr>
          <p:spPr bwMode="auto">
            <a:xfrm>
              <a:off x="2644" y="2208"/>
              <a:ext cx="463" cy="460"/>
            </a:xfrm>
            <a:prstGeom prst="ellipse">
              <a:avLst/>
            </a:prstGeom>
            <a:solidFill>
              <a:srgbClr val="99CCFF"/>
            </a:solidFill>
            <a:ln w="6350" cap="rnd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b-NO" altLang="nb-NO"/>
            </a:p>
          </p:txBody>
        </p:sp>
        <p:sp>
          <p:nvSpPr>
            <p:cNvPr id="17779" name="Oval 2997"/>
            <p:cNvSpPr>
              <a:spLocks noChangeAspect="1" noChangeArrowheads="1"/>
            </p:cNvSpPr>
            <p:nvPr/>
          </p:nvSpPr>
          <p:spPr bwMode="auto">
            <a:xfrm>
              <a:off x="3268" y="2208"/>
              <a:ext cx="461" cy="460"/>
            </a:xfrm>
            <a:prstGeom prst="ellipse">
              <a:avLst/>
            </a:prstGeom>
            <a:solidFill>
              <a:srgbClr val="99CCFF"/>
            </a:solidFill>
            <a:ln w="6350" cap="rnd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b-NO" altLang="nb-NO"/>
            </a:p>
          </p:txBody>
        </p:sp>
        <p:sp>
          <p:nvSpPr>
            <p:cNvPr id="17780" name="Oval 2998"/>
            <p:cNvSpPr>
              <a:spLocks noChangeAspect="1" noChangeArrowheads="1"/>
            </p:cNvSpPr>
            <p:nvPr/>
          </p:nvSpPr>
          <p:spPr bwMode="auto">
            <a:xfrm>
              <a:off x="2022" y="1643"/>
              <a:ext cx="461" cy="460"/>
            </a:xfrm>
            <a:prstGeom prst="ellipse">
              <a:avLst/>
            </a:prstGeom>
            <a:solidFill>
              <a:srgbClr val="99CCFF"/>
            </a:solidFill>
            <a:ln w="6350" cap="rnd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b-NO" altLang="nb-NO"/>
            </a:p>
          </p:txBody>
        </p:sp>
        <p:sp>
          <p:nvSpPr>
            <p:cNvPr id="17781" name="Oval 2999"/>
            <p:cNvSpPr>
              <a:spLocks noChangeAspect="1" noChangeArrowheads="1"/>
            </p:cNvSpPr>
            <p:nvPr/>
          </p:nvSpPr>
          <p:spPr bwMode="auto">
            <a:xfrm>
              <a:off x="2644" y="1643"/>
              <a:ext cx="463" cy="460"/>
            </a:xfrm>
            <a:prstGeom prst="ellipse">
              <a:avLst/>
            </a:prstGeom>
            <a:solidFill>
              <a:srgbClr val="99CCFF"/>
            </a:solidFill>
            <a:ln w="6350" cap="rnd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b-NO" altLang="nb-NO"/>
            </a:p>
          </p:txBody>
        </p:sp>
        <p:sp>
          <p:nvSpPr>
            <p:cNvPr id="17782" name="Oval 3000"/>
            <p:cNvSpPr>
              <a:spLocks noChangeAspect="1" noChangeArrowheads="1"/>
            </p:cNvSpPr>
            <p:nvPr/>
          </p:nvSpPr>
          <p:spPr bwMode="auto">
            <a:xfrm>
              <a:off x="3268" y="1643"/>
              <a:ext cx="461" cy="460"/>
            </a:xfrm>
            <a:prstGeom prst="ellipse">
              <a:avLst/>
            </a:prstGeom>
            <a:solidFill>
              <a:srgbClr val="99CCFF"/>
            </a:solidFill>
            <a:ln w="6350" cap="rnd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b-NO" altLang="nb-NO"/>
            </a:p>
          </p:txBody>
        </p:sp>
      </p:grpSp>
      <p:grpSp>
        <p:nvGrpSpPr>
          <p:cNvPr id="19472" name="Group 3001"/>
          <p:cNvGrpSpPr>
            <a:grpSpLocks noChangeAspect="1"/>
          </p:cNvGrpSpPr>
          <p:nvPr/>
        </p:nvGrpSpPr>
        <p:grpSpPr bwMode="auto">
          <a:xfrm>
            <a:off x="1876425" y="5210175"/>
            <a:ext cx="1843088" cy="1085850"/>
            <a:chOff x="1521" y="1193"/>
            <a:chExt cx="2717" cy="1743"/>
          </a:xfrm>
        </p:grpSpPr>
        <p:sp>
          <p:nvSpPr>
            <p:cNvPr id="3003" name="Freeform 3002"/>
            <p:cNvSpPr>
              <a:spLocks noChangeAspect="1"/>
            </p:cNvSpPr>
            <p:nvPr/>
          </p:nvSpPr>
          <p:spPr bwMode="auto">
            <a:xfrm>
              <a:off x="1521" y="1193"/>
              <a:ext cx="2717" cy="1743"/>
            </a:xfrm>
            <a:custGeom>
              <a:avLst/>
              <a:gdLst>
                <a:gd name="T0" fmla="*/ 585 w 1150"/>
                <a:gd name="T1" fmla="*/ 492 h 738"/>
                <a:gd name="T2" fmla="*/ 631 w 1150"/>
                <a:gd name="T3" fmla="*/ 434 h 738"/>
                <a:gd name="T4" fmla="*/ 682 w 1150"/>
                <a:gd name="T5" fmla="*/ 342 h 738"/>
                <a:gd name="T6" fmla="*/ 786 w 1150"/>
                <a:gd name="T7" fmla="*/ 386 h 738"/>
                <a:gd name="T8" fmla="*/ 726 w 1150"/>
                <a:gd name="T9" fmla="*/ 519 h 738"/>
                <a:gd name="T10" fmla="*/ 580 w 1150"/>
                <a:gd name="T11" fmla="*/ 675 h 738"/>
                <a:gd name="T12" fmla="*/ 616 w 1150"/>
                <a:gd name="T13" fmla="*/ 731 h 738"/>
                <a:gd name="T14" fmla="*/ 691 w 1150"/>
                <a:gd name="T15" fmla="*/ 698 h 738"/>
                <a:gd name="T16" fmla="*/ 816 w 1150"/>
                <a:gd name="T17" fmla="*/ 638 h 738"/>
                <a:gd name="T18" fmla="*/ 895 w 1150"/>
                <a:gd name="T19" fmla="*/ 566 h 738"/>
                <a:gd name="T20" fmla="*/ 1046 w 1150"/>
                <a:gd name="T21" fmla="*/ 506 h 738"/>
                <a:gd name="T22" fmla="*/ 935 w 1150"/>
                <a:gd name="T23" fmla="*/ 21 h 738"/>
                <a:gd name="T24" fmla="*/ 795 w 1150"/>
                <a:gd name="T25" fmla="*/ 5 h 738"/>
                <a:gd name="T26" fmla="*/ 687 w 1150"/>
                <a:gd name="T27" fmla="*/ 122 h 738"/>
                <a:gd name="T28" fmla="*/ 662 w 1150"/>
                <a:gd name="T29" fmla="*/ 87 h 738"/>
                <a:gd name="T30" fmla="*/ 617 w 1150"/>
                <a:gd name="T31" fmla="*/ 139 h 738"/>
                <a:gd name="T32" fmla="*/ 574 w 1150"/>
                <a:gd name="T33" fmla="*/ 108 h 738"/>
                <a:gd name="T34" fmla="*/ 526 w 1150"/>
                <a:gd name="T35" fmla="*/ 117 h 738"/>
                <a:gd name="T36" fmla="*/ 475 w 1150"/>
                <a:gd name="T37" fmla="*/ 120 h 738"/>
                <a:gd name="T38" fmla="*/ 457 w 1150"/>
                <a:gd name="T39" fmla="*/ 75 h 738"/>
                <a:gd name="T40" fmla="*/ 260 w 1150"/>
                <a:gd name="T41" fmla="*/ 15 h 738"/>
                <a:gd name="T42" fmla="*/ 5 w 1150"/>
                <a:gd name="T43" fmla="*/ 275 h 738"/>
                <a:gd name="T44" fmla="*/ 193 w 1150"/>
                <a:gd name="T45" fmla="*/ 549 h 738"/>
                <a:gd name="T46" fmla="*/ 293 w 1150"/>
                <a:gd name="T47" fmla="*/ 584 h 738"/>
                <a:gd name="T48" fmla="*/ 422 w 1150"/>
                <a:gd name="T49" fmla="*/ 677 h 738"/>
                <a:gd name="T50" fmla="*/ 503 w 1150"/>
                <a:gd name="T51" fmla="*/ 730 h 738"/>
                <a:gd name="T52" fmla="*/ 569 w 1150"/>
                <a:gd name="T53" fmla="*/ 730 h 738"/>
                <a:gd name="T54" fmla="*/ 444 w 1150"/>
                <a:gd name="T55" fmla="*/ 576 h 738"/>
                <a:gd name="T56" fmla="*/ 428 w 1150"/>
                <a:gd name="T57" fmla="*/ 449 h 738"/>
                <a:gd name="T58" fmla="*/ 398 w 1150"/>
                <a:gd name="T59" fmla="*/ 308 h 738"/>
                <a:gd name="T60" fmla="*/ 538 w 1150"/>
                <a:gd name="T61" fmla="*/ 406 h 738"/>
                <a:gd name="T62" fmla="*/ 558 w 1150"/>
                <a:gd name="T63" fmla="*/ 466 h 738"/>
                <a:gd name="T64" fmla="*/ 566 w 1150"/>
                <a:gd name="T65" fmla="*/ 514 h 738"/>
                <a:gd name="T66" fmla="*/ 584 w 1150"/>
                <a:gd name="T67" fmla="*/ 514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50" h="738">
                  <a:moveTo>
                    <a:pt x="584" y="514"/>
                  </a:moveTo>
                  <a:cubicBezTo>
                    <a:pt x="589" y="508"/>
                    <a:pt x="592" y="497"/>
                    <a:pt x="585" y="492"/>
                  </a:cubicBezTo>
                  <a:cubicBezTo>
                    <a:pt x="592" y="486"/>
                    <a:pt x="595" y="473"/>
                    <a:pt x="592" y="466"/>
                  </a:cubicBezTo>
                  <a:cubicBezTo>
                    <a:pt x="602" y="431"/>
                    <a:pt x="627" y="449"/>
                    <a:pt x="631" y="434"/>
                  </a:cubicBezTo>
                  <a:cubicBezTo>
                    <a:pt x="640" y="404"/>
                    <a:pt x="604" y="428"/>
                    <a:pt x="613" y="406"/>
                  </a:cubicBezTo>
                  <a:cubicBezTo>
                    <a:pt x="627" y="371"/>
                    <a:pt x="644" y="422"/>
                    <a:pt x="682" y="342"/>
                  </a:cubicBezTo>
                  <a:cubicBezTo>
                    <a:pt x="702" y="300"/>
                    <a:pt x="732" y="289"/>
                    <a:pt x="752" y="308"/>
                  </a:cubicBezTo>
                  <a:cubicBezTo>
                    <a:pt x="771" y="326"/>
                    <a:pt x="794" y="348"/>
                    <a:pt x="786" y="386"/>
                  </a:cubicBezTo>
                  <a:cubicBezTo>
                    <a:pt x="778" y="423"/>
                    <a:pt x="754" y="426"/>
                    <a:pt x="723" y="449"/>
                  </a:cubicBezTo>
                  <a:cubicBezTo>
                    <a:pt x="684" y="477"/>
                    <a:pt x="729" y="480"/>
                    <a:pt x="726" y="519"/>
                  </a:cubicBezTo>
                  <a:cubicBezTo>
                    <a:pt x="723" y="556"/>
                    <a:pt x="717" y="554"/>
                    <a:pt x="706" y="576"/>
                  </a:cubicBezTo>
                  <a:cubicBezTo>
                    <a:pt x="695" y="598"/>
                    <a:pt x="684" y="655"/>
                    <a:pt x="580" y="675"/>
                  </a:cubicBezTo>
                  <a:cubicBezTo>
                    <a:pt x="588" y="695"/>
                    <a:pt x="583" y="718"/>
                    <a:pt x="581" y="730"/>
                  </a:cubicBezTo>
                  <a:cubicBezTo>
                    <a:pt x="599" y="733"/>
                    <a:pt x="609" y="734"/>
                    <a:pt x="616" y="731"/>
                  </a:cubicBezTo>
                  <a:cubicBezTo>
                    <a:pt x="623" y="733"/>
                    <a:pt x="632" y="738"/>
                    <a:pt x="647" y="730"/>
                  </a:cubicBezTo>
                  <a:cubicBezTo>
                    <a:pt x="664" y="730"/>
                    <a:pt x="666" y="719"/>
                    <a:pt x="691" y="698"/>
                  </a:cubicBezTo>
                  <a:cubicBezTo>
                    <a:pt x="700" y="691"/>
                    <a:pt x="714" y="688"/>
                    <a:pt x="729" y="677"/>
                  </a:cubicBezTo>
                  <a:cubicBezTo>
                    <a:pt x="768" y="645"/>
                    <a:pt x="790" y="667"/>
                    <a:pt x="816" y="638"/>
                  </a:cubicBezTo>
                  <a:cubicBezTo>
                    <a:pt x="843" y="609"/>
                    <a:pt x="835" y="614"/>
                    <a:pt x="858" y="584"/>
                  </a:cubicBezTo>
                  <a:cubicBezTo>
                    <a:pt x="872" y="565"/>
                    <a:pt x="885" y="571"/>
                    <a:pt x="895" y="566"/>
                  </a:cubicBezTo>
                  <a:cubicBezTo>
                    <a:pt x="917" y="554"/>
                    <a:pt x="921" y="548"/>
                    <a:pt x="957" y="549"/>
                  </a:cubicBezTo>
                  <a:cubicBezTo>
                    <a:pt x="976" y="549"/>
                    <a:pt x="976" y="468"/>
                    <a:pt x="1046" y="506"/>
                  </a:cubicBezTo>
                  <a:cubicBezTo>
                    <a:pt x="1083" y="525"/>
                    <a:pt x="1150" y="350"/>
                    <a:pt x="1146" y="275"/>
                  </a:cubicBezTo>
                  <a:cubicBezTo>
                    <a:pt x="1135" y="121"/>
                    <a:pt x="1004" y="38"/>
                    <a:pt x="935" y="21"/>
                  </a:cubicBezTo>
                  <a:cubicBezTo>
                    <a:pt x="917" y="16"/>
                    <a:pt x="901" y="18"/>
                    <a:pt x="890" y="15"/>
                  </a:cubicBezTo>
                  <a:cubicBezTo>
                    <a:pt x="858" y="10"/>
                    <a:pt x="854" y="0"/>
                    <a:pt x="795" y="5"/>
                  </a:cubicBezTo>
                  <a:cubicBezTo>
                    <a:pt x="751" y="10"/>
                    <a:pt x="706" y="49"/>
                    <a:pt x="693" y="75"/>
                  </a:cubicBezTo>
                  <a:cubicBezTo>
                    <a:pt x="682" y="96"/>
                    <a:pt x="706" y="108"/>
                    <a:pt x="687" y="122"/>
                  </a:cubicBezTo>
                  <a:cubicBezTo>
                    <a:pt x="666" y="137"/>
                    <a:pt x="672" y="127"/>
                    <a:pt x="675" y="120"/>
                  </a:cubicBezTo>
                  <a:cubicBezTo>
                    <a:pt x="686" y="99"/>
                    <a:pt x="679" y="97"/>
                    <a:pt x="662" y="87"/>
                  </a:cubicBezTo>
                  <a:cubicBezTo>
                    <a:pt x="656" y="83"/>
                    <a:pt x="647" y="105"/>
                    <a:pt x="624" y="117"/>
                  </a:cubicBezTo>
                  <a:cubicBezTo>
                    <a:pt x="613" y="124"/>
                    <a:pt x="641" y="131"/>
                    <a:pt x="617" y="139"/>
                  </a:cubicBezTo>
                  <a:cubicBezTo>
                    <a:pt x="594" y="146"/>
                    <a:pt x="596" y="106"/>
                    <a:pt x="576" y="108"/>
                  </a:cubicBezTo>
                  <a:cubicBezTo>
                    <a:pt x="574" y="108"/>
                    <a:pt x="574" y="108"/>
                    <a:pt x="574" y="108"/>
                  </a:cubicBezTo>
                  <a:cubicBezTo>
                    <a:pt x="554" y="106"/>
                    <a:pt x="556" y="146"/>
                    <a:pt x="533" y="139"/>
                  </a:cubicBezTo>
                  <a:cubicBezTo>
                    <a:pt x="510" y="131"/>
                    <a:pt x="537" y="124"/>
                    <a:pt x="526" y="117"/>
                  </a:cubicBezTo>
                  <a:cubicBezTo>
                    <a:pt x="503" y="105"/>
                    <a:pt x="494" y="83"/>
                    <a:pt x="488" y="87"/>
                  </a:cubicBezTo>
                  <a:cubicBezTo>
                    <a:pt x="470" y="97"/>
                    <a:pt x="465" y="99"/>
                    <a:pt x="475" y="120"/>
                  </a:cubicBezTo>
                  <a:cubicBezTo>
                    <a:pt x="478" y="127"/>
                    <a:pt x="484" y="137"/>
                    <a:pt x="464" y="122"/>
                  </a:cubicBezTo>
                  <a:cubicBezTo>
                    <a:pt x="443" y="108"/>
                    <a:pt x="468" y="96"/>
                    <a:pt x="457" y="75"/>
                  </a:cubicBezTo>
                  <a:cubicBezTo>
                    <a:pt x="444" y="49"/>
                    <a:pt x="398" y="10"/>
                    <a:pt x="354" y="5"/>
                  </a:cubicBezTo>
                  <a:cubicBezTo>
                    <a:pt x="296" y="0"/>
                    <a:pt x="292" y="10"/>
                    <a:pt x="260" y="15"/>
                  </a:cubicBezTo>
                  <a:cubicBezTo>
                    <a:pt x="248" y="18"/>
                    <a:pt x="233" y="16"/>
                    <a:pt x="214" y="21"/>
                  </a:cubicBezTo>
                  <a:cubicBezTo>
                    <a:pt x="146" y="38"/>
                    <a:pt x="15" y="121"/>
                    <a:pt x="5" y="275"/>
                  </a:cubicBezTo>
                  <a:cubicBezTo>
                    <a:pt x="0" y="350"/>
                    <a:pt x="68" y="525"/>
                    <a:pt x="105" y="506"/>
                  </a:cubicBezTo>
                  <a:cubicBezTo>
                    <a:pt x="173" y="468"/>
                    <a:pt x="173" y="549"/>
                    <a:pt x="193" y="549"/>
                  </a:cubicBezTo>
                  <a:cubicBezTo>
                    <a:pt x="229" y="548"/>
                    <a:pt x="234" y="554"/>
                    <a:pt x="255" y="566"/>
                  </a:cubicBezTo>
                  <a:cubicBezTo>
                    <a:pt x="265" y="571"/>
                    <a:pt x="277" y="565"/>
                    <a:pt x="293" y="584"/>
                  </a:cubicBezTo>
                  <a:cubicBezTo>
                    <a:pt x="315" y="614"/>
                    <a:pt x="306" y="609"/>
                    <a:pt x="333" y="638"/>
                  </a:cubicBezTo>
                  <a:cubicBezTo>
                    <a:pt x="361" y="667"/>
                    <a:pt x="382" y="645"/>
                    <a:pt x="422" y="677"/>
                  </a:cubicBezTo>
                  <a:cubicBezTo>
                    <a:pt x="436" y="688"/>
                    <a:pt x="450" y="691"/>
                    <a:pt x="459" y="698"/>
                  </a:cubicBezTo>
                  <a:cubicBezTo>
                    <a:pt x="484" y="719"/>
                    <a:pt x="486" y="730"/>
                    <a:pt x="503" y="730"/>
                  </a:cubicBezTo>
                  <a:cubicBezTo>
                    <a:pt x="518" y="738"/>
                    <a:pt x="528" y="733"/>
                    <a:pt x="534" y="731"/>
                  </a:cubicBezTo>
                  <a:cubicBezTo>
                    <a:pt x="541" y="734"/>
                    <a:pt x="552" y="733"/>
                    <a:pt x="569" y="730"/>
                  </a:cubicBezTo>
                  <a:cubicBezTo>
                    <a:pt x="567" y="718"/>
                    <a:pt x="562" y="695"/>
                    <a:pt x="570" y="675"/>
                  </a:cubicBezTo>
                  <a:cubicBezTo>
                    <a:pt x="466" y="655"/>
                    <a:pt x="455" y="598"/>
                    <a:pt x="444" y="576"/>
                  </a:cubicBezTo>
                  <a:cubicBezTo>
                    <a:pt x="433" y="554"/>
                    <a:pt x="426" y="556"/>
                    <a:pt x="424" y="519"/>
                  </a:cubicBezTo>
                  <a:cubicBezTo>
                    <a:pt x="421" y="480"/>
                    <a:pt x="466" y="477"/>
                    <a:pt x="428" y="449"/>
                  </a:cubicBezTo>
                  <a:cubicBezTo>
                    <a:pt x="396" y="426"/>
                    <a:pt x="373" y="423"/>
                    <a:pt x="363" y="386"/>
                  </a:cubicBezTo>
                  <a:cubicBezTo>
                    <a:pt x="355" y="348"/>
                    <a:pt x="378" y="326"/>
                    <a:pt x="398" y="308"/>
                  </a:cubicBezTo>
                  <a:cubicBezTo>
                    <a:pt x="418" y="289"/>
                    <a:pt x="448" y="300"/>
                    <a:pt x="468" y="342"/>
                  </a:cubicBezTo>
                  <a:cubicBezTo>
                    <a:pt x="506" y="422"/>
                    <a:pt x="523" y="371"/>
                    <a:pt x="538" y="406"/>
                  </a:cubicBezTo>
                  <a:cubicBezTo>
                    <a:pt x="547" y="428"/>
                    <a:pt x="510" y="404"/>
                    <a:pt x="519" y="434"/>
                  </a:cubicBezTo>
                  <a:cubicBezTo>
                    <a:pt x="523" y="449"/>
                    <a:pt x="549" y="431"/>
                    <a:pt x="558" y="466"/>
                  </a:cubicBezTo>
                  <a:cubicBezTo>
                    <a:pt x="555" y="473"/>
                    <a:pt x="559" y="486"/>
                    <a:pt x="565" y="492"/>
                  </a:cubicBezTo>
                  <a:cubicBezTo>
                    <a:pt x="558" y="497"/>
                    <a:pt x="561" y="508"/>
                    <a:pt x="566" y="514"/>
                  </a:cubicBezTo>
                  <a:cubicBezTo>
                    <a:pt x="571" y="519"/>
                    <a:pt x="573" y="528"/>
                    <a:pt x="576" y="528"/>
                  </a:cubicBezTo>
                  <a:cubicBezTo>
                    <a:pt x="584" y="514"/>
                    <a:pt x="584" y="514"/>
                    <a:pt x="584" y="51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6350" cap="rnd">
              <a:solidFill>
                <a:schemeClr val="accent6"/>
              </a:solidFill>
              <a:prstDash val="solid"/>
              <a:miter lim="800000"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nb-NO"/>
            </a:p>
          </p:txBody>
        </p:sp>
        <p:sp>
          <p:nvSpPr>
            <p:cNvPr id="17765" name="Freeform 3003"/>
            <p:cNvSpPr>
              <a:spLocks noChangeAspect="1"/>
            </p:cNvSpPr>
            <p:nvPr/>
          </p:nvSpPr>
          <p:spPr bwMode="auto">
            <a:xfrm>
              <a:off x="2380" y="2093"/>
              <a:ext cx="154" cy="403"/>
            </a:xfrm>
            <a:custGeom>
              <a:avLst/>
              <a:gdLst>
                <a:gd name="T0" fmla="*/ 0 w 66"/>
                <a:gd name="T1" fmla="*/ 0 h 170"/>
                <a:gd name="T2" fmla="*/ 872 w 66"/>
                <a:gd name="T3" fmla="*/ 2231 h 1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6" h="170">
                  <a:moveTo>
                    <a:pt x="0" y="0"/>
                  </a:moveTo>
                  <a:cubicBezTo>
                    <a:pt x="3" y="54"/>
                    <a:pt x="48" y="141"/>
                    <a:pt x="66" y="170"/>
                  </a:cubicBezTo>
                </a:path>
              </a:pathLst>
            </a:custGeom>
            <a:noFill/>
            <a:ln w="6350" cap="rnd">
              <a:solidFill>
                <a:schemeClr val="accent6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>
                <a:latin typeface="+mn-lt"/>
              </a:endParaRPr>
            </a:p>
          </p:txBody>
        </p:sp>
        <p:sp>
          <p:nvSpPr>
            <p:cNvPr id="17766" name="Freeform 3004"/>
            <p:cNvSpPr>
              <a:spLocks noChangeAspect="1"/>
            </p:cNvSpPr>
            <p:nvPr/>
          </p:nvSpPr>
          <p:spPr bwMode="auto">
            <a:xfrm>
              <a:off x="2796" y="2159"/>
              <a:ext cx="166" cy="13"/>
            </a:xfrm>
            <a:custGeom>
              <a:avLst/>
              <a:gdLst>
                <a:gd name="T0" fmla="*/ 0 w 70"/>
                <a:gd name="T1" fmla="*/ 0 h 5"/>
                <a:gd name="T2" fmla="*/ 917 w 70"/>
                <a:gd name="T3" fmla="*/ 29 h 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0" h="5">
                  <a:moveTo>
                    <a:pt x="0" y="0"/>
                  </a:moveTo>
                  <a:cubicBezTo>
                    <a:pt x="11" y="5"/>
                    <a:pt x="66" y="5"/>
                    <a:pt x="70" y="2"/>
                  </a:cubicBezTo>
                </a:path>
              </a:pathLst>
            </a:custGeom>
            <a:noFill/>
            <a:ln w="6350" cap="rnd">
              <a:solidFill>
                <a:schemeClr val="accent6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>
                <a:latin typeface="+mn-lt"/>
              </a:endParaRPr>
            </a:p>
          </p:txBody>
        </p:sp>
        <p:sp>
          <p:nvSpPr>
            <p:cNvPr id="17767" name="Freeform 3005"/>
            <p:cNvSpPr>
              <a:spLocks noChangeAspect="1"/>
            </p:cNvSpPr>
            <p:nvPr/>
          </p:nvSpPr>
          <p:spPr bwMode="auto">
            <a:xfrm>
              <a:off x="2836" y="2294"/>
              <a:ext cx="87" cy="5"/>
            </a:xfrm>
            <a:custGeom>
              <a:avLst/>
              <a:gdLst>
                <a:gd name="T0" fmla="*/ 0 w 36"/>
                <a:gd name="T1" fmla="*/ 0 h 2"/>
                <a:gd name="T2" fmla="*/ 475 w 36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" h="2">
                  <a:moveTo>
                    <a:pt x="0" y="0"/>
                  </a:moveTo>
                  <a:cubicBezTo>
                    <a:pt x="12" y="1"/>
                    <a:pt x="25" y="2"/>
                    <a:pt x="36" y="0"/>
                  </a:cubicBezTo>
                </a:path>
              </a:pathLst>
            </a:custGeom>
            <a:noFill/>
            <a:ln w="6350" cap="rnd">
              <a:solidFill>
                <a:schemeClr val="accent6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>
                <a:latin typeface="+mn-lt"/>
              </a:endParaRPr>
            </a:p>
          </p:txBody>
        </p:sp>
        <p:sp>
          <p:nvSpPr>
            <p:cNvPr id="17768" name="Freeform 3006"/>
            <p:cNvSpPr>
              <a:spLocks noChangeAspect="1"/>
            </p:cNvSpPr>
            <p:nvPr/>
          </p:nvSpPr>
          <p:spPr bwMode="auto">
            <a:xfrm>
              <a:off x="2855" y="2358"/>
              <a:ext cx="49" cy="0"/>
            </a:xfrm>
            <a:custGeom>
              <a:avLst/>
              <a:gdLst>
                <a:gd name="T0" fmla="*/ 0 w 20"/>
                <a:gd name="T1" fmla="*/ 259 w 20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cubicBezTo>
                    <a:pt x="6" y="0"/>
                    <a:pt x="17" y="0"/>
                    <a:pt x="20" y="0"/>
                  </a:cubicBezTo>
                </a:path>
              </a:pathLst>
            </a:custGeom>
            <a:noFill/>
            <a:ln w="6350" cap="flat">
              <a:solidFill>
                <a:schemeClr val="accent6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>
                <a:latin typeface="+mn-lt"/>
              </a:endParaRPr>
            </a:p>
          </p:txBody>
        </p:sp>
        <p:sp>
          <p:nvSpPr>
            <p:cNvPr id="17769" name="Freeform 3007"/>
            <p:cNvSpPr>
              <a:spLocks noChangeAspect="1"/>
            </p:cNvSpPr>
            <p:nvPr/>
          </p:nvSpPr>
          <p:spPr bwMode="auto">
            <a:xfrm>
              <a:off x="2321" y="1392"/>
              <a:ext cx="293" cy="525"/>
            </a:xfrm>
            <a:custGeom>
              <a:avLst/>
              <a:gdLst>
                <a:gd name="T0" fmla="*/ 1628 w 123"/>
                <a:gd name="T1" fmla="*/ 492 h 222"/>
                <a:gd name="T2" fmla="*/ 1337 w 123"/>
                <a:gd name="T3" fmla="*/ 196 h 222"/>
                <a:gd name="T4" fmla="*/ 913 w 123"/>
                <a:gd name="T5" fmla="*/ 213 h 222"/>
                <a:gd name="T6" fmla="*/ 554 w 123"/>
                <a:gd name="T7" fmla="*/ 622 h 222"/>
                <a:gd name="T8" fmla="*/ 66 w 123"/>
                <a:gd name="T9" fmla="*/ 1258 h 222"/>
                <a:gd name="T10" fmla="*/ 476 w 123"/>
                <a:gd name="T11" fmla="*/ 2646 h 222"/>
                <a:gd name="T12" fmla="*/ 795 w 123"/>
                <a:gd name="T13" fmla="*/ 2937 h 2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3" h="222">
                  <a:moveTo>
                    <a:pt x="123" y="37"/>
                  </a:moveTo>
                  <a:cubicBezTo>
                    <a:pt x="114" y="31"/>
                    <a:pt x="104" y="29"/>
                    <a:pt x="101" y="15"/>
                  </a:cubicBezTo>
                  <a:cubicBezTo>
                    <a:pt x="98" y="1"/>
                    <a:pt x="71" y="0"/>
                    <a:pt x="69" y="16"/>
                  </a:cubicBezTo>
                  <a:cubicBezTo>
                    <a:pt x="67" y="48"/>
                    <a:pt x="69" y="35"/>
                    <a:pt x="42" y="47"/>
                  </a:cubicBezTo>
                  <a:cubicBezTo>
                    <a:pt x="15" y="60"/>
                    <a:pt x="0" y="79"/>
                    <a:pt x="5" y="95"/>
                  </a:cubicBezTo>
                  <a:cubicBezTo>
                    <a:pt x="22" y="147"/>
                    <a:pt x="31" y="176"/>
                    <a:pt x="36" y="200"/>
                  </a:cubicBezTo>
                  <a:cubicBezTo>
                    <a:pt x="39" y="220"/>
                    <a:pt x="47" y="221"/>
                    <a:pt x="60" y="222"/>
                  </a:cubicBezTo>
                </a:path>
              </a:pathLst>
            </a:custGeom>
            <a:noFill/>
            <a:ln w="6350" cap="rnd">
              <a:solidFill>
                <a:schemeClr val="accent6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>
                <a:latin typeface="+mn-lt"/>
              </a:endParaRPr>
            </a:p>
          </p:txBody>
        </p:sp>
        <p:sp>
          <p:nvSpPr>
            <p:cNvPr id="17770" name="Freeform 3008"/>
            <p:cNvSpPr>
              <a:spLocks noChangeAspect="1"/>
            </p:cNvSpPr>
            <p:nvPr/>
          </p:nvSpPr>
          <p:spPr bwMode="auto">
            <a:xfrm>
              <a:off x="2677" y="1583"/>
              <a:ext cx="419" cy="270"/>
            </a:xfrm>
            <a:custGeom>
              <a:avLst/>
              <a:gdLst>
                <a:gd name="T0" fmla="*/ 435 w 178"/>
                <a:gd name="T1" fmla="*/ 135 h 114"/>
                <a:gd name="T2" fmla="*/ 492 w 178"/>
                <a:gd name="T3" fmla="*/ 1392 h 114"/>
                <a:gd name="T4" fmla="*/ 1996 w 178"/>
                <a:gd name="T5" fmla="*/ 1364 h 114"/>
                <a:gd name="T6" fmla="*/ 1958 w 178"/>
                <a:gd name="T7" fmla="*/ 172 h 114"/>
                <a:gd name="T8" fmla="*/ 435 w 178"/>
                <a:gd name="T9" fmla="*/ 135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8" h="114">
                  <a:moveTo>
                    <a:pt x="33" y="10"/>
                  </a:moveTo>
                  <a:cubicBezTo>
                    <a:pt x="0" y="22"/>
                    <a:pt x="3" y="99"/>
                    <a:pt x="37" y="106"/>
                  </a:cubicBezTo>
                  <a:cubicBezTo>
                    <a:pt x="63" y="112"/>
                    <a:pt x="128" y="114"/>
                    <a:pt x="151" y="104"/>
                  </a:cubicBezTo>
                  <a:cubicBezTo>
                    <a:pt x="170" y="96"/>
                    <a:pt x="178" y="24"/>
                    <a:pt x="148" y="13"/>
                  </a:cubicBezTo>
                  <a:cubicBezTo>
                    <a:pt x="112" y="0"/>
                    <a:pt x="46" y="6"/>
                    <a:pt x="33" y="10"/>
                  </a:cubicBezTo>
                </a:path>
              </a:pathLst>
            </a:custGeom>
            <a:noFill/>
            <a:ln w="6350" cap="rnd">
              <a:solidFill>
                <a:schemeClr val="accent6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>
                <a:latin typeface="+mn-lt"/>
              </a:endParaRPr>
            </a:p>
          </p:txBody>
        </p:sp>
        <p:sp>
          <p:nvSpPr>
            <p:cNvPr id="17771" name="Freeform 3009"/>
            <p:cNvSpPr>
              <a:spLocks noChangeAspect="1"/>
            </p:cNvSpPr>
            <p:nvPr/>
          </p:nvSpPr>
          <p:spPr bwMode="auto">
            <a:xfrm>
              <a:off x="3225" y="2093"/>
              <a:ext cx="154" cy="403"/>
            </a:xfrm>
            <a:custGeom>
              <a:avLst/>
              <a:gdLst>
                <a:gd name="T0" fmla="*/ 872 w 66"/>
                <a:gd name="T1" fmla="*/ 0 h 170"/>
                <a:gd name="T2" fmla="*/ 0 w 66"/>
                <a:gd name="T3" fmla="*/ 2231 h 1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6" h="170">
                  <a:moveTo>
                    <a:pt x="66" y="0"/>
                  </a:moveTo>
                  <a:cubicBezTo>
                    <a:pt x="63" y="54"/>
                    <a:pt x="18" y="141"/>
                    <a:pt x="0" y="170"/>
                  </a:cubicBezTo>
                </a:path>
              </a:pathLst>
            </a:custGeom>
            <a:noFill/>
            <a:ln w="6350" cap="rnd">
              <a:solidFill>
                <a:schemeClr val="accent6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>
                <a:latin typeface="+mn-lt"/>
              </a:endParaRPr>
            </a:p>
          </p:txBody>
        </p:sp>
        <p:sp>
          <p:nvSpPr>
            <p:cNvPr id="17772" name="Freeform 3010"/>
            <p:cNvSpPr>
              <a:spLocks noChangeAspect="1"/>
            </p:cNvSpPr>
            <p:nvPr/>
          </p:nvSpPr>
          <p:spPr bwMode="auto">
            <a:xfrm>
              <a:off x="3150" y="1392"/>
              <a:ext cx="290" cy="525"/>
            </a:xfrm>
            <a:custGeom>
              <a:avLst/>
              <a:gdLst>
                <a:gd name="T0" fmla="*/ 0 w 123"/>
                <a:gd name="T1" fmla="*/ 492 h 222"/>
                <a:gd name="T2" fmla="*/ 290 w 123"/>
                <a:gd name="T3" fmla="*/ 196 h 222"/>
                <a:gd name="T4" fmla="*/ 696 w 123"/>
                <a:gd name="T5" fmla="*/ 213 h 222"/>
                <a:gd name="T6" fmla="*/ 1061 w 123"/>
                <a:gd name="T7" fmla="*/ 622 h 222"/>
                <a:gd name="T8" fmla="*/ 1535 w 123"/>
                <a:gd name="T9" fmla="*/ 1258 h 222"/>
                <a:gd name="T10" fmla="*/ 1139 w 123"/>
                <a:gd name="T11" fmla="*/ 2646 h 222"/>
                <a:gd name="T12" fmla="*/ 811 w 123"/>
                <a:gd name="T13" fmla="*/ 2937 h 2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3" h="222">
                  <a:moveTo>
                    <a:pt x="0" y="37"/>
                  </a:moveTo>
                  <a:cubicBezTo>
                    <a:pt x="8" y="31"/>
                    <a:pt x="18" y="29"/>
                    <a:pt x="22" y="15"/>
                  </a:cubicBezTo>
                  <a:cubicBezTo>
                    <a:pt x="25" y="1"/>
                    <a:pt x="51" y="0"/>
                    <a:pt x="53" y="16"/>
                  </a:cubicBezTo>
                  <a:cubicBezTo>
                    <a:pt x="56" y="48"/>
                    <a:pt x="53" y="35"/>
                    <a:pt x="81" y="47"/>
                  </a:cubicBezTo>
                  <a:cubicBezTo>
                    <a:pt x="107" y="60"/>
                    <a:pt x="123" y="79"/>
                    <a:pt x="117" y="95"/>
                  </a:cubicBezTo>
                  <a:cubicBezTo>
                    <a:pt x="101" y="147"/>
                    <a:pt x="92" y="176"/>
                    <a:pt x="87" y="200"/>
                  </a:cubicBezTo>
                  <a:cubicBezTo>
                    <a:pt x="83" y="220"/>
                    <a:pt x="75" y="221"/>
                    <a:pt x="62" y="222"/>
                  </a:cubicBezTo>
                </a:path>
              </a:pathLst>
            </a:custGeom>
            <a:noFill/>
            <a:ln w="6350" cap="rnd">
              <a:solidFill>
                <a:schemeClr val="accent6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>
                <a:latin typeface="+mn-lt"/>
              </a:endParaRPr>
            </a:p>
          </p:txBody>
        </p:sp>
        <p:sp>
          <p:nvSpPr>
            <p:cNvPr id="17773" name="Freeform 3011"/>
            <p:cNvSpPr>
              <a:spLocks noChangeAspect="1"/>
            </p:cNvSpPr>
            <p:nvPr/>
          </p:nvSpPr>
          <p:spPr bwMode="auto">
            <a:xfrm>
              <a:off x="2862" y="2788"/>
              <a:ext cx="35" cy="135"/>
            </a:xfrm>
            <a:custGeom>
              <a:avLst/>
              <a:gdLst>
                <a:gd name="T0" fmla="*/ 86 w 15"/>
                <a:gd name="T1" fmla="*/ 0 h 57"/>
                <a:gd name="T2" fmla="*/ 0 w 15"/>
                <a:gd name="T3" fmla="*/ 95 h 57"/>
                <a:gd name="T4" fmla="*/ 0 w 15"/>
                <a:gd name="T5" fmla="*/ 661 h 57"/>
                <a:gd name="T6" fmla="*/ 86 w 15"/>
                <a:gd name="T7" fmla="*/ 758 h 57"/>
                <a:gd name="T8" fmla="*/ 191 w 15"/>
                <a:gd name="T9" fmla="*/ 661 h 57"/>
                <a:gd name="T10" fmla="*/ 191 w 15"/>
                <a:gd name="T11" fmla="*/ 95 h 57"/>
                <a:gd name="T12" fmla="*/ 86 w 15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57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4"/>
                    <a:pt x="3" y="57"/>
                    <a:pt x="7" y="57"/>
                  </a:cubicBezTo>
                  <a:cubicBezTo>
                    <a:pt x="11" y="57"/>
                    <a:pt x="15" y="54"/>
                    <a:pt x="15" y="50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3"/>
                    <a:pt x="11" y="0"/>
                    <a:pt x="7" y="0"/>
                  </a:cubicBezTo>
                  <a:close/>
                </a:path>
              </a:pathLst>
            </a:custGeom>
            <a:noFill/>
            <a:ln w="6350" cap="rnd">
              <a:solidFill>
                <a:schemeClr val="accent6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>
                <a:latin typeface="+mn-lt"/>
              </a:endParaRPr>
            </a:p>
          </p:txBody>
        </p:sp>
        <p:sp>
          <p:nvSpPr>
            <p:cNvPr id="17774" name="Freeform 3012"/>
            <p:cNvSpPr>
              <a:spLocks noChangeAspect="1"/>
            </p:cNvSpPr>
            <p:nvPr/>
          </p:nvSpPr>
          <p:spPr bwMode="auto">
            <a:xfrm>
              <a:off x="1617" y="1420"/>
              <a:ext cx="274" cy="958"/>
            </a:xfrm>
            <a:custGeom>
              <a:avLst/>
              <a:gdLst>
                <a:gd name="T0" fmla="*/ 967 w 115"/>
                <a:gd name="T1" fmla="*/ 5350 h 406"/>
                <a:gd name="T2" fmla="*/ 967 w 115"/>
                <a:gd name="T3" fmla="*/ 4063 h 406"/>
                <a:gd name="T4" fmla="*/ 303 w 115"/>
                <a:gd name="T5" fmla="*/ 2794 h 406"/>
                <a:gd name="T6" fmla="*/ 319 w 115"/>
                <a:gd name="T7" fmla="*/ 1290 h 406"/>
                <a:gd name="T8" fmla="*/ 1495 w 115"/>
                <a:gd name="T9" fmla="*/ 0 h 4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" h="406">
                  <a:moveTo>
                    <a:pt x="73" y="406"/>
                  </a:moveTo>
                  <a:cubicBezTo>
                    <a:pt x="93" y="391"/>
                    <a:pt x="115" y="378"/>
                    <a:pt x="73" y="308"/>
                  </a:cubicBezTo>
                  <a:cubicBezTo>
                    <a:pt x="31" y="238"/>
                    <a:pt x="37" y="262"/>
                    <a:pt x="23" y="212"/>
                  </a:cubicBezTo>
                  <a:cubicBezTo>
                    <a:pt x="7" y="160"/>
                    <a:pt x="0" y="141"/>
                    <a:pt x="24" y="98"/>
                  </a:cubicBezTo>
                  <a:cubicBezTo>
                    <a:pt x="52" y="49"/>
                    <a:pt x="66" y="26"/>
                    <a:pt x="113" y="0"/>
                  </a:cubicBezTo>
                </a:path>
              </a:pathLst>
            </a:custGeom>
            <a:noFill/>
            <a:ln w="6350" cap="rnd">
              <a:solidFill>
                <a:schemeClr val="accent6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>
                <a:latin typeface="+mn-lt"/>
              </a:endParaRPr>
            </a:p>
          </p:txBody>
        </p:sp>
        <p:sp>
          <p:nvSpPr>
            <p:cNvPr id="17775" name="Freeform 3013"/>
            <p:cNvSpPr>
              <a:spLocks noChangeAspect="1"/>
            </p:cNvSpPr>
            <p:nvPr/>
          </p:nvSpPr>
          <p:spPr bwMode="auto">
            <a:xfrm>
              <a:off x="3873" y="1420"/>
              <a:ext cx="269" cy="958"/>
            </a:xfrm>
            <a:custGeom>
              <a:avLst/>
              <a:gdLst>
                <a:gd name="T0" fmla="*/ 549 w 115"/>
                <a:gd name="T1" fmla="*/ 5350 h 406"/>
                <a:gd name="T2" fmla="*/ 549 w 115"/>
                <a:gd name="T3" fmla="*/ 4063 h 406"/>
                <a:gd name="T4" fmla="*/ 1204 w 115"/>
                <a:gd name="T5" fmla="*/ 2794 h 406"/>
                <a:gd name="T6" fmla="*/ 1188 w 115"/>
                <a:gd name="T7" fmla="*/ 1290 h 406"/>
                <a:gd name="T8" fmla="*/ 28 w 115"/>
                <a:gd name="T9" fmla="*/ 0 h 4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" h="406">
                  <a:moveTo>
                    <a:pt x="42" y="406"/>
                  </a:moveTo>
                  <a:cubicBezTo>
                    <a:pt x="22" y="391"/>
                    <a:pt x="0" y="378"/>
                    <a:pt x="42" y="308"/>
                  </a:cubicBezTo>
                  <a:cubicBezTo>
                    <a:pt x="84" y="238"/>
                    <a:pt x="78" y="262"/>
                    <a:pt x="92" y="212"/>
                  </a:cubicBezTo>
                  <a:cubicBezTo>
                    <a:pt x="108" y="160"/>
                    <a:pt x="115" y="141"/>
                    <a:pt x="91" y="98"/>
                  </a:cubicBezTo>
                  <a:cubicBezTo>
                    <a:pt x="63" y="49"/>
                    <a:pt x="49" y="26"/>
                    <a:pt x="2" y="0"/>
                  </a:cubicBezTo>
                </a:path>
              </a:pathLst>
            </a:custGeom>
            <a:noFill/>
            <a:ln w="6350" cap="rnd">
              <a:solidFill>
                <a:schemeClr val="accent6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>
                <a:latin typeface="+mn-lt"/>
              </a:endParaRPr>
            </a:p>
          </p:txBody>
        </p:sp>
      </p:grpSp>
      <p:grpSp>
        <p:nvGrpSpPr>
          <p:cNvPr id="19473" name="Group 3"/>
          <p:cNvGrpSpPr>
            <a:grpSpLocks/>
          </p:cNvGrpSpPr>
          <p:nvPr/>
        </p:nvGrpSpPr>
        <p:grpSpPr bwMode="auto">
          <a:xfrm>
            <a:off x="1682750" y="4248150"/>
            <a:ext cx="1146175" cy="706438"/>
            <a:chOff x="1955216" y="4140716"/>
            <a:chExt cx="1221426" cy="818780"/>
          </a:xfrm>
        </p:grpSpPr>
        <p:grpSp>
          <p:nvGrpSpPr>
            <p:cNvPr id="19769" name="Group 3014"/>
            <p:cNvGrpSpPr>
              <a:grpSpLocks/>
            </p:cNvGrpSpPr>
            <p:nvPr/>
          </p:nvGrpSpPr>
          <p:grpSpPr bwMode="auto">
            <a:xfrm>
              <a:off x="1955216" y="4140716"/>
              <a:ext cx="1221426" cy="818780"/>
              <a:chOff x="463550" y="2254250"/>
              <a:chExt cx="2749550" cy="1539875"/>
            </a:xfrm>
          </p:grpSpPr>
          <p:grpSp>
            <p:nvGrpSpPr>
              <p:cNvPr id="19807" name="Group 112"/>
              <p:cNvGrpSpPr>
                <a:grpSpLocks noChangeAspect="1"/>
              </p:cNvGrpSpPr>
              <p:nvPr/>
            </p:nvGrpSpPr>
            <p:grpSpPr bwMode="auto">
              <a:xfrm>
                <a:off x="463550" y="2254250"/>
                <a:ext cx="2749550" cy="1539875"/>
                <a:chOff x="1521" y="878"/>
                <a:chExt cx="2718" cy="1522"/>
              </a:xfrm>
            </p:grpSpPr>
            <p:sp>
              <p:nvSpPr>
                <p:cNvPr id="17761" name="Oval 113"/>
                <p:cNvSpPr>
                  <a:spLocks noChangeAspect="1" noChangeArrowheads="1"/>
                </p:cNvSpPr>
                <p:nvPr/>
              </p:nvSpPr>
              <p:spPr bwMode="auto">
                <a:xfrm>
                  <a:off x="1521" y="1200"/>
                  <a:ext cx="2718" cy="1077"/>
                </a:xfrm>
                <a:prstGeom prst="ellipse">
                  <a:avLst/>
                </a:prstGeom>
                <a:solidFill>
                  <a:srgbClr val="99CCFF"/>
                </a:solidFill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762" name="Freeform 114"/>
                <p:cNvSpPr>
                  <a:spLocks noChangeAspect="1"/>
                </p:cNvSpPr>
                <p:nvPr/>
              </p:nvSpPr>
              <p:spPr bwMode="auto">
                <a:xfrm>
                  <a:off x="1521" y="878"/>
                  <a:ext cx="2718" cy="965"/>
                </a:xfrm>
                <a:custGeom>
                  <a:avLst/>
                  <a:gdLst>
                    <a:gd name="T0" fmla="*/ 0 w 1151"/>
                    <a:gd name="T1" fmla="*/ 396301 h 408"/>
                    <a:gd name="T2" fmla="*/ 556078 w 1151"/>
                    <a:gd name="T3" fmla="*/ 174649 h 408"/>
                    <a:gd name="T4" fmla="*/ 1112902 w 1151"/>
                    <a:gd name="T5" fmla="*/ 396301 h 408"/>
                    <a:gd name="T6" fmla="*/ 1112902 w 1151"/>
                    <a:gd name="T7" fmla="*/ 221649 h 408"/>
                    <a:gd name="T8" fmla="*/ 556078 w 1151"/>
                    <a:gd name="T9" fmla="*/ 0 h 408"/>
                    <a:gd name="T10" fmla="*/ 0 w 1151"/>
                    <a:gd name="T11" fmla="*/ 221649 h 408"/>
                    <a:gd name="T12" fmla="*/ 0 w 1151"/>
                    <a:gd name="T13" fmla="*/ 396301 h 40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51"/>
                    <a:gd name="T22" fmla="*/ 0 h 408"/>
                    <a:gd name="T23" fmla="*/ 1151 w 1151"/>
                    <a:gd name="T24" fmla="*/ 408 h 40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51" h="408">
                      <a:moveTo>
                        <a:pt x="0" y="408"/>
                      </a:moveTo>
                      <a:cubicBezTo>
                        <a:pt x="0" y="282"/>
                        <a:pt x="258" y="180"/>
                        <a:pt x="575" y="180"/>
                      </a:cubicBezTo>
                      <a:cubicBezTo>
                        <a:pt x="893" y="180"/>
                        <a:pt x="1151" y="282"/>
                        <a:pt x="1151" y="408"/>
                      </a:cubicBezTo>
                      <a:cubicBezTo>
                        <a:pt x="1151" y="228"/>
                        <a:pt x="1151" y="228"/>
                        <a:pt x="1151" y="228"/>
                      </a:cubicBezTo>
                      <a:cubicBezTo>
                        <a:pt x="1151" y="102"/>
                        <a:pt x="893" y="0"/>
                        <a:pt x="575" y="0"/>
                      </a:cubicBezTo>
                      <a:cubicBezTo>
                        <a:pt x="258" y="0"/>
                        <a:pt x="0" y="102"/>
                        <a:pt x="0" y="228"/>
                      </a:cubicBezTo>
                      <a:lnTo>
                        <a:pt x="0" y="408"/>
                      </a:lnTo>
                      <a:close/>
                    </a:path>
                  </a:pathLst>
                </a:custGeom>
                <a:solidFill>
                  <a:srgbClr val="FFF5EE"/>
                </a:solidFill>
                <a:ln w="6350" cap="rnd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b-NO">
                    <a:latin typeface="+mn-lt"/>
                  </a:endParaRPr>
                </a:p>
              </p:txBody>
            </p:sp>
            <p:sp>
              <p:nvSpPr>
                <p:cNvPr id="17763" name="Freeform 115"/>
                <p:cNvSpPr>
                  <a:spLocks noChangeAspect="1"/>
                </p:cNvSpPr>
                <p:nvPr/>
              </p:nvSpPr>
              <p:spPr bwMode="auto">
                <a:xfrm>
                  <a:off x="1521" y="1435"/>
                  <a:ext cx="2718" cy="965"/>
                </a:xfrm>
                <a:custGeom>
                  <a:avLst/>
                  <a:gdLst>
                    <a:gd name="T0" fmla="*/ 0 w 1151"/>
                    <a:gd name="T1" fmla="*/ 174649 h 408"/>
                    <a:gd name="T2" fmla="*/ 556078 w 1151"/>
                    <a:gd name="T3" fmla="*/ 396301 h 408"/>
                    <a:gd name="T4" fmla="*/ 1112902 w 1151"/>
                    <a:gd name="T5" fmla="*/ 174649 h 408"/>
                    <a:gd name="T6" fmla="*/ 1112902 w 1151"/>
                    <a:gd name="T7" fmla="*/ 0 h 408"/>
                    <a:gd name="T8" fmla="*/ 556078 w 1151"/>
                    <a:gd name="T9" fmla="*/ 221649 h 408"/>
                    <a:gd name="T10" fmla="*/ 0 w 1151"/>
                    <a:gd name="T11" fmla="*/ 0 h 408"/>
                    <a:gd name="T12" fmla="*/ 0 w 1151"/>
                    <a:gd name="T13" fmla="*/ 174649 h 40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51"/>
                    <a:gd name="T22" fmla="*/ 0 h 408"/>
                    <a:gd name="T23" fmla="*/ 1151 w 1151"/>
                    <a:gd name="T24" fmla="*/ 408 h 40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51" h="408">
                      <a:moveTo>
                        <a:pt x="0" y="180"/>
                      </a:moveTo>
                      <a:cubicBezTo>
                        <a:pt x="0" y="306"/>
                        <a:pt x="258" y="408"/>
                        <a:pt x="575" y="408"/>
                      </a:cubicBezTo>
                      <a:cubicBezTo>
                        <a:pt x="893" y="408"/>
                        <a:pt x="1151" y="306"/>
                        <a:pt x="1151" y="180"/>
                      </a:cubicBezTo>
                      <a:cubicBezTo>
                        <a:pt x="1151" y="0"/>
                        <a:pt x="1151" y="0"/>
                        <a:pt x="1151" y="0"/>
                      </a:cubicBezTo>
                      <a:cubicBezTo>
                        <a:pt x="1151" y="126"/>
                        <a:pt x="893" y="228"/>
                        <a:pt x="575" y="228"/>
                      </a:cubicBezTo>
                      <a:cubicBezTo>
                        <a:pt x="258" y="228"/>
                        <a:pt x="0" y="126"/>
                        <a:pt x="0" y="0"/>
                      </a:cubicBezTo>
                      <a:lnTo>
                        <a:pt x="0" y="180"/>
                      </a:lnTo>
                      <a:close/>
                    </a:path>
                  </a:pathLst>
                </a:custGeom>
                <a:solidFill>
                  <a:srgbClr val="FFF5EE"/>
                </a:solidFill>
                <a:ln w="6350" cap="rnd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b-NO">
                    <a:latin typeface="+mn-lt"/>
                  </a:endParaRPr>
                </a:p>
              </p:txBody>
            </p:sp>
          </p:grpSp>
          <p:sp>
            <p:nvSpPr>
              <p:cNvPr id="3019" name="Oval 3018"/>
              <p:cNvSpPr/>
              <p:nvPr/>
            </p:nvSpPr>
            <p:spPr>
              <a:xfrm>
                <a:off x="463550" y="2448032"/>
                <a:ext cx="2749550" cy="1093483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nb-NO" altLang="nb-NO">
                  <a:solidFill>
                    <a:srgbClr val="FFFFFF"/>
                  </a:solidFill>
                  <a:latin typeface="Calibri" pitchFamily="34" charset="0"/>
                  <a:cs typeface="Arial" charset="0"/>
                </a:endParaRPr>
              </a:p>
            </p:txBody>
          </p:sp>
        </p:grpSp>
        <p:grpSp>
          <p:nvGrpSpPr>
            <p:cNvPr id="19770" name="Group 1"/>
            <p:cNvGrpSpPr>
              <a:grpSpLocks/>
            </p:cNvGrpSpPr>
            <p:nvPr/>
          </p:nvGrpSpPr>
          <p:grpSpPr bwMode="auto">
            <a:xfrm>
              <a:off x="2044643" y="4280148"/>
              <a:ext cx="1111307" cy="490380"/>
              <a:chOff x="179388" y="3279775"/>
              <a:chExt cx="2749550" cy="2637753"/>
            </a:xfrm>
          </p:grpSpPr>
          <p:grpSp>
            <p:nvGrpSpPr>
              <p:cNvPr id="19771" name="Group 2838"/>
              <p:cNvGrpSpPr>
                <a:grpSpLocks noChangeAspect="1"/>
              </p:cNvGrpSpPr>
              <p:nvPr/>
            </p:nvGrpSpPr>
            <p:grpSpPr bwMode="auto">
              <a:xfrm>
                <a:off x="551839" y="4853967"/>
                <a:ext cx="812800" cy="722313"/>
                <a:chOff x="2572" y="1432"/>
                <a:chExt cx="605" cy="1446"/>
              </a:xfrm>
            </p:grpSpPr>
            <p:sp>
              <p:nvSpPr>
                <p:cNvPr id="17757" name="Freeform 2839"/>
                <p:cNvSpPr>
                  <a:spLocks noChangeAspect="1"/>
                </p:cNvSpPr>
                <p:nvPr/>
              </p:nvSpPr>
              <p:spPr bwMode="auto">
                <a:xfrm>
                  <a:off x="2572" y="1435"/>
                  <a:ext cx="604" cy="1446"/>
                </a:xfrm>
                <a:custGeom>
                  <a:avLst/>
                  <a:gdLst>
                    <a:gd name="T0" fmla="*/ 0 w 5042"/>
                    <a:gd name="T1" fmla="*/ 0 h 12059"/>
                    <a:gd name="T2" fmla="*/ 0 w 5042"/>
                    <a:gd name="T3" fmla="*/ 0 h 12059"/>
                    <a:gd name="T4" fmla="*/ 0 w 5042"/>
                    <a:gd name="T5" fmla="*/ 0 h 12059"/>
                    <a:gd name="T6" fmla="*/ 0 w 5042"/>
                    <a:gd name="T7" fmla="*/ 0 h 12059"/>
                    <a:gd name="T8" fmla="*/ 0 w 5042"/>
                    <a:gd name="T9" fmla="*/ 0 h 12059"/>
                    <a:gd name="T10" fmla="*/ 0 w 5042"/>
                    <a:gd name="T11" fmla="*/ 0 h 12059"/>
                    <a:gd name="T12" fmla="*/ 0 w 5042"/>
                    <a:gd name="T13" fmla="*/ 0 h 12059"/>
                    <a:gd name="T14" fmla="*/ 0 w 5042"/>
                    <a:gd name="T15" fmla="*/ 0 h 12059"/>
                    <a:gd name="T16" fmla="*/ 0 w 5042"/>
                    <a:gd name="T17" fmla="*/ 0 h 12059"/>
                    <a:gd name="T18" fmla="*/ 0 w 5042"/>
                    <a:gd name="T19" fmla="*/ 0 h 12059"/>
                    <a:gd name="T20" fmla="*/ 0 w 5042"/>
                    <a:gd name="T21" fmla="*/ 0 h 12059"/>
                    <a:gd name="T22" fmla="*/ 0 w 5042"/>
                    <a:gd name="T23" fmla="*/ 0 h 12059"/>
                    <a:gd name="T24" fmla="*/ 0 w 5042"/>
                    <a:gd name="T25" fmla="*/ 0 h 12059"/>
                    <a:gd name="T26" fmla="*/ 0 w 5042"/>
                    <a:gd name="T27" fmla="*/ 0 h 12059"/>
                    <a:gd name="T28" fmla="*/ 0 w 5042"/>
                    <a:gd name="T29" fmla="*/ 0 h 12059"/>
                    <a:gd name="T30" fmla="*/ 0 w 5042"/>
                    <a:gd name="T31" fmla="*/ 0 h 12059"/>
                    <a:gd name="T32" fmla="*/ 0 w 5042"/>
                    <a:gd name="T33" fmla="*/ 0 h 12059"/>
                    <a:gd name="T34" fmla="*/ 0 w 5042"/>
                    <a:gd name="T35" fmla="*/ 0 h 12059"/>
                    <a:gd name="T36" fmla="*/ 0 w 5042"/>
                    <a:gd name="T37" fmla="*/ 0 h 12059"/>
                    <a:gd name="T38" fmla="*/ 0 w 5042"/>
                    <a:gd name="T39" fmla="*/ 0 h 12059"/>
                    <a:gd name="T40" fmla="*/ 0 w 5042"/>
                    <a:gd name="T41" fmla="*/ 0 h 1205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042"/>
                    <a:gd name="T64" fmla="*/ 0 h 12059"/>
                    <a:gd name="T65" fmla="*/ 5042 w 5042"/>
                    <a:gd name="T66" fmla="*/ 12059 h 1205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042" h="12059">
                      <a:moveTo>
                        <a:pt x="2219" y="223"/>
                      </a:moveTo>
                      <a:cubicBezTo>
                        <a:pt x="2059" y="1159"/>
                        <a:pt x="1962" y="1670"/>
                        <a:pt x="1767" y="1802"/>
                      </a:cubicBezTo>
                      <a:cubicBezTo>
                        <a:pt x="1595" y="1907"/>
                        <a:pt x="1611" y="1662"/>
                        <a:pt x="1182" y="855"/>
                      </a:cubicBezTo>
                      <a:cubicBezTo>
                        <a:pt x="1295" y="1611"/>
                        <a:pt x="2126" y="2832"/>
                        <a:pt x="351" y="2808"/>
                      </a:cubicBezTo>
                      <a:cubicBezTo>
                        <a:pt x="1654" y="3347"/>
                        <a:pt x="1330" y="4142"/>
                        <a:pt x="944" y="3939"/>
                      </a:cubicBezTo>
                      <a:cubicBezTo>
                        <a:pt x="1377" y="4423"/>
                        <a:pt x="757" y="4563"/>
                        <a:pt x="363" y="4388"/>
                      </a:cubicBezTo>
                      <a:cubicBezTo>
                        <a:pt x="1159" y="5265"/>
                        <a:pt x="897" y="5472"/>
                        <a:pt x="270" y="5398"/>
                      </a:cubicBezTo>
                      <a:cubicBezTo>
                        <a:pt x="776" y="5671"/>
                        <a:pt x="823" y="6408"/>
                        <a:pt x="0" y="6408"/>
                      </a:cubicBezTo>
                      <a:cubicBezTo>
                        <a:pt x="1038" y="6981"/>
                        <a:pt x="1225" y="7125"/>
                        <a:pt x="1283" y="7644"/>
                      </a:cubicBezTo>
                      <a:cubicBezTo>
                        <a:pt x="1342" y="8163"/>
                        <a:pt x="238" y="9403"/>
                        <a:pt x="351" y="9520"/>
                      </a:cubicBezTo>
                      <a:cubicBezTo>
                        <a:pt x="1611" y="8420"/>
                        <a:pt x="1673" y="8120"/>
                        <a:pt x="1970" y="8354"/>
                      </a:cubicBezTo>
                      <a:cubicBezTo>
                        <a:pt x="2285" y="8775"/>
                        <a:pt x="2126" y="12059"/>
                        <a:pt x="2239" y="12059"/>
                      </a:cubicBezTo>
                      <a:cubicBezTo>
                        <a:pt x="2215" y="11025"/>
                        <a:pt x="2570" y="9403"/>
                        <a:pt x="2644" y="8354"/>
                      </a:cubicBezTo>
                      <a:cubicBezTo>
                        <a:pt x="2699" y="7434"/>
                        <a:pt x="2512" y="7028"/>
                        <a:pt x="2574" y="6533"/>
                      </a:cubicBezTo>
                      <a:cubicBezTo>
                        <a:pt x="2605" y="6018"/>
                        <a:pt x="2862" y="6123"/>
                        <a:pt x="3022" y="5390"/>
                      </a:cubicBezTo>
                      <a:cubicBezTo>
                        <a:pt x="3182" y="4657"/>
                        <a:pt x="3011" y="4516"/>
                        <a:pt x="3116" y="3967"/>
                      </a:cubicBezTo>
                      <a:cubicBezTo>
                        <a:pt x="3221" y="3417"/>
                        <a:pt x="3334" y="2746"/>
                        <a:pt x="3654" y="2087"/>
                      </a:cubicBezTo>
                      <a:cubicBezTo>
                        <a:pt x="3974" y="1428"/>
                        <a:pt x="5042" y="75"/>
                        <a:pt x="5023" y="20"/>
                      </a:cubicBezTo>
                      <a:cubicBezTo>
                        <a:pt x="5007" y="0"/>
                        <a:pt x="3904" y="1221"/>
                        <a:pt x="3541" y="1748"/>
                      </a:cubicBezTo>
                      <a:cubicBezTo>
                        <a:pt x="3163" y="2372"/>
                        <a:pt x="2972" y="4025"/>
                        <a:pt x="2753" y="3772"/>
                      </a:cubicBezTo>
                      <a:cubicBezTo>
                        <a:pt x="2422" y="3518"/>
                        <a:pt x="2172" y="1553"/>
                        <a:pt x="2219" y="223"/>
                      </a:cubicBezTo>
                    </a:path>
                  </a:pathLst>
                </a:custGeom>
                <a:solidFill>
                  <a:srgbClr val="FFF5EE"/>
                </a:solidFill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b-NO">
                    <a:latin typeface="+mn-lt"/>
                  </a:endParaRPr>
                </a:p>
              </p:txBody>
            </p:sp>
            <p:sp>
              <p:nvSpPr>
                <p:cNvPr id="17758" name="Oval 2840"/>
                <p:cNvSpPr>
                  <a:spLocks noChangeAspect="1" noChangeArrowheads="1"/>
                </p:cNvSpPr>
                <p:nvPr/>
              </p:nvSpPr>
              <p:spPr bwMode="auto">
                <a:xfrm>
                  <a:off x="2775" y="1990"/>
                  <a:ext cx="90" cy="178"/>
                </a:xfrm>
                <a:prstGeom prst="ellipse">
                  <a:avLst/>
                </a:prstGeom>
                <a:solidFill>
                  <a:srgbClr val="FF6600"/>
                </a:solidFill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</p:grpSp>
          <p:grpSp>
            <p:nvGrpSpPr>
              <p:cNvPr id="19772" name="Group 2872"/>
              <p:cNvGrpSpPr>
                <a:grpSpLocks noChangeAspect="1"/>
              </p:cNvGrpSpPr>
              <p:nvPr/>
            </p:nvGrpSpPr>
            <p:grpSpPr bwMode="auto">
              <a:xfrm>
                <a:off x="1016000" y="5193628"/>
                <a:ext cx="812800" cy="723900"/>
                <a:chOff x="2572" y="1432"/>
                <a:chExt cx="605" cy="1446"/>
              </a:xfrm>
            </p:grpSpPr>
            <p:sp>
              <p:nvSpPr>
                <p:cNvPr id="17755" name="Freeform 2873"/>
                <p:cNvSpPr>
                  <a:spLocks noChangeAspect="1"/>
                </p:cNvSpPr>
                <p:nvPr/>
              </p:nvSpPr>
              <p:spPr bwMode="auto">
                <a:xfrm>
                  <a:off x="2573" y="1429"/>
                  <a:ext cx="604" cy="1443"/>
                </a:xfrm>
                <a:custGeom>
                  <a:avLst/>
                  <a:gdLst>
                    <a:gd name="T0" fmla="*/ 0 w 5042"/>
                    <a:gd name="T1" fmla="*/ 0 h 12059"/>
                    <a:gd name="T2" fmla="*/ 0 w 5042"/>
                    <a:gd name="T3" fmla="*/ 0 h 12059"/>
                    <a:gd name="T4" fmla="*/ 0 w 5042"/>
                    <a:gd name="T5" fmla="*/ 0 h 12059"/>
                    <a:gd name="T6" fmla="*/ 0 w 5042"/>
                    <a:gd name="T7" fmla="*/ 0 h 12059"/>
                    <a:gd name="T8" fmla="*/ 0 w 5042"/>
                    <a:gd name="T9" fmla="*/ 0 h 12059"/>
                    <a:gd name="T10" fmla="*/ 0 w 5042"/>
                    <a:gd name="T11" fmla="*/ 0 h 12059"/>
                    <a:gd name="T12" fmla="*/ 0 w 5042"/>
                    <a:gd name="T13" fmla="*/ 0 h 12059"/>
                    <a:gd name="T14" fmla="*/ 0 w 5042"/>
                    <a:gd name="T15" fmla="*/ 0 h 12059"/>
                    <a:gd name="T16" fmla="*/ 0 w 5042"/>
                    <a:gd name="T17" fmla="*/ 0 h 12059"/>
                    <a:gd name="T18" fmla="*/ 0 w 5042"/>
                    <a:gd name="T19" fmla="*/ 0 h 12059"/>
                    <a:gd name="T20" fmla="*/ 0 w 5042"/>
                    <a:gd name="T21" fmla="*/ 0 h 12059"/>
                    <a:gd name="T22" fmla="*/ 0 w 5042"/>
                    <a:gd name="T23" fmla="*/ 0 h 12059"/>
                    <a:gd name="T24" fmla="*/ 0 w 5042"/>
                    <a:gd name="T25" fmla="*/ 0 h 12059"/>
                    <a:gd name="T26" fmla="*/ 0 w 5042"/>
                    <a:gd name="T27" fmla="*/ 0 h 12059"/>
                    <a:gd name="T28" fmla="*/ 0 w 5042"/>
                    <a:gd name="T29" fmla="*/ 0 h 12059"/>
                    <a:gd name="T30" fmla="*/ 0 w 5042"/>
                    <a:gd name="T31" fmla="*/ 0 h 12059"/>
                    <a:gd name="T32" fmla="*/ 0 w 5042"/>
                    <a:gd name="T33" fmla="*/ 0 h 12059"/>
                    <a:gd name="T34" fmla="*/ 0 w 5042"/>
                    <a:gd name="T35" fmla="*/ 0 h 12059"/>
                    <a:gd name="T36" fmla="*/ 0 w 5042"/>
                    <a:gd name="T37" fmla="*/ 0 h 12059"/>
                    <a:gd name="T38" fmla="*/ 0 w 5042"/>
                    <a:gd name="T39" fmla="*/ 0 h 12059"/>
                    <a:gd name="T40" fmla="*/ 0 w 5042"/>
                    <a:gd name="T41" fmla="*/ 0 h 1205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042"/>
                    <a:gd name="T64" fmla="*/ 0 h 12059"/>
                    <a:gd name="T65" fmla="*/ 5042 w 5042"/>
                    <a:gd name="T66" fmla="*/ 12059 h 1205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042" h="12059">
                      <a:moveTo>
                        <a:pt x="2219" y="223"/>
                      </a:moveTo>
                      <a:cubicBezTo>
                        <a:pt x="2059" y="1159"/>
                        <a:pt x="1962" y="1670"/>
                        <a:pt x="1767" y="1802"/>
                      </a:cubicBezTo>
                      <a:cubicBezTo>
                        <a:pt x="1595" y="1907"/>
                        <a:pt x="1611" y="1662"/>
                        <a:pt x="1182" y="855"/>
                      </a:cubicBezTo>
                      <a:cubicBezTo>
                        <a:pt x="1295" y="1611"/>
                        <a:pt x="2126" y="2832"/>
                        <a:pt x="351" y="2808"/>
                      </a:cubicBezTo>
                      <a:cubicBezTo>
                        <a:pt x="1654" y="3347"/>
                        <a:pt x="1330" y="4142"/>
                        <a:pt x="944" y="3939"/>
                      </a:cubicBezTo>
                      <a:cubicBezTo>
                        <a:pt x="1377" y="4423"/>
                        <a:pt x="757" y="4563"/>
                        <a:pt x="363" y="4388"/>
                      </a:cubicBezTo>
                      <a:cubicBezTo>
                        <a:pt x="1159" y="5265"/>
                        <a:pt x="897" y="5472"/>
                        <a:pt x="270" y="5398"/>
                      </a:cubicBezTo>
                      <a:cubicBezTo>
                        <a:pt x="776" y="5671"/>
                        <a:pt x="823" y="6408"/>
                        <a:pt x="0" y="6408"/>
                      </a:cubicBezTo>
                      <a:cubicBezTo>
                        <a:pt x="1038" y="6981"/>
                        <a:pt x="1225" y="7125"/>
                        <a:pt x="1283" y="7644"/>
                      </a:cubicBezTo>
                      <a:cubicBezTo>
                        <a:pt x="1342" y="8163"/>
                        <a:pt x="238" y="9403"/>
                        <a:pt x="351" y="9520"/>
                      </a:cubicBezTo>
                      <a:cubicBezTo>
                        <a:pt x="1611" y="8420"/>
                        <a:pt x="1673" y="8120"/>
                        <a:pt x="1970" y="8354"/>
                      </a:cubicBezTo>
                      <a:cubicBezTo>
                        <a:pt x="2285" y="8775"/>
                        <a:pt x="2126" y="12059"/>
                        <a:pt x="2239" y="12059"/>
                      </a:cubicBezTo>
                      <a:cubicBezTo>
                        <a:pt x="2215" y="11025"/>
                        <a:pt x="2570" y="9403"/>
                        <a:pt x="2644" y="8354"/>
                      </a:cubicBezTo>
                      <a:cubicBezTo>
                        <a:pt x="2699" y="7434"/>
                        <a:pt x="2512" y="7028"/>
                        <a:pt x="2574" y="6533"/>
                      </a:cubicBezTo>
                      <a:cubicBezTo>
                        <a:pt x="2605" y="6018"/>
                        <a:pt x="2862" y="6123"/>
                        <a:pt x="3022" y="5390"/>
                      </a:cubicBezTo>
                      <a:cubicBezTo>
                        <a:pt x="3182" y="4657"/>
                        <a:pt x="3011" y="4516"/>
                        <a:pt x="3116" y="3967"/>
                      </a:cubicBezTo>
                      <a:cubicBezTo>
                        <a:pt x="3221" y="3417"/>
                        <a:pt x="3334" y="2746"/>
                        <a:pt x="3654" y="2087"/>
                      </a:cubicBezTo>
                      <a:cubicBezTo>
                        <a:pt x="3974" y="1428"/>
                        <a:pt x="5042" y="75"/>
                        <a:pt x="5023" y="20"/>
                      </a:cubicBezTo>
                      <a:cubicBezTo>
                        <a:pt x="5007" y="0"/>
                        <a:pt x="3904" y="1221"/>
                        <a:pt x="3541" y="1748"/>
                      </a:cubicBezTo>
                      <a:cubicBezTo>
                        <a:pt x="3163" y="2372"/>
                        <a:pt x="2972" y="4025"/>
                        <a:pt x="2753" y="3772"/>
                      </a:cubicBezTo>
                      <a:cubicBezTo>
                        <a:pt x="2422" y="3518"/>
                        <a:pt x="2172" y="1553"/>
                        <a:pt x="2219" y="223"/>
                      </a:cubicBezTo>
                    </a:path>
                  </a:pathLst>
                </a:custGeom>
                <a:solidFill>
                  <a:srgbClr val="FFF5EE"/>
                </a:solidFill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b-NO">
                    <a:latin typeface="+mn-lt"/>
                  </a:endParaRPr>
                </a:p>
              </p:txBody>
            </p:sp>
            <p:sp>
              <p:nvSpPr>
                <p:cNvPr id="17756" name="Oval 2874"/>
                <p:cNvSpPr>
                  <a:spLocks noChangeAspect="1" noChangeArrowheads="1"/>
                </p:cNvSpPr>
                <p:nvPr/>
              </p:nvSpPr>
              <p:spPr bwMode="auto">
                <a:xfrm>
                  <a:off x="2775" y="1982"/>
                  <a:ext cx="90" cy="178"/>
                </a:xfrm>
                <a:prstGeom prst="ellipse">
                  <a:avLst/>
                </a:prstGeom>
                <a:solidFill>
                  <a:srgbClr val="FF6600"/>
                </a:solidFill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</p:grpSp>
          <p:grpSp>
            <p:nvGrpSpPr>
              <p:cNvPr id="19773" name="Group 2875"/>
              <p:cNvGrpSpPr>
                <a:grpSpLocks noChangeAspect="1"/>
              </p:cNvGrpSpPr>
              <p:nvPr/>
            </p:nvGrpSpPr>
            <p:grpSpPr bwMode="auto">
              <a:xfrm>
                <a:off x="179388" y="4440238"/>
                <a:ext cx="812800" cy="723900"/>
                <a:chOff x="2572" y="1432"/>
                <a:chExt cx="605" cy="1446"/>
              </a:xfrm>
            </p:grpSpPr>
            <p:sp>
              <p:nvSpPr>
                <p:cNvPr id="17753" name="Freeform 2876"/>
                <p:cNvSpPr>
                  <a:spLocks noChangeAspect="1"/>
                </p:cNvSpPr>
                <p:nvPr/>
              </p:nvSpPr>
              <p:spPr bwMode="auto">
                <a:xfrm>
                  <a:off x="2572" y="1431"/>
                  <a:ext cx="604" cy="1443"/>
                </a:xfrm>
                <a:custGeom>
                  <a:avLst/>
                  <a:gdLst>
                    <a:gd name="T0" fmla="*/ 0 w 5042"/>
                    <a:gd name="T1" fmla="*/ 0 h 12059"/>
                    <a:gd name="T2" fmla="*/ 0 w 5042"/>
                    <a:gd name="T3" fmla="*/ 0 h 12059"/>
                    <a:gd name="T4" fmla="*/ 0 w 5042"/>
                    <a:gd name="T5" fmla="*/ 0 h 12059"/>
                    <a:gd name="T6" fmla="*/ 0 w 5042"/>
                    <a:gd name="T7" fmla="*/ 0 h 12059"/>
                    <a:gd name="T8" fmla="*/ 0 w 5042"/>
                    <a:gd name="T9" fmla="*/ 0 h 12059"/>
                    <a:gd name="T10" fmla="*/ 0 w 5042"/>
                    <a:gd name="T11" fmla="*/ 0 h 12059"/>
                    <a:gd name="T12" fmla="*/ 0 w 5042"/>
                    <a:gd name="T13" fmla="*/ 0 h 12059"/>
                    <a:gd name="T14" fmla="*/ 0 w 5042"/>
                    <a:gd name="T15" fmla="*/ 0 h 12059"/>
                    <a:gd name="T16" fmla="*/ 0 w 5042"/>
                    <a:gd name="T17" fmla="*/ 0 h 12059"/>
                    <a:gd name="T18" fmla="*/ 0 w 5042"/>
                    <a:gd name="T19" fmla="*/ 0 h 12059"/>
                    <a:gd name="T20" fmla="*/ 0 w 5042"/>
                    <a:gd name="T21" fmla="*/ 0 h 12059"/>
                    <a:gd name="T22" fmla="*/ 0 w 5042"/>
                    <a:gd name="T23" fmla="*/ 0 h 12059"/>
                    <a:gd name="T24" fmla="*/ 0 w 5042"/>
                    <a:gd name="T25" fmla="*/ 0 h 12059"/>
                    <a:gd name="T26" fmla="*/ 0 w 5042"/>
                    <a:gd name="T27" fmla="*/ 0 h 12059"/>
                    <a:gd name="T28" fmla="*/ 0 w 5042"/>
                    <a:gd name="T29" fmla="*/ 0 h 12059"/>
                    <a:gd name="T30" fmla="*/ 0 w 5042"/>
                    <a:gd name="T31" fmla="*/ 0 h 12059"/>
                    <a:gd name="T32" fmla="*/ 0 w 5042"/>
                    <a:gd name="T33" fmla="*/ 0 h 12059"/>
                    <a:gd name="T34" fmla="*/ 0 w 5042"/>
                    <a:gd name="T35" fmla="*/ 0 h 12059"/>
                    <a:gd name="T36" fmla="*/ 0 w 5042"/>
                    <a:gd name="T37" fmla="*/ 0 h 12059"/>
                    <a:gd name="T38" fmla="*/ 0 w 5042"/>
                    <a:gd name="T39" fmla="*/ 0 h 12059"/>
                    <a:gd name="T40" fmla="*/ 0 w 5042"/>
                    <a:gd name="T41" fmla="*/ 0 h 1205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042"/>
                    <a:gd name="T64" fmla="*/ 0 h 12059"/>
                    <a:gd name="T65" fmla="*/ 5042 w 5042"/>
                    <a:gd name="T66" fmla="*/ 12059 h 1205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042" h="12059">
                      <a:moveTo>
                        <a:pt x="2219" y="223"/>
                      </a:moveTo>
                      <a:cubicBezTo>
                        <a:pt x="2059" y="1159"/>
                        <a:pt x="1962" y="1670"/>
                        <a:pt x="1767" y="1802"/>
                      </a:cubicBezTo>
                      <a:cubicBezTo>
                        <a:pt x="1595" y="1907"/>
                        <a:pt x="1611" y="1662"/>
                        <a:pt x="1182" y="855"/>
                      </a:cubicBezTo>
                      <a:cubicBezTo>
                        <a:pt x="1295" y="1611"/>
                        <a:pt x="2126" y="2832"/>
                        <a:pt x="351" y="2808"/>
                      </a:cubicBezTo>
                      <a:cubicBezTo>
                        <a:pt x="1654" y="3347"/>
                        <a:pt x="1330" y="4142"/>
                        <a:pt x="944" y="3939"/>
                      </a:cubicBezTo>
                      <a:cubicBezTo>
                        <a:pt x="1377" y="4423"/>
                        <a:pt x="757" y="4563"/>
                        <a:pt x="363" y="4388"/>
                      </a:cubicBezTo>
                      <a:cubicBezTo>
                        <a:pt x="1159" y="5265"/>
                        <a:pt x="897" y="5472"/>
                        <a:pt x="270" y="5398"/>
                      </a:cubicBezTo>
                      <a:cubicBezTo>
                        <a:pt x="776" y="5671"/>
                        <a:pt x="823" y="6408"/>
                        <a:pt x="0" y="6408"/>
                      </a:cubicBezTo>
                      <a:cubicBezTo>
                        <a:pt x="1038" y="6981"/>
                        <a:pt x="1225" y="7125"/>
                        <a:pt x="1283" y="7644"/>
                      </a:cubicBezTo>
                      <a:cubicBezTo>
                        <a:pt x="1342" y="8163"/>
                        <a:pt x="238" y="9403"/>
                        <a:pt x="351" y="9520"/>
                      </a:cubicBezTo>
                      <a:cubicBezTo>
                        <a:pt x="1611" y="8420"/>
                        <a:pt x="1673" y="8120"/>
                        <a:pt x="1970" y="8354"/>
                      </a:cubicBezTo>
                      <a:cubicBezTo>
                        <a:pt x="2285" y="8775"/>
                        <a:pt x="2126" y="12059"/>
                        <a:pt x="2239" y="12059"/>
                      </a:cubicBezTo>
                      <a:cubicBezTo>
                        <a:pt x="2215" y="11025"/>
                        <a:pt x="2570" y="9403"/>
                        <a:pt x="2644" y="8354"/>
                      </a:cubicBezTo>
                      <a:cubicBezTo>
                        <a:pt x="2699" y="7434"/>
                        <a:pt x="2512" y="7028"/>
                        <a:pt x="2574" y="6533"/>
                      </a:cubicBezTo>
                      <a:cubicBezTo>
                        <a:pt x="2605" y="6018"/>
                        <a:pt x="2862" y="6123"/>
                        <a:pt x="3022" y="5390"/>
                      </a:cubicBezTo>
                      <a:cubicBezTo>
                        <a:pt x="3182" y="4657"/>
                        <a:pt x="3011" y="4516"/>
                        <a:pt x="3116" y="3967"/>
                      </a:cubicBezTo>
                      <a:cubicBezTo>
                        <a:pt x="3221" y="3417"/>
                        <a:pt x="3334" y="2746"/>
                        <a:pt x="3654" y="2087"/>
                      </a:cubicBezTo>
                      <a:cubicBezTo>
                        <a:pt x="3974" y="1428"/>
                        <a:pt x="5042" y="75"/>
                        <a:pt x="5023" y="20"/>
                      </a:cubicBezTo>
                      <a:cubicBezTo>
                        <a:pt x="5007" y="0"/>
                        <a:pt x="3904" y="1221"/>
                        <a:pt x="3541" y="1748"/>
                      </a:cubicBezTo>
                      <a:cubicBezTo>
                        <a:pt x="3163" y="2372"/>
                        <a:pt x="2972" y="4025"/>
                        <a:pt x="2753" y="3772"/>
                      </a:cubicBezTo>
                      <a:cubicBezTo>
                        <a:pt x="2422" y="3518"/>
                        <a:pt x="2172" y="1553"/>
                        <a:pt x="2219" y="223"/>
                      </a:cubicBezTo>
                    </a:path>
                  </a:pathLst>
                </a:custGeom>
                <a:solidFill>
                  <a:srgbClr val="FFF5EE"/>
                </a:solidFill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b-NO">
                    <a:latin typeface="+mn-lt"/>
                  </a:endParaRPr>
                </a:p>
              </p:txBody>
            </p:sp>
            <p:sp>
              <p:nvSpPr>
                <p:cNvPr id="17754" name="Oval 2877"/>
                <p:cNvSpPr>
                  <a:spLocks noChangeAspect="1" noChangeArrowheads="1"/>
                </p:cNvSpPr>
                <p:nvPr/>
              </p:nvSpPr>
              <p:spPr bwMode="auto">
                <a:xfrm>
                  <a:off x="2775" y="1985"/>
                  <a:ext cx="90" cy="178"/>
                </a:xfrm>
                <a:prstGeom prst="ellipse">
                  <a:avLst/>
                </a:prstGeom>
                <a:solidFill>
                  <a:srgbClr val="FF6600"/>
                </a:solidFill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</p:grpSp>
          <p:grpSp>
            <p:nvGrpSpPr>
              <p:cNvPr id="19774" name="Group 2878"/>
              <p:cNvGrpSpPr>
                <a:grpSpLocks noChangeAspect="1"/>
              </p:cNvGrpSpPr>
              <p:nvPr/>
            </p:nvGrpSpPr>
            <p:grpSpPr bwMode="auto">
              <a:xfrm>
                <a:off x="455613" y="3279775"/>
                <a:ext cx="812800" cy="722313"/>
                <a:chOff x="2572" y="1432"/>
                <a:chExt cx="605" cy="1446"/>
              </a:xfrm>
            </p:grpSpPr>
            <p:sp>
              <p:nvSpPr>
                <p:cNvPr id="17751" name="Freeform 2879"/>
                <p:cNvSpPr>
                  <a:spLocks noChangeAspect="1"/>
                </p:cNvSpPr>
                <p:nvPr/>
              </p:nvSpPr>
              <p:spPr bwMode="auto">
                <a:xfrm>
                  <a:off x="2572" y="1436"/>
                  <a:ext cx="604" cy="1446"/>
                </a:xfrm>
                <a:custGeom>
                  <a:avLst/>
                  <a:gdLst>
                    <a:gd name="T0" fmla="*/ 0 w 5042"/>
                    <a:gd name="T1" fmla="*/ 0 h 12059"/>
                    <a:gd name="T2" fmla="*/ 0 w 5042"/>
                    <a:gd name="T3" fmla="*/ 0 h 12059"/>
                    <a:gd name="T4" fmla="*/ 0 w 5042"/>
                    <a:gd name="T5" fmla="*/ 0 h 12059"/>
                    <a:gd name="T6" fmla="*/ 0 w 5042"/>
                    <a:gd name="T7" fmla="*/ 0 h 12059"/>
                    <a:gd name="T8" fmla="*/ 0 w 5042"/>
                    <a:gd name="T9" fmla="*/ 0 h 12059"/>
                    <a:gd name="T10" fmla="*/ 0 w 5042"/>
                    <a:gd name="T11" fmla="*/ 0 h 12059"/>
                    <a:gd name="T12" fmla="*/ 0 w 5042"/>
                    <a:gd name="T13" fmla="*/ 0 h 12059"/>
                    <a:gd name="T14" fmla="*/ 0 w 5042"/>
                    <a:gd name="T15" fmla="*/ 0 h 12059"/>
                    <a:gd name="T16" fmla="*/ 0 w 5042"/>
                    <a:gd name="T17" fmla="*/ 0 h 12059"/>
                    <a:gd name="T18" fmla="*/ 0 w 5042"/>
                    <a:gd name="T19" fmla="*/ 0 h 12059"/>
                    <a:gd name="T20" fmla="*/ 0 w 5042"/>
                    <a:gd name="T21" fmla="*/ 0 h 12059"/>
                    <a:gd name="T22" fmla="*/ 0 w 5042"/>
                    <a:gd name="T23" fmla="*/ 0 h 12059"/>
                    <a:gd name="T24" fmla="*/ 0 w 5042"/>
                    <a:gd name="T25" fmla="*/ 0 h 12059"/>
                    <a:gd name="T26" fmla="*/ 0 w 5042"/>
                    <a:gd name="T27" fmla="*/ 0 h 12059"/>
                    <a:gd name="T28" fmla="*/ 0 w 5042"/>
                    <a:gd name="T29" fmla="*/ 0 h 12059"/>
                    <a:gd name="T30" fmla="*/ 0 w 5042"/>
                    <a:gd name="T31" fmla="*/ 0 h 12059"/>
                    <a:gd name="T32" fmla="*/ 0 w 5042"/>
                    <a:gd name="T33" fmla="*/ 0 h 12059"/>
                    <a:gd name="T34" fmla="*/ 0 w 5042"/>
                    <a:gd name="T35" fmla="*/ 0 h 12059"/>
                    <a:gd name="T36" fmla="*/ 0 w 5042"/>
                    <a:gd name="T37" fmla="*/ 0 h 12059"/>
                    <a:gd name="T38" fmla="*/ 0 w 5042"/>
                    <a:gd name="T39" fmla="*/ 0 h 12059"/>
                    <a:gd name="T40" fmla="*/ 0 w 5042"/>
                    <a:gd name="T41" fmla="*/ 0 h 1205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042"/>
                    <a:gd name="T64" fmla="*/ 0 h 12059"/>
                    <a:gd name="T65" fmla="*/ 5042 w 5042"/>
                    <a:gd name="T66" fmla="*/ 12059 h 1205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042" h="12059">
                      <a:moveTo>
                        <a:pt x="2219" y="223"/>
                      </a:moveTo>
                      <a:cubicBezTo>
                        <a:pt x="2059" y="1159"/>
                        <a:pt x="1962" y="1670"/>
                        <a:pt x="1767" y="1802"/>
                      </a:cubicBezTo>
                      <a:cubicBezTo>
                        <a:pt x="1595" y="1907"/>
                        <a:pt x="1611" y="1662"/>
                        <a:pt x="1182" y="855"/>
                      </a:cubicBezTo>
                      <a:cubicBezTo>
                        <a:pt x="1295" y="1611"/>
                        <a:pt x="2126" y="2832"/>
                        <a:pt x="351" y="2808"/>
                      </a:cubicBezTo>
                      <a:cubicBezTo>
                        <a:pt x="1654" y="3347"/>
                        <a:pt x="1330" y="4142"/>
                        <a:pt x="944" y="3939"/>
                      </a:cubicBezTo>
                      <a:cubicBezTo>
                        <a:pt x="1377" y="4423"/>
                        <a:pt x="757" y="4563"/>
                        <a:pt x="363" y="4388"/>
                      </a:cubicBezTo>
                      <a:cubicBezTo>
                        <a:pt x="1159" y="5265"/>
                        <a:pt x="897" y="5472"/>
                        <a:pt x="270" y="5398"/>
                      </a:cubicBezTo>
                      <a:cubicBezTo>
                        <a:pt x="776" y="5671"/>
                        <a:pt x="823" y="6408"/>
                        <a:pt x="0" y="6408"/>
                      </a:cubicBezTo>
                      <a:cubicBezTo>
                        <a:pt x="1038" y="6981"/>
                        <a:pt x="1225" y="7125"/>
                        <a:pt x="1283" y="7644"/>
                      </a:cubicBezTo>
                      <a:cubicBezTo>
                        <a:pt x="1342" y="8163"/>
                        <a:pt x="238" y="9403"/>
                        <a:pt x="351" y="9520"/>
                      </a:cubicBezTo>
                      <a:cubicBezTo>
                        <a:pt x="1611" y="8420"/>
                        <a:pt x="1673" y="8120"/>
                        <a:pt x="1970" y="8354"/>
                      </a:cubicBezTo>
                      <a:cubicBezTo>
                        <a:pt x="2285" y="8775"/>
                        <a:pt x="2126" y="12059"/>
                        <a:pt x="2239" y="12059"/>
                      </a:cubicBezTo>
                      <a:cubicBezTo>
                        <a:pt x="2215" y="11025"/>
                        <a:pt x="2570" y="9403"/>
                        <a:pt x="2644" y="8354"/>
                      </a:cubicBezTo>
                      <a:cubicBezTo>
                        <a:pt x="2699" y="7434"/>
                        <a:pt x="2512" y="7028"/>
                        <a:pt x="2574" y="6533"/>
                      </a:cubicBezTo>
                      <a:cubicBezTo>
                        <a:pt x="2605" y="6018"/>
                        <a:pt x="2862" y="6123"/>
                        <a:pt x="3022" y="5390"/>
                      </a:cubicBezTo>
                      <a:cubicBezTo>
                        <a:pt x="3182" y="4657"/>
                        <a:pt x="3011" y="4516"/>
                        <a:pt x="3116" y="3967"/>
                      </a:cubicBezTo>
                      <a:cubicBezTo>
                        <a:pt x="3221" y="3417"/>
                        <a:pt x="3334" y="2746"/>
                        <a:pt x="3654" y="2087"/>
                      </a:cubicBezTo>
                      <a:cubicBezTo>
                        <a:pt x="3974" y="1428"/>
                        <a:pt x="5042" y="75"/>
                        <a:pt x="5023" y="20"/>
                      </a:cubicBezTo>
                      <a:cubicBezTo>
                        <a:pt x="5007" y="0"/>
                        <a:pt x="3904" y="1221"/>
                        <a:pt x="3541" y="1748"/>
                      </a:cubicBezTo>
                      <a:cubicBezTo>
                        <a:pt x="3163" y="2372"/>
                        <a:pt x="2972" y="4025"/>
                        <a:pt x="2753" y="3772"/>
                      </a:cubicBezTo>
                      <a:cubicBezTo>
                        <a:pt x="2422" y="3518"/>
                        <a:pt x="2172" y="1553"/>
                        <a:pt x="2219" y="223"/>
                      </a:cubicBezTo>
                    </a:path>
                  </a:pathLst>
                </a:custGeom>
                <a:solidFill>
                  <a:srgbClr val="FFF5EE"/>
                </a:solidFill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b-NO">
                    <a:latin typeface="+mn-lt"/>
                  </a:endParaRPr>
                </a:p>
              </p:txBody>
            </p:sp>
            <p:sp>
              <p:nvSpPr>
                <p:cNvPr id="17752" name="Oval 2880"/>
                <p:cNvSpPr>
                  <a:spLocks noChangeAspect="1" noChangeArrowheads="1"/>
                </p:cNvSpPr>
                <p:nvPr/>
              </p:nvSpPr>
              <p:spPr bwMode="auto">
                <a:xfrm>
                  <a:off x="2775" y="1991"/>
                  <a:ext cx="90" cy="178"/>
                </a:xfrm>
                <a:prstGeom prst="ellipse">
                  <a:avLst/>
                </a:prstGeom>
                <a:solidFill>
                  <a:srgbClr val="FF6600"/>
                </a:solidFill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</p:grpSp>
          <p:grpSp>
            <p:nvGrpSpPr>
              <p:cNvPr id="19775" name="Group 2883"/>
              <p:cNvGrpSpPr>
                <a:grpSpLocks noChangeAspect="1"/>
              </p:cNvGrpSpPr>
              <p:nvPr/>
            </p:nvGrpSpPr>
            <p:grpSpPr bwMode="auto">
              <a:xfrm>
                <a:off x="280988" y="3852863"/>
                <a:ext cx="811212" cy="723900"/>
                <a:chOff x="2572" y="1432"/>
                <a:chExt cx="605" cy="1446"/>
              </a:xfrm>
            </p:grpSpPr>
            <p:sp>
              <p:nvSpPr>
                <p:cNvPr id="17749" name="Freeform 2893"/>
                <p:cNvSpPr>
                  <a:spLocks noChangeAspect="1"/>
                </p:cNvSpPr>
                <p:nvPr/>
              </p:nvSpPr>
              <p:spPr bwMode="auto">
                <a:xfrm>
                  <a:off x="2572" y="1438"/>
                  <a:ext cx="606" cy="1443"/>
                </a:xfrm>
                <a:custGeom>
                  <a:avLst/>
                  <a:gdLst>
                    <a:gd name="T0" fmla="*/ 0 w 5042"/>
                    <a:gd name="T1" fmla="*/ 0 h 12059"/>
                    <a:gd name="T2" fmla="*/ 0 w 5042"/>
                    <a:gd name="T3" fmla="*/ 0 h 12059"/>
                    <a:gd name="T4" fmla="*/ 0 w 5042"/>
                    <a:gd name="T5" fmla="*/ 0 h 12059"/>
                    <a:gd name="T6" fmla="*/ 0 w 5042"/>
                    <a:gd name="T7" fmla="*/ 0 h 12059"/>
                    <a:gd name="T8" fmla="*/ 0 w 5042"/>
                    <a:gd name="T9" fmla="*/ 0 h 12059"/>
                    <a:gd name="T10" fmla="*/ 0 w 5042"/>
                    <a:gd name="T11" fmla="*/ 0 h 12059"/>
                    <a:gd name="T12" fmla="*/ 0 w 5042"/>
                    <a:gd name="T13" fmla="*/ 0 h 12059"/>
                    <a:gd name="T14" fmla="*/ 0 w 5042"/>
                    <a:gd name="T15" fmla="*/ 0 h 12059"/>
                    <a:gd name="T16" fmla="*/ 0 w 5042"/>
                    <a:gd name="T17" fmla="*/ 0 h 12059"/>
                    <a:gd name="T18" fmla="*/ 0 w 5042"/>
                    <a:gd name="T19" fmla="*/ 0 h 12059"/>
                    <a:gd name="T20" fmla="*/ 0 w 5042"/>
                    <a:gd name="T21" fmla="*/ 0 h 12059"/>
                    <a:gd name="T22" fmla="*/ 0 w 5042"/>
                    <a:gd name="T23" fmla="*/ 0 h 12059"/>
                    <a:gd name="T24" fmla="*/ 0 w 5042"/>
                    <a:gd name="T25" fmla="*/ 0 h 12059"/>
                    <a:gd name="T26" fmla="*/ 0 w 5042"/>
                    <a:gd name="T27" fmla="*/ 0 h 12059"/>
                    <a:gd name="T28" fmla="*/ 0 w 5042"/>
                    <a:gd name="T29" fmla="*/ 0 h 12059"/>
                    <a:gd name="T30" fmla="*/ 0 w 5042"/>
                    <a:gd name="T31" fmla="*/ 0 h 12059"/>
                    <a:gd name="T32" fmla="*/ 0 w 5042"/>
                    <a:gd name="T33" fmla="*/ 0 h 12059"/>
                    <a:gd name="T34" fmla="*/ 0 w 5042"/>
                    <a:gd name="T35" fmla="*/ 0 h 12059"/>
                    <a:gd name="T36" fmla="*/ 0 w 5042"/>
                    <a:gd name="T37" fmla="*/ 0 h 12059"/>
                    <a:gd name="T38" fmla="*/ 0 w 5042"/>
                    <a:gd name="T39" fmla="*/ 0 h 12059"/>
                    <a:gd name="T40" fmla="*/ 0 w 5042"/>
                    <a:gd name="T41" fmla="*/ 0 h 1205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042"/>
                    <a:gd name="T64" fmla="*/ 0 h 12059"/>
                    <a:gd name="T65" fmla="*/ 5042 w 5042"/>
                    <a:gd name="T66" fmla="*/ 12059 h 1205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042" h="12059">
                      <a:moveTo>
                        <a:pt x="2219" y="223"/>
                      </a:moveTo>
                      <a:cubicBezTo>
                        <a:pt x="2059" y="1159"/>
                        <a:pt x="1962" y="1670"/>
                        <a:pt x="1767" y="1802"/>
                      </a:cubicBezTo>
                      <a:cubicBezTo>
                        <a:pt x="1595" y="1907"/>
                        <a:pt x="1611" y="1662"/>
                        <a:pt x="1182" y="855"/>
                      </a:cubicBezTo>
                      <a:cubicBezTo>
                        <a:pt x="1295" y="1611"/>
                        <a:pt x="2126" y="2832"/>
                        <a:pt x="351" y="2808"/>
                      </a:cubicBezTo>
                      <a:cubicBezTo>
                        <a:pt x="1654" y="3347"/>
                        <a:pt x="1330" y="4142"/>
                        <a:pt x="944" y="3939"/>
                      </a:cubicBezTo>
                      <a:cubicBezTo>
                        <a:pt x="1377" y="4423"/>
                        <a:pt x="757" y="4563"/>
                        <a:pt x="363" y="4388"/>
                      </a:cubicBezTo>
                      <a:cubicBezTo>
                        <a:pt x="1159" y="5265"/>
                        <a:pt x="897" y="5472"/>
                        <a:pt x="270" y="5398"/>
                      </a:cubicBezTo>
                      <a:cubicBezTo>
                        <a:pt x="776" y="5671"/>
                        <a:pt x="823" y="6408"/>
                        <a:pt x="0" y="6408"/>
                      </a:cubicBezTo>
                      <a:cubicBezTo>
                        <a:pt x="1038" y="6981"/>
                        <a:pt x="1225" y="7125"/>
                        <a:pt x="1283" y="7644"/>
                      </a:cubicBezTo>
                      <a:cubicBezTo>
                        <a:pt x="1342" y="8163"/>
                        <a:pt x="238" y="9403"/>
                        <a:pt x="351" y="9520"/>
                      </a:cubicBezTo>
                      <a:cubicBezTo>
                        <a:pt x="1611" y="8420"/>
                        <a:pt x="1673" y="8120"/>
                        <a:pt x="1970" y="8354"/>
                      </a:cubicBezTo>
                      <a:cubicBezTo>
                        <a:pt x="2285" y="8775"/>
                        <a:pt x="2126" y="12059"/>
                        <a:pt x="2239" y="12059"/>
                      </a:cubicBezTo>
                      <a:cubicBezTo>
                        <a:pt x="2215" y="11025"/>
                        <a:pt x="2570" y="9403"/>
                        <a:pt x="2644" y="8354"/>
                      </a:cubicBezTo>
                      <a:cubicBezTo>
                        <a:pt x="2699" y="7434"/>
                        <a:pt x="2512" y="7028"/>
                        <a:pt x="2574" y="6533"/>
                      </a:cubicBezTo>
                      <a:cubicBezTo>
                        <a:pt x="2605" y="6018"/>
                        <a:pt x="2862" y="6123"/>
                        <a:pt x="3022" y="5390"/>
                      </a:cubicBezTo>
                      <a:cubicBezTo>
                        <a:pt x="3182" y="4657"/>
                        <a:pt x="3011" y="4516"/>
                        <a:pt x="3116" y="3967"/>
                      </a:cubicBezTo>
                      <a:cubicBezTo>
                        <a:pt x="3221" y="3417"/>
                        <a:pt x="3334" y="2746"/>
                        <a:pt x="3654" y="2087"/>
                      </a:cubicBezTo>
                      <a:cubicBezTo>
                        <a:pt x="3974" y="1428"/>
                        <a:pt x="5042" y="75"/>
                        <a:pt x="5023" y="20"/>
                      </a:cubicBezTo>
                      <a:cubicBezTo>
                        <a:pt x="5007" y="0"/>
                        <a:pt x="3904" y="1221"/>
                        <a:pt x="3541" y="1748"/>
                      </a:cubicBezTo>
                      <a:cubicBezTo>
                        <a:pt x="3163" y="2372"/>
                        <a:pt x="2972" y="4025"/>
                        <a:pt x="2753" y="3772"/>
                      </a:cubicBezTo>
                      <a:cubicBezTo>
                        <a:pt x="2422" y="3518"/>
                        <a:pt x="2172" y="1553"/>
                        <a:pt x="2219" y="223"/>
                      </a:cubicBezTo>
                    </a:path>
                  </a:pathLst>
                </a:custGeom>
                <a:solidFill>
                  <a:srgbClr val="FFF5EE"/>
                </a:solidFill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b-NO">
                    <a:latin typeface="+mn-lt"/>
                  </a:endParaRPr>
                </a:p>
              </p:txBody>
            </p:sp>
            <p:sp>
              <p:nvSpPr>
                <p:cNvPr id="17750" name="Oval 2894"/>
                <p:cNvSpPr>
                  <a:spLocks noChangeAspect="1" noChangeArrowheads="1"/>
                </p:cNvSpPr>
                <p:nvPr/>
              </p:nvSpPr>
              <p:spPr bwMode="auto">
                <a:xfrm>
                  <a:off x="2774" y="1992"/>
                  <a:ext cx="91" cy="178"/>
                </a:xfrm>
                <a:prstGeom prst="ellipse">
                  <a:avLst/>
                </a:prstGeom>
                <a:solidFill>
                  <a:srgbClr val="FF6600"/>
                </a:solidFill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</p:grpSp>
          <p:grpSp>
            <p:nvGrpSpPr>
              <p:cNvPr id="19776" name="Group 2884"/>
              <p:cNvGrpSpPr>
                <a:grpSpLocks noChangeAspect="1"/>
              </p:cNvGrpSpPr>
              <p:nvPr/>
            </p:nvGrpSpPr>
            <p:grpSpPr bwMode="auto">
              <a:xfrm>
                <a:off x="1295400" y="3522663"/>
                <a:ext cx="812800" cy="722312"/>
                <a:chOff x="2572" y="1432"/>
                <a:chExt cx="605" cy="1446"/>
              </a:xfrm>
            </p:grpSpPr>
            <p:sp>
              <p:nvSpPr>
                <p:cNvPr id="17747" name="Freeform 2891"/>
                <p:cNvSpPr>
                  <a:spLocks noChangeAspect="1"/>
                </p:cNvSpPr>
                <p:nvPr/>
              </p:nvSpPr>
              <p:spPr bwMode="auto">
                <a:xfrm>
                  <a:off x="2586" y="1426"/>
                  <a:ext cx="592" cy="1446"/>
                </a:xfrm>
                <a:custGeom>
                  <a:avLst/>
                  <a:gdLst>
                    <a:gd name="T0" fmla="*/ 0 w 5042"/>
                    <a:gd name="T1" fmla="*/ 0 h 12059"/>
                    <a:gd name="T2" fmla="*/ 0 w 5042"/>
                    <a:gd name="T3" fmla="*/ 0 h 12059"/>
                    <a:gd name="T4" fmla="*/ 0 w 5042"/>
                    <a:gd name="T5" fmla="*/ 0 h 12059"/>
                    <a:gd name="T6" fmla="*/ 0 w 5042"/>
                    <a:gd name="T7" fmla="*/ 0 h 12059"/>
                    <a:gd name="T8" fmla="*/ 0 w 5042"/>
                    <a:gd name="T9" fmla="*/ 0 h 12059"/>
                    <a:gd name="T10" fmla="*/ 0 w 5042"/>
                    <a:gd name="T11" fmla="*/ 0 h 12059"/>
                    <a:gd name="T12" fmla="*/ 0 w 5042"/>
                    <a:gd name="T13" fmla="*/ 0 h 12059"/>
                    <a:gd name="T14" fmla="*/ 0 w 5042"/>
                    <a:gd name="T15" fmla="*/ 0 h 12059"/>
                    <a:gd name="T16" fmla="*/ 0 w 5042"/>
                    <a:gd name="T17" fmla="*/ 0 h 12059"/>
                    <a:gd name="T18" fmla="*/ 0 w 5042"/>
                    <a:gd name="T19" fmla="*/ 0 h 12059"/>
                    <a:gd name="T20" fmla="*/ 0 w 5042"/>
                    <a:gd name="T21" fmla="*/ 0 h 12059"/>
                    <a:gd name="T22" fmla="*/ 0 w 5042"/>
                    <a:gd name="T23" fmla="*/ 0 h 12059"/>
                    <a:gd name="T24" fmla="*/ 0 w 5042"/>
                    <a:gd name="T25" fmla="*/ 0 h 12059"/>
                    <a:gd name="T26" fmla="*/ 0 w 5042"/>
                    <a:gd name="T27" fmla="*/ 0 h 12059"/>
                    <a:gd name="T28" fmla="*/ 0 w 5042"/>
                    <a:gd name="T29" fmla="*/ 0 h 12059"/>
                    <a:gd name="T30" fmla="*/ 0 w 5042"/>
                    <a:gd name="T31" fmla="*/ 0 h 12059"/>
                    <a:gd name="T32" fmla="*/ 0 w 5042"/>
                    <a:gd name="T33" fmla="*/ 0 h 12059"/>
                    <a:gd name="T34" fmla="*/ 0 w 5042"/>
                    <a:gd name="T35" fmla="*/ 0 h 12059"/>
                    <a:gd name="T36" fmla="*/ 0 w 5042"/>
                    <a:gd name="T37" fmla="*/ 0 h 12059"/>
                    <a:gd name="T38" fmla="*/ 0 w 5042"/>
                    <a:gd name="T39" fmla="*/ 0 h 12059"/>
                    <a:gd name="T40" fmla="*/ 0 w 5042"/>
                    <a:gd name="T41" fmla="*/ 0 h 1205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042"/>
                    <a:gd name="T64" fmla="*/ 0 h 12059"/>
                    <a:gd name="T65" fmla="*/ 5042 w 5042"/>
                    <a:gd name="T66" fmla="*/ 12059 h 1205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042" h="12059">
                      <a:moveTo>
                        <a:pt x="2219" y="223"/>
                      </a:moveTo>
                      <a:cubicBezTo>
                        <a:pt x="2059" y="1159"/>
                        <a:pt x="1962" y="1670"/>
                        <a:pt x="1767" y="1802"/>
                      </a:cubicBezTo>
                      <a:cubicBezTo>
                        <a:pt x="1595" y="1907"/>
                        <a:pt x="1611" y="1662"/>
                        <a:pt x="1182" y="855"/>
                      </a:cubicBezTo>
                      <a:cubicBezTo>
                        <a:pt x="1295" y="1611"/>
                        <a:pt x="2126" y="2832"/>
                        <a:pt x="351" y="2808"/>
                      </a:cubicBezTo>
                      <a:cubicBezTo>
                        <a:pt x="1654" y="3347"/>
                        <a:pt x="1330" y="4142"/>
                        <a:pt x="944" y="3939"/>
                      </a:cubicBezTo>
                      <a:cubicBezTo>
                        <a:pt x="1377" y="4423"/>
                        <a:pt x="757" y="4563"/>
                        <a:pt x="363" y="4388"/>
                      </a:cubicBezTo>
                      <a:cubicBezTo>
                        <a:pt x="1159" y="5265"/>
                        <a:pt x="897" y="5472"/>
                        <a:pt x="270" y="5398"/>
                      </a:cubicBezTo>
                      <a:cubicBezTo>
                        <a:pt x="776" y="5671"/>
                        <a:pt x="823" y="6408"/>
                        <a:pt x="0" y="6408"/>
                      </a:cubicBezTo>
                      <a:cubicBezTo>
                        <a:pt x="1038" y="6981"/>
                        <a:pt x="1225" y="7125"/>
                        <a:pt x="1283" y="7644"/>
                      </a:cubicBezTo>
                      <a:cubicBezTo>
                        <a:pt x="1342" y="8163"/>
                        <a:pt x="238" y="9403"/>
                        <a:pt x="351" y="9520"/>
                      </a:cubicBezTo>
                      <a:cubicBezTo>
                        <a:pt x="1611" y="8420"/>
                        <a:pt x="1673" y="8120"/>
                        <a:pt x="1970" y="8354"/>
                      </a:cubicBezTo>
                      <a:cubicBezTo>
                        <a:pt x="2285" y="8775"/>
                        <a:pt x="2126" y="12059"/>
                        <a:pt x="2239" y="12059"/>
                      </a:cubicBezTo>
                      <a:cubicBezTo>
                        <a:pt x="2215" y="11025"/>
                        <a:pt x="2570" y="9403"/>
                        <a:pt x="2644" y="8354"/>
                      </a:cubicBezTo>
                      <a:cubicBezTo>
                        <a:pt x="2699" y="7434"/>
                        <a:pt x="2512" y="7028"/>
                        <a:pt x="2574" y="6533"/>
                      </a:cubicBezTo>
                      <a:cubicBezTo>
                        <a:pt x="2605" y="6018"/>
                        <a:pt x="2862" y="6123"/>
                        <a:pt x="3022" y="5390"/>
                      </a:cubicBezTo>
                      <a:cubicBezTo>
                        <a:pt x="3182" y="4657"/>
                        <a:pt x="3011" y="4516"/>
                        <a:pt x="3116" y="3967"/>
                      </a:cubicBezTo>
                      <a:cubicBezTo>
                        <a:pt x="3221" y="3417"/>
                        <a:pt x="3334" y="2746"/>
                        <a:pt x="3654" y="2087"/>
                      </a:cubicBezTo>
                      <a:cubicBezTo>
                        <a:pt x="3974" y="1428"/>
                        <a:pt x="5042" y="75"/>
                        <a:pt x="5023" y="20"/>
                      </a:cubicBezTo>
                      <a:cubicBezTo>
                        <a:pt x="5007" y="0"/>
                        <a:pt x="3904" y="1221"/>
                        <a:pt x="3541" y="1748"/>
                      </a:cubicBezTo>
                      <a:cubicBezTo>
                        <a:pt x="3163" y="2372"/>
                        <a:pt x="2972" y="4025"/>
                        <a:pt x="2753" y="3772"/>
                      </a:cubicBezTo>
                      <a:cubicBezTo>
                        <a:pt x="2422" y="3518"/>
                        <a:pt x="2172" y="1553"/>
                        <a:pt x="2219" y="223"/>
                      </a:cubicBezTo>
                    </a:path>
                  </a:pathLst>
                </a:custGeom>
                <a:solidFill>
                  <a:srgbClr val="FFF5EE"/>
                </a:solidFill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b-NO">
                    <a:latin typeface="+mn-lt"/>
                  </a:endParaRPr>
                </a:p>
              </p:txBody>
            </p:sp>
            <p:sp>
              <p:nvSpPr>
                <p:cNvPr id="17748" name="Oval 2892"/>
                <p:cNvSpPr>
                  <a:spLocks noChangeAspect="1" noChangeArrowheads="1"/>
                </p:cNvSpPr>
                <p:nvPr/>
              </p:nvSpPr>
              <p:spPr bwMode="auto">
                <a:xfrm>
                  <a:off x="2776" y="1980"/>
                  <a:ext cx="90" cy="178"/>
                </a:xfrm>
                <a:prstGeom prst="ellipse">
                  <a:avLst/>
                </a:prstGeom>
                <a:solidFill>
                  <a:srgbClr val="FF6600"/>
                </a:solidFill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</p:grpSp>
          <p:grpSp>
            <p:nvGrpSpPr>
              <p:cNvPr id="19777" name="Group 2885"/>
              <p:cNvGrpSpPr>
                <a:grpSpLocks noChangeAspect="1"/>
              </p:cNvGrpSpPr>
              <p:nvPr/>
            </p:nvGrpSpPr>
            <p:grpSpPr bwMode="auto">
              <a:xfrm>
                <a:off x="2116138" y="4343400"/>
                <a:ext cx="812800" cy="722313"/>
                <a:chOff x="2572" y="1432"/>
                <a:chExt cx="605" cy="1446"/>
              </a:xfrm>
            </p:grpSpPr>
            <p:sp>
              <p:nvSpPr>
                <p:cNvPr id="17745" name="Freeform 2889"/>
                <p:cNvSpPr>
                  <a:spLocks noChangeAspect="1"/>
                </p:cNvSpPr>
                <p:nvPr/>
              </p:nvSpPr>
              <p:spPr bwMode="auto">
                <a:xfrm>
                  <a:off x="2573" y="1427"/>
                  <a:ext cx="604" cy="1446"/>
                </a:xfrm>
                <a:custGeom>
                  <a:avLst/>
                  <a:gdLst>
                    <a:gd name="T0" fmla="*/ 0 w 5042"/>
                    <a:gd name="T1" fmla="*/ 0 h 12059"/>
                    <a:gd name="T2" fmla="*/ 0 w 5042"/>
                    <a:gd name="T3" fmla="*/ 0 h 12059"/>
                    <a:gd name="T4" fmla="*/ 0 w 5042"/>
                    <a:gd name="T5" fmla="*/ 0 h 12059"/>
                    <a:gd name="T6" fmla="*/ 0 w 5042"/>
                    <a:gd name="T7" fmla="*/ 0 h 12059"/>
                    <a:gd name="T8" fmla="*/ 0 w 5042"/>
                    <a:gd name="T9" fmla="*/ 0 h 12059"/>
                    <a:gd name="T10" fmla="*/ 0 w 5042"/>
                    <a:gd name="T11" fmla="*/ 0 h 12059"/>
                    <a:gd name="T12" fmla="*/ 0 w 5042"/>
                    <a:gd name="T13" fmla="*/ 0 h 12059"/>
                    <a:gd name="T14" fmla="*/ 0 w 5042"/>
                    <a:gd name="T15" fmla="*/ 0 h 12059"/>
                    <a:gd name="T16" fmla="*/ 0 w 5042"/>
                    <a:gd name="T17" fmla="*/ 0 h 12059"/>
                    <a:gd name="T18" fmla="*/ 0 w 5042"/>
                    <a:gd name="T19" fmla="*/ 0 h 12059"/>
                    <a:gd name="T20" fmla="*/ 0 w 5042"/>
                    <a:gd name="T21" fmla="*/ 0 h 12059"/>
                    <a:gd name="T22" fmla="*/ 0 w 5042"/>
                    <a:gd name="T23" fmla="*/ 0 h 12059"/>
                    <a:gd name="T24" fmla="*/ 0 w 5042"/>
                    <a:gd name="T25" fmla="*/ 0 h 12059"/>
                    <a:gd name="T26" fmla="*/ 0 w 5042"/>
                    <a:gd name="T27" fmla="*/ 0 h 12059"/>
                    <a:gd name="T28" fmla="*/ 0 w 5042"/>
                    <a:gd name="T29" fmla="*/ 0 h 12059"/>
                    <a:gd name="T30" fmla="*/ 0 w 5042"/>
                    <a:gd name="T31" fmla="*/ 0 h 12059"/>
                    <a:gd name="T32" fmla="*/ 0 w 5042"/>
                    <a:gd name="T33" fmla="*/ 0 h 12059"/>
                    <a:gd name="T34" fmla="*/ 0 w 5042"/>
                    <a:gd name="T35" fmla="*/ 0 h 12059"/>
                    <a:gd name="T36" fmla="*/ 0 w 5042"/>
                    <a:gd name="T37" fmla="*/ 0 h 12059"/>
                    <a:gd name="T38" fmla="*/ 0 w 5042"/>
                    <a:gd name="T39" fmla="*/ 0 h 12059"/>
                    <a:gd name="T40" fmla="*/ 0 w 5042"/>
                    <a:gd name="T41" fmla="*/ 0 h 1205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042"/>
                    <a:gd name="T64" fmla="*/ 0 h 12059"/>
                    <a:gd name="T65" fmla="*/ 5042 w 5042"/>
                    <a:gd name="T66" fmla="*/ 12059 h 1205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042" h="12059">
                      <a:moveTo>
                        <a:pt x="2219" y="223"/>
                      </a:moveTo>
                      <a:cubicBezTo>
                        <a:pt x="2059" y="1159"/>
                        <a:pt x="1962" y="1670"/>
                        <a:pt x="1767" y="1802"/>
                      </a:cubicBezTo>
                      <a:cubicBezTo>
                        <a:pt x="1595" y="1907"/>
                        <a:pt x="1611" y="1662"/>
                        <a:pt x="1182" y="855"/>
                      </a:cubicBezTo>
                      <a:cubicBezTo>
                        <a:pt x="1295" y="1611"/>
                        <a:pt x="2126" y="2832"/>
                        <a:pt x="351" y="2808"/>
                      </a:cubicBezTo>
                      <a:cubicBezTo>
                        <a:pt x="1654" y="3347"/>
                        <a:pt x="1330" y="4142"/>
                        <a:pt x="944" y="3939"/>
                      </a:cubicBezTo>
                      <a:cubicBezTo>
                        <a:pt x="1377" y="4423"/>
                        <a:pt x="757" y="4563"/>
                        <a:pt x="363" y="4388"/>
                      </a:cubicBezTo>
                      <a:cubicBezTo>
                        <a:pt x="1159" y="5265"/>
                        <a:pt x="897" y="5472"/>
                        <a:pt x="270" y="5398"/>
                      </a:cubicBezTo>
                      <a:cubicBezTo>
                        <a:pt x="776" y="5671"/>
                        <a:pt x="823" y="6408"/>
                        <a:pt x="0" y="6408"/>
                      </a:cubicBezTo>
                      <a:cubicBezTo>
                        <a:pt x="1038" y="6981"/>
                        <a:pt x="1225" y="7125"/>
                        <a:pt x="1283" y="7644"/>
                      </a:cubicBezTo>
                      <a:cubicBezTo>
                        <a:pt x="1342" y="8163"/>
                        <a:pt x="238" y="9403"/>
                        <a:pt x="351" y="9520"/>
                      </a:cubicBezTo>
                      <a:cubicBezTo>
                        <a:pt x="1611" y="8420"/>
                        <a:pt x="1673" y="8120"/>
                        <a:pt x="1970" y="8354"/>
                      </a:cubicBezTo>
                      <a:cubicBezTo>
                        <a:pt x="2285" y="8775"/>
                        <a:pt x="2126" y="12059"/>
                        <a:pt x="2239" y="12059"/>
                      </a:cubicBezTo>
                      <a:cubicBezTo>
                        <a:pt x="2215" y="11025"/>
                        <a:pt x="2570" y="9403"/>
                        <a:pt x="2644" y="8354"/>
                      </a:cubicBezTo>
                      <a:cubicBezTo>
                        <a:pt x="2699" y="7434"/>
                        <a:pt x="2512" y="7028"/>
                        <a:pt x="2574" y="6533"/>
                      </a:cubicBezTo>
                      <a:cubicBezTo>
                        <a:pt x="2605" y="6018"/>
                        <a:pt x="2862" y="6123"/>
                        <a:pt x="3022" y="5390"/>
                      </a:cubicBezTo>
                      <a:cubicBezTo>
                        <a:pt x="3182" y="4657"/>
                        <a:pt x="3011" y="4516"/>
                        <a:pt x="3116" y="3967"/>
                      </a:cubicBezTo>
                      <a:cubicBezTo>
                        <a:pt x="3221" y="3417"/>
                        <a:pt x="3334" y="2746"/>
                        <a:pt x="3654" y="2087"/>
                      </a:cubicBezTo>
                      <a:cubicBezTo>
                        <a:pt x="3974" y="1428"/>
                        <a:pt x="5042" y="75"/>
                        <a:pt x="5023" y="20"/>
                      </a:cubicBezTo>
                      <a:cubicBezTo>
                        <a:pt x="5007" y="0"/>
                        <a:pt x="3904" y="1221"/>
                        <a:pt x="3541" y="1748"/>
                      </a:cubicBezTo>
                      <a:cubicBezTo>
                        <a:pt x="3163" y="2372"/>
                        <a:pt x="2972" y="4025"/>
                        <a:pt x="2753" y="3772"/>
                      </a:cubicBezTo>
                      <a:cubicBezTo>
                        <a:pt x="2422" y="3518"/>
                        <a:pt x="2172" y="1553"/>
                        <a:pt x="2219" y="223"/>
                      </a:cubicBezTo>
                    </a:path>
                  </a:pathLst>
                </a:custGeom>
                <a:solidFill>
                  <a:srgbClr val="FFF5EE"/>
                </a:solidFill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b-NO">
                    <a:latin typeface="+mn-lt"/>
                  </a:endParaRPr>
                </a:p>
              </p:txBody>
            </p:sp>
            <p:sp>
              <p:nvSpPr>
                <p:cNvPr id="17746" name="Oval 2890"/>
                <p:cNvSpPr>
                  <a:spLocks noChangeAspect="1" noChangeArrowheads="1"/>
                </p:cNvSpPr>
                <p:nvPr/>
              </p:nvSpPr>
              <p:spPr bwMode="auto">
                <a:xfrm>
                  <a:off x="2776" y="1982"/>
                  <a:ext cx="90" cy="178"/>
                </a:xfrm>
                <a:prstGeom prst="ellipse">
                  <a:avLst/>
                </a:prstGeom>
                <a:solidFill>
                  <a:srgbClr val="FF6600"/>
                </a:solidFill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</p:grpSp>
          <p:grpSp>
            <p:nvGrpSpPr>
              <p:cNvPr id="19778" name="Group 2886"/>
              <p:cNvGrpSpPr>
                <a:grpSpLocks noChangeAspect="1"/>
              </p:cNvGrpSpPr>
              <p:nvPr/>
            </p:nvGrpSpPr>
            <p:grpSpPr bwMode="auto">
              <a:xfrm>
                <a:off x="1890713" y="3722688"/>
                <a:ext cx="812800" cy="722312"/>
                <a:chOff x="2572" y="1432"/>
                <a:chExt cx="605" cy="1446"/>
              </a:xfrm>
            </p:grpSpPr>
            <p:sp>
              <p:nvSpPr>
                <p:cNvPr id="17743" name="Freeform 2887"/>
                <p:cNvSpPr>
                  <a:spLocks noChangeAspect="1"/>
                </p:cNvSpPr>
                <p:nvPr/>
              </p:nvSpPr>
              <p:spPr bwMode="auto">
                <a:xfrm>
                  <a:off x="2573" y="1441"/>
                  <a:ext cx="604" cy="1446"/>
                </a:xfrm>
                <a:custGeom>
                  <a:avLst/>
                  <a:gdLst>
                    <a:gd name="T0" fmla="*/ 0 w 5042"/>
                    <a:gd name="T1" fmla="*/ 0 h 12059"/>
                    <a:gd name="T2" fmla="*/ 0 w 5042"/>
                    <a:gd name="T3" fmla="*/ 0 h 12059"/>
                    <a:gd name="T4" fmla="*/ 0 w 5042"/>
                    <a:gd name="T5" fmla="*/ 0 h 12059"/>
                    <a:gd name="T6" fmla="*/ 0 w 5042"/>
                    <a:gd name="T7" fmla="*/ 0 h 12059"/>
                    <a:gd name="T8" fmla="*/ 0 w 5042"/>
                    <a:gd name="T9" fmla="*/ 0 h 12059"/>
                    <a:gd name="T10" fmla="*/ 0 w 5042"/>
                    <a:gd name="T11" fmla="*/ 0 h 12059"/>
                    <a:gd name="T12" fmla="*/ 0 w 5042"/>
                    <a:gd name="T13" fmla="*/ 0 h 12059"/>
                    <a:gd name="T14" fmla="*/ 0 w 5042"/>
                    <a:gd name="T15" fmla="*/ 0 h 12059"/>
                    <a:gd name="T16" fmla="*/ 0 w 5042"/>
                    <a:gd name="T17" fmla="*/ 0 h 12059"/>
                    <a:gd name="T18" fmla="*/ 0 w 5042"/>
                    <a:gd name="T19" fmla="*/ 0 h 12059"/>
                    <a:gd name="T20" fmla="*/ 0 w 5042"/>
                    <a:gd name="T21" fmla="*/ 0 h 12059"/>
                    <a:gd name="T22" fmla="*/ 0 w 5042"/>
                    <a:gd name="T23" fmla="*/ 0 h 12059"/>
                    <a:gd name="T24" fmla="*/ 0 w 5042"/>
                    <a:gd name="T25" fmla="*/ 0 h 12059"/>
                    <a:gd name="T26" fmla="*/ 0 w 5042"/>
                    <a:gd name="T27" fmla="*/ 0 h 12059"/>
                    <a:gd name="T28" fmla="*/ 0 w 5042"/>
                    <a:gd name="T29" fmla="*/ 0 h 12059"/>
                    <a:gd name="T30" fmla="*/ 0 w 5042"/>
                    <a:gd name="T31" fmla="*/ 0 h 12059"/>
                    <a:gd name="T32" fmla="*/ 0 w 5042"/>
                    <a:gd name="T33" fmla="*/ 0 h 12059"/>
                    <a:gd name="T34" fmla="*/ 0 w 5042"/>
                    <a:gd name="T35" fmla="*/ 0 h 12059"/>
                    <a:gd name="T36" fmla="*/ 0 w 5042"/>
                    <a:gd name="T37" fmla="*/ 0 h 12059"/>
                    <a:gd name="T38" fmla="*/ 0 w 5042"/>
                    <a:gd name="T39" fmla="*/ 0 h 12059"/>
                    <a:gd name="T40" fmla="*/ 0 w 5042"/>
                    <a:gd name="T41" fmla="*/ 0 h 1205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042"/>
                    <a:gd name="T64" fmla="*/ 0 h 12059"/>
                    <a:gd name="T65" fmla="*/ 5042 w 5042"/>
                    <a:gd name="T66" fmla="*/ 12059 h 1205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042" h="12059">
                      <a:moveTo>
                        <a:pt x="2219" y="223"/>
                      </a:moveTo>
                      <a:cubicBezTo>
                        <a:pt x="2059" y="1159"/>
                        <a:pt x="1962" y="1670"/>
                        <a:pt x="1767" y="1802"/>
                      </a:cubicBezTo>
                      <a:cubicBezTo>
                        <a:pt x="1595" y="1907"/>
                        <a:pt x="1611" y="1662"/>
                        <a:pt x="1182" y="855"/>
                      </a:cubicBezTo>
                      <a:cubicBezTo>
                        <a:pt x="1295" y="1611"/>
                        <a:pt x="2126" y="2832"/>
                        <a:pt x="351" y="2808"/>
                      </a:cubicBezTo>
                      <a:cubicBezTo>
                        <a:pt x="1654" y="3347"/>
                        <a:pt x="1330" y="4142"/>
                        <a:pt x="944" y="3939"/>
                      </a:cubicBezTo>
                      <a:cubicBezTo>
                        <a:pt x="1377" y="4423"/>
                        <a:pt x="757" y="4563"/>
                        <a:pt x="363" y="4388"/>
                      </a:cubicBezTo>
                      <a:cubicBezTo>
                        <a:pt x="1159" y="5265"/>
                        <a:pt x="897" y="5472"/>
                        <a:pt x="270" y="5398"/>
                      </a:cubicBezTo>
                      <a:cubicBezTo>
                        <a:pt x="776" y="5671"/>
                        <a:pt x="823" y="6408"/>
                        <a:pt x="0" y="6408"/>
                      </a:cubicBezTo>
                      <a:cubicBezTo>
                        <a:pt x="1038" y="6981"/>
                        <a:pt x="1225" y="7125"/>
                        <a:pt x="1283" y="7644"/>
                      </a:cubicBezTo>
                      <a:cubicBezTo>
                        <a:pt x="1342" y="8163"/>
                        <a:pt x="238" y="9403"/>
                        <a:pt x="351" y="9520"/>
                      </a:cubicBezTo>
                      <a:cubicBezTo>
                        <a:pt x="1611" y="8420"/>
                        <a:pt x="1673" y="8120"/>
                        <a:pt x="1970" y="8354"/>
                      </a:cubicBezTo>
                      <a:cubicBezTo>
                        <a:pt x="2285" y="8775"/>
                        <a:pt x="2126" y="12059"/>
                        <a:pt x="2239" y="12059"/>
                      </a:cubicBezTo>
                      <a:cubicBezTo>
                        <a:pt x="2215" y="11025"/>
                        <a:pt x="2570" y="9403"/>
                        <a:pt x="2644" y="8354"/>
                      </a:cubicBezTo>
                      <a:cubicBezTo>
                        <a:pt x="2699" y="7434"/>
                        <a:pt x="2512" y="7028"/>
                        <a:pt x="2574" y="6533"/>
                      </a:cubicBezTo>
                      <a:cubicBezTo>
                        <a:pt x="2605" y="6018"/>
                        <a:pt x="2862" y="6123"/>
                        <a:pt x="3022" y="5390"/>
                      </a:cubicBezTo>
                      <a:cubicBezTo>
                        <a:pt x="3182" y="4657"/>
                        <a:pt x="3011" y="4516"/>
                        <a:pt x="3116" y="3967"/>
                      </a:cubicBezTo>
                      <a:cubicBezTo>
                        <a:pt x="3221" y="3417"/>
                        <a:pt x="3334" y="2746"/>
                        <a:pt x="3654" y="2087"/>
                      </a:cubicBezTo>
                      <a:cubicBezTo>
                        <a:pt x="3974" y="1428"/>
                        <a:pt x="5042" y="75"/>
                        <a:pt x="5023" y="20"/>
                      </a:cubicBezTo>
                      <a:cubicBezTo>
                        <a:pt x="5007" y="0"/>
                        <a:pt x="3904" y="1221"/>
                        <a:pt x="3541" y="1748"/>
                      </a:cubicBezTo>
                      <a:cubicBezTo>
                        <a:pt x="3163" y="2372"/>
                        <a:pt x="2972" y="4025"/>
                        <a:pt x="2753" y="3772"/>
                      </a:cubicBezTo>
                      <a:cubicBezTo>
                        <a:pt x="2422" y="3518"/>
                        <a:pt x="2172" y="1553"/>
                        <a:pt x="2219" y="223"/>
                      </a:cubicBezTo>
                    </a:path>
                  </a:pathLst>
                </a:custGeom>
                <a:solidFill>
                  <a:srgbClr val="FFF5EE"/>
                </a:solidFill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b-NO">
                    <a:latin typeface="+mn-lt"/>
                  </a:endParaRPr>
                </a:p>
              </p:txBody>
            </p:sp>
            <p:sp>
              <p:nvSpPr>
                <p:cNvPr id="17744" name="Oval 2888"/>
                <p:cNvSpPr>
                  <a:spLocks noChangeAspect="1" noChangeArrowheads="1"/>
                </p:cNvSpPr>
                <p:nvPr/>
              </p:nvSpPr>
              <p:spPr bwMode="auto">
                <a:xfrm>
                  <a:off x="2775" y="1996"/>
                  <a:ext cx="90" cy="178"/>
                </a:xfrm>
                <a:prstGeom prst="ellipse">
                  <a:avLst/>
                </a:prstGeom>
                <a:solidFill>
                  <a:srgbClr val="FF6600"/>
                </a:solidFill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</p:grpSp>
          <p:grpSp>
            <p:nvGrpSpPr>
              <p:cNvPr id="19779" name="Group 2896"/>
              <p:cNvGrpSpPr>
                <a:grpSpLocks noChangeAspect="1"/>
              </p:cNvGrpSpPr>
              <p:nvPr/>
            </p:nvGrpSpPr>
            <p:grpSpPr bwMode="auto">
              <a:xfrm rot="5782266">
                <a:off x="1360488" y="4214813"/>
                <a:ext cx="812800" cy="723900"/>
                <a:chOff x="2572" y="1432"/>
                <a:chExt cx="605" cy="1446"/>
              </a:xfrm>
            </p:grpSpPr>
            <p:sp>
              <p:nvSpPr>
                <p:cNvPr id="17741" name="Freeform 2906"/>
                <p:cNvSpPr>
                  <a:spLocks noChangeAspect="1"/>
                </p:cNvSpPr>
                <p:nvPr/>
              </p:nvSpPr>
              <p:spPr bwMode="auto">
                <a:xfrm>
                  <a:off x="2573" y="1429"/>
                  <a:ext cx="604" cy="1446"/>
                </a:xfrm>
                <a:custGeom>
                  <a:avLst/>
                  <a:gdLst>
                    <a:gd name="T0" fmla="*/ 0 w 5042"/>
                    <a:gd name="T1" fmla="*/ 0 h 12059"/>
                    <a:gd name="T2" fmla="*/ 0 w 5042"/>
                    <a:gd name="T3" fmla="*/ 0 h 12059"/>
                    <a:gd name="T4" fmla="*/ 0 w 5042"/>
                    <a:gd name="T5" fmla="*/ 0 h 12059"/>
                    <a:gd name="T6" fmla="*/ 0 w 5042"/>
                    <a:gd name="T7" fmla="*/ 0 h 12059"/>
                    <a:gd name="T8" fmla="*/ 0 w 5042"/>
                    <a:gd name="T9" fmla="*/ 0 h 12059"/>
                    <a:gd name="T10" fmla="*/ 0 w 5042"/>
                    <a:gd name="T11" fmla="*/ 0 h 12059"/>
                    <a:gd name="T12" fmla="*/ 0 w 5042"/>
                    <a:gd name="T13" fmla="*/ 0 h 12059"/>
                    <a:gd name="T14" fmla="*/ 0 w 5042"/>
                    <a:gd name="T15" fmla="*/ 0 h 12059"/>
                    <a:gd name="T16" fmla="*/ 0 w 5042"/>
                    <a:gd name="T17" fmla="*/ 0 h 12059"/>
                    <a:gd name="T18" fmla="*/ 0 w 5042"/>
                    <a:gd name="T19" fmla="*/ 0 h 12059"/>
                    <a:gd name="T20" fmla="*/ 0 w 5042"/>
                    <a:gd name="T21" fmla="*/ 0 h 12059"/>
                    <a:gd name="T22" fmla="*/ 0 w 5042"/>
                    <a:gd name="T23" fmla="*/ 0 h 12059"/>
                    <a:gd name="T24" fmla="*/ 0 w 5042"/>
                    <a:gd name="T25" fmla="*/ 0 h 12059"/>
                    <a:gd name="T26" fmla="*/ 0 w 5042"/>
                    <a:gd name="T27" fmla="*/ 0 h 12059"/>
                    <a:gd name="T28" fmla="*/ 0 w 5042"/>
                    <a:gd name="T29" fmla="*/ 0 h 12059"/>
                    <a:gd name="T30" fmla="*/ 0 w 5042"/>
                    <a:gd name="T31" fmla="*/ 0 h 12059"/>
                    <a:gd name="T32" fmla="*/ 0 w 5042"/>
                    <a:gd name="T33" fmla="*/ 0 h 12059"/>
                    <a:gd name="T34" fmla="*/ 0 w 5042"/>
                    <a:gd name="T35" fmla="*/ 0 h 12059"/>
                    <a:gd name="T36" fmla="*/ 0 w 5042"/>
                    <a:gd name="T37" fmla="*/ 0 h 12059"/>
                    <a:gd name="T38" fmla="*/ 0 w 5042"/>
                    <a:gd name="T39" fmla="*/ 0 h 12059"/>
                    <a:gd name="T40" fmla="*/ 0 w 5042"/>
                    <a:gd name="T41" fmla="*/ 0 h 1205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042"/>
                    <a:gd name="T64" fmla="*/ 0 h 12059"/>
                    <a:gd name="T65" fmla="*/ 5042 w 5042"/>
                    <a:gd name="T66" fmla="*/ 12059 h 1205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042" h="12059">
                      <a:moveTo>
                        <a:pt x="2219" y="223"/>
                      </a:moveTo>
                      <a:cubicBezTo>
                        <a:pt x="2059" y="1159"/>
                        <a:pt x="1962" y="1670"/>
                        <a:pt x="1767" y="1802"/>
                      </a:cubicBezTo>
                      <a:cubicBezTo>
                        <a:pt x="1595" y="1907"/>
                        <a:pt x="1611" y="1662"/>
                        <a:pt x="1182" y="855"/>
                      </a:cubicBezTo>
                      <a:cubicBezTo>
                        <a:pt x="1295" y="1611"/>
                        <a:pt x="2126" y="2832"/>
                        <a:pt x="351" y="2808"/>
                      </a:cubicBezTo>
                      <a:cubicBezTo>
                        <a:pt x="1654" y="3347"/>
                        <a:pt x="1330" y="4142"/>
                        <a:pt x="944" y="3939"/>
                      </a:cubicBezTo>
                      <a:cubicBezTo>
                        <a:pt x="1377" y="4423"/>
                        <a:pt x="757" y="4563"/>
                        <a:pt x="363" y="4388"/>
                      </a:cubicBezTo>
                      <a:cubicBezTo>
                        <a:pt x="1159" y="5265"/>
                        <a:pt x="897" y="5472"/>
                        <a:pt x="270" y="5398"/>
                      </a:cubicBezTo>
                      <a:cubicBezTo>
                        <a:pt x="776" y="5671"/>
                        <a:pt x="823" y="6408"/>
                        <a:pt x="0" y="6408"/>
                      </a:cubicBezTo>
                      <a:cubicBezTo>
                        <a:pt x="1038" y="6981"/>
                        <a:pt x="1225" y="7125"/>
                        <a:pt x="1283" y="7644"/>
                      </a:cubicBezTo>
                      <a:cubicBezTo>
                        <a:pt x="1342" y="8163"/>
                        <a:pt x="238" y="9403"/>
                        <a:pt x="351" y="9520"/>
                      </a:cubicBezTo>
                      <a:cubicBezTo>
                        <a:pt x="1611" y="8420"/>
                        <a:pt x="1673" y="8120"/>
                        <a:pt x="1970" y="8354"/>
                      </a:cubicBezTo>
                      <a:cubicBezTo>
                        <a:pt x="2285" y="8775"/>
                        <a:pt x="2126" y="12059"/>
                        <a:pt x="2239" y="12059"/>
                      </a:cubicBezTo>
                      <a:cubicBezTo>
                        <a:pt x="2215" y="11025"/>
                        <a:pt x="2570" y="9403"/>
                        <a:pt x="2644" y="8354"/>
                      </a:cubicBezTo>
                      <a:cubicBezTo>
                        <a:pt x="2699" y="7434"/>
                        <a:pt x="2512" y="7028"/>
                        <a:pt x="2574" y="6533"/>
                      </a:cubicBezTo>
                      <a:cubicBezTo>
                        <a:pt x="2605" y="6018"/>
                        <a:pt x="2862" y="6123"/>
                        <a:pt x="3022" y="5390"/>
                      </a:cubicBezTo>
                      <a:cubicBezTo>
                        <a:pt x="3182" y="4657"/>
                        <a:pt x="3011" y="4516"/>
                        <a:pt x="3116" y="3967"/>
                      </a:cubicBezTo>
                      <a:cubicBezTo>
                        <a:pt x="3221" y="3417"/>
                        <a:pt x="3334" y="2746"/>
                        <a:pt x="3654" y="2087"/>
                      </a:cubicBezTo>
                      <a:cubicBezTo>
                        <a:pt x="3974" y="1428"/>
                        <a:pt x="5042" y="75"/>
                        <a:pt x="5023" y="20"/>
                      </a:cubicBezTo>
                      <a:cubicBezTo>
                        <a:pt x="5007" y="0"/>
                        <a:pt x="3904" y="1221"/>
                        <a:pt x="3541" y="1748"/>
                      </a:cubicBezTo>
                      <a:cubicBezTo>
                        <a:pt x="3163" y="2372"/>
                        <a:pt x="2972" y="4025"/>
                        <a:pt x="2753" y="3772"/>
                      </a:cubicBezTo>
                      <a:cubicBezTo>
                        <a:pt x="2422" y="3518"/>
                        <a:pt x="2172" y="1553"/>
                        <a:pt x="2219" y="223"/>
                      </a:cubicBezTo>
                    </a:path>
                  </a:pathLst>
                </a:custGeom>
                <a:solidFill>
                  <a:srgbClr val="FFF5EE"/>
                </a:solidFill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b-NO">
                    <a:latin typeface="+mn-lt"/>
                  </a:endParaRPr>
                </a:p>
              </p:txBody>
            </p:sp>
            <p:sp>
              <p:nvSpPr>
                <p:cNvPr id="17742" name="Oval 2907"/>
                <p:cNvSpPr>
                  <a:spLocks noChangeAspect="1" noChangeArrowheads="1"/>
                </p:cNvSpPr>
                <p:nvPr/>
              </p:nvSpPr>
              <p:spPr bwMode="auto">
                <a:xfrm>
                  <a:off x="2714" y="1843"/>
                  <a:ext cx="96" cy="184"/>
                </a:xfrm>
                <a:prstGeom prst="ellipse">
                  <a:avLst/>
                </a:prstGeom>
                <a:solidFill>
                  <a:srgbClr val="FF6600"/>
                </a:solidFill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</p:grpSp>
          <p:grpSp>
            <p:nvGrpSpPr>
              <p:cNvPr id="19780" name="Group 2897"/>
              <p:cNvGrpSpPr>
                <a:grpSpLocks noChangeAspect="1"/>
              </p:cNvGrpSpPr>
              <p:nvPr/>
            </p:nvGrpSpPr>
            <p:grpSpPr bwMode="auto">
              <a:xfrm rot="5782266">
                <a:off x="1216819" y="4728369"/>
                <a:ext cx="812800" cy="722312"/>
                <a:chOff x="2572" y="1432"/>
                <a:chExt cx="605" cy="1446"/>
              </a:xfrm>
            </p:grpSpPr>
            <p:sp>
              <p:nvSpPr>
                <p:cNvPr id="17739" name="Freeform 2904"/>
                <p:cNvSpPr>
                  <a:spLocks noChangeAspect="1"/>
                </p:cNvSpPr>
                <p:nvPr/>
              </p:nvSpPr>
              <p:spPr bwMode="auto">
                <a:xfrm>
                  <a:off x="2580" y="1593"/>
                  <a:ext cx="457" cy="1383"/>
                </a:xfrm>
                <a:custGeom>
                  <a:avLst/>
                  <a:gdLst>
                    <a:gd name="T0" fmla="*/ 0 w 5042"/>
                    <a:gd name="T1" fmla="*/ 0 h 12059"/>
                    <a:gd name="T2" fmla="*/ 0 w 5042"/>
                    <a:gd name="T3" fmla="*/ 0 h 12059"/>
                    <a:gd name="T4" fmla="*/ 0 w 5042"/>
                    <a:gd name="T5" fmla="*/ 0 h 12059"/>
                    <a:gd name="T6" fmla="*/ 0 w 5042"/>
                    <a:gd name="T7" fmla="*/ 0 h 12059"/>
                    <a:gd name="T8" fmla="*/ 0 w 5042"/>
                    <a:gd name="T9" fmla="*/ 0 h 12059"/>
                    <a:gd name="T10" fmla="*/ 0 w 5042"/>
                    <a:gd name="T11" fmla="*/ 0 h 12059"/>
                    <a:gd name="T12" fmla="*/ 0 w 5042"/>
                    <a:gd name="T13" fmla="*/ 0 h 12059"/>
                    <a:gd name="T14" fmla="*/ 0 w 5042"/>
                    <a:gd name="T15" fmla="*/ 0 h 12059"/>
                    <a:gd name="T16" fmla="*/ 0 w 5042"/>
                    <a:gd name="T17" fmla="*/ 0 h 12059"/>
                    <a:gd name="T18" fmla="*/ 0 w 5042"/>
                    <a:gd name="T19" fmla="*/ 0 h 12059"/>
                    <a:gd name="T20" fmla="*/ 0 w 5042"/>
                    <a:gd name="T21" fmla="*/ 0 h 12059"/>
                    <a:gd name="T22" fmla="*/ 0 w 5042"/>
                    <a:gd name="T23" fmla="*/ 0 h 12059"/>
                    <a:gd name="T24" fmla="*/ 0 w 5042"/>
                    <a:gd name="T25" fmla="*/ 0 h 12059"/>
                    <a:gd name="T26" fmla="*/ 0 w 5042"/>
                    <a:gd name="T27" fmla="*/ 0 h 12059"/>
                    <a:gd name="T28" fmla="*/ 0 w 5042"/>
                    <a:gd name="T29" fmla="*/ 0 h 12059"/>
                    <a:gd name="T30" fmla="*/ 0 w 5042"/>
                    <a:gd name="T31" fmla="*/ 0 h 12059"/>
                    <a:gd name="T32" fmla="*/ 0 w 5042"/>
                    <a:gd name="T33" fmla="*/ 0 h 12059"/>
                    <a:gd name="T34" fmla="*/ 0 w 5042"/>
                    <a:gd name="T35" fmla="*/ 0 h 12059"/>
                    <a:gd name="T36" fmla="*/ 0 w 5042"/>
                    <a:gd name="T37" fmla="*/ 0 h 12059"/>
                    <a:gd name="T38" fmla="*/ 0 w 5042"/>
                    <a:gd name="T39" fmla="*/ 0 h 12059"/>
                    <a:gd name="T40" fmla="*/ 0 w 5042"/>
                    <a:gd name="T41" fmla="*/ 0 h 1205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042"/>
                    <a:gd name="T64" fmla="*/ 0 h 12059"/>
                    <a:gd name="T65" fmla="*/ 5042 w 5042"/>
                    <a:gd name="T66" fmla="*/ 12059 h 1205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042" h="12059">
                      <a:moveTo>
                        <a:pt x="2219" y="223"/>
                      </a:moveTo>
                      <a:cubicBezTo>
                        <a:pt x="2059" y="1159"/>
                        <a:pt x="1962" y="1670"/>
                        <a:pt x="1767" y="1802"/>
                      </a:cubicBezTo>
                      <a:cubicBezTo>
                        <a:pt x="1595" y="1907"/>
                        <a:pt x="1611" y="1662"/>
                        <a:pt x="1182" y="855"/>
                      </a:cubicBezTo>
                      <a:cubicBezTo>
                        <a:pt x="1295" y="1611"/>
                        <a:pt x="2126" y="2832"/>
                        <a:pt x="351" y="2808"/>
                      </a:cubicBezTo>
                      <a:cubicBezTo>
                        <a:pt x="1654" y="3347"/>
                        <a:pt x="1330" y="4142"/>
                        <a:pt x="944" y="3939"/>
                      </a:cubicBezTo>
                      <a:cubicBezTo>
                        <a:pt x="1377" y="4423"/>
                        <a:pt x="757" y="4563"/>
                        <a:pt x="363" y="4388"/>
                      </a:cubicBezTo>
                      <a:cubicBezTo>
                        <a:pt x="1159" y="5265"/>
                        <a:pt x="897" y="5472"/>
                        <a:pt x="270" y="5398"/>
                      </a:cubicBezTo>
                      <a:cubicBezTo>
                        <a:pt x="776" y="5671"/>
                        <a:pt x="823" y="6408"/>
                        <a:pt x="0" y="6408"/>
                      </a:cubicBezTo>
                      <a:cubicBezTo>
                        <a:pt x="1038" y="6981"/>
                        <a:pt x="1225" y="7125"/>
                        <a:pt x="1283" y="7644"/>
                      </a:cubicBezTo>
                      <a:cubicBezTo>
                        <a:pt x="1342" y="8163"/>
                        <a:pt x="238" y="9403"/>
                        <a:pt x="351" y="9520"/>
                      </a:cubicBezTo>
                      <a:cubicBezTo>
                        <a:pt x="1611" y="8420"/>
                        <a:pt x="1673" y="8120"/>
                        <a:pt x="1970" y="8354"/>
                      </a:cubicBezTo>
                      <a:cubicBezTo>
                        <a:pt x="2285" y="8775"/>
                        <a:pt x="2126" y="12059"/>
                        <a:pt x="2239" y="12059"/>
                      </a:cubicBezTo>
                      <a:cubicBezTo>
                        <a:pt x="2215" y="11025"/>
                        <a:pt x="2570" y="9403"/>
                        <a:pt x="2644" y="8354"/>
                      </a:cubicBezTo>
                      <a:cubicBezTo>
                        <a:pt x="2699" y="7434"/>
                        <a:pt x="2512" y="7028"/>
                        <a:pt x="2574" y="6533"/>
                      </a:cubicBezTo>
                      <a:cubicBezTo>
                        <a:pt x="2605" y="6018"/>
                        <a:pt x="2862" y="6123"/>
                        <a:pt x="3022" y="5390"/>
                      </a:cubicBezTo>
                      <a:cubicBezTo>
                        <a:pt x="3182" y="4657"/>
                        <a:pt x="3011" y="4516"/>
                        <a:pt x="3116" y="3967"/>
                      </a:cubicBezTo>
                      <a:cubicBezTo>
                        <a:pt x="3221" y="3417"/>
                        <a:pt x="3334" y="2746"/>
                        <a:pt x="3654" y="2087"/>
                      </a:cubicBezTo>
                      <a:cubicBezTo>
                        <a:pt x="3974" y="1428"/>
                        <a:pt x="5042" y="75"/>
                        <a:pt x="5023" y="20"/>
                      </a:cubicBezTo>
                      <a:cubicBezTo>
                        <a:pt x="5007" y="0"/>
                        <a:pt x="3904" y="1221"/>
                        <a:pt x="3541" y="1748"/>
                      </a:cubicBezTo>
                      <a:cubicBezTo>
                        <a:pt x="3163" y="2372"/>
                        <a:pt x="2972" y="4025"/>
                        <a:pt x="2753" y="3772"/>
                      </a:cubicBezTo>
                      <a:cubicBezTo>
                        <a:pt x="2422" y="3518"/>
                        <a:pt x="2172" y="1553"/>
                        <a:pt x="2219" y="223"/>
                      </a:cubicBezTo>
                    </a:path>
                  </a:pathLst>
                </a:custGeom>
                <a:solidFill>
                  <a:srgbClr val="FFF5EE"/>
                </a:solidFill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b-NO">
                    <a:latin typeface="+mn-lt"/>
                  </a:endParaRPr>
                </a:p>
              </p:txBody>
            </p:sp>
            <p:sp>
              <p:nvSpPr>
                <p:cNvPr id="17740" name="Oval 2905"/>
                <p:cNvSpPr>
                  <a:spLocks noChangeAspect="1" noChangeArrowheads="1"/>
                </p:cNvSpPr>
                <p:nvPr/>
              </p:nvSpPr>
              <p:spPr bwMode="auto">
                <a:xfrm>
                  <a:off x="2711" y="2187"/>
                  <a:ext cx="74" cy="168"/>
                </a:xfrm>
                <a:prstGeom prst="ellipse">
                  <a:avLst/>
                </a:prstGeom>
                <a:solidFill>
                  <a:srgbClr val="FF6600"/>
                </a:solidFill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</p:grpSp>
          <p:grpSp>
            <p:nvGrpSpPr>
              <p:cNvPr id="19781" name="Group 2898"/>
              <p:cNvGrpSpPr>
                <a:grpSpLocks noChangeAspect="1"/>
              </p:cNvGrpSpPr>
              <p:nvPr/>
            </p:nvGrpSpPr>
            <p:grpSpPr bwMode="auto">
              <a:xfrm rot="5782266">
                <a:off x="573882" y="4460081"/>
                <a:ext cx="812800" cy="722313"/>
                <a:chOff x="2572" y="1432"/>
                <a:chExt cx="605" cy="1446"/>
              </a:xfrm>
            </p:grpSpPr>
            <p:sp>
              <p:nvSpPr>
                <p:cNvPr id="17737" name="Freeform 2902"/>
                <p:cNvSpPr>
                  <a:spLocks noChangeAspect="1"/>
                </p:cNvSpPr>
                <p:nvPr/>
              </p:nvSpPr>
              <p:spPr bwMode="auto">
                <a:xfrm>
                  <a:off x="2560" y="1396"/>
                  <a:ext cx="471" cy="1508"/>
                </a:xfrm>
                <a:custGeom>
                  <a:avLst/>
                  <a:gdLst>
                    <a:gd name="T0" fmla="*/ 0 w 5042"/>
                    <a:gd name="T1" fmla="*/ 0 h 12059"/>
                    <a:gd name="T2" fmla="*/ 0 w 5042"/>
                    <a:gd name="T3" fmla="*/ 0 h 12059"/>
                    <a:gd name="T4" fmla="*/ 0 w 5042"/>
                    <a:gd name="T5" fmla="*/ 0 h 12059"/>
                    <a:gd name="T6" fmla="*/ 0 w 5042"/>
                    <a:gd name="T7" fmla="*/ 0 h 12059"/>
                    <a:gd name="T8" fmla="*/ 0 w 5042"/>
                    <a:gd name="T9" fmla="*/ 0 h 12059"/>
                    <a:gd name="T10" fmla="*/ 0 w 5042"/>
                    <a:gd name="T11" fmla="*/ 0 h 12059"/>
                    <a:gd name="T12" fmla="*/ 0 w 5042"/>
                    <a:gd name="T13" fmla="*/ 0 h 12059"/>
                    <a:gd name="T14" fmla="*/ 0 w 5042"/>
                    <a:gd name="T15" fmla="*/ 0 h 12059"/>
                    <a:gd name="T16" fmla="*/ 0 w 5042"/>
                    <a:gd name="T17" fmla="*/ 0 h 12059"/>
                    <a:gd name="T18" fmla="*/ 0 w 5042"/>
                    <a:gd name="T19" fmla="*/ 0 h 12059"/>
                    <a:gd name="T20" fmla="*/ 0 w 5042"/>
                    <a:gd name="T21" fmla="*/ 0 h 12059"/>
                    <a:gd name="T22" fmla="*/ 0 w 5042"/>
                    <a:gd name="T23" fmla="*/ 0 h 12059"/>
                    <a:gd name="T24" fmla="*/ 0 w 5042"/>
                    <a:gd name="T25" fmla="*/ 0 h 12059"/>
                    <a:gd name="T26" fmla="*/ 0 w 5042"/>
                    <a:gd name="T27" fmla="*/ 0 h 12059"/>
                    <a:gd name="T28" fmla="*/ 0 w 5042"/>
                    <a:gd name="T29" fmla="*/ 0 h 12059"/>
                    <a:gd name="T30" fmla="*/ 0 w 5042"/>
                    <a:gd name="T31" fmla="*/ 0 h 12059"/>
                    <a:gd name="T32" fmla="*/ 0 w 5042"/>
                    <a:gd name="T33" fmla="*/ 0 h 12059"/>
                    <a:gd name="T34" fmla="*/ 0 w 5042"/>
                    <a:gd name="T35" fmla="*/ 0 h 12059"/>
                    <a:gd name="T36" fmla="*/ 0 w 5042"/>
                    <a:gd name="T37" fmla="*/ 0 h 12059"/>
                    <a:gd name="T38" fmla="*/ 0 w 5042"/>
                    <a:gd name="T39" fmla="*/ 0 h 12059"/>
                    <a:gd name="T40" fmla="*/ 0 w 5042"/>
                    <a:gd name="T41" fmla="*/ 0 h 1205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042"/>
                    <a:gd name="T64" fmla="*/ 0 h 12059"/>
                    <a:gd name="T65" fmla="*/ 5042 w 5042"/>
                    <a:gd name="T66" fmla="*/ 12059 h 1205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042" h="12059">
                      <a:moveTo>
                        <a:pt x="2219" y="223"/>
                      </a:moveTo>
                      <a:cubicBezTo>
                        <a:pt x="2059" y="1159"/>
                        <a:pt x="1962" y="1670"/>
                        <a:pt x="1767" y="1802"/>
                      </a:cubicBezTo>
                      <a:cubicBezTo>
                        <a:pt x="1595" y="1907"/>
                        <a:pt x="1611" y="1662"/>
                        <a:pt x="1182" y="855"/>
                      </a:cubicBezTo>
                      <a:cubicBezTo>
                        <a:pt x="1295" y="1611"/>
                        <a:pt x="2126" y="2832"/>
                        <a:pt x="351" y="2808"/>
                      </a:cubicBezTo>
                      <a:cubicBezTo>
                        <a:pt x="1654" y="3347"/>
                        <a:pt x="1330" y="4142"/>
                        <a:pt x="944" y="3939"/>
                      </a:cubicBezTo>
                      <a:cubicBezTo>
                        <a:pt x="1377" y="4423"/>
                        <a:pt x="757" y="4563"/>
                        <a:pt x="363" y="4388"/>
                      </a:cubicBezTo>
                      <a:cubicBezTo>
                        <a:pt x="1159" y="5265"/>
                        <a:pt x="897" y="5472"/>
                        <a:pt x="270" y="5398"/>
                      </a:cubicBezTo>
                      <a:cubicBezTo>
                        <a:pt x="776" y="5671"/>
                        <a:pt x="823" y="6408"/>
                        <a:pt x="0" y="6408"/>
                      </a:cubicBezTo>
                      <a:cubicBezTo>
                        <a:pt x="1038" y="6981"/>
                        <a:pt x="1225" y="7125"/>
                        <a:pt x="1283" y="7644"/>
                      </a:cubicBezTo>
                      <a:cubicBezTo>
                        <a:pt x="1342" y="8163"/>
                        <a:pt x="238" y="9403"/>
                        <a:pt x="351" y="9520"/>
                      </a:cubicBezTo>
                      <a:cubicBezTo>
                        <a:pt x="1611" y="8420"/>
                        <a:pt x="1673" y="8120"/>
                        <a:pt x="1970" y="8354"/>
                      </a:cubicBezTo>
                      <a:cubicBezTo>
                        <a:pt x="2285" y="8775"/>
                        <a:pt x="2126" y="12059"/>
                        <a:pt x="2239" y="12059"/>
                      </a:cubicBezTo>
                      <a:cubicBezTo>
                        <a:pt x="2215" y="11025"/>
                        <a:pt x="2570" y="9403"/>
                        <a:pt x="2644" y="8354"/>
                      </a:cubicBezTo>
                      <a:cubicBezTo>
                        <a:pt x="2699" y="7434"/>
                        <a:pt x="2512" y="7028"/>
                        <a:pt x="2574" y="6533"/>
                      </a:cubicBezTo>
                      <a:cubicBezTo>
                        <a:pt x="2605" y="6018"/>
                        <a:pt x="2862" y="6123"/>
                        <a:pt x="3022" y="5390"/>
                      </a:cubicBezTo>
                      <a:cubicBezTo>
                        <a:pt x="3182" y="4657"/>
                        <a:pt x="3011" y="4516"/>
                        <a:pt x="3116" y="3967"/>
                      </a:cubicBezTo>
                      <a:cubicBezTo>
                        <a:pt x="3221" y="3417"/>
                        <a:pt x="3334" y="2746"/>
                        <a:pt x="3654" y="2087"/>
                      </a:cubicBezTo>
                      <a:cubicBezTo>
                        <a:pt x="3974" y="1428"/>
                        <a:pt x="5042" y="75"/>
                        <a:pt x="5023" y="20"/>
                      </a:cubicBezTo>
                      <a:cubicBezTo>
                        <a:pt x="5007" y="0"/>
                        <a:pt x="3904" y="1221"/>
                        <a:pt x="3541" y="1748"/>
                      </a:cubicBezTo>
                      <a:cubicBezTo>
                        <a:pt x="3163" y="2372"/>
                        <a:pt x="2972" y="4025"/>
                        <a:pt x="2753" y="3772"/>
                      </a:cubicBezTo>
                      <a:cubicBezTo>
                        <a:pt x="2422" y="3518"/>
                        <a:pt x="2172" y="1553"/>
                        <a:pt x="2219" y="223"/>
                      </a:cubicBezTo>
                    </a:path>
                  </a:pathLst>
                </a:custGeom>
                <a:solidFill>
                  <a:srgbClr val="FFF5EE"/>
                </a:solidFill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b-NO">
                    <a:latin typeface="+mn-lt"/>
                  </a:endParaRPr>
                </a:p>
              </p:txBody>
            </p:sp>
            <p:sp>
              <p:nvSpPr>
                <p:cNvPr id="17738" name="Oval 2903"/>
                <p:cNvSpPr>
                  <a:spLocks noChangeAspect="1" noChangeArrowheads="1"/>
                </p:cNvSpPr>
                <p:nvPr/>
              </p:nvSpPr>
              <p:spPr bwMode="auto">
                <a:xfrm>
                  <a:off x="2753" y="1990"/>
                  <a:ext cx="96" cy="184"/>
                </a:xfrm>
                <a:prstGeom prst="ellipse">
                  <a:avLst/>
                </a:prstGeom>
                <a:solidFill>
                  <a:srgbClr val="FF6600"/>
                </a:solidFill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</p:grpSp>
          <p:grpSp>
            <p:nvGrpSpPr>
              <p:cNvPr id="19782" name="Group 2899"/>
              <p:cNvGrpSpPr>
                <a:grpSpLocks noChangeAspect="1"/>
              </p:cNvGrpSpPr>
              <p:nvPr/>
            </p:nvGrpSpPr>
            <p:grpSpPr bwMode="auto">
              <a:xfrm rot="5782266">
                <a:off x="726282" y="4020343"/>
                <a:ext cx="812800" cy="722313"/>
                <a:chOff x="2572" y="1432"/>
                <a:chExt cx="605" cy="1446"/>
              </a:xfrm>
            </p:grpSpPr>
            <p:sp>
              <p:nvSpPr>
                <p:cNvPr id="17735" name="Freeform 2900"/>
                <p:cNvSpPr>
                  <a:spLocks noChangeAspect="1"/>
                </p:cNvSpPr>
                <p:nvPr/>
              </p:nvSpPr>
              <p:spPr bwMode="auto">
                <a:xfrm>
                  <a:off x="2572" y="1431"/>
                  <a:ext cx="604" cy="1450"/>
                </a:xfrm>
                <a:custGeom>
                  <a:avLst/>
                  <a:gdLst>
                    <a:gd name="T0" fmla="*/ 0 w 5042"/>
                    <a:gd name="T1" fmla="*/ 0 h 12059"/>
                    <a:gd name="T2" fmla="*/ 0 w 5042"/>
                    <a:gd name="T3" fmla="*/ 0 h 12059"/>
                    <a:gd name="T4" fmla="*/ 0 w 5042"/>
                    <a:gd name="T5" fmla="*/ 0 h 12059"/>
                    <a:gd name="T6" fmla="*/ 0 w 5042"/>
                    <a:gd name="T7" fmla="*/ 0 h 12059"/>
                    <a:gd name="T8" fmla="*/ 0 w 5042"/>
                    <a:gd name="T9" fmla="*/ 0 h 12059"/>
                    <a:gd name="T10" fmla="*/ 0 w 5042"/>
                    <a:gd name="T11" fmla="*/ 0 h 12059"/>
                    <a:gd name="T12" fmla="*/ 0 w 5042"/>
                    <a:gd name="T13" fmla="*/ 0 h 12059"/>
                    <a:gd name="T14" fmla="*/ 0 w 5042"/>
                    <a:gd name="T15" fmla="*/ 0 h 12059"/>
                    <a:gd name="T16" fmla="*/ 0 w 5042"/>
                    <a:gd name="T17" fmla="*/ 0 h 12059"/>
                    <a:gd name="T18" fmla="*/ 0 w 5042"/>
                    <a:gd name="T19" fmla="*/ 0 h 12059"/>
                    <a:gd name="T20" fmla="*/ 0 w 5042"/>
                    <a:gd name="T21" fmla="*/ 0 h 12059"/>
                    <a:gd name="T22" fmla="*/ 0 w 5042"/>
                    <a:gd name="T23" fmla="*/ 0 h 12059"/>
                    <a:gd name="T24" fmla="*/ 0 w 5042"/>
                    <a:gd name="T25" fmla="*/ 0 h 12059"/>
                    <a:gd name="T26" fmla="*/ 0 w 5042"/>
                    <a:gd name="T27" fmla="*/ 0 h 12059"/>
                    <a:gd name="T28" fmla="*/ 0 w 5042"/>
                    <a:gd name="T29" fmla="*/ 0 h 12059"/>
                    <a:gd name="T30" fmla="*/ 0 w 5042"/>
                    <a:gd name="T31" fmla="*/ 0 h 12059"/>
                    <a:gd name="T32" fmla="*/ 0 w 5042"/>
                    <a:gd name="T33" fmla="*/ 0 h 12059"/>
                    <a:gd name="T34" fmla="*/ 0 w 5042"/>
                    <a:gd name="T35" fmla="*/ 0 h 12059"/>
                    <a:gd name="T36" fmla="*/ 0 w 5042"/>
                    <a:gd name="T37" fmla="*/ 0 h 12059"/>
                    <a:gd name="T38" fmla="*/ 0 w 5042"/>
                    <a:gd name="T39" fmla="*/ 0 h 12059"/>
                    <a:gd name="T40" fmla="*/ 0 w 5042"/>
                    <a:gd name="T41" fmla="*/ 0 h 1205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042"/>
                    <a:gd name="T64" fmla="*/ 0 h 12059"/>
                    <a:gd name="T65" fmla="*/ 5042 w 5042"/>
                    <a:gd name="T66" fmla="*/ 12059 h 1205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042" h="12059">
                      <a:moveTo>
                        <a:pt x="2219" y="223"/>
                      </a:moveTo>
                      <a:cubicBezTo>
                        <a:pt x="2059" y="1159"/>
                        <a:pt x="1962" y="1670"/>
                        <a:pt x="1767" y="1802"/>
                      </a:cubicBezTo>
                      <a:cubicBezTo>
                        <a:pt x="1595" y="1907"/>
                        <a:pt x="1611" y="1662"/>
                        <a:pt x="1182" y="855"/>
                      </a:cubicBezTo>
                      <a:cubicBezTo>
                        <a:pt x="1295" y="1611"/>
                        <a:pt x="2126" y="2832"/>
                        <a:pt x="351" y="2808"/>
                      </a:cubicBezTo>
                      <a:cubicBezTo>
                        <a:pt x="1654" y="3347"/>
                        <a:pt x="1330" y="4142"/>
                        <a:pt x="944" y="3939"/>
                      </a:cubicBezTo>
                      <a:cubicBezTo>
                        <a:pt x="1377" y="4423"/>
                        <a:pt x="757" y="4563"/>
                        <a:pt x="363" y="4388"/>
                      </a:cubicBezTo>
                      <a:cubicBezTo>
                        <a:pt x="1159" y="5265"/>
                        <a:pt x="897" y="5472"/>
                        <a:pt x="270" y="5398"/>
                      </a:cubicBezTo>
                      <a:cubicBezTo>
                        <a:pt x="776" y="5671"/>
                        <a:pt x="823" y="6408"/>
                        <a:pt x="0" y="6408"/>
                      </a:cubicBezTo>
                      <a:cubicBezTo>
                        <a:pt x="1038" y="6981"/>
                        <a:pt x="1225" y="7125"/>
                        <a:pt x="1283" y="7644"/>
                      </a:cubicBezTo>
                      <a:cubicBezTo>
                        <a:pt x="1342" y="8163"/>
                        <a:pt x="238" y="9403"/>
                        <a:pt x="351" y="9520"/>
                      </a:cubicBezTo>
                      <a:cubicBezTo>
                        <a:pt x="1611" y="8420"/>
                        <a:pt x="1673" y="8120"/>
                        <a:pt x="1970" y="8354"/>
                      </a:cubicBezTo>
                      <a:cubicBezTo>
                        <a:pt x="2285" y="8775"/>
                        <a:pt x="2126" y="12059"/>
                        <a:pt x="2239" y="12059"/>
                      </a:cubicBezTo>
                      <a:cubicBezTo>
                        <a:pt x="2215" y="11025"/>
                        <a:pt x="2570" y="9403"/>
                        <a:pt x="2644" y="8354"/>
                      </a:cubicBezTo>
                      <a:cubicBezTo>
                        <a:pt x="2699" y="7434"/>
                        <a:pt x="2512" y="7028"/>
                        <a:pt x="2574" y="6533"/>
                      </a:cubicBezTo>
                      <a:cubicBezTo>
                        <a:pt x="2605" y="6018"/>
                        <a:pt x="2862" y="6123"/>
                        <a:pt x="3022" y="5390"/>
                      </a:cubicBezTo>
                      <a:cubicBezTo>
                        <a:pt x="3182" y="4657"/>
                        <a:pt x="3011" y="4516"/>
                        <a:pt x="3116" y="3967"/>
                      </a:cubicBezTo>
                      <a:cubicBezTo>
                        <a:pt x="3221" y="3417"/>
                        <a:pt x="3334" y="2746"/>
                        <a:pt x="3654" y="2087"/>
                      </a:cubicBezTo>
                      <a:cubicBezTo>
                        <a:pt x="3974" y="1428"/>
                        <a:pt x="5042" y="75"/>
                        <a:pt x="5023" y="20"/>
                      </a:cubicBezTo>
                      <a:cubicBezTo>
                        <a:pt x="5007" y="0"/>
                        <a:pt x="3904" y="1221"/>
                        <a:pt x="3541" y="1748"/>
                      </a:cubicBezTo>
                      <a:cubicBezTo>
                        <a:pt x="3163" y="2372"/>
                        <a:pt x="2972" y="4025"/>
                        <a:pt x="2753" y="3772"/>
                      </a:cubicBezTo>
                      <a:cubicBezTo>
                        <a:pt x="2422" y="3518"/>
                        <a:pt x="2172" y="1553"/>
                        <a:pt x="2219" y="223"/>
                      </a:cubicBezTo>
                    </a:path>
                  </a:pathLst>
                </a:custGeom>
                <a:solidFill>
                  <a:srgbClr val="FFF5EE"/>
                </a:solidFill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b-NO">
                    <a:latin typeface="+mn-lt"/>
                  </a:endParaRPr>
                </a:p>
              </p:txBody>
            </p:sp>
            <p:sp>
              <p:nvSpPr>
                <p:cNvPr id="17736" name="Oval 2901"/>
                <p:cNvSpPr>
                  <a:spLocks noChangeAspect="1" noChangeArrowheads="1"/>
                </p:cNvSpPr>
                <p:nvPr/>
              </p:nvSpPr>
              <p:spPr bwMode="auto">
                <a:xfrm>
                  <a:off x="2771" y="1991"/>
                  <a:ext cx="96" cy="184"/>
                </a:xfrm>
                <a:prstGeom prst="ellipse">
                  <a:avLst/>
                </a:prstGeom>
                <a:solidFill>
                  <a:srgbClr val="FF6600"/>
                </a:solidFill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</p:grpSp>
        </p:grpSp>
      </p:grpSp>
      <p:grpSp>
        <p:nvGrpSpPr>
          <p:cNvPr id="19474" name="Group 3023"/>
          <p:cNvGrpSpPr>
            <a:grpSpLocks noChangeAspect="1"/>
          </p:cNvGrpSpPr>
          <p:nvPr/>
        </p:nvGrpSpPr>
        <p:grpSpPr bwMode="auto">
          <a:xfrm>
            <a:off x="7162800" y="5373688"/>
            <a:ext cx="615950" cy="566737"/>
            <a:chOff x="1155" y="718"/>
            <a:chExt cx="3451" cy="3038"/>
          </a:xfrm>
        </p:grpSpPr>
        <p:sp>
          <p:nvSpPr>
            <p:cNvPr id="19767" name="Freeform 3024"/>
            <p:cNvSpPr>
              <a:spLocks noChangeAspect="1" noEditPoints="1"/>
            </p:cNvSpPr>
            <p:nvPr/>
          </p:nvSpPr>
          <p:spPr bwMode="auto">
            <a:xfrm>
              <a:off x="1155" y="718"/>
              <a:ext cx="1852" cy="3038"/>
            </a:xfrm>
            <a:custGeom>
              <a:avLst/>
              <a:gdLst>
                <a:gd name="T0" fmla="*/ 448052547 w 1044"/>
                <a:gd name="T1" fmla="*/ 792441688 h 1712"/>
                <a:gd name="T2" fmla="*/ 442977416 w 1044"/>
                <a:gd name="T3" fmla="*/ 719986261 h 1712"/>
                <a:gd name="T4" fmla="*/ 513893344 w 1044"/>
                <a:gd name="T5" fmla="*/ 707014743 h 1712"/>
                <a:gd name="T6" fmla="*/ 394978594 w 1044"/>
                <a:gd name="T7" fmla="*/ 666561995 h 1712"/>
                <a:gd name="T8" fmla="*/ 374364950 w 1044"/>
                <a:gd name="T9" fmla="*/ 569955213 h 1712"/>
                <a:gd name="T10" fmla="*/ 431321260 w 1044"/>
                <a:gd name="T11" fmla="*/ 573796152 h 1712"/>
                <a:gd name="T12" fmla="*/ 514579535 w 1044"/>
                <a:gd name="T13" fmla="*/ 571486137 h 1712"/>
                <a:gd name="T14" fmla="*/ 408864983 w 1044"/>
                <a:gd name="T15" fmla="*/ 552663035 h 1712"/>
                <a:gd name="T16" fmla="*/ 335965075 w 1044"/>
                <a:gd name="T17" fmla="*/ 506744388 h 1712"/>
                <a:gd name="T18" fmla="*/ 479416244 w 1044"/>
                <a:gd name="T19" fmla="*/ 473604758 h 1712"/>
                <a:gd name="T20" fmla="*/ 496546938 w 1044"/>
                <a:gd name="T21" fmla="*/ 433803222 h 1712"/>
                <a:gd name="T22" fmla="*/ 497516960 w 1044"/>
                <a:gd name="T23" fmla="*/ 339129856 h 1712"/>
                <a:gd name="T24" fmla="*/ 524297918 w 1044"/>
                <a:gd name="T25" fmla="*/ 319611478 h 1712"/>
                <a:gd name="T26" fmla="*/ 350372805 w 1044"/>
                <a:gd name="T27" fmla="*/ 288362221 h 1712"/>
                <a:gd name="T28" fmla="*/ 355796026 w 1044"/>
                <a:gd name="T29" fmla="*/ 240024532 h 1712"/>
                <a:gd name="T30" fmla="*/ 417789547 w 1044"/>
                <a:gd name="T31" fmla="*/ 178404086 h 1712"/>
                <a:gd name="T32" fmla="*/ 489802199 w 1044"/>
                <a:gd name="T33" fmla="*/ 158553970 h 1712"/>
                <a:gd name="T34" fmla="*/ 456649229 w 1044"/>
                <a:gd name="T35" fmla="*/ 101720473 h 1712"/>
                <a:gd name="T36" fmla="*/ 450745765 w 1044"/>
                <a:gd name="T37" fmla="*/ 79474029 h 1712"/>
                <a:gd name="T38" fmla="*/ 206103236 w 1044"/>
                <a:gd name="T39" fmla="*/ 107827874 h 1712"/>
                <a:gd name="T40" fmla="*/ 162196466 w 1044"/>
                <a:gd name="T41" fmla="*/ 80339774 h 1712"/>
                <a:gd name="T42" fmla="*/ 179258473 w 1044"/>
                <a:gd name="T43" fmla="*/ 0 h 1712"/>
                <a:gd name="T44" fmla="*/ 25505101 w 1044"/>
                <a:gd name="T45" fmla="*/ 352037548 h 1712"/>
                <a:gd name="T46" fmla="*/ 0 w 1044"/>
                <a:gd name="T47" fmla="*/ 917192495 h 1712"/>
                <a:gd name="T48" fmla="*/ 133343767 w 1044"/>
                <a:gd name="T49" fmla="*/ 598964186 h 1712"/>
                <a:gd name="T50" fmla="*/ 257420103 w 1044"/>
                <a:gd name="T51" fmla="*/ 487566948 h 1712"/>
                <a:gd name="T52" fmla="*/ 347047665 w 1044"/>
                <a:gd name="T53" fmla="*/ 555011210 h 1712"/>
                <a:gd name="T54" fmla="*/ 377033645 w 1044"/>
                <a:gd name="T55" fmla="*/ 677788623 h 1712"/>
                <a:gd name="T56" fmla="*/ 401912252 w 1044"/>
                <a:gd name="T57" fmla="*/ 712494271 h 1712"/>
                <a:gd name="T58" fmla="*/ 457750948 w 1044"/>
                <a:gd name="T59" fmla="*/ 836856668 h 1712"/>
                <a:gd name="T60" fmla="*/ 550928558 w 1044"/>
                <a:gd name="T61" fmla="*/ 836143448 h 1712"/>
                <a:gd name="T62" fmla="*/ 206103236 w 1044"/>
                <a:gd name="T63" fmla="*/ 129318992 h 1712"/>
                <a:gd name="T64" fmla="*/ 436392076 w 1044"/>
                <a:gd name="T65" fmla="*/ 95476562 h 1712"/>
                <a:gd name="T66" fmla="*/ 342747507 w 1044"/>
                <a:gd name="T67" fmla="*/ 220082822 h 1712"/>
                <a:gd name="T68" fmla="*/ 235514288 w 1044"/>
                <a:gd name="T69" fmla="*/ 184778660 h 1712"/>
                <a:gd name="T70" fmla="*/ 194447420 w 1044"/>
                <a:gd name="T71" fmla="*/ 128622126 h 1712"/>
                <a:gd name="T72" fmla="*/ 131927222 w 1044"/>
                <a:gd name="T73" fmla="*/ 423261648 h 1712"/>
                <a:gd name="T74" fmla="*/ 153712068 w 1044"/>
                <a:gd name="T75" fmla="*/ 125223996 h 1712"/>
                <a:gd name="T76" fmla="*/ 241202437 w 1044"/>
                <a:gd name="T77" fmla="*/ 221817945 h 1712"/>
                <a:gd name="T78" fmla="*/ 331790938 w 1044"/>
                <a:gd name="T79" fmla="*/ 242090371 h 1712"/>
                <a:gd name="T80" fmla="*/ 331790938 w 1044"/>
                <a:gd name="T81" fmla="*/ 298899479 h 1712"/>
                <a:gd name="T82" fmla="*/ 170300190 w 1044"/>
                <a:gd name="T83" fmla="*/ 453754074 h 1712"/>
                <a:gd name="T84" fmla="*/ 345524739 w 1044"/>
                <a:gd name="T85" fmla="*/ 315405297 h 1712"/>
                <a:gd name="T86" fmla="*/ 443353436 w 1044"/>
                <a:gd name="T87" fmla="*/ 394325814 h 1712"/>
                <a:gd name="T88" fmla="*/ 250562285 w 1044"/>
                <a:gd name="T89" fmla="*/ 445228143 h 171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44"/>
                <a:gd name="T136" fmla="*/ 0 h 1712"/>
                <a:gd name="T137" fmla="*/ 1044 w 1044"/>
                <a:gd name="T138" fmla="*/ 1712 h 171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44" h="1712">
                  <a:moveTo>
                    <a:pt x="961" y="1553"/>
                  </a:moveTo>
                  <a:cubicBezTo>
                    <a:pt x="912" y="1545"/>
                    <a:pt x="884" y="1531"/>
                    <a:pt x="867" y="1517"/>
                  </a:cubicBezTo>
                  <a:cubicBezTo>
                    <a:pt x="855" y="1506"/>
                    <a:pt x="848" y="1494"/>
                    <a:pt x="843" y="1479"/>
                  </a:cubicBezTo>
                  <a:cubicBezTo>
                    <a:pt x="835" y="1456"/>
                    <a:pt x="834" y="1428"/>
                    <a:pt x="829" y="1397"/>
                  </a:cubicBezTo>
                  <a:cubicBezTo>
                    <a:pt x="825" y="1377"/>
                    <a:pt x="820" y="1356"/>
                    <a:pt x="809" y="1335"/>
                  </a:cubicBezTo>
                  <a:cubicBezTo>
                    <a:pt x="817" y="1338"/>
                    <a:pt x="825" y="1341"/>
                    <a:pt x="833" y="1344"/>
                  </a:cubicBezTo>
                  <a:cubicBezTo>
                    <a:pt x="876" y="1357"/>
                    <a:pt x="919" y="1361"/>
                    <a:pt x="955" y="1361"/>
                  </a:cubicBezTo>
                  <a:cubicBezTo>
                    <a:pt x="963" y="1361"/>
                    <a:pt x="970" y="1360"/>
                    <a:pt x="977" y="1360"/>
                  </a:cubicBezTo>
                  <a:cubicBezTo>
                    <a:pt x="973" y="1346"/>
                    <a:pt x="970" y="1333"/>
                    <a:pt x="967" y="1320"/>
                  </a:cubicBezTo>
                  <a:cubicBezTo>
                    <a:pt x="963" y="1321"/>
                    <a:pt x="959" y="1321"/>
                    <a:pt x="955" y="1321"/>
                  </a:cubicBezTo>
                  <a:cubicBezTo>
                    <a:pt x="921" y="1321"/>
                    <a:pt x="883" y="1317"/>
                    <a:pt x="845" y="1306"/>
                  </a:cubicBezTo>
                  <a:cubicBezTo>
                    <a:pt x="810" y="1295"/>
                    <a:pt x="775" y="1276"/>
                    <a:pt x="743" y="1244"/>
                  </a:cubicBezTo>
                  <a:cubicBezTo>
                    <a:pt x="735" y="1229"/>
                    <a:pt x="729" y="1214"/>
                    <a:pt x="724" y="1198"/>
                  </a:cubicBezTo>
                  <a:cubicBezTo>
                    <a:pt x="713" y="1164"/>
                    <a:pt x="710" y="1127"/>
                    <a:pt x="706" y="1080"/>
                  </a:cubicBezTo>
                  <a:cubicBezTo>
                    <a:pt x="705" y="1074"/>
                    <a:pt x="705" y="1069"/>
                    <a:pt x="704" y="1064"/>
                  </a:cubicBezTo>
                  <a:cubicBezTo>
                    <a:pt x="705" y="1064"/>
                    <a:pt x="706" y="1064"/>
                    <a:pt x="708" y="1065"/>
                  </a:cubicBezTo>
                  <a:cubicBezTo>
                    <a:pt x="729" y="1071"/>
                    <a:pt x="749" y="1072"/>
                    <a:pt x="769" y="1072"/>
                  </a:cubicBezTo>
                  <a:cubicBezTo>
                    <a:pt x="783" y="1072"/>
                    <a:pt x="797" y="1071"/>
                    <a:pt x="811" y="1071"/>
                  </a:cubicBezTo>
                  <a:cubicBezTo>
                    <a:pt x="847" y="1071"/>
                    <a:pt x="884" y="1074"/>
                    <a:pt x="931" y="1095"/>
                  </a:cubicBezTo>
                  <a:cubicBezTo>
                    <a:pt x="945" y="1101"/>
                    <a:pt x="962" y="1107"/>
                    <a:pt x="980" y="1113"/>
                  </a:cubicBezTo>
                  <a:cubicBezTo>
                    <a:pt x="977" y="1100"/>
                    <a:pt x="973" y="1085"/>
                    <a:pt x="968" y="1067"/>
                  </a:cubicBezTo>
                  <a:cubicBezTo>
                    <a:pt x="961" y="1064"/>
                    <a:pt x="954" y="1061"/>
                    <a:pt x="947" y="1058"/>
                  </a:cubicBezTo>
                  <a:cubicBezTo>
                    <a:pt x="894" y="1035"/>
                    <a:pt x="849" y="1031"/>
                    <a:pt x="811" y="1031"/>
                  </a:cubicBezTo>
                  <a:cubicBezTo>
                    <a:pt x="796" y="1031"/>
                    <a:pt x="782" y="1032"/>
                    <a:pt x="769" y="1032"/>
                  </a:cubicBezTo>
                  <a:cubicBezTo>
                    <a:pt x="750" y="1032"/>
                    <a:pt x="734" y="1031"/>
                    <a:pt x="719" y="1026"/>
                  </a:cubicBezTo>
                  <a:cubicBezTo>
                    <a:pt x="707" y="1023"/>
                    <a:pt x="692" y="1019"/>
                    <a:pt x="684" y="1010"/>
                  </a:cubicBezTo>
                  <a:cubicBezTo>
                    <a:pt x="677" y="1000"/>
                    <a:pt x="654" y="965"/>
                    <a:pt x="632" y="946"/>
                  </a:cubicBezTo>
                  <a:cubicBezTo>
                    <a:pt x="611" y="928"/>
                    <a:pt x="587" y="912"/>
                    <a:pt x="560" y="898"/>
                  </a:cubicBezTo>
                  <a:cubicBezTo>
                    <a:pt x="651" y="883"/>
                    <a:pt x="739" y="869"/>
                    <a:pt x="808" y="870"/>
                  </a:cubicBezTo>
                  <a:cubicBezTo>
                    <a:pt x="848" y="869"/>
                    <a:pt x="880" y="874"/>
                    <a:pt x="902" y="884"/>
                  </a:cubicBezTo>
                  <a:cubicBezTo>
                    <a:pt x="918" y="890"/>
                    <a:pt x="933" y="897"/>
                    <a:pt x="947" y="902"/>
                  </a:cubicBezTo>
                  <a:cubicBezTo>
                    <a:pt x="951" y="874"/>
                    <a:pt x="959" y="849"/>
                    <a:pt x="969" y="825"/>
                  </a:cubicBezTo>
                  <a:cubicBezTo>
                    <a:pt x="958" y="820"/>
                    <a:pt x="946" y="815"/>
                    <a:pt x="934" y="810"/>
                  </a:cubicBezTo>
                  <a:cubicBezTo>
                    <a:pt x="903" y="798"/>
                    <a:pt x="870" y="792"/>
                    <a:pt x="835" y="790"/>
                  </a:cubicBezTo>
                  <a:cubicBezTo>
                    <a:pt x="845" y="781"/>
                    <a:pt x="855" y="772"/>
                    <a:pt x="864" y="762"/>
                  </a:cubicBezTo>
                  <a:cubicBezTo>
                    <a:pt x="902" y="720"/>
                    <a:pt x="922" y="671"/>
                    <a:pt x="936" y="633"/>
                  </a:cubicBezTo>
                  <a:cubicBezTo>
                    <a:pt x="955" y="636"/>
                    <a:pt x="975" y="637"/>
                    <a:pt x="996" y="637"/>
                  </a:cubicBezTo>
                  <a:cubicBezTo>
                    <a:pt x="997" y="637"/>
                    <a:pt x="999" y="637"/>
                    <a:pt x="1000" y="637"/>
                  </a:cubicBezTo>
                  <a:cubicBezTo>
                    <a:pt x="996" y="624"/>
                    <a:pt x="991" y="610"/>
                    <a:pt x="986" y="597"/>
                  </a:cubicBezTo>
                  <a:cubicBezTo>
                    <a:pt x="965" y="596"/>
                    <a:pt x="946" y="595"/>
                    <a:pt x="930" y="591"/>
                  </a:cubicBezTo>
                  <a:cubicBezTo>
                    <a:pt x="868" y="539"/>
                    <a:pt x="808" y="517"/>
                    <a:pt x="752" y="517"/>
                  </a:cubicBezTo>
                  <a:cubicBezTo>
                    <a:pt x="719" y="517"/>
                    <a:pt x="688" y="525"/>
                    <a:pt x="659" y="538"/>
                  </a:cubicBezTo>
                  <a:cubicBezTo>
                    <a:pt x="659" y="537"/>
                    <a:pt x="658" y="535"/>
                    <a:pt x="658" y="534"/>
                  </a:cubicBezTo>
                  <a:cubicBezTo>
                    <a:pt x="655" y="526"/>
                    <a:pt x="653" y="518"/>
                    <a:pt x="653" y="507"/>
                  </a:cubicBezTo>
                  <a:cubicBezTo>
                    <a:pt x="653" y="494"/>
                    <a:pt x="656" y="475"/>
                    <a:pt x="669" y="448"/>
                  </a:cubicBezTo>
                  <a:cubicBezTo>
                    <a:pt x="677" y="432"/>
                    <a:pt x="690" y="418"/>
                    <a:pt x="707" y="403"/>
                  </a:cubicBezTo>
                  <a:cubicBezTo>
                    <a:pt x="729" y="383"/>
                    <a:pt x="758" y="363"/>
                    <a:pt x="786" y="333"/>
                  </a:cubicBezTo>
                  <a:cubicBezTo>
                    <a:pt x="786" y="333"/>
                    <a:pt x="786" y="333"/>
                    <a:pt x="786" y="333"/>
                  </a:cubicBezTo>
                  <a:cubicBezTo>
                    <a:pt x="807" y="329"/>
                    <a:pt x="828" y="328"/>
                    <a:pt x="847" y="328"/>
                  </a:cubicBezTo>
                  <a:cubicBezTo>
                    <a:pt x="872" y="328"/>
                    <a:pt x="894" y="330"/>
                    <a:pt x="916" y="336"/>
                  </a:cubicBezTo>
                  <a:cubicBezTo>
                    <a:pt x="917" y="323"/>
                    <a:pt x="919" y="310"/>
                    <a:pt x="921" y="296"/>
                  </a:cubicBezTo>
                  <a:cubicBezTo>
                    <a:pt x="898" y="290"/>
                    <a:pt x="873" y="287"/>
                    <a:pt x="847" y="288"/>
                  </a:cubicBezTo>
                  <a:cubicBezTo>
                    <a:pt x="838" y="288"/>
                    <a:pt x="829" y="288"/>
                    <a:pt x="820" y="289"/>
                  </a:cubicBezTo>
                  <a:cubicBezTo>
                    <a:pt x="837" y="262"/>
                    <a:pt x="851" y="230"/>
                    <a:pt x="859" y="190"/>
                  </a:cubicBezTo>
                  <a:cubicBezTo>
                    <a:pt x="885" y="169"/>
                    <a:pt x="914" y="152"/>
                    <a:pt x="944" y="139"/>
                  </a:cubicBezTo>
                  <a:cubicBezTo>
                    <a:pt x="946" y="126"/>
                    <a:pt x="947" y="111"/>
                    <a:pt x="948" y="95"/>
                  </a:cubicBezTo>
                  <a:cubicBezTo>
                    <a:pt x="912" y="107"/>
                    <a:pt x="878" y="125"/>
                    <a:pt x="848" y="148"/>
                  </a:cubicBezTo>
                  <a:cubicBezTo>
                    <a:pt x="800" y="105"/>
                    <a:pt x="738" y="87"/>
                    <a:pt x="677" y="87"/>
                  </a:cubicBezTo>
                  <a:cubicBezTo>
                    <a:pt x="581" y="88"/>
                    <a:pt x="485" y="128"/>
                    <a:pt x="432" y="183"/>
                  </a:cubicBezTo>
                  <a:cubicBezTo>
                    <a:pt x="418" y="197"/>
                    <a:pt x="405" y="201"/>
                    <a:pt x="388" y="201"/>
                  </a:cubicBezTo>
                  <a:cubicBezTo>
                    <a:pt x="378" y="201"/>
                    <a:pt x="362" y="202"/>
                    <a:pt x="353" y="195"/>
                  </a:cubicBezTo>
                  <a:cubicBezTo>
                    <a:pt x="343" y="188"/>
                    <a:pt x="334" y="178"/>
                    <a:pt x="334" y="178"/>
                  </a:cubicBezTo>
                  <a:cubicBezTo>
                    <a:pt x="311" y="158"/>
                    <a:pt x="316" y="162"/>
                    <a:pt x="305" y="150"/>
                  </a:cubicBezTo>
                  <a:cubicBezTo>
                    <a:pt x="298" y="141"/>
                    <a:pt x="287" y="116"/>
                    <a:pt x="291" y="103"/>
                  </a:cubicBezTo>
                  <a:cubicBezTo>
                    <a:pt x="294" y="90"/>
                    <a:pt x="297" y="82"/>
                    <a:pt x="302" y="68"/>
                  </a:cubicBezTo>
                  <a:cubicBezTo>
                    <a:pt x="314" y="35"/>
                    <a:pt x="327" y="13"/>
                    <a:pt x="337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83" y="86"/>
                    <a:pt x="68" y="185"/>
                    <a:pt x="59" y="293"/>
                  </a:cubicBezTo>
                  <a:cubicBezTo>
                    <a:pt x="50" y="406"/>
                    <a:pt x="48" y="529"/>
                    <a:pt x="48" y="657"/>
                  </a:cubicBezTo>
                  <a:cubicBezTo>
                    <a:pt x="48" y="809"/>
                    <a:pt x="51" y="967"/>
                    <a:pt x="51" y="1118"/>
                  </a:cubicBezTo>
                  <a:cubicBezTo>
                    <a:pt x="51" y="1244"/>
                    <a:pt x="49" y="1365"/>
                    <a:pt x="40" y="1471"/>
                  </a:cubicBezTo>
                  <a:cubicBezTo>
                    <a:pt x="32" y="1568"/>
                    <a:pt x="19" y="1652"/>
                    <a:pt x="0" y="1712"/>
                  </a:cubicBezTo>
                  <a:cubicBezTo>
                    <a:pt x="208" y="1712"/>
                    <a:pt x="208" y="1712"/>
                    <a:pt x="208" y="1712"/>
                  </a:cubicBezTo>
                  <a:cubicBezTo>
                    <a:pt x="223" y="1644"/>
                    <a:pt x="233" y="1570"/>
                    <a:pt x="239" y="1490"/>
                  </a:cubicBezTo>
                  <a:cubicBezTo>
                    <a:pt x="249" y="1374"/>
                    <a:pt x="251" y="1247"/>
                    <a:pt x="251" y="1118"/>
                  </a:cubicBezTo>
                  <a:cubicBezTo>
                    <a:pt x="251" y="1077"/>
                    <a:pt x="251" y="1035"/>
                    <a:pt x="251" y="994"/>
                  </a:cubicBezTo>
                  <a:cubicBezTo>
                    <a:pt x="267" y="937"/>
                    <a:pt x="345" y="934"/>
                    <a:pt x="404" y="921"/>
                  </a:cubicBezTo>
                  <a:cubicBezTo>
                    <a:pt x="431" y="918"/>
                    <a:pt x="469" y="910"/>
                    <a:pt x="484" y="910"/>
                  </a:cubicBezTo>
                  <a:cubicBezTo>
                    <a:pt x="500" y="910"/>
                    <a:pt x="575" y="949"/>
                    <a:pt x="606" y="976"/>
                  </a:cubicBezTo>
                  <a:cubicBezTo>
                    <a:pt x="624" y="992"/>
                    <a:pt x="638" y="1009"/>
                    <a:pt x="648" y="1027"/>
                  </a:cubicBezTo>
                  <a:cubicBezTo>
                    <a:pt x="648" y="1027"/>
                    <a:pt x="651" y="1034"/>
                    <a:pt x="653" y="1036"/>
                  </a:cubicBezTo>
                  <a:cubicBezTo>
                    <a:pt x="660" y="1051"/>
                    <a:pt x="665" y="1067"/>
                    <a:pt x="666" y="1083"/>
                  </a:cubicBezTo>
                  <a:cubicBezTo>
                    <a:pt x="670" y="1130"/>
                    <a:pt x="673" y="1170"/>
                    <a:pt x="686" y="1210"/>
                  </a:cubicBezTo>
                  <a:cubicBezTo>
                    <a:pt x="691" y="1228"/>
                    <a:pt x="699" y="1247"/>
                    <a:pt x="709" y="1265"/>
                  </a:cubicBezTo>
                  <a:cubicBezTo>
                    <a:pt x="709" y="1266"/>
                    <a:pt x="709" y="1266"/>
                    <a:pt x="709" y="1266"/>
                  </a:cubicBezTo>
                  <a:cubicBezTo>
                    <a:pt x="710" y="1267"/>
                    <a:pt x="710" y="1268"/>
                    <a:pt x="711" y="1268"/>
                  </a:cubicBezTo>
                  <a:cubicBezTo>
                    <a:pt x="723" y="1288"/>
                    <a:pt x="738" y="1309"/>
                    <a:pt x="756" y="1330"/>
                  </a:cubicBezTo>
                  <a:cubicBezTo>
                    <a:pt x="774" y="1350"/>
                    <a:pt x="782" y="1371"/>
                    <a:pt x="787" y="1395"/>
                  </a:cubicBezTo>
                  <a:cubicBezTo>
                    <a:pt x="795" y="1431"/>
                    <a:pt x="794" y="1472"/>
                    <a:pt x="813" y="1511"/>
                  </a:cubicBezTo>
                  <a:cubicBezTo>
                    <a:pt x="823" y="1530"/>
                    <a:pt x="838" y="1548"/>
                    <a:pt x="861" y="1562"/>
                  </a:cubicBezTo>
                  <a:cubicBezTo>
                    <a:pt x="884" y="1576"/>
                    <a:pt x="915" y="1586"/>
                    <a:pt x="955" y="1592"/>
                  </a:cubicBezTo>
                  <a:cubicBezTo>
                    <a:pt x="984" y="1597"/>
                    <a:pt x="1014" y="1600"/>
                    <a:pt x="1044" y="1602"/>
                  </a:cubicBezTo>
                  <a:cubicBezTo>
                    <a:pt x="1042" y="1588"/>
                    <a:pt x="1039" y="1574"/>
                    <a:pt x="1036" y="1561"/>
                  </a:cubicBezTo>
                  <a:cubicBezTo>
                    <a:pt x="1011" y="1559"/>
                    <a:pt x="986" y="1556"/>
                    <a:pt x="961" y="1553"/>
                  </a:cubicBezTo>
                  <a:close/>
                  <a:moveTo>
                    <a:pt x="365" y="239"/>
                  </a:moveTo>
                  <a:cubicBezTo>
                    <a:pt x="373" y="241"/>
                    <a:pt x="380" y="241"/>
                    <a:pt x="388" y="241"/>
                  </a:cubicBezTo>
                  <a:cubicBezTo>
                    <a:pt x="413" y="242"/>
                    <a:pt x="440" y="233"/>
                    <a:pt x="460" y="211"/>
                  </a:cubicBezTo>
                  <a:cubicBezTo>
                    <a:pt x="504" y="165"/>
                    <a:pt x="593" y="127"/>
                    <a:pt x="677" y="127"/>
                  </a:cubicBezTo>
                  <a:cubicBezTo>
                    <a:pt x="731" y="127"/>
                    <a:pt x="783" y="142"/>
                    <a:pt x="821" y="178"/>
                  </a:cubicBezTo>
                  <a:cubicBezTo>
                    <a:pt x="807" y="251"/>
                    <a:pt x="774" y="291"/>
                    <a:pt x="738" y="324"/>
                  </a:cubicBezTo>
                  <a:cubicBezTo>
                    <a:pt x="719" y="342"/>
                    <a:pt x="699" y="357"/>
                    <a:pt x="680" y="373"/>
                  </a:cubicBezTo>
                  <a:cubicBezTo>
                    <a:pt x="667" y="385"/>
                    <a:pt x="655" y="397"/>
                    <a:pt x="645" y="411"/>
                  </a:cubicBezTo>
                  <a:cubicBezTo>
                    <a:pt x="633" y="412"/>
                    <a:pt x="621" y="412"/>
                    <a:pt x="610" y="412"/>
                  </a:cubicBezTo>
                  <a:cubicBezTo>
                    <a:pt x="548" y="412"/>
                    <a:pt x="511" y="402"/>
                    <a:pt x="486" y="387"/>
                  </a:cubicBezTo>
                  <a:cubicBezTo>
                    <a:pt x="468" y="376"/>
                    <a:pt x="455" y="363"/>
                    <a:pt x="443" y="345"/>
                  </a:cubicBezTo>
                  <a:cubicBezTo>
                    <a:pt x="424" y="319"/>
                    <a:pt x="408" y="286"/>
                    <a:pt x="376" y="252"/>
                  </a:cubicBezTo>
                  <a:cubicBezTo>
                    <a:pt x="373" y="248"/>
                    <a:pt x="369" y="244"/>
                    <a:pt x="365" y="240"/>
                  </a:cubicBezTo>
                  <a:cubicBezTo>
                    <a:pt x="366" y="240"/>
                    <a:pt x="366" y="240"/>
                    <a:pt x="366" y="240"/>
                  </a:cubicBezTo>
                  <a:cubicBezTo>
                    <a:pt x="365" y="240"/>
                    <a:pt x="365" y="239"/>
                    <a:pt x="365" y="239"/>
                  </a:cubicBezTo>
                  <a:close/>
                  <a:moveTo>
                    <a:pt x="320" y="847"/>
                  </a:moveTo>
                  <a:cubicBezTo>
                    <a:pt x="274" y="848"/>
                    <a:pt x="257" y="823"/>
                    <a:pt x="248" y="790"/>
                  </a:cubicBezTo>
                  <a:cubicBezTo>
                    <a:pt x="248" y="745"/>
                    <a:pt x="248" y="700"/>
                    <a:pt x="248" y="657"/>
                  </a:cubicBezTo>
                  <a:cubicBezTo>
                    <a:pt x="248" y="497"/>
                    <a:pt x="249" y="364"/>
                    <a:pt x="264" y="246"/>
                  </a:cubicBezTo>
                  <a:cubicBezTo>
                    <a:pt x="267" y="229"/>
                    <a:pt x="283" y="230"/>
                    <a:pt x="289" y="234"/>
                  </a:cubicBezTo>
                  <a:cubicBezTo>
                    <a:pt x="290" y="235"/>
                    <a:pt x="325" y="258"/>
                    <a:pt x="338" y="270"/>
                  </a:cubicBezTo>
                  <a:cubicBezTo>
                    <a:pt x="357" y="289"/>
                    <a:pt x="371" y="308"/>
                    <a:pt x="384" y="328"/>
                  </a:cubicBezTo>
                  <a:cubicBezTo>
                    <a:pt x="403" y="358"/>
                    <a:pt x="421" y="390"/>
                    <a:pt x="454" y="414"/>
                  </a:cubicBezTo>
                  <a:cubicBezTo>
                    <a:pt x="488" y="438"/>
                    <a:pt x="535" y="452"/>
                    <a:pt x="610" y="452"/>
                  </a:cubicBezTo>
                  <a:cubicBezTo>
                    <a:pt x="610" y="452"/>
                    <a:pt x="610" y="452"/>
                    <a:pt x="610" y="452"/>
                  </a:cubicBezTo>
                  <a:cubicBezTo>
                    <a:pt x="615" y="452"/>
                    <a:pt x="619" y="452"/>
                    <a:pt x="624" y="452"/>
                  </a:cubicBezTo>
                  <a:cubicBezTo>
                    <a:pt x="616" y="474"/>
                    <a:pt x="613" y="492"/>
                    <a:pt x="613" y="507"/>
                  </a:cubicBezTo>
                  <a:cubicBezTo>
                    <a:pt x="612" y="524"/>
                    <a:pt x="616" y="537"/>
                    <a:pt x="620" y="547"/>
                  </a:cubicBezTo>
                  <a:cubicBezTo>
                    <a:pt x="621" y="552"/>
                    <a:pt x="623" y="555"/>
                    <a:pt x="624" y="558"/>
                  </a:cubicBezTo>
                  <a:cubicBezTo>
                    <a:pt x="571" y="594"/>
                    <a:pt x="528" y="647"/>
                    <a:pt x="493" y="702"/>
                  </a:cubicBezTo>
                  <a:cubicBezTo>
                    <a:pt x="464" y="749"/>
                    <a:pt x="442" y="827"/>
                    <a:pt x="418" y="837"/>
                  </a:cubicBezTo>
                  <a:cubicBezTo>
                    <a:pt x="399" y="845"/>
                    <a:pt x="353" y="846"/>
                    <a:pt x="320" y="847"/>
                  </a:cubicBezTo>
                  <a:close/>
                  <a:moveTo>
                    <a:pt x="471" y="831"/>
                  </a:moveTo>
                  <a:cubicBezTo>
                    <a:pt x="492" y="782"/>
                    <a:pt x="523" y="722"/>
                    <a:pt x="563" y="672"/>
                  </a:cubicBezTo>
                  <a:cubicBezTo>
                    <a:pt x="589" y="639"/>
                    <a:pt x="618" y="610"/>
                    <a:pt x="650" y="589"/>
                  </a:cubicBezTo>
                  <a:cubicBezTo>
                    <a:pt x="682" y="569"/>
                    <a:pt x="716" y="557"/>
                    <a:pt x="752" y="557"/>
                  </a:cubicBezTo>
                  <a:cubicBezTo>
                    <a:pt x="796" y="557"/>
                    <a:pt x="844" y="573"/>
                    <a:pt x="899" y="618"/>
                  </a:cubicBezTo>
                  <a:cubicBezTo>
                    <a:pt x="885" y="655"/>
                    <a:pt x="867" y="699"/>
                    <a:pt x="834" y="736"/>
                  </a:cubicBezTo>
                  <a:cubicBezTo>
                    <a:pt x="814" y="757"/>
                    <a:pt x="790" y="777"/>
                    <a:pt x="757" y="791"/>
                  </a:cubicBezTo>
                  <a:cubicBezTo>
                    <a:pt x="691" y="796"/>
                    <a:pt x="619" y="808"/>
                    <a:pt x="546" y="819"/>
                  </a:cubicBezTo>
                  <a:cubicBezTo>
                    <a:pt x="521" y="823"/>
                    <a:pt x="496" y="827"/>
                    <a:pt x="471" y="83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7A7A"/>
                </a:gs>
              </a:gsLst>
              <a:lin ang="0" scaled="1"/>
            </a:gra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768" name="Freeform 3025"/>
            <p:cNvSpPr>
              <a:spLocks noChangeAspect="1" noEditPoints="1"/>
            </p:cNvSpPr>
            <p:nvPr/>
          </p:nvSpPr>
          <p:spPr bwMode="auto">
            <a:xfrm>
              <a:off x="2780" y="718"/>
              <a:ext cx="1826" cy="3038"/>
            </a:xfrm>
            <a:custGeom>
              <a:avLst/>
              <a:gdLst>
                <a:gd name="T0" fmla="*/ 470487313 w 1029"/>
                <a:gd name="T1" fmla="*/ 105189528 h 1712"/>
                <a:gd name="T2" fmla="*/ 371867999 w 1029"/>
                <a:gd name="T3" fmla="*/ 0 h 1712"/>
                <a:gd name="T4" fmla="*/ 268476685 w 1029"/>
                <a:gd name="T5" fmla="*/ 139221620 h 1712"/>
                <a:gd name="T6" fmla="*/ 17172548 w 1029"/>
                <a:gd name="T7" fmla="*/ 50990189 h 1712"/>
                <a:gd name="T8" fmla="*/ 173541992 w 1029"/>
                <a:gd name="T9" fmla="*/ 115362111 h 1712"/>
                <a:gd name="T10" fmla="*/ 75537577 w 1029"/>
                <a:gd name="T11" fmla="*/ 181211197 h 1712"/>
                <a:gd name="T12" fmla="*/ 0 w 1029"/>
                <a:gd name="T13" fmla="*/ 179951364 h 1712"/>
                <a:gd name="T14" fmla="*/ 65013065 w 1029"/>
                <a:gd name="T15" fmla="*/ 215882433 h 1712"/>
                <a:gd name="T16" fmla="*/ 42841780 w 1029"/>
                <a:gd name="T17" fmla="*/ 319611478 h 1712"/>
                <a:gd name="T18" fmla="*/ 173541992 w 1029"/>
                <a:gd name="T19" fmla="*/ 333918580 h 1712"/>
                <a:gd name="T20" fmla="*/ 309085599 w 1029"/>
                <a:gd name="T21" fmla="*/ 416267323 h 1712"/>
                <a:gd name="T22" fmla="*/ 174577754 w 1029"/>
                <a:gd name="T23" fmla="*/ 470944947 h 1712"/>
                <a:gd name="T24" fmla="*/ 28375799 w 1029"/>
                <a:gd name="T25" fmla="*/ 441971862 h 1712"/>
                <a:gd name="T26" fmla="*/ 153267518 w 1029"/>
                <a:gd name="T27" fmla="*/ 514422633 h 1712"/>
                <a:gd name="T28" fmla="*/ 249072954 w 1029"/>
                <a:gd name="T29" fmla="*/ 495360580 h 1712"/>
                <a:gd name="T30" fmla="*/ 137674188 w 1029"/>
                <a:gd name="T31" fmla="*/ 593531903 h 1712"/>
                <a:gd name="T32" fmla="*/ 137674188 w 1029"/>
                <a:gd name="T33" fmla="*/ 615014362 h 1712"/>
                <a:gd name="T34" fmla="*/ 73384680 w 1029"/>
                <a:gd name="T35" fmla="*/ 706163876 h 1712"/>
                <a:gd name="T36" fmla="*/ 67459201 w 1029"/>
                <a:gd name="T37" fmla="*/ 705525158 h 1712"/>
                <a:gd name="T38" fmla="*/ 67459201 w 1029"/>
                <a:gd name="T39" fmla="*/ 726958554 h 1712"/>
                <a:gd name="T40" fmla="*/ 143919538 w 1029"/>
                <a:gd name="T41" fmla="*/ 802429039 h 1712"/>
                <a:gd name="T42" fmla="*/ 96942816 w 1029"/>
                <a:gd name="T43" fmla="*/ 837515374 h 1712"/>
                <a:gd name="T44" fmla="*/ 96942816 w 1029"/>
                <a:gd name="T45" fmla="*/ 858987838 h 1712"/>
                <a:gd name="T46" fmla="*/ 369496876 w 1029"/>
                <a:gd name="T47" fmla="*/ 695845354 h 1712"/>
                <a:gd name="T48" fmla="*/ 444122398 w 1029"/>
                <a:gd name="T49" fmla="*/ 841063303 h 1712"/>
                <a:gd name="T50" fmla="*/ 551292768 w 1029"/>
                <a:gd name="T51" fmla="*/ 841063303 h 1712"/>
                <a:gd name="T52" fmla="*/ 214869580 w 1029"/>
                <a:gd name="T53" fmla="*/ 316108069 h 1712"/>
                <a:gd name="T54" fmla="*/ 139226468 w 1029"/>
                <a:gd name="T55" fmla="*/ 313391700 h 1712"/>
                <a:gd name="T56" fmla="*/ 93196923 w 1029"/>
                <a:gd name="T57" fmla="*/ 193714466 h 1712"/>
                <a:gd name="T58" fmla="*/ 196555217 w 1029"/>
                <a:gd name="T59" fmla="*/ 139221620 h 1712"/>
                <a:gd name="T60" fmla="*/ 285583794 w 1029"/>
                <a:gd name="T61" fmla="*/ 179248252 h 1712"/>
                <a:gd name="T62" fmla="*/ 240034340 w 1029"/>
                <a:gd name="T63" fmla="*/ 307069709 h 1712"/>
                <a:gd name="T64" fmla="*/ 245969529 w 1029"/>
                <a:gd name="T65" fmla="*/ 328530589 h 1712"/>
                <a:gd name="T66" fmla="*/ 316126283 w 1029"/>
                <a:gd name="T67" fmla="*/ 208910935 h 1712"/>
                <a:gd name="T68" fmla="*/ 330105209 w 1029"/>
                <a:gd name="T69" fmla="*/ 147319960 h 1712"/>
                <a:gd name="T70" fmla="*/ 376200256 w 1029"/>
                <a:gd name="T71" fmla="*/ 284039291 h 1712"/>
                <a:gd name="T72" fmla="*/ 327295250 w 1029"/>
                <a:gd name="T73" fmla="*/ 404584143 h 1712"/>
                <a:gd name="T74" fmla="*/ 329026518 w 1029"/>
                <a:gd name="T75" fmla="*/ 742913330 h 1712"/>
                <a:gd name="T76" fmla="*/ 214384635 w 1029"/>
                <a:gd name="T77" fmla="*/ 820152329 h 1712"/>
                <a:gd name="T78" fmla="*/ 107194362 w 1029"/>
                <a:gd name="T79" fmla="*/ 720627704 h 1712"/>
                <a:gd name="T80" fmla="*/ 146075445 w 1029"/>
                <a:gd name="T81" fmla="*/ 669637473 h 1712"/>
                <a:gd name="T82" fmla="*/ 357840465 w 1029"/>
                <a:gd name="T83" fmla="*/ 668864742 h 1712"/>
                <a:gd name="T84" fmla="*/ 237306322 w 1029"/>
                <a:gd name="T85" fmla="*/ 680490682 h 1712"/>
                <a:gd name="T86" fmla="*/ 161821981 w 1029"/>
                <a:gd name="T87" fmla="*/ 613944532 h 1712"/>
                <a:gd name="T88" fmla="*/ 349956180 w 1029"/>
                <a:gd name="T89" fmla="*/ 441262503 h 1712"/>
                <a:gd name="T90" fmla="*/ 417820401 w 1029"/>
                <a:gd name="T91" fmla="*/ 571105905 h 171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29"/>
                <a:gd name="T139" fmla="*/ 0 h 1712"/>
                <a:gd name="T140" fmla="*/ 1029 w 1029"/>
                <a:gd name="T141" fmla="*/ 1712 h 171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29" h="1712">
                  <a:moveTo>
                    <a:pt x="1004" y="1230"/>
                  </a:moveTo>
                  <a:cubicBezTo>
                    <a:pt x="982" y="1051"/>
                    <a:pt x="950" y="859"/>
                    <a:pt x="924" y="678"/>
                  </a:cubicBezTo>
                  <a:cubicBezTo>
                    <a:pt x="898" y="498"/>
                    <a:pt x="877" y="327"/>
                    <a:pt x="878" y="196"/>
                  </a:cubicBezTo>
                  <a:cubicBezTo>
                    <a:pt x="878" y="136"/>
                    <a:pt x="882" y="84"/>
                    <a:pt x="890" y="45"/>
                  </a:cubicBezTo>
                  <a:cubicBezTo>
                    <a:pt x="893" y="28"/>
                    <a:pt x="898" y="13"/>
                    <a:pt x="90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83" y="55"/>
                    <a:pt x="679" y="114"/>
                    <a:pt x="678" y="176"/>
                  </a:cubicBezTo>
                  <a:cubicBezTo>
                    <a:pt x="669" y="207"/>
                    <a:pt x="643" y="213"/>
                    <a:pt x="623" y="226"/>
                  </a:cubicBezTo>
                  <a:cubicBezTo>
                    <a:pt x="586" y="249"/>
                    <a:pt x="543" y="260"/>
                    <a:pt x="501" y="260"/>
                  </a:cubicBezTo>
                  <a:cubicBezTo>
                    <a:pt x="439" y="260"/>
                    <a:pt x="382" y="234"/>
                    <a:pt x="358" y="194"/>
                  </a:cubicBezTo>
                  <a:cubicBezTo>
                    <a:pt x="308" y="113"/>
                    <a:pt x="225" y="76"/>
                    <a:pt x="141" y="77"/>
                  </a:cubicBezTo>
                  <a:cubicBezTo>
                    <a:pt x="104" y="77"/>
                    <a:pt x="67" y="83"/>
                    <a:pt x="32" y="95"/>
                  </a:cubicBezTo>
                  <a:cubicBezTo>
                    <a:pt x="31" y="111"/>
                    <a:pt x="30" y="126"/>
                    <a:pt x="28" y="139"/>
                  </a:cubicBezTo>
                  <a:cubicBezTo>
                    <a:pt x="65" y="124"/>
                    <a:pt x="103" y="116"/>
                    <a:pt x="141" y="117"/>
                  </a:cubicBezTo>
                  <a:cubicBezTo>
                    <a:pt x="215" y="117"/>
                    <a:pt x="282" y="147"/>
                    <a:pt x="324" y="215"/>
                  </a:cubicBezTo>
                  <a:cubicBezTo>
                    <a:pt x="326" y="219"/>
                    <a:pt x="329" y="223"/>
                    <a:pt x="332" y="227"/>
                  </a:cubicBezTo>
                  <a:cubicBezTo>
                    <a:pt x="282" y="237"/>
                    <a:pt x="235" y="259"/>
                    <a:pt x="197" y="285"/>
                  </a:cubicBezTo>
                  <a:cubicBezTo>
                    <a:pt x="175" y="301"/>
                    <a:pt x="155" y="319"/>
                    <a:pt x="141" y="338"/>
                  </a:cubicBezTo>
                  <a:cubicBezTo>
                    <a:pt x="137" y="344"/>
                    <a:pt x="133" y="350"/>
                    <a:pt x="129" y="357"/>
                  </a:cubicBezTo>
                  <a:cubicBezTo>
                    <a:pt x="95" y="329"/>
                    <a:pt x="53" y="307"/>
                    <a:pt x="5" y="296"/>
                  </a:cubicBezTo>
                  <a:cubicBezTo>
                    <a:pt x="3" y="310"/>
                    <a:pt x="1" y="323"/>
                    <a:pt x="0" y="336"/>
                  </a:cubicBezTo>
                  <a:cubicBezTo>
                    <a:pt x="47" y="347"/>
                    <a:pt x="86" y="371"/>
                    <a:pt x="118" y="400"/>
                  </a:cubicBezTo>
                  <a:cubicBezTo>
                    <a:pt x="118" y="401"/>
                    <a:pt x="118" y="402"/>
                    <a:pt x="118" y="403"/>
                  </a:cubicBezTo>
                  <a:cubicBezTo>
                    <a:pt x="121" y="403"/>
                    <a:pt x="121" y="403"/>
                    <a:pt x="121" y="403"/>
                  </a:cubicBezTo>
                  <a:cubicBezTo>
                    <a:pt x="130" y="411"/>
                    <a:pt x="138" y="419"/>
                    <a:pt x="145" y="428"/>
                  </a:cubicBezTo>
                  <a:cubicBezTo>
                    <a:pt x="189" y="479"/>
                    <a:pt x="214" y="541"/>
                    <a:pt x="220" y="588"/>
                  </a:cubicBezTo>
                  <a:cubicBezTo>
                    <a:pt x="171" y="592"/>
                    <a:pt x="123" y="597"/>
                    <a:pt x="80" y="597"/>
                  </a:cubicBezTo>
                  <a:cubicBezTo>
                    <a:pt x="77" y="597"/>
                    <a:pt x="73" y="597"/>
                    <a:pt x="70" y="597"/>
                  </a:cubicBezTo>
                  <a:cubicBezTo>
                    <a:pt x="75" y="610"/>
                    <a:pt x="80" y="624"/>
                    <a:pt x="84" y="637"/>
                  </a:cubicBezTo>
                  <a:cubicBezTo>
                    <a:pt x="161" y="636"/>
                    <a:pt x="251" y="623"/>
                    <a:pt x="324" y="623"/>
                  </a:cubicBezTo>
                  <a:cubicBezTo>
                    <a:pt x="345" y="623"/>
                    <a:pt x="365" y="624"/>
                    <a:pt x="383" y="627"/>
                  </a:cubicBezTo>
                  <a:cubicBezTo>
                    <a:pt x="418" y="632"/>
                    <a:pt x="452" y="652"/>
                    <a:pt x="489" y="684"/>
                  </a:cubicBezTo>
                  <a:cubicBezTo>
                    <a:pt x="517" y="709"/>
                    <a:pt x="546" y="740"/>
                    <a:pt x="577" y="777"/>
                  </a:cubicBezTo>
                  <a:cubicBezTo>
                    <a:pt x="573" y="779"/>
                    <a:pt x="569" y="782"/>
                    <a:pt x="565" y="784"/>
                  </a:cubicBezTo>
                  <a:cubicBezTo>
                    <a:pt x="521" y="810"/>
                    <a:pt x="476" y="834"/>
                    <a:pt x="435" y="851"/>
                  </a:cubicBezTo>
                  <a:cubicBezTo>
                    <a:pt x="393" y="868"/>
                    <a:pt x="354" y="878"/>
                    <a:pt x="326" y="879"/>
                  </a:cubicBezTo>
                  <a:cubicBezTo>
                    <a:pt x="312" y="880"/>
                    <a:pt x="299" y="880"/>
                    <a:pt x="287" y="880"/>
                  </a:cubicBezTo>
                  <a:cubicBezTo>
                    <a:pt x="245" y="880"/>
                    <a:pt x="212" y="877"/>
                    <a:pt x="173" y="866"/>
                  </a:cubicBezTo>
                  <a:cubicBezTo>
                    <a:pt x="140" y="858"/>
                    <a:pt x="103" y="845"/>
                    <a:pt x="53" y="825"/>
                  </a:cubicBezTo>
                  <a:cubicBezTo>
                    <a:pt x="43" y="849"/>
                    <a:pt x="35" y="874"/>
                    <a:pt x="31" y="902"/>
                  </a:cubicBezTo>
                  <a:cubicBezTo>
                    <a:pt x="79" y="921"/>
                    <a:pt x="117" y="935"/>
                    <a:pt x="153" y="944"/>
                  </a:cubicBezTo>
                  <a:cubicBezTo>
                    <a:pt x="199" y="956"/>
                    <a:pt x="240" y="960"/>
                    <a:pt x="286" y="960"/>
                  </a:cubicBezTo>
                  <a:cubicBezTo>
                    <a:pt x="286" y="960"/>
                    <a:pt x="286" y="960"/>
                    <a:pt x="287" y="960"/>
                  </a:cubicBezTo>
                  <a:cubicBezTo>
                    <a:pt x="300" y="960"/>
                    <a:pt x="314" y="959"/>
                    <a:pt x="329" y="959"/>
                  </a:cubicBezTo>
                  <a:cubicBezTo>
                    <a:pt x="372" y="957"/>
                    <a:pt x="418" y="944"/>
                    <a:pt x="465" y="925"/>
                  </a:cubicBezTo>
                  <a:cubicBezTo>
                    <a:pt x="476" y="920"/>
                    <a:pt x="487" y="915"/>
                    <a:pt x="498" y="910"/>
                  </a:cubicBezTo>
                  <a:cubicBezTo>
                    <a:pt x="484" y="982"/>
                    <a:pt x="455" y="1028"/>
                    <a:pt x="419" y="1059"/>
                  </a:cubicBezTo>
                  <a:cubicBezTo>
                    <a:pt x="375" y="1095"/>
                    <a:pt x="317" y="1108"/>
                    <a:pt x="257" y="1108"/>
                  </a:cubicBezTo>
                  <a:cubicBezTo>
                    <a:pt x="182" y="1109"/>
                    <a:pt x="104" y="1087"/>
                    <a:pt x="52" y="1067"/>
                  </a:cubicBezTo>
                  <a:cubicBezTo>
                    <a:pt x="57" y="1085"/>
                    <a:pt x="61" y="1100"/>
                    <a:pt x="64" y="1113"/>
                  </a:cubicBezTo>
                  <a:cubicBezTo>
                    <a:pt x="117" y="1132"/>
                    <a:pt x="187" y="1148"/>
                    <a:pt x="257" y="1148"/>
                  </a:cubicBezTo>
                  <a:cubicBezTo>
                    <a:pt x="259" y="1148"/>
                    <a:pt x="260" y="1148"/>
                    <a:pt x="262" y="1148"/>
                  </a:cubicBezTo>
                  <a:cubicBezTo>
                    <a:pt x="258" y="1193"/>
                    <a:pt x="241" y="1234"/>
                    <a:pt x="217" y="1264"/>
                  </a:cubicBezTo>
                  <a:cubicBezTo>
                    <a:pt x="191" y="1298"/>
                    <a:pt x="158" y="1317"/>
                    <a:pt x="137" y="1318"/>
                  </a:cubicBezTo>
                  <a:cubicBezTo>
                    <a:pt x="137" y="1318"/>
                    <a:pt x="137" y="1318"/>
                    <a:pt x="137" y="1318"/>
                  </a:cubicBezTo>
                  <a:cubicBezTo>
                    <a:pt x="137" y="1318"/>
                    <a:pt x="137" y="1318"/>
                    <a:pt x="137" y="1318"/>
                  </a:cubicBezTo>
                  <a:cubicBezTo>
                    <a:pt x="133" y="1317"/>
                    <a:pt x="130" y="1317"/>
                    <a:pt x="126" y="1317"/>
                  </a:cubicBezTo>
                  <a:cubicBezTo>
                    <a:pt x="106" y="1317"/>
                    <a:pt x="80" y="1320"/>
                    <a:pt x="51" y="1320"/>
                  </a:cubicBezTo>
                  <a:cubicBezTo>
                    <a:pt x="54" y="1333"/>
                    <a:pt x="57" y="1346"/>
                    <a:pt x="61" y="1360"/>
                  </a:cubicBezTo>
                  <a:cubicBezTo>
                    <a:pt x="88" y="1359"/>
                    <a:pt x="111" y="1357"/>
                    <a:pt x="126" y="1357"/>
                  </a:cubicBezTo>
                  <a:cubicBezTo>
                    <a:pt x="129" y="1357"/>
                    <a:pt x="132" y="1357"/>
                    <a:pt x="134" y="1358"/>
                  </a:cubicBezTo>
                  <a:cubicBezTo>
                    <a:pt x="153" y="1359"/>
                    <a:pt x="170" y="1369"/>
                    <a:pt x="188" y="1388"/>
                  </a:cubicBezTo>
                  <a:cubicBezTo>
                    <a:pt x="214" y="1416"/>
                    <a:pt x="238" y="1460"/>
                    <a:pt x="269" y="1498"/>
                  </a:cubicBezTo>
                  <a:cubicBezTo>
                    <a:pt x="285" y="1517"/>
                    <a:pt x="302" y="1535"/>
                    <a:pt x="324" y="1549"/>
                  </a:cubicBezTo>
                  <a:cubicBezTo>
                    <a:pt x="324" y="1549"/>
                    <a:pt x="325" y="1550"/>
                    <a:pt x="326" y="1550"/>
                  </a:cubicBezTo>
                  <a:cubicBezTo>
                    <a:pt x="279" y="1559"/>
                    <a:pt x="230" y="1563"/>
                    <a:pt x="181" y="1563"/>
                  </a:cubicBezTo>
                  <a:cubicBezTo>
                    <a:pt x="161" y="1563"/>
                    <a:pt x="141" y="1563"/>
                    <a:pt x="120" y="1561"/>
                  </a:cubicBezTo>
                  <a:cubicBezTo>
                    <a:pt x="123" y="1574"/>
                    <a:pt x="126" y="1588"/>
                    <a:pt x="128" y="1602"/>
                  </a:cubicBezTo>
                  <a:cubicBezTo>
                    <a:pt x="145" y="1603"/>
                    <a:pt x="163" y="1603"/>
                    <a:pt x="181" y="1603"/>
                  </a:cubicBezTo>
                  <a:cubicBezTo>
                    <a:pt x="294" y="1603"/>
                    <a:pt x="409" y="1582"/>
                    <a:pt x="510" y="1532"/>
                  </a:cubicBezTo>
                  <a:cubicBezTo>
                    <a:pt x="582" y="1495"/>
                    <a:pt x="624" y="1450"/>
                    <a:pt x="648" y="1407"/>
                  </a:cubicBezTo>
                  <a:cubicBezTo>
                    <a:pt x="673" y="1364"/>
                    <a:pt x="681" y="1324"/>
                    <a:pt x="690" y="1299"/>
                  </a:cubicBezTo>
                  <a:cubicBezTo>
                    <a:pt x="699" y="1275"/>
                    <a:pt x="720" y="1232"/>
                    <a:pt x="755" y="1192"/>
                  </a:cubicBezTo>
                  <a:cubicBezTo>
                    <a:pt x="766" y="1179"/>
                    <a:pt x="779" y="1167"/>
                    <a:pt x="793" y="1155"/>
                  </a:cubicBezTo>
                  <a:cubicBezTo>
                    <a:pt x="814" y="1309"/>
                    <a:pt x="829" y="1454"/>
                    <a:pt x="829" y="1570"/>
                  </a:cubicBezTo>
                  <a:cubicBezTo>
                    <a:pt x="829" y="1625"/>
                    <a:pt x="825" y="1673"/>
                    <a:pt x="819" y="1712"/>
                  </a:cubicBezTo>
                  <a:cubicBezTo>
                    <a:pt x="1021" y="1712"/>
                    <a:pt x="1021" y="1712"/>
                    <a:pt x="1021" y="1712"/>
                  </a:cubicBezTo>
                  <a:cubicBezTo>
                    <a:pt x="1026" y="1667"/>
                    <a:pt x="1029" y="1620"/>
                    <a:pt x="1029" y="1570"/>
                  </a:cubicBezTo>
                  <a:cubicBezTo>
                    <a:pt x="1029" y="1465"/>
                    <a:pt x="1019" y="1350"/>
                    <a:pt x="1004" y="1230"/>
                  </a:cubicBezTo>
                  <a:close/>
                  <a:moveTo>
                    <a:pt x="404" y="590"/>
                  </a:moveTo>
                  <a:cubicBezTo>
                    <a:pt x="403" y="590"/>
                    <a:pt x="402" y="590"/>
                    <a:pt x="401" y="590"/>
                  </a:cubicBezTo>
                  <a:cubicBezTo>
                    <a:pt x="397" y="589"/>
                    <a:pt x="393" y="588"/>
                    <a:pt x="389" y="587"/>
                  </a:cubicBezTo>
                  <a:cubicBezTo>
                    <a:pt x="369" y="584"/>
                    <a:pt x="347" y="583"/>
                    <a:pt x="324" y="583"/>
                  </a:cubicBezTo>
                  <a:cubicBezTo>
                    <a:pt x="303" y="583"/>
                    <a:pt x="282" y="584"/>
                    <a:pt x="260" y="585"/>
                  </a:cubicBezTo>
                  <a:cubicBezTo>
                    <a:pt x="253" y="528"/>
                    <a:pt x="225" y="460"/>
                    <a:pt x="176" y="402"/>
                  </a:cubicBezTo>
                  <a:cubicBezTo>
                    <a:pt x="171" y="396"/>
                    <a:pt x="166" y="391"/>
                    <a:pt x="161" y="385"/>
                  </a:cubicBezTo>
                  <a:cubicBezTo>
                    <a:pt x="163" y="378"/>
                    <a:pt x="167" y="370"/>
                    <a:pt x="174" y="362"/>
                  </a:cubicBezTo>
                  <a:cubicBezTo>
                    <a:pt x="190" y="340"/>
                    <a:pt x="218" y="317"/>
                    <a:pt x="253" y="298"/>
                  </a:cubicBezTo>
                  <a:cubicBezTo>
                    <a:pt x="287" y="280"/>
                    <a:pt x="327" y="266"/>
                    <a:pt x="367" y="262"/>
                  </a:cubicBezTo>
                  <a:cubicBezTo>
                    <a:pt x="367" y="260"/>
                    <a:pt x="367" y="260"/>
                    <a:pt x="367" y="260"/>
                  </a:cubicBezTo>
                  <a:cubicBezTo>
                    <a:pt x="397" y="282"/>
                    <a:pt x="435" y="295"/>
                    <a:pt x="475" y="299"/>
                  </a:cubicBezTo>
                  <a:cubicBezTo>
                    <a:pt x="475" y="301"/>
                    <a:pt x="475" y="301"/>
                    <a:pt x="475" y="301"/>
                  </a:cubicBezTo>
                  <a:cubicBezTo>
                    <a:pt x="504" y="308"/>
                    <a:pt x="522" y="321"/>
                    <a:pt x="533" y="335"/>
                  </a:cubicBezTo>
                  <a:cubicBezTo>
                    <a:pt x="545" y="350"/>
                    <a:pt x="550" y="368"/>
                    <a:pt x="550" y="390"/>
                  </a:cubicBezTo>
                  <a:cubicBezTo>
                    <a:pt x="550" y="432"/>
                    <a:pt x="528" y="484"/>
                    <a:pt x="497" y="524"/>
                  </a:cubicBezTo>
                  <a:cubicBezTo>
                    <a:pt x="482" y="544"/>
                    <a:pt x="465" y="561"/>
                    <a:pt x="448" y="573"/>
                  </a:cubicBezTo>
                  <a:cubicBezTo>
                    <a:pt x="431" y="584"/>
                    <a:pt x="416" y="590"/>
                    <a:pt x="404" y="590"/>
                  </a:cubicBezTo>
                  <a:close/>
                  <a:moveTo>
                    <a:pt x="515" y="654"/>
                  </a:moveTo>
                  <a:cubicBezTo>
                    <a:pt x="497" y="638"/>
                    <a:pt x="478" y="624"/>
                    <a:pt x="459" y="613"/>
                  </a:cubicBezTo>
                  <a:cubicBezTo>
                    <a:pt x="463" y="611"/>
                    <a:pt x="467" y="608"/>
                    <a:pt x="471" y="606"/>
                  </a:cubicBezTo>
                  <a:cubicBezTo>
                    <a:pt x="502" y="584"/>
                    <a:pt x="532" y="550"/>
                    <a:pt x="553" y="512"/>
                  </a:cubicBezTo>
                  <a:cubicBezTo>
                    <a:pt x="575" y="474"/>
                    <a:pt x="590" y="431"/>
                    <a:pt x="590" y="390"/>
                  </a:cubicBezTo>
                  <a:cubicBezTo>
                    <a:pt x="590" y="362"/>
                    <a:pt x="583" y="334"/>
                    <a:pt x="565" y="311"/>
                  </a:cubicBezTo>
                  <a:cubicBezTo>
                    <a:pt x="561" y="305"/>
                    <a:pt x="556" y="300"/>
                    <a:pt x="551" y="295"/>
                  </a:cubicBezTo>
                  <a:cubicBezTo>
                    <a:pt x="573" y="291"/>
                    <a:pt x="595" y="285"/>
                    <a:pt x="616" y="275"/>
                  </a:cubicBezTo>
                  <a:cubicBezTo>
                    <a:pt x="617" y="276"/>
                    <a:pt x="617" y="276"/>
                    <a:pt x="617" y="276"/>
                  </a:cubicBezTo>
                  <a:cubicBezTo>
                    <a:pt x="643" y="267"/>
                    <a:pt x="661" y="262"/>
                    <a:pt x="679" y="260"/>
                  </a:cubicBezTo>
                  <a:cubicBezTo>
                    <a:pt x="682" y="345"/>
                    <a:pt x="691" y="436"/>
                    <a:pt x="702" y="530"/>
                  </a:cubicBezTo>
                  <a:cubicBezTo>
                    <a:pt x="706" y="563"/>
                    <a:pt x="710" y="596"/>
                    <a:pt x="715" y="629"/>
                  </a:cubicBezTo>
                  <a:cubicBezTo>
                    <a:pt x="717" y="674"/>
                    <a:pt x="689" y="690"/>
                    <a:pt x="663" y="720"/>
                  </a:cubicBezTo>
                  <a:cubicBezTo>
                    <a:pt x="647" y="732"/>
                    <a:pt x="629" y="744"/>
                    <a:pt x="611" y="755"/>
                  </a:cubicBezTo>
                  <a:cubicBezTo>
                    <a:pt x="579" y="716"/>
                    <a:pt x="547" y="682"/>
                    <a:pt x="515" y="654"/>
                  </a:cubicBezTo>
                  <a:close/>
                  <a:moveTo>
                    <a:pt x="652" y="1286"/>
                  </a:moveTo>
                  <a:cubicBezTo>
                    <a:pt x="643" y="1314"/>
                    <a:pt x="635" y="1350"/>
                    <a:pt x="614" y="1387"/>
                  </a:cubicBezTo>
                  <a:cubicBezTo>
                    <a:pt x="592" y="1424"/>
                    <a:pt x="558" y="1463"/>
                    <a:pt x="492" y="1496"/>
                  </a:cubicBezTo>
                  <a:cubicBezTo>
                    <a:pt x="464" y="1510"/>
                    <a:pt x="434" y="1522"/>
                    <a:pt x="404" y="1531"/>
                  </a:cubicBezTo>
                  <a:cubicBezTo>
                    <a:pt x="402" y="1531"/>
                    <a:pt x="401" y="1531"/>
                    <a:pt x="400" y="1531"/>
                  </a:cubicBezTo>
                  <a:cubicBezTo>
                    <a:pt x="371" y="1531"/>
                    <a:pt x="350" y="1521"/>
                    <a:pt x="329" y="1504"/>
                  </a:cubicBezTo>
                  <a:cubicBezTo>
                    <a:pt x="299" y="1478"/>
                    <a:pt x="274" y="1435"/>
                    <a:pt x="246" y="1397"/>
                  </a:cubicBezTo>
                  <a:cubicBezTo>
                    <a:pt x="232" y="1378"/>
                    <a:pt x="218" y="1359"/>
                    <a:pt x="200" y="1345"/>
                  </a:cubicBezTo>
                  <a:cubicBezTo>
                    <a:pt x="198" y="1343"/>
                    <a:pt x="195" y="1341"/>
                    <a:pt x="193" y="1339"/>
                  </a:cubicBezTo>
                  <a:cubicBezTo>
                    <a:pt x="213" y="1327"/>
                    <a:pt x="232" y="1310"/>
                    <a:pt x="248" y="1289"/>
                  </a:cubicBezTo>
                  <a:cubicBezTo>
                    <a:pt x="258" y="1277"/>
                    <a:pt x="266" y="1264"/>
                    <a:pt x="273" y="1250"/>
                  </a:cubicBezTo>
                  <a:cubicBezTo>
                    <a:pt x="292" y="1268"/>
                    <a:pt x="314" y="1282"/>
                    <a:pt x="338" y="1292"/>
                  </a:cubicBezTo>
                  <a:cubicBezTo>
                    <a:pt x="371" y="1305"/>
                    <a:pt x="406" y="1310"/>
                    <a:pt x="443" y="1310"/>
                  </a:cubicBezTo>
                  <a:cubicBezTo>
                    <a:pt x="519" y="1310"/>
                    <a:pt x="600" y="1287"/>
                    <a:pt x="668" y="1249"/>
                  </a:cubicBezTo>
                  <a:cubicBezTo>
                    <a:pt x="661" y="1263"/>
                    <a:pt x="656" y="1275"/>
                    <a:pt x="652" y="1286"/>
                  </a:cubicBezTo>
                  <a:close/>
                  <a:moveTo>
                    <a:pt x="686" y="1192"/>
                  </a:moveTo>
                  <a:cubicBezTo>
                    <a:pt x="617" y="1239"/>
                    <a:pt x="524" y="1271"/>
                    <a:pt x="443" y="1270"/>
                  </a:cubicBezTo>
                  <a:cubicBezTo>
                    <a:pt x="410" y="1270"/>
                    <a:pt x="380" y="1265"/>
                    <a:pt x="353" y="1255"/>
                  </a:cubicBezTo>
                  <a:cubicBezTo>
                    <a:pt x="328" y="1245"/>
                    <a:pt x="307" y="1230"/>
                    <a:pt x="290" y="1209"/>
                  </a:cubicBezTo>
                  <a:cubicBezTo>
                    <a:pt x="297" y="1189"/>
                    <a:pt x="301" y="1168"/>
                    <a:pt x="302" y="1146"/>
                  </a:cubicBezTo>
                  <a:cubicBezTo>
                    <a:pt x="353" y="1140"/>
                    <a:pt x="403" y="1124"/>
                    <a:pt x="444" y="1089"/>
                  </a:cubicBezTo>
                  <a:cubicBezTo>
                    <a:pt x="494" y="1049"/>
                    <a:pt x="530" y="983"/>
                    <a:pt x="542" y="888"/>
                  </a:cubicBezTo>
                  <a:cubicBezTo>
                    <a:pt x="580" y="869"/>
                    <a:pt x="617" y="846"/>
                    <a:pt x="653" y="824"/>
                  </a:cubicBezTo>
                  <a:cubicBezTo>
                    <a:pt x="676" y="811"/>
                    <a:pt x="692" y="804"/>
                    <a:pt x="709" y="799"/>
                  </a:cubicBezTo>
                  <a:cubicBezTo>
                    <a:pt x="718" y="796"/>
                    <a:pt x="727" y="794"/>
                    <a:pt x="739" y="793"/>
                  </a:cubicBezTo>
                  <a:cubicBezTo>
                    <a:pt x="752" y="884"/>
                    <a:pt x="767" y="976"/>
                    <a:pt x="780" y="1066"/>
                  </a:cubicBezTo>
                  <a:cubicBezTo>
                    <a:pt x="759" y="1111"/>
                    <a:pt x="726" y="1154"/>
                    <a:pt x="686" y="1192"/>
                  </a:cubicBezTo>
                  <a:close/>
                </a:path>
              </a:pathLst>
            </a:custGeom>
            <a:gradFill rotWithShape="1">
              <a:gsLst>
                <a:gs pos="0">
                  <a:srgbClr val="7E9EFF"/>
                </a:gs>
                <a:gs pos="100000">
                  <a:srgbClr val="3366FF"/>
                </a:gs>
              </a:gsLst>
              <a:lin ang="0" scaled="1"/>
            </a:gradFill>
            <a:ln w="635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7427" name="Freeform 3026"/>
          <p:cNvSpPr>
            <a:spLocks noChangeAspect="1"/>
          </p:cNvSpPr>
          <p:nvPr/>
        </p:nvSpPr>
        <p:spPr bwMode="auto">
          <a:xfrm rot="5071841">
            <a:off x="7392194" y="4615656"/>
            <a:ext cx="314325" cy="1033463"/>
          </a:xfrm>
          <a:custGeom>
            <a:avLst/>
            <a:gdLst>
              <a:gd name="T0" fmla="*/ 2147483647 w 402"/>
              <a:gd name="T1" fmla="*/ 2147483647 h 1440"/>
              <a:gd name="T2" fmla="*/ 2147483647 w 402"/>
              <a:gd name="T3" fmla="*/ 2147483647 h 1440"/>
              <a:gd name="T4" fmla="*/ 2147483647 w 402"/>
              <a:gd name="T5" fmla="*/ 856839150 h 1440"/>
              <a:gd name="T6" fmla="*/ 2147483647 w 402"/>
              <a:gd name="T7" fmla="*/ 2147483647 h 1440"/>
              <a:gd name="T8" fmla="*/ 2147483647 w 402"/>
              <a:gd name="T9" fmla="*/ 2147483647 h 1440"/>
              <a:gd name="T10" fmla="*/ 2147483647 w 402"/>
              <a:gd name="T11" fmla="*/ 2147483647 h 1440"/>
              <a:gd name="T12" fmla="*/ 2147483647 w 402"/>
              <a:gd name="T13" fmla="*/ 2147483647 h 1440"/>
              <a:gd name="T14" fmla="*/ 2147483647 w 402"/>
              <a:gd name="T15" fmla="*/ 2147483647 h 1440"/>
              <a:gd name="T16" fmla="*/ 2147483647 w 402"/>
              <a:gd name="T17" fmla="*/ 2147483647 h 1440"/>
              <a:gd name="T18" fmla="*/ 2147483647 w 402"/>
              <a:gd name="T19" fmla="*/ 2147483647 h 1440"/>
              <a:gd name="T20" fmla="*/ 2147483647 w 402"/>
              <a:gd name="T21" fmla="*/ 2147483647 h 1440"/>
              <a:gd name="T22" fmla="*/ 2147483647 w 402"/>
              <a:gd name="T23" fmla="*/ 2147483647 h 1440"/>
              <a:gd name="T24" fmla="*/ 2147483647 w 402"/>
              <a:gd name="T25" fmla="*/ 2147483647 h 1440"/>
              <a:gd name="T26" fmla="*/ 2147483647 w 402"/>
              <a:gd name="T27" fmla="*/ 2147483647 h 1440"/>
              <a:gd name="T28" fmla="*/ 2147483647 w 402"/>
              <a:gd name="T29" fmla="*/ 2147483647 h 1440"/>
              <a:gd name="T30" fmla="*/ 2034542061 w 402"/>
              <a:gd name="T31" fmla="*/ 2147483647 h 1440"/>
              <a:gd name="T32" fmla="*/ 2147483647 w 402"/>
              <a:gd name="T33" fmla="*/ 2147483647 h 1440"/>
              <a:gd name="T34" fmla="*/ 2147483647 w 402"/>
              <a:gd name="T35" fmla="*/ 2147483647 h 1440"/>
              <a:gd name="T36" fmla="*/ 2147483647 w 402"/>
              <a:gd name="T37" fmla="*/ 2147483647 h 1440"/>
              <a:gd name="T38" fmla="*/ 2147483647 w 402"/>
              <a:gd name="T39" fmla="*/ 2147483647 h 1440"/>
              <a:gd name="T40" fmla="*/ 2147483647 w 402"/>
              <a:gd name="T41" fmla="*/ 2147483647 h 1440"/>
              <a:gd name="T42" fmla="*/ 2147483647 w 402"/>
              <a:gd name="T43" fmla="*/ 2147483647 h 1440"/>
              <a:gd name="T44" fmla="*/ 2147483647 w 402"/>
              <a:gd name="T45" fmla="*/ 2147483647 h 1440"/>
              <a:gd name="T46" fmla="*/ 2147483647 w 402"/>
              <a:gd name="T47" fmla="*/ 2147483647 h 1440"/>
              <a:gd name="T48" fmla="*/ 2147483647 w 402"/>
              <a:gd name="T49" fmla="*/ 2147483647 h 1440"/>
              <a:gd name="T50" fmla="*/ 2147483647 w 402"/>
              <a:gd name="T51" fmla="*/ 2147483647 h 1440"/>
              <a:gd name="T52" fmla="*/ 2147483647 w 402"/>
              <a:gd name="T53" fmla="*/ 2147483647 h 1440"/>
              <a:gd name="T54" fmla="*/ 2147483647 w 402"/>
              <a:gd name="T55" fmla="*/ 2147483647 h 1440"/>
              <a:gd name="T56" fmla="*/ 2147483647 w 402"/>
              <a:gd name="T57" fmla="*/ 2147483647 h 1440"/>
              <a:gd name="T58" fmla="*/ 2147483647 w 402"/>
              <a:gd name="T59" fmla="*/ 2147483647 h 1440"/>
              <a:gd name="T60" fmla="*/ 2147483647 w 402"/>
              <a:gd name="T61" fmla="*/ 2147483647 h 1440"/>
              <a:gd name="T62" fmla="*/ 2147483647 w 402"/>
              <a:gd name="T63" fmla="*/ 2147483647 h 144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02" h="1440">
                <a:moveTo>
                  <a:pt x="254" y="72"/>
                </a:moveTo>
                <a:cubicBezTo>
                  <a:pt x="250" y="64"/>
                  <a:pt x="254" y="62"/>
                  <a:pt x="254" y="56"/>
                </a:cubicBezTo>
                <a:cubicBezTo>
                  <a:pt x="254" y="50"/>
                  <a:pt x="260" y="44"/>
                  <a:pt x="260" y="40"/>
                </a:cubicBezTo>
                <a:cubicBezTo>
                  <a:pt x="258" y="34"/>
                  <a:pt x="256" y="30"/>
                  <a:pt x="250" y="24"/>
                </a:cubicBezTo>
                <a:cubicBezTo>
                  <a:pt x="242" y="16"/>
                  <a:pt x="230" y="6"/>
                  <a:pt x="216" y="2"/>
                </a:cubicBezTo>
                <a:cubicBezTo>
                  <a:pt x="204" y="0"/>
                  <a:pt x="182" y="0"/>
                  <a:pt x="170" y="2"/>
                </a:cubicBezTo>
                <a:cubicBezTo>
                  <a:pt x="160" y="2"/>
                  <a:pt x="156" y="4"/>
                  <a:pt x="148" y="8"/>
                </a:cubicBezTo>
                <a:cubicBezTo>
                  <a:pt x="140" y="12"/>
                  <a:pt x="130" y="20"/>
                  <a:pt x="126" y="26"/>
                </a:cubicBezTo>
                <a:cubicBezTo>
                  <a:pt x="122" y="30"/>
                  <a:pt x="124" y="36"/>
                  <a:pt x="122" y="38"/>
                </a:cubicBezTo>
                <a:cubicBezTo>
                  <a:pt x="120" y="40"/>
                  <a:pt x="116" y="38"/>
                  <a:pt x="114" y="40"/>
                </a:cubicBezTo>
                <a:cubicBezTo>
                  <a:pt x="112" y="42"/>
                  <a:pt x="108" y="44"/>
                  <a:pt x="104" y="52"/>
                </a:cubicBezTo>
                <a:cubicBezTo>
                  <a:pt x="102" y="60"/>
                  <a:pt x="94" y="76"/>
                  <a:pt x="92" y="86"/>
                </a:cubicBezTo>
                <a:cubicBezTo>
                  <a:pt x="92" y="98"/>
                  <a:pt x="92" y="110"/>
                  <a:pt x="96" y="118"/>
                </a:cubicBezTo>
                <a:cubicBezTo>
                  <a:pt x="98" y="126"/>
                  <a:pt x="104" y="134"/>
                  <a:pt x="112" y="140"/>
                </a:cubicBezTo>
                <a:cubicBezTo>
                  <a:pt x="118" y="144"/>
                  <a:pt x="128" y="148"/>
                  <a:pt x="136" y="150"/>
                </a:cubicBezTo>
                <a:cubicBezTo>
                  <a:pt x="144" y="152"/>
                  <a:pt x="156" y="150"/>
                  <a:pt x="162" y="150"/>
                </a:cubicBezTo>
                <a:cubicBezTo>
                  <a:pt x="170" y="150"/>
                  <a:pt x="174" y="150"/>
                  <a:pt x="182" y="156"/>
                </a:cubicBezTo>
                <a:cubicBezTo>
                  <a:pt x="188" y="162"/>
                  <a:pt x="198" y="178"/>
                  <a:pt x="204" y="186"/>
                </a:cubicBezTo>
                <a:cubicBezTo>
                  <a:pt x="208" y="192"/>
                  <a:pt x="212" y="198"/>
                  <a:pt x="214" y="204"/>
                </a:cubicBezTo>
                <a:cubicBezTo>
                  <a:pt x="216" y="210"/>
                  <a:pt x="214" y="216"/>
                  <a:pt x="216" y="218"/>
                </a:cubicBezTo>
                <a:cubicBezTo>
                  <a:pt x="218" y="220"/>
                  <a:pt x="222" y="218"/>
                  <a:pt x="220" y="218"/>
                </a:cubicBezTo>
                <a:cubicBezTo>
                  <a:pt x="220" y="218"/>
                  <a:pt x="214" y="216"/>
                  <a:pt x="212" y="224"/>
                </a:cubicBezTo>
                <a:cubicBezTo>
                  <a:pt x="208" y="230"/>
                  <a:pt x="200" y="238"/>
                  <a:pt x="204" y="256"/>
                </a:cubicBezTo>
                <a:cubicBezTo>
                  <a:pt x="206" y="276"/>
                  <a:pt x="230" y="308"/>
                  <a:pt x="234" y="338"/>
                </a:cubicBezTo>
                <a:cubicBezTo>
                  <a:pt x="236" y="368"/>
                  <a:pt x="228" y="398"/>
                  <a:pt x="224" y="440"/>
                </a:cubicBezTo>
                <a:cubicBezTo>
                  <a:pt x="218" y="484"/>
                  <a:pt x="210" y="534"/>
                  <a:pt x="200" y="600"/>
                </a:cubicBezTo>
                <a:cubicBezTo>
                  <a:pt x="188" y="666"/>
                  <a:pt x="170" y="762"/>
                  <a:pt x="158" y="840"/>
                </a:cubicBezTo>
                <a:cubicBezTo>
                  <a:pt x="146" y="920"/>
                  <a:pt x="136" y="1012"/>
                  <a:pt x="124" y="1072"/>
                </a:cubicBezTo>
                <a:cubicBezTo>
                  <a:pt x="112" y="1134"/>
                  <a:pt x="98" y="1176"/>
                  <a:pt x="82" y="1208"/>
                </a:cubicBezTo>
                <a:cubicBezTo>
                  <a:pt x="68" y="1238"/>
                  <a:pt x="48" y="1244"/>
                  <a:pt x="36" y="1256"/>
                </a:cubicBezTo>
                <a:cubicBezTo>
                  <a:pt x="24" y="1266"/>
                  <a:pt x="18" y="1264"/>
                  <a:pt x="14" y="1274"/>
                </a:cubicBezTo>
                <a:cubicBezTo>
                  <a:pt x="8" y="1286"/>
                  <a:pt x="0" y="1298"/>
                  <a:pt x="4" y="1322"/>
                </a:cubicBezTo>
                <a:cubicBezTo>
                  <a:pt x="6" y="1346"/>
                  <a:pt x="16" y="1402"/>
                  <a:pt x="28" y="1420"/>
                </a:cubicBezTo>
                <a:cubicBezTo>
                  <a:pt x="42" y="1440"/>
                  <a:pt x="66" y="1436"/>
                  <a:pt x="82" y="1436"/>
                </a:cubicBezTo>
                <a:cubicBezTo>
                  <a:pt x="98" y="1436"/>
                  <a:pt x="112" y="1432"/>
                  <a:pt x="124" y="1424"/>
                </a:cubicBezTo>
                <a:cubicBezTo>
                  <a:pt x="136" y="1418"/>
                  <a:pt x="146" y="1396"/>
                  <a:pt x="156" y="1394"/>
                </a:cubicBezTo>
                <a:cubicBezTo>
                  <a:pt x="166" y="1392"/>
                  <a:pt x="182" y="1406"/>
                  <a:pt x="190" y="1410"/>
                </a:cubicBezTo>
                <a:cubicBezTo>
                  <a:pt x="200" y="1416"/>
                  <a:pt x="202" y="1420"/>
                  <a:pt x="208" y="1424"/>
                </a:cubicBezTo>
                <a:cubicBezTo>
                  <a:pt x="216" y="1430"/>
                  <a:pt x="222" y="1434"/>
                  <a:pt x="230" y="1436"/>
                </a:cubicBezTo>
                <a:cubicBezTo>
                  <a:pt x="238" y="1438"/>
                  <a:pt x="248" y="1440"/>
                  <a:pt x="258" y="1438"/>
                </a:cubicBezTo>
                <a:cubicBezTo>
                  <a:pt x="266" y="1434"/>
                  <a:pt x="280" y="1428"/>
                  <a:pt x="288" y="1420"/>
                </a:cubicBezTo>
                <a:cubicBezTo>
                  <a:pt x="294" y="1412"/>
                  <a:pt x="298" y="1398"/>
                  <a:pt x="298" y="1390"/>
                </a:cubicBezTo>
                <a:cubicBezTo>
                  <a:pt x="300" y="1382"/>
                  <a:pt x="296" y="1376"/>
                  <a:pt x="296" y="1370"/>
                </a:cubicBezTo>
                <a:cubicBezTo>
                  <a:pt x="296" y="1362"/>
                  <a:pt x="298" y="1358"/>
                  <a:pt x="300" y="1346"/>
                </a:cubicBezTo>
                <a:cubicBezTo>
                  <a:pt x="300" y="1336"/>
                  <a:pt x="306" y="1322"/>
                  <a:pt x="300" y="1302"/>
                </a:cubicBezTo>
                <a:cubicBezTo>
                  <a:pt x="292" y="1282"/>
                  <a:pt x="262" y="1274"/>
                  <a:pt x="254" y="1228"/>
                </a:cubicBezTo>
                <a:cubicBezTo>
                  <a:pt x="248" y="1180"/>
                  <a:pt x="252" y="1080"/>
                  <a:pt x="254" y="1018"/>
                </a:cubicBezTo>
                <a:cubicBezTo>
                  <a:pt x="256" y="956"/>
                  <a:pt x="260" y="906"/>
                  <a:pt x="268" y="854"/>
                </a:cubicBezTo>
                <a:cubicBezTo>
                  <a:pt x="274" y="802"/>
                  <a:pt x="288" y="754"/>
                  <a:pt x="294" y="704"/>
                </a:cubicBezTo>
                <a:cubicBezTo>
                  <a:pt x="300" y="656"/>
                  <a:pt x="302" y="608"/>
                  <a:pt x="308" y="562"/>
                </a:cubicBezTo>
                <a:cubicBezTo>
                  <a:pt x="312" y="516"/>
                  <a:pt x="316" y="468"/>
                  <a:pt x="322" y="426"/>
                </a:cubicBezTo>
                <a:cubicBezTo>
                  <a:pt x="330" y="384"/>
                  <a:pt x="338" y="338"/>
                  <a:pt x="348" y="308"/>
                </a:cubicBezTo>
                <a:cubicBezTo>
                  <a:pt x="358" y="276"/>
                  <a:pt x="372" y="252"/>
                  <a:pt x="380" y="234"/>
                </a:cubicBezTo>
                <a:cubicBezTo>
                  <a:pt x="388" y="216"/>
                  <a:pt x="394" y="208"/>
                  <a:pt x="398" y="198"/>
                </a:cubicBezTo>
                <a:cubicBezTo>
                  <a:pt x="402" y="186"/>
                  <a:pt x="402" y="184"/>
                  <a:pt x="402" y="172"/>
                </a:cubicBezTo>
                <a:cubicBezTo>
                  <a:pt x="402" y="160"/>
                  <a:pt x="398" y="140"/>
                  <a:pt x="392" y="126"/>
                </a:cubicBezTo>
                <a:cubicBezTo>
                  <a:pt x="386" y="112"/>
                  <a:pt x="374" y="94"/>
                  <a:pt x="366" y="88"/>
                </a:cubicBezTo>
                <a:cubicBezTo>
                  <a:pt x="358" y="80"/>
                  <a:pt x="354" y="86"/>
                  <a:pt x="348" y="82"/>
                </a:cubicBezTo>
                <a:cubicBezTo>
                  <a:pt x="342" y="78"/>
                  <a:pt x="334" y="68"/>
                  <a:pt x="328" y="66"/>
                </a:cubicBezTo>
                <a:cubicBezTo>
                  <a:pt x="324" y="62"/>
                  <a:pt x="320" y="64"/>
                  <a:pt x="316" y="66"/>
                </a:cubicBezTo>
                <a:cubicBezTo>
                  <a:pt x="310" y="70"/>
                  <a:pt x="304" y="76"/>
                  <a:pt x="302" y="82"/>
                </a:cubicBezTo>
                <a:cubicBezTo>
                  <a:pt x="300" y="90"/>
                  <a:pt x="306" y="102"/>
                  <a:pt x="302" y="104"/>
                </a:cubicBezTo>
                <a:cubicBezTo>
                  <a:pt x="296" y="106"/>
                  <a:pt x="282" y="104"/>
                  <a:pt x="274" y="98"/>
                </a:cubicBezTo>
                <a:cubicBezTo>
                  <a:pt x="266" y="92"/>
                  <a:pt x="258" y="78"/>
                  <a:pt x="254" y="72"/>
                </a:cubicBezTo>
              </a:path>
            </a:pathLst>
          </a:custGeom>
          <a:solidFill>
            <a:srgbClr val="FFF5EE"/>
          </a:solidFill>
          <a:ln w="6350" cap="rnd">
            <a:solidFill>
              <a:schemeClr val="accent6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b-NO">
              <a:latin typeface="+mn-lt"/>
            </a:endParaRPr>
          </a:p>
        </p:txBody>
      </p:sp>
      <p:grpSp>
        <p:nvGrpSpPr>
          <p:cNvPr id="19476" name="Group 116"/>
          <p:cNvGrpSpPr>
            <a:grpSpLocks noChangeAspect="1"/>
          </p:cNvGrpSpPr>
          <p:nvPr/>
        </p:nvGrpSpPr>
        <p:grpSpPr bwMode="auto">
          <a:xfrm rot="17511593" flipH="1">
            <a:off x="7327107" y="1266031"/>
            <a:ext cx="217488" cy="1844675"/>
            <a:chOff x="2731" y="1075"/>
            <a:chExt cx="290" cy="2237"/>
          </a:xfrm>
        </p:grpSpPr>
        <p:sp>
          <p:nvSpPr>
            <p:cNvPr id="19700" name="Freeform 117"/>
            <p:cNvSpPr>
              <a:spLocks noChangeAspect="1"/>
            </p:cNvSpPr>
            <p:nvPr/>
          </p:nvSpPr>
          <p:spPr bwMode="auto">
            <a:xfrm>
              <a:off x="2739" y="1484"/>
              <a:ext cx="282" cy="1266"/>
            </a:xfrm>
            <a:custGeom>
              <a:avLst/>
              <a:gdLst>
                <a:gd name="T0" fmla="*/ 2147483647 w 176"/>
                <a:gd name="T1" fmla="*/ 2147483647 h 789"/>
                <a:gd name="T2" fmla="*/ 2147483647 w 176"/>
                <a:gd name="T3" fmla="*/ 0 h 789"/>
                <a:gd name="T4" fmla="*/ 0 w 176"/>
                <a:gd name="T5" fmla="*/ 2147483647 h 789"/>
                <a:gd name="T6" fmla="*/ 2147483647 w 176"/>
                <a:gd name="T7" fmla="*/ 2147483647 h 789"/>
                <a:gd name="T8" fmla="*/ 2147483647 w 176"/>
                <a:gd name="T9" fmla="*/ 2147483647 h 789"/>
                <a:gd name="T10" fmla="*/ 2147483647 w 176"/>
                <a:gd name="T11" fmla="*/ 2147483647 h 789"/>
                <a:gd name="T12" fmla="*/ 2147483647 w 176"/>
                <a:gd name="T13" fmla="*/ 2147483647 h 789"/>
                <a:gd name="T14" fmla="*/ 2147483647 w 176"/>
                <a:gd name="T15" fmla="*/ 2147483647 h 789"/>
                <a:gd name="T16" fmla="*/ 2147483647 w 176"/>
                <a:gd name="T17" fmla="*/ 2147483647 h 7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6"/>
                <a:gd name="T28" fmla="*/ 0 h 789"/>
                <a:gd name="T29" fmla="*/ 176 w 176"/>
                <a:gd name="T30" fmla="*/ 789 h 78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6" h="789">
                  <a:moveTo>
                    <a:pt x="176" y="30"/>
                  </a:moveTo>
                  <a:cubicBezTo>
                    <a:pt x="176" y="13"/>
                    <a:pt x="137" y="0"/>
                    <a:pt x="88" y="0"/>
                  </a:cubicBezTo>
                  <a:cubicBezTo>
                    <a:pt x="39" y="0"/>
                    <a:pt x="0" y="13"/>
                    <a:pt x="0" y="30"/>
                  </a:cubicBezTo>
                  <a:cubicBezTo>
                    <a:pt x="0" y="40"/>
                    <a:pt x="15" y="49"/>
                    <a:pt x="38" y="55"/>
                  </a:cubicBezTo>
                  <a:cubicBezTo>
                    <a:pt x="38" y="787"/>
                    <a:pt x="38" y="787"/>
                    <a:pt x="38" y="787"/>
                  </a:cubicBezTo>
                  <a:cubicBezTo>
                    <a:pt x="38" y="788"/>
                    <a:pt x="59" y="789"/>
                    <a:pt x="86" y="789"/>
                  </a:cubicBezTo>
                  <a:cubicBezTo>
                    <a:pt x="112" y="789"/>
                    <a:pt x="134" y="788"/>
                    <a:pt x="134" y="787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59" y="50"/>
                    <a:pt x="176" y="41"/>
                    <a:pt x="176" y="30"/>
                  </a:cubicBezTo>
                </a:path>
              </a:pathLst>
            </a:custGeom>
            <a:solidFill>
              <a:srgbClr val="FFF5EE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grpSp>
          <p:nvGrpSpPr>
            <p:cNvPr id="19701" name="Group 118"/>
            <p:cNvGrpSpPr>
              <a:grpSpLocks noChangeAspect="1"/>
            </p:cNvGrpSpPr>
            <p:nvPr/>
          </p:nvGrpSpPr>
          <p:grpSpPr bwMode="auto">
            <a:xfrm>
              <a:off x="2856" y="2455"/>
              <a:ext cx="43" cy="289"/>
              <a:chOff x="2863" y="2344"/>
              <a:chExt cx="27" cy="180"/>
            </a:xfrm>
          </p:grpSpPr>
          <p:sp>
            <p:nvSpPr>
              <p:cNvPr id="19765" name="Freeform 182"/>
              <p:cNvSpPr>
                <a:spLocks noChangeAspect="1"/>
              </p:cNvSpPr>
              <p:nvPr/>
            </p:nvSpPr>
            <p:spPr bwMode="auto">
              <a:xfrm>
                <a:off x="2863" y="2344"/>
                <a:ext cx="27" cy="180"/>
              </a:xfrm>
              <a:custGeom>
                <a:avLst/>
                <a:gdLst>
                  <a:gd name="T0" fmla="*/ 0 w 441"/>
                  <a:gd name="T1" fmla="*/ 0 h 2917"/>
                  <a:gd name="T2" fmla="*/ 0 w 441"/>
                  <a:gd name="T3" fmla="*/ 0 h 2917"/>
                  <a:gd name="T4" fmla="*/ 0 w 441"/>
                  <a:gd name="T5" fmla="*/ 0 h 2917"/>
                  <a:gd name="T6" fmla="*/ 0 w 441"/>
                  <a:gd name="T7" fmla="*/ 0 h 2917"/>
                  <a:gd name="T8" fmla="*/ 0 w 441"/>
                  <a:gd name="T9" fmla="*/ 0 h 2917"/>
                  <a:gd name="T10" fmla="*/ 0 w 441"/>
                  <a:gd name="T11" fmla="*/ 0 h 2917"/>
                  <a:gd name="T12" fmla="*/ 0 w 441"/>
                  <a:gd name="T13" fmla="*/ 0 h 29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1"/>
                  <a:gd name="T22" fmla="*/ 0 h 2917"/>
                  <a:gd name="T23" fmla="*/ 441 w 441"/>
                  <a:gd name="T24" fmla="*/ 2917 h 29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1" h="2917">
                    <a:moveTo>
                      <a:pt x="212" y="0"/>
                    </a:moveTo>
                    <a:cubicBezTo>
                      <a:pt x="98" y="0"/>
                      <a:pt x="0" y="17"/>
                      <a:pt x="0" y="17"/>
                    </a:cubicBezTo>
                    <a:cubicBezTo>
                      <a:pt x="0" y="2901"/>
                      <a:pt x="0" y="2901"/>
                      <a:pt x="0" y="2901"/>
                    </a:cubicBezTo>
                    <a:cubicBezTo>
                      <a:pt x="0" y="2901"/>
                      <a:pt x="98" y="2917"/>
                      <a:pt x="212" y="2917"/>
                    </a:cubicBezTo>
                    <a:cubicBezTo>
                      <a:pt x="343" y="2917"/>
                      <a:pt x="441" y="2901"/>
                      <a:pt x="441" y="2901"/>
                    </a:cubicBezTo>
                    <a:cubicBezTo>
                      <a:pt x="441" y="17"/>
                      <a:pt x="441" y="17"/>
                      <a:pt x="441" y="17"/>
                    </a:cubicBezTo>
                    <a:cubicBezTo>
                      <a:pt x="441" y="17"/>
                      <a:pt x="343" y="0"/>
                      <a:pt x="212" y="0"/>
                    </a:cubicBezTo>
                  </a:path>
                </a:pathLst>
              </a:custGeom>
              <a:solidFill>
                <a:srgbClr val="FF6600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766" name="Freeform 183"/>
              <p:cNvSpPr>
                <a:spLocks noChangeAspect="1"/>
              </p:cNvSpPr>
              <p:nvPr/>
            </p:nvSpPr>
            <p:spPr bwMode="auto">
              <a:xfrm>
                <a:off x="2863" y="2344"/>
                <a:ext cx="27" cy="180"/>
              </a:xfrm>
              <a:custGeom>
                <a:avLst/>
                <a:gdLst>
                  <a:gd name="T0" fmla="*/ 13 w 27"/>
                  <a:gd name="T1" fmla="*/ 0 h 180"/>
                  <a:gd name="T2" fmla="*/ 0 w 27"/>
                  <a:gd name="T3" fmla="*/ 2 h 180"/>
                  <a:gd name="T4" fmla="*/ 0 w 27"/>
                  <a:gd name="T5" fmla="*/ 179 h 180"/>
                  <a:gd name="T6" fmla="*/ 13 w 27"/>
                  <a:gd name="T7" fmla="*/ 180 h 180"/>
                  <a:gd name="T8" fmla="*/ 27 w 27"/>
                  <a:gd name="T9" fmla="*/ 179 h 180"/>
                  <a:gd name="T10" fmla="*/ 27 w 27"/>
                  <a:gd name="T11" fmla="*/ 2 h 180"/>
                  <a:gd name="T12" fmla="*/ 13 w 27"/>
                  <a:gd name="T13" fmla="*/ 0 h 1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"/>
                  <a:gd name="T22" fmla="*/ 0 h 180"/>
                  <a:gd name="T23" fmla="*/ 27 w 27"/>
                  <a:gd name="T24" fmla="*/ 180 h 1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" h="180">
                    <a:moveTo>
                      <a:pt x="13" y="0"/>
                    </a:moveTo>
                    <a:cubicBezTo>
                      <a:pt x="6" y="0"/>
                      <a:pt x="0" y="2"/>
                      <a:pt x="0" y="2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0" y="179"/>
                      <a:pt x="6" y="180"/>
                      <a:pt x="13" y="180"/>
                    </a:cubicBezTo>
                    <a:cubicBezTo>
                      <a:pt x="21" y="180"/>
                      <a:pt x="27" y="179"/>
                      <a:pt x="27" y="179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7" y="2"/>
                      <a:pt x="21" y="0"/>
                      <a:pt x="13" y="0"/>
                    </a:cubicBezTo>
                  </a:path>
                </a:pathLst>
              </a:custGeom>
              <a:noFill/>
              <a:ln w="6350" cap="rnd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19702" name="Group 119"/>
            <p:cNvGrpSpPr>
              <a:grpSpLocks noChangeAspect="1"/>
            </p:cNvGrpSpPr>
            <p:nvPr/>
          </p:nvGrpSpPr>
          <p:grpSpPr bwMode="auto">
            <a:xfrm>
              <a:off x="2856" y="2455"/>
              <a:ext cx="43" cy="5"/>
              <a:chOff x="2863" y="2344"/>
              <a:chExt cx="27" cy="3"/>
            </a:xfrm>
          </p:grpSpPr>
          <p:sp>
            <p:nvSpPr>
              <p:cNvPr id="19763" name="Oval 180"/>
              <p:cNvSpPr>
                <a:spLocks noChangeAspect="1" noChangeArrowheads="1"/>
              </p:cNvSpPr>
              <p:nvPr/>
            </p:nvSpPr>
            <p:spPr bwMode="auto">
              <a:xfrm>
                <a:off x="2863" y="2344"/>
                <a:ext cx="27" cy="3"/>
              </a:xfrm>
              <a:prstGeom prst="ellipse">
                <a:avLst/>
              </a:prstGeom>
              <a:solidFill>
                <a:srgbClr val="FF8432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  <p:sp>
            <p:nvSpPr>
              <p:cNvPr id="19764" name="Oval 181"/>
              <p:cNvSpPr>
                <a:spLocks noChangeAspect="1" noChangeArrowheads="1"/>
              </p:cNvSpPr>
              <p:nvPr/>
            </p:nvSpPr>
            <p:spPr bwMode="auto">
              <a:xfrm>
                <a:off x="2863" y="2344"/>
                <a:ext cx="27" cy="3"/>
              </a:xfrm>
              <a:prstGeom prst="ellipse">
                <a:avLst/>
              </a:prstGeom>
              <a:noFill/>
              <a:ln w="635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nb-NO" altLang="nb-NO"/>
              </a:p>
            </p:txBody>
          </p:sp>
        </p:grpSp>
        <p:sp>
          <p:nvSpPr>
            <p:cNvPr id="19703" name="Oval 120"/>
            <p:cNvSpPr>
              <a:spLocks noChangeAspect="1" noChangeArrowheads="1"/>
            </p:cNvSpPr>
            <p:nvPr/>
          </p:nvSpPr>
          <p:spPr bwMode="auto">
            <a:xfrm>
              <a:off x="2856" y="2455"/>
              <a:ext cx="43" cy="5"/>
            </a:xfrm>
            <a:prstGeom prst="ellips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b-NO" altLang="nb-NO"/>
            </a:p>
          </p:txBody>
        </p:sp>
        <p:grpSp>
          <p:nvGrpSpPr>
            <p:cNvPr id="19704" name="Group 121"/>
            <p:cNvGrpSpPr>
              <a:grpSpLocks noChangeAspect="1"/>
            </p:cNvGrpSpPr>
            <p:nvPr/>
          </p:nvGrpSpPr>
          <p:grpSpPr bwMode="auto">
            <a:xfrm>
              <a:off x="2819" y="2739"/>
              <a:ext cx="115" cy="154"/>
              <a:chOff x="2840" y="2521"/>
              <a:chExt cx="72" cy="96"/>
            </a:xfrm>
          </p:grpSpPr>
          <p:sp>
            <p:nvSpPr>
              <p:cNvPr id="19761" name="Freeform 178"/>
              <p:cNvSpPr>
                <a:spLocks noChangeAspect="1"/>
              </p:cNvSpPr>
              <p:nvPr/>
            </p:nvSpPr>
            <p:spPr bwMode="auto">
              <a:xfrm>
                <a:off x="2840" y="2521"/>
                <a:ext cx="72" cy="96"/>
              </a:xfrm>
              <a:custGeom>
                <a:avLst/>
                <a:gdLst>
                  <a:gd name="T0" fmla="*/ 0 w 1175"/>
                  <a:gd name="T1" fmla="*/ 0 h 1558"/>
                  <a:gd name="T2" fmla="*/ 0 w 1175"/>
                  <a:gd name="T3" fmla="*/ 0 h 1558"/>
                  <a:gd name="T4" fmla="*/ 0 w 1175"/>
                  <a:gd name="T5" fmla="*/ 0 h 1558"/>
                  <a:gd name="T6" fmla="*/ 0 w 1175"/>
                  <a:gd name="T7" fmla="*/ 0 h 1558"/>
                  <a:gd name="T8" fmla="*/ 0 w 1175"/>
                  <a:gd name="T9" fmla="*/ 0 h 1558"/>
                  <a:gd name="T10" fmla="*/ 0 w 1175"/>
                  <a:gd name="T11" fmla="*/ 0 h 1558"/>
                  <a:gd name="T12" fmla="*/ 0 w 1175"/>
                  <a:gd name="T13" fmla="*/ 0 h 15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5"/>
                  <a:gd name="T22" fmla="*/ 0 h 1558"/>
                  <a:gd name="T23" fmla="*/ 1175 w 1175"/>
                  <a:gd name="T24" fmla="*/ 1558 h 155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5" h="1558">
                    <a:moveTo>
                      <a:pt x="587" y="1558"/>
                    </a:moveTo>
                    <a:cubicBezTo>
                      <a:pt x="914" y="1558"/>
                      <a:pt x="1175" y="1510"/>
                      <a:pt x="1175" y="1445"/>
                    </a:cubicBezTo>
                    <a:cubicBezTo>
                      <a:pt x="1175" y="130"/>
                      <a:pt x="1175" y="130"/>
                      <a:pt x="1175" y="130"/>
                    </a:cubicBezTo>
                    <a:cubicBezTo>
                      <a:pt x="1175" y="65"/>
                      <a:pt x="914" y="0"/>
                      <a:pt x="587" y="0"/>
                    </a:cubicBezTo>
                    <a:cubicBezTo>
                      <a:pt x="261" y="0"/>
                      <a:pt x="0" y="65"/>
                      <a:pt x="0" y="130"/>
                    </a:cubicBezTo>
                    <a:cubicBezTo>
                      <a:pt x="0" y="1445"/>
                      <a:pt x="0" y="1445"/>
                      <a:pt x="0" y="1445"/>
                    </a:cubicBezTo>
                    <a:cubicBezTo>
                      <a:pt x="0" y="1510"/>
                      <a:pt x="261" y="1558"/>
                      <a:pt x="587" y="1558"/>
                    </a:cubicBezTo>
                  </a:path>
                </a:pathLst>
              </a:custGeom>
              <a:solidFill>
                <a:srgbClr val="969696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762" name="Freeform 179"/>
              <p:cNvSpPr>
                <a:spLocks noChangeAspect="1"/>
              </p:cNvSpPr>
              <p:nvPr/>
            </p:nvSpPr>
            <p:spPr bwMode="auto">
              <a:xfrm>
                <a:off x="2840" y="2521"/>
                <a:ext cx="72" cy="96"/>
              </a:xfrm>
              <a:custGeom>
                <a:avLst/>
                <a:gdLst>
                  <a:gd name="T0" fmla="*/ 36 w 72"/>
                  <a:gd name="T1" fmla="*/ 96 h 96"/>
                  <a:gd name="T2" fmla="*/ 72 w 72"/>
                  <a:gd name="T3" fmla="*/ 89 h 96"/>
                  <a:gd name="T4" fmla="*/ 72 w 72"/>
                  <a:gd name="T5" fmla="*/ 8 h 96"/>
                  <a:gd name="T6" fmla="*/ 36 w 72"/>
                  <a:gd name="T7" fmla="*/ 0 h 96"/>
                  <a:gd name="T8" fmla="*/ 0 w 72"/>
                  <a:gd name="T9" fmla="*/ 8 h 96"/>
                  <a:gd name="T10" fmla="*/ 0 w 72"/>
                  <a:gd name="T11" fmla="*/ 89 h 96"/>
                  <a:gd name="T12" fmla="*/ 36 w 72"/>
                  <a:gd name="T13" fmla="*/ 96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96"/>
                  <a:gd name="T23" fmla="*/ 72 w 72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96">
                    <a:moveTo>
                      <a:pt x="36" y="96"/>
                    </a:moveTo>
                    <a:cubicBezTo>
                      <a:pt x="56" y="96"/>
                      <a:pt x="72" y="93"/>
                      <a:pt x="72" y="89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2" y="4"/>
                      <a:pt x="56" y="0"/>
                      <a:pt x="36" y="0"/>
                    </a:cubicBezTo>
                    <a:cubicBezTo>
                      <a:pt x="16" y="0"/>
                      <a:pt x="0" y="4"/>
                      <a:pt x="0" y="8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93"/>
                      <a:pt x="16" y="96"/>
                      <a:pt x="36" y="96"/>
                    </a:cubicBezTo>
                  </a:path>
                </a:pathLst>
              </a:custGeom>
              <a:noFill/>
              <a:ln w="6350" cap="rnd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grpSp>
          <p:nvGrpSpPr>
            <p:cNvPr id="19705" name="Group 122"/>
            <p:cNvGrpSpPr>
              <a:grpSpLocks noChangeAspect="1"/>
            </p:cNvGrpSpPr>
            <p:nvPr/>
          </p:nvGrpSpPr>
          <p:grpSpPr bwMode="auto">
            <a:xfrm>
              <a:off x="2850" y="2739"/>
              <a:ext cx="56" cy="72"/>
              <a:chOff x="2859" y="2521"/>
              <a:chExt cx="35" cy="45"/>
            </a:xfrm>
          </p:grpSpPr>
          <p:sp>
            <p:nvSpPr>
              <p:cNvPr id="19759" name="Freeform 176"/>
              <p:cNvSpPr>
                <a:spLocks noChangeAspect="1"/>
              </p:cNvSpPr>
              <p:nvPr/>
            </p:nvSpPr>
            <p:spPr bwMode="auto">
              <a:xfrm>
                <a:off x="2859" y="2521"/>
                <a:ext cx="35" cy="45"/>
              </a:xfrm>
              <a:custGeom>
                <a:avLst/>
                <a:gdLst>
                  <a:gd name="T0" fmla="*/ 0 w 575"/>
                  <a:gd name="T1" fmla="*/ 0 h 733"/>
                  <a:gd name="T2" fmla="*/ 0 w 575"/>
                  <a:gd name="T3" fmla="*/ 0 h 733"/>
                  <a:gd name="T4" fmla="*/ 0 w 575"/>
                  <a:gd name="T5" fmla="*/ 0 h 733"/>
                  <a:gd name="T6" fmla="*/ 0 w 575"/>
                  <a:gd name="T7" fmla="*/ 0 h 733"/>
                  <a:gd name="T8" fmla="*/ 0 w 575"/>
                  <a:gd name="T9" fmla="*/ 0 h 733"/>
                  <a:gd name="T10" fmla="*/ 0 w 575"/>
                  <a:gd name="T11" fmla="*/ 0 h 733"/>
                  <a:gd name="T12" fmla="*/ 0 w 575"/>
                  <a:gd name="T13" fmla="*/ 0 h 7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5"/>
                  <a:gd name="T22" fmla="*/ 0 h 733"/>
                  <a:gd name="T23" fmla="*/ 575 w 575"/>
                  <a:gd name="T24" fmla="*/ 733 h 7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5" h="733">
                    <a:moveTo>
                      <a:pt x="279" y="733"/>
                    </a:moveTo>
                    <a:cubicBezTo>
                      <a:pt x="444" y="733"/>
                      <a:pt x="575" y="701"/>
                      <a:pt x="575" y="652"/>
                    </a:cubicBezTo>
                    <a:cubicBezTo>
                      <a:pt x="575" y="98"/>
                      <a:pt x="575" y="98"/>
                      <a:pt x="575" y="98"/>
                    </a:cubicBezTo>
                    <a:cubicBezTo>
                      <a:pt x="575" y="49"/>
                      <a:pt x="444" y="0"/>
                      <a:pt x="279" y="0"/>
                    </a:cubicBezTo>
                    <a:cubicBezTo>
                      <a:pt x="132" y="0"/>
                      <a:pt x="0" y="49"/>
                      <a:pt x="0" y="98"/>
                    </a:cubicBezTo>
                    <a:cubicBezTo>
                      <a:pt x="0" y="652"/>
                      <a:pt x="0" y="652"/>
                      <a:pt x="0" y="652"/>
                    </a:cubicBezTo>
                    <a:cubicBezTo>
                      <a:pt x="0" y="701"/>
                      <a:pt x="132" y="733"/>
                      <a:pt x="279" y="733"/>
                    </a:cubicBezTo>
                  </a:path>
                </a:pathLst>
              </a:custGeom>
              <a:solidFill>
                <a:srgbClr val="333333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9760" name="Freeform 177"/>
              <p:cNvSpPr>
                <a:spLocks noChangeAspect="1"/>
              </p:cNvSpPr>
              <p:nvPr/>
            </p:nvSpPr>
            <p:spPr bwMode="auto">
              <a:xfrm>
                <a:off x="2859" y="2521"/>
                <a:ext cx="35" cy="45"/>
              </a:xfrm>
              <a:custGeom>
                <a:avLst/>
                <a:gdLst>
                  <a:gd name="T0" fmla="*/ 17 w 35"/>
                  <a:gd name="T1" fmla="*/ 45 h 45"/>
                  <a:gd name="T2" fmla="*/ 35 w 35"/>
                  <a:gd name="T3" fmla="*/ 40 h 45"/>
                  <a:gd name="T4" fmla="*/ 35 w 35"/>
                  <a:gd name="T5" fmla="*/ 6 h 45"/>
                  <a:gd name="T6" fmla="*/ 17 w 35"/>
                  <a:gd name="T7" fmla="*/ 0 h 45"/>
                  <a:gd name="T8" fmla="*/ 0 w 35"/>
                  <a:gd name="T9" fmla="*/ 6 h 45"/>
                  <a:gd name="T10" fmla="*/ 0 w 35"/>
                  <a:gd name="T11" fmla="*/ 40 h 45"/>
                  <a:gd name="T12" fmla="*/ 17 w 35"/>
                  <a:gd name="T13" fmla="*/ 45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"/>
                  <a:gd name="T22" fmla="*/ 0 h 45"/>
                  <a:gd name="T23" fmla="*/ 35 w 35"/>
                  <a:gd name="T24" fmla="*/ 45 h 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" h="45">
                    <a:moveTo>
                      <a:pt x="17" y="45"/>
                    </a:moveTo>
                    <a:cubicBezTo>
                      <a:pt x="27" y="45"/>
                      <a:pt x="35" y="43"/>
                      <a:pt x="35" y="40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3"/>
                      <a:pt x="27" y="0"/>
                      <a:pt x="17" y="0"/>
                    </a:cubicBezTo>
                    <a:cubicBezTo>
                      <a:pt x="8" y="0"/>
                      <a:pt x="0" y="3"/>
                      <a:pt x="0" y="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3"/>
                      <a:pt x="8" y="45"/>
                      <a:pt x="17" y="45"/>
                    </a:cubicBezTo>
                  </a:path>
                </a:pathLst>
              </a:custGeom>
              <a:noFill/>
              <a:ln w="6350" cap="rnd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19706" name="Line 20"/>
            <p:cNvSpPr>
              <a:spLocks noChangeAspect="1" noChangeShapeType="1"/>
            </p:cNvSpPr>
            <p:nvPr/>
          </p:nvSpPr>
          <p:spPr bwMode="auto">
            <a:xfrm>
              <a:off x="2877" y="2811"/>
              <a:ext cx="0" cy="501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07" name="Line 21"/>
            <p:cNvSpPr>
              <a:spLocks noChangeAspect="1" noChangeShapeType="1"/>
            </p:cNvSpPr>
            <p:nvPr/>
          </p:nvSpPr>
          <p:spPr bwMode="auto">
            <a:xfrm>
              <a:off x="2851" y="2648"/>
              <a:ext cx="77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08" name="Line 22"/>
            <p:cNvSpPr>
              <a:spLocks noChangeAspect="1" noChangeShapeType="1"/>
            </p:cNvSpPr>
            <p:nvPr/>
          </p:nvSpPr>
          <p:spPr bwMode="auto">
            <a:xfrm>
              <a:off x="2870" y="2667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09" name="Line 23"/>
            <p:cNvSpPr>
              <a:spLocks noChangeAspect="1" noChangeShapeType="1"/>
            </p:cNvSpPr>
            <p:nvPr/>
          </p:nvSpPr>
          <p:spPr bwMode="auto">
            <a:xfrm>
              <a:off x="2870" y="2686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10" name="Line 24"/>
            <p:cNvSpPr>
              <a:spLocks noChangeAspect="1" noChangeShapeType="1"/>
            </p:cNvSpPr>
            <p:nvPr/>
          </p:nvSpPr>
          <p:spPr bwMode="auto">
            <a:xfrm>
              <a:off x="2870" y="2705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11" name="Line 25"/>
            <p:cNvSpPr>
              <a:spLocks noChangeAspect="1" noChangeShapeType="1"/>
            </p:cNvSpPr>
            <p:nvPr/>
          </p:nvSpPr>
          <p:spPr bwMode="auto">
            <a:xfrm>
              <a:off x="2870" y="2725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12" name="Line 26"/>
            <p:cNvSpPr>
              <a:spLocks noChangeAspect="1" noChangeShapeType="1"/>
            </p:cNvSpPr>
            <p:nvPr/>
          </p:nvSpPr>
          <p:spPr bwMode="auto">
            <a:xfrm>
              <a:off x="2850" y="2553"/>
              <a:ext cx="76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13" name="Line 27"/>
            <p:cNvSpPr>
              <a:spLocks noChangeAspect="1" noChangeShapeType="1"/>
            </p:cNvSpPr>
            <p:nvPr/>
          </p:nvSpPr>
          <p:spPr bwMode="auto">
            <a:xfrm>
              <a:off x="2869" y="2572"/>
              <a:ext cx="57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14" name="Line 28"/>
            <p:cNvSpPr>
              <a:spLocks noChangeAspect="1" noChangeShapeType="1"/>
            </p:cNvSpPr>
            <p:nvPr/>
          </p:nvSpPr>
          <p:spPr bwMode="auto">
            <a:xfrm>
              <a:off x="2869" y="2591"/>
              <a:ext cx="57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15" name="Line 29"/>
            <p:cNvSpPr>
              <a:spLocks noChangeAspect="1" noChangeShapeType="1"/>
            </p:cNvSpPr>
            <p:nvPr/>
          </p:nvSpPr>
          <p:spPr bwMode="auto">
            <a:xfrm>
              <a:off x="2869" y="2611"/>
              <a:ext cx="57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16" name="Line 30"/>
            <p:cNvSpPr>
              <a:spLocks noChangeAspect="1" noChangeShapeType="1"/>
            </p:cNvSpPr>
            <p:nvPr/>
          </p:nvSpPr>
          <p:spPr bwMode="auto">
            <a:xfrm>
              <a:off x="2869" y="2630"/>
              <a:ext cx="57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17" name="Line 31"/>
            <p:cNvSpPr>
              <a:spLocks noChangeAspect="1" noChangeShapeType="1"/>
            </p:cNvSpPr>
            <p:nvPr/>
          </p:nvSpPr>
          <p:spPr bwMode="auto">
            <a:xfrm>
              <a:off x="2846" y="2458"/>
              <a:ext cx="79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18" name="Line 32"/>
            <p:cNvSpPr>
              <a:spLocks noChangeAspect="1" noChangeShapeType="1"/>
            </p:cNvSpPr>
            <p:nvPr/>
          </p:nvSpPr>
          <p:spPr bwMode="auto">
            <a:xfrm>
              <a:off x="2867" y="2477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19" name="Line 33"/>
            <p:cNvSpPr>
              <a:spLocks noChangeAspect="1" noChangeShapeType="1"/>
            </p:cNvSpPr>
            <p:nvPr/>
          </p:nvSpPr>
          <p:spPr bwMode="auto">
            <a:xfrm>
              <a:off x="2867" y="2497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20" name="Line 34"/>
            <p:cNvSpPr>
              <a:spLocks noChangeAspect="1" noChangeShapeType="1"/>
            </p:cNvSpPr>
            <p:nvPr/>
          </p:nvSpPr>
          <p:spPr bwMode="auto">
            <a:xfrm>
              <a:off x="2867" y="2516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21" name="Line 35"/>
            <p:cNvSpPr>
              <a:spLocks noChangeAspect="1" noChangeShapeType="1"/>
            </p:cNvSpPr>
            <p:nvPr/>
          </p:nvSpPr>
          <p:spPr bwMode="auto">
            <a:xfrm>
              <a:off x="2867" y="2535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22" name="Line 36"/>
            <p:cNvSpPr>
              <a:spLocks noChangeAspect="1" noChangeShapeType="1"/>
            </p:cNvSpPr>
            <p:nvPr/>
          </p:nvSpPr>
          <p:spPr bwMode="auto">
            <a:xfrm>
              <a:off x="2846" y="2360"/>
              <a:ext cx="79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23" name="Line 37"/>
            <p:cNvSpPr>
              <a:spLocks noChangeAspect="1" noChangeShapeType="1"/>
            </p:cNvSpPr>
            <p:nvPr/>
          </p:nvSpPr>
          <p:spPr bwMode="auto">
            <a:xfrm>
              <a:off x="2867" y="2381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24" name="Line 38"/>
            <p:cNvSpPr>
              <a:spLocks noChangeAspect="1" noChangeShapeType="1"/>
            </p:cNvSpPr>
            <p:nvPr/>
          </p:nvSpPr>
          <p:spPr bwMode="auto">
            <a:xfrm>
              <a:off x="2867" y="2400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25" name="Line 39"/>
            <p:cNvSpPr>
              <a:spLocks noChangeAspect="1" noChangeShapeType="1"/>
            </p:cNvSpPr>
            <p:nvPr/>
          </p:nvSpPr>
          <p:spPr bwMode="auto">
            <a:xfrm>
              <a:off x="2867" y="2420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26" name="Line 40"/>
            <p:cNvSpPr>
              <a:spLocks noChangeAspect="1" noChangeShapeType="1"/>
            </p:cNvSpPr>
            <p:nvPr/>
          </p:nvSpPr>
          <p:spPr bwMode="auto">
            <a:xfrm>
              <a:off x="2867" y="2439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27" name="Line 41"/>
            <p:cNvSpPr>
              <a:spLocks noChangeAspect="1" noChangeShapeType="1"/>
            </p:cNvSpPr>
            <p:nvPr/>
          </p:nvSpPr>
          <p:spPr bwMode="auto">
            <a:xfrm>
              <a:off x="2846" y="2266"/>
              <a:ext cx="77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28" name="Line 42"/>
            <p:cNvSpPr>
              <a:spLocks noChangeAspect="1" noChangeShapeType="1"/>
            </p:cNvSpPr>
            <p:nvPr/>
          </p:nvSpPr>
          <p:spPr bwMode="auto">
            <a:xfrm>
              <a:off x="2866" y="2286"/>
              <a:ext cx="57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29" name="Line 43"/>
            <p:cNvSpPr>
              <a:spLocks noChangeAspect="1" noChangeShapeType="1"/>
            </p:cNvSpPr>
            <p:nvPr/>
          </p:nvSpPr>
          <p:spPr bwMode="auto">
            <a:xfrm>
              <a:off x="2866" y="2306"/>
              <a:ext cx="57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30" name="Line 44"/>
            <p:cNvSpPr>
              <a:spLocks noChangeAspect="1" noChangeShapeType="1"/>
            </p:cNvSpPr>
            <p:nvPr/>
          </p:nvSpPr>
          <p:spPr bwMode="auto">
            <a:xfrm>
              <a:off x="2866" y="2323"/>
              <a:ext cx="57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31" name="Line 45"/>
            <p:cNvSpPr>
              <a:spLocks noChangeAspect="1" noChangeShapeType="1"/>
            </p:cNvSpPr>
            <p:nvPr/>
          </p:nvSpPr>
          <p:spPr bwMode="auto">
            <a:xfrm>
              <a:off x="2866" y="2344"/>
              <a:ext cx="57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32" name="Line 46"/>
            <p:cNvSpPr>
              <a:spLocks noChangeAspect="1" noChangeShapeType="1"/>
            </p:cNvSpPr>
            <p:nvPr/>
          </p:nvSpPr>
          <p:spPr bwMode="auto">
            <a:xfrm>
              <a:off x="2846" y="2173"/>
              <a:ext cx="79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33" name="Line 47"/>
            <p:cNvSpPr>
              <a:spLocks noChangeAspect="1" noChangeShapeType="1"/>
            </p:cNvSpPr>
            <p:nvPr/>
          </p:nvSpPr>
          <p:spPr bwMode="auto">
            <a:xfrm>
              <a:off x="2867" y="2192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34" name="Line 48"/>
            <p:cNvSpPr>
              <a:spLocks noChangeAspect="1" noChangeShapeType="1"/>
            </p:cNvSpPr>
            <p:nvPr/>
          </p:nvSpPr>
          <p:spPr bwMode="auto">
            <a:xfrm>
              <a:off x="2867" y="2213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35" name="Line 49"/>
            <p:cNvSpPr>
              <a:spLocks noChangeAspect="1" noChangeShapeType="1"/>
            </p:cNvSpPr>
            <p:nvPr/>
          </p:nvSpPr>
          <p:spPr bwMode="auto">
            <a:xfrm>
              <a:off x="2867" y="2230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36" name="Line 50"/>
            <p:cNvSpPr>
              <a:spLocks noChangeAspect="1" noChangeShapeType="1"/>
            </p:cNvSpPr>
            <p:nvPr/>
          </p:nvSpPr>
          <p:spPr bwMode="auto">
            <a:xfrm>
              <a:off x="2867" y="2251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37" name="Line 51"/>
            <p:cNvSpPr>
              <a:spLocks noChangeAspect="1" noChangeShapeType="1"/>
            </p:cNvSpPr>
            <p:nvPr/>
          </p:nvSpPr>
          <p:spPr bwMode="auto">
            <a:xfrm>
              <a:off x="2845" y="2078"/>
              <a:ext cx="7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38" name="Line 52"/>
            <p:cNvSpPr>
              <a:spLocks noChangeAspect="1" noChangeShapeType="1"/>
            </p:cNvSpPr>
            <p:nvPr/>
          </p:nvSpPr>
          <p:spPr bwMode="auto">
            <a:xfrm>
              <a:off x="2866" y="2097"/>
              <a:ext cx="57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39" name="Line 53"/>
            <p:cNvSpPr>
              <a:spLocks noChangeAspect="1" noChangeShapeType="1"/>
            </p:cNvSpPr>
            <p:nvPr/>
          </p:nvSpPr>
          <p:spPr bwMode="auto">
            <a:xfrm>
              <a:off x="2866" y="2116"/>
              <a:ext cx="57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40" name="Line 54"/>
            <p:cNvSpPr>
              <a:spLocks noChangeAspect="1" noChangeShapeType="1"/>
            </p:cNvSpPr>
            <p:nvPr/>
          </p:nvSpPr>
          <p:spPr bwMode="auto">
            <a:xfrm>
              <a:off x="2866" y="2136"/>
              <a:ext cx="57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41" name="Line 55"/>
            <p:cNvSpPr>
              <a:spLocks noChangeAspect="1" noChangeShapeType="1"/>
            </p:cNvSpPr>
            <p:nvPr/>
          </p:nvSpPr>
          <p:spPr bwMode="auto">
            <a:xfrm>
              <a:off x="2866" y="2155"/>
              <a:ext cx="57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42" name="Line 56"/>
            <p:cNvSpPr>
              <a:spLocks noChangeAspect="1" noChangeShapeType="1"/>
            </p:cNvSpPr>
            <p:nvPr/>
          </p:nvSpPr>
          <p:spPr bwMode="auto">
            <a:xfrm>
              <a:off x="2845" y="1983"/>
              <a:ext cx="77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43" name="Line 57"/>
            <p:cNvSpPr>
              <a:spLocks noChangeAspect="1" noChangeShapeType="1"/>
            </p:cNvSpPr>
            <p:nvPr/>
          </p:nvSpPr>
          <p:spPr bwMode="auto">
            <a:xfrm>
              <a:off x="2864" y="2002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44" name="Line 58"/>
            <p:cNvSpPr>
              <a:spLocks noChangeAspect="1" noChangeShapeType="1"/>
            </p:cNvSpPr>
            <p:nvPr/>
          </p:nvSpPr>
          <p:spPr bwMode="auto">
            <a:xfrm>
              <a:off x="2864" y="2022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45" name="Line 59"/>
            <p:cNvSpPr>
              <a:spLocks noChangeAspect="1" noChangeShapeType="1"/>
            </p:cNvSpPr>
            <p:nvPr/>
          </p:nvSpPr>
          <p:spPr bwMode="auto">
            <a:xfrm>
              <a:off x="2864" y="2041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46" name="Line 60"/>
            <p:cNvSpPr>
              <a:spLocks noChangeAspect="1" noChangeShapeType="1"/>
            </p:cNvSpPr>
            <p:nvPr/>
          </p:nvSpPr>
          <p:spPr bwMode="auto">
            <a:xfrm>
              <a:off x="2864" y="2060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47" name="Line 61"/>
            <p:cNvSpPr>
              <a:spLocks noChangeAspect="1" noChangeShapeType="1"/>
            </p:cNvSpPr>
            <p:nvPr/>
          </p:nvSpPr>
          <p:spPr bwMode="auto">
            <a:xfrm>
              <a:off x="2845" y="1887"/>
              <a:ext cx="77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48" name="Line 62"/>
            <p:cNvSpPr>
              <a:spLocks noChangeAspect="1" noChangeShapeType="1"/>
            </p:cNvSpPr>
            <p:nvPr/>
          </p:nvSpPr>
          <p:spPr bwMode="auto">
            <a:xfrm>
              <a:off x="2864" y="1906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49" name="Line 63"/>
            <p:cNvSpPr>
              <a:spLocks noChangeAspect="1" noChangeShapeType="1"/>
            </p:cNvSpPr>
            <p:nvPr/>
          </p:nvSpPr>
          <p:spPr bwMode="auto">
            <a:xfrm>
              <a:off x="2864" y="1925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50" name="Line 64"/>
            <p:cNvSpPr>
              <a:spLocks noChangeAspect="1" noChangeShapeType="1"/>
            </p:cNvSpPr>
            <p:nvPr/>
          </p:nvSpPr>
          <p:spPr bwMode="auto">
            <a:xfrm>
              <a:off x="2864" y="1945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51" name="Line 65"/>
            <p:cNvSpPr>
              <a:spLocks noChangeAspect="1" noChangeShapeType="1"/>
            </p:cNvSpPr>
            <p:nvPr/>
          </p:nvSpPr>
          <p:spPr bwMode="auto">
            <a:xfrm>
              <a:off x="2864" y="1964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52" name="Line 66"/>
            <p:cNvSpPr>
              <a:spLocks noChangeAspect="1" noChangeShapeType="1"/>
            </p:cNvSpPr>
            <p:nvPr/>
          </p:nvSpPr>
          <p:spPr bwMode="auto">
            <a:xfrm>
              <a:off x="2843" y="1792"/>
              <a:ext cx="77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53" name="Line 67"/>
            <p:cNvSpPr>
              <a:spLocks noChangeAspect="1" noChangeShapeType="1"/>
            </p:cNvSpPr>
            <p:nvPr/>
          </p:nvSpPr>
          <p:spPr bwMode="auto">
            <a:xfrm>
              <a:off x="2862" y="1811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54" name="Line 68"/>
            <p:cNvSpPr>
              <a:spLocks noChangeAspect="1" noChangeShapeType="1"/>
            </p:cNvSpPr>
            <p:nvPr/>
          </p:nvSpPr>
          <p:spPr bwMode="auto">
            <a:xfrm>
              <a:off x="2862" y="1831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55" name="Line 69"/>
            <p:cNvSpPr>
              <a:spLocks noChangeAspect="1" noChangeShapeType="1"/>
            </p:cNvSpPr>
            <p:nvPr/>
          </p:nvSpPr>
          <p:spPr bwMode="auto">
            <a:xfrm>
              <a:off x="2862" y="1850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56" name="Line 70"/>
            <p:cNvSpPr>
              <a:spLocks noChangeAspect="1" noChangeShapeType="1"/>
            </p:cNvSpPr>
            <p:nvPr/>
          </p:nvSpPr>
          <p:spPr bwMode="auto">
            <a:xfrm>
              <a:off x="2862" y="1869"/>
              <a:ext cx="5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9757" name="Freeform 174"/>
            <p:cNvSpPr>
              <a:spLocks noChangeAspect="1"/>
            </p:cNvSpPr>
            <p:nvPr/>
          </p:nvSpPr>
          <p:spPr bwMode="auto">
            <a:xfrm>
              <a:off x="2731" y="1075"/>
              <a:ext cx="205" cy="1449"/>
            </a:xfrm>
            <a:custGeom>
              <a:avLst/>
              <a:gdLst>
                <a:gd name="T0" fmla="*/ 2147483647 w 128"/>
                <a:gd name="T1" fmla="*/ 2147483647 h 903"/>
                <a:gd name="T2" fmla="*/ 2147483647 w 128"/>
                <a:gd name="T3" fmla="*/ 0 h 903"/>
                <a:gd name="T4" fmla="*/ 0 w 128"/>
                <a:gd name="T5" fmla="*/ 2147483647 h 903"/>
                <a:gd name="T6" fmla="*/ 2147483647 w 128"/>
                <a:gd name="T7" fmla="*/ 2147483647 h 903"/>
                <a:gd name="T8" fmla="*/ 2147483647 w 128"/>
                <a:gd name="T9" fmla="*/ 2147483647 h 903"/>
                <a:gd name="T10" fmla="*/ 2147483647 w 128"/>
                <a:gd name="T11" fmla="*/ 2147483647 h 903"/>
                <a:gd name="T12" fmla="*/ 2147483647 w 128"/>
                <a:gd name="T13" fmla="*/ 2147483647 h 903"/>
                <a:gd name="T14" fmla="*/ 2147483647 w 128"/>
                <a:gd name="T15" fmla="*/ 2147483647 h 903"/>
                <a:gd name="T16" fmla="*/ 2147483647 w 128"/>
                <a:gd name="T17" fmla="*/ 2147483647 h 9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8"/>
                <a:gd name="T28" fmla="*/ 0 h 903"/>
                <a:gd name="T29" fmla="*/ 128 w 128"/>
                <a:gd name="T30" fmla="*/ 903 h 90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8" h="903">
                  <a:moveTo>
                    <a:pt x="128" y="30"/>
                  </a:moveTo>
                  <a:cubicBezTo>
                    <a:pt x="128" y="13"/>
                    <a:pt x="100" y="0"/>
                    <a:pt x="64" y="0"/>
                  </a:cubicBezTo>
                  <a:cubicBezTo>
                    <a:pt x="29" y="0"/>
                    <a:pt x="0" y="13"/>
                    <a:pt x="0" y="30"/>
                  </a:cubicBezTo>
                  <a:cubicBezTo>
                    <a:pt x="0" y="45"/>
                    <a:pt x="22" y="57"/>
                    <a:pt x="52" y="59"/>
                  </a:cubicBezTo>
                  <a:cubicBezTo>
                    <a:pt x="52" y="903"/>
                    <a:pt x="52" y="903"/>
                    <a:pt x="52" y="903"/>
                  </a:cubicBezTo>
                  <a:cubicBezTo>
                    <a:pt x="52" y="903"/>
                    <a:pt x="57" y="903"/>
                    <a:pt x="64" y="903"/>
                  </a:cubicBezTo>
                  <a:cubicBezTo>
                    <a:pt x="71" y="903"/>
                    <a:pt x="77" y="903"/>
                    <a:pt x="77" y="903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106" y="57"/>
                    <a:pt x="128" y="45"/>
                    <a:pt x="128" y="30"/>
                  </a:cubicBezTo>
                </a:path>
              </a:pathLst>
            </a:custGeom>
            <a:solidFill>
              <a:srgbClr val="FFF5EE"/>
            </a:solidFill>
            <a:ln w="6350" cap="rnd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758" name="Oval 175"/>
            <p:cNvSpPr>
              <a:spLocks noChangeAspect="1" noChangeArrowheads="1"/>
            </p:cNvSpPr>
            <p:nvPr/>
          </p:nvSpPr>
          <p:spPr bwMode="auto">
            <a:xfrm>
              <a:off x="2830" y="1516"/>
              <a:ext cx="90" cy="40"/>
            </a:xfrm>
            <a:prstGeom prst="ellipse">
              <a:avLst/>
            </a:prstGeom>
            <a:noFill/>
            <a:ln w="6350" cap="rnd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b-NO" altLang="nb-NO"/>
            </a:p>
          </p:txBody>
        </p:sp>
      </p:grpSp>
      <p:grpSp>
        <p:nvGrpSpPr>
          <p:cNvPr id="19477" name="Group 6"/>
          <p:cNvGrpSpPr>
            <a:grpSpLocks/>
          </p:cNvGrpSpPr>
          <p:nvPr/>
        </p:nvGrpSpPr>
        <p:grpSpPr bwMode="auto">
          <a:xfrm>
            <a:off x="2420938" y="1290638"/>
            <a:ext cx="833437" cy="495300"/>
            <a:chOff x="1575367" y="524131"/>
            <a:chExt cx="888183" cy="574150"/>
          </a:xfrm>
        </p:grpSpPr>
        <p:grpSp>
          <p:nvGrpSpPr>
            <p:cNvPr id="19523" name="Group 2917"/>
            <p:cNvGrpSpPr>
              <a:grpSpLocks noChangeAspect="1"/>
            </p:cNvGrpSpPr>
            <p:nvPr/>
          </p:nvGrpSpPr>
          <p:grpSpPr bwMode="auto">
            <a:xfrm>
              <a:off x="1575367" y="524131"/>
              <a:ext cx="583383" cy="269350"/>
              <a:chOff x="1812" y="1667"/>
              <a:chExt cx="2137" cy="985"/>
            </a:xfrm>
          </p:grpSpPr>
          <p:grpSp>
            <p:nvGrpSpPr>
              <p:cNvPr id="19642" name="Group 2918"/>
              <p:cNvGrpSpPr>
                <a:grpSpLocks noChangeAspect="1"/>
              </p:cNvGrpSpPr>
              <p:nvPr/>
            </p:nvGrpSpPr>
            <p:grpSpPr bwMode="auto">
              <a:xfrm>
                <a:off x="1812" y="1667"/>
                <a:ext cx="985" cy="985"/>
                <a:chOff x="4080" y="3552"/>
                <a:chExt cx="374" cy="374"/>
              </a:xfrm>
            </p:grpSpPr>
            <p:sp>
              <p:nvSpPr>
                <p:cNvPr id="17624" name="Freeform 2948"/>
                <p:cNvSpPr>
                  <a:spLocks noChangeAspect="1"/>
                </p:cNvSpPr>
                <p:nvPr/>
              </p:nvSpPr>
              <p:spPr bwMode="auto">
                <a:xfrm>
                  <a:off x="4080" y="3552"/>
                  <a:ext cx="374" cy="373"/>
                </a:xfrm>
                <a:custGeom>
                  <a:avLst/>
                  <a:gdLst>
                    <a:gd name="T0" fmla="*/ 416 w 187"/>
                    <a:gd name="T1" fmla="*/ 3648 h 187"/>
                    <a:gd name="T2" fmla="*/ 1760 w 187"/>
                    <a:gd name="T3" fmla="*/ 5248 h 187"/>
                    <a:gd name="T4" fmla="*/ 5344 w 187"/>
                    <a:gd name="T5" fmla="*/ 3936 h 187"/>
                    <a:gd name="T6" fmla="*/ 3808 w 187"/>
                    <a:gd name="T7" fmla="*/ 320 h 187"/>
                    <a:gd name="T8" fmla="*/ 1184 w 187"/>
                    <a:gd name="T9" fmla="*/ 768 h 187"/>
                    <a:gd name="T10" fmla="*/ 416 w 187"/>
                    <a:gd name="T11" fmla="*/ 3648 h 1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87" h="187">
                      <a:moveTo>
                        <a:pt x="13" y="114"/>
                      </a:moveTo>
                      <a:cubicBezTo>
                        <a:pt x="20" y="139"/>
                        <a:pt x="38" y="156"/>
                        <a:pt x="55" y="164"/>
                      </a:cubicBezTo>
                      <a:cubicBezTo>
                        <a:pt x="78" y="175"/>
                        <a:pt x="146" y="187"/>
                        <a:pt x="167" y="123"/>
                      </a:cubicBezTo>
                      <a:cubicBezTo>
                        <a:pt x="187" y="56"/>
                        <a:pt x="143" y="18"/>
                        <a:pt x="119" y="10"/>
                      </a:cubicBezTo>
                      <a:cubicBezTo>
                        <a:pt x="89" y="0"/>
                        <a:pt x="58" y="4"/>
                        <a:pt x="37" y="24"/>
                      </a:cubicBezTo>
                      <a:cubicBezTo>
                        <a:pt x="17" y="42"/>
                        <a:pt x="0" y="68"/>
                        <a:pt x="13" y="114"/>
                      </a:cubicBezTo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b-NO">
                    <a:latin typeface="+mn-lt"/>
                  </a:endParaRPr>
                </a:p>
              </p:txBody>
            </p:sp>
            <p:sp>
              <p:nvSpPr>
                <p:cNvPr id="17625" name="Freeform 2949"/>
                <p:cNvSpPr>
                  <a:spLocks noChangeAspect="1"/>
                </p:cNvSpPr>
                <p:nvPr/>
              </p:nvSpPr>
              <p:spPr bwMode="auto">
                <a:xfrm>
                  <a:off x="4080" y="3682"/>
                  <a:ext cx="365" cy="212"/>
                </a:xfrm>
                <a:custGeom>
                  <a:avLst/>
                  <a:gdLst>
                    <a:gd name="T0" fmla="*/ 187 w 364"/>
                    <a:gd name="T1" fmla="*/ 210 h 214"/>
                    <a:gd name="T2" fmla="*/ 324 w 364"/>
                    <a:gd name="T3" fmla="*/ 47 h 214"/>
                    <a:gd name="T4" fmla="*/ 177 w 364"/>
                    <a:gd name="T5" fmla="*/ 78 h 214"/>
                    <a:gd name="T6" fmla="*/ 46 w 364"/>
                    <a:gd name="T7" fmla="*/ 48 h 214"/>
                    <a:gd name="T8" fmla="*/ 187 w 364"/>
                    <a:gd name="T9" fmla="*/ 210 h 2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4" h="214">
                      <a:moveTo>
                        <a:pt x="187" y="210"/>
                      </a:moveTo>
                      <a:cubicBezTo>
                        <a:pt x="307" y="206"/>
                        <a:pt x="364" y="91"/>
                        <a:pt x="324" y="47"/>
                      </a:cubicBezTo>
                      <a:cubicBezTo>
                        <a:pt x="283" y="3"/>
                        <a:pt x="256" y="70"/>
                        <a:pt x="177" y="78"/>
                      </a:cubicBezTo>
                      <a:cubicBezTo>
                        <a:pt x="99" y="86"/>
                        <a:pt x="92" y="0"/>
                        <a:pt x="46" y="48"/>
                      </a:cubicBezTo>
                      <a:cubicBezTo>
                        <a:pt x="0" y="96"/>
                        <a:pt x="67" y="214"/>
                        <a:pt x="187" y="210"/>
                      </a:cubicBezTo>
                      <a:close/>
                    </a:path>
                  </a:pathLst>
                </a:custGeom>
                <a:solidFill>
                  <a:srgbClr val="A347FF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b-NO">
                    <a:latin typeface="+mn-lt"/>
                  </a:endParaRPr>
                </a:p>
              </p:txBody>
            </p:sp>
            <p:sp>
              <p:nvSpPr>
                <p:cNvPr id="17626" name="Freeform 2950"/>
                <p:cNvSpPr>
                  <a:spLocks noChangeAspect="1"/>
                </p:cNvSpPr>
                <p:nvPr/>
              </p:nvSpPr>
              <p:spPr bwMode="auto">
                <a:xfrm>
                  <a:off x="4094" y="3562"/>
                  <a:ext cx="148" cy="141"/>
                </a:xfrm>
                <a:custGeom>
                  <a:avLst/>
                  <a:gdLst>
                    <a:gd name="T0" fmla="*/ 147 w 147"/>
                    <a:gd name="T1" fmla="*/ 12 h 141"/>
                    <a:gd name="T2" fmla="*/ 19 w 147"/>
                    <a:gd name="T3" fmla="*/ 141 h 141"/>
                    <a:gd name="T4" fmla="*/ 147 w 147"/>
                    <a:gd name="T5" fmla="*/ 12 h 14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7" h="141">
                      <a:moveTo>
                        <a:pt x="147" y="12"/>
                      </a:moveTo>
                      <a:cubicBezTo>
                        <a:pt x="103" y="0"/>
                        <a:pt x="0" y="63"/>
                        <a:pt x="19" y="141"/>
                      </a:cubicBezTo>
                      <a:cubicBezTo>
                        <a:pt x="21" y="64"/>
                        <a:pt x="97" y="19"/>
                        <a:pt x="147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b-NO">
                    <a:latin typeface="+mn-lt"/>
                  </a:endParaRPr>
                </a:p>
              </p:txBody>
            </p:sp>
            <p:sp>
              <p:nvSpPr>
                <p:cNvPr id="17627" name="Oval 2951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792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28" name="Oval 2952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" y="3792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29" name="Oval 2953"/>
                <p:cNvSpPr>
                  <a:spLocks noChangeAspect="1" noChangeArrowheads="1"/>
                </p:cNvSpPr>
                <p:nvPr/>
              </p:nvSpPr>
              <p:spPr bwMode="auto">
                <a:xfrm>
                  <a:off x="4273" y="3792"/>
                  <a:ext cx="21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30" name="Oval 2954"/>
                <p:cNvSpPr>
                  <a:spLocks noChangeAspect="1" noChangeArrowheads="1"/>
                </p:cNvSpPr>
                <p:nvPr/>
              </p:nvSpPr>
              <p:spPr bwMode="auto">
                <a:xfrm>
                  <a:off x="4200" y="3721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31" name="Oval 2955"/>
                <p:cNvSpPr>
                  <a:spLocks noChangeAspect="1" noChangeArrowheads="1"/>
                </p:cNvSpPr>
                <p:nvPr/>
              </p:nvSpPr>
              <p:spPr bwMode="auto">
                <a:xfrm>
                  <a:off x="4153" y="3769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32" name="Oval 2956"/>
                <p:cNvSpPr>
                  <a:spLocks noChangeAspect="1" noChangeArrowheads="1"/>
                </p:cNvSpPr>
                <p:nvPr/>
              </p:nvSpPr>
              <p:spPr bwMode="auto">
                <a:xfrm>
                  <a:off x="4106" y="3721"/>
                  <a:ext cx="21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33" name="Oval 2957"/>
                <p:cNvSpPr>
                  <a:spLocks noChangeAspect="1" noChangeArrowheads="1"/>
                </p:cNvSpPr>
                <p:nvPr/>
              </p:nvSpPr>
              <p:spPr bwMode="auto">
                <a:xfrm>
                  <a:off x="4153" y="3721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34" name="Oval 2958"/>
                <p:cNvSpPr>
                  <a:spLocks noChangeAspect="1" noChangeArrowheads="1"/>
                </p:cNvSpPr>
                <p:nvPr/>
              </p:nvSpPr>
              <p:spPr bwMode="auto">
                <a:xfrm>
                  <a:off x="4367" y="3744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35" name="Oval 2959"/>
                <p:cNvSpPr>
                  <a:spLocks noChangeAspect="1" noChangeArrowheads="1"/>
                </p:cNvSpPr>
                <p:nvPr/>
              </p:nvSpPr>
              <p:spPr bwMode="auto">
                <a:xfrm>
                  <a:off x="4273" y="3744"/>
                  <a:ext cx="21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36" name="Oval 296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" y="3695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37" name="Oval 2961"/>
                <p:cNvSpPr>
                  <a:spLocks noChangeAspect="1" noChangeArrowheads="1"/>
                </p:cNvSpPr>
                <p:nvPr/>
              </p:nvSpPr>
              <p:spPr bwMode="auto">
                <a:xfrm>
                  <a:off x="4273" y="3695"/>
                  <a:ext cx="21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38" name="Oval 2962"/>
                <p:cNvSpPr>
                  <a:spLocks noChangeAspect="1" noChangeArrowheads="1"/>
                </p:cNvSpPr>
                <p:nvPr/>
              </p:nvSpPr>
              <p:spPr bwMode="auto">
                <a:xfrm>
                  <a:off x="4296" y="3601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39" name="Oval 2963"/>
                <p:cNvSpPr>
                  <a:spLocks noChangeAspect="1" noChangeArrowheads="1"/>
                </p:cNvSpPr>
                <p:nvPr/>
              </p:nvSpPr>
              <p:spPr bwMode="auto">
                <a:xfrm>
                  <a:off x="4249" y="3647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40" name="Oval 2964"/>
                <p:cNvSpPr>
                  <a:spLocks noChangeAspect="1" noChangeArrowheads="1"/>
                </p:cNvSpPr>
                <p:nvPr/>
              </p:nvSpPr>
              <p:spPr bwMode="auto">
                <a:xfrm>
                  <a:off x="4200" y="3601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41" name="Oval 2965"/>
                <p:cNvSpPr>
                  <a:spLocks noChangeAspect="1" noChangeArrowheads="1"/>
                </p:cNvSpPr>
                <p:nvPr/>
              </p:nvSpPr>
              <p:spPr bwMode="auto">
                <a:xfrm>
                  <a:off x="4249" y="3601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42" name="Oval 2966"/>
                <p:cNvSpPr>
                  <a:spLocks noChangeAspect="1" noChangeArrowheads="1"/>
                </p:cNvSpPr>
                <p:nvPr/>
              </p:nvSpPr>
              <p:spPr bwMode="auto">
                <a:xfrm>
                  <a:off x="4348" y="3675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43" name="Oval 2967"/>
                <p:cNvSpPr>
                  <a:spLocks noChangeAspect="1" noChangeArrowheads="1"/>
                </p:cNvSpPr>
                <p:nvPr/>
              </p:nvSpPr>
              <p:spPr bwMode="auto">
                <a:xfrm>
                  <a:off x="4301" y="3723"/>
                  <a:ext cx="21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44" name="Oval 2968"/>
                <p:cNvSpPr>
                  <a:spLocks noChangeAspect="1" noChangeArrowheads="1"/>
                </p:cNvSpPr>
                <p:nvPr/>
              </p:nvSpPr>
              <p:spPr bwMode="auto">
                <a:xfrm>
                  <a:off x="4224" y="3647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45" name="Oval 2969"/>
                <p:cNvSpPr>
                  <a:spLocks noChangeAspect="1" noChangeArrowheads="1"/>
                </p:cNvSpPr>
                <p:nvPr/>
              </p:nvSpPr>
              <p:spPr bwMode="auto">
                <a:xfrm>
                  <a:off x="4301" y="3675"/>
                  <a:ext cx="21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46" name="Oval 2970"/>
                <p:cNvSpPr>
                  <a:spLocks noChangeAspect="1" noChangeArrowheads="1"/>
                </p:cNvSpPr>
                <p:nvPr/>
              </p:nvSpPr>
              <p:spPr bwMode="auto">
                <a:xfrm>
                  <a:off x="4151" y="3800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47" name="Oval 2971"/>
                <p:cNvSpPr>
                  <a:spLocks noChangeAspect="1" noChangeArrowheads="1"/>
                </p:cNvSpPr>
                <p:nvPr/>
              </p:nvSpPr>
              <p:spPr bwMode="auto">
                <a:xfrm>
                  <a:off x="4249" y="3828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48" name="Oval 2972"/>
                <p:cNvSpPr>
                  <a:spLocks noChangeAspect="1" noChangeArrowheads="1"/>
                </p:cNvSpPr>
                <p:nvPr/>
              </p:nvSpPr>
              <p:spPr bwMode="auto">
                <a:xfrm>
                  <a:off x="4273" y="3838"/>
                  <a:ext cx="21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49" name="Oval 2973"/>
                <p:cNvSpPr>
                  <a:spLocks noChangeAspect="1" noChangeArrowheads="1"/>
                </p:cNvSpPr>
                <p:nvPr/>
              </p:nvSpPr>
              <p:spPr bwMode="auto">
                <a:xfrm>
                  <a:off x="4202" y="3828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50" name="Oval 2974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836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51" name="Oval 2975"/>
                <p:cNvSpPr>
                  <a:spLocks noChangeAspect="1" noChangeArrowheads="1"/>
                </p:cNvSpPr>
                <p:nvPr/>
              </p:nvSpPr>
              <p:spPr bwMode="auto">
                <a:xfrm>
                  <a:off x="4158" y="3647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</p:grpSp>
          <p:grpSp>
            <p:nvGrpSpPr>
              <p:cNvPr id="19643" name="Group 2919"/>
              <p:cNvGrpSpPr>
                <a:grpSpLocks noChangeAspect="1"/>
              </p:cNvGrpSpPr>
              <p:nvPr/>
            </p:nvGrpSpPr>
            <p:grpSpPr bwMode="auto">
              <a:xfrm>
                <a:off x="2964" y="1667"/>
                <a:ext cx="985" cy="985"/>
                <a:chOff x="4440" y="3562"/>
                <a:chExt cx="374" cy="374"/>
              </a:xfrm>
            </p:grpSpPr>
            <p:sp>
              <p:nvSpPr>
                <p:cNvPr id="17596" name="Freeform 2920"/>
                <p:cNvSpPr>
                  <a:spLocks noChangeAspect="1"/>
                </p:cNvSpPr>
                <p:nvPr/>
              </p:nvSpPr>
              <p:spPr bwMode="auto">
                <a:xfrm>
                  <a:off x="4440" y="3562"/>
                  <a:ext cx="374" cy="373"/>
                </a:xfrm>
                <a:custGeom>
                  <a:avLst/>
                  <a:gdLst>
                    <a:gd name="T0" fmla="*/ 416 w 187"/>
                    <a:gd name="T1" fmla="*/ 3648 h 187"/>
                    <a:gd name="T2" fmla="*/ 1760 w 187"/>
                    <a:gd name="T3" fmla="*/ 5248 h 187"/>
                    <a:gd name="T4" fmla="*/ 5344 w 187"/>
                    <a:gd name="T5" fmla="*/ 3936 h 187"/>
                    <a:gd name="T6" fmla="*/ 3808 w 187"/>
                    <a:gd name="T7" fmla="*/ 320 h 187"/>
                    <a:gd name="T8" fmla="*/ 1184 w 187"/>
                    <a:gd name="T9" fmla="*/ 768 h 187"/>
                    <a:gd name="T10" fmla="*/ 416 w 187"/>
                    <a:gd name="T11" fmla="*/ 3648 h 1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87" h="187">
                      <a:moveTo>
                        <a:pt x="13" y="114"/>
                      </a:moveTo>
                      <a:cubicBezTo>
                        <a:pt x="20" y="139"/>
                        <a:pt x="38" y="156"/>
                        <a:pt x="55" y="164"/>
                      </a:cubicBezTo>
                      <a:cubicBezTo>
                        <a:pt x="78" y="175"/>
                        <a:pt x="146" y="187"/>
                        <a:pt x="167" y="123"/>
                      </a:cubicBezTo>
                      <a:cubicBezTo>
                        <a:pt x="187" y="56"/>
                        <a:pt x="143" y="18"/>
                        <a:pt x="119" y="10"/>
                      </a:cubicBezTo>
                      <a:cubicBezTo>
                        <a:pt x="89" y="0"/>
                        <a:pt x="58" y="4"/>
                        <a:pt x="37" y="24"/>
                      </a:cubicBezTo>
                      <a:cubicBezTo>
                        <a:pt x="17" y="42"/>
                        <a:pt x="0" y="68"/>
                        <a:pt x="13" y="114"/>
                      </a:cubicBezTo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b-NO">
                    <a:latin typeface="+mn-lt"/>
                  </a:endParaRPr>
                </a:p>
              </p:txBody>
            </p:sp>
            <p:sp>
              <p:nvSpPr>
                <p:cNvPr id="17597" name="Freeform 2921"/>
                <p:cNvSpPr>
                  <a:spLocks noChangeAspect="1"/>
                </p:cNvSpPr>
                <p:nvPr/>
              </p:nvSpPr>
              <p:spPr bwMode="auto">
                <a:xfrm>
                  <a:off x="4440" y="3690"/>
                  <a:ext cx="365" cy="215"/>
                </a:xfrm>
                <a:custGeom>
                  <a:avLst/>
                  <a:gdLst>
                    <a:gd name="T0" fmla="*/ 187 w 364"/>
                    <a:gd name="T1" fmla="*/ 213 h 217"/>
                    <a:gd name="T2" fmla="*/ 324 w 364"/>
                    <a:gd name="T3" fmla="*/ 50 h 217"/>
                    <a:gd name="T4" fmla="*/ 181 w 364"/>
                    <a:gd name="T5" fmla="*/ 119 h 217"/>
                    <a:gd name="T6" fmla="*/ 46 w 364"/>
                    <a:gd name="T7" fmla="*/ 51 h 217"/>
                    <a:gd name="T8" fmla="*/ 187 w 364"/>
                    <a:gd name="T9" fmla="*/ 213 h 2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4" h="217">
                      <a:moveTo>
                        <a:pt x="187" y="213"/>
                      </a:moveTo>
                      <a:cubicBezTo>
                        <a:pt x="307" y="209"/>
                        <a:pt x="364" y="94"/>
                        <a:pt x="324" y="50"/>
                      </a:cubicBezTo>
                      <a:cubicBezTo>
                        <a:pt x="283" y="6"/>
                        <a:pt x="178" y="11"/>
                        <a:pt x="181" y="119"/>
                      </a:cubicBezTo>
                      <a:cubicBezTo>
                        <a:pt x="178" y="0"/>
                        <a:pt x="92" y="3"/>
                        <a:pt x="46" y="51"/>
                      </a:cubicBezTo>
                      <a:cubicBezTo>
                        <a:pt x="0" y="99"/>
                        <a:pt x="67" y="217"/>
                        <a:pt x="187" y="213"/>
                      </a:cubicBezTo>
                      <a:close/>
                    </a:path>
                  </a:pathLst>
                </a:custGeom>
                <a:solidFill>
                  <a:srgbClr val="A347FF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b-NO">
                    <a:latin typeface="+mn-lt"/>
                  </a:endParaRPr>
                </a:p>
              </p:txBody>
            </p:sp>
            <p:sp>
              <p:nvSpPr>
                <p:cNvPr id="17598" name="Freeform 2922"/>
                <p:cNvSpPr>
                  <a:spLocks noChangeAspect="1"/>
                </p:cNvSpPr>
                <p:nvPr/>
              </p:nvSpPr>
              <p:spPr bwMode="auto">
                <a:xfrm>
                  <a:off x="4454" y="3572"/>
                  <a:ext cx="148" cy="141"/>
                </a:xfrm>
                <a:custGeom>
                  <a:avLst/>
                  <a:gdLst>
                    <a:gd name="T0" fmla="*/ 147 w 147"/>
                    <a:gd name="T1" fmla="*/ 12 h 141"/>
                    <a:gd name="T2" fmla="*/ 19 w 147"/>
                    <a:gd name="T3" fmla="*/ 141 h 141"/>
                    <a:gd name="T4" fmla="*/ 147 w 147"/>
                    <a:gd name="T5" fmla="*/ 12 h 14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7" h="141">
                      <a:moveTo>
                        <a:pt x="147" y="12"/>
                      </a:moveTo>
                      <a:cubicBezTo>
                        <a:pt x="103" y="0"/>
                        <a:pt x="0" y="63"/>
                        <a:pt x="19" y="141"/>
                      </a:cubicBezTo>
                      <a:cubicBezTo>
                        <a:pt x="21" y="64"/>
                        <a:pt x="97" y="19"/>
                        <a:pt x="147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b-NO">
                    <a:latin typeface="+mn-lt"/>
                  </a:endParaRPr>
                </a:p>
              </p:txBody>
            </p:sp>
            <p:sp>
              <p:nvSpPr>
                <p:cNvPr id="17599" name="Oval 2923"/>
                <p:cNvSpPr>
                  <a:spLocks noChangeAspect="1" noChangeArrowheads="1"/>
                </p:cNvSpPr>
                <p:nvPr/>
              </p:nvSpPr>
              <p:spPr bwMode="auto">
                <a:xfrm>
                  <a:off x="4687" y="3802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00" name="Oval 2924"/>
                <p:cNvSpPr>
                  <a:spLocks noChangeAspect="1" noChangeArrowheads="1"/>
                </p:cNvSpPr>
                <p:nvPr/>
              </p:nvSpPr>
              <p:spPr bwMode="auto">
                <a:xfrm>
                  <a:off x="4591" y="3802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01" name="Oval 2925"/>
                <p:cNvSpPr>
                  <a:spLocks noChangeAspect="1" noChangeArrowheads="1"/>
                </p:cNvSpPr>
                <p:nvPr/>
              </p:nvSpPr>
              <p:spPr bwMode="auto">
                <a:xfrm>
                  <a:off x="4640" y="3802"/>
                  <a:ext cx="21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02" name="Oval 2926"/>
                <p:cNvSpPr>
                  <a:spLocks noChangeAspect="1" noChangeArrowheads="1"/>
                </p:cNvSpPr>
                <p:nvPr/>
              </p:nvSpPr>
              <p:spPr bwMode="auto">
                <a:xfrm>
                  <a:off x="4567" y="3733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03" name="Oval 2927"/>
                <p:cNvSpPr>
                  <a:spLocks noChangeAspect="1" noChangeArrowheads="1"/>
                </p:cNvSpPr>
                <p:nvPr/>
              </p:nvSpPr>
              <p:spPr bwMode="auto">
                <a:xfrm>
                  <a:off x="4520" y="3779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04" name="Oval 2928"/>
                <p:cNvSpPr>
                  <a:spLocks noChangeAspect="1" noChangeArrowheads="1"/>
                </p:cNvSpPr>
                <p:nvPr/>
              </p:nvSpPr>
              <p:spPr bwMode="auto">
                <a:xfrm>
                  <a:off x="4473" y="3733"/>
                  <a:ext cx="21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05" name="Oval 2929"/>
                <p:cNvSpPr>
                  <a:spLocks noChangeAspect="1" noChangeArrowheads="1"/>
                </p:cNvSpPr>
                <p:nvPr/>
              </p:nvSpPr>
              <p:spPr bwMode="auto">
                <a:xfrm>
                  <a:off x="4520" y="3733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06" name="Oval 2930"/>
                <p:cNvSpPr>
                  <a:spLocks noChangeAspect="1" noChangeArrowheads="1"/>
                </p:cNvSpPr>
                <p:nvPr/>
              </p:nvSpPr>
              <p:spPr bwMode="auto">
                <a:xfrm>
                  <a:off x="4734" y="3756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07" name="Oval 2931"/>
                <p:cNvSpPr>
                  <a:spLocks noChangeAspect="1" noChangeArrowheads="1"/>
                </p:cNvSpPr>
                <p:nvPr/>
              </p:nvSpPr>
              <p:spPr bwMode="auto">
                <a:xfrm>
                  <a:off x="4640" y="3756"/>
                  <a:ext cx="21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08" name="Oval 2932"/>
                <p:cNvSpPr>
                  <a:spLocks noChangeAspect="1" noChangeArrowheads="1"/>
                </p:cNvSpPr>
                <p:nvPr/>
              </p:nvSpPr>
              <p:spPr bwMode="auto">
                <a:xfrm>
                  <a:off x="4591" y="3708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09" name="Oval 2933"/>
                <p:cNvSpPr>
                  <a:spLocks noChangeAspect="1" noChangeArrowheads="1"/>
                </p:cNvSpPr>
                <p:nvPr/>
              </p:nvSpPr>
              <p:spPr bwMode="auto">
                <a:xfrm>
                  <a:off x="4640" y="3708"/>
                  <a:ext cx="21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10" name="Oval 2934"/>
                <p:cNvSpPr>
                  <a:spLocks noChangeAspect="1" noChangeArrowheads="1"/>
                </p:cNvSpPr>
                <p:nvPr/>
              </p:nvSpPr>
              <p:spPr bwMode="auto">
                <a:xfrm>
                  <a:off x="4664" y="3613"/>
                  <a:ext cx="24" cy="2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11" name="Oval 2935"/>
                <p:cNvSpPr>
                  <a:spLocks noChangeAspect="1" noChangeArrowheads="1"/>
                </p:cNvSpPr>
                <p:nvPr/>
              </p:nvSpPr>
              <p:spPr bwMode="auto">
                <a:xfrm>
                  <a:off x="4617" y="3659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12" name="Oval 2936"/>
                <p:cNvSpPr>
                  <a:spLocks noChangeAspect="1" noChangeArrowheads="1"/>
                </p:cNvSpPr>
                <p:nvPr/>
              </p:nvSpPr>
              <p:spPr bwMode="auto">
                <a:xfrm>
                  <a:off x="4567" y="3613"/>
                  <a:ext cx="24" cy="2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13" name="Oval 2937"/>
                <p:cNvSpPr>
                  <a:spLocks noChangeAspect="1" noChangeArrowheads="1"/>
                </p:cNvSpPr>
                <p:nvPr/>
              </p:nvSpPr>
              <p:spPr bwMode="auto">
                <a:xfrm>
                  <a:off x="4617" y="3613"/>
                  <a:ext cx="24" cy="2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14" name="Oval 2938"/>
                <p:cNvSpPr>
                  <a:spLocks noChangeAspect="1" noChangeArrowheads="1"/>
                </p:cNvSpPr>
                <p:nvPr/>
              </p:nvSpPr>
              <p:spPr bwMode="auto">
                <a:xfrm>
                  <a:off x="4716" y="3687"/>
                  <a:ext cx="26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15" name="Oval 2939"/>
                <p:cNvSpPr>
                  <a:spLocks noChangeAspect="1" noChangeArrowheads="1"/>
                </p:cNvSpPr>
                <p:nvPr/>
              </p:nvSpPr>
              <p:spPr bwMode="auto">
                <a:xfrm>
                  <a:off x="4669" y="3736"/>
                  <a:ext cx="21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16" name="Oval 2940"/>
                <p:cNvSpPr>
                  <a:spLocks noChangeAspect="1" noChangeArrowheads="1"/>
                </p:cNvSpPr>
                <p:nvPr/>
              </p:nvSpPr>
              <p:spPr bwMode="auto">
                <a:xfrm>
                  <a:off x="4591" y="3659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17" name="Oval 2941"/>
                <p:cNvSpPr>
                  <a:spLocks noChangeAspect="1" noChangeArrowheads="1"/>
                </p:cNvSpPr>
                <p:nvPr/>
              </p:nvSpPr>
              <p:spPr bwMode="auto">
                <a:xfrm>
                  <a:off x="4669" y="3687"/>
                  <a:ext cx="21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18" name="Oval 2942"/>
                <p:cNvSpPr>
                  <a:spLocks noChangeAspect="1" noChangeArrowheads="1"/>
                </p:cNvSpPr>
                <p:nvPr/>
              </p:nvSpPr>
              <p:spPr bwMode="auto">
                <a:xfrm>
                  <a:off x="4518" y="3812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19" name="Oval 2943"/>
                <p:cNvSpPr>
                  <a:spLocks noChangeAspect="1" noChangeArrowheads="1"/>
                </p:cNvSpPr>
                <p:nvPr/>
              </p:nvSpPr>
              <p:spPr bwMode="auto">
                <a:xfrm>
                  <a:off x="4617" y="3841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20" name="Oval 2944"/>
                <p:cNvSpPr>
                  <a:spLocks noChangeAspect="1" noChangeArrowheads="1"/>
                </p:cNvSpPr>
                <p:nvPr/>
              </p:nvSpPr>
              <p:spPr bwMode="auto">
                <a:xfrm>
                  <a:off x="4640" y="3851"/>
                  <a:ext cx="21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21" name="Oval 2945"/>
                <p:cNvSpPr>
                  <a:spLocks noChangeAspect="1" noChangeArrowheads="1"/>
                </p:cNvSpPr>
                <p:nvPr/>
              </p:nvSpPr>
              <p:spPr bwMode="auto">
                <a:xfrm>
                  <a:off x="4570" y="3841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22" name="Oval 2946"/>
                <p:cNvSpPr>
                  <a:spLocks noChangeAspect="1" noChangeArrowheads="1"/>
                </p:cNvSpPr>
                <p:nvPr/>
              </p:nvSpPr>
              <p:spPr bwMode="auto">
                <a:xfrm>
                  <a:off x="4687" y="3848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623" name="Oval 2947"/>
                <p:cNvSpPr>
                  <a:spLocks noChangeAspect="1" noChangeArrowheads="1"/>
                </p:cNvSpPr>
                <p:nvPr/>
              </p:nvSpPr>
              <p:spPr bwMode="auto">
                <a:xfrm>
                  <a:off x="4525" y="3659"/>
                  <a:ext cx="21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</p:grpSp>
        </p:grpSp>
        <p:grpSp>
          <p:nvGrpSpPr>
            <p:cNvPr id="19524" name="Group 2917"/>
            <p:cNvGrpSpPr>
              <a:grpSpLocks noChangeAspect="1"/>
            </p:cNvGrpSpPr>
            <p:nvPr/>
          </p:nvGrpSpPr>
          <p:grpSpPr bwMode="auto">
            <a:xfrm>
              <a:off x="1727767" y="676531"/>
              <a:ext cx="583383" cy="269350"/>
              <a:chOff x="1812" y="1667"/>
              <a:chExt cx="2137" cy="985"/>
            </a:xfrm>
          </p:grpSpPr>
          <p:grpSp>
            <p:nvGrpSpPr>
              <p:cNvPr id="19584" name="Group 2918"/>
              <p:cNvGrpSpPr>
                <a:grpSpLocks noChangeAspect="1"/>
              </p:cNvGrpSpPr>
              <p:nvPr/>
            </p:nvGrpSpPr>
            <p:grpSpPr bwMode="auto">
              <a:xfrm>
                <a:off x="1812" y="1667"/>
                <a:ext cx="985" cy="985"/>
                <a:chOff x="4080" y="3552"/>
                <a:chExt cx="374" cy="374"/>
              </a:xfrm>
            </p:grpSpPr>
            <p:sp>
              <p:nvSpPr>
                <p:cNvPr id="17566" name="Freeform 2948"/>
                <p:cNvSpPr>
                  <a:spLocks noChangeAspect="1"/>
                </p:cNvSpPr>
                <p:nvPr/>
              </p:nvSpPr>
              <p:spPr bwMode="auto">
                <a:xfrm>
                  <a:off x="4080" y="3552"/>
                  <a:ext cx="374" cy="373"/>
                </a:xfrm>
                <a:custGeom>
                  <a:avLst/>
                  <a:gdLst>
                    <a:gd name="T0" fmla="*/ 416 w 187"/>
                    <a:gd name="T1" fmla="*/ 3648 h 187"/>
                    <a:gd name="T2" fmla="*/ 1760 w 187"/>
                    <a:gd name="T3" fmla="*/ 5248 h 187"/>
                    <a:gd name="T4" fmla="*/ 5344 w 187"/>
                    <a:gd name="T5" fmla="*/ 3936 h 187"/>
                    <a:gd name="T6" fmla="*/ 3808 w 187"/>
                    <a:gd name="T7" fmla="*/ 320 h 187"/>
                    <a:gd name="T8" fmla="*/ 1184 w 187"/>
                    <a:gd name="T9" fmla="*/ 768 h 187"/>
                    <a:gd name="T10" fmla="*/ 416 w 187"/>
                    <a:gd name="T11" fmla="*/ 3648 h 1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87" h="187">
                      <a:moveTo>
                        <a:pt x="13" y="114"/>
                      </a:moveTo>
                      <a:cubicBezTo>
                        <a:pt x="20" y="139"/>
                        <a:pt x="38" y="156"/>
                        <a:pt x="55" y="164"/>
                      </a:cubicBezTo>
                      <a:cubicBezTo>
                        <a:pt x="78" y="175"/>
                        <a:pt x="146" y="187"/>
                        <a:pt x="167" y="123"/>
                      </a:cubicBezTo>
                      <a:cubicBezTo>
                        <a:pt x="187" y="56"/>
                        <a:pt x="143" y="18"/>
                        <a:pt x="119" y="10"/>
                      </a:cubicBezTo>
                      <a:cubicBezTo>
                        <a:pt x="89" y="0"/>
                        <a:pt x="58" y="4"/>
                        <a:pt x="37" y="24"/>
                      </a:cubicBezTo>
                      <a:cubicBezTo>
                        <a:pt x="17" y="42"/>
                        <a:pt x="0" y="68"/>
                        <a:pt x="13" y="114"/>
                      </a:cubicBezTo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b-NO">
                    <a:latin typeface="+mn-lt"/>
                  </a:endParaRPr>
                </a:p>
              </p:txBody>
            </p:sp>
            <p:sp>
              <p:nvSpPr>
                <p:cNvPr id="17567" name="Freeform 2949"/>
                <p:cNvSpPr>
                  <a:spLocks noChangeAspect="1"/>
                </p:cNvSpPr>
                <p:nvPr/>
              </p:nvSpPr>
              <p:spPr bwMode="auto">
                <a:xfrm>
                  <a:off x="4080" y="3683"/>
                  <a:ext cx="365" cy="212"/>
                </a:xfrm>
                <a:custGeom>
                  <a:avLst/>
                  <a:gdLst>
                    <a:gd name="T0" fmla="*/ 187 w 364"/>
                    <a:gd name="T1" fmla="*/ 210 h 214"/>
                    <a:gd name="T2" fmla="*/ 324 w 364"/>
                    <a:gd name="T3" fmla="*/ 47 h 214"/>
                    <a:gd name="T4" fmla="*/ 177 w 364"/>
                    <a:gd name="T5" fmla="*/ 78 h 214"/>
                    <a:gd name="T6" fmla="*/ 46 w 364"/>
                    <a:gd name="T7" fmla="*/ 48 h 214"/>
                    <a:gd name="T8" fmla="*/ 187 w 364"/>
                    <a:gd name="T9" fmla="*/ 210 h 2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4" h="214">
                      <a:moveTo>
                        <a:pt x="187" y="210"/>
                      </a:moveTo>
                      <a:cubicBezTo>
                        <a:pt x="307" y="206"/>
                        <a:pt x="364" y="91"/>
                        <a:pt x="324" y="47"/>
                      </a:cubicBezTo>
                      <a:cubicBezTo>
                        <a:pt x="283" y="3"/>
                        <a:pt x="256" y="70"/>
                        <a:pt x="177" y="78"/>
                      </a:cubicBezTo>
                      <a:cubicBezTo>
                        <a:pt x="99" y="86"/>
                        <a:pt x="92" y="0"/>
                        <a:pt x="46" y="48"/>
                      </a:cubicBezTo>
                      <a:cubicBezTo>
                        <a:pt x="0" y="96"/>
                        <a:pt x="67" y="214"/>
                        <a:pt x="187" y="210"/>
                      </a:cubicBezTo>
                      <a:close/>
                    </a:path>
                  </a:pathLst>
                </a:custGeom>
                <a:solidFill>
                  <a:srgbClr val="A347FF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b-NO">
                    <a:latin typeface="+mn-lt"/>
                  </a:endParaRPr>
                </a:p>
              </p:txBody>
            </p:sp>
            <p:sp>
              <p:nvSpPr>
                <p:cNvPr id="17568" name="Freeform 2950"/>
                <p:cNvSpPr>
                  <a:spLocks noChangeAspect="1"/>
                </p:cNvSpPr>
                <p:nvPr/>
              </p:nvSpPr>
              <p:spPr bwMode="auto">
                <a:xfrm>
                  <a:off x="4094" y="3563"/>
                  <a:ext cx="148" cy="141"/>
                </a:xfrm>
                <a:custGeom>
                  <a:avLst/>
                  <a:gdLst>
                    <a:gd name="T0" fmla="*/ 147 w 147"/>
                    <a:gd name="T1" fmla="*/ 12 h 141"/>
                    <a:gd name="T2" fmla="*/ 19 w 147"/>
                    <a:gd name="T3" fmla="*/ 141 h 141"/>
                    <a:gd name="T4" fmla="*/ 147 w 147"/>
                    <a:gd name="T5" fmla="*/ 12 h 14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7" h="141">
                      <a:moveTo>
                        <a:pt x="147" y="12"/>
                      </a:moveTo>
                      <a:cubicBezTo>
                        <a:pt x="103" y="0"/>
                        <a:pt x="0" y="63"/>
                        <a:pt x="19" y="141"/>
                      </a:cubicBezTo>
                      <a:cubicBezTo>
                        <a:pt x="21" y="64"/>
                        <a:pt x="97" y="19"/>
                        <a:pt x="147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b-NO">
                    <a:latin typeface="+mn-lt"/>
                  </a:endParaRPr>
                </a:p>
              </p:txBody>
            </p:sp>
            <p:sp>
              <p:nvSpPr>
                <p:cNvPr id="17569" name="Oval 2951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793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70" name="Oval 2952"/>
                <p:cNvSpPr>
                  <a:spLocks noChangeAspect="1" noChangeArrowheads="1"/>
                </p:cNvSpPr>
                <p:nvPr/>
              </p:nvSpPr>
              <p:spPr bwMode="auto">
                <a:xfrm>
                  <a:off x="4223" y="3793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71" name="Oval 2953"/>
                <p:cNvSpPr>
                  <a:spLocks noChangeAspect="1" noChangeArrowheads="1"/>
                </p:cNvSpPr>
                <p:nvPr/>
              </p:nvSpPr>
              <p:spPr bwMode="auto">
                <a:xfrm>
                  <a:off x="4273" y="3793"/>
                  <a:ext cx="21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72" name="Oval 2954"/>
                <p:cNvSpPr>
                  <a:spLocks noChangeAspect="1" noChangeArrowheads="1"/>
                </p:cNvSpPr>
                <p:nvPr/>
              </p:nvSpPr>
              <p:spPr bwMode="auto">
                <a:xfrm>
                  <a:off x="4200" y="3721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73" name="Oval 2955"/>
                <p:cNvSpPr>
                  <a:spLocks noChangeAspect="1" noChangeArrowheads="1"/>
                </p:cNvSpPr>
                <p:nvPr/>
              </p:nvSpPr>
              <p:spPr bwMode="auto">
                <a:xfrm>
                  <a:off x="4153" y="3770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74" name="Oval 2956"/>
                <p:cNvSpPr>
                  <a:spLocks noChangeAspect="1" noChangeArrowheads="1"/>
                </p:cNvSpPr>
                <p:nvPr/>
              </p:nvSpPr>
              <p:spPr bwMode="auto">
                <a:xfrm>
                  <a:off x="4106" y="3721"/>
                  <a:ext cx="21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75" name="Oval 2957"/>
                <p:cNvSpPr>
                  <a:spLocks noChangeAspect="1" noChangeArrowheads="1"/>
                </p:cNvSpPr>
                <p:nvPr/>
              </p:nvSpPr>
              <p:spPr bwMode="auto">
                <a:xfrm>
                  <a:off x="4153" y="3721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76" name="Oval 2958"/>
                <p:cNvSpPr>
                  <a:spLocks noChangeAspect="1" noChangeArrowheads="1"/>
                </p:cNvSpPr>
                <p:nvPr/>
              </p:nvSpPr>
              <p:spPr bwMode="auto">
                <a:xfrm>
                  <a:off x="4367" y="3744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77" name="Oval 2959"/>
                <p:cNvSpPr>
                  <a:spLocks noChangeAspect="1" noChangeArrowheads="1"/>
                </p:cNvSpPr>
                <p:nvPr/>
              </p:nvSpPr>
              <p:spPr bwMode="auto">
                <a:xfrm>
                  <a:off x="4273" y="3744"/>
                  <a:ext cx="21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78" name="Oval 296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3" y="3696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79" name="Oval 2961"/>
                <p:cNvSpPr>
                  <a:spLocks noChangeAspect="1" noChangeArrowheads="1"/>
                </p:cNvSpPr>
                <p:nvPr/>
              </p:nvSpPr>
              <p:spPr bwMode="auto">
                <a:xfrm>
                  <a:off x="4273" y="3696"/>
                  <a:ext cx="21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80" name="Oval 2962"/>
                <p:cNvSpPr>
                  <a:spLocks noChangeAspect="1" noChangeArrowheads="1"/>
                </p:cNvSpPr>
                <p:nvPr/>
              </p:nvSpPr>
              <p:spPr bwMode="auto">
                <a:xfrm>
                  <a:off x="4296" y="3601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81" name="Oval 2963"/>
                <p:cNvSpPr>
                  <a:spLocks noChangeAspect="1" noChangeArrowheads="1"/>
                </p:cNvSpPr>
                <p:nvPr/>
              </p:nvSpPr>
              <p:spPr bwMode="auto">
                <a:xfrm>
                  <a:off x="4249" y="3647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82" name="Oval 2964"/>
                <p:cNvSpPr>
                  <a:spLocks noChangeAspect="1" noChangeArrowheads="1"/>
                </p:cNvSpPr>
                <p:nvPr/>
              </p:nvSpPr>
              <p:spPr bwMode="auto">
                <a:xfrm>
                  <a:off x="4200" y="3601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83" name="Oval 2965"/>
                <p:cNvSpPr>
                  <a:spLocks noChangeAspect="1" noChangeArrowheads="1"/>
                </p:cNvSpPr>
                <p:nvPr/>
              </p:nvSpPr>
              <p:spPr bwMode="auto">
                <a:xfrm>
                  <a:off x="4249" y="3601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84" name="Oval 2966"/>
                <p:cNvSpPr>
                  <a:spLocks noChangeAspect="1" noChangeArrowheads="1"/>
                </p:cNvSpPr>
                <p:nvPr/>
              </p:nvSpPr>
              <p:spPr bwMode="auto">
                <a:xfrm>
                  <a:off x="4348" y="3675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85" name="Oval 2967"/>
                <p:cNvSpPr>
                  <a:spLocks noChangeAspect="1" noChangeArrowheads="1"/>
                </p:cNvSpPr>
                <p:nvPr/>
              </p:nvSpPr>
              <p:spPr bwMode="auto">
                <a:xfrm>
                  <a:off x="4301" y="3724"/>
                  <a:ext cx="21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86" name="Oval 2968"/>
                <p:cNvSpPr>
                  <a:spLocks noChangeAspect="1" noChangeArrowheads="1"/>
                </p:cNvSpPr>
                <p:nvPr/>
              </p:nvSpPr>
              <p:spPr bwMode="auto">
                <a:xfrm>
                  <a:off x="4223" y="3647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87" name="Oval 2969"/>
                <p:cNvSpPr>
                  <a:spLocks noChangeAspect="1" noChangeArrowheads="1"/>
                </p:cNvSpPr>
                <p:nvPr/>
              </p:nvSpPr>
              <p:spPr bwMode="auto">
                <a:xfrm>
                  <a:off x="4301" y="3675"/>
                  <a:ext cx="21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88" name="Oval 2970"/>
                <p:cNvSpPr>
                  <a:spLocks noChangeAspect="1" noChangeArrowheads="1"/>
                </p:cNvSpPr>
                <p:nvPr/>
              </p:nvSpPr>
              <p:spPr bwMode="auto">
                <a:xfrm>
                  <a:off x="4150" y="3800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89" name="Oval 2971"/>
                <p:cNvSpPr>
                  <a:spLocks noChangeAspect="1" noChangeArrowheads="1"/>
                </p:cNvSpPr>
                <p:nvPr/>
              </p:nvSpPr>
              <p:spPr bwMode="auto">
                <a:xfrm>
                  <a:off x="4249" y="3828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90" name="Oval 2972"/>
                <p:cNvSpPr>
                  <a:spLocks noChangeAspect="1" noChangeArrowheads="1"/>
                </p:cNvSpPr>
                <p:nvPr/>
              </p:nvSpPr>
              <p:spPr bwMode="auto">
                <a:xfrm>
                  <a:off x="4273" y="3839"/>
                  <a:ext cx="21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91" name="Oval 2973"/>
                <p:cNvSpPr>
                  <a:spLocks noChangeAspect="1" noChangeArrowheads="1"/>
                </p:cNvSpPr>
                <p:nvPr/>
              </p:nvSpPr>
              <p:spPr bwMode="auto">
                <a:xfrm>
                  <a:off x="4202" y="3828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92" name="Oval 2974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836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93" name="Oval 2975"/>
                <p:cNvSpPr>
                  <a:spLocks noChangeAspect="1" noChangeArrowheads="1"/>
                </p:cNvSpPr>
                <p:nvPr/>
              </p:nvSpPr>
              <p:spPr bwMode="auto">
                <a:xfrm>
                  <a:off x="4157" y="3647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</p:grpSp>
          <p:grpSp>
            <p:nvGrpSpPr>
              <p:cNvPr id="19585" name="Group 2919"/>
              <p:cNvGrpSpPr>
                <a:grpSpLocks noChangeAspect="1"/>
              </p:cNvGrpSpPr>
              <p:nvPr/>
            </p:nvGrpSpPr>
            <p:grpSpPr bwMode="auto">
              <a:xfrm>
                <a:off x="2964" y="1667"/>
                <a:ext cx="985" cy="985"/>
                <a:chOff x="4440" y="3562"/>
                <a:chExt cx="374" cy="374"/>
              </a:xfrm>
            </p:grpSpPr>
            <p:sp>
              <p:nvSpPr>
                <p:cNvPr id="17538" name="Freeform 2920"/>
                <p:cNvSpPr>
                  <a:spLocks noChangeAspect="1"/>
                </p:cNvSpPr>
                <p:nvPr/>
              </p:nvSpPr>
              <p:spPr bwMode="auto">
                <a:xfrm>
                  <a:off x="4440" y="3562"/>
                  <a:ext cx="374" cy="373"/>
                </a:xfrm>
                <a:custGeom>
                  <a:avLst/>
                  <a:gdLst>
                    <a:gd name="T0" fmla="*/ 416 w 187"/>
                    <a:gd name="T1" fmla="*/ 3648 h 187"/>
                    <a:gd name="T2" fmla="*/ 1760 w 187"/>
                    <a:gd name="T3" fmla="*/ 5248 h 187"/>
                    <a:gd name="T4" fmla="*/ 5344 w 187"/>
                    <a:gd name="T5" fmla="*/ 3936 h 187"/>
                    <a:gd name="T6" fmla="*/ 3808 w 187"/>
                    <a:gd name="T7" fmla="*/ 320 h 187"/>
                    <a:gd name="T8" fmla="*/ 1184 w 187"/>
                    <a:gd name="T9" fmla="*/ 768 h 187"/>
                    <a:gd name="T10" fmla="*/ 416 w 187"/>
                    <a:gd name="T11" fmla="*/ 3648 h 1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87" h="187">
                      <a:moveTo>
                        <a:pt x="13" y="114"/>
                      </a:moveTo>
                      <a:cubicBezTo>
                        <a:pt x="20" y="139"/>
                        <a:pt x="38" y="156"/>
                        <a:pt x="55" y="164"/>
                      </a:cubicBezTo>
                      <a:cubicBezTo>
                        <a:pt x="78" y="175"/>
                        <a:pt x="146" y="187"/>
                        <a:pt x="167" y="123"/>
                      </a:cubicBezTo>
                      <a:cubicBezTo>
                        <a:pt x="187" y="56"/>
                        <a:pt x="143" y="18"/>
                        <a:pt x="119" y="10"/>
                      </a:cubicBezTo>
                      <a:cubicBezTo>
                        <a:pt x="89" y="0"/>
                        <a:pt x="58" y="4"/>
                        <a:pt x="37" y="24"/>
                      </a:cubicBezTo>
                      <a:cubicBezTo>
                        <a:pt x="17" y="42"/>
                        <a:pt x="0" y="68"/>
                        <a:pt x="13" y="114"/>
                      </a:cubicBezTo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b-NO">
                    <a:latin typeface="+mn-lt"/>
                  </a:endParaRPr>
                </a:p>
              </p:txBody>
            </p:sp>
            <p:sp>
              <p:nvSpPr>
                <p:cNvPr id="17539" name="Freeform 2921"/>
                <p:cNvSpPr>
                  <a:spLocks noChangeAspect="1"/>
                </p:cNvSpPr>
                <p:nvPr/>
              </p:nvSpPr>
              <p:spPr bwMode="auto">
                <a:xfrm>
                  <a:off x="4440" y="3690"/>
                  <a:ext cx="365" cy="215"/>
                </a:xfrm>
                <a:custGeom>
                  <a:avLst/>
                  <a:gdLst>
                    <a:gd name="T0" fmla="*/ 187 w 364"/>
                    <a:gd name="T1" fmla="*/ 213 h 217"/>
                    <a:gd name="T2" fmla="*/ 324 w 364"/>
                    <a:gd name="T3" fmla="*/ 50 h 217"/>
                    <a:gd name="T4" fmla="*/ 181 w 364"/>
                    <a:gd name="T5" fmla="*/ 119 h 217"/>
                    <a:gd name="T6" fmla="*/ 46 w 364"/>
                    <a:gd name="T7" fmla="*/ 51 h 217"/>
                    <a:gd name="T8" fmla="*/ 187 w 364"/>
                    <a:gd name="T9" fmla="*/ 213 h 2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4" h="217">
                      <a:moveTo>
                        <a:pt x="187" y="213"/>
                      </a:moveTo>
                      <a:cubicBezTo>
                        <a:pt x="307" y="209"/>
                        <a:pt x="364" y="94"/>
                        <a:pt x="324" y="50"/>
                      </a:cubicBezTo>
                      <a:cubicBezTo>
                        <a:pt x="283" y="6"/>
                        <a:pt x="178" y="11"/>
                        <a:pt x="181" y="119"/>
                      </a:cubicBezTo>
                      <a:cubicBezTo>
                        <a:pt x="178" y="0"/>
                        <a:pt x="92" y="3"/>
                        <a:pt x="46" y="51"/>
                      </a:cubicBezTo>
                      <a:cubicBezTo>
                        <a:pt x="0" y="99"/>
                        <a:pt x="67" y="217"/>
                        <a:pt x="187" y="213"/>
                      </a:cubicBezTo>
                      <a:close/>
                    </a:path>
                  </a:pathLst>
                </a:custGeom>
                <a:solidFill>
                  <a:srgbClr val="A347FF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b-NO">
                    <a:latin typeface="+mn-lt"/>
                  </a:endParaRPr>
                </a:p>
              </p:txBody>
            </p:sp>
            <p:sp>
              <p:nvSpPr>
                <p:cNvPr id="17540" name="Freeform 2922"/>
                <p:cNvSpPr>
                  <a:spLocks noChangeAspect="1"/>
                </p:cNvSpPr>
                <p:nvPr/>
              </p:nvSpPr>
              <p:spPr bwMode="auto">
                <a:xfrm>
                  <a:off x="4454" y="3573"/>
                  <a:ext cx="148" cy="141"/>
                </a:xfrm>
                <a:custGeom>
                  <a:avLst/>
                  <a:gdLst>
                    <a:gd name="T0" fmla="*/ 147 w 147"/>
                    <a:gd name="T1" fmla="*/ 12 h 141"/>
                    <a:gd name="T2" fmla="*/ 19 w 147"/>
                    <a:gd name="T3" fmla="*/ 141 h 141"/>
                    <a:gd name="T4" fmla="*/ 147 w 147"/>
                    <a:gd name="T5" fmla="*/ 12 h 14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7" h="141">
                      <a:moveTo>
                        <a:pt x="147" y="12"/>
                      </a:moveTo>
                      <a:cubicBezTo>
                        <a:pt x="103" y="0"/>
                        <a:pt x="0" y="63"/>
                        <a:pt x="19" y="141"/>
                      </a:cubicBezTo>
                      <a:cubicBezTo>
                        <a:pt x="21" y="64"/>
                        <a:pt x="97" y="19"/>
                        <a:pt x="147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b-NO">
                    <a:latin typeface="+mn-lt"/>
                  </a:endParaRPr>
                </a:p>
              </p:txBody>
            </p:sp>
            <p:sp>
              <p:nvSpPr>
                <p:cNvPr id="17541" name="Oval 2923"/>
                <p:cNvSpPr>
                  <a:spLocks noChangeAspect="1" noChangeArrowheads="1"/>
                </p:cNvSpPr>
                <p:nvPr/>
              </p:nvSpPr>
              <p:spPr bwMode="auto">
                <a:xfrm>
                  <a:off x="4687" y="3803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42" name="Oval 2924"/>
                <p:cNvSpPr>
                  <a:spLocks noChangeAspect="1" noChangeArrowheads="1"/>
                </p:cNvSpPr>
                <p:nvPr/>
              </p:nvSpPr>
              <p:spPr bwMode="auto">
                <a:xfrm>
                  <a:off x="4591" y="3803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43" name="Oval 2925"/>
                <p:cNvSpPr>
                  <a:spLocks noChangeAspect="1" noChangeArrowheads="1"/>
                </p:cNvSpPr>
                <p:nvPr/>
              </p:nvSpPr>
              <p:spPr bwMode="auto">
                <a:xfrm>
                  <a:off x="4640" y="3803"/>
                  <a:ext cx="21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44" name="Oval 2926"/>
                <p:cNvSpPr>
                  <a:spLocks noChangeAspect="1" noChangeArrowheads="1"/>
                </p:cNvSpPr>
                <p:nvPr/>
              </p:nvSpPr>
              <p:spPr bwMode="auto">
                <a:xfrm>
                  <a:off x="4567" y="3734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45" name="Oval 2927"/>
                <p:cNvSpPr>
                  <a:spLocks noChangeAspect="1" noChangeArrowheads="1"/>
                </p:cNvSpPr>
                <p:nvPr/>
              </p:nvSpPr>
              <p:spPr bwMode="auto">
                <a:xfrm>
                  <a:off x="4520" y="3780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46" name="Oval 2928"/>
                <p:cNvSpPr>
                  <a:spLocks noChangeAspect="1" noChangeArrowheads="1"/>
                </p:cNvSpPr>
                <p:nvPr/>
              </p:nvSpPr>
              <p:spPr bwMode="auto">
                <a:xfrm>
                  <a:off x="4473" y="3734"/>
                  <a:ext cx="21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47" name="Oval 2929"/>
                <p:cNvSpPr>
                  <a:spLocks noChangeAspect="1" noChangeArrowheads="1"/>
                </p:cNvSpPr>
                <p:nvPr/>
              </p:nvSpPr>
              <p:spPr bwMode="auto">
                <a:xfrm>
                  <a:off x="4520" y="3734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48" name="Oval 2930"/>
                <p:cNvSpPr>
                  <a:spLocks noChangeAspect="1" noChangeArrowheads="1"/>
                </p:cNvSpPr>
                <p:nvPr/>
              </p:nvSpPr>
              <p:spPr bwMode="auto">
                <a:xfrm>
                  <a:off x="4734" y="3757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49" name="Oval 2931"/>
                <p:cNvSpPr>
                  <a:spLocks noChangeAspect="1" noChangeArrowheads="1"/>
                </p:cNvSpPr>
                <p:nvPr/>
              </p:nvSpPr>
              <p:spPr bwMode="auto">
                <a:xfrm>
                  <a:off x="4640" y="3757"/>
                  <a:ext cx="21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50" name="Oval 2932"/>
                <p:cNvSpPr>
                  <a:spLocks noChangeAspect="1" noChangeArrowheads="1"/>
                </p:cNvSpPr>
                <p:nvPr/>
              </p:nvSpPr>
              <p:spPr bwMode="auto">
                <a:xfrm>
                  <a:off x="4591" y="3708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51" name="Oval 2933"/>
                <p:cNvSpPr>
                  <a:spLocks noChangeAspect="1" noChangeArrowheads="1"/>
                </p:cNvSpPr>
                <p:nvPr/>
              </p:nvSpPr>
              <p:spPr bwMode="auto">
                <a:xfrm>
                  <a:off x="4640" y="3708"/>
                  <a:ext cx="21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52" name="Oval 2934"/>
                <p:cNvSpPr>
                  <a:spLocks noChangeAspect="1" noChangeArrowheads="1"/>
                </p:cNvSpPr>
                <p:nvPr/>
              </p:nvSpPr>
              <p:spPr bwMode="auto">
                <a:xfrm>
                  <a:off x="4664" y="3614"/>
                  <a:ext cx="24" cy="2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53" name="Oval 2935"/>
                <p:cNvSpPr>
                  <a:spLocks noChangeAspect="1" noChangeArrowheads="1"/>
                </p:cNvSpPr>
                <p:nvPr/>
              </p:nvSpPr>
              <p:spPr bwMode="auto">
                <a:xfrm>
                  <a:off x="4617" y="3660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54" name="Oval 2936"/>
                <p:cNvSpPr>
                  <a:spLocks noChangeAspect="1" noChangeArrowheads="1"/>
                </p:cNvSpPr>
                <p:nvPr/>
              </p:nvSpPr>
              <p:spPr bwMode="auto">
                <a:xfrm>
                  <a:off x="4567" y="3614"/>
                  <a:ext cx="24" cy="2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55" name="Oval 2937"/>
                <p:cNvSpPr>
                  <a:spLocks noChangeAspect="1" noChangeArrowheads="1"/>
                </p:cNvSpPr>
                <p:nvPr/>
              </p:nvSpPr>
              <p:spPr bwMode="auto">
                <a:xfrm>
                  <a:off x="4617" y="3614"/>
                  <a:ext cx="24" cy="2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56" name="Oval 2938"/>
                <p:cNvSpPr>
                  <a:spLocks noChangeAspect="1" noChangeArrowheads="1"/>
                </p:cNvSpPr>
                <p:nvPr/>
              </p:nvSpPr>
              <p:spPr bwMode="auto">
                <a:xfrm>
                  <a:off x="4715" y="3688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57" name="Oval 2939"/>
                <p:cNvSpPr>
                  <a:spLocks noChangeAspect="1" noChangeArrowheads="1"/>
                </p:cNvSpPr>
                <p:nvPr/>
              </p:nvSpPr>
              <p:spPr bwMode="auto">
                <a:xfrm>
                  <a:off x="4668" y="3736"/>
                  <a:ext cx="21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58" name="Oval 2940"/>
                <p:cNvSpPr>
                  <a:spLocks noChangeAspect="1" noChangeArrowheads="1"/>
                </p:cNvSpPr>
                <p:nvPr/>
              </p:nvSpPr>
              <p:spPr bwMode="auto">
                <a:xfrm>
                  <a:off x="4591" y="3660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59" name="Oval 2941"/>
                <p:cNvSpPr>
                  <a:spLocks noChangeAspect="1" noChangeArrowheads="1"/>
                </p:cNvSpPr>
                <p:nvPr/>
              </p:nvSpPr>
              <p:spPr bwMode="auto">
                <a:xfrm>
                  <a:off x="4668" y="3688"/>
                  <a:ext cx="21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60" name="Oval 2942"/>
                <p:cNvSpPr>
                  <a:spLocks noChangeAspect="1" noChangeArrowheads="1"/>
                </p:cNvSpPr>
                <p:nvPr/>
              </p:nvSpPr>
              <p:spPr bwMode="auto">
                <a:xfrm>
                  <a:off x="4518" y="3813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61" name="Oval 2943"/>
                <p:cNvSpPr>
                  <a:spLocks noChangeAspect="1" noChangeArrowheads="1"/>
                </p:cNvSpPr>
                <p:nvPr/>
              </p:nvSpPr>
              <p:spPr bwMode="auto">
                <a:xfrm>
                  <a:off x="4617" y="3841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62" name="Oval 2944"/>
                <p:cNvSpPr>
                  <a:spLocks noChangeAspect="1" noChangeArrowheads="1"/>
                </p:cNvSpPr>
                <p:nvPr/>
              </p:nvSpPr>
              <p:spPr bwMode="auto">
                <a:xfrm>
                  <a:off x="4640" y="3851"/>
                  <a:ext cx="21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63" name="Oval 2945"/>
                <p:cNvSpPr>
                  <a:spLocks noChangeAspect="1" noChangeArrowheads="1"/>
                </p:cNvSpPr>
                <p:nvPr/>
              </p:nvSpPr>
              <p:spPr bwMode="auto">
                <a:xfrm>
                  <a:off x="4569" y="3841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64" name="Oval 2946"/>
                <p:cNvSpPr>
                  <a:spLocks noChangeAspect="1" noChangeArrowheads="1"/>
                </p:cNvSpPr>
                <p:nvPr/>
              </p:nvSpPr>
              <p:spPr bwMode="auto">
                <a:xfrm>
                  <a:off x="4687" y="3849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65" name="Oval 2947"/>
                <p:cNvSpPr>
                  <a:spLocks noChangeAspect="1" noChangeArrowheads="1"/>
                </p:cNvSpPr>
                <p:nvPr/>
              </p:nvSpPr>
              <p:spPr bwMode="auto">
                <a:xfrm>
                  <a:off x="4525" y="3660"/>
                  <a:ext cx="21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</p:grpSp>
        </p:grpSp>
        <p:grpSp>
          <p:nvGrpSpPr>
            <p:cNvPr id="19525" name="Group 2917"/>
            <p:cNvGrpSpPr>
              <a:grpSpLocks noChangeAspect="1"/>
            </p:cNvGrpSpPr>
            <p:nvPr/>
          </p:nvGrpSpPr>
          <p:grpSpPr bwMode="auto">
            <a:xfrm>
              <a:off x="1880167" y="828931"/>
              <a:ext cx="583383" cy="269350"/>
              <a:chOff x="1812" y="1667"/>
              <a:chExt cx="2137" cy="985"/>
            </a:xfrm>
          </p:grpSpPr>
          <p:grpSp>
            <p:nvGrpSpPr>
              <p:cNvPr id="19526" name="Group 2918"/>
              <p:cNvGrpSpPr>
                <a:grpSpLocks noChangeAspect="1"/>
              </p:cNvGrpSpPr>
              <p:nvPr/>
            </p:nvGrpSpPr>
            <p:grpSpPr bwMode="auto">
              <a:xfrm>
                <a:off x="1812" y="1667"/>
                <a:ext cx="985" cy="985"/>
                <a:chOff x="4080" y="3552"/>
                <a:chExt cx="374" cy="374"/>
              </a:xfrm>
            </p:grpSpPr>
            <p:sp>
              <p:nvSpPr>
                <p:cNvPr id="17508" name="Freeform 2948"/>
                <p:cNvSpPr>
                  <a:spLocks noChangeAspect="1"/>
                </p:cNvSpPr>
                <p:nvPr/>
              </p:nvSpPr>
              <p:spPr bwMode="auto">
                <a:xfrm>
                  <a:off x="4080" y="3553"/>
                  <a:ext cx="374" cy="373"/>
                </a:xfrm>
                <a:custGeom>
                  <a:avLst/>
                  <a:gdLst>
                    <a:gd name="T0" fmla="*/ 416 w 187"/>
                    <a:gd name="T1" fmla="*/ 3648 h 187"/>
                    <a:gd name="T2" fmla="*/ 1760 w 187"/>
                    <a:gd name="T3" fmla="*/ 5248 h 187"/>
                    <a:gd name="T4" fmla="*/ 5344 w 187"/>
                    <a:gd name="T5" fmla="*/ 3936 h 187"/>
                    <a:gd name="T6" fmla="*/ 3808 w 187"/>
                    <a:gd name="T7" fmla="*/ 320 h 187"/>
                    <a:gd name="T8" fmla="*/ 1184 w 187"/>
                    <a:gd name="T9" fmla="*/ 768 h 187"/>
                    <a:gd name="T10" fmla="*/ 416 w 187"/>
                    <a:gd name="T11" fmla="*/ 3648 h 1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87" h="187">
                      <a:moveTo>
                        <a:pt x="13" y="114"/>
                      </a:moveTo>
                      <a:cubicBezTo>
                        <a:pt x="20" y="139"/>
                        <a:pt x="38" y="156"/>
                        <a:pt x="55" y="164"/>
                      </a:cubicBezTo>
                      <a:cubicBezTo>
                        <a:pt x="78" y="175"/>
                        <a:pt x="146" y="187"/>
                        <a:pt x="167" y="123"/>
                      </a:cubicBezTo>
                      <a:cubicBezTo>
                        <a:pt x="187" y="56"/>
                        <a:pt x="143" y="18"/>
                        <a:pt x="119" y="10"/>
                      </a:cubicBezTo>
                      <a:cubicBezTo>
                        <a:pt x="89" y="0"/>
                        <a:pt x="58" y="4"/>
                        <a:pt x="37" y="24"/>
                      </a:cubicBezTo>
                      <a:cubicBezTo>
                        <a:pt x="17" y="42"/>
                        <a:pt x="0" y="68"/>
                        <a:pt x="13" y="114"/>
                      </a:cubicBezTo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b-NO">
                    <a:latin typeface="+mn-lt"/>
                  </a:endParaRPr>
                </a:p>
              </p:txBody>
            </p:sp>
            <p:sp>
              <p:nvSpPr>
                <p:cNvPr id="17509" name="Freeform 2949"/>
                <p:cNvSpPr>
                  <a:spLocks noChangeAspect="1"/>
                </p:cNvSpPr>
                <p:nvPr/>
              </p:nvSpPr>
              <p:spPr bwMode="auto">
                <a:xfrm>
                  <a:off x="4080" y="3683"/>
                  <a:ext cx="365" cy="212"/>
                </a:xfrm>
                <a:custGeom>
                  <a:avLst/>
                  <a:gdLst>
                    <a:gd name="T0" fmla="*/ 187 w 364"/>
                    <a:gd name="T1" fmla="*/ 210 h 214"/>
                    <a:gd name="T2" fmla="*/ 324 w 364"/>
                    <a:gd name="T3" fmla="*/ 47 h 214"/>
                    <a:gd name="T4" fmla="*/ 177 w 364"/>
                    <a:gd name="T5" fmla="*/ 78 h 214"/>
                    <a:gd name="T6" fmla="*/ 46 w 364"/>
                    <a:gd name="T7" fmla="*/ 48 h 214"/>
                    <a:gd name="T8" fmla="*/ 187 w 364"/>
                    <a:gd name="T9" fmla="*/ 210 h 2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4" h="214">
                      <a:moveTo>
                        <a:pt x="187" y="210"/>
                      </a:moveTo>
                      <a:cubicBezTo>
                        <a:pt x="307" y="206"/>
                        <a:pt x="364" y="91"/>
                        <a:pt x="324" y="47"/>
                      </a:cubicBezTo>
                      <a:cubicBezTo>
                        <a:pt x="283" y="3"/>
                        <a:pt x="256" y="70"/>
                        <a:pt x="177" y="78"/>
                      </a:cubicBezTo>
                      <a:cubicBezTo>
                        <a:pt x="99" y="86"/>
                        <a:pt x="92" y="0"/>
                        <a:pt x="46" y="48"/>
                      </a:cubicBezTo>
                      <a:cubicBezTo>
                        <a:pt x="0" y="96"/>
                        <a:pt x="67" y="214"/>
                        <a:pt x="187" y="210"/>
                      </a:cubicBezTo>
                      <a:close/>
                    </a:path>
                  </a:pathLst>
                </a:custGeom>
                <a:solidFill>
                  <a:srgbClr val="A347FF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b-NO">
                    <a:latin typeface="+mn-lt"/>
                  </a:endParaRPr>
                </a:p>
              </p:txBody>
            </p:sp>
            <p:sp>
              <p:nvSpPr>
                <p:cNvPr id="17510" name="Freeform 2950"/>
                <p:cNvSpPr>
                  <a:spLocks noChangeAspect="1"/>
                </p:cNvSpPr>
                <p:nvPr/>
              </p:nvSpPr>
              <p:spPr bwMode="auto">
                <a:xfrm>
                  <a:off x="4094" y="3563"/>
                  <a:ext cx="148" cy="141"/>
                </a:xfrm>
                <a:custGeom>
                  <a:avLst/>
                  <a:gdLst>
                    <a:gd name="T0" fmla="*/ 147 w 147"/>
                    <a:gd name="T1" fmla="*/ 12 h 141"/>
                    <a:gd name="T2" fmla="*/ 19 w 147"/>
                    <a:gd name="T3" fmla="*/ 141 h 141"/>
                    <a:gd name="T4" fmla="*/ 147 w 147"/>
                    <a:gd name="T5" fmla="*/ 12 h 14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7" h="141">
                      <a:moveTo>
                        <a:pt x="147" y="12"/>
                      </a:moveTo>
                      <a:cubicBezTo>
                        <a:pt x="103" y="0"/>
                        <a:pt x="0" y="63"/>
                        <a:pt x="19" y="141"/>
                      </a:cubicBezTo>
                      <a:cubicBezTo>
                        <a:pt x="21" y="64"/>
                        <a:pt x="97" y="19"/>
                        <a:pt x="147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b-NO">
                    <a:latin typeface="+mn-lt"/>
                  </a:endParaRPr>
                </a:p>
              </p:txBody>
            </p:sp>
            <p:sp>
              <p:nvSpPr>
                <p:cNvPr id="17511" name="Oval 2951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793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12" name="Oval 2952"/>
                <p:cNvSpPr>
                  <a:spLocks noChangeAspect="1" noChangeArrowheads="1"/>
                </p:cNvSpPr>
                <p:nvPr/>
              </p:nvSpPr>
              <p:spPr bwMode="auto">
                <a:xfrm>
                  <a:off x="4223" y="3793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13" name="Oval 2953"/>
                <p:cNvSpPr>
                  <a:spLocks noChangeAspect="1" noChangeArrowheads="1"/>
                </p:cNvSpPr>
                <p:nvPr/>
              </p:nvSpPr>
              <p:spPr bwMode="auto">
                <a:xfrm>
                  <a:off x="4273" y="3793"/>
                  <a:ext cx="21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14" name="Oval 2954"/>
                <p:cNvSpPr>
                  <a:spLocks noChangeAspect="1" noChangeArrowheads="1"/>
                </p:cNvSpPr>
                <p:nvPr/>
              </p:nvSpPr>
              <p:spPr bwMode="auto">
                <a:xfrm>
                  <a:off x="4200" y="3722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15" name="Oval 2955"/>
                <p:cNvSpPr>
                  <a:spLocks noChangeAspect="1" noChangeArrowheads="1"/>
                </p:cNvSpPr>
                <p:nvPr/>
              </p:nvSpPr>
              <p:spPr bwMode="auto">
                <a:xfrm>
                  <a:off x="4153" y="3770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16" name="Oval 2956"/>
                <p:cNvSpPr>
                  <a:spLocks noChangeAspect="1" noChangeArrowheads="1"/>
                </p:cNvSpPr>
                <p:nvPr/>
              </p:nvSpPr>
              <p:spPr bwMode="auto">
                <a:xfrm>
                  <a:off x="4105" y="3722"/>
                  <a:ext cx="21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17" name="Oval 2957"/>
                <p:cNvSpPr>
                  <a:spLocks noChangeAspect="1" noChangeArrowheads="1"/>
                </p:cNvSpPr>
                <p:nvPr/>
              </p:nvSpPr>
              <p:spPr bwMode="auto">
                <a:xfrm>
                  <a:off x="4153" y="3722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18" name="Oval 2958"/>
                <p:cNvSpPr>
                  <a:spLocks noChangeAspect="1" noChangeArrowheads="1"/>
                </p:cNvSpPr>
                <p:nvPr/>
              </p:nvSpPr>
              <p:spPr bwMode="auto">
                <a:xfrm>
                  <a:off x="4367" y="3745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19" name="Oval 2959"/>
                <p:cNvSpPr>
                  <a:spLocks noChangeAspect="1" noChangeArrowheads="1"/>
                </p:cNvSpPr>
                <p:nvPr/>
              </p:nvSpPr>
              <p:spPr bwMode="auto">
                <a:xfrm>
                  <a:off x="4273" y="3745"/>
                  <a:ext cx="21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20" name="Oval 2960"/>
                <p:cNvSpPr>
                  <a:spLocks noChangeAspect="1" noChangeArrowheads="1"/>
                </p:cNvSpPr>
                <p:nvPr/>
              </p:nvSpPr>
              <p:spPr bwMode="auto">
                <a:xfrm>
                  <a:off x="4223" y="3696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21" name="Oval 2961"/>
                <p:cNvSpPr>
                  <a:spLocks noChangeAspect="1" noChangeArrowheads="1"/>
                </p:cNvSpPr>
                <p:nvPr/>
              </p:nvSpPr>
              <p:spPr bwMode="auto">
                <a:xfrm>
                  <a:off x="4273" y="3696"/>
                  <a:ext cx="21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22" name="Oval 2962"/>
                <p:cNvSpPr>
                  <a:spLocks noChangeAspect="1" noChangeArrowheads="1"/>
                </p:cNvSpPr>
                <p:nvPr/>
              </p:nvSpPr>
              <p:spPr bwMode="auto">
                <a:xfrm>
                  <a:off x="4296" y="3601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23" name="Oval 2963"/>
                <p:cNvSpPr>
                  <a:spLocks noChangeAspect="1" noChangeArrowheads="1"/>
                </p:cNvSpPr>
                <p:nvPr/>
              </p:nvSpPr>
              <p:spPr bwMode="auto">
                <a:xfrm>
                  <a:off x="4249" y="3647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24" name="Oval 2964"/>
                <p:cNvSpPr>
                  <a:spLocks noChangeAspect="1" noChangeArrowheads="1"/>
                </p:cNvSpPr>
                <p:nvPr/>
              </p:nvSpPr>
              <p:spPr bwMode="auto">
                <a:xfrm>
                  <a:off x="4200" y="3601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25" name="Oval 2965"/>
                <p:cNvSpPr>
                  <a:spLocks noChangeAspect="1" noChangeArrowheads="1"/>
                </p:cNvSpPr>
                <p:nvPr/>
              </p:nvSpPr>
              <p:spPr bwMode="auto">
                <a:xfrm>
                  <a:off x="4249" y="3601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26" name="Oval 2966"/>
                <p:cNvSpPr>
                  <a:spLocks noChangeAspect="1" noChangeArrowheads="1"/>
                </p:cNvSpPr>
                <p:nvPr/>
              </p:nvSpPr>
              <p:spPr bwMode="auto">
                <a:xfrm>
                  <a:off x="4348" y="3676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27" name="Oval 2967"/>
                <p:cNvSpPr>
                  <a:spLocks noChangeAspect="1" noChangeArrowheads="1"/>
                </p:cNvSpPr>
                <p:nvPr/>
              </p:nvSpPr>
              <p:spPr bwMode="auto">
                <a:xfrm>
                  <a:off x="4301" y="3724"/>
                  <a:ext cx="21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28" name="Oval 2968"/>
                <p:cNvSpPr>
                  <a:spLocks noChangeAspect="1" noChangeArrowheads="1"/>
                </p:cNvSpPr>
                <p:nvPr/>
              </p:nvSpPr>
              <p:spPr bwMode="auto">
                <a:xfrm>
                  <a:off x="4223" y="3647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29" name="Oval 2969"/>
                <p:cNvSpPr>
                  <a:spLocks noChangeAspect="1" noChangeArrowheads="1"/>
                </p:cNvSpPr>
                <p:nvPr/>
              </p:nvSpPr>
              <p:spPr bwMode="auto">
                <a:xfrm>
                  <a:off x="4301" y="3676"/>
                  <a:ext cx="21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30" name="Oval 2970"/>
                <p:cNvSpPr>
                  <a:spLocks noChangeAspect="1" noChangeArrowheads="1"/>
                </p:cNvSpPr>
                <p:nvPr/>
              </p:nvSpPr>
              <p:spPr bwMode="auto">
                <a:xfrm>
                  <a:off x="4150" y="3801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31" name="Oval 2971"/>
                <p:cNvSpPr>
                  <a:spLocks noChangeAspect="1" noChangeArrowheads="1"/>
                </p:cNvSpPr>
                <p:nvPr/>
              </p:nvSpPr>
              <p:spPr bwMode="auto">
                <a:xfrm>
                  <a:off x="4249" y="3829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32" name="Oval 2972"/>
                <p:cNvSpPr>
                  <a:spLocks noChangeAspect="1" noChangeArrowheads="1"/>
                </p:cNvSpPr>
                <p:nvPr/>
              </p:nvSpPr>
              <p:spPr bwMode="auto">
                <a:xfrm>
                  <a:off x="4273" y="3839"/>
                  <a:ext cx="21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33" name="Oval 2973"/>
                <p:cNvSpPr>
                  <a:spLocks noChangeAspect="1" noChangeArrowheads="1"/>
                </p:cNvSpPr>
                <p:nvPr/>
              </p:nvSpPr>
              <p:spPr bwMode="auto">
                <a:xfrm>
                  <a:off x="4202" y="3829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34" name="Oval 2974"/>
                <p:cNvSpPr>
                  <a:spLocks noChangeAspect="1" noChangeArrowheads="1"/>
                </p:cNvSpPr>
                <p:nvPr/>
              </p:nvSpPr>
              <p:spPr bwMode="auto">
                <a:xfrm>
                  <a:off x="4320" y="3837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35" name="Oval 2975"/>
                <p:cNvSpPr>
                  <a:spLocks noChangeAspect="1" noChangeArrowheads="1"/>
                </p:cNvSpPr>
                <p:nvPr/>
              </p:nvSpPr>
              <p:spPr bwMode="auto">
                <a:xfrm>
                  <a:off x="4157" y="3647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</p:grpSp>
          <p:grpSp>
            <p:nvGrpSpPr>
              <p:cNvPr id="19527" name="Group 2919"/>
              <p:cNvGrpSpPr>
                <a:grpSpLocks noChangeAspect="1"/>
              </p:cNvGrpSpPr>
              <p:nvPr/>
            </p:nvGrpSpPr>
            <p:grpSpPr bwMode="auto">
              <a:xfrm>
                <a:off x="2964" y="1667"/>
                <a:ext cx="985" cy="985"/>
                <a:chOff x="4440" y="3562"/>
                <a:chExt cx="374" cy="374"/>
              </a:xfrm>
            </p:grpSpPr>
            <p:sp>
              <p:nvSpPr>
                <p:cNvPr id="17480" name="Freeform 2920"/>
                <p:cNvSpPr>
                  <a:spLocks noChangeAspect="1"/>
                </p:cNvSpPr>
                <p:nvPr/>
              </p:nvSpPr>
              <p:spPr bwMode="auto">
                <a:xfrm>
                  <a:off x="4440" y="3563"/>
                  <a:ext cx="374" cy="373"/>
                </a:xfrm>
                <a:custGeom>
                  <a:avLst/>
                  <a:gdLst>
                    <a:gd name="T0" fmla="*/ 416 w 187"/>
                    <a:gd name="T1" fmla="*/ 3648 h 187"/>
                    <a:gd name="T2" fmla="*/ 1760 w 187"/>
                    <a:gd name="T3" fmla="*/ 5248 h 187"/>
                    <a:gd name="T4" fmla="*/ 5344 w 187"/>
                    <a:gd name="T5" fmla="*/ 3936 h 187"/>
                    <a:gd name="T6" fmla="*/ 3808 w 187"/>
                    <a:gd name="T7" fmla="*/ 320 h 187"/>
                    <a:gd name="T8" fmla="*/ 1184 w 187"/>
                    <a:gd name="T9" fmla="*/ 768 h 187"/>
                    <a:gd name="T10" fmla="*/ 416 w 187"/>
                    <a:gd name="T11" fmla="*/ 3648 h 1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87" h="187">
                      <a:moveTo>
                        <a:pt x="13" y="114"/>
                      </a:moveTo>
                      <a:cubicBezTo>
                        <a:pt x="20" y="139"/>
                        <a:pt x="38" y="156"/>
                        <a:pt x="55" y="164"/>
                      </a:cubicBezTo>
                      <a:cubicBezTo>
                        <a:pt x="78" y="175"/>
                        <a:pt x="146" y="187"/>
                        <a:pt x="167" y="123"/>
                      </a:cubicBezTo>
                      <a:cubicBezTo>
                        <a:pt x="187" y="56"/>
                        <a:pt x="143" y="18"/>
                        <a:pt x="119" y="10"/>
                      </a:cubicBezTo>
                      <a:cubicBezTo>
                        <a:pt x="89" y="0"/>
                        <a:pt x="58" y="4"/>
                        <a:pt x="37" y="24"/>
                      </a:cubicBezTo>
                      <a:cubicBezTo>
                        <a:pt x="17" y="42"/>
                        <a:pt x="0" y="68"/>
                        <a:pt x="13" y="114"/>
                      </a:cubicBezTo>
                    </a:path>
                  </a:pathLst>
                </a:custGeom>
                <a:solidFill>
                  <a:srgbClr val="CCCCFF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b-NO">
                    <a:latin typeface="+mn-lt"/>
                  </a:endParaRPr>
                </a:p>
              </p:txBody>
            </p:sp>
            <p:sp>
              <p:nvSpPr>
                <p:cNvPr id="17481" name="Freeform 2921"/>
                <p:cNvSpPr>
                  <a:spLocks noChangeAspect="1"/>
                </p:cNvSpPr>
                <p:nvPr/>
              </p:nvSpPr>
              <p:spPr bwMode="auto">
                <a:xfrm>
                  <a:off x="4440" y="3691"/>
                  <a:ext cx="365" cy="215"/>
                </a:xfrm>
                <a:custGeom>
                  <a:avLst/>
                  <a:gdLst>
                    <a:gd name="T0" fmla="*/ 187 w 364"/>
                    <a:gd name="T1" fmla="*/ 213 h 217"/>
                    <a:gd name="T2" fmla="*/ 324 w 364"/>
                    <a:gd name="T3" fmla="*/ 50 h 217"/>
                    <a:gd name="T4" fmla="*/ 181 w 364"/>
                    <a:gd name="T5" fmla="*/ 119 h 217"/>
                    <a:gd name="T6" fmla="*/ 46 w 364"/>
                    <a:gd name="T7" fmla="*/ 51 h 217"/>
                    <a:gd name="T8" fmla="*/ 187 w 364"/>
                    <a:gd name="T9" fmla="*/ 213 h 2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4" h="217">
                      <a:moveTo>
                        <a:pt x="187" y="213"/>
                      </a:moveTo>
                      <a:cubicBezTo>
                        <a:pt x="307" y="209"/>
                        <a:pt x="364" y="94"/>
                        <a:pt x="324" y="50"/>
                      </a:cubicBezTo>
                      <a:cubicBezTo>
                        <a:pt x="283" y="6"/>
                        <a:pt x="178" y="11"/>
                        <a:pt x="181" y="119"/>
                      </a:cubicBezTo>
                      <a:cubicBezTo>
                        <a:pt x="178" y="0"/>
                        <a:pt x="92" y="3"/>
                        <a:pt x="46" y="51"/>
                      </a:cubicBezTo>
                      <a:cubicBezTo>
                        <a:pt x="0" y="99"/>
                        <a:pt x="67" y="217"/>
                        <a:pt x="187" y="213"/>
                      </a:cubicBezTo>
                      <a:close/>
                    </a:path>
                  </a:pathLst>
                </a:custGeom>
                <a:solidFill>
                  <a:srgbClr val="A347FF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b-NO">
                    <a:latin typeface="+mn-lt"/>
                  </a:endParaRPr>
                </a:p>
              </p:txBody>
            </p:sp>
            <p:sp>
              <p:nvSpPr>
                <p:cNvPr id="17482" name="Freeform 2922"/>
                <p:cNvSpPr>
                  <a:spLocks noChangeAspect="1"/>
                </p:cNvSpPr>
                <p:nvPr/>
              </p:nvSpPr>
              <p:spPr bwMode="auto">
                <a:xfrm>
                  <a:off x="4454" y="3573"/>
                  <a:ext cx="148" cy="141"/>
                </a:xfrm>
                <a:custGeom>
                  <a:avLst/>
                  <a:gdLst>
                    <a:gd name="T0" fmla="*/ 147 w 147"/>
                    <a:gd name="T1" fmla="*/ 12 h 141"/>
                    <a:gd name="T2" fmla="*/ 19 w 147"/>
                    <a:gd name="T3" fmla="*/ 141 h 141"/>
                    <a:gd name="T4" fmla="*/ 147 w 147"/>
                    <a:gd name="T5" fmla="*/ 12 h 14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47" h="141">
                      <a:moveTo>
                        <a:pt x="147" y="12"/>
                      </a:moveTo>
                      <a:cubicBezTo>
                        <a:pt x="103" y="0"/>
                        <a:pt x="0" y="63"/>
                        <a:pt x="19" y="141"/>
                      </a:cubicBezTo>
                      <a:cubicBezTo>
                        <a:pt x="21" y="64"/>
                        <a:pt x="97" y="19"/>
                        <a:pt x="147" y="1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b-NO">
                    <a:latin typeface="+mn-lt"/>
                  </a:endParaRPr>
                </a:p>
              </p:txBody>
            </p:sp>
            <p:sp>
              <p:nvSpPr>
                <p:cNvPr id="17483" name="Oval 2923"/>
                <p:cNvSpPr>
                  <a:spLocks noChangeAspect="1" noChangeArrowheads="1"/>
                </p:cNvSpPr>
                <p:nvPr/>
              </p:nvSpPr>
              <p:spPr bwMode="auto">
                <a:xfrm>
                  <a:off x="4687" y="3803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484" name="Oval 2924"/>
                <p:cNvSpPr>
                  <a:spLocks noChangeAspect="1" noChangeArrowheads="1"/>
                </p:cNvSpPr>
                <p:nvPr/>
              </p:nvSpPr>
              <p:spPr bwMode="auto">
                <a:xfrm>
                  <a:off x="4590" y="3803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485" name="Oval 2925"/>
                <p:cNvSpPr>
                  <a:spLocks noChangeAspect="1" noChangeArrowheads="1"/>
                </p:cNvSpPr>
                <p:nvPr/>
              </p:nvSpPr>
              <p:spPr bwMode="auto">
                <a:xfrm>
                  <a:off x="4640" y="3803"/>
                  <a:ext cx="21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486" name="Oval 2926"/>
                <p:cNvSpPr>
                  <a:spLocks noChangeAspect="1" noChangeArrowheads="1"/>
                </p:cNvSpPr>
                <p:nvPr/>
              </p:nvSpPr>
              <p:spPr bwMode="auto">
                <a:xfrm>
                  <a:off x="4567" y="3734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487" name="Oval 2927"/>
                <p:cNvSpPr>
                  <a:spLocks noChangeAspect="1" noChangeArrowheads="1"/>
                </p:cNvSpPr>
                <p:nvPr/>
              </p:nvSpPr>
              <p:spPr bwMode="auto">
                <a:xfrm>
                  <a:off x="4520" y="3780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488" name="Oval 2928"/>
                <p:cNvSpPr>
                  <a:spLocks noChangeAspect="1" noChangeArrowheads="1"/>
                </p:cNvSpPr>
                <p:nvPr/>
              </p:nvSpPr>
              <p:spPr bwMode="auto">
                <a:xfrm>
                  <a:off x="4473" y="3734"/>
                  <a:ext cx="21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489" name="Oval 2929"/>
                <p:cNvSpPr>
                  <a:spLocks noChangeAspect="1" noChangeArrowheads="1"/>
                </p:cNvSpPr>
                <p:nvPr/>
              </p:nvSpPr>
              <p:spPr bwMode="auto">
                <a:xfrm>
                  <a:off x="4520" y="3734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490" name="Oval 2930"/>
                <p:cNvSpPr>
                  <a:spLocks noChangeAspect="1" noChangeArrowheads="1"/>
                </p:cNvSpPr>
                <p:nvPr/>
              </p:nvSpPr>
              <p:spPr bwMode="auto">
                <a:xfrm>
                  <a:off x="4734" y="3757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491" name="Oval 2931"/>
                <p:cNvSpPr>
                  <a:spLocks noChangeAspect="1" noChangeArrowheads="1"/>
                </p:cNvSpPr>
                <p:nvPr/>
              </p:nvSpPr>
              <p:spPr bwMode="auto">
                <a:xfrm>
                  <a:off x="4640" y="3757"/>
                  <a:ext cx="21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492" name="Oval 2932"/>
                <p:cNvSpPr>
                  <a:spLocks noChangeAspect="1" noChangeArrowheads="1"/>
                </p:cNvSpPr>
                <p:nvPr/>
              </p:nvSpPr>
              <p:spPr bwMode="auto">
                <a:xfrm>
                  <a:off x="4590" y="3709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493" name="Oval 2933"/>
                <p:cNvSpPr>
                  <a:spLocks noChangeAspect="1" noChangeArrowheads="1"/>
                </p:cNvSpPr>
                <p:nvPr/>
              </p:nvSpPr>
              <p:spPr bwMode="auto">
                <a:xfrm>
                  <a:off x="4640" y="3709"/>
                  <a:ext cx="21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494" name="Oval 2934"/>
                <p:cNvSpPr>
                  <a:spLocks noChangeAspect="1" noChangeArrowheads="1"/>
                </p:cNvSpPr>
                <p:nvPr/>
              </p:nvSpPr>
              <p:spPr bwMode="auto">
                <a:xfrm>
                  <a:off x="4663" y="3614"/>
                  <a:ext cx="24" cy="2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495" name="Oval 2935"/>
                <p:cNvSpPr>
                  <a:spLocks noChangeAspect="1" noChangeArrowheads="1"/>
                </p:cNvSpPr>
                <p:nvPr/>
              </p:nvSpPr>
              <p:spPr bwMode="auto">
                <a:xfrm>
                  <a:off x="4616" y="3660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496" name="Oval 2936"/>
                <p:cNvSpPr>
                  <a:spLocks noChangeAspect="1" noChangeArrowheads="1"/>
                </p:cNvSpPr>
                <p:nvPr/>
              </p:nvSpPr>
              <p:spPr bwMode="auto">
                <a:xfrm>
                  <a:off x="4567" y="3614"/>
                  <a:ext cx="24" cy="2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497" name="Oval 2937"/>
                <p:cNvSpPr>
                  <a:spLocks noChangeAspect="1" noChangeArrowheads="1"/>
                </p:cNvSpPr>
                <p:nvPr/>
              </p:nvSpPr>
              <p:spPr bwMode="auto">
                <a:xfrm>
                  <a:off x="4616" y="3614"/>
                  <a:ext cx="24" cy="20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498" name="Oval 2938"/>
                <p:cNvSpPr>
                  <a:spLocks noChangeAspect="1" noChangeArrowheads="1"/>
                </p:cNvSpPr>
                <p:nvPr/>
              </p:nvSpPr>
              <p:spPr bwMode="auto">
                <a:xfrm>
                  <a:off x="4715" y="3688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499" name="Oval 2939"/>
                <p:cNvSpPr>
                  <a:spLocks noChangeAspect="1" noChangeArrowheads="1"/>
                </p:cNvSpPr>
                <p:nvPr/>
              </p:nvSpPr>
              <p:spPr bwMode="auto">
                <a:xfrm>
                  <a:off x="4668" y="3737"/>
                  <a:ext cx="21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00" name="Oval 2940"/>
                <p:cNvSpPr>
                  <a:spLocks noChangeAspect="1" noChangeArrowheads="1"/>
                </p:cNvSpPr>
                <p:nvPr/>
              </p:nvSpPr>
              <p:spPr bwMode="auto">
                <a:xfrm>
                  <a:off x="4590" y="3660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01" name="Oval 2941"/>
                <p:cNvSpPr>
                  <a:spLocks noChangeAspect="1" noChangeArrowheads="1"/>
                </p:cNvSpPr>
                <p:nvPr/>
              </p:nvSpPr>
              <p:spPr bwMode="auto">
                <a:xfrm>
                  <a:off x="4668" y="3688"/>
                  <a:ext cx="21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02" name="Oval 2942"/>
                <p:cNvSpPr>
                  <a:spLocks noChangeAspect="1" noChangeArrowheads="1"/>
                </p:cNvSpPr>
                <p:nvPr/>
              </p:nvSpPr>
              <p:spPr bwMode="auto">
                <a:xfrm>
                  <a:off x="4518" y="3813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03" name="Oval 2943"/>
                <p:cNvSpPr>
                  <a:spLocks noChangeAspect="1" noChangeArrowheads="1"/>
                </p:cNvSpPr>
                <p:nvPr/>
              </p:nvSpPr>
              <p:spPr bwMode="auto">
                <a:xfrm>
                  <a:off x="4616" y="3841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04" name="Oval 2944"/>
                <p:cNvSpPr>
                  <a:spLocks noChangeAspect="1" noChangeArrowheads="1"/>
                </p:cNvSpPr>
                <p:nvPr/>
              </p:nvSpPr>
              <p:spPr bwMode="auto">
                <a:xfrm>
                  <a:off x="4640" y="3852"/>
                  <a:ext cx="21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05" name="Oval 2945"/>
                <p:cNvSpPr>
                  <a:spLocks noChangeAspect="1" noChangeArrowheads="1"/>
                </p:cNvSpPr>
                <p:nvPr/>
              </p:nvSpPr>
              <p:spPr bwMode="auto">
                <a:xfrm>
                  <a:off x="4569" y="3841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06" name="Oval 2946"/>
                <p:cNvSpPr>
                  <a:spLocks noChangeAspect="1" noChangeArrowheads="1"/>
                </p:cNvSpPr>
                <p:nvPr/>
              </p:nvSpPr>
              <p:spPr bwMode="auto">
                <a:xfrm>
                  <a:off x="4687" y="3849"/>
                  <a:ext cx="2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  <p:sp>
              <p:nvSpPr>
                <p:cNvPr id="17507" name="Oval 2947"/>
                <p:cNvSpPr>
                  <a:spLocks noChangeAspect="1" noChangeArrowheads="1"/>
                </p:cNvSpPr>
                <p:nvPr/>
              </p:nvSpPr>
              <p:spPr bwMode="auto">
                <a:xfrm>
                  <a:off x="4525" y="3660"/>
                  <a:ext cx="21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accent6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nb-NO" altLang="nb-NO"/>
                </a:p>
              </p:txBody>
            </p:sp>
          </p:grpSp>
        </p:grpSp>
      </p:grpSp>
      <p:grpSp>
        <p:nvGrpSpPr>
          <p:cNvPr id="19478" name="Group 3214"/>
          <p:cNvGrpSpPr>
            <a:grpSpLocks noChangeAspect="1"/>
          </p:cNvGrpSpPr>
          <p:nvPr/>
        </p:nvGrpSpPr>
        <p:grpSpPr bwMode="auto">
          <a:xfrm rot="5400000">
            <a:off x="1133475" y="1166813"/>
            <a:ext cx="617538" cy="804862"/>
            <a:chOff x="1155" y="718"/>
            <a:chExt cx="3451" cy="3038"/>
          </a:xfrm>
        </p:grpSpPr>
        <p:sp>
          <p:nvSpPr>
            <p:cNvPr id="19521" name="Freeform 3215"/>
            <p:cNvSpPr>
              <a:spLocks noChangeAspect="1" noEditPoints="1"/>
            </p:cNvSpPr>
            <p:nvPr/>
          </p:nvSpPr>
          <p:spPr bwMode="auto">
            <a:xfrm>
              <a:off x="1155" y="718"/>
              <a:ext cx="1852" cy="3038"/>
            </a:xfrm>
            <a:custGeom>
              <a:avLst/>
              <a:gdLst>
                <a:gd name="T0" fmla="*/ 448052547 w 1044"/>
                <a:gd name="T1" fmla="*/ 792441688 h 1712"/>
                <a:gd name="T2" fmla="*/ 442977416 w 1044"/>
                <a:gd name="T3" fmla="*/ 719986261 h 1712"/>
                <a:gd name="T4" fmla="*/ 513893344 w 1044"/>
                <a:gd name="T5" fmla="*/ 707014743 h 1712"/>
                <a:gd name="T6" fmla="*/ 394978594 w 1044"/>
                <a:gd name="T7" fmla="*/ 666561995 h 1712"/>
                <a:gd name="T8" fmla="*/ 374364950 w 1044"/>
                <a:gd name="T9" fmla="*/ 569955213 h 1712"/>
                <a:gd name="T10" fmla="*/ 431321260 w 1044"/>
                <a:gd name="T11" fmla="*/ 573796152 h 1712"/>
                <a:gd name="T12" fmla="*/ 514579535 w 1044"/>
                <a:gd name="T13" fmla="*/ 571486137 h 1712"/>
                <a:gd name="T14" fmla="*/ 408864983 w 1044"/>
                <a:gd name="T15" fmla="*/ 552663035 h 1712"/>
                <a:gd name="T16" fmla="*/ 335965075 w 1044"/>
                <a:gd name="T17" fmla="*/ 506744388 h 1712"/>
                <a:gd name="T18" fmla="*/ 479416244 w 1044"/>
                <a:gd name="T19" fmla="*/ 473604758 h 1712"/>
                <a:gd name="T20" fmla="*/ 496546938 w 1044"/>
                <a:gd name="T21" fmla="*/ 433803222 h 1712"/>
                <a:gd name="T22" fmla="*/ 497516960 w 1044"/>
                <a:gd name="T23" fmla="*/ 339129856 h 1712"/>
                <a:gd name="T24" fmla="*/ 524297918 w 1044"/>
                <a:gd name="T25" fmla="*/ 319611478 h 1712"/>
                <a:gd name="T26" fmla="*/ 350372805 w 1044"/>
                <a:gd name="T27" fmla="*/ 288362221 h 1712"/>
                <a:gd name="T28" fmla="*/ 355796026 w 1044"/>
                <a:gd name="T29" fmla="*/ 240024532 h 1712"/>
                <a:gd name="T30" fmla="*/ 417789547 w 1044"/>
                <a:gd name="T31" fmla="*/ 178404086 h 1712"/>
                <a:gd name="T32" fmla="*/ 489802199 w 1044"/>
                <a:gd name="T33" fmla="*/ 158553970 h 1712"/>
                <a:gd name="T34" fmla="*/ 456649229 w 1044"/>
                <a:gd name="T35" fmla="*/ 101720473 h 1712"/>
                <a:gd name="T36" fmla="*/ 450745765 w 1044"/>
                <a:gd name="T37" fmla="*/ 79474029 h 1712"/>
                <a:gd name="T38" fmla="*/ 206103236 w 1044"/>
                <a:gd name="T39" fmla="*/ 107827874 h 1712"/>
                <a:gd name="T40" fmla="*/ 162196466 w 1044"/>
                <a:gd name="T41" fmla="*/ 80339774 h 1712"/>
                <a:gd name="T42" fmla="*/ 179258473 w 1044"/>
                <a:gd name="T43" fmla="*/ 0 h 1712"/>
                <a:gd name="T44" fmla="*/ 25505101 w 1044"/>
                <a:gd name="T45" fmla="*/ 352037548 h 1712"/>
                <a:gd name="T46" fmla="*/ 0 w 1044"/>
                <a:gd name="T47" fmla="*/ 917192495 h 1712"/>
                <a:gd name="T48" fmla="*/ 133343767 w 1044"/>
                <a:gd name="T49" fmla="*/ 598964186 h 1712"/>
                <a:gd name="T50" fmla="*/ 257420103 w 1044"/>
                <a:gd name="T51" fmla="*/ 487566948 h 1712"/>
                <a:gd name="T52" fmla="*/ 347047665 w 1044"/>
                <a:gd name="T53" fmla="*/ 555011210 h 1712"/>
                <a:gd name="T54" fmla="*/ 377033645 w 1044"/>
                <a:gd name="T55" fmla="*/ 677788623 h 1712"/>
                <a:gd name="T56" fmla="*/ 401912252 w 1044"/>
                <a:gd name="T57" fmla="*/ 712494271 h 1712"/>
                <a:gd name="T58" fmla="*/ 457750948 w 1044"/>
                <a:gd name="T59" fmla="*/ 836856668 h 1712"/>
                <a:gd name="T60" fmla="*/ 550928558 w 1044"/>
                <a:gd name="T61" fmla="*/ 836143448 h 1712"/>
                <a:gd name="T62" fmla="*/ 206103236 w 1044"/>
                <a:gd name="T63" fmla="*/ 129318992 h 1712"/>
                <a:gd name="T64" fmla="*/ 436392076 w 1044"/>
                <a:gd name="T65" fmla="*/ 95476562 h 1712"/>
                <a:gd name="T66" fmla="*/ 342747507 w 1044"/>
                <a:gd name="T67" fmla="*/ 220082822 h 1712"/>
                <a:gd name="T68" fmla="*/ 235514288 w 1044"/>
                <a:gd name="T69" fmla="*/ 184778660 h 1712"/>
                <a:gd name="T70" fmla="*/ 194447420 w 1044"/>
                <a:gd name="T71" fmla="*/ 128622126 h 1712"/>
                <a:gd name="T72" fmla="*/ 131927222 w 1044"/>
                <a:gd name="T73" fmla="*/ 423261648 h 1712"/>
                <a:gd name="T74" fmla="*/ 153712068 w 1044"/>
                <a:gd name="T75" fmla="*/ 125223996 h 1712"/>
                <a:gd name="T76" fmla="*/ 241202437 w 1044"/>
                <a:gd name="T77" fmla="*/ 221817945 h 1712"/>
                <a:gd name="T78" fmla="*/ 331790938 w 1044"/>
                <a:gd name="T79" fmla="*/ 242090371 h 1712"/>
                <a:gd name="T80" fmla="*/ 331790938 w 1044"/>
                <a:gd name="T81" fmla="*/ 298899479 h 1712"/>
                <a:gd name="T82" fmla="*/ 170300190 w 1044"/>
                <a:gd name="T83" fmla="*/ 453754074 h 1712"/>
                <a:gd name="T84" fmla="*/ 345524739 w 1044"/>
                <a:gd name="T85" fmla="*/ 315405297 h 1712"/>
                <a:gd name="T86" fmla="*/ 443353436 w 1044"/>
                <a:gd name="T87" fmla="*/ 394325814 h 1712"/>
                <a:gd name="T88" fmla="*/ 250562285 w 1044"/>
                <a:gd name="T89" fmla="*/ 445228143 h 171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44"/>
                <a:gd name="T136" fmla="*/ 0 h 1712"/>
                <a:gd name="T137" fmla="*/ 1044 w 1044"/>
                <a:gd name="T138" fmla="*/ 1712 h 171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44" h="1712">
                  <a:moveTo>
                    <a:pt x="961" y="1553"/>
                  </a:moveTo>
                  <a:cubicBezTo>
                    <a:pt x="912" y="1545"/>
                    <a:pt x="884" y="1531"/>
                    <a:pt x="867" y="1517"/>
                  </a:cubicBezTo>
                  <a:cubicBezTo>
                    <a:pt x="855" y="1506"/>
                    <a:pt x="848" y="1494"/>
                    <a:pt x="843" y="1479"/>
                  </a:cubicBezTo>
                  <a:cubicBezTo>
                    <a:pt x="835" y="1456"/>
                    <a:pt x="834" y="1428"/>
                    <a:pt x="829" y="1397"/>
                  </a:cubicBezTo>
                  <a:cubicBezTo>
                    <a:pt x="825" y="1377"/>
                    <a:pt x="820" y="1356"/>
                    <a:pt x="809" y="1335"/>
                  </a:cubicBezTo>
                  <a:cubicBezTo>
                    <a:pt x="817" y="1338"/>
                    <a:pt x="825" y="1341"/>
                    <a:pt x="833" y="1344"/>
                  </a:cubicBezTo>
                  <a:cubicBezTo>
                    <a:pt x="876" y="1357"/>
                    <a:pt x="919" y="1361"/>
                    <a:pt x="955" y="1361"/>
                  </a:cubicBezTo>
                  <a:cubicBezTo>
                    <a:pt x="963" y="1361"/>
                    <a:pt x="970" y="1360"/>
                    <a:pt x="977" y="1360"/>
                  </a:cubicBezTo>
                  <a:cubicBezTo>
                    <a:pt x="973" y="1346"/>
                    <a:pt x="970" y="1333"/>
                    <a:pt x="967" y="1320"/>
                  </a:cubicBezTo>
                  <a:cubicBezTo>
                    <a:pt x="963" y="1321"/>
                    <a:pt x="959" y="1321"/>
                    <a:pt x="955" y="1321"/>
                  </a:cubicBezTo>
                  <a:cubicBezTo>
                    <a:pt x="921" y="1321"/>
                    <a:pt x="883" y="1317"/>
                    <a:pt x="845" y="1306"/>
                  </a:cubicBezTo>
                  <a:cubicBezTo>
                    <a:pt x="810" y="1295"/>
                    <a:pt x="775" y="1276"/>
                    <a:pt x="743" y="1244"/>
                  </a:cubicBezTo>
                  <a:cubicBezTo>
                    <a:pt x="735" y="1229"/>
                    <a:pt x="729" y="1214"/>
                    <a:pt x="724" y="1198"/>
                  </a:cubicBezTo>
                  <a:cubicBezTo>
                    <a:pt x="713" y="1164"/>
                    <a:pt x="710" y="1127"/>
                    <a:pt x="706" y="1080"/>
                  </a:cubicBezTo>
                  <a:cubicBezTo>
                    <a:pt x="705" y="1074"/>
                    <a:pt x="705" y="1069"/>
                    <a:pt x="704" y="1064"/>
                  </a:cubicBezTo>
                  <a:cubicBezTo>
                    <a:pt x="705" y="1064"/>
                    <a:pt x="706" y="1064"/>
                    <a:pt x="708" y="1065"/>
                  </a:cubicBezTo>
                  <a:cubicBezTo>
                    <a:pt x="729" y="1071"/>
                    <a:pt x="749" y="1072"/>
                    <a:pt x="769" y="1072"/>
                  </a:cubicBezTo>
                  <a:cubicBezTo>
                    <a:pt x="783" y="1072"/>
                    <a:pt x="797" y="1071"/>
                    <a:pt x="811" y="1071"/>
                  </a:cubicBezTo>
                  <a:cubicBezTo>
                    <a:pt x="847" y="1071"/>
                    <a:pt x="884" y="1074"/>
                    <a:pt x="931" y="1095"/>
                  </a:cubicBezTo>
                  <a:cubicBezTo>
                    <a:pt x="945" y="1101"/>
                    <a:pt x="962" y="1107"/>
                    <a:pt x="980" y="1113"/>
                  </a:cubicBezTo>
                  <a:cubicBezTo>
                    <a:pt x="977" y="1100"/>
                    <a:pt x="973" y="1085"/>
                    <a:pt x="968" y="1067"/>
                  </a:cubicBezTo>
                  <a:cubicBezTo>
                    <a:pt x="961" y="1064"/>
                    <a:pt x="954" y="1061"/>
                    <a:pt x="947" y="1058"/>
                  </a:cubicBezTo>
                  <a:cubicBezTo>
                    <a:pt x="894" y="1035"/>
                    <a:pt x="849" y="1031"/>
                    <a:pt x="811" y="1031"/>
                  </a:cubicBezTo>
                  <a:cubicBezTo>
                    <a:pt x="796" y="1031"/>
                    <a:pt x="782" y="1032"/>
                    <a:pt x="769" y="1032"/>
                  </a:cubicBezTo>
                  <a:cubicBezTo>
                    <a:pt x="750" y="1032"/>
                    <a:pt x="734" y="1031"/>
                    <a:pt x="719" y="1026"/>
                  </a:cubicBezTo>
                  <a:cubicBezTo>
                    <a:pt x="707" y="1023"/>
                    <a:pt x="692" y="1019"/>
                    <a:pt x="684" y="1010"/>
                  </a:cubicBezTo>
                  <a:cubicBezTo>
                    <a:pt x="677" y="1000"/>
                    <a:pt x="654" y="965"/>
                    <a:pt x="632" y="946"/>
                  </a:cubicBezTo>
                  <a:cubicBezTo>
                    <a:pt x="611" y="928"/>
                    <a:pt x="587" y="912"/>
                    <a:pt x="560" y="898"/>
                  </a:cubicBezTo>
                  <a:cubicBezTo>
                    <a:pt x="651" y="883"/>
                    <a:pt x="739" y="869"/>
                    <a:pt x="808" y="870"/>
                  </a:cubicBezTo>
                  <a:cubicBezTo>
                    <a:pt x="848" y="869"/>
                    <a:pt x="880" y="874"/>
                    <a:pt x="902" y="884"/>
                  </a:cubicBezTo>
                  <a:cubicBezTo>
                    <a:pt x="918" y="890"/>
                    <a:pt x="933" y="897"/>
                    <a:pt x="947" y="902"/>
                  </a:cubicBezTo>
                  <a:cubicBezTo>
                    <a:pt x="951" y="874"/>
                    <a:pt x="959" y="849"/>
                    <a:pt x="969" y="825"/>
                  </a:cubicBezTo>
                  <a:cubicBezTo>
                    <a:pt x="958" y="820"/>
                    <a:pt x="946" y="815"/>
                    <a:pt x="934" y="810"/>
                  </a:cubicBezTo>
                  <a:cubicBezTo>
                    <a:pt x="903" y="798"/>
                    <a:pt x="870" y="792"/>
                    <a:pt x="835" y="790"/>
                  </a:cubicBezTo>
                  <a:cubicBezTo>
                    <a:pt x="845" y="781"/>
                    <a:pt x="855" y="772"/>
                    <a:pt x="864" y="762"/>
                  </a:cubicBezTo>
                  <a:cubicBezTo>
                    <a:pt x="902" y="720"/>
                    <a:pt x="922" y="671"/>
                    <a:pt x="936" y="633"/>
                  </a:cubicBezTo>
                  <a:cubicBezTo>
                    <a:pt x="955" y="636"/>
                    <a:pt x="975" y="637"/>
                    <a:pt x="996" y="637"/>
                  </a:cubicBezTo>
                  <a:cubicBezTo>
                    <a:pt x="997" y="637"/>
                    <a:pt x="999" y="637"/>
                    <a:pt x="1000" y="637"/>
                  </a:cubicBezTo>
                  <a:cubicBezTo>
                    <a:pt x="996" y="624"/>
                    <a:pt x="991" y="610"/>
                    <a:pt x="986" y="597"/>
                  </a:cubicBezTo>
                  <a:cubicBezTo>
                    <a:pt x="965" y="596"/>
                    <a:pt x="946" y="595"/>
                    <a:pt x="930" y="591"/>
                  </a:cubicBezTo>
                  <a:cubicBezTo>
                    <a:pt x="868" y="539"/>
                    <a:pt x="808" y="517"/>
                    <a:pt x="752" y="517"/>
                  </a:cubicBezTo>
                  <a:cubicBezTo>
                    <a:pt x="719" y="517"/>
                    <a:pt x="688" y="525"/>
                    <a:pt x="659" y="538"/>
                  </a:cubicBezTo>
                  <a:cubicBezTo>
                    <a:pt x="659" y="537"/>
                    <a:pt x="658" y="535"/>
                    <a:pt x="658" y="534"/>
                  </a:cubicBezTo>
                  <a:cubicBezTo>
                    <a:pt x="655" y="526"/>
                    <a:pt x="653" y="518"/>
                    <a:pt x="653" y="507"/>
                  </a:cubicBezTo>
                  <a:cubicBezTo>
                    <a:pt x="653" y="494"/>
                    <a:pt x="656" y="475"/>
                    <a:pt x="669" y="448"/>
                  </a:cubicBezTo>
                  <a:cubicBezTo>
                    <a:pt x="677" y="432"/>
                    <a:pt x="690" y="418"/>
                    <a:pt x="707" y="403"/>
                  </a:cubicBezTo>
                  <a:cubicBezTo>
                    <a:pt x="729" y="383"/>
                    <a:pt x="758" y="363"/>
                    <a:pt x="786" y="333"/>
                  </a:cubicBezTo>
                  <a:cubicBezTo>
                    <a:pt x="786" y="333"/>
                    <a:pt x="786" y="333"/>
                    <a:pt x="786" y="333"/>
                  </a:cubicBezTo>
                  <a:cubicBezTo>
                    <a:pt x="807" y="329"/>
                    <a:pt x="828" y="328"/>
                    <a:pt x="847" y="328"/>
                  </a:cubicBezTo>
                  <a:cubicBezTo>
                    <a:pt x="872" y="328"/>
                    <a:pt x="894" y="330"/>
                    <a:pt x="916" y="336"/>
                  </a:cubicBezTo>
                  <a:cubicBezTo>
                    <a:pt x="917" y="323"/>
                    <a:pt x="919" y="310"/>
                    <a:pt x="921" y="296"/>
                  </a:cubicBezTo>
                  <a:cubicBezTo>
                    <a:pt x="898" y="290"/>
                    <a:pt x="873" y="287"/>
                    <a:pt x="847" y="288"/>
                  </a:cubicBezTo>
                  <a:cubicBezTo>
                    <a:pt x="838" y="288"/>
                    <a:pt x="829" y="288"/>
                    <a:pt x="820" y="289"/>
                  </a:cubicBezTo>
                  <a:cubicBezTo>
                    <a:pt x="837" y="262"/>
                    <a:pt x="851" y="230"/>
                    <a:pt x="859" y="190"/>
                  </a:cubicBezTo>
                  <a:cubicBezTo>
                    <a:pt x="885" y="169"/>
                    <a:pt x="914" y="152"/>
                    <a:pt x="944" y="139"/>
                  </a:cubicBezTo>
                  <a:cubicBezTo>
                    <a:pt x="946" y="126"/>
                    <a:pt x="947" y="111"/>
                    <a:pt x="948" y="95"/>
                  </a:cubicBezTo>
                  <a:cubicBezTo>
                    <a:pt x="912" y="107"/>
                    <a:pt x="878" y="125"/>
                    <a:pt x="848" y="148"/>
                  </a:cubicBezTo>
                  <a:cubicBezTo>
                    <a:pt x="800" y="105"/>
                    <a:pt x="738" y="87"/>
                    <a:pt x="677" y="87"/>
                  </a:cubicBezTo>
                  <a:cubicBezTo>
                    <a:pt x="581" y="88"/>
                    <a:pt x="485" y="128"/>
                    <a:pt x="432" y="183"/>
                  </a:cubicBezTo>
                  <a:cubicBezTo>
                    <a:pt x="418" y="197"/>
                    <a:pt x="405" y="201"/>
                    <a:pt x="388" y="201"/>
                  </a:cubicBezTo>
                  <a:cubicBezTo>
                    <a:pt x="378" y="201"/>
                    <a:pt x="362" y="202"/>
                    <a:pt x="353" y="195"/>
                  </a:cubicBezTo>
                  <a:cubicBezTo>
                    <a:pt x="343" y="188"/>
                    <a:pt x="334" y="178"/>
                    <a:pt x="334" y="178"/>
                  </a:cubicBezTo>
                  <a:cubicBezTo>
                    <a:pt x="311" y="158"/>
                    <a:pt x="316" y="162"/>
                    <a:pt x="305" y="150"/>
                  </a:cubicBezTo>
                  <a:cubicBezTo>
                    <a:pt x="298" y="141"/>
                    <a:pt x="287" y="116"/>
                    <a:pt x="291" y="103"/>
                  </a:cubicBezTo>
                  <a:cubicBezTo>
                    <a:pt x="294" y="90"/>
                    <a:pt x="297" y="82"/>
                    <a:pt x="302" y="68"/>
                  </a:cubicBezTo>
                  <a:cubicBezTo>
                    <a:pt x="314" y="35"/>
                    <a:pt x="327" y="13"/>
                    <a:pt x="337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83" y="86"/>
                    <a:pt x="68" y="185"/>
                    <a:pt x="59" y="293"/>
                  </a:cubicBezTo>
                  <a:cubicBezTo>
                    <a:pt x="50" y="406"/>
                    <a:pt x="48" y="529"/>
                    <a:pt x="48" y="657"/>
                  </a:cubicBezTo>
                  <a:cubicBezTo>
                    <a:pt x="48" y="809"/>
                    <a:pt x="51" y="967"/>
                    <a:pt x="51" y="1118"/>
                  </a:cubicBezTo>
                  <a:cubicBezTo>
                    <a:pt x="51" y="1244"/>
                    <a:pt x="49" y="1365"/>
                    <a:pt x="40" y="1471"/>
                  </a:cubicBezTo>
                  <a:cubicBezTo>
                    <a:pt x="32" y="1568"/>
                    <a:pt x="19" y="1652"/>
                    <a:pt x="0" y="1712"/>
                  </a:cubicBezTo>
                  <a:cubicBezTo>
                    <a:pt x="208" y="1712"/>
                    <a:pt x="208" y="1712"/>
                    <a:pt x="208" y="1712"/>
                  </a:cubicBezTo>
                  <a:cubicBezTo>
                    <a:pt x="223" y="1644"/>
                    <a:pt x="233" y="1570"/>
                    <a:pt x="239" y="1490"/>
                  </a:cubicBezTo>
                  <a:cubicBezTo>
                    <a:pt x="249" y="1374"/>
                    <a:pt x="251" y="1247"/>
                    <a:pt x="251" y="1118"/>
                  </a:cubicBezTo>
                  <a:cubicBezTo>
                    <a:pt x="251" y="1077"/>
                    <a:pt x="251" y="1035"/>
                    <a:pt x="251" y="994"/>
                  </a:cubicBezTo>
                  <a:cubicBezTo>
                    <a:pt x="267" y="937"/>
                    <a:pt x="345" y="934"/>
                    <a:pt x="404" y="921"/>
                  </a:cubicBezTo>
                  <a:cubicBezTo>
                    <a:pt x="431" y="918"/>
                    <a:pt x="469" y="910"/>
                    <a:pt x="484" y="910"/>
                  </a:cubicBezTo>
                  <a:cubicBezTo>
                    <a:pt x="500" y="910"/>
                    <a:pt x="575" y="949"/>
                    <a:pt x="606" y="976"/>
                  </a:cubicBezTo>
                  <a:cubicBezTo>
                    <a:pt x="624" y="992"/>
                    <a:pt x="638" y="1009"/>
                    <a:pt x="648" y="1027"/>
                  </a:cubicBezTo>
                  <a:cubicBezTo>
                    <a:pt x="648" y="1027"/>
                    <a:pt x="651" y="1034"/>
                    <a:pt x="653" y="1036"/>
                  </a:cubicBezTo>
                  <a:cubicBezTo>
                    <a:pt x="660" y="1051"/>
                    <a:pt x="665" y="1067"/>
                    <a:pt x="666" y="1083"/>
                  </a:cubicBezTo>
                  <a:cubicBezTo>
                    <a:pt x="670" y="1130"/>
                    <a:pt x="673" y="1170"/>
                    <a:pt x="686" y="1210"/>
                  </a:cubicBezTo>
                  <a:cubicBezTo>
                    <a:pt x="691" y="1228"/>
                    <a:pt x="699" y="1247"/>
                    <a:pt x="709" y="1265"/>
                  </a:cubicBezTo>
                  <a:cubicBezTo>
                    <a:pt x="709" y="1266"/>
                    <a:pt x="709" y="1266"/>
                    <a:pt x="709" y="1266"/>
                  </a:cubicBezTo>
                  <a:cubicBezTo>
                    <a:pt x="710" y="1267"/>
                    <a:pt x="710" y="1268"/>
                    <a:pt x="711" y="1268"/>
                  </a:cubicBezTo>
                  <a:cubicBezTo>
                    <a:pt x="723" y="1288"/>
                    <a:pt x="738" y="1309"/>
                    <a:pt x="756" y="1330"/>
                  </a:cubicBezTo>
                  <a:cubicBezTo>
                    <a:pt x="774" y="1350"/>
                    <a:pt x="782" y="1371"/>
                    <a:pt x="787" y="1395"/>
                  </a:cubicBezTo>
                  <a:cubicBezTo>
                    <a:pt x="795" y="1431"/>
                    <a:pt x="794" y="1472"/>
                    <a:pt x="813" y="1511"/>
                  </a:cubicBezTo>
                  <a:cubicBezTo>
                    <a:pt x="823" y="1530"/>
                    <a:pt x="838" y="1548"/>
                    <a:pt x="861" y="1562"/>
                  </a:cubicBezTo>
                  <a:cubicBezTo>
                    <a:pt x="884" y="1576"/>
                    <a:pt x="915" y="1586"/>
                    <a:pt x="955" y="1592"/>
                  </a:cubicBezTo>
                  <a:cubicBezTo>
                    <a:pt x="984" y="1597"/>
                    <a:pt x="1014" y="1600"/>
                    <a:pt x="1044" y="1602"/>
                  </a:cubicBezTo>
                  <a:cubicBezTo>
                    <a:pt x="1042" y="1588"/>
                    <a:pt x="1039" y="1574"/>
                    <a:pt x="1036" y="1561"/>
                  </a:cubicBezTo>
                  <a:cubicBezTo>
                    <a:pt x="1011" y="1559"/>
                    <a:pt x="986" y="1556"/>
                    <a:pt x="961" y="1553"/>
                  </a:cubicBezTo>
                  <a:close/>
                  <a:moveTo>
                    <a:pt x="365" y="239"/>
                  </a:moveTo>
                  <a:cubicBezTo>
                    <a:pt x="373" y="241"/>
                    <a:pt x="380" y="241"/>
                    <a:pt x="388" y="241"/>
                  </a:cubicBezTo>
                  <a:cubicBezTo>
                    <a:pt x="413" y="242"/>
                    <a:pt x="440" y="233"/>
                    <a:pt x="460" y="211"/>
                  </a:cubicBezTo>
                  <a:cubicBezTo>
                    <a:pt x="504" y="165"/>
                    <a:pt x="593" y="127"/>
                    <a:pt x="677" y="127"/>
                  </a:cubicBezTo>
                  <a:cubicBezTo>
                    <a:pt x="731" y="127"/>
                    <a:pt x="783" y="142"/>
                    <a:pt x="821" y="178"/>
                  </a:cubicBezTo>
                  <a:cubicBezTo>
                    <a:pt x="807" y="251"/>
                    <a:pt x="774" y="291"/>
                    <a:pt x="738" y="324"/>
                  </a:cubicBezTo>
                  <a:cubicBezTo>
                    <a:pt x="719" y="342"/>
                    <a:pt x="699" y="357"/>
                    <a:pt x="680" y="373"/>
                  </a:cubicBezTo>
                  <a:cubicBezTo>
                    <a:pt x="667" y="385"/>
                    <a:pt x="655" y="397"/>
                    <a:pt x="645" y="411"/>
                  </a:cubicBezTo>
                  <a:cubicBezTo>
                    <a:pt x="633" y="412"/>
                    <a:pt x="621" y="412"/>
                    <a:pt x="610" y="412"/>
                  </a:cubicBezTo>
                  <a:cubicBezTo>
                    <a:pt x="548" y="412"/>
                    <a:pt x="511" y="402"/>
                    <a:pt x="486" y="387"/>
                  </a:cubicBezTo>
                  <a:cubicBezTo>
                    <a:pt x="468" y="376"/>
                    <a:pt x="455" y="363"/>
                    <a:pt x="443" y="345"/>
                  </a:cubicBezTo>
                  <a:cubicBezTo>
                    <a:pt x="424" y="319"/>
                    <a:pt x="408" y="286"/>
                    <a:pt x="376" y="252"/>
                  </a:cubicBezTo>
                  <a:cubicBezTo>
                    <a:pt x="373" y="248"/>
                    <a:pt x="369" y="244"/>
                    <a:pt x="365" y="240"/>
                  </a:cubicBezTo>
                  <a:cubicBezTo>
                    <a:pt x="366" y="240"/>
                    <a:pt x="366" y="240"/>
                    <a:pt x="366" y="240"/>
                  </a:cubicBezTo>
                  <a:cubicBezTo>
                    <a:pt x="365" y="240"/>
                    <a:pt x="365" y="239"/>
                    <a:pt x="365" y="239"/>
                  </a:cubicBezTo>
                  <a:close/>
                  <a:moveTo>
                    <a:pt x="320" y="847"/>
                  </a:moveTo>
                  <a:cubicBezTo>
                    <a:pt x="274" y="848"/>
                    <a:pt x="257" y="823"/>
                    <a:pt x="248" y="790"/>
                  </a:cubicBezTo>
                  <a:cubicBezTo>
                    <a:pt x="248" y="745"/>
                    <a:pt x="248" y="700"/>
                    <a:pt x="248" y="657"/>
                  </a:cubicBezTo>
                  <a:cubicBezTo>
                    <a:pt x="248" y="497"/>
                    <a:pt x="249" y="364"/>
                    <a:pt x="264" y="246"/>
                  </a:cubicBezTo>
                  <a:cubicBezTo>
                    <a:pt x="267" y="229"/>
                    <a:pt x="283" y="230"/>
                    <a:pt x="289" y="234"/>
                  </a:cubicBezTo>
                  <a:cubicBezTo>
                    <a:pt x="290" y="235"/>
                    <a:pt x="325" y="258"/>
                    <a:pt x="338" y="270"/>
                  </a:cubicBezTo>
                  <a:cubicBezTo>
                    <a:pt x="357" y="289"/>
                    <a:pt x="371" y="308"/>
                    <a:pt x="384" y="328"/>
                  </a:cubicBezTo>
                  <a:cubicBezTo>
                    <a:pt x="403" y="358"/>
                    <a:pt x="421" y="390"/>
                    <a:pt x="454" y="414"/>
                  </a:cubicBezTo>
                  <a:cubicBezTo>
                    <a:pt x="488" y="438"/>
                    <a:pt x="535" y="452"/>
                    <a:pt x="610" y="452"/>
                  </a:cubicBezTo>
                  <a:cubicBezTo>
                    <a:pt x="610" y="452"/>
                    <a:pt x="610" y="452"/>
                    <a:pt x="610" y="452"/>
                  </a:cubicBezTo>
                  <a:cubicBezTo>
                    <a:pt x="615" y="452"/>
                    <a:pt x="619" y="452"/>
                    <a:pt x="624" y="452"/>
                  </a:cubicBezTo>
                  <a:cubicBezTo>
                    <a:pt x="616" y="474"/>
                    <a:pt x="613" y="492"/>
                    <a:pt x="613" y="507"/>
                  </a:cubicBezTo>
                  <a:cubicBezTo>
                    <a:pt x="612" y="524"/>
                    <a:pt x="616" y="537"/>
                    <a:pt x="620" y="547"/>
                  </a:cubicBezTo>
                  <a:cubicBezTo>
                    <a:pt x="621" y="552"/>
                    <a:pt x="623" y="555"/>
                    <a:pt x="624" y="558"/>
                  </a:cubicBezTo>
                  <a:cubicBezTo>
                    <a:pt x="571" y="594"/>
                    <a:pt x="528" y="647"/>
                    <a:pt x="493" y="702"/>
                  </a:cubicBezTo>
                  <a:cubicBezTo>
                    <a:pt x="464" y="749"/>
                    <a:pt x="442" y="827"/>
                    <a:pt x="418" y="837"/>
                  </a:cubicBezTo>
                  <a:cubicBezTo>
                    <a:pt x="399" y="845"/>
                    <a:pt x="353" y="846"/>
                    <a:pt x="320" y="847"/>
                  </a:cubicBezTo>
                  <a:close/>
                  <a:moveTo>
                    <a:pt x="471" y="831"/>
                  </a:moveTo>
                  <a:cubicBezTo>
                    <a:pt x="492" y="782"/>
                    <a:pt x="523" y="722"/>
                    <a:pt x="563" y="672"/>
                  </a:cubicBezTo>
                  <a:cubicBezTo>
                    <a:pt x="589" y="639"/>
                    <a:pt x="618" y="610"/>
                    <a:pt x="650" y="589"/>
                  </a:cubicBezTo>
                  <a:cubicBezTo>
                    <a:pt x="682" y="569"/>
                    <a:pt x="716" y="557"/>
                    <a:pt x="752" y="557"/>
                  </a:cubicBezTo>
                  <a:cubicBezTo>
                    <a:pt x="796" y="557"/>
                    <a:pt x="844" y="573"/>
                    <a:pt x="899" y="618"/>
                  </a:cubicBezTo>
                  <a:cubicBezTo>
                    <a:pt x="885" y="655"/>
                    <a:pt x="867" y="699"/>
                    <a:pt x="834" y="736"/>
                  </a:cubicBezTo>
                  <a:cubicBezTo>
                    <a:pt x="814" y="757"/>
                    <a:pt x="790" y="777"/>
                    <a:pt x="757" y="791"/>
                  </a:cubicBezTo>
                  <a:cubicBezTo>
                    <a:pt x="691" y="796"/>
                    <a:pt x="619" y="808"/>
                    <a:pt x="546" y="819"/>
                  </a:cubicBezTo>
                  <a:cubicBezTo>
                    <a:pt x="521" y="823"/>
                    <a:pt x="496" y="827"/>
                    <a:pt x="471" y="83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7A7A"/>
                </a:gs>
              </a:gsLst>
              <a:lin ang="0" scaled="1"/>
            </a:gradFill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sp>
          <p:nvSpPr>
            <p:cNvPr id="19522" name="Freeform 3216"/>
            <p:cNvSpPr>
              <a:spLocks noChangeAspect="1" noEditPoints="1"/>
            </p:cNvSpPr>
            <p:nvPr/>
          </p:nvSpPr>
          <p:spPr bwMode="auto">
            <a:xfrm>
              <a:off x="2780" y="718"/>
              <a:ext cx="1826" cy="3038"/>
            </a:xfrm>
            <a:custGeom>
              <a:avLst/>
              <a:gdLst>
                <a:gd name="T0" fmla="*/ 470487313 w 1029"/>
                <a:gd name="T1" fmla="*/ 105189528 h 1712"/>
                <a:gd name="T2" fmla="*/ 371867999 w 1029"/>
                <a:gd name="T3" fmla="*/ 0 h 1712"/>
                <a:gd name="T4" fmla="*/ 268476685 w 1029"/>
                <a:gd name="T5" fmla="*/ 139221620 h 1712"/>
                <a:gd name="T6" fmla="*/ 17172548 w 1029"/>
                <a:gd name="T7" fmla="*/ 50990189 h 1712"/>
                <a:gd name="T8" fmla="*/ 173541992 w 1029"/>
                <a:gd name="T9" fmla="*/ 115362111 h 1712"/>
                <a:gd name="T10" fmla="*/ 75537577 w 1029"/>
                <a:gd name="T11" fmla="*/ 181211197 h 1712"/>
                <a:gd name="T12" fmla="*/ 0 w 1029"/>
                <a:gd name="T13" fmla="*/ 179951364 h 1712"/>
                <a:gd name="T14" fmla="*/ 65013065 w 1029"/>
                <a:gd name="T15" fmla="*/ 215882433 h 1712"/>
                <a:gd name="T16" fmla="*/ 42841780 w 1029"/>
                <a:gd name="T17" fmla="*/ 319611478 h 1712"/>
                <a:gd name="T18" fmla="*/ 173541992 w 1029"/>
                <a:gd name="T19" fmla="*/ 333918580 h 1712"/>
                <a:gd name="T20" fmla="*/ 309085599 w 1029"/>
                <a:gd name="T21" fmla="*/ 416267323 h 1712"/>
                <a:gd name="T22" fmla="*/ 174577754 w 1029"/>
                <a:gd name="T23" fmla="*/ 470944947 h 1712"/>
                <a:gd name="T24" fmla="*/ 28375799 w 1029"/>
                <a:gd name="T25" fmla="*/ 441971862 h 1712"/>
                <a:gd name="T26" fmla="*/ 153267518 w 1029"/>
                <a:gd name="T27" fmla="*/ 514422633 h 1712"/>
                <a:gd name="T28" fmla="*/ 249072954 w 1029"/>
                <a:gd name="T29" fmla="*/ 495360580 h 1712"/>
                <a:gd name="T30" fmla="*/ 137674188 w 1029"/>
                <a:gd name="T31" fmla="*/ 593531903 h 1712"/>
                <a:gd name="T32" fmla="*/ 137674188 w 1029"/>
                <a:gd name="T33" fmla="*/ 615014362 h 1712"/>
                <a:gd name="T34" fmla="*/ 73384680 w 1029"/>
                <a:gd name="T35" fmla="*/ 706163876 h 1712"/>
                <a:gd name="T36" fmla="*/ 67459201 w 1029"/>
                <a:gd name="T37" fmla="*/ 705525158 h 1712"/>
                <a:gd name="T38" fmla="*/ 67459201 w 1029"/>
                <a:gd name="T39" fmla="*/ 726958554 h 1712"/>
                <a:gd name="T40" fmla="*/ 143919538 w 1029"/>
                <a:gd name="T41" fmla="*/ 802429039 h 1712"/>
                <a:gd name="T42" fmla="*/ 96942816 w 1029"/>
                <a:gd name="T43" fmla="*/ 837515374 h 1712"/>
                <a:gd name="T44" fmla="*/ 96942816 w 1029"/>
                <a:gd name="T45" fmla="*/ 858987838 h 1712"/>
                <a:gd name="T46" fmla="*/ 369496876 w 1029"/>
                <a:gd name="T47" fmla="*/ 695845354 h 1712"/>
                <a:gd name="T48" fmla="*/ 444122398 w 1029"/>
                <a:gd name="T49" fmla="*/ 841063303 h 1712"/>
                <a:gd name="T50" fmla="*/ 551292768 w 1029"/>
                <a:gd name="T51" fmla="*/ 841063303 h 1712"/>
                <a:gd name="T52" fmla="*/ 214869580 w 1029"/>
                <a:gd name="T53" fmla="*/ 316108069 h 1712"/>
                <a:gd name="T54" fmla="*/ 139226468 w 1029"/>
                <a:gd name="T55" fmla="*/ 313391700 h 1712"/>
                <a:gd name="T56" fmla="*/ 93196923 w 1029"/>
                <a:gd name="T57" fmla="*/ 193714466 h 1712"/>
                <a:gd name="T58" fmla="*/ 196555217 w 1029"/>
                <a:gd name="T59" fmla="*/ 139221620 h 1712"/>
                <a:gd name="T60" fmla="*/ 285583794 w 1029"/>
                <a:gd name="T61" fmla="*/ 179248252 h 1712"/>
                <a:gd name="T62" fmla="*/ 240034340 w 1029"/>
                <a:gd name="T63" fmla="*/ 307069709 h 1712"/>
                <a:gd name="T64" fmla="*/ 245969529 w 1029"/>
                <a:gd name="T65" fmla="*/ 328530589 h 1712"/>
                <a:gd name="T66" fmla="*/ 316126283 w 1029"/>
                <a:gd name="T67" fmla="*/ 208910935 h 1712"/>
                <a:gd name="T68" fmla="*/ 330105209 w 1029"/>
                <a:gd name="T69" fmla="*/ 147319960 h 1712"/>
                <a:gd name="T70" fmla="*/ 376200256 w 1029"/>
                <a:gd name="T71" fmla="*/ 284039291 h 1712"/>
                <a:gd name="T72" fmla="*/ 327295250 w 1029"/>
                <a:gd name="T73" fmla="*/ 404584143 h 1712"/>
                <a:gd name="T74" fmla="*/ 329026518 w 1029"/>
                <a:gd name="T75" fmla="*/ 742913330 h 1712"/>
                <a:gd name="T76" fmla="*/ 214384635 w 1029"/>
                <a:gd name="T77" fmla="*/ 820152329 h 1712"/>
                <a:gd name="T78" fmla="*/ 107194362 w 1029"/>
                <a:gd name="T79" fmla="*/ 720627704 h 1712"/>
                <a:gd name="T80" fmla="*/ 146075445 w 1029"/>
                <a:gd name="T81" fmla="*/ 669637473 h 1712"/>
                <a:gd name="T82" fmla="*/ 357840465 w 1029"/>
                <a:gd name="T83" fmla="*/ 668864742 h 1712"/>
                <a:gd name="T84" fmla="*/ 237306322 w 1029"/>
                <a:gd name="T85" fmla="*/ 680490682 h 1712"/>
                <a:gd name="T86" fmla="*/ 161821981 w 1029"/>
                <a:gd name="T87" fmla="*/ 613944532 h 1712"/>
                <a:gd name="T88" fmla="*/ 349956180 w 1029"/>
                <a:gd name="T89" fmla="*/ 441262503 h 1712"/>
                <a:gd name="T90" fmla="*/ 417820401 w 1029"/>
                <a:gd name="T91" fmla="*/ 571105905 h 171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29"/>
                <a:gd name="T139" fmla="*/ 0 h 1712"/>
                <a:gd name="T140" fmla="*/ 1029 w 1029"/>
                <a:gd name="T141" fmla="*/ 1712 h 171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29" h="1712">
                  <a:moveTo>
                    <a:pt x="1004" y="1230"/>
                  </a:moveTo>
                  <a:cubicBezTo>
                    <a:pt x="982" y="1051"/>
                    <a:pt x="950" y="859"/>
                    <a:pt x="924" y="678"/>
                  </a:cubicBezTo>
                  <a:cubicBezTo>
                    <a:pt x="898" y="498"/>
                    <a:pt x="877" y="327"/>
                    <a:pt x="878" y="196"/>
                  </a:cubicBezTo>
                  <a:cubicBezTo>
                    <a:pt x="878" y="136"/>
                    <a:pt x="882" y="84"/>
                    <a:pt x="890" y="45"/>
                  </a:cubicBezTo>
                  <a:cubicBezTo>
                    <a:pt x="893" y="28"/>
                    <a:pt x="898" y="13"/>
                    <a:pt x="903" y="0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83" y="55"/>
                    <a:pt x="679" y="114"/>
                    <a:pt x="678" y="176"/>
                  </a:cubicBezTo>
                  <a:cubicBezTo>
                    <a:pt x="669" y="207"/>
                    <a:pt x="643" y="213"/>
                    <a:pt x="623" y="226"/>
                  </a:cubicBezTo>
                  <a:cubicBezTo>
                    <a:pt x="586" y="249"/>
                    <a:pt x="543" y="260"/>
                    <a:pt x="501" y="260"/>
                  </a:cubicBezTo>
                  <a:cubicBezTo>
                    <a:pt x="439" y="260"/>
                    <a:pt x="382" y="234"/>
                    <a:pt x="358" y="194"/>
                  </a:cubicBezTo>
                  <a:cubicBezTo>
                    <a:pt x="308" y="113"/>
                    <a:pt x="225" y="76"/>
                    <a:pt x="141" y="77"/>
                  </a:cubicBezTo>
                  <a:cubicBezTo>
                    <a:pt x="104" y="77"/>
                    <a:pt x="67" y="83"/>
                    <a:pt x="32" y="95"/>
                  </a:cubicBezTo>
                  <a:cubicBezTo>
                    <a:pt x="31" y="111"/>
                    <a:pt x="30" y="126"/>
                    <a:pt x="28" y="139"/>
                  </a:cubicBezTo>
                  <a:cubicBezTo>
                    <a:pt x="65" y="124"/>
                    <a:pt x="103" y="116"/>
                    <a:pt x="141" y="117"/>
                  </a:cubicBezTo>
                  <a:cubicBezTo>
                    <a:pt x="215" y="117"/>
                    <a:pt x="282" y="147"/>
                    <a:pt x="324" y="215"/>
                  </a:cubicBezTo>
                  <a:cubicBezTo>
                    <a:pt x="326" y="219"/>
                    <a:pt x="329" y="223"/>
                    <a:pt x="332" y="227"/>
                  </a:cubicBezTo>
                  <a:cubicBezTo>
                    <a:pt x="282" y="237"/>
                    <a:pt x="235" y="259"/>
                    <a:pt x="197" y="285"/>
                  </a:cubicBezTo>
                  <a:cubicBezTo>
                    <a:pt x="175" y="301"/>
                    <a:pt x="155" y="319"/>
                    <a:pt x="141" y="338"/>
                  </a:cubicBezTo>
                  <a:cubicBezTo>
                    <a:pt x="137" y="344"/>
                    <a:pt x="133" y="350"/>
                    <a:pt x="129" y="357"/>
                  </a:cubicBezTo>
                  <a:cubicBezTo>
                    <a:pt x="95" y="329"/>
                    <a:pt x="53" y="307"/>
                    <a:pt x="5" y="296"/>
                  </a:cubicBezTo>
                  <a:cubicBezTo>
                    <a:pt x="3" y="310"/>
                    <a:pt x="1" y="323"/>
                    <a:pt x="0" y="336"/>
                  </a:cubicBezTo>
                  <a:cubicBezTo>
                    <a:pt x="47" y="347"/>
                    <a:pt x="86" y="371"/>
                    <a:pt x="118" y="400"/>
                  </a:cubicBezTo>
                  <a:cubicBezTo>
                    <a:pt x="118" y="401"/>
                    <a:pt x="118" y="402"/>
                    <a:pt x="118" y="403"/>
                  </a:cubicBezTo>
                  <a:cubicBezTo>
                    <a:pt x="121" y="403"/>
                    <a:pt x="121" y="403"/>
                    <a:pt x="121" y="403"/>
                  </a:cubicBezTo>
                  <a:cubicBezTo>
                    <a:pt x="130" y="411"/>
                    <a:pt x="138" y="419"/>
                    <a:pt x="145" y="428"/>
                  </a:cubicBezTo>
                  <a:cubicBezTo>
                    <a:pt x="189" y="479"/>
                    <a:pt x="214" y="541"/>
                    <a:pt x="220" y="588"/>
                  </a:cubicBezTo>
                  <a:cubicBezTo>
                    <a:pt x="171" y="592"/>
                    <a:pt x="123" y="597"/>
                    <a:pt x="80" y="597"/>
                  </a:cubicBezTo>
                  <a:cubicBezTo>
                    <a:pt x="77" y="597"/>
                    <a:pt x="73" y="597"/>
                    <a:pt x="70" y="597"/>
                  </a:cubicBezTo>
                  <a:cubicBezTo>
                    <a:pt x="75" y="610"/>
                    <a:pt x="80" y="624"/>
                    <a:pt x="84" y="637"/>
                  </a:cubicBezTo>
                  <a:cubicBezTo>
                    <a:pt x="161" y="636"/>
                    <a:pt x="251" y="623"/>
                    <a:pt x="324" y="623"/>
                  </a:cubicBezTo>
                  <a:cubicBezTo>
                    <a:pt x="345" y="623"/>
                    <a:pt x="365" y="624"/>
                    <a:pt x="383" y="627"/>
                  </a:cubicBezTo>
                  <a:cubicBezTo>
                    <a:pt x="418" y="632"/>
                    <a:pt x="452" y="652"/>
                    <a:pt x="489" y="684"/>
                  </a:cubicBezTo>
                  <a:cubicBezTo>
                    <a:pt x="517" y="709"/>
                    <a:pt x="546" y="740"/>
                    <a:pt x="577" y="777"/>
                  </a:cubicBezTo>
                  <a:cubicBezTo>
                    <a:pt x="573" y="779"/>
                    <a:pt x="569" y="782"/>
                    <a:pt x="565" y="784"/>
                  </a:cubicBezTo>
                  <a:cubicBezTo>
                    <a:pt x="521" y="810"/>
                    <a:pt x="476" y="834"/>
                    <a:pt x="435" y="851"/>
                  </a:cubicBezTo>
                  <a:cubicBezTo>
                    <a:pt x="393" y="868"/>
                    <a:pt x="354" y="878"/>
                    <a:pt x="326" y="879"/>
                  </a:cubicBezTo>
                  <a:cubicBezTo>
                    <a:pt x="312" y="880"/>
                    <a:pt x="299" y="880"/>
                    <a:pt x="287" y="880"/>
                  </a:cubicBezTo>
                  <a:cubicBezTo>
                    <a:pt x="245" y="880"/>
                    <a:pt x="212" y="877"/>
                    <a:pt x="173" y="866"/>
                  </a:cubicBezTo>
                  <a:cubicBezTo>
                    <a:pt x="140" y="858"/>
                    <a:pt x="103" y="845"/>
                    <a:pt x="53" y="825"/>
                  </a:cubicBezTo>
                  <a:cubicBezTo>
                    <a:pt x="43" y="849"/>
                    <a:pt x="35" y="874"/>
                    <a:pt x="31" y="902"/>
                  </a:cubicBezTo>
                  <a:cubicBezTo>
                    <a:pt x="79" y="921"/>
                    <a:pt x="117" y="935"/>
                    <a:pt x="153" y="944"/>
                  </a:cubicBezTo>
                  <a:cubicBezTo>
                    <a:pt x="199" y="956"/>
                    <a:pt x="240" y="960"/>
                    <a:pt x="286" y="960"/>
                  </a:cubicBezTo>
                  <a:cubicBezTo>
                    <a:pt x="286" y="960"/>
                    <a:pt x="286" y="960"/>
                    <a:pt x="287" y="960"/>
                  </a:cubicBezTo>
                  <a:cubicBezTo>
                    <a:pt x="300" y="960"/>
                    <a:pt x="314" y="959"/>
                    <a:pt x="329" y="959"/>
                  </a:cubicBezTo>
                  <a:cubicBezTo>
                    <a:pt x="372" y="957"/>
                    <a:pt x="418" y="944"/>
                    <a:pt x="465" y="925"/>
                  </a:cubicBezTo>
                  <a:cubicBezTo>
                    <a:pt x="476" y="920"/>
                    <a:pt x="487" y="915"/>
                    <a:pt x="498" y="910"/>
                  </a:cubicBezTo>
                  <a:cubicBezTo>
                    <a:pt x="484" y="982"/>
                    <a:pt x="455" y="1028"/>
                    <a:pt x="419" y="1059"/>
                  </a:cubicBezTo>
                  <a:cubicBezTo>
                    <a:pt x="375" y="1095"/>
                    <a:pt x="317" y="1108"/>
                    <a:pt x="257" y="1108"/>
                  </a:cubicBezTo>
                  <a:cubicBezTo>
                    <a:pt x="182" y="1109"/>
                    <a:pt x="104" y="1087"/>
                    <a:pt x="52" y="1067"/>
                  </a:cubicBezTo>
                  <a:cubicBezTo>
                    <a:pt x="57" y="1085"/>
                    <a:pt x="61" y="1100"/>
                    <a:pt x="64" y="1113"/>
                  </a:cubicBezTo>
                  <a:cubicBezTo>
                    <a:pt x="117" y="1132"/>
                    <a:pt x="187" y="1148"/>
                    <a:pt x="257" y="1148"/>
                  </a:cubicBezTo>
                  <a:cubicBezTo>
                    <a:pt x="259" y="1148"/>
                    <a:pt x="260" y="1148"/>
                    <a:pt x="262" y="1148"/>
                  </a:cubicBezTo>
                  <a:cubicBezTo>
                    <a:pt x="258" y="1193"/>
                    <a:pt x="241" y="1234"/>
                    <a:pt x="217" y="1264"/>
                  </a:cubicBezTo>
                  <a:cubicBezTo>
                    <a:pt x="191" y="1298"/>
                    <a:pt x="158" y="1317"/>
                    <a:pt x="137" y="1318"/>
                  </a:cubicBezTo>
                  <a:cubicBezTo>
                    <a:pt x="137" y="1318"/>
                    <a:pt x="137" y="1318"/>
                    <a:pt x="137" y="1318"/>
                  </a:cubicBezTo>
                  <a:cubicBezTo>
                    <a:pt x="137" y="1318"/>
                    <a:pt x="137" y="1318"/>
                    <a:pt x="137" y="1318"/>
                  </a:cubicBezTo>
                  <a:cubicBezTo>
                    <a:pt x="133" y="1317"/>
                    <a:pt x="130" y="1317"/>
                    <a:pt x="126" y="1317"/>
                  </a:cubicBezTo>
                  <a:cubicBezTo>
                    <a:pt x="106" y="1317"/>
                    <a:pt x="80" y="1320"/>
                    <a:pt x="51" y="1320"/>
                  </a:cubicBezTo>
                  <a:cubicBezTo>
                    <a:pt x="54" y="1333"/>
                    <a:pt x="57" y="1346"/>
                    <a:pt x="61" y="1360"/>
                  </a:cubicBezTo>
                  <a:cubicBezTo>
                    <a:pt x="88" y="1359"/>
                    <a:pt x="111" y="1357"/>
                    <a:pt x="126" y="1357"/>
                  </a:cubicBezTo>
                  <a:cubicBezTo>
                    <a:pt x="129" y="1357"/>
                    <a:pt x="132" y="1357"/>
                    <a:pt x="134" y="1358"/>
                  </a:cubicBezTo>
                  <a:cubicBezTo>
                    <a:pt x="153" y="1359"/>
                    <a:pt x="170" y="1369"/>
                    <a:pt x="188" y="1388"/>
                  </a:cubicBezTo>
                  <a:cubicBezTo>
                    <a:pt x="214" y="1416"/>
                    <a:pt x="238" y="1460"/>
                    <a:pt x="269" y="1498"/>
                  </a:cubicBezTo>
                  <a:cubicBezTo>
                    <a:pt x="285" y="1517"/>
                    <a:pt x="302" y="1535"/>
                    <a:pt x="324" y="1549"/>
                  </a:cubicBezTo>
                  <a:cubicBezTo>
                    <a:pt x="324" y="1549"/>
                    <a:pt x="325" y="1550"/>
                    <a:pt x="326" y="1550"/>
                  </a:cubicBezTo>
                  <a:cubicBezTo>
                    <a:pt x="279" y="1559"/>
                    <a:pt x="230" y="1563"/>
                    <a:pt x="181" y="1563"/>
                  </a:cubicBezTo>
                  <a:cubicBezTo>
                    <a:pt x="161" y="1563"/>
                    <a:pt x="141" y="1563"/>
                    <a:pt x="120" y="1561"/>
                  </a:cubicBezTo>
                  <a:cubicBezTo>
                    <a:pt x="123" y="1574"/>
                    <a:pt x="126" y="1588"/>
                    <a:pt x="128" y="1602"/>
                  </a:cubicBezTo>
                  <a:cubicBezTo>
                    <a:pt x="145" y="1603"/>
                    <a:pt x="163" y="1603"/>
                    <a:pt x="181" y="1603"/>
                  </a:cubicBezTo>
                  <a:cubicBezTo>
                    <a:pt x="294" y="1603"/>
                    <a:pt x="409" y="1582"/>
                    <a:pt x="510" y="1532"/>
                  </a:cubicBezTo>
                  <a:cubicBezTo>
                    <a:pt x="582" y="1495"/>
                    <a:pt x="624" y="1450"/>
                    <a:pt x="648" y="1407"/>
                  </a:cubicBezTo>
                  <a:cubicBezTo>
                    <a:pt x="673" y="1364"/>
                    <a:pt x="681" y="1324"/>
                    <a:pt x="690" y="1299"/>
                  </a:cubicBezTo>
                  <a:cubicBezTo>
                    <a:pt x="699" y="1275"/>
                    <a:pt x="720" y="1232"/>
                    <a:pt x="755" y="1192"/>
                  </a:cubicBezTo>
                  <a:cubicBezTo>
                    <a:pt x="766" y="1179"/>
                    <a:pt x="779" y="1167"/>
                    <a:pt x="793" y="1155"/>
                  </a:cubicBezTo>
                  <a:cubicBezTo>
                    <a:pt x="814" y="1309"/>
                    <a:pt x="829" y="1454"/>
                    <a:pt x="829" y="1570"/>
                  </a:cubicBezTo>
                  <a:cubicBezTo>
                    <a:pt x="829" y="1625"/>
                    <a:pt x="825" y="1673"/>
                    <a:pt x="819" y="1712"/>
                  </a:cubicBezTo>
                  <a:cubicBezTo>
                    <a:pt x="1021" y="1712"/>
                    <a:pt x="1021" y="1712"/>
                    <a:pt x="1021" y="1712"/>
                  </a:cubicBezTo>
                  <a:cubicBezTo>
                    <a:pt x="1026" y="1667"/>
                    <a:pt x="1029" y="1620"/>
                    <a:pt x="1029" y="1570"/>
                  </a:cubicBezTo>
                  <a:cubicBezTo>
                    <a:pt x="1029" y="1465"/>
                    <a:pt x="1019" y="1350"/>
                    <a:pt x="1004" y="1230"/>
                  </a:cubicBezTo>
                  <a:close/>
                  <a:moveTo>
                    <a:pt x="404" y="590"/>
                  </a:moveTo>
                  <a:cubicBezTo>
                    <a:pt x="403" y="590"/>
                    <a:pt x="402" y="590"/>
                    <a:pt x="401" y="590"/>
                  </a:cubicBezTo>
                  <a:cubicBezTo>
                    <a:pt x="397" y="589"/>
                    <a:pt x="393" y="588"/>
                    <a:pt x="389" y="587"/>
                  </a:cubicBezTo>
                  <a:cubicBezTo>
                    <a:pt x="369" y="584"/>
                    <a:pt x="347" y="583"/>
                    <a:pt x="324" y="583"/>
                  </a:cubicBezTo>
                  <a:cubicBezTo>
                    <a:pt x="303" y="583"/>
                    <a:pt x="282" y="584"/>
                    <a:pt x="260" y="585"/>
                  </a:cubicBezTo>
                  <a:cubicBezTo>
                    <a:pt x="253" y="528"/>
                    <a:pt x="225" y="460"/>
                    <a:pt x="176" y="402"/>
                  </a:cubicBezTo>
                  <a:cubicBezTo>
                    <a:pt x="171" y="396"/>
                    <a:pt x="166" y="391"/>
                    <a:pt x="161" y="385"/>
                  </a:cubicBezTo>
                  <a:cubicBezTo>
                    <a:pt x="163" y="378"/>
                    <a:pt x="167" y="370"/>
                    <a:pt x="174" y="362"/>
                  </a:cubicBezTo>
                  <a:cubicBezTo>
                    <a:pt x="190" y="340"/>
                    <a:pt x="218" y="317"/>
                    <a:pt x="253" y="298"/>
                  </a:cubicBezTo>
                  <a:cubicBezTo>
                    <a:pt x="287" y="280"/>
                    <a:pt x="327" y="266"/>
                    <a:pt x="367" y="262"/>
                  </a:cubicBezTo>
                  <a:cubicBezTo>
                    <a:pt x="367" y="260"/>
                    <a:pt x="367" y="260"/>
                    <a:pt x="367" y="260"/>
                  </a:cubicBezTo>
                  <a:cubicBezTo>
                    <a:pt x="397" y="282"/>
                    <a:pt x="435" y="295"/>
                    <a:pt x="475" y="299"/>
                  </a:cubicBezTo>
                  <a:cubicBezTo>
                    <a:pt x="475" y="301"/>
                    <a:pt x="475" y="301"/>
                    <a:pt x="475" y="301"/>
                  </a:cubicBezTo>
                  <a:cubicBezTo>
                    <a:pt x="504" y="308"/>
                    <a:pt x="522" y="321"/>
                    <a:pt x="533" y="335"/>
                  </a:cubicBezTo>
                  <a:cubicBezTo>
                    <a:pt x="545" y="350"/>
                    <a:pt x="550" y="368"/>
                    <a:pt x="550" y="390"/>
                  </a:cubicBezTo>
                  <a:cubicBezTo>
                    <a:pt x="550" y="432"/>
                    <a:pt x="528" y="484"/>
                    <a:pt x="497" y="524"/>
                  </a:cubicBezTo>
                  <a:cubicBezTo>
                    <a:pt x="482" y="544"/>
                    <a:pt x="465" y="561"/>
                    <a:pt x="448" y="573"/>
                  </a:cubicBezTo>
                  <a:cubicBezTo>
                    <a:pt x="431" y="584"/>
                    <a:pt x="416" y="590"/>
                    <a:pt x="404" y="590"/>
                  </a:cubicBezTo>
                  <a:close/>
                  <a:moveTo>
                    <a:pt x="515" y="654"/>
                  </a:moveTo>
                  <a:cubicBezTo>
                    <a:pt x="497" y="638"/>
                    <a:pt x="478" y="624"/>
                    <a:pt x="459" y="613"/>
                  </a:cubicBezTo>
                  <a:cubicBezTo>
                    <a:pt x="463" y="611"/>
                    <a:pt x="467" y="608"/>
                    <a:pt x="471" y="606"/>
                  </a:cubicBezTo>
                  <a:cubicBezTo>
                    <a:pt x="502" y="584"/>
                    <a:pt x="532" y="550"/>
                    <a:pt x="553" y="512"/>
                  </a:cubicBezTo>
                  <a:cubicBezTo>
                    <a:pt x="575" y="474"/>
                    <a:pt x="590" y="431"/>
                    <a:pt x="590" y="390"/>
                  </a:cubicBezTo>
                  <a:cubicBezTo>
                    <a:pt x="590" y="362"/>
                    <a:pt x="583" y="334"/>
                    <a:pt x="565" y="311"/>
                  </a:cubicBezTo>
                  <a:cubicBezTo>
                    <a:pt x="561" y="305"/>
                    <a:pt x="556" y="300"/>
                    <a:pt x="551" y="295"/>
                  </a:cubicBezTo>
                  <a:cubicBezTo>
                    <a:pt x="573" y="291"/>
                    <a:pt x="595" y="285"/>
                    <a:pt x="616" y="275"/>
                  </a:cubicBezTo>
                  <a:cubicBezTo>
                    <a:pt x="617" y="276"/>
                    <a:pt x="617" y="276"/>
                    <a:pt x="617" y="276"/>
                  </a:cubicBezTo>
                  <a:cubicBezTo>
                    <a:pt x="643" y="267"/>
                    <a:pt x="661" y="262"/>
                    <a:pt x="679" y="260"/>
                  </a:cubicBezTo>
                  <a:cubicBezTo>
                    <a:pt x="682" y="345"/>
                    <a:pt x="691" y="436"/>
                    <a:pt x="702" y="530"/>
                  </a:cubicBezTo>
                  <a:cubicBezTo>
                    <a:pt x="706" y="563"/>
                    <a:pt x="710" y="596"/>
                    <a:pt x="715" y="629"/>
                  </a:cubicBezTo>
                  <a:cubicBezTo>
                    <a:pt x="717" y="674"/>
                    <a:pt x="689" y="690"/>
                    <a:pt x="663" y="720"/>
                  </a:cubicBezTo>
                  <a:cubicBezTo>
                    <a:pt x="647" y="732"/>
                    <a:pt x="629" y="744"/>
                    <a:pt x="611" y="755"/>
                  </a:cubicBezTo>
                  <a:cubicBezTo>
                    <a:pt x="579" y="716"/>
                    <a:pt x="547" y="682"/>
                    <a:pt x="515" y="654"/>
                  </a:cubicBezTo>
                  <a:close/>
                  <a:moveTo>
                    <a:pt x="652" y="1286"/>
                  </a:moveTo>
                  <a:cubicBezTo>
                    <a:pt x="643" y="1314"/>
                    <a:pt x="635" y="1350"/>
                    <a:pt x="614" y="1387"/>
                  </a:cubicBezTo>
                  <a:cubicBezTo>
                    <a:pt x="592" y="1424"/>
                    <a:pt x="558" y="1463"/>
                    <a:pt x="492" y="1496"/>
                  </a:cubicBezTo>
                  <a:cubicBezTo>
                    <a:pt x="464" y="1510"/>
                    <a:pt x="434" y="1522"/>
                    <a:pt x="404" y="1531"/>
                  </a:cubicBezTo>
                  <a:cubicBezTo>
                    <a:pt x="402" y="1531"/>
                    <a:pt x="401" y="1531"/>
                    <a:pt x="400" y="1531"/>
                  </a:cubicBezTo>
                  <a:cubicBezTo>
                    <a:pt x="371" y="1531"/>
                    <a:pt x="350" y="1521"/>
                    <a:pt x="329" y="1504"/>
                  </a:cubicBezTo>
                  <a:cubicBezTo>
                    <a:pt x="299" y="1478"/>
                    <a:pt x="274" y="1435"/>
                    <a:pt x="246" y="1397"/>
                  </a:cubicBezTo>
                  <a:cubicBezTo>
                    <a:pt x="232" y="1378"/>
                    <a:pt x="218" y="1359"/>
                    <a:pt x="200" y="1345"/>
                  </a:cubicBezTo>
                  <a:cubicBezTo>
                    <a:pt x="198" y="1343"/>
                    <a:pt x="195" y="1341"/>
                    <a:pt x="193" y="1339"/>
                  </a:cubicBezTo>
                  <a:cubicBezTo>
                    <a:pt x="213" y="1327"/>
                    <a:pt x="232" y="1310"/>
                    <a:pt x="248" y="1289"/>
                  </a:cubicBezTo>
                  <a:cubicBezTo>
                    <a:pt x="258" y="1277"/>
                    <a:pt x="266" y="1264"/>
                    <a:pt x="273" y="1250"/>
                  </a:cubicBezTo>
                  <a:cubicBezTo>
                    <a:pt x="292" y="1268"/>
                    <a:pt x="314" y="1282"/>
                    <a:pt x="338" y="1292"/>
                  </a:cubicBezTo>
                  <a:cubicBezTo>
                    <a:pt x="371" y="1305"/>
                    <a:pt x="406" y="1310"/>
                    <a:pt x="443" y="1310"/>
                  </a:cubicBezTo>
                  <a:cubicBezTo>
                    <a:pt x="519" y="1310"/>
                    <a:pt x="600" y="1287"/>
                    <a:pt x="668" y="1249"/>
                  </a:cubicBezTo>
                  <a:cubicBezTo>
                    <a:pt x="661" y="1263"/>
                    <a:pt x="656" y="1275"/>
                    <a:pt x="652" y="1286"/>
                  </a:cubicBezTo>
                  <a:close/>
                  <a:moveTo>
                    <a:pt x="686" y="1192"/>
                  </a:moveTo>
                  <a:cubicBezTo>
                    <a:pt x="617" y="1239"/>
                    <a:pt x="524" y="1271"/>
                    <a:pt x="443" y="1270"/>
                  </a:cubicBezTo>
                  <a:cubicBezTo>
                    <a:pt x="410" y="1270"/>
                    <a:pt x="380" y="1265"/>
                    <a:pt x="353" y="1255"/>
                  </a:cubicBezTo>
                  <a:cubicBezTo>
                    <a:pt x="328" y="1245"/>
                    <a:pt x="307" y="1230"/>
                    <a:pt x="290" y="1209"/>
                  </a:cubicBezTo>
                  <a:cubicBezTo>
                    <a:pt x="297" y="1189"/>
                    <a:pt x="301" y="1168"/>
                    <a:pt x="302" y="1146"/>
                  </a:cubicBezTo>
                  <a:cubicBezTo>
                    <a:pt x="353" y="1140"/>
                    <a:pt x="403" y="1124"/>
                    <a:pt x="444" y="1089"/>
                  </a:cubicBezTo>
                  <a:cubicBezTo>
                    <a:pt x="494" y="1049"/>
                    <a:pt x="530" y="983"/>
                    <a:pt x="542" y="888"/>
                  </a:cubicBezTo>
                  <a:cubicBezTo>
                    <a:pt x="580" y="869"/>
                    <a:pt x="617" y="846"/>
                    <a:pt x="653" y="824"/>
                  </a:cubicBezTo>
                  <a:cubicBezTo>
                    <a:pt x="676" y="811"/>
                    <a:pt x="692" y="804"/>
                    <a:pt x="709" y="799"/>
                  </a:cubicBezTo>
                  <a:cubicBezTo>
                    <a:pt x="718" y="796"/>
                    <a:pt x="727" y="794"/>
                    <a:pt x="739" y="793"/>
                  </a:cubicBezTo>
                  <a:cubicBezTo>
                    <a:pt x="752" y="884"/>
                    <a:pt x="767" y="976"/>
                    <a:pt x="780" y="1066"/>
                  </a:cubicBezTo>
                  <a:cubicBezTo>
                    <a:pt x="759" y="1111"/>
                    <a:pt x="726" y="1154"/>
                    <a:pt x="686" y="1192"/>
                  </a:cubicBezTo>
                  <a:close/>
                </a:path>
              </a:pathLst>
            </a:custGeom>
            <a:gradFill rotWithShape="1">
              <a:gsLst>
                <a:gs pos="0">
                  <a:srgbClr val="7E9EFF"/>
                </a:gs>
                <a:gs pos="100000">
                  <a:srgbClr val="3366FF"/>
                </a:gs>
              </a:gsLst>
              <a:lin ang="0" scaled="1"/>
            </a:gradFill>
            <a:ln w="635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9479" name="TextBox 9"/>
          <p:cNvSpPr txBox="1">
            <a:spLocks noChangeArrowheads="1"/>
          </p:cNvSpPr>
          <p:nvPr/>
        </p:nvSpPr>
        <p:spPr bwMode="auto">
          <a:xfrm>
            <a:off x="2276475" y="1833563"/>
            <a:ext cx="746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1400" b="1">
                <a:latin typeface="Comic Sans MS" pitchFamily="66" charset="0"/>
              </a:rPr>
              <a:t>PBMCs</a:t>
            </a:r>
          </a:p>
        </p:txBody>
      </p:sp>
      <p:sp>
        <p:nvSpPr>
          <p:cNvPr id="19480" name="TextBox 10"/>
          <p:cNvSpPr txBox="1">
            <a:spLocks noChangeArrowheads="1"/>
          </p:cNvSpPr>
          <p:nvPr/>
        </p:nvSpPr>
        <p:spPr bwMode="auto">
          <a:xfrm>
            <a:off x="3565525" y="889000"/>
            <a:ext cx="11112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1400" b="1">
                <a:latin typeface="Comic Sans MS" pitchFamily="66" charset="0"/>
              </a:rPr>
              <a:t>Osteoclast</a:t>
            </a:r>
          </a:p>
        </p:txBody>
      </p:sp>
      <p:sp>
        <p:nvSpPr>
          <p:cNvPr id="19481" name="TextBox 11"/>
          <p:cNvSpPr txBox="1">
            <a:spLocks noChangeArrowheads="1"/>
          </p:cNvSpPr>
          <p:nvPr/>
        </p:nvSpPr>
        <p:spPr bwMode="auto">
          <a:xfrm>
            <a:off x="4879975" y="1252538"/>
            <a:ext cx="990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1400" b="1">
                <a:latin typeface="Comic Sans MS" pitchFamily="66" charset="0"/>
              </a:rPr>
              <a:t>Dentine</a:t>
            </a:r>
            <a:r>
              <a:rPr lang="nb-NO" altLang="nb-NO" sz="1200" b="1">
                <a:latin typeface="Comic Sans MS" pitchFamily="66" charset="0"/>
              </a:rPr>
              <a:t> slice with PBMCs</a:t>
            </a:r>
          </a:p>
        </p:txBody>
      </p:sp>
      <p:sp>
        <p:nvSpPr>
          <p:cNvPr id="19482" name="TextBox 12"/>
          <p:cNvSpPr txBox="1">
            <a:spLocks noChangeArrowheads="1"/>
          </p:cNvSpPr>
          <p:nvPr/>
        </p:nvSpPr>
        <p:spPr bwMode="auto">
          <a:xfrm>
            <a:off x="328613" y="2432050"/>
            <a:ext cx="11747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1200" b="1">
                <a:latin typeface="Comic Sans MS" pitchFamily="66" charset="0"/>
              </a:rPr>
              <a:t>Multi-well dishes with </a:t>
            </a:r>
            <a:r>
              <a:rPr lang="nb-NO" altLang="nb-NO" sz="1400" b="1">
                <a:latin typeface="Comic Sans MS" pitchFamily="66" charset="0"/>
              </a:rPr>
              <a:t>osteoblasts</a:t>
            </a:r>
            <a:r>
              <a:rPr lang="nb-NO" altLang="nb-NO" sz="1200" b="1">
                <a:latin typeface="Comic Sans MS" pitchFamily="66" charset="0"/>
              </a:rPr>
              <a:t> in scaffolds</a:t>
            </a:r>
          </a:p>
        </p:txBody>
      </p:sp>
      <p:sp>
        <p:nvSpPr>
          <p:cNvPr id="19483" name="TextBox 13"/>
          <p:cNvSpPr txBox="1">
            <a:spLocks noChangeArrowheads="1"/>
          </p:cNvSpPr>
          <p:nvPr/>
        </p:nvSpPr>
        <p:spPr bwMode="auto">
          <a:xfrm>
            <a:off x="2911475" y="4341813"/>
            <a:ext cx="1209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1200" b="1">
                <a:latin typeface="Comic Sans MS" pitchFamily="66" charset="0"/>
              </a:rPr>
              <a:t>Petri dish with </a:t>
            </a:r>
            <a:r>
              <a:rPr lang="nb-NO" altLang="nb-NO" sz="1400" b="1">
                <a:latin typeface="Comic Sans MS" pitchFamily="66" charset="0"/>
              </a:rPr>
              <a:t>stem cells</a:t>
            </a:r>
          </a:p>
        </p:txBody>
      </p:sp>
      <p:sp>
        <p:nvSpPr>
          <p:cNvPr id="19484" name="TextBox 14"/>
          <p:cNvSpPr txBox="1">
            <a:spLocks noChangeArrowheads="1"/>
          </p:cNvSpPr>
          <p:nvPr/>
        </p:nvSpPr>
        <p:spPr bwMode="auto">
          <a:xfrm>
            <a:off x="4144963" y="5756275"/>
            <a:ext cx="949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b-NO" altLang="nb-NO" sz="1200" b="1">
                <a:latin typeface="Comic Sans MS" pitchFamily="66" charset="0"/>
              </a:rPr>
              <a:t>X-ray analysis</a:t>
            </a:r>
          </a:p>
        </p:txBody>
      </p:sp>
      <p:sp>
        <p:nvSpPr>
          <p:cNvPr id="19485" name="TextBox 15"/>
          <p:cNvSpPr txBox="1">
            <a:spLocks noChangeArrowheads="1"/>
          </p:cNvSpPr>
          <p:nvPr/>
        </p:nvSpPr>
        <p:spPr bwMode="auto">
          <a:xfrm>
            <a:off x="6716713" y="3949700"/>
            <a:ext cx="1985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1200" b="1">
                <a:latin typeface="Comic Sans MS" pitchFamily="66" charset="0"/>
              </a:rPr>
              <a:t>Micro-array and Q-PCR</a:t>
            </a:r>
          </a:p>
        </p:txBody>
      </p:sp>
      <p:sp>
        <p:nvSpPr>
          <p:cNvPr id="19486" name="TextBox 16"/>
          <p:cNvSpPr txBox="1">
            <a:spLocks noChangeArrowheads="1"/>
          </p:cNvSpPr>
          <p:nvPr/>
        </p:nvSpPr>
        <p:spPr bwMode="auto">
          <a:xfrm>
            <a:off x="5195888" y="4629150"/>
            <a:ext cx="881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b="1">
                <a:latin typeface="Comic Sans MS" pitchFamily="66" charset="0"/>
              </a:rPr>
              <a:t>Biopsy</a:t>
            </a:r>
          </a:p>
        </p:txBody>
      </p:sp>
      <p:sp>
        <p:nvSpPr>
          <p:cNvPr id="19487" name="TextBox 17"/>
          <p:cNvSpPr txBox="1">
            <a:spLocks noChangeArrowheads="1"/>
          </p:cNvSpPr>
          <p:nvPr/>
        </p:nvSpPr>
        <p:spPr bwMode="auto">
          <a:xfrm>
            <a:off x="5376863" y="6034088"/>
            <a:ext cx="8588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1200" b="1">
                <a:latin typeface="Comic Sans MS" pitchFamily="66" charset="0"/>
              </a:rPr>
              <a:t>Histology</a:t>
            </a:r>
          </a:p>
        </p:txBody>
      </p:sp>
      <p:sp>
        <p:nvSpPr>
          <p:cNvPr id="19488" name="TextBox 18"/>
          <p:cNvSpPr txBox="1">
            <a:spLocks noChangeArrowheads="1"/>
          </p:cNvSpPr>
          <p:nvPr/>
        </p:nvSpPr>
        <p:spPr bwMode="auto">
          <a:xfrm>
            <a:off x="6664325" y="6019800"/>
            <a:ext cx="2498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b-NO" altLang="nb-NO" sz="1200" b="1">
                <a:latin typeface="Comic Sans MS" pitchFamily="66" charset="0"/>
              </a:rPr>
              <a:t>Osteoblastogenesis, angiogenesis, osteoclast recruitment</a:t>
            </a:r>
          </a:p>
        </p:txBody>
      </p:sp>
      <p:cxnSp>
        <p:nvCxnSpPr>
          <p:cNvPr id="3234" name="Straight Arrow Connector 3233"/>
          <p:cNvCxnSpPr/>
          <p:nvPr/>
        </p:nvCxnSpPr>
        <p:spPr>
          <a:xfrm flipH="1" flipV="1">
            <a:off x="2190750" y="3905250"/>
            <a:ext cx="104775" cy="657225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6" name="Straight Arrow Connector 3235"/>
          <p:cNvCxnSpPr/>
          <p:nvPr/>
        </p:nvCxnSpPr>
        <p:spPr>
          <a:xfrm flipV="1">
            <a:off x="2243138" y="2946400"/>
            <a:ext cx="104775" cy="649288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7" name="Straight Arrow Connector 3236"/>
          <p:cNvCxnSpPr/>
          <p:nvPr/>
        </p:nvCxnSpPr>
        <p:spPr>
          <a:xfrm flipV="1">
            <a:off x="2859088" y="2293938"/>
            <a:ext cx="1219200" cy="214312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8" name="Straight Arrow Connector 3237"/>
          <p:cNvCxnSpPr>
            <a:endCxn id="5" idx="0"/>
          </p:cNvCxnSpPr>
          <p:nvPr/>
        </p:nvCxnSpPr>
        <p:spPr>
          <a:xfrm>
            <a:off x="4467225" y="1590675"/>
            <a:ext cx="531813" cy="566738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9" name="Straight Arrow Connector 3238"/>
          <p:cNvCxnSpPr/>
          <p:nvPr/>
        </p:nvCxnSpPr>
        <p:spPr>
          <a:xfrm>
            <a:off x="3195638" y="1416050"/>
            <a:ext cx="531812" cy="9525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0" name="Straight Arrow Connector 3239"/>
          <p:cNvCxnSpPr/>
          <p:nvPr/>
        </p:nvCxnSpPr>
        <p:spPr>
          <a:xfrm flipV="1">
            <a:off x="1976438" y="1633538"/>
            <a:ext cx="539750" cy="0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6" name="Straight Arrow Connector 3245"/>
          <p:cNvCxnSpPr/>
          <p:nvPr/>
        </p:nvCxnSpPr>
        <p:spPr>
          <a:xfrm>
            <a:off x="5413375" y="3911600"/>
            <a:ext cx="344488" cy="766763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7" name="Straight Arrow Connector 3246"/>
          <p:cNvCxnSpPr>
            <a:stCxn id="22545" idx="1"/>
          </p:cNvCxnSpPr>
          <p:nvPr/>
        </p:nvCxnSpPr>
        <p:spPr>
          <a:xfrm flipH="1">
            <a:off x="4911725" y="3924300"/>
            <a:ext cx="538163" cy="530225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7" name="Straight Arrow Connector 3256"/>
          <p:cNvCxnSpPr/>
          <p:nvPr/>
        </p:nvCxnSpPr>
        <p:spPr>
          <a:xfrm>
            <a:off x="5757863" y="5068888"/>
            <a:ext cx="20637" cy="430212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0" name="Straight Arrow Connector 3259"/>
          <p:cNvCxnSpPr>
            <a:stCxn id="19486" idx="3"/>
            <a:endCxn id="22519" idx="1"/>
          </p:cNvCxnSpPr>
          <p:nvPr/>
        </p:nvCxnSpPr>
        <p:spPr>
          <a:xfrm flipV="1">
            <a:off x="6076950" y="4695825"/>
            <a:ext cx="468313" cy="117475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99" name="TextBox 21430"/>
          <p:cNvSpPr txBox="1">
            <a:spLocks noChangeArrowheads="1"/>
          </p:cNvSpPr>
          <p:nvPr/>
        </p:nvSpPr>
        <p:spPr bwMode="auto">
          <a:xfrm>
            <a:off x="6310313" y="2481263"/>
            <a:ext cx="14128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1400" b="1">
                <a:latin typeface="Comic Sans MS" pitchFamily="66" charset="0"/>
              </a:rPr>
              <a:t>Replacement of bone tissue?</a:t>
            </a:r>
          </a:p>
        </p:txBody>
      </p:sp>
      <p:sp>
        <p:nvSpPr>
          <p:cNvPr id="19500" name="TextBox 3"/>
          <p:cNvSpPr txBox="1">
            <a:spLocks noChangeArrowheads="1"/>
          </p:cNvSpPr>
          <p:nvPr/>
        </p:nvSpPr>
        <p:spPr bwMode="auto">
          <a:xfrm>
            <a:off x="5795963" y="963613"/>
            <a:ext cx="2870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1200" b="1">
                <a:latin typeface="Comic Sans MS" pitchFamily="66" charset="0"/>
              </a:rPr>
              <a:t>Analyses: Q-PCR of osteoclast-specific genes, TRAP-positive cells, multinucleation, Resorption surface </a:t>
            </a:r>
          </a:p>
        </p:txBody>
      </p:sp>
      <p:grpSp>
        <p:nvGrpSpPr>
          <p:cNvPr id="19501" name="Group 1"/>
          <p:cNvGrpSpPr>
            <a:grpSpLocks/>
          </p:cNvGrpSpPr>
          <p:nvPr/>
        </p:nvGrpSpPr>
        <p:grpSpPr bwMode="auto">
          <a:xfrm>
            <a:off x="8069263" y="5310188"/>
            <a:ext cx="568325" cy="511175"/>
            <a:chOff x="3890702" y="2864299"/>
            <a:chExt cx="1614767" cy="1686678"/>
          </a:xfrm>
        </p:grpSpPr>
        <p:grpSp>
          <p:nvGrpSpPr>
            <p:cNvPr id="19514" name="Group 2916"/>
            <p:cNvGrpSpPr>
              <a:grpSpLocks noChangeAspect="1"/>
            </p:cNvGrpSpPr>
            <p:nvPr/>
          </p:nvGrpSpPr>
          <p:grpSpPr bwMode="auto">
            <a:xfrm>
              <a:off x="3890702" y="2864299"/>
              <a:ext cx="1614767" cy="1686678"/>
              <a:chOff x="1868" y="1382"/>
              <a:chExt cx="1706" cy="1784"/>
            </a:xfrm>
          </p:grpSpPr>
          <p:sp>
            <p:nvSpPr>
              <p:cNvPr id="17471" name="Freeform 2917"/>
              <p:cNvSpPr>
                <a:spLocks noChangeAspect="1"/>
              </p:cNvSpPr>
              <p:nvPr/>
            </p:nvSpPr>
            <p:spPr bwMode="auto">
              <a:xfrm>
                <a:off x="1868" y="1382"/>
                <a:ext cx="1706" cy="1784"/>
              </a:xfrm>
              <a:custGeom>
                <a:avLst/>
                <a:gdLst>
                  <a:gd name="T0" fmla="*/ 0 w 11467"/>
                  <a:gd name="T1" fmla="*/ 0 h 11984"/>
                  <a:gd name="T2" fmla="*/ 0 w 11467"/>
                  <a:gd name="T3" fmla="*/ 0 h 11984"/>
                  <a:gd name="T4" fmla="*/ 0 w 11467"/>
                  <a:gd name="T5" fmla="*/ 0 h 11984"/>
                  <a:gd name="T6" fmla="*/ 0 w 11467"/>
                  <a:gd name="T7" fmla="*/ 0 h 11984"/>
                  <a:gd name="T8" fmla="*/ 0 w 11467"/>
                  <a:gd name="T9" fmla="*/ 0 h 11984"/>
                  <a:gd name="T10" fmla="*/ 0 w 11467"/>
                  <a:gd name="T11" fmla="*/ 0 h 11984"/>
                  <a:gd name="T12" fmla="*/ 0 w 11467"/>
                  <a:gd name="T13" fmla="*/ 0 h 11984"/>
                  <a:gd name="T14" fmla="*/ 0 w 11467"/>
                  <a:gd name="T15" fmla="*/ 0 h 11984"/>
                  <a:gd name="T16" fmla="*/ 0 w 11467"/>
                  <a:gd name="T17" fmla="*/ 0 h 11984"/>
                  <a:gd name="T18" fmla="*/ 0 w 11467"/>
                  <a:gd name="T19" fmla="*/ 0 h 11984"/>
                  <a:gd name="T20" fmla="*/ 0 w 11467"/>
                  <a:gd name="T21" fmla="*/ 0 h 11984"/>
                  <a:gd name="T22" fmla="*/ 0 w 11467"/>
                  <a:gd name="T23" fmla="*/ 0 h 11984"/>
                  <a:gd name="T24" fmla="*/ 0 w 11467"/>
                  <a:gd name="T25" fmla="*/ 0 h 119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467"/>
                  <a:gd name="T40" fmla="*/ 0 h 11984"/>
                  <a:gd name="T41" fmla="*/ 11467 w 11467"/>
                  <a:gd name="T42" fmla="*/ 11984 h 1198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467" h="11984">
                    <a:moveTo>
                      <a:pt x="11467" y="5992"/>
                    </a:moveTo>
                    <a:cubicBezTo>
                      <a:pt x="11467" y="7533"/>
                      <a:pt x="11180" y="8389"/>
                      <a:pt x="10664" y="8845"/>
                    </a:cubicBezTo>
                    <a:cubicBezTo>
                      <a:pt x="10206" y="9930"/>
                      <a:pt x="9460" y="8959"/>
                      <a:pt x="8600" y="10900"/>
                    </a:cubicBezTo>
                    <a:cubicBezTo>
                      <a:pt x="7798" y="11984"/>
                      <a:pt x="6766" y="11641"/>
                      <a:pt x="5734" y="11698"/>
                    </a:cubicBezTo>
                    <a:cubicBezTo>
                      <a:pt x="4702" y="11756"/>
                      <a:pt x="3670" y="10215"/>
                      <a:pt x="2867" y="10900"/>
                    </a:cubicBezTo>
                    <a:cubicBezTo>
                      <a:pt x="2007" y="10785"/>
                      <a:pt x="1262" y="10614"/>
                      <a:pt x="803" y="8845"/>
                    </a:cubicBezTo>
                    <a:cubicBezTo>
                      <a:pt x="287" y="7305"/>
                      <a:pt x="0" y="8218"/>
                      <a:pt x="0" y="5992"/>
                    </a:cubicBezTo>
                    <a:cubicBezTo>
                      <a:pt x="0" y="3424"/>
                      <a:pt x="287" y="4623"/>
                      <a:pt x="803" y="3082"/>
                    </a:cubicBezTo>
                    <a:cubicBezTo>
                      <a:pt x="1262" y="2911"/>
                      <a:pt x="2007" y="1712"/>
                      <a:pt x="2867" y="1028"/>
                    </a:cubicBezTo>
                    <a:cubicBezTo>
                      <a:pt x="3670" y="514"/>
                      <a:pt x="4702" y="799"/>
                      <a:pt x="5734" y="286"/>
                    </a:cubicBezTo>
                    <a:cubicBezTo>
                      <a:pt x="6766" y="400"/>
                      <a:pt x="7798" y="0"/>
                      <a:pt x="8600" y="1028"/>
                    </a:cubicBezTo>
                    <a:cubicBezTo>
                      <a:pt x="9460" y="2226"/>
                      <a:pt x="10206" y="2283"/>
                      <a:pt x="10664" y="3082"/>
                    </a:cubicBezTo>
                    <a:cubicBezTo>
                      <a:pt x="11180" y="4109"/>
                      <a:pt x="11467" y="5821"/>
                      <a:pt x="11467" y="5992"/>
                    </a:cubicBezTo>
                  </a:path>
                </a:pathLst>
              </a:custGeom>
              <a:solidFill>
                <a:srgbClr val="FFF5EE"/>
              </a:solidFill>
              <a:ln w="6350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b-NO">
                  <a:latin typeface="+mn-lt"/>
                </a:endParaRPr>
              </a:p>
            </p:txBody>
          </p:sp>
          <p:sp>
            <p:nvSpPr>
              <p:cNvPr id="17472" name="Oval 2918"/>
              <p:cNvSpPr>
                <a:spLocks noChangeAspect="1" noChangeArrowheads="1"/>
              </p:cNvSpPr>
              <p:nvPr/>
            </p:nvSpPr>
            <p:spPr bwMode="auto">
              <a:xfrm>
                <a:off x="2292" y="1858"/>
                <a:ext cx="315" cy="288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nb-NO" altLang="nb-NO" sz="1400"/>
              </a:p>
            </p:txBody>
          </p:sp>
        </p:grpSp>
        <p:sp>
          <p:nvSpPr>
            <p:cNvPr id="17467" name="Oval 2919"/>
            <p:cNvSpPr>
              <a:spLocks noChangeAspect="1" noChangeArrowheads="1"/>
            </p:cNvSpPr>
            <p:nvPr/>
          </p:nvSpPr>
          <p:spPr bwMode="auto">
            <a:xfrm>
              <a:off x="4125249" y="3629066"/>
              <a:ext cx="261610" cy="240954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nb-NO" altLang="nb-NO" sz="1400"/>
            </a:p>
          </p:txBody>
        </p:sp>
        <p:sp>
          <p:nvSpPr>
            <p:cNvPr id="17468" name="Oval 2920"/>
            <p:cNvSpPr>
              <a:spLocks noChangeAspect="1" noChangeArrowheads="1"/>
            </p:cNvSpPr>
            <p:nvPr/>
          </p:nvSpPr>
          <p:spPr bwMode="auto">
            <a:xfrm rot="634258">
              <a:off x="4495112" y="3733829"/>
              <a:ext cx="311225" cy="288096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nb-NO" altLang="nb-NO" sz="1400"/>
            </a:p>
          </p:txBody>
        </p:sp>
        <p:sp>
          <p:nvSpPr>
            <p:cNvPr id="17469" name="Oval 2921"/>
            <p:cNvSpPr>
              <a:spLocks noChangeAspect="1" noChangeArrowheads="1"/>
            </p:cNvSpPr>
            <p:nvPr/>
          </p:nvSpPr>
          <p:spPr bwMode="auto">
            <a:xfrm>
              <a:off x="4765743" y="3466682"/>
              <a:ext cx="315737" cy="293335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nb-NO" altLang="nb-NO" sz="1400"/>
            </a:p>
          </p:txBody>
        </p:sp>
        <p:sp>
          <p:nvSpPr>
            <p:cNvPr id="17470" name="Oval 2922"/>
            <p:cNvSpPr>
              <a:spLocks noChangeAspect="1" noChangeArrowheads="1"/>
            </p:cNvSpPr>
            <p:nvPr/>
          </p:nvSpPr>
          <p:spPr bwMode="auto">
            <a:xfrm>
              <a:off x="4531196" y="3257157"/>
              <a:ext cx="248077" cy="230478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nb-NO" altLang="nb-NO" sz="1400"/>
            </a:p>
          </p:txBody>
        </p:sp>
      </p:grpSp>
      <p:sp>
        <p:nvSpPr>
          <p:cNvPr id="19502" name="TextBox 5"/>
          <p:cNvSpPr txBox="1">
            <a:spLocks noChangeArrowheads="1"/>
          </p:cNvSpPr>
          <p:nvPr/>
        </p:nvSpPr>
        <p:spPr bwMode="auto">
          <a:xfrm>
            <a:off x="3259138" y="1714500"/>
            <a:ext cx="935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1400" b="1">
                <a:latin typeface="Comic Sans MS" pitchFamily="66" charset="0"/>
              </a:rPr>
              <a:t>Scaffold</a:t>
            </a:r>
          </a:p>
        </p:txBody>
      </p:sp>
      <p:sp>
        <p:nvSpPr>
          <p:cNvPr id="19503" name="TextBox 6"/>
          <p:cNvSpPr txBox="1">
            <a:spLocks noChangeArrowheads="1"/>
          </p:cNvSpPr>
          <p:nvPr/>
        </p:nvSpPr>
        <p:spPr bwMode="auto">
          <a:xfrm>
            <a:off x="4394200" y="2971800"/>
            <a:ext cx="1308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>
                <a:latin typeface="Comic Sans MS" pitchFamily="66" charset="0"/>
              </a:rPr>
              <a:t>SCID mouse</a:t>
            </a:r>
          </a:p>
        </p:txBody>
      </p:sp>
      <p:pic>
        <p:nvPicPr>
          <p:cNvPr id="19504" name="Picture 2" descr="http://www.ionchannels.org/content/images/24-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5281613"/>
            <a:ext cx="752475" cy="623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05" name="TextBox 7"/>
          <p:cNvSpPr txBox="1">
            <a:spLocks noChangeArrowheads="1"/>
          </p:cNvSpPr>
          <p:nvPr/>
        </p:nvSpPr>
        <p:spPr bwMode="auto">
          <a:xfrm>
            <a:off x="242888" y="6015038"/>
            <a:ext cx="2012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1200" b="1">
                <a:latin typeface="Comic Sans MS" pitchFamily="66" charset="0"/>
              </a:rPr>
              <a:t>Gene-manipulation: e.g. TFs or microRNAs</a:t>
            </a:r>
          </a:p>
        </p:txBody>
      </p:sp>
      <p:cxnSp>
        <p:nvCxnSpPr>
          <p:cNvPr id="3261" name="Straight Arrow Connector 3260"/>
          <p:cNvCxnSpPr/>
          <p:nvPr/>
        </p:nvCxnSpPr>
        <p:spPr>
          <a:xfrm flipV="1">
            <a:off x="1617663" y="4813300"/>
            <a:ext cx="358775" cy="471488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07" name="TextBox 10"/>
          <p:cNvSpPr txBox="1">
            <a:spLocks noChangeArrowheads="1"/>
          </p:cNvSpPr>
          <p:nvPr/>
        </p:nvSpPr>
        <p:spPr bwMode="auto">
          <a:xfrm>
            <a:off x="3422650" y="2536825"/>
            <a:ext cx="1225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1200" b="1">
                <a:latin typeface="Comic Sans MS" pitchFamily="66" charset="0"/>
              </a:rPr>
              <a:t>Medium ± Cytokines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4843463" y="2546350"/>
            <a:ext cx="661987" cy="866775"/>
          </a:xfrm>
          <a:prstGeom prst="line">
            <a:avLst/>
          </a:prstGeom>
          <a:ln w="317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5" name="Straight Connector 3274"/>
          <p:cNvCxnSpPr>
            <a:stCxn id="2996" idx="6"/>
          </p:cNvCxnSpPr>
          <p:nvPr/>
        </p:nvCxnSpPr>
        <p:spPr>
          <a:xfrm flipV="1">
            <a:off x="5359400" y="2206625"/>
            <a:ext cx="2201863" cy="44450"/>
          </a:xfrm>
          <a:prstGeom prst="line">
            <a:avLst/>
          </a:prstGeom>
          <a:ln w="3175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64" name="Straight Connector 20663"/>
          <p:cNvCxnSpPr/>
          <p:nvPr/>
        </p:nvCxnSpPr>
        <p:spPr>
          <a:xfrm flipV="1">
            <a:off x="5445125" y="1090613"/>
            <a:ext cx="384175" cy="209550"/>
          </a:xfrm>
          <a:prstGeom prst="line">
            <a:avLst/>
          </a:prstGeom>
          <a:ln w="317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6" name="Straight Connector 3285"/>
          <p:cNvCxnSpPr/>
          <p:nvPr/>
        </p:nvCxnSpPr>
        <p:spPr>
          <a:xfrm flipV="1">
            <a:off x="1116013" y="3560763"/>
            <a:ext cx="688975" cy="209550"/>
          </a:xfrm>
          <a:prstGeom prst="line">
            <a:avLst/>
          </a:prstGeom>
          <a:ln w="317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8" name="Straight Connector 3287"/>
          <p:cNvCxnSpPr>
            <a:endCxn id="17749" idx="0"/>
          </p:cNvCxnSpPr>
          <p:nvPr/>
        </p:nvCxnSpPr>
        <p:spPr>
          <a:xfrm>
            <a:off x="1249363" y="4395788"/>
            <a:ext cx="555625" cy="65087"/>
          </a:xfrm>
          <a:prstGeom prst="line">
            <a:avLst/>
          </a:prstGeom>
          <a:ln w="317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085975" y="4818063"/>
            <a:ext cx="346075" cy="533400"/>
          </a:xfrm>
          <a:prstGeom prst="straightConnector1">
            <a:avLst/>
          </a:prstGeom>
          <a:ln w="2222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08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0"/>
          <p:cNvGrpSpPr>
            <a:grpSpLocks/>
          </p:cNvGrpSpPr>
          <p:nvPr/>
        </p:nvGrpSpPr>
        <p:grpSpPr bwMode="auto">
          <a:xfrm>
            <a:off x="7429500" y="214313"/>
            <a:ext cx="1500188" cy="1500187"/>
            <a:chOff x="7429519" y="214289"/>
            <a:chExt cx="1500199" cy="1500200"/>
          </a:xfrm>
        </p:grpSpPr>
        <p:pic>
          <p:nvPicPr>
            <p:cNvPr id="3080" name="Picture 4" descr="logo inser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519" y="214289"/>
              <a:ext cx="1500199" cy="952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9" descr="part_chumontpelli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958" y="1214423"/>
              <a:ext cx="1402625" cy="50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5" name="Picture 2" descr="C:\Documents and Settings\jango\My Documents\My Pictures\MicroRNA and SCs\image-UiO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97" y="214313"/>
            <a:ext cx="954427" cy="95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12"/>
          <p:cNvSpPr>
            <a:spLocks noChangeArrowheads="1"/>
          </p:cNvSpPr>
          <p:nvPr/>
        </p:nvSpPr>
        <p:spPr bwMode="auto">
          <a:xfrm>
            <a:off x="576362" y="908719"/>
            <a:ext cx="7929563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altLang="nb-NO" sz="2400" b="1" i="1" dirty="0">
              <a:solidFill>
                <a:prstClr val="black"/>
              </a:solidFill>
              <a:latin typeface="Comic Sans MS" pitchFamily="66" charset="0"/>
              <a:ea typeface="Calibri" pitchFamily="34" charset="0"/>
              <a:cs typeface="Frutiger-Light"/>
            </a:endParaRPr>
          </a:p>
          <a:p>
            <a:pPr algn="ctr" eaLnBrk="1" hangingPunct="1"/>
            <a:endParaRPr lang="en-US" altLang="nb-NO" sz="2000" b="1" i="1" dirty="0">
              <a:solidFill>
                <a:prstClr val="black"/>
              </a:solidFill>
              <a:latin typeface="Comic Sans MS" pitchFamily="66" charset="0"/>
              <a:ea typeface="Calibri" pitchFamily="34" charset="0"/>
              <a:cs typeface="Frutiger-Light"/>
            </a:endParaRPr>
          </a:p>
          <a:p>
            <a:pPr algn="ctr"/>
            <a:endParaRPr lang="en-US" altLang="nb-NO" i="1" dirty="0">
              <a:solidFill>
                <a:prstClr val="black"/>
              </a:solidFill>
              <a:latin typeface="Comic Sans MS" pitchFamily="66" charset="0"/>
              <a:ea typeface="Calibri" pitchFamily="34" charset="0"/>
              <a:cs typeface="Frutiger-Italic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13" y="1215594"/>
            <a:ext cx="997811" cy="99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908495" y="459580"/>
            <a:ext cx="7038975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nb-NO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Outline</a:t>
            </a:r>
            <a:r>
              <a:rPr lang="nb-NO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nb-NO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of</a:t>
            </a:r>
            <a:r>
              <a:rPr lang="nb-NO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nb-NO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key</a:t>
            </a:r>
            <a:r>
              <a:rPr lang="nb-NO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nb-NO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experiments</a:t>
            </a:r>
            <a:endParaRPr lang="nb-NO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10152" y="1562318"/>
            <a:ext cx="7534444" cy="4799488"/>
            <a:chOff x="289697" y="1577023"/>
            <a:chExt cx="7534444" cy="4799488"/>
          </a:xfrm>
        </p:grpSpPr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>
              <a:off x="961776" y="3603855"/>
              <a:ext cx="1209675" cy="7080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nb-NO" altLang="nb-NO" sz="1200" b="1" dirty="0" err="1">
                  <a:solidFill>
                    <a:prstClr val="black"/>
                  </a:solidFill>
                  <a:latin typeface="Comic Sans MS" pitchFamily="66" charset="0"/>
                </a:rPr>
                <a:t>Petri</a:t>
              </a:r>
              <a:r>
                <a:rPr lang="nb-NO" altLang="nb-NO" sz="1200" b="1" dirty="0">
                  <a:solidFill>
                    <a:prstClr val="black"/>
                  </a:solidFill>
                  <a:latin typeface="Comic Sans MS" pitchFamily="66" charset="0"/>
                </a:rPr>
                <a:t> </a:t>
              </a:r>
              <a:r>
                <a:rPr lang="nb-NO" altLang="nb-NO" sz="1200" b="1" dirty="0" err="1">
                  <a:solidFill>
                    <a:prstClr val="black"/>
                  </a:solidFill>
                  <a:latin typeface="Comic Sans MS" pitchFamily="66" charset="0"/>
                </a:rPr>
                <a:t>dish</a:t>
              </a:r>
              <a:r>
                <a:rPr lang="nb-NO" altLang="nb-NO" sz="1200" b="1" dirty="0">
                  <a:solidFill>
                    <a:prstClr val="black"/>
                  </a:solidFill>
                  <a:latin typeface="Comic Sans MS" pitchFamily="66" charset="0"/>
                </a:rPr>
                <a:t> </a:t>
              </a:r>
              <a:r>
                <a:rPr lang="nb-NO" altLang="nb-NO" sz="1200" b="1" dirty="0" err="1">
                  <a:solidFill>
                    <a:prstClr val="black"/>
                  </a:solidFill>
                  <a:latin typeface="Comic Sans MS" pitchFamily="66" charset="0"/>
                </a:rPr>
                <a:t>with</a:t>
              </a:r>
              <a:r>
                <a:rPr lang="nb-NO" altLang="nb-NO" sz="1200" b="1" dirty="0">
                  <a:solidFill>
                    <a:prstClr val="black"/>
                  </a:solidFill>
                  <a:latin typeface="Comic Sans MS" pitchFamily="66" charset="0"/>
                </a:rPr>
                <a:t> </a:t>
              </a:r>
              <a:r>
                <a:rPr lang="nb-NO" altLang="nb-NO" sz="1400" b="1" dirty="0">
                  <a:solidFill>
                    <a:prstClr val="black"/>
                  </a:solidFill>
                  <a:latin typeface="Comic Sans MS" pitchFamily="66" charset="0"/>
                </a:rPr>
                <a:t>stem </a:t>
              </a:r>
              <a:r>
                <a:rPr lang="nb-NO" altLang="nb-NO" sz="1400" b="1" dirty="0" err="1">
                  <a:solidFill>
                    <a:prstClr val="black"/>
                  </a:solidFill>
                  <a:latin typeface="Comic Sans MS" pitchFamily="66" charset="0"/>
                </a:rPr>
                <a:t>cells</a:t>
              </a:r>
              <a:endParaRPr lang="nb-NO" altLang="nb-NO" sz="1400" b="1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grpSp>
          <p:nvGrpSpPr>
            <p:cNvPr id="9" name="Group 2"/>
            <p:cNvGrpSpPr>
              <a:grpSpLocks/>
            </p:cNvGrpSpPr>
            <p:nvPr/>
          </p:nvGrpSpPr>
          <p:grpSpPr bwMode="auto">
            <a:xfrm>
              <a:off x="4860032" y="2491980"/>
              <a:ext cx="1325562" cy="782637"/>
              <a:chOff x="463550" y="2254250"/>
              <a:chExt cx="2749550" cy="1539875"/>
            </a:xfrm>
          </p:grpSpPr>
          <p:grpSp>
            <p:nvGrpSpPr>
              <p:cNvPr id="74" name="Group 112"/>
              <p:cNvGrpSpPr>
                <a:grpSpLocks noChangeAspect="1"/>
              </p:cNvGrpSpPr>
              <p:nvPr/>
            </p:nvGrpSpPr>
            <p:grpSpPr bwMode="auto">
              <a:xfrm>
                <a:off x="463550" y="2254250"/>
                <a:ext cx="2749550" cy="1539875"/>
                <a:chOff x="1521" y="878"/>
                <a:chExt cx="2718" cy="1522"/>
              </a:xfrm>
            </p:grpSpPr>
            <p:sp>
              <p:nvSpPr>
                <p:cNvPr id="76" name="Oval 113"/>
                <p:cNvSpPr>
                  <a:spLocks noChangeAspect="1" noChangeArrowheads="1"/>
                </p:cNvSpPr>
                <p:nvPr/>
              </p:nvSpPr>
              <p:spPr bwMode="auto">
                <a:xfrm>
                  <a:off x="1521" y="1199"/>
                  <a:ext cx="2718" cy="1077"/>
                </a:xfrm>
                <a:prstGeom prst="ellipse">
                  <a:avLst/>
                </a:prstGeom>
                <a:solidFill>
                  <a:srgbClr val="99CCFF"/>
                </a:solidFill>
                <a:ln w="6350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nb-NO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77" name="Freeform 114"/>
                <p:cNvSpPr>
                  <a:spLocks noChangeAspect="1"/>
                </p:cNvSpPr>
                <p:nvPr/>
              </p:nvSpPr>
              <p:spPr bwMode="auto">
                <a:xfrm>
                  <a:off x="1521" y="878"/>
                  <a:ext cx="2718" cy="963"/>
                </a:xfrm>
                <a:custGeom>
                  <a:avLst/>
                  <a:gdLst>
                    <a:gd name="T0" fmla="*/ 0 w 1151"/>
                    <a:gd name="T1" fmla="*/ 396301 h 408"/>
                    <a:gd name="T2" fmla="*/ 556078 w 1151"/>
                    <a:gd name="T3" fmla="*/ 174649 h 408"/>
                    <a:gd name="T4" fmla="*/ 1112902 w 1151"/>
                    <a:gd name="T5" fmla="*/ 396301 h 408"/>
                    <a:gd name="T6" fmla="*/ 1112902 w 1151"/>
                    <a:gd name="T7" fmla="*/ 221649 h 408"/>
                    <a:gd name="T8" fmla="*/ 556078 w 1151"/>
                    <a:gd name="T9" fmla="*/ 0 h 408"/>
                    <a:gd name="T10" fmla="*/ 0 w 1151"/>
                    <a:gd name="T11" fmla="*/ 221649 h 408"/>
                    <a:gd name="T12" fmla="*/ 0 w 1151"/>
                    <a:gd name="T13" fmla="*/ 396301 h 40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51"/>
                    <a:gd name="T22" fmla="*/ 0 h 408"/>
                    <a:gd name="T23" fmla="*/ 1151 w 1151"/>
                    <a:gd name="T24" fmla="*/ 408 h 40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51" h="408">
                      <a:moveTo>
                        <a:pt x="0" y="408"/>
                      </a:moveTo>
                      <a:cubicBezTo>
                        <a:pt x="0" y="282"/>
                        <a:pt x="258" y="180"/>
                        <a:pt x="575" y="180"/>
                      </a:cubicBezTo>
                      <a:cubicBezTo>
                        <a:pt x="893" y="180"/>
                        <a:pt x="1151" y="282"/>
                        <a:pt x="1151" y="408"/>
                      </a:cubicBezTo>
                      <a:cubicBezTo>
                        <a:pt x="1151" y="228"/>
                        <a:pt x="1151" y="228"/>
                        <a:pt x="1151" y="228"/>
                      </a:cubicBezTo>
                      <a:cubicBezTo>
                        <a:pt x="1151" y="102"/>
                        <a:pt x="893" y="0"/>
                        <a:pt x="575" y="0"/>
                      </a:cubicBezTo>
                      <a:cubicBezTo>
                        <a:pt x="258" y="0"/>
                        <a:pt x="0" y="102"/>
                        <a:pt x="0" y="228"/>
                      </a:cubicBezTo>
                      <a:lnTo>
                        <a:pt x="0" y="408"/>
                      </a:lnTo>
                      <a:close/>
                    </a:path>
                  </a:pathLst>
                </a:custGeom>
                <a:solidFill>
                  <a:srgbClr val="FFF5EE"/>
                </a:solidFill>
                <a:ln w="6350" cap="rnd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nb-NO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78" name="Freeform 115"/>
                <p:cNvSpPr>
                  <a:spLocks noChangeAspect="1"/>
                </p:cNvSpPr>
                <p:nvPr/>
              </p:nvSpPr>
              <p:spPr bwMode="auto">
                <a:xfrm>
                  <a:off x="1521" y="1437"/>
                  <a:ext cx="2718" cy="963"/>
                </a:xfrm>
                <a:custGeom>
                  <a:avLst/>
                  <a:gdLst>
                    <a:gd name="T0" fmla="*/ 0 w 1151"/>
                    <a:gd name="T1" fmla="*/ 174649 h 408"/>
                    <a:gd name="T2" fmla="*/ 556078 w 1151"/>
                    <a:gd name="T3" fmla="*/ 396301 h 408"/>
                    <a:gd name="T4" fmla="*/ 1112902 w 1151"/>
                    <a:gd name="T5" fmla="*/ 174649 h 408"/>
                    <a:gd name="T6" fmla="*/ 1112902 w 1151"/>
                    <a:gd name="T7" fmla="*/ 0 h 408"/>
                    <a:gd name="T8" fmla="*/ 556078 w 1151"/>
                    <a:gd name="T9" fmla="*/ 221649 h 408"/>
                    <a:gd name="T10" fmla="*/ 0 w 1151"/>
                    <a:gd name="T11" fmla="*/ 0 h 408"/>
                    <a:gd name="T12" fmla="*/ 0 w 1151"/>
                    <a:gd name="T13" fmla="*/ 174649 h 40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51"/>
                    <a:gd name="T22" fmla="*/ 0 h 408"/>
                    <a:gd name="T23" fmla="*/ 1151 w 1151"/>
                    <a:gd name="T24" fmla="*/ 408 h 40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51" h="408">
                      <a:moveTo>
                        <a:pt x="0" y="180"/>
                      </a:moveTo>
                      <a:cubicBezTo>
                        <a:pt x="0" y="306"/>
                        <a:pt x="258" y="408"/>
                        <a:pt x="575" y="408"/>
                      </a:cubicBezTo>
                      <a:cubicBezTo>
                        <a:pt x="893" y="408"/>
                        <a:pt x="1151" y="306"/>
                        <a:pt x="1151" y="180"/>
                      </a:cubicBezTo>
                      <a:cubicBezTo>
                        <a:pt x="1151" y="0"/>
                        <a:pt x="1151" y="0"/>
                        <a:pt x="1151" y="0"/>
                      </a:cubicBezTo>
                      <a:cubicBezTo>
                        <a:pt x="1151" y="126"/>
                        <a:pt x="893" y="228"/>
                        <a:pt x="575" y="228"/>
                      </a:cubicBezTo>
                      <a:cubicBezTo>
                        <a:pt x="258" y="228"/>
                        <a:pt x="0" y="126"/>
                        <a:pt x="0" y="0"/>
                      </a:cubicBezTo>
                      <a:lnTo>
                        <a:pt x="0" y="180"/>
                      </a:lnTo>
                      <a:close/>
                    </a:path>
                  </a:pathLst>
                </a:custGeom>
                <a:solidFill>
                  <a:srgbClr val="FFF5EE"/>
                </a:solidFill>
                <a:ln w="6350" cap="rnd">
                  <a:solidFill>
                    <a:schemeClr val="accent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nb-NO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75" name="Oval 74"/>
              <p:cNvSpPr/>
              <p:nvPr/>
            </p:nvSpPr>
            <p:spPr>
              <a:xfrm>
                <a:off x="463550" y="2447906"/>
                <a:ext cx="2749550" cy="1093218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0" name="Group 3001"/>
            <p:cNvGrpSpPr>
              <a:grpSpLocks noChangeAspect="1"/>
            </p:cNvGrpSpPr>
            <p:nvPr/>
          </p:nvGrpSpPr>
          <p:grpSpPr bwMode="auto">
            <a:xfrm>
              <a:off x="1923234" y="5081840"/>
              <a:ext cx="1843088" cy="1085850"/>
              <a:chOff x="1521" y="1193"/>
              <a:chExt cx="2717" cy="1743"/>
            </a:xfrm>
          </p:grpSpPr>
          <p:sp>
            <p:nvSpPr>
              <p:cNvPr id="62" name="Freeform 61"/>
              <p:cNvSpPr>
                <a:spLocks noChangeAspect="1"/>
              </p:cNvSpPr>
              <p:nvPr/>
            </p:nvSpPr>
            <p:spPr bwMode="auto">
              <a:xfrm>
                <a:off x="1521" y="1193"/>
                <a:ext cx="2717" cy="1743"/>
              </a:xfrm>
              <a:custGeom>
                <a:avLst/>
                <a:gdLst>
                  <a:gd name="T0" fmla="*/ 585 w 1150"/>
                  <a:gd name="T1" fmla="*/ 492 h 738"/>
                  <a:gd name="T2" fmla="*/ 631 w 1150"/>
                  <a:gd name="T3" fmla="*/ 434 h 738"/>
                  <a:gd name="T4" fmla="*/ 682 w 1150"/>
                  <a:gd name="T5" fmla="*/ 342 h 738"/>
                  <a:gd name="T6" fmla="*/ 786 w 1150"/>
                  <a:gd name="T7" fmla="*/ 386 h 738"/>
                  <a:gd name="T8" fmla="*/ 726 w 1150"/>
                  <a:gd name="T9" fmla="*/ 519 h 738"/>
                  <a:gd name="T10" fmla="*/ 580 w 1150"/>
                  <a:gd name="T11" fmla="*/ 675 h 738"/>
                  <a:gd name="T12" fmla="*/ 616 w 1150"/>
                  <a:gd name="T13" fmla="*/ 731 h 738"/>
                  <a:gd name="T14" fmla="*/ 691 w 1150"/>
                  <a:gd name="T15" fmla="*/ 698 h 738"/>
                  <a:gd name="T16" fmla="*/ 816 w 1150"/>
                  <a:gd name="T17" fmla="*/ 638 h 738"/>
                  <a:gd name="T18" fmla="*/ 895 w 1150"/>
                  <a:gd name="T19" fmla="*/ 566 h 738"/>
                  <a:gd name="T20" fmla="*/ 1046 w 1150"/>
                  <a:gd name="T21" fmla="*/ 506 h 738"/>
                  <a:gd name="T22" fmla="*/ 935 w 1150"/>
                  <a:gd name="T23" fmla="*/ 21 h 738"/>
                  <a:gd name="T24" fmla="*/ 795 w 1150"/>
                  <a:gd name="T25" fmla="*/ 5 h 738"/>
                  <a:gd name="T26" fmla="*/ 687 w 1150"/>
                  <a:gd name="T27" fmla="*/ 122 h 738"/>
                  <a:gd name="T28" fmla="*/ 662 w 1150"/>
                  <a:gd name="T29" fmla="*/ 87 h 738"/>
                  <a:gd name="T30" fmla="*/ 617 w 1150"/>
                  <a:gd name="T31" fmla="*/ 139 h 738"/>
                  <a:gd name="T32" fmla="*/ 574 w 1150"/>
                  <a:gd name="T33" fmla="*/ 108 h 738"/>
                  <a:gd name="T34" fmla="*/ 526 w 1150"/>
                  <a:gd name="T35" fmla="*/ 117 h 738"/>
                  <a:gd name="T36" fmla="*/ 475 w 1150"/>
                  <a:gd name="T37" fmla="*/ 120 h 738"/>
                  <a:gd name="T38" fmla="*/ 457 w 1150"/>
                  <a:gd name="T39" fmla="*/ 75 h 738"/>
                  <a:gd name="T40" fmla="*/ 260 w 1150"/>
                  <a:gd name="T41" fmla="*/ 15 h 738"/>
                  <a:gd name="T42" fmla="*/ 5 w 1150"/>
                  <a:gd name="T43" fmla="*/ 275 h 738"/>
                  <a:gd name="T44" fmla="*/ 193 w 1150"/>
                  <a:gd name="T45" fmla="*/ 549 h 738"/>
                  <a:gd name="T46" fmla="*/ 293 w 1150"/>
                  <a:gd name="T47" fmla="*/ 584 h 738"/>
                  <a:gd name="T48" fmla="*/ 422 w 1150"/>
                  <a:gd name="T49" fmla="*/ 677 h 738"/>
                  <a:gd name="T50" fmla="*/ 503 w 1150"/>
                  <a:gd name="T51" fmla="*/ 730 h 738"/>
                  <a:gd name="T52" fmla="*/ 569 w 1150"/>
                  <a:gd name="T53" fmla="*/ 730 h 738"/>
                  <a:gd name="T54" fmla="*/ 444 w 1150"/>
                  <a:gd name="T55" fmla="*/ 576 h 738"/>
                  <a:gd name="T56" fmla="*/ 428 w 1150"/>
                  <a:gd name="T57" fmla="*/ 449 h 738"/>
                  <a:gd name="T58" fmla="*/ 398 w 1150"/>
                  <a:gd name="T59" fmla="*/ 308 h 738"/>
                  <a:gd name="T60" fmla="*/ 538 w 1150"/>
                  <a:gd name="T61" fmla="*/ 406 h 738"/>
                  <a:gd name="T62" fmla="*/ 558 w 1150"/>
                  <a:gd name="T63" fmla="*/ 466 h 738"/>
                  <a:gd name="T64" fmla="*/ 566 w 1150"/>
                  <a:gd name="T65" fmla="*/ 514 h 738"/>
                  <a:gd name="T66" fmla="*/ 584 w 1150"/>
                  <a:gd name="T67" fmla="*/ 514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50" h="738">
                    <a:moveTo>
                      <a:pt x="584" y="514"/>
                    </a:moveTo>
                    <a:cubicBezTo>
                      <a:pt x="589" y="508"/>
                      <a:pt x="592" y="497"/>
                      <a:pt x="585" y="492"/>
                    </a:cubicBezTo>
                    <a:cubicBezTo>
                      <a:pt x="592" y="486"/>
                      <a:pt x="595" y="473"/>
                      <a:pt x="592" y="466"/>
                    </a:cubicBezTo>
                    <a:cubicBezTo>
                      <a:pt x="602" y="431"/>
                      <a:pt x="627" y="449"/>
                      <a:pt x="631" y="434"/>
                    </a:cubicBezTo>
                    <a:cubicBezTo>
                      <a:pt x="640" y="404"/>
                      <a:pt x="604" y="428"/>
                      <a:pt x="613" y="406"/>
                    </a:cubicBezTo>
                    <a:cubicBezTo>
                      <a:pt x="627" y="371"/>
                      <a:pt x="644" y="422"/>
                      <a:pt x="682" y="342"/>
                    </a:cubicBezTo>
                    <a:cubicBezTo>
                      <a:pt x="702" y="300"/>
                      <a:pt x="732" y="289"/>
                      <a:pt x="752" y="308"/>
                    </a:cubicBezTo>
                    <a:cubicBezTo>
                      <a:pt x="771" y="326"/>
                      <a:pt x="794" y="348"/>
                      <a:pt x="786" y="386"/>
                    </a:cubicBezTo>
                    <a:cubicBezTo>
                      <a:pt x="778" y="423"/>
                      <a:pt x="754" y="426"/>
                      <a:pt x="723" y="449"/>
                    </a:cubicBezTo>
                    <a:cubicBezTo>
                      <a:pt x="684" y="477"/>
                      <a:pt x="729" y="480"/>
                      <a:pt x="726" y="519"/>
                    </a:cubicBezTo>
                    <a:cubicBezTo>
                      <a:pt x="723" y="556"/>
                      <a:pt x="717" y="554"/>
                      <a:pt x="706" y="576"/>
                    </a:cubicBezTo>
                    <a:cubicBezTo>
                      <a:pt x="695" y="598"/>
                      <a:pt x="684" y="655"/>
                      <a:pt x="580" y="675"/>
                    </a:cubicBezTo>
                    <a:cubicBezTo>
                      <a:pt x="588" y="695"/>
                      <a:pt x="583" y="718"/>
                      <a:pt x="581" y="730"/>
                    </a:cubicBezTo>
                    <a:cubicBezTo>
                      <a:pt x="599" y="733"/>
                      <a:pt x="609" y="734"/>
                      <a:pt x="616" y="731"/>
                    </a:cubicBezTo>
                    <a:cubicBezTo>
                      <a:pt x="623" y="733"/>
                      <a:pt x="632" y="738"/>
                      <a:pt x="647" y="730"/>
                    </a:cubicBezTo>
                    <a:cubicBezTo>
                      <a:pt x="664" y="730"/>
                      <a:pt x="666" y="719"/>
                      <a:pt x="691" y="698"/>
                    </a:cubicBezTo>
                    <a:cubicBezTo>
                      <a:pt x="700" y="691"/>
                      <a:pt x="714" y="688"/>
                      <a:pt x="729" y="677"/>
                    </a:cubicBezTo>
                    <a:cubicBezTo>
                      <a:pt x="768" y="645"/>
                      <a:pt x="790" y="667"/>
                      <a:pt x="816" y="638"/>
                    </a:cubicBezTo>
                    <a:cubicBezTo>
                      <a:pt x="843" y="609"/>
                      <a:pt x="835" y="614"/>
                      <a:pt x="858" y="584"/>
                    </a:cubicBezTo>
                    <a:cubicBezTo>
                      <a:pt x="872" y="565"/>
                      <a:pt x="885" y="571"/>
                      <a:pt x="895" y="566"/>
                    </a:cubicBezTo>
                    <a:cubicBezTo>
                      <a:pt x="917" y="554"/>
                      <a:pt x="921" y="548"/>
                      <a:pt x="957" y="549"/>
                    </a:cubicBezTo>
                    <a:cubicBezTo>
                      <a:pt x="976" y="549"/>
                      <a:pt x="976" y="468"/>
                      <a:pt x="1046" y="506"/>
                    </a:cubicBezTo>
                    <a:cubicBezTo>
                      <a:pt x="1083" y="525"/>
                      <a:pt x="1150" y="350"/>
                      <a:pt x="1146" y="275"/>
                    </a:cubicBezTo>
                    <a:cubicBezTo>
                      <a:pt x="1135" y="121"/>
                      <a:pt x="1004" y="38"/>
                      <a:pt x="935" y="21"/>
                    </a:cubicBezTo>
                    <a:cubicBezTo>
                      <a:pt x="917" y="16"/>
                      <a:pt x="901" y="18"/>
                      <a:pt x="890" y="15"/>
                    </a:cubicBezTo>
                    <a:cubicBezTo>
                      <a:pt x="858" y="10"/>
                      <a:pt x="854" y="0"/>
                      <a:pt x="795" y="5"/>
                    </a:cubicBezTo>
                    <a:cubicBezTo>
                      <a:pt x="751" y="10"/>
                      <a:pt x="706" y="49"/>
                      <a:pt x="693" y="75"/>
                    </a:cubicBezTo>
                    <a:cubicBezTo>
                      <a:pt x="682" y="96"/>
                      <a:pt x="706" y="108"/>
                      <a:pt x="687" y="122"/>
                    </a:cubicBezTo>
                    <a:cubicBezTo>
                      <a:pt x="666" y="137"/>
                      <a:pt x="672" y="127"/>
                      <a:pt x="675" y="120"/>
                    </a:cubicBezTo>
                    <a:cubicBezTo>
                      <a:pt x="686" y="99"/>
                      <a:pt x="679" y="97"/>
                      <a:pt x="662" y="87"/>
                    </a:cubicBezTo>
                    <a:cubicBezTo>
                      <a:pt x="656" y="83"/>
                      <a:pt x="647" y="105"/>
                      <a:pt x="624" y="117"/>
                    </a:cubicBezTo>
                    <a:cubicBezTo>
                      <a:pt x="613" y="124"/>
                      <a:pt x="641" y="131"/>
                      <a:pt x="617" y="139"/>
                    </a:cubicBezTo>
                    <a:cubicBezTo>
                      <a:pt x="594" y="146"/>
                      <a:pt x="596" y="106"/>
                      <a:pt x="576" y="108"/>
                    </a:cubicBezTo>
                    <a:cubicBezTo>
                      <a:pt x="574" y="108"/>
                      <a:pt x="574" y="108"/>
                      <a:pt x="574" y="108"/>
                    </a:cubicBezTo>
                    <a:cubicBezTo>
                      <a:pt x="554" y="106"/>
                      <a:pt x="556" y="146"/>
                      <a:pt x="533" y="139"/>
                    </a:cubicBezTo>
                    <a:cubicBezTo>
                      <a:pt x="510" y="131"/>
                      <a:pt x="537" y="124"/>
                      <a:pt x="526" y="117"/>
                    </a:cubicBezTo>
                    <a:cubicBezTo>
                      <a:pt x="503" y="105"/>
                      <a:pt x="494" y="83"/>
                      <a:pt x="488" y="87"/>
                    </a:cubicBezTo>
                    <a:cubicBezTo>
                      <a:pt x="470" y="97"/>
                      <a:pt x="465" y="99"/>
                      <a:pt x="475" y="120"/>
                    </a:cubicBezTo>
                    <a:cubicBezTo>
                      <a:pt x="478" y="127"/>
                      <a:pt x="484" y="137"/>
                      <a:pt x="464" y="122"/>
                    </a:cubicBezTo>
                    <a:cubicBezTo>
                      <a:pt x="443" y="108"/>
                      <a:pt x="468" y="96"/>
                      <a:pt x="457" y="75"/>
                    </a:cubicBezTo>
                    <a:cubicBezTo>
                      <a:pt x="444" y="49"/>
                      <a:pt x="398" y="10"/>
                      <a:pt x="354" y="5"/>
                    </a:cubicBezTo>
                    <a:cubicBezTo>
                      <a:pt x="296" y="0"/>
                      <a:pt x="292" y="10"/>
                      <a:pt x="260" y="15"/>
                    </a:cubicBezTo>
                    <a:cubicBezTo>
                      <a:pt x="248" y="18"/>
                      <a:pt x="233" y="16"/>
                      <a:pt x="214" y="21"/>
                    </a:cubicBezTo>
                    <a:cubicBezTo>
                      <a:pt x="146" y="38"/>
                      <a:pt x="15" y="121"/>
                      <a:pt x="5" y="275"/>
                    </a:cubicBezTo>
                    <a:cubicBezTo>
                      <a:pt x="0" y="350"/>
                      <a:pt x="68" y="525"/>
                      <a:pt x="105" y="506"/>
                    </a:cubicBezTo>
                    <a:cubicBezTo>
                      <a:pt x="173" y="468"/>
                      <a:pt x="173" y="549"/>
                      <a:pt x="193" y="549"/>
                    </a:cubicBezTo>
                    <a:cubicBezTo>
                      <a:pt x="229" y="548"/>
                      <a:pt x="234" y="554"/>
                      <a:pt x="255" y="566"/>
                    </a:cubicBezTo>
                    <a:cubicBezTo>
                      <a:pt x="265" y="571"/>
                      <a:pt x="277" y="565"/>
                      <a:pt x="293" y="584"/>
                    </a:cubicBezTo>
                    <a:cubicBezTo>
                      <a:pt x="315" y="614"/>
                      <a:pt x="306" y="609"/>
                      <a:pt x="333" y="638"/>
                    </a:cubicBezTo>
                    <a:cubicBezTo>
                      <a:pt x="361" y="667"/>
                      <a:pt x="382" y="645"/>
                      <a:pt x="422" y="677"/>
                    </a:cubicBezTo>
                    <a:cubicBezTo>
                      <a:pt x="436" y="688"/>
                      <a:pt x="450" y="691"/>
                      <a:pt x="459" y="698"/>
                    </a:cubicBezTo>
                    <a:cubicBezTo>
                      <a:pt x="484" y="719"/>
                      <a:pt x="486" y="730"/>
                      <a:pt x="503" y="730"/>
                    </a:cubicBezTo>
                    <a:cubicBezTo>
                      <a:pt x="518" y="738"/>
                      <a:pt x="528" y="733"/>
                      <a:pt x="534" y="731"/>
                    </a:cubicBezTo>
                    <a:cubicBezTo>
                      <a:pt x="541" y="734"/>
                      <a:pt x="552" y="733"/>
                      <a:pt x="569" y="730"/>
                    </a:cubicBezTo>
                    <a:cubicBezTo>
                      <a:pt x="567" y="718"/>
                      <a:pt x="562" y="695"/>
                      <a:pt x="570" y="675"/>
                    </a:cubicBezTo>
                    <a:cubicBezTo>
                      <a:pt x="466" y="655"/>
                      <a:pt x="455" y="598"/>
                      <a:pt x="444" y="576"/>
                    </a:cubicBezTo>
                    <a:cubicBezTo>
                      <a:pt x="433" y="554"/>
                      <a:pt x="426" y="556"/>
                      <a:pt x="424" y="519"/>
                    </a:cubicBezTo>
                    <a:cubicBezTo>
                      <a:pt x="421" y="480"/>
                      <a:pt x="466" y="477"/>
                      <a:pt x="428" y="449"/>
                    </a:cubicBezTo>
                    <a:cubicBezTo>
                      <a:pt x="396" y="426"/>
                      <a:pt x="373" y="423"/>
                      <a:pt x="363" y="386"/>
                    </a:cubicBezTo>
                    <a:cubicBezTo>
                      <a:pt x="355" y="348"/>
                      <a:pt x="378" y="326"/>
                      <a:pt x="398" y="308"/>
                    </a:cubicBezTo>
                    <a:cubicBezTo>
                      <a:pt x="418" y="289"/>
                      <a:pt x="448" y="300"/>
                      <a:pt x="468" y="342"/>
                    </a:cubicBezTo>
                    <a:cubicBezTo>
                      <a:pt x="506" y="422"/>
                      <a:pt x="523" y="371"/>
                      <a:pt x="538" y="406"/>
                    </a:cubicBezTo>
                    <a:cubicBezTo>
                      <a:pt x="547" y="428"/>
                      <a:pt x="510" y="404"/>
                      <a:pt x="519" y="434"/>
                    </a:cubicBezTo>
                    <a:cubicBezTo>
                      <a:pt x="523" y="449"/>
                      <a:pt x="549" y="431"/>
                      <a:pt x="558" y="466"/>
                    </a:cubicBezTo>
                    <a:cubicBezTo>
                      <a:pt x="555" y="473"/>
                      <a:pt x="559" y="486"/>
                      <a:pt x="565" y="492"/>
                    </a:cubicBezTo>
                    <a:cubicBezTo>
                      <a:pt x="558" y="497"/>
                      <a:pt x="561" y="508"/>
                      <a:pt x="566" y="514"/>
                    </a:cubicBezTo>
                    <a:cubicBezTo>
                      <a:pt x="571" y="519"/>
                      <a:pt x="573" y="528"/>
                      <a:pt x="576" y="528"/>
                    </a:cubicBezTo>
                    <a:cubicBezTo>
                      <a:pt x="584" y="514"/>
                      <a:pt x="584" y="514"/>
                      <a:pt x="584" y="514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6350" cap="rnd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nb-NO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3003"/>
              <p:cNvSpPr>
                <a:spLocks noChangeAspect="1"/>
              </p:cNvSpPr>
              <p:nvPr/>
            </p:nvSpPr>
            <p:spPr bwMode="auto">
              <a:xfrm>
                <a:off x="2380" y="2093"/>
                <a:ext cx="154" cy="403"/>
              </a:xfrm>
              <a:custGeom>
                <a:avLst/>
                <a:gdLst>
                  <a:gd name="T0" fmla="*/ 0 w 66"/>
                  <a:gd name="T1" fmla="*/ 0 h 170"/>
                  <a:gd name="T2" fmla="*/ 872 w 66"/>
                  <a:gd name="T3" fmla="*/ 2231 h 17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6" h="170">
                    <a:moveTo>
                      <a:pt x="0" y="0"/>
                    </a:moveTo>
                    <a:cubicBezTo>
                      <a:pt x="3" y="54"/>
                      <a:pt x="48" y="141"/>
                      <a:pt x="66" y="170"/>
                    </a:cubicBezTo>
                  </a:path>
                </a:pathLst>
              </a:custGeom>
              <a:noFill/>
              <a:ln w="6350" cap="rnd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nb-NO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64" name="Freeform 3004"/>
              <p:cNvSpPr>
                <a:spLocks noChangeAspect="1"/>
              </p:cNvSpPr>
              <p:nvPr/>
            </p:nvSpPr>
            <p:spPr bwMode="auto">
              <a:xfrm>
                <a:off x="2796" y="2159"/>
                <a:ext cx="166" cy="13"/>
              </a:xfrm>
              <a:custGeom>
                <a:avLst/>
                <a:gdLst>
                  <a:gd name="T0" fmla="*/ 0 w 70"/>
                  <a:gd name="T1" fmla="*/ 0 h 5"/>
                  <a:gd name="T2" fmla="*/ 917 w 70"/>
                  <a:gd name="T3" fmla="*/ 29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0" h="5">
                    <a:moveTo>
                      <a:pt x="0" y="0"/>
                    </a:moveTo>
                    <a:cubicBezTo>
                      <a:pt x="11" y="5"/>
                      <a:pt x="66" y="5"/>
                      <a:pt x="70" y="2"/>
                    </a:cubicBezTo>
                  </a:path>
                </a:pathLst>
              </a:custGeom>
              <a:noFill/>
              <a:ln w="6350" cap="rnd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nb-NO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65" name="Freeform 3005"/>
              <p:cNvSpPr>
                <a:spLocks noChangeAspect="1"/>
              </p:cNvSpPr>
              <p:nvPr/>
            </p:nvSpPr>
            <p:spPr bwMode="auto">
              <a:xfrm>
                <a:off x="2836" y="2294"/>
                <a:ext cx="87" cy="5"/>
              </a:xfrm>
              <a:custGeom>
                <a:avLst/>
                <a:gdLst>
                  <a:gd name="T0" fmla="*/ 0 w 36"/>
                  <a:gd name="T1" fmla="*/ 0 h 2"/>
                  <a:gd name="T2" fmla="*/ 475 w 36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" h="2">
                    <a:moveTo>
                      <a:pt x="0" y="0"/>
                    </a:moveTo>
                    <a:cubicBezTo>
                      <a:pt x="12" y="1"/>
                      <a:pt x="25" y="2"/>
                      <a:pt x="36" y="0"/>
                    </a:cubicBezTo>
                  </a:path>
                </a:pathLst>
              </a:custGeom>
              <a:noFill/>
              <a:ln w="6350" cap="rnd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nb-NO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66" name="Freeform 3006"/>
              <p:cNvSpPr>
                <a:spLocks noChangeAspect="1"/>
              </p:cNvSpPr>
              <p:nvPr/>
            </p:nvSpPr>
            <p:spPr bwMode="auto">
              <a:xfrm>
                <a:off x="2855" y="2358"/>
                <a:ext cx="49" cy="0"/>
              </a:xfrm>
              <a:custGeom>
                <a:avLst/>
                <a:gdLst>
                  <a:gd name="T0" fmla="*/ 0 w 20"/>
                  <a:gd name="T1" fmla="*/ 259 w 20"/>
                  <a:gd name="T2" fmla="*/ 0 60000 65536"/>
                  <a:gd name="T3" fmla="*/ 0 60000 65536"/>
                </a:gdLst>
                <a:ahLst/>
                <a:cxnLst>
                  <a:cxn ang="T2">
                    <a:pos x="T0" y="0"/>
                  </a:cxn>
                  <a:cxn ang="T3">
                    <a:pos x="T1" y="0"/>
                  </a:cxn>
                </a:cxnLst>
                <a:rect l="0" t="0" r="r" b="b"/>
                <a:pathLst>
                  <a:path w="20">
                    <a:moveTo>
                      <a:pt x="0" y="0"/>
                    </a:moveTo>
                    <a:cubicBezTo>
                      <a:pt x="6" y="0"/>
                      <a:pt x="17" y="0"/>
                      <a:pt x="20" y="0"/>
                    </a:cubicBezTo>
                  </a:path>
                </a:pathLst>
              </a:custGeom>
              <a:noFill/>
              <a:ln w="6350" cap="flat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nb-NO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67" name="Freeform 3007"/>
              <p:cNvSpPr>
                <a:spLocks noChangeAspect="1"/>
              </p:cNvSpPr>
              <p:nvPr/>
            </p:nvSpPr>
            <p:spPr bwMode="auto">
              <a:xfrm>
                <a:off x="2321" y="1392"/>
                <a:ext cx="293" cy="525"/>
              </a:xfrm>
              <a:custGeom>
                <a:avLst/>
                <a:gdLst>
                  <a:gd name="T0" fmla="*/ 1628 w 123"/>
                  <a:gd name="T1" fmla="*/ 492 h 222"/>
                  <a:gd name="T2" fmla="*/ 1337 w 123"/>
                  <a:gd name="T3" fmla="*/ 196 h 222"/>
                  <a:gd name="T4" fmla="*/ 913 w 123"/>
                  <a:gd name="T5" fmla="*/ 213 h 222"/>
                  <a:gd name="T6" fmla="*/ 554 w 123"/>
                  <a:gd name="T7" fmla="*/ 622 h 222"/>
                  <a:gd name="T8" fmla="*/ 66 w 123"/>
                  <a:gd name="T9" fmla="*/ 1258 h 222"/>
                  <a:gd name="T10" fmla="*/ 476 w 123"/>
                  <a:gd name="T11" fmla="*/ 2646 h 222"/>
                  <a:gd name="T12" fmla="*/ 795 w 123"/>
                  <a:gd name="T13" fmla="*/ 2937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3" h="222">
                    <a:moveTo>
                      <a:pt x="123" y="37"/>
                    </a:moveTo>
                    <a:cubicBezTo>
                      <a:pt x="114" y="31"/>
                      <a:pt x="104" y="29"/>
                      <a:pt x="101" y="15"/>
                    </a:cubicBezTo>
                    <a:cubicBezTo>
                      <a:pt x="98" y="1"/>
                      <a:pt x="71" y="0"/>
                      <a:pt x="69" y="16"/>
                    </a:cubicBezTo>
                    <a:cubicBezTo>
                      <a:pt x="67" y="48"/>
                      <a:pt x="69" y="35"/>
                      <a:pt x="42" y="47"/>
                    </a:cubicBezTo>
                    <a:cubicBezTo>
                      <a:pt x="15" y="60"/>
                      <a:pt x="0" y="79"/>
                      <a:pt x="5" y="95"/>
                    </a:cubicBezTo>
                    <a:cubicBezTo>
                      <a:pt x="22" y="147"/>
                      <a:pt x="31" y="176"/>
                      <a:pt x="36" y="200"/>
                    </a:cubicBezTo>
                    <a:cubicBezTo>
                      <a:pt x="39" y="220"/>
                      <a:pt x="47" y="221"/>
                      <a:pt x="60" y="222"/>
                    </a:cubicBezTo>
                  </a:path>
                </a:pathLst>
              </a:custGeom>
              <a:noFill/>
              <a:ln w="6350" cap="rnd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nb-NO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68" name="Freeform 3008"/>
              <p:cNvSpPr>
                <a:spLocks noChangeAspect="1"/>
              </p:cNvSpPr>
              <p:nvPr/>
            </p:nvSpPr>
            <p:spPr bwMode="auto">
              <a:xfrm>
                <a:off x="2677" y="1583"/>
                <a:ext cx="419" cy="270"/>
              </a:xfrm>
              <a:custGeom>
                <a:avLst/>
                <a:gdLst>
                  <a:gd name="T0" fmla="*/ 435 w 178"/>
                  <a:gd name="T1" fmla="*/ 135 h 114"/>
                  <a:gd name="T2" fmla="*/ 492 w 178"/>
                  <a:gd name="T3" fmla="*/ 1392 h 114"/>
                  <a:gd name="T4" fmla="*/ 1996 w 178"/>
                  <a:gd name="T5" fmla="*/ 1364 h 114"/>
                  <a:gd name="T6" fmla="*/ 1958 w 178"/>
                  <a:gd name="T7" fmla="*/ 172 h 114"/>
                  <a:gd name="T8" fmla="*/ 435 w 178"/>
                  <a:gd name="T9" fmla="*/ 135 h 1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" h="114">
                    <a:moveTo>
                      <a:pt x="33" y="10"/>
                    </a:moveTo>
                    <a:cubicBezTo>
                      <a:pt x="0" y="22"/>
                      <a:pt x="3" y="99"/>
                      <a:pt x="37" y="106"/>
                    </a:cubicBezTo>
                    <a:cubicBezTo>
                      <a:pt x="63" y="112"/>
                      <a:pt x="128" y="114"/>
                      <a:pt x="151" y="104"/>
                    </a:cubicBezTo>
                    <a:cubicBezTo>
                      <a:pt x="170" y="96"/>
                      <a:pt x="178" y="24"/>
                      <a:pt x="148" y="13"/>
                    </a:cubicBezTo>
                    <a:cubicBezTo>
                      <a:pt x="112" y="0"/>
                      <a:pt x="46" y="6"/>
                      <a:pt x="33" y="10"/>
                    </a:cubicBezTo>
                  </a:path>
                </a:pathLst>
              </a:custGeom>
              <a:noFill/>
              <a:ln w="6350" cap="rnd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nb-NO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69" name="Freeform 3009"/>
              <p:cNvSpPr>
                <a:spLocks noChangeAspect="1"/>
              </p:cNvSpPr>
              <p:nvPr/>
            </p:nvSpPr>
            <p:spPr bwMode="auto">
              <a:xfrm>
                <a:off x="3225" y="2093"/>
                <a:ext cx="154" cy="403"/>
              </a:xfrm>
              <a:custGeom>
                <a:avLst/>
                <a:gdLst>
                  <a:gd name="T0" fmla="*/ 872 w 66"/>
                  <a:gd name="T1" fmla="*/ 0 h 170"/>
                  <a:gd name="T2" fmla="*/ 0 w 66"/>
                  <a:gd name="T3" fmla="*/ 2231 h 17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6" h="170">
                    <a:moveTo>
                      <a:pt x="66" y="0"/>
                    </a:moveTo>
                    <a:cubicBezTo>
                      <a:pt x="63" y="54"/>
                      <a:pt x="18" y="141"/>
                      <a:pt x="0" y="170"/>
                    </a:cubicBezTo>
                  </a:path>
                </a:pathLst>
              </a:custGeom>
              <a:noFill/>
              <a:ln w="6350" cap="rnd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nb-NO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70" name="Freeform 3010"/>
              <p:cNvSpPr>
                <a:spLocks noChangeAspect="1"/>
              </p:cNvSpPr>
              <p:nvPr/>
            </p:nvSpPr>
            <p:spPr bwMode="auto">
              <a:xfrm>
                <a:off x="3150" y="1392"/>
                <a:ext cx="290" cy="525"/>
              </a:xfrm>
              <a:custGeom>
                <a:avLst/>
                <a:gdLst>
                  <a:gd name="T0" fmla="*/ 0 w 123"/>
                  <a:gd name="T1" fmla="*/ 492 h 222"/>
                  <a:gd name="T2" fmla="*/ 290 w 123"/>
                  <a:gd name="T3" fmla="*/ 196 h 222"/>
                  <a:gd name="T4" fmla="*/ 696 w 123"/>
                  <a:gd name="T5" fmla="*/ 213 h 222"/>
                  <a:gd name="T6" fmla="*/ 1061 w 123"/>
                  <a:gd name="T7" fmla="*/ 622 h 222"/>
                  <a:gd name="T8" fmla="*/ 1535 w 123"/>
                  <a:gd name="T9" fmla="*/ 1258 h 222"/>
                  <a:gd name="T10" fmla="*/ 1139 w 123"/>
                  <a:gd name="T11" fmla="*/ 2646 h 222"/>
                  <a:gd name="T12" fmla="*/ 811 w 123"/>
                  <a:gd name="T13" fmla="*/ 2937 h 2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3" h="222">
                    <a:moveTo>
                      <a:pt x="0" y="37"/>
                    </a:moveTo>
                    <a:cubicBezTo>
                      <a:pt x="8" y="31"/>
                      <a:pt x="18" y="29"/>
                      <a:pt x="22" y="15"/>
                    </a:cubicBezTo>
                    <a:cubicBezTo>
                      <a:pt x="25" y="1"/>
                      <a:pt x="51" y="0"/>
                      <a:pt x="53" y="16"/>
                    </a:cubicBezTo>
                    <a:cubicBezTo>
                      <a:pt x="56" y="48"/>
                      <a:pt x="53" y="35"/>
                      <a:pt x="81" y="47"/>
                    </a:cubicBezTo>
                    <a:cubicBezTo>
                      <a:pt x="107" y="60"/>
                      <a:pt x="123" y="79"/>
                      <a:pt x="117" y="95"/>
                    </a:cubicBezTo>
                    <a:cubicBezTo>
                      <a:pt x="101" y="147"/>
                      <a:pt x="92" y="176"/>
                      <a:pt x="87" y="200"/>
                    </a:cubicBezTo>
                    <a:cubicBezTo>
                      <a:pt x="83" y="220"/>
                      <a:pt x="75" y="221"/>
                      <a:pt x="62" y="222"/>
                    </a:cubicBezTo>
                  </a:path>
                </a:pathLst>
              </a:custGeom>
              <a:noFill/>
              <a:ln w="6350" cap="rnd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nb-NO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71" name="Freeform 3011"/>
              <p:cNvSpPr>
                <a:spLocks noChangeAspect="1"/>
              </p:cNvSpPr>
              <p:nvPr/>
            </p:nvSpPr>
            <p:spPr bwMode="auto">
              <a:xfrm>
                <a:off x="2862" y="2788"/>
                <a:ext cx="35" cy="135"/>
              </a:xfrm>
              <a:custGeom>
                <a:avLst/>
                <a:gdLst>
                  <a:gd name="T0" fmla="*/ 86 w 15"/>
                  <a:gd name="T1" fmla="*/ 0 h 57"/>
                  <a:gd name="T2" fmla="*/ 0 w 15"/>
                  <a:gd name="T3" fmla="*/ 95 h 57"/>
                  <a:gd name="T4" fmla="*/ 0 w 15"/>
                  <a:gd name="T5" fmla="*/ 661 h 57"/>
                  <a:gd name="T6" fmla="*/ 86 w 15"/>
                  <a:gd name="T7" fmla="*/ 758 h 57"/>
                  <a:gd name="T8" fmla="*/ 191 w 15"/>
                  <a:gd name="T9" fmla="*/ 661 h 57"/>
                  <a:gd name="T10" fmla="*/ 191 w 15"/>
                  <a:gd name="T11" fmla="*/ 95 h 57"/>
                  <a:gd name="T12" fmla="*/ 86 w 15"/>
                  <a:gd name="T13" fmla="*/ 0 h 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" h="57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4"/>
                      <a:pt x="3" y="57"/>
                      <a:pt x="7" y="57"/>
                    </a:cubicBezTo>
                    <a:cubicBezTo>
                      <a:pt x="11" y="57"/>
                      <a:pt x="15" y="54"/>
                      <a:pt x="15" y="5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3"/>
                      <a:pt x="11" y="0"/>
                      <a:pt x="7" y="0"/>
                    </a:cubicBezTo>
                    <a:close/>
                  </a:path>
                </a:pathLst>
              </a:custGeom>
              <a:noFill/>
              <a:ln w="6350" cap="rnd">
                <a:solidFill>
                  <a:schemeClr val="accent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nb-NO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72" name="Freeform 3012"/>
              <p:cNvSpPr>
                <a:spLocks noChangeAspect="1"/>
              </p:cNvSpPr>
              <p:nvPr/>
            </p:nvSpPr>
            <p:spPr bwMode="auto">
              <a:xfrm>
                <a:off x="1617" y="1420"/>
                <a:ext cx="274" cy="958"/>
              </a:xfrm>
              <a:custGeom>
                <a:avLst/>
                <a:gdLst>
                  <a:gd name="T0" fmla="*/ 967 w 115"/>
                  <a:gd name="T1" fmla="*/ 5350 h 406"/>
                  <a:gd name="T2" fmla="*/ 967 w 115"/>
                  <a:gd name="T3" fmla="*/ 4063 h 406"/>
                  <a:gd name="T4" fmla="*/ 303 w 115"/>
                  <a:gd name="T5" fmla="*/ 2794 h 406"/>
                  <a:gd name="T6" fmla="*/ 319 w 115"/>
                  <a:gd name="T7" fmla="*/ 1290 h 406"/>
                  <a:gd name="T8" fmla="*/ 1495 w 115"/>
                  <a:gd name="T9" fmla="*/ 0 h 4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5" h="406">
                    <a:moveTo>
                      <a:pt x="73" y="406"/>
                    </a:moveTo>
                    <a:cubicBezTo>
                      <a:pt x="93" y="391"/>
                      <a:pt x="115" y="378"/>
                      <a:pt x="73" y="308"/>
                    </a:cubicBezTo>
                    <a:cubicBezTo>
                      <a:pt x="31" y="238"/>
                      <a:pt x="37" y="262"/>
                      <a:pt x="23" y="212"/>
                    </a:cubicBezTo>
                    <a:cubicBezTo>
                      <a:pt x="7" y="160"/>
                      <a:pt x="0" y="141"/>
                      <a:pt x="24" y="98"/>
                    </a:cubicBezTo>
                    <a:cubicBezTo>
                      <a:pt x="52" y="49"/>
                      <a:pt x="66" y="26"/>
                      <a:pt x="113" y="0"/>
                    </a:cubicBezTo>
                  </a:path>
                </a:pathLst>
              </a:custGeom>
              <a:noFill/>
              <a:ln w="6350" cap="rnd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nb-NO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73" name="Freeform 3013"/>
              <p:cNvSpPr>
                <a:spLocks noChangeAspect="1"/>
              </p:cNvSpPr>
              <p:nvPr/>
            </p:nvSpPr>
            <p:spPr bwMode="auto">
              <a:xfrm>
                <a:off x="3873" y="1420"/>
                <a:ext cx="269" cy="958"/>
              </a:xfrm>
              <a:custGeom>
                <a:avLst/>
                <a:gdLst>
                  <a:gd name="T0" fmla="*/ 549 w 115"/>
                  <a:gd name="T1" fmla="*/ 5350 h 406"/>
                  <a:gd name="T2" fmla="*/ 549 w 115"/>
                  <a:gd name="T3" fmla="*/ 4063 h 406"/>
                  <a:gd name="T4" fmla="*/ 1204 w 115"/>
                  <a:gd name="T5" fmla="*/ 2794 h 406"/>
                  <a:gd name="T6" fmla="*/ 1188 w 115"/>
                  <a:gd name="T7" fmla="*/ 1290 h 406"/>
                  <a:gd name="T8" fmla="*/ 28 w 115"/>
                  <a:gd name="T9" fmla="*/ 0 h 4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5" h="406">
                    <a:moveTo>
                      <a:pt x="42" y="406"/>
                    </a:moveTo>
                    <a:cubicBezTo>
                      <a:pt x="22" y="391"/>
                      <a:pt x="0" y="378"/>
                      <a:pt x="42" y="308"/>
                    </a:cubicBezTo>
                    <a:cubicBezTo>
                      <a:pt x="84" y="238"/>
                      <a:pt x="78" y="262"/>
                      <a:pt x="92" y="212"/>
                    </a:cubicBezTo>
                    <a:cubicBezTo>
                      <a:pt x="108" y="160"/>
                      <a:pt x="115" y="141"/>
                      <a:pt x="91" y="98"/>
                    </a:cubicBezTo>
                    <a:cubicBezTo>
                      <a:pt x="63" y="49"/>
                      <a:pt x="49" y="26"/>
                      <a:pt x="2" y="0"/>
                    </a:cubicBezTo>
                  </a:path>
                </a:pathLst>
              </a:custGeom>
              <a:noFill/>
              <a:ln w="6350" cap="rnd">
                <a:solidFill>
                  <a:schemeClr val="accent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nb-NO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11" name="Group 3"/>
            <p:cNvGrpSpPr>
              <a:grpSpLocks/>
            </p:cNvGrpSpPr>
            <p:nvPr/>
          </p:nvGrpSpPr>
          <p:grpSpPr bwMode="auto">
            <a:xfrm>
              <a:off x="1729559" y="4119815"/>
              <a:ext cx="1146175" cy="706438"/>
              <a:chOff x="1955216" y="4140716"/>
              <a:chExt cx="1221426" cy="818780"/>
            </a:xfrm>
          </p:grpSpPr>
          <p:grpSp>
            <p:nvGrpSpPr>
              <p:cNvPr id="19" name="Group 3014"/>
              <p:cNvGrpSpPr>
                <a:grpSpLocks/>
              </p:cNvGrpSpPr>
              <p:nvPr/>
            </p:nvGrpSpPr>
            <p:grpSpPr bwMode="auto">
              <a:xfrm>
                <a:off x="1955216" y="4140716"/>
                <a:ext cx="1221426" cy="818780"/>
                <a:chOff x="463550" y="2254250"/>
                <a:chExt cx="2749550" cy="1539875"/>
              </a:xfrm>
            </p:grpSpPr>
            <p:grpSp>
              <p:nvGrpSpPr>
                <p:cNvPr id="57" name="Group 112"/>
                <p:cNvGrpSpPr>
                  <a:grpSpLocks noChangeAspect="1"/>
                </p:cNvGrpSpPr>
                <p:nvPr/>
              </p:nvGrpSpPr>
              <p:grpSpPr bwMode="auto">
                <a:xfrm>
                  <a:off x="463550" y="2254250"/>
                  <a:ext cx="2749550" cy="1539875"/>
                  <a:chOff x="1521" y="878"/>
                  <a:chExt cx="2718" cy="1522"/>
                </a:xfrm>
              </p:grpSpPr>
              <p:sp>
                <p:nvSpPr>
                  <p:cNvPr id="59" name="Oval 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21" y="1200"/>
                    <a:ext cx="2718" cy="1077"/>
                  </a:xfrm>
                  <a:prstGeom prst="ellipse">
                    <a:avLst/>
                  </a:prstGeom>
                  <a:solidFill>
                    <a:srgbClr val="99CCFF"/>
                  </a:solidFill>
                  <a:ln w="6350">
                    <a:solidFill>
                      <a:schemeClr val="accent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nb-NO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60" name="Freeform 114"/>
                  <p:cNvSpPr>
                    <a:spLocks noChangeAspect="1"/>
                  </p:cNvSpPr>
                  <p:nvPr/>
                </p:nvSpPr>
                <p:spPr bwMode="auto">
                  <a:xfrm>
                    <a:off x="1521" y="878"/>
                    <a:ext cx="2718" cy="965"/>
                  </a:xfrm>
                  <a:custGeom>
                    <a:avLst/>
                    <a:gdLst>
                      <a:gd name="T0" fmla="*/ 0 w 1151"/>
                      <a:gd name="T1" fmla="*/ 396301 h 408"/>
                      <a:gd name="T2" fmla="*/ 556078 w 1151"/>
                      <a:gd name="T3" fmla="*/ 174649 h 408"/>
                      <a:gd name="T4" fmla="*/ 1112902 w 1151"/>
                      <a:gd name="T5" fmla="*/ 396301 h 408"/>
                      <a:gd name="T6" fmla="*/ 1112902 w 1151"/>
                      <a:gd name="T7" fmla="*/ 221649 h 408"/>
                      <a:gd name="T8" fmla="*/ 556078 w 1151"/>
                      <a:gd name="T9" fmla="*/ 0 h 408"/>
                      <a:gd name="T10" fmla="*/ 0 w 1151"/>
                      <a:gd name="T11" fmla="*/ 221649 h 408"/>
                      <a:gd name="T12" fmla="*/ 0 w 1151"/>
                      <a:gd name="T13" fmla="*/ 396301 h 4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151"/>
                      <a:gd name="T22" fmla="*/ 0 h 408"/>
                      <a:gd name="T23" fmla="*/ 1151 w 1151"/>
                      <a:gd name="T24" fmla="*/ 408 h 4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151" h="408">
                        <a:moveTo>
                          <a:pt x="0" y="408"/>
                        </a:moveTo>
                        <a:cubicBezTo>
                          <a:pt x="0" y="282"/>
                          <a:pt x="258" y="180"/>
                          <a:pt x="575" y="180"/>
                        </a:cubicBezTo>
                        <a:cubicBezTo>
                          <a:pt x="893" y="180"/>
                          <a:pt x="1151" y="282"/>
                          <a:pt x="1151" y="408"/>
                        </a:cubicBezTo>
                        <a:cubicBezTo>
                          <a:pt x="1151" y="228"/>
                          <a:pt x="1151" y="228"/>
                          <a:pt x="1151" y="228"/>
                        </a:cubicBezTo>
                        <a:cubicBezTo>
                          <a:pt x="1151" y="102"/>
                          <a:pt x="893" y="0"/>
                          <a:pt x="575" y="0"/>
                        </a:cubicBezTo>
                        <a:cubicBezTo>
                          <a:pt x="258" y="0"/>
                          <a:pt x="0" y="102"/>
                          <a:pt x="0" y="228"/>
                        </a:cubicBezTo>
                        <a:lnTo>
                          <a:pt x="0" y="408"/>
                        </a:lnTo>
                        <a:close/>
                      </a:path>
                    </a:pathLst>
                  </a:custGeom>
                  <a:solidFill>
                    <a:srgbClr val="FFF5EE"/>
                  </a:solidFill>
                  <a:ln w="6350" cap="rnd">
                    <a:solidFill>
                      <a:schemeClr val="accent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nb-NO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61" name="Freeform 115"/>
                  <p:cNvSpPr>
                    <a:spLocks noChangeAspect="1"/>
                  </p:cNvSpPr>
                  <p:nvPr/>
                </p:nvSpPr>
                <p:spPr bwMode="auto">
                  <a:xfrm>
                    <a:off x="1521" y="1435"/>
                    <a:ext cx="2718" cy="965"/>
                  </a:xfrm>
                  <a:custGeom>
                    <a:avLst/>
                    <a:gdLst>
                      <a:gd name="T0" fmla="*/ 0 w 1151"/>
                      <a:gd name="T1" fmla="*/ 174649 h 408"/>
                      <a:gd name="T2" fmla="*/ 556078 w 1151"/>
                      <a:gd name="T3" fmla="*/ 396301 h 408"/>
                      <a:gd name="T4" fmla="*/ 1112902 w 1151"/>
                      <a:gd name="T5" fmla="*/ 174649 h 408"/>
                      <a:gd name="T6" fmla="*/ 1112902 w 1151"/>
                      <a:gd name="T7" fmla="*/ 0 h 408"/>
                      <a:gd name="T8" fmla="*/ 556078 w 1151"/>
                      <a:gd name="T9" fmla="*/ 221649 h 408"/>
                      <a:gd name="T10" fmla="*/ 0 w 1151"/>
                      <a:gd name="T11" fmla="*/ 0 h 408"/>
                      <a:gd name="T12" fmla="*/ 0 w 1151"/>
                      <a:gd name="T13" fmla="*/ 174649 h 40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151"/>
                      <a:gd name="T22" fmla="*/ 0 h 408"/>
                      <a:gd name="T23" fmla="*/ 1151 w 1151"/>
                      <a:gd name="T24" fmla="*/ 408 h 40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151" h="408">
                        <a:moveTo>
                          <a:pt x="0" y="180"/>
                        </a:moveTo>
                        <a:cubicBezTo>
                          <a:pt x="0" y="306"/>
                          <a:pt x="258" y="408"/>
                          <a:pt x="575" y="408"/>
                        </a:cubicBezTo>
                        <a:cubicBezTo>
                          <a:pt x="893" y="408"/>
                          <a:pt x="1151" y="306"/>
                          <a:pt x="1151" y="180"/>
                        </a:cubicBezTo>
                        <a:cubicBezTo>
                          <a:pt x="1151" y="0"/>
                          <a:pt x="1151" y="0"/>
                          <a:pt x="1151" y="0"/>
                        </a:cubicBezTo>
                        <a:cubicBezTo>
                          <a:pt x="1151" y="126"/>
                          <a:pt x="893" y="228"/>
                          <a:pt x="575" y="228"/>
                        </a:cubicBezTo>
                        <a:cubicBezTo>
                          <a:pt x="258" y="228"/>
                          <a:pt x="0" y="126"/>
                          <a:pt x="0" y="0"/>
                        </a:cubicBezTo>
                        <a:lnTo>
                          <a:pt x="0" y="180"/>
                        </a:lnTo>
                        <a:close/>
                      </a:path>
                    </a:pathLst>
                  </a:custGeom>
                  <a:solidFill>
                    <a:srgbClr val="FFF5EE"/>
                  </a:solidFill>
                  <a:ln w="6350" cap="rnd">
                    <a:solidFill>
                      <a:schemeClr val="accent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nb-NO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58" name="Oval 57"/>
                <p:cNvSpPr/>
                <p:nvPr/>
              </p:nvSpPr>
              <p:spPr>
                <a:xfrm>
                  <a:off x="463550" y="2448032"/>
                  <a:ext cx="2749550" cy="1093483"/>
                </a:xfrm>
                <a:prstGeom prst="ellipse">
                  <a:avLst/>
                </a:prstGeom>
                <a:noFill/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nb-NO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0" name="Group 1"/>
              <p:cNvGrpSpPr>
                <a:grpSpLocks/>
              </p:cNvGrpSpPr>
              <p:nvPr/>
            </p:nvGrpSpPr>
            <p:grpSpPr bwMode="auto">
              <a:xfrm>
                <a:off x="2044643" y="4280148"/>
                <a:ext cx="1111307" cy="490380"/>
                <a:chOff x="179388" y="3279775"/>
                <a:chExt cx="2749550" cy="2637753"/>
              </a:xfrm>
            </p:grpSpPr>
            <p:grpSp>
              <p:nvGrpSpPr>
                <p:cNvPr id="21" name="Group 2838"/>
                <p:cNvGrpSpPr>
                  <a:grpSpLocks noChangeAspect="1"/>
                </p:cNvGrpSpPr>
                <p:nvPr/>
              </p:nvGrpSpPr>
              <p:grpSpPr bwMode="auto">
                <a:xfrm>
                  <a:off x="551839" y="4853967"/>
                  <a:ext cx="812800" cy="722313"/>
                  <a:chOff x="2572" y="1432"/>
                  <a:chExt cx="605" cy="1446"/>
                </a:xfrm>
              </p:grpSpPr>
              <p:sp>
                <p:nvSpPr>
                  <p:cNvPr id="55" name="Freeform 2839"/>
                  <p:cNvSpPr>
                    <a:spLocks noChangeAspect="1"/>
                  </p:cNvSpPr>
                  <p:nvPr/>
                </p:nvSpPr>
                <p:spPr bwMode="auto">
                  <a:xfrm>
                    <a:off x="2572" y="1435"/>
                    <a:ext cx="604" cy="1446"/>
                  </a:xfrm>
                  <a:custGeom>
                    <a:avLst/>
                    <a:gdLst>
                      <a:gd name="T0" fmla="*/ 0 w 5042"/>
                      <a:gd name="T1" fmla="*/ 0 h 12059"/>
                      <a:gd name="T2" fmla="*/ 0 w 5042"/>
                      <a:gd name="T3" fmla="*/ 0 h 12059"/>
                      <a:gd name="T4" fmla="*/ 0 w 5042"/>
                      <a:gd name="T5" fmla="*/ 0 h 12059"/>
                      <a:gd name="T6" fmla="*/ 0 w 5042"/>
                      <a:gd name="T7" fmla="*/ 0 h 12059"/>
                      <a:gd name="T8" fmla="*/ 0 w 5042"/>
                      <a:gd name="T9" fmla="*/ 0 h 12059"/>
                      <a:gd name="T10" fmla="*/ 0 w 5042"/>
                      <a:gd name="T11" fmla="*/ 0 h 12059"/>
                      <a:gd name="T12" fmla="*/ 0 w 5042"/>
                      <a:gd name="T13" fmla="*/ 0 h 12059"/>
                      <a:gd name="T14" fmla="*/ 0 w 5042"/>
                      <a:gd name="T15" fmla="*/ 0 h 12059"/>
                      <a:gd name="T16" fmla="*/ 0 w 5042"/>
                      <a:gd name="T17" fmla="*/ 0 h 12059"/>
                      <a:gd name="T18" fmla="*/ 0 w 5042"/>
                      <a:gd name="T19" fmla="*/ 0 h 12059"/>
                      <a:gd name="T20" fmla="*/ 0 w 5042"/>
                      <a:gd name="T21" fmla="*/ 0 h 12059"/>
                      <a:gd name="T22" fmla="*/ 0 w 5042"/>
                      <a:gd name="T23" fmla="*/ 0 h 12059"/>
                      <a:gd name="T24" fmla="*/ 0 w 5042"/>
                      <a:gd name="T25" fmla="*/ 0 h 12059"/>
                      <a:gd name="T26" fmla="*/ 0 w 5042"/>
                      <a:gd name="T27" fmla="*/ 0 h 12059"/>
                      <a:gd name="T28" fmla="*/ 0 w 5042"/>
                      <a:gd name="T29" fmla="*/ 0 h 12059"/>
                      <a:gd name="T30" fmla="*/ 0 w 5042"/>
                      <a:gd name="T31" fmla="*/ 0 h 12059"/>
                      <a:gd name="T32" fmla="*/ 0 w 5042"/>
                      <a:gd name="T33" fmla="*/ 0 h 12059"/>
                      <a:gd name="T34" fmla="*/ 0 w 5042"/>
                      <a:gd name="T35" fmla="*/ 0 h 12059"/>
                      <a:gd name="T36" fmla="*/ 0 w 5042"/>
                      <a:gd name="T37" fmla="*/ 0 h 12059"/>
                      <a:gd name="T38" fmla="*/ 0 w 5042"/>
                      <a:gd name="T39" fmla="*/ 0 h 12059"/>
                      <a:gd name="T40" fmla="*/ 0 w 5042"/>
                      <a:gd name="T41" fmla="*/ 0 h 12059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042"/>
                      <a:gd name="T64" fmla="*/ 0 h 12059"/>
                      <a:gd name="T65" fmla="*/ 5042 w 5042"/>
                      <a:gd name="T66" fmla="*/ 12059 h 12059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042" h="12059">
                        <a:moveTo>
                          <a:pt x="2219" y="223"/>
                        </a:moveTo>
                        <a:cubicBezTo>
                          <a:pt x="2059" y="1159"/>
                          <a:pt x="1962" y="1670"/>
                          <a:pt x="1767" y="1802"/>
                        </a:cubicBezTo>
                        <a:cubicBezTo>
                          <a:pt x="1595" y="1907"/>
                          <a:pt x="1611" y="1662"/>
                          <a:pt x="1182" y="855"/>
                        </a:cubicBezTo>
                        <a:cubicBezTo>
                          <a:pt x="1295" y="1611"/>
                          <a:pt x="2126" y="2832"/>
                          <a:pt x="351" y="2808"/>
                        </a:cubicBezTo>
                        <a:cubicBezTo>
                          <a:pt x="1654" y="3347"/>
                          <a:pt x="1330" y="4142"/>
                          <a:pt x="944" y="3939"/>
                        </a:cubicBezTo>
                        <a:cubicBezTo>
                          <a:pt x="1377" y="4423"/>
                          <a:pt x="757" y="4563"/>
                          <a:pt x="363" y="4388"/>
                        </a:cubicBezTo>
                        <a:cubicBezTo>
                          <a:pt x="1159" y="5265"/>
                          <a:pt x="897" y="5472"/>
                          <a:pt x="270" y="5398"/>
                        </a:cubicBezTo>
                        <a:cubicBezTo>
                          <a:pt x="776" y="5671"/>
                          <a:pt x="823" y="6408"/>
                          <a:pt x="0" y="6408"/>
                        </a:cubicBezTo>
                        <a:cubicBezTo>
                          <a:pt x="1038" y="6981"/>
                          <a:pt x="1225" y="7125"/>
                          <a:pt x="1283" y="7644"/>
                        </a:cubicBezTo>
                        <a:cubicBezTo>
                          <a:pt x="1342" y="8163"/>
                          <a:pt x="238" y="9403"/>
                          <a:pt x="351" y="9520"/>
                        </a:cubicBezTo>
                        <a:cubicBezTo>
                          <a:pt x="1611" y="8420"/>
                          <a:pt x="1673" y="8120"/>
                          <a:pt x="1970" y="8354"/>
                        </a:cubicBezTo>
                        <a:cubicBezTo>
                          <a:pt x="2285" y="8775"/>
                          <a:pt x="2126" y="12059"/>
                          <a:pt x="2239" y="12059"/>
                        </a:cubicBezTo>
                        <a:cubicBezTo>
                          <a:pt x="2215" y="11025"/>
                          <a:pt x="2570" y="9403"/>
                          <a:pt x="2644" y="8354"/>
                        </a:cubicBezTo>
                        <a:cubicBezTo>
                          <a:pt x="2699" y="7434"/>
                          <a:pt x="2512" y="7028"/>
                          <a:pt x="2574" y="6533"/>
                        </a:cubicBezTo>
                        <a:cubicBezTo>
                          <a:pt x="2605" y="6018"/>
                          <a:pt x="2862" y="6123"/>
                          <a:pt x="3022" y="5390"/>
                        </a:cubicBezTo>
                        <a:cubicBezTo>
                          <a:pt x="3182" y="4657"/>
                          <a:pt x="3011" y="4516"/>
                          <a:pt x="3116" y="3967"/>
                        </a:cubicBezTo>
                        <a:cubicBezTo>
                          <a:pt x="3221" y="3417"/>
                          <a:pt x="3334" y="2746"/>
                          <a:pt x="3654" y="2087"/>
                        </a:cubicBezTo>
                        <a:cubicBezTo>
                          <a:pt x="3974" y="1428"/>
                          <a:pt x="5042" y="75"/>
                          <a:pt x="5023" y="20"/>
                        </a:cubicBezTo>
                        <a:cubicBezTo>
                          <a:pt x="5007" y="0"/>
                          <a:pt x="3904" y="1221"/>
                          <a:pt x="3541" y="1748"/>
                        </a:cubicBezTo>
                        <a:cubicBezTo>
                          <a:pt x="3163" y="2372"/>
                          <a:pt x="2972" y="4025"/>
                          <a:pt x="2753" y="3772"/>
                        </a:cubicBezTo>
                        <a:cubicBezTo>
                          <a:pt x="2422" y="3518"/>
                          <a:pt x="2172" y="1553"/>
                          <a:pt x="2219" y="223"/>
                        </a:cubicBezTo>
                      </a:path>
                    </a:pathLst>
                  </a:custGeom>
                  <a:solidFill>
                    <a:srgbClr val="FFF5EE"/>
                  </a:solidFill>
                  <a:ln w="6350">
                    <a:solidFill>
                      <a:schemeClr val="accent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nb-NO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56" name="Oval 28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75" y="1990"/>
                    <a:ext cx="90" cy="178"/>
                  </a:xfrm>
                  <a:prstGeom prst="ellipse">
                    <a:avLst/>
                  </a:prstGeom>
                  <a:solidFill>
                    <a:srgbClr val="FF6600"/>
                  </a:solidFill>
                  <a:ln w="6350">
                    <a:solidFill>
                      <a:schemeClr val="accent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nb-NO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22" name="Group 2872"/>
                <p:cNvGrpSpPr>
                  <a:grpSpLocks noChangeAspect="1"/>
                </p:cNvGrpSpPr>
                <p:nvPr/>
              </p:nvGrpSpPr>
              <p:grpSpPr bwMode="auto">
                <a:xfrm>
                  <a:off x="1016000" y="5193628"/>
                  <a:ext cx="812800" cy="723900"/>
                  <a:chOff x="2572" y="1432"/>
                  <a:chExt cx="605" cy="1446"/>
                </a:xfrm>
              </p:grpSpPr>
              <p:sp>
                <p:nvSpPr>
                  <p:cNvPr id="53" name="Freeform 2873"/>
                  <p:cNvSpPr>
                    <a:spLocks noChangeAspect="1"/>
                  </p:cNvSpPr>
                  <p:nvPr/>
                </p:nvSpPr>
                <p:spPr bwMode="auto">
                  <a:xfrm>
                    <a:off x="2573" y="1429"/>
                    <a:ext cx="604" cy="1443"/>
                  </a:xfrm>
                  <a:custGeom>
                    <a:avLst/>
                    <a:gdLst>
                      <a:gd name="T0" fmla="*/ 0 w 5042"/>
                      <a:gd name="T1" fmla="*/ 0 h 12059"/>
                      <a:gd name="T2" fmla="*/ 0 w 5042"/>
                      <a:gd name="T3" fmla="*/ 0 h 12059"/>
                      <a:gd name="T4" fmla="*/ 0 w 5042"/>
                      <a:gd name="T5" fmla="*/ 0 h 12059"/>
                      <a:gd name="T6" fmla="*/ 0 w 5042"/>
                      <a:gd name="T7" fmla="*/ 0 h 12059"/>
                      <a:gd name="T8" fmla="*/ 0 w 5042"/>
                      <a:gd name="T9" fmla="*/ 0 h 12059"/>
                      <a:gd name="T10" fmla="*/ 0 w 5042"/>
                      <a:gd name="T11" fmla="*/ 0 h 12059"/>
                      <a:gd name="T12" fmla="*/ 0 w 5042"/>
                      <a:gd name="T13" fmla="*/ 0 h 12059"/>
                      <a:gd name="T14" fmla="*/ 0 w 5042"/>
                      <a:gd name="T15" fmla="*/ 0 h 12059"/>
                      <a:gd name="T16" fmla="*/ 0 w 5042"/>
                      <a:gd name="T17" fmla="*/ 0 h 12059"/>
                      <a:gd name="T18" fmla="*/ 0 w 5042"/>
                      <a:gd name="T19" fmla="*/ 0 h 12059"/>
                      <a:gd name="T20" fmla="*/ 0 w 5042"/>
                      <a:gd name="T21" fmla="*/ 0 h 12059"/>
                      <a:gd name="T22" fmla="*/ 0 w 5042"/>
                      <a:gd name="T23" fmla="*/ 0 h 12059"/>
                      <a:gd name="T24" fmla="*/ 0 w 5042"/>
                      <a:gd name="T25" fmla="*/ 0 h 12059"/>
                      <a:gd name="T26" fmla="*/ 0 w 5042"/>
                      <a:gd name="T27" fmla="*/ 0 h 12059"/>
                      <a:gd name="T28" fmla="*/ 0 w 5042"/>
                      <a:gd name="T29" fmla="*/ 0 h 12059"/>
                      <a:gd name="T30" fmla="*/ 0 w 5042"/>
                      <a:gd name="T31" fmla="*/ 0 h 12059"/>
                      <a:gd name="T32" fmla="*/ 0 w 5042"/>
                      <a:gd name="T33" fmla="*/ 0 h 12059"/>
                      <a:gd name="T34" fmla="*/ 0 w 5042"/>
                      <a:gd name="T35" fmla="*/ 0 h 12059"/>
                      <a:gd name="T36" fmla="*/ 0 w 5042"/>
                      <a:gd name="T37" fmla="*/ 0 h 12059"/>
                      <a:gd name="T38" fmla="*/ 0 w 5042"/>
                      <a:gd name="T39" fmla="*/ 0 h 12059"/>
                      <a:gd name="T40" fmla="*/ 0 w 5042"/>
                      <a:gd name="T41" fmla="*/ 0 h 12059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042"/>
                      <a:gd name="T64" fmla="*/ 0 h 12059"/>
                      <a:gd name="T65" fmla="*/ 5042 w 5042"/>
                      <a:gd name="T66" fmla="*/ 12059 h 12059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042" h="12059">
                        <a:moveTo>
                          <a:pt x="2219" y="223"/>
                        </a:moveTo>
                        <a:cubicBezTo>
                          <a:pt x="2059" y="1159"/>
                          <a:pt x="1962" y="1670"/>
                          <a:pt x="1767" y="1802"/>
                        </a:cubicBezTo>
                        <a:cubicBezTo>
                          <a:pt x="1595" y="1907"/>
                          <a:pt x="1611" y="1662"/>
                          <a:pt x="1182" y="855"/>
                        </a:cubicBezTo>
                        <a:cubicBezTo>
                          <a:pt x="1295" y="1611"/>
                          <a:pt x="2126" y="2832"/>
                          <a:pt x="351" y="2808"/>
                        </a:cubicBezTo>
                        <a:cubicBezTo>
                          <a:pt x="1654" y="3347"/>
                          <a:pt x="1330" y="4142"/>
                          <a:pt x="944" y="3939"/>
                        </a:cubicBezTo>
                        <a:cubicBezTo>
                          <a:pt x="1377" y="4423"/>
                          <a:pt x="757" y="4563"/>
                          <a:pt x="363" y="4388"/>
                        </a:cubicBezTo>
                        <a:cubicBezTo>
                          <a:pt x="1159" y="5265"/>
                          <a:pt x="897" y="5472"/>
                          <a:pt x="270" y="5398"/>
                        </a:cubicBezTo>
                        <a:cubicBezTo>
                          <a:pt x="776" y="5671"/>
                          <a:pt x="823" y="6408"/>
                          <a:pt x="0" y="6408"/>
                        </a:cubicBezTo>
                        <a:cubicBezTo>
                          <a:pt x="1038" y="6981"/>
                          <a:pt x="1225" y="7125"/>
                          <a:pt x="1283" y="7644"/>
                        </a:cubicBezTo>
                        <a:cubicBezTo>
                          <a:pt x="1342" y="8163"/>
                          <a:pt x="238" y="9403"/>
                          <a:pt x="351" y="9520"/>
                        </a:cubicBezTo>
                        <a:cubicBezTo>
                          <a:pt x="1611" y="8420"/>
                          <a:pt x="1673" y="8120"/>
                          <a:pt x="1970" y="8354"/>
                        </a:cubicBezTo>
                        <a:cubicBezTo>
                          <a:pt x="2285" y="8775"/>
                          <a:pt x="2126" y="12059"/>
                          <a:pt x="2239" y="12059"/>
                        </a:cubicBezTo>
                        <a:cubicBezTo>
                          <a:pt x="2215" y="11025"/>
                          <a:pt x="2570" y="9403"/>
                          <a:pt x="2644" y="8354"/>
                        </a:cubicBezTo>
                        <a:cubicBezTo>
                          <a:pt x="2699" y="7434"/>
                          <a:pt x="2512" y="7028"/>
                          <a:pt x="2574" y="6533"/>
                        </a:cubicBezTo>
                        <a:cubicBezTo>
                          <a:pt x="2605" y="6018"/>
                          <a:pt x="2862" y="6123"/>
                          <a:pt x="3022" y="5390"/>
                        </a:cubicBezTo>
                        <a:cubicBezTo>
                          <a:pt x="3182" y="4657"/>
                          <a:pt x="3011" y="4516"/>
                          <a:pt x="3116" y="3967"/>
                        </a:cubicBezTo>
                        <a:cubicBezTo>
                          <a:pt x="3221" y="3417"/>
                          <a:pt x="3334" y="2746"/>
                          <a:pt x="3654" y="2087"/>
                        </a:cubicBezTo>
                        <a:cubicBezTo>
                          <a:pt x="3974" y="1428"/>
                          <a:pt x="5042" y="75"/>
                          <a:pt x="5023" y="20"/>
                        </a:cubicBezTo>
                        <a:cubicBezTo>
                          <a:pt x="5007" y="0"/>
                          <a:pt x="3904" y="1221"/>
                          <a:pt x="3541" y="1748"/>
                        </a:cubicBezTo>
                        <a:cubicBezTo>
                          <a:pt x="3163" y="2372"/>
                          <a:pt x="2972" y="4025"/>
                          <a:pt x="2753" y="3772"/>
                        </a:cubicBezTo>
                        <a:cubicBezTo>
                          <a:pt x="2422" y="3518"/>
                          <a:pt x="2172" y="1553"/>
                          <a:pt x="2219" y="223"/>
                        </a:cubicBezTo>
                      </a:path>
                    </a:pathLst>
                  </a:custGeom>
                  <a:solidFill>
                    <a:srgbClr val="FFF5EE"/>
                  </a:solidFill>
                  <a:ln w="6350">
                    <a:solidFill>
                      <a:schemeClr val="accent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nb-NO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54" name="Oval 28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75" y="1982"/>
                    <a:ext cx="90" cy="178"/>
                  </a:xfrm>
                  <a:prstGeom prst="ellipse">
                    <a:avLst/>
                  </a:prstGeom>
                  <a:solidFill>
                    <a:srgbClr val="FF6600"/>
                  </a:solidFill>
                  <a:ln w="6350">
                    <a:solidFill>
                      <a:schemeClr val="accent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nb-NO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23" name="Group 2875"/>
                <p:cNvGrpSpPr>
                  <a:grpSpLocks noChangeAspect="1"/>
                </p:cNvGrpSpPr>
                <p:nvPr/>
              </p:nvGrpSpPr>
              <p:grpSpPr bwMode="auto">
                <a:xfrm>
                  <a:off x="179388" y="4440238"/>
                  <a:ext cx="812800" cy="723900"/>
                  <a:chOff x="2572" y="1432"/>
                  <a:chExt cx="605" cy="1446"/>
                </a:xfrm>
              </p:grpSpPr>
              <p:sp>
                <p:nvSpPr>
                  <p:cNvPr id="51" name="Freeform 2876"/>
                  <p:cNvSpPr>
                    <a:spLocks noChangeAspect="1"/>
                  </p:cNvSpPr>
                  <p:nvPr/>
                </p:nvSpPr>
                <p:spPr bwMode="auto">
                  <a:xfrm>
                    <a:off x="2572" y="1431"/>
                    <a:ext cx="604" cy="1443"/>
                  </a:xfrm>
                  <a:custGeom>
                    <a:avLst/>
                    <a:gdLst>
                      <a:gd name="T0" fmla="*/ 0 w 5042"/>
                      <a:gd name="T1" fmla="*/ 0 h 12059"/>
                      <a:gd name="T2" fmla="*/ 0 w 5042"/>
                      <a:gd name="T3" fmla="*/ 0 h 12059"/>
                      <a:gd name="T4" fmla="*/ 0 w 5042"/>
                      <a:gd name="T5" fmla="*/ 0 h 12059"/>
                      <a:gd name="T6" fmla="*/ 0 w 5042"/>
                      <a:gd name="T7" fmla="*/ 0 h 12059"/>
                      <a:gd name="T8" fmla="*/ 0 w 5042"/>
                      <a:gd name="T9" fmla="*/ 0 h 12059"/>
                      <a:gd name="T10" fmla="*/ 0 w 5042"/>
                      <a:gd name="T11" fmla="*/ 0 h 12059"/>
                      <a:gd name="T12" fmla="*/ 0 w 5042"/>
                      <a:gd name="T13" fmla="*/ 0 h 12059"/>
                      <a:gd name="T14" fmla="*/ 0 w 5042"/>
                      <a:gd name="T15" fmla="*/ 0 h 12059"/>
                      <a:gd name="T16" fmla="*/ 0 w 5042"/>
                      <a:gd name="T17" fmla="*/ 0 h 12059"/>
                      <a:gd name="T18" fmla="*/ 0 w 5042"/>
                      <a:gd name="T19" fmla="*/ 0 h 12059"/>
                      <a:gd name="T20" fmla="*/ 0 w 5042"/>
                      <a:gd name="T21" fmla="*/ 0 h 12059"/>
                      <a:gd name="T22" fmla="*/ 0 w 5042"/>
                      <a:gd name="T23" fmla="*/ 0 h 12059"/>
                      <a:gd name="T24" fmla="*/ 0 w 5042"/>
                      <a:gd name="T25" fmla="*/ 0 h 12059"/>
                      <a:gd name="T26" fmla="*/ 0 w 5042"/>
                      <a:gd name="T27" fmla="*/ 0 h 12059"/>
                      <a:gd name="T28" fmla="*/ 0 w 5042"/>
                      <a:gd name="T29" fmla="*/ 0 h 12059"/>
                      <a:gd name="T30" fmla="*/ 0 w 5042"/>
                      <a:gd name="T31" fmla="*/ 0 h 12059"/>
                      <a:gd name="T32" fmla="*/ 0 w 5042"/>
                      <a:gd name="T33" fmla="*/ 0 h 12059"/>
                      <a:gd name="T34" fmla="*/ 0 w 5042"/>
                      <a:gd name="T35" fmla="*/ 0 h 12059"/>
                      <a:gd name="T36" fmla="*/ 0 w 5042"/>
                      <a:gd name="T37" fmla="*/ 0 h 12059"/>
                      <a:gd name="T38" fmla="*/ 0 w 5042"/>
                      <a:gd name="T39" fmla="*/ 0 h 12059"/>
                      <a:gd name="T40" fmla="*/ 0 w 5042"/>
                      <a:gd name="T41" fmla="*/ 0 h 12059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042"/>
                      <a:gd name="T64" fmla="*/ 0 h 12059"/>
                      <a:gd name="T65" fmla="*/ 5042 w 5042"/>
                      <a:gd name="T66" fmla="*/ 12059 h 12059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042" h="12059">
                        <a:moveTo>
                          <a:pt x="2219" y="223"/>
                        </a:moveTo>
                        <a:cubicBezTo>
                          <a:pt x="2059" y="1159"/>
                          <a:pt x="1962" y="1670"/>
                          <a:pt x="1767" y="1802"/>
                        </a:cubicBezTo>
                        <a:cubicBezTo>
                          <a:pt x="1595" y="1907"/>
                          <a:pt x="1611" y="1662"/>
                          <a:pt x="1182" y="855"/>
                        </a:cubicBezTo>
                        <a:cubicBezTo>
                          <a:pt x="1295" y="1611"/>
                          <a:pt x="2126" y="2832"/>
                          <a:pt x="351" y="2808"/>
                        </a:cubicBezTo>
                        <a:cubicBezTo>
                          <a:pt x="1654" y="3347"/>
                          <a:pt x="1330" y="4142"/>
                          <a:pt x="944" y="3939"/>
                        </a:cubicBezTo>
                        <a:cubicBezTo>
                          <a:pt x="1377" y="4423"/>
                          <a:pt x="757" y="4563"/>
                          <a:pt x="363" y="4388"/>
                        </a:cubicBezTo>
                        <a:cubicBezTo>
                          <a:pt x="1159" y="5265"/>
                          <a:pt x="897" y="5472"/>
                          <a:pt x="270" y="5398"/>
                        </a:cubicBezTo>
                        <a:cubicBezTo>
                          <a:pt x="776" y="5671"/>
                          <a:pt x="823" y="6408"/>
                          <a:pt x="0" y="6408"/>
                        </a:cubicBezTo>
                        <a:cubicBezTo>
                          <a:pt x="1038" y="6981"/>
                          <a:pt x="1225" y="7125"/>
                          <a:pt x="1283" y="7644"/>
                        </a:cubicBezTo>
                        <a:cubicBezTo>
                          <a:pt x="1342" y="8163"/>
                          <a:pt x="238" y="9403"/>
                          <a:pt x="351" y="9520"/>
                        </a:cubicBezTo>
                        <a:cubicBezTo>
                          <a:pt x="1611" y="8420"/>
                          <a:pt x="1673" y="8120"/>
                          <a:pt x="1970" y="8354"/>
                        </a:cubicBezTo>
                        <a:cubicBezTo>
                          <a:pt x="2285" y="8775"/>
                          <a:pt x="2126" y="12059"/>
                          <a:pt x="2239" y="12059"/>
                        </a:cubicBezTo>
                        <a:cubicBezTo>
                          <a:pt x="2215" y="11025"/>
                          <a:pt x="2570" y="9403"/>
                          <a:pt x="2644" y="8354"/>
                        </a:cubicBezTo>
                        <a:cubicBezTo>
                          <a:pt x="2699" y="7434"/>
                          <a:pt x="2512" y="7028"/>
                          <a:pt x="2574" y="6533"/>
                        </a:cubicBezTo>
                        <a:cubicBezTo>
                          <a:pt x="2605" y="6018"/>
                          <a:pt x="2862" y="6123"/>
                          <a:pt x="3022" y="5390"/>
                        </a:cubicBezTo>
                        <a:cubicBezTo>
                          <a:pt x="3182" y="4657"/>
                          <a:pt x="3011" y="4516"/>
                          <a:pt x="3116" y="3967"/>
                        </a:cubicBezTo>
                        <a:cubicBezTo>
                          <a:pt x="3221" y="3417"/>
                          <a:pt x="3334" y="2746"/>
                          <a:pt x="3654" y="2087"/>
                        </a:cubicBezTo>
                        <a:cubicBezTo>
                          <a:pt x="3974" y="1428"/>
                          <a:pt x="5042" y="75"/>
                          <a:pt x="5023" y="20"/>
                        </a:cubicBezTo>
                        <a:cubicBezTo>
                          <a:pt x="5007" y="0"/>
                          <a:pt x="3904" y="1221"/>
                          <a:pt x="3541" y="1748"/>
                        </a:cubicBezTo>
                        <a:cubicBezTo>
                          <a:pt x="3163" y="2372"/>
                          <a:pt x="2972" y="4025"/>
                          <a:pt x="2753" y="3772"/>
                        </a:cubicBezTo>
                        <a:cubicBezTo>
                          <a:pt x="2422" y="3518"/>
                          <a:pt x="2172" y="1553"/>
                          <a:pt x="2219" y="223"/>
                        </a:cubicBezTo>
                      </a:path>
                    </a:pathLst>
                  </a:custGeom>
                  <a:solidFill>
                    <a:srgbClr val="FFF5EE"/>
                  </a:solidFill>
                  <a:ln w="6350">
                    <a:solidFill>
                      <a:schemeClr val="accent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nb-NO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52" name="Oval 28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75" y="1985"/>
                    <a:ext cx="90" cy="178"/>
                  </a:xfrm>
                  <a:prstGeom prst="ellipse">
                    <a:avLst/>
                  </a:prstGeom>
                  <a:solidFill>
                    <a:srgbClr val="FF6600"/>
                  </a:solidFill>
                  <a:ln w="6350">
                    <a:solidFill>
                      <a:schemeClr val="accent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nb-NO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24" name="Group 2878"/>
                <p:cNvGrpSpPr>
                  <a:grpSpLocks noChangeAspect="1"/>
                </p:cNvGrpSpPr>
                <p:nvPr/>
              </p:nvGrpSpPr>
              <p:grpSpPr bwMode="auto">
                <a:xfrm>
                  <a:off x="455613" y="3279775"/>
                  <a:ext cx="812800" cy="722313"/>
                  <a:chOff x="2572" y="1432"/>
                  <a:chExt cx="605" cy="1446"/>
                </a:xfrm>
              </p:grpSpPr>
              <p:sp>
                <p:nvSpPr>
                  <p:cNvPr id="49" name="Freeform 2879"/>
                  <p:cNvSpPr>
                    <a:spLocks noChangeAspect="1"/>
                  </p:cNvSpPr>
                  <p:nvPr/>
                </p:nvSpPr>
                <p:spPr bwMode="auto">
                  <a:xfrm>
                    <a:off x="2572" y="1436"/>
                    <a:ext cx="604" cy="1446"/>
                  </a:xfrm>
                  <a:custGeom>
                    <a:avLst/>
                    <a:gdLst>
                      <a:gd name="T0" fmla="*/ 0 w 5042"/>
                      <a:gd name="T1" fmla="*/ 0 h 12059"/>
                      <a:gd name="T2" fmla="*/ 0 w 5042"/>
                      <a:gd name="T3" fmla="*/ 0 h 12059"/>
                      <a:gd name="T4" fmla="*/ 0 w 5042"/>
                      <a:gd name="T5" fmla="*/ 0 h 12059"/>
                      <a:gd name="T6" fmla="*/ 0 w 5042"/>
                      <a:gd name="T7" fmla="*/ 0 h 12059"/>
                      <a:gd name="T8" fmla="*/ 0 w 5042"/>
                      <a:gd name="T9" fmla="*/ 0 h 12059"/>
                      <a:gd name="T10" fmla="*/ 0 w 5042"/>
                      <a:gd name="T11" fmla="*/ 0 h 12059"/>
                      <a:gd name="T12" fmla="*/ 0 w 5042"/>
                      <a:gd name="T13" fmla="*/ 0 h 12059"/>
                      <a:gd name="T14" fmla="*/ 0 w 5042"/>
                      <a:gd name="T15" fmla="*/ 0 h 12059"/>
                      <a:gd name="T16" fmla="*/ 0 w 5042"/>
                      <a:gd name="T17" fmla="*/ 0 h 12059"/>
                      <a:gd name="T18" fmla="*/ 0 w 5042"/>
                      <a:gd name="T19" fmla="*/ 0 h 12059"/>
                      <a:gd name="T20" fmla="*/ 0 w 5042"/>
                      <a:gd name="T21" fmla="*/ 0 h 12059"/>
                      <a:gd name="T22" fmla="*/ 0 w 5042"/>
                      <a:gd name="T23" fmla="*/ 0 h 12059"/>
                      <a:gd name="T24" fmla="*/ 0 w 5042"/>
                      <a:gd name="T25" fmla="*/ 0 h 12059"/>
                      <a:gd name="T26" fmla="*/ 0 w 5042"/>
                      <a:gd name="T27" fmla="*/ 0 h 12059"/>
                      <a:gd name="T28" fmla="*/ 0 w 5042"/>
                      <a:gd name="T29" fmla="*/ 0 h 12059"/>
                      <a:gd name="T30" fmla="*/ 0 w 5042"/>
                      <a:gd name="T31" fmla="*/ 0 h 12059"/>
                      <a:gd name="T32" fmla="*/ 0 w 5042"/>
                      <a:gd name="T33" fmla="*/ 0 h 12059"/>
                      <a:gd name="T34" fmla="*/ 0 w 5042"/>
                      <a:gd name="T35" fmla="*/ 0 h 12059"/>
                      <a:gd name="T36" fmla="*/ 0 w 5042"/>
                      <a:gd name="T37" fmla="*/ 0 h 12059"/>
                      <a:gd name="T38" fmla="*/ 0 w 5042"/>
                      <a:gd name="T39" fmla="*/ 0 h 12059"/>
                      <a:gd name="T40" fmla="*/ 0 w 5042"/>
                      <a:gd name="T41" fmla="*/ 0 h 12059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042"/>
                      <a:gd name="T64" fmla="*/ 0 h 12059"/>
                      <a:gd name="T65" fmla="*/ 5042 w 5042"/>
                      <a:gd name="T66" fmla="*/ 12059 h 12059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042" h="12059">
                        <a:moveTo>
                          <a:pt x="2219" y="223"/>
                        </a:moveTo>
                        <a:cubicBezTo>
                          <a:pt x="2059" y="1159"/>
                          <a:pt x="1962" y="1670"/>
                          <a:pt x="1767" y="1802"/>
                        </a:cubicBezTo>
                        <a:cubicBezTo>
                          <a:pt x="1595" y="1907"/>
                          <a:pt x="1611" y="1662"/>
                          <a:pt x="1182" y="855"/>
                        </a:cubicBezTo>
                        <a:cubicBezTo>
                          <a:pt x="1295" y="1611"/>
                          <a:pt x="2126" y="2832"/>
                          <a:pt x="351" y="2808"/>
                        </a:cubicBezTo>
                        <a:cubicBezTo>
                          <a:pt x="1654" y="3347"/>
                          <a:pt x="1330" y="4142"/>
                          <a:pt x="944" y="3939"/>
                        </a:cubicBezTo>
                        <a:cubicBezTo>
                          <a:pt x="1377" y="4423"/>
                          <a:pt x="757" y="4563"/>
                          <a:pt x="363" y="4388"/>
                        </a:cubicBezTo>
                        <a:cubicBezTo>
                          <a:pt x="1159" y="5265"/>
                          <a:pt x="897" y="5472"/>
                          <a:pt x="270" y="5398"/>
                        </a:cubicBezTo>
                        <a:cubicBezTo>
                          <a:pt x="776" y="5671"/>
                          <a:pt x="823" y="6408"/>
                          <a:pt x="0" y="6408"/>
                        </a:cubicBezTo>
                        <a:cubicBezTo>
                          <a:pt x="1038" y="6981"/>
                          <a:pt x="1225" y="7125"/>
                          <a:pt x="1283" y="7644"/>
                        </a:cubicBezTo>
                        <a:cubicBezTo>
                          <a:pt x="1342" y="8163"/>
                          <a:pt x="238" y="9403"/>
                          <a:pt x="351" y="9520"/>
                        </a:cubicBezTo>
                        <a:cubicBezTo>
                          <a:pt x="1611" y="8420"/>
                          <a:pt x="1673" y="8120"/>
                          <a:pt x="1970" y="8354"/>
                        </a:cubicBezTo>
                        <a:cubicBezTo>
                          <a:pt x="2285" y="8775"/>
                          <a:pt x="2126" y="12059"/>
                          <a:pt x="2239" y="12059"/>
                        </a:cubicBezTo>
                        <a:cubicBezTo>
                          <a:pt x="2215" y="11025"/>
                          <a:pt x="2570" y="9403"/>
                          <a:pt x="2644" y="8354"/>
                        </a:cubicBezTo>
                        <a:cubicBezTo>
                          <a:pt x="2699" y="7434"/>
                          <a:pt x="2512" y="7028"/>
                          <a:pt x="2574" y="6533"/>
                        </a:cubicBezTo>
                        <a:cubicBezTo>
                          <a:pt x="2605" y="6018"/>
                          <a:pt x="2862" y="6123"/>
                          <a:pt x="3022" y="5390"/>
                        </a:cubicBezTo>
                        <a:cubicBezTo>
                          <a:pt x="3182" y="4657"/>
                          <a:pt x="3011" y="4516"/>
                          <a:pt x="3116" y="3967"/>
                        </a:cubicBezTo>
                        <a:cubicBezTo>
                          <a:pt x="3221" y="3417"/>
                          <a:pt x="3334" y="2746"/>
                          <a:pt x="3654" y="2087"/>
                        </a:cubicBezTo>
                        <a:cubicBezTo>
                          <a:pt x="3974" y="1428"/>
                          <a:pt x="5042" y="75"/>
                          <a:pt x="5023" y="20"/>
                        </a:cubicBezTo>
                        <a:cubicBezTo>
                          <a:pt x="5007" y="0"/>
                          <a:pt x="3904" y="1221"/>
                          <a:pt x="3541" y="1748"/>
                        </a:cubicBezTo>
                        <a:cubicBezTo>
                          <a:pt x="3163" y="2372"/>
                          <a:pt x="2972" y="4025"/>
                          <a:pt x="2753" y="3772"/>
                        </a:cubicBezTo>
                        <a:cubicBezTo>
                          <a:pt x="2422" y="3518"/>
                          <a:pt x="2172" y="1553"/>
                          <a:pt x="2219" y="223"/>
                        </a:cubicBezTo>
                      </a:path>
                    </a:pathLst>
                  </a:custGeom>
                  <a:solidFill>
                    <a:srgbClr val="FFF5EE"/>
                  </a:solidFill>
                  <a:ln w="6350">
                    <a:solidFill>
                      <a:schemeClr val="accent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nb-NO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50" name="Oval 28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75" y="1991"/>
                    <a:ext cx="90" cy="178"/>
                  </a:xfrm>
                  <a:prstGeom prst="ellipse">
                    <a:avLst/>
                  </a:prstGeom>
                  <a:solidFill>
                    <a:srgbClr val="FF6600"/>
                  </a:solidFill>
                  <a:ln w="6350">
                    <a:solidFill>
                      <a:schemeClr val="accent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nb-NO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25" name="Group 2883"/>
                <p:cNvGrpSpPr>
                  <a:grpSpLocks noChangeAspect="1"/>
                </p:cNvGrpSpPr>
                <p:nvPr/>
              </p:nvGrpSpPr>
              <p:grpSpPr bwMode="auto">
                <a:xfrm>
                  <a:off x="280988" y="3852863"/>
                  <a:ext cx="811212" cy="723900"/>
                  <a:chOff x="2572" y="1432"/>
                  <a:chExt cx="605" cy="1446"/>
                </a:xfrm>
              </p:grpSpPr>
              <p:sp>
                <p:nvSpPr>
                  <p:cNvPr id="47" name="Freeform 2893"/>
                  <p:cNvSpPr>
                    <a:spLocks noChangeAspect="1"/>
                  </p:cNvSpPr>
                  <p:nvPr/>
                </p:nvSpPr>
                <p:spPr bwMode="auto">
                  <a:xfrm>
                    <a:off x="2572" y="1438"/>
                    <a:ext cx="606" cy="1443"/>
                  </a:xfrm>
                  <a:custGeom>
                    <a:avLst/>
                    <a:gdLst>
                      <a:gd name="T0" fmla="*/ 0 w 5042"/>
                      <a:gd name="T1" fmla="*/ 0 h 12059"/>
                      <a:gd name="T2" fmla="*/ 0 w 5042"/>
                      <a:gd name="T3" fmla="*/ 0 h 12059"/>
                      <a:gd name="T4" fmla="*/ 0 w 5042"/>
                      <a:gd name="T5" fmla="*/ 0 h 12059"/>
                      <a:gd name="T6" fmla="*/ 0 w 5042"/>
                      <a:gd name="T7" fmla="*/ 0 h 12059"/>
                      <a:gd name="T8" fmla="*/ 0 w 5042"/>
                      <a:gd name="T9" fmla="*/ 0 h 12059"/>
                      <a:gd name="T10" fmla="*/ 0 w 5042"/>
                      <a:gd name="T11" fmla="*/ 0 h 12059"/>
                      <a:gd name="T12" fmla="*/ 0 w 5042"/>
                      <a:gd name="T13" fmla="*/ 0 h 12059"/>
                      <a:gd name="T14" fmla="*/ 0 w 5042"/>
                      <a:gd name="T15" fmla="*/ 0 h 12059"/>
                      <a:gd name="T16" fmla="*/ 0 w 5042"/>
                      <a:gd name="T17" fmla="*/ 0 h 12059"/>
                      <a:gd name="T18" fmla="*/ 0 w 5042"/>
                      <a:gd name="T19" fmla="*/ 0 h 12059"/>
                      <a:gd name="T20" fmla="*/ 0 w 5042"/>
                      <a:gd name="T21" fmla="*/ 0 h 12059"/>
                      <a:gd name="T22" fmla="*/ 0 w 5042"/>
                      <a:gd name="T23" fmla="*/ 0 h 12059"/>
                      <a:gd name="T24" fmla="*/ 0 w 5042"/>
                      <a:gd name="T25" fmla="*/ 0 h 12059"/>
                      <a:gd name="T26" fmla="*/ 0 w 5042"/>
                      <a:gd name="T27" fmla="*/ 0 h 12059"/>
                      <a:gd name="T28" fmla="*/ 0 w 5042"/>
                      <a:gd name="T29" fmla="*/ 0 h 12059"/>
                      <a:gd name="T30" fmla="*/ 0 w 5042"/>
                      <a:gd name="T31" fmla="*/ 0 h 12059"/>
                      <a:gd name="T32" fmla="*/ 0 w 5042"/>
                      <a:gd name="T33" fmla="*/ 0 h 12059"/>
                      <a:gd name="T34" fmla="*/ 0 w 5042"/>
                      <a:gd name="T35" fmla="*/ 0 h 12059"/>
                      <a:gd name="T36" fmla="*/ 0 w 5042"/>
                      <a:gd name="T37" fmla="*/ 0 h 12059"/>
                      <a:gd name="T38" fmla="*/ 0 w 5042"/>
                      <a:gd name="T39" fmla="*/ 0 h 12059"/>
                      <a:gd name="T40" fmla="*/ 0 w 5042"/>
                      <a:gd name="T41" fmla="*/ 0 h 12059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042"/>
                      <a:gd name="T64" fmla="*/ 0 h 12059"/>
                      <a:gd name="T65" fmla="*/ 5042 w 5042"/>
                      <a:gd name="T66" fmla="*/ 12059 h 12059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042" h="12059">
                        <a:moveTo>
                          <a:pt x="2219" y="223"/>
                        </a:moveTo>
                        <a:cubicBezTo>
                          <a:pt x="2059" y="1159"/>
                          <a:pt x="1962" y="1670"/>
                          <a:pt x="1767" y="1802"/>
                        </a:cubicBezTo>
                        <a:cubicBezTo>
                          <a:pt x="1595" y="1907"/>
                          <a:pt x="1611" y="1662"/>
                          <a:pt x="1182" y="855"/>
                        </a:cubicBezTo>
                        <a:cubicBezTo>
                          <a:pt x="1295" y="1611"/>
                          <a:pt x="2126" y="2832"/>
                          <a:pt x="351" y="2808"/>
                        </a:cubicBezTo>
                        <a:cubicBezTo>
                          <a:pt x="1654" y="3347"/>
                          <a:pt x="1330" y="4142"/>
                          <a:pt x="944" y="3939"/>
                        </a:cubicBezTo>
                        <a:cubicBezTo>
                          <a:pt x="1377" y="4423"/>
                          <a:pt x="757" y="4563"/>
                          <a:pt x="363" y="4388"/>
                        </a:cubicBezTo>
                        <a:cubicBezTo>
                          <a:pt x="1159" y="5265"/>
                          <a:pt x="897" y="5472"/>
                          <a:pt x="270" y="5398"/>
                        </a:cubicBezTo>
                        <a:cubicBezTo>
                          <a:pt x="776" y="5671"/>
                          <a:pt x="823" y="6408"/>
                          <a:pt x="0" y="6408"/>
                        </a:cubicBezTo>
                        <a:cubicBezTo>
                          <a:pt x="1038" y="6981"/>
                          <a:pt x="1225" y="7125"/>
                          <a:pt x="1283" y="7644"/>
                        </a:cubicBezTo>
                        <a:cubicBezTo>
                          <a:pt x="1342" y="8163"/>
                          <a:pt x="238" y="9403"/>
                          <a:pt x="351" y="9520"/>
                        </a:cubicBezTo>
                        <a:cubicBezTo>
                          <a:pt x="1611" y="8420"/>
                          <a:pt x="1673" y="8120"/>
                          <a:pt x="1970" y="8354"/>
                        </a:cubicBezTo>
                        <a:cubicBezTo>
                          <a:pt x="2285" y="8775"/>
                          <a:pt x="2126" y="12059"/>
                          <a:pt x="2239" y="12059"/>
                        </a:cubicBezTo>
                        <a:cubicBezTo>
                          <a:pt x="2215" y="11025"/>
                          <a:pt x="2570" y="9403"/>
                          <a:pt x="2644" y="8354"/>
                        </a:cubicBezTo>
                        <a:cubicBezTo>
                          <a:pt x="2699" y="7434"/>
                          <a:pt x="2512" y="7028"/>
                          <a:pt x="2574" y="6533"/>
                        </a:cubicBezTo>
                        <a:cubicBezTo>
                          <a:pt x="2605" y="6018"/>
                          <a:pt x="2862" y="6123"/>
                          <a:pt x="3022" y="5390"/>
                        </a:cubicBezTo>
                        <a:cubicBezTo>
                          <a:pt x="3182" y="4657"/>
                          <a:pt x="3011" y="4516"/>
                          <a:pt x="3116" y="3967"/>
                        </a:cubicBezTo>
                        <a:cubicBezTo>
                          <a:pt x="3221" y="3417"/>
                          <a:pt x="3334" y="2746"/>
                          <a:pt x="3654" y="2087"/>
                        </a:cubicBezTo>
                        <a:cubicBezTo>
                          <a:pt x="3974" y="1428"/>
                          <a:pt x="5042" y="75"/>
                          <a:pt x="5023" y="20"/>
                        </a:cubicBezTo>
                        <a:cubicBezTo>
                          <a:pt x="5007" y="0"/>
                          <a:pt x="3904" y="1221"/>
                          <a:pt x="3541" y="1748"/>
                        </a:cubicBezTo>
                        <a:cubicBezTo>
                          <a:pt x="3163" y="2372"/>
                          <a:pt x="2972" y="4025"/>
                          <a:pt x="2753" y="3772"/>
                        </a:cubicBezTo>
                        <a:cubicBezTo>
                          <a:pt x="2422" y="3518"/>
                          <a:pt x="2172" y="1553"/>
                          <a:pt x="2219" y="223"/>
                        </a:cubicBezTo>
                      </a:path>
                    </a:pathLst>
                  </a:custGeom>
                  <a:solidFill>
                    <a:srgbClr val="FFF5EE"/>
                  </a:solidFill>
                  <a:ln w="6350">
                    <a:solidFill>
                      <a:schemeClr val="accent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nb-NO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48" name="Oval 28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74" y="1992"/>
                    <a:ext cx="91" cy="178"/>
                  </a:xfrm>
                  <a:prstGeom prst="ellipse">
                    <a:avLst/>
                  </a:prstGeom>
                  <a:solidFill>
                    <a:srgbClr val="FF6600"/>
                  </a:solidFill>
                  <a:ln w="6350">
                    <a:solidFill>
                      <a:schemeClr val="accent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nb-NO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26" name="Group 2884"/>
                <p:cNvGrpSpPr>
                  <a:grpSpLocks noChangeAspect="1"/>
                </p:cNvGrpSpPr>
                <p:nvPr/>
              </p:nvGrpSpPr>
              <p:grpSpPr bwMode="auto">
                <a:xfrm>
                  <a:off x="1295400" y="3522663"/>
                  <a:ext cx="812800" cy="722312"/>
                  <a:chOff x="2572" y="1432"/>
                  <a:chExt cx="605" cy="1446"/>
                </a:xfrm>
              </p:grpSpPr>
              <p:sp>
                <p:nvSpPr>
                  <p:cNvPr id="45" name="Freeform 2891"/>
                  <p:cNvSpPr>
                    <a:spLocks noChangeAspect="1"/>
                  </p:cNvSpPr>
                  <p:nvPr/>
                </p:nvSpPr>
                <p:spPr bwMode="auto">
                  <a:xfrm>
                    <a:off x="2580" y="1426"/>
                    <a:ext cx="598" cy="1446"/>
                  </a:xfrm>
                  <a:custGeom>
                    <a:avLst/>
                    <a:gdLst>
                      <a:gd name="T0" fmla="*/ 0 w 5042"/>
                      <a:gd name="T1" fmla="*/ 0 h 12059"/>
                      <a:gd name="T2" fmla="*/ 0 w 5042"/>
                      <a:gd name="T3" fmla="*/ 0 h 12059"/>
                      <a:gd name="T4" fmla="*/ 0 w 5042"/>
                      <a:gd name="T5" fmla="*/ 0 h 12059"/>
                      <a:gd name="T6" fmla="*/ 0 w 5042"/>
                      <a:gd name="T7" fmla="*/ 0 h 12059"/>
                      <a:gd name="T8" fmla="*/ 0 w 5042"/>
                      <a:gd name="T9" fmla="*/ 0 h 12059"/>
                      <a:gd name="T10" fmla="*/ 0 w 5042"/>
                      <a:gd name="T11" fmla="*/ 0 h 12059"/>
                      <a:gd name="T12" fmla="*/ 0 w 5042"/>
                      <a:gd name="T13" fmla="*/ 0 h 12059"/>
                      <a:gd name="T14" fmla="*/ 0 w 5042"/>
                      <a:gd name="T15" fmla="*/ 0 h 12059"/>
                      <a:gd name="T16" fmla="*/ 0 w 5042"/>
                      <a:gd name="T17" fmla="*/ 0 h 12059"/>
                      <a:gd name="T18" fmla="*/ 0 w 5042"/>
                      <a:gd name="T19" fmla="*/ 0 h 12059"/>
                      <a:gd name="T20" fmla="*/ 0 w 5042"/>
                      <a:gd name="T21" fmla="*/ 0 h 12059"/>
                      <a:gd name="T22" fmla="*/ 0 w 5042"/>
                      <a:gd name="T23" fmla="*/ 0 h 12059"/>
                      <a:gd name="T24" fmla="*/ 0 w 5042"/>
                      <a:gd name="T25" fmla="*/ 0 h 12059"/>
                      <a:gd name="T26" fmla="*/ 0 w 5042"/>
                      <a:gd name="T27" fmla="*/ 0 h 12059"/>
                      <a:gd name="T28" fmla="*/ 0 w 5042"/>
                      <a:gd name="T29" fmla="*/ 0 h 12059"/>
                      <a:gd name="T30" fmla="*/ 0 w 5042"/>
                      <a:gd name="T31" fmla="*/ 0 h 12059"/>
                      <a:gd name="T32" fmla="*/ 0 w 5042"/>
                      <a:gd name="T33" fmla="*/ 0 h 12059"/>
                      <a:gd name="T34" fmla="*/ 0 w 5042"/>
                      <a:gd name="T35" fmla="*/ 0 h 12059"/>
                      <a:gd name="T36" fmla="*/ 0 w 5042"/>
                      <a:gd name="T37" fmla="*/ 0 h 12059"/>
                      <a:gd name="T38" fmla="*/ 0 w 5042"/>
                      <a:gd name="T39" fmla="*/ 0 h 12059"/>
                      <a:gd name="T40" fmla="*/ 0 w 5042"/>
                      <a:gd name="T41" fmla="*/ 0 h 12059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042"/>
                      <a:gd name="T64" fmla="*/ 0 h 12059"/>
                      <a:gd name="T65" fmla="*/ 5042 w 5042"/>
                      <a:gd name="T66" fmla="*/ 12059 h 12059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042" h="12059">
                        <a:moveTo>
                          <a:pt x="2219" y="223"/>
                        </a:moveTo>
                        <a:cubicBezTo>
                          <a:pt x="2059" y="1159"/>
                          <a:pt x="1962" y="1670"/>
                          <a:pt x="1767" y="1802"/>
                        </a:cubicBezTo>
                        <a:cubicBezTo>
                          <a:pt x="1595" y="1907"/>
                          <a:pt x="1611" y="1662"/>
                          <a:pt x="1182" y="855"/>
                        </a:cubicBezTo>
                        <a:cubicBezTo>
                          <a:pt x="1295" y="1611"/>
                          <a:pt x="2126" y="2832"/>
                          <a:pt x="351" y="2808"/>
                        </a:cubicBezTo>
                        <a:cubicBezTo>
                          <a:pt x="1654" y="3347"/>
                          <a:pt x="1330" y="4142"/>
                          <a:pt x="944" y="3939"/>
                        </a:cubicBezTo>
                        <a:cubicBezTo>
                          <a:pt x="1377" y="4423"/>
                          <a:pt x="757" y="4563"/>
                          <a:pt x="363" y="4388"/>
                        </a:cubicBezTo>
                        <a:cubicBezTo>
                          <a:pt x="1159" y="5265"/>
                          <a:pt x="897" y="5472"/>
                          <a:pt x="270" y="5398"/>
                        </a:cubicBezTo>
                        <a:cubicBezTo>
                          <a:pt x="776" y="5671"/>
                          <a:pt x="823" y="6408"/>
                          <a:pt x="0" y="6408"/>
                        </a:cubicBezTo>
                        <a:cubicBezTo>
                          <a:pt x="1038" y="6981"/>
                          <a:pt x="1225" y="7125"/>
                          <a:pt x="1283" y="7644"/>
                        </a:cubicBezTo>
                        <a:cubicBezTo>
                          <a:pt x="1342" y="8163"/>
                          <a:pt x="238" y="9403"/>
                          <a:pt x="351" y="9520"/>
                        </a:cubicBezTo>
                        <a:cubicBezTo>
                          <a:pt x="1611" y="8420"/>
                          <a:pt x="1673" y="8120"/>
                          <a:pt x="1970" y="8354"/>
                        </a:cubicBezTo>
                        <a:cubicBezTo>
                          <a:pt x="2285" y="8775"/>
                          <a:pt x="2126" y="12059"/>
                          <a:pt x="2239" y="12059"/>
                        </a:cubicBezTo>
                        <a:cubicBezTo>
                          <a:pt x="2215" y="11025"/>
                          <a:pt x="2570" y="9403"/>
                          <a:pt x="2644" y="8354"/>
                        </a:cubicBezTo>
                        <a:cubicBezTo>
                          <a:pt x="2699" y="7434"/>
                          <a:pt x="2512" y="7028"/>
                          <a:pt x="2574" y="6533"/>
                        </a:cubicBezTo>
                        <a:cubicBezTo>
                          <a:pt x="2605" y="6018"/>
                          <a:pt x="2862" y="6123"/>
                          <a:pt x="3022" y="5390"/>
                        </a:cubicBezTo>
                        <a:cubicBezTo>
                          <a:pt x="3182" y="4657"/>
                          <a:pt x="3011" y="4516"/>
                          <a:pt x="3116" y="3967"/>
                        </a:cubicBezTo>
                        <a:cubicBezTo>
                          <a:pt x="3221" y="3417"/>
                          <a:pt x="3334" y="2746"/>
                          <a:pt x="3654" y="2087"/>
                        </a:cubicBezTo>
                        <a:cubicBezTo>
                          <a:pt x="3974" y="1428"/>
                          <a:pt x="5042" y="75"/>
                          <a:pt x="5023" y="20"/>
                        </a:cubicBezTo>
                        <a:cubicBezTo>
                          <a:pt x="5007" y="0"/>
                          <a:pt x="3904" y="1221"/>
                          <a:pt x="3541" y="1748"/>
                        </a:cubicBezTo>
                        <a:cubicBezTo>
                          <a:pt x="3163" y="2372"/>
                          <a:pt x="2972" y="4025"/>
                          <a:pt x="2753" y="3772"/>
                        </a:cubicBezTo>
                        <a:cubicBezTo>
                          <a:pt x="2422" y="3518"/>
                          <a:pt x="2172" y="1553"/>
                          <a:pt x="2219" y="223"/>
                        </a:cubicBezTo>
                      </a:path>
                    </a:pathLst>
                  </a:custGeom>
                  <a:solidFill>
                    <a:srgbClr val="FFF5EE"/>
                  </a:solidFill>
                  <a:ln w="6350">
                    <a:solidFill>
                      <a:schemeClr val="accent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nb-NO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46" name="Oval 28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76" y="1980"/>
                    <a:ext cx="90" cy="178"/>
                  </a:xfrm>
                  <a:prstGeom prst="ellipse">
                    <a:avLst/>
                  </a:prstGeom>
                  <a:solidFill>
                    <a:srgbClr val="FF6600"/>
                  </a:solidFill>
                  <a:ln w="6350">
                    <a:solidFill>
                      <a:schemeClr val="accent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nb-NO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27" name="Group 2885"/>
                <p:cNvGrpSpPr>
                  <a:grpSpLocks noChangeAspect="1"/>
                </p:cNvGrpSpPr>
                <p:nvPr/>
              </p:nvGrpSpPr>
              <p:grpSpPr bwMode="auto">
                <a:xfrm>
                  <a:off x="2116138" y="4343400"/>
                  <a:ext cx="812800" cy="722313"/>
                  <a:chOff x="2572" y="1432"/>
                  <a:chExt cx="605" cy="1446"/>
                </a:xfrm>
              </p:grpSpPr>
              <p:sp>
                <p:nvSpPr>
                  <p:cNvPr id="43" name="Freeform 2889"/>
                  <p:cNvSpPr>
                    <a:spLocks noChangeAspect="1"/>
                  </p:cNvSpPr>
                  <p:nvPr/>
                </p:nvSpPr>
                <p:spPr bwMode="auto">
                  <a:xfrm>
                    <a:off x="2573" y="1427"/>
                    <a:ext cx="604" cy="1446"/>
                  </a:xfrm>
                  <a:custGeom>
                    <a:avLst/>
                    <a:gdLst>
                      <a:gd name="T0" fmla="*/ 0 w 5042"/>
                      <a:gd name="T1" fmla="*/ 0 h 12059"/>
                      <a:gd name="T2" fmla="*/ 0 w 5042"/>
                      <a:gd name="T3" fmla="*/ 0 h 12059"/>
                      <a:gd name="T4" fmla="*/ 0 w 5042"/>
                      <a:gd name="T5" fmla="*/ 0 h 12059"/>
                      <a:gd name="T6" fmla="*/ 0 w 5042"/>
                      <a:gd name="T7" fmla="*/ 0 h 12059"/>
                      <a:gd name="T8" fmla="*/ 0 w 5042"/>
                      <a:gd name="T9" fmla="*/ 0 h 12059"/>
                      <a:gd name="T10" fmla="*/ 0 w 5042"/>
                      <a:gd name="T11" fmla="*/ 0 h 12059"/>
                      <a:gd name="T12" fmla="*/ 0 w 5042"/>
                      <a:gd name="T13" fmla="*/ 0 h 12059"/>
                      <a:gd name="T14" fmla="*/ 0 w 5042"/>
                      <a:gd name="T15" fmla="*/ 0 h 12059"/>
                      <a:gd name="T16" fmla="*/ 0 w 5042"/>
                      <a:gd name="T17" fmla="*/ 0 h 12059"/>
                      <a:gd name="T18" fmla="*/ 0 w 5042"/>
                      <a:gd name="T19" fmla="*/ 0 h 12059"/>
                      <a:gd name="T20" fmla="*/ 0 w 5042"/>
                      <a:gd name="T21" fmla="*/ 0 h 12059"/>
                      <a:gd name="T22" fmla="*/ 0 w 5042"/>
                      <a:gd name="T23" fmla="*/ 0 h 12059"/>
                      <a:gd name="T24" fmla="*/ 0 w 5042"/>
                      <a:gd name="T25" fmla="*/ 0 h 12059"/>
                      <a:gd name="T26" fmla="*/ 0 w 5042"/>
                      <a:gd name="T27" fmla="*/ 0 h 12059"/>
                      <a:gd name="T28" fmla="*/ 0 w 5042"/>
                      <a:gd name="T29" fmla="*/ 0 h 12059"/>
                      <a:gd name="T30" fmla="*/ 0 w 5042"/>
                      <a:gd name="T31" fmla="*/ 0 h 12059"/>
                      <a:gd name="T32" fmla="*/ 0 w 5042"/>
                      <a:gd name="T33" fmla="*/ 0 h 12059"/>
                      <a:gd name="T34" fmla="*/ 0 w 5042"/>
                      <a:gd name="T35" fmla="*/ 0 h 12059"/>
                      <a:gd name="T36" fmla="*/ 0 w 5042"/>
                      <a:gd name="T37" fmla="*/ 0 h 12059"/>
                      <a:gd name="T38" fmla="*/ 0 w 5042"/>
                      <a:gd name="T39" fmla="*/ 0 h 12059"/>
                      <a:gd name="T40" fmla="*/ 0 w 5042"/>
                      <a:gd name="T41" fmla="*/ 0 h 12059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042"/>
                      <a:gd name="T64" fmla="*/ 0 h 12059"/>
                      <a:gd name="T65" fmla="*/ 5042 w 5042"/>
                      <a:gd name="T66" fmla="*/ 12059 h 12059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042" h="12059">
                        <a:moveTo>
                          <a:pt x="2219" y="223"/>
                        </a:moveTo>
                        <a:cubicBezTo>
                          <a:pt x="2059" y="1159"/>
                          <a:pt x="1962" y="1670"/>
                          <a:pt x="1767" y="1802"/>
                        </a:cubicBezTo>
                        <a:cubicBezTo>
                          <a:pt x="1595" y="1907"/>
                          <a:pt x="1611" y="1662"/>
                          <a:pt x="1182" y="855"/>
                        </a:cubicBezTo>
                        <a:cubicBezTo>
                          <a:pt x="1295" y="1611"/>
                          <a:pt x="2126" y="2832"/>
                          <a:pt x="351" y="2808"/>
                        </a:cubicBezTo>
                        <a:cubicBezTo>
                          <a:pt x="1654" y="3347"/>
                          <a:pt x="1330" y="4142"/>
                          <a:pt x="944" y="3939"/>
                        </a:cubicBezTo>
                        <a:cubicBezTo>
                          <a:pt x="1377" y="4423"/>
                          <a:pt x="757" y="4563"/>
                          <a:pt x="363" y="4388"/>
                        </a:cubicBezTo>
                        <a:cubicBezTo>
                          <a:pt x="1159" y="5265"/>
                          <a:pt x="897" y="5472"/>
                          <a:pt x="270" y="5398"/>
                        </a:cubicBezTo>
                        <a:cubicBezTo>
                          <a:pt x="776" y="5671"/>
                          <a:pt x="823" y="6408"/>
                          <a:pt x="0" y="6408"/>
                        </a:cubicBezTo>
                        <a:cubicBezTo>
                          <a:pt x="1038" y="6981"/>
                          <a:pt x="1225" y="7125"/>
                          <a:pt x="1283" y="7644"/>
                        </a:cubicBezTo>
                        <a:cubicBezTo>
                          <a:pt x="1342" y="8163"/>
                          <a:pt x="238" y="9403"/>
                          <a:pt x="351" y="9520"/>
                        </a:cubicBezTo>
                        <a:cubicBezTo>
                          <a:pt x="1611" y="8420"/>
                          <a:pt x="1673" y="8120"/>
                          <a:pt x="1970" y="8354"/>
                        </a:cubicBezTo>
                        <a:cubicBezTo>
                          <a:pt x="2285" y="8775"/>
                          <a:pt x="2126" y="12059"/>
                          <a:pt x="2239" y="12059"/>
                        </a:cubicBezTo>
                        <a:cubicBezTo>
                          <a:pt x="2215" y="11025"/>
                          <a:pt x="2570" y="9403"/>
                          <a:pt x="2644" y="8354"/>
                        </a:cubicBezTo>
                        <a:cubicBezTo>
                          <a:pt x="2699" y="7434"/>
                          <a:pt x="2512" y="7028"/>
                          <a:pt x="2574" y="6533"/>
                        </a:cubicBezTo>
                        <a:cubicBezTo>
                          <a:pt x="2605" y="6018"/>
                          <a:pt x="2862" y="6123"/>
                          <a:pt x="3022" y="5390"/>
                        </a:cubicBezTo>
                        <a:cubicBezTo>
                          <a:pt x="3182" y="4657"/>
                          <a:pt x="3011" y="4516"/>
                          <a:pt x="3116" y="3967"/>
                        </a:cubicBezTo>
                        <a:cubicBezTo>
                          <a:pt x="3221" y="3417"/>
                          <a:pt x="3334" y="2746"/>
                          <a:pt x="3654" y="2087"/>
                        </a:cubicBezTo>
                        <a:cubicBezTo>
                          <a:pt x="3974" y="1428"/>
                          <a:pt x="5042" y="75"/>
                          <a:pt x="5023" y="20"/>
                        </a:cubicBezTo>
                        <a:cubicBezTo>
                          <a:pt x="5007" y="0"/>
                          <a:pt x="3904" y="1221"/>
                          <a:pt x="3541" y="1748"/>
                        </a:cubicBezTo>
                        <a:cubicBezTo>
                          <a:pt x="3163" y="2372"/>
                          <a:pt x="2972" y="4025"/>
                          <a:pt x="2753" y="3772"/>
                        </a:cubicBezTo>
                        <a:cubicBezTo>
                          <a:pt x="2422" y="3518"/>
                          <a:pt x="2172" y="1553"/>
                          <a:pt x="2219" y="223"/>
                        </a:cubicBezTo>
                      </a:path>
                    </a:pathLst>
                  </a:custGeom>
                  <a:solidFill>
                    <a:srgbClr val="FFF5EE"/>
                  </a:solidFill>
                  <a:ln w="6350">
                    <a:solidFill>
                      <a:schemeClr val="accent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nb-NO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44" name="Oval 28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76" y="1982"/>
                    <a:ext cx="90" cy="178"/>
                  </a:xfrm>
                  <a:prstGeom prst="ellipse">
                    <a:avLst/>
                  </a:prstGeom>
                  <a:solidFill>
                    <a:srgbClr val="FF6600"/>
                  </a:solidFill>
                  <a:ln w="6350">
                    <a:solidFill>
                      <a:schemeClr val="accent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nb-NO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28" name="Group 2886"/>
                <p:cNvGrpSpPr>
                  <a:grpSpLocks noChangeAspect="1"/>
                </p:cNvGrpSpPr>
                <p:nvPr/>
              </p:nvGrpSpPr>
              <p:grpSpPr bwMode="auto">
                <a:xfrm>
                  <a:off x="1890713" y="3722688"/>
                  <a:ext cx="812800" cy="722312"/>
                  <a:chOff x="2572" y="1432"/>
                  <a:chExt cx="605" cy="1446"/>
                </a:xfrm>
              </p:grpSpPr>
              <p:sp>
                <p:nvSpPr>
                  <p:cNvPr id="41" name="Freeform 2887"/>
                  <p:cNvSpPr>
                    <a:spLocks noChangeAspect="1"/>
                  </p:cNvSpPr>
                  <p:nvPr/>
                </p:nvSpPr>
                <p:spPr bwMode="auto">
                  <a:xfrm>
                    <a:off x="2573" y="1441"/>
                    <a:ext cx="604" cy="1446"/>
                  </a:xfrm>
                  <a:custGeom>
                    <a:avLst/>
                    <a:gdLst>
                      <a:gd name="T0" fmla="*/ 0 w 5042"/>
                      <a:gd name="T1" fmla="*/ 0 h 12059"/>
                      <a:gd name="T2" fmla="*/ 0 w 5042"/>
                      <a:gd name="T3" fmla="*/ 0 h 12059"/>
                      <a:gd name="T4" fmla="*/ 0 w 5042"/>
                      <a:gd name="T5" fmla="*/ 0 h 12059"/>
                      <a:gd name="T6" fmla="*/ 0 w 5042"/>
                      <a:gd name="T7" fmla="*/ 0 h 12059"/>
                      <a:gd name="T8" fmla="*/ 0 w 5042"/>
                      <a:gd name="T9" fmla="*/ 0 h 12059"/>
                      <a:gd name="T10" fmla="*/ 0 w 5042"/>
                      <a:gd name="T11" fmla="*/ 0 h 12059"/>
                      <a:gd name="T12" fmla="*/ 0 w 5042"/>
                      <a:gd name="T13" fmla="*/ 0 h 12059"/>
                      <a:gd name="T14" fmla="*/ 0 w 5042"/>
                      <a:gd name="T15" fmla="*/ 0 h 12059"/>
                      <a:gd name="T16" fmla="*/ 0 w 5042"/>
                      <a:gd name="T17" fmla="*/ 0 h 12059"/>
                      <a:gd name="T18" fmla="*/ 0 w 5042"/>
                      <a:gd name="T19" fmla="*/ 0 h 12059"/>
                      <a:gd name="T20" fmla="*/ 0 w 5042"/>
                      <a:gd name="T21" fmla="*/ 0 h 12059"/>
                      <a:gd name="T22" fmla="*/ 0 w 5042"/>
                      <a:gd name="T23" fmla="*/ 0 h 12059"/>
                      <a:gd name="T24" fmla="*/ 0 w 5042"/>
                      <a:gd name="T25" fmla="*/ 0 h 12059"/>
                      <a:gd name="T26" fmla="*/ 0 w 5042"/>
                      <a:gd name="T27" fmla="*/ 0 h 12059"/>
                      <a:gd name="T28" fmla="*/ 0 w 5042"/>
                      <a:gd name="T29" fmla="*/ 0 h 12059"/>
                      <a:gd name="T30" fmla="*/ 0 w 5042"/>
                      <a:gd name="T31" fmla="*/ 0 h 12059"/>
                      <a:gd name="T32" fmla="*/ 0 w 5042"/>
                      <a:gd name="T33" fmla="*/ 0 h 12059"/>
                      <a:gd name="T34" fmla="*/ 0 w 5042"/>
                      <a:gd name="T35" fmla="*/ 0 h 12059"/>
                      <a:gd name="T36" fmla="*/ 0 w 5042"/>
                      <a:gd name="T37" fmla="*/ 0 h 12059"/>
                      <a:gd name="T38" fmla="*/ 0 w 5042"/>
                      <a:gd name="T39" fmla="*/ 0 h 12059"/>
                      <a:gd name="T40" fmla="*/ 0 w 5042"/>
                      <a:gd name="T41" fmla="*/ 0 h 12059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042"/>
                      <a:gd name="T64" fmla="*/ 0 h 12059"/>
                      <a:gd name="T65" fmla="*/ 5042 w 5042"/>
                      <a:gd name="T66" fmla="*/ 12059 h 12059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042" h="12059">
                        <a:moveTo>
                          <a:pt x="2219" y="223"/>
                        </a:moveTo>
                        <a:cubicBezTo>
                          <a:pt x="2059" y="1159"/>
                          <a:pt x="1962" y="1670"/>
                          <a:pt x="1767" y="1802"/>
                        </a:cubicBezTo>
                        <a:cubicBezTo>
                          <a:pt x="1595" y="1907"/>
                          <a:pt x="1611" y="1662"/>
                          <a:pt x="1182" y="855"/>
                        </a:cubicBezTo>
                        <a:cubicBezTo>
                          <a:pt x="1295" y="1611"/>
                          <a:pt x="2126" y="2832"/>
                          <a:pt x="351" y="2808"/>
                        </a:cubicBezTo>
                        <a:cubicBezTo>
                          <a:pt x="1654" y="3347"/>
                          <a:pt x="1330" y="4142"/>
                          <a:pt x="944" y="3939"/>
                        </a:cubicBezTo>
                        <a:cubicBezTo>
                          <a:pt x="1377" y="4423"/>
                          <a:pt x="757" y="4563"/>
                          <a:pt x="363" y="4388"/>
                        </a:cubicBezTo>
                        <a:cubicBezTo>
                          <a:pt x="1159" y="5265"/>
                          <a:pt x="897" y="5472"/>
                          <a:pt x="270" y="5398"/>
                        </a:cubicBezTo>
                        <a:cubicBezTo>
                          <a:pt x="776" y="5671"/>
                          <a:pt x="823" y="6408"/>
                          <a:pt x="0" y="6408"/>
                        </a:cubicBezTo>
                        <a:cubicBezTo>
                          <a:pt x="1038" y="6981"/>
                          <a:pt x="1225" y="7125"/>
                          <a:pt x="1283" y="7644"/>
                        </a:cubicBezTo>
                        <a:cubicBezTo>
                          <a:pt x="1342" y="8163"/>
                          <a:pt x="238" y="9403"/>
                          <a:pt x="351" y="9520"/>
                        </a:cubicBezTo>
                        <a:cubicBezTo>
                          <a:pt x="1611" y="8420"/>
                          <a:pt x="1673" y="8120"/>
                          <a:pt x="1970" y="8354"/>
                        </a:cubicBezTo>
                        <a:cubicBezTo>
                          <a:pt x="2285" y="8775"/>
                          <a:pt x="2126" y="12059"/>
                          <a:pt x="2239" y="12059"/>
                        </a:cubicBezTo>
                        <a:cubicBezTo>
                          <a:pt x="2215" y="11025"/>
                          <a:pt x="2570" y="9403"/>
                          <a:pt x="2644" y="8354"/>
                        </a:cubicBezTo>
                        <a:cubicBezTo>
                          <a:pt x="2699" y="7434"/>
                          <a:pt x="2512" y="7028"/>
                          <a:pt x="2574" y="6533"/>
                        </a:cubicBezTo>
                        <a:cubicBezTo>
                          <a:pt x="2605" y="6018"/>
                          <a:pt x="2862" y="6123"/>
                          <a:pt x="3022" y="5390"/>
                        </a:cubicBezTo>
                        <a:cubicBezTo>
                          <a:pt x="3182" y="4657"/>
                          <a:pt x="3011" y="4516"/>
                          <a:pt x="3116" y="3967"/>
                        </a:cubicBezTo>
                        <a:cubicBezTo>
                          <a:pt x="3221" y="3417"/>
                          <a:pt x="3334" y="2746"/>
                          <a:pt x="3654" y="2087"/>
                        </a:cubicBezTo>
                        <a:cubicBezTo>
                          <a:pt x="3974" y="1428"/>
                          <a:pt x="5042" y="75"/>
                          <a:pt x="5023" y="20"/>
                        </a:cubicBezTo>
                        <a:cubicBezTo>
                          <a:pt x="5007" y="0"/>
                          <a:pt x="3904" y="1221"/>
                          <a:pt x="3541" y="1748"/>
                        </a:cubicBezTo>
                        <a:cubicBezTo>
                          <a:pt x="3163" y="2372"/>
                          <a:pt x="2972" y="4025"/>
                          <a:pt x="2753" y="3772"/>
                        </a:cubicBezTo>
                        <a:cubicBezTo>
                          <a:pt x="2422" y="3518"/>
                          <a:pt x="2172" y="1553"/>
                          <a:pt x="2219" y="223"/>
                        </a:cubicBezTo>
                      </a:path>
                    </a:pathLst>
                  </a:custGeom>
                  <a:solidFill>
                    <a:srgbClr val="FFF5EE"/>
                  </a:solidFill>
                  <a:ln w="6350">
                    <a:solidFill>
                      <a:schemeClr val="accent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nb-NO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42" name="Oval 28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75" y="1996"/>
                    <a:ext cx="90" cy="178"/>
                  </a:xfrm>
                  <a:prstGeom prst="ellipse">
                    <a:avLst/>
                  </a:prstGeom>
                  <a:solidFill>
                    <a:srgbClr val="FF6600"/>
                  </a:solidFill>
                  <a:ln w="6350">
                    <a:solidFill>
                      <a:schemeClr val="accent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nb-NO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29" name="Group 2896"/>
                <p:cNvGrpSpPr>
                  <a:grpSpLocks noChangeAspect="1"/>
                </p:cNvGrpSpPr>
                <p:nvPr/>
              </p:nvGrpSpPr>
              <p:grpSpPr bwMode="auto">
                <a:xfrm rot="5782266">
                  <a:off x="1360488" y="4214813"/>
                  <a:ext cx="812800" cy="723900"/>
                  <a:chOff x="2572" y="1432"/>
                  <a:chExt cx="605" cy="1446"/>
                </a:xfrm>
              </p:grpSpPr>
              <p:sp>
                <p:nvSpPr>
                  <p:cNvPr id="39" name="Freeform 2906"/>
                  <p:cNvSpPr>
                    <a:spLocks noChangeAspect="1"/>
                  </p:cNvSpPr>
                  <p:nvPr/>
                </p:nvSpPr>
                <p:spPr bwMode="auto">
                  <a:xfrm>
                    <a:off x="2573" y="1429"/>
                    <a:ext cx="604" cy="1446"/>
                  </a:xfrm>
                  <a:custGeom>
                    <a:avLst/>
                    <a:gdLst>
                      <a:gd name="T0" fmla="*/ 0 w 5042"/>
                      <a:gd name="T1" fmla="*/ 0 h 12059"/>
                      <a:gd name="T2" fmla="*/ 0 w 5042"/>
                      <a:gd name="T3" fmla="*/ 0 h 12059"/>
                      <a:gd name="T4" fmla="*/ 0 w 5042"/>
                      <a:gd name="T5" fmla="*/ 0 h 12059"/>
                      <a:gd name="T6" fmla="*/ 0 w 5042"/>
                      <a:gd name="T7" fmla="*/ 0 h 12059"/>
                      <a:gd name="T8" fmla="*/ 0 w 5042"/>
                      <a:gd name="T9" fmla="*/ 0 h 12059"/>
                      <a:gd name="T10" fmla="*/ 0 w 5042"/>
                      <a:gd name="T11" fmla="*/ 0 h 12059"/>
                      <a:gd name="T12" fmla="*/ 0 w 5042"/>
                      <a:gd name="T13" fmla="*/ 0 h 12059"/>
                      <a:gd name="T14" fmla="*/ 0 w 5042"/>
                      <a:gd name="T15" fmla="*/ 0 h 12059"/>
                      <a:gd name="T16" fmla="*/ 0 w 5042"/>
                      <a:gd name="T17" fmla="*/ 0 h 12059"/>
                      <a:gd name="T18" fmla="*/ 0 w 5042"/>
                      <a:gd name="T19" fmla="*/ 0 h 12059"/>
                      <a:gd name="T20" fmla="*/ 0 w 5042"/>
                      <a:gd name="T21" fmla="*/ 0 h 12059"/>
                      <a:gd name="T22" fmla="*/ 0 w 5042"/>
                      <a:gd name="T23" fmla="*/ 0 h 12059"/>
                      <a:gd name="T24" fmla="*/ 0 w 5042"/>
                      <a:gd name="T25" fmla="*/ 0 h 12059"/>
                      <a:gd name="T26" fmla="*/ 0 w 5042"/>
                      <a:gd name="T27" fmla="*/ 0 h 12059"/>
                      <a:gd name="T28" fmla="*/ 0 w 5042"/>
                      <a:gd name="T29" fmla="*/ 0 h 12059"/>
                      <a:gd name="T30" fmla="*/ 0 w 5042"/>
                      <a:gd name="T31" fmla="*/ 0 h 12059"/>
                      <a:gd name="T32" fmla="*/ 0 w 5042"/>
                      <a:gd name="T33" fmla="*/ 0 h 12059"/>
                      <a:gd name="T34" fmla="*/ 0 w 5042"/>
                      <a:gd name="T35" fmla="*/ 0 h 12059"/>
                      <a:gd name="T36" fmla="*/ 0 w 5042"/>
                      <a:gd name="T37" fmla="*/ 0 h 12059"/>
                      <a:gd name="T38" fmla="*/ 0 w 5042"/>
                      <a:gd name="T39" fmla="*/ 0 h 12059"/>
                      <a:gd name="T40" fmla="*/ 0 w 5042"/>
                      <a:gd name="T41" fmla="*/ 0 h 12059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042"/>
                      <a:gd name="T64" fmla="*/ 0 h 12059"/>
                      <a:gd name="T65" fmla="*/ 5042 w 5042"/>
                      <a:gd name="T66" fmla="*/ 12059 h 12059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042" h="12059">
                        <a:moveTo>
                          <a:pt x="2219" y="223"/>
                        </a:moveTo>
                        <a:cubicBezTo>
                          <a:pt x="2059" y="1159"/>
                          <a:pt x="1962" y="1670"/>
                          <a:pt x="1767" y="1802"/>
                        </a:cubicBezTo>
                        <a:cubicBezTo>
                          <a:pt x="1595" y="1907"/>
                          <a:pt x="1611" y="1662"/>
                          <a:pt x="1182" y="855"/>
                        </a:cubicBezTo>
                        <a:cubicBezTo>
                          <a:pt x="1295" y="1611"/>
                          <a:pt x="2126" y="2832"/>
                          <a:pt x="351" y="2808"/>
                        </a:cubicBezTo>
                        <a:cubicBezTo>
                          <a:pt x="1654" y="3347"/>
                          <a:pt x="1330" y="4142"/>
                          <a:pt x="944" y="3939"/>
                        </a:cubicBezTo>
                        <a:cubicBezTo>
                          <a:pt x="1377" y="4423"/>
                          <a:pt x="757" y="4563"/>
                          <a:pt x="363" y="4388"/>
                        </a:cubicBezTo>
                        <a:cubicBezTo>
                          <a:pt x="1159" y="5265"/>
                          <a:pt x="897" y="5472"/>
                          <a:pt x="270" y="5398"/>
                        </a:cubicBezTo>
                        <a:cubicBezTo>
                          <a:pt x="776" y="5671"/>
                          <a:pt x="823" y="6408"/>
                          <a:pt x="0" y="6408"/>
                        </a:cubicBezTo>
                        <a:cubicBezTo>
                          <a:pt x="1038" y="6981"/>
                          <a:pt x="1225" y="7125"/>
                          <a:pt x="1283" y="7644"/>
                        </a:cubicBezTo>
                        <a:cubicBezTo>
                          <a:pt x="1342" y="8163"/>
                          <a:pt x="238" y="9403"/>
                          <a:pt x="351" y="9520"/>
                        </a:cubicBezTo>
                        <a:cubicBezTo>
                          <a:pt x="1611" y="8420"/>
                          <a:pt x="1673" y="8120"/>
                          <a:pt x="1970" y="8354"/>
                        </a:cubicBezTo>
                        <a:cubicBezTo>
                          <a:pt x="2285" y="8775"/>
                          <a:pt x="2126" y="12059"/>
                          <a:pt x="2239" y="12059"/>
                        </a:cubicBezTo>
                        <a:cubicBezTo>
                          <a:pt x="2215" y="11025"/>
                          <a:pt x="2570" y="9403"/>
                          <a:pt x="2644" y="8354"/>
                        </a:cubicBezTo>
                        <a:cubicBezTo>
                          <a:pt x="2699" y="7434"/>
                          <a:pt x="2512" y="7028"/>
                          <a:pt x="2574" y="6533"/>
                        </a:cubicBezTo>
                        <a:cubicBezTo>
                          <a:pt x="2605" y="6018"/>
                          <a:pt x="2862" y="6123"/>
                          <a:pt x="3022" y="5390"/>
                        </a:cubicBezTo>
                        <a:cubicBezTo>
                          <a:pt x="3182" y="4657"/>
                          <a:pt x="3011" y="4516"/>
                          <a:pt x="3116" y="3967"/>
                        </a:cubicBezTo>
                        <a:cubicBezTo>
                          <a:pt x="3221" y="3417"/>
                          <a:pt x="3334" y="2746"/>
                          <a:pt x="3654" y="2087"/>
                        </a:cubicBezTo>
                        <a:cubicBezTo>
                          <a:pt x="3974" y="1428"/>
                          <a:pt x="5042" y="75"/>
                          <a:pt x="5023" y="20"/>
                        </a:cubicBezTo>
                        <a:cubicBezTo>
                          <a:pt x="5007" y="0"/>
                          <a:pt x="3904" y="1221"/>
                          <a:pt x="3541" y="1748"/>
                        </a:cubicBezTo>
                        <a:cubicBezTo>
                          <a:pt x="3163" y="2372"/>
                          <a:pt x="2972" y="4025"/>
                          <a:pt x="2753" y="3772"/>
                        </a:cubicBezTo>
                        <a:cubicBezTo>
                          <a:pt x="2422" y="3518"/>
                          <a:pt x="2172" y="1553"/>
                          <a:pt x="2219" y="223"/>
                        </a:cubicBezTo>
                      </a:path>
                    </a:pathLst>
                  </a:custGeom>
                  <a:solidFill>
                    <a:srgbClr val="FFF5EE"/>
                  </a:solidFill>
                  <a:ln w="6350">
                    <a:solidFill>
                      <a:schemeClr val="accent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nb-NO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40" name="Oval 29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71" y="1970"/>
                    <a:ext cx="96" cy="184"/>
                  </a:xfrm>
                  <a:prstGeom prst="ellipse">
                    <a:avLst/>
                  </a:prstGeom>
                  <a:solidFill>
                    <a:srgbClr val="FF6600"/>
                  </a:solidFill>
                  <a:ln w="6350">
                    <a:solidFill>
                      <a:schemeClr val="accent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nb-NO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30" name="Group 2897"/>
                <p:cNvGrpSpPr>
                  <a:grpSpLocks noChangeAspect="1"/>
                </p:cNvGrpSpPr>
                <p:nvPr/>
              </p:nvGrpSpPr>
              <p:grpSpPr bwMode="auto">
                <a:xfrm rot="5782266">
                  <a:off x="1216819" y="4728369"/>
                  <a:ext cx="812800" cy="722312"/>
                  <a:chOff x="2572" y="1432"/>
                  <a:chExt cx="605" cy="1446"/>
                </a:xfrm>
              </p:grpSpPr>
              <p:sp>
                <p:nvSpPr>
                  <p:cNvPr id="37" name="Freeform 2904"/>
                  <p:cNvSpPr>
                    <a:spLocks noChangeAspect="1"/>
                  </p:cNvSpPr>
                  <p:nvPr/>
                </p:nvSpPr>
                <p:spPr bwMode="auto">
                  <a:xfrm>
                    <a:off x="2575" y="1434"/>
                    <a:ext cx="582" cy="1441"/>
                  </a:xfrm>
                  <a:custGeom>
                    <a:avLst/>
                    <a:gdLst>
                      <a:gd name="T0" fmla="*/ 0 w 5042"/>
                      <a:gd name="T1" fmla="*/ 0 h 12059"/>
                      <a:gd name="T2" fmla="*/ 0 w 5042"/>
                      <a:gd name="T3" fmla="*/ 0 h 12059"/>
                      <a:gd name="T4" fmla="*/ 0 w 5042"/>
                      <a:gd name="T5" fmla="*/ 0 h 12059"/>
                      <a:gd name="T6" fmla="*/ 0 w 5042"/>
                      <a:gd name="T7" fmla="*/ 0 h 12059"/>
                      <a:gd name="T8" fmla="*/ 0 w 5042"/>
                      <a:gd name="T9" fmla="*/ 0 h 12059"/>
                      <a:gd name="T10" fmla="*/ 0 w 5042"/>
                      <a:gd name="T11" fmla="*/ 0 h 12059"/>
                      <a:gd name="T12" fmla="*/ 0 w 5042"/>
                      <a:gd name="T13" fmla="*/ 0 h 12059"/>
                      <a:gd name="T14" fmla="*/ 0 w 5042"/>
                      <a:gd name="T15" fmla="*/ 0 h 12059"/>
                      <a:gd name="T16" fmla="*/ 0 w 5042"/>
                      <a:gd name="T17" fmla="*/ 0 h 12059"/>
                      <a:gd name="T18" fmla="*/ 0 w 5042"/>
                      <a:gd name="T19" fmla="*/ 0 h 12059"/>
                      <a:gd name="T20" fmla="*/ 0 w 5042"/>
                      <a:gd name="T21" fmla="*/ 0 h 12059"/>
                      <a:gd name="T22" fmla="*/ 0 w 5042"/>
                      <a:gd name="T23" fmla="*/ 0 h 12059"/>
                      <a:gd name="T24" fmla="*/ 0 w 5042"/>
                      <a:gd name="T25" fmla="*/ 0 h 12059"/>
                      <a:gd name="T26" fmla="*/ 0 w 5042"/>
                      <a:gd name="T27" fmla="*/ 0 h 12059"/>
                      <a:gd name="T28" fmla="*/ 0 w 5042"/>
                      <a:gd name="T29" fmla="*/ 0 h 12059"/>
                      <a:gd name="T30" fmla="*/ 0 w 5042"/>
                      <a:gd name="T31" fmla="*/ 0 h 12059"/>
                      <a:gd name="T32" fmla="*/ 0 w 5042"/>
                      <a:gd name="T33" fmla="*/ 0 h 12059"/>
                      <a:gd name="T34" fmla="*/ 0 w 5042"/>
                      <a:gd name="T35" fmla="*/ 0 h 12059"/>
                      <a:gd name="T36" fmla="*/ 0 w 5042"/>
                      <a:gd name="T37" fmla="*/ 0 h 12059"/>
                      <a:gd name="T38" fmla="*/ 0 w 5042"/>
                      <a:gd name="T39" fmla="*/ 0 h 12059"/>
                      <a:gd name="T40" fmla="*/ 0 w 5042"/>
                      <a:gd name="T41" fmla="*/ 0 h 12059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042"/>
                      <a:gd name="T64" fmla="*/ 0 h 12059"/>
                      <a:gd name="T65" fmla="*/ 5042 w 5042"/>
                      <a:gd name="T66" fmla="*/ 12059 h 12059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042" h="12059">
                        <a:moveTo>
                          <a:pt x="2219" y="223"/>
                        </a:moveTo>
                        <a:cubicBezTo>
                          <a:pt x="2059" y="1159"/>
                          <a:pt x="1962" y="1670"/>
                          <a:pt x="1767" y="1802"/>
                        </a:cubicBezTo>
                        <a:cubicBezTo>
                          <a:pt x="1595" y="1907"/>
                          <a:pt x="1611" y="1662"/>
                          <a:pt x="1182" y="855"/>
                        </a:cubicBezTo>
                        <a:cubicBezTo>
                          <a:pt x="1295" y="1611"/>
                          <a:pt x="2126" y="2832"/>
                          <a:pt x="351" y="2808"/>
                        </a:cubicBezTo>
                        <a:cubicBezTo>
                          <a:pt x="1654" y="3347"/>
                          <a:pt x="1330" y="4142"/>
                          <a:pt x="944" y="3939"/>
                        </a:cubicBezTo>
                        <a:cubicBezTo>
                          <a:pt x="1377" y="4423"/>
                          <a:pt x="757" y="4563"/>
                          <a:pt x="363" y="4388"/>
                        </a:cubicBezTo>
                        <a:cubicBezTo>
                          <a:pt x="1159" y="5265"/>
                          <a:pt x="897" y="5472"/>
                          <a:pt x="270" y="5398"/>
                        </a:cubicBezTo>
                        <a:cubicBezTo>
                          <a:pt x="776" y="5671"/>
                          <a:pt x="823" y="6408"/>
                          <a:pt x="0" y="6408"/>
                        </a:cubicBezTo>
                        <a:cubicBezTo>
                          <a:pt x="1038" y="6981"/>
                          <a:pt x="1225" y="7125"/>
                          <a:pt x="1283" y="7644"/>
                        </a:cubicBezTo>
                        <a:cubicBezTo>
                          <a:pt x="1342" y="8163"/>
                          <a:pt x="238" y="9403"/>
                          <a:pt x="351" y="9520"/>
                        </a:cubicBezTo>
                        <a:cubicBezTo>
                          <a:pt x="1611" y="8420"/>
                          <a:pt x="1673" y="8120"/>
                          <a:pt x="1970" y="8354"/>
                        </a:cubicBezTo>
                        <a:cubicBezTo>
                          <a:pt x="2285" y="8775"/>
                          <a:pt x="2126" y="12059"/>
                          <a:pt x="2239" y="12059"/>
                        </a:cubicBezTo>
                        <a:cubicBezTo>
                          <a:pt x="2215" y="11025"/>
                          <a:pt x="2570" y="9403"/>
                          <a:pt x="2644" y="8354"/>
                        </a:cubicBezTo>
                        <a:cubicBezTo>
                          <a:pt x="2699" y="7434"/>
                          <a:pt x="2512" y="7028"/>
                          <a:pt x="2574" y="6533"/>
                        </a:cubicBezTo>
                        <a:cubicBezTo>
                          <a:pt x="2605" y="6018"/>
                          <a:pt x="2862" y="6123"/>
                          <a:pt x="3022" y="5390"/>
                        </a:cubicBezTo>
                        <a:cubicBezTo>
                          <a:pt x="3182" y="4657"/>
                          <a:pt x="3011" y="4516"/>
                          <a:pt x="3116" y="3967"/>
                        </a:cubicBezTo>
                        <a:cubicBezTo>
                          <a:pt x="3221" y="3417"/>
                          <a:pt x="3334" y="2746"/>
                          <a:pt x="3654" y="2087"/>
                        </a:cubicBezTo>
                        <a:cubicBezTo>
                          <a:pt x="3974" y="1428"/>
                          <a:pt x="5042" y="75"/>
                          <a:pt x="5023" y="20"/>
                        </a:cubicBezTo>
                        <a:cubicBezTo>
                          <a:pt x="5007" y="0"/>
                          <a:pt x="3904" y="1221"/>
                          <a:pt x="3541" y="1748"/>
                        </a:cubicBezTo>
                        <a:cubicBezTo>
                          <a:pt x="3163" y="2372"/>
                          <a:pt x="2972" y="4025"/>
                          <a:pt x="2753" y="3772"/>
                        </a:cubicBezTo>
                        <a:cubicBezTo>
                          <a:pt x="2422" y="3518"/>
                          <a:pt x="2172" y="1553"/>
                          <a:pt x="2219" y="223"/>
                        </a:cubicBezTo>
                      </a:path>
                    </a:pathLst>
                  </a:custGeom>
                  <a:solidFill>
                    <a:srgbClr val="FFF5EE"/>
                  </a:solidFill>
                  <a:ln w="6350">
                    <a:solidFill>
                      <a:schemeClr val="accent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nb-NO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38" name="Oval 29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56" y="2037"/>
                    <a:ext cx="88" cy="176"/>
                  </a:xfrm>
                  <a:prstGeom prst="ellipse">
                    <a:avLst/>
                  </a:prstGeom>
                  <a:solidFill>
                    <a:srgbClr val="FF6600"/>
                  </a:solidFill>
                  <a:ln w="6350">
                    <a:solidFill>
                      <a:schemeClr val="accent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nb-NO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31" name="Group 2898"/>
                <p:cNvGrpSpPr>
                  <a:grpSpLocks noChangeAspect="1"/>
                </p:cNvGrpSpPr>
                <p:nvPr/>
              </p:nvGrpSpPr>
              <p:grpSpPr bwMode="auto">
                <a:xfrm rot="5782266">
                  <a:off x="573882" y="4460081"/>
                  <a:ext cx="812800" cy="722313"/>
                  <a:chOff x="2572" y="1432"/>
                  <a:chExt cx="605" cy="1446"/>
                </a:xfrm>
              </p:grpSpPr>
              <p:sp>
                <p:nvSpPr>
                  <p:cNvPr id="35" name="Freeform 2902"/>
                  <p:cNvSpPr>
                    <a:spLocks noChangeAspect="1"/>
                  </p:cNvSpPr>
                  <p:nvPr/>
                </p:nvSpPr>
                <p:spPr bwMode="auto">
                  <a:xfrm>
                    <a:off x="2561" y="1430"/>
                    <a:ext cx="597" cy="1450"/>
                  </a:xfrm>
                  <a:custGeom>
                    <a:avLst/>
                    <a:gdLst>
                      <a:gd name="T0" fmla="*/ 0 w 5042"/>
                      <a:gd name="T1" fmla="*/ 0 h 12059"/>
                      <a:gd name="T2" fmla="*/ 0 w 5042"/>
                      <a:gd name="T3" fmla="*/ 0 h 12059"/>
                      <a:gd name="T4" fmla="*/ 0 w 5042"/>
                      <a:gd name="T5" fmla="*/ 0 h 12059"/>
                      <a:gd name="T6" fmla="*/ 0 w 5042"/>
                      <a:gd name="T7" fmla="*/ 0 h 12059"/>
                      <a:gd name="T8" fmla="*/ 0 w 5042"/>
                      <a:gd name="T9" fmla="*/ 0 h 12059"/>
                      <a:gd name="T10" fmla="*/ 0 w 5042"/>
                      <a:gd name="T11" fmla="*/ 0 h 12059"/>
                      <a:gd name="T12" fmla="*/ 0 w 5042"/>
                      <a:gd name="T13" fmla="*/ 0 h 12059"/>
                      <a:gd name="T14" fmla="*/ 0 w 5042"/>
                      <a:gd name="T15" fmla="*/ 0 h 12059"/>
                      <a:gd name="T16" fmla="*/ 0 w 5042"/>
                      <a:gd name="T17" fmla="*/ 0 h 12059"/>
                      <a:gd name="T18" fmla="*/ 0 w 5042"/>
                      <a:gd name="T19" fmla="*/ 0 h 12059"/>
                      <a:gd name="T20" fmla="*/ 0 w 5042"/>
                      <a:gd name="T21" fmla="*/ 0 h 12059"/>
                      <a:gd name="T22" fmla="*/ 0 w 5042"/>
                      <a:gd name="T23" fmla="*/ 0 h 12059"/>
                      <a:gd name="T24" fmla="*/ 0 w 5042"/>
                      <a:gd name="T25" fmla="*/ 0 h 12059"/>
                      <a:gd name="T26" fmla="*/ 0 w 5042"/>
                      <a:gd name="T27" fmla="*/ 0 h 12059"/>
                      <a:gd name="T28" fmla="*/ 0 w 5042"/>
                      <a:gd name="T29" fmla="*/ 0 h 12059"/>
                      <a:gd name="T30" fmla="*/ 0 w 5042"/>
                      <a:gd name="T31" fmla="*/ 0 h 12059"/>
                      <a:gd name="T32" fmla="*/ 0 w 5042"/>
                      <a:gd name="T33" fmla="*/ 0 h 12059"/>
                      <a:gd name="T34" fmla="*/ 0 w 5042"/>
                      <a:gd name="T35" fmla="*/ 0 h 12059"/>
                      <a:gd name="T36" fmla="*/ 0 w 5042"/>
                      <a:gd name="T37" fmla="*/ 0 h 12059"/>
                      <a:gd name="T38" fmla="*/ 0 w 5042"/>
                      <a:gd name="T39" fmla="*/ 0 h 12059"/>
                      <a:gd name="T40" fmla="*/ 0 w 5042"/>
                      <a:gd name="T41" fmla="*/ 0 h 12059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042"/>
                      <a:gd name="T64" fmla="*/ 0 h 12059"/>
                      <a:gd name="T65" fmla="*/ 5042 w 5042"/>
                      <a:gd name="T66" fmla="*/ 12059 h 12059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042" h="12059">
                        <a:moveTo>
                          <a:pt x="2219" y="223"/>
                        </a:moveTo>
                        <a:cubicBezTo>
                          <a:pt x="2059" y="1159"/>
                          <a:pt x="1962" y="1670"/>
                          <a:pt x="1767" y="1802"/>
                        </a:cubicBezTo>
                        <a:cubicBezTo>
                          <a:pt x="1595" y="1907"/>
                          <a:pt x="1611" y="1662"/>
                          <a:pt x="1182" y="855"/>
                        </a:cubicBezTo>
                        <a:cubicBezTo>
                          <a:pt x="1295" y="1611"/>
                          <a:pt x="2126" y="2832"/>
                          <a:pt x="351" y="2808"/>
                        </a:cubicBezTo>
                        <a:cubicBezTo>
                          <a:pt x="1654" y="3347"/>
                          <a:pt x="1330" y="4142"/>
                          <a:pt x="944" y="3939"/>
                        </a:cubicBezTo>
                        <a:cubicBezTo>
                          <a:pt x="1377" y="4423"/>
                          <a:pt x="757" y="4563"/>
                          <a:pt x="363" y="4388"/>
                        </a:cubicBezTo>
                        <a:cubicBezTo>
                          <a:pt x="1159" y="5265"/>
                          <a:pt x="897" y="5472"/>
                          <a:pt x="270" y="5398"/>
                        </a:cubicBezTo>
                        <a:cubicBezTo>
                          <a:pt x="776" y="5671"/>
                          <a:pt x="823" y="6408"/>
                          <a:pt x="0" y="6408"/>
                        </a:cubicBezTo>
                        <a:cubicBezTo>
                          <a:pt x="1038" y="6981"/>
                          <a:pt x="1225" y="7125"/>
                          <a:pt x="1283" y="7644"/>
                        </a:cubicBezTo>
                        <a:cubicBezTo>
                          <a:pt x="1342" y="8163"/>
                          <a:pt x="238" y="9403"/>
                          <a:pt x="351" y="9520"/>
                        </a:cubicBezTo>
                        <a:cubicBezTo>
                          <a:pt x="1611" y="8420"/>
                          <a:pt x="1673" y="8120"/>
                          <a:pt x="1970" y="8354"/>
                        </a:cubicBezTo>
                        <a:cubicBezTo>
                          <a:pt x="2285" y="8775"/>
                          <a:pt x="2126" y="12059"/>
                          <a:pt x="2239" y="12059"/>
                        </a:cubicBezTo>
                        <a:cubicBezTo>
                          <a:pt x="2215" y="11025"/>
                          <a:pt x="2570" y="9403"/>
                          <a:pt x="2644" y="8354"/>
                        </a:cubicBezTo>
                        <a:cubicBezTo>
                          <a:pt x="2699" y="7434"/>
                          <a:pt x="2512" y="7028"/>
                          <a:pt x="2574" y="6533"/>
                        </a:cubicBezTo>
                        <a:cubicBezTo>
                          <a:pt x="2605" y="6018"/>
                          <a:pt x="2862" y="6123"/>
                          <a:pt x="3022" y="5390"/>
                        </a:cubicBezTo>
                        <a:cubicBezTo>
                          <a:pt x="3182" y="4657"/>
                          <a:pt x="3011" y="4516"/>
                          <a:pt x="3116" y="3967"/>
                        </a:cubicBezTo>
                        <a:cubicBezTo>
                          <a:pt x="3221" y="3417"/>
                          <a:pt x="3334" y="2746"/>
                          <a:pt x="3654" y="2087"/>
                        </a:cubicBezTo>
                        <a:cubicBezTo>
                          <a:pt x="3974" y="1428"/>
                          <a:pt x="5042" y="75"/>
                          <a:pt x="5023" y="20"/>
                        </a:cubicBezTo>
                        <a:cubicBezTo>
                          <a:pt x="5007" y="0"/>
                          <a:pt x="3904" y="1221"/>
                          <a:pt x="3541" y="1748"/>
                        </a:cubicBezTo>
                        <a:cubicBezTo>
                          <a:pt x="3163" y="2372"/>
                          <a:pt x="2972" y="4025"/>
                          <a:pt x="2753" y="3772"/>
                        </a:cubicBezTo>
                        <a:cubicBezTo>
                          <a:pt x="2422" y="3518"/>
                          <a:pt x="2172" y="1553"/>
                          <a:pt x="2219" y="223"/>
                        </a:cubicBezTo>
                      </a:path>
                    </a:pathLst>
                  </a:custGeom>
                  <a:solidFill>
                    <a:srgbClr val="FFF5EE"/>
                  </a:solidFill>
                  <a:ln w="6350">
                    <a:solidFill>
                      <a:schemeClr val="accent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nb-NO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36" name="Oval 29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53" y="1990"/>
                    <a:ext cx="96" cy="184"/>
                  </a:xfrm>
                  <a:prstGeom prst="ellipse">
                    <a:avLst/>
                  </a:prstGeom>
                  <a:solidFill>
                    <a:srgbClr val="FF6600"/>
                  </a:solidFill>
                  <a:ln w="6350">
                    <a:solidFill>
                      <a:schemeClr val="accent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nb-NO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32" name="Group 2899"/>
                <p:cNvGrpSpPr>
                  <a:grpSpLocks noChangeAspect="1"/>
                </p:cNvGrpSpPr>
                <p:nvPr/>
              </p:nvGrpSpPr>
              <p:grpSpPr bwMode="auto">
                <a:xfrm rot="5782266">
                  <a:off x="726282" y="4020343"/>
                  <a:ext cx="812800" cy="722313"/>
                  <a:chOff x="2572" y="1432"/>
                  <a:chExt cx="605" cy="1446"/>
                </a:xfrm>
              </p:grpSpPr>
              <p:sp>
                <p:nvSpPr>
                  <p:cNvPr id="33" name="Freeform 2900"/>
                  <p:cNvSpPr>
                    <a:spLocks noChangeAspect="1"/>
                  </p:cNvSpPr>
                  <p:nvPr/>
                </p:nvSpPr>
                <p:spPr bwMode="auto">
                  <a:xfrm>
                    <a:off x="2572" y="1431"/>
                    <a:ext cx="604" cy="1450"/>
                  </a:xfrm>
                  <a:custGeom>
                    <a:avLst/>
                    <a:gdLst>
                      <a:gd name="T0" fmla="*/ 0 w 5042"/>
                      <a:gd name="T1" fmla="*/ 0 h 12059"/>
                      <a:gd name="T2" fmla="*/ 0 w 5042"/>
                      <a:gd name="T3" fmla="*/ 0 h 12059"/>
                      <a:gd name="T4" fmla="*/ 0 w 5042"/>
                      <a:gd name="T5" fmla="*/ 0 h 12059"/>
                      <a:gd name="T6" fmla="*/ 0 w 5042"/>
                      <a:gd name="T7" fmla="*/ 0 h 12059"/>
                      <a:gd name="T8" fmla="*/ 0 w 5042"/>
                      <a:gd name="T9" fmla="*/ 0 h 12059"/>
                      <a:gd name="T10" fmla="*/ 0 w 5042"/>
                      <a:gd name="T11" fmla="*/ 0 h 12059"/>
                      <a:gd name="T12" fmla="*/ 0 w 5042"/>
                      <a:gd name="T13" fmla="*/ 0 h 12059"/>
                      <a:gd name="T14" fmla="*/ 0 w 5042"/>
                      <a:gd name="T15" fmla="*/ 0 h 12059"/>
                      <a:gd name="T16" fmla="*/ 0 w 5042"/>
                      <a:gd name="T17" fmla="*/ 0 h 12059"/>
                      <a:gd name="T18" fmla="*/ 0 w 5042"/>
                      <a:gd name="T19" fmla="*/ 0 h 12059"/>
                      <a:gd name="T20" fmla="*/ 0 w 5042"/>
                      <a:gd name="T21" fmla="*/ 0 h 12059"/>
                      <a:gd name="T22" fmla="*/ 0 w 5042"/>
                      <a:gd name="T23" fmla="*/ 0 h 12059"/>
                      <a:gd name="T24" fmla="*/ 0 w 5042"/>
                      <a:gd name="T25" fmla="*/ 0 h 12059"/>
                      <a:gd name="T26" fmla="*/ 0 w 5042"/>
                      <a:gd name="T27" fmla="*/ 0 h 12059"/>
                      <a:gd name="T28" fmla="*/ 0 w 5042"/>
                      <a:gd name="T29" fmla="*/ 0 h 12059"/>
                      <a:gd name="T30" fmla="*/ 0 w 5042"/>
                      <a:gd name="T31" fmla="*/ 0 h 12059"/>
                      <a:gd name="T32" fmla="*/ 0 w 5042"/>
                      <a:gd name="T33" fmla="*/ 0 h 12059"/>
                      <a:gd name="T34" fmla="*/ 0 w 5042"/>
                      <a:gd name="T35" fmla="*/ 0 h 12059"/>
                      <a:gd name="T36" fmla="*/ 0 w 5042"/>
                      <a:gd name="T37" fmla="*/ 0 h 12059"/>
                      <a:gd name="T38" fmla="*/ 0 w 5042"/>
                      <a:gd name="T39" fmla="*/ 0 h 12059"/>
                      <a:gd name="T40" fmla="*/ 0 w 5042"/>
                      <a:gd name="T41" fmla="*/ 0 h 12059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042"/>
                      <a:gd name="T64" fmla="*/ 0 h 12059"/>
                      <a:gd name="T65" fmla="*/ 5042 w 5042"/>
                      <a:gd name="T66" fmla="*/ 12059 h 12059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042" h="12059">
                        <a:moveTo>
                          <a:pt x="2219" y="223"/>
                        </a:moveTo>
                        <a:cubicBezTo>
                          <a:pt x="2059" y="1159"/>
                          <a:pt x="1962" y="1670"/>
                          <a:pt x="1767" y="1802"/>
                        </a:cubicBezTo>
                        <a:cubicBezTo>
                          <a:pt x="1595" y="1907"/>
                          <a:pt x="1611" y="1662"/>
                          <a:pt x="1182" y="855"/>
                        </a:cubicBezTo>
                        <a:cubicBezTo>
                          <a:pt x="1295" y="1611"/>
                          <a:pt x="2126" y="2832"/>
                          <a:pt x="351" y="2808"/>
                        </a:cubicBezTo>
                        <a:cubicBezTo>
                          <a:pt x="1654" y="3347"/>
                          <a:pt x="1330" y="4142"/>
                          <a:pt x="944" y="3939"/>
                        </a:cubicBezTo>
                        <a:cubicBezTo>
                          <a:pt x="1377" y="4423"/>
                          <a:pt x="757" y="4563"/>
                          <a:pt x="363" y="4388"/>
                        </a:cubicBezTo>
                        <a:cubicBezTo>
                          <a:pt x="1159" y="5265"/>
                          <a:pt x="897" y="5472"/>
                          <a:pt x="270" y="5398"/>
                        </a:cubicBezTo>
                        <a:cubicBezTo>
                          <a:pt x="776" y="5671"/>
                          <a:pt x="823" y="6408"/>
                          <a:pt x="0" y="6408"/>
                        </a:cubicBezTo>
                        <a:cubicBezTo>
                          <a:pt x="1038" y="6981"/>
                          <a:pt x="1225" y="7125"/>
                          <a:pt x="1283" y="7644"/>
                        </a:cubicBezTo>
                        <a:cubicBezTo>
                          <a:pt x="1342" y="8163"/>
                          <a:pt x="238" y="9403"/>
                          <a:pt x="351" y="9520"/>
                        </a:cubicBezTo>
                        <a:cubicBezTo>
                          <a:pt x="1611" y="8420"/>
                          <a:pt x="1673" y="8120"/>
                          <a:pt x="1970" y="8354"/>
                        </a:cubicBezTo>
                        <a:cubicBezTo>
                          <a:pt x="2285" y="8775"/>
                          <a:pt x="2126" y="12059"/>
                          <a:pt x="2239" y="12059"/>
                        </a:cubicBezTo>
                        <a:cubicBezTo>
                          <a:pt x="2215" y="11025"/>
                          <a:pt x="2570" y="9403"/>
                          <a:pt x="2644" y="8354"/>
                        </a:cubicBezTo>
                        <a:cubicBezTo>
                          <a:pt x="2699" y="7434"/>
                          <a:pt x="2512" y="7028"/>
                          <a:pt x="2574" y="6533"/>
                        </a:cubicBezTo>
                        <a:cubicBezTo>
                          <a:pt x="2605" y="6018"/>
                          <a:pt x="2862" y="6123"/>
                          <a:pt x="3022" y="5390"/>
                        </a:cubicBezTo>
                        <a:cubicBezTo>
                          <a:pt x="3182" y="4657"/>
                          <a:pt x="3011" y="4516"/>
                          <a:pt x="3116" y="3967"/>
                        </a:cubicBezTo>
                        <a:cubicBezTo>
                          <a:pt x="3221" y="3417"/>
                          <a:pt x="3334" y="2746"/>
                          <a:pt x="3654" y="2087"/>
                        </a:cubicBezTo>
                        <a:cubicBezTo>
                          <a:pt x="3974" y="1428"/>
                          <a:pt x="5042" y="75"/>
                          <a:pt x="5023" y="20"/>
                        </a:cubicBezTo>
                        <a:cubicBezTo>
                          <a:pt x="5007" y="0"/>
                          <a:pt x="3904" y="1221"/>
                          <a:pt x="3541" y="1748"/>
                        </a:cubicBezTo>
                        <a:cubicBezTo>
                          <a:pt x="3163" y="2372"/>
                          <a:pt x="2972" y="4025"/>
                          <a:pt x="2753" y="3772"/>
                        </a:cubicBezTo>
                        <a:cubicBezTo>
                          <a:pt x="2422" y="3518"/>
                          <a:pt x="2172" y="1553"/>
                          <a:pt x="2219" y="223"/>
                        </a:cubicBezTo>
                      </a:path>
                    </a:pathLst>
                  </a:custGeom>
                  <a:solidFill>
                    <a:srgbClr val="FFF5EE"/>
                  </a:solidFill>
                  <a:ln w="6350">
                    <a:solidFill>
                      <a:schemeClr val="accent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nb-NO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34" name="Oval 29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71" y="1991"/>
                    <a:ext cx="96" cy="184"/>
                  </a:xfrm>
                  <a:prstGeom prst="ellipse">
                    <a:avLst/>
                  </a:prstGeom>
                  <a:solidFill>
                    <a:srgbClr val="FF6600"/>
                  </a:solidFill>
                  <a:ln w="6350">
                    <a:solidFill>
                      <a:schemeClr val="accent6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nb-NO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</p:grpSp>
        </p:grpSp>
        <p:pic>
          <p:nvPicPr>
            <p:cNvPr id="13" name="Picture 2" descr="http://www.ionchannels.org/content/images/24-0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934" y="5153278"/>
              <a:ext cx="752475" cy="6238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7"/>
            <p:cNvSpPr txBox="1">
              <a:spLocks noChangeArrowheads="1"/>
            </p:cNvSpPr>
            <p:nvPr/>
          </p:nvSpPr>
          <p:spPr bwMode="auto">
            <a:xfrm>
              <a:off x="289697" y="5886703"/>
              <a:ext cx="20129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nb-NO" altLang="nb-NO" sz="1200" b="1" dirty="0">
                  <a:solidFill>
                    <a:prstClr val="black"/>
                  </a:solidFill>
                  <a:latin typeface="Comic Sans MS" pitchFamily="66" charset="0"/>
                </a:rPr>
                <a:t>Gene-</a:t>
              </a:r>
              <a:r>
                <a:rPr lang="nb-NO" altLang="nb-NO" sz="1200" b="1" dirty="0" err="1">
                  <a:solidFill>
                    <a:prstClr val="black"/>
                  </a:solidFill>
                  <a:latin typeface="Comic Sans MS" pitchFamily="66" charset="0"/>
                </a:rPr>
                <a:t>manipulation</a:t>
              </a:r>
              <a:r>
                <a:rPr lang="nb-NO" altLang="nb-NO" sz="1200" b="1" dirty="0">
                  <a:solidFill>
                    <a:prstClr val="black"/>
                  </a:solidFill>
                  <a:latin typeface="Comic Sans MS" pitchFamily="66" charset="0"/>
                </a:rPr>
                <a:t>: e.g. </a:t>
              </a:r>
              <a:r>
                <a:rPr lang="nb-NO" altLang="nb-NO" sz="1200" b="1" dirty="0" err="1" smtClean="0">
                  <a:solidFill>
                    <a:prstClr val="black"/>
                  </a:solidFill>
                  <a:latin typeface="Comic Sans MS" pitchFamily="66" charset="0"/>
                </a:rPr>
                <a:t>of</a:t>
              </a:r>
              <a:r>
                <a:rPr lang="nb-NO" altLang="nb-NO" sz="1200" b="1" dirty="0" smtClean="0">
                  <a:solidFill>
                    <a:prstClr val="black"/>
                  </a:solidFill>
                  <a:latin typeface="Comic Sans MS" pitchFamily="66" charset="0"/>
                </a:rPr>
                <a:t> SP1 </a:t>
              </a:r>
              <a:r>
                <a:rPr lang="nb-NO" altLang="nb-NO" sz="1200" b="1" dirty="0">
                  <a:solidFill>
                    <a:prstClr val="black"/>
                  </a:solidFill>
                  <a:latin typeface="Comic Sans MS" pitchFamily="66" charset="0"/>
                </a:rPr>
                <a:t>or </a:t>
              </a:r>
              <a:r>
                <a:rPr lang="nb-NO" altLang="nb-NO" sz="1200" b="1" dirty="0" err="1">
                  <a:solidFill>
                    <a:prstClr val="black"/>
                  </a:solidFill>
                  <a:latin typeface="Comic Sans MS" pitchFamily="66" charset="0"/>
                </a:rPr>
                <a:t>microRNAs</a:t>
              </a:r>
              <a:endParaRPr lang="nb-NO" altLang="nb-NO" sz="1200" b="1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1664472" y="4684965"/>
              <a:ext cx="358775" cy="471488"/>
            </a:xfrm>
            <a:prstGeom prst="straightConnector1">
              <a:avLst/>
            </a:prstGeom>
            <a:ln w="2222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0"/>
            <p:cNvSpPr txBox="1">
              <a:spLocks noChangeArrowheads="1"/>
            </p:cNvSpPr>
            <p:nvPr/>
          </p:nvSpPr>
          <p:spPr bwMode="auto">
            <a:xfrm>
              <a:off x="5433478" y="2935821"/>
              <a:ext cx="2000231" cy="830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nb-NO" altLang="nb-NO" sz="1200" b="1" dirty="0">
                  <a:solidFill>
                    <a:prstClr val="black"/>
                  </a:solidFill>
                  <a:latin typeface="Comic Sans MS" pitchFamily="66" charset="0"/>
                </a:rPr>
                <a:t>Medium ± </a:t>
              </a:r>
              <a:r>
                <a:rPr lang="nb-NO" altLang="nb-NO" sz="1200" b="1" dirty="0" err="1" smtClean="0">
                  <a:solidFill>
                    <a:prstClr val="black"/>
                  </a:solidFill>
                  <a:latin typeface="Comic Sans MS" pitchFamily="66" charset="0"/>
                </a:rPr>
                <a:t>Cytokines</a:t>
              </a:r>
              <a:endParaRPr lang="nb-NO" altLang="nb-NO" sz="1200" b="1" dirty="0" smtClean="0">
                <a:solidFill>
                  <a:prstClr val="black"/>
                </a:solidFill>
                <a:latin typeface="Comic Sans MS" pitchFamily="66" charset="0"/>
              </a:endParaRPr>
            </a:p>
            <a:p>
              <a:pPr eaLnBrk="1" hangingPunct="1"/>
              <a:r>
                <a:rPr lang="nb-NO" sz="12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(</a:t>
              </a:r>
              <a:r>
                <a:rPr lang="nb-NO" sz="1200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TNF</a:t>
              </a:r>
              <a:r>
                <a:rPr lang="el-GR" sz="1200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α</a:t>
              </a:r>
              <a:r>
                <a:rPr lang="nb-NO" sz="1200" b="1" i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,IL-1</a:t>
              </a:r>
              <a:r>
                <a:rPr lang="nb-NO" sz="1200" b="1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, IL-8, and IL-17A) </a:t>
              </a:r>
            </a:p>
            <a:p>
              <a:pPr eaLnBrk="1" hangingPunct="1"/>
              <a:r>
                <a:rPr lang="nb-NO" altLang="nb-NO" sz="1200" b="1" dirty="0" smtClean="0">
                  <a:solidFill>
                    <a:prstClr val="black"/>
                  </a:solidFill>
                  <a:latin typeface="Comic Sans MS" pitchFamily="66" charset="0"/>
                </a:rPr>
                <a:t>  </a:t>
              </a:r>
              <a:endParaRPr lang="nb-NO" altLang="nb-NO" sz="1200" b="1" dirty="0">
                <a:solidFill>
                  <a:prstClr val="black"/>
                </a:solidFill>
                <a:latin typeface="Comic Sans MS" pitchFamily="66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2132784" y="4689728"/>
              <a:ext cx="346075" cy="533400"/>
            </a:xfrm>
            <a:prstGeom prst="straightConnector1">
              <a:avLst/>
            </a:prstGeom>
            <a:ln w="2222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Striped Right Arrow 17"/>
            <p:cNvSpPr/>
            <p:nvPr/>
          </p:nvSpPr>
          <p:spPr>
            <a:xfrm rot="20018038">
              <a:off x="2738038" y="3522208"/>
              <a:ext cx="2159793" cy="257458"/>
            </a:xfrm>
            <a:prstGeom prst="stripedRightArrow">
              <a:avLst/>
            </a:prstGeom>
            <a:gradFill>
              <a:gsLst>
                <a:gs pos="25000">
                  <a:srgbClr val="FF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0000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518723" y="5453181"/>
              <a:ext cx="4305418" cy="9233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nb-NO" sz="1200" b="1" i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Stem </a:t>
              </a:r>
              <a:r>
                <a:rPr lang="nb-NO" sz="1200" b="1" i="1" dirty="0" err="1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cells</a:t>
              </a:r>
              <a:r>
                <a:rPr lang="nb-NO" sz="1200" b="1" i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 (</a:t>
              </a:r>
              <a:r>
                <a:rPr lang="nb-NO" sz="1200" b="1" i="1" dirty="0" err="1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MSCs</a:t>
              </a:r>
              <a:r>
                <a:rPr lang="nb-NO" sz="1200" b="1" i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 or ASCs) </a:t>
              </a:r>
              <a:r>
                <a:rPr lang="nb-NO" sz="1200" b="1" i="1" dirty="0" err="1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are</a:t>
              </a:r>
              <a:r>
                <a:rPr lang="nb-NO" sz="1200" b="1" i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  <a:r>
                <a:rPr lang="nb-NO" sz="1200" b="1" i="1" dirty="0" err="1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manipulated</a:t>
              </a:r>
              <a:r>
                <a:rPr lang="nb-NO" sz="1200" b="1" i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 in terms </a:t>
              </a:r>
              <a:r>
                <a:rPr lang="nb-NO" sz="1200" b="1" i="1" dirty="0" err="1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of</a:t>
              </a:r>
              <a:r>
                <a:rPr lang="nb-NO" sz="1200" b="1" i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  <a:r>
                <a:rPr lang="nb-NO" sz="1200" b="1" i="1" dirty="0" err="1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either</a:t>
              </a:r>
              <a:r>
                <a:rPr lang="nb-NO" sz="1200" b="1" i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:</a:t>
              </a:r>
            </a:p>
            <a:p>
              <a:pPr marL="342900" indent="-342900">
                <a:buAutoNum type="arabicParenR"/>
              </a:pPr>
              <a:r>
                <a:rPr lang="nb-NO" sz="1000" dirty="0" smtClean="0">
                  <a:latin typeface="Comic Sans MS" panose="030F0702030302020204" pitchFamily="66" charset="0"/>
                </a:rPr>
                <a:t>SP1-expressing </a:t>
              </a:r>
              <a:r>
                <a:rPr lang="nb-NO" sz="1000" dirty="0" err="1" smtClean="0">
                  <a:latin typeface="Comic Sans MS" panose="030F0702030302020204" pitchFamily="66" charset="0"/>
                </a:rPr>
                <a:t>vector</a:t>
              </a:r>
              <a:r>
                <a:rPr lang="nb-NO" sz="1000" dirty="0" smtClean="0">
                  <a:latin typeface="Comic Sans MS" panose="030F0702030302020204" pitchFamily="66" charset="0"/>
                </a:rPr>
                <a:t> or </a:t>
              </a:r>
              <a:r>
                <a:rPr lang="nb-NO" sz="1000" dirty="0" err="1" smtClean="0">
                  <a:latin typeface="Comic Sans MS" panose="030F0702030302020204" pitchFamily="66" charset="0"/>
                </a:rPr>
                <a:t>Sh</a:t>
              </a:r>
              <a:r>
                <a:rPr lang="nb-NO" sz="1000" dirty="0" smtClean="0">
                  <a:latin typeface="Comic Sans MS" panose="030F0702030302020204" pitchFamily="66" charset="0"/>
                </a:rPr>
                <a:t>-RNA </a:t>
              </a:r>
              <a:r>
                <a:rPr lang="nb-NO" sz="1000" dirty="0" err="1" smtClean="0">
                  <a:latin typeface="Comic Sans MS" panose="030F0702030302020204" pitchFamily="66" charset="0"/>
                </a:rPr>
                <a:t>vs</a:t>
              </a:r>
              <a:r>
                <a:rPr lang="nb-NO" sz="1000" dirty="0" smtClean="0">
                  <a:latin typeface="Comic Sans MS" panose="030F0702030302020204" pitchFamily="66" charset="0"/>
                </a:rPr>
                <a:t> SP1</a:t>
              </a:r>
            </a:p>
            <a:p>
              <a:pPr marL="342900" indent="-342900">
                <a:buAutoNum type="arabicParenR"/>
              </a:pPr>
              <a:r>
                <a:rPr lang="nb-NO" sz="1000" dirty="0" err="1" smtClean="0">
                  <a:latin typeface="Comic Sans MS" panose="030F0702030302020204" pitchFamily="66" charset="0"/>
                </a:rPr>
                <a:t>Polycistronic</a:t>
              </a:r>
              <a:r>
                <a:rPr lang="nb-NO" sz="1000" dirty="0" smtClean="0">
                  <a:latin typeface="Comic Sans MS" panose="030F0702030302020204" pitchFamily="66" charset="0"/>
                </a:rPr>
                <a:t> </a:t>
              </a:r>
              <a:r>
                <a:rPr lang="nb-NO" sz="1000" dirty="0" err="1" smtClean="0">
                  <a:latin typeface="Comic Sans MS" panose="030F0702030302020204" pitchFamily="66" charset="0"/>
                </a:rPr>
                <a:t>constructs</a:t>
              </a:r>
              <a:r>
                <a:rPr lang="nb-NO" sz="1000" dirty="0" smtClean="0">
                  <a:latin typeface="Comic Sans MS" panose="030F0702030302020204" pitchFamily="66" charset="0"/>
                </a:rPr>
                <a:t> </a:t>
              </a:r>
              <a:r>
                <a:rPr lang="nb-NO" sz="1000" dirty="0" err="1" smtClean="0">
                  <a:latin typeface="Comic Sans MS" panose="030F0702030302020204" pitchFamily="66" charset="0"/>
                </a:rPr>
                <a:t>with</a:t>
              </a:r>
              <a:r>
                <a:rPr lang="nb-NO" sz="1000" dirty="0" smtClean="0">
                  <a:latin typeface="Comic Sans MS" panose="030F0702030302020204" pitchFamily="66" charset="0"/>
                </a:rPr>
                <a:t> </a:t>
              </a:r>
              <a:r>
                <a:rPr lang="nb-NO" sz="1000" dirty="0">
                  <a:latin typeface="Comic Sans MS" panose="030F0702030302020204" pitchFamily="66" charset="0"/>
                </a:rPr>
                <a:t>mir-204/211 or </a:t>
              </a:r>
              <a:r>
                <a:rPr lang="nb-NO" sz="1000" dirty="0" smtClean="0">
                  <a:latin typeface="Comic Sans MS" panose="030F0702030302020204" pitchFamily="66" charset="0"/>
                </a:rPr>
                <a:t>mir-149 </a:t>
              </a:r>
              <a:r>
                <a:rPr lang="nb-NO" sz="1000" dirty="0">
                  <a:latin typeface="Comic Sans MS" panose="030F0702030302020204" pitchFamily="66" charset="0"/>
                </a:rPr>
                <a:t>and </a:t>
              </a:r>
              <a:r>
                <a:rPr lang="nb-NO" sz="1000" dirty="0" err="1" smtClean="0">
                  <a:latin typeface="Comic Sans MS" panose="030F0702030302020204" pitchFamily="66" charset="0"/>
                </a:rPr>
                <a:t>antago-mirs</a:t>
              </a:r>
              <a:r>
                <a:rPr lang="nb-NO" sz="1000" dirty="0" smtClean="0">
                  <a:latin typeface="Comic Sans MS" panose="030F0702030302020204" pitchFamily="66" charset="0"/>
                </a:rPr>
                <a:t> </a:t>
              </a:r>
              <a:r>
                <a:rPr lang="nb-NO" sz="1000" dirty="0" err="1" smtClean="0">
                  <a:latin typeface="Comic Sans MS" panose="030F0702030302020204" pitchFamily="66" charset="0"/>
                </a:rPr>
                <a:t>vs</a:t>
              </a:r>
              <a:r>
                <a:rPr lang="nb-NO" sz="1000" dirty="0" smtClean="0">
                  <a:latin typeface="Comic Sans MS" panose="030F0702030302020204" pitchFamily="66" charset="0"/>
                </a:rPr>
                <a:t> same </a:t>
              </a:r>
              <a:r>
                <a:rPr lang="nb-NO" sz="1000" dirty="0" err="1" smtClean="0">
                  <a:latin typeface="Comic Sans MS" panose="030F0702030302020204" pitchFamily="66" charset="0"/>
                </a:rPr>
                <a:t>microRNA</a:t>
              </a:r>
              <a:r>
                <a:rPr lang="nb-NO" sz="1000" dirty="0" smtClean="0">
                  <a:latin typeface="Comic Sans MS" panose="030F0702030302020204" pitchFamily="66" charset="0"/>
                </a:rPr>
                <a:t> species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518723" y="1577023"/>
              <a:ext cx="1790875" cy="10464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nb-NO" sz="1200" b="1" i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Analyses </a:t>
              </a:r>
              <a:r>
                <a:rPr lang="nb-NO" sz="1200" b="1" i="1" dirty="0" err="1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conducted</a:t>
              </a:r>
              <a:r>
                <a:rPr lang="nb-NO" sz="1200" b="1" i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:</a:t>
              </a:r>
            </a:p>
            <a:p>
              <a:r>
                <a:rPr lang="nb-NO" sz="1000" dirty="0" err="1" smtClean="0">
                  <a:latin typeface="Comic Sans MS" panose="030F0702030302020204" pitchFamily="66" charset="0"/>
                </a:rPr>
                <a:t>Mineralized</a:t>
              </a:r>
              <a:r>
                <a:rPr lang="nb-NO" sz="1000" dirty="0" smtClean="0">
                  <a:latin typeface="Comic Sans MS" panose="030F0702030302020204" pitchFamily="66" charset="0"/>
                </a:rPr>
                <a:t> </a:t>
              </a:r>
              <a:r>
                <a:rPr lang="nb-NO" sz="1000" dirty="0" err="1" smtClean="0">
                  <a:latin typeface="Comic Sans MS" panose="030F0702030302020204" pitchFamily="66" charset="0"/>
                </a:rPr>
                <a:t>surface</a:t>
              </a:r>
              <a:r>
                <a:rPr lang="nb-NO" sz="1000" dirty="0" smtClean="0">
                  <a:latin typeface="Comic Sans MS" panose="030F0702030302020204" pitchFamily="66" charset="0"/>
                </a:rPr>
                <a:t>, </a:t>
              </a:r>
            </a:p>
            <a:p>
              <a:r>
                <a:rPr lang="nb-NO" sz="1000" dirty="0" err="1" smtClean="0">
                  <a:latin typeface="Comic Sans MS" panose="030F0702030302020204" pitchFamily="66" charset="0"/>
                </a:rPr>
                <a:t>Immunohistochemistry</a:t>
              </a:r>
              <a:r>
                <a:rPr lang="nb-NO" sz="1000" dirty="0" smtClean="0">
                  <a:latin typeface="Comic Sans MS" panose="030F0702030302020204" pitchFamily="66" charset="0"/>
                </a:rPr>
                <a:t>,</a:t>
              </a:r>
            </a:p>
            <a:p>
              <a:r>
                <a:rPr lang="nb-NO" sz="1000" dirty="0" smtClean="0">
                  <a:latin typeface="Comic Sans MS" panose="030F0702030302020204" pitchFamily="66" charset="0"/>
                </a:rPr>
                <a:t>Q-PCR </a:t>
              </a:r>
              <a:r>
                <a:rPr lang="nb-NO" sz="1000" dirty="0" err="1" smtClean="0">
                  <a:latin typeface="Comic Sans MS" panose="030F0702030302020204" pitchFamily="66" charset="0"/>
                </a:rPr>
                <a:t>of</a:t>
              </a:r>
              <a:r>
                <a:rPr lang="nb-NO" sz="1000" dirty="0" smtClean="0">
                  <a:latin typeface="Comic Sans MS" panose="030F0702030302020204" pitchFamily="66" charset="0"/>
                </a:rPr>
                <a:t> </a:t>
              </a:r>
              <a:r>
                <a:rPr lang="nb-NO" sz="1000" dirty="0" err="1" smtClean="0">
                  <a:latin typeface="Comic Sans MS" panose="030F0702030302020204" pitchFamily="66" charset="0"/>
                </a:rPr>
                <a:t>microRNAs</a:t>
              </a:r>
              <a:r>
                <a:rPr lang="nb-NO" sz="1000" dirty="0" smtClean="0">
                  <a:latin typeface="Comic Sans MS" panose="030F0702030302020204" pitchFamily="66" charset="0"/>
                </a:rPr>
                <a:t>  and</a:t>
              </a:r>
            </a:p>
            <a:p>
              <a:r>
                <a:rPr lang="nb-NO" sz="1000" dirty="0" smtClean="0">
                  <a:latin typeface="Comic Sans MS" panose="030F0702030302020204" pitchFamily="66" charset="0"/>
                </a:rPr>
                <a:t>Osteoblast marker </a:t>
              </a:r>
              <a:r>
                <a:rPr lang="nb-NO" sz="1000" dirty="0" err="1" smtClean="0">
                  <a:latin typeface="Comic Sans MS" panose="030F0702030302020204" pitchFamily="66" charset="0"/>
                </a:rPr>
                <a:t>mRNAs</a:t>
              </a:r>
              <a:endParaRPr lang="nb-NO" sz="1000" dirty="0">
                <a:latin typeface="Comic Sans MS" panose="030F0702030302020204" pitchFamily="66" charset="0"/>
              </a:endParaRPr>
            </a:p>
            <a:p>
              <a:r>
                <a:rPr lang="nb-NO" sz="1000" dirty="0" smtClean="0">
                  <a:latin typeface="Comic Sans MS" panose="030F0702030302020204" pitchFamily="66" charset="0"/>
                </a:rPr>
                <a:t>and </a:t>
              </a:r>
              <a:r>
                <a:rPr lang="nb-NO" sz="1000" dirty="0" err="1" smtClean="0">
                  <a:latin typeface="Comic Sans MS" panose="030F0702030302020204" pitchFamily="66" charset="0"/>
                </a:rPr>
                <a:t>others</a:t>
              </a:r>
              <a:r>
                <a:rPr lang="nb-NO" sz="1000" dirty="0" smtClean="0">
                  <a:latin typeface="Comic Sans MS" panose="030F0702030302020204" pitchFamily="66" charset="0"/>
                </a:rPr>
                <a:t>  </a:t>
              </a:r>
              <a:endParaRPr lang="nb-NO" sz="10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985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0"/>
          <p:cNvGrpSpPr>
            <a:grpSpLocks/>
          </p:cNvGrpSpPr>
          <p:nvPr/>
        </p:nvGrpSpPr>
        <p:grpSpPr bwMode="auto">
          <a:xfrm>
            <a:off x="7429500" y="214313"/>
            <a:ext cx="1500188" cy="1500187"/>
            <a:chOff x="7429519" y="214289"/>
            <a:chExt cx="1500199" cy="1500200"/>
          </a:xfrm>
        </p:grpSpPr>
        <p:pic>
          <p:nvPicPr>
            <p:cNvPr id="3080" name="Picture 4" descr="logo inser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519" y="214289"/>
              <a:ext cx="1500199" cy="952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9" descr="part_chumontpelli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958" y="1214423"/>
              <a:ext cx="1402625" cy="50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5" name="Picture 2" descr="C:\Documents and Settings\jango\My Documents\My Pictures\MicroRNA and SCs\image-UiO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97" y="214313"/>
            <a:ext cx="954427" cy="95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12"/>
          <p:cNvSpPr>
            <a:spLocks noChangeArrowheads="1"/>
          </p:cNvSpPr>
          <p:nvPr/>
        </p:nvSpPr>
        <p:spPr bwMode="auto">
          <a:xfrm>
            <a:off x="576362" y="908719"/>
            <a:ext cx="7929563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altLang="nb-NO" sz="2400" b="1" i="1" dirty="0">
              <a:solidFill>
                <a:prstClr val="black"/>
              </a:solidFill>
              <a:latin typeface="Comic Sans MS" pitchFamily="66" charset="0"/>
              <a:ea typeface="Calibri" pitchFamily="34" charset="0"/>
              <a:cs typeface="Frutiger-Light"/>
            </a:endParaRPr>
          </a:p>
          <a:p>
            <a:pPr algn="ctr" eaLnBrk="1" hangingPunct="1"/>
            <a:endParaRPr lang="en-US" altLang="nb-NO" sz="2000" b="1" i="1" dirty="0">
              <a:solidFill>
                <a:prstClr val="black"/>
              </a:solidFill>
              <a:latin typeface="Comic Sans MS" pitchFamily="66" charset="0"/>
              <a:ea typeface="Calibri" pitchFamily="34" charset="0"/>
              <a:cs typeface="Frutiger-Light"/>
            </a:endParaRPr>
          </a:p>
          <a:p>
            <a:pPr algn="ctr"/>
            <a:endParaRPr lang="en-US" altLang="nb-NO" i="1" dirty="0">
              <a:solidFill>
                <a:prstClr val="black"/>
              </a:solidFill>
              <a:latin typeface="Comic Sans MS" pitchFamily="66" charset="0"/>
              <a:ea typeface="Calibri" pitchFamily="34" charset="0"/>
              <a:cs typeface="Frutiger-Italic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13" y="1215594"/>
            <a:ext cx="997811" cy="99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Oval 79"/>
          <p:cNvSpPr/>
          <p:nvPr/>
        </p:nvSpPr>
        <p:spPr bwMode="auto">
          <a:xfrm>
            <a:off x="1258888" y="3213100"/>
            <a:ext cx="1368425" cy="1511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8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538" y="3213150"/>
            <a:ext cx="1587505" cy="164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4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523612"/>
              </p:ext>
            </p:extLst>
          </p:nvPr>
        </p:nvGraphicFramePr>
        <p:xfrm>
          <a:off x="830244" y="2492896"/>
          <a:ext cx="7675681" cy="4091220"/>
        </p:xfrm>
        <a:graphic>
          <a:graphicData uri="http://schemas.openxmlformats.org/drawingml/2006/table">
            <a:tbl>
              <a:tblPr/>
              <a:tblGrid>
                <a:gridCol w="2016768"/>
                <a:gridCol w="1295600"/>
                <a:gridCol w="1512168"/>
                <a:gridCol w="1368152"/>
                <a:gridCol w="1482993"/>
              </a:tblGrid>
              <a:tr h="6763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Parameters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Control =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100%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+ </a:t>
                      </a:r>
                      <a:r>
                        <a:rPr kumimoji="0" lang="nb-NO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Cytokines</a:t>
                      </a:r>
                      <a:endParaRPr kumimoji="0" lang="nb-NO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+ SP1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+ SP1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+ </a:t>
                      </a:r>
                      <a:r>
                        <a:rPr kumimoji="0" lang="nb-NO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Cytokines</a:t>
                      </a:r>
                      <a:endParaRPr kumimoji="0" lang="nb-NO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286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Runx2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27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432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324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286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Collagen1</a:t>
                      </a: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α</a:t>
                      </a: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47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145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133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286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Osteocalcin</a:t>
                      </a:r>
                      <a:endParaRPr kumimoji="0" lang="nb-NO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23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345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288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286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Osterix</a:t>
                      </a:r>
                      <a:endParaRPr kumimoji="0" lang="nb-NO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182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171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274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Mineralizing</a:t>
                      </a: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 «</a:t>
                      </a:r>
                      <a:r>
                        <a:rPr kumimoji="0" lang="nb-NO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surface</a:t>
                      </a: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»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22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234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198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286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OPG/Rank-L ratio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435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27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321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286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</a:rPr>
                        <a:t>PPAR</a:t>
                      </a: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</a:rPr>
                        <a:t>γ</a:t>
                      </a:r>
                      <a:endParaRPr kumimoji="0" lang="nb-NO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534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28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43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286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</a:rPr>
                        <a:t>HSL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385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35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58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286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</a:rPr>
                        <a:t>Oil-Red-O «</a:t>
                      </a:r>
                      <a:r>
                        <a:rPr kumimoji="0" lang="nb-NO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</a:rPr>
                        <a:t>surface</a:t>
                      </a: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</a:rPr>
                        <a:t>»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689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36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32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286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Mir-149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546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34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75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295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Mir-328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465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37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58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</a:tbl>
          </a:graphicData>
        </a:graphic>
      </p:graphicFrame>
      <p:sp>
        <p:nvSpPr>
          <p:cNvPr id="85" name="TextBox 1"/>
          <p:cNvSpPr txBox="1">
            <a:spLocks noChangeArrowheads="1"/>
          </p:cNvSpPr>
          <p:nvPr/>
        </p:nvSpPr>
        <p:spPr bwMode="auto">
          <a:xfrm>
            <a:off x="543878" y="566647"/>
            <a:ext cx="76357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nb-NO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</a:t>
            </a:r>
            <a:r>
              <a:rPr lang="nb-NO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effect</a:t>
            </a:r>
            <a:r>
              <a:rPr lang="nb-NO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nb-NO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nb-NO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SP1</a:t>
            </a:r>
          </a:p>
          <a:p>
            <a:pPr algn="ctr" eaLnBrk="1" hangingPunct="1">
              <a:defRPr/>
            </a:pPr>
            <a:r>
              <a:rPr lang="nb-NO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overexpression</a:t>
            </a:r>
            <a:endParaRPr lang="nb-NO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 eaLnBrk="1" hangingPunct="1">
              <a:defRPr/>
            </a:pPr>
            <a:r>
              <a:rPr lang="nb-NO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</a:t>
            </a:r>
            <a:r>
              <a:rPr lang="nb-NO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 </a:t>
            </a:r>
            <a:r>
              <a:rPr lang="nb-NO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engineered</a:t>
            </a:r>
            <a:r>
              <a:rPr lang="nb-NO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osteoblasts</a:t>
            </a:r>
          </a:p>
        </p:txBody>
      </p:sp>
      <p:sp>
        <p:nvSpPr>
          <p:cNvPr id="86" name="Oval 85"/>
          <p:cNvSpPr/>
          <p:nvPr/>
        </p:nvSpPr>
        <p:spPr>
          <a:xfrm>
            <a:off x="7297325" y="3284984"/>
            <a:ext cx="914400" cy="33841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7" name="Oval 86"/>
          <p:cNvSpPr/>
          <p:nvPr/>
        </p:nvSpPr>
        <p:spPr>
          <a:xfrm>
            <a:off x="4383466" y="3213150"/>
            <a:ext cx="980622" cy="34559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983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0"/>
          <p:cNvGrpSpPr>
            <a:grpSpLocks/>
          </p:cNvGrpSpPr>
          <p:nvPr/>
        </p:nvGrpSpPr>
        <p:grpSpPr bwMode="auto">
          <a:xfrm>
            <a:off x="7429500" y="214313"/>
            <a:ext cx="1500188" cy="1500187"/>
            <a:chOff x="7429519" y="214289"/>
            <a:chExt cx="1500199" cy="1500200"/>
          </a:xfrm>
        </p:grpSpPr>
        <p:pic>
          <p:nvPicPr>
            <p:cNvPr id="3080" name="Picture 4" descr="logo inser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519" y="214289"/>
              <a:ext cx="1500199" cy="952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9" descr="part_chumontpelli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958" y="1214423"/>
              <a:ext cx="1402625" cy="50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5" name="Picture 2" descr="C:\Documents and Settings\jango\My Documents\My Pictures\MicroRNA and SCs\image-UiO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97" y="214313"/>
            <a:ext cx="954427" cy="95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12"/>
          <p:cNvSpPr>
            <a:spLocks noChangeArrowheads="1"/>
          </p:cNvSpPr>
          <p:nvPr/>
        </p:nvSpPr>
        <p:spPr bwMode="auto">
          <a:xfrm>
            <a:off x="576362" y="908719"/>
            <a:ext cx="7929563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altLang="nb-NO" sz="2400" b="1" i="1" dirty="0">
              <a:solidFill>
                <a:prstClr val="black"/>
              </a:solidFill>
              <a:latin typeface="Comic Sans MS" pitchFamily="66" charset="0"/>
              <a:ea typeface="Calibri" pitchFamily="34" charset="0"/>
              <a:cs typeface="Frutiger-Light"/>
            </a:endParaRPr>
          </a:p>
          <a:p>
            <a:pPr algn="ctr" eaLnBrk="1" hangingPunct="1"/>
            <a:endParaRPr lang="en-US" altLang="nb-NO" sz="2000" b="1" i="1" dirty="0">
              <a:solidFill>
                <a:prstClr val="black"/>
              </a:solidFill>
              <a:latin typeface="Comic Sans MS" pitchFamily="66" charset="0"/>
              <a:ea typeface="Calibri" pitchFamily="34" charset="0"/>
              <a:cs typeface="Frutiger-Light"/>
            </a:endParaRPr>
          </a:p>
          <a:p>
            <a:pPr algn="ctr"/>
            <a:endParaRPr lang="en-US" altLang="nb-NO" i="1" dirty="0">
              <a:solidFill>
                <a:prstClr val="black"/>
              </a:solidFill>
              <a:latin typeface="Comic Sans MS" pitchFamily="66" charset="0"/>
              <a:ea typeface="Calibri" pitchFamily="34" charset="0"/>
              <a:cs typeface="Frutiger-Italic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13" y="1215594"/>
            <a:ext cx="997811" cy="99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Oval 79"/>
          <p:cNvSpPr/>
          <p:nvPr/>
        </p:nvSpPr>
        <p:spPr bwMode="auto">
          <a:xfrm>
            <a:off x="1258888" y="3213100"/>
            <a:ext cx="1368425" cy="1511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nb-NO" altLang="nb-NO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8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538" y="3213150"/>
            <a:ext cx="1587505" cy="164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4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92265"/>
              </p:ext>
            </p:extLst>
          </p:nvPr>
        </p:nvGraphicFramePr>
        <p:xfrm>
          <a:off x="830244" y="2492896"/>
          <a:ext cx="7675681" cy="4091220"/>
        </p:xfrm>
        <a:graphic>
          <a:graphicData uri="http://schemas.openxmlformats.org/drawingml/2006/table">
            <a:tbl>
              <a:tblPr/>
              <a:tblGrid>
                <a:gridCol w="2016768"/>
                <a:gridCol w="1295600"/>
                <a:gridCol w="1512168"/>
                <a:gridCol w="1368152"/>
                <a:gridCol w="1482993"/>
              </a:tblGrid>
              <a:tr h="6763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Parameters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Control =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100%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+ </a:t>
                      </a:r>
                      <a:r>
                        <a:rPr kumimoji="0" lang="nb-NO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Cytokines</a:t>
                      </a:r>
                      <a:endParaRPr kumimoji="0" lang="nb-NO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+ </a:t>
                      </a:r>
                      <a:r>
                        <a:rPr kumimoji="0" lang="nb-NO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Antago-mirs</a:t>
                      </a:r>
                      <a:endParaRPr kumimoji="0" lang="nb-NO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+ </a:t>
                      </a:r>
                      <a:r>
                        <a:rPr kumimoji="0" lang="nb-NO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A</a:t>
                      </a:r>
                      <a:r>
                        <a:rPr kumimoji="0" lang="nb-NO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ntago-mirs</a:t>
                      </a:r>
                      <a:endParaRPr kumimoji="0" lang="nb-NO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+ </a:t>
                      </a:r>
                      <a:r>
                        <a:rPr kumimoji="0" lang="nb-NO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Cytokines</a:t>
                      </a:r>
                      <a:endParaRPr kumimoji="0" lang="nb-NO" sz="1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286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Runx2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25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389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319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286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Collagen1</a:t>
                      </a: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α</a:t>
                      </a: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36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319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272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286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Osteocalcin</a:t>
                      </a:r>
                      <a:endParaRPr kumimoji="0" lang="nb-NO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27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321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251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286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Osterix</a:t>
                      </a:r>
                      <a:endParaRPr kumimoji="0" lang="nb-NO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31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301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199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2743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Mineralizing</a:t>
                      </a: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 «</a:t>
                      </a:r>
                      <a:r>
                        <a:rPr kumimoji="0" lang="nb-NO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surface</a:t>
                      </a: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»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47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247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167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286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OPG/Rank-L ratio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378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21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271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286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</a:rPr>
                        <a:t>PPAR</a:t>
                      </a:r>
                      <a:r>
                        <a:rPr kumimoji="0" lang="el-G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</a:rPr>
                        <a:t>γ</a:t>
                      </a:r>
                      <a:endParaRPr kumimoji="0" lang="nb-NO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444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39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286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</a:rPr>
                        <a:t>HSL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417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27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47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286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</a:rPr>
                        <a:t>Oil-Red-O «</a:t>
                      </a:r>
                      <a:r>
                        <a:rPr kumimoji="0" lang="nb-NO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</a:rPr>
                        <a:t>surface</a:t>
                      </a: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mic Sans MS" pitchFamily="66" charset="0"/>
                        </a:rPr>
                        <a:t>»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571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27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41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286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Mir-149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449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31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69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295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Mir-328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100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577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41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omic Sans MS" pitchFamily="66" charset="0"/>
                        </a:rPr>
                        <a:t>48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</a:tbl>
          </a:graphicData>
        </a:graphic>
      </p:graphicFrame>
      <p:sp>
        <p:nvSpPr>
          <p:cNvPr id="85" name="TextBox 1"/>
          <p:cNvSpPr txBox="1">
            <a:spLocks noChangeArrowheads="1"/>
          </p:cNvSpPr>
          <p:nvPr/>
        </p:nvSpPr>
        <p:spPr bwMode="auto">
          <a:xfrm>
            <a:off x="543878" y="566647"/>
            <a:ext cx="76357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nb-NO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</a:t>
            </a:r>
            <a:r>
              <a:rPr lang="nb-NO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effect</a:t>
            </a:r>
            <a:r>
              <a:rPr lang="nb-NO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nb-NO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of</a:t>
            </a:r>
            <a:r>
              <a:rPr lang="nb-NO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mir-204/211</a:t>
            </a:r>
          </a:p>
          <a:p>
            <a:pPr algn="ctr" eaLnBrk="1" hangingPunct="1">
              <a:defRPr/>
            </a:pPr>
            <a:r>
              <a:rPr lang="nb-NO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suppression</a:t>
            </a:r>
            <a:endParaRPr lang="nb-NO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 eaLnBrk="1" hangingPunct="1">
              <a:defRPr/>
            </a:pPr>
            <a:r>
              <a:rPr lang="nb-NO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</a:t>
            </a:r>
            <a:r>
              <a:rPr lang="nb-NO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 </a:t>
            </a:r>
            <a:r>
              <a:rPr lang="nb-NO" sz="24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engineered</a:t>
            </a:r>
            <a:r>
              <a:rPr lang="nb-NO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osteoblasts</a:t>
            </a:r>
          </a:p>
        </p:txBody>
      </p:sp>
      <p:sp>
        <p:nvSpPr>
          <p:cNvPr id="86" name="Oval 85"/>
          <p:cNvSpPr/>
          <p:nvPr/>
        </p:nvSpPr>
        <p:spPr>
          <a:xfrm>
            <a:off x="7297325" y="3284984"/>
            <a:ext cx="914400" cy="338415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7" name="Oval 86"/>
          <p:cNvSpPr/>
          <p:nvPr/>
        </p:nvSpPr>
        <p:spPr>
          <a:xfrm>
            <a:off x="4383466" y="3213150"/>
            <a:ext cx="980622" cy="345598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106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0"/>
          <p:cNvGrpSpPr>
            <a:grpSpLocks/>
          </p:cNvGrpSpPr>
          <p:nvPr/>
        </p:nvGrpSpPr>
        <p:grpSpPr bwMode="auto">
          <a:xfrm>
            <a:off x="7429500" y="214313"/>
            <a:ext cx="1500188" cy="1500187"/>
            <a:chOff x="7429519" y="214289"/>
            <a:chExt cx="1500199" cy="1500200"/>
          </a:xfrm>
        </p:grpSpPr>
        <p:pic>
          <p:nvPicPr>
            <p:cNvPr id="3080" name="Picture 4" descr="logo inser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519" y="214289"/>
              <a:ext cx="1500199" cy="952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9" descr="part_chumontpelli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958" y="1214423"/>
              <a:ext cx="1402625" cy="50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5" name="Picture 2" descr="C:\Documents and Settings\jango\My Documents\My Pictures\MicroRNA and SCs\image-UiO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97" y="214313"/>
            <a:ext cx="954427" cy="95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12"/>
          <p:cNvSpPr>
            <a:spLocks noChangeArrowheads="1"/>
          </p:cNvSpPr>
          <p:nvPr/>
        </p:nvSpPr>
        <p:spPr bwMode="auto">
          <a:xfrm>
            <a:off x="576362" y="908719"/>
            <a:ext cx="7929563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altLang="nb-NO" sz="2400" b="1" i="1" dirty="0">
              <a:solidFill>
                <a:prstClr val="black"/>
              </a:solidFill>
              <a:latin typeface="Comic Sans MS" pitchFamily="66" charset="0"/>
              <a:ea typeface="Calibri" pitchFamily="34" charset="0"/>
              <a:cs typeface="Frutiger-Light"/>
            </a:endParaRPr>
          </a:p>
          <a:p>
            <a:pPr algn="ctr" eaLnBrk="1" hangingPunct="1"/>
            <a:endParaRPr lang="en-US" altLang="nb-NO" sz="2000" b="1" i="1" dirty="0">
              <a:solidFill>
                <a:prstClr val="black"/>
              </a:solidFill>
              <a:latin typeface="Comic Sans MS" pitchFamily="66" charset="0"/>
              <a:ea typeface="Calibri" pitchFamily="34" charset="0"/>
              <a:cs typeface="Frutiger-Light"/>
            </a:endParaRPr>
          </a:p>
          <a:p>
            <a:pPr algn="ctr"/>
            <a:endParaRPr lang="en-US" altLang="nb-NO" i="1" dirty="0">
              <a:solidFill>
                <a:prstClr val="black"/>
              </a:solidFill>
              <a:latin typeface="Comic Sans MS" pitchFamily="66" charset="0"/>
              <a:ea typeface="Calibri" pitchFamily="34" charset="0"/>
              <a:cs typeface="Frutiger-Italic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13" y="1215594"/>
            <a:ext cx="997811" cy="99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7556" y="332656"/>
            <a:ext cx="57384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nb-NO" b="1" dirty="0">
              <a:latin typeface="Comic Sans MS" panose="030F0702030302020204" pitchFamily="66" charset="0"/>
            </a:endParaRPr>
          </a:p>
          <a:p>
            <a:pPr algn="ctr"/>
            <a:r>
              <a:rPr lang="nb-NO" sz="2800" b="1" i="1" dirty="0" err="1" smtClean="0">
                <a:latin typeface="Comic Sans MS" panose="030F0702030302020204" pitchFamily="66" charset="0"/>
              </a:rPr>
              <a:t>Summary</a:t>
            </a:r>
            <a:r>
              <a:rPr lang="nb-NO" sz="2800" b="1" i="1" dirty="0" smtClean="0">
                <a:latin typeface="Comic Sans MS" panose="030F0702030302020204" pitchFamily="66" charset="0"/>
              </a:rPr>
              <a:t> and </a:t>
            </a:r>
            <a:r>
              <a:rPr lang="nb-NO" sz="2800" b="1" i="1" dirty="0" err="1" smtClean="0">
                <a:latin typeface="Comic Sans MS" panose="030F0702030302020204" pitchFamily="66" charset="0"/>
              </a:rPr>
              <a:t>Conclusion</a:t>
            </a:r>
            <a:endParaRPr lang="nb-NO" sz="2800" b="1" i="1" dirty="0" smtClean="0">
              <a:latin typeface="Comic Sans MS" panose="030F0702030302020204" pitchFamily="66" charset="0"/>
            </a:endParaRPr>
          </a:p>
          <a:p>
            <a:endParaRPr lang="nb-NO" i="1" dirty="0" smtClean="0"/>
          </a:p>
          <a:p>
            <a:pPr marL="342900" indent="-342900">
              <a:buAutoNum type="arabicParenR"/>
            </a:pPr>
            <a:r>
              <a:rPr lang="nb-NO" i="1" dirty="0" smtClean="0">
                <a:latin typeface="Comic Sans MS" panose="030F0702030302020204" pitchFamily="66" charset="0"/>
              </a:rPr>
              <a:t>The </a:t>
            </a:r>
            <a:r>
              <a:rPr lang="nb-NO" i="1" dirty="0" err="1" smtClean="0">
                <a:latin typeface="Comic Sans MS" panose="030F0702030302020204" pitchFamily="66" charset="0"/>
              </a:rPr>
              <a:t>u</a:t>
            </a:r>
            <a:r>
              <a:rPr lang="nb-NO" i="1" dirty="0" err="1" smtClean="0">
                <a:latin typeface="Comic Sans MS" panose="030F0702030302020204" pitchFamily="66" charset="0"/>
              </a:rPr>
              <a:t>se</a:t>
            </a:r>
            <a:r>
              <a:rPr lang="nb-NO" i="1" dirty="0" smtClean="0">
                <a:latin typeface="Comic Sans MS" panose="030F0702030302020204" pitchFamily="66" charset="0"/>
              </a:rPr>
              <a:t> </a:t>
            </a:r>
            <a:r>
              <a:rPr lang="nb-NO" i="1" dirty="0" err="1" smtClean="0">
                <a:latin typeface="Comic Sans MS" panose="030F0702030302020204" pitchFamily="66" charset="0"/>
              </a:rPr>
              <a:t>of</a:t>
            </a:r>
            <a:r>
              <a:rPr lang="nb-NO" i="1" dirty="0" smtClean="0">
                <a:latin typeface="Comic Sans MS" panose="030F0702030302020204" pitchFamily="66" charset="0"/>
              </a:rPr>
              <a:t> </a:t>
            </a:r>
            <a:r>
              <a:rPr lang="nb-NO" i="1" dirty="0" err="1" smtClean="0">
                <a:latin typeface="Comic Sans MS" panose="030F0702030302020204" pitchFamily="66" charset="0"/>
              </a:rPr>
              <a:t>bioinformatics</a:t>
            </a:r>
            <a:r>
              <a:rPr lang="nb-NO" i="1" dirty="0" smtClean="0">
                <a:latin typeface="Comic Sans MS" panose="030F0702030302020204" pitchFamily="66" charset="0"/>
              </a:rPr>
              <a:t> (</a:t>
            </a:r>
            <a:r>
              <a:rPr lang="nb-NO" i="1" dirty="0" err="1" smtClean="0">
                <a:latin typeface="Comic Sans MS" panose="030F0702030302020204" pitchFamily="66" charset="0"/>
              </a:rPr>
              <a:t>the</a:t>
            </a:r>
            <a:r>
              <a:rPr lang="nb-NO" i="1" dirty="0" smtClean="0">
                <a:latin typeface="Comic Sans MS" panose="030F0702030302020204" pitchFamily="66" charset="0"/>
              </a:rPr>
              <a:t> Mir@nt@n </a:t>
            </a:r>
            <a:r>
              <a:rPr lang="nb-NO" i="1" dirty="0" err="1" smtClean="0">
                <a:latin typeface="Comic Sans MS" panose="030F0702030302020204" pitchFamily="66" charset="0"/>
              </a:rPr>
              <a:t>algorithm</a:t>
            </a:r>
            <a:r>
              <a:rPr lang="nb-NO" i="1" dirty="0" smtClean="0">
                <a:latin typeface="Comic Sans MS" panose="030F0702030302020204" pitchFamily="66" charset="0"/>
              </a:rPr>
              <a:t>) </a:t>
            </a:r>
            <a:r>
              <a:rPr lang="nb-NO" i="1" dirty="0" err="1" smtClean="0">
                <a:latin typeface="Comic Sans MS" panose="030F0702030302020204" pitchFamily="66" charset="0"/>
              </a:rPr>
              <a:t>backed</a:t>
            </a:r>
            <a:r>
              <a:rPr lang="nb-NO" i="1" dirty="0" smtClean="0">
                <a:latin typeface="Comic Sans MS" panose="030F0702030302020204" pitchFamily="66" charset="0"/>
              </a:rPr>
              <a:t> by </a:t>
            </a:r>
            <a:r>
              <a:rPr lang="nb-NO" i="1" dirty="0" err="1" smtClean="0">
                <a:latin typeface="Comic Sans MS" panose="030F0702030302020204" pitchFamily="66" charset="0"/>
              </a:rPr>
              <a:t>PubMed</a:t>
            </a:r>
            <a:r>
              <a:rPr lang="nb-NO" i="1" dirty="0" smtClean="0">
                <a:latin typeface="Comic Sans MS" panose="030F0702030302020204" pitchFamily="66" charset="0"/>
              </a:rPr>
              <a:t> </a:t>
            </a:r>
            <a:r>
              <a:rPr lang="nb-NO" i="1" dirty="0" err="1" smtClean="0">
                <a:latin typeface="Comic Sans MS" panose="030F0702030302020204" pitchFamily="66" charset="0"/>
              </a:rPr>
              <a:t>searches</a:t>
            </a:r>
            <a:r>
              <a:rPr lang="nb-NO" i="1" dirty="0" smtClean="0">
                <a:latin typeface="Comic Sans MS" panose="030F0702030302020204" pitchFamily="66" charset="0"/>
              </a:rPr>
              <a:t> </a:t>
            </a:r>
            <a:r>
              <a:rPr lang="nb-NO" i="1" dirty="0" err="1" smtClean="0">
                <a:latin typeface="Comic Sans MS" panose="030F0702030302020204" pitchFamily="66" charset="0"/>
              </a:rPr>
              <a:t>yields</a:t>
            </a:r>
            <a:r>
              <a:rPr lang="nb-NO" i="1" dirty="0" smtClean="0">
                <a:latin typeface="Comic Sans MS" panose="030F0702030302020204" pitchFamily="66" charset="0"/>
              </a:rPr>
              <a:t> </a:t>
            </a:r>
            <a:r>
              <a:rPr lang="nb-NO" i="1" dirty="0" err="1" smtClean="0">
                <a:latin typeface="Comic Sans MS" panose="030F0702030302020204" pitchFamily="66" charset="0"/>
              </a:rPr>
              <a:t>interesting</a:t>
            </a:r>
            <a:r>
              <a:rPr lang="nb-NO" i="1" dirty="0" smtClean="0">
                <a:latin typeface="Comic Sans MS" panose="030F0702030302020204" pitchFamily="66" charset="0"/>
              </a:rPr>
              <a:t> </a:t>
            </a:r>
            <a:r>
              <a:rPr lang="nb-NO" i="1" dirty="0" err="1" smtClean="0">
                <a:latin typeface="Comic Sans MS" panose="030F0702030302020204" pitchFamily="66" charset="0"/>
              </a:rPr>
              <a:t>paradigm</a:t>
            </a:r>
            <a:r>
              <a:rPr lang="nb-NO" i="1" dirty="0" smtClean="0">
                <a:latin typeface="Comic Sans MS" panose="030F0702030302020204" pitchFamily="66" charset="0"/>
              </a:rPr>
              <a:t> </a:t>
            </a:r>
            <a:r>
              <a:rPr lang="nb-NO" i="1" dirty="0" err="1" smtClean="0">
                <a:latin typeface="Comic Sans MS" panose="030F0702030302020204" pitchFamily="66" charset="0"/>
              </a:rPr>
              <a:t>shifts</a:t>
            </a:r>
            <a:r>
              <a:rPr lang="nb-NO" i="1" dirty="0" smtClean="0">
                <a:latin typeface="Comic Sans MS" panose="030F0702030302020204" pitchFamily="66" charset="0"/>
              </a:rPr>
              <a:t> as to </a:t>
            </a:r>
            <a:r>
              <a:rPr lang="nb-NO" i="1" dirty="0" err="1" smtClean="0">
                <a:latin typeface="Comic Sans MS" panose="030F0702030302020204" pitchFamily="66" charset="0"/>
              </a:rPr>
              <a:t>which</a:t>
            </a:r>
            <a:r>
              <a:rPr lang="nb-NO" i="1" dirty="0" smtClean="0">
                <a:latin typeface="Comic Sans MS" panose="030F0702030302020204" pitchFamily="66" charset="0"/>
              </a:rPr>
              <a:t> </a:t>
            </a:r>
            <a:r>
              <a:rPr lang="nb-NO" i="1" dirty="0" err="1" smtClean="0">
                <a:latin typeface="Comic Sans MS" panose="030F0702030302020204" pitchFamily="66" charset="0"/>
              </a:rPr>
              <a:t>of</a:t>
            </a:r>
            <a:r>
              <a:rPr lang="nb-NO" i="1" dirty="0" smtClean="0">
                <a:latin typeface="Comic Sans MS" panose="030F0702030302020204" pitchFamily="66" charset="0"/>
              </a:rPr>
              <a:t> </a:t>
            </a:r>
            <a:r>
              <a:rPr lang="nb-NO" i="1" dirty="0" err="1" smtClean="0">
                <a:latin typeface="Comic Sans MS" panose="030F0702030302020204" pitchFamily="66" charset="0"/>
              </a:rPr>
              <a:t>many</a:t>
            </a:r>
            <a:r>
              <a:rPr lang="nb-NO" i="1" dirty="0" smtClean="0">
                <a:latin typeface="Comic Sans MS" panose="030F0702030302020204" pitchFamily="66" charset="0"/>
              </a:rPr>
              <a:t> TFs </a:t>
            </a:r>
            <a:r>
              <a:rPr lang="nb-NO" i="1" dirty="0" err="1" smtClean="0">
                <a:latin typeface="Comic Sans MS" panose="030F0702030302020204" pitchFamily="66" charset="0"/>
              </a:rPr>
              <a:t>are</a:t>
            </a:r>
            <a:r>
              <a:rPr lang="nb-NO" i="1" dirty="0" smtClean="0">
                <a:latin typeface="Comic Sans MS" panose="030F0702030302020204" pitchFamily="66" charset="0"/>
              </a:rPr>
              <a:t> </a:t>
            </a:r>
            <a:r>
              <a:rPr lang="nb-NO" i="1" dirty="0" err="1" smtClean="0">
                <a:latin typeface="Comic Sans MS" panose="030F0702030302020204" pitchFamily="66" charset="0"/>
              </a:rPr>
              <a:t>the</a:t>
            </a:r>
            <a:r>
              <a:rPr lang="nb-NO" i="1" dirty="0" smtClean="0">
                <a:latin typeface="Comic Sans MS" panose="030F0702030302020204" pitchFamily="66" charset="0"/>
              </a:rPr>
              <a:t> </a:t>
            </a:r>
            <a:r>
              <a:rPr lang="nb-NO" i="1" dirty="0" err="1" smtClean="0">
                <a:latin typeface="Comic Sans MS" panose="030F0702030302020204" pitchFamily="66" charset="0"/>
              </a:rPr>
              <a:t>better</a:t>
            </a:r>
            <a:r>
              <a:rPr lang="nb-NO" i="1" dirty="0">
                <a:latin typeface="Comic Sans MS" panose="030F0702030302020204" pitchFamily="66" charset="0"/>
              </a:rPr>
              <a:t> </a:t>
            </a:r>
            <a:r>
              <a:rPr lang="nb-NO" i="1" dirty="0" smtClean="0">
                <a:latin typeface="Comic Sans MS" panose="030F0702030302020204" pitchFamily="66" charset="0"/>
              </a:rPr>
              <a:t>markers for </a:t>
            </a:r>
            <a:r>
              <a:rPr lang="nb-NO" i="1" dirty="0" err="1" smtClean="0">
                <a:latin typeface="Comic Sans MS" panose="030F0702030302020204" pitchFamily="66" charset="0"/>
              </a:rPr>
              <a:t>cell</a:t>
            </a:r>
            <a:r>
              <a:rPr lang="nb-NO" i="1" dirty="0" smtClean="0">
                <a:latin typeface="Comic Sans MS" panose="030F0702030302020204" pitchFamily="66" charset="0"/>
              </a:rPr>
              <a:t> phenotypes (SP1 </a:t>
            </a:r>
            <a:r>
              <a:rPr lang="nb-NO" i="1" dirty="0" err="1" smtClean="0">
                <a:latin typeface="Comic Sans MS" panose="030F0702030302020204" pitchFamily="66" charset="0"/>
              </a:rPr>
              <a:t>instead</a:t>
            </a:r>
            <a:r>
              <a:rPr lang="nb-NO" i="1" dirty="0" smtClean="0">
                <a:latin typeface="Comic Sans MS" panose="030F0702030302020204" pitchFamily="66" charset="0"/>
              </a:rPr>
              <a:t> </a:t>
            </a:r>
            <a:r>
              <a:rPr lang="nb-NO" i="1" dirty="0" err="1" smtClean="0">
                <a:latin typeface="Comic Sans MS" panose="030F0702030302020204" pitchFamily="66" charset="0"/>
              </a:rPr>
              <a:t>of</a:t>
            </a:r>
            <a:r>
              <a:rPr lang="nb-NO" i="1" dirty="0" smtClean="0">
                <a:latin typeface="Comic Sans MS" panose="030F0702030302020204" pitchFamily="66" charset="0"/>
              </a:rPr>
              <a:t> Runx2; Osterix = SP7) </a:t>
            </a:r>
            <a:r>
              <a:rPr lang="nb-NO" i="1" dirty="0" err="1" smtClean="0">
                <a:latin typeface="Comic Sans MS" panose="030F0702030302020204" pitchFamily="66" charset="0"/>
              </a:rPr>
              <a:t>characterizing</a:t>
            </a:r>
            <a:r>
              <a:rPr lang="nb-NO" i="1" dirty="0" smtClean="0">
                <a:latin typeface="Comic Sans MS" panose="030F0702030302020204" pitchFamily="66" charset="0"/>
              </a:rPr>
              <a:t> osteoblasts?</a:t>
            </a:r>
          </a:p>
          <a:p>
            <a:pPr marL="342900" indent="-342900">
              <a:buAutoNum type="arabicParenR"/>
            </a:pPr>
            <a:endParaRPr lang="nb-NO" i="1" dirty="0">
              <a:latin typeface="Comic Sans MS" panose="030F0702030302020204" pitchFamily="66" charset="0"/>
            </a:endParaRPr>
          </a:p>
          <a:p>
            <a:pPr marL="342900" indent="-342900">
              <a:buAutoNum type="arabicParenR"/>
            </a:pPr>
            <a:r>
              <a:rPr lang="nb-NO" i="1" dirty="0" err="1" smtClean="0">
                <a:latin typeface="Comic Sans MS" panose="030F0702030302020204" pitchFamily="66" charset="0"/>
              </a:rPr>
              <a:t>Manipulating</a:t>
            </a:r>
            <a:r>
              <a:rPr lang="nb-NO" i="1" dirty="0" smtClean="0">
                <a:latin typeface="Comic Sans MS" panose="030F0702030302020204" pitchFamily="66" charset="0"/>
              </a:rPr>
              <a:t> </a:t>
            </a:r>
            <a:r>
              <a:rPr lang="nb-NO" i="1" dirty="0" err="1" smtClean="0">
                <a:latin typeface="Comic Sans MS" panose="030F0702030302020204" pitchFamily="66" charset="0"/>
              </a:rPr>
              <a:t>members</a:t>
            </a:r>
            <a:r>
              <a:rPr lang="nb-NO" i="1" dirty="0" smtClean="0">
                <a:latin typeface="Comic Sans MS" panose="030F0702030302020204" pitchFamily="66" charset="0"/>
              </a:rPr>
              <a:t> </a:t>
            </a:r>
            <a:r>
              <a:rPr lang="nb-NO" i="1" dirty="0" err="1" smtClean="0">
                <a:latin typeface="Comic Sans MS" panose="030F0702030302020204" pitchFamily="66" charset="0"/>
              </a:rPr>
              <a:t>of</a:t>
            </a:r>
            <a:r>
              <a:rPr lang="nb-NO" i="1" dirty="0" smtClean="0">
                <a:latin typeface="Comic Sans MS" panose="030F0702030302020204" pitchFamily="66" charset="0"/>
              </a:rPr>
              <a:t> </a:t>
            </a:r>
            <a:r>
              <a:rPr lang="nb-NO" i="1" dirty="0" err="1" smtClean="0">
                <a:latin typeface="Comic Sans MS" panose="030F0702030302020204" pitchFamily="66" charset="0"/>
              </a:rPr>
              <a:t>regulatory</a:t>
            </a:r>
            <a:r>
              <a:rPr lang="nb-NO" i="1" dirty="0" smtClean="0">
                <a:latin typeface="Comic Sans MS" panose="030F0702030302020204" pitchFamily="66" charset="0"/>
              </a:rPr>
              <a:t> loops </a:t>
            </a:r>
            <a:r>
              <a:rPr lang="nb-NO" i="1" dirty="0" err="1" smtClean="0">
                <a:latin typeface="Comic Sans MS" panose="030F0702030302020204" pitchFamily="66" charset="0"/>
              </a:rPr>
              <a:t>encompassing</a:t>
            </a:r>
            <a:r>
              <a:rPr lang="nb-NO" i="1" dirty="0" smtClean="0">
                <a:latin typeface="Comic Sans MS" panose="030F0702030302020204" pitchFamily="66" charset="0"/>
              </a:rPr>
              <a:t> TFs and </a:t>
            </a:r>
            <a:r>
              <a:rPr lang="nb-NO" i="1" dirty="0" err="1" smtClean="0">
                <a:latin typeface="Comic Sans MS" panose="030F0702030302020204" pitchFamily="66" charset="0"/>
              </a:rPr>
              <a:t>microRNAs</a:t>
            </a:r>
            <a:r>
              <a:rPr lang="nb-NO" i="1" dirty="0">
                <a:latin typeface="Comic Sans MS" panose="030F0702030302020204" pitchFamily="66" charset="0"/>
              </a:rPr>
              <a:t> </a:t>
            </a:r>
            <a:r>
              <a:rPr lang="nb-NO" i="1" dirty="0" smtClean="0">
                <a:latin typeface="Comic Sans MS" panose="030F0702030302020204" pitchFamily="66" charset="0"/>
              </a:rPr>
              <a:t>makes it </a:t>
            </a:r>
            <a:r>
              <a:rPr lang="nb-NO" i="1" dirty="0" err="1" smtClean="0">
                <a:latin typeface="Comic Sans MS" panose="030F0702030302020204" pitchFamily="66" charset="0"/>
              </a:rPr>
              <a:t>easier</a:t>
            </a:r>
            <a:r>
              <a:rPr lang="nb-NO" i="1" dirty="0" smtClean="0">
                <a:latin typeface="Comic Sans MS" panose="030F0702030302020204" pitchFamily="66" charset="0"/>
              </a:rPr>
              <a:t> to </a:t>
            </a:r>
            <a:r>
              <a:rPr lang="nb-NO" i="1" dirty="0" err="1" smtClean="0">
                <a:latin typeface="Comic Sans MS" panose="030F0702030302020204" pitchFamily="66" charset="0"/>
              </a:rPr>
              <a:t>either</a:t>
            </a:r>
            <a:r>
              <a:rPr lang="nb-NO" i="1" dirty="0" smtClean="0">
                <a:latin typeface="Comic Sans MS" panose="030F0702030302020204" pitchFamily="66" charset="0"/>
              </a:rPr>
              <a:t> </a:t>
            </a:r>
            <a:r>
              <a:rPr lang="nb-NO" i="1" dirty="0" err="1" smtClean="0">
                <a:latin typeface="Comic Sans MS" panose="030F0702030302020204" pitchFamily="66" charset="0"/>
              </a:rPr>
              <a:t>disrupt</a:t>
            </a:r>
            <a:r>
              <a:rPr lang="nb-NO" i="1" dirty="0" smtClean="0">
                <a:latin typeface="Comic Sans MS" panose="030F0702030302020204" pitchFamily="66" charset="0"/>
              </a:rPr>
              <a:t> or </a:t>
            </a:r>
            <a:r>
              <a:rPr lang="nb-NO" i="1" dirty="0" err="1" smtClean="0">
                <a:latin typeface="Comic Sans MS" panose="030F0702030302020204" pitchFamily="66" charset="0"/>
              </a:rPr>
              <a:t>reinforce</a:t>
            </a:r>
            <a:r>
              <a:rPr lang="nb-NO" i="1" dirty="0" smtClean="0">
                <a:latin typeface="Comic Sans MS" panose="030F0702030302020204" pitchFamily="66" charset="0"/>
              </a:rPr>
              <a:t> </a:t>
            </a:r>
            <a:r>
              <a:rPr lang="nb-NO" i="1" dirty="0" err="1" smtClean="0">
                <a:latin typeface="Comic Sans MS" panose="030F0702030302020204" pitchFamily="66" charset="0"/>
              </a:rPr>
              <a:t>the</a:t>
            </a:r>
            <a:r>
              <a:rPr lang="nb-NO" i="1" dirty="0" smtClean="0">
                <a:latin typeface="Comic Sans MS" panose="030F0702030302020204" pitchFamily="66" charset="0"/>
              </a:rPr>
              <a:t> </a:t>
            </a:r>
            <a:r>
              <a:rPr lang="nb-NO" i="1" dirty="0" err="1" smtClean="0">
                <a:latin typeface="Comic Sans MS" panose="030F0702030302020204" pitchFamily="66" charset="0"/>
              </a:rPr>
              <a:t>stability</a:t>
            </a:r>
            <a:r>
              <a:rPr lang="nb-NO" i="1" dirty="0" smtClean="0">
                <a:latin typeface="Comic Sans MS" panose="030F0702030302020204" pitchFamily="66" charset="0"/>
              </a:rPr>
              <a:t> </a:t>
            </a:r>
            <a:r>
              <a:rPr lang="nb-NO" i="1" dirty="0" err="1" smtClean="0">
                <a:latin typeface="Comic Sans MS" panose="030F0702030302020204" pitchFamily="66" charset="0"/>
              </a:rPr>
              <a:t>of</a:t>
            </a:r>
            <a:r>
              <a:rPr lang="nb-NO" i="1" dirty="0" smtClean="0">
                <a:latin typeface="Comic Sans MS" panose="030F0702030302020204" pitchFamily="66" charset="0"/>
              </a:rPr>
              <a:t> a </a:t>
            </a:r>
            <a:r>
              <a:rPr lang="nb-NO" i="1" dirty="0" err="1" smtClean="0">
                <a:latin typeface="Comic Sans MS" panose="030F0702030302020204" pitchFamily="66" charset="0"/>
              </a:rPr>
              <a:t>certain</a:t>
            </a:r>
            <a:r>
              <a:rPr lang="nb-NO" i="1" dirty="0" smtClean="0">
                <a:latin typeface="Comic Sans MS" panose="030F0702030302020204" pitchFamily="66" charset="0"/>
              </a:rPr>
              <a:t> phenotype (e.g. </a:t>
            </a:r>
            <a:r>
              <a:rPr lang="nb-NO" i="1" dirty="0" err="1" smtClean="0">
                <a:latin typeface="Comic Sans MS" panose="030F0702030302020204" pitchFamily="66" charset="0"/>
              </a:rPr>
              <a:t>enhance</a:t>
            </a:r>
            <a:r>
              <a:rPr lang="nb-NO" i="1" dirty="0" smtClean="0">
                <a:latin typeface="Comic Sans MS" panose="030F0702030302020204" pitchFamily="66" charset="0"/>
              </a:rPr>
              <a:t> osteoblast </a:t>
            </a:r>
            <a:r>
              <a:rPr lang="nb-NO" i="1" dirty="0" err="1" smtClean="0">
                <a:latin typeface="Comic Sans MS" panose="030F0702030302020204" pitchFamily="66" charset="0"/>
              </a:rPr>
              <a:t>resilience</a:t>
            </a:r>
            <a:r>
              <a:rPr lang="nb-NO" i="1" dirty="0" smtClean="0">
                <a:latin typeface="Comic Sans MS" panose="030F0702030302020204" pitchFamily="66" charset="0"/>
              </a:rPr>
              <a:t> </a:t>
            </a:r>
            <a:r>
              <a:rPr lang="nb-NO" i="1" dirty="0" err="1" smtClean="0">
                <a:latin typeface="Comic Sans MS" panose="030F0702030302020204" pitchFamily="66" charset="0"/>
              </a:rPr>
              <a:t>against</a:t>
            </a:r>
            <a:r>
              <a:rPr lang="nb-NO" i="1" dirty="0" smtClean="0">
                <a:latin typeface="Comic Sans MS" panose="030F0702030302020204" pitchFamily="66" charset="0"/>
              </a:rPr>
              <a:t> </a:t>
            </a:r>
            <a:r>
              <a:rPr lang="nb-NO" i="1" dirty="0" err="1" smtClean="0">
                <a:latin typeface="Comic Sans MS" panose="030F0702030302020204" pitchFamily="66" charset="0"/>
              </a:rPr>
              <a:t>exposure</a:t>
            </a:r>
            <a:r>
              <a:rPr lang="nb-NO" i="1" dirty="0" smtClean="0">
                <a:latin typeface="Comic Sans MS" panose="030F0702030302020204" pitchFamily="66" charset="0"/>
              </a:rPr>
              <a:t> to </a:t>
            </a:r>
            <a:r>
              <a:rPr lang="nb-NO" i="1" dirty="0" err="1" smtClean="0">
                <a:latin typeface="Comic Sans MS" panose="030F0702030302020204" pitchFamily="66" charset="0"/>
              </a:rPr>
              <a:t>imflammation</a:t>
            </a:r>
            <a:r>
              <a:rPr lang="nb-NO" i="1" dirty="0" smtClean="0">
                <a:latin typeface="Comic Sans MS" panose="030F0702030302020204" pitchFamily="66" charset="0"/>
              </a:rPr>
              <a:t>).</a:t>
            </a:r>
          </a:p>
          <a:p>
            <a:pPr marL="342900" indent="-342900">
              <a:buAutoNum type="arabicParenR"/>
            </a:pPr>
            <a:endParaRPr lang="nb-NO" i="1" dirty="0">
              <a:latin typeface="Comic Sans MS" panose="030F0702030302020204" pitchFamily="66" charset="0"/>
            </a:endParaRPr>
          </a:p>
          <a:p>
            <a:pPr marL="342900" indent="-342900">
              <a:buAutoNum type="arabicParenR"/>
            </a:pPr>
            <a:r>
              <a:rPr lang="nb-NO" i="1" u="sng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Identifying</a:t>
            </a:r>
            <a:r>
              <a:rPr lang="nb-NO" i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nb-NO" i="1" u="sng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regulatory</a:t>
            </a:r>
            <a:r>
              <a:rPr lang="nb-NO" i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loops </a:t>
            </a:r>
            <a:r>
              <a:rPr lang="nb-NO" i="1" u="sng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encompassing</a:t>
            </a:r>
            <a:r>
              <a:rPr lang="nb-NO" i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nb-NO" i="1" u="sng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microRNAs</a:t>
            </a:r>
            <a:r>
              <a:rPr lang="nb-NO" i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and TFs </a:t>
            </a:r>
            <a:r>
              <a:rPr lang="nb-NO" i="1" u="sng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may</a:t>
            </a:r>
            <a:r>
              <a:rPr lang="nb-NO" i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nb-NO" i="1" u="sng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thus</a:t>
            </a:r>
            <a:r>
              <a:rPr lang="nb-NO" i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be </a:t>
            </a:r>
            <a:r>
              <a:rPr lang="nb-NO" i="1" u="sng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important</a:t>
            </a:r>
            <a:r>
              <a:rPr lang="nb-NO" i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nb-NO" i="1" u="sng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mandatory</a:t>
            </a:r>
            <a:r>
              <a:rPr lang="nb-NO" i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for </a:t>
            </a:r>
            <a:r>
              <a:rPr lang="nb-NO" i="1" u="sng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r>
              <a:rPr lang="nb-NO" i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nb-NO" i="1" u="sng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success</a:t>
            </a:r>
            <a:r>
              <a:rPr lang="nb-NO" i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nb-NO" i="1" u="sng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of</a:t>
            </a:r>
            <a:r>
              <a:rPr lang="nb-NO" i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nb-NO" i="1" u="sng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cell</a:t>
            </a:r>
            <a:r>
              <a:rPr lang="nb-NO" i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nb-NO" i="1" u="sng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engineering</a:t>
            </a:r>
            <a:r>
              <a:rPr lang="nb-NO" i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/</a:t>
            </a:r>
            <a:r>
              <a:rPr lang="nb-NO" i="1" u="sng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replacement</a:t>
            </a:r>
            <a:r>
              <a:rPr lang="nb-NO" i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nb-NO" i="1" u="sng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cell</a:t>
            </a:r>
            <a:r>
              <a:rPr lang="nb-NO" i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nb-NO" i="1" u="sng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therapy</a:t>
            </a:r>
            <a:r>
              <a:rPr lang="nb-NO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</a:p>
          <a:p>
            <a:endParaRPr lang="nb-NO" sz="2000" i="1" dirty="0"/>
          </a:p>
        </p:txBody>
      </p:sp>
    </p:spTree>
    <p:extLst>
      <p:ext uri="{BB962C8B-B14F-4D97-AF65-F5344CB8AC3E}">
        <p14:creationId xmlns:p14="http://schemas.microsoft.com/office/powerpoint/2010/main" val="114296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C:\Documents and Settings\jango\My Documents\My Pictures\MicroRNA and SCs\image-Ui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1" y="214313"/>
            <a:ext cx="863774" cy="86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 rot="5400000">
            <a:off x="7393781" y="5107782"/>
            <a:ext cx="2714625" cy="357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43563" y="6143625"/>
            <a:ext cx="3286125" cy="357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0485" name="Picture 3" descr="M:\pc\Desktop\StemCell Lecture\U844r_2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2571750"/>
            <a:ext cx="5214938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TextBox 19"/>
          <p:cNvSpPr txBox="1">
            <a:spLocks noChangeArrowheads="1"/>
          </p:cNvSpPr>
          <p:nvPr/>
        </p:nvSpPr>
        <p:spPr bwMode="auto">
          <a:xfrm>
            <a:off x="1643063" y="642938"/>
            <a:ext cx="550068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nb-NO" sz="16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 be commended for their scientific and technical support and never-ceasing enthusiasm:</a:t>
            </a:r>
          </a:p>
          <a:p>
            <a:pPr algn="ctr">
              <a:defRPr/>
            </a:pPr>
            <a:r>
              <a:rPr lang="nb-NO" sz="16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INSERM U844, Montpellier, France</a:t>
            </a:r>
          </a:p>
          <a:p>
            <a:pPr algn="ctr">
              <a:defRPr/>
            </a:pPr>
            <a:r>
              <a:rPr lang="nb-NO" sz="16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&amp;</a:t>
            </a:r>
          </a:p>
          <a:p>
            <a:pPr algn="ctr">
              <a:defRPr/>
            </a:pPr>
            <a:r>
              <a:rPr lang="nb-NO" sz="16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Université Montpellier 1, enabling me to work within the U844 as a guest professor for 3 years</a:t>
            </a:r>
          </a:p>
          <a:p>
            <a:pPr algn="ctr">
              <a:defRPr/>
            </a:pPr>
            <a:endParaRPr lang="nb-NO" sz="1200">
              <a:latin typeface="Comic Sans MS" pitchFamily="66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456488" y="244475"/>
            <a:ext cx="1428750" cy="1414463"/>
            <a:chOff x="7429519" y="214289"/>
            <a:chExt cx="1500199" cy="1500200"/>
          </a:xfrm>
        </p:grpSpPr>
        <p:pic>
          <p:nvPicPr>
            <p:cNvPr id="20490" name="Picture 4" descr="logo inser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29519" y="214289"/>
              <a:ext cx="1500199" cy="952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1" name="Picture 9" descr="part_chumontpellie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00958" y="1214423"/>
              <a:ext cx="1402625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2786063" y="5786438"/>
            <a:ext cx="38576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b-NO" sz="2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Thank</a:t>
            </a:r>
            <a:r>
              <a:rPr lang="nb-NO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nb-NO" sz="2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you</a:t>
            </a:r>
            <a:r>
              <a:rPr lang="nb-NO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for </a:t>
            </a:r>
            <a:r>
              <a:rPr lang="nb-NO" sz="2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your</a:t>
            </a:r>
            <a:r>
              <a:rPr lang="nb-NO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nb-NO" sz="20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attention</a:t>
            </a:r>
            <a:r>
              <a:rPr lang="nb-NO" sz="2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!</a:t>
            </a:r>
          </a:p>
        </p:txBody>
      </p:sp>
      <p:sp>
        <p:nvSpPr>
          <p:cNvPr id="2" name="Oval 1"/>
          <p:cNvSpPr/>
          <p:nvPr/>
        </p:nvSpPr>
        <p:spPr>
          <a:xfrm>
            <a:off x="1903413" y="2571750"/>
            <a:ext cx="554037" cy="5921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9" y="1187451"/>
            <a:ext cx="863775" cy="78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d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484784"/>
            <a:ext cx="6528727" cy="4896544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3570" y="431375"/>
            <a:ext cx="7764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200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The «</a:t>
            </a:r>
            <a:r>
              <a:rPr lang="nb-NO" sz="2200" b="1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epigenator</a:t>
            </a:r>
            <a:r>
              <a:rPr lang="nb-NO" sz="2200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, initiator, and </a:t>
            </a:r>
            <a:r>
              <a:rPr lang="nb-NO" sz="2200" b="1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maintainer</a:t>
            </a:r>
            <a:r>
              <a:rPr lang="nb-NO" sz="2200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» </a:t>
            </a:r>
            <a:r>
              <a:rPr lang="nb-NO" sz="2200" b="1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principle</a:t>
            </a:r>
            <a:r>
              <a:rPr lang="nb-NO" sz="2200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nb-NO" sz="2200" b="1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of</a:t>
            </a:r>
            <a:r>
              <a:rPr lang="nb-NO" sz="2200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nb-NO" sz="2200" b="1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epigenetics</a:t>
            </a:r>
            <a:r>
              <a:rPr lang="nb-NO" sz="2200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nb-NO" sz="2200" b="1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on</a:t>
            </a:r>
            <a:r>
              <a:rPr lang="nb-NO" sz="2200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phenotype </a:t>
            </a:r>
            <a:r>
              <a:rPr lang="nb-NO" sz="2200" b="1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acquisition</a:t>
            </a:r>
            <a:r>
              <a:rPr lang="nb-NO" sz="2200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and </a:t>
            </a:r>
            <a:r>
              <a:rPr lang="nb-NO" sz="2200" b="1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maintenance</a:t>
            </a:r>
            <a:endParaRPr lang="nb-NO" sz="2200" b="1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09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052513"/>
            <a:ext cx="3559175" cy="2582862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427038" y="188913"/>
            <a:ext cx="8229600" cy="706437"/>
          </a:xfrm>
        </p:spPr>
        <p:txBody>
          <a:bodyPr/>
          <a:lstStyle/>
          <a:p>
            <a:pPr eaLnBrk="1" hangingPunct="1"/>
            <a:r>
              <a:rPr lang="nb-NO" altLang="nb-NO" sz="2400" b="1" i="1" dirty="0" err="1" smtClean="0">
                <a:latin typeface="Comic Sans MS" pitchFamily="66" charset="0"/>
              </a:rPr>
              <a:t>Factors</a:t>
            </a:r>
            <a:r>
              <a:rPr lang="nb-NO" altLang="nb-NO" sz="2400" b="1" i="1" dirty="0" smtClean="0">
                <a:latin typeface="Comic Sans MS" pitchFamily="66" charset="0"/>
              </a:rPr>
              <a:t> to play </a:t>
            </a:r>
            <a:r>
              <a:rPr lang="nb-NO" altLang="nb-NO" sz="2400" b="1" i="1" dirty="0" err="1" smtClean="0">
                <a:latin typeface="Comic Sans MS" pitchFamily="66" charset="0"/>
              </a:rPr>
              <a:t>with</a:t>
            </a:r>
            <a:r>
              <a:rPr lang="nb-NO" altLang="nb-NO" sz="2400" b="1" i="1" dirty="0" smtClean="0">
                <a:latin typeface="Comic Sans MS" pitchFamily="66" charset="0"/>
              </a:rPr>
              <a:t>: </a:t>
            </a:r>
            <a:r>
              <a:rPr lang="nb-NO" altLang="nb-NO" sz="2400" b="1" i="1" dirty="0" err="1" smtClean="0">
                <a:solidFill>
                  <a:srgbClr val="FF0000"/>
                </a:solidFill>
                <a:latin typeface="Comic Sans MS" pitchFamily="66" charset="0"/>
              </a:rPr>
              <a:t>Signaling</a:t>
            </a:r>
            <a:r>
              <a:rPr lang="nb-NO" altLang="nb-NO" sz="2400" b="1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nb-NO" altLang="nb-NO" sz="2400" b="1" i="1" dirty="0" err="1" smtClean="0">
                <a:solidFill>
                  <a:srgbClr val="FF0000"/>
                </a:solidFill>
                <a:latin typeface="Comic Sans MS" pitchFamily="66" charset="0"/>
              </a:rPr>
              <a:t>molecules</a:t>
            </a:r>
            <a:r>
              <a:rPr lang="nb-NO" altLang="nb-NO" sz="2400" b="1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6148" name="Picture 3" descr="C:\Users\jango_adm\Pictures\EuroNanoMed\Wnt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001713"/>
            <a:ext cx="3514725" cy="2592387"/>
          </a:xfrm>
          <a:prstGeom prst="rect">
            <a:avLst/>
          </a:prstGeom>
          <a:noFill/>
          <a:ln w="254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229225"/>
            <a:ext cx="82296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" descr="C:\Users\jango_adm\Pictures\VEGF signalli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0" y="2205038"/>
            <a:ext cx="3670300" cy="2592387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395288" y="5033963"/>
            <a:ext cx="29225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b-NO" altLang="nb-NO" sz="2000" b="1" i="1" dirty="0" smtClean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GO-</a:t>
            </a:r>
            <a:r>
              <a:rPr lang="nb-NO" altLang="nb-NO" sz="2000" b="1" i="1" dirty="0" err="1" smtClean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analysis</a:t>
            </a:r>
            <a:r>
              <a:rPr lang="nb-NO" altLang="nb-NO" sz="2000" b="1" i="1" dirty="0" smtClean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 (</a:t>
            </a:r>
            <a:r>
              <a:rPr lang="nb-NO" altLang="nb-NO" sz="2000" b="1" i="1" dirty="0" err="1" smtClean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Panther</a:t>
            </a:r>
            <a:r>
              <a:rPr lang="nb-NO" altLang="nb-NO" sz="2000" b="1" i="1" dirty="0" smtClean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)</a:t>
            </a:r>
          </a:p>
        </p:txBody>
      </p:sp>
      <p:sp>
        <p:nvSpPr>
          <p:cNvPr id="6152" name="TextBox 7"/>
          <p:cNvSpPr txBox="1">
            <a:spLocks noChangeArrowheads="1"/>
          </p:cNvSpPr>
          <p:nvPr/>
        </p:nvSpPr>
        <p:spPr bwMode="auto">
          <a:xfrm rot="2220508">
            <a:off x="6421438" y="4492625"/>
            <a:ext cx="21383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nb-NO" altLang="nb-NO" sz="1600" b="1" i="1" smtClean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 For selected TFs: Skeletal system, p&lt;10</a:t>
            </a:r>
            <a:r>
              <a:rPr lang="nb-NO" altLang="nb-NO" sz="1600" b="1" i="1" baseline="30000" smtClean="0">
                <a:solidFill>
                  <a:prstClr val="black"/>
                </a:solidFill>
                <a:latin typeface="Comic Sans MS" pitchFamily="66" charset="0"/>
                <a:cs typeface="Arial" charset="0"/>
              </a:rPr>
              <a:t>-17</a:t>
            </a:r>
          </a:p>
        </p:txBody>
      </p:sp>
    </p:spTree>
    <p:extLst>
      <p:ext uri="{BB962C8B-B14F-4D97-AF65-F5344CB8AC3E}">
        <p14:creationId xmlns:p14="http://schemas.microsoft.com/office/powerpoint/2010/main" val="203658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Figures-miRNA01-Second dra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692150"/>
            <a:ext cx="7550150" cy="625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Lysbilde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888" y="2970213"/>
            <a:ext cx="4217987" cy="3748087"/>
          </a:xfrm>
        </p:spPr>
      </p:pic>
      <p:sp>
        <p:nvSpPr>
          <p:cNvPr id="27" name="TekstSylinder 26"/>
          <p:cNvSpPr txBox="1"/>
          <p:nvPr/>
        </p:nvSpPr>
        <p:spPr>
          <a:xfrm>
            <a:off x="928688" y="1341438"/>
            <a:ext cx="2928937" cy="3786187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smtClean="0">
              <a:solidFill>
                <a:srgbClr val="000000"/>
              </a:solidFill>
              <a:latin typeface="Comic Sans MS" pitchFamily="66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b-NO" altLang="nb-NO" sz="1600" i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6 microRNA species specifically block osteoblastogenesis, thereby promoting chondrogenesis,  </a:t>
            </a:r>
            <a:r>
              <a:rPr lang="nb-NO" altLang="nb-NO" sz="1600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targeting at least 9 transcriptional modulators</a:t>
            </a:r>
            <a:r>
              <a:rPr lang="nb-NO" altLang="nb-NO" sz="1600" i="1" smtClean="0">
                <a:solidFill>
                  <a:srgbClr val="000000"/>
                </a:solidFill>
                <a:latin typeface="Comic Sans MS" pitchFamily="66" charset="0"/>
              </a:rPr>
              <a:t>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smtClean="0">
              <a:solidFill>
                <a:srgbClr val="000000"/>
              </a:solidFill>
              <a:latin typeface="Comic Sans MS" pitchFamily="66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smtClean="0">
              <a:solidFill>
                <a:srgbClr val="000000"/>
              </a:solidFill>
              <a:latin typeface="Comic Sans MS" pitchFamily="66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smtClean="0">
              <a:solidFill>
                <a:srgbClr val="000000"/>
              </a:solidFill>
              <a:latin typeface="Comic Sans MS" pitchFamily="66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smtClean="0">
              <a:solidFill>
                <a:srgbClr val="000000"/>
              </a:solidFill>
              <a:latin typeface="Comic Sans MS" pitchFamily="66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smtClean="0">
              <a:solidFill>
                <a:srgbClr val="000000"/>
              </a:solidFill>
              <a:latin typeface="Comic Sans MS" pitchFamily="66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smtClean="0">
              <a:solidFill>
                <a:srgbClr val="000000"/>
              </a:solidFill>
              <a:latin typeface="Comic Sans MS" pitchFamily="66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smtClean="0">
              <a:solidFill>
                <a:srgbClr val="000000"/>
              </a:solidFill>
              <a:latin typeface="Comic Sans MS" pitchFamily="66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smtClean="0">
              <a:solidFill>
                <a:srgbClr val="000000"/>
              </a:solidFill>
              <a:latin typeface="Comic Sans MS" pitchFamily="66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smtClean="0">
              <a:solidFill>
                <a:srgbClr val="000000"/>
              </a:solidFill>
              <a:latin typeface="Comic Sans MS" pitchFamily="66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smtClean="0">
              <a:solidFill>
                <a:srgbClr val="000000"/>
              </a:solidFill>
              <a:latin typeface="Comic Sans MS" pitchFamily="66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nb-NO" altLang="nb-NO" sz="120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6" name="TekstSylinder 25"/>
          <p:cNvSpPr txBox="1"/>
          <p:nvPr/>
        </p:nvSpPr>
        <p:spPr>
          <a:xfrm>
            <a:off x="251520" y="404664"/>
            <a:ext cx="85689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nb-NO" sz="2200" b="1" i="1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H</a:t>
            </a:r>
            <a:r>
              <a:rPr lang="nb-NO" sz="2200" b="1" i="1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ow </a:t>
            </a:r>
            <a:r>
              <a:rPr lang="nb-NO" sz="2200" b="1" i="1" dirty="0" err="1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the</a:t>
            </a:r>
            <a:r>
              <a:rPr lang="nb-NO" sz="2200" b="1" i="1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nb-NO" sz="2200" b="1" i="1" dirty="0" err="1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microRNA</a:t>
            </a:r>
            <a:r>
              <a:rPr lang="nb-NO" sz="2200" b="1" i="1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nb-NO" sz="2200" b="1" i="1" dirty="0" err="1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signature</a:t>
            </a:r>
            <a:r>
              <a:rPr lang="nb-NO" sz="2200" b="1" i="1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nb-NO" sz="2200" b="1" i="1" dirty="0" err="1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affects</a:t>
            </a:r>
            <a:r>
              <a:rPr lang="nb-NO" sz="2200" b="1" i="1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nb-NO" sz="2200" b="1" i="1" dirty="0" err="1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differentiation</a:t>
            </a:r>
            <a:r>
              <a:rPr lang="nb-NO" sz="2200" b="1" i="1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nb-NO" sz="2200" b="1" i="1" dirty="0" err="1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of</a:t>
            </a:r>
            <a:r>
              <a:rPr lang="nb-NO" sz="2200" b="1" i="1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 osteoblasts and </a:t>
            </a:r>
            <a:r>
              <a:rPr lang="nb-NO" sz="2200" b="1" i="1" dirty="0" err="1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chondrocytes</a:t>
            </a:r>
            <a:r>
              <a:rPr lang="nb-NO" sz="2200" b="1" i="1" dirty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 from hMSCs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536" y="1412776"/>
            <a:ext cx="8315325" cy="5040560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Oval 3"/>
          <p:cNvSpPr/>
          <p:nvPr/>
        </p:nvSpPr>
        <p:spPr>
          <a:xfrm>
            <a:off x="6444208" y="1779508"/>
            <a:ext cx="440432" cy="180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Oval 8"/>
          <p:cNvSpPr/>
          <p:nvPr/>
        </p:nvSpPr>
        <p:spPr>
          <a:xfrm>
            <a:off x="6968392" y="4149080"/>
            <a:ext cx="423664" cy="180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398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11560" y="1376208"/>
            <a:ext cx="7992887" cy="5077127"/>
            <a:chOff x="611560" y="1124744"/>
            <a:chExt cx="7992887" cy="5174355"/>
          </a:xfrm>
        </p:grpSpPr>
        <p:sp>
          <p:nvSpPr>
            <p:cNvPr id="200" name="Rectangle 199"/>
            <p:cNvSpPr/>
            <p:nvPr/>
          </p:nvSpPr>
          <p:spPr>
            <a:xfrm>
              <a:off x="611560" y="1124744"/>
              <a:ext cx="7992887" cy="5174355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0000">
                  <a:schemeClr val="accent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878632" y="1224915"/>
              <a:ext cx="7496740" cy="5055521"/>
              <a:chOff x="804393" y="548681"/>
              <a:chExt cx="7496740" cy="5055521"/>
            </a:xfrm>
          </p:grpSpPr>
          <p:cxnSp>
            <p:nvCxnSpPr>
              <p:cNvPr id="171" name="Straight Arrow Connector 170"/>
              <p:cNvCxnSpPr/>
              <p:nvPr/>
            </p:nvCxnSpPr>
            <p:spPr>
              <a:xfrm flipH="1" flipV="1">
                <a:off x="3001335" y="4008839"/>
                <a:ext cx="1319639" cy="1192768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Arrow Connector 153"/>
              <p:cNvCxnSpPr/>
              <p:nvPr/>
            </p:nvCxnSpPr>
            <p:spPr>
              <a:xfrm flipH="1" flipV="1">
                <a:off x="3923928" y="3702578"/>
                <a:ext cx="412980" cy="1521864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>
                <a:stCxn id="22" idx="2"/>
              </p:cNvCxnSpPr>
              <p:nvPr/>
            </p:nvCxnSpPr>
            <p:spPr>
              <a:xfrm>
                <a:off x="4303012" y="1010345"/>
                <a:ext cx="1061076" cy="1235772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/>
              <p:cNvSpPr/>
              <p:nvPr/>
            </p:nvSpPr>
            <p:spPr>
              <a:xfrm>
                <a:off x="3101023" y="1424830"/>
                <a:ext cx="2456179" cy="564009"/>
              </a:xfrm>
              <a:prstGeom prst="ellipse">
                <a:avLst/>
              </a:prstGeom>
              <a:gradFill>
                <a:gsLst>
                  <a:gs pos="0">
                    <a:srgbClr val="FFC000"/>
                  </a:gs>
                  <a:gs pos="50000">
                    <a:srgbClr val="FFFF00"/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804393" y="1769063"/>
                <a:ext cx="7496740" cy="1664373"/>
                <a:chOff x="683103" y="1849717"/>
                <a:chExt cx="7496740" cy="1664373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866548" y="2241798"/>
                  <a:ext cx="1418965" cy="1272292"/>
                  <a:chOff x="652444" y="2945593"/>
                  <a:chExt cx="1873227" cy="576167"/>
                </a:xfrm>
              </p:grpSpPr>
              <p:sp>
                <p:nvSpPr>
                  <p:cNvPr id="5" name="Freeform 6"/>
                  <p:cNvSpPr>
                    <a:spLocks noChangeAspect="1"/>
                  </p:cNvSpPr>
                  <p:nvPr/>
                </p:nvSpPr>
                <p:spPr bwMode="auto">
                  <a:xfrm rot="14791637">
                    <a:off x="1300974" y="2297063"/>
                    <a:ext cx="576167" cy="1873227"/>
                  </a:xfrm>
                  <a:custGeom>
                    <a:avLst/>
                    <a:gdLst>
                      <a:gd name="T0" fmla="*/ 0 w 5042"/>
                      <a:gd name="T1" fmla="*/ 0 h 12059"/>
                      <a:gd name="T2" fmla="*/ 0 w 5042"/>
                      <a:gd name="T3" fmla="*/ 0 h 12059"/>
                      <a:gd name="T4" fmla="*/ 0 w 5042"/>
                      <a:gd name="T5" fmla="*/ 0 h 12059"/>
                      <a:gd name="T6" fmla="*/ 0 w 5042"/>
                      <a:gd name="T7" fmla="*/ 0 h 12059"/>
                      <a:gd name="T8" fmla="*/ 0 w 5042"/>
                      <a:gd name="T9" fmla="*/ 0 h 12059"/>
                      <a:gd name="T10" fmla="*/ 0 w 5042"/>
                      <a:gd name="T11" fmla="*/ 0 h 12059"/>
                      <a:gd name="T12" fmla="*/ 0 w 5042"/>
                      <a:gd name="T13" fmla="*/ 0 h 12059"/>
                      <a:gd name="T14" fmla="*/ 0 w 5042"/>
                      <a:gd name="T15" fmla="*/ 0 h 12059"/>
                      <a:gd name="T16" fmla="*/ 0 w 5042"/>
                      <a:gd name="T17" fmla="*/ 0 h 12059"/>
                      <a:gd name="T18" fmla="*/ 0 w 5042"/>
                      <a:gd name="T19" fmla="*/ 0 h 12059"/>
                      <a:gd name="T20" fmla="*/ 0 w 5042"/>
                      <a:gd name="T21" fmla="*/ 0 h 12059"/>
                      <a:gd name="T22" fmla="*/ 0 w 5042"/>
                      <a:gd name="T23" fmla="*/ 0 h 12059"/>
                      <a:gd name="T24" fmla="*/ 0 w 5042"/>
                      <a:gd name="T25" fmla="*/ 0 h 12059"/>
                      <a:gd name="T26" fmla="*/ 0 w 5042"/>
                      <a:gd name="T27" fmla="*/ 0 h 12059"/>
                      <a:gd name="T28" fmla="*/ 0 w 5042"/>
                      <a:gd name="T29" fmla="*/ 0 h 12059"/>
                      <a:gd name="T30" fmla="*/ 0 w 5042"/>
                      <a:gd name="T31" fmla="*/ 0 h 12059"/>
                      <a:gd name="T32" fmla="*/ 0 w 5042"/>
                      <a:gd name="T33" fmla="*/ 0 h 12059"/>
                      <a:gd name="T34" fmla="*/ 0 w 5042"/>
                      <a:gd name="T35" fmla="*/ 0 h 12059"/>
                      <a:gd name="T36" fmla="*/ 0 w 5042"/>
                      <a:gd name="T37" fmla="*/ 0 h 12059"/>
                      <a:gd name="T38" fmla="*/ 0 w 5042"/>
                      <a:gd name="T39" fmla="*/ 0 h 12059"/>
                      <a:gd name="T40" fmla="*/ 0 w 5042"/>
                      <a:gd name="T41" fmla="*/ 0 h 12059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042"/>
                      <a:gd name="T64" fmla="*/ 0 h 12059"/>
                      <a:gd name="T65" fmla="*/ 5042 w 5042"/>
                      <a:gd name="T66" fmla="*/ 12059 h 12059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042" h="12059">
                        <a:moveTo>
                          <a:pt x="2219" y="223"/>
                        </a:moveTo>
                        <a:cubicBezTo>
                          <a:pt x="2059" y="1159"/>
                          <a:pt x="1962" y="1670"/>
                          <a:pt x="1767" y="1802"/>
                        </a:cubicBezTo>
                        <a:cubicBezTo>
                          <a:pt x="1595" y="1907"/>
                          <a:pt x="1611" y="1662"/>
                          <a:pt x="1182" y="855"/>
                        </a:cubicBezTo>
                        <a:cubicBezTo>
                          <a:pt x="1295" y="1611"/>
                          <a:pt x="2126" y="2832"/>
                          <a:pt x="351" y="2808"/>
                        </a:cubicBezTo>
                        <a:cubicBezTo>
                          <a:pt x="1654" y="3347"/>
                          <a:pt x="1330" y="4142"/>
                          <a:pt x="944" y="3939"/>
                        </a:cubicBezTo>
                        <a:cubicBezTo>
                          <a:pt x="1377" y="4423"/>
                          <a:pt x="757" y="4563"/>
                          <a:pt x="363" y="4388"/>
                        </a:cubicBezTo>
                        <a:cubicBezTo>
                          <a:pt x="1159" y="5265"/>
                          <a:pt x="897" y="5472"/>
                          <a:pt x="270" y="5398"/>
                        </a:cubicBezTo>
                        <a:cubicBezTo>
                          <a:pt x="776" y="5671"/>
                          <a:pt x="823" y="6408"/>
                          <a:pt x="0" y="6408"/>
                        </a:cubicBezTo>
                        <a:cubicBezTo>
                          <a:pt x="1038" y="6981"/>
                          <a:pt x="1225" y="7125"/>
                          <a:pt x="1283" y="7644"/>
                        </a:cubicBezTo>
                        <a:cubicBezTo>
                          <a:pt x="1342" y="8163"/>
                          <a:pt x="238" y="9403"/>
                          <a:pt x="351" y="9520"/>
                        </a:cubicBezTo>
                        <a:cubicBezTo>
                          <a:pt x="1611" y="8420"/>
                          <a:pt x="1673" y="8120"/>
                          <a:pt x="1970" y="8354"/>
                        </a:cubicBezTo>
                        <a:cubicBezTo>
                          <a:pt x="2285" y="8775"/>
                          <a:pt x="2126" y="12059"/>
                          <a:pt x="2239" y="12059"/>
                        </a:cubicBezTo>
                        <a:cubicBezTo>
                          <a:pt x="2215" y="11025"/>
                          <a:pt x="2570" y="9403"/>
                          <a:pt x="2644" y="8354"/>
                        </a:cubicBezTo>
                        <a:cubicBezTo>
                          <a:pt x="2699" y="7434"/>
                          <a:pt x="2512" y="7028"/>
                          <a:pt x="2574" y="6533"/>
                        </a:cubicBezTo>
                        <a:cubicBezTo>
                          <a:pt x="2605" y="6018"/>
                          <a:pt x="2862" y="6123"/>
                          <a:pt x="3022" y="5390"/>
                        </a:cubicBezTo>
                        <a:cubicBezTo>
                          <a:pt x="3182" y="4657"/>
                          <a:pt x="3011" y="4516"/>
                          <a:pt x="3116" y="3967"/>
                        </a:cubicBezTo>
                        <a:cubicBezTo>
                          <a:pt x="3221" y="3417"/>
                          <a:pt x="3334" y="2746"/>
                          <a:pt x="3654" y="2087"/>
                        </a:cubicBezTo>
                        <a:cubicBezTo>
                          <a:pt x="3974" y="1428"/>
                          <a:pt x="5042" y="75"/>
                          <a:pt x="5023" y="20"/>
                        </a:cubicBezTo>
                        <a:cubicBezTo>
                          <a:pt x="5007" y="0"/>
                          <a:pt x="3904" y="1221"/>
                          <a:pt x="3541" y="1748"/>
                        </a:cubicBezTo>
                        <a:cubicBezTo>
                          <a:pt x="3163" y="2372"/>
                          <a:pt x="2972" y="4025"/>
                          <a:pt x="2753" y="3772"/>
                        </a:cubicBezTo>
                        <a:cubicBezTo>
                          <a:pt x="2422" y="3518"/>
                          <a:pt x="2172" y="1553"/>
                          <a:pt x="2219" y="223"/>
                        </a:cubicBezTo>
                      </a:path>
                    </a:pathLst>
                  </a:custGeom>
                  <a:solidFill>
                    <a:srgbClr val="FFF5EE"/>
                  </a:solidFill>
                  <a:ln w="6350">
                    <a:solidFill>
                      <a:srgbClr val="FF66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b-NO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" name="Oval 7"/>
                  <p:cNvSpPr>
                    <a:spLocks noChangeAspect="1" noChangeArrowheads="1"/>
                  </p:cNvSpPr>
                  <p:nvPr/>
                </p:nvSpPr>
                <p:spPr bwMode="auto">
                  <a:xfrm rot="4736457">
                    <a:off x="1632711" y="3201361"/>
                    <a:ext cx="85711" cy="231886"/>
                  </a:xfrm>
                  <a:prstGeom prst="ellipse">
                    <a:avLst/>
                  </a:prstGeom>
                  <a:solidFill>
                    <a:srgbClr val="FF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endParaRPr lang="nb-NO" altLang="nb-NO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14" name="Group 13"/>
                <p:cNvGrpSpPr/>
                <p:nvPr/>
              </p:nvGrpSpPr>
              <p:grpSpPr>
                <a:xfrm>
                  <a:off x="6300192" y="2697361"/>
                  <a:ext cx="1807643" cy="809564"/>
                  <a:chOff x="5163145" y="2787588"/>
                  <a:chExt cx="1807643" cy="809564"/>
                </a:xfrm>
              </p:grpSpPr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5163145" y="2787588"/>
                    <a:ext cx="1220110" cy="717588"/>
                    <a:chOff x="4548376" y="3181251"/>
                    <a:chExt cx="883694" cy="245257"/>
                  </a:xfrm>
                </p:grpSpPr>
                <p:sp>
                  <p:nvSpPr>
                    <p:cNvPr id="8" name="Freeform 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48376" y="3181251"/>
                      <a:ext cx="883694" cy="245257"/>
                    </a:xfrm>
                    <a:custGeom>
                      <a:avLst/>
                      <a:gdLst>
                        <a:gd name="T0" fmla="*/ 2147483647 w 14809"/>
                        <a:gd name="T1" fmla="*/ 2147483647 h 6692"/>
                        <a:gd name="T2" fmla="*/ 2147483647 w 14809"/>
                        <a:gd name="T3" fmla="*/ 2147483647 h 6692"/>
                        <a:gd name="T4" fmla="*/ 2147483647 w 14809"/>
                        <a:gd name="T5" fmla="*/ 2147483647 h 6692"/>
                        <a:gd name="T6" fmla="*/ 2147483647 w 14809"/>
                        <a:gd name="T7" fmla="*/ 0 h 6692"/>
                        <a:gd name="T8" fmla="*/ 2147483647 w 14809"/>
                        <a:gd name="T9" fmla="*/ 2147483647 h 669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4809"/>
                        <a:gd name="T16" fmla="*/ 0 h 6692"/>
                        <a:gd name="T17" fmla="*/ 14809 w 14809"/>
                        <a:gd name="T18" fmla="*/ 6692 h 669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4809" h="6692">
                          <a:moveTo>
                            <a:pt x="12961" y="3346"/>
                          </a:moveTo>
                          <a:cubicBezTo>
                            <a:pt x="8830" y="3666"/>
                            <a:pt x="10474" y="6692"/>
                            <a:pt x="7405" y="6692"/>
                          </a:cubicBezTo>
                          <a:cubicBezTo>
                            <a:pt x="4335" y="6692"/>
                            <a:pt x="0" y="3448"/>
                            <a:pt x="1848" y="3346"/>
                          </a:cubicBezTo>
                          <a:cubicBezTo>
                            <a:pt x="4408" y="3201"/>
                            <a:pt x="4335" y="0"/>
                            <a:pt x="7405" y="0"/>
                          </a:cubicBezTo>
                          <a:cubicBezTo>
                            <a:pt x="10474" y="0"/>
                            <a:pt x="14809" y="3201"/>
                            <a:pt x="12961" y="3346"/>
                          </a:cubicBezTo>
                        </a:path>
                      </a:pathLst>
                    </a:custGeom>
                    <a:solidFill>
                      <a:srgbClr val="0070C0"/>
                    </a:solidFill>
                    <a:ln w="6350">
                      <a:solidFill>
                        <a:srgbClr val="FF66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nb-NO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9" name="Oval 1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871702" y="3264171"/>
                      <a:ext cx="237042" cy="79416"/>
                    </a:xfrm>
                    <a:prstGeom prst="ellipse">
                      <a:avLst/>
                    </a:prstGeom>
                    <a:solidFill>
                      <a:srgbClr val="FF6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/>
                      <a:endParaRPr lang="nb-NO" altLang="nb-NO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6156176" y="2902705"/>
                    <a:ext cx="814612" cy="694447"/>
                    <a:chOff x="6479680" y="3245050"/>
                    <a:chExt cx="491108" cy="352102"/>
                  </a:xfrm>
                </p:grpSpPr>
                <p:sp>
                  <p:nvSpPr>
                    <p:cNvPr id="10" name="Freeform 12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479680" y="3245050"/>
                      <a:ext cx="491108" cy="352102"/>
                    </a:xfrm>
                    <a:custGeom>
                      <a:avLst/>
                      <a:gdLst>
                        <a:gd name="T0" fmla="*/ 6466705 w 504"/>
                        <a:gd name="T1" fmla="*/ 3479399 h 324"/>
                        <a:gd name="T2" fmla="*/ 3235262 w 504"/>
                        <a:gd name="T3" fmla="*/ 3714797 h 324"/>
                        <a:gd name="T4" fmla="*/ 0 w 504"/>
                        <a:gd name="T5" fmla="*/ 3479399 h 324"/>
                        <a:gd name="T6" fmla="*/ 0 w 504"/>
                        <a:gd name="T7" fmla="*/ 927248 h 324"/>
                        <a:gd name="T8" fmla="*/ 3235262 w 504"/>
                        <a:gd name="T9" fmla="*/ 0 h 324"/>
                        <a:gd name="T10" fmla="*/ 6466705 w 504"/>
                        <a:gd name="T11" fmla="*/ 927248 h 324"/>
                        <a:gd name="T12" fmla="*/ 6466705 w 504"/>
                        <a:gd name="T13" fmla="*/ 3479399 h 32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504"/>
                        <a:gd name="T22" fmla="*/ 0 h 324"/>
                        <a:gd name="T23" fmla="*/ 504 w 504"/>
                        <a:gd name="T24" fmla="*/ 324 h 32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504" h="324">
                          <a:moveTo>
                            <a:pt x="504" y="270"/>
                          </a:moveTo>
                          <a:cubicBezTo>
                            <a:pt x="504" y="324"/>
                            <a:pt x="324" y="288"/>
                            <a:pt x="252" y="288"/>
                          </a:cubicBezTo>
                          <a:cubicBezTo>
                            <a:pt x="180" y="288"/>
                            <a:pt x="0" y="324"/>
                            <a:pt x="0" y="270"/>
                          </a:cubicBezTo>
                          <a:cubicBezTo>
                            <a:pt x="0" y="72"/>
                            <a:pt x="0" y="72"/>
                            <a:pt x="0" y="72"/>
                          </a:cubicBezTo>
                          <a:cubicBezTo>
                            <a:pt x="0" y="26"/>
                            <a:pt x="102" y="0"/>
                            <a:pt x="252" y="0"/>
                          </a:cubicBezTo>
                          <a:cubicBezTo>
                            <a:pt x="406" y="0"/>
                            <a:pt x="504" y="26"/>
                            <a:pt x="504" y="72"/>
                          </a:cubicBezTo>
                          <a:lnTo>
                            <a:pt x="504" y="270"/>
                          </a:lnTo>
                          <a:close/>
                        </a:path>
                      </a:pathLst>
                    </a:custGeom>
                    <a:solidFill>
                      <a:srgbClr val="7030A0"/>
                    </a:solidFill>
                    <a:ln w="6350" cap="flat">
                      <a:solidFill>
                        <a:srgbClr val="FF6600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nb-NO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" name="Oval 12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616580" y="3354910"/>
                      <a:ext cx="217720" cy="132383"/>
                    </a:xfrm>
                    <a:prstGeom prst="ellipse">
                      <a:avLst/>
                    </a:prstGeom>
                    <a:solidFill>
                      <a:srgbClr val="FF66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eaLnBrk="1" hangingPunct="1"/>
                      <a:endParaRPr lang="nb-NO" altLang="nb-NO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  <p:cxnSp>
              <p:nvCxnSpPr>
                <p:cNvPr id="16" name="Straight Arrow Connector 15"/>
                <p:cNvCxnSpPr/>
                <p:nvPr/>
              </p:nvCxnSpPr>
              <p:spPr>
                <a:xfrm flipV="1">
                  <a:off x="2365534" y="3102144"/>
                  <a:ext cx="3790178" cy="1"/>
                </a:xfrm>
                <a:prstGeom prst="straightConnector1">
                  <a:avLst/>
                </a:prstGeom>
                <a:ln w="44450">
                  <a:solidFill>
                    <a:schemeClr val="tx1"/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/>
                <p:cNvSpPr txBox="1"/>
                <p:nvPr/>
              </p:nvSpPr>
              <p:spPr>
                <a:xfrm>
                  <a:off x="683103" y="1849717"/>
                  <a:ext cx="191691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b="1" i="1" dirty="0" err="1" smtClean="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Precursor</a:t>
                  </a:r>
                  <a:r>
                    <a:rPr lang="nb-NO" b="1" i="1" dirty="0" smtClean="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 </a:t>
                  </a:r>
                  <a:r>
                    <a:rPr lang="nb-NO" b="1" i="1" dirty="0" err="1" smtClean="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cell</a:t>
                  </a:r>
                  <a:r>
                    <a:rPr lang="nb-NO" b="1" i="1" dirty="0" smtClean="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; e.g. stem </a:t>
                  </a:r>
                  <a:r>
                    <a:rPr lang="nb-NO" b="1" i="1" dirty="0" err="1" smtClean="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cell</a:t>
                  </a:r>
                  <a:endParaRPr lang="nb-NO" b="1" i="1" dirty="0">
                    <a:solidFill>
                      <a:srgbClr val="000000"/>
                    </a:solidFill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6228184" y="1943904"/>
                  <a:ext cx="195165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b-NO" b="1" i="1" dirty="0" smtClean="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Pre-osteoblast; Osteoblast</a:t>
                  </a:r>
                  <a:endParaRPr lang="nb-NO" b="1" i="1" dirty="0">
                    <a:solidFill>
                      <a:srgbClr val="000000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3574287" y="548681"/>
                <a:ext cx="14574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b="1" dirty="0" smtClean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miR-149</a:t>
                </a:r>
                <a:endParaRPr lang="nb-NO" sz="2400" b="1" dirty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625084" y="5142537"/>
                <a:ext cx="14574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400" b="1" dirty="0" smtClean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miR-149</a:t>
                </a:r>
                <a:endParaRPr lang="nb-NO" sz="2400" b="1" dirty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253003" y="1546659"/>
                <a:ext cx="23222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600" b="1" i="1" dirty="0" smtClean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Runx2, APC2, RNF11</a:t>
                </a:r>
                <a:endParaRPr lang="nb-NO" sz="1600" b="1" i="1" dirty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195736" y="69269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nb-NO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161134" y="2246117"/>
                <a:ext cx="8248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600" b="1" i="1" dirty="0" smtClean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SP1</a:t>
                </a:r>
                <a:endParaRPr lang="nb-NO" sz="1600" b="1" i="1" dirty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30" name="Straight Arrow Connector 29"/>
              <p:cNvCxnSpPr>
                <a:stCxn id="28" idx="4"/>
              </p:cNvCxnSpPr>
              <p:nvPr/>
            </p:nvCxnSpPr>
            <p:spPr>
              <a:xfrm>
                <a:off x="4329113" y="1988839"/>
                <a:ext cx="305" cy="985560"/>
              </a:xfrm>
              <a:prstGeom prst="straightConnector1">
                <a:avLst/>
              </a:prstGeom>
              <a:ln w="44450">
                <a:solidFill>
                  <a:srgbClr val="00B05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2176517" y="1023505"/>
                <a:ext cx="8248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600" b="1" i="1" dirty="0" smtClean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ATF3</a:t>
                </a:r>
                <a:endParaRPr lang="nb-NO" sz="1600" b="1" i="1" dirty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>
              <a:xfrm>
                <a:off x="5476615" y="2536732"/>
                <a:ext cx="0" cy="454773"/>
              </a:xfrm>
              <a:prstGeom prst="straightConnector1">
                <a:avLst/>
              </a:prstGeom>
              <a:ln w="44450">
                <a:solidFill>
                  <a:srgbClr val="00B05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>
                <a:off x="2873306" y="1231305"/>
                <a:ext cx="455401" cy="475529"/>
              </a:xfrm>
              <a:prstGeom prst="straightConnector1">
                <a:avLst/>
              </a:prstGeom>
              <a:ln w="44450">
                <a:solidFill>
                  <a:srgbClr val="00B05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/>
              <p:cNvSpPr/>
              <p:nvPr/>
            </p:nvSpPr>
            <p:spPr>
              <a:xfrm>
                <a:off x="2721309" y="4149080"/>
                <a:ext cx="3289224" cy="564009"/>
              </a:xfrm>
              <a:prstGeom prst="ellipse">
                <a:avLst/>
              </a:prstGeom>
              <a:gradFill>
                <a:gsLst>
                  <a:gs pos="0">
                    <a:srgbClr val="FFC000"/>
                  </a:gs>
                  <a:gs pos="50000">
                    <a:srgbClr val="FFFF00"/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799671" y="4255576"/>
                <a:ext cx="32108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600" b="1" i="1" dirty="0" err="1" smtClean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cEBPA</a:t>
                </a:r>
                <a:r>
                  <a:rPr lang="nb-NO" sz="1600" b="1" i="1" dirty="0" smtClean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, ATF3, Stat3, PIAS1</a:t>
                </a:r>
                <a:endParaRPr lang="nb-NO" sz="1600" b="1" i="1" dirty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3521140" y="3416369"/>
                <a:ext cx="105062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600" b="1" i="1" dirty="0" smtClean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TGF</a:t>
                </a:r>
                <a:r>
                  <a:rPr lang="el-GR" sz="1600" b="1" i="1" dirty="0" smtClean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β</a:t>
                </a:r>
                <a:r>
                  <a:rPr lang="nb-NO" sz="1600" b="1" i="1" dirty="0" smtClean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-R</a:t>
                </a:r>
                <a:endParaRPr lang="nb-NO" sz="1600" b="1" i="1" dirty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5108883" y="3528004"/>
                <a:ext cx="8248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600" b="1" i="1" dirty="0" smtClean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Sox9</a:t>
                </a:r>
                <a:endParaRPr lang="nb-NO" sz="1600" b="1" i="1" dirty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6173991" y="4659904"/>
                <a:ext cx="8248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600" b="1" i="1" dirty="0" smtClean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PIAS1</a:t>
                </a:r>
                <a:endParaRPr lang="nb-NO" sz="1600" b="1" i="1" dirty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2362715" y="3699660"/>
                <a:ext cx="11800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600" b="1" i="1" dirty="0" smtClean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PPPIRI6B</a:t>
                </a:r>
                <a:endParaRPr lang="nb-NO" sz="1600" b="1" i="1" dirty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 rot="2873697">
                <a:off x="5799718" y="3833700"/>
                <a:ext cx="124424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100" b="1" i="1" dirty="0" smtClean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(via </a:t>
                </a:r>
                <a:r>
                  <a:rPr lang="nb-NO" sz="1100" b="1" i="1" dirty="0" err="1" smtClean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SUMOylation</a:t>
                </a:r>
                <a:r>
                  <a:rPr lang="nb-NO" sz="1100" b="1" i="1" dirty="0" smtClean="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)</a:t>
                </a:r>
                <a:endParaRPr lang="nb-NO" sz="1100" b="1" i="1" dirty="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107" name="Straight Arrow Connector 106"/>
              <p:cNvCxnSpPr>
                <a:endCxn id="28" idx="0"/>
              </p:cNvCxnSpPr>
              <p:nvPr/>
            </p:nvCxnSpPr>
            <p:spPr>
              <a:xfrm>
                <a:off x="4312834" y="1008673"/>
                <a:ext cx="16279" cy="416157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/>
              <p:cNvCxnSpPr/>
              <p:nvPr/>
            </p:nvCxnSpPr>
            <p:spPr>
              <a:xfrm flipV="1">
                <a:off x="5476615" y="3046004"/>
                <a:ext cx="1" cy="455004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/>
              <p:nvPr/>
            </p:nvCxnSpPr>
            <p:spPr>
              <a:xfrm flipV="1">
                <a:off x="4332125" y="4713089"/>
                <a:ext cx="1" cy="455004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/>
              <p:nvPr/>
            </p:nvCxnSpPr>
            <p:spPr>
              <a:xfrm flipV="1">
                <a:off x="5113192" y="4949030"/>
                <a:ext cx="1063303" cy="424340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/>
              <p:cNvCxnSpPr/>
              <p:nvPr/>
            </p:nvCxnSpPr>
            <p:spPr>
              <a:xfrm flipH="1" flipV="1">
                <a:off x="5766590" y="3702579"/>
                <a:ext cx="819810" cy="902644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/>
              <p:cNvCxnSpPr/>
              <p:nvPr/>
            </p:nvCxnSpPr>
            <p:spPr>
              <a:xfrm flipH="1">
                <a:off x="2873308" y="877362"/>
                <a:ext cx="700979" cy="184666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Arrow Connector 149"/>
              <p:cNvCxnSpPr/>
              <p:nvPr/>
            </p:nvCxnSpPr>
            <p:spPr>
              <a:xfrm flipV="1">
                <a:off x="5400013" y="3821854"/>
                <a:ext cx="76602" cy="373970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/>
              <p:cNvCxnSpPr/>
              <p:nvPr/>
            </p:nvCxnSpPr>
            <p:spPr>
              <a:xfrm flipV="1">
                <a:off x="3911057" y="3046004"/>
                <a:ext cx="1632" cy="390330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Arrow Connector 163"/>
              <p:cNvCxnSpPr/>
              <p:nvPr/>
            </p:nvCxnSpPr>
            <p:spPr>
              <a:xfrm flipV="1">
                <a:off x="2943488" y="3046004"/>
                <a:ext cx="0" cy="591237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extBox 2"/>
          <p:cNvSpPr txBox="1"/>
          <p:nvPr/>
        </p:nvSpPr>
        <p:spPr>
          <a:xfrm>
            <a:off x="664696" y="283321"/>
            <a:ext cx="8155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200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MiR-149 </a:t>
            </a:r>
            <a:r>
              <a:rPr lang="nb-NO" sz="2200" b="1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may</a:t>
            </a:r>
            <a:r>
              <a:rPr lang="nb-NO" sz="2200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serve as a </a:t>
            </a:r>
            <a:r>
              <a:rPr lang="nb-NO" sz="2200" b="1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switch-MiR</a:t>
            </a:r>
            <a:r>
              <a:rPr lang="nb-NO" sz="2200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nb-NO" sz="2200" b="1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yielding</a:t>
            </a:r>
            <a:r>
              <a:rPr lang="nb-NO" sz="2200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nb-NO" sz="2200" b="1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either</a:t>
            </a:r>
            <a:r>
              <a:rPr lang="nb-NO" sz="2200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osteoblasts or </a:t>
            </a:r>
            <a:r>
              <a:rPr lang="nb-NO" sz="2200" b="1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chondrocytes</a:t>
            </a:r>
            <a:r>
              <a:rPr lang="nb-NO" sz="2200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from stem </a:t>
            </a:r>
            <a:r>
              <a:rPr lang="nb-NO" sz="2200" b="1" i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cells</a:t>
            </a:r>
            <a:endParaRPr lang="nb-NO" sz="2200" b="1" i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55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0"/>
          <p:cNvGrpSpPr>
            <a:grpSpLocks/>
          </p:cNvGrpSpPr>
          <p:nvPr/>
        </p:nvGrpSpPr>
        <p:grpSpPr bwMode="auto">
          <a:xfrm>
            <a:off x="7429500" y="214313"/>
            <a:ext cx="1500188" cy="1500187"/>
            <a:chOff x="7429519" y="214289"/>
            <a:chExt cx="1500199" cy="1500200"/>
          </a:xfrm>
        </p:grpSpPr>
        <p:pic>
          <p:nvPicPr>
            <p:cNvPr id="3080" name="Picture 4" descr="logo inser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519" y="214289"/>
              <a:ext cx="1500199" cy="952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9" descr="part_chumontpelli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958" y="1214423"/>
              <a:ext cx="1402625" cy="50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5" name="Picture 2" descr="C:\Documents and Settings\jango\My Documents\My Pictures\MicroRNA and SCs\image-UiO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97" y="214313"/>
            <a:ext cx="954427" cy="95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12"/>
          <p:cNvSpPr>
            <a:spLocks noChangeArrowheads="1"/>
          </p:cNvSpPr>
          <p:nvPr/>
        </p:nvSpPr>
        <p:spPr bwMode="auto">
          <a:xfrm>
            <a:off x="576362" y="908719"/>
            <a:ext cx="7929563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altLang="nb-NO" sz="2400" b="1" i="1" dirty="0">
              <a:solidFill>
                <a:prstClr val="black"/>
              </a:solidFill>
              <a:latin typeface="Comic Sans MS" pitchFamily="66" charset="0"/>
              <a:ea typeface="Calibri" pitchFamily="34" charset="0"/>
              <a:cs typeface="Frutiger-Light"/>
            </a:endParaRPr>
          </a:p>
          <a:p>
            <a:pPr algn="ctr" eaLnBrk="1" hangingPunct="1"/>
            <a:endParaRPr lang="en-US" altLang="nb-NO" sz="2000" b="1" i="1" dirty="0">
              <a:solidFill>
                <a:prstClr val="black"/>
              </a:solidFill>
              <a:latin typeface="Comic Sans MS" pitchFamily="66" charset="0"/>
              <a:ea typeface="Calibri" pitchFamily="34" charset="0"/>
              <a:cs typeface="Frutiger-Light"/>
            </a:endParaRPr>
          </a:p>
          <a:p>
            <a:pPr algn="ctr"/>
            <a:endParaRPr lang="en-US" altLang="nb-NO" i="1" dirty="0">
              <a:solidFill>
                <a:prstClr val="black"/>
              </a:solidFill>
              <a:latin typeface="Comic Sans MS" pitchFamily="66" charset="0"/>
              <a:ea typeface="Calibri" pitchFamily="34" charset="0"/>
              <a:cs typeface="Frutiger-Italic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13" y="1215594"/>
            <a:ext cx="997811" cy="99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93534" y="701210"/>
            <a:ext cx="762151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dirty="0"/>
          </a:p>
          <a:p>
            <a:pPr algn="ctr"/>
            <a:endParaRPr lang="nb-NO" b="1" dirty="0">
              <a:latin typeface="Comic Sans MS" panose="030F0702030302020204" pitchFamily="66" charset="0"/>
            </a:endParaRPr>
          </a:p>
          <a:p>
            <a:pPr algn="ctr"/>
            <a:r>
              <a:rPr lang="nb-NO" sz="2800" b="1" i="1" dirty="0" err="1" smtClean="0">
                <a:latin typeface="Comic Sans MS" panose="030F0702030302020204" pitchFamily="66" charset="0"/>
              </a:rPr>
              <a:t>Experimental</a:t>
            </a:r>
            <a:endParaRPr lang="nb-NO" sz="2800" b="1" i="1" dirty="0">
              <a:latin typeface="Comic Sans MS" panose="030F0702030302020204" pitchFamily="66" charset="0"/>
            </a:endParaRPr>
          </a:p>
          <a:p>
            <a:pPr algn="ctr"/>
            <a:r>
              <a:rPr lang="nb-NO" sz="2800" b="1" i="1" dirty="0" err="1" smtClean="0">
                <a:latin typeface="Comic Sans MS" panose="030F0702030302020204" pitchFamily="66" charset="0"/>
              </a:rPr>
              <a:t>approaches</a:t>
            </a:r>
            <a:r>
              <a:rPr lang="nb-NO" sz="2800" b="1" i="1" dirty="0" smtClean="0">
                <a:latin typeface="Comic Sans MS" panose="030F0702030302020204" pitchFamily="66" charset="0"/>
              </a:rPr>
              <a:t>:</a:t>
            </a:r>
          </a:p>
          <a:p>
            <a:pPr algn="ctr"/>
            <a:endParaRPr lang="nb-NO" b="1" dirty="0">
              <a:latin typeface="Comic Sans MS" panose="030F0702030302020204" pitchFamily="66" charset="0"/>
            </a:endParaRPr>
          </a:p>
          <a:p>
            <a:pPr algn="ctr"/>
            <a:endParaRPr lang="nb-NO" b="1" dirty="0" smtClean="0">
              <a:latin typeface="Comic Sans MS" panose="030F0702030302020204" pitchFamily="66" charset="0"/>
            </a:endParaRPr>
          </a:p>
          <a:p>
            <a:pPr algn="ctr"/>
            <a:endParaRPr lang="nb-NO" b="1" dirty="0">
              <a:latin typeface="Comic Sans MS" panose="030F0702030302020204" pitchFamily="66" charset="0"/>
            </a:endParaRPr>
          </a:p>
          <a:p>
            <a:pPr algn="ctr"/>
            <a:endParaRPr lang="nb-NO" b="1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arenR"/>
            </a:pPr>
            <a:r>
              <a:rPr lang="nb-NO" sz="2000" dirty="0" err="1" smtClean="0">
                <a:latin typeface="Comic Sans MS" panose="030F0702030302020204" pitchFamily="66" charset="0"/>
              </a:rPr>
              <a:t>Identify</a:t>
            </a:r>
            <a:r>
              <a:rPr lang="nb-NO" sz="2000" dirty="0" smtClean="0">
                <a:latin typeface="Comic Sans MS" panose="030F0702030302020204" pitchFamily="66" charset="0"/>
              </a:rPr>
              <a:t> </a:t>
            </a:r>
            <a:r>
              <a:rPr lang="nb-NO" sz="2000" dirty="0">
                <a:latin typeface="Comic Sans MS" panose="030F0702030302020204" pitchFamily="66" charset="0"/>
              </a:rPr>
              <a:t>and </a:t>
            </a:r>
            <a:r>
              <a:rPr lang="nb-NO" sz="2000" dirty="0" err="1">
                <a:latin typeface="Comic Sans MS" panose="030F0702030302020204" pitchFamily="66" charset="0"/>
              </a:rPr>
              <a:t>challenge</a:t>
            </a:r>
            <a:r>
              <a:rPr lang="nb-NO" sz="2000" dirty="0">
                <a:latin typeface="Comic Sans MS" panose="030F0702030302020204" pitchFamily="66" charset="0"/>
              </a:rPr>
              <a:t> </a:t>
            </a:r>
            <a:r>
              <a:rPr lang="nb-NO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regulatory</a:t>
            </a:r>
            <a:r>
              <a:rPr lang="nb-NO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loops </a:t>
            </a:r>
            <a:r>
              <a:rPr lang="nb-NO" sz="20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including</a:t>
            </a:r>
            <a:r>
              <a:rPr lang="nb-NO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nb-NO" sz="20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microRNA</a:t>
            </a:r>
            <a:r>
              <a:rPr lang="nb-NO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species </a:t>
            </a:r>
            <a:r>
              <a:rPr lang="nb-NO" sz="20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of</a:t>
            </a:r>
            <a:r>
              <a:rPr lang="nb-NO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an osteoblast </a:t>
            </a:r>
            <a:r>
              <a:rPr lang="nb-NO" sz="20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signature</a:t>
            </a:r>
            <a:r>
              <a:rPr lang="nb-NO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(</a:t>
            </a:r>
            <a:r>
              <a:rPr lang="nb-NO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16, 24, 125b, 149, 328, and 339</a:t>
            </a:r>
            <a:r>
              <a:rPr lang="nb-NO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), as </a:t>
            </a:r>
            <a:r>
              <a:rPr lang="nb-NO" sz="20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well</a:t>
            </a:r>
            <a:r>
              <a:rPr lang="nb-NO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as  </a:t>
            </a:r>
            <a:r>
              <a:rPr lang="nb-NO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204</a:t>
            </a:r>
            <a:r>
              <a:rPr lang="nb-NO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nb-NO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and</a:t>
            </a:r>
            <a:r>
              <a:rPr lang="nb-NO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nb-NO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211,</a:t>
            </a:r>
            <a:r>
              <a:rPr lang="nb-NO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nb-NO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and </a:t>
            </a:r>
            <a:r>
              <a:rPr lang="nb-NO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transcription</a:t>
            </a:r>
            <a:r>
              <a:rPr lang="nb-NO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nb-NO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factors</a:t>
            </a:r>
            <a:r>
              <a:rPr lang="nb-NO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nb-NO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(</a:t>
            </a:r>
            <a:r>
              <a:rPr lang="nb-NO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TFs</a:t>
            </a:r>
            <a:r>
              <a:rPr lang="nb-NO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) </a:t>
            </a:r>
            <a:r>
              <a:rPr lang="nb-NO" sz="2000" dirty="0" smtClean="0">
                <a:latin typeface="Comic Sans MS" panose="030F0702030302020204" pitchFamily="66" charset="0"/>
              </a:rPr>
              <a:t>instrumental </a:t>
            </a:r>
            <a:r>
              <a:rPr lang="nb-NO" sz="2000" dirty="0">
                <a:latin typeface="Comic Sans MS" panose="030F0702030302020204" pitchFamily="66" charset="0"/>
              </a:rPr>
              <a:t>in «</a:t>
            </a:r>
            <a:r>
              <a:rPr lang="nb-NO" sz="2000" dirty="0" err="1">
                <a:latin typeface="Comic Sans MS" panose="030F0702030302020204" pitchFamily="66" charset="0"/>
              </a:rPr>
              <a:t>guiding</a:t>
            </a:r>
            <a:r>
              <a:rPr lang="nb-NO" sz="2000" dirty="0">
                <a:latin typeface="Comic Sans MS" panose="030F0702030302020204" pitchFamily="66" charset="0"/>
              </a:rPr>
              <a:t>» </a:t>
            </a:r>
            <a:r>
              <a:rPr lang="nb-NO" sz="2000" dirty="0" smtClean="0">
                <a:latin typeface="Comic Sans MS" panose="030F0702030302020204" pitchFamily="66" charset="0"/>
              </a:rPr>
              <a:t>stem </a:t>
            </a:r>
            <a:r>
              <a:rPr lang="nb-NO" sz="2000" dirty="0" err="1">
                <a:latin typeface="Comic Sans MS" panose="030F0702030302020204" pitchFamily="66" charset="0"/>
              </a:rPr>
              <a:t>cells</a:t>
            </a:r>
            <a:r>
              <a:rPr lang="nb-NO" sz="2000" dirty="0">
                <a:latin typeface="Comic Sans MS" panose="030F0702030302020204" pitchFamily="66" charset="0"/>
              </a:rPr>
              <a:t> to </a:t>
            </a:r>
            <a:r>
              <a:rPr lang="nb-NO" sz="2000" dirty="0" err="1">
                <a:latin typeface="Comic Sans MS" panose="030F0702030302020204" pitchFamily="66" charset="0"/>
              </a:rPr>
              <a:t>differentiate</a:t>
            </a:r>
            <a:r>
              <a:rPr lang="nb-NO" sz="2000" dirty="0">
                <a:latin typeface="Comic Sans MS" panose="030F0702030302020204" pitchFamily="66" charset="0"/>
              </a:rPr>
              <a:t> </a:t>
            </a:r>
            <a:r>
              <a:rPr lang="nb-NO" sz="2000" dirty="0" err="1">
                <a:latin typeface="Comic Sans MS" panose="030F0702030302020204" pitchFamily="66" charset="0"/>
              </a:rPr>
              <a:t>into</a:t>
            </a:r>
            <a:r>
              <a:rPr lang="nb-NO" sz="2000" dirty="0">
                <a:latin typeface="Comic Sans MS" panose="030F0702030302020204" pitchFamily="66" charset="0"/>
              </a:rPr>
              <a:t> </a:t>
            </a:r>
            <a:r>
              <a:rPr lang="nb-NO" sz="2000" dirty="0" smtClean="0">
                <a:latin typeface="Comic Sans MS" panose="030F0702030302020204" pitchFamily="66" charset="0"/>
              </a:rPr>
              <a:t>osteoblasts, and</a:t>
            </a:r>
          </a:p>
          <a:p>
            <a:pPr marL="342900" indent="-342900">
              <a:buAutoNum type="arabicParenR"/>
            </a:pPr>
            <a:endParaRPr lang="nb-NO" sz="2000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arenR"/>
            </a:pPr>
            <a:r>
              <a:rPr lang="nb-NO" sz="2000" dirty="0">
                <a:latin typeface="Comic Sans MS" panose="030F0702030302020204" pitchFamily="66" charset="0"/>
              </a:rPr>
              <a:t>T</a:t>
            </a:r>
            <a:r>
              <a:rPr lang="nb-NO" sz="2000" dirty="0" smtClean="0">
                <a:latin typeface="Comic Sans MS" panose="030F0702030302020204" pitchFamily="66" charset="0"/>
              </a:rPr>
              <a:t>est </a:t>
            </a:r>
            <a:r>
              <a:rPr lang="nb-NO" sz="2000" dirty="0">
                <a:latin typeface="Comic Sans MS" panose="030F0702030302020204" pitchFamily="66" charset="0"/>
              </a:rPr>
              <a:t>«</a:t>
            </a:r>
            <a:r>
              <a:rPr lang="nb-NO" sz="2000" dirty="0" err="1">
                <a:latin typeface="Comic Sans MS" panose="030F0702030302020204" pitchFamily="66" charset="0"/>
              </a:rPr>
              <a:t>stabilized</a:t>
            </a:r>
            <a:r>
              <a:rPr lang="nb-NO" sz="2000" dirty="0">
                <a:latin typeface="Comic Sans MS" panose="030F0702030302020204" pitchFamily="66" charset="0"/>
              </a:rPr>
              <a:t>» osteoblasts for </a:t>
            </a:r>
            <a:r>
              <a:rPr lang="nb-NO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resilience</a:t>
            </a:r>
            <a:r>
              <a:rPr lang="nb-NO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nb-NO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towards</a:t>
            </a:r>
            <a:r>
              <a:rPr lang="nb-NO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nb-NO" sz="20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exposure</a:t>
            </a:r>
            <a:r>
              <a:rPr lang="nb-NO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to </a:t>
            </a:r>
            <a:r>
              <a:rPr lang="nb-NO" sz="2000" b="1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cytokines</a:t>
            </a:r>
            <a:r>
              <a:rPr lang="nb-NO" sz="2000" dirty="0" smtClean="0">
                <a:latin typeface="Comic Sans MS" panose="030F0702030302020204" pitchFamily="66" charset="0"/>
              </a:rPr>
              <a:t> </a:t>
            </a:r>
            <a:r>
              <a:rPr lang="nb-NO" sz="2000" dirty="0" err="1">
                <a:latin typeface="Comic Sans MS" panose="030F0702030302020204" pitchFamily="66" charset="0"/>
              </a:rPr>
              <a:t>produced</a:t>
            </a:r>
            <a:r>
              <a:rPr lang="nb-NO" sz="2000" dirty="0">
                <a:latin typeface="Comic Sans MS" panose="030F0702030302020204" pitchFamily="66" charset="0"/>
              </a:rPr>
              <a:t> by </a:t>
            </a:r>
            <a:r>
              <a:rPr lang="nb-NO" sz="2000" dirty="0" smtClean="0">
                <a:latin typeface="Comic Sans MS" panose="030F0702030302020204" pitchFamily="66" charset="0"/>
              </a:rPr>
              <a:t>Th-</a:t>
            </a:r>
            <a:r>
              <a:rPr lang="nb-NO" sz="2000" dirty="0" err="1" smtClean="0">
                <a:latin typeface="Comic Sans MS" panose="030F0702030302020204" pitchFamily="66" charset="0"/>
              </a:rPr>
              <a:t>cells</a:t>
            </a:r>
            <a:r>
              <a:rPr lang="nb-NO" sz="2000" dirty="0" smtClean="0">
                <a:latin typeface="Comic Sans MS" panose="030F0702030302020204" pitchFamily="66" charset="0"/>
              </a:rPr>
              <a:t>.   </a:t>
            </a:r>
            <a:endParaRPr lang="nb-NO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73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HDAC review merged\HDAC Review -Bioinformatikk\Small list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8784976" cy="3744416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4" name="Group 10"/>
          <p:cNvGrpSpPr>
            <a:grpSpLocks/>
          </p:cNvGrpSpPr>
          <p:nvPr/>
        </p:nvGrpSpPr>
        <p:grpSpPr bwMode="auto">
          <a:xfrm>
            <a:off x="7429500" y="214313"/>
            <a:ext cx="1500188" cy="1500187"/>
            <a:chOff x="7429519" y="214289"/>
            <a:chExt cx="1500199" cy="1500200"/>
          </a:xfrm>
        </p:grpSpPr>
        <p:pic>
          <p:nvPicPr>
            <p:cNvPr id="3080" name="Picture 4" descr="logo inser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519" y="214289"/>
              <a:ext cx="1500199" cy="952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9" descr="part_chumontpelli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958" y="1214423"/>
              <a:ext cx="1402625" cy="50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5" name="Picture 2" descr="C:\Documents and Settings\jango\My Documents\My Pictures\MicroRNA and SCs\image-UiO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97" y="214313"/>
            <a:ext cx="954427" cy="95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13" y="1215594"/>
            <a:ext cx="997811" cy="99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3350" y="2028739"/>
            <a:ext cx="1377300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nb-NO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Osteoblast</a:t>
            </a:r>
            <a:endParaRPr lang="nb-NO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565375"/>
            <a:ext cx="5688631" cy="1015663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b-NO" sz="2000" b="1" i="1" dirty="0" smtClean="0">
                <a:latin typeface="Comic Sans MS" panose="030F0702030302020204" pitchFamily="66" charset="0"/>
              </a:rPr>
              <a:t>The </a:t>
            </a:r>
            <a:r>
              <a:rPr lang="nb-NO" sz="2000" b="1" i="1" dirty="0" err="1" smtClean="0">
                <a:latin typeface="Comic Sans MS" panose="030F0702030302020204" pitchFamily="66" charset="0"/>
              </a:rPr>
              <a:t>use</a:t>
            </a:r>
            <a:r>
              <a:rPr lang="nb-NO" sz="2000" b="1" i="1" dirty="0" smtClean="0">
                <a:latin typeface="Comic Sans MS" panose="030F0702030302020204" pitchFamily="66" charset="0"/>
              </a:rPr>
              <a:t> </a:t>
            </a:r>
            <a:r>
              <a:rPr lang="nb-NO" sz="2000" b="1" i="1" dirty="0" err="1" smtClean="0">
                <a:latin typeface="Comic Sans MS" panose="030F0702030302020204" pitchFamily="66" charset="0"/>
              </a:rPr>
              <a:t>of</a:t>
            </a:r>
            <a:r>
              <a:rPr lang="nb-NO" sz="2000" b="1" i="1" dirty="0" smtClean="0">
                <a:latin typeface="Comic Sans MS" panose="030F0702030302020204" pitchFamily="66" charset="0"/>
              </a:rPr>
              <a:t> </a:t>
            </a:r>
            <a:r>
              <a:rPr lang="nb-NO" sz="2000" b="1" i="1" dirty="0" err="1" smtClean="0">
                <a:latin typeface="Comic Sans MS" panose="030F0702030302020204" pitchFamily="66" charset="0"/>
              </a:rPr>
              <a:t>the</a:t>
            </a:r>
            <a:r>
              <a:rPr lang="nb-NO" sz="2000" b="1" i="1" dirty="0" smtClean="0">
                <a:latin typeface="Comic Sans MS" panose="030F0702030302020204" pitchFamily="66" charset="0"/>
              </a:rPr>
              <a:t> Mir@nt@n </a:t>
            </a:r>
            <a:r>
              <a:rPr lang="nb-NO" sz="2000" b="1" i="1" dirty="0" err="1" smtClean="0">
                <a:latin typeface="Comic Sans MS" panose="030F0702030302020204" pitchFamily="66" charset="0"/>
              </a:rPr>
              <a:t>algorithm</a:t>
            </a:r>
            <a:r>
              <a:rPr lang="nb-NO" sz="2000" b="1" i="1" dirty="0" smtClean="0">
                <a:latin typeface="Comic Sans MS" panose="030F0702030302020204" pitchFamily="66" charset="0"/>
              </a:rPr>
              <a:t> </a:t>
            </a:r>
            <a:r>
              <a:rPr lang="nb-NO" sz="2000" b="1" i="1" dirty="0" err="1" smtClean="0">
                <a:latin typeface="Comic Sans MS" panose="030F0702030302020204" pitchFamily="66" charset="0"/>
              </a:rPr>
              <a:t>predicting</a:t>
            </a:r>
            <a:r>
              <a:rPr lang="nb-NO" sz="2000" b="1" i="1" dirty="0">
                <a:latin typeface="Comic Sans MS" panose="030F0702030302020204" pitchFamily="66" charset="0"/>
              </a:rPr>
              <a:t> </a:t>
            </a:r>
            <a:r>
              <a:rPr lang="nb-NO" sz="2000" b="1" i="1" dirty="0" err="1" smtClean="0">
                <a:latin typeface="Comic Sans MS" panose="030F0702030302020204" pitchFamily="66" charset="0"/>
              </a:rPr>
              <a:t>interactions</a:t>
            </a:r>
            <a:r>
              <a:rPr lang="nb-NO" sz="2000" b="1" i="1" dirty="0" smtClean="0">
                <a:latin typeface="Comic Sans MS" panose="030F0702030302020204" pitchFamily="66" charset="0"/>
              </a:rPr>
              <a:t> </a:t>
            </a:r>
            <a:r>
              <a:rPr lang="nb-NO" sz="2000" b="1" i="1" dirty="0" err="1" smtClean="0">
                <a:latin typeface="Comic Sans MS" panose="030F0702030302020204" pitchFamily="66" charset="0"/>
              </a:rPr>
              <a:t>between</a:t>
            </a:r>
            <a:r>
              <a:rPr lang="nb-NO" sz="2000" b="1" i="1" dirty="0" smtClean="0">
                <a:latin typeface="Comic Sans MS" panose="030F0702030302020204" pitchFamily="66" charset="0"/>
              </a:rPr>
              <a:t> </a:t>
            </a:r>
            <a:r>
              <a:rPr lang="nb-NO" sz="2000" b="1" i="1" dirty="0" err="1" smtClean="0">
                <a:latin typeface="Comic Sans MS" panose="030F0702030302020204" pitchFamily="66" charset="0"/>
              </a:rPr>
              <a:t>transcription</a:t>
            </a:r>
            <a:r>
              <a:rPr lang="nb-NO" sz="2000" b="1" i="1" dirty="0" smtClean="0">
                <a:latin typeface="Comic Sans MS" panose="030F0702030302020204" pitchFamily="66" charset="0"/>
              </a:rPr>
              <a:t> </a:t>
            </a:r>
            <a:r>
              <a:rPr lang="nb-NO" sz="2000" b="1" i="1" dirty="0" err="1" smtClean="0">
                <a:latin typeface="Comic Sans MS" panose="030F0702030302020204" pitchFamily="66" charset="0"/>
              </a:rPr>
              <a:t>factors</a:t>
            </a:r>
            <a:r>
              <a:rPr lang="nb-NO" sz="2000" b="1" i="1" dirty="0" smtClean="0">
                <a:latin typeface="Comic Sans MS" panose="030F0702030302020204" pitchFamily="66" charset="0"/>
              </a:rPr>
              <a:t> (TFs) and </a:t>
            </a:r>
            <a:r>
              <a:rPr lang="nb-NO" sz="2000" b="1" i="1" dirty="0" err="1" smtClean="0">
                <a:latin typeface="Comic Sans MS" panose="030F0702030302020204" pitchFamily="66" charset="0"/>
              </a:rPr>
              <a:t>microRNAs</a:t>
            </a:r>
            <a:endParaRPr lang="nb-NO" sz="2000" b="1" i="1" dirty="0" smtClean="0">
              <a:latin typeface="Comic Sans MS" panose="030F0702030302020204" pitchFamily="66" charset="0"/>
            </a:endParaRPr>
          </a:p>
        </p:txBody>
      </p:sp>
      <p:pic>
        <p:nvPicPr>
          <p:cNvPr id="18" name="Picture 4" descr="F:\HDAC review merged\HDAC Review -Bioinformatikk\Small list - Feed forward&amp;back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873" y="4745344"/>
            <a:ext cx="1910688" cy="153015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282297" y="3645024"/>
            <a:ext cx="914400" cy="110032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721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:\Mauro Valtieri\Mauro08 Network Osteoblast.pn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8784976" cy="352839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grpSp>
        <p:nvGrpSpPr>
          <p:cNvPr id="3074" name="Group 10"/>
          <p:cNvGrpSpPr>
            <a:grpSpLocks/>
          </p:cNvGrpSpPr>
          <p:nvPr/>
        </p:nvGrpSpPr>
        <p:grpSpPr bwMode="auto">
          <a:xfrm>
            <a:off x="7429500" y="214313"/>
            <a:ext cx="1500188" cy="1500187"/>
            <a:chOff x="7429519" y="214289"/>
            <a:chExt cx="1500199" cy="1500200"/>
          </a:xfrm>
        </p:grpSpPr>
        <p:pic>
          <p:nvPicPr>
            <p:cNvPr id="3080" name="Picture 4" descr="logo inser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519" y="214289"/>
              <a:ext cx="1500199" cy="952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9" descr="part_chumontpelli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958" y="1214423"/>
              <a:ext cx="1402625" cy="50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5" name="Picture 2" descr="C:\Documents and Settings\jango\My Documents\My Pictures\MicroRNA and SCs\image-UiO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97" y="214313"/>
            <a:ext cx="954427" cy="95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13" y="1215594"/>
            <a:ext cx="997811" cy="99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40" y="2398071"/>
            <a:ext cx="304602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nb-NO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Osteo-chondro-adipocyte</a:t>
            </a:r>
            <a:endParaRPr lang="nb-NO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5" y="567414"/>
            <a:ext cx="5616624" cy="1015663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nb-NO" sz="2000" b="1" i="1" dirty="0" smtClean="0">
                <a:latin typeface="Comic Sans MS" panose="030F0702030302020204" pitchFamily="66" charset="0"/>
              </a:rPr>
              <a:t>The </a:t>
            </a:r>
            <a:r>
              <a:rPr lang="nb-NO" sz="2000" b="1" i="1" dirty="0" err="1" smtClean="0">
                <a:latin typeface="Comic Sans MS" panose="030F0702030302020204" pitchFamily="66" charset="0"/>
              </a:rPr>
              <a:t>use</a:t>
            </a:r>
            <a:r>
              <a:rPr lang="nb-NO" sz="2000" b="1" i="1" dirty="0" smtClean="0">
                <a:latin typeface="Comic Sans MS" panose="030F0702030302020204" pitchFamily="66" charset="0"/>
              </a:rPr>
              <a:t> </a:t>
            </a:r>
            <a:r>
              <a:rPr lang="nb-NO" sz="2000" b="1" i="1" dirty="0" err="1" smtClean="0">
                <a:latin typeface="Comic Sans MS" panose="030F0702030302020204" pitchFamily="66" charset="0"/>
              </a:rPr>
              <a:t>of</a:t>
            </a:r>
            <a:r>
              <a:rPr lang="nb-NO" sz="2000" b="1" i="1" dirty="0" smtClean="0">
                <a:latin typeface="Comic Sans MS" panose="030F0702030302020204" pitchFamily="66" charset="0"/>
              </a:rPr>
              <a:t> </a:t>
            </a:r>
            <a:r>
              <a:rPr lang="nb-NO" sz="2000" b="1" i="1" dirty="0" err="1" smtClean="0">
                <a:latin typeface="Comic Sans MS" panose="030F0702030302020204" pitchFamily="66" charset="0"/>
              </a:rPr>
              <a:t>the</a:t>
            </a:r>
            <a:r>
              <a:rPr lang="nb-NO" sz="2000" b="1" i="1" dirty="0" smtClean="0">
                <a:latin typeface="Comic Sans MS" panose="030F0702030302020204" pitchFamily="66" charset="0"/>
              </a:rPr>
              <a:t> Mir@nt@n </a:t>
            </a:r>
            <a:r>
              <a:rPr lang="nb-NO" sz="2000" b="1" i="1" dirty="0" err="1" smtClean="0">
                <a:latin typeface="Comic Sans MS" panose="030F0702030302020204" pitchFamily="66" charset="0"/>
              </a:rPr>
              <a:t>algorithm</a:t>
            </a:r>
            <a:r>
              <a:rPr lang="nb-NO" sz="2000" b="1" i="1" dirty="0" smtClean="0">
                <a:latin typeface="Comic Sans MS" panose="030F0702030302020204" pitchFamily="66" charset="0"/>
              </a:rPr>
              <a:t> </a:t>
            </a:r>
            <a:r>
              <a:rPr lang="nb-NO" sz="2000" b="1" i="1" dirty="0" err="1" smtClean="0">
                <a:latin typeface="Comic Sans MS" panose="030F0702030302020204" pitchFamily="66" charset="0"/>
              </a:rPr>
              <a:t>predicting</a:t>
            </a:r>
            <a:r>
              <a:rPr lang="nb-NO" sz="2000" b="1" i="1" dirty="0">
                <a:latin typeface="Comic Sans MS" panose="030F0702030302020204" pitchFamily="66" charset="0"/>
              </a:rPr>
              <a:t> </a:t>
            </a:r>
            <a:r>
              <a:rPr lang="nb-NO" sz="2000" b="1" i="1" dirty="0" err="1" smtClean="0">
                <a:latin typeface="Comic Sans MS" panose="030F0702030302020204" pitchFamily="66" charset="0"/>
              </a:rPr>
              <a:t>interactions</a:t>
            </a:r>
            <a:r>
              <a:rPr lang="nb-NO" sz="2000" b="1" i="1" dirty="0" smtClean="0">
                <a:latin typeface="Comic Sans MS" panose="030F0702030302020204" pitchFamily="66" charset="0"/>
              </a:rPr>
              <a:t> </a:t>
            </a:r>
            <a:r>
              <a:rPr lang="nb-NO" sz="2000" b="1" i="1" dirty="0" err="1" smtClean="0">
                <a:latin typeface="Comic Sans MS" panose="030F0702030302020204" pitchFamily="66" charset="0"/>
              </a:rPr>
              <a:t>between</a:t>
            </a:r>
            <a:r>
              <a:rPr lang="nb-NO" sz="2000" b="1" i="1" dirty="0" smtClean="0">
                <a:latin typeface="Comic Sans MS" panose="030F0702030302020204" pitchFamily="66" charset="0"/>
              </a:rPr>
              <a:t> </a:t>
            </a:r>
            <a:r>
              <a:rPr lang="nb-NO" sz="2000" b="1" i="1" dirty="0" err="1" smtClean="0">
                <a:latin typeface="Comic Sans MS" panose="030F0702030302020204" pitchFamily="66" charset="0"/>
              </a:rPr>
              <a:t>transcription</a:t>
            </a:r>
            <a:r>
              <a:rPr lang="nb-NO" sz="2000" b="1" i="1" dirty="0" smtClean="0">
                <a:latin typeface="Comic Sans MS" panose="030F0702030302020204" pitchFamily="66" charset="0"/>
              </a:rPr>
              <a:t> </a:t>
            </a:r>
            <a:r>
              <a:rPr lang="nb-NO" sz="2000" b="1" i="1" dirty="0" err="1" smtClean="0">
                <a:latin typeface="Comic Sans MS" panose="030F0702030302020204" pitchFamily="66" charset="0"/>
              </a:rPr>
              <a:t>factors</a:t>
            </a:r>
            <a:r>
              <a:rPr lang="nb-NO" sz="2000" b="1" i="1" dirty="0" smtClean="0">
                <a:latin typeface="Comic Sans MS" panose="030F0702030302020204" pitchFamily="66" charset="0"/>
              </a:rPr>
              <a:t> (TFs) and </a:t>
            </a:r>
            <a:r>
              <a:rPr lang="nb-NO" sz="2000" b="1" i="1" dirty="0" err="1" smtClean="0">
                <a:latin typeface="Comic Sans MS" panose="030F0702030302020204" pitchFamily="66" charset="0"/>
              </a:rPr>
              <a:t>microRNAs</a:t>
            </a:r>
            <a:r>
              <a:rPr lang="nb-NO" sz="2000" b="1" i="1" dirty="0" smtClean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500" y="4747812"/>
            <a:ext cx="1288188" cy="158417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3707904" y="2789766"/>
            <a:ext cx="504056" cy="49521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Oval 11"/>
          <p:cNvSpPr/>
          <p:nvPr/>
        </p:nvSpPr>
        <p:spPr>
          <a:xfrm>
            <a:off x="4654853" y="4077072"/>
            <a:ext cx="781243" cy="40614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Oval 12"/>
          <p:cNvSpPr/>
          <p:nvPr/>
        </p:nvSpPr>
        <p:spPr>
          <a:xfrm>
            <a:off x="2555776" y="5336828"/>
            <a:ext cx="781243" cy="40614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424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0"/>
          <p:cNvGrpSpPr>
            <a:grpSpLocks/>
          </p:cNvGrpSpPr>
          <p:nvPr/>
        </p:nvGrpSpPr>
        <p:grpSpPr bwMode="auto">
          <a:xfrm>
            <a:off x="7429500" y="214313"/>
            <a:ext cx="1500188" cy="1500187"/>
            <a:chOff x="7429519" y="214289"/>
            <a:chExt cx="1500199" cy="1500200"/>
          </a:xfrm>
        </p:grpSpPr>
        <p:pic>
          <p:nvPicPr>
            <p:cNvPr id="3080" name="Picture 4" descr="logo inser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519" y="214289"/>
              <a:ext cx="1500199" cy="952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9" descr="part_chumontpelli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958" y="1214423"/>
              <a:ext cx="1402625" cy="50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5" name="Picture 2" descr="C:\Documents and Settings\jango\My Documents\My Pictures\MicroRNA and SCs\image-UiO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97" y="214313"/>
            <a:ext cx="954427" cy="95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12"/>
          <p:cNvSpPr>
            <a:spLocks noChangeArrowheads="1"/>
          </p:cNvSpPr>
          <p:nvPr/>
        </p:nvSpPr>
        <p:spPr bwMode="auto">
          <a:xfrm>
            <a:off x="576362" y="908719"/>
            <a:ext cx="7929563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altLang="nb-NO" sz="2400" b="1" i="1" dirty="0">
              <a:solidFill>
                <a:prstClr val="black"/>
              </a:solidFill>
              <a:latin typeface="Comic Sans MS" pitchFamily="66" charset="0"/>
              <a:ea typeface="Calibri" pitchFamily="34" charset="0"/>
              <a:cs typeface="Frutiger-Light"/>
            </a:endParaRPr>
          </a:p>
          <a:p>
            <a:pPr algn="ctr" eaLnBrk="1" hangingPunct="1"/>
            <a:endParaRPr lang="en-US" altLang="nb-NO" sz="2000" b="1" i="1" dirty="0">
              <a:solidFill>
                <a:prstClr val="black"/>
              </a:solidFill>
              <a:latin typeface="Comic Sans MS" pitchFamily="66" charset="0"/>
              <a:ea typeface="Calibri" pitchFamily="34" charset="0"/>
              <a:cs typeface="Frutiger-Light"/>
            </a:endParaRPr>
          </a:p>
          <a:p>
            <a:pPr algn="ctr"/>
            <a:endParaRPr lang="en-US" altLang="nb-NO" i="1" dirty="0">
              <a:solidFill>
                <a:prstClr val="black"/>
              </a:solidFill>
              <a:latin typeface="Comic Sans MS" pitchFamily="66" charset="0"/>
              <a:ea typeface="Calibri" pitchFamily="34" charset="0"/>
              <a:cs typeface="Frutiger-Italic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13" y="1215594"/>
            <a:ext cx="997811" cy="99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17093" y="2564904"/>
            <a:ext cx="7488832" cy="375487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2200" dirty="0" smtClean="0">
                <a:latin typeface="Comic Sans MS" panose="030F0702030302020204" pitchFamily="66" charset="0"/>
              </a:rPr>
              <a:t>“From </a:t>
            </a:r>
            <a:r>
              <a:rPr lang="en-US" sz="2200" dirty="0">
                <a:latin typeface="Comic Sans MS" panose="030F0702030302020204" pitchFamily="66" charset="0"/>
              </a:rPr>
              <a:t>a literature search (PubMed) on “SP1 transcription factor and osteoblasts”, </a:t>
            </a:r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SP1</a:t>
            </a:r>
            <a:r>
              <a:rPr lang="en-US" sz="2200" dirty="0">
                <a:latin typeface="Comic Sans MS" panose="030F0702030302020204" pitchFamily="66" charset="0"/>
              </a:rPr>
              <a:t> is somehow interfering with the effect of </a:t>
            </a:r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Runx2</a:t>
            </a:r>
            <a:r>
              <a:rPr lang="en-US" sz="2200" dirty="0">
                <a:latin typeface="Comic Sans MS" panose="030F0702030302020204" pitchFamily="66" charset="0"/>
              </a:rPr>
              <a:t>, </a:t>
            </a:r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SP7</a:t>
            </a:r>
            <a:r>
              <a:rPr lang="en-US" sz="2200" dirty="0">
                <a:latin typeface="Comic Sans MS" panose="030F0702030302020204" pitchFamily="66" charset="0"/>
              </a:rPr>
              <a:t> (</a:t>
            </a:r>
            <a:r>
              <a:rPr lang="en-US" sz="2200" dirty="0" err="1">
                <a:latin typeface="Comic Sans MS" panose="030F0702030302020204" pitchFamily="66" charset="0"/>
              </a:rPr>
              <a:t>osterix</a:t>
            </a:r>
            <a:r>
              <a:rPr lang="en-US" sz="2200" dirty="0">
                <a:latin typeface="Comic Sans MS" panose="030F0702030302020204" pitchFamily="66" charset="0"/>
              </a:rPr>
              <a:t>), </a:t>
            </a:r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FIAT (inhibitor of ATF4)</a:t>
            </a:r>
            <a:r>
              <a:rPr lang="en-US" sz="2200" dirty="0">
                <a:latin typeface="Comic Sans MS" panose="030F0702030302020204" pitchFamily="66" charset="0"/>
              </a:rPr>
              <a:t>, </a:t>
            </a:r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ETS-like TFs</a:t>
            </a:r>
            <a:r>
              <a:rPr lang="en-US" sz="2200" dirty="0">
                <a:latin typeface="Comic Sans MS" panose="030F0702030302020204" pitchFamily="66" charset="0"/>
              </a:rPr>
              <a:t>, MZF1 (myeloid zinc finger), </a:t>
            </a:r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JUNB</a:t>
            </a:r>
            <a:r>
              <a:rPr lang="en-US" sz="2200" dirty="0">
                <a:latin typeface="Comic Sans MS" panose="030F0702030302020204" pitchFamily="66" charset="0"/>
              </a:rPr>
              <a:t>, and also directly affecting the transcription of marker genes like </a:t>
            </a:r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Col1α1, Col5α1, Col5α3, </a:t>
            </a:r>
            <a:r>
              <a:rPr lang="en-US" sz="2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Col11α2</a:t>
            </a:r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, </a:t>
            </a:r>
            <a:r>
              <a:rPr lang="en-US" sz="2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fibromodulin</a:t>
            </a:r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, osteocalcin, MGP (matrix-</a:t>
            </a:r>
            <a:r>
              <a:rPr lang="en-US" sz="2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gla</a:t>
            </a:r>
            <a:r>
              <a:rPr lang="en-US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protein), RANKL, Pit phosphate transporter, Integrin β5, and TGFβ-R1</a:t>
            </a:r>
            <a:r>
              <a:rPr lang="en-US" sz="2200" dirty="0">
                <a:latin typeface="Comic Sans MS" panose="030F0702030302020204" pitchFamily="66" charset="0"/>
              </a:rPr>
              <a:t>. </a:t>
            </a:r>
            <a:endParaRPr lang="en-US" sz="2200" dirty="0" smtClean="0">
              <a:latin typeface="Comic Sans MS" panose="030F0702030302020204" pitchFamily="66" charset="0"/>
            </a:endParaRPr>
          </a:p>
          <a:p>
            <a:pPr algn="ctr"/>
            <a:endParaRPr lang="nb-NO" sz="2000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55143" y="90871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i="1" dirty="0">
                <a:latin typeface="Comic Sans MS" panose="030F0702030302020204" pitchFamily="66" charset="0"/>
              </a:rPr>
              <a:t>Is </a:t>
            </a:r>
            <a:r>
              <a:rPr lang="en-US" sz="28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SP1</a:t>
            </a:r>
            <a:r>
              <a:rPr lang="en-US" sz="2800" b="1" i="1" dirty="0">
                <a:latin typeface="Comic Sans MS" panose="030F0702030302020204" pitchFamily="66" charset="0"/>
              </a:rPr>
              <a:t> important for </a:t>
            </a:r>
            <a:r>
              <a:rPr lang="en-US" sz="2800" b="1" i="1" dirty="0" err="1">
                <a:latin typeface="Comic Sans MS" panose="030F0702030302020204" pitchFamily="66" charset="0"/>
              </a:rPr>
              <a:t>Osteoblastogenesis</a:t>
            </a:r>
            <a:r>
              <a:rPr lang="en-US" sz="2800" b="1" i="1" dirty="0"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9157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f_template">
  <a:themeElements>
    <a:clrScheme name="mf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f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f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f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f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f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f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f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f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f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f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f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f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f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897</Words>
  <Application>Microsoft Office PowerPoint</Application>
  <PresentationFormat>On-screen Show (4:3)</PresentationFormat>
  <Paragraphs>255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Office Theme</vt:lpstr>
      <vt:lpstr>2_Office Theme</vt:lpstr>
      <vt:lpstr>3_Office Theme</vt:lpstr>
      <vt:lpstr>1_Office Theme</vt:lpstr>
      <vt:lpstr>mf_template</vt:lpstr>
      <vt:lpstr>PowerPoint Presentation</vt:lpstr>
      <vt:lpstr>PowerPoint Presentation</vt:lpstr>
      <vt:lpstr>Factors to play with: Signaling molecules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jango_adm</dc:creator>
  <cp:lastModifiedBy>jango_adm</cp:lastModifiedBy>
  <cp:revision>128</cp:revision>
  <dcterms:created xsi:type="dcterms:W3CDTF">2013-10-14T12:06:33Z</dcterms:created>
  <dcterms:modified xsi:type="dcterms:W3CDTF">2014-10-29T18:00:02Z</dcterms:modified>
</cp:coreProperties>
</file>