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70" r:id="rId2"/>
    <p:sldId id="371" r:id="rId3"/>
    <p:sldId id="256" r:id="rId4"/>
    <p:sldId id="369" r:id="rId5"/>
    <p:sldId id="368" r:id="rId6"/>
    <p:sldId id="357" r:id="rId7"/>
    <p:sldId id="259" r:id="rId8"/>
    <p:sldId id="260" r:id="rId9"/>
    <p:sldId id="261" r:id="rId10"/>
    <p:sldId id="359" r:id="rId11"/>
    <p:sldId id="275" r:id="rId12"/>
    <p:sldId id="277" r:id="rId13"/>
    <p:sldId id="294" r:id="rId14"/>
    <p:sldId id="265" r:id="rId15"/>
    <p:sldId id="347" r:id="rId16"/>
    <p:sldId id="358" r:id="rId17"/>
    <p:sldId id="362" r:id="rId18"/>
    <p:sldId id="363" r:id="rId19"/>
    <p:sldId id="280" r:id="rId20"/>
    <p:sldId id="286" r:id="rId21"/>
    <p:sldId id="331" r:id="rId22"/>
    <p:sldId id="332" r:id="rId23"/>
    <p:sldId id="334" r:id="rId24"/>
    <p:sldId id="335" r:id="rId25"/>
    <p:sldId id="337" r:id="rId26"/>
    <p:sldId id="338" r:id="rId27"/>
    <p:sldId id="342" r:id="rId28"/>
    <p:sldId id="282" r:id="rId29"/>
    <p:sldId id="348" r:id="rId30"/>
    <p:sldId id="350" r:id="rId31"/>
    <p:sldId id="351" r:id="rId32"/>
    <p:sldId id="289" r:id="rId33"/>
    <p:sldId id="346" r:id="rId34"/>
    <p:sldId id="291" r:id="rId35"/>
    <p:sldId id="288" r:id="rId36"/>
    <p:sldId id="290" r:id="rId37"/>
    <p:sldId id="308" r:id="rId38"/>
    <p:sldId id="310" r:id="rId39"/>
    <p:sldId id="281" r:id="rId40"/>
    <p:sldId id="293" r:id="rId41"/>
    <p:sldId id="319" r:id="rId42"/>
    <p:sldId id="324" r:id="rId43"/>
    <p:sldId id="372"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anne van der Westhuizen" initials="JvdW"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5547" autoAdjust="0"/>
  </p:normalViewPr>
  <p:slideViewPr>
    <p:cSldViewPr>
      <p:cViewPr>
        <p:scale>
          <a:sx n="110" d="100"/>
          <a:sy n="110" d="100"/>
        </p:scale>
        <p:origin x="-4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Administrator\My%20Documents\Working%20Docs\CD%20data\Spreadsheets\Sb-De.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lang="en-US"/>
            </a:pPr>
            <a:r>
              <a:rPr lang="en-US" sz="1800" b="0">
                <a:latin typeface="Times New Roman" pitchFamily="18" charset="0"/>
                <a:cs typeface="Times New Roman" pitchFamily="18" charset="0"/>
              </a:rPr>
              <a:t>ECD</a:t>
            </a:r>
            <a:r>
              <a:rPr lang="en-US" sz="1800" b="0" baseline="0">
                <a:latin typeface="Times New Roman" pitchFamily="18" charset="0"/>
                <a:cs typeface="Times New Roman" pitchFamily="18" charset="0"/>
              </a:rPr>
              <a:t> spectrum for compound 6</a:t>
            </a:r>
            <a:endParaRPr lang="en-US" sz="1800" b="0">
              <a:latin typeface="Times New Roman" pitchFamily="18" charset="0"/>
              <a:cs typeface="Times New Roman" pitchFamily="18" charset="0"/>
            </a:endParaRPr>
          </a:p>
        </c:rich>
      </c:tx>
      <c:overlay val="0"/>
    </c:title>
    <c:autoTitleDeleted val="0"/>
    <c:plotArea>
      <c:layout/>
      <c:lineChart>
        <c:grouping val="standard"/>
        <c:varyColors val="0"/>
        <c:ser>
          <c:idx val="1"/>
          <c:order val="0"/>
          <c:tx>
            <c:strRef>
              <c:f>'CD-DF15'!$D$2</c:f>
              <c:strCache>
                <c:ptCount val="1"/>
                <c:pt idx="0">
                  <c:v>0.10 mM; 0.047 mg/mL</c:v>
                </c:pt>
              </c:strCache>
            </c:strRef>
          </c:tx>
          <c:spPr>
            <a:ln cap="sq">
              <a:prstDash val="sysDot"/>
            </a:ln>
          </c:spPr>
          <c:marker>
            <c:symbol val="none"/>
          </c:marker>
          <c:cat>
            <c:numRef>
              <c:f>'CD-DF15'!$B$3:$B$193</c:f>
              <c:numCache>
                <c:formatCode>General</c:formatCode>
                <c:ptCount val="191"/>
                <c:pt idx="0">
                  <c:v>210</c:v>
                </c:pt>
                <c:pt idx="1">
                  <c:v>211</c:v>
                </c:pt>
                <c:pt idx="2">
                  <c:v>212</c:v>
                </c:pt>
                <c:pt idx="3">
                  <c:v>213</c:v>
                </c:pt>
                <c:pt idx="4">
                  <c:v>214</c:v>
                </c:pt>
                <c:pt idx="5">
                  <c:v>215</c:v>
                </c:pt>
                <c:pt idx="6">
                  <c:v>216</c:v>
                </c:pt>
                <c:pt idx="7">
                  <c:v>217</c:v>
                </c:pt>
                <c:pt idx="8">
                  <c:v>218</c:v>
                </c:pt>
                <c:pt idx="9">
                  <c:v>219</c:v>
                </c:pt>
                <c:pt idx="10">
                  <c:v>220</c:v>
                </c:pt>
                <c:pt idx="11">
                  <c:v>221</c:v>
                </c:pt>
                <c:pt idx="12">
                  <c:v>222</c:v>
                </c:pt>
                <c:pt idx="13">
                  <c:v>223</c:v>
                </c:pt>
                <c:pt idx="14">
                  <c:v>224</c:v>
                </c:pt>
                <c:pt idx="15">
                  <c:v>225</c:v>
                </c:pt>
                <c:pt idx="16">
                  <c:v>226</c:v>
                </c:pt>
                <c:pt idx="17">
                  <c:v>227</c:v>
                </c:pt>
                <c:pt idx="18">
                  <c:v>228</c:v>
                </c:pt>
                <c:pt idx="19">
                  <c:v>229</c:v>
                </c:pt>
                <c:pt idx="20">
                  <c:v>230</c:v>
                </c:pt>
                <c:pt idx="21">
                  <c:v>231</c:v>
                </c:pt>
                <c:pt idx="22">
                  <c:v>232</c:v>
                </c:pt>
                <c:pt idx="23">
                  <c:v>233</c:v>
                </c:pt>
                <c:pt idx="24">
                  <c:v>234</c:v>
                </c:pt>
                <c:pt idx="25">
                  <c:v>235</c:v>
                </c:pt>
                <c:pt idx="26">
                  <c:v>236</c:v>
                </c:pt>
                <c:pt idx="27">
                  <c:v>237</c:v>
                </c:pt>
                <c:pt idx="28">
                  <c:v>238</c:v>
                </c:pt>
                <c:pt idx="29">
                  <c:v>239</c:v>
                </c:pt>
                <c:pt idx="30">
                  <c:v>240</c:v>
                </c:pt>
                <c:pt idx="31">
                  <c:v>241</c:v>
                </c:pt>
                <c:pt idx="32">
                  <c:v>242</c:v>
                </c:pt>
                <c:pt idx="33">
                  <c:v>243</c:v>
                </c:pt>
                <c:pt idx="34">
                  <c:v>244</c:v>
                </c:pt>
                <c:pt idx="35">
                  <c:v>245</c:v>
                </c:pt>
                <c:pt idx="36">
                  <c:v>246</c:v>
                </c:pt>
                <c:pt idx="37">
                  <c:v>247</c:v>
                </c:pt>
                <c:pt idx="38">
                  <c:v>248</c:v>
                </c:pt>
                <c:pt idx="39">
                  <c:v>249</c:v>
                </c:pt>
                <c:pt idx="40">
                  <c:v>250</c:v>
                </c:pt>
                <c:pt idx="41">
                  <c:v>251</c:v>
                </c:pt>
                <c:pt idx="42">
                  <c:v>252</c:v>
                </c:pt>
                <c:pt idx="43">
                  <c:v>253</c:v>
                </c:pt>
                <c:pt idx="44">
                  <c:v>254</c:v>
                </c:pt>
                <c:pt idx="45">
                  <c:v>255</c:v>
                </c:pt>
                <c:pt idx="46">
                  <c:v>256</c:v>
                </c:pt>
                <c:pt idx="47">
                  <c:v>257</c:v>
                </c:pt>
                <c:pt idx="48">
                  <c:v>258</c:v>
                </c:pt>
                <c:pt idx="49">
                  <c:v>259</c:v>
                </c:pt>
                <c:pt idx="50">
                  <c:v>260</c:v>
                </c:pt>
                <c:pt idx="51">
                  <c:v>261</c:v>
                </c:pt>
                <c:pt idx="52">
                  <c:v>262</c:v>
                </c:pt>
                <c:pt idx="53">
                  <c:v>263</c:v>
                </c:pt>
                <c:pt idx="54">
                  <c:v>264</c:v>
                </c:pt>
                <c:pt idx="55">
                  <c:v>265</c:v>
                </c:pt>
                <c:pt idx="56">
                  <c:v>266</c:v>
                </c:pt>
                <c:pt idx="57">
                  <c:v>267</c:v>
                </c:pt>
                <c:pt idx="58">
                  <c:v>268</c:v>
                </c:pt>
                <c:pt idx="59">
                  <c:v>269</c:v>
                </c:pt>
                <c:pt idx="60">
                  <c:v>270</c:v>
                </c:pt>
                <c:pt idx="61">
                  <c:v>271</c:v>
                </c:pt>
                <c:pt idx="62">
                  <c:v>272</c:v>
                </c:pt>
                <c:pt idx="63">
                  <c:v>273</c:v>
                </c:pt>
                <c:pt idx="64">
                  <c:v>274</c:v>
                </c:pt>
                <c:pt idx="65">
                  <c:v>275</c:v>
                </c:pt>
                <c:pt idx="66">
                  <c:v>276</c:v>
                </c:pt>
                <c:pt idx="67">
                  <c:v>277</c:v>
                </c:pt>
                <c:pt idx="68">
                  <c:v>278</c:v>
                </c:pt>
                <c:pt idx="69">
                  <c:v>279</c:v>
                </c:pt>
                <c:pt idx="70">
                  <c:v>280</c:v>
                </c:pt>
                <c:pt idx="71">
                  <c:v>281</c:v>
                </c:pt>
                <c:pt idx="72">
                  <c:v>282</c:v>
                </c:pt>
                <c:pt idx="73">
                  <c:v>283</c:v>
                </c:pt>
                <c:pt idx="74">
                  <c:v>284</c:v>
                </c:pt>
                <c:pt idx="75">
                  <c:v>285</c:v>
                </c:pt>
                <c:pt idx="76">
                  <c:v>286</c:v>
                </c:pt>
                <c:pt idx="77">
                  <c:v>287</c:v>
                </c:pt>
                <c:pt idx="78">
                  <c:v>288</c:v>
                </c:pt>
                <c:pt idx="79">
                  <c:v>289</c:v>
                </c:pt>
                <c:pt idx="80">
                  <c:v>290</c:v>
                </c:pt>
                <c:pt idx="81">
                  <c:v>291</c:v>
                </c:pt>
                <c:pt idx="82">
                  <c:v>292</c:v>
                </c:pt>
                <c:pt idx="83">
                  <c:v>293</c:v>
                </c:pt>
                <c:pt idx="84">
                  <c:v>294</c:v>
                </c:pt>
                <c:pt idx="85">
                  <c:v>295</c:v>
                </c:pt>
                <c:pt idx="86">
                  <c:v>296</c:v>
                </c:pt>
                <c:pt idx="87">
                  <c:v>297</c:v>
                </c:pt>
                <c:pt idx="88">
                  <c:v>298</c:v>
                </c:pt>
                <c:pt idx="89">
                  <c:v>299</c:v>
                </c:pt>
                <c:pt idx="90">
                  <c:v>300</c:v>
                </c:pt>
                <c:pt idx="91">
                  <c:v>301</c:v>
                </c:pt>
                <c:pt idx="92">
                  <c:v>302</c:v>
                </c:pt>
                <c:pt idx="93">
                  <c:v>303</c:v>
                </c:pt>
                <c:pt idx="94">
                  <c:v>304</c:v>
                </c:pt>
                <c:pt idx="95">
                  <c:v>305</c:v>
                </c:pt>
                <c:pt idx="96">
                  <c:v>306</c:v>
                </c:pt>
                <c:pt idx="97">
                  <c:v>307</c:v>
                </c:pt>
                <c:pt idx="98">
                  <c:v>308</c:v>
                </c:pt>
                <c:pt idx="99">
                  <c:v>309</c:v>
                </c:pt>
                <c:pt idx="100">
                  <c:v>310</c:v>
                </c:pt>
                <c:pt idx="101">
                  <c:v>311</c:v>
                </c:pt>
                <c:pt idx="102">
                  <c:v>312</c:v>
                </c:pt>
                <c:pt idx="103">
                  <c:v>313</c:v>
                </c:pt>
                <c:pt idx="104">
                  <c:v>314</c:v>
                </c:pt>
                <c:pt idx="105">
                  <c:v>315</c:v>
                </c:pt>
                <c:pt idx="106">
                  <c:v>316</c:v>
                </c:pt>
                <c:pt idx="107">
                  <c:v>317</c:v>
                </c:pt>
                <c:pt idx="108">
                  <c:v>318</c:v>
                </c:pt>
                <c:pt idx="109">
                  <c:v>319</c:v>
                </c:pt>
                <c:pt idx="110">
                  <c:v>320</c:v>
                </c:pt>
                <c:pt idx="111">
                  <c:v>321</c:v>
                </c:pt>
                <c:pt idx="112">
                  <c:v>322</c:v>
                </c:pt>
                <c:pt idx="113">
                  <c:v>323</c:v>
                </c:pt>
                <c:pt idx="114">
                  <c:v>324</c:v>
                </c:pt>
                <c:pt idx="115">
                  <c:v>325</c:v>
                </c:pt>
                <c:pt idx="116">
                  <c:v>326</c:v>
                </c:pt>
                <c:pt idx="117">
                  <c:v>327</c:v>
                </c:pt>
                <c:pt idx="118">
                  <c:v>328</c:v>
                </c:pt>
                <c:pt idx="119">
                  <c:v>329</c:v>
                </c:pt>
                <c:pt idx="120">
                  <c:v>330</c:v>
                </c:pt>
                <c:pt idx="121">
                  <c:v>331</c:v>
                </c:pt>
                <c:pt idx="122">
                  <c:v>332</c:v>
                </c:pt>
                <c:pt idx="123">
                  <c:v>333</c:v>
                </c:pt>
                <c:pt idx="124">
                  <c:v>334</c:v>
                </c:pt>
                <c:pt idx="125">
                  <c:v>335</c:v>
                </c:pt>
                <c:pt idx="126">
                  <c:v>336</c:v>
                </c:pt>
                <c:pt idx="127">
                  <c:v>337</c:v>
                </c:pt>
                <c:pt idx="128">
                  <c:v>338</c:v>
                </c:pt>
                <c:pt idx="129">
                  <c:v>339</c:v>
                </c:pt>
                <c:pt idx="130">
                  <c:v>340</c:v>
                </c:pt>
                <c:pt idx="131">
                  <c:v>341</c:v>
                </c:pt>
                <c:pt idx="132">
                  <c:v>342</c:v>
                </c:pt>
                <c:pt idx="133">
                  <c:v>343</c:v>
                </c:pt>
                <c:pt idx="134">
                  <c:v>344</c:v>
                </c:pt>
                <c:pt idx="135">
                  <c:v>345</c:v>
                </c:pt>
                <c:pt idx="136">
                  <c:v>346</c:v>
                </c:pt>
                <c:pt idx="137">
                  <c:v>347</c:v>
                </c:pt>
                <c:pt idx="138">
                  <c:v>348</c:v>
                </c:pt>
                <c:pt idx="139">
                  <c:v>349</c:v>
                </c:pt>
                <c:pt idx="140">
                  <c:v>350</c:v>
                </c:pt>
                <c:pt idx="141">
                  <c:v>351</c:v>
                </c:pt>
                <c:pt idx="142">
                  <c:v>352</c:v>
                </c:pt>
                <c:pt idx="143">
                  <c:v>353</c:v>
                </c:pt>
                <c:pt idx="144">
                  <c:v>354</c:v>
                </c:pt>
                <c:pt idx="145">
                  <c:v>355</c:v>
                </c:pt>
                <c:pt idx="146">
                  <c:v>356</c:v>
                </c:pt>
                <c:pt idx="147">
                  <c:v>357</c:v>
                </c:pt>
                <c:pt idx="148">
                  <c:v>358</c:v>
                </c:pt>
                <c:pt idx="149">
                  <c:v>359</c:v>
                </c:pt>
                <c:pt idx="150">
                  <c:v>360</c:v>
                </c:pt>
                <c:pt idx="151">
                  <c:v>361</c:v>
                </c:pt>
                <c:pt idx="152">
                  <c:v>362</c:v>
                </c:pt>
                <c:pt idx="153">
                  <c:v>363</c:v>
                </c:pt>
                <c:pt idx="154">
                  <c:v>364</c:v>
                </c:pt>
                <c:pt idx="155">
                  <c:v>365</c:v>
                </c:pt>
                <c:pt idx="156">
                  <c:v>366</c:v>
                </c:pt>
                <c:pt idx="157">
                  <c:v>367</c:v>
                </c:pt>
                <c:pt idx="158">
                  <c:v>368</c:v>
                </c:pt>
                <c:pt idx="159">
                  <c:v>369</c:v>
                </c:pt>
                <c:pt idx="160">
                  <c:v>370</c:v>
                </c:pt>
                <c:pt idx="161">
                  <c:v>371</c:v>
                </c:pt>
                <c:pt idx="162">
                  <c:v>372</c:v>
                </c:pt>
                <c:pt idx="163">
                  <c:v>373</c:v>
                </c:pt>
                <c:pt idx="164">
                  <c:v>374</c:v>
                </c:pt>
                <c:pt idx="165">
                  <c:v>375</c:v>
                </c:pt>
                <c:pt idx="166">
                  <c:v>376</c:v>
                </c:pt>
                <c:pt idx="167">
                  <c:v>377</c:v>
                </c:pt>
                <c:pt idx="168">
                  <c:v>378</c:v>
                </c:pt>
                <c:pt idx="169">
                  <c:v>379</c:v>
                </c:pt>
                <c:pt idx="170">
                  <c:v>380</c:v>
                </c:pt>
                <c:pt idx="171">
                  <c:v>381</c:v>
                </c:pt>
                <c:pt idx="172">
                  <c:v>382</c:v>
                </c:pt>
                <c:pt idx="173">
                  <c:v>383</c:v>
                </c:pt>
                <c:pt idx="174">
                  <c:v>384</c:v>
                </c:pt>
                <c:pt idx="175">
                  <c:v>385</c:v>
                </c:pt>
                <c:pt idx="176">
                  <c:v>386</c:v>
                </c:pt>
                <c:pt idx="177">
                  <c:v>387</c:v>
                </c:pt>
                <c:pt idx="178">
                  <c:v>388</c:v>
                </c:pt>
                <c:pt idx="179">
                  <c:v>389</c:v>
                </c:pt>
                <c:pt idx="180">
                  <c:v>390</c:v>
                </c:pt>
                <c:pt idx="181">
                  <c:v>391</c:v>
                </c:pt>
                <c:pt idx="182">
                  <c:v>392</c:v>
                </c:pt>
                <c:pt idx="183">
                  <c:v>393</c:v>
                </c:pt>
                <c:pt idx="184">
                  <c:v>394</c:v>
                </c:pt>
                <c:pt idx="185">
                  <c:v>395</c:v>
                </c:pt>
                <c:pt idx="186">
                  <c:v>396</c:v>
                </c:pt>
                <c:pt idx="187">
                  <c:v>397</c:v>
                </c:pt>
                <c:pt idx="188">
                  <c:v>398</c:v>
                </c:pt>
                <c:pt idx="189">
                  <c:v>399</c:v>
                </c:pt>
                <c:pt idx="190">
                  <c:v>400</c:v>
                </c:pt>
              </c:numCache>
            </c:numRef>
          </c:cat>
          <c:val>
            <c:numRef>
              <c:f>'CD-DF15'!$D$3:$D$193</c:f>
              <c:numCache>
                <c:formatCode>General</c:formatCode>
                <c:ptCount val="191"/>
                <c:pt idx="0">
                  <c:v>-308.0312606558204</c:v>
                </c:pt>
                <c:pt idx="1">
                  <c:v>-1018.113087059933</c:v>
                </c:pt>
                <c:pt idx="2">
                  <c:v>-596.63945068972544</c:v>
                </c:pt>
                <c:pt idx="3">
                  <c:v>764.45348843381339</c:v>
                </c:pt>
                <c:pt idx="4">
                  <c:v>2873.453712920515</c:v>
                </c:pt>
                <c:pt idx="5">
                  <c:v>5538.4945867522629</c:v>
                </c:pt>
                <c:pt idx="6">
                  <c:v>8567.7312662417989</c:v>
                </c:pt>
                <c:pt idx="7">
                  <c:v>11769.439742880018</c:v>
                </c:pt>
                <c:pt idx="8">
                  <c:v>14793.102386397884</c:v>
                </c:pt>
                <c:pt idx="9">
                  <c:v>17632.71738554172</c:v>
                </c:pt>
                <c:pt idx="10">
                  <c:v>19608.945105815121</c:v>
                </c:pt>
                <c:pt idx="11">
                  <c:v>21545.869444636752</c:v>
                </c:pt>
                <c:pt idx="12">
                  <c:v>23050.731276083214</c:v>
                </c:pt>
                <c:pt idx="13">
                  <c:v>23690.712086589854</c:v>
                </c:pt>
                <c:pt idx="14">
                  <c:v>23749.480151091029</c:v>
                </c:pt>
                <c:pt idx="15">
                  <c:v>23738.049733614105</c:v>
                </c:pt>
                <c:pt idx="16">
                  <c:v>23566.917485974765</c:v>
                </c:pt>
                <c:pt idx="17">
                  <c:v>23220.132090723331</c:v>
                </c:pt>
                <c:pt idx="18">
                  <c:v>22254.875733023309</c:v>
                </c:pt>
                <c:pt idx="19">
                  <c:v>21088.367488141121</c:v>
                </c:pt>
                <c:pt idx="20">
                  <c:v>19737.857874215704</c:v>
                </c:pt>
                <c:pt idx="21">
                  <c:v>17900.359718836637</c:v>
                </c:pt>
                <c:pt idx="22">
                  <c:v>15646.16725264868</c:v>
                </c:pt>
                <c:pt idx="23">
                  <c:v>13274.028330738549</c:v>
                </c:pt>
                <c:pt idx="24">
                  <c:v>10782.104109272324</c:v>
                </c:pt>
                <c:pt idx="25">
                  <c:v>8341.2399232124644</c:v>
                </c:pt>
                <c:pt idx="26">
                  <c:v>5914.5923900104981</c:v>
                </c:pt>
                <c:pt idx="27">
                  <c:v>3915.2704179471602</c:v>
                </c:pt>
                <c:pt idx="28">
                  <c:v>2216.4156714465012</c:v>
                </c:pt>
                <c:pt idx="29">
                  <c:v>1109.2971871159232</c:v>
                </c:pt>
                <c:pt idx="30">
                  <c:v>386.76388529377061</c:v>
                </c:pt>
                <c:pt idx="31">
                  <c:v>235.62150466011332</c:v>
                </c:pt>
                <c:pt idx="32">
                  <c:v>481.43128952957699</c:v>
                </c:pt>
                <c:pt idx="33">
                  <c:v>949.05167559968061</c:v>
                </c:pt>
                <c:pt idx="34">
                  <c:v>1479.9302388916399</c:v>
                </c:pt>
                <c:pt idx="35">
                  <c:v>2121.2625873333227</c:v>
                </c:pt>
                <c:pt idx="36">
                  <c:v>2588.9193585196012</c:v>
                </c:pt>
                <c:pt idx="37">
                  <c:v>3040.1786647090194</c:v>
                </c:pt>
                <c:pt idx="38">
                  <c:v>3453.063127361992</c:v>
                </c:pt>
                <c:pt idx="39">
                  <c:v>3768.4642957695987</c:v>
                </c:pt>
                <c:pt idx="40">
                  <c:v>3981.200747774958</c:v>
                </c:pt>
                <c:pt idx="41">
                  <c:v>4066.240524707398</c:v>
                </c:pt>
                <c:pt idx="42">
                  <c:v>3962.1538936069906</c:v>
                </c:pt>
                <c:pt idx="43">
                  <c:v>3846.9834239315501</c:v>
                </c:pt>
                <c:pt idx="44">
                  <c:v>3683.1488552097253</c:v>
                </c:pt>
                <c:pt idx="45">
                  <c:v>3478.0690861350627</c:v>
                </c:pt>
                <c:pt idx="46">
                  <c:v>3266.6025881097939</c:v>
                </c:pt>
                <c:pt idx="47">
                  <c:v>2985.274511377615</c:v>
                </c:pt>
                <c:pt idx="48">
                  <c:v>2738.4946895332828</c:v>
                </c:pt>
                <c:pt idx="49">
                  <c:v>2455.7006452843398</c:v>
                </c:pt>
                <c:pt idx="50">
                  <c:v>2053.9547938064184</c:v>
                </c:pt>
                <c:pt idx="51">
                  <c:v>1726.8970701251451</c:v>
                </c:pt>
                <c:pt idx="52">
                  <c:v>1388.323147999389</c:v>
                </c:pt>
                <c:pt idx="53">
                  <c:v>982.71797528681373</c:v>
                </c:pt>
                <c:pt idx="54">
                  <c:v>656.05098449529748</c:v>
                </c:pt>
                <c:pt idx="55">
                  <c:v>298.92841637712127</c:v>
                </c:pt>
                <c:pt idx="56">
                  <c:v>-101.86635803631755</c:v>
                </c:pt>
                <c:pt idx="57">
                  <c:v>-354.22472656301454</c:v>
                </c:pt>
                <c:pt idx="58">
                  <c:v>-620.22804246948851</c:v>
                </c:pt>
                <c:pt idx="59">
                  <c:v>-956.4563068280803</c:v>
                </c:pt>
                <c:pt idx="60">
                  <c:v>-1194.9223125406609</c:v>
                </c:pt>
                <c:pt idx="61">
                  <c:v>-1303.7970232306452</c:v>
                </c:pt>
                <c:pt idx="62">
                  <c:v>-1538.5147378355048</c:v>
                </c:pt>
                <c:pt idx="63">
                  <c:v>-1798.9036180520764</c:v>
                </c:pt>
                <c:pt idx="64">
                  <c:v>-1979.812936521389</c:v>
                </c:pt>
                <c:pt idx="65">
                  <c:v>-2154.1975807942017</c:v>
                </c:pt>
                <c:pt idx="66">
                  <c:v>-2455.5984562854765</c:v>
                </c:pt>
                <c:pt idx="67">
                  <c:v>-2785.0034874867347</c:v>
                </c:pt>
                <c:pt idx="68">
                  <c:v>-3183.5190178288312</c:v>
                </c:pt>
                <c:pt idx="69">
                  <c:v>-3733.2292421437487</c:v>
                </c:pt>
                <c:pt idx="70">
                  <c:v>-4355.7115276651384</c:v>
                </c:pt>
                <c:pt idx="71">
                  <c:v>-4958.8491427454828</c:v>
                </c:pt>
                <c:pt idx="72">
                  <c:v>-5817.1654068360003</c:v>
                </c:pt>
                <c:pt idx="73">
                  <c:v>-6729.4899076609991</c:v>
                </c:pt>
                <c:pt idx="74">
                  <c:v>-7692.7027067663994</c:v>
                </c:pt>
                <c:pt idx="75">
                  <c:v>-8832.6754939658476</c:v>
                </c:pt>
                <c:pt idx="76">
                  <c:v>-10216.309511409247</c:v>
                </c:pt>
                <c:pt idx="77">
                  <c:v>-11568.457542760991</c:v>
                </c:pt>
                <c:pt idx="78">
                  <c:v>-12931.558366836012</c:v>
                </c:pt>
                <c:pt idx="79">
                  <c:v>-14426.901976067425</c:v>
                </c:pt>
                <c:pt idx="80">
                  <c:v>-15911.057765573691</c:v>
                </c:pt>
                <c:pt idx="81">
                  <c:v>-17337.893017669958</c:v>
                </c:pt>
                <c:pt idx="82">
                  <c:v>-18647.507105930781</c:v>
                </c:pt>
                <c:pt idx="83">
                  <c:v>-19661.41684588946</c:v>
                </c:pt>
                <c:pt idx="84">
                  <c:v>-20401.039672326726</c:v>
                </c:pt>
                <c:pt idx="85">
                  <c:v>-20793.889526627696</c:v>
                </c:pt>
                <c:pt idx="86">
                  <c:v>-20970.115584991156</c:v>
                </c:pt>
                <c:pt idx="87">
                  <c:v>-20770.829984786997</c:v>
                </c:pt>
                <c:pt idx="88">
                  <c:v>-20362.5835492119</c:v>
                </c:pt>
                <c:pt idx="89">
                  <c:v>-19734.778960924501</c:v>
                </c:pt>
                <c:pt idx="90">
                  <c:v>-18948.588769725025</c:v>
                </c:pt>
                <c:pt idx="91">
                  <c:v>-18074.67266710594</c:v>
                </c:pt>
                <c:pt idx="92">
                  <c:v>-17113.454477043026</c:v>
                </c:pt>
                <c:pt idx="93">
                  <c:v>-16170.673742746274</c:v>
                </c:pt>
                <c:pt idx="94">
                  <c:v>-15302.065997039987</c:v>
                </c:pt>
                <c:pt idx="95">
                  <c:v>-14428.715572541652</c:v>
                </c:pt>
                <c:pt idx="96">
                  <c:v>-13598.291386017978</c:v>
                </c:pt>
                <c:pt idx="97">
                  <c:v>-12824.019987359276</c:v>
                </c:pt>
                <c:pt idx="98">
                  <c:v>-12121.246985675343</c:v>
                </c:pt>
                <c:pt idx="99">
                  <c:v>-11457.439130913141</c:v>
                </c:pt>
                <c:pt idx="100">
                  <c:v>-10813.011491436378</c:v>
                </c:pt>
                <c:pt idx="101">
                  <c:v>-10229.474393259947</c:v>
                </c:pt>
                <c:pt idx="102">
                  <c:v>-9670.5683709719451</c:v>
                </c:pt>
                <c:pt idx="103">
                  <c:v>-9117.2002321970049</c:v>
                </c:pt>
                <c:pt idx="104">
                  <c:v>-8565.2432566097377</c:v>
                </c:pt>
                <c:pt idx="105">
                  <c:v>-8023.6286909076061</c:v>
                </c:pt>
                <c:pt idx="106">
                  <c:v>-7451.1392257760044</c:v>
                </c:pt>
                <c:pt idx="107">
                  <c:v>-6939.323286595205</c:v>
                </c:pt>
                <c:pt idx="108">
                  <c:v>-6418.6092752854438</c:v>
                </c:pt>
                <c:pt idx="109">
                  <c:v>-5880.6164929921615</c:v>
                </c:pt>
                <c:pt idx="110">
                  <c:v>-5351.6450299072822</c:v>
                </c:pt>
                <c:pt idx="111">
                  <c:v>-4874.2623234756429</c:v>
                </c:pt>
                <c:pt idx="112">
                  <c:v>-4362.2863123879997</c:v>
                </c:pt>
                <c:pt idx="113">
                  <c:v>-3865.4540591446048</c:v>
                </c:pt>
                <c:pt idx="114">
                  <c:v>-3376.4598250629847</c:v>
                </c:pt>
                <c:pt idx="115">
                  <c:v>-2960.9563710921125</c:v>
                </c:pt>
                <c:pt idx="116">
                  <c:v>-2544.4290653565999</c:v>
                </c:pt>
                <c:pt idx="117">
                  <c:v>-2115.4265304818523</c:v>
                </c:pt>
                <c:pt idx="118">
                  <c:v>-1696.3627332841729</c:v>
                </c:pt>
                <c:pt idx="119">
                  <c:v>-1293.5297461846601</c:v>
                </c:pt>
                <c:pt idx="120">
                  <c:v>-984.03521621994446</c:v>
                </c:pt>
                <c:pt idx="121">
                  <c:v>-691.87408433720054</c:v>
                </c:pt>
                <c:pt idx="122">
                  <c:v>-470.75335635658575</c:v>
                </c:pt>
                <c:pt idx="123">
                  <c:v>-304.38348892343737</c:v>
                </c:pt>
                <c:pt idx="124">
                  <c:v>-138.85697189639825</c:v>
                </c:pt>
                <c:pt idx="125">
                  <c:v>-61.427240250017746</c:v>
                </c:pt>
                <c:pt idx="126">
                  <c:v>-6.1822235046266334</c:v>
                </c:pt>
                <c:pt idx="127">
                  <c:v>-30.745744282518316</c:v>
                </c:pt>
                <c:pt idx="128">
                  <c:v>-86.372753447302046</c:v>
                </c:pt>
                <c:pt idx="129">
                  <c:v>-200.08112970155642</c:v>
                </c:pt>
                <c:pt idx="130">
                  <c:v>-334.9186898730643</c:v>
                </c:pt>
                <c:pt idx="131">
                  <c:v>-449.74445372789467</c:v>
                </c:pt>
                <c:pt idx="132">
                  <c:v>-560.82281852271649</c:v>
                </c:pt>
                <c:pt idx="133">
                  <c:v>-685.83055149631446</c:v>
                </c:pt>
                <c:pt idx="134">
                  <c:v>-806.59749031818853</c:v>
                </c:pt>
                <c:pt idx="135">
                  <c:v>-916.52383567817162</c:v>
                </c:pt>
                <c:pt idx="136">
                  <c:v>-1085.4213997998972</c:v>
                </c:pt>
                <c:pt idx="137">
                  <c:v>-1146.7615040969297</c:v>
                </c:pt>
                <c:pt idx="138">
                  <c:v>-1173.7600117664931</c:v>
                </c:pt>
                <c:pt idx="139">
                  <c:v>-1196.1825037660913</c:v>
                </c:pt>
                <c:pt idx="140">
                  <c:v>-1179.3654677454815</c:v>
                </c:pt>
                <c:pt idx="141">
                  <c:v>-1190.4790261837561</c:v>
                </c:pt>
                <c:pt idx="142">
                  <c:v>-1156.3373903282757</c:v>
                </c:pt>
                <c:pt idx="143">
                  <c:v>-1147.2671906823432</c:v>
                </c:pt>
                <c:pt idx="144">
                  <c:v>-1104.4352050613011</c:v>
                </c:pt>
                <c:pt idx="145">
                  <c:v>-1029.953873157988</c:v>
                </c:pt>
                <c:pt idx="146">
                  <c:v>-972.89241544360289</c:v>
                </c:pt>
                <c:pt idx="147">
                  <c:v>-921.22456103381444</c:v>
                </c:pt>
                <c:pt idx="148">
                  <c:v>-835.01502158441247</c:v>
                </c:pt>
                <c:pt idx="149">
                  <c:v>-800.38056847924838</c:v>
                </c:pt>
                <c:pt idx="150">
                  <c:v>-728.90433578019804</c:v>
                </c:pt>
                <c:pt idx="151">
                  <c:v>-647.14721879646129</c:v>
                </c:pt>
                <c:pt idx="152">
                  <c:v>-578.72342207416352</c:v>
                </c:pt>
                <c:pt idx="153">
                  <c:v>-505.38807000411265</c:v>
                </c:pt>
                <c:pt idx="154">
                  <c:v>-483.55528968078738</c:v>
                </c:pt>
                <c:pt idx="155">
                  <c:v>-505.40090954552869</c:v>
                </c:pt>
                <c:pt idx="156">
                  <c:v>-512.15688132527021</c:v>
                </c:pt>
                <c:pt idx="157">
                  <c:v>-554.53255344588797</c:v>
                </c:pt>
                <c:pt idx="158">
                  <c:v>-552.06826464253777</c:v>
                </c:pt>
                <c:pt idx="159">
                  <c:v>-558.51473104258855</c:v>
                </c:pt>
                <c:pt idx="160">
                  <c:v>-558.96016808219747</c:v>
                </c:pt>
                <c:pt idx="161">
                  <c:v>-556.81506059875846</c:v>
                </c:pt>
                <c:pt idx="162">
                  <c:v>-537.68673335721371</c:v>
                </c:pt>
                <c:pt idx="163">
                  <c:v>-552.80878165840352</c:v>
                </c:pt>
                <c:pt idx="164">
                  <c:v>-493.55982421708944</c:v>
                </c:pt>
                <c:pt idx="165">
                  <c:v>-450.20721821173345</c:v>
                </c:pt>
                <c:pt idx="166">
                  <c:v>-421.84912028796271</c:v>
                </c:pt>
                <c:pt idx="167">
                  <c:v>-353.56649467746342</c:v>
                </c:pt>
                <c:pt idx="168">
                  <c:v>-338.74304269077032</c:v>
                </c:pt>
                <c:pt idx="169">
                  <c:v>-299.93623546578283</c:v>
                </c:pt>
                <c:pt idx="170">
                  <c:v>-245.63993994694948</c:v>
                </c:pt>
                <c:pt idx="171">
                  <c:v>-171.11345667989372</c:v>
                </c:pt>
                <c:pt idx="172">
                  <c:v>-66.850428981949406</c:v>
                </c:pt>
                <c:pt idx="173">
                  <c:v>34.60344432310567</c:v>
                </c:pt>
                <c:pt idx="174">
                  <c:v>135.69486312324392</c:v>
                </c:pt>
                <c:pt idx="175">
                  <c:v>281.3835660368739</c:v>
                </c:pt>
                <c:pt idx="176">
                  <c:v>407.21320967955688</c:v>
                </c:pt>
                <c:pt idx="177">
                  <c:v>557.42594391434761</c:v>
                </c:pt>
                <c:pt idx="178">
                  <c:v>719.04262200689948</c:v>
                </c:pt>
                <c:pt idx="179">
                  <c:v>884.7797052193896</c:v>
                </c:pt>
                <c:pt idx="180">
                  <c:v>1058.1873701965749</c:v>
                </c:pt>
                <c:pt idx="181">
                  <c:v>1251.060383060435</c:v>
                </c:pt>
                <c:pt idx="182">
                  <c:v>1426.0194678196858</c:v>
                </c:pt>
                <c:pt idx="183">
                  <c:v>1587.7992942712997</c:v>
                </c:pt>
                <c:pt idx="184">
                  <c:v>1753.1834469827998</c:v>
                </c:pt>
                <c:pt idx="185">
                  <c:v>1911.4525345486966</c:v>
                </c:pt>
                <c:pt idx="186">
                  <c:v>2060.5631719376502</c:v>
                </c:pt>
                <c:pt idx="187">
                  <c:v>2198.4692395027409</c:v>
                </c:pt>
                <c:pt idx="188">
                  <c:v>2323.1290738728862</c:v>
                </c:pt>
                <c:pt idx="189">
                  <c:v>2432.4926323152122</c:v>
                </c:pt>
                <c:pt idx="190">
                  <c:v>2524.5268636005999</c:v>
                </c:pt>
              </c:numCache>
            </c:numRef>
          </c:val>
          <c:smooth val="0"/>
        </c:ser>
        <c:ser>
          <c:idx val="2"/>
          <c:order val="1"/>
          <c:tx>
            <c:strRef>
              <c:f>'CD-DF15'!$E$2</c:f>
              <c:strCache>
                <c:ptCount val="1"/>
                <c:pt idx="0">
                  <c:v>0.05 mM; 0.023 mg/mL</c:v>
                </c:pt>
              </c:strCache>
            </c:strRef>
          </c:tx>
          <c:spPr>
            <a:ln>
              <a:prstDash val="sysDash"/>
            </a:ln>
          </c:spPr>
          <c:marker>
            <c:symbol val="none"/>
          </c:marker>
          <c:cat>
            <c:numRef>
              <c:f>'CD-DF15'!$B$3:$B$193</c:f>
              <c:numCache>
                <c:formatCode>General</c:formatCode>
                <c:ptCount val="191"/>
                <c:pt idx="0">
                  <c:v>210</c:v>
                </c:pt>
                <c:pt idx="1">
                  <c:v>211</c:v>
                </c:pt>
                <c:pt idx="2">
                  <c:v>212</c:v>
                </c:pt>
                <c:pt idx="3">
                  <c:v>213</c:v>
                </c:pt>
                <c:pt idx="4">
                  <c:v>214</c:v>
                </c:pt>
                <c:pt idx="5">
                  <c:v>215</c:v>
                </c:pt>
                <c:pt idx="6">
                  <c:v>216</c:v>
                </c:pt>
                <c:pt idx="7">
                  <c:v>217</c:v>
                </c:pt>
                <c:pt idx="8">
                  <c:v>218</c:v>
                </c:pt>
                <c:pt idx="9">
                  <c:v>219</c:v>
                </c:pt>
                <c:pt idx="10">
                  <c:v>220</c:v>
                </c:pt>
                <c:pt idx="11">
                  <c:v>221</c:v>
                </c:pt>
                <c:pt idx="12">
                  <c:v>222</c:v>
                </c:pt>
                <c:pt idx="13">
                  <c:v>223</c:v>
                </c:pt>
                <c:pt idx="14">
                  <c:v>224</c:v>
                </c:pt>
                <c:pt idx="15">
                  <c:v>225</c:v>
                </c:pt>
                <c:pt idx="16">
                  <c:v>226</c:v>
                </c:pt>
                <c:pt idx="17">
                  <c:v>227</c:v>
                </c:pt>
                <c:pt idx="18">
                  <c:v>228</c:v>
                </c:pt>
                <c:pt idx="19">
                  <c:v>229</c:v>
                </c:pt>
                <c:pt idx="20">
                  <c:v>230</c:v>
                </c:pt>
                <c:pt idx="21">
                  <c:v>231</c:v>
                </c:pt>
                <c:pt idx="22">
                  <c:v>232</c:v>
                </c:pt>
                <c:pt idx="23">
                  <c:v>233</c:v>
                </c:pt>
                <c:pt idx="24">
                  <c:v>234</c:v>
                </c:pt>
                <c:pt idx="25">
                  <c:v>235</c:v>
                </c:pt>
                <c:pt idx="26">
                  <c:v>236</c:v>
                </c:pt>
                <c:pt idx="27">
                  <c:v>237</c:v>
                </c:pt>
                <c:pt idx="28">
                  <c:v>238</c:v>
                </c:pt>
                <c:pt idx="29">
                  <c:v>239</c:v>
                </c:pt>
                <c:pt idx="30">
                  <c:v>240</c:v>
                </c:pt>
                <c:pt idx="31">
                  <c:v>241</c:v>
                </c:pt>
                <c:pt idx="32">
                  <c:v>242</c:v>
                </c:pt>
                <c:pt idx="33">
                  <c:v>243</c:v>
                </c:pt>
                <c:pt idx="34">
                  <c:v>244</c:v>
                </c:pt>
                <c:pt idx="35">
                  <c:v>245</c:v>
                </c:pt>
                <c:pt idx="36">
                  <c:v>246</c:v>
                </c:pt>
                <c:pt idx="37">
                  <c:v>247</c:v>
                </c:pt>
                <c:pt idx="38">
                  <c:v>248</c:v>
                </c:pt>
                <c:pt idx="39">
                  <c:v>249</c:v>
                </c:pt>
                <c:pt idx="40">
                  <c:v>250</c:v>
                </c:pt>
                <c:pt idx="41">
                  <c:v>251</c:v>
                </c:pt>
                <c:pt idx="42">
                  <c:v>252</c:v>
                </c:pt>
                <c:pt idx="43">
                  <c:v>253</c:v>
                </c:pt>
                <c:pt idx="44">
                  <c:v>254</c:v>
                </c:pt>
                <c:pt idx="45">
                  <c:v>255</c:v>
                </c:pt>
                <c:pt idx="46">
                  <c:v>256</c:v>
                </c:pt>
                <c:pt idx="47">
                  <c:v>257</c:v>
                </c:pt>
                <c:pt idx="48">
                  <c:v>258</c:v>
                </c:pt>
                <c:pt idx="49">
                  <c:v>259</c:v>
                </c:pt>
                <c:pt idx="50">
                  <c:v>260</c:v>
                </c:pt>
                <c:pt idx="51">
                  <c:v>261</c:v>
                </c:pt>
                <c:pt idx="52">
                  <c:v>262</c:v>
                </c:pt>
                <c:pt idx="53">
                  <c:v>263</c:v>
                </c:pt>
                <c:pt idx="54">
                  <c:v>264</c:v>
                </c:pt>
                <c:pt idx="55">
                  <c:v>265</c:v>
                </c:pt>
                <c:pt idx="56">
                  <c:v>266</c:v>
                </c:pt>
                <c:pt idx="57">
                  <c:v>267</c:v>
                </c:pt>
                <c:pt idx="58">
                  <c:v>268</c:v>
                </c:pt>
                <c:pt idx="59">
                  <c:v>269</c:v>
                </c:pt>
                <c:pt idx="60">
                  <c:v>270</c:v>
                </c:pt>
                <c:pt idx="61">
                  <c:v>271</c:v>
                </c:pt>
                <c:pt idx="62">
                  <c:v>272</c:v>
                </c:pt>
                <c:pt idx="63">
                  <c:v>273</c:v>
                </c:pt>
                <c:pt idx="64">
                  <c:v>274</c:v>
                </c:pt>
                <c:pt idx="65">
                  <c:v>275</c:v>
                </c:pt>
                <c:pt idx="66">
                  <c:v>276</c:v>
                </c:pt>
                <c:pt idx="67">
                  <c:v>277</c:v>
                </c:pt>
                <c:pt idx="68">
                  <c:v>278</c:v>
                </c:pt>
                <c:pt idx="69">
                  <c:v>279</c:v>
                </c:pt>
                <c:pt idx="70">
                  <c:v>280</c:v>
                </c:pt>
                <c:pt idx="71">
                  <c:v>281</c:v>
                </c:pt>
                <c:pt idx="72">
                  <c:v>282</c:v>
                </c:pt>
                <c:pt idx="73">
                  <c:v>283</c:v>
                </c:pt>
                <c:pt idx="74">
                  <c:v>284</c:v>
                </c:pt>
                <c:pt idx="75">
                  <c:v>285</c:v>
                </c:pt>
                <c:pt idx="76">
                  <c:v>286</c:v>
                </c:pt>
                <c:pt idx="77">
                  <c:v>287</c:v>
                </c:pt>
                <c:pt idx="78">
                  <c:v>288</c:v>
                </c:pt>
                <c:pt idx="79">
                  <c:v>289</c:v>
                </c:pt>
                <c:pt idx="80">
                  <c:v>290</c:v>
                </c:pt>
                <c:pt idx="81">
                  <c:v>291</c:v>
                </c:pt>
                <c:pt idx="82">
                  <c:v>292</c:v>
                </c:pt>
                <c:pt idx="83">
                  <c:v>293</c:v>
                </c:pt>
                <c:pt idx="84">
                  <c:v>294</c:v>
                </c:pt>
                <c:pt idx="85">
                  <c:v>295</c:v>
                </c:pt>
                <c:pt idx="86">
                  <c:v>296</c:v>
                </c:pt>
                <c:pt idx="87">
                  <c:v>297</c:v>
                </c:pt>
                <c:pt idx="88">
                  <c:v>298</c:v>
                </c:pt>
                <c:pt idx="89">
                  <c:v>299</c:v>
                </c:pt>
                <c:pt idx="90">
                  <c:v>300</c:v>
                </c:pt>
                <c:pt idx="91">
                  <c:v>301</c:v>
                </c:pt>
                <c:pt idx="92">
                  <c:v>302</c:v>
                </c:pt>
                <c:pt idx="93">
                  <c:v>303</c:v>
                </c:pt>
                <c:pt idx="94">
                  <c:v>304</c:v>
                </c:pt>
                <c:pt idx="95">
                  <c:v>305</c:v>
                </c:pt>
                <c:pt idx="96">
                  <c:v>306</c:v>
                </c:pt>
                <c:pt idx="97">
                  <c:v>307</c:v>
                </c:pt>
                <c:pt idx="98">
                  <c:v>308</c:v>
                </c:pt>
                <c:pt idx="99">
                  <c:v>309</c:v>
                </c:pt>
                <c:pt idx="100">
                  <c:v>310</c:v>
                </c:pt>
                <c:pt idx="101">
                  <c:v>311</c:v>
                </c:pt>
                <c:pt idx="102">
                  <c:v>312</c:v>
                </c:pt>
                <c:pt idx="103">
                  <c:v>313</c:v>
                </c:pt>
                <c:pt idx="104">
                  <c:v>314</c:v>
                </c:pt>
                <c:pt idx="105">
                  <c:v>315</c:v>
                </c:pt>
                <c:pt idx="106">
                  <c:v>316</c:v>
                </c:pt>
                <c:pt idx="107">
                  <c:v>317</c:v>
                </c:pt>
                <c:pt idx="108">
                  <c:v>318</c:v>
                </c:pt>
                <c:pt idx="109">
                  <c:v>319</c:v>
                </c:pt>
                <c:pt idx="110">
                  <c:v>320</c:v>
                </c:pt>
                <c:pt idx="111">
                  <c:v>321</c:v>
                </c:pt>
                <c:pt idx="112">
                  <c:v>322</c:v>
                </c:pt>
                <c:pt idx="113">
                  <c:v>323</c:v>
                </c:pt>
                <c:pt idx="114">
                  <c:v>324</c:v>
                </c:pt>
                <c:pt idx="115">
                  <c:v>325</c:v>
                </c:pt>
                <c:pt idx="116">
                  <c:v>326</c:v>
                </c:pt>
                <c:pt idx="117">
                  <c:v>327</c:v>
                </c:pt>
                <c:pt idx="118">
                  <c:v>328</c:v>
                </c:pt>
                <c:pt idx="119">
                  <c:v>329</c:v>
                </c:pt>
                <c:pt idx="120">
                  <c:v>330</c:v>
                </c:pt>
                <c:pt idx="121">
                  <c:v>331</c:v>
                </c:pt>
                <c:pt idx="122">
                  <c:v>332</c:v>
                </c:pt>
                <c:pt idx="123">
                  <c:v>333</c:v>
                </c:pt>
                <c:pt idx="124">
                  <c:v>334</c:v>
                </c:pt>
                <c:pt idx="125">
                  <c:v>335</c:v>
                </c:pt>
                <c:pt idx="126">
                  <c:v>336</c:v>
                </c:pt>
                <c:pt idx="127">
                  <c:v>337</c:v>
                </c:pt>
                <c:pt idx="128">
                  <c:v>338</c:v>
                </c:pt>
                <c:pt idx="129">
                  <c:v>339</c:v>
                </c:pt>
                <c:pt idx="130">
                  <c:v>340</c:v>
                </c:pt>
                <c:pt idx="131">
                  <c:v>341</c:v>
                </c:pt>
                <c:pt idx="132">
                  <c:v>342</c:v>
                </c:pt>
                <c:pt idx="133">
                  <c:v>343</c:v>
                </c:pt>
                <c:pt idx="134">
                  <c:v>344</c:v>
                </c:pt>
                <c:pt idx="135">
                  <c:v>345</c:v>
                </c:pt>
                <c:pt idx="136">
                  <c:v>346</c:v>
                </c:pt>
                <c:pt idx="137">
                  <c:v>347</c:v>
                </c:pt>
                <c:pt idx="138">
                  <c:v>348</c:v>
                </c:pt>
                <c:pt idx="139">
                  <c:v>349</c:v>
                </c:pt>
                <c:pt idx="140">
                  <c:v>350</c:v>
                </c:pt>
                <c:pt idx="141">
                  <c:v>351</c:v>
                </c:pt>
                <c:pt idx="142">
                  <c:v>352</c:v>
                </c:pt>
                <c:pt idx="143">
                  <c:v>353</c:v>
                </c:pt>
                <c:pt idx="144">
                  <c:v>354</c:v>
                </c:pt>
                <c:pt idx="145">
                  <c:v>355</c:v>
                </c:pt>
                <c:pt idx="146">
                  <c:v>356</c:v>
                </c:pt>
                <c:pt idx="147">
                  <c:v>357</c:v>
                </c:pt>
                <c:pt idx="148">
                  <c:v>358</c:v>
                </c:pt>
                <c:pt idx="149">
                  <c:v>359</c:v>
                </c:pt>
                <c:pt idx="150">
                  <c:v>360</c:v>
                </c:pt>
                <c:pt idx="151">
                  <c:v>361</c:v>
                </c:pt>
                <c:pt idx="152">
                  <c:v>362</c:v>
                </c:pt>
                <c:pt idx="153">
                  <c:v>363</c:v>
                </c:pt>
                <c:pt idx="154">
                  <c:v>364</c:v>
                </c:pt>
                <c:pt idx="155">
                  <c:v>365</c:v>
                </c:pt>
                <c:pt idx="156">
                  <c:v>366</c:v>
                </c:pt>
                <c:pt idx="157">
                  <c:v>367</c:v>
                </c:pt>
                <c:pt idx="158">
                  <c:v>368</c:v>
                </c:pt>
                <c:pt idx="159">
                  <c:v>369</c:v>
                </c:pt>
                <c:pt idx="160">
                  <c:v>370</c:v>
                </c:pt>
                <c:pt idx="161">
                  <c:v>371</c:v>
                </c:pt>
                <c:pt idx="162">
                  <c:v>372</c:v>
                </c:pt>
                <c:pt idx="163">
                  <c:v>373</c:v>
                </c:pt>
                <c:pt idx="164">
                  <c:v>374</c:v>
                </c:pt>
                <c:pt idx="165">
                  <c:v>375</c:v>
                </c:pt>
                <c:pt idx="166">
                  <c:v>376</c:v>
                </c:pt>
                <c:pt idx="167">
                  <c:v>377</c:v>
                </c:pt>
                <c:pt idx="168">
                  <c:v>378</c:v>
                </c:pt>
                <c:pt idx="169">
                  <c:v>379</c:v>
                </c:pt>
                <c:pt idx="170">
                  <c:v>380</c:v>
                </c:pt>
                <c:pt idx="171">
                  <c:v>381</c:v>
                </c:pt>
                <c:pt idx="172">
                  <c:v>382</c:v>
                </c:pt>
                <c:pt idx="173">
                  <c:v>383</c:v>
                </c:pt>
                <c:pt idx="174">
                  <c:v>384</c:v>
                </c:pt>
                <c:pt idx="175">
                  <c:v>385</c:v>
                </c:pt>
                <c:pt idx="176">
                  <c:v>386</c:v>
                </c:pt>
                <c:pt idx="177">
                  <c:v>387</c:v>
                </c:pt>
                <c:pt idx="178">
                  <c:v>388</c:v>
                </c:pt>
                <c:pt idx="179">
                  <c:v>389</c:v>
                </c:pt>
                <c:pt idx="180">
                  <c:v>390</c:v>
                </c:pt>
                <c:pt idx="181">
                  <c:v>391</c:v>
                </c:pt>
                <c:pt idx="182">
                  <c:v>392</c:v>
                </c:pt>
                <c:pt idx="183">
                  <c:v>393</c:v>
                </c:pt>
                <c:pt idx="184">
                  <c:v>394</c:v>
                </c:pt>
                <c:pt idx="185">
                  <c:v>395</c:v>
                </c:pt>
                <c:pt idx="186">
                  <c:v>396</c:v>
                </c:pt>
                <c:pt idx="187">
                  <c:v>397</c:v>
                </c:pt>
                <c:pt idx="188">
                  <c:v>398</c:v>
                </c:pt>
                <c:pt idx="189">
                  <c:v>399</c:v>
                </c:pt>
                <c:pt idx="190">
                  <c:v>400</c:v>
                </c:pt>
              </c:numCache>
            </c:numRef>
          </c:cat>
          <c:val>
            <c:numRef>
              <c:f>'CD-DF15'!$E$3:$E$193</c:f>
              <c:numCache>
                <c:formatCode>General</c:formatCode>
                <c:ptCount val="191"/>
                <c:pt idx="0">
                  <c:v>2926.7554893455999</c:v>
                </c:pt>
                <c:pt idx="1">
                  <c:v>2761.8378282645472</c:v>
                </c:pt>
                <c:pt idx="2">
                  <c:v>3633.9244924868099</c:v>
                </c:pt>
                <c:pt idx="3">
                  <c:v>5355.8917108924588</c:v>
                </c:pt>
                <c:pt idx="4">
                  <c:v>7740.8653689020002</c:v>
                </c:pt>
                <c:pt idx="5">
                  <c:v>10601.792031754832</c:v>
                </c:pt>
                <c:pt idx="6">
                  <c:v>13751.664448776801</c:v>
                </c:pt>
                <c:pt idx="7">
                  <c:v>17003.588387818501</c:v>
                </c:pt>
                <c:pt idx="8">
                  <c:v>19956.605295038316</c:v>
                </c:pt>
                <c:pt idx="9">
                  <c:v>22670.061211595694</c:v>
                </c:pt>
                <c:pt idx="10">
                  <c:v>24727.135507978513</c:v>
                </c:pt>
                <c:pt idx="11">
                  <c:v>26541.790700447757</c:v>
                </c:pt>
                <c:pt idx="12">
                  <c:v>27454.539412939896</c:v>
                </c:pt>
                <c:pt idx="13">
                  <c:v>28213.861277667642</c:v>
                </c:pt>
                <c:pt idx="14">
                  <c:v>28539.084544738518</c:v>
                </c:pt>
                <c:pt idx="15">
                  <c:v>28459.934856874996</c:v>
                </c:pt>
                <c:pt idx="16">
                  <c:v>28253.717679796297</c:v>
                </c:pt>
                <c:pt idx="17">
                  <c:v>27678.880730028221</c:v>
                </c:pt>
                <c:pt idx="18">
                  <c:v>26654.635977477352</c:v>
                </c:pt>
                <c:pt idx="19">
                  <c:v>25139.547224017919</c:v>
                </c:pt>
                <c:pt idx="20">
                  <c:v>23283.466414978669</c:v>
                </c:pt>
                <c:pt idx="21">
                  <c:v>20797.515545115853</c:v>
                </c:pt>
                <c:pt idx="22">
                  <c:v>18049.716580602271</c:v>
                </c:pt>
                <c:pt idx="23">
                  <c:v>15272.569620895631</c:v>
                </c:pt>
                <c:pt idx="24">
                  <c:v>12526.682313801148</c:v>
                </c:pt>
                <c:pt idx="25">
                  <c:v>9739.865020356925</c:v>
                </c:pt>
                <c:pt idx="26">
                  <c:v>7122.898403154114</c:v>
                </c:pt>
                <c:pt idx="27">
                  <c:v>4906.2651378767414</c:v>
                </c:pt>
                <c:pt idx="28">
                  <c:v>3021.964772193161</c:v>
                </c:pt>
                <c:pt idx="29">
                  <c:v>1928.7186709919711</c:v>
                </c:pt>
                <c:pt idx="30">
                  <c:v>1254.4622541881711</c:v>
                </c:pt>
                <c:pt idx="31">
                  <c:v>1292.4198930705431</c:v>
                </c:pt>
                <c:pt idx="32">
                  <c:v>1552.7298461790328</c:v>
                </c:pt>
                <c:pt idx="33">
                  <c:v>2090.8166819261537</c:v>
                </c:pt>
                <c:pt idx="34">
                  <c:v>2731.0067132369572</c:v>
                </c:pt>
                <c:pt idx="35">
                  <c:v>3234.5614055736023</c:v>
                </c:pt>
                <c:pt idx="36">
                  <c:v>4000.3284269141304</c:v>
                </c:pt>
                <c:pt idx="37">
                  <c:v>4621.1969183860001</c:v>
                </c:pt>
                <c:pt idx="38">
                  <c:v>4981.4235781840389</c:v>
                </c:pt>
                <c:pt idx="39">
                  <c:v>5086.3544857846118</c:v>
                </c:pt>
                <c:pt idx="40">
                  <c:v>5102.1512212005346</c:v>
                </c:pt>
                <c:pt idx="41">
                  <c:v>5009.344032600623</c:v>
                </c:pt>
                <c:pt idx="42">
                  <c:v>4802.4133714599602</c:v>
                </c:pt>
                <c:pt idx="43">
                  <c:v>4371.5055223660002</c:v>
                </c:pt>
                <c:pt idx="44">
                  <c:v>3979.9098305563825</c:v>
                </c:pt>
                <c:pt idx="45">
                  <c:v>3552.6331581269269</c:v>
                </c:pt>
                <c:pt idx="46">
                  <c:v>3138.9085472492202</c:v>
                </c:pt>
                <c:pt idx="47">
                  <c:v>2822.4584046939367</c:v>
                </c:pt>
                <c:pt idx="48">
                  <c:v>2372.2248564847587</c:v>
                </c:pt>
                <c:pt idx="49">
                  <c:v>1808.9778661908981</c:v>
                </c:pt>
                <c:pt idx="50">
                  <c:v>1381.9304203976449</c:v>
                </c:pt>
                <c:pt idx="51">
                  <c:v>955.87370355520352</c:v>
                </c:pt>
                <c:pt idx="52">
                  <c:v>426.38168607613221</c:v>
                </c:pt>
                <c:pt idx="53">
                  <c:v>-163.44831407546567</c:v>
                </c:pt>
                <c:pt idx="54">
                  <c:v>-728.38446846766055</c:v>
                </c:pt>
                <c:pt idx="55">
                  <c:v>-1338.4460481100552</c:v>
                </c:pt>
                <c:pt idx="56">
                  <c:v>-1761.4927065746122</c:v>
                </c:pt>
                <c:pt idx="57">
                  <c:v>-2271.2656257070917</c:v>
                </c:pt>
                <c:pt idx="58">
                  <c:v>-2665.9106458224046</c:v>
                </c:pt>
                <c:pt idx="59">
                  <c:v>-3060.1110219740622</c:v>
                </c:pt>
                <c:pt idx="60">
                  <c:v>-3341.7006899429293</c:v>
                </c:pt>
                <c:pt idx="61">
                  <c:v>-3668.8081702388372</c:v>
                </c:pt>
                <c:pt idx="62">
                  <c:v>-4007.1855055692786</c:v>
                </c:pt>
                <c:pt idx="63">
                  <c:v>-4304.988295633877</c:v>
                </c:pt>
                <c:pt idx="64">
                  <c:v>-4579.9294045700044</c:v>
                </c:pt>
                <c:pt idx="65">
                  <c:v>-4945.662253654511</c:v>
                </c:pt>
                <c:pt idx="66">
                  <c:v>-5382.7881675866884</c:v>
                </c:pt>
                <c:pt idx="67">
                  <c:v>-5741.7189108273888</c:v>
                </c:pt>
                <c:pt idx="68">
                  <c:v>-6353.6463846483102</c:v>
                </c:pt>
                <c:pt idx="69">
                  <c:v>-7026.1015895902092</c:v>
                </c:pt>
                <c:pt idx="70">
                  <c:v>-7648.0364326907556</c:v>
                </c:pt>
                <c:pt idx="71">
                  <c:v>-8399.943739340415</c:v>
                </c:pt>
                <c:pt idx="72">
                  <c:v>-9346.3655215906201</c:v>
                </c:pt>
                <c:pt idx="73">
                  <c:v>-10382.565718421893</c:v>
                </c:pt>
                <c:pt idx="74">
                  <c:v>-11510.543069011079</c:v>
                </c:pt>
                <c:pt idx="75">
                  <c:v>-12689.095734695113</c:v>
                </c:pt>
                <c:pt idx="76">
                  <c:v>-14037.543019584287</c:v>
                </c:pt>
                <c:pt idx="77">
                  <c:v>-15270.261931886997</c:v>
                </c:pt>
                <c:pt idx="78">
                  <c:v>-16831.005264946216</c:v>
                </c:pt>
                <c:pt idx="79">
                  <c:v>-18482.727067010859</c:v>
                </c:pt>
                <c:pt idx="80">
                  <c:v>-19950.265811605121</c:v>
                </c:pt>
                <c:pt idx="81">
                  <c:v>-21467.124081343474</c:v>
                </c:pt>
                <c:pt idx="82">
                  <c:v>-22984.850767574892</c:v>
                </c:pt>
                <c:pt idx="83">
                  <c:v>-24280.249609565752</c:v>
                </c:pt>
                <c:pt idx="84">
                  <c:v>-25312.463913906107</c:v>
                </c:pt>
                <c:pt idx="85">
                  <c:v>-25876.673779469897</c:v>
                </c:pt>
                <c:pt idx="86">
                  <c:v>-26235.44580017012</c:v>
                </c:pt>
                <c:pt idx="87">
                  <c:v>-26177.982987570449</c:v>
                </c:pt>
                <c:pt idx="88">
                  <c:v>-25776.543013485742</c:v>
                </c:pt>
                <c:pt idx="89">
                  <c:v>-25086.226251299664</c:v>
                </c:pt>
                <c:pt idx="90">
                  <c:v>-24131.408619149839</c:v>
                </c:pt>
                <c:pt idx="91">
                  <c:v>-22896.275389052909</c:v>
                </c:pt>
                <c:pt idx="92">
                  <c:v>-21920.441329084839</c:v>
                </c:pt>
                <c:pt idx="93">
                  <c:v>-20818.871002203359</c:v>
                </c:pt>
                <c:pt idx="94">
                  <c:v>-19810.337764189106</c:v>
                </c:pt>
                <c:pt idx="95">
                  <c:v>-18900.542786767921</c:v>
                </c:pt>
                <c:pt idx="96">
                  <c:v>-18153.628750746917</c:v>
                </c:pt>
                <c:pt idx="97">
                  <c:v>-17462.373227634896</c:v>
                </c:pt>
                <c:pt idx="98">
                  <c:v>-16727.758193843561</c:v>
                </c:pt>
                <c:pt idx="99">
                  <c:v>-15979.938758666614</c:v>
                </c:pt>
                <c:pt idx="100">
                  <c:v>-15412.980554152016</c:v>
                </c:pt>
                <c:pt idx="101">
                  <c:v>-14873.010644720209</c:v>
                </c:pt>
                <c:pt idx="102">
                  <c:v>-14322.647683349593</c:v>
                </c:pt>
                <c:pt idx="103">
                  <c:v>-13803.728094850416</c:v>
                </c:pt>
                <c:pt idx="104">
                  <c:v>-13120.754758373458</c:v>
                </c:pt>
                <c:pt idx="105">
                  <c:v>-12603.828529839904</c:v>
                </c:pt>
                <c:pt idx="106">
                  <c:v>-12156.731303008295</c:v>
                </c:pt>
                <c:pt idx="107">
                  <c:v>-11701.078233060205</c:v>
                </c:pt>
                <c:pt idx="108">
                  <c:v>-11298.92546331123</c:v>
                </c:pt>
                <c:pt idx="109">
                  <c:v>-10787.313890542853</c:v>
                </c:pt>
                <c:pt idx="110">
                  <c:v>-10250.961259986831</c:v>
                </c:pt>
                <c:pt idx="111">
                  <c:v>-9594.9759451401933</c:v>
                </c:pt>
                <c:pt idx="112">
                  <c:v>-8877.186789952957</c:v>
                </c:pt>
                <c:pt idx="113">
                  <c:v>-8269.557062662223</c:v>
                </c:pt>
                <c:pt idx="114">
                  <c:v>-7607.8783487590881</c:v>
                </c:pt>
                <c:pt idx="115">
                  <c:v>-7015.8336318969104</c:v>
                </c:pt>
                <c:pt idx="116">
                  <c:v>-6369.5065655017142</c:v>
                </c:pt>
                <c:pt idx="117">
                  <c:v>-5795.1171585748234</c:v>
                </c:pt>
                <c:pt idx="118">
                  <c:v>-5302.8364687341846</c:v>
                </c:pt>
                <c:pt idx="119">
                  <c:v>-4933.0933755490569</c:v>
                </c:pt>
                <c:pt idx="120">
                  <c:v>-4564.0817866846091</c:v>
                </c:pt>
                <c:pt idx="121">
                  <c:v>-4330.2268466813548</c:v>
                </c:pt>
                <c:pt idx="122">
                  <c:v>-4050.2398610588452</c:v>
                </c:pt>
                <c:pt idx="123">
                  <c:v>-3845.7892661292776</c:v>
                </c:pt>
                <c:pt idx="124">
                  <c:v>-3592.6034853405999</c:v>
                </c:pt>
                <c:pt idx="125">
                  <c:v>-3459.5385155949871</c:v>
                </c:pt>
                <c:pt idx="126">
                  <c:v>-3326.5071365031536</c:v>
                </c:pt>
                <c:pt idx="127">
                  <c:v>-3412.5442565932622</c:v>
                </c:pt>
                <c:pt idx="128">
                  <c:v>-3459.3599491822124</c:v>
                </c:pt>
                <c:pt idx="129">
                  <c:v>-3608.6966823023931</c:v>
                </c:pt>
                <c:pt idx="130">
                  <c:v>-3698.7623058300505</c:v>
                </c:pt>
                <c:pt idx="131">
                  <c:v>-3790.4620061046508</c:v>
                </c:pt>
                <c:pt idx="132">
                  <c:v>-3973.2595273907591</c:v>
                </c:pt>
                <c:pt idx="133">
                  <c:v>-3918.3136154569856</c:v>
                </c:pt>
                <c:pt idx="134">
                  <c:v>-3837.9637710041329</c:v>
                </c:pt>
                <c:pt idx="135">
                  <c:v>-3927.2351915786012</c:v>
                </c:pt>
                <c:pt idx="136">
                  <c:v>-3779.0544992871892</c:v>
                </c:pt>
                <c:pt idx="137">
                  <c:v>-3722.3031768699607</c:v>
                </c:pt>
                <c:pt idx="138">
                  <c:v>-3565.3360030531876</c:v>
                </c:pt>
                <c:pt idx="139">
                  <c:v>-3424.4281050089003</c:v>
                </c:pt>
                <c:pt idx="140">
                  <c:v>-3228.9563570833766</c:v>
                </c:pt>
                <c:pt idx="141">
                  <c:v>-3217.3523994937905</c:v>
                </c:pt>
                <c:pt idx="142">
                  <c:v>-3062.0574817360657</c:v>
                </c:pt>
                <c:pt idx="143">
                  <c:v>-2953.1284626665993</c:v>
                </c:pt>
                <c:pt idx="144">
                  <c:v>-2749.6503219312622</c:v>
                </c:pt>
                <c:pt idx="145">
                  <c:v>-2579.1892210985993</c:v>
                </c:pt>
                <c:pt idx="146">
                  <c:v>-2437.7593837633494</c:v>
                </c:pt>
                <c:pt idx="147">
                  <c:v>-2166.7101753846991</c:v>
                </c:pt>
                <c:pt idx="148">
                  <c:v>-1994.1155500803011</c:v>
                </c:pt>
                <c:pt idx="149">
                  <c:v>-1907.4443500833193</c:v>
                </c:pt>
                <c:pt idx="150">
                  <c:v>-1834.7673700235835</c:v>
                </c:pt>
                <c:pt idx="151">
                  <c:v>-1718.6081972968748</c:v>
                </c:pt>
                <c:pt idx="152">
                  <c:v>-1676.5533798758142</c:v>
                </c:pt>
                <c:pt idx="153">
                  <c:v>-1570.226266958555</c:v>
                </c:pt>
                <c:pt idx="154">
                  <c:v>-1500.8817383077999</c:v>
                </c:pt>
                <c:pt idx="155">
                  <c:v>-1529.6065342959748</c:v>
                </c:pt>
                <c:pt idx="156">
                  <c:v>-1442.8553276501607</c:v>
                </c:pt>
                <c:pt idx="157">
                  <c:v>-1414.4275692381761</c:v>
                </c:pt>
                <c:pt idx="158">
                  <c:v>-1310.8379517220519</c:v>
                </c:pt>
                <c:pt idx="159">
                  <c:v>-1278.9846526310819</c:v>
                </c:pt>
                <c:pt idx="160">
                  <c:v>-1245.6737833831205</c:v>
                </c:pt>
                <c:pt idx="161">
                  <c:v>-1207.7922947451389</c:v>
                </c:pt>
                <c:pt idx="162">
                  <c:v>-1150.1649932892878</c:v>
                </c:pt>
                <c:pt idx="163">
                  <c:v>-1084.538676115342</c:v>
                </c:pt>
                <c:pt idx="164">
                  <c:v>-1067.4399792755125</c:v>
                </c:pt>
                <c:pt idx="165">
                  <c:v>-886.85446745141746</c:v>
                </c:pt>
                <c:pt idx="166">
                  <c:v>-854.23200689327746</c:v>
                </c:pt>
                <c:pt idx="167">
                  <c:v>-800.89805784691112</c:v>
                </c:pt>
                <c:pt idx="168">
                  <c:v>-721.67810132173804</c:v>
                </c:pt>
                <c:pt idx="169">
                  <c:v>-629.20138243715962</c:v>
                </c:pt>
                <c:pt idx="170">
                  <c:v>-509.12899214998743</c:v>
                </c:pt>
                <c:pt idx="171">
                  <c:v>-358.16620355235233</c:v>
                </c:pt>
                <c:pt idx="172">
                  <c:v>-184.14391708791877</c:v>
                </c:pt>
                <c:pt idx="173">
                  <c:v>-17.550392181581589</c:v>
                </c:pt>
                <c:pt idx="174">
                  <c:v>156.6287424781008</c:v>
                </c:pt>
                <c:pt idx="175">
                  <c:v>365.37390714666873</c:v>
                </c:pt>
                <c:pt idx="176">
                  <c:v>655.08883092440055</c:v>
                </c:pt>
                <c:pt idx="177">
                  <c:v>1049.565729151323</c:v>
                </c:pt>
                <c:pt idx="178">
                  <c:v>1431.6819732544948</c:v>
                </c:pt>
                <c:pt idx="179">
                  <c:v>1801.8869375129748</c:v>
                </c:pt>
                <c:pt idx="180">
                  <c:v>2130.3023181339126</c:v>
                </c:pt>
                <c:pt idx="181">
                  <c:v>2459.5742459165999</c:v>
                </c:pt>
                <c:pt idx="182">
                  <c:v>2921.4113339367691</c:v>
                </c:pt>
                <c:pt idx="183">
                  <c:v>3292.3088013625993</c:v>
                </c:pt>
                <c:pt idx="184">
                  <c:v>3668.9187288734929</c:v>
                </c:pt>
                <c:pt idx="185">
                  <c:v>4034.4133705367717</c:v>
                </c:pt>
                <c:pt idx="186">
                  <c:v>4384.4957638530304</c:v>
                </c:pt>
                <c:pt idx="187">
                  <c:v>4714.8625839332144</c:v>
                </c:pt>
                <c:pt idx="188">
                  <c:v>5021.2205455489684</c:v>
                </c:pt>
                <c:pt idx="189">
                  <c:v>5299.2582427054258</c:v>
                </c:pt>
                <c:pt idx="190">
                  <c:v>5544.6970404106614</c:v>
                </c:pt>
              </c:numCache>
            </c:numRef>
          </c:val>
          <c:smooth val="0"/>
        </c:ser>
        <c:ser>
          <c:idx val="3"/>
          <c:order val="2"/>
          <c:tx>
            <c:strRef>
              <c:f>'CD-DF15'!$F$2</c:f>
              <c:strCache>
                <c:ptCount val="1"/>
                <c:pt idx="0">
                  <c:v>0.025 mM; 0.012 mg/mL</c:v>
                </c:pt>
              </c:strCache>
            </c:strRef>
          </c:tx>
          <c:spPr>
            <a:ln w="25400"/>
          </c:spPr>
          <c:marker>
            <c:symbol val="none"/>
          </c:marker>
          <c:cat>
            <c:numRef>
              <c:f>'CD-DF15'!$B$3:$B$193</c:f>
              <c:numCache>
                <c:formatCode>General</c:formatCode>
                <c:ptCount val="191"/>
                <c:pt idx="0">
                  <c:v>210</c:v>
                </c:pt>
                <c:pt idx="1">
                  <c:v>211</c:v>
                </c:pt>
                <c:pt idx="2">
                  <c:v>212</c:v>
                </c:pt>
                <c:pt idx="3">
                  <c:v>213</c:v>
                </c:pt>
                <c:pt idx="4">
                  <c:v>214</c:v>
                </c:pt>
                <c:pt idx="5">
                  <c:v>215</c:v>
                </c:pt>
                <c:pt idx="6">
                  <c:v>216</c:v>
                </c:pt>
                <c:pt idx="7">
                  <c:v>217</c:v>
                </c:pt>
                <c:pt idx="8">
                  <c:v>218</c:v>
                </c:pt>
                <c:pt idx="9">
                  <c:v>219</c:v>
                </c:pt>
                <c:pt idx="10">
                  <c:v>220</c:v>
                </c:pt>
                <c:pt idx="11">
                  <c:v>221</c:v>
                </c:pt>
                <c:pt idx="12">
                  <c:v>222</c:v>
                </c:pt>
                <c:pt idx="13">
                  <c:v>223</c:v>
                </c:pt>
                <c:pt idx="14">
                  <c:v>224</c:v>
                </c:pt>
                <c:pt idx="15">
                  <c:v>225</c:v>
                </c:pt>
                <c:pt idx="16">
                  <c:v>226</c:v>
                </c:pt>
                <c:pt idx="17">
                  <c:v>227</c:v>
                </c:pt>
                <c:pt idx="18">
                  <c:v>228</c:v>
                </c:pt>
                <c:pt idx="19">
                  <c:v>229</c:v>
                </c:pt>
                <c:pt idx="20">
                  <c:v>230</c:v>
                </c:pt>
                <c:pt idx="21">
                  <c:v>231</c:v>
                </c:pt>
                <c:pt idx="22">
                  <c:v>232</c:v>
                </c:pt>
                <c:pt idx="23">
                  <c:v>233</c:v>
                </c:pt>
                <c:pt idx="24">
                  <c:v>234</c:v>
                </c:pt>
                <c:pt idx="25">
                  <c:v>235</c:v>
                </c:pt>
                <c:pt idx="26">
                  <c:v>236</c:v>
                </c:pt>
                <c:pt idx="27">
                  <c:v>237</c:v>
                </c:pt>
                <c:pt idx="28">
                  <c:v>238</c:v>
                </c:pt>
                <c:pt idx="29">
                  <c:v>239</c:v>
                </c:pt>
                <c:pt idx="30">
                  <c:v>240</c:v>
                </c:pt>
                <c:pt idx="31">
                  <c:v>241</c:v>
                </c:pt>
                <c:pt idx="32">
                  <c:v>242</c:v>
                </c:pt>
                <c:pt idx="33">
                  <c:v>243</c:v>
                </c:pt>
                <c:pt idx="34">
                  <c:v>244</c:v>
                </c:pt>
                <c:pt idx="35">
                  <c:v>245</c:v>
                </c:pt>
                <c:pt idx="36">
                  <c:v>246</c:v>
                </c:pt>
                <c:pt idx="37">
                  <c:v>247</c:v>
                </c:pt>
                <c:pt idx="38">
                  <c:v>248</c:v>
                </c:pt>
                <c:pt idx="39">
                  <c:v>249</c:v>
                </c:pt>
                <c:pt idx="40">
                  <c:v>250</c:v>
                </c:pt>
                <c:pt idx="41">
                  <c:v>251</c:v>
                </c:pt>
                <c:pt idx="42">
                  <c:v>252</c:v>
                </c:pt>
                <c:pt idx="43">
                  <c:v>253</c:v>
                </c:pt>
                <c:pt idx="44">
                  <c:v>254</c:v>
                </c:pt>
                <c:pt idx="45">
                  <c:v>255</c:v>
                </c:pt>
                <c:pt idx="46">
                  <c:v>256</c:v>
                </c:pt>
                <c:pt idx="47">
                  <c:v>257</c:v>
                </c:pt>
                <c:pt idx="48">
                  <c:v>258</c:v>
                </c:pt>
                <c:pt idx="49">
                  <c:v>259</c:v>
                </c:pt>
                <c:pt idx="50">
                  <c:v>260</c:v>
                </c:pt>
                <c:pt idx="51">
                  <c:v>261</c:v>
                </c:pt>
                <c:pt idx="52">
                  <c:v>262</c:v>
                </c:pt>
                <c:pt idx="53">
                  <c:v>263</c:v>
                </c:pt>
                <c:pt idx="54">
                  <c:v>264</c:v>
                </c:pt>
                <c:pt idx="55">
                  <c:v>265</c:v>
                </c:pt>
                <c:pt idx="56">
                  <c:v>266</c:v>
                </c:pt>
                <c:pt idx="57">
                  <c:v>267</c:v>
                </c:pt>
                <c:pt idx="58">
                  <c:v>268</c:v>
                </c:pt>
                <c:pt idx="59">
                  <c:v>269</c:v>
                </c:pt>
                <c:pt idx="60">
                  <c:v>270</c:v>
                </c:pt>
                <c:pt idx="61">
                  <c:v>271</c:v>
                </c:pt>
                <c:pt idx="62">
                  <c:v>272</c:v>
                </c:pt>
                <c:pt idx="63">
                  <c:v>273</c:v>
                </c:pt>
                <c:pt idx="64">
                  <c:v>274</c:v>
                </c:pt>
                <c:pt idx="65">
                  <c:v>275</c:v>
                </c:pt>
                <c:pt idx="66">
                  <c:v>276</c:v>
                </c:pt>
                <c:pt idx="67">
                  <c:v>277</c:v>
                </c:pt>
                <c:pt idx="68">
                  <c:v>278</c:v>
                </c:pt>
                <c:pt idx="69">
                  <c:v>279</c:v>
                </c:pt>
                <c:pt idx="70">
                  <c:v>280</c:v>
                </c:pt>
                <c:pt idx="71">
                  <c:v>281</c:v>
                </c:pt>
                <c:pt idx="72">
                  <c:v>282</c:v>
                </c:pt>
                <c:pt idx="73">
                  <c:v>283</c:v>
                </c:pt>
                <c:pt idx="74">
                  <c:v>284</c:v>
                </c:pt>
                <c:pt idx="75">
                  <c:v>285</c:v>
                </c:pt>
                <c:pt idx="76">
                  <c:v>286</c:v>
                </c:pt>
                <c:pt idx="77">
                  <c:v>287</c:v>
                </c:pt>
                <c:pt idx="78">
                  <c:v>288</c:v>
                </c:pt>
                <c:pt idx="79">
                  <c:v>289</c:v>
                </c:pt>
                <c:pt idx="80">
                  <c:v>290</c:v>
                </c:pt>
                <c:pt idx="81">
                  <c:v>291</c:v>
                </c:pt>
                <c:pt idx="82">
                  <c:v>292</c:v>
                </c:pt>
                <c:pt idx="83">
                  <c:v>293</c:v>
                </c:pt>
                <c:pt idx="84">
                  <c:v>294</c:v>
                </c:pt>
                <c:pt idx="85">
                  <c:v>295</c:v>
                </c:pt>
                <c:pt idx="86">
                  <c:v>296</c:v>
                </c:pt>
                <c:pt idx="87">
                  <c:v>297</c:v>
                </c:pt>
                <c:pt idx="88">
                  <c:v>298</c:v>
                </c:pt>
                <c:pt idx="89">
                  <c:v>299</c:v>
                </c:pt>
                <c:pt idx="90">
                  <c:v>300</c:v>
                </c:pt>
                <c:pt idx="91">
                  <c:v>301</c:v>
                </c:pt>
                <c:pt idx="92">
                  <c:v>302</c:v>
                </c:pt>
                <c:pt idx="93">
                  <c:v>303</c:v>
                </c:pt>
                <c:pt idx="94">
                  <c:v>304</c:v>
                </c:pt>
                <c:pt idx="95">
                  <c:v>305</c:v>
                </c:pt>
                <c:pt idx="96">
                  <c:v>306</c:v>
                </c:pt>
                <c:pt idx="97">
                  <c:v>307</c:v>
                </c:pt>
                <c:pt idx="98">
                  <c:v>308</c:v>
                </c:pt>
                <c:pt idx="99">
                  <c:v>309</c:v>
                </c:pt>
                <c:pt idx="100">
                  <c:v>310</c:v>
                </c:pt>
                <c:pt idx="101">
                  <c:v>311</c:v>
                </c:pt>
                <c:pt idx="102">
                  <c:v>312</c:v>
                </c:pt>
                <c:pt idx="103">
                  <c:v>313</c:v>
                </c:pt>
                <c:pt idx="104">
                  <c:v>314</c:v>
                </c:pt>
                <c:pt idx="105">
                  <c:v>315</c:v>
                </c:pt>
                <c:pt idx="106">
                  <c:v>316</c:v>
                </c:pt>
                <c:pt idx="107">
                  <c:v>317</c:v>
                </c:pt>
                <c:pt idx="108">
                  <c:v>318</c:v>
                </c:pt>
                <c:pt idx="109">
                  <c:v>319</c:v>
                </c:pt>
                <c:pt idx="110">
                  <c:v>320</c:v>
                </c:pt>
                <c:pt idx="111">
                  <c:v>321</c:v>
                </c:pt>
                <c:pt idx="112">
                  <c:v>322</c:v>
                </c:pt>
                <c:pt idx="113">
                  <c:v>323</c:v>
                </c:pt>
                <c:pt idx="114">
                  <c:v>324</c:v>
                </c:pt>
                <c:pt idx="115">
                  <c:v>325</c:v>
                </c:pt>
                <c:pt idx="116">
                  <c:v>326</c:v>
                </c:pt>
                <c:pt idx="117">
                  <c:v>327</c:v>
                </c:pt>
                <c:pt idx="118">
                  <c:v>328</c:v>
                </c:pt>
                <c:pt idx="119">
                  <c:v>329</c:v>
                </c:pt>
                <c:pt idx="120">
                  <c:v>330</c:v>
                </c:pt>
                <c:pt idx="121">
                  <c:v>331</c:v>
                </c:pt>
                <c:pt idx="122">
                  <c:v>332</c:v>
                </c:pt>
                <c:pt idx="123">
                  <c:v>333</c:v>
                </c:pt>
                <c:pt idx="124">
                  <c:v>334</c:v>
                </c:pt>
                <c:pt idx="125">
                  <c:v>335</c:v>
                </c:pt>
                <c:pt idx="126">
                  <c:v>336</c:v>
                </c:pt>
                <c:pt idx="127">
                  <c:v>337</c:v>
                </c:pt>
                <c:pt idx="128">
                  <c:v>338</c:v>
                </c:pt>
                <c:pt idx="129">
                  <c:v>339</c:v>
                </c:pt>
                <c:pt idx="130">
                  <c:v>340</c:v>
                </c:pt>
                <c:pt idx="131">
                  <c:v>341</c:v>
                </c:pt>
                <c:pt idx="132">
                  <c:v>342</c:v>
                </c:pt>
                <c:pt idx="133">
                  <c:v>343</c:v>
                </c:pt>
                <c:pt idx="134">
                  <c:v>344</c:v>
                </c:pt>
                <c:pt idx="135">
                  <c:v>345</c:v>
                </c:pt>
                <c:pt idx="136">
                  <c:v>346</c:v>
                </c:pt>
                <c:pt idx="137">
                  <c:v>347</c:v>
                </c:pt>
                <c:pt idx="138">
                  <c:v>348</c:v>
                </c:pt>
                <c:pt idx="139">
                  <c:v>349</c:v>
                </c:pt>
                <c:pt idx="140">
                  <c:v>350</c:v>
                </c:pt>
                <c:pt idx="141">
                  <c:v>351</c:v>
                </c:pt>
                <c:pt idx="142">
                  <c:v>352</c:v>
                </c:pt>
                <c:pt idx="143">
                  <c:v>353</c:v>
                </c:pt>
                <c:pt idx="144">
                  <c:v>354</c:v>
                </c:pt>
                <c:pt idx="145">
                  <c:v>355</c:v>
                </c:pt>
                <c:pt idx="146">
                  <c:v>356</c:v>
                </c:pt>
                <c:pt idx="147">
                  <c:v>357</c:v>
                </c:pt>
                <c:pt idx="148">
                  <c:v>358</c:v>
                </c:pt>
                <c:pt idx="149">
                  <c:v>359</c:v>
                </c:pt>
                <c:pt idx="150">
                  <c:v>360</c:v>
                </c:pt>
                <c:pt idx="151">
                  <c:v>361</c:v>
                </c:pt>
                <c:pt idx="152">
                  <c:v>362</c:v>
                </c:pt>
                <c:pt idx="153">
                  <c:v>363</c:v>
                </c:pt>
                <c:pt idx="154">
                  <c:v>364</c:v>
                </c:pt>
                <c:pt idx="155">
                  <c:v>365</c:v>
                </c:pt>
                <c:pt idx="156">
                  <c:v>366</c:v>
                </c:pt>
                <c:pt idx="157">
                  <c:v>367</c:v>
                </c:pt>
                <c:pt idx="158">
                  <c:v>368</c:v>
                </c:pt>
                <c:pt idx="159">
                  <c:v>369</c:v>
                </c:pt>
                <c:pt idx="160">
                  <c:v>370</c:v>
                </c:pt>
                <c:pt idx="161">
                  <c:v>371</c:v>
                </c:pt>
                <c:pt idx="162">
                  <c:v>372</c:v>
                </c:pt>
                <c:pt idx="163">
                  <c:v>373</c:v>
                </c:pt>
                <c:pt idx="164">
                  <c:v>374</c:v>
                </c:pt>
                <c:pt idx="165">
                  <c:v>375</c:v>
                </c:pt>
                <c:pt idx="166">
                  <c:v>376</c:v>
                </c:pt>
                <c:pt idx="167">
                  <c:v>377</c:v>
                </c:pt>
                <c:pt idx="168">
                  <c:v>378</c:v>
                </c:pt>
                <c:pt idx="169">
                  <c:v>379</c:v>
                </c:pt>
                <c:pt idx="170">
                  <c:v>380</c:v>
                </c:pt>
                <c:pt idx="171">
                  <c:v>381</c:v>
                </c:pt>
                <c:pt idx="172">
                  <c:v>382</c:v>
                </c:pt>
                <c:pt idx="173">
                  <c:v>383</c:v>
                </c:pt>
                <c:pt idx="174">
                  <c:v>384</c:v>
                </c:pt>
                <c:pt idx="175">
                  <c:v>385</c:v>
                </c:pt>
                <c:pt idx="176">
                  <c:v>386</c:v>
                </c:pt>
                <c:pt idx="177">
                  <c:v>387</c:v>
                </c:pt>
                <c:pt idx="178">
                  <c:v>388</c:v>
                </c:pt>
                <c:pt idx="179">
                  <c:v>389</c:v>
                </c:pt>
                <c:pt idx="180">
                  <c:v>390</c:v>
                </c:pt>
                <c:pt idx="181">
                  <c:v>391</c:v>
                </c:pt>
                <c:pt idx="182">
                  <c:v>392</c:v>
                </c:pt>
                <c:pt idx="183">
                  <c:v>393</c:v>
                </c:pt>
                <c:pt idx="184">
                  <c:v>394</c:v>
                </c:pt>
                <c:pt idx="185">
                  <c:v>395</c:v>
                </c:pt>
                <c:pt idx="186">
                  <c:v>396</c:v>
                </c:pt>
                <c:pt idx="187">
                  <c:v>397</c:v>
                </c:pt>
                <c:pt idx="188">
                  <c:v>398</c:v>
                </c:pt>
                <c:pt idx="189">
                  <c:v>399</c:v>
                </c:pt>
                <c:pt idx="190">
                  <c:v>400</c:v>
                </c:pt>
              </c:numCache>
            </c:numRef>
          </c:cat>
          <c:val>
            <c:numRef>
              <c:f>'CD-DF15'!$F$3:$F$193</c:f>
              <c:numCache>
                <c:formatCode>General</c:formatCode>
                <c:ptCount val="191"/>
                <c:pt idx="0">
                  <c:v>5497.3019108322005</c:v>
                </c:pt>
                <c:pt idx="1">
                  <c:v>6147.0941943535954</c:v>
                </c:pt>
                <c:pt idx="2">
                  <c:v>7628.845993900929</c:v>
                </c:pt>
                <c:pt idx="3">
                  <c:v>9782.1179345399851</c:v>
                </c:pt>
                <c:pt idx="4">
                  <c:v>12446.767578029248</c:v>
                </c:pt>
                <c:pt idx="5">
                  <c:v>15462.473351059298</c:v>
                </c:pt>
                <c:pt idx="6">
                  <c:v>18668.921956821516</c:v>
                </c:pt>
                <c:pt idx="7">
                  <c:v>21905.960420857304</c:v>
                </c:pt>
                <c:pt idx="8">
                  <c:v>24812.97295814025</c:v>
                </c:pt>
                <c:pt idx="9">
                  <c:v>27780.064964359601</c:v>
                </c:pt>
                <c:pt idx="10">
                  <c:v>29536.84808174612</c:v>
                </c:pt>
                <c:pt idx="11">
                  <c:v>30974.745927665372</c:v>
                </c:pt>
                <c:pt idx="12">
                  <c:v>32016.544269652357</c:v>
                </c:pt>
                <c:pt idx="13">
                  <c:v>33028.058339859213</c:v>
                </c:pt>
                <c:pt idx="14">
                  <c:v>32925.502065636996</c:v>
                </c:pt>
                <c:pt idx="15">
                  <c:v>32388.688738756045</c:v>
                </c:pt>
                <c:pt idx="16">
                  <c:v>31713.602662118112</c:v>
                </c:pt>
                <c:pt idx="17">
                  <c:v>31141.83392565971</c:v>
                </c:pt>
                <c:pt idx="18">
                  <c:v>29341.676506553096</c:v>
                </c:pt>
                <c:pt idx="19">
                  <c:v>27925.512651063833</c:v>
                </c:pt>
                <c:pt idx="20">
                  <c:v>25695.681175792321</c:v>
                </c:pt>
                <c:pt idx="21">
                  <c:v>23242.649015527204</c:v>
                </c:pt>
                <c:pt idx="22">
                  <c:v>20515.834148934897</c:v>
                </c:pt>
                <c:pt idx="23">
                  <c:v>17974.029671619952</c:v>
                </c:pt>
                <c:pt idx="24">
                  <c:v>15238.765853325764</c:v>
                </c:pt>
                <c:pt idx="25">
                  <c:v>12329.269289442649</c:v>
                </c:pt>
                <c:pt idx="26">
                  <c:v>9679.8632067295712</c:v>
                </c:pt>
                <c:pt idx="27">
                  <c:v>7690.8910796149448</c:v>
                </c:pt>
                <c:pt idx="28">
                  <c:v>5730.7641968513044</c:v>
                </c:pt>
                <c:pt idx="29">
                  <c:v>4304.3423207372152</c:v>
                </c:pt>
                <c:pt idx="30">
                  <c:v>3699.7265248719609</c:v>
                </c:pt>
                <c:pt idx="31">
                  <c:v>3448.3459169397433</c:v>
                </c:pt>
                <c:pt idx="32">
                  <c:v>3248.0482959070537</c:v>
                </c:pt>
                <c:pt idx="33">
                  <c:v>3686.9187332526012</c:v>
                </c:pt>
                <c:pt idx="34">
                  <c:v>3982.3653539889483</c:v>
                </c:pt>
                <c:pt idx="35">
                  <c:v>4516.6725935433624</c:v>
                </c:pt>
                <c:pt idx="36">
                  <c:v>5109.8969340775111</c:v>
                </c:pt>
                <c:pt idx="37">
                  <c:v>6017.3833845620002</c:v>
                </c:pt>
                <c:pt idx="38">
                  <c:v>6487.0355234579929</c:v>
                </c:pt>
                <c:pt idx="39">
                  <c:v>6630.1387019659733</c:v>
                </c:pt>
                <c:pt idx="40">
                  <c:v>6766.6363934689753</c:v>
                </c:pt>
                <c:pt idx="41">
                  <c:v>6687.2926659960003</c:v>
                </c:pt>
                <c:pt idx="42">
                  <c:v>6208.6831059269625</c:v>
                </c:pt>
                <c:pt idx="43">
                  <c:v>5634.6917440410734</c:v>
                </c:pt>
                <c:pt idx="44">
                  <c:v>4983.4984601027036</c:v>
                </c:pt>
                <c:pt idx="45">
                  <c:v>4202.5160866700044</c:v>
                </c:pt>
                <c:pt idx="46">
                  <c:v>3038.6508717145998</c:v>
                </c:pt>
                <c:pt idx="47">
                  <c:v>1970.3222930717818</c:v>
                </c:pt>
                <c:pt idx="48">
                  <c:v>854.05162127760934</c:v>
                </c:pt>
                <c:pt idx="49">
                  <c:v>-86.670654649980747</c:v>
                </c:pt>
                <c:pt idx="50">
                  <c:v>-900.84568787369949</c:v>
                </c:pt>
                <c:pt idx="51">
                  <c:v>-1569.8871130078696</c:v>
                </c:pt>
                <c:pt idx="52">
                  <c:v>-2337.2761209418936</c:v>
                </c:pt>
                <c:pt idx="53">
                  <c:v>-3273.1825413838787</c:v>
                </c:pt>
                <c:pt idx="54">
                  <c:v>-3761.3386124249682</c:v>
                </c:pt>
                <c:pt idx="55">
                  <c:v>-4480.1433905964705</c:v>
                </c:pt>
                <c:pt idx="56">
                  <c:v>-5435.9165562550434</c:v>
                </c:pt>
                <c:pt idx="57">
                  <c:v>-6041.4849637453717</c:v>
                </c:pt>
                <c:pt idx="58">
                  <c:v>-6516.4511917137834</c:v>
                </c:pt>
                <c:pt idx="59">
                  <c:v>-7074.366537554054</c:v>
                </c:pt>
                <c:pt idx="60">
                  <c:v>-7710.2648476084896</c:v>
                </c:pt>
                <c:pt idx="61">
                  <c:v>-8093.239941548266</c:v>
                </c:pt>
                <c:pt idx="62">
                  <c:v>-8073.2891321914894</c:v>
                </c:pt>
                <c:pt idx="63">
                  <c:v>-8399.6063843684387</c:v>
                </c:pt>
                <c:pt idx="64">
                  <c:v>-8624.0324594377125</c:v>
                </c:pt>
                <c:pt idx="65">
                  <c:v>-9171.4036355744611</c:v>
                </c:pt>
                <c:pt idx="66">
                  <c:v>-9739.79328424493</c:v>
                </c:pt>
                <c:pt idx="67">
                  <c:v>-10446.421817520308</c:v>
                </c:pt>
                <c:pt idx="68">
                  <c:v>-11207.262082424682</c:v>
                </c:pt>
                <c:pt idx="69">
                  <c:v>-12215.065401073311</c:v>
                </c:pt>
                <c:pt idx="70">
                  <c:v>-13179.925329360674</c:v>
                </c:pt>
                <c:pt idx="71">
                  <c:v>-14202.959525018403</c:v>
                </c:pt>
                <c:pt idx="72">
                  <c:v>-15322.11943690183</c:v>
                </c:pt>
                <c:pt idx="73">
                  <c:v>-16608.692781728121</c:v>
                </c:pt>
                <c:pt idx="74">
                  <c:v>-17850.433521499112</c:v>
                </c:pt>
                <c:pt idx="75">
                  <c:v>-19139.745623485884</c:v>
                </c:pt>
                <c:pt idx="76">
                  <c:v>-20265.363967223901</c:v>
                </c:pt>
                <c:pt idx="77">
                  <c:v>-21818.602344199426</c:v>
                </c:pt>
                <c:pt idx="78">
                  <c:v>-23230.434789593921</c:v>
                </c:pt>
                <c:pt idx="79">
                  <c:v>-25030.692813213325</c:v>
                </c:pt>
                <c:pt idx="80">
                  <c:v>-26517.887249874992</c:v>
                </c:pt>
                <c:pt idx="81">
                  <c:v>-28152.149753547896</c:v>
                </c:pt>
                <c:pt idx="82">
                  <c:v>-29491.654870591956</c:v>
                </c:pt>
                <c:pt idx="83">
                  <c:v>-30367.703737701278</c:v>
                </c:pt>
                <c:pt idx="84">
                  <c:v>-30950.695162396696</c:v>
                </c:pt>
                <c:pt idx="85">
                  <c:v>-31470.231432803877</c:v>
                </c:pt>
                <c:pt idx="86">
                  <c:v>-31564.596124919721</c:v>
                </c:pt>
                <c:pt idx="87">
                  <c:v>-31486.922029876296</c:v>
                </c:pt>
                <c:pt idx="88">
                  <c:v>-31079.780650563825</c:v>
                </c:pt>
                <c:pt idx="89">
                  <c:v>-30526.63619679795</c:v>
                </c:pt>
                <c:pt idx="90">
                  <c:v>-29688.286072613129</c:v>
                </c:pt>
                <c:pt idx="91">
                  <c:v>-29028.771158940512</c:v>
                </c:pt>
                <c:pt idx="92">
                  <c:v>-28280.187257641486</c:v>
                </c:pt>
                <c:pt idx="93">
                  <c:v>-27622.342923442997</c:v>
                </c:pt>
                <c:pt idx="94">
                  <c:v>-26732.004305121325</c:v>
                </c:pt>
                <c:pt idx="95">
                  <c:v>-26098.285329717579</c:v>
                </c:pt>
                <c:pt idx="96">
                  <c:v>-25348.992940850916</c:v>
                </c:pt>
                <c:pt idx="97">
                  <c:v>-24824.995830618929</c:v>
                </c:pt>
                <c:pt idx="98">
                  <c:v>-24243.888633394701</c:v>
                </c:pt>
                <c:pt idx="99">
                  <c:v>-23757.315568337814</c:v>
                </c:pt>
                <c:pt idx="100">
                  <c:v>-23168.021841067981</c:v>
                </c:pt>
                <c:pt idx="101">
                  <c:v>-22583.636021925297</c:v>
                </c:pt>
                <c:pt idx="102">
                  <c:v>-21913.588179867471</c:v>
                </c:pt>
                <c:pt idx="103">
                  <c:v>-21514.947630437677</c:v>
                </c:pt>
                <c:pt idx="104">
                  <c:v>-20935.983507243909</c:v>
                </c:pt>
                <c:pt idx="105">
                  <c:v>-20348.839458355327</c:v>
                </c:pt>
                <c:pt idx="106">
                  <c:v>-19642.020643902481</c:v>
                </c:pt>
                <c:pt idx="107">
                  <c:v>-18964.07476482819</c:v>
                </c:pt>
                <c:pt idx="108">
                  <c:v>-18180.245877012319</c:v>
                </c:pt>
                <c:pt idx="109">
                  <c:v>-17676.39509412297</c:v>
                </c:pt>
                <c:pt idx="110">
                  <c:v>-17115.144729852982</c:v>
                </c:pt>
                <c:pt idx="111">
                  <c:v>-16598.953013903945</c:v>
                </c:pt>
                <c:pt idx="112">
                  <c:v>-15968.363034940039</c:v>
                </c:pt>
                <c:pt idx="113">
                  <c:v>-15428.16607703443</c:v>
                </c:pt>
                <c:pt idx="114">
                  <c:v>-14936.502663613725</c:v>
                </c:pt>
                <c:pt idx="115">
                  <c:v>-14517.548327664343</c:v>
                </c:pt>
                <c:pt idx="116">
                  <c:v>-13980.589822857906</c:v>
                </c:pt>
                <c:pt idx="117">
                  <c:v>-13673.431912881349</c:v>
                </c:pt>
                <c:pt idx="118">
                  <c:v>-13050.695041200639</c:v>
                </c:pt>
                <c:pt idx="119">
                  <c:v>-12647.997267575292</c:v>
                </c:pt>
                <c:pt idx="120">
                  <c:v>-12207.839809291361</c:v>
                </c:pt>
                <c:pt idx="121">
                  <c:v>-11789.001752943002</c:v>
                </c:pt>
                <c:pt idx="122">
                  <c:v>-11341.240948203014</c:v>
                </c:pt>
                <c:pt idx="123">
                  <c:v>-10962.359823860548</c:v>
                </c:pt>
                <c:pt idx="124">
                  <c:v>-10646.067049937525</c:v>
                </c:pt>
                <c:pt idx="125">
                  <c:v>-10298.942518931952</c:v>
                </c:pt>
                <c:pt idx="126">
                  <c:v>-10228.762735489883</c:v>
                </c:pt>
                <c:pt idx="127">
                  <c:v>-10063.968156705341</c:v>
                </c:pt>
                <c:pt idx="128">
                  <c:v>-9930.672535482985</c:v>
                </c:pt>
                <c:pt idx="129">
                  <c:v>-9812.0562868452271</c:v>
                </c:pt>
                <c:pt idx="130">
                  <c:v>-9517.3432231623647</c:v>
                </c:pt>
                <c:pt idx="131">
                  <c:v>-9433.5027682170148</c:v>
                </c:pt>
                <c:pt idx="132">
                  <c:v>-9449.9818809629051</c:v>
                </c:pt>
                <c:pt idx="133">
                  <c:v>-9483.1645422661386</c:v>
                </c:pt>
                <c:pt idx="134">
                  <c:v>-9362.0587276469851</c:v>
                </c:pt>
                <c:pt idx="135">
                  <c:v>-9244.671439650685</c:v>
                </c:pt>
                <c:pt idx="136">
                  <c:v>-9173.3943469427468</c:v>
                </c:pt>
                <c:pt idx="137">
                  <c:v>-8953.0026042222271</c:v>
                </c:pt>
                <c:pt idx="138">
                  <c:v>-8744.5744227987288</c:v>
                </c:pt>
                <c:pt idx="139">
                  <c:v>-8445.3600298932633</c:v>
                </c:pt>
                <c:pt idx="140">
                  <c:v>-8208.6609004388611</c:v>
                </c:pt>
                <c:pt idx="141">
                  <c:v>-7617.6836150046829</c:v>
                </c:pt>
                <c:pt idx="142">
                  <c:v>-6902.4012884129634</c:v>
                </c:pt>
                <c:pt idx="143">
                  <c:v>-6261.5800235073411</c:v>
                </c:pt>
                <c:pt idx="144">
                  <c:v>-5446.2221425945954</c:v>
                </c:pt>
                <c:pt idx="145">
                  <c:v>-4953.7101740220014</c:v>
                </c:pt>
                <c:pt idx="146">
                  <c:v>-4581.0384051735928</c:v>
                </c:pt>
                <c:pt idx="147">
                  <c:v>-3895.4520018020016</c:v>
                </c:pt>
                <c:pt idx="148">
                  <c:v>-3565.1624629115995</c:v>
                </c:pt>
                <c:pt idx="149">
                  <c:v>-3124.4064771602298</c:v>
                </c:pt>
                <c:pt idx="150">
                  <c:v>-3095.9815014956357</c:v>
                </c:pt>
                <c:pt idx="151">
                  <c:v>-2898.2225718950785</c:v>
                </c:pt>
                <c:pt idx="152">
                  <c:v>-2743.6996355873762</c:v>
                </c:pt>
                <c:pt idx="153">
                  <c:v>-2762.0613218373123</c:v>
                </c:pt>
                <c:pt idx="154">
                  <c:v>-2688.5185906170627</c:v>
                </c:pt>
                <c:pt idx="155">
                  <c:v>-2661.5038942173874</c:v>
                </c:pt>
                <c:pt idx="156">
                  <c:v>-2620.3404656004054</c:v>
                </c:pt>
                <c:pt idx="157">
                  <c:v>-2420.3116035352118</c:v>
                </c:pt>
                <c:pt idx="158">
                  <c:v>-2253.3885577356427</c:v>
                </c:pt>
                <c:pt idx="159">
                  <c:v>-2238.8346567956</c:v>
                </c:pt>
                <c:pt idx="160">
                  <c:v>-2059.0108221670057</c:v>
                </c:pt>
                <c:pt idx="161">
                  <c:v>-1775.6436459624008</c:v>
                </c:pt>
                <c:pt idx="162">
                  <c:v>-1581.6614521959548</c:v>
                </c:pt>
                <c:pt idx="163">
                  <c:v>-1319.0064305712997</c:v>
                </c:pt>
                <c:pt idx="164">
                  <c:v>-1183.2132603448702</c:v>
                </c:pt>
                <c:pt idx="165">
                  <c:v>-983.28119251876853</c:v>
                </c:pt>
                <c:pt idx="166">
                  <c:v>-702.62397629397856</c:v>
                </c:pt>
                <c:pt idx="167">
                  <c:v>-638.92246651927439</c:v>
                </c:pt>
                <c:pt idx="168">
                  <c:v>-548.89724494775828</c:v>
                </c:pt>
                <c:pt idx="169">
                  <c:v>-529.34013500673439</c:v>
                </c:pt>
                <c:pt idx="170">
                  <c:v>-392.19121535386955</c:v>
                </c:pt>
                <c:pt idx="171">
                  <c:v>-19.630655063126635</c:v>
                </c:pt>
                <c:pt idx="172">
                  <c:v>176.07508904678639</c:v>
                </c:pt>
                <c:pt idx="173">
                  <c:v>642.66750403896299</c:v>
                </c:pt>
                <c:pt idx="174">
                  <c:v>1123.3328321516378</c:v>
                </c:pt>
                <c:pt idx="175">
                  <c:v>1642.1174099112134</c:v>
                </c:pt>
                <c:pt idx="176">
                  <c:v>2253.6874453179475</c:v>
                </c:pt>
                <c:pt idx="177">
                  <c:v>2803.0976190774072</c:v>
                </c:pt>
                <c:pt idx="178">
                  <c:v>3445.7555867302171</c:v>
                </c:pt>
                <c:pt idx="179">
                  <c:v>4067.199226181076</c:v>
                </c:pt>
                <c:pt idx="180">
                  <c:v>4743.9030802699608</c:v>
                </c:pt>
                <c:pt idx="181">
                  <c:v>5311.0458226001738</c:v>
                </c:pt>
                <c:pt idx="182">
                  <c:v>6133.5615447436912</c:v>
                </c:pt>
                <c:pt idx="183">
                  <c:v>6884.0210813737485</c:v>
                </c:pt>
                <c:pt idx="184">
                  <c:v>7728.1925041679715</c:v>
                </c:pt>
                <c:pt idx="185">
                  <c:v>8567.917814046983</c:v>
                </c:pt>
                <c:pt idx="186">
                  <c:v>9380.8002445751408</c:v>
                </c:pt>
                <c:pt idx="187">
                  <c:v>10144.430276263784</c:v>
                </c:pt>
                <c:pt idx="188">
                  <c:v>10836.426053454607</c:v>
                </c:pt>
                <c:pt idx="189">
                  <c:v>11434.363070482807</c:v>
                </c:pt>
                <c:pt idx="190">
                  <c:v>11915.885598042129</c:v>
                </c:pt>
              </c:numCache>
            </c:numRef>
          </c:val>
          <c:smooth val="0"/>
        </c:ser>
        <c:dLbls>
          <c:showLegendKey val="0"/>
          <c:showVal val="0"/>
          <c:showCatName val="0"/>
          <c:showSerName val="0"/>
          <c:showPercent val="0"/>
          <c:showBubbleSize val="0"/>
        </c:dLbls>
        <c:marker val="1"/>
        <c:smooth val="0"/>
        <c:axId val="187753984"/>
        <c:axId val="35228480"/>
      </c:lineChart>
      <c:catAx>
        <c:axId val="187753984"/>
        <c:scaling>
          <c:orientation val="minMax"/>
        </c:scaling>
        <c:delete val="0"/>
        <c:axPos val="b"/>
        <c:title>
          <c:tx>
            <c:rich>
              <a:bodyPr/>
              <a:lstStyle/>
              <a:p>
                <a:pPr>
                  <a:defRPr lang="en-US"/>
                </a:pPr>
                <a:r>
                  <a:rPr lang="en-US" sz="1200">
                    <a:latin typeface="Times New Roman" pitchFamily="18" charset="0"/>
                    <a:cs typeface="Times New Roman" pitchFamily="18" charset="0"/>
                  </a:rPr>
                  <a:t>Wavelength (nm)</a:t>
                </a:r>
              </a:p>
            </c:rich>
          </c:tx>
          <c:overlay val="0"/>
        </c:title>
        <c:numFmt formatCode="General" sourceLinked="1"/>
        <c:majorTickMark val="out"/>
        <c:minorTickMark val="out"/>
        <c:tickLblPos val="nextTo"/>
        <c:txPr>
          <a:bodyPr rot="-5400000" vert="horz"/>
          <a:lstStyle/>
          <a:p>
            <a:pPr>
              <a:defRPr lang="en-US"/>
            </a:pPr>
            <a:endParaRPr lang="en-US"/>
          </a:p>
        </c:txPr>
        <c:crossAx val="35228480"/>
        <c:crossesAt val="-200000"/>
        <c:auto val="1"/>
        <c:lblAlgn val="ctr"/>
        <c:lblOffset val="100"/>
        <c:tickLblSkip val="10"/>
        <c:tickMarkSkip val="10"/>
        <c:noMultiLvlLbl val="0"/>
      </c:catAx>
      <c:valAx>
        <c:axId val="35228480"/>
        <c:scaling>
          <c:orientation val="minMax"/>
          <c:max val="40000"/>
          <c:min val="-40000"/>
        </c:scaling>
        <c:delete val="0"/>
        <c:axPos val="l"/>
        <c:majorGridlines/>
        <c:title>
          <c:tx>
            <c:rich>
              <a:bodyPr/>
              <a:lstStyle/>
              <a:p>
                <a:pPr>
                  <a:defRPr lang="en-US"/>
                </a:pPr>
                <a:r>
                  <a:rPr lang="en-US" sz="1200">
                    <a:latin typeface="Times New Roman" pitchFamily="18" charset="0"/>
                    <a:cs typeface="Times New Roman" pitchFamily="18" charset="0"/>
                  </a:rPr>
                  <a:t>Molar Ellipticity</a:t>
                </a:r>
              </a:p>
            </c:rich>
          </c:tx>
          <c:overlay val="0"/>
        </c:title>
        <c:numFmt formatCode="General" sourceLinked="1"/>
        <c:majorTickMark val="none"/>
        <c:minorTickMark val="none"/>
        <c:tickLblPos val="nextTo"/>
        <c:txPr>
          <a:bodyPr/>
          <a:lstStyle/>
          <a:p>
            <a:pPr>
              <a:defRPr lang="en-US"/>
            </a:pPr>
            <a:endParaRPr lang="en-US"/>
          </a:p>
        </c:txPr>
        <c:crossAx val="187753984"/>
        <c:crossesAt val="1"/>
        <c:crossBetween val="between"/>
      </c:valAx>
    </c:plotArea>
    <c:legend>
      <c:legendPos val="t"/>
      <c:overlay val="0"/>
      <c:txPr>
        <a:bodyPr/>
        <a:lstStyle/>
        <a:p>
          <a:pPr>
            <a:defRPr lang="en-US"/>
          </a:pPr>
          <a:endParaRPr lang="en-US"/>
        </a:p>
      </c:txPr>
    </c:legend>
    <c:plotVisOnly val="1"/>
    <c:dispBlanksAs val="gap"/>
    <c:showDLblsOverMax val="0"/>
  </c:chart>
  <c:externalData r:id="rId2">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14-08-15T13:25:16.056" idx="1">
    <p:pos x="1378" y="1371"/>
    <p:text>singlet?</p:text>
    <p:extLst>
      <p:ext uri="{C676402C-5697-4E1C-873F-D02D1690AC5C}">
        <p15:threadingInfo xmlns:p15="http://schemas.microsoft.com/office/powerpoint/2012/main" xmlns="" timeZoneBias="-12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CF45AD-A686-4604-8C54-72C388A8FCB1}" type="datetimeFigureOut">
              <a:rPr lang="en-ZA" smtClean="0"/>
              <a:pPr/>
              <a:t>2014/09/23</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3435DE-5A2A-4E95-895D-2458E725C9F2}" type="slidenum">
              <a:rPr lang="en-ZA" smtClean="0"/>
              <a:pPr/>
              <a:t>‹#›</a:t>
            </a:fld>
            <a:endParaRPr lang="en-ZA"/>
          </a:p>
        </p:txBody>
      </p:sp>
    </p:spTree>
    <p:extLst>
      <p:ext uri="{BB962C8B-B14F-4D97-AF65-F5344CB8AC3E}">
        <p14:creationId xmlns:p14="http://schemas.microsoft.com/office/powerpoint/2010/main" val="1863927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F3435DE-5A2A-4E95-895D-2458E725C9F2}" type="slidenum">
              <a:rPr lang="en-ZA" smtClean="0"/>
              <a:pPr/>
              <a:t>3</a:t>
            </a:fld>
            <a:endParaRPr lang="en-ZA"/>
          </a:p>
        </p:txBody>
      </p:sp>
    </p:spTree>
    <p:extLst>
      <p:ext uri="{BB962C8B-B14F-4D97-AF65-F5344CB8AC3E}">
        <p14:creationId xmlns:p14="http://schemas.microsoft.com/office/powerpoint/2010/main" val="2546621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AD127A3A-9166-4DE5-922C-18EDBE3A4A4D}" type="datetime1">
              <a:rPr lang="en-ZA" smtClean="0"/>
              <a:pPr/>
              <a:t>2014/09/23</a:t>
            </a:fld>
            <a:endParaRPr lang="en-ZA"/>
          </a:p>
        </p:txBody>
      </p:sp>
      <p:sp>
        <p:nvSpPr>
          <p:cNvPr id="5" name="Footer Placeholder 4"/>
          <p:cNvSpPr>
            <a:spLocks noGrp="1"/>
          </p:cNvSpPr>
          <p:nvPr>
            <p:ph type="ftr" sz="quarter" idx="11"/>
          </p:nvPr>
        </p:nvSpPr>
        <p:spPr/>
        <p:txBody>
          <a:bodyPr/>
          <a:lstStyle/>
          <a:p>
            <a:r>
              <a:rPr lang="en-ZA" smtClean="0"/>
              <a:t>Goupy, P., Dufour, C., Loonis, M., Dangles, O. (2003). Quantitative kinetic analysis of hydrogen transfer reactions from dietary polyphenols to the DPPH radical. J. Agric. Food Chem. 51, 615–622. </a:t>
            </a:r>
            <a:endParaRPr lang="en-ZA"/>
          </a:p>
        </p:txBody>
      </p:sp>
      <p:sp>
        <p:nvSpPr>
          <p:cNvPr id="6" name="Slide Number Placeholder 5"/>
          <p:cNvSpPr>
            <a:spLocks noGrp="1"/>
          </p:cNvSpPr>
          <p:nvPr>
            <p:ph type="sldNum" sz="quarter" idx="12"/>
          </p:nvPr>
        </p:nvSpPr>
        <p:spPr/>
        <p:txBody>
          <a:bodyPr/>
          <a:lstStyle/>
          <a:p>
            <a:fld id="{76FFFBF1-8FB6-4856-B7D6-FA8A2EC62798}" type="slidenum">
              <a:rPr lang="en-ZA" smtClean="0"/>
              <a:pPr/>
              <a:t>‹#›</a:t>
            </a:fld>
            <a:endParaRPr lang="en-ZA"/>
          </a:p>
        </p:txBody>
      </p:sp>
    </p:spTree>
    <p:extLst>
      <p:ext uri="{BB962C8B-B14F-4D97-AF65-F5344CB8AC3E}">
        <p14:creationId xmlns:p14="http://schemas.microsoft.com/office/powerpoint/2010/main" val="421544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65D3DC71-F1E8-4AE6-A44B-D963682F2EE2}" type="datetime1">
              <a:rPr lang="en-ZA" smtClean="0"/>
              <a:pPr/>
              <a:t>2014/09/23</a:t>
            </a:fld>
            <a:endParaRPr lang="en-ZA"/>
          </a:p>
        </p:txBody>
      </p:sp>
      <p:sp>
        <p:nvSpPr>
          <p:cNvPr id="5" name="Footer Placeholder 4"/>
          <p:cNvSpPr>
            <a:spLocks noGrp="1"/>
          </p:cNvSpPr>
          <p:nvPr>
            <p:ph type="ftr" sz="quarter" idx="11"/>
          </p:nvPr>
        </p:nvSpPr>
        <p:spPr/>
        <p:txBody>
          <a:bodyPr/>
          <a:lstStyle/>
          <a:p>
            <a:r>
              <a:rPr lang="en-ZA" smtClean="0"/>
              <a:t>Goupy, P., Dufour, C., Loonis, M., Dangles, O. (2003). Quantitative kinetic analysis of hydrogen transfer reactions from dietary polyphenols to the DPPH radical. J. Agric. Food Chem. 51, 615–622. </a:t>
            </a:r>
            <a:endParaRPr lang="en-ZA"/>
          </a:p>
        </p:txBody>
      </p:sp>
      <p:sp>
        <p:nvSpPr>
          <p:cNvPr id="6" name="Slide Number Placeholder 5"/>
          <p:cNvSpPr>
            <a:spLocks noGrp="1"/>
          </p:cNvSpPr>
          <p:nvPr>
            <p:ph type="sldNum" sz="quarter" idx="12"/>
          </p:nvPr>
        </p:nvSpPr>
        <p:spPr/>
        <p:txBody>
          <a:bodyPr/>
          <a:lstStyle/>
          <a:p>
            <a:fld id="{76FFFBF1-8FB6-4856-B7D6-FA8A2EC62798}" type="slidenum">
              <a:rPr lang="en-ZA" smtClean="0"/>
              <a:pPr/>
              <a:t>‹#›</a:t>
            </a:fld>
            <a:endParaRPr lang="en-ZA"/>
          </a:p>
        </p:txBody>
      </p:sp>
    </p:spTree>
    <p:extLst>
      <p:ext uri="{BB962C8B-B14F-4D97-AF65-F5344CB8AC3E}">
        <p14:creationId xmlns:p14="http://schemas.microsoft.com/office/powerpoint/2010/main" val="3307909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DCC710E9-56CA-4D20-BFCC-8B79DAABE846}" type="datetime1">
              <a:rPr lang="en-ZA" smtClean="0"/>
              <a:pPr/>
              <a:t>2014/09/23</a:t>
            </a:fld>
            <a:endParaRPr lang="en-ZA"/>
          </a:p>
        </p:txBody>
      </p:sp>
      <p:sp>
        <p:nvSpPr>
          <p:cNvPr id="5" name="Footer Placeholder 4"/>
          <p:cNvSpPr>
            <a:spLocks noGrp="1"/>
          </p:cNvSpPr>
          <p:nvPr>
            <p:ph type="ftr" sz="quarter" idx="11"/>
          </p:nvPr>
        </p:nvSpPr>
        <p:spPr/>
        <p:txBody>
          <a:bodyPr/>
          <a:lstStyle/>
          <a:p>
            <a:r>
              <a:rPr lang="en-ZA" smtClean="0"/>
              <a:t>Goupy, P., Dufour, C., Loonis, M., Dangles, O. (2003). Quantitative kinetic analysis of hydrogen transfer reactions from dietary polyphenols to the DPPH radical. J. Agric. Food Chem. 51, 615–622. </a:t>
            </a:r>
            <a:endParaRPr lang="en-ZA"/>
          </a:p>
        </p:txBody>
      </p:sp>
      <p:sp>
        <p:nvSpPr>
          <p:cNvPr id="6" name="Slide Number Placeholder 5"/>
          <p:cNvSpPr>
            <a:spLocks noGrp="1"/>
          </p:cNvSpPr>
          <p:nvPr>
            <p:ph type="sldNum" sz="quarter" idx="12"/>
          </p:nvPr>
        </p:nvSpPr>
        <p:spPr/>
        <p:txBody>
          <a:bodyPr/>
          <a:lstStyle/>
          <a:p>
            <a:fld id="{76FFFBF1-8FB6-4856-B7D6-FA8A2EC62798}" type="slidenum">
              <a:rPr lang="en-ZA" smtClean="0"/>
              <a:pPr/>
              <a:t>‹#›</a:t>
            </a:fld>
            <a:endParaRPr lang="en-ZA"/>
          </a:p>
        </p:txBody>
      </p:sp>
    </p:spTree>
    <p:extLst>
      <p:ext uri="{BB962C8B-B14F-4D97-AF65-F5344CB8AC3E}">
        <p14:creationId xmlns:p14="http://schemas.microsoft.com/office/powerpoint/2010/main" val="1072125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B5F049E-BAF8-48F9-AB4D-96D6CE116976}" type="datetime1">
              <a:rPr lang="en-ZA" smtClean="0"/>
              <a:pPr/>
              <a:t>2014/09/23</a:t>
            </a:fld>
            <a:endParaRPr lang="en-ZA"/>
          </a:p>
        </p:txBody>
      </p:sp>
      <p:sp>
        <p:nvSpPr>
          <p:cNvPr id="5" name="Footer Placeholder 4"/>
          <p:cNvSpPr>
            <a:spLocks noGrp="1"/>
          </p:cNvSpPr>
          <p:nvPr>
            <p:ph type="ftr" sz="quarter" idx="11"/>
          </p:nvPr>
        </p:nvSpPr>
        <p:spPr/>
        <p:txBody>
          <a:bodyPr/>
          <a:lstStyle/>
          <a:p>
            <a:r>
              <a:rPr lang="en-ZA" smtClean="0"/>
              <a:t>Goupy, P., Dufour, C., Loonis, M., Dangles, O. (2003). Quantitative kinetic analysis of hydrogen transfer reactions from dietary polyphenols to the DPPH radical. J. Agric. Food Chem. 51, 615–622. </a:t>
            </a:r>
            <a:endParaRPr lang="en-ZA"/>
          </a:p>
        </p:txBody>
      </p:sp>
      <p:sp>
        <p:nvSpPr>
          <p:cNvPr id="6" name="Slide Number Placeholder 5"/>
          <p:cNvSpPr>
            <a:spLocks noGrp="1"/>
          </p:cNvSpPr>
          <p:nvPr>
            <p:ph type="sldNum" sz="quarter" idx="12"/>
          </p:nvPr>
        </p:nvSpPr>
        <p:spPr/>
        <p:txBody>
          <a:bodyPr/>
          <a:lstStyle/>
          <a:p>
            <a:fld id="{76FFFBF1-8FB6-4856-B7D6-FA8A2EC62798}" type="slidenum">
              <a:rPr lang="en-ZA" smtClean="0"/>
              <a:pPr/>
              <a:t>‹#›</a:t>
            </a:fld>
            <a:endParaRPr lang="en-ZA"/>
          </a:p>
        </p:txBody>
      </p:sp>
    </p:spTree>
    <p:extLst>
      <p:ext uri="{BB962C8B-B14F-4D97-AF65-F5344CB8AC3E}">
        <p14:creationId xmlns:p14="http://schemas.microsoft.com/office/powerpoint/2010/main" val="2857362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D80D9E-A5C5-4D23-BFE0-C36D81E1C0BA}" type="datetime1">
              <a:rPr lang="en-ZA" smtClean="0"/>
              <a:pPr/>
              <a:t>2014/09/23</a:t>
            </a:fld>
            <a:endParaRPr lang="en-ZA"/>
          </a:p>
        </p:txBody>
      </p:sp>
      <p:sp>
        <p:nvSpPr>
          <p:cNvPr id="5" name="Footer Placeholder 4"/>
          <p:cNvSpPr>
            <a:spLocks noGrp="1"/>
          </p:cNvSpPr>
          <p:nvPr>
            <p:ph type="ftr" sz="quarter" idx="11"/>
          </p:nvPr>
        </p:nvSpPr>
        <p:spPr/>
        <p:txBody>
          <a:bodyPr/>
          <a:lstStyle/>
          <a:p>
            <a:r>
              <a:rPr lang="en-ZA" smtClean="0"/>
              <a:t>Goupy, P., Dufour, C., Loonis, M., Dangles, O. (2003). Quantitative kinetic analysis of hydrogen transfer reactions from dietary polyphenols to the DPPH radical. J. Agric. Food Chem. 51, 615–622. </a:t>
            </a:r>
            <a:endParaRPr lang="en-ZA"/>
          </a:p>
        </p:txBody>
      </p:sp>
      <p:sp>
        <p:nvSpPr>
          <p:cNvPr id="6" name="Slide Number Placeholder 5"/>
          <p:cNvSpPr>
            <a:spLocks noGrp="1"/>
          </p:cNvSpPr>
          <p:nvPr>
            <p:ph type="sldNum" sz="quarter" idx="12"/>
          </p:nvPr>
        </p:nvSpPr>
        <p:spPr/>
        <p:txBody>
          <a:bodyPr/>
          <a:lstStyle/>
          <a:p>
            <a:fld id="{76FFFBF1-8FB6-4856-B7D6-FA8A2EC62798}" type="slidenum">
              <a:rPr lang="en-ZA" smtClean="0"/>
              <a:pPr/>
              <a:t>‹#›</a:t>
            </a:fld>
            <a:endParaRPr lang="en-ZA"/>
          </a:p>
        </p:txBody>
      </p:sp>
    </p:spTree>
    <p:extLst>
      <p:ext uri="{BB962C8B-B14F-4D97-AF65-F5344CB8AC3E}">
        <p14:creationId xmlns:p14="http://schemas.microsoft.com/office/powerpoint/2010/main" val="2550378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D1CA0A17-7C18-4BA3-9F83-B98EEE919CF5}" type="datetime1">
              <a:rPr lang="en-ZA" smtClean="0"/>
              <a:pPr/>
              <a:t>2014/09/23</a:t>
            </a:fld>
            <a:endParaRPr lang="en-ZA"/>
          </a:p>
        </p:txBody>
      </p:sp>
      <p:sp>
        <p:nvSpPr>
          <p:cNvPr id="6" name="Footer Placeholder 5"/>
          <p:cNvSpPr>
            <a:spLocks noGrp="1"/>
          </p:cNvSpPr>
          <p:nvPr>
            <p:ph type="ftr" sz="quarter" idx="11"/>
          </p:nvPr>
        </p:nvSpPr>
        <p:spPr/>
        <p:txBody>
          <a:bodyPr/>
          <a:lstStyle/>
          <a:p>
            <a:r>
              <a:rPr lang="en-ZA" smtClean="0"/>
              <a:t>Goupy, P., Dufour, C., Loonis, M., Dangles, O. (2003). Quantitative kinetic analysis of hydrogen transfer reactions from dietary polyphenols to the DPPH radical. J. Agric. Food Chem. 51, 615–622. </a:t>
            </a:r>
            <a:endParaRPr lang="en-ZA"/>
          </a:p>
        </p:txBody>
      </p:sp>
      <p:sp>
        <p:nvSpPr>
          <p:cNvPr id="7" name="Slide Number Placeholder 6"/>
          <p:cNvSpPr>
            <a:spLocks noGrp="1"/>
          </p:cNvSpPr>
          <p:nvPr>
            <p:ph type="sldNum" sz="quarter" idx="12"/>
          </p:nvPr>
        </p:nvSpPr>
        <p:spPr/>
        <p:txBody>
          <a:bodyPr/>
          <a:lstStyle/>
          <a:p>
            <a:fld id="{76FFFBF1-8FB6-4856-B7D6-FA8A2EC62798}" type="slidenum">
              <a:rPr lang="en-ZA" smtClean="0"/>
              <a:pPr/>
              <a:t>‹#›</a:t>
            </a:fld>
            <a:endParaRPr lang="en-ZA"/>
          </a:p>
        </p:txBody>
      </p:sp>
    </p:spTree>
    <p:extLst>
      <p:ext uri="{BB962C8B-B14F-4D97-AF65-F5344CB8AC3E}">
        <p14:creationId xmlns:p14="http://schemas.microsoft.com/office/powerpoint/2010/main" val="3949987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EC055E56-4560-452B-BD29-79A3B76CE5F6}" type="datetime1">
              <a:rPr lang="en-ZA" smtClean="0"/>
              <a:pPr/>
              <a:t>2014/09/23</a:t>
            </a:fld>
            <a:endParaRPr lang="en-ZA"/>
          </a:p>
        </p:txBody>
      </p:sp>
      <p:sp>
        <p:nvSpPr>
          <p:cNvPr id="8" name="Footer Placeholder 7"/>
          <p:cNvSpPr>
            <a:spLocks noGrp="1"/>
          </p:cNvSpPr>
          <p:nvPr>
            <p:ph type="ftr" sz="quarter" idx="11"/>
          </p:nvPr>
        </p:nvSpPr>
        <p:spPr/>
        <p:txBody>
          <a:bodyPr/>
          <a:lstStyle/>
          <a:p>
            <a:r>
              <a:rPr lang="en-ZA" smtClean="0"/>
              <a:t>Goupy, P., Dufour, C., Loonis, M., Dangles, O. (2003). Quantitative kinetic analysis of hydrogen transfer reactions from dietary polyphenols to the DPPH radical. J. Agric. Food Chem. 51, 615–622. </a:t>
            </a:r>
            <a:endParaRPr lang="en-ZA"/>
          </a:p>
        </p:txBody>
      </p:sp>
      <p:sp>
        <p:nvSpPr>
          <p:cNvPr id="9" name="Slide Number Placeholder 8"/>
          <p:cNvSpPr>
            <a:spLocks noGrp="1"/>
          </p:cNvSpPr>
          <p:nvPr>
            <p:ph type="sldNum" sz="quarter" idx="12"/>
          </p:nvPr>
        </p:nvSpPr>
        <p:spPr/>
        <p:txBody>
          <a:bodyPr/>
          <a:lstStyle/>
          <a:p>
            <a:fld id="{76FFFBF1-8FB6-4856-B7D6-FA8A2EC62798}" type="slidenum">
              <a:rPr lang="en-ZA" smtClean="0"/>
              <a:pPr/>
              <a:t>‹#›</a:t>
            </a:fld>
            <a:endParaRPr lang="en-ZA"/>
          </a:p>
        </p:txBody>
      </p:sp>
    </p:spTree>
    <p:extLst>
      <p:ext uri="{BB962C8B-B14F-4D97-AF65-F5344CB8AC3E}">
        <p14:creationId xmlns:p14="http://schemas.microsoft.com/office/powerpoint/2010/main" val="3101357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E3850166-5D9E-4CA7-9C6E-845D62EAABA2}" type="datetime1">
              <a:rPr lang="en-ZA" smtClean="0"/>
              <a:pPr/>
              <a:t>2014/09/23</a:t>
            </a:fld>
            <a:endParaRPr lang="en-ZA"/>
          </a:p>
        </p:txBody>
      </p:sp>
      <p:sp>
        <p:nvSpPr>
          <p:cNvPr id="4" name="Footer Placeholder 3"/>
          <p:cNvSpPr>
            <a:spLocks noGrp="1"/>
          </p:cNvSpPr>
          <p:nvPr>
            <p:ph type="ftr" sz="quarter" idx="11"/>
          </p:nvPr>
        </p:nvSpPr>
        <p:spPr/>
        <p:txBody>
          <a:bodyPr/>
          <a:lstStyle/>
          <a:p>
            <a:r>
              <a:rPr lang="en-ZA" smtClean="0"/>
              <a:t>Goupy, P., Dufour, C., Loonis, M., Dangles, O. (2003). Quantitative kinetic analysis of hydrogen transfer reactions from dietary polyphenols to the DPPH radical. J. Agric. Food Chem. 51, 615–622. </a:t>
            </a:r>
            <a:endParaRPr lang="en-ZA"/>
          </a:p>
        </p:txBody>
      </p:sp>
      <p:sp>
        <p:nvSpPr>
          <p:cNvPr id="5" name="Slide Number Placeholder 4"/>
          <p:cNvSpPr>
            <a:spLocks noGrp="1"/>
          </p:cNvSpPr>
          <p:nvPr>
            <p:ph type="sldNum" sz="quarter" idx="12"/>
          </p:nvPr>
        </p:nvSpPr>
        <p:spPr/>
        <p:txBody>
          <a:bodyPr/>
          <a:lstStyle/>
          <a:p>
            <a:fld id="{76FFFBF1-8FB6-4856-B7D6-FA8A2EC62798}" type="slidenum">
              <a:rPr lang="en-ZA" smtClean="0"/>
              <a:pPr/>
              <a:t>‹#›</a:t>
            </a:fld>
            <a:endParaRPr lang="en-ZA"/>
          </a:p>
        </p:txBody>
      </p:sp>
    </p:spTree>
    <p:extLst>
      <p:ext uri="{BB962C8B-B14F-4D97-AF65-F5344CB8AC3E}">
        <p14:creationId xmlns:p14="http://schemas.microsoft.com/office/powerpoint/2010/main" val="2821253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DC4770-B28F-4A24-8952-327FCBAD0F2A}" type="datetime1">
              <a:rPr lang="en-ZA" smtClean="0"/>
              <a:pPr/>
              <a:t>2014/09/23</a:t>
            </a:fld>
            <a:endParaRPr lang="en-ZA"/>
          </a:p>
        </p:txBody>
      </p:sp>
      <p:sp>
        <p:nvSpPr>
          <p:cNvPr id="3" name="Footer Placeholder 2"/>
          <p:cNvSpPr>
            <a:spLocks noGrp="1"/>
          </p:cNvSpPr>
          <p:nvPr>
            <p:ph type="ftr" sz="quarter" idx="11"/>
          </p:nvPr>
        </p:nvSpPr>
        <p:spPr/>
        <p:txBody>
          <a:bodyPr/>
          <a:lstStyle/>
          <a:p>
            <a:r>
              <a:rPr lang="en-ZA" smtClean="0"/>
              <a:t>Goupy, P., Dufour, C., Loonis, M., Dangles, O. (2003). Quantitative kinetic analysis of hydrogen transfer reactions from dietary polyphenols to the DPPH radical. J. Agric. Food Chem. 51, 615–622. </a:t>
            </a:r>
            <a:endParaRPr lang="en-ZA"/>
          </a:p>
        </p:txBody>
      </p:sp>
      <p:sp>
        <p:nvSpPr>
          <p:cNvPr id="4" name="Slide Number Placeholder 3"/>
          <p:cNvSpPr>
            <a:spLocks noGrp="1"/>
          </p:cNvSpPr>
          <p:nvPr>
            <p:ph type="sldNum" sz="quarter" idx="12"/>
          </p:nvPr>
        </p:nvSpPr>
        <p:spPr/>
        <p:txBody>
          <a:bodyPr/>
          <a:lstStyle/>
          <a:p>
            <a:fld id="{76FFFBF1-8FB6-4856-B7D6-FA8A2EC62798}" type="slidenum">
              <a:rPr lang="en-ZA" smtClean="0"/>
              <a:pPr/>
              <a:t>‹#›</a:t>
            </a:fld>
            <a:endParaRPr lang="en-ZA"/>
          </a:p>
        </p:txBody>
      </p:sp>
    </p:spTree>
    <p:extLst>
      <p:ext uri="{BB962C8B-B14F-4D97-AF65-F5344CB8AC3E}">
        <p14:creationId xmlns:p14="http://schemas.microsoft.com/office/powerpoint/2010/main" val="3320968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0BAFF7-5D9C-42CA-8B09-B54264D06A77}" type="datetime1">
              <a:rPr lang="en-ZA" smtClean="0"/>
              <a:pPr/>
              <a:t>2014/09/23</a:t>
            </a:fld>
            <a:endParaRPr lang="en-ZA"/>
          </a:p>
        </p:txBody>
      </p:sp>
      <p:sp>
        <p:nvSpPr>
          <p:cNvPr id="6" name="Footer Placeholder 5"/>
          <p:cNvSpPr>
            <a:spLocks noGrp="1"/>
          </p:cNvSpPr>
          <p:nvPr>
            <p:ph type="ftr" sz="quarter" idx="11"/>
          </p:nvPr>
        </p:nvSpPr>
        <p:spPr/>
        <p:txBody>
          <a:bodyPr/>
          <a:lstStyle/>
          <a:p>
            <a:r>
              <a:rPr lang="en-ZA" smtClean="0"/>
              <a:t>Goupy, P., Dufour, C., Loonis, M., Dangles, O. (2003). Quantitative kinetic analysis of hydrogen transfer reactions from dietary polyphenols to the DPPH radical. J. Agric. Food Chem. 51, 615–622. </a:t>
            </a:r>
            <a:endParaRPr lang="en-ZA"/>
          </a:p>
        </p:txBody>
      </p:sp>
      <p:sp>
        <p:nvSpPr>
          <p:cNvPr id="7" name="Slide Number Placeholder 6"/>
          <p:cNvSpPr>
            <a:spLocks noGrp="1"/>
          </p:cNvSpPr>
          <p:nvPr>
            <p:ph type="sldNum" sz="quarter" idx="12"/>
          </p:nvPr>
        </p:nvSpPr>
        <p:spPr/>
        <p:txBody>
          <a:bodyPr/>
          <a:lstStyle/>
          <a:p>
            <a:fld id="{76FFFBF1-8FB6-4856-B7D6-FA8A2EC62798}" type="slidenum">
              <a:rPr lang="en-ZA" smtClean="0"/>
              <a:pPr/>
              <a:t>‹#›</a:t>
            </a:fld>
            <a:endParaRPr lang="en-ZA"/>
          </a:p>
        </p:txBody>
      </p:sp>
    </p:spTree>
    <p:extLst>
      <p:ext uri="{BB962C8B-B14F-4D97-AF65-F5344CB8AC3E}">
        <p14:creationId xmlns:p14="http://schemas.microsoft.com/office/powerpoint/2010/main" val="1306676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8ED0B0-3A01-42DB-AC49-32EB6A3E48B0}" type="datetime1">
              <a:rPr lang="en-ZA" smtClean="0"/>
              <a:pPr/>
              <a:t>2014/09/23</a:t>
            </a:fld>
            <a:endParaRPr lang="en-ZA"/>
          </a:p>
        </p:txBody>
      </p:sp>
      <p:sp>
        <p:nvSpPr>
          <p:cNvPr id="6" name="Footer Placeholder 5"/>
          <p:cNvSpPr>
            <a:spLocks noGrp="1"/>
          </p:cNvSpPr>
          <p:nvPr>
            <p:ph type="ftr" sz="quarter" idx="11"/>
          </p:nvPr>
        </p:nvSpPr>
        <p:spPr/>
        <p:txBody>
          <a:bodyPr/>
          <a:lstStyle/>
          <a:p>
            <a:r>
              <a:rPr lang="en-ZA" smtClean="0"/>
              <a:t>Goupy, P., Dufour, C., Loonis, M., Dangles, O. (2003). Quantitative kinetic analysis of hydrogen transfer reactions from dietary polyphenols to the DPPH radical. J. Agric. Food Chem. 51, 615–622. </a:t>
            </a:r>
            <a:endParaRPr lang="en-ZA"/>
          </a:p>
        </p:txBody>
      </p:sp>
      <p:sp>
        <p:nvSpPr>
          <p:cNvPr id="7" name="Slide Number Placeholder 6"/>
          <p:cNvSpPr>
            <a:spLocks noGrp="1"/>
          </p:cNvSpPr>
          <p:nvPr>
            <p:ph type="sldNum" sz="quarter" idx="12"/>
          </p:nvPr>
        </p:nvSpPr>
        <p:spPr/>
        <p:txBody>
          <a:bodyPr/>
          <a:lstStyle/>
          <a:p>
            <a:fld id="{76FFFBF1-8FB6-4856-B7D6-FA8A2EC62798}" type="slidenum">
              <a:rPr lang="en-ZA" smtClean="0"/>
              <a:pPr/>
              <a:t>‹#›</a:t>
            </a:fld>
            <a:endParaRPr lang="en-ZA"/>
          </a:p>
        </p:txBody>
      </p:sp>
    </p:spTree>
    <p:extLst>
      <p:ext uri="{BB962C8B-B14F-4D97-AF65-F5344CB8AC3E}">
        <p14:creationId xmlns:p14="http://schemas.microsoft.com/office/powerpoint/2010/main" val="1228700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8A49CD-BD1F-4EA2-974C-9F6B746A8AAF}" type="datetime1">
              <a:rPr lang="en-ZA" smtClean="0"/>
              <a:pPr/>
              <a:t>2014/09/23</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smtClean="0"/>
              <a:t>Goupy, P., Dufour, C., Loonis, M., Dangles, O. (2003). Quantitative kinetic analysis of hydrogen transfer reactions from dietary polyphenols to the DPPH radical. J. Agric. Food Chem. 51, 615–622. </a:t>
            </a:r>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FFFBF1-8FB6-4856-B7D6-FA8A2EC62798}" type="slidenum">
              <a:rPr lang="en-ZA" smtClean="0"/>
              <a:pPr/>
              <a:t>‹#›</a:t>
            </a:fld>
            <a:endParaRPr lang="en-ZA"/>
          </a:p>
        </p:txBody>
      </p:sp>
    </p:spTree>
    <p:extLst>
      <p:ext uri="{BB962C8B-B14F-4D97-AF65-F5344CB8AC3E}">
        <p14:creationId xmlns:p14="http://schemas.microsoft.com/office/powerpoint/2010/main" val="4226926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2.xml"/><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0.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1.wmf"/><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13.wmf"/><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15.wmf"/><Relationship Id="rId4" Type="http://schemas.openxmlformats.org/officeDocument/2006/relationships/oleObject" Target="../embeddings/oleObject4.bin"/></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17.wmf"/><Relationship Id="rId4" Type="http://schemas.openxmlformats.org/officeDocument/2006/relationships/oleObject" Target="../embeddings/oleObject5.bin"/></Relationships>
</file>

<file path=ppt/slides/_rels/slide2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25.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image" Target="../media/image26.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image" Target="../media/image26.wmf"/><Relationship Id="rId4" Type="http://schemas.openxmlformats.org/officeDocument/2006/relationships/oleObject" Target="../embeddings/oleObject8.bin"/></Relationships>
</file>

<file path=ppt/slides/_rels/slide3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9.vml"/><Relationship Id="rId4" Type="http://schemas.openxmlformats.org/officeDocument/2006/relationships/image" Target="../media/image28.wmf"/></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6.xml"/><Relationship Id="rId1" Type="http://schemas.openxmlformats.org/officeDocument/2006/relationships/vmlDrawing" Target="../drawings/vmlDrawing10.vml"/><Relationship Id="rId5" Type="http://schemas.openxmlformats.org/officeDocument/2006/relationships/image" Target="../media/image28.wmf"/><Relationship Id="rId4" Type="http://schemas.openxmlformats.org/officeDocument/2006/relationships/oleObject" Target="../embeddings/oleObject10.bin"/></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image" Target="../media/image28.wmf"/><Relationship Id="rId4" Type="http://schemas.openxmlformats.org/officeDocument/2006/relationships/oleObject" Target="../embeddings/oleObject11.bin"/></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6.xml"/><Relationship Id="rId1" Type="http://schemas.openxmlformats.org/officeDocument/2006/relationships/vmlDrawing" Target="../drawings/vmlDrawing12.vml"/><Relationship Id="rId5" Type="http://schemas.openxmlformats.org/officeDocument/2006/relationships/image" Target="../media/image28.wmf"/><Relationship Id="rId4" Type="http://schemas.openxmlformats.org/officeDocument/2006/relationships/oleObject" Target="../embeddings/oleObject12.bin"/></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5.tiff"/><Relationship Id="rId2" Type="http://schemas.openxmlformats.org/officeDocument/2006/relationships/slideLayout" Target="../slideLayouts/slideLayout6.xml"/><Relationship Id="rId1" Type="http://schemas.openxmlformats.org/officeDocument/2006/relationships/vmlDrawing" Target="../drawings/vmlDrawing13.vml"/><Relationship Id="rId5" Type="http://schemas.openxmlformats.org/officeDocument/2006/relationships/image" Target="../media/image10.wmf"/><Relationship Id="rId4" Type="http://schemas.openxmlformats.org/officeDocument/2006/relationships/oleObject" Target="../embeddings/oleObject13.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pharmacognosy-phytochemistry-natural-products.pharmaceuticalconferences.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428625"/>
            <a:ext cx="8186737" cy="1143000"/>
          </a:xfrm>
          <a:ln w="3175"/>
        </p:spPr>
        <p:txBody>
          <a:bodyPr/>
          <a:lstStyle/>
          <a:p>
            <a:pPr>
              <a:defRPr/>
            </a:pPr>
            <a:r>
              <a:rPr lang="en-US" sz="3600" b="1" dirty="0" smtClean="0">
                <a:solidFill>
                  <a:schemeClr val="accent3">
                    <a:lumMod val="75000"/>
                  </a:schemeClr>
                </a:solidFill>
                <a:effectLst>
                  <a:outerShdw blurRad="38100" dist="38100" dir="2700000" algn="tl">
                    <a:srgbClr val="000000">
                      <a:alpha val="43137"/>
                    </a:srgbClr>
                  </a:outerShdw>
                </a:effectLst>
                <a:latin typeface="Baskerville Old Face" pitchFamily="18" charset="0"/>
              </a:rPr>
              <a:t>About OMICS Group</a:t>
            </a:r>
            <a:endParaRPr lang="en-US" sz="3600" b="1" dirty="0">
              <a:solidFill>
                <a:schemeClr val="accent3">
                  <a:lumMod val="75000"/>
                </a:schemeClr>
              </a:solidFill>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p:txBody>
          <a:bodyPr/>
          <a:lstStyle/>
          <a:p>
            <a:pPr algn="just">
              <a:buFont typeface="Arial" charset="0"/>
              <a:buNone/>
              <a:defRPr/>
            </a:pPr>
            <a:r>
              <a:rPr lang="en-US" sz="2000" dirty="0" smtClean="0">
                <a:latin typeface="+mj-lt"/>
              </a:rPr>
              <a:t>      </a:t>
            </a:r>
            <a:r>
              <a:rPr lang="en-US" sz="2000" dirty="0" smtClean="0">
                <a:effectLst>
                  <a:outerShdw blurRad="38100" dist="38100" dir="2700000" algn="tl">
                    <a:srgbClr val="000000">
                      <a:alpha val="43137"/>
                    </a:srgbClr>
                  </a:outerShdw>
                </a:effectLst>
                <a:latin typeface="+mj-lt"/>
              </a:rPr>
              <a:t>OMICS Group International is an amalgamation of </a:t>
            </a:r>
            <a:r>
              <a:rPr lang="en-US" sz="2000" dirty="0" smtClean="0">
                <a:effectLst>
                  <a:outerShdw blurRad="38100" dist="38100" dir="2700000" algn="tl">
                    <a:srgbClr val="000000">
                      <a:alpha val="43137"/>
                    </a:srgbClr>
                  </a:outerShdw>
                </a:effectLst>
                <a:latin typeface="+mj-lt"/>
                <a:hlinkClick r:id="rId2" tooltip="Open Access publications"/>
              </a:rPr>
              <a:t>Open Access publications</a:t>
            </a:r>
            <a:r>
              <a:rPr lang="en-US" sz="2000" dirty="0" smtClean="0">
                <a:effectLst>
                  <a:outerShdw blurRad="38100" dist="38100" dir="2700000" algn="tl">
                    <a:srgbClr val="000000">
                      <a:alpha val="43137"/>
                    </a:srgbClr>
                  </a:outerShdw>
                </a:effectLst>
                <a:latin typeface="+mj-lt"/>
              </a:rPr>
              <a:t> and worldwide international science conferences and events. Established in the year 2007 with the sole aim of making the information on Sciences and technology ‘Open Access’, OMICS Group publishes 400 online open access </a:t>
            </a:r>
            <a:r>
              <a:rPr lang="en-US" sz="2000" dirty="0" smtClean="0">
                <a:effectLst>
                  <a:outerShdw blurRad="38100" dist="38100" dir="2700000" algn="tl">
                    <a:srgbClr val="000000">
                      <a:alpha val="43137"/>
                    </a:srgbClr>
                  </a:outerShdw>
                </a:effectLst>
                <a:latin typeface="+mj-lt"/>
                <a:hlinkClick r:id="rId3" tooltip="scholarly journals"/>
              </a:rPr>
              <a:t>scholarly journals</a:t>
            </a:r>
            <a:r>
              <a:rPr lang="en-US" sz="2000" dirty="0" smtClean="0">
                <a:effectLst>
                  <a:outerShdw blurRad="38100" dist="38100" dir="2700000" algn="tl">
                    <a:srgbClr val="000000">
                      <a:alpha val="43137"/>
                    </a:srgbClr>
                  </a:outerShdw>
                </a:effectLst>
                <a:latin typeface="+mj-lt"/>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a:t>
            </a:r>
            <a:r>
              <a:rPr lang="en-US" sz="2000" dirty="0" smtClean="0">
                <a:effectLst>
                  <a:outerShdw blurRad="38100" dist="38100" dir="2700000" algn="tl">
                    <a:srgbClr val="000000">
                      <a:alpha val="43137"/>
                    </a:srgbClr>
                  </a:outerShdw>
                </a:effectLst>
                <a:latin typeface="+mj-lt"/>
                <a:hlinkClick r:id="rId4" tooltip="International conferences"/>
              </a:rPr>
              <a:t>International conferences</a:t>
            </a:r>
            <a:r>
              <a:rPr lang="en-US" sz="2000" dirty="0" smtClean="0">
                <a:effectLst>
                  <a:outerShdw blurRad="38100" dist="38100" dir="2700000" algn="tl">
                    <a:srgbClr val="000000">
                      <a:alpha val="43137"/>
                    </a:srgbClr>
                  </a:outerShdw>
                </a:effectLst>
                <a:latin typeface="+mj-lt"/>
              </a:rPr>
              <a:t> annually across the globe, where knowledge transfer takes place through debates, round table discussions, poster presentations, workshops, symposia and exhibitions</a:t>
            </a:r>
            <a:r>
              <a:rPr lang="en-US" sz="1800" dirty="0" smtClean="0">
                <a:effectLst>
                  <a:outerShdw blurRad="38100" dist="38100" dir="2700000" algn="tl">
                    <a:srgbClr val="000000">
                      <a:alpha val="43137"/>
                    </a:srgbClr>
                  </a:outerShdw>
                </a:effectLst>
                <a:latin typeface="+mj-lt"/>
              </a:rPr>
              <a:t>.</a:t>
            </a:r>
            <a:endParaRPr lang="en-US" sz="1800"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494175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4282" y="214290"/>
            <a:ext cx="8229600" cy="1143000"/>
          </a:xfrm>
        </p:spPr>
        <p:txBody>
          <a:bodyPr>
            <a:noAutofit/>
          </a:bodyPr>
          <a:lstStyle/>
          <a:p>
            <a:r>
              <a:rPr lang="en-US" altLang="zh-CN" sz="4000" b="1" dirty="0" smtClean="0"/>
              <a:t>Some traditional uses of</a:t>
            </a:r>
            <a:r>
              <a:rPr lang="en-ZA" sz="4000" b="1" i="1" dirty="0" smtClean="0"/>
              <a:t> S. </a:t>
            </a:r>
            <a:r>
              <a:rPr lang="en-ZA" sz="4000" b="1" i="1" dirty="0" err="1" smtClean="0"/>
              <a:t>brachypetala</a:t>
            </a:r>
            <a:r>
              <a:rPr lang="en-US" altLang="zh-CN" sz="4000" b="1" dirty="0" smtClean="0"/>
              <a:t> </a:t>
            </a:r>
            <a:endParaRPr lang="zh-CN" altLang="en-US" sz="4000" b="1" dirty="0"/>
          </a:p>
        </p:txBody>
      </p:sp>
      <p:sp>
        <p:nvSpPr>
          <p:cNvPr id="3" name="灯片编号占位符 2"/>
          <p:cNvSpPr>
            <a:spLocks noGrp="1"/>
          </p:cNvSpPr>
          <p:nvPr>
            <p:ph type="sldNum" sz="quarter" idx="12"/>
          </p:nvPr>
        </p:nvSpPr>
        <p:spPr/>
        <p:txBody>
          <a:bodyPr/>
          <a:lstStyle/>
          <a:p>
            <a:fld id="{76FFFBF1-8FB6-4856-B7D6-FA8A2EC62798}" type="slidenum">
              <a:rPr lang="en-ZA" smtClean="0"/>
              <a:pPr/>
              <a:t>10</a:t>
            </a:fld>
            <a:endParaRPr lang="en-ZA" dirty="0"/>
          </a:p>
        </p:txBody>
      </p:sp>
      <p:sp>
        <p:nvSpPr>
          <p:cNvPr id="4" name="TextBox 3"/>
          <p:cNvSpPr txBox="1"/>
          <p:nvPr/>
        </p:nvSpPr>
        <p:spPr>
          <a:xfrm>
            <a:off x="251520" y="1700808"/>
            <a:ext cx="7929618" cy="3970318"/>
          </a:xfrm>
          <a:prstGeom prst="rect">
            <a:avLst/>
          </a:prstGeom>
          <a:noFill/>
        </p:spPr>
        <p:txBody>
          <a:bodyPr wrap="square" rtlCol="0">
            <a:spAutoFit/>
          </a:bodyPr>
          <a:lstStyle/>
          <a:p>
            <a:pPr marL="342900" indent="-342900" algn="just">
              <a:buFont typeface="Arial" panose="020B0604020202020204" pitchFamily="34" charset="0"/>
              <a:buChar char="•"/>
            </a:pPr>
            <a:r>
              <a:rPr lang="en-ZA" sz="2800" dirty="0" smtClean="0"/>
              <a:t>Traditional healers use a decoction of the bark to treat dysentery and diarrhoea, nervous heart conditions, flu symptoms, excessive beer drinking and as an emetic and to strengthen the body. The roots are also used to treat diarrhoea and heartburn</a:t>
            </a:r>
            <a:endParaRPr lang="en-ZA" sz="2800" baseline="30000" dirty="0" smtClean="0"/>
          </a:p>
          <a:p>
            <a:pPr marL="342900" indent="-342900" algn="just">
              <a:buFont typeface="Arial" panose="020B0604020202020204" pitchFamily="34" charset="0"/>
              <a:buChar char="•"/>
            </a:pPr>
            <a:r>
              <a:rPr lang="en-ZA" sz="2800" dirty="0" smtClean="0"/>
              <a:t>The seeds can be roasted and eaten</a:t>
            </a:r>
            <a:r>
              <a:rPr lang="en-ZA" sz="2800" baseline="30000" dirty="0" smtClean="0"/>
              <a:t> </a:t>
            </a:r>
            <a:r>
              <a:rPr lang="en-ZA" sz="2800" dirty="0" smtClean="0"/>
              <a:t>and the plant was listed in a review for its potential value as a new crop </a:t>
            </a:r>
          </a:p>
        </p:txBody>
      </p:sp>
      <p:sp>
        <p:nvSpPr>
          <p:cNvPr id="5" name="TextBox 4"/>
          <p:cNvSpPr txBox="1"/>
          <p:nvPr/>
        </p:nvSpPr>
        <p:spPr>
          <a:xfrm>
            <a:off x="834155" y="5866239"/>
            <a:ext cx="6696744" cy="553998"/>
          </a:xfrm>
          <a:prstGeom prst="rect">
            <a:avLst/>
          </a:prstGeom>
          <a:noFill/>
        </p:spPr>
        <p:txBody>
          <a:bodyPr wrap="square" rtlCol="0">
            <a:spAutoFit/>
          </a:bodyPr>
          <a:lstStyle/>
          <a:p>
            <a:r>
              <a:rPr lang="en-US" sz="1000" dirty="0"/>
              <a:t>Watt J.M., Breyer-</a:t>
            </a:r>
            <a:r>
              <a:rPr lang="en-US" sz="1000" dirty="0" err="1"/>
              <a:t>Brandwijk</a:t>
            </a:r>
            <a:r>
              <a:rPr lang="en-US" sz="1000" dirty="0"/>
              <a:t> M.G. The Medicinal and Poisonous Plants of Southern and Eastern Africa. 2nd ed. 1962. E. &amp; S. Livingstone (Edinburgh), Livingstone, London</a:t>
            </a:r>
            <a:r>
              <a:rPr lang="en-US" sz="1000" dirty="0" smtClean="0"/>
              <a:t>.  </a:t>
            </a:r>
            <a:r>
              <a:rPr lang="en-US" sz="1000" dirty="0"/>
              <a:t>A. Hutchings. Zulu Medicinal Plants. University of Natal Press, Pietermaritzburg (1996).</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000" b="1" dirty="0" smtClean="0"/>
              <a:t>“Semi-</a:t>
            </a:r>
            <a:r>
              <a:rPr lang="en-ZA" sz="4000" b="1" dirty="0" err="1" smtClean="0"/>
              <a:t>bioguided</a:t>
            </a:r>
            <a:r>
              <a:rPr lang="en-ZA" sz="4000" b="1" dirty="0" smtClean="0"/>
              <a:t>” isolation strategy</a:t>
            </a:r>
            <a:endParaRPr lang="en-ZA" sz="4000" b="1" dirty="0"/>
          </a:p>
        </p:txBody>
      </p:sp>
      <p:sp>
        <p:nvSpPr>
          <p:cNvPr id="3" name="Content Placeholder 2"/>
          <p:cNvSpPr>
            <a:spLocks noGrp="1"/>
          </p:cNvSpPr>
          <p:nvPr>
            <p:ph idx="1"/>
          </p:nvPr>
        </p:nvSpPr>
        <p:spPr>
          <a:xfrm>
            <a:off x="395536" y="1988840"/>
            <a:ext cx="8229600" cy="4525963"/>
          </a:xfrm>
        </p:spPr>
        <p:txBody>
          <a:bodyPr>
            <a:normAutofit/>
          </a:bodyPr>
          <a:lstStyle/>
          <a:p>
            <a:r>
              <a:rPr lang="en-ZA" sz="2800" dirty="0" smtClean="0"/>
              <a:t>Active fractions, not necessarily active compounds, were identified</a:t>
            </a:r>
          </a:p>
          <a:p>
            <a:r>
              <a:rPr lang="en-ZA" sz="2800" dirty="0" smtClean="0"/>
              <a:t>All the compounds, </a:t>
            </a:r>
            <a:r>
              <a:rPr lang="en-ZA" sz="2800" dirty="0"/>
              <a:t>not necessarily the active </a:t>
            </a:r>
            <a:r>
              <a:rPr lang="en-ZA" sz="2800" dirty="0" smtClean="0"/>
              <a:t>ones, in the active fractions were isolated</a:t>
            </a:r>
          </a:p>
          <a:p>
            <a:r>
              <a:rPr lang="en-ZA" sz="2800" dirty="0" smtClean="0"/>
              <a:t>Isolated compounds were then evaluated for their biological activity</a:t>
            </a:r>
          </a:p>
          <a:p>
            <a:r>
              <a:rPr lang="en-ZA" sz="2800" dirty="0" smtClean="0"/>
              <a:t>Whole process was monitored by TLC</a:t>
            </a:r>
          </a:p>
          <a:p>
            <a:r>
              <a:rPr lang="en-ZA" sz="2800" dirty="0" smtClean="0"/>
              <a:t>Reduce time in contact with chromatographic materials</a:t>
            </a:r>
            <a:endParaRPr lang="en-ZA" sz="2800" dirty="0"/>
          </a:p>
        </p:txBody>
      </p:sp>
      <p:sp>
        <p:nvSpPr>
          <p:cNvPr id="4" name="Slide Number Placeholder 3"/>
          <p:cNvSpPr>
            <a:spLocks noGrp="1"/>
          </p:cNvSpPr>
          <p:nvPr>
            <p:ph type="sldNum" sz="quarter" idx="12"/>
          </p:nvPr>
        </p:nvSpPr>
        <p:spPr/>
        <p:txBody>
          <a:bodyPr/>
          <a:lstStyle/>
          <a:p>
            <a:fld id="{76FFFBF1-8FB6-4856-B7D6-FA8A2EC62798}" type="slidenum">
              <a:rPr lang="en-ZA" smtClean="0"/>
              <a:pPr/>
              <a:t>11</a:t>
            </a:fld>
            <a:endParaRPr lang="en-ZA"/>
          </a:p>
        </p:txBody>
      </p:sp>
    </p:spTree>
    <p:extLst>
      <p:ext uri="{BB962C8B-B14F-4D97-AF65-F5344CB8AC3E}">
        <p14:creationId xmlns:p14="http://schemas.microsoft.com/office/powerpoint/2010/main" val="36388330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4000" b="1" dirty="0"/>
              <a:t>HPLC chromatogram of the methanol extract of </a:t>
            </a:r>
            <a:r>
              <a:rPr lang="en-ZA" sz="4000" b="1" i="1" dirty="0" err="1"/>
              <a:t>Schotia</a:t>
            </a:r>
            <a:r>
              <a:rPr lang="en-ZA" sz="4000" b="1" i="1" dirty="0"/>
              <a:t> </a:t>
            </a:r>
            <a:r>
              <a:rPr lang="en-ZA" sz="4000" b="1" i="1" dirty="0" err="1"/>
              <a:t>brachypetala</a:t>
            </a:r>
            <a:r>
              <a:rPr lang="en-ZA" sz="4000" b="1" i="1" dirty="0"/>
              <a:t> </a:t>
            </a:r>
            <a:r>
              <a:rPr lang="en-ZA" sz="4000" b="1" dirty="0"/>
              <a:t>aril (detection: 254 </a:t>
            </a:r>
            <a:r>
              <a:rPr lang="en-ZA" sz="4000" b="1" dirty="0" smtClean="0"/>
              <a:t>nm)</a:t>
            </a:r>
            <a:endParaRPr lang="en-ZA" sz="4000" b="1" dirty="0"/>
          </a:p>
        </p:txBody>
      </p:sp>
      <p:sp>
        <p:nvSpPr>
          <p:cNvPr id="5" name="TextBox 4"/>
          <p:cNvSpPr txBox="1"/>
          <p:nvPr/>
        </p:nvSpPr>
        <p:spPr>
          <a:xfrm>
            <a:off x="1357290" y="5214950"/>
            <a:ext cx="6715172" cy="830997"/>
          </a:xfrm>
          <a:prstGeom prst="rect">
            <a:avLst/>
          </a:prstGeom>
          <a:noFill/>
        </p:spPr>
        <p:txBody>
          <a:bodyPr wrap="square" rtlCol="0">
            <a:spAutoFit/>
          </a:bodyPr>
          <a:lstStyle/>
          <a:p>
            <a:pPr algn="just"/>
            <a:r>
              <a:rPr lang="en-US" altLang="zh-CN" sz="1200" dirty="0" smtClean="0"/>
              <a:t>Column: </a:t>
            </a:r>
            <a:r>
              <a:rPr lang="en-US" altLang="zh-CN" sz="1200" dirty="0" err="1" smtClean="0"/>
              <a:t>Phenomenex</a:t>
            </a:r>
            <a:r>
              <a:rPr lang="en-US" altLang="zh-CN" sz="1200" dirty="0" smtClean="0"/>
              <a:t> C18 reverse phase column (150 x 4.6 mm, 5 micron); solvents: A: distilled H</a:t>
            </a:r>
            <a:r>
              <a:rPr lang="en-US" altLang="zh-CN" sz="700" dirty="0" smtClean="0"/>
              <a:t>2</a:t>
            </a:r>
            <a:r>
              <a:rPr lang="en-US" altLang="zh-CN" sz="1200" dirty="0" smtClean="0"/>
              <a:t>O + 0.1% formic acid, B: 70% </a:t>
            </a:r>
            <a:r>
              <a:rPr lang="en-US" altLang="zh-CN" sz="1200" dirty="0" err="1" smtClean="0"/>
              <a:t>MeOH</a:t>
            </a:r>
            <a:r>
              <a:rPr lang="en-US" altLang="zh-CN" sz="1200" dirty="0" smtClean="0"/>
              <a:t>/ H</a:t>
            </a:r>
            <a:r>
              <a:rPr lang="en-US" altLang="zh-CN" sz="700" dirty="0" smtClean="0"/>
              <a:t>2</a:t>
            </a:r>
            <a:r>
              <a:rPr lang="en-US" altLang="zh-CN" sz="1200" dirty="0" smtClean="0"/>
              <a:t>O + 0.1% formic acid, gradient: 0-15 min, 10-30% B; 15-25 min, 30-70% B; 25-27 min, 70-100% B; 27-35 min, 100% B; flow rate: 1 ml/min; injection: 10 </a:t>
            </a:r>
            <a:r>
              <a:rPr lang="el-GR" altLang="zh-CN" sz="1200" dirty="0" smtClean="0"/>
              <a:t>μ</a:t>
            </a:r>
            <a:r>
              <a:rPr lang="en-US" altLang="zh-CN" sz="1200" dirty="0" smtClean="0"/>
              <a:t>l of a stock solution of </a:t>
            </a:r>
            <a:r>
              <a:rPr lang="en-US" altLang="zh-CN" sz="1200" i="1" dirty="0" smtClean="0"/>
              <a:t>S. </a:t>
            </a:r>
            <a:r>
              <a:rPr lang="en-US" altLang="zh-CN" sz="1200" i="1" dirty="0" err="1" smtClean="0"/>
              <a:t>brachypetala</a:t>
            </a:r>
            <a:r>
              <a:rPr lang="en-US" altLang="zh-CN" sz="1200" i="1" dirty="0" smtClean="0"/>
              <a:t> </a:t>
            </a:r>
            <a:r>
              <a:rPr lang="en-US" altLang="zh-CN" sz="1200" dirty="0" smtClean="0"/>
              <a:t>aril </a:t>
            </a:r>
            <a:r>
              <a:rPr lang="en-US" altLang="zh-CN" sz="1200" dirty="0" err="1" smtClean="0"/>
              <a:t>MeOH</a:t>
            </a:r>
            <a:r>
              <a:rPr lang="en-US" altLang="zh-CN" sz="1200" dirty="0" smtClean="0"/>
              <a:t> extract at a concentration of 10 mg/ml in </a:t>
            </a:r>
            <a:r>
              <a:rPr lang="en-US" altLang="zh-CN" sz="1200" dirty="0" err="1" smtClean="0"/>
              <a:t>MeOH</a:t>
            </a:r>
            <a:r>
              <a:rPr lang="en-US" altLang="zh-CN" sz="1200" dirty="0" smtClean="0"/>
              <a:t>.</a:t>
            </a:r>
            <a:endParaRPr lang="zh-CN" altLang="en-US" sz="1200" dirty="0"/>
          </a:p>
        </p:txBody>
      </p:sp>
      <p:pic>
        <p:nvPicPr>
          <p:cNvPr id="43009" name="Picture 1" descr="C:\Users\dukun\Desktop\Prof Beijing talk\fig.png"/>
          <p:cNvPicPr>
            <a:picLocks noChangeAspect="1" noChangeArrowheads="1"/>
          </p:cNvPicPr>
          <p:nvPr/>
        </p:nvPicPr>
        <p:blipFill>
          <a:blip r:embed="rId2"/>
          <a:srcRect/>
          <a:stretch>
            <a:fillRect/>
          </a:stretch>
        </p:blipFill>
        <p:spPr bwMode="auto">
          <a:xfrm>
            <a:off x="1304468" y="1772816"/>
            <a:ext cx="6535063" cy="3677163"/>
          </a:xfrm>
          <a:prstGeom prst="rect">
            <a:avLst/>
          </a:prstGeom>
          <a:noFill/>
        </p:spPr>
      </p:pic>
    </p:spTree>
    <p:extLst>
      <p:ext uri="{BB962C8B-B14F-4D97-AF65-F5344CB8AC3E}">
        <p14:creationId xmlns:p14="http://schemas.microsoft.com/office/powerpoint/2010/main" val="24154907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000" b="1" dirty="0" err="1" smtClean="0"/>
              <a:t>Countercurrent</a:t>
            </a:r>
            <a:r>
              <a:rPr lang="en-ZA" sz="4000" b="1" dirty="0" smtClean="0"/>
              <a:t> </a:t>
            </a:r>
            <a:r>
              <a:rPr lang="en-ZA" sz="4000" b="1" dirty="0" err="1" smtClean="0"/>
              <a:t>Chromatograpy</a:t>
            </a:r>
            <a:endParaRPr lang="en-ZA" sz="4000" b="1" dirty="0"/>
          </a:p>
        </p:txBody>
      </p:sp>
      <p:sp>
        <p:nvSpPr>
          <p:cNvPr id="3" name="Content Placeholder 2"/>
          <p:cNvSpPr>
            <a:spLocks noGrp="1"/>
          </p:cNvSpPr>
          <p:nvPr>
            <p:ph idx="1"/>
          </p:nvPr>
        </p:nvSpPr>
        <p:spPr/>
        <p:txBody>
          <a:bodyPr>
            <a:normAutofit fontScale="85000" lnSpcReduction="20000"/>
          </a:bodyPr>
          <a:lstStyle/>
          <a:p>
            <a:r>
              <a:rPr lang="en-US" sz="3000" dirty="0"/>
              <a:t>Countercurrent chromatography was employed </a:t>
            </a:r>
            <a:r>
              <a:rPr lang="en-US" sz="3000" dirty="0" smtClean="0"/>
              <a:t>as the main chromatography technique</a:t>
            </a:r>
          </a:p>
          <a:p>
            <a:r>
              <a:rPr lang="en-US" sz="3000" dirty="0" smtClean="0"/>
              <a:t>In </a:t>
            </a:r>
            <a:r>
              <a:rPr lang="en-US" sz="3000" dirty="0"/>
              <a:t>this technique, the stationary phase and mobile phase are two immiscible solvents and no solid support (e.g. silica gel) is </a:t>
            </a:r>
            <a:r>
              <a:rPr lang="en-US" sz="3000" dirty="0" smtClean="0"/>
              <a:t>present</a:t>
            </a:r>
          </a:p>
          <a:p>
            <a:r>
              <a:rPr lang="en-US" sz="3000" dirty="0" smtClean="0"/>
              <a:t>Adsorption of analyses to the solid phase and decomposition is avoided and a high recovery rate is thus achieved</a:t>
            </a:r>
          </a:p>
          <a:p>
            <a:r>
              <a:rPr lang="en-US" sz="3000" dirty="0" smtClean="0"/>
              <a:t>By using fast spinning coils, it is possible to pump two immiscible solvents in opposite directions in the same tube </a:t>
            </a:r>
          </a:p>
          <a:p>
            <a:r>
              <a:rPr lang="en-US" sz="3000" dirty="0" smtClean="0"/>
              <a:t>Easy </a:t>
            </a:r>
            <a:r>
              <a:rPr lang="en-US" sz="3000" b="1" dirty="0" smtClean="0"/>
              <a:t>scaling up </a:t>
            </a:r>
            <a:r>
              <a:rPr lang="en-US" sz="3000" dirty="0" smtClean="0"/>
              <a:t>to preparative level a major advantage</a:t>
            </a:r>
          </a:p>
          <a:p>
            <a:endParaRPr lang="en-ZA" dirty="0"/>
          </a:p>
        </p:txBody>
      </p:sp>
      <p:sp>
        <p:nvSpPr>
          <p:cNvPr id="4" name="Slide Number Placeholder 3"/>
          <p:cNvSpPr>
            <a:spLocks noGrp="1"/>
          </p:cNvSpPr>
          <p:nvPr>
            <p:ph type="sldNum" sz="quarter" idx="12"/>
          </p:nvPr>
        </p:nvSpPr>
        <p:spPr/>
        <p:txBody>
          <a:bodyPr/>
          <a:lstStyle/>
          <a:p>
            <a:fld id="{76FFFBF1-8FB6-4856-B7D6-FA8A2EC62798}" type="slidenum">
              <a:rPr lang="en-ZA" smtClean="0"/>
              <a:pPr/>
              <a:t>13</a:t>
            </a:fld>
            <a:endParaRPr lang="en-ZA"/>
          </a:p>
        </p:txBody>
      </p:sp>
    </p:spTree>
    <p:extLst>
      <p:ext uri="{BB962C8B-B14F-4D97-AF65-F5344CB8AC3E}">
        <p14:creationId xmlns:p14="http://schemas.microsoft.com/office/powerpoint/2010/main" val="8930809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4000" b="1" dirty="0" smtClean="0"/>
              <a:t>High-speed </a:t>
            </a:r>
            <a:r>
              <a:rPr lang="en-ZA" sz="4000" b="1" dirty="0" err="1" smtClean="0"/>
              <a:t>Contercurrent</a:t>
            </a:r>
            <a:r>
              <a:rPr lang="en-ZA" sz="4000" b="1" dirty="0" smtClean="0"/>
              <a:t> Chromatography (HSCCC) equipment</a:t>
            </a:r>
            <a:endParaRPr lang="en-ZA" sz="4000" b="1" dirty="0"/>
          </a:p>
        </p:txBody>
      </p:sp>
      <p:pic>
        <p:nvPicPr>
          <p:cNvPr id="6148" name="Picture 4" descr="C:\Users\UVP\Documents\GroupWise\SAM_08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84784"/>
            <a:ext cx="8172400" cy="459697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76FFFBF1-8FB6-4856-B7D6-FA8A2EC62798}" type="slidenum">
              <a:rPr lang="en-ZA" smtClean="0"/>
              <a:pPr/>
              <a:t>14</a:t>
            </a:fld>
            <a:endParaRPr lang="en-ZA"/>
          </a:p>
        </p:txBody>
      </p:sp>
    </p:spTree>
    <p:extLst>
      <p:ext uri="{BB962C8B-B14F-4D97-AF65-F5344CB8AC3E}">
        <p14:creationId xmlns:p14="http://schemas.microsoft.com/office/powerpoint/2010/main" val="27705502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000" b="1" dirty="0" smtClean="0"/>
              <a:t>Solvent selection and coil loading</a:t>
            </a:r>
            <a:endParaRPr lang="en-ZA" sz="4000" b="1" dirty="0"/>
          </a:p>
        </p:txBody>
      </p:sp>
      <p:sp>
        <p:nvSpPr>
          <p:cNvPr id="3" name="Content Placeholder 2"/>
          <p:cNvSpPr>
            <a:spLocks noGrp="1"/>
          </p:cNvSpPr>
          <p:nvPr>
            <p:ph idx="1"/>
          </p:nvPr>
        </p:nvSpPr>
        <p:spPr/>
        <p:txBody>
          <a:bodyPr>
            <a:normAutofit fontScale="77500" lnSpcReduction="20000"/>
          </a:bodyPr>
          <a:lstStyle/>
          <a:p>
            <a:r>
              <a:rPr lang="en-US" dirty="0"/>
              <a:t>The </a:t>
            </a:r>
            <a:r>
              <a:rPr lang="en-US" dirty="0" smtClean="0"/>
              <a:t>choice of solvent </a:t>
            </a:r>
            <a:r>
              <a:rPr lang="en-US" dirty="0"/>
              <a:t>systems </a:t>
            </a:r>
            <a:r>
              <a:rPr lang="en-US" dirty="0" smtClean="0"/>
              <a:t>was based </a:t>
            </a:r>
            <a:r>
              <a:rPr lang="en-US" dirty="0"/>
              <a:t>on TLC </a:t>
            </a:r>
            <a:r>
              <a:rPr lang="en-US" dirty="0" smtClean="0"/>
              <a:t>analyses</a:t>
            </a:r>
            <a:endParaRPr lang="en-US" dirty="0"/>
          </a:p>
          <a:p>
            <a:r>
              <a:rPr lang="en-US" dirty="0" smtClean="0"/>
              <a:t>Sample </a:t>
            </a:r>
            <a:r>
              <a:rPr lang="en-US" dirty="0"/>
              <a:t>(5 mg) was dissolved in a mixture of 1 ml of the upper and 1 ml of the lower phase and 10 </a:t>
            </a:r>
            <a:r>
              <a:rPr lang="el-GR" dirty="0" smtClean="0"/>
              <a:t>μ</a:t>
            </a:r>
            <a:r>
              <a:rPr lang="en-US" dirty="0" smtClean="0"/>
              <a:t>L </a:t>
            </a:r>
            <a:r>
              <a:rPr lang="en-US" dirty="0"/>
              <a:t>of each phase was deposited on a TLC plate. </a:t>
            </a:r>
            <a:endParaRPr lang="en-US" dirty="0" smtClean="0"/>
          </a:p>
          <a:p>
            <a:r>
              <a:rPr lang="en-US" dirty="0" smtClean="0"/>
              <a:t>Solvent </a:t>
            </a:r>
            <a:r>
              <a:rPr lang="en-US" dirty="0"/>
              <a:t>systems which afforded </a:t>
            </a:r>
            <a:r>
              <a:rPr lang="en-US"/>
              <a:t>an </a:t>
            </a:r>
            <a:r>
              <a:rPr lang="en-US" smtClean="0"/>
              <a:t>even </a:t>
            </a:r>
            <a:r>
              <a:rPr lang="en-US" dirty="0"/>
              <a:t>distribution of the </a:t>
            </a:r>
            <a:r>
              <a:rPr lang="en-US" dirty="0" err="1"/>
              <a:t>analytes</a:t>
            </a:r>
            <a:r>
              <a:rPr lang="en-US" dirty="0"/>
              <a:t> between upper and lower phase were </a:t>
            </a:r>
            <a:r>
              <a:rPr lang="en-US" dirty="0" smtClean="0"/>
              <a:t>chosen </a:t>
            </a:r>
          </a:p>
          <a:p>
            <a:r>
              <a:rPr lang="en-US" dirty="0" smtClean="0"/>
              <a:t>The </a:t>
            </a:r>
            <a:r>
              <a:rPr lang="en-US" dirty="0"/>
              <a:t>coils of the chromatograph were first filled with stationary phase and then the mobile phase was pumped into the apparatus under rotation until conditions were stable and no more stationary phase eluted. The sample was then dissolved in equal amounts of upper and lower phases and injected via a sample </a:t>
            </a:r>
            <a:r>
              <a:rPr lang="en-US" dirty="0" smtClean="0"/>
              <a:t>loop</a:t>
            </a:r>
            <a:endParaRPr lang="en-ZA" dirty="0"/>
          </a:p>
          <a:p>
            <a:endParaRPr lang="en-ZA" dirty="0"/>
          </a:p>
        </p:txBody>
      </p:sp>
      <p:sp>
        <p:nvSpPr>
          <p:cNvPr id="4" name="Slide Number Placeholder 3"/>
          <p:cNvSpPr>
            <a:spLocks noGrp="1"/>
          </p:cNvSpPr>
          <p:nvPr>
            <p:ph type="sldNum" sz="quarter" idx="12"/>
          </p:nvPr>
        </p:nvSpPr>
        <p:spPr/>
        <p:txBody>
          <a:bodyPr/>
          <a:lstStyle/>
          <a:p>
            <a:fld id="{76FFFBF1-8FB6-4856-B7D6-FA8A2EC62798}" type="slidenum">
              <a:rPr lang="en-ZA" smtClean="0"/>
              <a:pPr/>
              <a:t>15</a:t>
            </a:fld>
            <a:endParaRPr lang="en-ZA"/>
          </a:p>
        </p:txBody>
      </p:sp>
    </p:spTree>
    <p:extLst>
      <p:ext uri="{BB962C8B-B14F-4D97-AF65-F5344CB8AC3E}">
        <p14:creationId xmlns:p14="http://schemas.microsoft.com/office/powerpoint/2010/main" val="407421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60648"/>
            <a:ext cx="9144000" cy="582594"/>
          </a:xfrm>
        </p:spPr>
        <p:txBody>
          <a:bodyPr>
            <a:noAutofit/>
          </a:bodyPr>
          <a:lstStyle/>
          <a:p>
            <a:r>
              <a:rPr lang="en-US" sz="4000" b="1" dirty="0" smtClean="0"/>
              <a:t>Preparative isolation scheme </a:t>
            </a:r>
            <a:r>
              <a:rPr lang="en-US" sz="4000" b="1" smtClean="0"/>
              <a:t>of cCompounds </a:t>
            </a:r>
            <a:r>
              <a:rPr lang="en-US" sz="4000" b="1" dirty="0" smtClean="0"/>
              <a:t>1, 2, 3 and 6 </a:t>
            </a:r>
            <a:endParaRPr lang="zh-CN" altLang="en-US" sz="4000" b="1" dirty="0"/>
          </a:p>
        </p:txBody>
      </p:sp>
      <p:sp>
        <p:nvSpPr>
          <p:cNvPr id="3" name="灯片编号占位符 2"/>
          <p:cNvSpPr>
            <a:spLocks noGrp="1"/>
          </p:cNvSpPr>
          <p:nvPr>
            <p:ph type="sldNum" sz="quarter" idx="12"/>
          </p:nvPr>
        </p:nvSpPr>
        <p:spPr/>
        <p:txBody>
          <a:bodyPr/>
          <a:lstStyle/>
          <a:p>
            <a:fld id="{76FFFBF1-8FB6-4856-B7D6-FA8A2EC62798}" type="slidenum">
              <a:rPr lang="en-ZA" smtClean="0"/>
              <a:pPr/>
              <a:t>16</a:t>
            </a:fld>
            <a:endParaRPr lang="en-ZA"/>
          </a:p>
        </p:txBody>
      </p:sp>
      <p:pic>
        <p:nvPicPr>
          <p:cNvPr id="43014" name="Picture 6" descr="C:\Users\dukun\Desktop\Prof Beijing talk\isolation scheme 1 1.png"/>
          <p:cNvPicPr>
            <a:picLocks noChangeAspect="1" noChangeArrowheads="1"/>
          </p:cNvPicPr>
          <p:nvPr/>
        </p:nvPicPr>
        <p:blipFill>
          <a:blip r:embed="rId2"/>
          <a:srcRect/>
          <a:stretch>
            <a:fillRect/>
          </a:stretch>
        </p:blipFill>
        <p:spPr bwMode="auto">
          <a:xfrm>
            <a:off x="971600" y="1268759"/>
            <a:ext cx="6552728" cy="5273427"/>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76FFFBF1-8FB6-4856-B7D6-FA8A2EC62798}" type="slidenum">
              <a:rPr lang="en-ZA" smtClean="0"/>
              <a:pPr/>
              <a:t>17</a:t>
            </a:fld>
            <a:endParaRPr lang="en-ZA"/>
          </a:p>
        </p:txBody>
      </p:sp>
      <p:sp>
        <p:nvSpPr>
          <p:cNvPr id="5" name="标题 1"/>
          <p:cNvSpPr>
            <a:spLocks noGrp="1"/>
          </p:cNvSpPr>
          <p:nvPr>
            <p:ph type="title"/>
          </p:nvPr>
        </p:nvSpPr>
        <p:spPr>
          <a:xfrm>
            <a:off x="251520" y="214290"/>
            <a:ext cx="8640960" cy="910454"/>
          </a:xfrm>
        </p:spPr>
        <p:txBody>
          <a:bodyPr>
            <a:noAutofit/>
          </a:bodyPr>
          <a:lstStyle/>
          <a:p>
            <a:r>
              <a:rPr lang="en-US" sz="3600" b="1" dirty="0" smtClean="0"/>
              <a:t>Preparative isolation scheme of compounds  3, 4 and 5</a:t>
            </a:r>
            <a:endParaRPr lang="zh-CN" altLang="en-US" sz="3600" b="1" dirty="0"/>
          </a:p>
        </p:txBody>
      </p:sp>
      <p:pic>
        <p:nvPicPr>
          <p:cNvPr id="72707" name="Picture 3"/>
          <p:cNvPicPr>
            <a:picLocks noChangeAspect="1" noChangeArrowheads="1"/>
          </p:cNvPicPr>
          <p:nvPr/>
        </p:nvPicPr>
        <p:blipFill>
          <a:blip r:embed="rId2"/>
          <a:srcRect/>
          <a:stretch>
            <a:fillRect/>
          </a:stretch>
        </p:blipFill>
        <p:spPr bwMode="auto">
          <a:xfrm>
            <a:off x="1187624" y="1340768"/>
            <a:ext cx="6093320" cy="52756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76FFFBF1-8FB6-4856-B7D6-FA8A2EC62798}" type="slidenum">
              <a:rPr lang="en-ZA" smtClean="0"/>
              <a:pPr/>
              <a:t>18</a:t>
            </a:fld>
            <a:endParaRPr lang="en-ZA"/>
          </a:p>
        </p:txBody>
      </p:sp>
      <p:sp>
        <p:nvSpPr>
          <p:cNvPr id="4" name="标题 1"/>
          <p:cNvSpPr>
            <a:spLocks noGrp="1"/>
          </p:cNvSpPr>
          <p:nvPr>
            <p:ph type="title"/>
          </p:nvPr>
        </p:nvSpPr>
        <p:spPr>
          <a:xfrm>
            <a:off x="141682" y="260648"/>
            <a:ext cx="8712968" cy="582594"/>
          </a:xfrm>
        </p:spPr>
        <p:txBody>
          <a:bodyPr>
            <a:noAutofit/>
          </a:bodyPr>
          <a:lstStyle/>
          <a:p>
            <a:r>
              <a:rPr lang="en-US" sz="4000" b="1" dirty="0" smtClean="0"/>
              <a:t>Preparative isolation scheme of compound 7</a:t>
            </a:r>
            <a:endParaRPr lang="zh-CN" altLang="en-US" sz="4000" b="1" dirty="0"/>
          </a:p>
        </p:txBody>
      </p:sp>
      <p:pic>
        <p:nvPicPr>
          <p:cNvPr id="73731" name="Picture 3"/>
          <p:cNvPicPr>
            <a:picLocks noChangeAspect="1" noChangeArrowheads="1"/>
          </p:cNvPicPr>
          <p:nvPr/>
        </p:nvPicPr>
        <p:blipFill>
          <a:blip r:embed="rId2"/>
          <a:srcRect/>
          <a:stretch>
            <a:fillRect/>
          </a:stretch>
        </p:blipFill>
        <p:spPr bwMode="auto">
          <a:xfrm>
            <a:off x="1050889" y="1124744"/>
            <a:ext cx="6853257" cy="54452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Compounds 1 and 2</a:t>
            </a:r>
            <a:endParaRPr lang="en-ZA" dirty="0"/>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graphicFrame>
        <p:nvGraphicFramePr>
          <p:cNvPr id="4" name="Object 3"/>
          <p:cNvGraphicFramePr>
            <a:graphicFrameLocks noChangeAspect="1"/>
          </p:cNvGraphicFramePr>
          <p:nvPr>
            <p:extLst>
              <p:ext uri="{D42A27DB-BD31-4B8C-83A1-F6EECF244321}">
                <p14:modId xmlns:p14="http://schemas.microsoft.com/office/powerpoint/2010/main" val="1086132741"/>
              </p:ext>
            </p:extLst>
          </p:nvPr>
        </p:nvGraphicFramePr>
        <p:xfrm>
          <a:off x="1835696" y="2492896"/>
          <a:ext cx="5338159" cy="2592288"/>
        </p:xfrm>
        <a:graphic>
          <a:graphicData uri="http://schemas.openxmlformats.org/presentationml/2006/ole">
            <mc:AlternateContent xmlns:mc="http://schemas.openxmlformats.org/markup-compatibility/2006">
              <mc:Choice xmlns:v="urn:schemas-microsoft-com:vml" Requires="v">
                <p:oleObj spid="_x0000_s2122" r:id="rId3" imgW="3644900" imgH="1767840" progId="ChemDraw.Document.6.0">
                  <p:embed/>
                </p:oleObj>
              </mc:Choice>
              <mc:Fallback>
                <p:oleObj r:id="rId3" imgW="3644900" imgH="1767840" progId="ChemDraw.Document.6.0">
                  <p:embed/>
                  <p:pic>
                    <p:nvPicPr>
                      <p:cNvPr id="0" name="Picture 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2492896"/>
                        <a:ext cx="5338159" cy="2592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76FFFBF1-8FB6-4856-B7D6-FA8A2EC62798}" type="slidenum">
              <a:rPr lang="en-ZA" smtClean="0"/>
              <a:pPr/>
              <a:t>19</a:t>
            </a:fld>
            <a:endParaRPr lang="en-ZA"/>
          </a:p>
        </p:txBody>
      </p:sp>
    </p:spTree>
    <p:extLst>
      <p:ext uri="{BB962C8B-B14F-4D97-AF65-F5344CB8AC3E}">
        <p14:creationId xmlns:p14="http://schemas.microsoft.com/office/powerpoint/2010/main" val="5470247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85750"/>
            <a:ext cx="8229600" cy="1143000"/>
          </a:xfrm>
        </p:spPr>
        <p:txBody>
          <a:bodyPr/>
          <a:lstStyle/>
          <a:p>
            <a:pPr>
              <a:defRPr/>
            </a:pPr>
            <a:r>
              <a:rPr lang="en-US" sz="3600" b="1" dirty="0" smtClean="0">
                <a:solidFill>
                  <a:schemeClr val="accent3">
                    <a:lumMod val="75000"/>
                  </a:schemeClr>
                </a:solidFill>
                <a:effectLst>
                  <a:outerShdw blurRad="38100" dist="38100" dir="2700000" algn="tl">
                    <a:srgbClr val="000000">
                      <a:alpha val="43137"/>
                    </a:srgbClr>
                  </a:outerShdw>
                </a:effectLst>
                <a:latin typeface="Baskerville Old Face" pitchFamily="18" charset="0"/>
              </a:rPr>
              <a:t>About OMICS Group Conferences</a:t>
            </a:r>
          </a:p>
        </p:txBody>
      </p:sp>
      <p:sp>
        <p:nvSpPr>
          <p:cNvPr id="3" name="Content Placeholder 2"/>
          <p:cNvSpPr>
            <a:spLocks noGrp="1"/>
          </p:cNvSpPr>
          <p:nvPr>
            <p:ph idx="1"/>
          </p:nvPr>
        </p:nvSpPr>
        <p:spPr>
          <a:xfrm>
            <a:off x="571500" y="1571625"/>
            <a:ext cx="7972425" cy="4483100"/>
          </a:xfrm>
        </p:spPr>
        <p:txBody>
          <a:bodyPr/>
          <a:lstStyle/>
          <a:p>
            <a:pPr algn="just">
              <a:buFont typeface="Arial" charset="0"/>
              <a:buNone/>
              <a:defRPr/>
            </a:pPr>
            <a:r>
              <a:rPr lang="en-US" sz="2000" dirty="0" smtClean="0">
                <a:effectLst>
                  <a:outerShdw blurRad="38100" dist="38100" dir="2700000" algn="tl">
                    <a:srgbClr val="000000">
                      <a:alpha val="43137"/>
                    </a:srgbClr>
                  </a:outerShdw>
                </a:effectLst>
                <a:latin typeface="+mj-lt"/>
              </a:rPr>
              <a:t>     OMICS Group International is a pioneer and leading science event organizer, which publishes around 400 open access journals and conducts over 300 Medical, Clinical, Engineering, Life Sciences, </a:t>
            </a:r>
            <a:r>
              <a:rPr lang="en-US" sz="2000" dirty="0" err="1" smtClean="0">
                <a:effectLst>
                  <a:outerShdw blurRad="38100" dist="38100" dir="2700000" algn="tl">
                    <a:srgbClr val="000000">
                      <a:alpha val="43137"/>
                    </a:srgbClr>
                  </a:outerShdw>
                </a:effectLst>
                <a:latin typeface="+mj-lt"/>
              </a:rPr>
              <a:t>Phrama</a:t>
            </a:r>
            <a:r>
              <a:rPr lang="en-US" sz="2000" dirty="0" smtClean="0">
                <a:effectLst>
                  <a:outerShdw blurRad="38100" dist="38100" dir="2700000" algn="tl">
                    <a:srgbClr val="000000">
                      <a:alpha val="43137"/>
                    </a:srgbClr>
                  </a:outerShdw>
                </a:effectLst>
                <a:latin typeface="+mj-lt"/>
              </a:rPr>
              <a:t> scientific conferences all over the globe annually with the support of more than 1000 scientific associations and 30,000 editorial board members and 3.5 million followers to its credit.</a:t>
            </a:r>
            <a:br>
              <a:rPr lang="en-US" sz="2000" dirty="0" smtClean="0">
                <a:effectLst>
                  <a:outerShdw blurRad="38100" dist="38100" dir="2700000" algn="tl">
                    <a:srgbClr val="000000">
                      <a:alpha val="43137"/>
                    </a:srgbClr>
                  </a:outerShdw>
                </a:effectLst>
                <a:latin typeface="+mj-lt"/>
              </a:rPr>
            </a:br>
            <a:endParaRPr lang="en-US" sz="2000" dirty="0" smtClean="0">
              <a:effectLst>
                <a:outerShdw blurRad="38100" dist="38100" dir="2700000" algn="tl">
                  <a:srgbClr val="000000">
                    <a:alpha val="43137"/>
                  </a:srgbClr>
                </a:outerShdw>
              </a:effectLst>
              <a:latin typeface="+mj-lt"/>
            </a:endParaRPr>
          </a:p>
          <a:p>
            <a:pPr algn="just">
              <a:buFont typeface="Arial" charset="0"/>
              <a:buNone/>
              <a:defRPr/>
            </a:pPr>
            <a:r>
              <a:rPr lang="en-US" sz="2000" dirty="0" smtClean="0">
                <a:effectLst>
                  <a:outerShdw blurRad="38100" dist="38100" dir="2700000" algn="tl">
                    <a:srgbClr val="000000">
                      <a:alpha val="43137"/>
                    </a:srgbClr>
                  </a:outerShdw>
                </a:effectLst>
                <a:latin typeface="+mj-lt"/>
              </a:rPr>
              <a:t>    OMICS Group has organized 500 conferences, workshops and national symposiums across the major cities including San Francisco, Las Vegas, San Antonio, Omaha, Orlando, Raleigh, Santa Clara, Chicago, Philadelphia, Baltimore, United Kingdom, Valencia, Dubai, Beijing, Hyderabad, </a:t>
            </a:r>
            <a:r>
              <a:rPr lang="en-US" sz="2000" dirty="0" err="1" smtClean="0">
                <a:effectLst>
                  <a:outerShdw blurRad="38100" dist="38100" dir="2700000" algn="tl">
                    <a:srgbClr val="000000">
                      <a:alpha val="43137"/>
                    </a:srgbClr>
                  </a:outerShdw>
                </a:effectLst>
                <a:latin typeface="+mj-lt"/>
              </a:rPr>
              <a:t>Bengaluru</a:t>
            </a:r>
            <a:r>
              <a:rPr lang="en-US" sz="2000" dirty="0" smtClean="0">
                <a:effectLst>
                  <a:outerShdw blurRad="38100" dist="38100" dir="2700000" algn="tl">
                    <a:srgbClr val="000000">
                      <a:alpha val="43137"/>
                    </a:srgbClr>
                  </a:outerShdw>
                </a:effectLst>
                <a:latin typeface="+mj-lt"/>
              </a:rPr>
              <a:t> and Mumbai.</a:t>
            </a:r>
          </a:p>
          <a:p>
            <a:pPr>
              <a:defRPr/>
            </a:pPr>
            <a:endParaRPr lang="en-US" dirty="0"/>
          </a:p>
        </p:txBody>
      </p:sp>
    </p:spTree>
    <p:extLst>
      <p:ext uri="{BB962C8B-B14F-4D97-AF65-F5344CB8AC3E}">
        <p14:creationId xmlns:p14="http://schemas.microsoft.com/office/powerpoint/2010/main" val="2421009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000" b="1" dirty="0"/>
              <a:t>Structure elucidation </a:t>
            </a:r>
            <a:r>
              <a:rPr lang="en-ZA" sz="4000" b="1" dirty="0" smtClean="0"/>
              <a:t>of 1</a:t>
            </a:r>
            <a:endParaRPr lang="en-ZA" sz="4000" b="1" dirty="0"/>
          </a:p>
        </p:txBody>
      </p:sp>
      <p:sp>
        <p:nvSpPr>
          <p:cNvPr id="3" name="Content Placeholder 2"/>
          <p:cNvSpPr>
            <a:spLocks noGrp="1"/>
          </p:cNvSpPr>
          <p:nvPr>
            <p:ph idx="1"/>
          </p:nvPr>
        </p:nvSpPr>
        <p:spPr/>
        <p:txBody>
          <a:bodyPr>
            <a:noAutofit/>
          </a:bodyPr>
          <a:lstStyle/>
          <a:p>
            <a:pPr lvl="0"/>
            <a:r>
              <a:rPr lang="en-ZA" sz="2000" i="1" dirty="0" smtClean="0"/>
              <a:t>Molecular ion (m/z</a:t>
            </a:r>
            <a:r>
              <a:rPr lang="en-ZA" sz="2000" dirty="0" smtClean="0"/>
              <a:t> </a:t>
            </a:r>
            <a:r>
              <a:rPr lang="en-ZA" sz="2000" dirty="0"/>
              <a:t>625.1539 [M+H]</a:t>
            </a:r>
            <a:r>
              <a:rPr lang="en-ZA" sz="2000" baseline="30000" dirty="0"/>
              <a:t>+</a:t>
            </a:r>
            <a:r>
              <a:rPr lang="en-ZA" sz="2000" dirty="0"/>
              <a:t> </a:t>
            </a:r>
            <a:r>
              <a:rPr lang="en-ZA" sz="2000" dirty="0" smtClean="0"/>
              <a:t>) corresponds with a molecular </a:t>
            </a:r>
            <a:r>
              <a:rPr lang="en-ZA" sz="2000" dirty="0"/>
              <a:t>formula of </a:t>
            </a:r>
            <a:r>
              <a:rPr lang="en-ZA" sz="2000" dirty="0" smtClean="0"/>
              <a:t>C</a:t>
            </a:r>
            <a:r>
              <a:rPr lang="en-ZA" sz="2000" baseline="-25000" dirty="0" smtClean="0"/>
              <a:t>31</a:t>
            </a:r>
            <a:r>
              <a:rPr lang="en-ZA" sz="2000" dirty="0" smtClean="0"/>
              <a:t>H</a:t>
            </a:r>
            <a:r>
              <a:rPr lang="en-ZA" sz="2000" baseline="-25000" dirty="0" smtClean="0"/>
              <a:t>28</a:t>
            </a:r>
            <a:r>
              <a:rPr lang="en-ZA" sz="2000" dirty="0" smtClean="0"/>
              <a:t>O</a:t>
            </a:r>
            <a:r>
              <a:rPr lang="en-ZA" sz="2000" baseline="-25000" dirty="0" smtClean="0"/>
              <a:t>14</a:t>
            </a:r>
          </a:p>
          <a:p>
            <a:pPr lvl="0"/>
            <a:r>
              <a:rPr lang="en-ZA" sz="2000" dirty="0" smtClean="0"/>
              <a:t>One of the six oxygenated carbon resonances in the </a:t>
            </a:r>
            <a:r>
              <a:rPr lang="el-GR" sz="2000" dirty="0" smtClean="0"/>
              <a:t>δ</a:t>
            </a:r>
            <a:r>
              <a:rPr lang="en-ZA" sz="2000" dirty="0" smtClean="0"/>
              <a:t> 60-80 region correlates with a three proton </a:t>
            </a:r>
            <a:r>
              <a:rPr lang="en-ZA" sz="2000" dirty="0" err="1" smtClean="0"/>
              <a:t>singulet</a:t>
            </a:r>
            <a:r>
              <a:rPr lang="en-ZA" sz="2000" dirty="0" smtClean="0"/>
              <a:t> in the HSQC spectrum, suggesting a </a:t>
            </a:r>
            <a:r>
              <a:rPr lang="en-ZA" sz="2000" dirty="0" err="1" smtClean="0"/>
              <a:t>methoxy</a:t>
            </a:r>
            <a:r>
              <a:rPr lang="en-ZA" sz="2000" dirty="0" smtClean="0"/>
              <a:t> group</a:t>
            </a:r>
          </a:p>
          <a:p>
            <a:r>
              <a:rPr lang="en-ZA" sz="2000" dirty="0" smtClean="0"/>
              <a:t>The other five, and an </a:t>
            </a:r>
            <a:r>
              <a:rPr lang="en-ZA" sz="2000" dirty="0" err="1" smtClean="0"/>
              <a:t>anomeric</a:t>
            </a:r>
            <a:r>
              <a:rPr lang="en-ZA" sz="2000" dirty="0" smtClean="0"/>
              <a:t> carbon at 99.78 correlating with doublets in the 3.6 to 5.1 region, suggest a sugar.</a:t>
            </a:r>
          </a:p>
          <a:p>
            <a:r>
              <a:rPr lang="en-ZA" sz="2000" b="1" dirty="0" smtClean="0"/>
              <a:t>Acid</a:t>
            </a:r>
            <a:r>
              <a:rPr lang="en-ZA" sz="2000" dirty="0" smtClean="0"/>
              <a:t> hydrolysis gives </a:t>
            </a:r>
            <a:r>
              <a:rPr lang="el-GR" sz="2000" dirty="0" smtClean="0"/>
              <a:t>β</a:t>
            </a:r>
            <a:r>
              <a:rPr lang="en-ZA" sz="2000" dirty="0" smtClean="0"/>
              <a:t>-glucose (TLC, ref standard)</a:t>
            </a:r>
          </a:p>
          <a:p>
            <a:r>
              <a:rPr lang="en-ZA" sz="2000" dirty="0" smtClean="0"/>
              <a:t>D-glucose via GC of </a:t>
            </a:r>
            <a:r>
              <a:rPr lang="en-ZA" sz="2000" dirty="0" err="1" smtClean="0"/>
              <a:t>thiazolidine</a:t>
            </a:r>
            <a:r>
              <a:rPr lang="en-ZA" sz="2000" dirty="0" smtClean="0"/>
              <a:t> derivative</a:t>
            </a:r>
          </a:p>
          <a:p>
            <a:r>
              <a:rPr lang="en-ZA" sz="2000" dirty="0" smtClean="0"/>
              <a:t>The </a:t>
            </a:r>
            <a:r>
              <a:rPr lang="en-ZA" sz="2000" i="1" dirty="0" smtClean="0"/>
              <a:t>J</a:t>
            </a:r>
            <a:r>
              <a:rPr lang="en-ZA" sz="2000" dirty="0" smtClean="0"/>
              <a:t> = 15.75 Hz suggests a trans double bond</a:t>
            </a:r>
          </a:p>
          <a:p>
            <a:pPr lvl="0"/>
            <a:r>
              <a:rPr lang="en-ZA" sz="2000" dirty="0"/>
              <a:t>The significant downfield shift of two H-6'' resonances (δ 4.62 and 4.29) suggests that the </a:t>
            </a:r>
            <a:r>
              <a:rPr lang="en-ZA" sz="2000" dirty="0" err="1"/>
              <a:t>coumaryl</a:t>
            </a:r>
            <a:r>
              <a:rPr lang="en-ZA" sz="2000" dirty="0"/>
              <a:t> moiety is attached at 6''- OH. Corroborated by the HMBC correlation between the ester carbonyl at 167 and H-6 ''</a:t>
            </a:r>
          </a:p>
          <a:p>
            <a:r>
              <a:rPr lang="en-ZA" sz="2000" b="1" dirty="0" smtClean="0"/>
              <a:t>Basic</a:t>
            </a:r>
            <a:r>
              <a:rPr lang="en-ZA" sz="2000" dirty="0" smtClean="0"/>
              <a:t> hydrolysis give </a:t>
            </a:r>
            <a:r>
              <a:rPr lang="en-ZA" sz="2000" dirty="0" err="1" smtClean="0"/>
              <a:t>coumaric</a:t>
            </a:r>
            <a:r>
              <a:rPr lang="en-ZA" sz="2000" dirty="0" smtClean="0"/>
              <a:t> acid</a:t>
            </a:r>
            <a:endParaRPr lang="en-ZA" sz="2000" dirty="0"/>
          </a:p>
        </p:txBody>
      </p:sp>
      <p:sp>
        <p:nvSpPr>
          <p:cNvPr id="4" name="Slide Number Placeholder 3"/>
          <p:cNvSpPr>
            <a:spLocks noGrp="1"/>
          </p:cNvSpPr>
          <p:nvPr>
            <p:ph type="sldNum" sz="quarter" idx="12"/>
          </p:nvPr>
        </p:nvSpPr>
        <p:spPr/>
        <p:txBody>
          <a:bodyPr/>
          <a:lstStyle/>
          <a:p>
            <a:fld id="{76FFFBF1-8FB6-4856-B7D6-FA8A2EC62798}" type="slidenum">
              <a:rPr lang="en-ZA" smtClean="0"/>
              <a:pPr/>
              <a:t>20</a:t>
            </a:fld>
            <a:endParaRPr lang="en-ZA"/>
          </a:p>
        </p:txBody>
      </p:sp>
    </p:spTree>
    <p:extLst>
      <p:ext uri="{BB962C8B-B14F-4D97-AF65-F5344CB8AC3E}">
        <p14:creationId xmlns:p14="http://schemas.microsoft.com/office/powerpoint/2010/main" val="19880394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939784"/>
          </a:xfrm>
        </p:spPr>
        <p:txBody>
          <a:bodyPr>
            <a:normAutofit fontScale="90000"/>
          </a:bodyPr>
          <a:lstStyle/>
          <a:p>
            <a:r>
              <a:rPr lang="en-GB" b="1" baseline="30000" dirty="0" smtClean="0"/>
              <a:t>1</a:t>
            </a:r>
            <a:r>
              <a:rPr lang="en-GB" b="1" dirty="0" smtClean="0"/>
              <a:t>H NMR spectrum (600 MHz, CD</a:t>
            </a:r>
            <a:r>
              <a:rPr lang="en-GB" b="1" baseline="-25000" dirty="0" smtClean="0"/>
              <a:t>3</a:t>
            </a:r>
            <a:r>
              <a:rPr lang="en-GB" b="1" dirty="0" smtClean="0"/>
              <a:t>OD) of compound 1</a:t>
            </a:r>
            <a:r>
              <a:rPr lang="zh-CN" altLang="en-US" dirty="0" smtClean="0">
                <a:solidFill>
                  <a:srgbClr val="FF0000"/>
                </a:solidFill>
              </a:rPr>
              <a:t/>
            </a:r>
            <a:br>
              <a:rPr lang="zh-CN" altLang="en-US" dirty="0" smtClean="0">
                <a:solidFill>
                  <a:srgbClr val="FF0000"/>
                </a:solidFill>
              </a:rPr>
            </a:br>
            <a:endParaRPr lang="en-ZA" dirty="0">
              <a:solidFill>
                <a:srgbClr val="FF0000"/>
              </a:solidFill>
            </a:endParaRPr>
          </a:p>
        </p:txBody>
      </p:sp>
      <p:pic>
        <p:nvPicPr>
          <p:cNvPr id="3" name="图片 28"/>
          <p:cNvPicPr/>
          <p:nvPr/>
        </p:nvPicPr>
        <p:blipFill>
          <a:blip r:embed="rId3"/>
          <a:srcRect/>
          <a:stretch>
            <a:fillRect/>
          </a:stretch>
        </p:blipFill>
        <p:spPr bwMode="auto">
          <a:xfrm>
            <a:off x="611560" y="1628800"/>
            <a:ext cx="7272808" cy="4752528"/>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76FFFBF1-8FB6-4856-B7D6-FA8A2EC62798}" type="slidenum">
              <a:rPr lang="en-ZA" smtClean="0"/>
              <a:pPr/>
              <a:t>21</a:t>
            </a:fld>
            <a:endParaRPr lang="en-ZA"/>
          </a:p>
        </p:txBody>
      </p:sp>
      <p:graphicFrame>
        <p:nvGraphicFramePr>
          <p:cNvPr id="18454" name="Object 22"/>
          <p:cNvGraphicFramePr>
            <a:graphicFrameLocks noChangeAspect="1"/>
          </p:cNvGraphicFramePr>
          <p:nvPr/>
        </p:nvGraphicFramePr>
        <p:xfrm>
          <a:off x="857224" y="1571612"/>
          <a:ext cx="3649663" cy="1139825"/>
        </p:xfrm>
        <a:graphic>
          <a:graphicData uri="http://schemas.openxmlformats.org/presentationml/2006/ole">
            <mc:AlternateContent xmlns:mc="http://schemas.openxmlformats.org/markup-compatibility/2006">
              <mc:Choice xmlns:v="urn:schemas-microsoft-com:vml" Requires="v">
                <p:oleObj spid="_x0000_s18481" name="CS ChemDraw Drawing" r:id="rId4" imgW="3649680" imgH="1140480" progId="ChemDraw.Document.6.0">
                  <p:embed/>
                </p:oleObj>
              </mc:Choice>
              <mc:Fallback>
                <p:oleObj name="CS ChemDraw Drawing" r:id="rId4" imgW="3649680" imgH="1140480" progId="ChemDraw.Document.6.0">
                  <p:embed/>
                  <p:pic>
                    <p:nvPicPr>
                      <p:cNvPr id="0"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224" y="1571612"/>
                        <a:ext cx="3649663"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9742473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b="1" baseline="30000" dirty="0" smtClean="0"/>
              <a:t>13</a:t>
            </a:r>
            <a:r>
              <a:rPr lang="en-GB" sz="4000" b="1" dirty="0" smtClean="0"/>
              <a:t>C NMR spectrum (150 MHz, CD</a:t>
            </a:r>
            <a:r>
              <a:rPr lang="en-GB" sz="4000" b="1" baseline="-25000" dirty="0" smtClean="0"/>
              <a:t>3</a:t>
            </a:r>
            <a:r>
              <a:rPr lang="en-GB" sz="4000" b="1" dirty="0" smtClean="0"/>
              <a:t>OD) of compound 1</a:t>
            </a:r>
            <a:endParaRPr lang="en-ZA" sz="4000" b="1" dirty="0"/>
          </a:p>
        </p:txBody>
      </p:sp>
      <p:pic>
        <p:nvPicPr>
          <p:cNvPr id="3" name="图片 30"/>
          <p:cNvPicPr/>
          <p:nvPr/>
        </p:nvPicPr>
        <p:blipFill>
          <a:blip r:embed="rId3"/>
          <a:srcRect/>
          <a:stretch>
            <a:fillRect/>
          </a:stretch>
        </p:blipFill>
        <p:spPr bwMode="auto">
          <a:xfrm>
            <a:off x="532047" y="3140968"/>
            <a:ext cx="8064895" cy="2880995"/>
          </a:xfrm>
          <a:prstGeom prst="rect">
            <a:avLst/>
          </a:prstGeom>
          <a:noFill/>
          <a:ln w="9525">
            <a:noFill/>
            <a:miter lim="800000"/>
            <a:headEnd/>
            <a:tailEnd/>
          </a:ln>
        </p:spPr>
      </p:pic>
      <p:sp>
        <p:nvSpPr>
          <p:cNvPr id="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7" name="Slide Number Placeholder 6"/>
          <p:cNvSpPr>
            <a:spLocks noGrp="1"/>
          </p:cNvSpPr>
          <p:nvPr>
            <p:ph type="sldNum" sz="quarter" idx="12"/>
          </p:nvPr>
        </p:nvSpPr>
        <p:spPr/>
        <p:txBody>
          <a:bodyPr/>
          <a:lstStyle/>
          <a:p>
            <a:fld id="{76FFFBF1-8FB6-4856-B7D6-FA8A2EC62798}" type="slidenum">
              <a:rPr lang="en-ZA" smtClean="0"/>
              <a:pPr/>
              <a:t>22</a:t>
            </a:fld>
            <a:endParaRPr lang="en-ZA"/>
          </a:p>
        </p:txBody>
      </p:sp>
      <p:graphicFrame>
        <p:nvGraphicFramePr>
          <p:cNvPr id="17432" name="Object 24"/>
          <p:cNvGraphicFramePr>
            <a:graphicFrameLocks noChangeAspect="1"/>
          </p:cNvGraphicFramePr>
          <p:nvPr>
            <p:extLst>
              <p:ext uri="{D42A27DB-BD31-4B8C-83A1-F6EECF244321}">
                <p14:modId xmlns:p14="http://schemas.microsoft.com/office/powerpoint/2010/main" val="1403966857"/>
              </p:ext>
            </p:extLst>
          </p:nvPr>
        </p:nvGraphicFramePr>
        <p:xfrm>
          <a:off x="755576" y="1628800"/>
          <a:ext cx="3649663" cy="1139825"/>
        </p:xfrm>
        <a:graphic>
          <a:graphicData uri="http://schemas.openxmlformats.org/presentationml/2006/ole">
            <mc:AlternateContent xmlns:mc="http://schemas.openxmlformats.org/markup-compatibility/2006">
              <mc:Choice xmlns:v="urn:schemas-microsoft-com:vml" Requires="v">
                <p:oleObj spid="_x0000_s17459" name="CS ChemDraw Drawing" r:id="rId4" imgW="3649680" imgH="1140480" progId="ChemDraw.Document.6.0">
                  <p:embed/>
                </p:oleObj>
              </mc:Choice>
              <mc:Fallback>
                <p:oleObj name="CS ChemDraw Drawing" r:id="rId4" imgW="3649680" imgH="1140480" progId="ChemDraw.Document.6.0">
                  <p:embed/>
                  <p:pic>
                    <p:nvPicPr>
                      <p:cNvPr id="0"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1628800"/>
                        <a:ext cx="3649663"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6387963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HSQC spectrum of compound 1</a:t>
            </a:r>
            <a:endParaRPr lang="en-ZA" sz="4000" b="1" dirty="0"/>
          </a:p>
        </p:txBody>
      </p:sp>
      <p:pic>
        <p:nvPicPr>
          <p:cNvPr id="3" name="图片 17"/>
          <p:cNvPicPr/>
          <p:nvPr/>
        </p:nvPicPr>
        <p:blipFill>
          <a:blip r:embed="rId3"/>
          <a:srcRect/>
          <a:stretch>
            <a:fillRect/>
          </a:stretch>
        </p:blipFill>
        <p:spPr bwMode="auto">
          <a:xfrm>
            <a:off x="0" y="1124744"/>
            <a:ext cx="8352928" cy="5472608"/>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76FFFBF1-8FB6-4856-B7D6-FA8A2EC62798}" type="slidenum">
              <a:rPr lang="en-ZA" smtClean="0"/>
              <a:pPr/>
              <a:t>23</a:t>
            </a:fld>
            <a:endParaRPr lang="en-ZA"/>
          </a:p>
        </p:txBody>
      </p:sp>
      <p:graphicFrame>
        <p:nvGraphicFramePr>
          <p:cNvPr id="16407" name="Object 23"/>
          <p:cNvGraphicFramePr>
            <a:graphicFrameLocks noChangeAspect="1"/>
          </p:cNvGraphicFramePr>
          <p:nvPr/>
        </p:nvGraphicFramePr>
        <p:xfrm>
          <a:off x="4214810" y="5000636"/>
          <a:ext cx="3649663" cy="1139825"/>
        </p:xfrm>
        <a:graphic>
          <a:graphicData uri="http://schemas.openxmlformats.org/presentationml/2006/ole">
            <mc:AlternateContent xmlns:mc="http://schemas.openxmlformats.org/markup-compatibility/2006">
              <mc:Choice xmlns:v="urn:schemas-microsoft-com:vml" Requires="v">
                <p:oleObj spid="_x0000_s16434" name="CS ChemDraw Drawing" r:id="rId4" imgW="3649680" imgH="1140480" progId="ChemDraw.Document.6.0">
                  <p:embed/>
                </p:oleObj>
              </mc:Choice>
              <mc:Fallback>
                <p:oleObj name="CS ChemDraw Drawing" r:id="rId4" imgW="3649680" imgH="1140480" progId="ChemDraw.Document.6.0">
                  <p:embed/>
                  <p:pic>
                    <p:nvPicPr>
                      <p:cNvPr id="0"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4810" y="5000636"/>
                        <a:ext cx="3649663"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0786801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HMBC spectrum of compound 1</a:t>
            </a:r>
            <a:endParaRPr lang="en-ZA" sz="4000" b="1" dirty="0"/>
          </a:p>
        </p:txBody>
      </p:sp>
      <p:pic>
        <p:nvPicPr>
          <p:cNvPr id="3" name="图片 18"/>
          <p:cNvPicPr/>
          <p:nvPr/>
        </p:nvPicPr>
        <p:blipFill>
          <a:blip r:embed="rId3"/>
          <a:srcRect/>
          <a:stretch>
            <a:fillRect/>
          </a:stretch>
        </p:blipFill>
        <p:spPr bwMode="auto">
          <a:xfrm>
            <a:off x="323528" y="1268760"/>
            <a:ext cx="8064896" cy="5256584"/>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76FFFBF1-8FB6-4856-B7D6-FA8A2EC62798}" type="slidenum">
              <a:rPr lang="en-ZA" smtClean="0"/>
              <a:pPr/>
              <a:t>24</a:t>
            </a:fld>
            <a:endParaRPr lang="en-ZA"/>
          </a:p>
        </p:txBody>
      </p:sp>
      <p:graphicFrame>
        <p:nvGraphicFramePr>
          <p:cNvPr id="15383" name="Object 23"/>
          <p:cNvGraphicFramePr>
            <a:graphicFrameLocks noChangeAspect="1"/>
          </p:cNvGraphicFramePr>
          <p:nvPr/>
        </p:nvGraphicFramePr>
        <p:xfrm>
          <a:off x="1571604" y="2428868"/>
          <a:ext cx="3506787" cy="1139825"/>
        </p:xfrm>
        <a:graphic>
          <a:graphicData uri="http://schemas.openxmlformats.org/presentationml/2006/ole">
            <mc:AlternateContent xmlns:mc="http://schemas.openxmlformats.org/markup-compatibility/2006">
              <mc:Choice xmlns:v="urn:schemas-microsoft-com:vml" Requires="v">
                <p:oleObj spid="_x0000_s15410" name="CS ChemDraw Drawing" r:id="rId4" imgW="3649680" imgH="1140480" progId="ChemDraw.Document.6.0">
                  <p:embed/>
                </p:oleObj>
              </mc:Choice>
              <mc:Fallback>
                <p:oleObj name="CS ChemDraw Drawing" r:id="rId4" imgW="3649680" imgH="1140480" progId="ChemDraw.Document.6.0">
                  <p:embed/>
                  <p:pic>
                    <p:nvPicPr>
                      <p:cNvPr id="0"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1604" y="2428868"/>
                        <a:ext cx="3506787"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0984856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b="1" dirty="0" smtClean="0"/>
              <a:t>MS identification of </a:t>
            </a:r>
            <a:r>
              <a:rPr lang="en-ZA" b="1" dirty="0" err="1" smtClean="0"/>
              <a:t>coumaric</a:t>
            </a:r>
            <a:r>
              <a:rPr lang="en-ZA" b="1" dirty="0" smtClean="0"/>
              <a:t> acid moiety</a:t>
            </a:r>
            <a:endParaRPr lang="en-ZA" b="1" dirty="0"/>
          </a:p>
        </p:txBody>
      </p:sp>
      <p:sp>
        <p:nvSpPr>
          <p:cNvPr id="3" name="Text Placeholder 2"/>
          <p:cNvSpPr>
            <a:spLocks noGrp="1"/>
          </p:cNvSpPr>
          <p:nvPr>
            <p:ph type="body" idx="1"/>
          </p:nvPr>
        </p:nvSpPr>
        <p:spPr>
          <a:xfrm>
            <a:off x="467544" y="1700808"/>
            <a:ext cx="4040188" cy="690091"/>
          </a:xfrm>
        </p:spPr>
        <p:txBody>
          <a:bodyPr>
            <a:normAutofit fontScale="47500" lnSpcReduction="20000"/>
          </a:bodyPr>
          <a:lstStyle/>
          <a:p>
            <a:r>
              <a:rPr lang="en-US" sz="2500" dirty="0"/>
              <a:t>Product ion scan of </a:t>
            </a:r>
            <a:r>
              <a:rPr lang="en-US" sz="2500" dirty="0" err="1"/>
              <a:t>coumaric</a:t>
            </a:r>
            <a:r>
              <a:rPr lang="en-US" sz="2500" dirty="0"/>
              <a:t> acid </a:t>
            </a:r>
            <a:r>
              <a:rPr lang="en-US" sz="2500" dirty="0" smtClean="0"/>
              <a:t>reference standard samples showing </a:t>
            </a:r>
            <a:r>
              <a:rPr lang="en-US" sz="2500" dirty="0"/>
              <a:t>the precursor ion [M - H]</a:t>
            </a:r>
            <a:r>
              <a:rPr lang="en-US" sz="2500" baseline="30000" dirty="0"/>
              <a:t>-</a:t>
            </a:r>
            <a:r>
              <a:rPr lang="en-US" sz="2500" dirty="0"/>
              <a:t> at </a:t>
            </a:r>
            <a:r>
              <a:rPr lang="en-US" sz="2500" i="1" dirty="0"/>
              <a:t>m/z</a:t>
            </a:r>
            <a:r>
              <a:rPr lang="en-US" sz="2500" dirty="0"/>
              <a:t> 163 and the product ions produced </a:t>
            </a:r>
            <a:r>
              <a:rPr lang="en-US" sz="2500" dirty="0" smtClean="0"/>
              <a:t>by </a:t>
            </a:r>
            <a:r>
              <a:rPr lang="en-US" sz="2500" dirty="0"/>
              <a:t>collision induced dissociation.</a:t>
            </a:r>
            <a:endParaRPr lang="en-ZA" sz="2500" dirty="0"/>
          </a:p>
          <a:p>
            <a:endParaRPr lang="en-ZA" dirty="0"/>
          </a:p>
        </p:txBody>
      </p:sp>
      <p:sp>
        <p:nvSpPr>
          <p:cNvPr id="5" name="Text Placeholder 4"/>
          <p:cNvSpPr>
            <a:spLocks noGrp="1"/>
          </p:cNvSpPr>
          <p:nvPr>
            <p:ph type="body" sz="quarter" idx="3"/>
          </p:nvPr>
        </p:nvSpPr>
        <p:spPr/>
        <p:txBody>
          <a:bodyPr>
            <a:normAutofit/>
          </a:bodyPr>
          <a:lstStyle/>
          <a:p>
            <a:r>
              <a:rPr lang="en-US" sz="1200" dirty="0"/>
              <a:t>Product ion scan of </a:t>
            </a:r>
            <a:r>
              <a:rPr lang="en-US" sz="1200" i="1" dirty="0"/>
              <a:t>m/z</a:t>
            </a:r>
            <a:r>
              <a:rPr lang="en-US" sz="1200" dirty="0"/>
              <a:t> 163 </a:t>
            </a:r>
            <a:r>
              <a:rPr lang="en-US" sz="1200" dirty="0" smtClean="0"/>
              <a:t>fragment in MS of compound 1 (</a:t>
            </a:r>
            <a:r>
              <a:rPr lang="en-US" sz="1200" dirty="0"/>
              <a:t>M</a:t>
            </a:r>
            <a:r>
              <a:rPr lang="en-US" sz="1200" baseline="30000" dirty="0" smtClean="0"/>
              <a:t>+</a:t>
            </a:r>
            <a:r>
              <a:rPr lang="en-US" sz="1200" dirty="0" smtClean="0"/>
              <a:t>:m/z 623) (negative mode)</a:t>
            </a:r>
            <a:endParaRPr lang="en-ZA" sz="1200" dirty="0"/>
          </a:p>
        </p:txBody>
      </p:sp>
      <p:pic>
        <p:nvPicPr>
          <p:cNvPr id="7" name="Content Placeholder 6"/>
          <p:cNvPicPr>
            <a:picLocks noGrp="1"/>
          </p:cNvPicPr>
          <p:nvPr>
            <p:ph sz="half" idx="2"/>
          </p:nvPr>
        </p:nvPicPr>
        <p:blipFill>
          <a:blip r:embed="rId2"/>
          <a:srcRect/>
          <a:stretch>
            <a:fillRect/>
          </a:stretch>
        </p:blipFill>
        <p:spPr bwMode="auto">
          <a:xfrm>
            <a:off x="457200" y="2586595"/>
            <a:ext cx="4040188" cy="3127847"/>
          </a:xfrm>
          <a:prstGeom prst="rect">
            <a:avLst/>
          </a:prstGeom>
          <a:noFill/>
          <a:ln w="9525">
            <a:noFill/>
            <a:miter lim="800000"/>
            <a:headEnd/>
            <a:tailEnd/>
          </a:ln>
        </p:spPr>
      </p:pic>
      <p:pic>
        <p:nvPicPr>
          <p:cNvPr id="8" name="Content Placeholder 7"/>
          <p:cNvPicPr>
            <a:picLocks noGrp="1"/>
          </p:cNvPicPr>
          <p:nvPr>
            <p:ph sz="quarter" idx="4"/>
          </p:nvPr>
        </p:nvPicPr>
        <p:blipFill>
          <a:blip r:embed="rId3"/>
          <a:srcRect/>
          <a:stretch>
            <a:fillRect/>
          </a:stretch>
        </p:blipFill>
        <p:spPr bwMode="auto">
          <a:xfrm>
            <a:off x="4645025" y="2585981"/>
            <a:ext cx="4041775" cy="3129076"/>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fld id="{76FFFBF1-8FB6-4856-B7D6-FA8A2EC62798}" type="slidenum">
              <a:rPr lang="en-ZA" smtClean="0"/>
              <a:pPr/>
              <a:t>25</a:t>
            </a:fld>
            <a:endParaRPr lang="en-ZA"/>
          </a:p>
        </p:txBody>
      </p:sp>
    </p:spTree>
    <p:extLst>
      <p:ext uri="{BB962C8B-B14F-4D97-AF65-F5344CB8AC3E}">
        <p14:creationId xmlns:p14="http://schemas.microsoft.com/office/powerpoint/2010/main" val="37568398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HPLC identification of </a:t>
            </a:r>
            <a:r>
              <a:rPr lang="en-ZA" dirty="0" err="1" smtClean="0"/>
              <a:t>coumaric</a:t>
            </a:r>
            <a:r>
              <a:rPr lang="en-ZA" dirty="0" smtClean="0"/>
              <a:t> acid</a:t>
            </a:r>
            <a:endParaRPr lang="en-ZA" dirty="0"/>
          </a:p>
        </p:txBody>
      </p:sp>
      <p:sp>
        <p:nvSpPr>
          <p:cNvPr id="3" name="Text Placeholder 2"/>
          <p:cNvSpPr>
            <a:spLocks noGrp="1"/>
          </p:cNvSpPr>
          <p:nvPr>
            <p:ph type="body" idx="1"/>
          </p:nvPr>
        </p:nvSpPr>
        <p:spPr/>
        <p:txBody>
          <a:bodyPr>
            <a:normAutofit fontScale="55000" lnSpcReduction="20000"/>
          </a:bodyPr>
          <a:lstStyle/>
          <a:p>
            <a:r>
              <a:rPr lang="en-US" dirty="0"/>
              <a:t>HPLC chromatogram of </a:t>
            </a:r>
            <a:r>
              <a:rPr lang="en-US" i="1" dirty="0"/>
              <a:t>p-</a:t>
            </a:r>
            <a:r>
              <a:rPr lang="en-US" dirty="0" err="1"/>
              <a:t>coumaric</a:t>
            </a:r>
            <a:r>
              <a:rPr lang="en-US" dirty="0"/>
              <a:t> acid (reference standard) at a retention time of 1.92 minutes.</a:t>
            </a:r>
            <a:endParaRPr lang="en-ZA" dirty="0"/>
          </a:p>
        </p:txBody>
      </p:sp>
      <p:sp>
        <p:nvSpPr>
          <p:cNvPr id="5" name="Text Placeholder 4"/>
          <p:cNvSpPr>
            <a:spLocks noGrp="1"/>
          </p:cNvSpPr>
          <p:nvPr>
            <p:ph type="body" sz="quarter" idx="3"/>
          </p:nvPr>
        </p:nvSpPr>
        <p:spPr/>
        <p:txBody>
          <a:bodyPr>
            <a:normAutofit fontScale="55000" lnSpcReduction="20000"/>
          </a:bodyPr>
          <a:lstStyle/>
          <a:p>
            <a:r>
              <a:rPr lang="en-US" dirty="0"/>
              <a:t>HPLC chromatogram of </a:t>
            </a:r>
            <a:r>
              <a:rPr lang="en-US" i="1" dirty="0"/>
              <a:t>p-</a:t>
            </a:r>
            <a:r>
              <a:rPr lang="en-US" dirty="0" err="1"/>
              <a:t>coumaric</a:t>
            </a:r>
            <a:r>
              <a:rPr lang="en-US" dirty="0"/>
              <a:t> acid in </a:t>
            </a:r>
            <a:r>
              <a:rPr lang="en-US" dirty="0" err="1" smtClean="0"/>
              <a:t>hydrolised</a:t>
            </a:r>
            <a:r>
              <a:rPr lang="en-US" dirty="0" smtClean="0"/>
              <a:t> sample </a:t>
            </a:r>
            <a:r>
              <a:rPr lang="en-US" dirty="0"/>
              <a:t>at a retention time of 1.92 minutes</a:t>
            </a:r>
            <a:endParaRPr lang="en-ZA" dirty="0"/>
          </a:p>
        </p:txBody>
      </p:sp>
      <p:pic>
        <p:nvPicPr>
          <p:cNvPr id="7" name="Content Placeholder 6"/>
          <p:cNvPicPr>
            <a:picLocks noGrp="1"/>
          </p:cNvPicPr>
          <p:nvPr>
            <p:ph sz="half" idx="2"/>
          </p:nvPr>
        </p:nvPicPr>
        <p:blipFill>
          <a:blip r:embed="rId2"/>
          <a:srcRect/>
          <a:stretch>
            <a:fillRect/>
          </a:stretch>
        </p:blipFill>
        <p:spPr bwMode="auto">
          <a:xfrm>
            <a:off x="457200" y="2586595"/>
            <a:ext cx="4040188" cy="3127847"/>
          </a:xfrm>
          <a:prstGeom prst="rect">
            <a:avLst/>
          </a:prstGeom>
          <a:noFill/>
          <a:ln w="9525">
            <a:noFill/>
            <a:miter lim="800000"/>
            <a:headEnd/>
            <a:tailEnd/>
          </a:ln>
        </p:spPr>
      </p:pic>
      <p:pic>
        <p:nvPicPr>
          <p:cNvPr id="8" name="Content Placeholder 7"/>
          <p:cNvPicPr>
            <a:picLocks noGrp="1"/>
          </p:cNvPicPr>
          <p:nvPr>
            <p:ph sz="quarter" idx="4"/>
          </p:nvPr>
        </p:nvPicPr>
        <p:blipFill>
          <a:blip r:embed="rId3"/>
          <a:srcRect/>
          <a:stretch>
            <a:fillRect/>
          </a:stretch>
        </p:blipFill>
        <p:spPr bwMode="auto">
          <a:xfrm>
            <a:off x="4645025" y="2585981"/>
            <a:ext cx="4041775" cy="3129076"/>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fld id="{76FFFBF1-8FB6-4856-B7D6-FA8A2EC62798}" type="slidenum">
              <a:rPr lang="en-ZA" smtClean="0"/>
              <a:pPr/>
              <a:t>26</a:t>
            </a:fld>
            <a:endParaRPr lang="en-ZA"/>
          </a:p>
        </p:txBody>
      </p:sp>
    </p:spTree>
    <p:extLst>
      <p:ext uri="{BB962C8B-B14F-4D97-AF65-F5344CB8AC3E}">
        <p14:creationId xmlns:p14="http://schemas.microsoft.com/office/powerpoint/2010/main" val="39480248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b="1" dirty="0" smtClean="0"/>
              <a:t>Absolute configuration of </a:t>
            </a:r>
            <a:r>
              <a:rPr lang="en-ZA" b="1" dirty="0" err="1" smtClean="0"/>
              <a:t>hydrolised</a:t>
            </a:r>
            <a:r>
              <a:rPr lang="en-ZA" b="1" dirty="0" smtClean="0"/>
              <a:t> sugars</a:t>
            </a:r>
            <a:endParaRPr lang="en-ZA" b="1" dirty="0"/>
          </a:p>
        </p:txBody>
      </p:sp>
      <p:sp>
        <p:nvSpPr>
          <p:cNvPr id="3" name="Text Placeholder 2"/>
          <p:cNvSpPr>
            <a:spLocks noGrp="1"/>
          </p:cNvSpPr>
          <p:nvPr>
            <p:ph type="body" idx="1"/>
          </p:nvPr>
        </p:nvSpPr>
        <p:spPr>
          <a:xfrm>
            <a:off x="571472" y="1928802"/>
            <a:ext cx="4040188" cy="642942"/>
          </a:xfrm>
        </p:spPr>
        <p:txBody>
          <a:bodyPr>
            <a:normAutofit fontScale="40000" lnSpcReduction="20000"/>
          </a:bodyPr>
          <a:lstStyle/>
          <a:p>
            <a:r>
              <a:rPr lang="en-US" sz="3400" dirty="0"/>
              <a:t>GC chromatogram of the </a:t>
            </a:r>
            <a:r>
              <a:rPr lang="en-US" sz="3400" dirty="0" err="1"/>
              <a:t>thiazolidine</a:t>
            </a:r>
            <a:r>
              <a:rPr lang="en-US" sz="3400" dirty="0"/>
              <a:t> derivatives of the acid hydrolyzed sugars from the crude </a:t>
            </a:r>
            <a:r>
              <a:rPr lang="en-US" sz="3400" dirty="0" err="1"/>
              <a:t>MeOH</a:t>
            </a:r>
            <a:r>
              <a:rPr lang="en-US" sz="3400" dirty="0"/>
              <a:t> extract</a:t>
            </a:r>
            <a:endParaRPr lang="en-ZA" sz="3400" dirty="0"/>
          </a:p>
          <a:p>
            <a:endParaRPr lang="en-ZA" dirty="0"/>
          </a:p>
        </p:txBody>
      </p:sp>
      <p:sp>
        <p:nvSpPr>
          <p:cNvPr id="5" name="Text Placeholder 4"/>
          <p:cNvSpPr>
            <a:spLocks noGrp="1"/>
          </p:cNvSpPr>
          <p:nvPr>
            <p:ph type="body" sz="quarter" idx="3"/>
          </p:nvPr>
        </p:nvSpPr>
        <p:spPr>
          <a:xfrm>
            <a:off x="4786314" y="1928802"/>
            <a:ext cx="4041775" cy="785818"/>
          </a:xfrm>
        </p:spPr>
        <p:txBody>
          <a:bodyPr>
            <a:normAutofit fontScale="47500" lnSpcReduction="20000"/>
          </a:bodyPr>
          <a:lstStyle/>
          <a:p>
            <a:r>
              <a:rPr lang="en-US" sz="2900" dirty="0" smtClean="0"/>
              <a:t>Chromatogram </a:t>
            </a:r>
            <a:r>
              <a:rPr lang="en-US" sz="2900" dirty="0"/>
              <a:t>of the </a:t>
            </a:r>
            <a:r>
              <a:rPr lang="en-US" sz="2900" dirty="0" err="1"/>
              <a:t>thiazolidine</a:t>
            </a:r>
            <a:r>
              <a:rPr lang="en-US" sz="2900" dirty="0"/>
              <a:t> derivatives of the mixture of the acid hydrolyzed sugars from the crude </a:t>
            </a:r>
            <a:r>
              <a:rPr lang="en-US" sz="2900" dirty="0" err="1"/>
              <a:t>MeOH</a:t>
            </a:r>
            <a:r>
              <a:rPr lang="en-US" sz="2900" dirty="0"/>
              <a:t> extract spiked with the </a:t>
            </a:r>
            <a:r>
              <a:rPr lang="en-US" sz="2900" dirty="0" err="1"/>
              <a:t>thiazolidine</a:t>
            </a:r>
            <a:r>
              <a:rPr lang="en-US" sz="2900" dirty="0"/>
              <a:t> derivative of L-glucose</a:t>
            </a:r>
            <a:endParaRPr lang="en-ZA" sz="2900" dirty="0"/>
          </a:p>
          <a:p>
            <a:endParaRPr lang="en-ZA" dirty="0"/>
          </a:p>
        </p:txBody>
      </p:sp>
      <p:pic>
        <p:nvPicPr>
          <p:cNvPr id="7" name="Content Placeholder 6" descr="C:\Users\Administrator\AppData\Roaming\Tencent\Users\378258132\QQ\WinTemp\RichOle\[1}WFBMUMH2RVTA@OVO{J[E.jp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0034" y="3000372"/>
            <a:ext cx="4040188" cy="2449326"/>
          </a:xfrm>
          <a:prstGeom prst="rect">
            <a:avLst/>
          </a:prstGeom>
          <a:noFill/>
          <a:ln>
            <a:noFill/>
          </a:ln>
        </p:spPr>
      </p:pic>
      <p:pic>
        <p:nvPicPr>
          <p:cNvPr id="8" name="Content Placeholder 7" descr="C:\Users\Administrator\AppData\Roaming\Tencent\Users\378258132\QQ\WinTemp\RichOle\P$TJT0RJ)IXEI96__E]RTKM.jpg"/>
          <p:cNvPicPr>
            <a:picLocks noGrp="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572000" y="3000372"/>
            <a:ext cx="4041775" cy="2469973"/>
          </a:xfrm>
          <a:prstGeom prst="rect">
            <a:avLst/>
          </a:prstGeom>
          <a:noFill/>
          <a:ln>
            <a:noFill/>
          </a:ln>
        </p:spPr>
      </p:pic>
      <p:sp>
        <p:nvSpPr>
          <p:cNvPr id="9" name="Slide Number Placeholder 8"/>
          <p:cNvSpPr>
            <a:spLocks noGrp="1"/>
          </p:cNvSpPr>
          <p:nvPr>
            <p:ph type="sldNum" sz="quarter" idx="12"/>
          </p:nvPr>
        </p:nvSpPr>
        <p:spPr/>
        <p:txBody>
          <a:bodyPr/>
          <a:lstStyle/>
          <a:p>
            <a:fld id="{76FFFBF1-8FB6-4856-B7D6-FA8A2EC62798}" type="slidenum">
              <a:rPr lang="en-ZA" smtClean="0"/>
              <a:pPr/>
              <a:t>27</a:t>
            </a:fld>
            <a:endParaRPr lang="en-ZA"/>
          </a:p>
        </p:txBody>
      </p:sp>
    </p:spTree>
    <p:extLst>
      <p:ext uri="{BB962C8B-B14F-4D97-AF65-F5344CB8AC3E}">
        <p14:creationId xmlns:p14="http://schemas.microsoft.com/office/powerpoint/2010/main" val="21437491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000" b="1" dirty="0" smtClean="0"/>
              <a:t>Compounds 3 to 5</a:t>
            </a:r>
            <a:endParaRPr lang="en-ZA" sz="4000" b="1" dirty="0"/>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76FFFBF1-8FB6-4856-B7D6-FA8A2EC62798}" type="slidenum">
              <a:rPr lang="en-ZA" smtClean="0"/>
              <a:pPr/>
              <a:t>28</a:t>
            </a:fld>
            <a:endParaRPr lang="en-ZA"/>
          </a:p>
        </p:txBody>
      </p:sp>
      <p:graphicFrame>
        <p:nvGraphicFramePr>
          <p:cNvPr id="3119" name="Object 47"/>
          <p:cNvGraphicFramePr>
            <a:graphicFrameLocks noChangeAspect="1"/>
          </p:cNvGraphicFramePr>
          <p:nvPr>
            <p:extLst>
              <p:ext uri="{D42A27DB-BD31-4B8C-83A1-F6EECF244321}">
                <p14:modId xmlns:p14="http://schemas.microsoft.com/office/powerpoint/2010/main" val="2867476553"/>
              </p:ext>
            </p:extLst>
          </p:nvPr>
        </p:nvGraphicFramePr>
        <p:xfrm>
          <a:off x="2411760" y="2204864"/>
          <a:ext cx="3888432" cy="2874893"/>
        </p:xfrm>
        <a:graphic>
          <a:graphicData uri="http://schemas.openxmlformats.org/presentationml/2006/ole">
            <mc:AlternateContent xmlns:mc="http://schemas.openxmlformats.org/markup-compatibility/2006">
              <mc:Choice xmlns:v="urn:schemas-microsoft-com:vml" Requires="v">
                <p:oleObj spid="_x0000_s3146" name="CS ChemDraw Drawing" r:id="rId3" imgW="2570400" imgH="1899720" progId="ChemDraw.Document.6.0">
                  <p:embed/>
                </p:oleObj>
              </mc:Choice>
              <mc:Fallback>
                <p:oleObj name="CS ChemDraw Drawing" r:id="rId3" imgW="2570400" imgH="1899720" progId="ChemDraw.Document.6.0">
                  <p:embed/>
                  <p:pic>
                    <p:nvPicPr>
                      <p:cNvPr id="0" name="Picture 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2204864"/>
                        <a:ext cx="3888432" cy="2874893"/>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9993321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76FFFBF1-8FB6-4856-B7D6-FA8A2EC62798}" type="slidenum">
              <a:rPr lang="en-ZA" smtClean="0"/>
              <a:pPr/>
              <a:t>29</a:t>
            </a:fld>
            <a:endParaRPr lang="en-ZA"/>
          </a:p>
        </p:txBody>
      </p:sp>
      <p:sp>
        <p:nvSpPr>
          <p:cNvPr id="4" name="Title 1"/>
          <p:cNvSpPr>
            <a:spLocks noGrp="1"/>
          </p:cNvSpPr>
          <p:nvPr>
            <p:ph type="title"/>
          </p:nvPr>
        </p:nvSpPr>
        <p:spPr>
          <a:xfrm>
            <a:off x="457200" y="274638"/>
            <a:ext cx="8229600" cy="1143000"/>
          </a:xfrm>
        </p:spPr>
        <p:txBody>
          <a:bodyPr>
            <a:normAutofit/>
          </a:bodyPr>
          <a:lstStyle/>
          <a:p>
            <a:r>
              <a:rPr lang="en-ZA" sz="4000" b="1" dirty="0" smtClean="0"/>
              <a:t>Compounds 6</a:t>
            </a:r>
            <a:endParaRPr lang="en-ZA" sz="4000" b="1" dirty="0"/>
          </a:p>
        </p:txBody>
      </p:sp>
      <p:graphicFrame>
        <p:nvGraphicFramePr>
          <p:cNvPr id="61442" name="Object 2"/>
          <p:cNvGraphicFramePr>
            <a:graphicFrameLocks noChangeAspect="1"/>
          </p:cNvGraphicFramePr>
          <p:nvPr>
            <p:extLst>
              <p:ext uri="{D42A27DB-BD31-4B8C-83A1-F6EECF244321}">
                <p14:modId xmlns:p14="http://schemas.microsoft.com/office/powerpoint/2010/main" val="3902320502"/>
              </p:ext>
            </p:extLst>
          </p:nvPr>
        </p:nvGraphicFramePr>
        <p:xfrm>
          <a:off x="2051720" y="2132856"/>
          <a:ext cx="4693222" cy="2808312"/>
        </p:xfrm>
        <a:graphic>
          <a:graphicData uri="http://schemas.openxmlformats.org/presentationml/2006/ole">
            <mc:AlternateContent xmlns:mc="http://schemas.openxmlformats.org/markup-compatibility/2006">
              <mc:Choice xmlns:v="urn:schemas-microsoft-com:vml" Requires="v">
                <p:oleObj spid="_x0000_s61469" name="CS ChemDraw Drawing" r:id="rId3" imgW="2542320" imgH="1521360" progId="ChemDraw.Document.6.0">
                  <p:embed/>
                </p:oleObj>
              </mc:Choice>
              <mc:Fallback>
                <p:oleObj name="CS ChemDraw Drawing" r:id="rId3" imgW="2542320" imgH="1521360" progId="ChemDraw.Document.6.0">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2132856"/>
                        <a:ext cx="4693222" cy="2808312"/>
                      </a:xfrm>
                      <a:prstGeom prst="rect">
                        <a:avLst/>
                      </a:prstGeom>
                      <a:noFill/>
                      <a:ln>
                        <a:noFill/>
                      </a:ln>
                      <a:effectLst/>
                      <a:extLst/>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916832"/>
            <a:ext cx="7772400" cy="1470025"/>
          </a:xfrm>
        </p:spPr>
        <p:txBody>
          <a:bodyPr>
            <a:normAutofit fontScale="90000"/>
          </a:bodyPr>
          <a:lstStyle/>
          <a:p>
            <a:r>
              <a:rPr lang="en-GB" sz="4900" b="1" dirty="0" err="1"/>
              <a:t>Flavonol</a:t>
            </a:r>
            <a:r>
              <a:rPr lang="en-GB" sz="4900" b="1" dirty="0"/>
              <a:t> acyl </a:t>
            </a:r>
            <a:r>
              <a:rPr lang="en-GB" sz="4900" b="1" dirty="0" err="1"/>
              <a:t>glucosides</a:t>
            </a:r>
            <a:r>
              <a:rPr lang="en-GB" sz="4900" b="1" dirty="0"/>
              <a:t> from the aril of </a:t>
            </a:r>
            <a:r>
              <a:rPr lang="en-GB" sz="4900" b="1" i="1" dirty="0" err="1"/>
              <a:t>Schotia</a:t>
            </a:r>
            <a:r>
              <a:rPr lang="en-GB" sz="4900" b="1" i="1" dirty="0"/>
              <a:t> </a:t>
            </a:r>
            <a:r>
              <a:rPr lang="en-GB" sz="4900" b="1" i="1" dirty="0" err="1"/>
              <a:t>brachypetala</a:t>
            </a:r>
            <a:r>
              <a:rPr lang="en-GB" sz="4900" b="1" i="1" dirty="0"/>
              <a:t> </a:t>
            </a:r>
            <a:r>
              <a:rPr lang="en-GB" sz="4900" b="1" dirty="0" err="1"/>
              <a:t>Sond</a:t>
            </a:r>
            <a:r>
              <a:rPr lang="en-GB" sz="4900" b="1" dirty="0"/>
              <a:t>. and their antioxidant, </a:t>
            </a:r>
            <a:r>
              <a:rPr lang="en-GB" sz="4900" b="1" dirty="0" smtClean="0"/>
              <a:t>antibacterial, and antimalarial activities</a:t>
            </a:r>
            <a:r>
              <a:rPr lang="en-ZA" dirty="0"/>
              <a:t/>
            </a:r>
            <a:br>
              <a:rPr lang="en-ZA" dirty="0"/>
            </a:br>
            <a:endParaRPr lang="en-ZA" dirty="0"/>
          </a:p>
        </p:txBody>
      </p:sp>
      <p:sp>
        <p:nvSpPr>
          <p:cNvPr id="3" name="Subtitle 2"/>
          <p:cNvSpPr>
            <a:spLocks noGrp="1"/>
          </p:cNvSpPr>
          <p:nvPr>
            <p:ph type="subTitle" idx="1"/>
          </p:nvPr>
        </p:nvSpPr>
        <p:spPr>
          <a:xfrm>
            <a:off x="1371600" y="4149080"/>
            <a:ext cx="6400800" cy="2016224"/>
          </a:xfrm>
        </p:spPr>
        <p:txBody>
          <a:bodyPr>
            <a:normAutofit lnSpcReduction="10000"/>
          </a:bodyPr>
          <a:lstStyle/>
          <a:p>
            <a:r>
              <a:rPr lang="en-ZA" b="1" dirty="0" smtClean="0">
                <a:solidFill>
                  <a:schemeClr val="tx2"/>
                </a:solidFill>
              </a:rPr>
              <a:t>Jan H van </a:t>
            </a:r>
            <a:r>
              <a:rPr lang="en-ZA" b="1" dirty="0" err="1" smtClean="0">
                <a:solidFill>
                  <a:schemeClr val="tx2"/>
                </a:solidFill>
              </a:rPr>
              <a:t>der</a:t>
            </a:r>
            <a:r>
              <a:rPr lang="en-ZA" b="1" dirty="0" smtClean="0">
                <a:solidFill>
                  <a:schemeClr val="tx2"/>
                </a:solidFill>
              </a:rPr>
              <a:t> </a:t>
            </a:r>
            <a:r>
              <a:rPr lang="en-ZA" b="1" dirty="0" err="1" smtClean="0">
                <a:solidFill>
                  <a:schemeClr val="tx2"/>
                </a:solidFill>
              </a:rPr>
              <a:t>Westhuizen</a:t>
            </a:r>
            <a:endParaRPr lang="en-ZA" b="1" dirty="0" smtClean="0">
              <a:solidFill>
                <a:schemeClr val="tx2"/>
              </a:solidFill>
            </a:endParaRPr>
          </a:p>
          <a:p>
            <a:r>
              <a:rPr lang="en-ZA" dirty="0" smtClean="0"/>
              <a:t>Directorate </a:t>
            </a:r>
            <a:r>
              <a:rPr lang="en-ZA" dirty="0"/>
              <a:t>Research Development, University of the Free State, </a:t>
            </a:r>
            <a:r>
              <a:rPr lang="en-ZA" dirty="0" smtClean="0"/>
              <a:t>Bloemfontein</a:t>
            </a:r>
            <a:r>
              <a:rPr lang="en-ZA" dirty="0"/>
              <a:t>, </a:t>
            </a:r>
            <a:r>
              <a:rPr lang="en-ZA" dirty="0" smtClean="0"/>
              <a:t>South Africa</a:t>
            </a:r>
            <a:endParaRPr lang="en-ZA" dirty="0"/>
          </a:p>
        </p:txBody>
      </p:sp>
      <p:sp>
        <p:nvSpPr>
          <p:cNvPr id="4" name="Slide Number Placeholder 3"/>
          <p:cNvSpPr>
            <a:spLocks noGrp="1"/>
          </p:cNvSpPr>
          <p:nvPr>
            <p:ph type="sldNum" sz="quarter" idx="12"/>
          </p:nvPr>
        </p:nvSpPr>
        <p:spPr/>
        <p:txBody>
          <a:bodyPr/>
          <a:lstStyle/>
          <a:p>
            <a:fld id="{76FFFBF1-8FB6-4856-B7D6-FA8A2EC62798}" type="slidenum">
              <a:rPr lang="en-ZA" smtClean="0"/>
              <a:pPr/>
              <a:t>3</a:t>
            </a:fld>
            <a:endParaRPr lang="en-ZA"/>
          </a:p>
        </p:txBody>
      </p:sp>
    </p:spTree>
    <p:extLst>
      <p:ext uri="{BB962C8B-B14F-4D97-AF65-F5344CB8AC3E}">
        <p14:creationId xmlns:p14="http://schemas.microsoft.com/office/powerpoint/2010/main" val="16161561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143000"/>
          </a:xfrm>
        </p:spPr>
        <p:txBody>
          <a:bodyPr>
            <a:normAutofit fontScale="90000"/>
          </a:bodyPr>
          <a:lstStyle/>
          <a:p>
            <a:r>
              <a:rPr lang="en-GB" baseline="30000" dirty="0" smtClean="0"/>
              <a:t>1</a:t>
            </a:r>
            <a:r>
              <a:rPr lang="en-GB" dirty="0" smtClean="0"/>
              <a:t>H </a:t>
            </a:r>
            <a:r>
              <a:rPr lang="en-GB" dirty="0"/>
              <a:t>NMR spectrum (600 MHz, CD</a:t>
            </a:r>
            <a:r>
              <a:rPr lang="en-GB" baseline="-25000" dirty="0"/>
              <a:t>3</a:t>
            </a:r>
            <a:r>
              <a:rPr lang="en-GB" dirty="0"/>
              <a:t>OD) of compound </a:t>
            </a:r>
            <a:r>
              <a:rPr lang="en-GB" b="1" dirty="0"/>
              <a:t>6</a:t>
            </a:r>
            <a:r>
              <a:rPr lang="zh-CN" altLang="en-US" dirty="0"/>
              <a:t/>
            </a:r>
            <a:br>
              <a:rPr lang="zh-CN" altLang="en-US" dirty="0"/>
            </a:br>
            <a:r>
              <a:rPr lang="en-ZA" dirty="0"/>
              <a:t/>
            </a:r>
            <a:br>
              <a:rPr lang="en-ZA" dirty="0"/>
            </a:br>
            <a:endParaRPr lang="en-ZA" dirty="0"/>
          </a:p>
        </p:txBody>
      </p:sp>
      <p:pic>
        <p:nvPicPr>
          <p:cNvPr id="3" name="图片 35"/>
          <p:cNvPicPr/>
          <p:nvPr/>
        </p:nvPicPr>
        <p:blipFill>
          <a:blip r:embed="rId3"/>
          <a:srcRect/>
          <a:stretch>
            <a:fillRect/>
          </a:stretch>
        </p:blipFill>
        <p:spPr bwMode="auto">
          <a:xfrm>
            <a:off x="1619672" y="2276872"/>
            <a:ext cx="5657850" cy="3848100"/>
          </a:xfrm>
          <a:prstGeom prst="rect">
            <a:avLst/>
          </a:prstGeom>
          <a:noFill/>
          <a:ln w="9525">
            <a:noFill/>
            <a:miter lim="800000"/>
            <a:headEnd/>
            <a:tailEnd/>
          </a:ln>
        </p:spPr>
      </p:pic>
      <p:graphicFrame>
        <p:nvGraphicFramePr>
          <p:cNvPr id="7208" name="Object 40"/>
          <p:cNvGraphicFramePr>
            <a:graphicFrameLocks noChangeAspect="1"/>
          </p:cNvGraphicFramePr>
          <p:nvPr/>
        </p:nvGraphicFramePr>
        <p:xfrm>
          <a:off x="1357290" y="2357430"/>
          <a:ext cx="2541588" cy="1520825"/>
        </p:xfrm>
        <a:graphic>
          <a:graphicData uri="http://schemas.openxmlformats.org/presentationml/2006/ole">
            <mc:AlternateContent xmlns:mc="http://schemas.openxmlformats.org/markup-compatibility/2006">
              <mc:Choice xmlns:v="urn:schemas-microsoft-com:vml" Requires="v">
                <p:oleObj spid="_x0000_s63518" name="CS ChemDraw Drawing" r:id="rId4" imgW="2542320" imgH="1521360" progId="ChemDraw.Document.6.0">
                  <p:embed/>
                </p:oleObj>
              </mc:Choice>
              <mc:Fallback>
                <p:oleObj name="CS ChemDraw Drawing" r:id="rId4" imgW="2542320" imgH="1521360" progId="ChemDraw.Document.6.0">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7290" y="2357430"/>
                        <a:ext cx="2541588" cy="152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Footer Placeholder 3"/>
          <p:cNvSpPr>
            <a:spLocks noGrp="1"/>
          </p:cNvSpPr>
          <p:nvPr>
            <p:ph type="ftr" sz="quarter" idx="11"/>
          </p:nvPr>
        </p:nvSpPr>
        <p:spPr/>
        <p:txBody>
          <a:bodyPr/>
          <a:lstStyle/>
          <a:p>
            <a:r>
              <a:rPr lang="en-ZA" b="1" dirty="0">
                <a:solidFill>
                  <a:schemeClr val="tx1"/>
                </a:solidFill>
              </a:rPr>
              <a:t>J</a:t>
            </a:r>
            <a:r>
              <a:rPr lang="en-ZA" b="1" baseline="-25000" dirty="0">
                <a:solidFill>
                  <a:schemeClr val="tx1"/>
                </a:solidFill>
              </a:rPr>
              <a:t>2,3 </a:t>
            </a:r>
            <a:r>
              <a:rPr lang="en-ZA" b="1" dirty="0">
                <a:solidFill>
                  <a:schemeClr val="tx1"/>
                </a:solidFill>
              </a:rPr>
              <a:t>= 11.5 Hz (</a:t>
            </a:r>
            <a:r>
              <a:rPr lang="en-ZA" b="1" i="1" dirty="0">
                <a:solidFill>
                  <a:schemeClr val="tx1"/>
                </a:solidFill>
              </a:rPr>
              <a:t>trans</a:t>
            </a:r>
            <a:r>
              <a:rPr lang="en-ZA" b="1" dirty="0">
                <a:solidFill>
                  <a:schemeClr val="tx1"/>
                </a:solidFill>
              </a:rPr>
              <a:t>)</a:t>
            </a:r>
          </a:p>
        </p:txBody>
      </p:sp>
    </p:spTree>
    <p:extLst>
      <p:ext uri="{BB962C8B-B14F-4D97-AF65-F5344CB8AC3E}">
        <p14:creationId xmlns:p14="http://schemas.microsoft.com/office/powerpoint/2010/main" val="385828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76FFFBF1-8FB6-4856-B7D6-FA8A2EC62798}" type="slidenum">
              <a:rPr lang="en-ZA" smtClean="0"/>
              <a:pPr/>
              <a:t>31</a:t>
            </a:fld>
            <a:endParaRPr lang="en-ZA"/>
          </a:p>
        </p:txBody>
      </p:sp>
      <p:graphicFrame>
        <p:nvGraphicFramePr>
          <p:cNvPr id="4" name="Chart 6"/>
          <p:cNvGraphicFramePr/>
          <p:nvPr>
            <p:extLst>
              <p:ext uri="{D42A27DB-BD31-4B8C-83A1-F6EECF244321}">
                <p14:modId xmlns:p14="http://schemas.microsoft.com/office/powerpoint/2010/main" val="1621986298"/>
              </p:ext>
            </p:extLst>
          </p:nvPr>
        </p:nvGraphicFramePr>
        <p:xfrm>
          <a:off x="1403648" y="1268760"/>
          <a:ext cx="5939620" cy="432634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000" b="1" dirty="0" smtClean="0"/>
              <a:t>Compound 7</a:t>
            </a:r>
            <a:endParaRPr lang="en-ZA" sz="4000" b="1"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5" name="Slide Number Placeholder 4"/>
          <p:cNvSpPr>
            <a:spLocks noGrp="1"/>
          </p:cNvSpPr>
          <p:nvPr>
            <p:ph type="sldNum" sz="quarter" idx="12"/>
          </p:nvPr>
        </p:nvSpPr>
        <p:spPr/>
        <p:txBody>
          <a:bodyPr/>
          <a:lstStyle/>
          <a:p>
            <a:fld id="{76FFFBF1-8FB6-4856-B7D6-FA8A2EC62798}" type="slidenum">
              <a:rPr lang="en-ZA" smtClean="0"/>
              <a:pPr/>
              <a:t>32</a:t>
            </a:fld>
            <a:endParaRPr lang="en-ZA"/>
          </a:p>
        </p:txBody>
      </p:sp>
      <p:graphicFrame>
        <p:nvGraphicFramePr>
          <p:cNvPr id="4139" name="Object 43"/>
          <p:cNvGraphicFramePr>
            <a:graphicFrameLocks noChangeAspect="1"/>
          </p:cNvGraphicFramePr>
          <p:nvPr>
            <p:extLst>
              <p:ext uri="{D42A27DB-BD31-4B8C-83A1-F6EECF244321}">
                <p14:modId xmlns:p14="http://schemas.microsoft.com/office/powerpoint/2010/main" val="3774888725"/>
              </p:ext>
            </p:extLst>
          </p:nvPr>
        </p:nvGraphicFramePr>
        <p:xfrm>
          <a:off x="2411760" y="2060848"/>
          <a:ext cx="4768297" cy="3456384"/>
        </p:xfrm>
        <a:graphic>
          <a:graphicData uri="http://schemas.openxmlformats.org/presentationml/2006/ole">
            <mc:AlternateContent xmlns:mc="http://schemas.openxmlformats.org/markup-compatibility/2006">
              <mc:Choice xmlns:v="urn:schemas-microsoft-com:vml" Requires="v">
                <p:oleObj spid="_x0000_s4167" name="CS ChemDraw Drawing" r:id="rId3" imgW="2700000" imgH="1958040" progId="ChemDraw.Document.6.0">
                  <p:embed/>
                </p:oleObj>
              </mc:Choice>
              <mc:Fallback>
                <p:oleObj name="CS ChemDraw Drawing" r:id="rId3" imgW="2700000" imgH="1958040" progId="ChemDraw.Document.6.0">
                  <p:embed/>
                  <p:pic>
                    <p:nvPicPr>
                      <p:cNvPr id="0" name="Picture 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2060848"/>
                        <a:ext cx="4768297" cy="3456384"/>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7589962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b="1" baseline="30000" dirty="0" smtClean="0"/>
              <a:t>1</a:t>
            </a:r>
            <a:r>
              <a:rPr lang="en-GB" sz="4000" b="1" dirty="0" smtClean="0"/>
              <a:t>H NMR spectrum (600 MHz, CD</a:t>
            </a:r>
            <a:r>
              <a:rPr lang="en-GB" sz="4000" b="1" baseline="-25000" dirty="0" smtClean="0"/>
              <a:t>3</a:t>
            </a:r>
            <a:r>
              <a:rPr lang="en-GB" sz="4000" b="1" dirty="0" smtClean="0"/>
              <a:t>OD) of compound 7</a:t>
            </a:r>
            <a:endParaRPr lang="en-ZA" sz="4000" b="1" dirty="0"/>
          </a:p>
        </p:txBody>
      </p:sp>
      <p:sp>
        <p:nvSpPr>
          <p:cNvPr id="4" name="Slide Number Placeholder 3"/>
          <p:cNvSpPr>
            <a:spLocks noGrp="1"/>
          </p:cNvSpPr>
          <p:nvPr>
            <p:ph type="sldNum" sz="quarter" idx="12"/>
          </p:nvPr>
        </p:nvSpPr>
        <p:spPr/>
        <p:txBody>
          <a:bodyPr/>
          <a:lstStyle/>
          <a:p>
            <a:fld id="{76FFFBF1-8FB6-4856-B7D6-FA8A2EC62798}" type="slidenum">
              <a:rPr lang="en-ZA" smtClean="0"/>
              <a:pPr/>
              <a:t>33</a:t>
            </a:fld>
            <a:endParaRPr lang="en-ZA"/>
          </a:p>
        </p:txBody>
      </p:sp>
      <p:pic>
        <p:nvPicPr>
          <p:cNvPr id="6" name="图片 5"/>
          <p:cNvPicPr/>
          <p:nvPr/>
        </p:nvPicPr>
        <p:blipFill>
          <a:blip r:embed="rId3"/>
          <a:srcRect/>
          <a:stretch>
            <a:fillRect/>
          </a:stretch>
        </p:blipFill>
        <p:spPr bwMode="auto">
          <a:xfrm>
            <a:off x="827584" y="2780928"/>
            <a:ext cx="6881988" cy="3950750"/>
          </a:xfrm>
          <a:prstGeom prst="rect">
            <a:avLst/>
          </a:prstGeom>
          <a:noFill/>
          <a:ln w="9525">
            <a:noFill/>
            <a:miter lim="800000"/>
            <a:headEnd/>
            <a:tailEnd/>
          </a:ln>
        </p:spPr>
      </p:pic>
      <p:graphicFrame>
        <p:nvGraphicFramePr>
          <p:cNvPr id="54274" name="Object 2"/>
          <p:cNvGraphicFramePr>
            <a:graphicFrameLocks noChangeAspect="1"/>
          </p:cNvGraphicFramePr>
          <p:nvPr>
            <p:extLst>
              <p:ext uri="{D42A27DB-BD31-4B8C-83A1-F6EECF244321}">
                <p14:modId xmlns:p14="http://schemas.microsoft.com/office/powerpoint/2010/main" val="3883938701"/>
              </p:ext>
            </p:extLst>
          </p:nvPr>
        </p:nvGraphicFramePr>
        <p:xfrm>
          <a:off x="467544" y="1802234"/>
          <a:ext cx="2700337" cy="1957387"/>
        </p:xfrm>
        <a:graphic>
          <a:graphicData uri="http://schemas.openxmlformats.org/presentationml/2006/ole">
            <mc:AlternateContent xmlns:mc="http://schemas.openxmlformats.org/markup-compatibility/2006">
              <mc:Choice xmlns:v="urn:schemas-microsoft-com:vml" Requires="v">
                <p:oleObj spid="_x0000_s54302" name="CS ChemDraw Drawing" r:id="rId4" imgW="2700000" imgH="1958040" progId="ChemDraw.Document.6.0">
                  <p:embed/>
                </p:oleObj>
              </mc:Choice>
              <mc:Fallback>
                <p:oleObj name="CS ChemDraw Drawing" r:id="rId4" imgW="2700000" imgH="1958040" progId="ChemDraw.Document.6.0">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1802234"/>
                        <a:ext cx="2700337"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0910988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b="1" baseline="30000" dirty="0" smtClean="0"/>
              <a:t>13</a:t>
            </a:r>
            <a:r>
              <a:rPr lang="en-GB" sz="4000" b="1" dirty="0" smtClean="0"/>
              <a:t>C NMR spectrum (150 MHz, CD</a:t>
            </a:r>
            <a:r>
              <a:rPr lang="en-GB" sz="4000" b="1" baseline="-25000" dirty="0" smtClean="0"/>
              <a:t>3</a:t>
            </a:r>
            <a:r>
              <a:rPr lang="en-GB" sz="4000" b="1" dirty="0" smtClean="0"/>
              <a:t>OD) of compound 7</a:t>
            </a:r>
            <a:endParaRPr lang="en-ZA" sz="4000" b="1" dirty="0"/>
          </a:p>
        </p:txBody>
      </p:sp>
      <p:sp>
        <p:nvSpPr>
          <p:cNvPr id="5" name="Slide Number Placeholder 4"/>
          <p:cNvSpPr>
            <a:spLocks noGrp="1"/>
          </p:cNvSpPr>
          <p:nvPr>
            <p:ph type="sldNum" sz="quarter" idx="12"/>
          </p:nvPr>
        </p:nvSpPr>
        <p:spPr/>
        <p:txBody>
          <a:bodyPr/>
          <a:lstStyle/>
          <a:p>
            <a:fld id="{76FFFBF1-8FB6-4856-B7D6-FA8A2EC62798}" type="slidenum">
              <a:rPr lang="en-ZA" smtClean="0"/>
              <a:pPr/>
              <a:t>34</a:t>
            </a:fld>
            <a:endParaRPr lang="en-ZA"/>
          </a:p>
        </p:txBody>
      </p:sp>
      <p:pic>
        <p:nvPicPr>
          <p:cNvPr id="7" name="图片 6"/>
          <p:cNvPicPr/>
          <p:nvPr/>
        </p:nvPicPr>
        <p:blipFill>
          <a:blip r:embed="rId3" cstate="print"/>
          <a:srcRect/>
          <a:stretch>
            <a:fillRect/>
          </a:stretch>
        </p:blipFill>
        <p:spPr bwMode="auto">
          <a:xfrm>
            <a:off x="971600" y="2564904"/>
            <a:ext cx="5841955" cy="3116912"/>
          </a:xfrm>
          <a:prstGeom prst="rect">
            <a:avLst/>
          </a:prstGeom>
          <a:noFill/>
          <a:ln w="9525">
            <a:noFill/>
            <a:miter lim="800000"/>
            <a:headEnd/>
            <a:tailEnd/>
          </a:ln>
        </p:spPr>
      </p:pic>
      <p:graphicFrame>
        <p:nvGraphicFramePr>
          <p:cNvPr id="9257" name="Object 41"/>
          <p:cNvGraphicFramePr>
            <a:graphicFrameLocks noChangeAspect="1"/>
          </p:cNvGraphicFramePr>
          <p:nvPr>
            <p:extLst>
              <p:ext uri="{D42A27DB-BD31-4B8C-83A1-F6EECF244321}">
                <p14:modId xmlns:p14="http://schemas.microsoft.com/office/powerpoint/2010/main" val="3818357233"/>
              </p:ext>
            </p:extLst>
          </p:nvPr>
        </p:nvGraphicFramePr>
        <p:xfrm>
          <a:off x="5868144" y="1844824"/>
          <a:ext cx="2700337" cy="1957387"/>
        </p:xfrm>
        <a:graphic>
          <a:graphicData uri="http://schemas.openxmlformats.org/presentationml/2006/ole">
            <mc:AlternateContent xmlns:mc="http://schemas.openxmlformats.org/markup-compatibility/2006">
              <mc:Choice xmlns:v="urn:schemas-microsoft-com:vml" Requires="v">
                <p:oleObj spid="_x0000_s9285" name="CS ChemDraw Drawing" r:id="rId4" imgW="2700000" imgH="1958040" progId="ChemDraw.Document.6.0">
                  <p:embed/>
                </p:oleObj>
              </mc:Choice>
              <mc:Fallback>
                <p:oleObj name="CS ChemDraw Drawing" r:id="rId4" imgW="2700000" imgH="1958040" progId="ChemDraw.Document.6.0">
                  <p:embed/>
                  <p:pic>
                    <p:nvPicPr>
                      <p:cNvPr id="0"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1844824"/>
                        <a:ext cx="2700337"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4393135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290"/>
            <a:ext cx="8972584" cy="1143000"/>
          </a:xfrm>
        </p:spPr>
        <p:txBody>
          <a:bodyPr>
            <a:normAutofit fontScale="90000"/>
          </a:bodyPr>
          <a:lstStyle/>
          <a:p>
            <a:r>
              <a:rPr lang="en-ZA" b="1" dirty="0" smtClean="0"/>
              <a:t>Sugars via acid hydrolysis of compound 7</a:t>
            </a:r>
            <a:endParaRPr lang="en-ZA" b="1" dirty="0"/>
          </a:p>
        </p:txBody>
      </p:sp>
      <p:sp>
        <p:nvSpPr>
          <p:cNvPr id="4" name="Slide Number Placeholder 3"/>
          <p:cNvSpPr>
            <a:spLocks noGrp="1"/>
          </p:cNvSpPr>
          <p:nvPr>
            <p:ph type="sldNum" sz="quarter" idx="12"/>
          </p:nvPr>
        </p:nvSpPr>
        <p:spPr/>
        <p:txBody>
          <a:bodyPr/>
          <a:lstStyle/>
          <a:p>
            <a:fld id="{76FFFBF1-8FB6-4856-B7D6-FA8A2EC62798}" type="slidenum">
              <a:rPr lang="en-ZA" smtClean="0"/>
              <a:pPr/>
              <a:t>35</a:t>
            </a:fld>
            <a:endParaRPr lang="en-ZA"/>
          </a:p>
        </p:txBody>
      </p:sp>
      <p:pic>
        <p:nvPicPr>
          <p:cNvPr id="55297" name="Picture 1" descr="C:\Users\dukun\Desktop\Prof Beijing talk\sugars of compound 7.png"/>
          <p:cNvPicPr>
            <a:picLocks noChangeAspect="1" noChangeArrowheads="1"/>
          </p:cNvPicPr>
          <p:nvPr/>
        </p:nvPicPr>
        <p:blipFill>
          <a:blip r:embed="rId2"/>
          <a:srcRect/>
          <a:stretch>
            <a:fillRect/>
          </a:stretch>
        </p:blipFill>
        <p:spPr bwMode="auto">
          <a:xfrm>
            <a:off x="2051720" y="1412776"/>
            <a:ext cx="5112568" cy="4273787"/>
          </a:xfrm>
          <a:prstGeom prst="rect">
            <a:avLst/>
          </a:prstGeom>
          <a:noFill/>
        </p:spPr>
      </p:pic>
    </p:spTree>
    <p:extLst>
      <p:ext uri="{BB962C8B-B14F-4D97-AF65-F5344CB8AC3E}">
        <p14:creationId xmlns:p14="http://schemas.microsoft.com/office/powerpoint/2010/main" val="31102404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000" b="1" dirty="0" smtClean="0"/>
              <a:t>Fragmentation MS of compound 7</a:t>
            </a:r>
            <a:endParaRPr lang="en-ZA" sz="4000" b="1" dirty="0"/>
          </a:p>
        </p:txBody>
      </p:sp>
      <p:pic>
        <p:nvPicPr>
          <p:cNvPr id="5" name="图片 16"/>
          <p:cNvPicPr/>
          <p:nvPr/>
        </p:nvPicPr>
        <p:blipFill>
          <a:blip r:embed="rId3"/>
          <a:srcRect/>
          <a:stretch>
            <a:fillRect/>
          </a:stretch>
        </p:blipFill>
        <p:spPr bwMode="auto">
          <a:xfrm>
            <a:off x="467544" y="2204864"/>
            <a:ext cx="5904656" cy="396044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76FFFBF1-8FB6-4856-B7D6-FA8A2EC62798}" type="slidenum">
              <a:rPr lang="en-ZA" smtClean="0"/>
              <a:pPr/>
              <a:t>36</a:t>
            </a:fld>
            <a:endParaRPr lang="en-ZA"/>
          </a:p>
        </p:txBody>
      </p:sp>
      <p:graphicFrame>
        <p:nvGraphicFramePr>
          <p:cNvPr id="5162" name="Object 42"/>
          <p:cNvGraphicFramePr>
            <a:graphicFrameLocks noChangeAspect="1"/>
          </p:cNvGraphicFramePr>
          <p:nvPr>
            <p:extLst>
              <p:ext uri="{D42A27DB-BD31-4B8C-83A1-F6EECF244321}">
                <p14:modId xmlns:p14="http://schemas.microsoft.com/office/powerpoint/2010/main" val="145761655"/>
              </p:ext>
            </p:extLst>
          </p:nvPr>
        </p:nvGraphicFramePr>
        <p:xfrm>
          <a:off x="6012160" y="1916832"/>
          <a:ext cx="2700337" cy="1957387"/>
        </p:xfrm>
        <a:graphic>
          <a:graphicData uri="http://schemas.openxmlformats.org/presentationml/2006/ole">
            <mc:AlternateContent xmlns:mc="http://schemas.openxmlformats.org/markup-compatibility/2006">
              <mc:Choice xmlns:v="urn:schemas-microsoft-com:vml" Requires="v">
                <p:oleObj spid="_x0000_s5190" name="CS ChemDraw Drawing" r:id="rId4" imgW="2700000" imgH="1958040" progId="ChemDraw.Document.6.0">
                  <p:embed/>
                </p:oleObj>
              </mc:Choice>
              <mc:Fallback>
                <p:oleObj name="CS ChemDraw Drawing" r:id="rId4" imgW="2700000" imgH="1958040" progId="ChemDraw.Document.6.0">
                  <p:embed/>
                  <p:pic>
                    <p:nvPicPr>
                      <p:cNvPr id="0" name="Picture 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1916832"/>
                        <a:ext cx="2700337"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1136088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000" b="1" dirty="0" smtClean="0"/>
              <a:t>Antimicrobial activities </a:t>
            </a:r>
            <a:endParaRPr lang="en-ZA" sz="4000" b="1" dirty="0"/>
          </a:p>
        </p:txBody>
      </p:sp>
      <p:sp>
        <p:nvSpPr>
          <p:cNvPr id="4" name="Footer Placeholder 3"/>
          <p:cNvSpPr>
            <a:spLocks noGrp="1"/>
          </p:cNvSpPr>
          <p:nvPr>
            <p:ph type="ftr" sz="quarter" idx="11"/>
          </p:nvPr>
        </p:nvSpPr>
        <p:spPr>
          <a:xfrm>
            <a:off x="1259632" y="6381328"/>
            <a:ext cx="6624736" cy="340147"/>
          </a:xfrm>
        </p:spPr>
        <p:txBody>
          <a:bodyPr/>
          <a:lstStyle/>
          <a:p>
            <a:r>
              <a:rPr lang="en-ZA" dirty="0"/>
              <a:t>Culture, media preparation and (MIC) assays were performed according to methodology adopted from NCCLS (2003) guidelines</a:t>
            </a:r>
          </a:p>
        </p:txBody>
      </p:sp>
      <p:pic>
        <p:nvPicPr>
          <p:cNvPr id="70657" name="Picture 1"/>
          <p:cNvPicPr>
            <a:picLocks noChangeAspect="1" noChangeArrowheads="1"/>
          </p:cNvPicPr>
          <p:nvPr/>
        </p:nvPicPr>
        <p:blipFill>
          <a:blip r:embed="rId2"/>
          <a:srcRect/>
          <a:stretch>
            <a:fillRect/>
          </a:stretch>
        </p:blipFill>
        <p:spPr bwMode="auto">
          <a:xfrm>
            <a:off x="1259632" y="1844824"/>
            <a:ext cx="6569710" cy="3545558"/>
          </a:xfrm>
          <a:prstGeom prst="rect">
            <a:avLst/>
          </a:prstGeom>
          <a:noFill/>
          <a:ln w="9525">
            <a:noFill/>
            <a:miter lim="800000"/>
            <a:headEnd/>
            <a:tailEnd/>
          </a:ln>
          <a:effectLst/>
        </p:spPr>
      </p:pic>
    </p:spTree>
    <p:extLst>
      <p:ext uri="{BB962C8B-B14F-4D97-AF65-F5344CB8AC3E}">
        <p14:creationId xmlns:p14="http://schemas.microsoft.com/office/powerpoint/2010/main" val="24898894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ZA" sz="4000" b="1" dirty="0" err="1"/>
              <a:t>Antiplasmodial</a:t>
            </a:r>
            <a:r>
              <a:rPr lang="en-ZA" sz="4000" b="1" dirty="0"/>
              <a:t> and DPPH radical </a:t>
            </a:r>
            <a:r>
              <a:rPr lang="en-ZA" sz="4000" b="1" dirty="0" smtClean="0"/>
              <a:t>scavenging </a:t>
            </a:r>
            <a:r>
              <a:rPr lang="en-ZA" sz="4000" b="1" dirty="0"/>
              <a:t>activities of the crude </a:t>
            </a:r>
            <a:r>
              <a:rPr lang="en-ZA" sz="4000" b="1" dirty="0" err="1"/>
              <a:t>MeOH</a:t>
            </a:r>
            <a:r>
              <a:rPr lang="en-ZA" sz="4000" b="1" dirty="0"/>
              <a:t> extract and isolated compounds</a:t>
            </a:r>
          </a:p>
        </p:txBody>
      </p:sp>
      <p:sp>
        <p:nvSpPr>
          <p:cNvPr id="4" name="Footer Placeholder 3"/>
          <p:cNvSpPr>
            <a:spLocks noGrp="1"/>
          </p:cNvSpPr>
          <p:nvPr>
            <p:ph type="ftr" sz="quarter" idx="11"/>
          </p:nvPr>
        </p:nvSpPr>
        <p:spPr>
          <a:xfrm>
            <a:off x="351954" y="6165304"/>
            <a:ext cx="8640960" cy="365125"/>
          </a:xfrm>
        </p:spPr>
        <p:txBody>
          <a:bodyPr/>
          <a:lstStyle/>
          <a:p>
            <a:r>
              <a:rPr lang="en-ZA" dirty="0"/>
              <a:t>The antimalarial activity of the pure compounds was </a:t>
            </a:r>
            <a:r>
              <a:rPr lang="en-ZA" dirty="0" smtClean="0"/>
              <a:t>determined </a:t>
            </a:r>
            <a:r>
              <a:rPr lang="en-ZA" dirty="0"/>
              <a:t>using the </a:t>
            </a:r>
            <a:r>
              <a:rPr lang="en-ZA" dirty="0" err="1"/>
              <a:t>tritiated</a:t>
            </a:r>
            <a:r>
              <a:rPr lang="en-ZA" dirty="0"/>
              <a:t> hypoxanthine incorporation assay against the </a:t>
            </a:r>
            <a:r>
              <a:rPr lang="en-ZA" dirty="0" err="1"/>
              <a:t>chloroquine</a:t>
            </a:r>
            <a:r>
              <a:rPr lang="en-ZA" dirty="0"/>
              <a:t>-resistant FCR-3 strain of Plasmodium falciparum (Desjardins et al., 1979</a:t>
            </a:r>
            <a:r>
              <a:rPr lang="en-ZA" dirty="0" smtClean="0"/>
              <a:t>).</a:t>
            </a:r>
            <a:r>
              <a:rPr lang="en-ZA" dirty="0"/>
              <a:t> </a:t>
            </a:r>
            <a:r>
              <a:rPr lang="en-US" dirty="0"/>
              <a:t>A 0.022% DPPH solution (25 ml) in </a:t>
            </a:r>
            <a:r>
              <a:rPr lang="en-US" dirty="0" err="1"/>
              <a:t>MeOH</a:t>
            </a:r>
            <a:r>
              <a:rPr lang="en-US" dirty="0"/>
              <a:t> was added to a solution of the compound to be tested at different concentrations in </a:t>
            </a:r>
            <a:r>
              <a:rPr lang="en-US" dirty="0" err="1"/>
              <a:t>MeOH</a:t>
            </a:r>
            <a:r>
              <a:rPr lang="en-US" dirty="0"/>
              <a:t> (115 mL). Absorbance at 517 nm was measured after 30 min and the percentage of activity was calculated (</a:t>
            </a:r>
            <a:r>
              <a:rPr lang="en-US" dirty="0" err="1"/>
              <a:t>Cavin</a:t>
            </a:r>
            <a:r>
              <a:rPr lang="en-US" dirty="0"/>
              <a:t> </a:t>
            </a:r>
            <a:r>
              <a:rPr lang="en-US" i="1" dirty="0"/>
              <a:t>et al.</a:t>
            </a:r>
            <a:r>
              <a:rPr lang="en-US" dirty="0"/>
              <a:t>, 1998). </a:t>
            </a:r>
            <a:endParaRPr lang="en-ZA" dirty="0"/>
          </a:p>
        </p:txBody>
      </p:sp>
      <p:pic>
        <p:nvPicPr>
          <p:cNvPr id="68609" name="Picture 1"/>
          <p:cNvPicPr>
            <a:picLocks noChangeAspect="1" noChangeArrowheads="1"/>
          </p:cNvPicPr>
          <p:nvPr/>
        </p:nvPicPr>
        <p:blipFill>
          <a:blip r:embed="rId2"/>
          <a:srcRect/>
          <a:stretch>
            <a:fillRect/>
          </a:stretch>
        </p:blipFill>
        <p:spPr bwMode="auto">
          <a:xfrm>
            <a:off x="2411760" y="1988840"/>
            <a:ext cx="4886325" cy="4000500"/>
          </a:xfrm>
          <a:prstGeom prst="rect">
            <a:avLst/>
          </a:prstGeom>
          <a:noFill/>
          <a:ln w="9525">
            <a:noFill/>
            <a:miter lim="800000"/>
            <a:headEnd/>
            <a:tailEnd/>
          </a:ln>
          <a:effectLst/>
        </p:spPr>
      </p:pic>
    </p:spTree>
    <p:extLst>
      <p:ext uri="{BB962C8B-B14F-4D97-AF65-F5344CB8AC3E}">
        <p14:creationId xmlns:p14="http://schemas.microsoft.com/office/powerpoint/2010/main" val="17395709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000" b="1" dirty="0" smtClean="0"/>
              <a:t>Radical scavenging activity of 1 and 2</a:t>
            </a:r>
            <a:endParaRPr lang="en-ZA" sz="4000" b="1" dirty="0"/>
          </a:p>
        </p:txBody>
      </p:sp>
      <p:pic>
        <p:nvPicPr>
          <p:cNvPr id="3" name="图片 0" descr="2.tif"/>
          <p:cNvPicPr/>
          <p:nvPr/>
        </p:nvPicPr>
        <p:blipFill>
          <a:blip r:embed="rId3"/>
          <a:stretch>
            <a:fillRect/>
          </a:stretch>
        </p:blipFill>
        <p:spPr>
          <a:xfrm>
            <a:off x="0" y="1700808"/>
            <a:ext cx="8784976" cy="4608512"/>
          </a:xfrm>
          <a:prstGeom prst="rect">
            <a:avLst/>
          </a:prstGeom>
        </p:spPr>
      </p:pic>
      <p:graphicFrame>
        <p:nvGraphicFramePr>
          <p:cNvPr id="4" name="Object 3"/>
          <p:cNvGraphicFramePr>
            <a:graphicFrameLocks noChangeAspect="1"/>
          </p:cNvGraphicFramePr>
          <p:nvPr>
            <p:extLst>
              <p:ext uri="{D42A27DB-BD31-4B8C-83A1-F6EECF244321}">
                <p14:modId xmlns:p14="http://schemas.microsoft.com/office/powerpoint/2010/main" val="2722792201"/>
              </p:ext>
            </p:extLst>
          </p:nvPr>
        </p:nvGraphicFramePr>
        <p:xfrm>
          <a:off x="3347864" y="3645024"/>
          <a:ext cx="2452563" cy="1191266"/>
        </p:xfrm>
        <a:graphic>
          <a:graphicData uri="http://schemas.openxmlformats.org/presentationml/2006/ole">
            <mc:AlternateContent xmlns:mc="http://schemas.openxmlformats.org/markup-compatibility/2006">
              <mc:Choice xmlns:v="urn:schemas-microsoft-com:vml" Requires="v">
                <p:oleObj spid="_x0000_s14385" r:id="rId4" imgW="3644900" imgH="1767840" progId="ChemDraw.Document.6.0">
                  <p:embed/>
                </p:oleObj>
              </mc:Choice>
              <mc:Fallback>
                <p:oleObj r:id="rId4" imgW="3644900" imgH="1767840" progId="ChemDraw.Document.6.0">
                  <p:embed/>
                  <p:pic>
                    <p:nvPicPr>
                      <p:cNvPr id="0"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7864" y="3645024"/>
                        <a:ext cx="2452563" cy="11912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76FFFBF1-8FB6-4856-B7D6-FA8A2EC62798}" type="slidenum">
              <a:rPr lang="en-ZA" smtClean="0"/>
              <a:pPr/>
              <a:t>39</a:t>
            </a:fld>
            <a:endParaRPr lang="en-ZA"/>
          </a:p>
        </p:txBody>
      </p:sp>
    </p:spTree>
    <p:extLst>
      <p:ext uri="{BB962C8B-B14F-4D97-AF65-F5344CB8AC3E}">
        <p14:creationId xmlns:p14="http://schemas.microsoft.com/office/powerpoint/2010/main" val="16249841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000" b="1" dirty="0" smtClean="0"/>
              <a:t>South African Biodiversity</a:t>
            </a:r>
            <a:endParaRPr lang="en-ZA" sz="4000" b="1" dirty="0"/>
          </a:p>
        </p:txBody>
      </p:sp>
      <p:sp>
        <p:nvSpPr>
          <p:cNvPr id="3" name="Content Placeholder 2"/>
          <p:cNvSpPr>
            <a:spLocks noGrp="1"/>
          </p:cNvSpPr>
          <p:nvPr>
            <p:ph idx="1"/>
          </p:nvPr>
        </p:nvSpPr>
        <p:spPr>
          <a:xfrm>
            <a:off x="457200" y="2132856"/>
            <a:ext cx="8229600" cy="3993307"/>
          </a:xfrm>
        </p:spPr>
        <p:txBody>
          <a:bodyPr/>
          <a:lstStyle/>
          <a:p>
            <a:r>
              <a:rPr lang="en-ZA" dirty="0"/>
              <a:t>South Africa</a:t>
            </a:r>
            <a:r>
              <a:rPr lang="en-ZA" b="1" dirty="0"/>
              <a:t> </a:t>
            </a:r>
            <a:r>
              <a:rPr lang="en-ZA" dirty="0"/>
              <a:t>is one of </a:t>
            </a:r>
            <a:r>
              <a:rPr lang="en-ZA" b="1" dirty="0"/>
              <a:t>richest centres</a:t>
            </a:r>
            <a:r>
              <a:rPr lang="en-ZA" dirty="0"/>
              <a:t> in the world in diversity of plant species </a:t>
            </a:r>
          </a:p>
          <a:p>
            <a:r>
              <a:rPr lang="en-ZA" dirty="0"/>
              <a:t>More than 20 000 different plant species</a:t>
            </a:r>
          </a:p>
          <a:p>
            <a:r>
              <a:rPr lang="en-ZA" dirty="0"/>
              <a:t>Particularly the seeds have not been well studied</a:t>
            </a:r>
          </a:p>
          <a:p>
            <a:endParaRPr lang="en-ZA" dirty="0"/>
          </a:p>
        </p:txBody>
      </p:sp>
      <p:sp>
        <p:nvSpPr>
          <p:cNvPr id="4" name="Slide Number Placeholder 3"/>
          <p:cNvSpPr>
            <a:spLocks noGrp="1"/>
          </p:cNvSpPr>
          <p:nvPr>
            <p:ph type="sldNum" sz="quarter" idx="12"/>
          </p:nvPr>
        </p:nvSpPr>
        <p:spPr/>
        <p:txBody>
          <a:bodyPr/>
          <a:lstStyle/>
          <a:p>
            <a:fld id="{76FFFBF1-8FB6-4856-B7D6-FA8A2EC62798}" type="slidenum">
              <a:rPr lang="en-ZA" smtClean="0"/>
              <a:pPr/>
              <a:t>4</a:t>
            </a:fld>
            <a:endParaRPr lang="en-ZA"/>
          </a:p>
        </p:txBody>
      </p:sp>
    </p:spTree>
    <p:extLst>
      <p:ext uri="{BB962C8B-B14F-4D97-AF65-F5344CB8AC3E}">
        <p14:creationId xmlns:p14="http://schemas.microsoft.com/office/powerpoint/2010/main" val="27577839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b="1" dirty="0" smtClean="0"/>
              <a:t>4'-OH required DPPH scavenging (</a:t>
            </a:r>
            <a:r>
              <a:rPr lang="en-ZA" b="1" dirty="0" err="1" smtClean="0"/>
              <a:t>quinone</a:t>
            </a:r>
            <a:r>
              <a:rPr lang="en-ZA" b="1" dirty="0" smtClean="0"/>
              <a:t> </a:t>
            </a:r>
            <a:r>
              <a:rPr lang="en-ZA" b="1" dirty="0" err="1" smtClean="0"/>
              <a:t>methide</a:t>
            </a:r>
            <a:r>
              <a:rPr lang="en-ZA" b="1" dirty="0" smtClean="0"/>
              <a:t>) </a:t>
            </a:r>
            <a:endParaRPr lang="en-ZA" b="1" baseline="30000" dirty="0"/>
          </a:p>
        </p:txBody>
      </p:sp>
      <p:pic>
        <p:nvPicPr>
          <p:cNvPr id="3" name="图片 16"/>
          <p:cNvPicPr/>
          <p:nvPr/>
        </p:nvPicPr>
        <p:blipFill>
          <a:blip r:embed="rId2"/>
          <a:srcRect/>
          <a:stretch>
            <a:fillRect/>
          </a:stretch>
        </p:blipFill>
        <p:spPr bwMode="auto">
          <a:xfrm>
            <a:off x="128153" y="3068960"/>
            <a:ext cx="8712968" cy="1911077"/>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76FFFBF1-8FB6-4856-B7D6-FA8A2EC62798}" type="slidenum">
              <a:rPr lang="en-ZA" smtClean="0"/>
              <a:pPr/>
              <a:t>40</a:t>
            </a:fld>
            <a:endParaRPr lang="en-ZA"/>
          </a:p>
        </p:txBody>
      </p:sp>
    </p:spTree>
    <p:extLst>
      <p:ext uri="{BB962C8B-B14F-4D97-AF65-F5344CB8AC3E}">
        <p14:creationId xmlns:p14="http://schemas.microsoft.com/office/powerpoint/2010/main" val="21151252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000" b="1" dirty="0" smtClean="0"/>
              <a:t>CO-WORKERS</a:t>
            </a:r>
            <a:endParaRPr lang="en-ZA" sz="4000" b="1" dirty="0"/>
          </a:p>
        </p:txBody>
      </p:sp>
      <p:sp>
        <p:nvSpPr>
          <p:cNvPr id="3" name="Rectangle 2"/>
          <p:cNvSpPr/>
          <p:nvPr/>
        </p:nvSpPr>
        <p:spPr>
          <a:xfrm>
            <a:off x="467544" y="2020199"/>
            <a:ext cx="7488832" cy="3139321"/>
          </a:xfrm>
          <a:prstGeom prst="rect">
            <a:avLst/>
          </a:prstGeom>
        </p:spPr>
        <p:txBody>
          <a:bodyPr wrap="square">
            <a:spAutoFit/>
          </a:bodyPr>
          <a:lstStyle/>
          <a:p>
            <a:r>
              <a:rPr lang="en-US" dirty="0"/>
              <a:t>Kun Du, University of the Free State, South </a:t>
            </a:r>
            <a:r>
              <a:rPr lang="en-US" dirty="0" smtClean="0"/>
              <a:t>Africa (MSc thesis)</a:t>
            </a:r>
            <a:endParaRPr lang="en-ZA" dirty="0"/>
          </a:p>
          <a:p>
            <a:r>
              <a:rPr lang="en-US" dirty="0"/>
              <a:t>Andrew Marston (deceased), University of the Free State, South Africa</a:t>
            </a:r>
            <a:endParaRPr lang="en-ZA" dirty="0"/>
          </a:p>
          <a:p>
            <a:r>
              <a:rPr lang="en-US" dirty="0"/>
              <a:t>Sandy F. van </a:t>
            </a:r>
            <a:r>
              <a:rPr lang="en-US" dirty="0" err="1" smtClean="0"/>
              <a:t>Vuuren</a:t>
            </a:r>
            <a:r>
              <a:rPr lang="en-US" dirty="0" smtClean="0"/>
              <a:t>, </a:t>
            </a:r>
            <a:r>
              <a:rPr lang="en-US" dirty="0"/>
              <a:t>University of the Witwatersrand, South </a:t>
            </a:r>
            <a:r>
              <a:rPr lang="en-US" dirty="0" smtClean="0"/>
              <a:t>Africa (antimicrobial bioassay) </a:t>
            </a:r>
            <a:endParaRPr lang="en-US" dirty="0"/>
          </a:p>
          <a:p>
            <a:r>
              <a:rPr lang="en-US" dirty="0"/>
              <a:t>Robyn L. van </a:t>
            </a:r>
            <a:r>
              <a:rPr lang="en-US" dirty="0" err="1" smtClean="0"/>
              <a:t>Zyl</a:t>
            </a:r>
            <a:r>
              <a:rPr lang="en-US" dirty="0" smtClean="0"/>
              <a:t>, </a:t>
            </a:r>
            <a:r>
              <a:rPr lang="en-US" dirty="0"/>
              <a:t>University of the Witwatersrand, South </a:t>
            </a:r>
            <a:r>
              <a:rPr lang="en-US" dirty="0" smtClean="0"/>
              <a:t>Africa (</a:t>
            </a:r>
            <a:r>
              <a:rPr lang="en-US" dirty="0" err="1" smtClean="0"/>
              <a:t>antiplasmodial</a:t>
            </a:r>
            <a:r>
              <a:rPr lang="en-US" dirty="0" smtClean="0"/>
              <a:t> bioassay)</a:t>
            </a:r>
            <a:endParaRPr lang="en-US" dirty="0"/>
          </a:p>
          <a:p>
            <a:r>
              <a:rPr lang="en-US" dirty="0"/>
              <a:t>Christina Coleman, University of Mississippi, USA</a:t>
            </a:r>
          </a:p>
          <a:p>
            <a:r>
              <a:rPr lang="en-US" dirty="0"/>
              <a:t>Pieter C. </a:t>
            </a:r>
            <a:r>
              <a:rPr lang="en-US" dirty="0" err="1"/>
              <a:t>Zietsman</a:t>
            </a:r>
            <a:r>
              <a:rPr lang="en-US" dirty="0"/>
              <a:t>, National Museum, Bloemfontein, South </a:t>
            </a:r>
            <a:r>
              <a:rPr lang="en-US" dirty="0" smtClean="0"/>
              <a:t>Africa (plant collection)</a:t>
            </a:r>
            <a:endParaRPr lang="en-US" dirty="0"/>
          </a:p>
          <a:p>
            <a:r>
              <a:rPr lang="en-US" dirty="0"/>
              <a:t>Susan L. Bonnet, University of the Free State, South Africa</a:t>
            </a:r>
          </a:p>
          <a:p>
            <a:r>
              <a:rPr lang="en-US" dirty="0" err="1"/>
              <a:t>Daneel</a:t>
            </a:r>
            <a:r>
              <a:rPr lang="en-US" dirty="0"/>
              <a:t> Ferreira, University of Mississippi, </a:t>
            </a:r>
            <a:r>
              <a:rPr lang="en-US" dirty="0" smtClean="0"/>
              <a:t>USA (CD spectra)</a:t>
            </a:r>
            <a:endParaRPr lang="en-US" dirty="0"/>
          </a:p>
        </p:txBody>
      </p:sp>
      <p:sp>
        <p:nvSpPr>
          <p:cNvPr id="4" name="Slide Number Placeholder 3"/>
          <p:cNvSpPr>
            <a:spLocks noGrp="1"/>
          </p:cNvSpPr>
          <p:nvPr>
            <p:ph type="sldNum" sz="quarter" idx="12"/>
          </p:nvPr>
        </p:nvSpPr>
        <p:spPr/>
        <p:txBody>
          <a:bodyPr/>
          <a:lstStyle/>
          <a:p>
            <a:fld id="{76FFFBF1-8FB6-4856-B7D6-FA8A2EC62798}" type="slidenum">
              <a:rPr lang="en-ZA" smtClean="0"/>
              <a:pPr/>
              <a:t>41</a:t>
            </a:fld>
            <a:endParaRPr lang="en-ZA"/>
          </a:p>
        </p:txBody>
      </p:sp>
    </p:spTree>
    <p:extLst>
      <p:ext uri="{BB962C8B-B14F-4D97-AF65-F5344CB8AC3E}">
        <p14:creationId xmlns:p14="http://schemas.microsoft.com/office/powerpoint/2010/main" val="34376707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000" b="1" dirty="0" smtClean="0"/>
              <a:t>Acknowledgements</a:t>
            </a:r>
            <a:endParaRPr lang="en-ZA" sz="4000" b="1" dirty="0"/>
          </a:p>
        </p:txBody>
      </p:sp>
      <p:sp>
        <p:nvSpPr>
          <p:cNvPr id="3" name="Content Placeholder 2"/>
          <p:cNvSpPr>
            <a:spLocks noGrp="1"/>
          </p:cNvSpPr>
          <p:nvPr>
            <p:ph idx="1"/>
          </p:nvPr>
        </p:nvSpPr>
        <p:spPr/>
        <p:txBody>
          <a:bodyPr>
            <a:normAutofit/>
          </a:bodyPr>
          <a:lstStyle/>
          <a:p>
            <a:pPr lvl="0"/>
            <a:r>
              <a:rPr lang="en-ZA" dirty="0" smtClean="0"/>
              <a:t>University of the Free State for financial assistance</a:t>
            </a:r>
          </a:p>
          <a:p>
            <a:pPr lvl="0"/>
            <a:r>
              <a:rPr lang="en-ZA" dirty="0" smtClean="0"/>
              <a:t>Multi-Disciplinary </a:t>
            </a:r>
            <a:r>
              <a:rPr lang="en-ZA" dirty="0"/>
              <a:t>University Traditional Health Initiative </a:t>
            </a:r>
            <a:r>
              <a:rPr lang="en-ZA" dirty="0" smtClean="0"/>
              <a:t>(MUTHI): </a:t>
            </a:r>
            <a:r>
              <a:rPr lang="en-ZA" dirty="0"/>
              <a:t>Building Sustainable Research Capacity on Plants for Better Public Health in Africa European Union Seventh Framework </a:t>
            </a:r>
            <a:r>
              <a:rPr lang="en-ZA" dirty="0" smtClean="0"/>
              <a:t>programme. </a:t>
            </a:r>
            <a:r>
              <a:rPr lang="en-ZA" dirty="0"/>
              <a:t>Grant number </a:t>
            </a:r>
            <a:r>
              <a:rPr lang="en-ZA" dirty="0" smtClean="0"/>
              <a:t>266005</a:t>
            </a:r>
            <a:endParaRPr lang="en-ZA" dirty="0"/>
          </a:p>
        </p:txBody>
      </p:sp>
      <p:sp>
        <p:nvSpPr>
          <p:cNvPr id="4" name="Slide Number Placeholder 3"/>
          <p:cNvSpPr>
            <a:spLocks noGrp="1"/>
          </p:cNvSpPr>
          <p:nvPr>
            <p:ph type="sldNum" sz="quarter" idx="12"/>
          </p:nvPr>
        </p:nvSpPr>
        <p:spPr/>
        <p:txBody>
          <a:bodyPr/>
          <a:lstStyle/>
          <a:p>
            <a:fld id="{76FFFBF1-8FB6-4856-B7D6-FA8A2EC62798}" type="slidenum">
              <a:rPr lang="en-ZA" smtClean="0"/>
              <a:pPr/>
              <a:t>42</a:t>
            </a:fld>
            <a:endParaRPr lang="en-ZA"/>
          </a:p>
        </p:txBody>
      </p:sp>
    </p:spTree>
    <p:extLst>
      <p:ext uri="{BB962C8B-B14F-4D97-AF65-F5344CB8AC3E}">
        <p14:creationId xmlns:p14="http://schemas.microsoft.com/office/powerpoint/2010/main" val="8507675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428625"/>
            <a:ext cx="8186737" cy="1143000"/>
          </a:xfrm>
          <a:ln w="3175"/>
        </p:spPr>
        <p:txBody>
          <a:bodyPr/>
          <a:lstStyle/>
          <a:p>
            <a:pPr>
              <a:defRPr/>
            </a:pPr>
            <a:r>
              <a:rPr lang="en-US" sz="3600" b="1" dirty="0" smtClean="0">
                <a:solidFill>
                  <a:schemeClr val="accent3">
                    <a:lumMod val="75000"/>
                  </a:schemeClr>
                </a:solidFill>
                <a:latin typeface="Baskerville Old Face" pitchFamily="18" charset="0"/>
              </a:rPr>
              <a:t>Lets Meet again at Pharmacognosy-2015</a:t>
            </a:r>
            <a:endParaRPr lang="en-US" sz="3600" b="1" dirty="0">
              <a:solidFill>
                <a:schemeClr val="accent3">
                  <a:lumMod val="75000"/>
                </a:schemeClr>
              </a:solidFill>
              <a:latin typeface="Baskerville Old Face" pitchFamily="18" charset="0"/>
            </a:endParaRPr>
          </a:p>
        </p:txBody>
      </p:sp>
      <p:sp>
        <p:nvSpPr>
          <p:cNvPr id="3" name="Content Placeholder 2"/>
          <p:cNvSpPr>
            <a:spLocks noGrp="1"/>
          </p:cNvSpPr>
          <p:nvPr>
            <p:ph idx="1"/>
          </p:nvPr>
        </p:nvSpPr>
        <p:spPr>
          <a:xfrm>
            <a:off x="642938" y="1714500"/>
            <a:ext cx="8001000" cy="3643313"/>
          </a:xfrm>
          <a:ln w="19050">
            <a:solidFill>
              <a:srgbClr val="002060"/>
            </a:solidFill>
          </a:ln>
        </p:spPr>
        <p:txBody>
          <a:bodyPr/>
          <a:lstStyle/>
          <a:p>
            <a:pPr algn="ctr">
              <a:buFont typeface="Arial" charset="0"/>
              <a:buNone/>
              <a:defRPr/>
            </a:pPr>
            <a:r>
              <a:rPr lang="en-US" sz="2800" b="1" dirty="0" smtClean="0">
                <a:solidFill>
                  <a:schemeClr val="accent4">
                    <a:lumMod val="50000"/>
                  </a:schemeClr>
                </a:solidFill>
                <a:effectLst>
                  <a:outerShdw blurRad="38100" dist="38100" dir="2700000" algn="tl">
                    <a:srgbClr val="000000">
                      <a:alpha val="43137"/>
                    </a:srgbClr>
                  </a:outerShdw>
                </a:effectLst>
              </a:rPr>
              <a:t>3</a:t>
            </a:r>
            <a:r>
              <a:rPr lang="en-US" sz="2800" b="1" baseline="30000" dirty="0" smtClean="0">
                <a:solidFill>
                  <a:schemeClr val="accent4">
                    <a:lumMod val="50000"/>
                  </a:schemeClr>
                </a:solidFill>
                <a:effectLst>
                  <a:outerShdw blurRad="38100" dist="38100" dir="2700000" algn="tl">
                    <a:srgbClr val="000000">
                      <a:alpha val="43137"/>
                    </a:srgbClr>
                  </a:outerShdw>
                </a:effectLst>
              </a:rPr>
              <a:t>rd</a:t>
            </a:r>
            <a:r>
              <a:rPr lang="en-US" sz="2800" b="1" dirty="0" smtClean="0">
                <a:solidFill>
                  <a:schemeClr val="accent4">
                    <a:lumMod val="50000"/>
                  </a:schemeClr>
                </a:solidFill>
                <a:effectLst>
                  <a:outerShdw blurRad="38100" dist="38100" dir="2700000" algn="tl">
                    <a:srgbClr val="000000">
                      <a:alpha val="43137"/>
                    </a:srgbClr>
                  </a:outerShdw>
                </a:effectLst>
              </a:rPr>
              <a:t> International Conference and Exhibition on Pharmacognosy, Phytochemistry and Natural Products</a:t>
            </a:r>
          </a:p>
          <a:p>
            <a:pPr algn="ctr">
              <a:buFont typeface="Arial" charset="0"/>
              <a:buNone/>
              <a:defRPr/>
            </a:pPr>
            <a:r>
              <a:rPr lang="en-US" sz="2400" b="1" dirty="0" smtClean="0">
                <a:solidFill>
                  <a:schemeClr val="accent2">
                    <a:lumMod val="50000"/>
                  </a:schemeClr>
                </a:solidFill>
                <a:effectLst>
                  <a:outerShdw blurRad="38100" dist="38100" dir="2700000" algn="tl">
                    <a:srgbClr val="000000">
                      <a:alpha val="43137"/>
                    </a:srgbClr>
                  </a:outerShdw>
                </a:effectLst>
                <a:latin typeface="Arial Black" pitchFamily="34" charset="0"/>
              </a:rPr>
              <a:t>October 26-28, 2015 Hyderabad, India</a:t>
            </a:r>
          </a:p>
          <a:p>
            <a:pPr algn="ctr">
              <a:buFont typeface="Arial" charset="0"/>
              <a:buNone/>
              <a:defRPr/>
            </a:pPr>
            <a:r>
              <a:rPr lang="en-US" sz="2400" b="1" dirty="0" smtClean="0">
                <a:solidFill>
                  <a:srgbClr val="C00000"/>
                </a:solidFill>
                <a:effectLst>
                  <a:outerShdw blurRad="38100" dist="38100" dir="2700000" algn="tl">
                    <a:srgbClr val="000000">
                      <a:alpha val="43137"/>
                    </a:srgbClr>
                  </a:outerShdw>
                </a:effectLst>
              </a:rPr>
              <a:t>Theme: </a:t>
            </a:r>
            <a:r>
              <a:rPr lang="en-US" sz="2400" i="1" dirty="0" smtClean="0">
                <a:effectLst>
                  <a:outerShdw blurRad="38100" dist="38100" dir="2700000" algn="tl">
                    <a:srgbClr val="000000">
                      <a:alpha val="43137"/>
                    </a:srgbClr>
                  </a:outerShdw>
                </a:effectLst>
              </a:rPr>
              <a:t>Advanced trends for the future of Herbal Drugs and Products</a:t>
            </a:r>
          </a:p>
          <a:p>
            <a:pPr algn="ctr">
              <a:buFont typeface="Arial" charset="0"/>
              <a:buNone/>
              <a:defRPr/>
            </a:pPr>
            <a:r>
              <a:rPr lang="en-US" sz="2400" b="1" i="1" dirty="0" smtClean="0">
                <a:effectLst>
                  <a:outerShdw blurRad="38100" dist="38100" dir="2700000" algn="tl">
                    <a:srgbClr val="000000">
                      <a:alpha val="43137"/>
                    </a:srgbClr>
                  </a:outerShdw>
                </a:effectLst>
              </a:rPr>
              <a:t>Website:</a:t>
            </a:r>
            <a:r>
              <a:rPr lang="en-US" sz="2400" i="1" dirty="0" smtClean="0">
                <a:effectLst>
                  <a:outerShdw blurRad="38100" dist="38100" dir="2700000" algn="tl">
                    <a:srgbClr val="000000">
                      <a:alpha val="43137"/>
                    </a:srgbClr>
                  </a:outerShdw>
                </a:effectLst>
              </a:rPr>
              <a:t> </a:t>
            </a:r>
            <a:r>
              <a:rPr lang="en-US" sz="2400" i="1" dirty="0" smtClean="0">
                <a:effectLst>
                  <a:outerShdw blurRad="38100" dist="38100" dir="2700000" algn="tl">
                    <a:srgbClr val="000000">
                      <a:alpha val="43137"/>
                    </a:srgbClr>
                  </a:outerShdw>
                </a:effectLst>
                <a:hlinkClick r:id="rId2"/>
              </a:rPr>
              <a:t>http://pharmacognosy-phytochemistry-natural-products.pharmaceuticalconferences.com/</a:t>
            </a:r>
            <a:endParaRPr lang="en-US" sz="2400" i="1" dirty="0" smtClean="0">
              <a:effectLst>
                <a:outerShdw blurRad="38100" dist="38100" dir="2700000" algn="tl">
                  <a:srgbClr val="000000">
                    <a:alpha val="43137"/>
                  </a:srgbClr>
                </a:outerShdw>
              </a:effectLst>
            </a:endParaRPr>
          </a:p>
          <a:p>
            <a:pPr algn="ctr">
              <a:buFont typeface="Arial" charset="0"/>
              <a:buNone/>
              <a:defRPr/>
            </a:pPr>
            <a:endParaRPr lang="en-US" sz="24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66615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000" b="1" dirty="0" smtClean="0"/>
              <a:t>Seeds from South African plants</a:t>
            </a:r>
            <a:endParaRPr lang="en-ZA" sz="4000" b="1" dirty="0"/>
          </a:p>
        </p:txBody>
      </p:sp>
      <p:sp>
        <p:nvSpPr>
          <p:cNvPr id="3" name="Content Placeholder 2"/>
          <p:cNvSpPr>
            <a:spLocks noGrp="1"/>
          </p:cNvSpPr>
          <p:nvPr>
            <p:ph idx="1"/>
          </p:nvPr>
        </p:nvSpPr>
        <p:spPr/>
        <p:txBody>
          <a:bodyPr>
            <a:normAutofit/>
          </a:bodyPr>
          <a:lstStyle/>
          <a:p>
            <a:r>
              <a:rPr lang="en-ZA" sz="3300" dirty="0" smtClean="0"/>
              <a:t>A variety of seeds were collected and their methanol extracts screened for bioactivity  in autobiographic </a:t>
            </a:r>
            <a:r>
              <a:rPr lang="en-US" altLang="zh-CN" sz="3300" dirty="0" smtClean="0"/>
              <a:t>DPPH </a:t>
            </a:r>
            <a:r>
              <a:rPr lang="en-US" altLang="zh-CN" sz="3300" dirty="0"/>
              <a:t>radical scavenging </a:t>
            </a:r>
            <a:r>
              <a:rPr lang="en-US" altLang="zh-CN" sz="3300" dirty="0" smtClean="0"/>
              <a:t>and the </a:t>
            </a:r>
            <a:r>
              <a:rPr lang="en-ZA" sz="3300" dirty="0" err="1" smtClean="0"/>
              <a:t>acetylcholinesterase</a:t>
            </a:r>
            <a:r>
              <a:rPr lang="en-ZA" sz="3300" dirty="0" smtClean="0"/>
              <a:t>  inhibition bioassays (TLC) and  for antibacterial and </a:t>
            </a:r>
            <a:r>
              <a:rPr lang="en-US" altLang="zh-CN" sz="3300" dirty="0" smtClean="0"/>
              <a:t> </a:t>
            </a:r>
            <a:r>
              <a:rPr lang="en-US" altLang="zh-CN" sz="3300" dirty="0" err="1" smtClean="0"/>
              <a:t>antiplasmodial</a:t>
            </a:r>
            <a:r>
              <a:rPr lang="en-US" altLang="zh-CN" sz="3300" dirty="0" smtClean="0"/>
              <a:t> activity</a:t>
            </a:r>
          </a:p>
          <a:p>
            <a:r>
              <a:rPr lang="en-ZA" sz="3300" i="1" dirty="0"/>
              <a:t>S. </a:t>
            </a:r>
            <a:r>
              <a:rPr lang="en-ZA" sz="3300" i="1" dirty="0" err="1"/>
              <a:t>brachypetala</a:t>
            </a:r>
            <a:r>
              <a:rPr lang="en-ZA" sz="3300" i="1" dirty="0"/>
              <a:t> </a:t>
            </a:r>
            <a:r>
              <a:rPr lang="en-ZA" sz="3300" dirty="0"/>
              <a:t>was chosen for </a:t>
            </a:r>
            <a:r>
              <a:rPr lang="en-ZA" sz="3300" dirty="0" smtClean="0"/>
              <a:t>further investigation</a:t>
            </a:r>
            <a:endParaRPr lang="en-US" altLang="zh-CN" sz="3300" dirty="0"/>
          </a:p>
          <a:p>
            <a:endParaRPr lang="en-ZA" dirty="0"/>
          </a:p>
        </p:txBody>
      </p:sp>
      <p:sp>
        <p:nvSpPr>
          <p:cNvPr id="5" name="Footer Placeholder 4"/>
          <p:cNvSpPr>
            <a:spLocks noGrp="1"/>
          </p:cNvSpPr>
          <p:nvPr>
            <p:ph type="ftr" sz="quarter" idx="11"/>
          </p:nvPr>
        </p:nvSpPr>
        <p:spPr>
          <a:xfrm>
            <a:off x="395536" y="5877272"/>
            <a:ext cx="7920880" cy="581149"/>
          </a:xfrm>
        </p:spPr>
        <p:txBody>
          <a:bodyPr/>
          <a:lstStyle/>
          <a:p>
            <a:r>
              <a:rPr lang="en-US" altLang="zh-CN" dirty="0" err="1"/>
              <a:t>Cuendent</a:t>
            </a:r>
            <a:r>
              <a:rPr lang="en-US" altLang="zh-CN" dirty="0"/>
              <a:t>, M., </a:t>
            </a:r>
            <a:r>
              <a:rPr lang="en-US" altLang="zh-CN" dirty="0" err="1"/>
              <a:t>Hostettmann</a:t>
            </a:r>
            <a:r>
              <a:rPr lang="en-US" altLang="zh-CN" dirty="0"/>
              <a:t>, K., </a:t>
            </a:r>
            <a:r>
              <a:rPr lang="en-US" altLang="zh-CN" dirty="0" err="1"/>
              <a:t>Potterat</a:t>
            </a:r>
            <a:r>
              <a:rPr lang="en-US" altLang="zh-CN" dirty="0"/>
              <a:t>, O. (1997). </a:t>
            </a:r>
            <a:r>
              <a:rPr lang="en-US" altLang="zh-CN" dirty="0" err="1"/>
              <a:t>Iridoid</a:t>
            </a:r>
            <a:r>
              <a:rPr lang="en-US" altLang="zh-CN" dirty="0"/>
              <a:t> </a:t>
            </a:r>
            <a:r>
              <a:rPr lang="en-US" altLang="zh-CN" dirty="0" err="1"/>
              <a:t>glucosides</a:t>
            </a:r>
            <a:r>
              <a:rPr lang="en-US" altLang="zh-CN" dirty="0"/>
              <a:t> with free radical scavenging properties from </a:t>
            </a:r>
            <a:r>
              <a:rPr lang="en-US" altLang="zh-CN" i="1" dirty="0" err="1"/>
              <a:t>Fragraea</a:t>
            </a:r>
            <a:r>
              <a:rPr lang="en-US" altLang="zh-CN" i="1" dirty="0"/>
              <a:t> </a:t>
            </a:r>
            <a:r>
              <a:rPr lang="en-US" altLang="zh-CN" i="1" dirty="0" err="1"/>
              <a:t>blumei</a:t>
            </a:r>
            <a:r>
              <a:rPr lang="en-US" altLang="zh-CN" i="1" dirty="0"/>
              <a:t>. </a:t>
            </a:r>
            <a:r>
              <a:rPr lang="en-US" altLang="zh-CN" i="1" dirty="0" err="1"/>
              <a:t>Helv</a:t>
            </a:r>
            <a:r>
              <a:rPr lang="en-US" altLang="zh-CN" i="1" dirty="0"/>
              <a:t>. </a:t>
            </a:r>
            <a:r>
              <a:rPr lang="en-US" altLang="zh-CN" i="1" dirty="0" err="1"/>
              <a:t>Chim</a:t>
            </a:r>
            <a:r>
              <a:rPr lang="en-US" altLang="zh-CN" i="1" dirty="0"/>
              <a:t>. </a:t>
            </a:r>
            <a:r>
              <a:rPr lang="en-US" altLang="zh-CN" i="1" dirty="0" err="1"/>
              <a:t>Acta</a:t>
            </a:r>
            <a:r>
              <a:rPr lang="en-US" altLang="zh-CN" i="1" dirty="0"/>
              <a:t> </a:t>
            </a:r>
            <a:r>
              <a:rPr lang="en-US" altLang="zh-CN" b="1" i="1" dirty="0"/>
              <a:t>80, 1144-1151. </a:t>
            </a:r>
            <a:r>
              <a:rPr lang="en-ZA" dirty="0" smtClean="0"/>
              <a:t>Marston</a:t>
            </a:r>
            <a:r>
              <a:rPr lang="en-ZA" dirty="0"/>
              <a:t>, A.; </a:t>
            </a:r>
            <a:r>
              <a:rPr lang="en-ZA" dirty="0" err="1"/>
              <a:t>Kissling</a:t>
            </a:r>
            <a:r>
              <a:rPr lang="en-ZA" dirty="0"/>
              <a:t>, J.; </a:t>
            </a:r>
            <a:r>
              <a:rPr lang="en-ZA" dirty="0" err="1"/>
              <a:t>Hostettmann</a:t>
            </a:r>
            <a:r>
              <a:rPr lang="en-ZA" dirty="0"/>
              <a:t>, K. </a:t>
            </a:r>
            <a:r>
              <a:rPr lang="en-ZA" i="1" dirty="0" err="1"/>
              <a:t>Phytochemistry</a:t>
            </a:r>
            <a:r>
              <a:rPr lang="en-ZA" i="1" dirty="0"/>
              <a:t> Analysis</a:t>
            </a:r>
            <a:r>
              <a:rPr lang="en-ZA" dirty="0"/>
              <a:t> </a:t>
            </a:r>
            <a:r>
              <a:rPr lang="en-ZA" b="1" dirty="0"/>
              <a:t>2002</a:t>
            </a:r>
            <a:r>
              <a:rPr lang="en-ZA" dirty="0"/>
              <a:t>, 51-54.</a:t>
            </a:r>
            <a:endParaRPr lang="zh-CN" altLang="en-US" dirty="0"/>
          </a:p>
          <a:p>
            <a:endParaRPr lang="en-ZA" dirty="0"/>
          </a:p>
        </p:txBody>
      </p:sp>
    </p:spTree>
    <p:extLst>
      <p:ext uri="{BB962C8B-B14F-4D97-AF65-F5344CB8AC3E}">
        <p14:creationId xmlns:p14="http://schemas.microsoft.com/office/powerpoint/2010/main" val="15333420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76FFFBF1-8FB6-4856-B7D6-FA8A2EC62798}" type="slidenum">
              <a:rPr lang="en-ZA" smtClean="0"/>
              <a:pPr/>
              <a:t>6</a:t>
            </a:fld>
            <a:endParaRPr lang="en-ZA"/>
          </a:p>
        </p:txBody>
      </p:sp>
      <p:pic>
        <p:nvPicPr>
          <p:cNvPr id="6" name="Picture 2"/>
          <p:cNvPicPr>
            <a:picLocks noChangeAspect="1" noChangeArrowheads="1"/>
          </p:cNvPicPr>
          <p:nvPr/>
        </p:nvPicPr>
        <p:blipFill>
          <a:blip r:embed="rId2"/>
          <a:srcRect/>
          <a:stretch>
            <a:fillRect/>
          </a:stretch>
        </p:blipFill>
        <p:spPr bwMode="auto">
          <a:xfrm>
            <a:off x="0" y="1071546"/>
            <a:ext cx="4543425" cy="3848100"/>
          </a:xfrm>
          <a:prstGeom prst="rect">
            <a:avLst/>
          </a:prstGeom>
          <a:noFill/>
          <a:ln w="9525">
            <a:noFill/>
            <a:miter lim="800000"/>
            <a:headEnd/>
            <a:tailEnd/>
          </a:ln>
          <a:effectLst/>
        </p:spPr>
      </p:pic>
      <p:sp>
        <p:nvSpPr>
          <p:cNvPr id="7" name="TextBox 6"/>
          <p:cNvSpPr txBox="1"/>
          <p:nvPr/>
        </p:nvSpPr>
        <p:spPr>
          <a:xfrm>
            <a:off x="71406" y="142852"/>
            <a:ext cx="3643338" cy="923330"/>
          </a:xfrm>
          <a:prstGeom prst="rect">
            <a:avLst/>
          </a:prstGeom>
          <a:noFill/>
        </p:spPr>
        <p:txBody>
          <a:bodyPr wrap="square" rtlCol="0">
            <a:spAutoFit/>
          </a:bodyPr>
          <a:lstStyle/>
          <a:p>
            <a:r>
              <a:rPr lang="en-US" altLang="zh-CN" b="1" dirty="0" smtClean="0"/>
              <a:t>Strong DPPH radical scavenging activity</a:t>
            </a:r>
            <a:r>
              <a:rPr lang="en-US" altLang="zh-CN" dirty="0" smtClean="0"/>
              <a:t> of the </a:t>
            </a:r>
            <a:r>
              <a:rPr lang="en-US" altLang="zh-CN" dirty="0" err="1" smtClean="0"/>
              <a:t>MeOH</a:t>
            </a:r>
            <a:r>
              <a:rPr lang="en-US" altLang="zh-CN" dirty="0" smtClean="0"/>
              <a:t> extract of </a:t>
            </a:r>
            <a:r>
              <a:rPr lang="en-US" altLang="zh-CN" i="1" dirty="0" smtClean="0"/>
              <a:t>S. </a:t>
            </a:r>
            <a:r>
              <a:rPr lang="en-US" altLang="zh-CN" i="1" dirty="0" err="1" smtClean="0"/>
              <a:t>brachypetala</a:t>
            </a:r>
            <a:r>
              <a:rPr lang="en-US" altLang="zh-CN" i="1" dirty="0" smtClean="0"/>
              <a:t> </a:t>
            </a:r>
            <a:r>
              <a:rPr lang="en-US" altLang="zh-CN" dirty="0" smtClean="0"/>
              <a:t>aril on TLC</a:t>
            </a:r>
            <a:endParaRPr lang="zh-CN" altLang="en-US" dirty="0"/>
          </a:p>
        </p:txBody>
      </p:sp>
      <p:sp>
        <p:nvSpPr>
          <p:cNvPr id="8" name="TextBox 7"/>
          <p:cNvSpPr txBox="1"/>
          <p:nvPr/>
        </p:nvSpPr>
        <p:spPr>
          <a:xfrm>
            <a:off x="1214414" y="3857628"/>
            <a:ext cx="3071834" cy="646331"/>
          </a:xfrm>
          <a:prstGeom prst="rect">
            <a:avLst/>
          </a:prstGeom>
          <a:noFill/>
        </p:spPr>
        <p:txBody>
          <a:bodyPr wrap="square" rtlCol="0">
            <a:spAutoFit/>
          </a:bodyPr>
          <a:lstStyle/>
          <a:p>
            <a:r>
              <a:rPr lang="en-US" altLang="zh-CN" dirty="0" smtClean="0"/>
              <a:t>Sample load on TLC: 10</a:t>
            </a:r>
            <a:r>
              <a:rPr lang="el-GR" dirty="0" smtClean="0"/>
              <a:t> μ</a:t>
            </a:r>
            <a:r>
              <a:rPr lang="en-US" dirty="0" smtClean="0"/>
              <a:t>L of a stock solution (10 mg/</a:t>
            </a:r>
            <a:r>
              <a:rPr lang="en-US" dirty="0" err="1" smtClean="0"/>
              <a:t>mL</a:t>
            </a:r>
            <a:r>
              <a:rPr lang="en-US" dirty="0" smtClean="0"/>
              <a:t>)</a:t>
            </a:r>
            <a:r>
              <a:rPr lang="en-US" altLang="zh-CN" dirty="0" smtClean="0"/>
              <a:t> </a:t>
            </a:r>
            <a:endParaRPr lang="zh-CN" altLang="en-US" dirty="0"/>
          </a:p>
        </p:txBody>
      </p:sp>
      <p:sp>
        <p:nvSpPr>
          <p:cNvPr id="9" name="TextBox 8"/>
          <p:cNvSpPr txBox="1"/>
          <p:nvPr/>
        </p:nvSpPr>
        <p:spPr>
          <a:xfrm>
            <a:off x="0" y="5434628"/>
            <a:ext cx="4500562" cy="923330"/>
          </a:xfrm>
          <a:prstGeom prst="rect">
            <a:avLst/>
          </a:prstGeom>
          <a:noFill/>
        </p:spPr>
        <p:txBody>
          <a:bodyPr wrap="square" rtlCol="0">
            <a:spAutoFit/>
          </a:bodyPr>
          <a:lstStyle/>
          <a:p>
            <a:r>
              <a:rPr lang="en-US" altLang="zh-CN" b="1" dirty="0" smtClean="0"/>
              <a:t>Moderate </a:t>
            </a:r>
            <a:r>
              <a:rPr lang="en-US" altLang="zh-CN" b="1" dirty="0" err="1" smtClean="0"/>
              <a:t>Antiplasmodial</a:t>
            </a:r>
            <a:r>
              <a:rPr lang="en-US" altLang="zh-CN" b="1" dirty="0" smtClean="0"/>
              <a:t> activity </a:t>
            </a:r>
            <a:r>
              <a:rPr lang="en-US" altLang="zh-CN" dirty="0" smtClean="0"/>
              <a:t>of the </a:t>
            </a:r>
            <a:r>
              <a:rPr lang="en-US" altLang="zh-CN" dirty="0" err="1" smtClean="0"/>
              <a:t>MeOH</a:t>
            </a:r>
            <a:r>
              <a:rPr lang="en-US" altLang="zh-CN" dirty="0" smtClean="0"/>
              <a:t> extract of </a:t>
            </a:r>
            <a:r>
              <a:rPr lang="en-US" altLang="zh-CN" i="1" dirty="0" smtClean="0"/>
              <a:t>S. </a:t>
            </a:r>
            <a:r>
              <a:rPr lang="en-US" altLang="zh-CN" i="1" dirty="0" err="1" smtClean="0"/>
              <a:t>brachypetala</a:t>
            </a:r>
            <a:r>
              <a:rPr lang="en-US" altLang="zh-CN" i="1" dirty="0" smtClean="0"/>
              <a:t> </a:t>
            </a:r>
            <a:r>
              <a:rPr lang="en-US" altLang="zh-CN" dirty="0" smtClean="0"/>
              <a:t>aril</a:t>
            </a:r>
            <a:r>
              <a:rPr lang="en-US" dirty="0" smtClean="0"/>
              <a:t> </a:t>
            </a:r>
          </a:p>
          <a:p>
            <a:r>
              <a:rPr lang="en-US" dirty="0" smtClean="0"/>
              <a:t>IC</a:t>
            </a:r>
            <a:r>
              <a:rPr lang="en-US" baseline="-25000" dirty="0" smtClean="0"/>
              <a:t>50</a:t>
            </a:r>
            <a:r>
              <a:rPr lang="en-US" dirty="0" smtClean="0"/>
              <a:t> ± </a:t>
            </a:r>
            <a:r>
              <a:rPr lang="en-US" dirty="0" err="1" smtClean="0"/>
              <a:t>s.d</a:t>
            </a:r>
            <a:r>
              <a:rPr lang="en-US" dirty="0" smtClean="0"/>
              <a:t>. (</a:t>
            </a:r>
            <a:r>
              <a:rPr lang="el-GR" dirty="0" smtClean="0"/>
              <a:t>μ</a:t>
            </a:r>
            <a:r>
              <a:rPr lang="en-US" dirty="0" smtClean="0"/>
              <a:t>g/</a:t>
            </a:r>
            <a:r>
              <a:rPr lang="en-US" dirty="0" err="1" smtClean="0"/>
              <a:t>mL</a:t>
            </a:r>
            <a:r>
              <a:rPr lang="en-US" dirty="0" smtClean="0"/>
              <a:t>) </a:t>
            </a:r>
            <a:r>
              <a:rPr lang="en-US" altLang="zh-CN" dirty="0" smtClean="0"/>
              <a:t>18.95 ± 2.97</a:t>
            </a:r>
            <a:endParaRPr lang="zh-CN" altLang="en-US" dirty="0"/>
          </a:p>
        </p:txBody>
      </p:sp>
      <p:graphicFrame>
        <p:nvGraphicFramePr>
          <p:cNvPr id="10" name="表格 9"/>
          <p:cNvGraphicFramePr>
            <a:graphicFrameLocks noGrp="1"/>
          </p:cNvGraphicFramePr>
          <p:nvPr/>
        </p:nvGraphicFramePr>
        <p:xfrm>
          <a:off x="4786312" y="1419228"/>
          <a:ext cx="3857655" cy="2438400"/>
        </p:xfrm>
        <a:graphic>
          <a:graphicData uri="http://schemas.openxmlformats.org/drawingml/2006/table">
            <a:tbl>
              <a:tblPr firstRow="1" bandRow="1">
                <a:tableStyleId>{5C22544A-7EE6-4342-B048-85BDC9FD1C3A}</a:tableStyleId>
              </a:tblPr>
              <a:tblGrid>
                <a:gridCol w="771531"/>
                <a:gridCol w="771531"/>
                <a:gridCol w="771531"/>
                <a:gridCol w="771531"/>
                <a:gridCol w="771531"/>
              </a:tblGrid>
              <a:tr h="370840">
                <a:tc>
                  <a:txBody>
                    <a:bodyPr/>
                    <a:lstStyle/>
                    <a:p>
                      <a:endParaRPr lang="zh-CN" altLang="en-US" dirty="0"/>
                    </a:p>
                  </a:txBody>
                  <a:tcPr/>
                </a:tc>
                <a:tc>
                  <a:txBody>
                    <a:bodyPr/>
                    <a:lstStyle/>
                    <a:p>
                      <a:r>
                        <a:rPr lang="en-US" sz="1000" i="1" dirty="0" smtClean="0"/>
                        <a:t>E. coli</a:t>
                      </a:r>
                      <a:r>
                        <a:rPr lang="en-US" sz="1000" dirty="0" smtClean="0"/>
                        <a:t> ATCC 8739</a:t>
                      </a:r>
                      <a:endParaRPr lang="zh-CN" altLang="en-US" sz="1000" dirty="0"/>
                    </a:p>
                  </a:txBody>
                  <a:tcPr/>
                </a:tc>
                <a:tc>
                  <a:txBody>
                    <a:bodyPr/>
                    <a:lstStyle/>
                    <a:p>
                      <a:r>
                        <a:rPr lang="en-US" sz="1000" i="1" dirty="0" smtClean="0"/>
                        <a:t>K. </a:t>
                      </a:r>
                      <a:r>
                        <a:rPr lang="en-US" sz="1000" i="1" dirty="0" err="1" smtClean="0"/>
                        <a:t>pneumoniae</a:t>
                      </a:r>
                      <a:r>
                        <a:rPr lang="en-US" sz="1000" dirty="0" smtClean="0"/>
                        <a:t> ATCC 13883</a:t>
                      </a:r>
                      <a:endParaRPr lang="zh-CN" altLang="en-US" sz="1000" dirty="0"/>
                    </a:p>
                  </a:txBody>
                  <a:tcPr/>
                </a:tc>
                <a:tc>
                  <a:txBody>
                    <a:bodyPr/>
                    <a:lstStyle/>
                    <a:p>
                      <a:r>
                        <a:rPr lang="en-US" sz="1000" i="1" dirty="0" smtClean="0"/>
                        <a:t>Staph. </a:t>
                      </a:r>
                      <a:r>
                        <a:rPr lang="en-US" sz="1000" i="1" dirty="0" err="1" smtClean="0"/>
                        <a:t>aureus</a:t>
                      </a:r>
                      <a:r>
                        <a:rPr lang="en-US" sz="1000" dirty="0" smtClean="0"/>
                        <a:t> ATCC 25923</a:t>
                      </a:r>
                      <a:endParaRPr lang="zh-CN" altLang="en-US" sz="1000" dirty="0"/>
                    </a:p>
                  </a:txBody>
                  <a:tcPr/>
                </a:tc>
                <a:tc>
                  <a:txBody>
                    <a:bodyPr/>
                    <a:lstStyle/>
                    <a:p>
                      <a:r>
                        <a:rPr lang="en-US" sz="1000" i="1" dirty="0" smtClean="0"/>
                        <a:t>E. </a:t>
                      </a:r>
                      <a:r>
                        <a:rPr lang="en-US" sz="1000" i="1" dirty="0" err="1" smtClean="0"/>
                        <a:t>faecalis</a:t>
                      </a:r>
                      <a:r>
                        <a:rPr lang="en-US" sz="1000" dirty="0" smtClean="0"/>
                        <a:t> ATCC 29212</a:t>
                      </a:r>
                      <a:endParaRPr lang="zh-CN" altLang="en-US" sz="1000" dirty="0"/>
                    </a:p>
                  </a:txBody>
                  <a:tcPr/>
                </a:tc>
              </a:tr>
              <a:tr h="370840">
                <a:tc>
                  <a:txBody>
                    <a:bodyPr/>
                    <a:lstStyle/>
                    <a:p>
                      <a:r>
                        <a:rPr lang="en-US" sz="1000" b="1" dirty="0" smtClean="0"/>
                        <a:t>Crude extract</a:t>
                      </a:r>
                      <a:endParaRPr lang="zh-CN" altLang="en-US" sz="1000" b="1" dirty="0"/>
                    </a:p>
                  </a:txBody>
                  <a:tcPr/>
                </a:tc>
                <a:tc>
                  <a:txBody>
                    <a:bodyPr/>
                    <a:lstStyle/>
                    <a:p>
                      <a:r>
                        <a:rPr lang="en-US" altLang="zh-CN" sz="1000" b="1" dirty="0"/>
                        <a:t>0.5</a:t>
                      </a:r>
                    </a:p>
                  </a:txBody>
                  <a:tcPr anchor="ctr"/>
                </a:tc>
                <a:tc>
                  <a:txBody>
                    <a:bodyPr/>
                    <a:lstStyle/>
                    <a:p>
                      <a:r>
                        <a:rPr lang="en-US" altLang="zh-CN" sz="1000" b="1" dirty="0"/>
                        <a:t>8.0</a:t>
                      </a:r>
                    </a:p>
                  </a:txBody>
                  <a:tcPr anchor="ctr"/>
                </a:tc>
                <a:tc>
                  <a:txBody>
                    <a:bodyPr/>
                    <a:lstStyle/>
                    <a:p>
                      <a:r>
                        <a:rPr lang="en-US" altLang="zh-CN" sz="1000" b="1" dirty="0"/>
                        <a:t>16.0</a:t>
                      </a:r>
                    </a:p>
                  </a:txBody>
                  <a:tcPr anchor="ctr"/>
                </a:tc>
                <a:tc>
                  <a:txBody>
                    <a:bodyPr/>
                    <a:lstStyle/>
                    <a:p>
                      <a:r>
                        <a:rPr lang="en-US" altLang="zh-CN" sz="1000" b="1" dirty="0"/>
                        <a:t>8.0</a:t>
                      </a:r>
                    </a:p>
                  </a:txBody>
                  <a:tcPr anchor="ctr"/>
                </a:tc>
              </a:tr>
              <a:tr h="370840">
                <a:tc>
                  <a:txBody>
                    <a:bodyPr/>
                    <a:lstStyle/>
                    <a:p>
                      <a:r>
                        <a:rPr lang="en-US" sz="1000" dirty="0"/>
                        <a:t>Culture control</a:t>
                      </a:r>
                    </a:p>
                  </a:txBody>
                  <a:tcPr anchor="ctr"/>
                </a:tc>
                <a:tc>
                  <a:txBody>
                    <a:bodyPr/>
                    <a:lstStyle/>
                    <a:p>
                      <a:r>
                        <a:rPr lang="en-US" altLang="zh-CN" sz="1000" dirty="0"/>
                        <a:t>&gt;16.0</a:t>
                      </a:r>
                    </a:p>
                  </a:txBody>
                  <a:tcPr anchor="ctr"/>
                </a:tc>
                <a:tc>
                  <a:txBody>
                    <a:bodyPr/>
                    <a:lstStyle/>
                    <a:p>
                      <a:r>
                        <a:rPr lang="en-US" altLang="zh-CN" sz="1000" dirty="0"/>
                        <a:t>&gt;16.0</a:t>
                      </a:r>
                    </a:p>
                  </a:txBody>
                  <a:tcPr anchor="ctr"/>
                </a:tc>
                <a:tc>
                  <a:txBody>
                    <a:bodyPr/>
                    <a:lstStyle/>
                    <a:p>
                      <a:r>
                        <a:rPr lang="en-US" altLang="zh-CN" sz="1000"/>
                        <a:t>&gt;16.0</a:t>
                      </a:r>
                    </a:p>
                  </a:txBody>
                  <a:tcPr anchor="ctr"/>
                </a:tc>
                <a:tc>
                  <a:txBody>
                    <a:bodyPr/>
                    <a:lstStyle/>
                    <a:p>
                      <a:r>
                        <a:rPr lang="en-US" altLang="zh-CN" sz="1000"/>
                        <a:t>&gt;16.0</a:t>
                      </a:r>
                    </a:p>
                  </a:txBody>
                  <a:tcPr anchor="ctr"/>
                </a:tc>
              </a:tr>
              <a:tr h="370840">
                <a:tc>
                  <a:txBody>
                    <a:bodyPr/>
                    <a:lstStyle/>
                    <a:p>
                      <a:r>
                        <a:rPr lang="en-US" sz="1000"/>
                        <a:t>Negative control</a:t>
                      </a:r>
                    </a:p>
                  </a:txBody>
                  <a:tcPr anchor="ctr"/>
                </a:tc>
                <a:tc>
                  <a:txBody>
                    <a:bodyPr/>
                    <a:lstStyle/>
                    <a:p>
                      <a:r>
                        <a:rPr lang="en-US" altLang="zh-CN" sz="1000"/>
                        <a:t>&gt;16.0</a:t>
                      </a:r>
                    </a:p>
                  </a:txBody>
                  <a:tcPr anchor="ctr"/>
                </a:tc>
                <a:tc>
                  <a:txBody>
                    <a:bodyPr/>
                    <a:lstStyle/>
                    <a:p>
                      <a:r>
                        <a:rPr lang="en-US" altLang="zh-CN" sz="1000" dirty="0"/>
                        <a:t>&gt;16.0</a:t>
                      </a:r>
                    </a:p>
                  </a:txBody>
                  <a:tcPr anchor="ctr"/>
                </a:tc>
                <a:tc>
                  <a:txBody>
                    <a:bodyPr/>
                    <a:lstStyle/>
                    <a:p>
                      <a:r>
                        <a:rPr lang="en-US" altLang="zh-CN" sz="1000" dirty="0"/>
                        <a:t>&gt;16.0</a:t>
                      </a:r>
                    </a:p>
                  </a:txBody>
                  <a:tcPr anchor="ctr"/>
                </a:tc>
                <a:tc>
                  <a:txBody>
                    <a:bodyPr/>
                    <a:lstStyle/>
                    <a:p>
                      <a:r>
                        <a:rPr lang="en-US" altLang="zh-CN" sz="1000"/>
                        <a:t>&gt;16.0</a:t>
                      </a:r>
                    </a:p>
                  </a:txBody>
                  <a:tcPr anchor="ctr"/>
                </a:tc>
              </a:tr>
              <a:tr h="370840">
                <a:tc>
                  <a:txBody>
                    <a:bodyPr/>
                    <a:lstStyle/>
                    <a:p>
                      <a:r>
                        <a:rPr lang="en-US" sz="1000"/>
                        <a:t>Ciprofloxacin control (</a:t>
                      </a:r>
                      <a:r>
                        <a:rPr lang="el-GR" sz="1000"/>
                        <a:t>μ</a:t>
                      </a:r>
                      <a:r>
                        <a:rPr lang="en-US" sz="1000"/>
                        <a:t>g/mL)</a:t>
                      </a:r>
                    </a:p>
                  </a:txBody>
                  <a:tcPr anchor="ctr"/>
                </a:tc>
                <a:tc>
                  <a:txBody>
                    <a:bodyPr/>
                    <a:lstStyle/>
                    <a:p>
                      <a:r>
                        <a:rPr lang="en-US" altLang="zh-CN" sz="1000"/>
                        <a:t>0.63</a:t>
                      </a:r>
                    </a:p>
                  </a:txBody>
                  <a:tcPr anchor="ctr"/>
                </a:tc>
                <a:tc>
                  <a:txBody>
                    <a:bodyPr/>
                    <a:lstStyle/>
                    <a:p>
                      <a:r>
                        <a:rPr lang="en-US" altLang="zh-CN" sz="1000"/>
                        <a:t>0.12</a:t>
                      </a:r>
                    </a:p>
                  </a:txBody>
                  <a:tcPr anchor="ctr"/>
                </a:tc>
                <a:tc>
                  <a:txBody>
                    <a:bodyPr/>
                    <a:lstStyle/>
                    <a:p>
                      <a:r>
                        <a:rPr lang="en-US" altLang="zh-CN" sz="1000" dirty="0"/>
                        <a:t>0.30</a:t>
                      </a:r>
                    </a:p>
                  </a:txBody>
                  <a:tcPr anchor="ctr"/>
                </a:tc>
                <a:tc>
                  <a:txBody>
                    <a:bodyPr/>
                    <a:lstStyle/>
                    <a:p>
                      <a:r>
                        <a:rPr lang="en-US" altLang="zh-CN" sz="1000" dirty="0"/>
                        <a:t>0.63</a:t>
                      </a:r>
                    </a:p>
                  </a:txBody>
                  <a:tcPr anchor="ctr"/>
                </a:tc>
              </a:tr>
            </a:tbl>
          </a:graphicData>
        </a:graphic>
      </p:graphicFrame>
      <p:sp>
        <p:nvSpPr>
          <p:cNvPr id="15" name="TextBox 14"/>
          <p:cNvSpPr txBox="1"/>
          <p:nvPr/>
        </p:nvSpPr>
        <p:spPr>
          <a:xfrm>
            <a:off x="4714876" y="71414"/>
            <a:ext cx="3929090" cy="923330"/>
          </a:xfrm>
          <a:prstGeom prst="rect">
            <a:avLst/>
          </a:prstGeom>
          <a:noFill/>
        </p:spPr>
        <p:txBody>
          <a:bodyPr wrap="square" rtlCol="0">
            <a:spAutoFit/>
          </a:bodyPr>
          <a:lstStyle/>
          <a:p>
            <a:r>
              <a:rPr lang="en-US" b="1" dirty="0" smtClean="0"/>
              <a:t>Antibacterial activities </a:t>
            </a:r>
            <a:r>
              <a:rPr lang="en-US" dirty="0" smtClean="0"/>
              <a:t>of the crude </a:t>
            </a:r>
            <a:r>
              <a:rPr lang="en-US" dirty="0" err="1" smtClean="0"/>
              <a:t>MeOH</a:t>
            </a:r>
            <a:r>
              <a:rPr lang="en-US" dirty="0" smtClean="0"/>
              <a:t> extract </a:t>
            </a:r>
            <a:r>
              <a:rPr lang="en-US" altLang="zh-CN" dirty="0" smtClean="0"/>
              <a:t>of the </a:t>
            </a:r>
            <a:r>
              <a:rPr lang="en-US" altLang="zh-CN" dirty="0" err="1" smtClean="0"/>
              <a:t>MeOH</a:t>
            </a:r>
            <a:r>
              <a:rPr lang="en-US" altLang="zh-CN" dirty="0" smtClean="0"/>
              <a:t> extract of </a:t>
            </a:r>
            <a:r>
              <a:rPr lang="en-US" altLang="zh-CN" i="1" dirty="0" smtClean="0"/>
              <a:t>S. </a:t>
            </a:r>
            <a:r>
              <a:rPr lang="en-US" altLang="zh-CN" i="1" dirty="0" err="1" smtClean="0"/>
              <a:t>brachypetala</a:t>
            </a:r>
            <a:r>
              <a:rPr lang="en-US" altLang="zh-CN" i="1" dirty="0" smtClean="0"/>
              <a:t> </a:t>
            </a:r>
            <a:r>
              <a:rPr lang="en-US" altLang="zh-CN" dirty="0" smtClean="0"/>
              <a:t>aril </a:t>
            </a:r>
            <a:r>
              <a:rPr lang="en-US" dirty="0" smtClean="0"/>
              <a:t>MIC values (mg/</a:t>
            </a:r>
            <a:r>
              <a:rPr lang="en-US" dirty="0" err="1" smtClean="0"/>
              <a:t>mL</a:t>
            </a:r>
            <a:r>
              <a:rPr lang="en-US" dirty="0" smtClean="0"/>
              <a:t>).</a:t>
            </a:r>
            <a:endParaRPr lang="zh-CN" altLang="en-US" dirty="0"/>
          </a:p>
        </p:txBody>
      </p:sp>
      <p:sp>
        <p:nvSpPr>
          <p:cNvPr id="16" name="TextBox 15"/>
          <p:cNvSpPr txBox="1"/>
          <p:nvPr/>
        </p:nvSpPr>
        <p:spPr>
          <a:xfrm>
            <a:off x="4714876" y="5434628"/>
            <a:ext cx="4071966" cy="923330"/>
          </a:xfrm>
          <a:prstGeom prst="rect">
            <a:avLst/>
          </a:prstGeom>
          <a:noFill/>
        </p:spPr>
        <p:txBody>
          <a:bodyPr wrap="square" rtlCol="0">
            <a:spAutoFit/>
          </a:bodyPr>
          <a:lstStyle/>
          <a:p>
            <a:r>
              <a:rPr lang="en-ZA" b="1" dirty="0" smtClean="0"/>
              <a:t>NO Inhibition </a:t>
            </a:r>
            <a:r>
              <a:rPr lang="en-ZA" dirty="0" smtClean="0"/>
              <a:t>of </a:t>
            </a:r>
            <a:r>
              <a:rPr lang="en-ZA" dirty="0" err="1" smtClean="0"/>
              <a:t>acetylcholinesterase</a:t>
            </a:r>
            <a:r>
              <a:rPr lang="en-ZA" dirty="0" smtClean="0"/>
              <a:t> by</a:t>
            </a:r>
            <a:r>
              <a:rPr lang="en-US" altLang="zh-CN" dirty="0" smtClean="0"/>
              <a:t> the </a:t>
            </a:r>
            <a:r>
              <a:rPr lang="en-US" altLang="zh-CN" dirty="0" err="1" smtClean="0"/>
              <a:t>MeOH</a:t>
            </a:r>
            <a:r>
              <a:rPr lang="en-US" altLang="zh-CN" dirty="0" smtClean="0"/>
              <a:t> extract of </a:t>
            </a:r>
            <a:r>
              <a:rPr lang="en-US" altLang="zh-CN" i="1" dirty="0" smtClean="0"/>
              <a:t>S. </a:t>
            </a:r>
            <a:r>
              <a:rPr lang="en-US" altLang="zh-CN" i="1" dirty="0" err="1" smtClean="0"/>
              <a:t>brachypetala</a:t>
            </a:r>
            <a:r>
              <a:rPr lang="en-US" altLang="zh-CN" i="1" dirty="0" smtClean="0"/>
              <a:t> </a:t>
            </a:r>
            <a:r>
              <a:rPr lang="en-US" altLang="zh-CN" dirty="0" smtClean="0"/>
              <a:t>aril on the TLC</a:t>
            </a:r>
            <a:r>
              <a:rPr lang="en-ZA" dirty="0" smtClean="0"/>
              <a:t> </a:t>
            </a:r>
            <a:endParaRPr lang="en-ZA" baseline="300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229600" cy="1215008"/>
          </a:xfrm>
        </p:spPr>
        <p:txBody>
          <a:bodyPr>
            <a:noAutofit/>
          </a:bodyPr>
          <a:lstStyle/>
          <a:p>
            <a:r>
              <a:rPr lang="en-ZA" sz="4000" b="1" i="1" dirty="0" err="1"/>
              <a:t>Schotia</a:t>
            </a:r>
            <a:r>
              <a:rPr lang="en-ZA" sz="4000" b="1" i="1" dirty="0"/>
              <a:t> </a:t>
            </a:r>
            <a:r>
              <a:rPr lang="en-ZA" sz="4000" b="1" i="1" dirty="0" err="1"/>
              <a:t>brachypetala</a:t>
            </a:r>
            <a:r>
              <a:rPr lang="en-ZA" sz="4000" b="1" i="1" dirty="0"/>
              <a:t> </a:t>
            </a:r>
            <a:r>
              <a:rPr lang="en-ZA" sz="4000" b="1" dirty="0" smtClean="0"/>
              <a:t>trees Mpumalanga Province</a:t>
            </a:r>
            <a:r>
              <a:rPr lang="en-ZA" sz="4000" dirty="0" smtClean="0"/>
              <a:t/>
            </a:r>
            <a:br>
              <a:rPr lang="en-ZA" sz="4000" dirty="0" smtClean="0"/>
            </a:br>
            <a:endParaRPr lang="en-ZA" sz="4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599347"/>
            <a:ext cx="6475444" cy="4856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76FFFBF1-8FB6-4856-B7D6-FA8A2EC62798}" type="slidenum">
              <a:rPr lang="en-ZA" smtClean="0"/>
              <a:pPr/>
              <a:t>7</a:t>
            </a:fld>
            <a:endParaRPr lang="en-ZA"/>
          </a:p>
        </p:txBody>
      </p:sp>
    </p:spTree>
    <p:extLst>
      <p:ext uri="{BB962C8B-B14F-4D97-AF65-F5344CB8AC3E}">
        <p14:creationId xmlns:p14="http://schemas.microsoft.com/office/powerpoint/2010/main" val="3609359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000" dirty="0"/>
              <a:t>Flower of </a:t>
            </a:r>
            <a:r>
              <a:rPr lang="en-ZA" sz="4000" i="1" dirty="0" err="1"/>
              <a:t>Schotia</a:t>
            </a:r>
            <a:r>
              <a:rPr lang="en-ZA" sz="4000" i="1" dirty="0"/>
              <a:t> </a:t>
            </a:r>
            <a:r>
              <a:rPr lang="en-ZA" sz="4000" i="1" dirty="0" err="1"/>
              <a:t>brachypetela</a:t>
            </a:r>
            <a:r>
              <a:rPr lang="en-ZA" sz="4000" i="1" dirty="0"/>
              <a:t> </a:t>
            </a:r>
            <a:endParaRPr lang="en-ZA" sz="4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417494" y="902986"/>
            <a:ext cx="4039964" cy="6067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76FFFBF1-8FB6-4856-B7D6-FA8A2EC62798}" type="slidenum">
              <a:rPr lang="en-ZA" smtClean="0"/>
              <a:pPr/>
              <a:t>8</a:t>
            </a:fld>
            <a:endParaRPr lang="en-ZA"/>
          </a:p>
        </p:txBody>
      </p:sp>
    </p:spTree>
    <p:extLst>
      <p:ext uri="{BB962C8B-B14F-4D97-AF65-F5344CB8AC3E}">
        <p14:creationId xmlns:p14="http://schemas.microsoft.com/office/powerpoint/2010/main" val="10632931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71480"/>
            <a:ext cx="8229600" cy="1143000"/>
          </a:xfrm>
        </p:spPr>
        <p:txBody>
          <a:bodyPr>
            <a:noAutofit/>
          </a:bodyPr>
          <a:lstStyle/>
          <a:p>
            <a:r>
              <a:rPr lang="en-ZA" sz="4000" b="1" dirty="0"/>
              <a:t>Fruit </a:t>
            </a:r>
            <a:r>
              <a:rPr lang="en-ZA" sz="4000" b="1" dirty="0" smtClean="0"/>
              <a:t>pods </a:t>
            </a:r>
            <a:r>
              <a:rPr lang="en-ZA" sz="4000" b="1" dirty="0"/>
              <a:t>of </a:t>
            </a:r>
            <a:r>
              <a:rPr lang="en-ZA" sz="4000" b="1" i="1" dirty="0" err="1"/>
              <a:t>Schotia</a:t>
            </a:r>
            <a:r>
              <a:rPr lang="en-ZA" sz="4000" b="1" i="1" dirty="0"/>
              <a:t> </a:t>
            </a:r>
            <a:r>
              <a:rPr lang="en-ZA" sz="4000" b="1" i="1" dirty="0" err="1" smtClean="0"/>
              <a:t>brachypetala</a:t>
            </a:r>
            <a:r>
              <a:rPr lang="en-ZA" sz="4000" b="1" dirty="0" smtClean="0"/>
              <a:t> with </a:t>
            </a:r>
            <a:r>
              <a:rPr lang="en-ZA" sz="4000" b="1" dirty="0"/>
              <a:t>the yellow </a:t>
            </a:r>
            <a:r>
              <a:rPr lang="en-ZA" sz="4000" b="1" dirty="0" smtClean="0"/>
              <a:t>arils </a:t>
            </a:r>
            <a:endParaRPr lang="en-ZA" sz="4000"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844824"/>
            <a:ext cx="6120680" cy="4055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a:xfrm>
            <a:off x="1619672" y="6237312"/>
            <a:ext cx="6192688" cy="504056"/>
          </a:xfrm>
        </p:spPr>
        <p:txBody>
          <a:bodyPr/>
          <a:lstStyle/>
          <a:p>
            <a:r>
              <a:rPr lang="en-ZA" dirty="0" smtClean="0"/>
              <a:t>The aril is a specialised </a:t>
            </a:r>
            <a:r>
              <a:rPr lang="en-ZA" dirty="0"/>
              <a:t>outgrowth from the attachment point of the seed</a:t>
            </a:r>
          </a:p>
        </p:txBody>
      </p:sp>
    </p:spTree>
    <p:extLst>
      <p:ext uri="{BB962C8B-B14F-4D97-AF65-F5344CB8AC3E}">
        <p14:creationId xmlns:p14="http://schemas.microsoft.com/office/powerpoint/2010/main" val="18468426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2331</TotalTime>
  <Words>1684</Words>
  <Application>Microsoft Office PowerPoint</Application>
  <PresentationFormat>On-screen Show (4:3)</PresentationFormat>
  <Paragraphs>170</Paragraphs>
  <Slides>43</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43</vt:i4>
      </vt:variant>
    </vt:vector>
  </HeadingPairs>
  <TitlesOfParts>
    <vt:vector size="46" baseType="lpstr">
      <vt:lpstr>Office Theme</vt:lpstr>
      <vt:lpstr>ChemDraw.Document.6.0</vt:lpstr>
      <vt:lpstr>CS ChemDraw Drawing</vt:lpstr>
      <vt:lpstr>About OMICS Group</vt:lpstr>
      <vt:lpstr>About OMICS Group Conferences</vt:lpstr>
      <vt:lpstr>Flavonol acyl glucosides from the aril of Schotia brachypetala Sond. and their antioxidant, antibacterial, and antimalarial activities </vt:lpstr>
      <vt:lpstr>South African Biodiversity</vt:lpstr>
      <vt:lpstr>Seeds from South African plants</vt:lpstr>
      <vt:lpstr>PowerPoint Presentation</vt:lpstr>
      <vt:lpstr>Schotia brachypetala trees Mpumalanga Province </vt:lpstr>
      <vt:lpstr>Flower of Schotia brachypetela </vt:lpstr>
      <vt:lpstr>Fruit pods of Schotia brachypetala with the yellow arils </vt:lpstr>
      <vt:lpstr>Some traditional uses of S. brachypetala </vt:lpstr>
      <vt:lpstr>“Semi-bioguided” isolation strategy</vt:lpstr>
      <vt:lpstr>HPLC chromatogram of the methanol extract of Schotia brachypetala aril (detection: 254 nm)</vt:lpstr>
      <vt:lpstr>Countercurrent Chromatograpy</vt:lpstr>
      <vt:lpstr>High-speed Contercurrent Chromatography (HSCCC) equipment</vt:lpstr>
      <vt:lpstr>Solvent selection and coil loading</vt:lpstr>
      <vt:lpstr>Preparative isolation scheme of cCompounds 1, 2, 3 and 6 </vt:lpstr>
      <vt:lpstr>Preparative isolation scheme of compounds  3, 4 and 5</vt:lpstr>
      <vt:lpstr>Preparative isolation scheme of compound 7</vt:lpstr>
      <vt:lpstr>Compounds 1 and 2</vt:lpstr>
      <vt:lpstr>Structure elucidation of 1</vt:lpstr>
      <vt:lpstr>1H NMR spectrum (600 MHz, CD3OD) of compound 1 </vt:lpstr>
      <vt:lpstr>13C NMR spectrum (150 MHz, CD3OD) of compound 1</vt:lpstr>
      <vt:lpstr>HSQC spectrum of compound 1</vt:lpstr>
      <vt:lpstr>HMBC spectrum of compound 1</vt:lpstr>
      <vt:lpstr>MS identification of coumaric acid moiety</vt:lpstr>
      <vt:lpstr>HPLC identification of coumaric acid</vt:lpstr>
      <vt:lpstr>Absolute configuration of hydrolised sugars</vt:lpstr>
      <vt:lpstr>Compounds 3 to 5</vt:lpstr>
      <vt:lpstr>Compounds 6</vt:lpstr>
      <vt:lpstr>1H NMR spectrum (600 MHz, CD3OD) of compound 6  </vt:lpstr>
      <vt:lpstr>PowerPoint Presentation</vt:lpstr>
      <vt:lpstr>Compound 7</vt:lpstr>
      <vt:lpstr>1H NMR spectrum (600 MHz, CD3OD) of compound 7</vt:lpstr>
      <vt:lpstr>13C NMR spectrum (150 MHz, CD3OD) of compound 7</vt:lpstr>
      <vt:lpstr>Sugars via acid hydrolysis of compound 7</vt:lpstr>
      <vt:lpstr>Fragmentation MS of compound 7</vt:lpstr>
      <vt:lpstr>Antimicrobial activities </vt:lpstr>
      <vt:lpstr>Antiplasmodial and DPPH radical scavenging activities of the crude MeOH extract and isolated compounds</vt:lpstr>
      <vt:lpstr>Radical scavenging activity of 1 and 2</vt:lpstr>
      <vt:lpstr>4'-OH required DPPH scavenging (quinone methide) </vt:lpstr>
      <vt:lpstr>CO-WORKERS</vt:lpstr>
      <vt:lpstr>Acknowledgements</vt:lpstr>
      <vt:lpstr>Lets Meet again at Pharmacognosy-2015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Flavonol acyl glucosides from the aril of Schotia brachypetala Sond. and their antioxidant, antibacterial and antimalarial activities</dc:title>
  <dc:creator>UVP</dc:creator>
  <cp:lastModifiedBy>Syeda Aeliya Fatima Zaidi</cp:lastModifiedBy>
  <cp:revision>155</cp:revision>
  <dcterms:created xsi:type="dcterms:W3CDTF">2014-08-01T07:38:31Z</dcterms:created>
  <dcterms:modified xsi:type="dcterms:W3CDTF">2014-09-23T16:11:42Z</dcterms:modified>
</cp:coreProperties>
</file>