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handoutMasterIdLst>
    <p:handoutMasterId r:id="rId26"/>
  </p:handoutMasterIdLst>
  <p:sldIdLst>
    <p:sldId id="1241" r:id="rId2"/>
    <p:sldId id="1304" r:id="rId3"/>
    <p:sldId id="1242" r:id="rId4"/>
    <p:sldId id="1298" r:id="rId5"/>
    <p:sldId id="1247" r:id="rId6"/>
    <p:sldId id="1254" r:id="rId7"/>
    <p:sldId id="1261" r:id="rId8"/>
    <p:sldId id="1262" r:id="rId9"/>
    <p:sldId id="1256" r:id="rId10"/>
    <p:sldId id="1274" r:id="rId11"/>
    <p:sldId id="1251" r:id="rId12"/>
    <p:sldId id="1303" r:id="rId13"/>
    <p:sldId id="1285" r:id="rId14"/>
    <p:sldId id="1286" r:id="rId15"/>
    <p:sldId id="1287" r:id="rId16"/>
    <p:sldId id="1288" r:id="rId17"/>
    <p:sldId id="1289" r:id="rId18"/>
    <p:sldId id="1291" r:id="rId19"/>
    <p:sldId id="1292" r:id="rId20"/>
    <p:sldId id="1275" r:id="rId21"/>
    <p:sldId id="1277" r:id="rId22"/>
    <p:sldId id="1278" r:id="rId23"/>
    <p:sldId id="1253" r:id="rId24"/>
  </p:sldIdLst>
  <p:sldSz cx="9144000" cy="6858000" type="screen4x3"/>
  <p:notesSz cx="6735763" cy="9866313"/>
  <p:defaultTextStyle>
    <a:defPPr>
      <a:defRPr lang="ja-JP"/>
    </a:defPPr>
    <a:lvl1pPr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snapToObjects="1">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4A170538-916A-45D2-8F92-A8D71A0C6CE1}" type="datetimeFigureOut">
              <a:rPr kumimoji="1" lang="ja-JP" altLang="en-US" smtClean="0"/>
              <a:pPr/>
              <a:t>2014/7/24</a:t>
            </a:fld>
            <a:endParaRPr kumimoji="1" lang="ja-JP" altLang="en-US"/>
          </a:p>
        </p:txBody>
      </p:sp>
      <p:sp>
        <p:nvSpPr>
          <p:cNvPr id="4" name="フッター プレースホルダー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3F7203E2-1F7C-4CCC-B590-B0C65FE51961}" type="slidenum">
              <a:rPr kumimoji="1" lang="ja-JP" altLang="en-US" smtClean="0"/>
              <a:pPr/>
              <a:t>‹#›</a:t>
            </a:fld>
            <a:endParaRPr kumimoji="1" lang="ja-JP" altLang="en-US"/>
          </a:p>
        </p:txBody>
      </p:sp>
    </p:spTree>
    <p:extLst>
      <p:ext uri="{BB962C8B-B14F-4D97-AF65-F5344CB8AC3E}">
        <p14:creationId xmlns:p14="http://schemas.microsoft.com/office/powerpoint/2010/main" xmlns="" val="35654960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pPr>
              <a:defRPr/>
            </a:pPr>
            <a:endParaRPr lang="ja-JP" altLang="en-US"/>
          </a:p>
        </p:txBody>
      </p:sp>
      <p:sp>
        <p:nvSpPr>
          <p:cNvPr id="3" name="日付プレースホルダー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pPr>
              <a:defRPr/>
            </a:pPr>
            <a:fld id="{682B874C-227D-704F-92EE-55132D9040FF}" type="datetimeFigureOut">
              <a:rPr lang="ja-JP" altLang="en-US"/>
              <a:pPr>
                <a:defRPr/>
              </a:pPr>
              <a:t>2014/7/24</a:t>
            </a:fld>
            <a:endParaRPr lang="ja-JP" altLang="en-US"/>
          </a:p>
        </p:txBody>
      </p:sp>
      <p:sp>
        <p:nvSpPr>
          <p:cNvPr id="4" name="スライド イメージ プレースホルダー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pPr lvl="0"/>
            <a:endParaRPr lang="ja-JP" altLang="en-US" noProof="0" smtClean="0"/>
          </a:p>
        </p:txBody>
      </p:sp>
      <p:sp>
        <p:nvSpPr>
          <p:cNvPr id="5" name="ノート プレースホルダー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lang="ja-JP" altLang="en-US" noProof="0" smtClean="0"/>
              <a:t>マスター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6" name="フッター プレースホルダー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pPr>
              <a:defRPr/>
            </a:pPr>
            <a:endParaRPr lang="ja-JP" altLang="en-US"/>
          </a:p>
        </p:txBody>
      </p:sp>
      <p:sp>
        <p:nvSpPr>
          <p:cNvPr id="7" name="スライド番号プレースホルダー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pPr>
              <a:defRPr/>
            </a:pPr>
            <a:fld id="{196F941D-C3D1-634D-A88C-B4ED13D73B24}" type="slidenum">
              <a:rPr lang="ja-JP" altLang="en-US"/>
              <a:pPr>
                <a:defRPr/>
              </a:pPr>
              <a:t>‹#›</a:t>
            </a:fld>
            <a:endParaRPr lang="ja-JP" altLang="en-US"/>
          </a:p>
        </p:txBody>
      </p:sp>
    </p:spTree>
    <p:extLst>
      <p:ext uri="{BB962C8B-B14F-4D97-AF65-F5344CB8AC3E}">
        <p14:creationId xmlns:p14="http://schemas.microsoft.com/office/powerpoint/2010/main" xmlns="" val="3658007310"/>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kumimoji="1" sz="1200" kern="1200">
        <a:solidFill>
          <a:schemeClr val="tx1"/>
        </a:solidFill>
        <a:latin typeface="+mn-lt"/>
        <a:ea typeface="+mn-ea"/>
        <a:cs typeface="ＭＳ Ｐゴシック" charset="0"/>
      </a:defRPr>
    </a:lvl1pPr>
    <a:lvl2pPr marL="457200" algn="l" defTabSz="457200" rtl="0" fontAlgn="base">
      <a:spcBef>
        <a:spcPct val="30000"/>
      </a:spcBef>
      <a:spcAft>
        <a:spcPct val="0"/>
      </a:spcAft>
      <a:defRPr kumimoji="1" sz="1200" kern="1200">
        <a:solidFill>
          <a:schemeClr val="tx1"/>
        </a:solidFill>
        <a:latin typeface="+mn-lt"/>
        <a:ea typeface="+mn-ea"/>
        <a:cs typeface="+mn-cs"/>
      </a:defRPr>
    </a:lvl2pPr>
    <a:lvl3pPr marL="914400" algn="l" defTabSz="457200" rtl="0" fontAlgn="base">
      <a:spcBef>
        <a:spcPct val="30000"/>
      </a:spcBef>
      <a:spcAft>
        <a:spcPct val="0"/>
      </a:spcAft>
      <a:defRPr kumimoji="1" sz="1200" kern="1200">
        <a:solidFill>
          <a:schemeClr val="tx1"/>
        </a:solidFill>
        <a:latin typeface="+mn-lt"/>
        <a:ea typeface="+mn-ea"/>
        <a:cs typeface="+mn-cs"/>
      </a:defRPr>
    </a:lvl3pPr>
    <a:lvl4pPr marL="1371600" algn="l" defTabSz="457200" rtl="0" fontAlgn="base">
      <a:spcBef>
        <a:spcPct val="30000"/>
      </a:spcBef>
      <a:spcAft>
        <a:spcPct val="0"/>
      </a:spcAft>
      <a:defRPr kumimoji="1" sz="1200" kern="1200">
        <a:solidFill>
          <a:schemeClr val="tx1"/>
        </a:solidFill>
        <a:latin typeface="+mn-lt"/>
        <a:ea typeface="+mn-ea"/>
        <a:cs typeface="+mn-cs"/>
      </a:defRPr>
    </a:lvl4pPr>
    <a:lvl5pPr marL="1828800" algn="l" defTabSz="457200" rtl="0" fontAlgn="base">
      <a:spcBef>
        <a:spcPct val="30000"/>
      </a:spcBef>
      <a:spcAft>
        <a:spcPct val="0"/>
      </a:spcAft>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p:cNvSpPr>
            <a:spLocks noGrp="1" noRot="1" noChangeAspect="1" noTextEdit="1"/>
          </p:cNvSpPr>
          <p:nvPr>
            <p:ph type="sldImg"/>
          </p:nvPr>
        </p:nvSpPr>
        <p:spPr>
          <a:ln/>
        </p:spPr>
      </p:sp>
      <p:sp>
        <p:nvSpPr>
          <p:cNvPr id="50179" name="ノート プレースホルダー 2"/>
          <p:cNvSpPr>
            <a:spLocks noGrp="1"/>
          </p:cNvSpPr>
          <p:nvPr>
            <p:ph type="body" idx="1"/>
          </p:nvPr>
        </p:nvSpPr>
        <p:spPr>
          <a:noFill/>
        </p:spPr>
        <p:txBody>
          <a:bodyPr/>
          <a:lstStyle/>
          <a:p>
            <a:r>
              <a:rPr lang="en-US" altLang="ja-JP" smtClean="0"/>
              <a:t>This figure shows image of melange. The melange like gwna group also exists in Japan.</a:t>
            </a:r>
          </a:p>
          <a:p>
            <a:r>
              <a:rPr lang="en-US" altLang="ja-JP" smtClean="0"/>
              <a:t>Japanese previous worker reveals the age of melange used by microfossils such as radiolarian.</a:t>
            </a:r>
          </a:p>
          <a:p>
            <a:r>
              <a:rPr lang="en-US" altLang="ja-JP" smtClean="0"/>
              <a:t>And, they reconstructs geological column on the basis of this age.  This colomn was defined ocean plate stratigraphy.</a:t>
            </a:r>
          </a:p>
          <a:p>
            <a:endParaRPr lang="en-US" altLang="ja-JP" smtClean="0"/>
          </a:p>
          <a:p>
            <a:r>
              <a:rPr lang="ja-JP" altLang="en-US" smtClean="0"/>
              <a:t>この図は、メランジュを模式的に表したものです。</a:t>
            </a:r>
            <a:endParaRPr lang="en-US" altLang="ja-JP" smtClean="0"/>
          </a:p>
          <a:p>
            <a:r>
              <a:rPr lang="en-US" altLang="ja-JP" smtClean="0"/>
              <a:t>Gwna Gp.</a:t>
            </a:r>
            <a:r>
              <a:rPr lang="ja-JP" altLang="en-US" smtClean="0"/>
              <a:t>のようなメランジュは、日本にも存在する。日本では、メランジュ中のチャートから放散虫等微化石の研究によってメランジュの年代が求められた。</a:t>
            </a:r>
            <a:endParaRPr lang="en-US" altLang="ja-JP" smtClean="0"/>
          </a:p>
          <a:p>
            <a:r>
              <a:rPr lang="ja-JP" altLang="en-US" smtClean="0"/>
              <a:t>その年代に基づいてメランジュの復元が行われ、その結果、右の図のような順序の柱状図が明らかとなった。これをＯＰＳと定義した。</a:t>
            </a:r>
            <a:endParaRPr lang="en-US" altLang="ja-JP" smtClean="0"/>
          </a:p>
          <a:p>
            <a:endParaRPr lang="ja-JP" altLang="en-US" smtClean="0"/>
          </a:p>
        </p:txBody>
      </p:sp>
      <p:sp>
        <p:nvSpPr>
          <p:cNvPr id="50180" name="スライド番号プレースホルダー 3"/>
          <p:cNvSpPr>
            <a:spLocks noGrp="1"/>
          </p:cNvSpPr>
          <p:nvPr>
            <p:ph type="sldNum" sz="quarter" idx="5"/>
          </p:nvPr>
        </p:nvSpPr>
        <p:spPr>
          <a:noFill/>
        </p:spPr>
        <p:txBody>
          <a:bodyPr/>
          <a:lstStyle>
            <a:lvl1pPr>
              <a:defRPr sz="3600" i="1">
                <a:solidFill>
                  <a:schemeClr val="tx1"/>
                </a:solidFill>
                <a:latin typeface="Times New Roman" pitchFamily="18" charset="0"/>
              </a:defRPr>
            </a:lvl1pPr>
            <a:lvl2pPr marL="742950" indent="-285750">
              <a:defRPr sz="3600" i="1">
                <a:solidFill>
                  <a:schemeClr val="tx1"/>
                </a:solidFill>
                <a:latin typeface="Times New Roman" pitchFamily="18" charset="0"/>
              </a:defRPr>
            </a:lvl2pPr>
            <a:lvl3pPr marL="1143000" indent="-228600">
              <a:defRPr sz="3600" i="1">
                <a:solidFill>
                  <a:schemeClr val="tx1"/>
                </a:solidFill>
                <a:latin typeface="Times New Roman" pitchFamily="18" charset="0"/>
              </a:defRPr>
            </a:lvl3pPr>
            <a:lvl4pPr marL="1600200" indent="-228600">
              <a:defRPr sz="3600" i="1">
                <a:solidFill>
                  <a:schemeClr val="tx1"/>
                </a:solidFill>
                <a:latin typeface="Times New Roman" pitchFamily="18" charset="0"/>
              </a:defRPr>
            </a:lvl4pPr>
            <a:lvl5pPr marL="2057400" indent="-228600">
              <a:defRPr sz="3600" i="1">
                <a:solidFill>
                  <a:schemeClr val="tx1"/>
                </a:solidFill>
                <a:latin typeface="Times New Roman" pitchFamily="18" charset="0"/>
              </a:defRPr>
            </a:lvl5pPr>
            <a:lvl6pPr marL="2514600" indent="-228600" eaLnBrk="0" fontAlgn="base" hangingPunct="0">
              <a:spcBef>
                <a:spcPct val="0"/>
              </a:spcBef>
              <a:spcAft>
                <a:spcPct val="0"/>
              </a:spcAft>
              <a:defRPr sz="3600" i="1">
                <a:solidFill>
                  <a:schemeClr val="tx1"/>
                </a:solidFill>
                <a:latin typeface="Times New Roman" pitchFamily="18" charset="0"/>
              </a:defRPr>
            </a:lvl6pPr>
            <a:lvl7pPr marL="2971800" indent="-228600" eaLnBrk="0" fontAlgn="base" hangingPunct="0">
              <a:spcBef>
                <a:spcPct val="0"/>
              </a:spcBef>
              <a:spcAft>
                <a:spcPct val="0"/>
              </a:spcAft>
              <a:defRPr sz="3600" i="1">
                <a:solidFill>
                  <a:schemeClr val="tx1"/>
                </a:solidFill>
                <a:latin typeface="Times New Roman" pitchFamily="18" charset="0"/>
              </a:defRPr>
            </a:lvl7pPr>
            <a:lvl8pPr marL="3429000" indent="-228600" eaLnBrk="0" fontAlgn="base" hangingPunct="0">
              <a:spcBef>
                <a:spcPct val="0"/>
              </a:spcBef>
              <a:spcAft>
                <a:spcPct val="0"/>
              </a:spcAft>
              <a:defRPr sz="3600" i="1">
                <a:solidFill>
                  <a:schemeClr val="tx1"/>
                </a:solidFill>
                <a:latin typeface="Times New Roman" pitchFamily="18" charset="0"/>
              </a:defRPr>
            </a:lvl8pPr>
            <a:lvl9pPr marL="3886200" indent="-228600" eaLnBrk="0" fontAlgn="base" hangingPunct="0">
              <a:spcBef>
                <a:spcPct val="0"/>
              </a:spcBef>
              <a:spcAft>
                <a:spcPct val="0"/>
              </a:spcAft>
              <a:defRPr sz="3600" i="1">
                <a:solidFill>
                  <a:schemeClr val="tx1"/>
                </a:solidFill>
                <a:latin typeface="Times New Roman" pitchFamily="18" charset="0"/>
              </a:defRPr>
            </a:lvl9pPr>
          </a:lstStyle>
          <a:p>
            <a:fld id="{8250BA64-D98F-4203-A61D-9A7173A6AA55}" type="slidenum">
              <a:rPr lang="ja-JP" altLang="en-US" sz="1200" i="0">
                <a:solidFill>
                  <a:srgbClr val="000000"/>
                </a:solidFill>
              </a:rPr>
              <a:pPr/>
              <a:t>10</a:t>
            </a:fld>
            <a:endParaRPr lang="ja-JP" altLang="en-US" sz="1200" i="0">
              <a:solidFill>
                <a:srgbClr val="000000"/>
              </a:solidFill>
            </a:endParaRPr>
          </a:p>
        </p:txBody>
      </p:sp>
    </p:spTree>
    <p:extLst>
      <p:ext uri="{BB962C8B-B14F-4D97-AF65-F5344CB8AC3E}">
        <p14:creationId xmlns:p14="http://schemas.microsoft.com/office/powerpoint/2010/main" xmlns="" val="3012643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9DC92D06-3C1B-0C45-8862-731A6FCB8D22}" type="datetimeFigureOut">
              <a:rPr lang="ja-JP" altLang="en-US"/>
              <a:pPr>
                <a:defRPr/>
              </a:pPr>
              <a:t>2014/7/24</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A3F939AA-CFCB-CB49-A5B1-7AE738387B69}" type="slidenum">
              <a:rPr lang="ja-JP" altLang="en-US"/>
              <a:pPr>
                <a:defRPr/>
              </a:pPr>
              <a:t>‹#›</a:t>
            </a:fld>
            <a:endParaRPr lang="ja-JP" altLang="en-US"/>
          </a:p>
        </p:txBody>
      </p:sp>
    </p:spTree>
    <p:extLst>
      <p:ext uri="{BB962C8B-B14F-4D97-AF65-F5344CB8AC3E}">
        <p14:creationId xmlns:p14="http://schemas.microsoft.com/office/powerpoint/2010/main" xmlns="" val="2434037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6C336B3E-397E-A14D-B7B6-9F0089406C74}" type="datetimeFigureOut">
              <a:rPr lang="ja-JP" altLang="en-US"/>
              <a:pPr>
                <a:defRPr/>
              </a:pPr>
              <a:t>2014/7/24</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FF706888-24B5-6344-8379-9FD87CF64CAB}" type="slidenum">
              <a:rPr lang="ja-JP" altLang="en-US"/>
              <a:pPr>
                <a:defRPr/>
              </a:pPr>
              <a:t>‹#›</a:t>
            </a:fld>
            <a:endParaRPr lang="ja-JP" altLang="en-US"/>
          </a:p>
        </p:txBody>
      </p:sp>
    </p:spTree>
    <p:extLst>
      <p:ext uri="{BB962C8B-B14F-4D97-AF65-F5344CB8AC3E}">
        <p14:creationId xmlns:p14="http://schemas.microsoft.com/office/powerpoint/2010/main" xmlns="" val="1716896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BF537589-DC69-0B4B-AE69-AE6C92B2C95C}" type="datetimeFigureOut">
              <a:rPr lang="ja-JP" altLang="en-US"/>
              <a:pPr>
                <a:defRPr/>
              </a:pPr>
              <a:t>2014/7/24</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98AC6546-2327-1D4E-B3BB-37E29B3EA370}" type="slidenum">
              <a:rPr lang="ja-JP" altLang="en-US"/>
              <a:pPr>
                <a:defRPr/>
              </a:pPr>
              <a:t>‹#›</a:t>
            </a:fld>
            <a:endParaRPr lang="ja-JP" altLang="en-US"/>
          </a:p>
        </p:txBody>
      </p:sp>
    </p:spTree>
    <p:extLst>
      <p:ext uri="{BB962C8B-B14F-4D97-AF65-F5344CB8AC3E}">
        <p14:creationId xmlns:p14="http://schemas.microsoft.com/office/powerpoint/2010/main" xmlns="" val="3736914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34AB41CF-45FA-274A-92B7-C1137AD7ECB2}" type="datetimeFigureOut">
              <a:rPr lang="ja-JP" altLang="en-US"/>
              <a:pPr>
                <a:defRPr/>
              </a:pPr>
              <a:t>2014/7/24</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9197FD66-00C3-CA4A-A4D8-3E18C75BB072}" type="slidenum">
              <a:rPr lang="ja-JP" altLang="en-US"/>
              <a:pPr>
                <a:defRPr/>
              </a:pPr>
              <a:t>‹#›</a:t>
            </a:fld>
            <a:endParaRPr lang="ja-JP" altLang="en-US"/>
          </a:p>
        </p:txBody>
      </p:sp>
    </p:spTree>
    <p:extLst>
      <p:ext uri="{BB962C8B-B14F-4D97-AF65-F5344CB8AC3E}">
        <p14:creationId xmlns:p14="http://schemas.microsoft.com/office/powerpoint/2010/main" xmlns="" val="2227908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fld id="{29B78F98-964D-E04E-8859-32EC227618A5}" type="datetimeFigureOut">
              <a:rPr lang="ja-JP" altLang="en-US"/>
              <a:pPr>
                <a:defRPr/>
              </a:pPr>
              <a:t>2014/7/24</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0F575453-0409-4144-B4F4-25A2B2BB1AE1}" type="slidenum">
              <a:rPr lang="ja-JP" altLang="en-US"/>
              <a:pPr>
                <a:defRPr/>
              </a:pPr>
              <a:t>‹#›</a:t>
            </a:fld>
            <a:endParaRPr lang="ja-JP" altLang="en-US"/>
          </a:p>
        </p:txBody>
      </p:sp>
    </p:spTree>
    <p:extLst>
      <p:ext uri="{BB962C8B-B14F-4D97-AF65-F5344CB8AC3E}">
        <p14:creationId xmlns:p14="http://schemas.microsoft.com/office/powerpoint/2010/main" xmlns="" val="1716992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3"/>
          <p:cNvSpPr>
            <a:spLocks noGrp="1"/>
          </p:cNvSpPr>
          <p:nvPr>
            <p:ph type="dt" sz="half" idx="10"/>
          </p:nvPr>
        </p:nvSpPr>
        <p:spPr/>
        <p:txBody>
          <a:bodyPr/>
          <a:lstStyle>
            <a:lvl1pPr>
              <a:defRPr/>
            </a:lvl1pPr>
          </a:lstStyle>
          <a:p>
            <a:pPr>
              <a:defRPr/>
            </a:pPr>
            <a:fld id="{9862B3DF-4FC1-774E-8021-AC69320622C8}" type="datetimeFigureOut">
              <a:rPr lang="ja-JP" altLang="en-US"/>
              <a:pPr>
                <a:defRPr/>
              </a:pPr>
              <a:t>2014/7/24</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597BEF16-C31B-4746-A08F-9E5B26D03E3C}" type="slidenum">
              <a:rPr lang="ja-JP" altLang="en-US"/>
              <a:pPr>
                <a:defRPr/>
              </a:pPr>
              <a:t>‹#›</a:t>
            </a:fld>
            <a:endParaRPr lang="ja-JP" altLang="en-US"/>
          </a:p>
        </p:txBody>
      </p:sp>
    </p:spTree>
    <p:extLst>
      <p:ext uri="{BB962C8B-B14F-4D97-AF65-F5344CB8AC3E}">
        <p14:creationId xmlns:p14="http://schemas.microsoft.com/office/powerpoint/2010/main" xmlns="" val="4161259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3"/>
          <p:cNvSpPr>
            <a:spLocks noGrp="1"/>
          </p:cNvSpPr>
          <p:nvPr>
            <p:ph type="dt" sz="half" idx="10"/>
          </p:nvPr>
        </p:nvSpPr>
        <p:spPr/>
        <p:txBody>
          <a:bodyPr/>
          <a:lstStyle>
            <a:lvl1pPr>
              <a:defRPr/>
            </a:lvl1pPr>
          </a:lstStyle>
          <a:p>
            <a:pPr>
              <a:defRPr/>
            </a:pPr>
            <a:fld id="{52D3F9A9-7E0A-E549-B671-0A177C8003DA}" type="datetimeFigureOut">
              <a:rPr lang="ja-JP" altLang="en-US"/>
              <a:pPr>
                <a:defRPr/>
              </a:pPr>
              <a:t>2014/7/24</a:t>
            </a:fld>
            <a:endParaRPr lang="ja-JP" altLang="en-US"/>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p:cNvSpPr>
            <a:spLocks noGrp="1"/>
          </p:cNvSpPr>
          <p:nvPr>
            <p:ph type="sldNum" sz="quarter" idx="12"/>
          </p:nvPr>
        </p:nvSpPr>
        <p:spPr/>
        <p:txBody>
          <a:bodyPr/>
          <a:lstStyle>
            <a:lvl1pPr>
              <a:defRPr/>
            </a:lvl1pPr>
          </a:lstStyle>
          <a:p>
            <a:pPr>
              <a:defRPr/>
            </a:pPr>
            <a:fld id="{99EDCA8C-6421-C247-95A1-7D834641A9C5}" type="slidenum">
              <a:rPr lang="ja-JP" altLang="en-US"/>
              <a:pPr>
                <a:defRPr/>
              </a:pPr>
              <a:t>‹#›</a:t>
            </a:fld>
            <a:endParaRPr lang="ja-JP" altLang="en-US"/>
          </a:p>
        </p:txBody>
      </p:sp>
    </p:spTree>
    <p:extLst>
      <p:ext uri="{BB962C8B-B14F-4D97-AF65-F5344CB8AC3E}">
        <p14:creationId xmlns:p14="http://schemas.microsoft.com/office/powerpoint/2010/main" xmlns="" val="188179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3"/>
          <p:cNvSpPr>
            <a:spLocks noGrp="1"/>
          </p:cNvSpPr>
          <p:nvPr>
            <p:ph type="dt" sz="half" idx="10"/>
          </p:nvPr>
        </p:nvSpPr>
        <p:spPr/>
        <p:txBody>
          <a:bodyPr/>
          <a:lstStyle>
            <a:lvl1pPr>
              <a:defRPr/>
            </a:lvl1pPr>
          </a:lstStyle>
          <a:p>
            <a:pPr>
              <a:defRPr/>
            </a:pPr>
            <a:fld id="{D3DC455C-AEA3-C94E-9062-CE9E56334433}" type="datetimeFigureOut">
              <a:rPr lang="ja-JP" altLang="en-US"/>
              <a:pPr>
                <a:defRPr/>
              </a:pPr>
              <a:t>2014/7/24</a:t>
            </a:fld>
            <a:endParaRPr lang="ja-JP" altLang="en-US"/>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p:cNvSpPr>
            <a:spLocks noGrp="1"/>
          </p:cNvSpPr>
          <p:nvPr>
            <p:ph type="sldNum" sz="quarter" idx="12"/>
          </p:nvPr>
        </p:nvSpPr>
        <p:spPr/>
        <p:txBody>
          <a:bodyPr/>
          <a:lstStyle>
            <a:lvl1pPr>
              <a:defRPr/>
            </a:lvl1pPr>
          </a:lstStyle>
          <a:p>
            <a:pPr>
              <a:defRPr/>
            </a:pPr>
            <a:fld id="{9D55BDE8-C700-7A46-9C84-64BAC1956597}" type="slidenum">
              <a:rPr lang="ja-JP" altLang="en-US"/>
              <a:pPr>
                <a:defRPr/>
              </a:pPr>
              <a:t>‹#›</a:t>
            </a:fld>
            <a:endParaRPr lang="ja-JP" altLang="en-US"/>
          </a:p>
        </p:txBody>
      </p:sp>
    </p:spTree>
    <p:extLst>
      <p:ext uri="{BB962C8B-B14F-4D97-AF65-F5344CB8AC3E}">
        <p14:creationId xmlns:p14="http://schemas.microsoft.com/office/powerpoint/2010/main" xmlns="" val="2200246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fld id="{21FDC35F-B48C-774A-AB84-F1AAB1CD73D6}" type="datetimeFigureOut">
              <a:rPr lang="ja-JP" altLang="en-US"/>
              <a:pPr>
                <a:defRPr/>
              </a:pPr>
              <a:t>2014/7/24</a:t>
            </a:fld>
            <a:endParaRPr lang="ja-JP" altLang="en-US"/>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p:cNvSpPr>
            <a:spLocks noGrp="1"/>
          </p:cNvSpPr>
          <p:nvPr>
            <p:ph type="sldNum" sz="quarter" idx="12"/>
          </p:nvPr>
        </p:nvSpPr>
        <p:spPr/>
        <p:txBody>
          <a:bodyPr/>
          <a:lstStyle>
            <a:lvl1pPr>
              <a:defRPr/>
            </a:lvl1pPr>
          </a:lstStyle>
          <a:p>
            <a:pPr>
              <a:defRPr/>
            </a:pPr>
            <a:fld id="{D1E6F30A-F127-A740-B65B-A4C7C2F91B7C}" type="slidenum">
              <a:rPr lang="ja-JP" altLang="en-US"/>
              <a:pPr>
                <a:defRPr/>
              </a:pPr>
              <a:t>‹#›</a:t>
            </a:fld>
            <a:endParaRPr lang="ja-JP" altLang="en-US"/>
          </a:p>
        </p:txBody>
      </p:sp>
    </p:spTree>
    <p:extLst>
      <p:ext uri="{BB962C8B-B14F-4D97-AF65-F5344CB8AC3E}">
        <p14:creationId xmlns:p14="http://schemas.microsoft.com/office/powerpoint/2010/main" xmlns="" val="2616420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C41F958B-C8D2-B54B-85E7-6B786F39C2C7}" type="datetimeFigureOut">
              <a:rPr lang="ja-JP" altLang="en-US"/>
              <a:pPr>
                <a:defRPr/>
              </a:pPr>
              <a:t>2014/7/24</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A650AA67-0986-F741-91F8-9BD86C9A5BDF}" type="slidenum">
              <a:rPr lang="ja-JP" altLang="en-US"/>
              <a:pPr>
                <a:defRPr/>
              </a:pPr>
              <a:t>‹#›</a:t>
            </a:fld>
            <a:endParaRPr lang="ja-JP" altLang="en-US"/>
          </a:p>
        </p:txBody>
      </p:sp>
    </p:spTree>
    <p:extLst>
      <p:ext uri="{BB962C8B-B14F-4D97-AF65-F5344CB8AC3E}">
        <p14:creationId xmlns:p14="http://schemas.microsoft.com/office/powerpoint/2010/main" xmlns="" val="2958311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31FBDB10-B27D-944F-B9F6-5BADB4940493}" type="datetimeFigureOut">
              <a:rPr lang="ja-JP" altLang="en-US"/>
              <a:pPr>
                <a:defRPr/>
              </a:pPr>
              <a:t>2014/7/24</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8D42D9FC-2902-B94B-98F0-76161641E254}" type="slidenum">
              <a:rPr lang="ja-JP" altLang="en-US"/>
              <a:pPr>
                <a:defRPr/>
              </a:pPr>
              <a:t>‹#›</a:t>
            </a:fld>
            <a:endParaRPr lang="ja-JP" altLang="en-US"/>
          </a:p>
        </p:txBody>
      </p:sp>
    </p:spTree>
    <p:extLst>
      <p:ext uri="{BB962C8B-B14F-4D97-AF65-F5344CB8AC3E}">
        <p14:creationId xmlns:p14="http://schemas.microsoft.com/office/powerpoint/2010/main" xmlns="" val="3597561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541D0590-B826-EB47-8D48-3AD644E6CE8E}" type="datetimeFigureOut">
              <a:rPr lang="ja-JP" altLang="en-US"/>
              <a:pPr>
                <a:defRPr/>
              </a:pPr>
              <a:t>2014/7/24</a:t>
            </a:fld>
            <a:endParaRPr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14C6AE88-5EDD-8943-8CD1-8E8B759221F7}"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fontAlgn="base">
        <a:spcBef>
          <a:spcPct val="0"/>
        </a:spcBef>
        <a:spcAft>
          <a:spcPct val="0"/>
        </a:spcAft>
        <a:defRPr kumimoji="1" sz="4400" kern="1200">
          <a:solidFill>
            <a:schemeClr val="tx1"/>
          </a:solidFill>
          <a:latin typeface="+mj-lt"/>
          <a:ea typeface="+mj-ea"/>
          <a:cs typeface="ＭＳ Ｐゴシック" charset="0"/>
        </a:defRPr>
      </a:lvl1pPr>
      <a:lvl2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defTabSz="457200" rtl="0" fontAlgn="base">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39366" y="2130425"/>
            <a:ext cx="8335652" cy="1470025"/>
          </a:xfrm>
        </p:spPr>
        <p:txBody>
          <a:bodyPr/>
          <a:lstStyle/>
          <a:p>
            <a:r>
              <a:rPr kumimoji="1" lang="en-US" altLang="ja-JP" dirty="0" smtClean="0"/>
              <a:t>Accretionary complexes: Recorders on Earth and possibly Mars</a:t>
            </a:r>
            <a:br>
              <a:rPr kumimoji="1" lang="en-US" altLang="ja-JP" dirty="0" smtClean="0"/>
            </a:br>
            <a:endParaRPr kumimoji="1" lang="ja-JP" altLang="en-US" sz="2800" dirty="0"/>
          </a:p>
        </p:txBody>
      </p:sp>
      <p:sp>
        <p:nvSpPr>
          <p:cNvPr id="5" name="サブタイトル 4"/>
          <p:cNvSpPr>
            <a:spLocks noGrp="1"/>
          </p:cNvSpPr>
          <p:nvPr>
            <p:ph type="subTitle" idx="1"/>
          </p:nvPr>
        </p:nvSpPr>
        <p:spPr/>
        <p:txBody>
          <a:bodyPr/>
          <a:lstStyle/>
          <a:p>
            <a:r>
              <a:rPr lang="en-US" altLang="ja-JP" dirty="0"/>
              <a:t>James Dohm and S. Maruyama</a:t>
            </a:r>
            <a:br>
              <a:rPr lang="en-US" altLang="ja-JP" dirty="0"/>
            </a:br>
            <a:r>
              <a:rPr lang="en-US" altLang="ja-JP" dirty="0"/>
              <a:t>ELSI, </a:t>
            </a:r>
            <a:r>
              <a:rPr lang="en-US" altLang="ja-JP" dirty="0" err="1"/>
              <a:t>Titech</a:t>
            </a:r>
            <a:r>
              <a:rPr lang="en-US" altLang="ja-JP" dirty="0"/>
              <a:t>, Japan</a:t>
            </a:r>
            <a:endParaRPr kumimoji="1" lang="ja-JP" altLang="en-US" dirty="0"/>
          </a:p>
        </p:txBody>
      </p:sp>
    </p:spTree>
    <p:extLst>
      <p:ext uri="{BB962C8B-B14F-4D97-AF65-F5344CB8AC3E}">
        <p14:creationId xmlns:p14="http://schemas.microsoft.com/office/powerpoint/2010/main" xmlns="" val="23477250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テキスト ボックス 2"/>
          <p:cNvSpPr txBox="1">
            <a:spLocks noChangeArrowheads="1"/>
          </p:cNvSpPr>
          <p:nvPr/>
        </p:nvSpPr>
        <p:spPr bwMode="auto">
          <a:xfrm>
            <a:off x="958850" y="1682750"/>
            <a:ext cx="10302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pitchFamily="34" charset="0"/>
              </a:defRPr>
            </a:lvl1pPr>
            <a:lvl2pPr marL="742950" indent="-285750">
              <a:spcBef>
                <a:spcPct val="20000"/>
              </a:spcBef>
              <a:buFont typeface="Arial" charset="0"/>
              <a:buChar char="–"/>
              <a:defRPr kumimoji="1" sz="2800">
                <a:solidFill>
                  <a:schemeClr val="tx1"/>
                </a:solidFill>
                <a:latin typeface="Calibri" pitchFamily="34" charset="0"/>
              </a:defRPr>
            </a:lvl2pPr>
            <a:lvl3pPr marL="1143000" indent="-228600">
              <a:spcBef>
                <a:spcPct val="20000"/>
              </a:spcBef>
              <a:buFont typeface="Arial" charset="0"/>
              <a:buChar char="•"/>
              <a:defRPr kumimoji="1" sz="2400">
                <a:solidFill>
                  <a:schemeClr val="tx1"/>
                </a:solidFill>
                <a:latin typeface="Calibri" pitchFamily="34" charset="0"/>
              </a:defRPr>
            </a:lvl3pPr>
            <a:lvl4pPr marL="1600200" indent="-228600">
              <a:spcBef>
                <a:spcPct val="20000"/>
              </a:spcBef>
              <a:buFont typeface="Arial" charset="0"/>
              <a:buChar char="–"/>
              <a:defRPr kumimoji="1" sz="2000">
                <a:solidFill>
                  <a:schemeClr val="tx1"/>
                </a:solidFill>
                <a:latin typeface="Calibri" pitchFamily="34" charset="0"/>
              </a:defRPr>
            </a:lvl4pPr>
            <a:lvl5pPr marL="2057400" indent="-228600">
              <a:spcBef>
                <a:spcPct val="20000"/>
              </a:spcBef>
              <a:buFont typeface="Arial" charset="0"/>
              <a:buChar char="»"/>
              <a:defRPr kumimoji="1"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defRPr>
            </a:lvl9pPr>
          </a:lstStyle>
          <a:p>
            <a:pPr eaLnBrk="1" hangingPunct="1">
              <a:spcBef>
                <a:spcPct val="0"/>
              </a:spcBef>
              <a:buFontTx/>
              <a:buNone/>
            </a:pPr>
            <a:r>
              <a:rPr lang="en-US" altLang="ja-JP" sz="1800" b="1" i="0">
                <a:solidFill>
                  <a:srgbClr val="000000"/>
                </a:solidFill>
                <a:latin typeface="Times New Roman" pitchFamily="18" charset="0"/>
                <a:cs typeface="Times New Roman" pitchFamily="18" charset="0"/>
              </a:rPr>
              <a:t>Melange</a:t>
            </a:r>
            <a:endParaRPr lang="ja-JP" altLang="en-US" sz="1800" b="1" i="0">
              <a:solidFill>
                <a:srgbClr val="000000"/>
              </a:solidFill>
              <a:latin typeface="Times New Roman" pitchFamily="18" charset="0"/>
              <a:cs typeface="Times New Roman" pitchFamily="18" charset="0"/>
            </a:endParaRPr>
          </a:p>
        </p:txBody>
      </p:sp>
      <p:sp>
        <p:nvSpPr>
          <p:cNvPr id="49155" name="テキスト ボックス 3"/>
          <p:cNvSpPr txBox="1">
            <a:spLocks noChangeArrowheads="1"/>
          </p:cNvSpPr>
          <p:nvPr/>
        </p:nvSpPr>
        <p:spPr bwMode="auto">
          <a:xfrm>
            <a:off x="6823075" y="1912938"/>
            <a:ext cx="63341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pitchFamily="34" charset="0"/>
              </a:defRPr>
            </a:lvl1pPr>
            <a:lvl2pPr marL="742950" indent="-285750">
              <a:spcBef>
                <a:spcPct val="20000"/>
              </a:spcBef>
              <a:buFont typeface="Arial" charset="0"/>
              <a:buChar char="–"/>
              <a:defRPr kumimoji="1" sz="2800">
                <a:solidFill>
                  <a:schemeClr val="tx1"/>
                </a:solidFill>
                <a:latin typeface="Calibri" pitchFamily="34" charset="0"/>
              </a:defRPr>
            </a:lvl2pPr>
            <a:lvl3pPr marL="1143000" indent="-228600">
              <a:spcBef>
                <a:spcPct val="20000"/>
              </a:spcBef>
              <a:buFont typeface="Arial" charset="0"/>
              <a:buChar char="•"/>
              <a:defRPr kumimoji="1" sz="2400">
                <a:solidFill>
                  <a:schemeClr val="tx1"/>
                </a:solidFill>
                <a:latin typeface="Calibri" pitchFamily="34" charset="0"/>
              </a:defRPr>
            </a:lvl3pPr>
            <a:lvl4pPr marL="1600200" indent="-228600">
              <a:spcBef>
                <a:spcPct val="20000"/>
              </a:spcBef>
              <a:buFont typeface="Arial" charset="0"/>
              <a:buChar char="–"/>
              <a:defRPr kumimoji="1" sz="2000">
                <a:solidFill>
                  <a:schemeClr val="tx1"/>
                </a:solidFill>
                <a:latin typeface="Calibri" pitchFamily="34" charset="0"/>
              </a:defRPr>
            </a:lvl4pPr>
            <a:lvl5pPr marL="2057400" indent="-228600">
              <a:spcBef>
                <a:spcPct val="20000"/>
              </a:spcBef>
              <a:buFont typeface="Arial" charset="0"/>
              <a:buChar char="»"/>
              <a:defRPr kumimoji="1"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defRPr>
            </a:lvl9pPr>
          </a:lstStyle>
          <a:p>
            <a:pPr eaLnBrk="1" hangingPunct="1">
              <a:spcBef>
                <a:spcPct val="0"/>
              </a:spcBef>
              <a:buFontTx/>
              <a:buNone/>
            </a:pPr>
            <a:r>
              <a:rPr lang="en-US" altLang="ja-JP" sz="1800" b="1" i="0">
                <a:solidFill>
                  <a:srgbClr val="000000"/>
                </a:solidFill>
                <a:latin typeface="Times New Roman" pitchFamily="18" charset="0"/>
                <a:cs typeface="Times New Roman" pitchFamily="18" charset="0"/>
              </a:rPr>
              <a:t>OPS</a:t>
            </a:r>
            <a:endParaRPr lang="ja-JP" altLang="en-US" sz="1800" b="1" i="0">
              <a:solidFill>
                <a:srgbClr val="000000"/>
              </a:solidFill>
              <a:latin typeface="Times New Roman" pitchFamily="18" charset="0"/>
              <a:cs typeface="Times New Roman" pitchFamily="18" charset="0"/>
            </a:endParaRPr>
          </a:p>
        </p:txBody>
      </p:sp>
      <p:pic>
        <p:nvPicPr>
          <p:cNvPr id="49156"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79388" y="2271713"/>
            <a:ext cx="3038475" cy="3724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9157" name="Picture 6"/>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908675" y="2381250"/>
            <a:ext cx="3132138" cy="3519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9158" name="テキスト ボックス 4"/>
          <p:cNvSpPr txBox="1">
            <a:spLocks noChangeArrowheads="1"/>
          </p:cNvSpPr>
          <p:nvPr/>
        </p:nvSpPr>
        <p:spPr bwMode="auto">
          <a:xfrm>
            <a:off x="58738" y="115888"/>
            <a:ext cx="49180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pitchFamily="34" charset="0"/>
              </a:defRPr>
            </a:lvl1pPr>
            <a:lvl2pPr marL="742950" indent="-285750">
              <a:spcBef>
                <a:spcPct val="20000"/>
              </a:spcBef>
              <a:buFont typeface="Arial" charset="0"/>
              <a:buChar char="–"/>
              <a:defRPr kumimoji="1" sz="2800">
                <a:solidFill>
                  <a:schemeClr val="tx1"/>
                </a:solidFill>
                <a:latin typeface="Calibri" pitchFamily="34" charset="0"/>
              </a:defRPr>
            </a:lvl2pPr>
            <a:lvl3pPr marL="1143000" indent="-228600">
              <a:spcBef>
                <a:spcPct val="20000"/>
              </a:spcBef>
              <a:buFont typeface="Arial" charset="0"/>
              <a:buChar char="•"/>
              <a:defRPr kumimoji="1" sz="2400">
                <a:solidFill>
                  <a:schemeClr val="tx1"/>
                </a:solidFill>
                <a:latin typeface="Calibri" pitchFamily="34" charset="0"/>
              </a:defRPr>
            </a:lvl3pPr>
            <a:lvl4pPr marL="1600200" indent="-228600">
              <a:spcBef>
                <a:spcPct val="20000"/>
              </a:spcBef>
              <a:buFont typeface="Arial" charset="0"/>
              <a:buChar char="–"/>
              <a:defRPr kumimoji="1" sz="2000">
                <a:solidFill>
                  <a:schemeClr val="tx1"/>
                </a:solidFill>
                <a:latin typeface="Calibri" pitchFamily="34" charset="0"/>
              </a:defRPr>
            </a:lvl4pPr>
            <a:lvl5pPr marL="2057400" indent="-228600">
              <a:spcBef>
                <a:spcPct val="20000"/>
              </a:spcBef>
              <a:buFont typeface="Arial" charset="0"/>
              <a:buChar char="»"/>
              <a:defRPr kumimoji="1"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defRPr>
            </a:lvl9pPr>
          </a:lstStyle>
          <a:p>
            <a:pPr eaLnBrk="1" hangingPunct="1">
              <a:spcBef>
                <a:spcPct val="0"/>
              </a:spcBef>
              <a:buFontTx/>
              <a:buNone/>
            </a:pPr>
            <a:r>
              <a:rPr lang="en-US" altLang="ja-JP" sz="2800" i="0">
                <a:solidFill>
                  <a:srgbClr val="FFFFFF"/>
                </a:solidFill>
              </a:rPr>
              <a:t>How to reconstruction of OPS</a:t>
            </a:r>
            <a:endParaRPr lang="ja-JP" altLang="en-US" sz="2800" i="0">
              <a:solidFill>
                <a:srgbClr val="FFFFFF"/>
              </a:solidFill>
            </a:endParaRPr>
          </a:p>
        </p:txBody>
      </p:sp>
      <p:sp>
        <p:nvSpPr>
          <p:cNvPr id="49159" name="テキスト ボックス 5"/>
          <p:cNvSpPr txBox="1">
            <a:spLocks noChangeArrowheads="1"/>
          </p:cNvSpPr>
          <p:nvPr/>
        </p:nvSpPr>
        <p:spPr bwMode="auto">
          <a:xfrm>
            <a:off x="3417888" y="3644900"/>
            <a:ext cx="24288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pitchFamily="34" charset="0"/>
              </a:defRPr>
            </a:lvl1pPr>
            <a:lvl2pPr marL="742950" indent="-285750">
              <a:spcBef>
                <a:spcPct val="20000"/>
              </a:spcBef>
              <a:buFont typeface="Arial" charset="0"/>
              <a:buChar char="–"/>
              <a:defRPr kumimoji="1" sz="2800">
                <a:solidFill>
                  <a:schemeClr val="tx1"/>
                </a:solidFill>
                <a:latin typeface="Calibri" pitchFamily="34" charset="0"/>
              </a:defRPr>
            </a:lvl2pPr>
            <a:lvl3pPr marL="1143000" indent="-228600">
              <a:spcBef>
                <a:spcPct val="20000"/>
              </a:spcBef>
              <a:buFont typeface="Arial" charset="0"/>
              <a:buChar char="•"/>
              <a:defRPr kumimoji="1" sz="2400">
                <a:solidFill>
                  <a:schemeClr val="tx1"/>
                </a:solidFill>
                <a:latin typeface="Calibri" pitchFamily="34" charset="0"/>
              </a:defRPr>
            </a:lvl3pPr>
            <a:lvl4pPr marL="1600200" indent="-228600">
              <a:spcBef>
                <a:spcPct val="20000"/>
              </a:spcBef>
              <a:buFont typeface="Arial" charset="0"/>
              <a:buChar char="–"/>
              <a:defRPr kumimoji="1" sz="2000">
                <a:solidFill>
                  <a:schemeClr val="tx1"/>
                </a:solidFill>
                <a:latin typeface="Calibri" pitchFamily="34" charset="0"/>
              </a:defRPr>
            </a:lvl4pPr>
            <a:lvl5pPr marL="2057400" indent="-228600">
              <a:spcBef>
                <a:spcPct val="20000"/>
              </a:spcBef>
              <a:buFont typeface="Arial" charset="0"/>
              <a:buChar char="»"/>
              <a:defRPr kumimoji="1"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defRPr>
            </a:lvl9pPr>
          </a:lstStyle>
          <a:p>
            <a:pPr eaLnBrk="1" hangingPunct="1">
              <a:spcBef>
                <a:spcPct val="0"/>
              </a:spcBef>
              <a:buFontTx/>
              <a:buNone/>
            </a:pPr>
            <a:r>
              <a:rPr lang="en-US" altLang="ja-JP" sz="1800" i="0">
                <a:solidFill>
                  <a:srgbClr val="000000"/>
                </a:solidFill>
              </a:rPr>
              <a:t>The age of radiolarian</a:t>
            </a:r>
            <a:endParaRPr lang="ja-JP" altLang="en-US" sz="1800" i="0">
              <a:solidFill>
                <a:srgbClr val="000000"/>
              </a:solidFill>
            </a:endParaRPr>
          </a:p>
        </p:txBody>
      </p:sp>
      <p:cxnSp>
        <p:nvCxnSpPr>
          <p:cNvPr id="5" name="Straight Arrow Connector 4"/>
          <p:cNvCxnSpPr/>
          <p:nvPr/>
        </p:nvCxnSpPr>
        <p:spPr>
          <a:xfrm flipH="1">
            <a:off x="2133600" y="1828800"/>
            <a:ext cx="2362200" cy="27432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958850" y="1828800"/>
            <a:ext cx="3460750" cy="21859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371600" y="1868488"/>
            <a:ext cx="3248025" cy="36941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2238375" y="1905000"/>
            <a:ext cx="2432050" cy="3657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164" name="TextBox 12"/>
          <p:cNvSpPr txBox="1">
            <a:spLocks noChangeArrowheads="1"/>
          </p:cNvSpPr>
          <p:nvPr/>
        </p:nvSpPr>
        <p:spPr bwMode="auto">
          <a:xfrm>
            <a:off x="4495800" y="1258888"/>
            <a:ext cx="371157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defRPr>
            </a:lvl1pPr>
            <a:lvl2pPr marL="742950" indent="-285750">
              <a:spcBef>
                <a:spcPct val="20000"/>
              </a:spcBef>
              <a:buFont typeface="Arial" charset="0"/>
              <a:buChar char="–"/>
              <a:defRPr kumimoji="1" sz="2800">
                <a:solidFill>
                  <a:schemeClr val="tx1"/>
                </a:solidFill>
                <a:latin typeface="Calibri" pitchFamily="34" charset="0"/>
              </a:defRPr>
            </a:lvl2pPr>
            <a:lvl3pPr marL="1143000" indent="-228600">
              <a:spcBef>
                <a:spcPct val="20000"/>
              </a:spcBef>
              <a:buFont typeface="Arial" charset="0"/>
              <a:buChar char="•"/>
              <a:defRPr kumimoji="1" sz="2400">
                <a:solidFill>
                  <a:schemeClr val="tx1"/>
                </a:solidFill>
                <a:latin typeface="Calibri" pitchFamily="34" charset="0"/>
              </a:defRPr>
            </a:lvl3pPr>
            <a:lvl4pPr marL="1600200" indent="-228600">
              <a:spcBef>
                <a:spcPct val="20000"/>
              </a:spcBef>
              <a:buFont typeface="Arial" charset="0"/>
              <a:buChar char="–"/>
              <a:defRPr kumimoji="1" sz="2000">
                <a:solidFill>
                  <a:schemeClr val="tx1"/>
                </a:solidFill>
                <a:latin typeface="Calibri" pitchFamily="34" charset="0"/>
              </a:defRPr>
            </a:lvl4pPr>
            <a:lvl5pPr marL="2057400" indent="-228600">
              <a:spcBef>
                <a:spcPct val="20000"/>
              </a:spcBef>
              <a:buFont typeface="Arial" charset="0"/>
              <a:buChar char="»"/>
              <a:defRPr kumimoji="1"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defRPr>
            </a:lvl9pPr>
          </a:lstStyle>
          <a:p>
            <a:pPr>
              <a:spcBef>
                <a:spcPct val="0"/>
              </a:spcBef>
              <a:buFontTx/>
              <a:buNone/>
            </a:pPr>
            <a:r>
              <a:rPr kumimoji="0" lang="en-US" altLang="en-US" sz="2800" b="1" i="0" dirty="0">
                <a:latin typeface="Times New Roman" pitchFamily="18" charset="0"/>
              </a:rPr>
              <a:t>Olistostrome</a:t>
            </a:r>
          </a:p>
        </p:txBody>
      </p:sp>
      <p:sp>
        <p:nvSpPr>
          <p:cNvPr id="2" name="テキスト ボックス 1"/>
          <p:cNvSpPr txBox="1"/>
          <p:nvPr/>
        </p:nvSpPr>
        <p:spPr>
          <a:xfrm>
            <a:off x="309044" y="358675"/>
            <a:ext cx="8538748" cy="584775"/>
          </a:xfrm>
          <a:prstGeom prst="rect">
            <a:avLst/>
          </a:prstGeom>
          <a:noFill/>
        </p:spPr>
        <p:txBody>
          <a:bodyPr wrap="none" rtlCol="0">
            <a:spAutoFit/>
          </a:bodyPr>
          <a:lstStyle/>
          <a:p>
            <a:r>
              <a:rPr kumimoji="1" lang="en-US" altLang="ja-JP" sz="3200" dirty="0" smtClean="0"/>
              <a:t>Ocean Plate Stratigraphy, example from Wales, UK</a:t>
            </a:r>
            <a:endParaRPr kumimoji="1" lang="ja-JP" altLang="en-US" sz="3200" dirty="0"/>
          </a:p>
        </p:txBody>
      </p:sp>
    </p:spTree>
    <p:extLst>
      <p:ext uri="{BB962C8B-B14F-4D97-AF65-F5344CB8AC3E}">
        <p14:creationId xmlns:p14="http://schemas.microsoft.com/office/powerpoint/2010/main" xmlns="" val="41418426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7757384" y="6309320"/>
            <a:ext cx="1656184" cy="307777"/>
          </a:xfrm>
          <a:prstGeom prst="rect">
            <a:avLst/>
          </a:prstGeom>
          <a:noFill/>
        </p:spPr>
        <p:txBody>
          <a:bodyPr wrap="square" rtlCol="0">
            <a:spAutoFit/>
          </a:bodyPr>
          <a:lstStyle/>
          <a:p>
            <a:r>
              <a:rPr kumimoji="1" lang="en-US" altLang="ja-JP" sz="1400" dirty="0" smtClean="0"/>
              <a:t>Fujisaki</a:t>
            </a:r>
            <a:r>
              <a:rPr lang="en-US" altLang="ja-JP" sz="1400" dirty="0" smtClean="0"/>
              <a:t> </a:t>
            </a:r>
            <a:r>
              <a:rPr kumimoji="1" lang="en-US" altLang="ja-JP" sz="1400" dirty="0" smtClean="0"/>
              <a:t> (2013)</a:t>
            </a:r>
            <a:endParaRPr kumimoji="1" lang="ja-JP" altLang="en-US" sz="1400" dirty="0"/>
          </a:p>
        </p:txBody>
      </p:sp>
      <p:pic>
        <p:nvPicPr>
          <p:cNvPr id="2" name="図 1"/>
          <p:cNvPicPr>
            <a:picLocks noChangeAspect="1"/>
          </p:cNvPicPr>
          <p:nvPr/>
        </p:nvPicPr>
        <p:blipFill>
          <a:blip r:embed="rId2"/>
          <a:stretch>
            <a:fillRect/>
          </a:stretch>
        </p:blipFill>
        <p:spPr>
          <a:xfrm>
            <a:off x="106499" y="653062"/>
            <a:ext cx="8931001" cy="5665000"/>
          </a:xfrm>
          <a:prstGeom prst="rect">
            <a:avLst/>
          </a:prstGeom>
        </p:spPr>
      </p:pic>
      <p:sp>
        <p:nvSpPr>
          <p:cNvPr id="3" name="テキスト ボックス 2"/>
          <p:cNvSpPr txBox="1"/>
          <p:nvPr/>
        </p:nvSpPr>
        <p:spPr>
          <a:xfrm>
            <a:off x="577518" y="144380"/>
            <a:ext cx="7837402" cy="461665"/>
          </a:xfrm>
          <a:prstGeom prst="rect">
            <a:avLst/>
          </a:prstGeom>
          <a:noFill/>
        </p:spPr>
        <p:txBody>
          <a:bodyPr wrap="none" rtlCol="0">
            <a:spAutoFit/>
          </a:bodyPr>
          <a:lstStyle/>
          <a:p>
            <a:r>
              <a:rPr kumimoji="1" lang="en-US" altLang="ja-JP" sz="2400" dirty="0" smtClean="0">
                <a:solidFill>
                  <a:srgbClr val="FF0000"/>
                </a:solidFill>
              </a:rPr>
              <a:t>Travel history deduced from OPS, an example from SW Japan </a:t>
            </a:r>
            <a:endParaRPr kumimoji="1" lang="ja-JP" altLang="en-US" sz="2400" dirty="0">
              <a:solidFill>
                <a:srgbClr val="FF0000"/>
              </a:solidFill>
            </a:endParaRPr>
          </a:p>
        </p:txBody>
      </p:sp>
    </p:spTree>
    <p:extLst>
      <p:ext uri="{BB962C8B-B14F-4D97-AF65-F5344CB8AC3E}">
        <p14:creationId xmlns:p14="http://schemas.microsoft.com/office/powerpoint/2010/main" xmlns="" val="39188982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dirty="0" smtClean="0"/>
              <a:t>Accretionary Complex on Mars</a:t>
            </a:r>
            <a:endParaRPr kumimoji="1" lang="ja-JP" altLang="en-US" dirty="0"/>
          </a:p>
        </p:txBody>
      </p:sp>
      <p:sp>
        <p:nvSpPr>
          <p:cNvPr id="4" name="サブタイトル 3"/>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xmlns="" val="13603870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descr="MOLA_004_016_EQ75"/>
          <p:cNvPicPr>
            <a:picLocks noChangeAspect="1" noChangeArrowheads="1"/>
          </p:cNvPicPr>
          <p:nvPr/>
        </p:nvPicPr>
        <p:blipFill>
          <a:blip r:embed="rId2">
            <a:extLst>
              <a:ext uri="{28A0092B-C50C-407E-A947-70E740481C1C}">
                <a14:useLocalDpi xmlns:a14="http://schemas.microsoft.com/office/drawing/2010/main" xmlns="" val="0"/>
              </a:ext>
            </a:extLst>
          </a:blip>
          <a:srcRect t="21303"/>
          <a:stretch>
            <a:fillRect/>
          </a:stretch>
        </p:blipFill>
        <p:spPr bwMode="auto">
          <a:xfrm>
            <a:off x="3794125" y="473075"/>
            <a:ext cx="5287963" cy="229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5588000" y="3282950"/>
            <a:ext cx="3148013" cy="1738938"/>
          </a:xfrm>
          <a:prstGeom prst="rect">
            <a:avLst/>
          </a:prstGeom>
        </p:spPr>
        <p:txBody>
          <a:bodyPr>
            <a:spAutoFit/>
          </a:bodyPr>
          <a:lstStyle/>
          <a:p>
            <a:pPr>
              <a:lnSpc>
                <a:spcPct val="107000"/>
              </a:lnSpc>
              <a:spcBef>
                <a:spcPts val="0"/>
              </a:spcBef>
              <a:spcAft>
                <a:spcPts val="0"/>
              </a:spcAft>
              <a:defRPr/>
            </a:pPr>
            <a:r>
              <a:rPr lang="en-US" sz="2000" i="0" dirty="0">
                <a:latin typeface="+mn-lt"/>
                <a:ea typeface="MS Mincho" panose="02020609040205080304" pitchFamily="49" charset="-128"/>
                <a:cs typeface="Times New Roman" panose="02020603050405020304" pitchFamily="18" charset="0"/>
              </a:rPr>
              <a:t>Target to assess the ancient rock record and plate tectonism, including plate boundaries and </a:t>
            </a:r>
            <a:r>
              <a:rPr lang="en-US" altLang="ja-JP" sz="2000" i="0" dirty="0" smtClean="0">
                <a:latin typeface="+mn-lt"/>
                <a:ea typeface="MS Mincho" panose="02020609040205080304" pitchFamily="49" charset="-128"/>
                <a:cs typeface="Times New Roman" panose="02020603050405020304" pitchFamily="18" charset="0"/>
              </a:rPr>
              <a:t>accretionary</a:t>
            </a:r>
            <a:r>
              <a:rPr lang="en-US" sz="2000" i="0" dirty="0" smtClean="0">
                <a:latin typeface="+mn-lt"/>
                <a:ea typeface="MS Mincho" panose="02020609040205080304" pitchFamily="49" charset="-128"/>
                <a:cs typeface="Times New Roman" panose="02020603050405020304" pitchFamily="18" charset="0"/>
              </a:rPr>
              <a:t> </a:t>
            </a:r>
            <a:r>
              <a:rPr lang="en-US" sz="2000" i="0" dirty="0">
                <a:latin typeface="+mn-lt"/>
                <a:ea typeface="MS Mincho" panose="02020609040205080304" pitchFamily="49" charset="-128"/>
                <a:cs typeface="Times New Roman" panose="02020603050405020304" pitchFamily="18" charset="0"/>
              </a:rPr>
              <a:t>complexes</a:t>
            </a:r>
          </a:p>
        </p:txBody>
      </p:sp>
      <p:sp>
        <p:nvSpPr>
          <p:cNvPr id="9" name="Rectangle 8"/>
          <p:cNvSpPr/>
          <p:nvPr/>
        </p:nvSpPr>
        <p:spPr>
          <a:xfrm>
            <a:off x="0" y="-42863"/>
            <a:ext cx="9144000" cy="553357"/>
          </a:xfrm>
          <a:prstGeom prst="rect">
            <a:avLst/>
          </a:prstGeom>
        </p:spPr>
        <p:txBody>
          <a:bodyPr>
            <a:spAutoFit/>
          </a:bodyPr>
          <a:lstStyle/>
          <a:p>
            <a:pPr algn="ctr">
              <a:lnSpc>
                <a:spcPct val="107000"/>
              </a:lnSpc>
              <a:spcBef>
                <a:spcPts val="0"/>
              </a:spcBef>
              <a:spcAft>
                <a:spcPts val="0"/>
              </a:spcAft>
              <a:defRPr/>
            </a:pPr>
            <a:r>
              <a:rPr lang="en-US" sz="2800" b="1" i="0" dirty="0">
                <a:latin typeface="+mn-lt"/>
                <a:ea typeface="MS Mincho" panose="02020609040205080304" pitchFamily="49" charset="-128"/>
                <a:cs typeface="Times New Roman" panose="02020603050405020304" pitchFamily="18" charset="0"/>
              </a:rPr>
              <a:t>Example candidate 1 (Pacific-type </a:t>
            </a:r>
            <a:r>
              <a:rPr lang="en-US" altLang="ja-JP" sz="2800" b="1" i="0" dirty="0" smtClean="0">
                <a:latin typeface="+mn-lt"/>
                <a:ea typeface="MS Mincho" panose="02020609040205080304" pitchFamily="49" charset="-128"/>
                <a:cs typeface="Times New Roman" panose="02020603050405020304" pitchFamily="18" charset="0"/>
              </a:rPr>
              <a:t>accretionary</a:t>
            </a:r>
            <a:r>
              <a:rPr lang="en-US" sz="2800" b="1" i="0" dirty="0" smtClean="0">
                <a:latin typeface="+mn-lt"/>
                <a:ea typeface="MS Mincho" panose="02020609040205080304" pitchFamily="49" charset="-128"/>
                <a:cs typeface="Times New Roman" panose="02020603050405020304" pitchFamily="18" charset="0"/>
              </a:rPr>
              <a:t> </a:t>
            </a:r>
            <a:r>
              <a:rPr lang="en-US" sz="2800" b="1" i="0" dirty="0">
                <a:latin typeface="+mn-lt"/>
                <a:ea typeface="MS Mincho" panose="02020609040205080304" pitchFamily="49" charset="-128"/>
                <a:cs typeface="Times New Roman" panose="02020603050405020304" pitchFamily="18" charset="0"/>
              </a:rPr>
              <a:t>complex) </a:t>
            </a:r>
          </a:p>
        </p:txBody>
      </p:sp>
      <p:pic>
        <p:nvPicPr>
          <p:cNvPr id="37893" name="Picture 10"/>
          <p:cNvPicPr>
            <a:picLocks noChangeAspect="1"/>
          </p:cNvPicPr>
          <p:nvPr/>
        </p:nvPicPr>
        <p:blipFill>
          <a:blip r:embed="rId3">
            <a:extLst>
              <a:ext uri="{28A0092B-C50C-407E-A947-70E740481C1C}">
                <a14:useLocalDpi xmlns:a14="http://schemas.microsoft.com/office/drawing/2010/main" xmlns="" val="0"/>
              </a:ext>
            </a:extLst>
          </a:blip>
          <a:srcRect l="23250" t="10213" r="31821" b="28601"/>
          <a:stretch>
            <a:fillRect/>
          </a:stretch>
        </p:blipFill>
        <p:spPr bwMode="auto">
          <a:xfrm>
            <a:off x="169863" y="2840038"/>
            <a:ext cx="5122862" cy="392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7894" name="Straight Arrow Connector 13"/>
          <p:cNvCxnSpPr>
            <a:cxnSpLocks noChangeShapeType="1"/>
          </p:cNvCxnSpPr>
          <p:nvPr/>
        </p:nvCxnSpPr>
        <p:spPr bwMode="auto">
          <a:xfrm flipH="1">
            <a:off x="2576513" y="1981200"/>
            <a:ext cx="2509837" cy="2232025"/>
          </a:xfrm>
          <a:prstGeom prst="straightConnector1">
            <a:avLst/>
          </a:prstGeom>
          <a:noFill/>
          <a:ln w="60325" algn="ctr">
            <a:solidFill>
              <a:schemeClr val="bg2"/>
            </a:solidFill>
            <a:round/>
            <a:headEnd type="oval"/>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9" name="Straight Arrow Connector 18"/>
          <p:cNvCxnSpPr/>
          <p:nvPr/>
        </p:nvCxnSpPr>
        <p:spPr>
          <a:xfrm flipV="1">
            <a:off x="5148263" y="3141663"/>
            <a:ext cx="0" cy="71913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896" name="TextBox 20"/>
          <p:cNvSpPr txBox="1">
            <a:spLocks noChangeArrowheads="1"/>
          </p:cNvSpPr>
          <p:nvPr/>
        </p:nvSpPr>
        <p:spPr bwMode="auto">
          <a:xfrm>
            <a:off x="4667250" y="3282950"/>
            <a:ext cx="481013"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b="1">
                <a:cs typeface="Times New Roman" pitchFamily="18" charset="0"/>
              </a:rPr>
              <a:t>N</a:t>
            </a:r>
          </a:p>
        </p:txBody>
      </p:sp>
      <p:cxnSp>
        <p:nvCxnSpPr>
          <p:cNvPr id="23" name="Straight Connector 22"/>
          <p:cNvCxnSpPr/>
          <p:nvPr/>
        </p:nvCxnSpPr>
        <p:spPr>
          <a:xfrm>
            <a:off x="3992563" y="3854450"/>
            <a:ext cx="382587" cy="6350"/>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sp>
        <p:nvSpPr>
          <p:cNvPr id="37898" name="TextBox 26"/>
          <p:cNvSpPr txBox="1">
            <a:spLocks noChangeArrowheads="1"/>
          </p:cNvSpPr>
          <p:nvPr/>
        </p:nvSpPr>
        <p:spPr bwMode="auto">
          <a:xfrm>
            <a:off x="3795713" y="3406775"/>
            <a:ext cx="91916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400" b="1">
                <a:cs typeface="Times New Roman" pitchFamily="18" charset="0"/>
              </a:rPr>
              <a:t>50km</a:t>
            </a:r>
          </a:p>
        </p:txBody>
      </p:sp>
      <p:sp>
        <p:nvSpPr>
          <p:cNvPr id="37899" name="TextBox 2"/>
          <p:cNvSpPr txBox="1">
            <a:spLocks noChangeArrowheads="1"/>
          </p:cNvSpPr>
          <p:nvPr/>
        </p:nvSpPr>
        <p:spPr bwMode="auto">
          <a:xfrm>
            <a:off x="3157538" y="4433888"/>
            <a:ext cx="213518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800" b="1" i="0" dirty="0" smtClean="0">
                <a:solidFill>
                  <a:schemeClr val="bg2"/>
                </a:solidFill>
                <a:latin typeface="+mj-lt"/>
              </a:rPr>
              <a:t>Claritas rise</a:t>
            </a:r>
            <a:endParaRPr lang="en-US" altLang="en-US" sz="2800" b="1" i="0" dirty="0">
              <a:solidFill>
                <a:schemeClr val="bg2"/>
              </a:solidFill>
              <a:latin typeface="+mj-lt"/>
            </a:endParaRPr>
          </a:p>
        </p:txBody>
      </p:sp>
      <p:pic>
        <p:nvPicPr>
          <p:cNvPr id="37900" name="Picture 3"/>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58738" y="517525"/>
            <a:ext cx="3716337" cy="257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901" name="TextBox 14"/>
          <p:cNvSpPr txBox="1">
            <a:spLocks noChangeArrowheads="1"/>
          </p:cNvSpPr>
          <p:nvPr/>
        </p:nvSpPr>
        <p:spPr bwMode="auto">
          <a:xfrm>
            <a:off x="2232025" y="4022725"/>
            <a:ext cx="388938"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b="1" i="0">
                <a:solidFill>
                  <a:schemeClr val="bg2"/>
                </a:solidFill>
              </a:rPr>
              <a:t>1</a:t>
            </a:r>
          </a:p>
        </p:txBody>
      </p:sp>
      <p:cxnSp>
        <p:nvCxnSpPr>
          <p:cNvPr id="37902" name="Straight Arrow Connector 3"/>
          <p:cNvCxnSpPr>
            <a:cxnSpLocks noChangeShapeType="1"/>
          </p:cNvCxnSpPr>
          <p:nvPr/>
        </p:nvCxnSpPr>
        <p:spPr bwMode="auto">
          <a:xfrm flipH="1">
            <a:off x="838200" y="1676400"/>
            <a:ext cx="228600" cy="304800"/>
          </a:xfrm>
          <a:prstGeom prst="straightConnector1">
            <a:avLst/>
          </a:prstGeom>
          <a:noFill/>
          <a:ln w="57150" algn="ctr">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Tree>
    <p:extLst>
      <p:ext uri="{BB962C8B-B14F-4D97-AF65-F5344CB8AC3E}">
        <p14:creationId xmlns:p14="http://schemas.microsoft.com/office/powerpoint/2010/main" xmlns="" val="130119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Group 24"/>
          <p:cNvGrpSpPr>
            <a:grpSpLocks/>
          </p:cNvGrpSpPr>
          <p:nvPr/>
        </p:nvGrpSpPr>
        <p:grpSpPr bwMode="auto">
          <a:xfrm>
            <a:off x="250825" y="-458788"/>
            <a:ext cx="8516938" cy="6492876"/>
            <a:chOff x="1252821" y="-952923"/>
            <a:chExt cx="7850612" cy="6029270"/>
          </a:xfrm>
        </p:grpSpPr>
        <p:pic>
          <p:nvPicPr>
            <p:cNvPr id="38935" name="Picture 3"/>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1252821" y="-952923"/>
              <a:ext cx="7850612" cy="6029270"/>
            </a:xfrm>
            <a:prstGeom prst="rect">
              <a:avLst/>
            </a:prstGeom>
            <a:noFill/>
            <a:ln w="9525">
              <a:solidFill>
                <a:srgbClr val="00B0F0"/>
              </a:solidFill>
              <a:miter lim="800000"/>
              <a:headEnd/>
              <a:tailEnd/>
            </a:ln>
            <a:extLst>
              <a:ext uri="{909E8E84-426E-40DD-AFC4-6F175D3DCCD1}">
                <a14:hiddenFill xmlns:a14="http://schemas.microsoft.com/office/drawing/2010/main" xmlns="">
                  <a:solidFill>
                    <a:srgbClr val="FFFFFF"/>
                  </a:solidFill>
                </a14:hiddenFill>
              </a:ext>
            </a:extLst>
          </p:spPr>
        </p:pic>
        <p:cxnSp>
          <p:nvCxnSpPr>
            <p:cNvPr id="3" name="Straight Connector 2"/>
            <p:cNvCxnSpPr/>
            <p:nvPr/>
          </p:nvCxnSpPr>
          <p:spPr>
            <a:xfrm flipV="1">
              <a:off x="5211052" y="1242085"/>
              <a:ext cx="879444" cy="88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8937" name="TextBox 4"/>
            <p:cNvSpPr txBox="1">
              <a:spLocks noChangeArrowheads="1"/>
            </p:cNvSpPr>
            <p:nvPr/>
          </p:nvSpPr>
          <p:spPr bwMode="auto">
            <a:xfrm>
              <a:off x="5205425" y="828136"/>
              <a:ext cx="919489" cy="4286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400" b="1" i="0">
                  <a:cs typeface="Times New Roman" pitchFamily="18" charset="0"/>
                </a:rPr>
                <a:t>25 km</a:t>
              </a:r>
            </a:p>
          </p:txBody>
        </p:sp>
        <p:cxnSp>
          <p:nvCxnSpPr>
            <p:cNvPr id="7" name="Straight Arrow Connector 6"/>
            <p:cNvCxnSpPr/>
            <p:nvPr/>
          </p:nvCxnSpPr>
          <p:spPr>
            <a:xfrm flipV="1">
              <a:off x="6554362" y="617046"/>
              <a:ext cx="0" cy="85353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939" name="TextBox 7"/>
            <p:cNvSpPr txBox="1">
              <a:spLocks noChangeArrowheads="1"/>
            </p:cNvSpPr>
            <p:nvPr/>
          </p:nvSpPr>
          <p:spPr bwMode="auto">
            <a:xfrm>
              <a:off x="6175724" y="828136"/>
              <a:ext cx="375658" cy="4286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400" b="1" i="0">
                  <a:cs typeface="Times New Roman" pitchFamily="18" charset="0"/>
                </a:rPr>
                <a:t>N</a:t>
              </a:r>
            </a:p>
          </p:txBody>
        </p:sp>
      </p:grpSp>
      <p:sp>
        <p:nvSpPr>
          <p:cNvPr id="38915" name="TextBox 4"/>
          <p:cNvSpPr txBox="1">
            <a:spLocks noChangeArrowheads="1"/>
          </p:cNvSpPr>
          <p:nvPr/>
        </p:nvSpPr>
        <p:spPr bwMode="auto">
          <a:xfrm>
            <a:off x="743538" y="6054823"/>
            <a:ext cx="780657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400" b="1" i="0" dirty="0">
                <a:latin typeface="+mj-lt"/>
              </a:rPr>
              <a:t>Possible duplex structures with link, roof, and floor thrusts (evidence of major crustal shortening)</a:t>
            </a:r>
          </a:p>
        </p:txBody>
      </p:sp>
      <p:cxnSp>
        <p:nvCxnSpPr>
          <p:cNvPr id="10" name="Straight Arrow Connector 9"/>
          <p:cNvCxnSpPr/>
          <p:nvPr/>
        </p:nvCxnSpPr>
        <p:spPr>
          <a:xfrm>
            <a:off x="3898900" y="4953000"/>
            <a:ext cx="2921000" cy="66992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917" name="Rectangle 3"/>
          <p:cNvSpPr>
            <a:spLocks noChangeArrowheads="1"/>
          </p:cNvSpPr>
          <p:nvPr/>
        </p:nvSpPr>
        <p:spPr bwMode="auto">
          <a:xfrm>
            <a:off x="609600" y="3048000"/>
            <a:ext cx="3200400" cy="2574925"/>
          </a:xfrm>
          <a:prstGeom prst="rect">
            <a:avLst/>
          </a:prstGeom>
          <a:solidFill>
            <a:schemeClr val="tx1"/>
          </a:solidFill>
          <a:ln w="9525" algn="ctr">
            <a:solidFill>
              <a:schemeClr val="tx1"/>
            </a:solidFill>
            <a:round/>
            <a:headEnd/>
            <a:tailEnd/>
          </a:ln>
        </p:spPr>
        <p:txBody>
          <a:bodyPr wrap="none"/>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3600"/>
          </a:p>
        </p:txBody>
      </p:sp>
      <p:sp>
        <p:nvSpPr>
          <p:cNvPr id="38918" name="Freeform 8"/>
          <p:cNvSpPr>
            <a:spLocks/>
          </p:cNvSpPr>
          <p:nvPr/>
        </p:nvSpPr>
        <p:spPr bwMode="auto">
          <a:xfrm>
            <a:off x="1173163" y="3657600"/>
            <a:ext cx="1036637" cy="1776413"/>
          </a:xfrm>
          <a:custGeom>
            <a:avLst/>
            <a:gdLst>
              <a:gd name="T0" fmla="*/ 1465519 w 733246"/>
              <a:gd name="T1" fmla="*/ 0 h 1526876"/>
              <a:gd name="T2" fmla="*/ 1431036 w 733246"/>
              <a:gd name="T3" fmla="*/ 303696 h 1526876"/>
              <a:gd name="T4" fmla="*/ 1413794 w 733246"/>
              <a:gd name="T5" fmla="*/ 397139 h 1526876"/>
              <a:gd name="T6" fmla="*/ 1379312 w 733246"/>
              <a:gd name="T7" fmla="*/ 467224 h 1526876"/>
              <a:gd name="T8" fmla="*/ 1344829 w 733246"/>
              <a:gd name="T9" fmla="*/ 537307 h 1526876"/>
              <a:gd name="T10" fmla="*/ 1327587 w 733246"/>
              <a:gd name="T11" fmla="*/ 572348 h 1526876"/>
              <a:gd name="T12" fmla="*/ 1293105 w 733246"/>
              <a:gd name="T13" fmla="*/ 619070 h 1526876"/>
              <a:gd name="T14" fmla="*/ 1275863 w 733246"/>
              <a:gd name="T15" fmla="*/ 665794 h 1526876"/>
              <a:gd name="T16" fmla="*/ 1258622 w 733246"/>
              <a:gd name="T17" fmla="*/ 700835 h 1526876"/>
              <a:gd name="T18" fmla="*/ 1241380 w 733246"/>
              <a:gd name="T19" fmla="*/ 759238 h 1526876"/>
              <a:gd name="T20" fmla="*/ 1206899 w 733246"/>
              <a:gd name="T21" fmla="*/ 829322 h 1526876"/>
              <a:gd name="T22" fmla="*/ 1172416 w 733246"/>
              <a:gd name="T23" fmla="*/ 899405 h 1526876"/>
              <a:gd name="T24" fmla="*/ 1137933 w 733246"/>
              <a:gd name="T25" fmla="*/ 969487 h 1526876"/>
              <a:gd name="T26" fmla="*/ 1086209 w 733246"/>
              <a:gd name="T27" fmla="*/ 1144697 h 1526876"/>
              <a:gd name="T28" fmla="*/ 1051726 w 733246"/>
              <a:gd name="T29" fmla="*/ 1191418 h 1526876"/>
              <a:gd name="T30" fmla="*/ 1000002 w 733246"/>
              <a:gd name="T31" fmla="*/ 1296545 h 1526876"/>
              <a:gd name="T32" fmla="*/ 982760 w 733246"/>
              <a:gd name="T33" fmla="*/ 1331586 h 1526876"/>
              <a:gd name="T34" fmla="*/ 948277 w 733246"/>
              <a:gd name="T35" fmla="*/ 1366629 h 1526876"/>
              <a:gd name="T36" fmla="*/ 931036 w 733246"/>
              <a:gd name="T37" fmla="*/ 1401670 h 1526876"/>
              <a:gd name="T38" fmla="*/ 862070 w 733246"/>
              <a:gd name="T39" fmla="*/ 1471753 h 1526876"/>
              <a:gd name="T40" fmla="*/ 810346 w 733246"/>
              <a:gd name="T41" fmla="*/ 1541836 h 1526876"/>
              <a:gd name="T42" fmla="*/ 706896 w 733246"/>
              <a:gd name="T43" fmla="*/ 1600239 h 1526876"/>
              <a:gd name="T44" fmla="*/ 637933 w 733246"/>
              <a:gd name="T45" fmla="*/ 1670322 h 1526876"/>
              <a:gd name="T46" fmla="*/ 603450 w 733246"/>
              <a:gd name="T47" fmla="*/ 1705366 h 1526876"/>
              <a:gd name="T48" fmla="*/ 500000 w 733246"/>
              <a:gd name="T49" fmla="*/ 1752087 h 1526876"/>
              <a:gd name="T50" fmla="*/ 396552 w 733246"/>
              <a:gd name="T51" fmla="*/ 1810490 h 1526876"/>
              <a:gd name="T52" fmla="*/ 379313 w 733246"/>
              <a:gd name="T53" fmla="*/ 1845532 h 1526876"/>
              <a:gd name="T54" fmla="*/ 224140 w 733246"/>
              <a:gd name="T55" fmla="*/ 1938977 h 1526876"/>
              <a:gd name="T56" fmla="*/ 172416 w 733246"/>
              <a:gd name="T57" fmla="*/ 1950656 h 1526876"/>
              <a:gd name="T58" fmla="*/ 34483 w 733246"/>
              <a:gd name="T59" fmla="*/ 2067464 h 1526876"/>
              <a:gd name="T60" fmla="*/ 0 w 733246"/>
              <a:gd name="T61" fmla="*/ 2067464 h 152687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33246" h="1526876">
                <a:moveTo>
                  <a:pt x="733246" y="0"/>
                </a:moveTo>
                <a:cubicBezTo>
                  <a:pt x="721637" y="220547"/>
                  <a:pt x="733067" y="96236"/>
                  <a:pt x="715993" y="224287"/>
                </a:cubicBezTo>
                <a:cubicBezTo>
                  <a:pt x="712929" y="247266"/>
                  <a:pt x="712223" y="270630"/>
                  <a:pt x="707366" y="293298"/>
                </a:cubicBezTo>
                <a:cubicBezTo>
                  <a:pt x="703556" y="311080"/>
                  <a:pt x="695865" y="327804"/>
                  <a:pt x="690114" y="345057"/>
                </a:cubicBezTo>
                <a:lnTo>
                  <a:pt x="672861" y="396815"/>
                </a:lnTo>
                <a:cubicBezTo>
                  <a:pt x="669985" y="405441"/>
                  <a:pt x="668300" y="414561"/>
                  <a:pt x="664234" y="422694"/>
                </a:cubicBezTo>
                <a:cubicBezTo>
                  <a:pt x="658483" y="434196"/>
                  <a:pt x="651497" y="445159"/>
                  <a:pt x="646982" y="457200"/>
                </a:cubicBezTo>
                <a:cubicBezTo>
                  <a:pt x="642819" y="468301"/>
                  <a:pt x="641612" y="480306"/>
                  <a:pt x="638355" y="491706"/>
                </a:cubicBezTo>
                <a:cubicBezTo>
                  <a:pt x="635857" y="500449"/>
                  <a:pt x="631934" y="508764"/>
                  <a:pt x="629729" y="517585"/>
                </a:cubicBezTo>
                <a:cubicBezTo>
                  <a:pt x="626173" y="531809"/>
                  <a:pt x="624960" y="546572"/>
                  <a:pt x="621102" y="560717"/>
                </a:cubicBezTo>
                <a:cubicBezTo>
                  <a:pt x="616317" y="578262"/>
                  <a:pt x="609601" y="595223"/>
                  <a:pt x="603850" y="612476"/>
                </a:cubicBezTo>
                <a:lnTo>
                  <a:pt x="586597" y="664234"/>
                </a:lnTo>
                <a:cubicBezTo>
                  <a:pt x="580846" y="681487"/>
                  <a:pt x="572334" y="698054"/>
                  <a:pt x="569344" y="715992"/>
                </a:cubicBezTo>
                <a:cubicBezTo>
                  <a:pt x="564371" y="745829"/>
                  <a:pt x="559572" y="807806"/>
                  <a:pt x="543465" y="845389"/>
                </a:cubicBezTo>
                <a:cubicBezTo>
                  <a:pt x="538400" y="857209"/>
                  <a:pt x="530988" y="867954"/>
                  <a:pt x="526212" y="879894"/>
                </a:cubicBezTo>
                <a:cubicBezTo>
                  <a:pt x="526204" y="879913"/>
                  <a:pt x="504650" y="944582"/>
                  <a:pt x="500333" y="957532"/>
                </a:cubicBezTo>
                <a:cubicBezTo>
                  <a:pt x="497457" y="966158"/>
                  <a:pt x="496750" y="975845"/>
                  <a:pt x="491706" y="983411"/>
                </a:cubicBezTo>
                <a:lnTo>
                  <a:pt x="474453" y="1009291"/>
                </a:lnTo>
                <a:cubicBezTo>
                  <a:pt x="471578" y="1017917"/>
                  <a:pt x="470243" y="1027221"/>
                  <a:pt x="465827" y="1035170"/>
                </a:cubicBezTo>
                <a:cubicBezTo>
                  <a:pt x="455757" y="1053296"/>
                  <a:pt x="431321" y="1086928"/>
                  <a:pt x="431321" y="1086928"/>
                </a:cubicBezTo>
                <a:cubicBezTo>
                  <a:pt x="424305" y="1107978"/>
                  <a:pt x="422166" y="1121963"/>
                  <a:pt x="405442" y="1138687"/>
                </a:cubicBezTo>
                <a:cubicBezTo>
                  <a:pt x="355605" y="1188524"/>
                  <a:pt x="403142" y="1118230"/>
                  <a:pt x="353683" y="1181819"/>
                </a:cubicBezTo>
                <a:cubicBezTo>
                  <a:pt x="340953" y="1198186"/>
                  <a:pt x="330680" y="1216324"/>
                  <a:pt x="319178" y="1233577"/>
                </a:cubicBezTo>
                <a:cubicBezTo>
                  <a:pt x="313427" y="1242204"/>
                  <a:pt x="310552" y="1253706"/>
                  <a:pt x="301925" y="1259457"/>
                </a:cubicBezTo>
                <a:lnTo>
                  <a:pt x="250166" y="1293962"/>
                </a:lnTo>
                <a:cubicBezTo>
                  <a:pt x="204257" y="1385785"/>
                  <a:pt x="266922" y="1282282"/>
                  <a:pt x="198408" y="1337094"/>
                </a:cubicBezTo>
                <a:cubicBezTo>
                  <a:pt x="191307" y="1342775"/>
                  <a:pt x="195365" y="1355796"/>
                  <a:pt x="189782" y="1362974"/>
                </a:cubicBezTo>
                <a:cubicBezTo>
                  <a:pt x="175236" y="1381676"/>
                  <a:pt x="139397" y="1418359"/>
                  <a:pt x="112144" y="1431985"/>
                </a:cubicBezTo>
                <a:cubicBezTo>
                  <a:pt x="104011" y="1436051"/>
                  <a:pt x="94891" y="1437736"/>
                  <a:pt x="86265" y="1440611"/>
                </a:cubicBezTo>
                <a:cubicBezTo>
                  <a:pt x="74136" y="1464869"/>
                  <a:pt x="47679" y="1526876"/>
                  <a:pt x="17253" y="1526876"/>
                </a:cubicBezTo>
                <a:lnTo>
                  <a:pt x="0" y="1526876"/>
                </a:lnTo>
              </a:path>
            </a:pathLst>
          </a:custGeom>
          <a:noFill/>
          <a:ln w="38100"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endParaRPr lang="ja-JP" altLang="en-US"/>
          </a:p>
        </p:txBody>
      </p:sp>
      <p:sp>
        <p:nvSpPr>
          <p:cNvPr id="38919" name="Freeform 17"/>
          <p:cNvSpPr>
            <a:spLocks/>
          </p:cNvSpPr>
          <p:nvPr/>
        </p:nvSpPr>
        <p:spPr bwMode="auto">
          <a:xfrm>
            <a:off x="1981200" y="3733800"/>
            <a:ext cx="587375" cy="1919288"/>
          </a:xfrm>
          <a:custGeom>
            <a:avLst/>
            <a:gdLst>
              <a:gd name="T0" fmla="*/ 470523 w 733246"/>
              <a:gd name="T1" fmla="*/ 0 h 1526876"/>
              <a:gd name="T2" fmla="*/ 459452 w 733246"/>
              <a:gd name="T3" fmla="*/ 354386 h 1526876"/>
              <a:gd name="T4" fmla="*/ 453917 w 733246"/>
              <a:gd name="T5" fmla="*/ 463427 h 1526876"/>
              <a:gd name="T6" fmla="*/ 442846 w 733246"/>
              <a:gd name="T7" fmla="*/ 545210 h 1526876"/>
              <a:gd name="T8" fmla="*/ 431774 w 733246"/>
              <a:gd name="T9" fmla="*/ 626989 h 1526876"/>
              <a:gd name="T10" fmla="*/ 426238 w 733246"/>
              <a:gd name="T11" fmla="*/ 667880 h 1526876"/>
              <a:gd name="T12" fmla="*/ 415168 w 733246"/>
              <a:gd name="T13" fmla="*/ 722402 h 1526876"/>
              <a:gd name="T14" fmla="*/ 409632 w 733246"/>
              <a:gd name="T15" fmla="*/ 776924 h 1526876"/>
              <a:gd name="T16" fmla="*/ 404097 w 733246"/>
              <a:gd name="T17" fmla="*/ 817814 h 1526876"/>
              <a:gd name="T18" fmla="*/ 398561 w 733246"/>
              <a:gd name="T19" fmla="*/ 885965 h 1526876"/>
              <a:gd name="T20" fmla="*/ 387490 w 733246"/>
              <a:gd name="T21" fmla="*/ 967747 h 1526876"/>
              <a:gd name="T22" fmla="*/ 376419 w 733246"/>
              <a:gd name="T23" fmla="*/ 1049527 h 1526876"/>
              <a:gd name="T24" fmla="*/ 365347 w 733246"/>
              <a:gd name="T25" fmla="*/ 1131308 h 1526876"/>
              <a:gd name="T26" fmla="*/ 348741 w 733246"/>
              <a:gd name="T27" fmla="*/ 1335762 h 1526876"/>
              <a:gd name="T28" fmla="*/ 337670 w 733246"/>
              <a:gd name="T29" fmla="*/ 1390282 h 1526876"/>
              <a:gd name="T30" fmla="*/ 321063 w 733246"/>
              <a:gd name="T31" fmla="*/ 1512954 h 1526876"/>
              <a:gd name="T32" fmla="*/ 315528 w 733246"/>
              <a:gd name="T33" fmla="*/ 1553844 h 1526876"/>
              <a:gd name="T34" fmla="*/ 304456 w 733246"/>
              <a:gd name="T35" fmla="*/ 1594736 h 1526876"/>
              <a:gd name="T36" fmla="*/ 298921 w 733246"/>
              <a:gd name="T37" fmla="*/ 1635626 h 1526876"/>
              <a:gd name="T38" fmla="*/ 276779 w 733246"/>
              <a:gd name="T39" fmla="*/ 1717407 h 1526876"/>
              <a:gd name="T40" fmla="*/ 260172 w 733246"/>
              <a:gd name="T41" fmla="*/ 1799189 h 1526876"/>
              <a:gd name="T42" fmla="*/ 226958 w 733246"/>
              <a:gd name="T43" fmla="*/ 1867340 h 1526876"/>
              <a:gd name="T44" fmla="*/ 204816 w 733246"/>
              <a:gd name="T45" fmla="*/ 1949120 h 1526876"/>
              <a:gd name="T46" fmla="*/ 193745 w 733246"/>
              <a:gd name="T47" fmla="*/ 1990013 h 1526876"/>
              <a:gd name="T48" fmla="*/ 160531 w 733246"/>
              <a:gd name="T49" fmla="*/ 2044533 h 1526876"/>
              <a:gd name="T50" fmla="*/ 127318 w 733246"/>
              <a:gd name="T51" fmla="*/ 2112684 h 1526876"/>
              <a:gd name="T52" fmla="*/ 121783 w 733246"/>
              <a:gd name="T53" fmla="*/ 2153576 h 1526876"/>
              <a:gd name="T54" fmla="*/ 71963 w 733246"/>
              <a:gd name="T55" fmla="*/ 2262617 h 1526876"/>
              <a:gd name="T56" fmla="*/ 55357 w 733246"/>
              <a:gd name="T57" fmla="*/ 2276247 h 1526876"/>
              <a:gd name="T58" fmla="*/ 11071 w 733246"/>
              <a:gd name="T59" fmla="*/ 2412550 h 1526876"/>
              <a:gd name="T60" fmla="*/ 0 w 733246"/>
              <a:gd name="T61" fmla="*/ 2412550 h 152687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33246" h="1526876">
                <a:moveTo>
                  <a:pt x="733246" y="0"/>
                </a:moveTo>
                <a:cubicBezTo>
                  <a:pt x="721637" y="220547"/>
                  <a:pt x="733067" y="96236"/>
                  <a:pt x="715993" y="224287"/>
                </a:cubicBezTo>
                <a:cubicBezTo>
                  <a:pt x="712929" y="247266"/>
                  <a:pt x="712223" y="270630"/>
                  <a:pt x="707366" y="293298"/>
                </a:cubicBezTo>
                <a:cubicBezTo>
                  <a:pt x="703556" y="311080"/>
                  <a:pt x="695865" y="327804"/>
                  <a:pt x="690114" y="345057"/>
                </a:cubicBezTo>
                <a:lnTo>
                  <a:pt x="672861" y="396815"/>
                </a:lnTo>
                <a:cubicBezTo>
                  <a:pt x="669985" y="405441"/>
                  <a:pt x="668300" y="414561"/>
                  <a:pt x="664234" y="422694"/>
                </a:cubicBezTo>
                <a:cubicBezTo>
                  <a:pt x="658483" y="434196"/>
                  <a:pt x="651497" y="445159"/>
                  <a:pt x="646982" y="457200"/>
                </a:cubicBezTo>
                <a:cubicBezTo>
                  <a:pt x="642819" y="468301"/>
                  <a:pt x="641612" y="480306"/>
                  <a:pt x="638355" y="491706"/>
                </a:cubicBezTo>
                <a:cubicBezTo>
                  <a:pt x="635857" y="500449"/>
                  <a:pt x="631934" y="508764"/>
                  <a:pt x="629729" y="517585"/>
                </a:cubicBezTo>
                <a:cubicBezTo>
                  <a:pt x="626173" y="531809"/>
                  <a:pt x="624960" y="546572"/>
                  <a:pt x="621102" y="560717"/>
                </a:cubicBezTo>
                <a:cubicBezTo>
                  <a:pt x="616317" y="578262"/>
                  <a:pt x="609601" y="595223"/>
                  <a:pt x="603850" y="612476"/>
                </a:cubicBezTo>
                <a:lnTo>
                  <a:pt x="586597" y="664234"/>
                </a:lnTo>
                <a:cubicBezTo>
                  <a:pt x="580846" y="681487"/>
                  <a:pt x="572334" y="698054"/>
                  <a:pt x="569344" y="715992"/>
                </a:cubicBezTo>
                <a:cubicBezTo>
                  <a:pt x="564371" y="745829"/>
                  <a:pt x="559572" y="807806"/>
                  <a:pt x="543465" y="845389"/>
                </a:cubicBezTo>
                <a:cubicBezTo>
                  <a:pt x="538400" y="857209"/>
                  <a:pt x="530988" y="867954"/>
                  <a:pt x="526212" y="879894"/>
                </a:cubicBezTo>
                <a:cubicBezTo>
                  <a:pt x="526204" y="879913"/>
                  <a:pt x="504650" y="944582"/>
                  <a:pt x="500333" y="957532"/>
                </a:cubicBezTo>
                <a:cubicBezTo>
                  <a:pt x="497457" y="966158"/>
                  <a:pt x="496750" y="975845"/>
                  <a:pt x="491706" y="983411"/>
                </a:cubicBezTo>
                <a:lnTo>
                  <a:pt x="474453" y="1009291"/>
                </a:lnTo>
                <a:cubicBezTo>
                  <a:pt x="471578" y="1017917"/>
                  <a:pt x="470243" y="1027221"/>
                  <a:pt x="465827" y="1035170"/>
                </a:cubicBezTo>
                <a:cubicBezTo>
                  <a:pt x="455757" y="1053296"/>
                  <a:pt x="431321" y="1086928"/>
                  <a:pt x="431321" y="1086928"/>
                </a:cubicBezTo>
                <a:cubicBezTo>
                  <a:pt x="424305" y="1107978"/>
                  <a:pt x="422166" y="1121963"/>
                  <a:pt x="405442" y="1138687"/>
                </a:cubicBezTo>
                <a:cubicBezTo>
                  <a:pt x="355605" y="1188524"/>
                  <a:pt x="403142" y="1118230"/>
                  <a:pt x="353683" y="1181819"/>
                </a:cubicBezTo>
                <a:cubicBezTo>
                  <a:pt x="340953" y="1198186"/>
                  <a:pt x="330680" y="1216324"/>
                  <a:pt x="319178" y="1233577"/>
                </a:cubicBezTo>
                <a:cubicBezTo>
                  <a:pt x="313427" y="1242204"/>
                  <a:pt x="310552" y="1253706"/>
                  <a:pt x="301925" y="1259457"/>
                </a:cubicBezTo>
                <a:lnTo>
                  <a:pt x="250166" y="1293962"/>
                </a:lnTo>
                <a:cubicBezTo>
                  <a:pt x="204257" y="1385785"/>
                  <a:pt x="266922" y="1282282"/>
                  <a:pt x="198408" y="1337094"/>
                </a:cubicBezTo>
                <a:cubicBezTo>
                  <a:pt x="191307" y="1342775"/>
                  <a:pt x="195365" y="1355796"/>
                  <a:pt x="189782" y="1362974"/>
                </a:cubicBezTo>
                <a:cubicBezTo>
                  <a:pt x="175236" y="1381676"/>
                  <a:pt x="139397" y="1418359"/>
                  <a:pt x="112144" y="1431985"/>
                </a:cubicBezTo>
                <a:cubicBezTo>
                  <a:pt x="104011" y="1436051"/>
                  <a:pt x="94891" y="1437736"/>
                  <a:pt x="86265" y="1440611"/>
                </a:cubicBezTo>
                <a:cubicBezTo>
                  <a:pt x="74136" y="1464869"/>
                  <a:pt x="47679" y="1526876"/>
                  <a:pt x="17253" y="1526876"/>
                </a:cubicBezTo>
                <a:lnTo>
                  <a:pt x="0" y="1526876"/>
                </a:lnTo>
              </a:path>
            </a:pathLst>
          </a:custGeom>
          <a:noFill/>
          <a:ln w="38100"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endParaRPr lang="ja-JP" altLang="en-US"/>
          </a:p>
        </p:txBody>
      </p:sp>
      <p:sp>
        <p:nvSpPr>
          <p:cNvPr id="38920" name="Freeform 10"/>
          <p:cNvSpPr>
            <a:spLocks/>
          </p:cNvSpPr>
          <p:nvPr/>
        </p:nvSpPr>
        <p:spPr bwMode="auto">
          <a:xfrm>
            <a:off x="2725738" y="4495800"/>
            <a:ext cx="474662" cy="1085850"/>
          </a:xfrm>
          <a:custGeom>
            <a:avLst/>
            <a:gdLst>
              <a:gd name="T0" fmla="*/ 0 w 485390"/>
              <a:gd name="T1" fmla="*/ 833147 h 1414733"/>
              <a:gd name="T2" fmla="*/ 16491 w 485390"/>
              <a:gd name="T3" fmla="*/ 782345 h 1414733"/>
              <a:gd name="T4" fmla="*/ 32983 w 485390"/>
              <a:gd name="T5" fmla="*/ 746784 h 1414733"/>
              <a:gd name="T6" fmla="*/ 49475 w 485390"/>
              <a:gd name="T7" fmla="*/ 731544 h 1414733"/>
              <a:gd name="T8" fmla="*/ 90703 w 485390"/>
              <a:gd name="T9" fmla="*/ 685823 h 1414733"/>
              <a:gd name="T10" fmla="*/ 123685 w 485390"/>
              <a:gd name="T11" fmla="*/ 655341 h 1414733"/>
              <a:gd name="T12" fmla="*/ 140177 w 485390"/>
              <a:gd name="T13" fmla="*/ 640101 h 1414733"/>
              <a:gd name="T14" fmla="*/ 156668 w 485390"/>
              <a:gd name="T15" fmla="*/ 619780 h 1414733"/>
              <a:gd name="T16" fmla="*/ 181405 w 485390"/>
              <a:gd name="T17" fmla="*/ 609619 h 1414733"/>
              <a:gd name="T18" fmla="*/ 214388 w 485390"/>
              <a:gd name="T19" fmla="*/ 563898 h 1414733"/>
              <a:gd name="T20" fmla="*/ 255616 w 485390"/>
              <a:gd name="T21" fmla="*/ 518177 h 1414733"/>
              <a:gd name="T22" fmla="*/ 272108 w 485390"/>
              <a:gd name="T23" fmla="*/ 502936 h 1414733"/>
              <a:gd name="T24" fmla="*/ 296845 w 485390"/>
              <a:gd name="T25" fmla="*/ 472455 h 1414733"/>
              <a:gd name="T26" fmla="*/ 305091 w 485390"/>
              <a:gd name="T27" fmla="*/ 457215 h 1414733"/>
              <a:gd name="T28" fmla="*/ 321581 w 485390"/>
              <a:gd name="T29" fmla="*/ 441974 h 1414733"/>
              <a:gd name="T30" fmla="*/ 362810 w 485390"/>
              <a:gd name="T31" fmla="*/ 370852 h 1414733"/>
              <a:gd name="T32" fmla="*/ 379301 w 485390"/>
              <a:gd name="T33" fmla="*/ 355612 h 1414733"/>
              <a:gd name="T34" fmla="*/ 395793 w 485390"/>
              <a:gd name="T35" fmla="*/ 304810 h 1414733"/>
              <a:gd name="T36" fmla="*/ 412284 w 485390"/>
              <a:gd name="T37" fmla="*/ 274329 h 1414733"/>
              <a:gd name="T38" fmla="*/ 420529 w 485390"/>
              <a:gd name="T39" fmla="*/ 238768 h 1414733"/>
              <a:gd name="T40" fmla="*/ 437021 w 485390"/>
              <a:gd name="T41" fmla="*/ 203207 h 1414733"/>
              <a:gd name="T42" fmla="*/ 445267 w 485390"/>
              <a:gd name="T43" fmla="*/ 162566 h 1414733"/>
              <a:gd name="T44" fmla="*/ 461758 w 485390"/>
              <a:gd name="T45" fmla="*/ 147325 h 1414733"/>
              <a:gd name="T46" fmla="*/ 461758 w 485390"/>
              <a:gd name="T47" fmla="*/ 0 h 14147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85390" h="1414733">
                <a:moveTo>
                  <a:pt x="0" y="1414733"/>
                </a:moveTo>
                <a:cubicBezTo>
                  <a:pt x="14723" y="1311682"/>
                  <a:pt x="47" y="1388693"/>
                  <a:pt x="17253" y="1328468"/>
                </a:cubicBezTo>
                <a:cubicBezTo>
                  <a:pt x="20940" y="1315564"/>
                  <a:pt x="27609" y="1281877"/>
                  <a:pt x="34506" y="1268084"/>
                </a:cubicBezTo>
                <a:cubicBezTo>
                  <a:pt x="39143" y="1258811"/>
                  <a:pt x="46008" y="1250831"/>
                  <a:pt x="51759" y="1242204"/>
                </a:cubicBezTo>
                <a:cubicBezTo>
                  <a:pt x="66942" y="1196653"/>
                  <a:pt x="55341" y="1223892"/>
                  <a:pt x="94891" y="1164567"/>
                </a:cubicBezTo>
                <a:lnTo>
                  <a:pt x="129396" y="1112808"/>
                </a:lnTo>
                <a:cubicBezTo>
                  <a:pt x="135147" y="1104182"/>
                  <a:pt x="142012" y="1096202"/>
                  <a:pt x="146649" y="1086929"/>
                </a:cubicBezTo>
                <a:cubicBezTo>
                  <a:pt x="152400" y="1075427"/>
                  <a:pt x="155670" y="1062302"/>
                  <a:pt x="163902" y="1052423"/>
                </a:cubicBezTo>
                <a:cubicBezTo>
                  <a:pt x="170539" y="1044458"/>
                  <a:pt x="181155" y="1040921"/>
                  <a:pt x="189781" y="1035170"/>
                </a:cubicBezTo>
                <a:cubicBezTo>
                  <a:pt x="210313" y="973576"/>
                  <a:pt x="196946" y="998544"/>
                  <a:pt x="224287" y="957533"/>
                </a:cubicBezTo>
                <a:cubicBezTo>
                  <a:pt x="239470" y="911982"/>
                  <a:pt x="227869" y="939219"/>
                  <a:pt x="267419" y="879895"/>
                </a:cubicBezTo>
                <a:lnTo>
                  <a:pt x="284672" y="854016"/>
                </a:lnTo>
                <a:cubicBezTo>
                  <a:pt x="306350" y="788975"/>
                  <a:pt x="277110" y="869137"/>
                  <a:pt x="310551" y="802257"/>
                </a:cubicBezTo>
                <a:cubicBezTo>
                  <a:pt x="314618" y="794124"/>
                  <a:pt x="315111" y="784511"/>
                  <a:pt x="319178" y="776378"/>
                </a:cubicBezTo>
                <a:cubicBezTo>
                  <a:pt x="323814" y="767105"/>
                  <a:pt x="332443" y="760069"/>
                  <a:pt x="336430" y="750499"/>
                </a:cubicBezTo>
                <a:cubicBezTo>
                  <a:pt x="353054" y="710600"/>
                  <a:pt x="360213" y="668428"/>
                  <a:pt x="379562" y="629729"/>
                </a:cubicBezTo>
                <a:cubicBezTo>
                  <a:pt x="384198" y="620456"/>
                  <a:pt x="391064" y="612476"/>
                  <a:pt x="396815" y="603850"/>
                </a:cubicBezTo>
                <a:cubicBezTo>
                  <a:pt x="402566" y="575095"/>
                  <a:pt x="404795" y="545405"/>
                  <a:pt x="414068" y="517585"/>
                </a:cubicBezTo>
                <a:lnTo>
                  <a:pt x="431321" y="465827"/>
                </a:lnTo>
                <a:cubicBezTo>
                  <a:pt x="434196" y="445699"/>
                  <a:pt x="435959" y="425380"/>
                  <a:pt x="439947" y="405442"/>
                </a:cubicBezTo>
                <a:cubicBezTo>
                  <a:pt x="460467" y="302845"/>
                  <a:pt x="435751" y="473748"/>
                  <a:pt x="457200" y="345057"/>
                </a:cubicBezTo>
                <a:cubicBezTo>
                  <a:pt x="461011" y="322190"/>
                  <a:pt x="459727" y="298412"/>
                  <a:pt x="465827" y="276046"/>
                </a:cubicBezTo>
                <a:cubicBezTo>
                  <a:pt x="468555" y="266044"/>
                  <a:pt x="482432" y="260514"/>
                  <a:pt x="483079" y="250167"/>
                </a:cubicBezTo>
                <a:cubicBezTo>
                  <a:pt x="488280" y="166940"/>
                  <a:pt x="483079" y="83389"/>
                  <a:pt x="483079" y="0"/>
                </a:cubicBezTo>
              </a:path>
            </a:pathLst>
          </a:custGeom>
          <a:noFill/>
          <a:ln w="38100"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endParaRPr lang="ja-JP" altLang="en-US"/>
          </a:p>
        </p:txBody>
      </p:sp>
      <p:sp>
        <p:nvSpPr>
          <p:cNvPr id="38921" name="Freeform 11"/>
          <p:cNvSpPr>
            <a:spLocks/>
          </p:cNvSpPr>
          <p:nvPr/>
        </p:nvSpPr>
        <p:spPr bwMode="auto">
          <a:xfrm>
            <a:off x="1570038" y="5097463"/>
            <a:ext cx="95250" cy="563562"/>
          </a:xfrm>
          <a:custGeom>
            <a:avLst/>
            <a:gdLst>
              <a:gd name="T0" fmla="*/ 95250 w 94890"/>
              <a:gd name="T1" fmla="*/ 0 h 563003"/>
              <a:gd name="T2" fmla="*/ 86591 w 94890"/>
              <a:gd name="T3" fmla="*/ 103620 h 563003"/>
              <a:gd name="T4" fmla="*/ 51954 w 94890"/>
              <a:gd name="T5" fmla="*/ 155430 h 563003"/>
              <a:gd name="T6" fmla="*/ 34636 w 94890"/>
              <a:gd name="T7" fmla="*/ 181335 h 563003"/>
              <a:gd name="T8" fmla="*/ 25977 w 94890"/>
              <a:gd name="T9" fmla="*/ 319495 h 563003"/>
              <a:gd name="T10" fmla="*/ 8659 w 94890"/>
              <a:gd name="T11" fmla="*/ 371304 h 563003"/>
              <a:gd name="T12" fmla="*/ 17317 w 94890"/>
              <a:gd name="T13" fmla="*/ 483560 h 563003"/>
              <a:gd name="T14" fmla="*/ 17317 w 94890"/>
              <a:gd name="T15" fmla="*/ 561274 h 563003"/>
              <a:gd name="T16" fmla="*/ 0 w 94890"/>
              <a:gd name="T17" fmla="*/ 561274 h 5630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4890" h="563003">
                <a:moveTo>
                  <a:pt x="94890" y="0"/>
                </a:moveTo>
                <a:cubicBezTo>
                  <a:pt x="92015" y="34506"/>
                  <a:pt x="95531" y="70155"/>
                  <a:pt x="86264" y="103517"/>
                </a:cubicBezTo>
                <a:cubicBezTo>
                  <a:pt x="80714" y="123496"/>
                  <a:pt x="63260" y="138023"/>
                  <a:pt x="51758" y="155276"/>
                </a:cubicBezTo>
                <a:lnTo>
                  <a:pt x="34505" y="181155"/>
                </a:lnTo>
                <a:cubicBezTo>
                  <a:pt x="31630" y="227163"/>
                  <a:pt x="32107" y="273503"/>
                  <a:pt x="25879" y="319178"/>
                </a:cubicBezTo>
                <a:cubicBezTo>
                  <a:pt x="23422" y="337197"/>
                  <a:pt x="8626" y="370936"/>
                  <a:pt x="8626" y="370936"/>
                </a:cubicBezTo>
                <a:cubicBezTo>
                  <a:pt x="11501" y="408317"/>
                  <a:pt x="12602" y="445878"/>
                  <a:pt x="17252" y="483080"/>
                </a:cubicBezTo>
                <a:cubicBezTo>
                  <a:pt x="22226" y="522874"/>
                  <a:pt x="45040" y="505141"/>
                  <a:pt x="17252" y="560717"/>
                </a:cubicBezTo>
                <a:cubicBezTo>
                  <a:pt x="14680" y="565861"/>
                  <a:pt x="5751" y="560717"/>
                  <a:pt x="0" y="560717"/>
                </a:cubicBezTo>
              </a:path>
            </a:pathLst>
          </a:custGeom>
          <a:noFill/>
          <a:ln w="38100"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endParaRPr lang="ja-JP" altLang="en-US"/>
          </a:p>
        </p:txBody>
      </p:sp>
      <p:sp>
        <p:nvSpPr>
          <p:cNvPr id="38922" name="Freeform 21"/>
          <p:cNvSpPr>
            <a:spLocks/>
          </p:cNvSpPr>
          <p:nvPr/>
        </p:nvSpPr>
        <p:spPr bwMode="auto">
          <a:xfrm>
            <a:off x="1822450" y="4872038"/>
            <a:ext cx="69850" cy="709612"/>
          </a:xfrm>
          <a:custGeom>
            <a:avLst/>
            <a:gdLst>
              <a:gd name="T0" fmla="*/ 51131 w 94890"/>
              <a:gd name="T1" fmla="*/ 0 h 563003"/>
              <a:gd name="T2" fmla="*/ 46483 w 94890"/>
              <a:gd name="T3" fmla="*/ 164459 h 563003"/>
              <a:gd name="T4" fmla="*/ 27889 w 94890"/>
              <a:gd name="T5" fmla="*/ 246689 h 563003"/>
              <a:gd name="T6" fmla="*/ 18593 w 94890"/>
              <a:gd name="T7" fmla="*/ 287803 h 563003"/>
              <a:gd name="T8" fmla="*/ 13945 w 94890"/>
              <a:gd name="T9" fmla="*/ 507081 h 563003"/>
              <a:gd name="T10" fmla="*/ 4648 w 94890"/>
              <a:gd name="T11" fmla="*/ 589310 h 563003"/>
              <a:gd name="T12" fmla="*/ 9296 w 94890"/>
              <a:gd name="T13" fmla="*/ 767475 h 563003"/>
              <a:gd name="T14" fmla="*/ 9296 w 94890"/>
              <a:gd name="T15" fmla="*/ 890818 h 563003"/>
              <a:gd name="T16" fmla="*/ 0 w 94890"/>
              <a:gd name="T17" fmla="*/ 890818 h 5630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4890" h="563003">
                <a:moveTo>
                  <a:pt x="94890" y="0"/>
                </a:moveTo>
                <a:cubicBezTo>
                  <a:pt x="92015" y="34506"/>
                  <a:pt x="95531" y="70155"/>
                  <a:pt x="86264" y="103517"/>
                </a:cubicBezTo>
                <a:cubicBezTo>
                  <a:pt x="80714" y="123496"/>
                  <a:pt x="63260" y="138023"/>
                  <a:pt x="51758" y="155276"/>
                </a:cubicBezTo>
                <a:lnTo>
                  <a:pt x="34505" y="181155"/>
                </a:lnTo>
                <a:cubicBezTo>
                  <a:pt x="31630" y="227163"/>
                  <a:pt x="32107" y="273503"/>
                  <a:pt x="25879" y="319178"/>
                </a:cubicBezTo>
                <a:cubicBezTo>
                  <a:pt x="23422" y="337197"/>
                  <a:pt x="8626" y="370936"/>
                  <a:pt x="8626" y="370936"/>
                </a:cubicBezTo>
                <a:cubicBezTo>
                  <a:pt x="11501" y="408317"/>
                  <a:pt x="12602" y="445878"/>
                  <a:pt x="17252" y="483080"/>
                </a:cubicBezTo>
                <a:cubicBezTo>
                  <a:pt x="22226" y="522874"/>
                  <a:pt x="45040" y="505141"/>
                  <a:pt x="17252" y="560717"/>
                </a:cubicBezTo>
                <a:cubicBezTo>
                  <a:pt x="14680" y="565861"/>
                  <a:pt x="5751" y="560717"/>
                  <a:pt x="0" y="560717"/>
                </a:cubicBezTo>
              </a:path>
            </a:pathLst>
          </a:custGeom>
          <a:noFill/>
          <a:ln w="38100"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endParaRPr lang="ja-JP" altLang="en-US"/>
          </a:p>
        </p:txBody>
      </p:sp>
      <p:sp>
        <p:nvSpPr>
          <p:cNvPr id="38923" name="Freeform 22"/>
          <p:cNvSpPr>
            <a:spLocks/>
          </p:cNvSpPr>
          <p:nvPr/>
        </p:nvSpPr>
        <p:spPr bwMode="auto">
          <a:xfrm>
            <a:off x="2049463" y="4495800"/>
            <a:ext cx="46037" cy="938213"/>
          </a:xfrm>
          <a:custGeom>
            <a:avLst/>
            <a:gdLst>
              <a:gd name="T0" fmla="*/ 22181 w 94890"/>
              <a:gd name="T1" fmla="*/ 0 h 563003"/>
              <a:gd name="T2" fmla="*/ 20165 w 94890"/>
              <a:gd name="T3" fmla="*/ 287663 h 563003"/>
              <a:gd name="T4" fmla="*/ 12099 w 94890"/>
              <a:gd name="T5" fmla="*/ 431496 h 563003"/>
              <a:gd name="T6" fmla="*/ 8066 w 94890"/>
              <a:gd name="T7" fmla="*/ 503411 h 563003"/>
              <a:gd name="T8" fmla="*/ 6049 w 94890"/>
              <a:gd name="T9" fmla="*/ 886963 h 563003"/>
              <a:gd name="T10" fmla="*/ 2016 w 94890"/>
              <a:gd name="T11" fmla="*/ 1030794 h 563003"/>
              <a:gd name="T12" fmla="*/ 4033 w 94890"/>
              <a:gd name="T13" fmla="*/ 1342431 h 563003"/>
              <a:gd name="T14" fmla="*/ 4033 w 94890"/>
              <a:gd name="T15" fmla="*/ 1558175 h 563003"/>
              <a:gd name="T16" fmla="*/ 0 w 94890"/>
              <a:gd name="T17" fmla="*/ 1558175 h 5630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4890" h="563003">
                <a:moveTo>
                  <a:pt x="94890" y="0"/>
                </a:moveTo>
                <a:cubicBezTo>
                  <a:pt x="92015" y="34506"/>
                  <a:pt x="95531" y="70155"/>
                  <a:pt x="86264" y="103517"/>
                </a:cubicBezTo>
                <a:cubicBezTo>
                  <a:pt x="80714" y="123496"/>
                  <a:pt x="63260" y="138023"/>
                  <a:pt x="51758" y="155276"/>
                </a:cubicBezTo>
                <a:lnTo>
                  <a:pt x="34505" y="181155"/>
                </a:lnTo>
                <a:cubicBezTo>
                  <a:pt x="31630" y="227163"/>
                  <a:pt x="32107" y="273503"/>
                  <a:pt x="25879" y="319178"/>
                </a:cubicBezTo>
                <a:cubicBezTo>
                  <a:pt x="23422" y="337197"/>
                  <a:pt x="8626" y="370936"/>
                  <a:pt x="8626" y="370936"/>
                </a:cubicBezTo>
                <a:cubicBezTo>
                  <a:pt x="11501" y="408317"/>
                  <a:pt x="12602" y="445878"/>
                  <a:pt x="17252" y="483080"/>
                </a:cubicBezTo>
                <a:cubicBezTo>
                  <a:pt x="22226" y="522874"/>
                  <a:pt x="45040" y="505141"/>
                  <a:pt x="17252" y="560717"/>
                </a:cubicBezTo>
                <a:cubicBezTo>
                  <a:pt x="14680" y="565861"/>
                  <a:pt x="5751" y="560717"/>
                  <a:pt x="0" y="560717"/>
                </a:cubicBezTo>
              </a:path>
            </a:pathLst>
          </a:custGeom>
          <a:noFill/>
          <a:ln w="38100"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endParaRPr lang="ja-JP" altLang="en-US"/>
          </a:p>
        </p:txBody>
      </p:sp>
      <p:sp>
        <p:nvSpPr>
          <p:cNvPr id="38924" name="Freeform 24"/>
          <p:cNvSpPr>
            <a:spLocks/>
          </p:cNvSpPr>
          <p:nvPr/>
        </p:nvSpPr>
        <p:spPr bwMode="auto">
          <a:xfrm>
            <a:off x="2201863" y="4267200"/>
            <a:ext cx="46037" cy="914400"/>
          </a:xfrm>
          <a:custGeom>
            <a:avLst/>
            <a:gdLst>
              <a:gd name="T0" fmla="*/ 22181 w 94890"/>
              <a:gd name="T1" fmla="*/ 0 h 563003"/>
              <a:gd name="T2" fmla="*/ 20165 w 94890"/>
              <a:gd name="T3" fmla="*/ 273063 h 563003"/>
              <a:gd name="T4" fmla="*/ 12099 w 94890"/>
              <a:gd name="T5" fmla="*/ 409595 h 563003"/>
              <a:gd name="T6" fmla="*/ 8066 w 94890"/>
              <a:gd name="T7" fmla="*/ 477860 h 563003"/>
              <a:gd name="T8" fmla="*/ 6049 w 94890"/>
              <a:gd name="T9" fmla="*/ 841945 h 563003"/>
              <a:gd name="T10" fmla="*/ 2016 w 94890"/>
              <a:gd name="T11" fmla="*/ 978476 h 563003"/>
              <a:gd name="T12" fmla="*/ 4033 w 94890"/>
              <a:gd name="T13" fmla="*/ 1274295 h 563003"/>
              <a:gd name="T14" fmla="*/ 4033 w 94890"/>
              <a:gd name="T15" fmla="*/ 1479090 h 563003"/>
              <a:gd name="T16" fmla="*/ 0 w 94890"/>
              <a:gd name="T17" fmla="*/ 1479090 h 5630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4890" h="563003">
                <a:moveTo>
                  <a:pt x="94890" y="0"/>
                </a:moveTo>
                <a:cubicBezTo>
                  <a:pt x="92015" y="34506"/>
                  <a:pt x="95531" y="70155"/>
                  <a:pt x="86264" y="103517"/>
                </a:cubicBezTo>
                <a:cubicBezTo>
                  <a:pt x="80714" y="123496"/>
                  <a:pt x="63260" y="138023"/>
                  <a:pt x="51758" y="155276"/>
                </a:cubicBezTo>
                <a:lnTo>
                  <a:pt x="34505" y="181155"/>
                </a:lnTo>
                <a:cubicBezTo>
                  <a:pt x="31630" y="227163"/>
                  <a:pt x="32107" y="273503"/>
                  <a:pt x="25879" y="319178"/>
                </a:cubicBezTo>
                <a:cubicBezTo>
                  <a:pt x="23422" y="337197"/>
                  <a:pt x="8626" y="370936"/>
                  <a:pt x="8626" y="370936"/>
                </a:cubicBezTo>
                <a:cubicBezTo>
                  <a:pt x="11501" y="408317"/>
                  <a:pt x="12602" y="445878"/>
                  <a:pt x="17252" y="483080"/>
                </a:cubicBezTo>
                <a:cubicBezTo>
                  <a:pt x="22226" y="522874"/>
                  <a:pt x="45040" y="505141"/>
                  <a:pt x="17252" y="560717"/>
                </a:cubicBezTo>
                <a:cubicBezTo>
                  <a:pt x="14680" y="565861"/>
                  <a:pt x="5751" y="560717"/>
                  <a:pt x="0" y="560717"/>
                </a:cubicBezTo>
              </a:path>
            </a:pathLst>
          </a:custGeom>
          <a:noFill/>
          <a:ln w="38100"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endParaRPr lang="ja-JP" altLang="en-US"/>
          </a:p>
        </p:txBody>
      </p:sp>
      <p:sp>
        <p:nvSpPr>
          <p:cNvPr id="38925" name="Freeform 25"/>
          <p:cNvSpPr>
            <a:spLocks/>
          </p:cNvSpPr>
          <p:nvPr/>
        </p:nvSpPr>
        <p:spPr bwMode="auto">
          <a:xfrm>
            <a:off x="2344738" y="4343400"/>
            <a:ext cx="46037" cy="528638"/>
          </a:xfrm>
          <a:custGeom>
            <a:avLst/>
            <a:gdLst>
              <a:gd name="T0" fmla="*/ 22181 w 94890"/>
              <a:gd name="T1" fmla="*/ 0 h 563003"/>
              <a:gd name="T2" fmla="*/ 20165 w 94890"/>
              <a:gd name="T3" fmla="*/ 91197 h 563003"/>
              <a:gd name="T4" fmla="*/ 12099 w 94890"/>
              <a:gd name="T5" fmla="*/ 136795 h 563003"/>
              <a:gd name="T6" fmla="*/ 8066 w 94890"/>
              <a:gd name="T7" fmla="*/ 159594 h 563003"/>
              <a:gd name="T8" fmla="*/ 6049 w 94890"/>
              <a:gd name="T9" fmla="*/ 281191 h 563003"/>
              <a:gd name="T10" fmla="*/ 2016 w 94890"/>
              <a:gd name="T11" fmla="*/ 326789 h 563003"/>
              <a:gd name="T12" fmla="*/ 4033 w 94890"/>
              <a:gd name="T13" fmla="*/ 425585 h 563003"/>
              <a:gd name="T14" fmla="*/ 4033 w 94890"/>
              <a:gd name="T15" fmla="*/ 493982 h 563003"/>
              <a:gd name="T16" fmla="*/ 0 w 94890"/>
              <a:gd name="T17" fmla="*/ 493982 h 5630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4890" h="563003">
                <a:moveTo>
                  <a:pt x="94890" y="0"/>
                </a:moveTo>
                <a:cubicBezTo>
                  <a:pt x="92015" y="34506"/>
                  <a:pt x="95531" y="70155"/>
                  <a:pt x="86264" y="103517"/>
                </a:cubicBezTo>
                <a:cubicBezTo>
                  <a:pt x="80714" y="123496"/>
                  <a:pt x="63260" y="138023"/>
                  <a:pt x="51758" y="155276"/>
                </a:cubicBezTo>
                <a:lnTo>
                  <a:pt x="34505" y="181155"/>
                </a:lnTo>
                <a:cubicBezTo>
                  <a:pt x="31630" y="227163"/>
                  <a:pt x="32107" y="273503"/>
                  <a:pt x="25879" y="319178"/>
                </a:cubicBezTo>
                <a:cubicBezTo>
                  <a:pt x="23422" y="337197"/>
                  <a:pt x="8626" y="370936"/>
                  <a:pt x="8626" y="370936"/>
                </a:cubicBezTo>
                <a:cubicBezTo>
                  <a:pt x="11501" y="408317"/>
                  <a:pt x="12602" y="445878"/>
                  <a:pt x="17252" y="483080"/>
                </a:cubicBezTo>
                <a:cubicBezTo>
                  <a:pt x="22226" y="522874"/>
                  <a:pt x="45040" y="505141"/>
                  <a:pt x="17252" y="560717"/>
                </a:cubicBezTo>
                <a:cubicBezTo>
                  <a:pt x="14680" y="565861"/>
                  <a:pt x="5751" y="560717"/>
                  <a:pt x="0" y="560717"/>
                </a:cubicBezTo>
              </a:path>
            </a:pathLst>
          </a:custGeom>
          <a:noFill/>
          <a:ln w="38100"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endParaRPr lang="ja-JP" altLang="en-US"/>
          </a:p>
        </p:txBody>
      </p:sp>
      <p:sp>
        <p:nvSpPr>
          <p:cNvPr id="38926" name="Freeform 26"/>
          <p:cNvSpPr>
            <a:spLocks/>
          </p:cNvSpPr>
          <p:nvPr/>
        </p:nvSpPr>
        <p:spPr bwMode="auto">
          <a:xfrm>
            <a:off x="3124200" y="4902200"/>
            <a:ext cx="74613" cy="679450"/>
          </a:xfrm>
          <a:custGeom>
            <a:avLst/>
            <a:gdLst>
              <a:gd name="T0" fmla="*/ 59046 w 94890"/>
              <a:gd name="T1" fmla="*/ 0 h 563003"/>
              <a:gd name="T2" fmla="*/ 53678 w 94890"/>
              <a:gd name="T3" fmla="*/ 150776 h 563003"/>
              <a:gd name="T4" fmla="*/ 32206 w 94890"/>
              <a:gd name="T5" fmla="*/ 226164 h 563003"/>
              <a:gd name="T6" fmla="*/ 21471 w 94890"/>
              <a:gd name="T7" fmla="*/ 263858 h 563003"/>
              <a:gd name="T8" fmla="*/ 16104 w 94890"/>
              <a:gd name="T9" fmla="*/ 464892 h 563003"/>
              <a:gd name="T10" fmla="*/ 5367 w 94890"/>
              <a:gd name="T11" fmla="*/ 540279 h 563003"/>
              <a:gd name="T12" fmla="*/ 10735 w 94890"/>
              <a:gd name="T13" fmla="*/ 703620 h 563003"/>
              <a:gd name="T14" fmla="*/ 10735 w 94890"/>
              <a:gd name="T15" fmla="*/ 816701 h 563003"/>
              <a:gd name="T16" fmla="*/ 0 w 94890"/>
              <a:gd name="T17" fmla="*/ 816701 h 5630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4890" h="563003">
                <a:moveTo>
                  <a:pt x="94890" y="0"/>
                </a:moveTo>
                <a:cubicBezTo>
                  <a:pt x="92015" y="34506"/>
                  <a:pt x="95531" y="70155"/>
                  <a:pt x="86264" y="103517"/>
                </a:cubicBezTo>
                <a:cubicBezTo>
                  <a:pt x="80714" y="123496"/>
                  <a:pt x="63260" y="138023"/>
                  <a:pt x="51758" y="155276"/>
                </a:cubicBezTo>
                <a:lnTo>
                  <a:pt x="34505" y="181155"/>
                </a:lnTo>
                <a:cubicBezTo>
                  <a:pt x="31630" y="227163"/>
                  <a:pt x="32107" y="273503"/>
                  <a:pt x="25879" y="319178"/>
                </a:cubicBezTo>
                <a:cubicBezTo>
                  <a:pt x="23422" y="337197"/>
                  <a:pt x="8626" y="370936"/>
                  <a:pt x="8626" y="370936"/>
                </a:cubicBezTo>
                <a:cubicBezTo>
                  <a:pt x="11501" y="408317"/>
                  <a:pt x="12602" y="445878"/>
                  <a:pt x="17252" y="483080"/>
                </a:cubicBezTo>
                <a:cubicBezTo>
                  <a:pt x="22226" y="522874"/>
                  <a:pt x="45040" y="505141"/>
                  <a:pt x="17252" y="560717"/>
                </a:cubicBezTo>
                <a:cubicBezTo>
                  <a:pt x="14680" y="565861"/>
                  <a:pt x="5751" y="560717"/>
                  <a:pt x="0" y="560717"/>
                </a:cubicBezTo>
              </a:path>
            </a:pathLst>
          </a:custGeom>
          <a:noFill/>
          <a:ln w="38100"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endParaRPr lang="ja-JP" altLang="en-US"/>
          </a:p>
        </p:txBody>
      </p:sp>
      <p:sp>
        <p:nvSpPr>
          <p:cNvPr id="38927" name="Freeform 27"/>
          <p:cNvSpPr>
            <a:spLocks/>
          </p:cNvSpPr>
          <p:nvPr/>
        </p:nvSpPr>
        <p:spPr bwMode="auto">
          <a:xfrm>
            <a:off x="3035300" y="5040313"/>
            <a:ext cx="71438" cy="541337"/>
          </a:xfrm>
          <a:custGeom>
            <a:avLst/>
            <a:gdLst>
              <a:gd name="T0" fmla="*/ 53880 w 94890"/>
              <a:gd name="T1" fmla="*/ 0 h 563003"/>
              <a:gd name="T2" fmla="*/ 48982 w 94890"/>
              <a:gd name="T3" fmla="*/ 95701 h 563003"/>
              <a:gd name="T4" fmla="*/ 29389 w 94890"/>
              <a:gd name="T5" fmla="*/ 143552 h 563003"/>
              <a:gd name="T6" fmla="*/ 19592 w 94890"/>
              <a:gd name="T7" fmla="*/ 167476 h 563003"/>
              <a:gd name="T8" fmla="*/ 14694 w 94890"/>
              <a:gd name="T9" fmla="*/ 295078 h 563003"/>
              <a:gd name="T10" fmla="*/ 4898 w 94890"/>
              <a:gd name="T11" fmla="*/ 342928 h 563003"/>
              <a:gd name="T12" fmla="*/ 9796 w 94890"/>
              <a:gd name="T13" fmla="*/ 446604 h 563003"/>
              <a:gd name="T14" fmla="*/ 9796 w 94890"/>
              <a:gd name="T15" fmla="*/ 518379 h 563003"/>
              <a:gd name="T16" fmla="*/ 0 w 94890"/>
              <a:gd name="T17" fmla="*/ 518379 h 5630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4890" h="563003">
                <a:moveTo>
                  <a:pt x="94890" y="0"/>
                </a:moveTo>
                <a:cubicBezTo>
                  <a:pt x="92015" y="34506"/>
                  <a:pt x="95531" y="70155"/>
                  <a:pt x="86264" y="103517"/>
                </a:cubicBezTo>
                <a:cubicBezTo>
                  <a:pt x="80714" y="123496"/>
                  <a:pt x="63260" y="138023"/>
                  <a:pt x="51758" y="155276"/>
                </a:cubicBezTo>
                <a:lnTo>
                  <a:pt x="34505" y="181155"/>
                </a:lnTo>
                <a:cubicBezTo>
                  <a:pt x="31630" y="227163"/>
                  <a:pt x="32107" y="273503"/>
                  <a:pt x="25879" y="319178"/>
                </a:cubicBezTo>
                <a:cubicBezTo>
                  <a:pt x="23422" y="337197"/>
                  <a:pt x="8626" y="370936"/>
                  <a:pt x="8626" y="370936"/>
                </a:cubicBezTo>
                <a:cubicBezTo>
                  <a:pt x="11501" y="408317"/>
                  <a:pt x="12602" y="445878"/>
                  <a:pt x="17252" y="483080"/>
                </a:cubicBezTo>
                <a:cubicBezTo>
                  <a:pt x="22226" y="522874"/>
                  <a:pt x="45040" y="505141"/>
                  <a:pt x="17252" y="560717"/>
                </a:cubicBezTo>
                <a:cubicBezTo>
                  <a:pt x="14680" y="565861"/>
                  <a:pt x="5751" y="560717"/>
                  <a:pt x="0" y="560717"/>
                </a:cubicBezTo>
              </a:path>
            </a:pathLst>
          </a:custGeom>
          <a:noFill/>
          <a:ln w="38100"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endParaRPr lang="ja-JP" altLang="en-US"/>
          </a:p>
        </p:txBody>
      </p:sp>
      <p:sp>
        <p:nvSpPr>
          <p:cNvPr id="38928" name="Freeform 28"/>
          <p:cNvSpPr>
            <a:spLocks/>
          </p:cNvSpPr>
          <p:nvPr/>
        </p:nvSpPr>
        <p:spPr bwMode="auto">
          <a:xfrm flipH="1">
            <a:off x="2522538" y="4572000"/>
            <a:ext cx="147637" cy="979488"/>
          </a:xfrm>
          <a:custGeom>
            <a:avLst/>
            <a:gdLst>
              <a:gd name="T0" fmla="*/ 231018 w 94890"/>
              <a:gd name="T1" fmla="*/ 0 h 563003"/>
              <a:gd name="T2" fmla="*/ 210017 w 94890"/>
              <a:gd name="T3" fmla="*/ 313521 h 563003"/>
              <a:gd name="T4" fmla="*/ 126009 w 94890"/>
              <a:gd name="T5" fmla="*/ 470282 h 563003"/>
              <a:gd name="T6" fmla="*/ 84005 w 94890"/>
              <a:gd name="T7" fmla="*/ 548662 h 563003"/>
              <a:gd name="T8" fmla="*/ 63005 w 94890"/>
              <a:gd name="T9" fmla="*/ 966690 h 563003"/>
              <a:gd name="T10" fmla="*/ 21001 w 94890"/>
              <a:gd name="T11" fmla="*/ 1123449 h 563003"/>
              <a:gd name="T12" fmla="*/ 42001 w 94890"/>
              <a:gd name="T13" fmla="*/ 1463098 h 563003"/>
              <a:gd name="T14" fmla="*/ 42001 w 94890"/>
              <a:gd name="T15" fmla="*/ 1698237 h 563003"/>
              <a:gd name="T16" fmla="*/ 0 w 94890"/>
              <a:gd name="T17" fmla="*/ 1698237 h 5630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4890" h="563003">
                <a:moveTo>
                  <a:pt x="94890" y="0"/>
                </a:moveTo>
                <a:cubicBezTo>
                  <a:pt x="92015" y="34506"/>
                  <a:pt x="95531" y="70155"/>
                  <a:pt x="86264" y="103517"/>
                </a:cubicBezTo>
                <a:cubicBezTo>
                  <a:pt x="80714" y="123496"/>
                  <a:pt x="63260" y="138023"/>
                  <a:pt x="51758" y="155276"/>
                </a:cubicBezTo>
                <a:lnTo>
                  <a:pt x="34505" y="181155"/>
                </a:lnTo>
                <a:cubicBezTo>
                  <a:pt x="31630" y="227163"/>
                  <a:pt x="32107" y="273503"/>
                  <a:pt x="25879" y="319178"/>
                </a:cubicBezTo>
                <a:cubicBezTo>
                  <a:pt x="23422" y="337197"/>
                  <a:pt x="8626" y="370936"/>
                  <a:pt x="8626" y="370936"/>
                </a:cubicBezTo>
                <a:cubicBezTo>
                  <a:pt x="11501" y="408317"/>
                  <a:pt x="12602" y="445878"/>
                  <a:pt x="17252" y="483080"/>
                </a:cubicBezTo>
                <a:cubicBezTo>
                  <a:pt x="22226" y="522874"/>
                  <a:pt x="45040" y="505141"/>
                  <a:pt x="17252" y="560717"/>
                </a:cubicBezTo>
                <a:cubicBezTo>
                  <a:pt x="14680" y="565861"/>
                  <a:pt x="5751" y="560717"/>
                  <a:pt x="0" y="560717"/>
                </a:cubicBezTo>
              </a:path>
            </a:pathLst>
          </a:custGeom>
          <a:noFill/>
          <a:ln w="38100"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endParaRPr lang="ja-JP" altLang="en-US"/>
          </a:p>
        </p:txBody>
      </p:sp>
      <p:sp>
        <p:nvSpPr>
          <p:cNvPr id="38929" name="Freeform 30"/>
          <p:cNvSpPr>
            <a:spLocks/>
          </p:cNvSpPr>
          <p:nvPr/>
        </p:nvSpPr>
        <p:spPr bwMode="auto">
          <a:xfrm flipH="1">
            <a:off x="2454275" y="4913313"/>
            <a:ext cx="84138" cy="739775"/>
          </a:xfrm>
          <a:custGeom>
            <a:avLst/>
            <a:gdLst>
              <a:gd name="T0" fmla="*/ 75532 w 94890"/>
              <a:gd name="T1" fmla="*/ 0 h 563003"/>
              <a:gd name="T2" fmla="*/ 68665 w 94890"/>
              <a:gd name="T3" fmla="*/ 178784 h 563003"/>
              <a:gd name="T4" fmla="*/ 41199 w 94890"/>
              <a:gd name="T5" fmla="*/ 268177 h 563003"/>
              <a:gd name="T6" fmla="*/ 27466 w 94890"/>
              <a:gd name="T7" fmla="*/ 312873 h 563003"/>
              <a:gd name="T8" fmla="*/ 20600 w 94890"/>
              <a:gd name="T9" fmla="*/ 551253 h 563003"/>
              <a:gd name="T10" fmla="*/ 6867 w 94890"/>
              <a:gd name="T11" fmla="*/ 640644 h 563003"/>
              <a:gd name="T12" fmla="*/ 13732 w 94890"/>
              <a:gd name="T13" fmla="*/ 834328 h 563003"/>
              <a:gd name="T14" fmla="*/ 13732 w 94890"/>
              <a:gd name="T15" fmla="*/ 968414 h 563003"/>
              <a:gd name="T16" fmla="*/ 0 w 94890"/>
              <a:gd name="T17" fmla="*/ 968414 h 5630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4890" h="563003">
                <a:moveTo>
                  <a:pt x="94890" y="0"/>
                </a:moveTo>
                <a:cubicBezTo>
                  <a:pt x="92015" y="34506"/>
                  <a:pt x="95531" y="70155"/>
                  <a:pt x="86264" y="103517"/>
                </a:cubicBezTo>
                <a:cubicBezTo>
                  <a:pt x="80714" y="123496"/>
                  <a:pt x="63260" y="138023"/>
                  <a:pt x="51758" y="155276"/>
                </a:cubicBezTo>
                <a:lnTo>
                  <a:pt x="34505" y="181155"/>
                </a:lnTo>
                <a:cubicBezTo>
                  <a:pt x="31630" y="227163"/>
                  <a:pt x="32107" y="273503"/>
                  <a:pt x="25879" y="319178"/>
                </a:cubicBezTo>
                <a:cubicBezTo>
                  <a:pt x="23422" y="337197"/>
                  <a:pt x="8626" y="370936"/>
                  <a:pt x="8626" y="370936"/>
                </a:cubicBezTo>
                <a:cubicBezTo>
                  <a:pt x="11501" y="408317"/>
                  <a:pt x="12602" y="445878"/>
                  <a:pt x="17252" y="483080"/>
                </a:cubicBezTo>
                <a:cubicBezTo>
                  <a:pt x="22226" y="522874"/>
                  <a:pt x="45040" y="505141"/>
                  <a:pt x="17252" y="560717"/>
                </a:cubicBezTo>
                <a:cubicBezTo>
                  <a:pt x="14680" y="565861"/>
                  <a:pt x="5751" y="560717"/>
                  <a:pt x="0" y="560717"/>
                </a:cubicBezTo>
              </a:path>
            </a:pathLst>
          </a:custGeom>
          <a:noFill/>
          <a:ln w="38100"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endParaRPr lang="ja-JP" altLang="en-US"/>
          </a:p>
        </p:txBody>
      </p:sp>
      <p:sp>
        <p:nvSpPr>
          <p:cNvPr id="38930" name="Freeform 31"/>
          <p:cNvSpPr>
            <a:spLocks/>
          </p:cNvSpPr>
          <p:nvPr/>
        </p:nvSpPr>
        <p:spPr bwMode="auto">
          <a:xfrm flipH="1">
            <a:off x="2370138" y="5145088"/>
            <a:ext cx="46037" cy="493712"/>
          </a:xfrm>
          <a:custGeom>
            <a:avLst/>
            <a:gdLst>
              <a:gd name="T0" fmla="*/ 22181 w 94890"/>
              <a:gd name="T1" fmla="*/ 0 h 563003"/>
              <a:gd name="T2" fmla="*/ 20165 w 94890"/>
              <a:gd name="T3" fmla="*/ 79733 h 563003"/>
              <a:gd name="T4" fmla="*/ 12099 w 94890"/>
              <a:gd name="T5" fmla="*/ 119600 h 563003"/>
              <a:gd name="T6" fmla="*/ 8066 w 94890"/>
              <a:gd name="T7" fmla="*/ 139532 h 563003"/>
              <a:gd name="T8" fmla="*/ 6049 w 94890"/>
              <a:gd name="T9" fmla="*/ 245843 h 563003"/>
              <a:gd name="T10" fmla="*/ 2016 w 94890"/>
              <a:gd name="T11" fmla="*/ 285709 h 563003"/>
              <a:gd name="T12" fmla="*/ 4033 w 94890"/>
              <a:gd name="T13" fmla="*/ 372086 h 563003"/>
              <a:gd name="T14" fmla="*/ 4033 w 94890"/>
              <a:gd name="T15" fmla="*/ 431884 h 563003"/>
              <a:gd name="T16" fmla="*/ 0 w 94890"/>
              <a:gd name="T17" fmla="*/ 431884 h 5630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4890" h="563003">
                <a:moveTo>
                  <a:pt x="94890" y="0"/>
                </a:moveTo>
                <a:cubicBezTo>
                  <a:pt x="92015" y="34506"/>
                  <a:pt x="95531" y="70155"/>
                  <a:pt x="86264" y="103517"/>
                </a:cubicBezTo>
                <a:cubicBezTo>
                  <a:pt x="80714" y="123496"/>
                  <a:pt x="63260" y="138023"/>
                  <a:pt x="51758" y="155276"/>
                </a:cubicBezTo>
                <a:lnTo>
                  <a:pt x="34505" y="181155"/>
                </a:lnTo>
                <a:cubicBezTo>
                  <a:pt x="31630" y="227163"/>
                  <a:pt x="32107" y="273503"/>
                  <a:pt x="25879" y="319178"/>
                </a:cubicBezTo>
                <a:cubicBezTo>
                  <a:pt x="23422" y="337197"/>
                  <a:pt x="8626" y="370936"/>
                  <a:pt x="8626" y="370936"/>
                </a:cubicBezTo>
                <a:cubicBezTo>
                  <a:pt x="11501" y="408317"/>
                  <a:pt x="12602" y="445878"/>
                  <a:pt x="17252" y="483080"/>
                </a:cubicBezTo>
                <a:cubicBezTo>
                  <a:pt x="22226" y="522874"/>
                  <a:pt x="45040" y="505141"/>
                  <a:pt x="17252" y="560717"/>
                </a:cubicBezTo>
                <a:cubicBezTo>
                  <a:pt x="14680" y="565861"/>
                  <a:pt x="5751" y="560717"/>
                  <a:pt x="0" y="560717"/>
                </a:cubicBezTo>
              </a:path>
            </a:pathLst>
          </a:custGeom>
          <a:noFill/>
          <a:ln w="38100"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endParaRPr lang="ja-JP" altLang="en-US"/>
          </a:p>
        </p:txBody>
      </p:sp>
      <p:cxnSp>
        <p:nvCxnSpPr>
          <p:cNvPr id="38931" name="Straight Arrow Connector 20"/>
          <p:cNvCxnSpPr>
            <a:cxnSpLocks noChangeShapeType="1"/>
          </p:cNvCxnSpPr>
          <p:nvPr/>
        </p:nvCxnSpPr>
        <p:spPr bwMode="auto">
          <a:xfrm flipH="1">
            <a:off x="2895600" y="3581400"/>
            <a:ext cx="762000" cy="609600"/>
          </a:xfrm>
          <a:prstGeom prst="straightConnector1">
            <a:avLst/>
          </a:prstGeom>
          <a:noFill/>
          <a:ln w="57150" algn="ctr">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8932" name="TextBox 23"/>
          <p:cNvSpPr txBox="1">
            <a:spLocks noChangeArrowheads="1"/>
          </p:cNvSpPr>
          <p:nvPr/>
        </p:nvSpPr>
        <p:spPr bwMode="auto">
          <a:xfrm>
            <a:off x="2760663" y="3409950"/>
            <a:ext cx="404812" cy="647700"/>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3600" b="1" i="0">
                <a:solidFill>
                  <a:srgbClr val="FF0000"/>
                </a:solidFill>
              </a:rPr>
              <a:t>?</a:t>
            </a:r>
          </a:p>
        </p:txBody>
      </p:sp>
      <p:cxnSp>
        <p:nvCxnSpPr>
          <p:cNvPr id="38933" name="Straight Arrow Connector 37"/>
          <p:cNvCxnSpPr>
            <a:cxnSpLocks noChangeShapeType="1"/>
          </p:cNvCxnSpPr>
          <p:nvPr/>
        </p:nvCxnSpPr>
        <p:spPr bwMode="auto">
          <a:xfrm flipV="1">
            <a:off x="841375" y="4438650"/>
            <a:ext cx="757238" cy="433388"/>
          </a:xfrm>
          <a:prstGeom prst="straightConnector1">
            <a:avLst/>
          </a:prstGeom>
          <a:noFill/>
          <a:ln w="57150" algn="ctr">
            <a:solidFill>
              <a:srgbClr val="00B05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8934" name="TextBox 41"/>
          <p:cNvSpPr txBox="1">
            <a:spLocks noChangeArrowheads="1"/>
          </p:cNvSpPr>
          <p:nvPr/>
        </p:nvSpPr>
        <p:spPr bwMode="auto">
          <a:xfrm>
            <a:off x="1077913" y="4035425"/>
            <a:ext cx="404812" cy="646113"/>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3600" b="1" i="0">
                <a:solidFill>
                  <a:srgbClr val="00B050"/>
                </a:solidFill>
              </a:rPr>
              <a:t>?</a:t>
            </a:r>
          </a:p>
        </p:txBody>
      </p:sp>
    </p:spTree>
    <p:extLst>
      <p:ext uri="{BB962C8B-B14F-4D97-AF65-F5344CB8AC3E}">
        <p14:creationId xmlns:p14="http://schemas.microsoft.com/office/powerpoint/2010/main" xmlns="" val="29214957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1762614" y="2957734"/>
            <a:ext cx="4983806" cy="2932818"/>
            <a:chOff x="126496" y="2181342"/>
            <a:chExt cx="6847314" cy="4872464"/>
          </a:xfrm>
        </p:grpSpPr>
        <p:pic>
          <p:nvPicPr>
            <p:cNvPr id="39938" name="Picture 2"/>
            <p:cNvPicPr>
              <a:picLocks noChangeAspect="1"/>
            </p:cNvPicPr>
            <p:nvPr/>
          </p:nvPicPr>
          <p:blipFill>
            <a:blip r:embed="rId2">
              <a:extLst>
                <a:ext uri="{28A0092B-C50C-407E-A947-70E740481C1C}">
                  <a14:useLocalDpi xmlns:a14="http://schemas.microsoft.com/office/drawing/2010/main" xmlns="" val="0"/>
                </a:ext>
              </a:extLst>
            </a:blip>
            <a:srcRect l="60095" t="64018" r="813" b="2118"/>
            <a:stretch>
              <a:fillRect/>
            </a:stretch>
          </p:blipFill>
          <p:spPr bwMode="auto">
            <a:xfrm>
              <a:off x="126496" y="2292136"/>
              <a:ext cx="6840538" cy="4559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40" name="TextBox 5"/>
            <p:cNvSpPr txBox="1">
              <a:spLocks noChangeArrowheads="1"/>
            </p:cNvSpPr>
            <p:nvPr/>
          </p:nvSpPr>
          <p:spPr bwMode="auto">
            <a:xfrm>
              <a:off x="2884489" y="4922129"/>
              <a:ext cx="570858" cy="1073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3600" b="1" dirty="0">
                  <a:solidFill>
                    <a:schemeClr val="bg2"/>
                  </a:solidFill>
                  <a:cs typeface="Times New Roman" pitchFamily="18" charset="0"/>
                </a:rPr>
                <a:t>1</a:t>
              </a:r>
            </a:p>
          </p:txBody>
        </p:sp>
        <p:sp>
          <p:nvSpPr>
            <p:cNvPr id="39941" name="TextBox 6"/>
            <p:cNvSpPr txBox="1">
              <a:spLocks noChangeArrowheads="1"/>
            </p:cNvSpPr>
            <p:nvPr/>
          </p:nvSpPr>
          <p:spPr bwMode="auto">
            <a:xfrm>
              <a:off x="4109282" y="5980018"/>
              <a:ext cx="570858" cy="1073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3600" b="1" dirty="0">
                  <a:solidFill>
                    <a:schemeClr val="bg2"/>
                  </a:solidFill>
                  <a:cs typeface="Times New Roman" pitchFamily="18" charset="0"/>
                </a:rPr>
                <a:t>2</a:t>
              </a:r>
            </a:p>
          </p:txBody>
        </p:sp>
        <p:sp>
          <p:nvSpPr>
            <p:cNvPr id="39942" name="TextBox 7"/>
            <p:cNvSpPr txBox="1">
              <a:spLocks noChangeArrowheads="1"/>
            </p:cNvSpPr>
            <p:nvPr/>
          </p:nvSpPr>
          <p:spPr bwMode="auto">
            <a:xfrm>
              <a:off x="5751741" y="5909503"/>
              <a:ext cx="570858" cy="1073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3600" b="1" dirty="0">
                  <a:solidFill>
                    <a:schemeClr val="bg2"/>
                  </a:solidFill>
                  <a:cs typeface="Times New Roman" pitchFamily="18" charset="0"/>
                </a:rPr>
                <a:t>3</a:t>
              </a:r>
            </a:p>
          </p:txBody>
        </p:sp>
        <p:sp>
          <p:nvSpPr>
            <p:cNvPr id="39943" name="TextBox 8"/>
            <p:cNvSpPr txBox="1">
              <a:spLocks noChangeArrowheads="1"/>
            </p:cNvSpPr>
            <p:nvPr/>
          </p:nvSpPr>
          <p:spPr bwMode="auto">
            <a:xfrm>
              <a:off x="2929845" y="5803901"/>
              <a:ext cx="365126"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800" b="1" dirty="0">
                  <a:solidFill>
                    <a:schemeClr val="bg2"/>
                  </a:solidFill>
                  <a:cs typeface="Times New Roman" pitchFamily="18" charset="0"/>
                </a:rPr>
                <a:t>a</a:t>
              </a:r>
            </a:p>
          </p:txBody>
        </p:sp>
        <p:sp>
          <p:nvSpPr>
            <p:cNvPr id="39944" name="TextBox 9"/>
            <p:cNvSpPr txBox="1">
              <a:spLocks noChangeArrowheads="1"/>
            </p:cNvSpPr>
            <p:nvPr/>
          </p:nvSpPr>
          <p:spPr bwMode="auto">
            <a:xfrm>
              <a:off x="3347011" y="5835932"/>
              <a:ext cx="365126"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800" b="1" dirty="0">
                  <a:solidFill>
                    <a:schemeClr val="bg2"/>
                  </a:solidFill>
                  <a:cs typeface="Times New Roman" pitchFamily="18" charset="0"/>
                </a:rPr>
                <a:t>b</a:t>
              </a:r>
            </a:p>
          </p:txBody>
        </p:sp>
        <p:sp>
          <p:nvSpPr>
            <p:cNvPr id="39945" name="TextBox 10"/>
            <p:cNvSpPr txBox="1">
              <a:spLocks noChangeArrowheads="1"/>
            </p:cNvSpPr>
            <p:nvPr/>
          </p:nvSpPr>
          <p:spPr bwMode="auto">
            <a:xfrm>
              <a:off x="3819350" y="4995864"/>
              <a:ext cx="3429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800" b="1" dirty="0">
                  <a:solidFill>
                    <a:schemeClr val="bg2"/>
                  </a:solidFill>
                  <a:cs typeface="Times New Roman" pitchFamily="18" charset="0"/>
                </a:rPr>
                <a:t>c</a:t>
              </a:r>
            </a:p>
          </p:txBody>
        </p:sp>
        <p:sp>
          <p:nvSpPr>
            <p:cNvPr id="39946" name="TextBox 11"/>
            <p:cNvSpPr txBox="1">
              <a:spLocks noChangeArrowheads="1"/>
            </p:cNvSpPr>
            <p:nvPr/>
          </p:nvSpPr>
          <p:spPr bwMode="auto">
            <a:xfrm>
              <a:off x="4115959" y="4813300"/>
              <a:ext cx="363539"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800" b="1" dirty="0">
                  <a:solidFill>
                    <a:schemeClr val="bg2"/>
                  </a:solidFill>
                  <a:cs typeface="Times New Roman" pitchFamily="18" charset="0"/>
                </a:rPr>
                <a:t>d</a:t>
              </a:r>
            </a:p>
          </p:txBody>
        </p:sp>
        <p:sp>
          <p:nvSpPr>
            <p:cNvPr id="39947" name="TextBox 12"/>
            <p:cNvSpPr txBox="1">
              <a:spLocks noChangeArrowheads="1"/>
            </p:cNvSpPr>
            <p:nvPr/>
          </p:nvSpPr>
          <p:spPr bwMode="auto">
            <a:xfrm>
              <a:off x="4468637" y="4395788"/>
              <a:ext cx="342900" cy="522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800" b="1" dirty="0">
                  <a:solidFill>
                    <a:schemeClr val="bg2"/>
                  </a:solidFill>
                  <a:cs typeface="Times New Roman" pitchFamily="18" charset="0"/>
                </a:rPr>
                <a:t>e</a:t>
              </a:r>
            </a:p>
          </p:txBody>
        </p:sp>
        <p:sp>
          <p:nvSpPr>
            <p:cNvPr id="39948" name="TextBox 13"/>
            <p:cNvSpPr txBox="1">
              <a:spLocks noChangeArrowheads="1"/>
            </p:cNvSpPr>
            <p:nvPr/>
          </p:nvSpPr>
          <p:spPr bwMode="auto">
            <a:xfrm>
              <a:off x="4475567" y="6030914"/>
              <a:ext cx="365126" cy="522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800" b="1" dirty="0">
                  <a:solidFill>
                    <a:schemeClr val="bg2"/>
                  </a:solidFill>
                  <a:cs typeface="Times New Roman" pitchFamily="18" charset="0"/>
                </a:rPr>
                <a:t>a</a:t>
              </a:r>
            </a:p>
          </p:txBody>
        </p:sp>
        <p:sp>
          <p:nvSpPr>
            <p:cNvPr id="39949" name="TextBox 14"/>
            <p:cNvSpPr txBox="1">
              <a:spLocks noChangeArrowheads="1"/>
            </p:cNvSpPr>
            <p:nvPr/>
          </p:nvSpPr>
          <p:spPr bwMode="auto">
            <a:xfrm>
              <a:off x="4802011" y="5784210"/>
              <a:ext cx="365126"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800" b="1" dirty="0">
                  <a:solidFill>
                    <a:schemeClr val="bg2"/>
                  </a:solidFill>
                  <a:cs typeface="Times New Roman" pitchFamily="18" charset="0"/>
                </a:rPr>
                <a:t>b</a:t>
              </a:r>
            </a:p>
          </p:txBody>
        </p:sp>
        <p:sp>
          <p:nvSpPr>
            <p:cNvPr id="39950" name="TextBox 15"/>
            <p:cNvSpPr txBox="1">
              <a:spLocks noChangeArrowheads="1"/>
            </p:cNvSpPr>
            <p:nvPr/>
          </p:nvSpPr>
          <p:spPr bwMode="auto">
            <a:xfrm>
              <a:off x="5038046" y="5465763"/>
              <a:ext cx="344487"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800" b="1" dirty="0">
                  <a:solidFill>
                    <a:schemeClr val="bg2"/>
                  </a:solidFill>
                  <a:cs typeface="Times New Roman" pitchFamily="18" charset="0"/>
                </a:rPr>
                <a:t>c</a:t>
              </a:r>
            </a:p>
          </p:txBody>
        </p:sp>
        <p:sp>
          <p:nvSpPr>
            <p:cNvPr id="39951" name="TextBox 16"/>
            <p:cNvSpPr txBox="1">
              <a:spLocks noChangeArrowheads="1"/>
            </p:cNvSpPr>
            <p:nvPr/>
          </p:nvSpPr>
          <p:spPr bwMode="auto">
            <a:xfrm>
              <a:off x="6334957" y="6148389"/>
              <a:ext cx="363537" cy="522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800" b="1" dirty="0">
                  <a:solidFill>
                    <a:schemeClr val="bg2"/>
                  </a:solidFill>
                  <a:cs typeface="Times New Roman" pitchFamily="18" charset="0"/>
                </a:rPr>
                <a:t>a</a:t>
              </a:r>
            </a:p>
          </p:txBody>
        </p:sp>
        <p:sp>
          <p:nvSpPr>
            <p:cNvPr id="39953" name="TextBox 19"/>
            <p:cNvSpPr txBox="1">
              <a:spLocks noChangeArrowheads="1"/>
            </p:cNvSpPr>
            <p:nvPr/>
          </p:nvSpPr>
          <p:spPr bwMode="auto">
            <a:xfrm>
              <a:off x="5276675" y="5203824"/>
              <a:ext cx="365126"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800" b="1" dirty="0">
                  <a:solidFill>
                    <a:schemeClr val="bg2"/>
                  </a:solidFill>
                  <a:cs typeface="Times New Roman" pitchFamily="18" charset="0"/>
                </a:rPr>
                <a:t>d</a:t>
              </a:r>
            </a:p>
          </p:txBody>
        </p:sp>
        <p:cxnSp>
          <p:nvCxnSpPr>
            <p:cNvPr id="33" name="Straight Connector 32"/>
            <p:cNvCxnSpPr/>
            <p:nvPr/>
          </p:nvCxnSpPr>
          <p:spPr bwMode="auto">
            <a:xfrm>
              <a:off x="476808" y="2727325"/>
              <a:ext cx="185261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9962" name="TextBox 33"/>
            <p:cNvSpPr txBox="1">
              <a:spLocks noChangeArrowheads="1"/>
            </p:cNvSpPr>
            <p:nvPr/>
          </p:nvSpPr>
          <p:spPr bwMode="auto">
            <a:xfrm>
              <a:off x="941846" y="2181342"/>
              <a:ext cx="915950" cy="463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1800" b="1" i="0" dirty="0">
                  <a:latin typeface="+mj-lt"/>
                  <a:cs typeface="Times New Roman" pitchFamily="18" charset="0"/>
                </a:rPr>
                <a:t>25 km</a:t>
              </a:r>
            </a:p>
          </p:txBody>
        </p:sp>
        <p:sp>
          <p:nvSpPr>
            <p:cNvPr id="39966" name="TextBox 40"/>
            <p:cNvSpPr txBox="1">
              <a:spLocks noChangeArrowheads="1"/>
            </p:cNvSpPr>
            <p:nvPr/>
          </p:nvSpPr>
          <p:spPr bwMode="auto">
            <a:xfrm>
              <a:off x="4712959" y="4006023"/>
              <a:ext cx="304800"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800" b="1" dirty="0">
                  <a:solidFill>
                    <a:schemeClr val="bg2"/>
                  </a:solidFill>
                  <a:cs typeface="Times New Roman" pitchFamily="18" charset="0"/>
                </a:rPr>
                <a:t>f</a:t>
              </a:r>
            </a:p>
          </p:txBody>
        </p:sp>
        <p:sp>
          <p:nvSpPr>
            <p:cNvPr id="39967" name="TextBox 41"/>
            <p:cNvSpPr txBox="1">
              <a:spLocks noChangeArrowheads="1"/>
            </p:cNvSpPr>
            <p:nvPr/>
          </p:nvSpPr>
          <p:spPr bwMode="auto">
            <a:xfrm>
              <a:off x="6635674" y="5855340"/>
              <a:ext cx="338136"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400" b="1" dirty="0">
                  <a:solidFill>
                    <a:schemeClr val="bg2"/>
                  </a:solidFill>
                  <a:cs typeface="Times New Roman" pitchFamily="18" charset="0"/>
                </a:rPr>
                <a:t>b</a:t>
              </a:r>
            </a:p>
          </p:txBody>
        </p:sp>
      </p:grpSp>
      <p:sp>
        <p:nvSpPr>
          <p:cNvPr id="39969" name="コンテンツ プレースホルダー 2"/>
          <p:cNvSpPr>
            <a:spLocks noGrp="1"/>
          </p:cNvSpPr>
          <p:nvPr>
            <p:ph idx="1"/>
          </p:nvPr>
        </p:nvSpPr>
        <p:spPr>
          <a:xfrm>
            <a:off x="629329" y="5941786"/>
            <a:ext cx="8316709" cy="701683"/>
          </a:xfrm>
        </p:spPr>
        <p:txBody>
          <a:bodyPr/>
          <a:lstStyle/>
          <a:p>
            <a:pPr marL="0" indent="0">
              <a:buNone/>
            </a:pPr>
            <a:r>
              <a:rPr lang="en-US" altLang="ja-JP" sz="2000" dirty="0" smtClean="0">
                <a:ea typeface="ＭＳ Ｐゴシック" charset="-128"/>
              </a:rPr>
              <a:t>Need chemical mapping to test the hypothesis, which includes attempting to identify MORB and deep-sea sediments with trench turbidite (OPS)</a:t>
            </a:r>
            <a:endParaRPr kumimoji="1" lang="ja-JP" altLang="en-US" sz="2000" dirty="0" smtClean="0">
              <a:ea typeface="ＭＳ Ｐゴシック" charset="-128"/>
            </a:endParaRPr>
          </a:p>
        </p:txBody>
      </p:sp>
      <p:grpSp>
        <p:nvGrpSpPr>
          <p:cNvPr id="2" name="グループ化 1"/>
          <p:cNvGrpSpPr/>
          <p:nvPr/>
        </p:nvGrpSpPr>
        <p:grpSpPr>
          <a:xfrm>
            <a:off x="1725154" y="494072"/>
            <a:ext cx="5105400" cy="2357438"/>
            <a:chOff x="1376363" y="-80963"/>
            <a:chExt cx="5105400" cy="2357438"/>
          </a:xfrm>
        </p:grpSpPr>
        <p:pic>
          <p:nvPicPr>
            <p:cNvPr id="39939" name="Picture 4"/>
            <p:cNvPicPr>
              <a:picLocks noChangeAspect="1"/>
            </p:cNvPicPr>
            <p:nvPr/>
          </p:nvPicPr>
          <p:blipFill>
            <a:blip r:embed="rId3">
              <a:extLst>
                <a:ext uri="{28A0092B-C50C-407E-A947-70E740481C1C}">
                  <a14:useLocalDpi xmlns:a14="http://schemas.microsoft.com/office/drawing/2010/main" xmlns="" val="0"/>
                </a:ext>
              </a:extLst>
            </a:blip>
            <a:srcRect l="17580" t="11531"/>
            <a:stretch>
              <a:fillRect/>
            </a:stretch>
          </p:blipFill>
          <p:spPr bwMode="auto">
            <a:xfrm>
              <a:off x="1376363" y="66675"/>
              <a:ext cx="5105400"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52" name="TextBox 17"/>
            <p:cNvSpPr txBox="1">
              <a:spLocks noChangeArrowheads="1"/>
            </p:cNvSpPr>
            <p:nvPr/>
          </p:nvSpPr>
          <p:spPr bwMode="auto">
            <a:xfrm>
              <a:off x="1687513" y="-80963"/>
              <a:ext cx="184150" cy="523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2800" b="1">
                <a:solidFill>
                  <a:schemeClr val="bg2"/>
                </a:solidFill>
                <a:cs typeface="Times New Roman" pitchFamily="18" charset="0"/>
              </a:endParaRPr>
            </a:p>
          </p:txBody>
        </p:sp>
        <p:sp>
          <p:nvSpPr>
            <p:cNvPr id="39954" name="TextBox 21"/>
            <p:cNvSpPr txBox="1">
              <a:spLocks noChangeArrowheads="1"/>
            </p:cNvSpPr>
            <p:nvPr/>
          </p:nvSpPr>
          <p:spPr bwMode="auto">
            <a:xfrm>
              <a:off x="1566863" y="347663"/>
              <a:ext cx="363537"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800" b="1">
                  <a:solidFill>
                    <a:schemeClr val="bg2"/>
                  </a:solidFill>
                  <a:cs typeface="Times New Roman" pitchFamily="18" charset="0"/>
                </a:rPr>
                <a:t>1</a:t>
              </a:r>
            </a:p>
          </p:txBody>
        </p:sp>
        <p:sp>
          <p:nvSpPr>
            <p:cNvPr id="39955" name="TextBox 22"/>
            <p:cNvSpPr txBox="1">
              <a:spLocks noChangeArrowheads="1"/>
            </p:cNvSpPr>
            <p:nvPr/>
          </p:nvSpPr>
          <p:spPr bwMode="auto">
            <a:xfrm>
              <a:off x="2128838" y="268288"/>
              <a:ext cx="363537"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800" b="1">
                  <a:solidFill>
                    <a:schemeClr val="bg2"/>
                  </a:solidFill>
                  <a:cs typeface="Times New Roman" pitchFamily="18" charset="0"/>
                </a:rPr>
                <a:t>2</a:t>
              </a:r>
            </a:p>
          </p:txBody>
        </p:sp>
        <p:sp>
          <p:nvSpPr>
            <p:cNvPr id="39956" name="TextBox 23"/>
            <p:cNvSpPr txBox="1">
              <a:spLocks noChangeArrowheads="1"/>
            </p:cNvSpPr>
            <p:nvPr/>
          </p:nvSpPr>
          <p:spPr bwMode="auto">
            <a:xfrm>
              <a:off x="2749550" y="180975"/>
              <a:ext cx="36353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800" b="1">
                  <a:solidFill>
                    <a:schemeClr val="bg2"/>
                  </a:solidFill>
                  <a:cs typeface="Times New Roman" pitchFamily="18" charset="0"/>
                </a:rPr>
                <a:t>3</a:t>
              </a:r>
            </a:p>
          </p:txBody>
        </p:sp>
        <p:sp>
          <p:nvSpPr>
            <p:cNvPr id="39957" name="TextBox 28"/>
            <p:cNvSpPr txBox="1">
              <a:spLocks noChangeArrowheads="1"/>
            </p:cNvSpPr>
            <p:nvPr/>
          </p:nvSpPr>
          <p:spPr bwMode="auto">
            <a:xfrm>
              <a:off x="2566988" y="1479550"/>
              <a:ext cx="3651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800" b="1">
                  <a:solidFill>
                    <a:schemeClr val="bg2"/>
                  </a:solidFill>
                  <a:cs typeface="Times New Roman" pitchFamily="18" charset="0"/>
                </a:rPr>
                <a:t>a</a:t>
              </a:r>
            </a:p>
          </p:txBody>
        </p:sp>
        <p:sp>
          <p:nvSpPr>
            <p:cNvPr id="39958" name="TextBox 29"/>
            <p:cNvSpPr txBox="1">
              <a:spLocks noChangeArrowheads="1"/>
            </p:cNvSpPr>
            <p:nvPr/>
          </p:nvSpPr>
          <p:spPr bwMode="auto">
            <a:xfrm>
              <a:off x="2982913" y="1479550"/>
              <a:ext cx="363537"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800" b="1">
                  <a:solidFill>
                    <a:schemeClr val="bg2"/>
                  </a:solidFill>
                  <a:cs typeface="Times New Roman" pitchFamily="18" charset="0"/>
                </a:rPr>
                <a:t>b</a:t>
              </a:r>
            </a:p>
          </p:txBody>
        </p:sp>
        <p:sp>
          <p:nvSpPr>
            <p:cNvPr id="39959" name="TextBox 30"/>
            <p:cNvSpPr txBox="1">
              <a:spLocks noChangeArrowheads="1"/>
            </p:cNvSpPr>
            <p:nvPr/>
          </p:nvSpPr>
          <p:spPr bwMode="auto">
            <a:xfrm>
              <a:off x="3349625" y="1485900"/>
              <a:ext cx="34448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800" b="1">
                  <a:solidFill>
                    <a:schemeClr val="bg2"/>
                  </a:solidFill>
                  <a:cs typeface="Times New Roman" pitchFamily="18" charset="0"/>
                </a:rPr>
                <a:t>c</a:t>
              </a:r>
            </a:p>
          </p:txBody>
        </p:sp>
        <p:sp>
          <p:nvSpPr>
            <p:cNvPr id="39960" name="TextBox 31"/>
            <p:cNvSpPr txBox="1">
              <a:spLocks noChangeArrowheads="1"/>
            </p:cNvSpPr>
            <p:nvPr/>
          </p:nvSpPr>
          <p:spPr bwMode="auto">
            <a:xfrm>
              <a:off x="3651250" y="1500188"/>
              <a:ext cx="363538"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800" b="1">
                  <a:solidFill>
                    <a:schemeClr val="bg2"/>
                  </a:solidFill>
                  <a:cs typeface="Times New Roman" pitchFamily="18" charset="0"/>
                </a:rPr>
                <a:t>d</a:t>
              </a:r>
            </a:p>
          </p:txBody>
        </p:sp>
        <p:sp>
          <p:nvSpPr>
            <p:cNvPr id="39963" name="TextBox 37"/>
            <p:cNvSpPr txBox="1">
              <a:spLocks noChangeArrowheads="1"/>
            </p:cNvSpPr>
            <p:nvPr/>
          </p:nvSpPr>
          <p:spPr bwMode="auto">
            <a:xfrm>
              <a:off x="4851400" y="592138"/>
              <a:ext cx="3127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000" b="1">
                  <a:solidFill>
                    <a:schemeClr val="bg2"/>
                  </a:solidFill>
                  <a:cs typeface="Times New Roman" pitchFamily="18" charset="0"/>
                </a:rPr>
                <a:t>a</a:t>
              </a:r>
            </a:p>
          </p:txBody>
        </p:sp>
        <p:sp>
          <p:nvSpPr>
            <p:cNvPr id="39964" name="TextBox 38"/>
            <p:cNvSpPr txBox="1">
              <a:spLocks noChangeArrowheads="1"/>
            </p:cNvSpPr>
            <p:nvPr/>
          </p:nvSpPr>
          <p:spPr bwMode="auto">
            <a:xfrm>
              <a:off x="5005388" y="671513"/>
              <a:ext cx="3143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000" b="1">
                  <a:solidFill>
                    <a:schemeClr val="bg2"/>
                  </a:solidFill>
                  <a:cs typeface="Times New Roman" pitchFamily="18" charset="0"/>
                </a:rPr>
                <a:t>b</a:t>
              </a:r>
            </a:p>
          </p:txBody>
        </p:sp>
        <p:sp>
          <p:nvSpPr>
            <p:cNvPr id="39965" name="TextBox 39"/>
            <p:cNvSpPr txBox="1">
              <a:spLocks noChangeArrowheads="1"/>
            </p:cNvSpPr>
            <p:nvPr/>
          </p:nvSpPr>
          <p:spPr bwMode="auto">
            <a:xfrm>
              <a:off x="5200650" y="784225"/>
              <a:ext cx="2984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000" b="1">
                  <a:solidFill>
                    <a:schemeClr val="bg2"/>
                  </a:solidFill>
                  <a:cs typeface="Times New Roman" pitchFamily="18" charset="0"/>
                </a:rPr>
                <a:t>c</a:t>
              </a:r>
            </a:p>
          </p:txBody>
        </p:sp>
        <p:sp>
          <p:nvSpPr>
            <p:cNvPr id="39970" name="TextBox 21"/>
            <p:cNvSpPr txBox="1">
              <a:spLocks noChangeArrowheads="1"/>
            </p:cNvSpPr>
            <p:nvPr/>
          </p:nvSpPr>
          <p:spPr bwMode="auto">
            <a:xfrm>
              <a:off x="2616200" y="1158875"/>
              <a:ext cx="365125"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800" b="1">
                  <a:solidFill>
                    <a:schemeClr val="bg2"/>
                  </a:solidFill>
                  <a:cs typeface="Times New Roman" pitchFamily="18" charset="0"/>
                </a:rPr>
                <a:t>1</a:t>
              </a:r>
            </a:p>
          </p:txBody>
        </p:sp>
        <p:sp>
          <p:nvSpPr>
            <p:cNvPr id="39971" name="TextBox 22"/>
            <p:cNvSpPr txBox="1">
              <a:spLocks noChangeArrowheads="1"/>
            </p:cNvSpPr>
            <p:nvPr/>
          </p:nvSpPr>
          <p:spPr bwMode="auto">
            <a:xfrm>
              <a:off x="3951288" y="1725613"/>
              <a:ext cx="363537"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800" b="1">
                  <a:solidFill>
                    <a:schemeClr val="bg2"/>
                  </a:solidFill>
                  <a:cs typeface="Times New Roman" pitchFamily="18" charset="0"/>
                </a:rPr>
                <a:t>2</a:t>
              </a:r>
            </a:p>
          </p:txBody>
        </p:sp>
        <p:sp>
          <p:nvSpPr>
            <p:cNvPr id="39972" name="Rectangle 3"/>
            <p:cNvSpPr>
              <a:spLocks noChangeArrowheads="1"/>
            </p:cNvSpPr>
            <p:nvPr/>
          </p:nvSpPr>
          <p:spPr bwMode="auto">
            <a:xfrm>
              <a:off x="1981200" y="1681163"/>
              <a:ext cx="373063" cy="223837"/>
            </a:xfrm>
            <a:prstGeom prst="rect">
              <a:avLst/>
            </a:prstGeom>
            <a:solidFill>
              <a:schemeClr val="tx1"/>
            </a:solidFill>
            <a:ln w="9525" algn="ctr">
              <a:solidFill>
                <a:schemeClr val="tx1"/>
              </a:solidFill>
              <a:round/>
              <a:headEnd/>
              <a:tailEnd/>
            </a:ln>
          </p:spPr>
          <p:txBody>
            <a:bodyPr wrap="none"/>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3600"/>
            </a:p>
          </p:txBody>
        </p:sp>
        <p:sp>
          <p:nvSpPr>
            <p:cNvPr id="39973" name="Rectangle 4"/>
            <p:cNvSpPr>
              <a:spLocks noChangeArrowheads="1"/>
            </p:cNvSpPr>
            <p:nvPr/>
          </p:nvSpPr>
          <p:spPr bwMode="auto">
            <a:xfrm>
              <a:off x="1376363" y="992188"/>
              <a:ext cx="604837" cy="487362"/>
            </a:xfrm>
            <a:prstGeom prst="rect">
              <a:avLst/>
            </a:prstGeom>
            <a:solidFill>
              <a:schemeClr val="tx1"/>
            </a:solidFill>
            <a:ln w="9525" algn="ctr">
              <a:solidFill>
                <a:schemeClr val="tx1"/>
              </a:solidFill>
              <a:round/>
              <a:headEnd/>
              <a:tailEnd/>
            </a:ln>
          </p:spPr>
          <p:txBody>
            <a:bodyPr wrap="none"/>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3600"/>
            </a:p>
          </p:txBody>
        </p:sp>
      </p:grpSp>
      <p:sp>
        <p:nvSpPr>
          <p:cNvPr id="35" name="タイトル 1"/>
          <p:cNvSpPr>
            <a:spLocks noGrp="1"/>
          </p:cNvSpPr>
          <p:nvPr>
            <p:ph type="title"/>
          </p:nvPr>
        </p:nvSpPr>
        <p:spPr>
          <a:xfrm>
            <a:off x="290811" y="-64101"/>
            <a:ext cx="8645798" cy="586541"/>
          </a:xfrm>
        </p:spPr>
        <p:txBody>
          <a:bodyPr>
            <a:normAutofit/>
          </a:bodyPr>
          <a:lstStyle/>
          <a:p>
            <a:r>
              <a:rPr kumimoji="1" lang="en-US" altLang="ja-JP" sz="2400" dirty="0" smtClean="0">
                <a:solidFill>
                  <a:schemeClr val="tx1"/>
                </a:solidFill>
                <a:ea typeface="ＭＳ Ｐゴシック" charset="-128"/>
              </a:rPr>
              <a:t>Reconstruction (sense of horizontal shortening, and underlying unit)</a:t>
            </a:r>
            <a:endParaRPr kumimoji="1" lang="ja-JP" altLang="en-US" sz="2400" dirty="0" smtClean="0">
              <a:solidFill>
                <a:schemeClr val="tx1"/>
              </a:solidFill>
              <a:ea typeface="ＭＳ Ｐゴシック" charset="-128"/>
            </a:endParaRPr>
          </a:p>
        </p:txBody>
      </p:sp>
    </p:spTree>
    <p:extLst>
      <p:ext uri="{BB962C8B-B14F-4D97-AF65-F5344CB8AC3E}">
        <p14:creationId xmlns:p14="http://schemas.microsoft.com/office/powerpoint/2010/main" xmlns="" val="9109712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12743" y="296509"/>
            <a:ext cx="8380428" cy="882678"/>
          </a:xfrm>
          <a:prstGeom prst="rect">
            <a:avLst/>
          </a:prstGeom>
        </p:spPr>
        <p:txBody>
          <a:bodyPr wrap="square">
            <a:spAutoFit/>
          </a:bodyPr>
          <a:lstStyle/>
          <a:p>
            <a:pPr>
              <a:lnSpc>
                <a:spcPct val="107000"/>
              </a:lnSpc>
              <a:spcBef>
                <a:spcPts val="0"/>
              </a:spcBef>
              <a:spcAft>
                <a:spcPts val="0"/>
              </a:spcAft>
              <a:defRPr/>
            </a:pPr>
            <a:r>
              <a:rPr lang="en-US" sz="2400" b="1" i="0" dirty="0">
                <a:latin typeface="+mn-lt"/>
                <a:ea typeface="MS Mincho" panose="02020609040205080304" pitchFamily="49" charset="-128"/>
                <a:cs typeface="Times New Roman" panose="02020603050405020304" pitchFamily="18" charset="0"/>
              </a:rPr>
              <a:t>Example candidate 2, </a:t>
            </a:r>
            <a:endParaRPr lang="en-US" sz="2400" b="1" i="0" dirty="0" smtClean="0">
              <a:latin typeface="+mn-lt"/>
              <a:ea typeface="MS Mincho" panose="02020609040205080304" pitchFamily="49" charset="-128"/>
              <a:cs typeface="Times New Roman" panose="02020603050405020304" pitchFamily="18" charset="0"/>
            </a:endParaRPr>
          </a:p>
          <a:p>
            <a:pPr>
              <a:lnSpc>
                <a:spcPct val="107000"/>
              </a:lnSpc>
              <a:spcBef>
                <a:spcPts val="0"/>
              </a:spcBef>
              <a:spcAft>
                <a:spcPts val="0"/>
              </a:spcAft>
              <a:defRPr/>
            </a:pPr>
            <a:r>
              <a:rPr lang="en-US" sz="2400" b="1" i="0" dirty="0" smtClean="0">
                <a:latin typeface="+mn-lt"/>
                <a:ea typeface="MS Mincho" panose="02020609040205080304" pitchFamily="49" charset="-128"/>
                <a:cs typeface="Times New Roman" panose="02020603050405020304" pitchFamily="18" charset="0"/>
              </a:rPr>
              <a:t>northwest </a:t>
            </a:r>
            <a:r>
              <a:rPr lang="en-US" sz="2400" b="1" i="0" dirty="0">
                <a:latin typeface="+mn-lt"/>
                <a:ea typeface="MS Mincho" panose="02020609040205080304" pitchFamily="49" charset="-128"/>
                <a:cs typeface="Times New Roman" panose="02020603050405020304" pitchFamily="18" charset="0"/>
              </a:rPr>
              <a:t>part of a huge mountain range, Thaumasia highlands</a:t>
            </a:r>
          </a:p>
        </p:txBody>
      </p:sp>
      <p:pic>
        <p:nvPicPr>
          <p:cNvPr id="40963" name="Picture 3"/>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860197" y="1393024"/>
            <a:ext cx="7746476" cy="5364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4" name="TextBox 4"/>
          <p:cNvSpPr txBox="1">
            <a:spLocks noChangeArrowheads="1"/>
          </p:cNvSpPr>
          <p:nvPr/>
        </p:nvSpPr>
        <p:spPr bwMode="auto">
          <a:xfrm>
            <a:off x="2116138" y="3835400"/>
            <a:ext cx="312737" cy="40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000" b="1" i="0">
                <a:solidFill>
                  <a:schemeClr val="bg2"/>
                </a:solidFill>
              </a:rPr>
              <a:t>2</a:t>
            </a:r>
          </a:p>
        </p:txBody>
      </p:sp>
      <p:cxnSp>
        <p:nvCxnSpPr>
          <p:cNvPr id="40965" name="Straight Arrow Connector 9"/>
          <p:cNvCxnSpPr>
            <a:cxnSpLocks noChangeShapeType="1"/>
          </p:cNvCxnSpPr>
          <p:nvPr/>
        </p:nvCxnSpPr>
        <p:spPr bwMode="auto">
          <a:xfrm flipH="1">
            <a:off x="1981200" y="4095750"/>
            <a:ext cx="193675" cy="252413"/>
          </a:xfrm>
          <a:prstGeom prst="straightConnector1">
            <a:avLst/>
          </a:prstGeom>
          <a:noFill/>
          <a:ln w="57150" algn="ctr">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40966" name="TextBox 4"/>
          <p:cNvSpPr txBox="1">
            <a:spLocks noChangeArrowheads="1"/>
          </p:cNvSpPr>
          <p:nvPr/>
        </p:nvSpPr>
        <p:spPr bwMode="auto">
          <a:xfrm>
            <a:off x="1241425" y="2759075"/>
            <a:ext cx="147955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000" b="1" i="0">
                <a:solidFill>
                  <a:schemeClr val="bg2"/>
                </a:solidFill>
              </a:rPr>
              <a:t>Tharsis</a:t>
            </a:r>
          </a:p>
          <a:p>
            <a:pPr>
              <a:spcBef>
                <a:spcPct val="0"/>
              </a:spcBef>
              <a:buFontTx/>
              <a:buNone/>
            </a:pPr>
            <a:r>
              <a:rPr lang="en-US" altLang="en-US" sz="2000" b="1" i="0">
                <a:solidFill>
                  <a:schemeClr val="bg2"/>
                </a:solidFill>
              </a:rPr>
              <a:t>superplume</a:t>
            </a:r>
          </a:p>
        </p:txBody>
      </p:sp>
      <p:sp>
        <p:nvSpPr>
          <p:cNvPr id="40967" name="TextBox 4"/>
          <p:cNvSpPr txBox="1">
            <a:spLocks noChangeArrowheads="1"/>
          </p:cNvSpPr>
          <p:nvPr/>
        </p:nvSpPr>
        <p:spPr bwMode="auto">
          <a:xfrm rot="1010113">
            <a:off x="2444750" y="3436938"/>
            <a:ext cx="6445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000" b="1" i="0">
                <a:solidFill>
                  <a:schemeClr val="bg2"/>
                </a:solidFill>
              </a:rPr>
              <a:t>V.M</a:t>
            </a:r>
          </a:p>
        </p:txBody>
      </p:sp>
      <p:sp>
        <p:nvSpPr>
          <p:cNvPr id="40968" name="TextBox 4"/>
          <p:cNvSpPr txBox="1">
            <a:spLocks noChangeArrowheads="1"/>
          </p:cNvSpPr>
          <p:nvPr/>
        </p:nvSpPr>
        <p:spPr bwMode="auto">
          <a:xfrm>
            <a:off x="5486400" y="4348163"/>
            <a:ext cx="8651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000" b="1" i="0">
                <a:solidFill>
                  <a:schemeClr val="bg2"/>
                </a:solidFill>
              </a:rPr>
              <a:t>Hellas</a:t>
            </a:r>
          </a:p>
        </p:txBody>
      </p:sp>
      <p:sp>
        <p:nvSpPr>
          <p:cNvPr id="40969" name="TextBox 4"/>
          <p:cNvSpPr txBox="1">
            <a:spLocks noChangeArrowheads="1"/>
          </p:cNvSpPr>
          <p:nvPr/>
        </p:nvSpPr>
        <p:spPr bwMode="auto">
          <a:xfrm>
            <a:off x="6553200" y="1447800"/>
            <a:ext cx="1274763"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000" b="1" i="0">
                <a:solidFill>
                  <a:schemeClr val="bg2"/>
                </a:solidFill>
              </a:rPr>
              <a:t>Northern </a:t>
            </a:r>
          </a:p>
          <a:p>
            <a:pPr>
              <a:spcBef>
                <a:spcPct val="0"/>
              </a:spcBef>
              <a:buFontTx/>
              <a:buNone/>
            </a:pPr>
            <a:r>
              <a:rPr lang="en-US" altLang="en-US" sz="2000" b="1" i="0">
                <a:solidFill>
                  <a:schemeClr val="bg2"/>
                </a:solidFill>
              </a:rPr>
              <a:t>plains</a:t>
            </a:r>
          </a:p>
        </p:txBody>
      </p:sp>
      <p:sp>
        <p:nvSpPr>
          <p:cNvPr id="40970" name="TextBox 4"/>
          <p:cNvSpPr txBox="1">
            <a:spLocks noChangeArrowheads="1"/>
          </p:cNvSpPr>
          <p:nvPr/>
        </p:nvSpPr>
        <p:spPr bwMode="auto">
          <a:xfrm>
            <a:off x="5969000" y="2457450"/>
            <a:ext cx="76676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000" b="1" i="0">
                <a:solidFill>
                  <a:schemeClr val="bg2"/>
                </a:solidFill>
              </a:rPr>
              <a:t>Isidis</a:t>
            </a:r>
          </a:p>
        </p:txBody>
      </p:sp>
      <p:sp>
        <p:nvSpPr>
          <p:cNvPr id="40971" name="TextBox 4"/>
          <p:cNvSpPr txBox="1">
            <a:spLocks noChangeArrowheads="1"/>
          </p:cNvSpPr>
          <p:nvPr/>
        </p:nvSpPr>
        <p:spPr bwMode="auto">
          <a:xfrm>
            <a:off x="2690813" y="4533900"/>
            <a:ext cx="96361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000" b="1" i="0">
                <a:solidFill>
                  <a:schemeClr val="bg2"/>
                </a:solidFill>
              </a:rPr>
              <a:t>Argyre</a:t>
            </a:r>
          </a:p>
        </p:txBody>
      </p:sp>
    </p:spTree>
    <p:extLst>
      <p:ext uri="{BB962C8B-B14F-4D97-AF65-F5344CB8AC3E}">
        <p14:creationId xmlns:p14="http://schemas.microsoft.com/office/powerpoint/2010/main" xmlns="" val="14333791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descr="MOLA_004_016_EQ75"/>
          <p:cNvPicPr>
            <a:picLocks noChangeAspect="1" noChangeArrowheads="1"/>
          </p:cNvPicPr>
          <p:nvPr/>
        </p:nvPicPr>
        <p:blipFill>
          <a:blip r:embed="rId2">
            <a:extLst>
              <a:ext uri="{28A0092B-C50C-407E-A947-70E740481C1C}">
                <a14:useLocalDpi xmlns:a14="http://schemas.microsoft.com/office/drawing/2010/main" xmlns="" val="0"/>
              </a:ext>
            </a:extLst>
          </a:blip>
          <a:srcRect t="21303"/>
          <a:stretch>
            <a:fillRect/>
          </a:stretch>
        </p:blipFill>
        <p:spPr bwMode="auto">
          <a:xfrm>
            <a:off x="3563938" y="433388"/>
            <a:ext cx="5507037" cy="2390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7" name="Rectangle 8"/>
          <p:cNvSpPr>
            <a:spLocks noChangeArrowheads="1"/>
          </p:cNvSpPr>
          <p:nvPr/>
        </p:nvSpPr>
        <p:spPr bwMode="auto">
          <a:xfrm>
            <a:off x="2179638" y="-107950"/>
            <a:ext cx="6696075" cy="62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nSpc>
                <a:spcPct val="107000"/>
              </a:lnSpc>
              <a:spcBef>
                <a:spcPct val="0"/>
              </a:spcBef>
              <a:buFontTx/>
              <a:buNone/>
            </a:pPr>
            <a:r>
              <a:rPr lang="en-US" altLang="en-US" b="1" i="0">
                <a:ea typeface="MS Mincho" pitchFamily="49" charset="-128"/>
                <a:cs typeface="Times New Roman" pitchFamily="18" charset="0"/>
              </a:rPr>
              <a:t>Example candidate 2</a:t>
            </a:r>
          </a:p>
        </p:txBody>
      </p:sp>
      <p:pic>
        <p:nvPicPr>
          <p:cNvPr id="41988" name="Picture 9"/>
          <p:cNvPicPr>
            <a:picLocks noChangeAspect="1"/>
          </p:cNvPicPr>
          <p:nvPr/>
        </p:nvPicPr>
        <p:blipFill>
          <a:blip r:embed="rId3">
            <a:extLst>
              <a:ext uri="{28A0092B-C50C-407E-A947-70E740481C1C}">
                <a14:useLocalDpi xmlns:a14="http://schemas.microsoft.com/office/drawing/2010/main" xmlns="" val="0"/>
              </a:ext>
            </a:extLst>
          </a:blip>
          <a:srcRect l="23250" t="10213" r="31821" b="28601"/>
          <a:stretch>
            <a:fillRect/>
          </a:stretch>
        </p:blipFill>
        <p:spPr bwMode="auto">
          <a:xfrm>
            <a:off x="169863" y="2840038"/>
            <a:ext cx="5122862" cy="392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1989" name="Straight Arrow Connector 13"/>
          <p:cNvCxnSpPr>
            <a:cxnSpLocks noChangeShapeType="1"/>
          </p:cNvCxnSpPr>
          <p:nvPr/>
        </p:nvCxnSpPr>
        <p:spPr bwMode="auto">
          <a:xfrm flipH="1">
            <a:off x="4851400" y="1997075"/>
            <a:ext cx="161925" cy="2224088"/>
          </a:xfrm>
          <a:prstGeom prst="straightConnector1">
            <a:avLst/>
          </a:prstGeom>
          <a:noFill/>
          <a:ln w="38100" algn="ctr">
            <a:solidFill>
              <a:schemeClr val="tx1"/>
            </a:solidFill>
            <a:round/>
            <a:headEnd type="oval"/>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6" name="Straight Arrow Connector 15"/>
          <p:cNvCxnSpPr/>
          <p:nvPr/>
        </p:nvCxnSpPr>
        <p:spPr>
          <a:xfrm flipV="1">
            <a:off x="323850" y="3033713"/>
            <a:ext cx="0" cy="71913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991" name="TextBox 16"/>
          <p:cNvSpPr txBox="1">
            <a:spLocks noChangeArrowheads="1"/>
          </p:cNvSpPr>
          <p:nvPr/>
        </p:nvSpPr>
        <p:spPr bwMode="auto">
          <a:xfrm>
            <a:off x="306388" y="2924175"/>
            <a:ext cx="481012"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b="1">
                <a:cs typeface="Times New Roman" pitchFamily="18" charset="0"/>
              </a:rPr>
              <a:t>N</a:t>
            </a:r>
          </a:p>
        </p:txBody>
      </p:sp>
      <p:cxnSp>
        <p:nvCxnSpPr>
          <p:cNvPr id="18" name="Straight Connector 17"/>
          <p:cNvCxnSpPr/>
          <p:nvPr/>
        </p:nvCxnSpPr>
        <p:spPr>
          <a:xfrm>
            <a:off x="4152900" y="4076700"/>
            <a:ext cx="296863" cy="0"/>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sp>
        <p:nvSpPr>
          <p:cNvPr id="41993" name="TextBox 18"/>
          <p:cNvSpPr txBox="1">
            <a:spLocks noChangeArrowheads="1"/>
          </p:cNvSpPr>
          <p:nvPr/>
        </p:nvSpPr>
        <p:spPr bwMode="auto">
          <a:xfrm>
            <a:off x="3824288" y="3630613"/>
            <a:ext cx="9207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400" b="1">
                <a:cs typeface="Times New Roman" pitchFamily="18" charset="0"/>
              </a:rPr>
              <a:t>50km</a:t>
            </a:r>
          </a:p>
        </p:txBody>
      </p:sp>
      <p:sp>
        <p:nvSpPr>
          <p:cNvPr id="41994" name="TextBox 19"/>
          <p:cNvSpPr txBox="1">
            <a:spLocks noChangeArrowheads="1"/>
          </p:cNvSpPr>
          <p:nvPr/>
        </p:nvSpPr>
        <p:spPr bwMode="auto">
          <a:xfrm>
            <a:off x="3373633" y="4769982"/>
            <a:ext cx="18891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400" b="1" dirty="0" smtClean="0">
                <a:solidFill>
                  <a:schemeClr val="bg1"/>
                </a:solidFill>
                <a:latin typeface="+mj-lt"/>
                <a:cs typeface="Times New Roman" pitchFamily="18" charset="0"/>
              </a:rPr>
              <a:t>Claritas rise</a:t>
            </a:r>
            <a:endParaRPr lang="en-US" altLang="en-US" sz="2400" b="1" dirty="0">
              <a:solidFill>
                <a:schemeClr val="bg1"/>
              </a:solidFill>
              <a:latin typeface="+mj-lt"/>
              <a:cs typeface="Times New Roman" pitchFamily="18" charset="0"/>
            </a:endParaRPr>
          </a:p>
        </p:txBody>
      </p:sp>
      <p:sp>
        <p:nvSpPr>
          <p:cNvPr id="21" name="Rectangle 20"/>
          <p:cNvSpPr/>
          <p:nvPr/>
        </p:nvSpPr>
        <p:spPr>
          <a:xfrm>
            <a:off x="5481638" y="3373438"/>
            <a:ext cx="3394075" cy="2857500"/>
          </a:xfrm>
          <a:prstGeom prst="rect">
            <a:avLst/>
          </a:prstGeom>
        </p:spPr>
        <p:txBody>
          <a:bodyPr>
            <a:spAutoFit/>
          </a:bodyPr>
          <a:lstStyle/>
          <a:p>
            <a:pPr>
              <a:lnSpc>
                <a:spcPct val="107000"/>
              </a:lnSpc>
              <a:spcBef>
                <a:spcPts val="0"/>
              </a:spcBef>
              <a:spcAft>
                <a:spcPts val="0"/>
              </a:spcAft>
              <a:defRPr/>
            </a:pPr>
            <a:r>
              <a:rPr lang="en-US" sz="2400" i="0" dirty="0">
                <a:latin typeface="+mn-lt"/>
                <a:ea typeface="MS Mincho" panose="02020609040205080304" pitchFamily="49" charset="-128"/>
                <a:cs typeface="Times New Roman" panose="02020603050405020304" pitchFamily="18" charset="0"/>
              </a:rPr>
              <a:t>Claritas rise – Mountain where serpentine has been identified through the CRISM instrument onboard the Mars Reconnaissance </a:t>
            </a:r>
            <a:r>
              <a:rPr lang="en-US" sz="2400" i="0" dirty="0" smtClean="0">
                <a:latin typeface="+mn-lt"/>
                <a:ea typeface="MS Mincho" panose="02020609040205080304" pitchFamily="49" charset="-128"/>
                <a:cs typeface="Times New Roman" panose="02020603050405020304" pitchFamily="18" charset="0"/>
              </a:rPr>
              <a:t>Orbiter </a:t>
            </a:r>
            <a:r>
              <a:rPr lang="en-US" sz="2400" i="0" dirty="0">
                <a:latin typeface="+mn-lt"/>
                <a:ea typeface="MS Mincho" panose="02020609040205080304" pitchFamily="49" charset="-128"/>
                <a:cs typeface="Times New Roman" panose="02020603050405020304" pitchFamily="18" charset="0"/>
              </a:rPr>
              <a:t>(Dohm et al., 2009) </a:t>
            </a:r>
          </a:p>
        </p:txBody>
      </p:sp>
      <p:sp>
        <p:nvSpPr>
          <p:cNvPr id="22" name="Rectangle 21"/>
          <p:cNvSpPr/>
          <p:nvPr/>
        </p:nvSpPr>
        <p:spPr>
          <a:xfrm>
            <a:off x="2268538" y="3862388"/>
            <a:ext cx="619125" cy="584200"/>
          </a:xfrm>
          <a:prstGeom prst="rect">
            <a:avLst/>
          </a:prstGeom>
        </p:spPr>
        <p:txBody>
          <a:bodyPr>
            <a:spAutoFit/>
          </a:bodyPr>
          <a:lstStyle/>
          <a:p>
            <a:pPr>
              <a:lnSpc>
                <a:spcPct val="107000"/>
              </a:lnSpc>
              <a:spcBef>
                <a:spcPts val="0"/>
              </a:spcBef>
              <a:spcAft>
                <a:spcPts val="0"/>
              </a:spcAft>
              <a:defRPr/>
            </a:pPr>
            <a:r>
              <a:rPr lang="en-US" sz="3200" b="1" i="0" dirty="0">
                <a:latin typeface="+mn-lt"/>
                <a:ea typeface="MS Mincho" panose="02020609040205080304" pitchFamily="49" charset="-128"/>
                <a:cs typeface="Times New Roman" panose="02020603050405020304" pitchFamily="18" charset="0"/>
              </a:rPr>
              <a:t>1</a:t>
            </a:r>
          </a:p>
        </p:txBody>
      </p:sp>
      <p:sp>
        <p:nvSpPr>
          <p:cNvPr id="23" name="Rectangle 22"/>
          <p:cNvSpPr/>
          <p:nvPr/>
        </p:nvSpPr>
        <p:spPr>
          <a:xfrm>
            <a:off x="4660900" y="4092575"/>
            <a:ext cx="620713" cy="584200"/>
          </a:xfrm>
          <a:prstGeom prst="rect">
            <a:avLst/>
          </a:prstGeom>
        </p:spPr>
        <p:txBody>
          <a:bodyPr>
            <a:spAutoFit/>
          </a:bodyPr>
          <a:lstStyle/>
          <a:p>
            <a:pPr>
              <a:lnSpc>
                <a:spcPct val="107000"/>
              </a:lnSpc>
              <a:spcBef>
                <a:spcPts val="0"/>
              </a:spcBef>
              <a:spcAft>
                <a:spcPts val="0"/>
              </a:spcAft>
              <a:defRPr/>
            </a:pPr>
            <a:r>
              <a:rPr lang="en-US" sz="3200" b="1" i="0" dirty="0">
                <a:latin typeface="+mn-lt"/>
                <a:ea typeface="MS Mincho" panose="02020609040205080304" pitchFamily="49" charset="-128"/>
                <a:cs typeface="Times New Roman" panose="02020603050405020304" pitchFamily="18" charset="0"/>
              </a:rPr>
              <a:t>2</a:t>
            </a:r>
          </a:p>
        </p:txBody>
      </p:sp>
    </p:spTree>
    <p:extLst>
      <p:ext uri="{BB962C8B-B14F-4D97-AF65-F5344CB8AC3E}">
        <p14:creationId xmlns:p14="http://schemas.microsoft.com/office/powerpoint/2010/main" xmlns="" val="18536223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827088" y="-11113"/>
            <a:ext cx="7443787" cy="4287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 name="Straight Connector 3"/>
          <p:cNvCxnSpPr/>
          <p:nvPr/>
        </p:nvCxnSpPr>
        <p:spPr>
          <a:xfrm flipV="1">
            <a:off x="1944688" y="1387475"/>
            <a:ext cx="782637" cy="127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098675" y="1123950"/>
            <a:ext cx="615950" cy="300038"/>
          </a:xfrm>
          <a:prstGeom prst="rect">
            <a:avLst/>
          </a:prstGeom>
          <a:noFill/>
        </p:spPr>
        <p:txBody>
          <a:bodyPr wrap="none">
            <a:spAutoFit/>
          </a:bodyPr>
          <a:lstStyle/>
          <a:p>
            <a:pPr>
              <a:defRPr/>
            </a:pPr>
            <a:r>
              <a:rPr lang="en-US" sz="1350" dirty="0"/>
              <a:t>10 km</a:t>
            </a:r>
          </a:p>
        </p:txBody>
      </p:sp>
      <p:sp>
        <p:nvSpPr>
          <p:cNvPr id="8" name="Rectangle 7"/>
          <p:cNvSpPr/>
          <p:nvPr/>
        </p:nvSpPr>
        <p:spPr>
          <a:xfrm>
            <a:off x="3252788" y="381000"/>
            <a:ext cx="2952750" cy="882650"/>
          </a:xfrm>
          <a:prstGeom prst="rect">
            <a:avLst/>
          </a:prstGeom>
        </p:spPr>
        <p:txBody>
          <a:bodyPr>
            <a:spAutoFit/>
          </a:bodyPr>
          <a:lstStyle/>
          <a:p>
            <a:pPr>
              <a:lnSpc>
                <a:spcPct val="107000"/>
              </a:lnSpc>
              <a:spcBef>
                <a:spcPts val="0"/>
              </a:spcBef>
              <a:spcAft>
                <a:spcPts val="0"/>
              </a:spcAft>
              <a:defRPr/>
            </a:pPr>
            <a:r>
              <a:rPr lang="en-US" sz="2400" i="0" dirty="0">
                <a:solidFill>
                  <a:schemeClr val="bg1"/>
                </a:solidFill>
                <a:ea typeface="MS Mincho" panose="02020609040205080304" pitchFamily="49" charset="-128"/>
                <a:cs typeface="Times New Roman" panose="02020603050405020304" pitchFamily="18" charset="0"/>
              </a:rPr>
              <a:t>Irregular ridge with steeply dipping beds</a:t>
            </a:r>
            <a:endParaRPr lang="en-US" sz="2400" i="0" dirty="0">
              <a:solidFill>
                <a:schemeClr val="bg1"/>
              </a:solidFill>
              <a:latin typeface="+mn-lt"/>
              <a:ea typeface="MS Mincho" panose="02020609040205080304" pitchFamily="49" charset="-128"/>
              <a:cs typeface="Times New Roman" panose="02020603050405020304" pitchFamily="18" charset="0"/>
            </a:endParaRPr>
          </a:p>
        </p:txBody>
      </p:sp>
      <p:cxnSp>
        <p:nvCxnSpPr>
          <p:cNvPr id="11" name="Straight Arrow Connector 10"/>
          <p:cNvCxnSpPr/>
          <p:nvPr/>
        </p:nvCxnSpPr>
        <p:spPr>
          <a:xfrm flipH="1">
            <a:off x="6975475" y="838200"/>
            <a:ext cx="12954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039" name="TextBox 11"/>
          <p:cNvSpPr txBox="1">
            <a:spLocks noChangeArrowheads="1"/>
          </p:cNvSpPr>
          <p:nvPr/>
        </p:nvSpPr>
        <p:spPr bwMode="auto">
          <a:xfrm>
            <a:off x="6627813" y="608013"/>
            <a:ext cx="4064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400" b="1" i="0">
                <a:cs typeface="Times New Roman" pitchFamily="18" charset="0"/>
              </a:rPr>
              <a:t>N</a:t>
            </a:r>
          </a:p>
        </p:txBody>
      </p:sp>
      <p:pic>
        <p:nvPicPr>
          <p:cNvPr id="44040" name="Picture 13"/>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2828925" y="4471988"/>
            <a:ext cx="2962275" cy="228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5" name="Straight Connector 14"/>
          <p:cNvCxnSpPr/>
          <p:nvPr/>
        </p:nvCxnSpPr>
        <p:spPr>
          <a:xfrm>
            <a:off x="4800600" y="4984750"/>
            <a:ext cx="714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549775" y="4740275"/>
            <a:ext cx="622300" cy="300038"/>
          </a:xfrm>
          <a:prstGeom prst="rect">
            <a:avLst/>
          </a:prstGeom>
          <a:noFill/>
        </p:spPr>
        <p:txBody>
          <a:bodyPr wrap="none">
            <a:spAutoFit/>
          </a:bodyPr>
          <a:lstStyle/>
          <a:p>
            <a:pPr>
              <a:defRPr/>
            </a:pPr>
            <a:r>
              <a:rPr lang="en-US" sz="1350" i="0" dirty="0"/>
              <a:t>10 km</a:t>
            </a:r>
          </a:p>
        </p:txBody>
      </p:sp>
      <p:cxnSp>
        <p:nvCxnSpPr>
          <p:cNvPr id="17" name="Straight Arrow Connector 16"/>
          <p:cNvCxnSpPr/>
          <p:nvPr/>
        </p:nvCxnSpPr>
        <p:spPr>
          <a:xfrm rot="21346611" flipV="1">
            <a:off x="5599113" y="5740400"/>
            <a:ext cx="0" cy="72072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044" name="TextBox 17"/>
          <p:cNvSpPr txBox="1">
            <a:spLocks noChangeArrowheads="1"/>
          </p:cNvSpPr>
          <p:nvPr/>
        </p:nvSpPr>
        <p:spPr bwMode="auto">
          <a:xfrm rot="-253389">
            <a:off x="5081588" y="6018213"/>
            <a:ext cx="481012"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b="1">
                <a:cs typeface="Times New Roman" pitchFamily="18" charset="0"/>
              </a:rPr>
              <a:t>N</a:t>
            </a:r>
          </a:p>
        </p:txBody>
      </p:sp>
      <p:sp>
        <p:nvSpPr>
          <p:cNvPr id="14" name="Rectangle 13"/>
          <p:cNvSpPr/>
          <p:nvPr/>
        </p:nvSpPr>
        <p:spPr>
          <a:xfrm>
            <a:off x="6035675" y="4994275"/>
            <a:ext cx="2952750" cy="460375"/>
          </a:xfrm>
          <a:prstGeom prst="rect">
            <a:avLst/>
          </a:prstGeom>
        </p:spPr>
        <p:txBody>
          <a:bodyPr>
            <a:spAutoFit/>
          </a:bodyPr>
          <a:lstStyle/>
          <a:p>
            <a:pPr>
              <a:lnSpc>
                <a:spcPct val="107000"/>
              </a:lnSpc>
              <a:spcBef>
                <a:spcPts val="0"/>
              </a:spcBef>
              <a:spcAft>
                <a:spcPts val="0"/>
              </a:spcAft>
              <a:defRPr/>
            </a:pPr>
            <a:r>
              <a:rPr lang="en-US" sz="2400" i="0" dirty="0">
                <a:ea typeface="MS Mincho" panose="02020609040205080304" pitchFamily="49" charset="-128"/>
                <a:cs typeface="Times New Roman" panose="02020603050405020304" pitchFamily="18" charset="0"/>
              </a:rPr>
              <a:t>Credit: ESA</a:t>
            </a:r>
            <a:endParaRPr lang="en-US" sz="2400" i="0" dirty="0">
              <a:latin typeface="+mn-lt"/>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xmlns="" val="14574301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2" name="TextBox 3"/>
          <p:cNvSpPr txBox="1">
            <a:spLocks noChangeArrowheads="1"/>
          </p:cNvSpPr>
          <p:nvPr/>
        </p:nvSpPr>
        <p:spPr bwMode="auto">
          <a:xfrm>
            <a:off x="-4766" y="5379041"/>
            <a:ext cx="920532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b="1" i="0" dirty="0">
                <a:latin typeface="+mj-lt"/>
              </a:rPr>
              <a:t>Steeply dipping beds which containing blocky masses</a:t>
            </a:r>
          </a:p>
        </p:txBody>
      </p:sp>
      <p:grpSp>
        <p:nvGrpSpPr>
          <p:cNvPr id="2" name="グループ化 1"/>
          <p:cNvGrpSpPr/>
          <p:nvPr/>
        </p:nvGrpSpPr>
        <p:grpSpPr>
          <a:xfrm>
            <a:off x="181465" y="879868"/>
            <a:ext cx="8937625" cy="4205288"/>
            <a:chOff x="228600" y="3175"/>
            <a:chExt cx="8937625" cy="4205288"/>
          </a:xfrm>
        </p:grpSpPr>
        <p:pic>
          <p:nvPicPr>
            <p:cNvPr id="45058" name="Picture 5"/>
            <p:cNvPicPr>
              <a:picLocks noChangeAspect="1"/>
            </p:cNvPicPr>
            <p:nvPr/>
          </p:nvPicPr>
          <p:blipFill>
            <a:blip r:embed="rId2">
              <a:extLst>
                <a:ext uri="{28A0092B-C50C-407E-A947-70E740481C1C}">
                  <a14:useLocalDpi xmlns:a14="http://schemas.microsoft.com/office/drawing/2010/main" xmlns="" val="0"/>
                </a:ext>
              </a:extLst>
            </a:blip>
            <a:srcRect l="39662" t="48705" r="18742"/>
            <a:stretch>
              <a:fillRect/>
            </a:stretch>
          </p:blipFill>
          <p:spPr bwMode="auto">
            <a:xfrm>
              <a:off x="228600" y="65088"/>
              <a:ext cx="5832475" cy="414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 name="Straight Connector 6"/>
            <p:cNvCxnSpPr/>
            <p:nvPr/>
          </p:nvCxnSpPr>
          <p:spPr>
            <a:xfrm>
              <a:off x="3429000" y="465138"/>
              <a:ext cx="330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5060" name="TextBox 8"/>
            <p:cNvSpPr txBox="1">
              <a:spLocks noChangeArrowheads="1"/>
            </p:cNvSpPr>
            <p:nvPr/>
          </p:nvSpPr>
          <p:spPr bwMode="auto">
            <a:xfrm>
              <a:off x="3197225" y="3175"/>
              <a:ext cx="8080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400" i="0"/>
                <a:t>1 km</a:t>
              </a:r>
            </a:p>
          </p:txBody>
        </p:sp>
        <p:cxnSp>
          <p:nvCxnSpPr>
            <p:cNvPr id="45061" name="Straight Arrow Connector 2"/>
            <p:cNvCxnSpPr>
              <a:cxnSpLocks noChangeShapeType="1"/>
            </p:cNvCxnSpPr>
            <p:nvPr/>
          </p:nvCxnSpPr>
          <p:spPr bwMode="auto">
            <a:xfrm flipH="1" flipV="1">
              <a:off x="3276600" y="3276600"/>
              <a:ext cx="439738" cy="152400"/>
            </a:xfrm>
            <a:prstGeom prst="straightConnector1">
              <a:avLst/>
            </a:prstGeom>
            <a:noFill/>
            <a:ln w="57150" algn="ctr">
              <a:solidFill>
                <a:srgbClr val="FF99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5063" name="Straight Arrow Connector 12"/>
            <p:cNvCxnSpPr>
              <a:cxnSpLocks noChangeShapeType="1"/>
            </p:cNvCxnSpPr>
            <p:nvPr/>
          </p:nvCxnSpPr>
          <p:spPr bwMode="auto">
            <a:xfrm flipH="1" flipV="1">
              <a:off x="1981200" y="2286000"/>
              <a:ext cx="457200" cy="228600"/>
            </a:xfrm>
            <a:prstGeom prst="straightConnector1">
              <a:avLst/>
            </a:prstGeom>
            <a:noFill/>
            <a:ln w="76200" algn="ctr">
              <a:solidFill>
                <a:srgbClr val="FF99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5064" name="Straight Arrow Connector 2"/>
            <p:cNvCxnSpPr>
              <a:cxnSpLocks noChangeShapeType="1"/>
            </p:cNvCxnSpPr>
            <p:nvPr/>
          </p:nvCxnSpPr>
          <p:spPr bwMode="auto">
            <a:xfrm flipH="1" flipV="1">
              <a:off x="3938588" y="3733800"/>
              <a:ext cx="438150" cy="152400"/>
            </a:xfrm>
            <a:prstGeom prst="straightConnector1">
              <a:avLst/>
            </a:prstGeom>
            <a:noFill/>
            <a:ln w="57150" algn="ctr">
              <a:solidFill>
                <a:srgbClr val="FF99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45065" name="Rectangle 16"/>
            <p:cNvSpPr>
              <a:spLocks noChangeArrowheads="1"/>
            </p:cNvSpPr>
            <p:nvPr/>
          </p:nvSpPr>
          <p:spPr bwMode="auto">
            <a:xfrm>
              <a:off x="4500563" y="25400"/>
              <a:ext cx="4576762" cy="2735263"/>
            </a:xfrm>
            <a:prstGeom prst="rect">
              <a:avLst/>
            </a:prstGeom>
            <a:solidFill>
              <a:schemeClr val="tx1"/>
            </a:solidFill>
            <a:ln w="9525" algn="ctr">
              <a:solidFill>
                <a:schemeClr val="tx1"/>
              </a:solidFill>
              <a:round/>
              <a:headEnd/>
              <a:tailEnd/>
            </a:ln>
          </p:spPr>
          <p:txBody>
            <a:bodyPr wrap="none"/>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b="1" i="0"/>
            </a:p>
          </p:txBody>
        </p:sp>
        <p:sp>
          <p:nvSpPr>
            <p:cNvPr id="45066" name="Freeform 17"/>
            <p:cNvSpPr>
              <a:spLocks/>
            </p:cNvSpPr>
            <p:nvPr/>
          </p:nvSpPr>
          <p:spPr bwMode="auto">
            <a:xfrm>
              <a:off x="4681538" y="722313"/>
              <a:ext cx="4183062" cy="958850"/>
            </a:xfrm>
            <a:custGeom>
              <a:avLst/>
              <a:gdLst>
                <a:gd name="T0" fmla="*/ 0 w 4183812"/>
                <a:gd name="T1" fmla="*/ 958850 h 957532"/>
                <a:gd name="T2" fmla="*/ 51750 w 4183812"/>
                <a:gd name="T3" fmla="*/ 941573 h 957532"/>
                <a:gd name="T4" fmla="*/ 103498 w 4183812"/>
                <a:gd name="T5" fmla="*/ 898382 h 957532"/>
                <a:gd name="T6" fmla="*/ 112124 w 4183812"/>
                <a:gd name="T7" fmla="*/ 872467 h 957532"/>
                <a:gd name="T8" fmla="*/ 146623 w 4183812"/>
                <a:gd name="T9" fmla="*/ 794722 h 957532"/>
                <a:gd name="T10" fmla="*/ 181123 w 4183812"/>
                <a:gd name="T11" fmla="*/ 673787 h 957532"/>
                <a:gd name="T12" fmla="*/ 232871 w 4183812"/>
                <a:gd name="T13" fmla="*/ 596042 h 957532"/>
                <a:gd name="T14" fmla="*/ 250121 w 4183812"/>
                <a:gd name="T15" fmla="*/ 570128 h 957532"/>
                <a:gd name="T16" fmla="*/ 275997 w 4183812"/>
                <a:gd name="T17" fmla="*/ 535574 h 957532"/>
                <a:gd name="T18" fmla="*/ 310495 w 4183812"/>
                <a:gd name="T19" fmla="*/ 483744 h 957532"/>
                <a:gd name="T20" fmla="*/ 327745 w 4183812"/>
                <a:gd name="T21" fmla="*/ 449191 h 957532"/>
                <a:gd name="T22" fmla="*/ 370870 w 4183812"/>
                <a:gd name="T23" fmla="*/ 397361 h 957532"/>
                <a:gd name="T24" fmla="*/ 413994 w 4183812"/>
                <a:gd name="T25" fmla="*/ 354170 h 957532"/>
                <a:gd name="T26" fmla="*/ 457118 w 4183812"/>
                <a:gd name="T27" fmla="*/ 293702 h 957532"/>
                <a:gd name="T28" fmla="*/ 491618 w 4183812"/>
                <a:gd name="T29" fmla="*/ 241872 h 957532"/>
                <a:gd name="T30" fmla="*/ 508868 w 4183812"/>
                <a:gd name="T31" fmla="*/ 215958 h 957532"/>
                <a:gd name="T32" fmla="*/ 517492 w 4183812"/>
                <a:gd name="T33" fmla="*/ 190042 h 957532"/>
                <a:gd name="T34" fmla="*/ 560616 w 4183812"/>
                <a:gd name="T35" fmla="*/ 138213 h 957532"/>
                <a:gd name="T36" fmla="*/ 586491 w 4183812"/>
                <a:gd name="T37" fmla="*/ 129574 h 957532"/>
                <a:gd name="T38" fmla="*/ 664115 w 4183812"/>
                <a:gd name="T39" fmla="*/ 77745 h 957532"/>
                <a:gd name="T40" fmla="*/ 689989 w 4183812"/>
                <a:gd name="T41" fmla="*/ 60468 h 957532"/>
                <a:gd name="T42" fmla="*/ 750363 w 4183812"/>
                <a:gd name="T43" fmla="*/ 43191 h 957532"/>
                <a:gd name="T44" fmla="*/ 793488 w 4183812"/>
                <a:gd name="T45" fmla="*/ 25915 h 957532"/>
                <a:gd name="T46" fmla="*/ 836613 w 4183812"/>
                <a:gd name="T47" fmla="*/ 17277 h 957532"/>
                <a:gd name="T48" fmla="*/ 922862 w 4183812"/>
                <a:gd name="T49" fmla="*/ 0 h 957532"/>
                <a:gd name="T50" fmla="*/ 1121233 w 4183812"/>
                <a:gd name="T51" fmla="*/ 17277 h 957532"/>
                <a:gd name="T52" fmla="*/ 1155733 w 4183812"/>
                <a:gd name="T53" fmla="*/ 25915 h 957532"/>
                <a:gd name="T54" fmla="*/ 1233357 w 4183812"/>
                <a:gd name="T55" fmla="*/ 34553 h 957532"/>
                <a:gd name="T56" fmla="*/ 1285106 w 4183812"/>
                <a:gd name="T57" fmla="*/ 51830 h 957532"/>
                <a:gd name="T58" fmla="*/ 1310980 w 4183812"/>
                <a:gd name="T59" fmla="*/ 60468 h 957532"/>
                <a:gd name="T60" fmla="*/ 1362730 w 4183812"/>
                <a:gd name="T61" fmla="*/ 69107 h 957532"/>
                <a:gd name="T62" fmla="*/ 1423104 w 4183812"/>
                <a:gd name="T63" fmla="*/ 77745 h 957532"/>
                <a:gd name="T64" fmla="*/ 1492102 w 4183812"/>
                <a:gd name="T65" fmla="*/ 95022 h 957532"/>
                <a:gd name="T66" fmla="*/ 1526602 w 4183812"/>
                <a:gd name="T67" fmla="*/ 103659 h 957532"/>
                <a:gd name="T68" fmla="*/ 1681849 w 4183812"/>
                <a:gd name="T69" fmla="*/ 120936 h 957532"/>
                <a:gd name="T70" fmla="*/ 1724974 w 4183812"/>
                <a:gd name="T71" fmla="*/ 129574 h 957532"/>
                <a:gd name="T72" fmla="*/ 1802598 w 4183812"/>
                <a:gd name="T73" fmla="*/ 155490 h 957532"/>
                <a:gd name="T74" fmla="*/ 1957845 w 4183812"/>
                <a:gd name="T75" fmla="*/ 190042 h 957532"/>
                <a:gd name="T76" fmla="*/ 2069969 w 4183812"/>
                <a:gd name="T77" fmla="*/ 215958 h 957532"/>
                <a:gd name="T78" fmla="*/ 2199342 w 4183812"/>
                <a:gd name="T79" fmla="*/ 233234 h 957532"/>
                <a:gd name="T80" fmla="*/ 2276966 w 4183812"/>
                <a:gd name="T81" fmla="*/ 241872 h 957532"/>
                <a:gd name="T82" fmla="*/ 2328714 w 4183812"/>
                <a:gd name="T83" fmla="*/ 259149 h 957532"/>
                <a:gd name="T84" fmla="*/ 2483963 w 4183812"/>
                <a:gd name="T85" fmla="*/ 276425 h 957532"/>
                <a:gd name="T86" fmla="*/ 2509837 w 4183812"/>
                <a:gd name="T87" fmla="*/ 285064 h 957532"/>
                <a:gd name="T88" fmla="*/ 2785833 w 4183812"/>
                <a:gd name="T89" fmla="*/ 302341 h 957532"/>
                <a:gd name="T90" fmla="*/ 2828957 w 4183812"/>
                <a:gd name="T91" fmla="*/ 310978 h 957532"/>
                <a:gd name="T92" fmla="*/ 2923831 w 4183812"/>
                <a:gd name="T93" fmla="*/ 336893 h 957532"/>
                <a:gd name="T94" fmla="*/ 3294700 w 4183812"/>
                <a:gd name="T95" fmla="*/ 345532 h 957532"/>
                <a:gd name="T96" fmla="*/ 3355074 w 4183812"/>
                <a:gd name="T97" fmla="*/ 354170 h 957532"/>
                <a:gd name="T98" fmla="*/ 3398199 w 4183812"/>
                <a:gd name="T99" fmla="*/ 362809 h 957532"/>
                <a:gd name="T100" fmla="*/ 3518947 w 4183812"/>
                <a:gd name="T101" fmla="*/ 380084 h 957532"/>
                <a:gd name="T102" fmla="*/ 4088188 w 4183812"/>
                <a:gd name="T103" fmla="*/ 371447 h 957532"/>
                <a:gd name="T104" fmla="*/ 4174437 w 4183812"/>
                <a:gd name="T105" fmla="*/ 354170 h 957532"/>
                <a:gd name="T106" fmla="*/ 4183062 w 4183812"/>
                <a:gd name="T107" fmla="*/ 336893 h 95753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183812" h="957532">
                  <a:moveTo>
                    <a:pt x="0" y="957532"/>
                  </a:moveTo>
                  <a:cubicBezTo>
                    <a:pt x="17253" y="951781"/>
                    <a:pt x="35140" y="947665"/>
                    <a:pt x="51759" y="940279"/>
                  </a:cubicBezTo>
                  <a:cubicBezTo>
                    <a:pt x="73379" y="930670"/>
                    <a:pt x="87264" y="913401"/>
                    <a:pt x="103517" y="897147"/>
                  </a:cubicBezTo>
                  <a:cubicBezTo>
                    <a:pt x="106393" y="888521"/>
                    <a:pt x="108077" y="879401"/>
                    <a:pt x="112144" y="871268"/>
                  </a:cubicBezTo>
                  <a:cubicBezTo>
                    <a:pt x="136238" y="823080"/>
                    <a:pt x="131811" y="867813"/>
                    <a:pt x="146649" y="793630"/>
                  </a:cubicBezTo>
                  <a:cubicBezTo>
                    <a:pt x="153596" y="758897"/>
                    <a:pt x="163719" y="699015"/>
                    <a:pt x="181155" y="672861"/>
                  </a:cubicBezTo>
                  <a:lnTo>
                    <a:pt x="232913" y="595223"/>
                  </a:lnTo>
                  <a:cubicBezTo>
                    <a:pt x="238664" y="586597"/>
                    <a:pt x="243945" y="577638"/>
                    <a:pt x="250166" y="569344"/>
                  </a:cubicBezTo>
                  <a:lnTo>
                    <a:pt x="276046" y="534838"/>
                  </a:lnTo>
                  <a:cubicBezTo>
                    <a:pt x="294549" y="479327"/>
                    <a:pt x="270167" y="539617"/>
                    <a:pt x="310551" y="483079"/>
                  </a:cubicBezTo>
                  <a:cubicBezTo>
                    <a:pt x="318025" y="472615"/>
                    <a:pt x="321424" y="459739"/>
                    <a:pt x="327804" y="448574"/>
                  </a:cubicBezTo>
                  <a:cubicBezTo>
                    <a:pt x="351168" y="407688"/>
                    <a:pt x="338498" y="435741"/>
                    <a:pt x="370936" y="396815"/>
                  </a:cubicBezTo>
                  <a:cubicBezTo>
                    <a:pt x="406878" y="353684"/>
                    <a:pt x="366625" y="385312"/>
                    <a:pt x="414068" y="353683"/>
                  </a:cubicBezTo>
                  <a:cubicBezTo>
                    <a:pt x="431108" y="302566"/>
                    <a:pt x="410417" y="351776"/>
                    <a:pt x="457200" y="293298"/>
                  </a:cubicBezTo>
                  <a:cubicBezTo>
                    <a:pt x="470153" y="277106"/>
                    <a:pt x="480204" y="258793"/>
                    <a:pt x="491706" y="241540"/>
                  </a:cubicBezTo>
                  <a:lnTo>
                    <a:pt x="508959" y="215661"/>
                  </a:lnTo>
                  <a:cubicBezTo>
                    <a:pt x="511834" y="207034"/>
                    <a:pt x="513518" y="197914"/>
                    <a:pt x="517585" y="189781"/>
                  </a:cubicBezTo>
                  <a:cubicBezTo>
                    <a:pt x="525541" y="173868"/>
                    <a:pt x="546409" y="147562"/>
                    <a:pt x="560717" y="138023"/>
                  </a:cubicBezTo>
                  <a:cubicBezTo>
                    <a:pt x="568283" y="132979"/>
                    <a:pt x="578647" y="133812"/>
                    <a:pt x="586596" y="129396"/>
                  </a:cubicBezTo>
                  <a:cubicBezTo>
                    <a:pt x="586613" y="129386"/>
                    <a:pt x="651286" y="86270"/>
                    <a:pt x="664234" y="77638"/>
                  </a:cubicBezTo>
                  <a:cubicBezTo>
                    <a:pt x="672860" y="71887"/>
                    <a:pt x="680055" y="62899"/>
                    <a:pt x="690113" y="60385"/>
                  </a:cubicBezTo>
                  <a:cubicBezTo>
                    <a:pt x="717313" y="53585"/>
                    <a:pt x="725740" y="52416"/>
                    <a:pt x="750498" y="43132"/>
                  </a:cubicBezTo>
                  <a:cubicBezTo>
                    <a:pt x="764997" y="37695"/>
                    <a:pt x="778798" y="30328"/>
                    <a:pt x="793630" y="25879"/>
                  </a:cubicBezTo>
                  <a:cubicBezTo>
                    <a:pt x="807674" y="21666"/>
                    <a:pt x="822450" y="20434"/>
                    <a:pt x="836763" y="17253"/>
                  </a:cubicBezTo>
                  <a:cubicBezTo>
                    <a:pt x="913987" y="93"/>
                    <a:pt x="821583" y="16908"/>
                    <a:pt x="923027" y="0"/>
                  </a:cubicBezTo>
                  <a:cubicBezTo>
                    <a:pt x="989163" y="5751"/>
                    <a:pt x="1055455" y="9922"/>
                    <a:pt x="1121434" y="17253"/>
                  </a:cubicBezTo>
                  <a:cubicBezTo>
                    <a:pt x="1133217" y="18562"/>
                    <a:pt x="1144222" y="24076"/>
                    <a:pt x="1155940" y="25879"/>
                  </a:cubicBezTo>
                  <a:cubicBezTo>
                    <a:pt x="1181676" y="29838"/>
                    <a:pt x="1207699" y="31630"/>
                    <a:pt x="1233578" y="34506"/>
                  </a:cubicBezTo>
                  <a:lnTo>
                    <a:pt x="1285336" y="51759"/>
                  </a:lnTo>
                  <a:cubicBezTo>
                    <a:pt x="1293962" y="54634"/>
                    <a:pt x="1302246" y="58890"/>
                    <a:pt x="1311215" y="60385"/>
                  </a:cubicBezTo>
                  <a:lnTo>
                    <a:pt x="1362974" y="69012"/>
                  </a:lnTo>
                  <a:cubicBezTo>
                    <a:pt x="1383070" y="72104"/>
                    <a:pt x="1403421" y="73650"/>
                    <a:pt x="1423359" y="77638"/>
                  </a:cubicBezTo>
                  <a:cubicBezTo>
                    <a:pt x="1446610" y="82288"/>
                    <a:pt x="1469366" y="89140"/>
                    <a:pt x="1492370" y="94891"/>
                  </a:cubicBezTo>
                  <a:cubicBezTo>
                    <a:pt x="1503872" y="97766"/>
                    <a:pt x="1515093" y="102208"/>
                    <a:pt x="1526876" y="103517"/>
                  </a:cubicBezTo>
                  <a:cubicBezTo>
                    <a:pt x="1578634" y="109268"/>
                    <a:pt x="1631085" y="110557"/>
                    <a:pt x="1682151" y="120770"/>
                  </a:cubicBezTo>
                  <a:cubicBezTo>
                    <a:pt x="1696528" y="123645"/>
                    <a:pt x="1711185" y="125368"/>
                    <a:pt x="1725283" y="129396"/>
                  </a:cubicBezTo>
                  <a:cubicBezTo>
                    <a:pt x="1751513" y="136890"/>
                    <a:pt x="1776171" y="149926"/>
                    <a:pt x="1802921" y="155276"/>
                  </a:cubicBezTo>
                  <a:cubicBezTo>
                    <a:pt x="1837115" y="162114"/>
                    <a:pt x="1921642" y="177596"/>
                    <a:pt x="1958196" y="189781"/>
                  </a:cubicBezTo>
                  <a:cubicBezTo>
                    <a:pt x="2029244" y="213464"/>
                    <a:pt x="1991952" y="204462"/>
                    <a:pt x="2070340" y="215661"/>
                  </a:cubicBezTo>
                  <a:cubicBezTo>
                    <a:pt x="2130546" y="235729"/>
                    <a:pt x="2081526" y="221655"/>
                    <a:pt x="2199736" y="232913"/>
                  </a:cubicBezTo>
                  <a:cubicBezTo>
                    <a:pt x="2225657" y="235382"/>
                    <a:pt x="2251495" y="238664"/>
                    <a:pt x="2277374" y="241540"/>
                  </a:cubicBezTo>
                  <a:lnTo>
                    <a:pt x="2329132" y="258793"/>
                  </a:lnTo>
                  <a:cubicBezTo>
                    <a:pt x="2396016" y="281087"/>
                    <a:pt x="2345965" y="266816"/>
                    <a:pt x="2484408" y="276045"/>
                  </a:cubicBezTo>
                  <a:cubicBezTo>
                    <a:pt x="2493034" y="278921"/>
                    <a:pt x="2501544" y="282174"/>
                    <a:pt x="2510287" y="284672"/>
                  </a:cubicBezTo>
                  <a:cubicBezTo>
                    <a:pt x="2606850" y="312262"/>
                    <a:pt x="2642366" y="296783"/>
                    <a:pt x="2786332" y="301925"/>
                  </a:cubicBezTo>
                  <a:cubicBezTo>
                    <a:pt x="2800709" y="304800"/>
                    <a:pt x="2815319" y="306693"/>
                    <a:pt x="2829464" y="310551"/>
                  </a:cubicBezTo>
                  <a:cubicBezTo>
                    <a:pt x="2860543" y="319027"/>
                    <a:pt x="2891276" y="335052"/>
                    <a:pt x="2924355" y="336430"/>
                  </a:cubicBezTo>
                  <a:cubicBezTo>
                    <a:pt x="3047927" y="341579"/>
                    <a:pt x="3171646" y="342181"/>
                    <a:pt x="3295291" y="345057"/>
                  </a:cubicBezTo>
                  <a:cubicBezTo>
                    <a:pt x="3315419" y="347932"/>
                    <a:pt x="3335620" y="350340"/>
                    <a:pt x="3355676" y="353683"/>
                  </a:cubicBezTo>
                  <a:cubicBezTo>
                    <a:pt x="3370139" y="356093"/>
                    <a:pt x="3384325" y="360023"/>
                    <a:pt x="3398808" y="362310"/>
                  </a:cubicBezTo>
                  <a:cubicBezTo>
                    <a:pt x="3438976" y="368652"/>
                    <a:pt x="3519578" y="379562"/>
                    <a:pt x="3519578" y="379562"/>
                  </a:cubicBezTo>
                  <a:lnTo>
                    <a:pt x="4088921" y="370936"/>
                  </a:lnTo>
                  <a:cubicBezTo>
                    <a:pt x="4090528" y="370891"/>
                    <a:pt x="4165632" y="359415"/>
                    <a:pt x="4175185" y="353683"/>
                  </a:cubicBezTo>
                  <a:cubicBezTo>
                    <a:pt x="4180699" y="350375"/>
                    <a:pt x="4180936" y="342181"/>
                    <a:pt x="4183812" y="336430"/>
                  </a:cubicBezTo>
                </a:path>
              </a:pathLst>
            </a:custGeom>
            <a:noFill/>
            <a:ln w="28575"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endParaRPr lang="ja-JP" altLang="en-US"/>
            </a:p>
          </p:txBody>
        </p:sp>
        <p:sp>
          <p:nvSpPr>
            <p:cNvPr id="45067" name="Freeform 18"/>
            <p:cNvSpPr>
              <a:spLocks/>
            </p:cNvSpPr>
            <p:nvPr/>
          </p:nvSpPr>
          <p:spPr bwMode="auto">
            <a:xfrm>
              <a:off x="5121275" y="1225550"/>
              <a:ext cx="3822700" cy="958850"/>
            </a:xfrm>
            <a:custGeom>
              <a:avLst/>
              <a:gdLst>
                <a:gd name="T0" fmla="*/ 0 w 4183812"/>
                <a:gd name="T1" fmla="*/ 958850 h 957532"/>
                <a:gd name="T2" fmla="*/ 43217 w 4183812"/>
                <a:gd name="T3" fmla="*/ 941573 h 957532"/>
                <a:gd name="T4" fmla="*/ 86431 w 4183812"/>
                <a:gd name="T5" fmla="*/ 898382 h 957532"/>
                <a:gd name="T6" fmla="*/ 93635 w 4183812"/>
                <a:gd name="T7" fmla="*/ 872467 h 957532"/>
                <a:gd name="T8" fmla="*/ 122444 w 4183812"/>
                <a:gd name="T9" fmla="*/ 794722 h 957532"/>
                <a:gd name="T10" fmla="*/ 151256 w 4183812"/>
                <a:gd name="T11" fmla="*/ 673787 h 957532"/>
                <a:gd name="T12" fmla="*/ 194471 w 4183812"/>
                <a:gd name="T13" fmla="*/ 596042 h 957532"/>
                <a:gd name="T14" fmla="*/ 208876 w 4183812"/>
                <a:gd name="T15" fmla="*/ 570128 h 957532"/>
                <a:gd name="T16" fmla="*/ 230485 w 4183812"/>
                <a:gd name="T17" fmla="*/ 535574 h 957532"/>
                <a:gd name="T18" fmla="*/ 259295 w 4183812"/>
                <a:gd name="T19" fmla="*/ 483744 h 957532"/>
                <a:gd name="T20" fmla="*/ 273700 w 4183812"/>
                <a:gd name="T21" fmla="*/ 449191 h 957532"/>
                <a:gd name="T22" fmla="*/ 309713 w 4183812"/>
                <a:gd name="T23" fmla="*/ 397361 h 957532"/>
                <a:gd name="T24" fmla="*/ 345726 w 4183812"/>
                <a:gd name="T25" fmla="*/ 354170 h 957532"/>
                <a:gd name="T26" fmla="*/ 381739 w 4183812"/>
                <a:gd name="T27" fmla="*/ 293702 h 957532"/>
                <a:gd name="T28" fmla="*/ 410550 w 4183812"/>
                <a:gd name="T29" fmla="*/ 241872 h 957532"/>
                <a:gd name="T30" fmla="*/ 424956 w 4183812"/>
                <a:gd name="T31" fmla="*/ 215958 h 957532"/>
                <a:gd name="T32" fmla="*/ 432158 w 4183812"/>
                <a:gd name="T33" fmla="*/ 190042 h 957532"/>
                <a:gd name="T34" fmla="*/ 468171 w 4183812"/>
                <a:gd name="T35" fmla="*/ 138213 h 957532"/>
                <a:gd name="T36" fmla="*/ 489779 w 4183812"/>
                <a:gd name="T37" fmla="*/ 129574 h 957532"/>
                <a:gd name="T38" fmla="*/ 554602 w 4183812"/>
                <a:gd name="T39" fmla="*/ 77745 h 957532"/>
                <a:gd name="T40" fmla="*/ 576210 w 4183812"/>
                <a:gd name="T41" fmla="*/ 60468 h 957532"/>
                <a:gd name="T42" fmla="*/ 626628 w 4183812"/>
                <a:gd name="T43" fmla="*/ 43191 h 957532"/>
                <a:gd name="T44" fmla="*/ 662641 w 4183812"/>
                <a:gd name="T45" fmla="*/ 25915 h 957532"/>
                <a:gd name="T46" fmla="*/ 698655 w 4183812"/>
                <a:gd name="T47" fmla="*/ 17277 h 957532"/>
                <a:gd name="T48" fmla="*/ 770681 w 4183812"/>
                <a:gd name="T49" fmla="*/ 0 h 957532"/>
                <a:gd name="T50" fmla="*/ 936342 w 4183812"/>
                <a:gd name="T51" fmla="*/ 17277 h 957532"/>
                <a:gd name="T52" fmla="*/ 965153 w 4183812"/>
                <a:gd name="T53" fmla="*/ 25915 h 957532"/>
                <a:gd name="T54" fmla="*/ 1029977 w 4183812"/>
                <a:gd name="T55" fmla="*/ 34553 h 957532"/>
                <a:gd name="T56" fmla="*/ 1073192 w 4183812"/>
                <a:gd name="T57" fmla="*/ 51830 h 957532"/>
                <a:gd name="T58" fmla="*/ 1094800 w 4183812"/>
                <a:gd name="T59" fmla="*/ 60468 h 957532"/>
                <a:gd name="T60" fmla="*/ 1138016 w 4183812"/>
                <a:gd name="T61" fmla="*/ 69107 h 957532"/>
                <a:gd name="T62" fmla="*/ 1188434 w 4183812"/>
                <a:gd name="T63" fmla="*/ 77745 h 957532"/>
                <a:gd name="T64" fmla="*/ 1246055 w 4183812"/>
                <a:gd name="T65" fmla="*/ 95022 h 957532"/>
                <a:gd name="T66" fmla="*/ 1274866 w 4183812"/>
                <a:gd name="T67" fmla="*/ 103659 h 957532"/>
                <a:gd name="T68" fmla="*/ 1404512 w 4183812"/>
                <a:gd name="T69" fmla="*/ 120936 h 957532"/>
                <a:gd name="T70" fmla="*/ 1440526 w 4183812"/>
                <a:gd name="T71" fmla="*/ 129574 h 957532"/>
                <a:gd name="T72" fmla="*/ 1505350 w 4183812"/>
                <a:gd name="T73" fmla="*/ 155490 h 957532"/>
                <a:gd name="T74" fmla="*/ 1634997 w 4183812"/>
                <a:gd name="T75" fmla="*/ 190042 h 957532"/>
                <a:gd name="T76" fmla="*/ 1728632 w 4183812"/>
                <a:gd name="T77" fmla="*/ 215958 h 957532"/>
                <a:gd name="T78" fmla="*/ 1836671 w 4183812"/>
                <a:gd name="T79" fmla="*/ 233234 h 957532"/>
                <a:gd name="T80" fmla="*/ 1901495 w 4183812"/>
                <a:gd name="T81" fmla="*/ 241872 h 957532"/>
                <a:gd name="T82" fmla="*/ 1944710 w 4183812"/>
                <a:gd name="T83" fmla="*/ 259149 h 957532"/>
                <a:gd name="T84" fmla="*/ 2074357 w 4183812"/>
                <a:gd name="T85" fmla="*/ 276425 h 957532"/>
                <a:gd name="T86" fmla="*/ 2095965 w 4183812"/>
                <a:gd name="T87" fmla="*/ 285064 h 957532"/>
                <a:gd name="T88" fmla="*/ 2326450 w 4183812"/>
                <a:gd name="T89" fmla="*/ 302341 h 957532"/>
                <a:gd name="T90" fmla="*/ 2362463 w 4183812"/>
                <a:gd name="T91" fmla="*/ 310978 h 957532"/>
                <a:gd name="T92" fmla="*/ 2441692 w 4183812"/>
                <a:gd name="T93" fmla="*/ 336893 h 957532"/>
                <a:gd name="T94" fmla="*/ 2751405 w 4183812"/>
                <a:gd name="T95" fmla="*/ 345532 h 957532"/>
                <a:gd name="T96" fmla="*/ 2801823 w 4183812"/>
                <a:gd name="T97" fmla="*/ 354170 h 957532"/>
                <a:gd name="T98" fmla="*/ 2837836 w 4183812"/>
                <a:gd name="T99" fmla="*/ 362809 h 957532"/>
                <a:gd name="T100" fmla="*/ 2938674 w 4183812"/>
                <a:gd name="T101" fmla="*/ 380084 h 957532"/>
                <a:gd name="T102" fmla="*/ 3414047 w 4183812"/>
                <a:gd name="T103" fmla="*/ 371447 h 957532"/>
                <a:gd name="T104" fmla="*/ 3486073 w 4183812"/>
                <a:gd name="T105" fmla="*/ 354170 h 957532"/>
                <a:gd name="T106" fmla="*/ 3493276 w 4183812"/>
                <a:gd name="T107" fmla="*/ 336893 h 95753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183812" h="957532">
                  <a:moveTo>
                    <a:pt x="0" y="957532"/>
                  </a:moveTo>
                  <a:cubicBezTo>
                    <a:pt x="17253" y="951781"/>
                    <a:pt x="35140" y="947665"/>
                    <a:pt x="51759" y="940279"/>
                  </a:cubicBezTo>
                  <a:cubicBezTo>
                    <a:pt x="73379" y="930670"/>
                    <a:pt x="87264" y="913401"/>
                    <a:pt x="103517" y="897147"/>
                  </a:cubicBezTo>
                  <a:cubicBezTo>
                    <a:pt x="106393" y="888521"/>
                    <a:pt x="108077" y="879401"/>
                    <a:pt x="112144" y="871268"/>
                  </a:cubicBezTo>
                  <a:cubicBezTo>
                    <a:pt x="136238" y="823080"/>
                    <a:pt x="131811" y="867813"/>
                    <a:pt x="146649" y="793630"/>
                  </a:cubicBezTo>
                  <a:cubicBezTo>
                    <a:pt x="153596" y="758897"/>
                    <a:pt x="163719" y="699015"/>
                    <a:pt x="181155" y="672861"/>
                  </a:cubicBezTo>
                  <a:lnTo>
                    <a:pt x="232913" y="595223"/>
                  </a:lnTo>
                  <a:cubicBezTo>
                    <a:pt x="238664" y="586597"/>
                    <a:pt x="243945" y="577638"/>
                    <a:pt x="250166" y="569344"/>
                  </a:cubicBezTo>
                  <a:lnTo>
                    <a:pt x="276046" y="534838"/>
                  </a:lnTo>
                  <a:cubicBezTo>
                    <a:pt x="294549" y="479327"/>
                    <a:pt x="270167" y="539617"/>
                    <a:pt x="310551" y="483079"/>
                  </a:cubicBezTo>
                  <a:cubicBezTo>
                    <a:pt x="318025" y="472615"/>
                    <a:pt x="321424" y="459739"/>
                    <a:pt x="327804" y="448574"/>
                  </a:cubicBezTo>
                  <a:cubicBezTo>
                    <a:pt x="351168" y="407688"/>
                    <a:pt x="338498" y="435741"/>
                    <a:pt x="370936" y="396815"/>
                  </a:cubicBezTo>
                  <a:cubicBezTo>
                    <a:pt x="406878" y="353684"/>
                    <a:pt x="366625" y="385312"/>
                    <a:pt x="414068" y="353683"/>
                  </a:cubicBezTo>
                  <a:cubicBezTo>
                    <a:pt x="431108" y="302566"/>
                    <a:pt x="410417" y="351776"/>
                    <a:pt x="457200" y="293298"/>
                  </a:cubicBezTo>
                  <a:cubicBezTo>
                    <a:pt x="470153" y="277106"/>
                    <a:pt x="480204" y="258793"/>
                    <a:pt x="491706" y="241540"/>
                  </a:cubicBezTo>
                  <a:lnTo>
                    <a:pt x="508959" y="215661"/>
                  </a:lnTo>
                  <a:cubicBezTo>
                    <a:pt x="511834" y="207034"/>
                    <a:pt x="513518" y="197914"/>
                    <a:pt x="517585" y="189781"/>
                  </a:cubicBezTo>
                  <a:cubicBezTo>
                    <a:pt x="525541" y="173868"/>
                    <a:pt x="546409" y="147562"/>
                    <a:pt x="560717" y="138023"/>
                  </a:cubicBezTo>
                  <a:cubicBezTo>
                    <a:pt x="568283" y="132979"/>
                    <a:pt x="578647" y="133812"/>
                    <a:pt x="586596" y="129396"/>
                  </a:cubicBezTo>
                  <a:cubicBezTo>
                    <a:pt x="586613" y="129386"/>
                    <a:pt x="651286" y="86270"/>
                    <a:pt x="664234" y="77638"/>
                  </a:cubicBezTo>
                  <a:cubicBezTo>
                    <a:pt x="672860" y="71887"/>
                    <a:pt x="680055" y="62899"/>
                    <a:pt x="690113" y="60385"/>
                  </a:cubicBezTo>
                  <a:cubicBezTo>
                    <a:pt x="717313" y="53585"/>
                    <a:pt x="725740" y="52416"/>
                    <a:pt x="750498" y="43132"/>
                  </a:cubicBezTo>
                  <a:cubicBezTo>
                    <a:pt x="764997" y="37695"/>
                    <a:pt x="778798" y="30328"/>
                    <a:pt x="793630" y="25879"/>
                  </a:cubicBezTo>
                  <a:cubicBezTo>
                    <a:pt x="807674" y="21666"/>
                    <a:pt x="822450" y="20434"/>
                    <a:pt x="836763" y="17253"/>
                  </a:cubicBezTo>
                  <a:cubicBezTo>
                    <a:pt x="913987" y="93"/>
                    <a:pt x="821583" y="16908"/>
                    <a:pt x="923027" y="0"/>
                  </a:cubicBezTo>
                  <a:cubicBezTo>
                    <a:pt x="989163" y="5751"/>
                    <a:pt x="1055455" y="9922"/>
                    <a:pt x="1121434" y="17253"/>
                  </a:cubicBezTo>
                  <a:cubicBezTo>
                    <a:pt x="1133217" y="18562"/>
                    <a:pt x="1144222" y="24076"/>
                    <a:pt x="1155940" y="25879"/>
                  </a:cubicBezTo>
                  <a:cubicBezTo>
                    <a:pt x="1181676" y="29838"/>
                    <a:pt x="1207699" y="31630"/>
                    <a:pt x="1233578" y="34506"/>
                  </a:cubicBezTo>
                  <a:lnTo>
                    <a:pt x="1285336" y="51759"/>
                  </a:lnTo>
                  <a:cubicBezTo>
                    <a:pt x="1293962" y="54634"/>
                    <a:pt x="1302246" y="58890"/>
                    <a:pt x="1311215" y="60385"/>
                  </a:cubicBezTo>
                  <a:lnTo>
                    <a:pt x="1362974" y="69012"/>
                  </a:lnTo>
                  <a:cubicBezTo>
                    <a:pt x="1383070" y="72104"/>
                    <a:pt x="1403421" y="73650"/>
                    <a:pt x="1423359" y="77638"/>
                  </a:cubicBezTo>
                  <a:cubicBezTo>
                    <a:pt x="1446610" y="82288"/>
                    <a:pt x="1469366" y="89140"/>
                    <a:pt x="1492370" y="94891"/>
                  </a:cubicBezTo>
                  <a:cubicBezTo>
                    <a:pt x="1503872" y="97766"/>
                    <a:pt x="1515093" y="102208"/>
                    <a:pt x="1526876" y="103517"/>
                  </a:cubicBezTo>
                  <a:cubicBezTo>
                    <a:pt x="1578634" y="109268"/>
                    <a:pt x="1631085" y="110557"/>
                    <a:pt x="1682151" y="120770"/>
                  </a:cubicBezTo>
                  <a:cubicBezTo>
                    <a:pt x="1696528" y="123645"/>
                    <a:pt x="1711185" y="125368"/>
                    <a:pt x="1725283" y="129396"/>
                  </a:cubicBezTo>
                  <a:cubicBezTo>
                    <a:pt x="1751513" y="136890"/>
                    <a:pt x="1776171" y="149926"/>
                    <a:pt x="1802921" y="155276"/>
                  </a:cubicBezTo>
                  <a:cubicBezTo>
                    <a:pt x="1837115" y="162114"/>
                    <a:pt x="1921642" y="177596"/>
                    <a:pt x="1958196" y="189781"/>
                  </a:cubicBezTo>
                  <a:cubicBezTo>
                    <a:pt x="2029244" y="213464"/>
                    <a:pt x="1991952" y="204462"/>
                    <a:pt x="2070340" y="215661"/>
                  </a:cubicBezTo>
                  <a:cubicBezTo>
                    <a:pt x="2130546" y="235729"/>
                    <a:pt x="2081526" y="221655"/>
                    <a:pt x="2199736" y="232913"/>
                  </a:cubicBezTo>
                  <a:cubicBezTo>
                    <a:pt x="2225657" y="235382"/>
                    <a:pt x="2251495" y="238664"/>
                    <a:pt x="2277374" y="241540"/>
                  </a:cubicBezTo>
                  <a:lnTo>
                    <a:pt x="2329132" y="258793"/>
                  </a:lnTo>
                  <a:cubicBezTo>
                    <a:pt x="2396016" y="281087"/>
                    <a:pt x="2345965" y="266816"/>
                    <a:pt x="2484408" y="276045"/>
                  </a:cubicBezTo>
                  <a:cubicBezTo>
                    <a:pt x="2493034" y="278921"/>
                    <a:pt x="2501544" y="282174"/>
                    <a:pt x="2510287" y="284672"/>
                  </a:cubicBezTo>
                  <a:cubicBezTo>
                    <a:pt x="2606850" y="312262"/>
                    <a:pt x="2642366" y="296783"/>
                    <a:pt x="2786332" y="301925"/>
                  </a:cubicBezTo>
                  <a:cubicBezTo>
                    <a:pt x="2800709" y="304800"/>
                    <a:pt x="2815319" y="306693"/>
                    <a:pt x="2829464" y="310551"/>
                  </a:cubicBezTo>
                  <a:cubicBezTo>
                    <a:pt x="2860543" y="319027"/>
                    <a:pt x="2891276" y="335052"/>
                    <a:pt x="2924355" y="336430"/>
                  </a:cubicBezTo>
                  <a:cubicBezTo>
                    <a:pt x="3047927" y="341579"/>
                    <a:pt x="3171646" y="342181"/>
                    <a:pt x="3295291" y="345057"/>
                  </a:cubicBezTo>
                  <a:cubicBezTo>
                    <a:pt x="3315419" y="347932"/>
                    <a:pt x="3335620" y="350340"/>
                    <a:pt x="3355676" y="353683"/>
                  </a:cubicBezTo>
                  <a:cubicBezTo>
                    <a:pt x="3370139" y="356093"/>
                    <a:pt x="3384325" y="360023"/>
                    <a:pt x="3398808" y="362310"/>
                  </a:cubicBezTo>
                  <a:cubicBezTo>
                    <a:pt x="3438976" y="368652"/>
                    <a:pt x="3519578" y="379562"/>
                    <a:pt x="3519578" y="379562"/>
                  </a:cubicBezTo>
                  <a:lnTo>
                    <a:pt x="4088921" y="370936"/>
                  </a:lnTo>
                  <a:cubicBezTo>
                    <a:pt x="4090528" y="370891"/>
                    <a:pt x="4165632" y="359415"/>
                    <a:pt x="4175185" y="353683"/>
                  </a:cubicBezTo>
                  <a:cubicBezTo>
                    <a:pt x="4180699" y="350375"/>
                    <a:pt x="4180936" y="342181"/>
                    <a:pt x="4183812" y="336430"/>
                  </a:cubicBezTo>
                </a:path>
              </a:pathLst>
            </a:custGeom>
            <a:noFill/>
            <a:ln w="28575"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endParaRPr lang="ja-JP" altLang="en-US"/>
            </a:p>
          </p:txBody>
        </p:sp>
        <p:sp>
          <p:nvSpPr>
            <p:cNvPr id="45068" name="Freeform 19"/>
            <p:cNvSpPr>
              <a:spLocks/>
            </p:cNvSpPr>
            <p:nvPr/>
          </p:nvSpPr>
          <p:spPr bwMode="auto">
            <a:xfrm>
              <a:off x="5568950" y="1643063"/>
              <a:ext cx="3597275" cy="957262"/>
            </a:xfrm>
            <a:custGeom>
              <a:avLst/>
              <a:gdLst>
                <a:gd name="T0" fmla="*/ 0 w 4183812"/>
                <a:gd name="T1" fmla="*/ 957262 h 957532"/>
                <a:gd name="T2" fmla="*/ 38265 w 4183812"/>
                <a:gd name="T3" fmla="*/ 940014 h 957532"/>
                <a:gd name="T4" fmla="*/ 76529 w 4183812"/>
                <a:gd name="T5" fmla="*/ 896894 h 957532"/>
                <a:gd name="T6" fmla="*/ 82907 w 4183812"/>
                <a:gd name="T7" fmla="*/ 871022 h 957532"/>
                <a:gd name="T8" fmla="*/ 108417 w 4183812"/>
                <a:gd name="T9" fmla="*/ 793406 h 957532"/>
                <a:gd name="T10" fmla="*/ 133926 w 4183812"/>
                <a:gd name="T11" fmla="*/ 672671 h 957532"/>
                <a:gd name="T12" fmla="*/ 172190 w 4183812"/>
                <a:gd name="T13" fmla="*/ 595055 h 957532"/>
                <a:gd name="T14" fmla="*/ 184946 w 4183812"/>
                <a:gd name="T15" fmla="*/ 569183 h 957532"/>
                <a:gd name="T16" fmla="*/ 204079 w 4183812"/>
                <a:gd name="T17" fmla="*/ 534687 h 957532"/>
                <a:gd name="T18" fmla="*/ 229588 w 4183812"/>
                <a:gd name="T19" fmla="*/ 482943 h 957532"/>
                <a:gd name="T20" fmla="*/ 242343 w 4183812"/>
                <a:gd name="T21" fmla="*/ 448448 h 957532"/>
                <a:gd name="T22" fmla="*/ 274230 w 4183812"/>
                <a:gd name="T23" fmla="*/ 396703 h 957532"/>
                <a:gd name="T24" fmla="*/ 306117 w 4183812"/>
                <a:gd name="T25" fmla="*/ 353583 h 957532"/>
                <a:gd name="T26" fmla="*/ 338004 w 4183812"/>
                <a:gd name="T27" fmla="*/ 293215 h 957532"/>
                <a:gd name="T28" fmla="*/ 363514 w 4183812"/>
                <a:gd name="T29" fmla="*/ 241472 h 957532"/>
                <a:gd name="T30" fmla="*/ 376269 w 4183812"/>
                <a:gd name="T31" fmla="*/ 215600 h 957532"/>
                <a:gd name="T32" fmla="*/ 382646 w 4183812"/>
                <a:gd name="T33" fmla="*/ 189727 h 957532"/>
                <a:gd name="T34" fmla="*/ 414533 w 4183812"/>
                <a:gd name="T35" fmla="*/ 137984 h 957532"/>
                <a:gd name="T36" fmla="*/ 433666 w 4183812"/>
                <a:gd name="T37" fmla="*/ 129360 h 957532"/>
                <a:gd name="T38" fmla="*/ 491063 w 4183812"/>
                <a:gd name="T39" fmla="*/ 77616 h 957532"/>
                <a:gd name="T40" fmla="*/ 510195 w 4183812"/>
                <a:gd name="T41" fmla="*/ 60368 h 957532"/>
                <a:gd name="T42" fmla="*/ 554837 w 4183812"/>
                <a:gd name="T43" fmla="*/ 43120 h 957532"/>
                <a:gd name="T44" fmla="*/ 586724 w 4183812"/>
                <a:gd name="T45" fmla="*/ 25872 h 957532"/>
                <a:gd name="T46" fmla="*/ 618612 w 4183812"/>
                <a:gd name="T47" fmla="*/ 17248 h 957532"/>
                <a:gd name="T48" fmla="*/ 682386 w 4183812"/>
                <a:gd name="T49" fmla="*/ 0 h 957532"/>
                <a:gd name="T50" fmla="*/ 829066 w 4183812"/>
                <a:gd name="T51" fmla="*/ 17248 h 957532"/>
                <a:gd name="T52" fmla="*/ 854577 w 4183812"/>
                <a:gd name="T53" fmla="*/ 25872 h 957532"/>
                <a:gd name="T54" fmla="*/ 911973 w 4183812"/>
                <a:gd name="T55" fmla="*/ 34496 h 957532"/>
                <a:gd name="T56" fmla="*/ 950238 w 4183812"/>
                <a:gd name="T57" fmla="*/ 51744 h 957532"/>
                <a:gd name="T58" fmla="*/ 969370 w 4183812"/>
                <a:gd name="T59" fmla="*/ 60368 h 957532"/>
                <a:gd name="T60" fmla="*/ 1007635 w 4183812"/>
                <a:gd name="T61" fmla="*/ 68993 h 957532"/>
                <a:gd name="T62" fmla="*/ 1052278 w 4183812"/>
                <a:gd name="T63" fmla="*/ 77616 h 957532"/>
                <a:gd name="T64" fmla="*/ 1103296 w 4183812"/>
                <a:gd name="T65" fmla="*/ 94864 h 957532"/>
                <a:gd name="T66" fmla="*/ 1128807 w 4183812"/>
                <a:gd name="T67" fmla="*/ 103488 h 957532"/>
                <a:gd name="T68" fmla="*/ 1243600 w 4183812"/>
                <a:gd name="T69" fmla="*/ 120736 h 957532"/>
                <a:gd name="T70" fmla="*/ 1275487 w 4183812"/>
                <a:gd name="T71" fmla="*/ 129360 h 957532"/>
                <a:gd name="T72" fmla="*/ 1332885 w 4183812"/>
                <a:gd name="T73" fmla="*/ 155232 h 957532"/>
                <a:gd name="T74" fmla="*/ 1447678 w 4183812"/>
                <a:gd name="T75" fmla="*/ 189727 h 957532"/>
                <a:gd name="T76" fmla="*/ 1530585 w 4183812"/>
                <a:gd name="T77" fmla="*/ 215600 h 957532"/>
                <a:gd name="T78" fmla="*/ 1626246 w 4183812"/>
                <a:gd name="T79" fmla="*/ 232847 h 957532"/>
                <a:gd name="T80" fmla="*/ 1683643 w 4183812"/>
                <a:gd name="T81" fmla="*/ 241472 h 957532"/>
                <a:gd name="T82" fmla="*/ 1721907 w 4183812"/>
                <a:gd name="T83" fmla="*/ 258720 h 957532"/>
                <a:gd name="T84" fmla="*/ 1836702 w 4183812"/>
                <a:gd name="T85" fmla="*/ 275967 h 957532"/>
                <a:gd name="T86" fmla="*/ 1855834 w 4183812"/>
                <a:gd name="T87" fmla="*/ 284592 h 957532"/>
                <a:gd name="T88" fmla="*/ 2059912 w 4183812"/>
                <a:gd name="T89" fmla="*/ 301840 h 957532"/>
                <a:gd name="T90" fmla="*/ 2091798 w 4183812"/>
                <a:gd name="T91" fmla="*/ 310463 h 957532"/>
                <a:gd name="T92" fmla="*/ 2161951 w 4183812"/>
                <a:gd name="T93" fmla="*/ 336335 h 957532"/>
                <a:gd name="T94" fmla="*/ 2436181 w 4183812"/>
                <a:gd name="T95" fmla="*/ 344960 h 957532"/>
                <a:gd name="T96" fmla="*/ 2480823 w 4183812"/>
                <a:gd name="T97" fmla="*/ 353583 h 957532"/>
                <a:gd name="T98" fmla="*/ 2512710 w 4183812"/>
                <a:gd name="T99" fmla="*/ 362208 h 957532"/>
                <a:gd name="T100" fmla="*/ 2601994 w 4183812"/>
                <a:gd name="T101" fmla="*/ 379455 h 957532"/>
                <a:gd name="T102" fmla="*/ 3022905 w 4183812"/>
                <a:gd name="T103" fmla="*/ 370831 h 957532"/>
                <a:gd name="T104" fmla="*/ 3086679 w 4183812"/>
                <a:gd name="T105" fmla="*/ 353583 h 957532"/>
                <a:gd name="T106" fmla="*/ 3093057 w 4183812"/>
                <a:gd name="T107" fmla="*/ 336335 h 95753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183812" h="957532">
                  <a:moveTo>
                    <a:pt x="0" y="957532"/>
                  </a:moveTo>
                  <a:cubicBezTo>
                    <a:pt x="17253" y="951781"/>
                    <a:pt x="35140" y="947665"/>
                    <a:pt x="51759" y="940279"/>
                  </a:cubicBezTo>
                  <a:cubicBezTo>
                    <a:pt x="73379" y="930670"/>
                    <a:pt x="87264" y="913401"/>
                    <a:pt x="103517" y="897147"/>
                  </a:cubicBezTo>
                  <a:cubicBezTo>
                    <a:pt x="106393" y="888521"/>
                    <a:pt x="108077" y="879401"/>
                    <a:pt x="112144" y="871268"/>
                  </a:cubicBezTo>
                  <a:cubicBezTo>
                    <a:pt x="136238" y="823080"/>
                    <a:pt x="131811" y="867813"/>
                    <a:pt x="146649" y="793630"/>
                  </a:cubicBezTo>
                  <a:cubicBezTo>
                    <a:pt x="153596" y="758897"/>
                    <a:pt x="163719" y="699015"/>
                    <a:pt x="181155" y="672861"/>
                  </a:cubicBezTo>
                  <a:lnTo>
                    <a:pt x="232913" y="595223"/>
                  </a:lnTo>
                  <a:cubicBezTo>
                    <a:pt x="238664" y="586597"/>
                    <a:pt x="243945" y="577638"/>
                    <a:pt x="250166" y="569344"/>
                  </a:cubicBezTo>
                  <a:lnTo>
                    <a:pt x="276046" y="534838"/>
                  </a:lnTo>
                  <a:cubicBezTo>
                    <a:pt x="294549" y="479327"/>
                    <a:pt x="270167" y="539617"/>
                    <a:pt x="310551" y="483079"/>
                  </a:cubicBezTo>
                  <a:cubicBezTo>
                    <a:pt x="318025" y="472615"/>
                    <a:pt x="321424" y="459739"/>
                    <a:pt x="327804" y="448574"/>
                  </a:cubicBezTo>
                  <a:cubicBezTo>
                    <a:pt x="351168" y="407688"/>
                    <a:pt x="338498" y="435741"/>
                    <a:pt x="370936" y="396815"/>
                  </a:cubicBezTo>
                  <a:cubicBezTo>
                    <a:pt x="406878" y="353684"/>
                    <a:pt x="366625" y="385312"/>
                    <a:pt x="414068" y="353683"/>
                  </a:cubicBezTo>
                  <a:cubicBezTo>
                    <a:pt x="431108" y="302566"/>
                    <a:pt x="410417" y="351776"/>
                    <a:pt x="457200" y="293298"/>
                  </a:cubicBezTo>
                  <a:cubicBezTo>
                    <a:pt x="470153" y="277106"/>
                    <a:pt x="480204" y="258793"/>
                    <a:pt x="491706" y="241540"/>
                  </a:cubicBezTo>
                  <a:lnTo>
                    <a:pt x="508959" y="215661"/>
                  </a:lnTo>
                  <a:cubicBezTo>
                    <a:pt x="511834" y="207034"/>
                    <a:pt x="513518" y="197914"/>
                    <a:pt x="517585" y="189781"/>
                  </a:cubicBezTo>
                  <a:cubicBezTo>
                    <a:pt x="525541" y="173868"/>
                    <a:pt x="546409" y="147562"/>
                    <a:pt x="560717" y="138023"/>
                  </a:cubicBezTo>
                  <a:cubicBezTo>
                    <a:pt x="568283" y="132979"/>
                    <a:pt x="578647" y="133812"/>
                    <a:pt x="586596" y="129396"/>
                  </a:cubicBezTo>
                  <a:cubicBezTo>
                    <a:pt x="586613" y="129386"/>
                    <a:pt x="651286" y="86270"/>
                    <a:pt x="664234" y="77638"/>
                  </a:cubicBezTo>
                  <a:cubicBezTo>
                    <a:pt x="672860" y="71887"/>
                    <a:pt x="680055" y="62899"/>
                    <a:pt x="690113" y="60385"/>
                  </a:cubicBezTo>
                  <a:cubicBezTo>
                    <a:pt x="717313" y="53585"/>
                    <a:pt x="725740" y="52416"/>
                    <a:pt x="750498" y="43132"/>
                  </a:cubicBezTo>
                  <a:cubicBezTo>
                    <a:pt x="764997" y="37695"/>
                    <a:pt x="778798" y="30328"/>
                    <a:pt x="793630" y="25879"/>
                  </a:cubicBezTo>
                  <a:cubicBezTo>
                    <a:pt x="807674" y="21666"/>
                    <a:pt x="822450" y="20434"/>
                    <a:pt x="836763" y="17253"/>
                  </a:cubicBezTo>
                  <a:cubicBezTo>
                    <a:pt x="913987" y="93"/>
                    <a:pt x="821583" y="16908"/>
                    <a:pt x="923027" y="0"/>
                  </a:cubicBezTo>
                  <a:cubicBezTo>
                    <a:pt x="989163" y="5751"/>
                    <a:pt x="1055455" y="9922"/>
                    <a:pt x="1121434" y="17253"/>
                  </a:cubicBezTo>
                  <a:cubicBezTo>
                    <a:pt x="1133217" y="18562"/>
                    <a:pt x="1144222" y="24076"/>
                    <a:pt x="1155940" y="25879"/>
                  </a:cubicBezTo>
                  <a:cubicBezTo>
                    <a:pt x="1181676" y="29838"/>
                    <a:pt x="1207699" y="31630"/>
                    <a:pt x="1233578" y="34506"/>
                  </a:cubicBezTo>
                  <a:lnTo>
                    <a:pt x="1285336" y="51759"/>
                  </a:lnTo>
                  <a:cubicBezTo>
                    <a:pt x="1293962" y="54634"/>
                    <a:pt x="1302246" y="58890"/>
                    <a:pt x="1311215" y="60385"/>
                  </a:cubicBezTo>
                  <a:lnTo>
                    <a:pt x="1362974" y="69012"/>
                  </a:lnTo>
                  <a:cubicBezTo>
                    <a:pt x="1383070" y="72104"/>
                    <a:pt x="1403421" y="73650"/>
                    <a:pt x="1423359" y="77638"/>
                  </a:cubicBezTo>
                  <a:cubicBezTo>
                    <a:pt x="1446610" y="82288"/>
                    <a:pt x="1469366" y="89140"/>
                    <a:pt x="1492370" y="94891"/>
                  </a:cubicBezTo>
                  <a:cubicBezTo>
                    <a:pt x="1503872" y="97766"/>
                    <a:pt x="1515093" y="102208"/>
                    <a:pt x="1526876" y="103517"/>
                  </a:cubicBezTo>
                  <a:cubicBezTo>
                    <a:pt x="1578634" y="109268"/>
                    <a:pt x="1631085" y="110557"/>
                    <a:pt x="1682151" y="120770"/>
                  </a:cubicBezTo>
                  <a:cubicBezTo>
                    <a:pt x="1696528" y="123645"/>
                    <a:pt x="1711185" y="125368"/>
                    <a:pt x="1725283" y="129396"/>
                  </a:cubicBezTo>
                  <a:cubicBezTo>
                    <a:pt x="1751513" y="136890"/>
                    <a:pt x="1776171" y="149926"/>
                    <a:pt x="1802921" y="155276"/>
                  </a:cubicBezTo>
                  <a:cubicBezTo>
                    <a:pt x="1837115" y="162114"/>
                    <a:pt x="1921642" y="177596"/>
                    <a:pt x="1958196" y="189781"/>
                  </a:cubicBezTo>
                  <a:cubicBezTo>
                    <a:pt x="2029244" y="213464"/>
                    <a:pt x="1991952" y="204462"/>
                    <a:pt x="2070340" y="215661"/>
                  </a:cubicBezTo>
                  <a:cubicBezTo>
                    <a:pt x="2130546" y="235729"/>
                    <a:pt x="2081526" y="221655"/>
                    <a:pt x="2199736" y="232913"/>
                  </a:cubicBezTo>
                  <a:cubicBezTo>
                    <a:pt x="2225657" y="235382"/>
                    <a:pt x="2251495" y="238664"/>
                    <a:pt x="2277374" y="241540"/>
                  </a:cubicBezTo>
                  <a:lnTo>
                    <a:pt x="2329132" y="258793"/>
                  </a:lnTo>
                  <a:cubicBezTo>
                    <a:pt x="2396016" y="281087"/>
                    <a:pt x="2345965" y="266816"/>
                    <a:pt x="2484408" y="276045"/>
                  </a:cubicBezTo>
                  <a:cubicBezTo>
                    <a:pt x="2493034" y="278921"/>
                    <a:pt x="2501544" y="282174"/>
                    <a:pt x="2510287" y="284672"/>
                  </a:cubicBezTo>
                  <a:cubicBezTo>
                    <a:pt x="2606850" y="312262"/>
                    <a:pt x="2642366" y="296783"/>
                    <a:pt x="2786332" y="301925"/>
                  </a:cubicBezTo>
                  <a:cubicBezTo>
                    <a:pt x="2800709" y="304800"/>
                    <a:pt x="2815319" y="306693"/>
                    <a:pt x="2829464" y="310551"/>
                  </a:cubicBezTo>
                  <a:cubicBezTo>
                    <a:pt x="2860543" y="319027"/>
                    <a:pt x="2891276" y="335052"/>
                    <a:pt x="2924355" y="336430"/>
                  </a:cubicBezTo>
                  <a:cubicBezTo>
                    <a:pt x="3047927" y="341579"/>
                    <a:pt x="3171646" y="342181"/>
                    <a:pt x="3295291" y="345057"/>
                  </a:cubicBezTo>
                  <a:cubicBezTo>
                    <a:pt x="3315419" y="347932"/>
                    <a:pt x="3335620" y="350340"/>
                    <a:pt x="3355676" y="353683"/>
                  </a:cubicBezTo>
                  <a:cubicBezTo>
                    <a:pt x="3370139" y="356093"/>
                    <a:pt x="3384325" y="360023"/>
                    <a:pt x="3398808" y="362310"/>
                  </a:cubicBezTo>
                  <a:cubicBezTo>
                    <a:pt x="3438976" y="368652"/>
                    <a:pt x="3519578" y="379562"/>
                    <a:pt x="3519578" y="379562"/>
                  </a:cubicBezTo>
                  <a:lnTo>
                    <a:pt x="4088921" y="370936"/>
                  </a:lnTo>
                  <a:cubicBezTo>
                    <a:pt x="4090528" y="370891"/>
                    <a:pt x="4165632" y="359415"/>
                    <a:pt x="4175185" y="353683"/>
                  </a:cubicBezTo>
                  <a:cubicBezTo>
                    <a:pt x="4180699" y="350375"/>
                    <a:pt x="4180936" y="342181"/>
                    <a:pt x="4183812" y="336430"/>
                  </a:cubicBezTo>
                </a:path>
              </a:pathLst>
            </a:custGeom>
            <a:noFill/>
            <a:ln w="28575"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endParaRPr lang="ja-JP" altLang="en-US"/>
            </a:p>
          </p:txBody>
        </p:sp>
        <p:sp>
          <p:nvSpPr>
            <p:cNvPr id="45069" name="Freeform 20"/>
            <p:cNvSpPr>
              <a:spLocks/>
            </p:cNvSpPr>
            <p:nvPr/>
          </p:nvSpPr>
          <p:spPr bwMode="auto">
            <a:xfrm>
              <a:off x="6116638" y="2073275"/>
              <a:ext cx="3027362" cy="706438"/>
            </a:xfrm>
            <a:custGeom>
              <a:avLst/>
              <a:gdLst>
                <a:gd name="T0" fmla="*/ 0 w 4183812"/>
                <a:gd name="T1" fmla="*/ 520887 h 957532"/>
                <a:gd name="T2" fmla="*/ 27096 w 4183812"/>
                <a:gd name="T3" fmla="*/ 511502 h 957532"/>
                <a:gd name="T4" fmla="*/ 54191 w 4183812"/>
                <a:gd name="T5" fmla="*/ 488038 h 957532"/>
                <a:gd name="T6" fmla="*/ 58707 w 4183812"/>
                <a:gd name="T7" fmla="*/ 473960 h 957532"/>
                <a:gd name="T8" fmla="*/ 76770 w 4183812"/>
                <a:gd name="T9" fmla="*/ 431726 h 957532"/>
                <a:gd name="T10" fmla="*/ 94834 w 4183812"/>
                <a:gd name="T11" fmla="*/ 366029 h 957532"/>
                <a:gd name="T12" fmla="*/ 121929 w 4183812"/>
                <a:gd name="T13" fmla="*/ 323795 h 957532"/>
                <a:gd name="T14" fmla="*/ 130961 w 4183812"/>
                <a:gd name="T15" fmla="*/ 309717 h 957532"/>
                <a:gd name="T16" fmla="*/ 144509 w 4183812"/>
                <a:gd name="T17" fmla="*/ 290946 h 957532"/>
                <a:gd name="T18" fmla="*/ 162572 w 4183812"/>
                <a:gd name="T19" fmla="*/ 262790 h 957532"/>
                <a:gd name="T20" fmla="*/ 171604 w 4183812"/>
                <a:gd name="T21" fmla="*/ 244020 h 957532"/>
                <a:gd name="T22" fmla="*/ 194184 w 4183812"/>
                <a:gd name="T23" fmla="*/ 215863 h 957532"/>
                <a:gd name="T24" fmla="*/ 216763 w 4183812"/>
                <a:gd name="T25" fmla="*/ 192399 h 957532"/>
                <a:gd name="T26" fmla="*/ 239342 w 4183812"/>
                <a:gd name="T27" fmla="*/ 159551 h 957532"/>
                <a:gd name="T28" fmla="*/ 257406 w 4183812"/>
                <a:gd name="T29" fmla="*/ 131395 h 957532"/>
                <a:gd name="T30" fmla="*/ 266438 w 4183812"/>
                <a:gd name="T31" fmla="*/ 117317 h 957532"/>
                <a:gd name="T32" fmla="*/ 270954 w 4183812"/>
                <a:gd name="T33" fmla="*/ 103239 h 957532"/>
                <a:gd name="T34" fmla="*/ 293533 w 4183812"/>
                <a:gd name="T35" fmla="*/ 75083 h 957532"/>
                <a:gd name="T36" fmla="*/ 307081 w 4183812"/>
                <a:gd name="T37" fmla="*/ 70390 h 957532"/>
                <a:gd name="T38" fmla="*/ 347724 w 4183812"/>
                <a:gd name="T39" fmla="*/ 42234 h 957532"/>
                <a:gd name="T40" fmla="*/ 361272 w 4183812"/>
                <a:gd name="T41" fmla="*/ 32848 h 957532"/>
                <a:gd name="T42" fmla="*/ 392883 w 4183812"/>
                <a:gd name="T43" fmla="*/ 23463 h 957532"/>
                <a:gd name="T44" fmla="*/ 415463 w 4183812"/>
                <a:gd name="T45" fmla="*/ 14078 h 957532"/>
                <a:gd name="T46" fmla="*/ 438042 w 4183812"/>
                <a:gd name="T47" fmla="*/ 9385 h 957532"/>
                <a:gd name="T48" fmla="*/ 483201 w 4183812"/>
                <a:gd name="T49" fmla="*/ 0 h 957532"/>
                <a:gd name="T50" fmla="*/ 587067 w 4183812"/>
                <a:gd name="T51" fmla="*/ 9385 h 957532"/>
                <a:gd name="T52" fmla="*/ 605131 w 4183812"/>
                <a:gd name="T53" fmla="*/ 14078 h 957532"/>
                <a:gd name="T54" fmla="*/ 645774 w 4183812"/>
                <a:gd name="T55" fmla="*/ 18771 h 957532"/>
                <a:gd name="T56" fmla="*/ 672869 w 4183812"/>
                <a:gd name="T57" fmla="*/ 28156 h 957532"/>
                <a:gd name="T58" fmla="*/ 686416 w 4183812"/>
                <a:gd name="T59" fmla="*/ 32848 h 957532"/>
                <a:gd name="T60" fmla="*/ 713512 w 4183812"/>
                <a:gd name="T61" fmla="*/ 37541 h 957532"/>
                <a:gd name="T62" fmla="*/ 745123 w 4183812"/>
                <a:gd name="T63" fmla="*/ 42234 h 957532"/>
                <a:gd name="T64" fmla="*/ 781250 w 4183812"/>
                <a:gd name="T65" fmla="*/ 51620 h 957532"/>
                <a:gd name="T66" fmla="*/ 799314 w 4183812"/>
                <a:gd name="T67" fmla="*/ 56312 h 957532"/>
                <a:gd name="T68" fmla="*/ 880600 w 4183812"/>
                <a:gd name="T69" fmla="*/ 65698 h 957532"/>
                <a:gd name="T70" fmla="*/ 903179 w 4183812"/>
                <a:gd name="T71" fmla="*/ 70390 h 957532"/>
                <a:gd name="T72" fmla="*/ 943823 w 4183812"/>
                <a:gd name="T73" fmla="*/ 84469 h 957532"/>
                <a:gd name="T74" fmla="*/ 1025108 w 4183812"/>
                <a:gd name="T75" fmla="*/ 103239 h 957532"/>
                <a:gd name="T76" fmla="*/ 1083815 w 4183812"/>
                <a:gd name="T77" fmla="*/ 117317 h 957532"/>
                <a:gd name="T78" fmla="*/ 1151553 w 4183812"/>
                <a:gd name="T79" fmla="*/ 126702 h 957532"/>
                <a:gd name="T80" fmla="*/ 1192197 w 4183812"/>
                <a:gd name="T81" fmla="*/ 131395 h 957532"/>
                <a:gd name="T82" fmla="*/ 1219292 w 4183812"/>
                <a:gd name="T83" fmla="*/ 140780 h 957532"/>
                <a:gd name="T84" fmla="*/ 1300579 w 4183812"/>
                <a:gd name="T85" fmla="*/ 150166 h 957532"/>
                <a:gd name="T86" fmla="*/ 1314126 w 4183812"/>
                <a:gd name="T87" fmla="*/ 154859 h 957532"/>
                <a:gd name="T88" fmla="*/ 1458635 w 4183812"/>
                <a:gd name="T89" fmla="*/ 164244 h 957532"/>
                <a:gd name="T90" fmla="*/ 1481214 w 4183812"/>
                <a:gd name="T91" fmla="*/ 168936 h 957532"/>
                <a:gd name="T92" fmla="*/ 1530889 w 4183812"/>
                <a:gd name="T93" fmla="*/ 183014 h 957532"/>
                <a:gd name="T94" fmla="*/ 1725073 w 4183812"/>
                <a:gd name="T95" fmla="*/ 187707 h 957532"/>
                <a:gd name="T96" fmla="*/ 1756684 w 4183812"/>
                <a:gd name="T97" fmla="*/ 192399 h 957532"/>
                <a:gd name="T98" fmla="*/ 1779264 w 4183812"/>
                <a:gd name="T99" fmla="*/ 197093 h 957532"/>
                <a:gd name="T100" fmla="*/ 1842487 w 4183812"/>
                <a:gd name="T101" fmla="*/ 206477 h 957532"/>
                <a:gd name="T102" fmla="*/ 2140535 w 4183812"/>
                <a:gd name="T103" fmla="*/ 201785 h 957532"/>
                <a:gd name="T104" fmla="*/ 2185694 w 4183812"/>
                <a:gd name="T105" fmla="*/ 192399 h 957532"/>
                <a:gd name="T106" fmla="*/ 2190210 w 4183812"/>
                <a:gd name="T107" fmla="*/ 183014 h 95753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183812" h="957532">
                  <a:moveTo>
                    <a:pt x="0" y="957532"/>
                  </a:moveTo>
                  <a:cubicBezTo>
                    <a:pt x="17253" y="951781"/>
                    <a:pt x="35140" y="947665"/>
                    <a:pt x="51759" y="940279"/>
                  </a:cubicBezTo>
                  <a:cubicBezTo>
                    <a:pt x="73379" y="930670"/>
                    <a:pt x="87264" y="913401"/>
                    <a:pt x="103517" y="897147"/>
                  </a:cubicBezTo>
                  <a:cubicBezTo>
                    <a:pt x="106393" y="888521"/>
                    <a:pt x="108077" y="879401"/>
                    <a:pt x="112144" y="871268"/>
                  </a:cubicBezTo>
                  <a:cubicBezTo>
                    <a:pt x="136238" y="823080"/>
                    <a:pt x="131811" y="867813"/>
                    <a:pt x="146649" y="793630"/>
                  </a:cubicBezTo>
                  <a:cubicBezTo>
                    <a:pt x="153596" y="758897"/>
                    <a:pt x="163719" y="699015"/>
                    <a:pt x="181155" y="672861"/>
                  </a:cubicBezTo>
                  <a:lnTo>
                    <a:pt x="232913" y="595223"/>
                  </a:lnTo>
                  <a:cubicBezTo>
                    <a:pt x="238664" y="586597"/>
                    <a:pt x="243945" y="577638"/>
                    <a:pt x="250166" y="569344"/>
                  </a:cubicBezTo>
                  <a:lnTo>
                    <a:pt x="276046" y="534838"/>
                  </a:lnTo>
                  <a:cubicBezTo>
                    <a:pt x="294549" y="479327"/>
                    <a:pt x="270167" y="539617"/>
                    <a:pt x="310551" y="483079"/>
                  </a:cubicBezTo>
                  <a:cubicBezTo>
                    <a:pt x="318025" y="472615"/>
                    <a:pt x="321424" y="459739"/>
                    <a:pt x="327804" y="448574"/>
                  </a:cubicBezTo>
                  <a:cubicBezTo>
                    <a:pt x="351168" y="407688"/>
                    <a:pt x="338498" y="435741"/>
                    <a:pt x="370936" y="396815"/>
                  </a:cubicBezTo>
                  <a:cubicBezTo>
                    <a:pt x="406878" y="353684"/>
                    <a:pt x="366625" y="385312"/>
                    <a:pt x="414068" y="353683"/>
                  </a:cubicBezTo>
                  <a:cubicBezTo>
                    <a:pt x="431108" y="302566"/>
                    <a:pt x="410417" y="351776"/>
                    <a:pt x="457200" y="293298"/>
                  </a:cubicBezTo>
                  <a:cubicBezTo>
                    <a:pt x="470153" y="277106"/>
                    <a:pt x="480204" y="258793"/>
                    <a:pt x="491706" y="241540"/>
                  </a:cubicBezTo>
                  <a:lnTo>
                    <a:pt x="508959" y="215661"/>
                  </a:lnTo>
                  <a:cubicBezTo>
                    <a:pt x="511834" y="207034"/>
                    <a:pt x="513518" y="197914"/>
                    <a:pt x="517585" y="189781"/>
                  </a:cubicBezTo>
                  <a:cubicBezTo>
                    <a:pt x="525541" y="173868"/>
                    <a:pt x="546409" y="147562"/>
                    <a:pt x="560717" y="138023"/>
                  </a:cubicBezTo>
                  <a:cubicBezTo>
                    <a:pt x="568283" y="132979"/>
                    <a:pt x="578647" y="133812"/>
                    <a:pt x="586596" y="129396"/>
                  </a:cubicBezTo>
                  <a:cubicBezTo>
                    <a:pt x="586613" y="129386"/>
                    <a:pt x="651286" y="86270"/>
                    <a:pt x="664234" y="77638"/>
                  </a:cubicBezTo>
                  <a:cubicBezTo>
                    <a:pt x="672860" y="71887"/>
                    <a:pt x="680055" y="62899"/>
                    <a:pt x="690113" y="60385"/>
                  </a:cubicBezTo>
                  <a:cubicBezTo>
                    <a:pt x="717313" y="53585"/>
                    <a:pt x="725740" y="52416"/>
                    <a:pt x="750498" y="43132"/>
                  </a:cubicBezTo>
                  <a:cubicBezTo>
                    <a:pt x="764997" y="37695"/>
                    <a:pt x="778798" y="30328"/>
                    <a:pt x="793630" y="25879"/>
                  </a:cubicBezTo>
                  <a:cubicBezTo>
                    <a:pt x="807674" y="21666"/>
                    <a:pt x="822450" y="20434"/>
                    <a:pt x="836763" y="17253"/>
                  </a:cubicBezTo>
                  <a:cubicBezTo>
                    <a:pt x="913987" y="93"/>
                    <a:pt x="821583" y="16908"/>
                    <a:pt x="923027" y="0"/>
                  </a:cubicBezTo>
                  <a:cubicBezTo>
                    <a:pt x="989163" y="5751"/>
                    <a:pt x="1055455" y="9922"/>
                    <a:pt x="1121434" y="17253"/>
                  </a:cubicBezTo>
                  <a:cubicBezTo>
                    <a:pt x="1133217" y="18562"/>
                    <a:pt x="1144222" y="24076"/>
                    <a:pt x="1155940" y="25879"/>
                  </a:cubicBezTo>
                  <a:cubicBezTo>
                    <a:pt x="1181676" y="29838"/>
                    <a:pt x="1207699" y="31630"/>
                    <a:pt x="1233578" y="34506"/>
                  </a:cubicBezTo>
                  <a:lnTo>
                    <a:pt x="1285336" y="51759"/>
                  </a:lnTo>
                  <a:cubicBezTo>
                    <a:pt x="1293962" y="54634"/>
                    <a:pt x="1302246" y="58890"/>
                    <a:pt x="1311215" y="60385"/>
                  </a:cubicBezTo>
                  <a:lnTo>
                    <a:pt x="1362974" y="69012"/>
                  </a:lnTo>
                  <a:cubicBezTo>
                    <a:pt x="1383070" y="72104"/>
                    <a:pt x="1403421" y="73650"/>
                    <a:pt x="1423359" y="77638"/>
                  </a:cubicBezTo>
                  <a:cubicBezTo>
                    <a:pt x="1446610" y="82288"/>
                    <a:pt x="1469366" y="89140"/>
                    <a:pt x="1492370" y="94891"/>
                  </a:cubicBezTo>
                  <a:cubicBezTo>
                    <a:pt x="1503872" y="97766"/>
                    <a:pt x="1515093" y="102208"/>
                    <a:pt x="1526876" y="103517"/>
                  </a:cubicBezTo>
                  <a:cubicBezTo>
                    <a:pt x="1578634" y="109268"/>
                    <a:pt x="1631085" y="110557"/>
                    <a:pt x="1682151" y="120770"/>
                  </a:cubicBezTo>
                  <a:cubicBezTo>
                    <a:pt x="1696528" y="123645"/>
                    <a:pt x="1711185" y="125368"/>
                    <a:pt x="1725283" y="129396"/>
                  </a:cubicBezTo>
                  <a:cubicBezTo>
                    <a:pt x="1751513" y="136890"/>
                    <a:pt x="1776171" y="149926"/>
                    <a:pt x="1802921" y="155276"/>
                  </a:cubicBezTo>
                  <a:cubicBezTo>
                    <a:pt x="1837115" y="162114"/>
                    <a:pt x="1921642" y="177596"/>
                    <a:pt x="1958196" y="189781"/>
                  </a:cubicBezTo>
                  <a:cubicBezTo>
                    <a:pt x="2029244" y="213464"/>
                    <a:pt x="1991952" y="204462"/>
                    <a:pt x="2070340" y="215661"/>
                  </a:cubicBezTo>
                  <a:cubicBezTo>
                    <a:pt x="2130546" y="235729"/>
                    <a:pt x="2081526" y="221655"/>
                    <a:pt x="2199736" y="232913"/>
                  </a:cubicBezTo>
                  <a:cubicBezTo>
                    <a:pt x="2225657" y="235382"/>
                    <a:pt x="2251495" y="238664"/>
                    <a:pt x="2277374" y="241540"/>
                  </a:cubicBezTo>
                  <a:lnTo>
                    <a:pt x="2329132" y="258793"/>
                  </a:lnTo>
                  <a:cubicBezTo>
                    <a:pt x="2396016" y="281087"/>
                    <a:pt x="2345965" y="266816"/>
                    <a:pt x="2484408" y="276045"/>
                  </a:cubicBezTo>
                  <a:cubicBezTo>
                    <a:pt x="2493034" y="278921"/>
                    <a:pt x="2501544" y="282174"/>
                    <a:pt x="2510287" y="284672"/>
                  </a:cubicBezTo>
                  <a:cubicBezTo>
                    <a:pt x="2606850" y="312262"/>
                    <a:pt x="2642366" y="296783"/>
                    <a:pt x="2786332" y="301925"/>
                  </a:cubicBezTo>
                  <a:cubicBezTo>
                    <a:pt x="2800709" y="304800"/>
                    <a:pt x="2815319" y="306693"/>
                    <a:pt x="2829464" y="310551"/>
                  </a:cubicBezTo>
                  <a:cubicBezTo>
                    <a:pt x="2860543" y="319027"/>
                    <a:pt x="2891276" y="335052"/>
                    <a:pt x="2924355" y="336430"/>
                  </a:cubicBezTo>
                  <a:cubicBezTo>
                    <a:pt x="3047927" y="341579"/>
                    <a:pt x="3171646" y="342181"/>
                    <a:pt x="3295291" y="345057"/>
                  </a:cubicBezTo>
                  <a:cubicBezTo>
                    <a:pt x="3315419" y="347932"/>
                    <a:pt x="3335620" y="350340"/>
                    <a:pt x="3355676" y="353683"/>
                  </a:cubicBezTo>
                  <a:cubicBezTo>
                    <a:pt x="3370139" y="356093"/>
                    <a:pt x="3384325" y="360023"/>
                    <a:pt x="3398808" y="362310"/>
                  </a:cubicBezTo>
                  <a:cubicBezTo>
                    <a:pt x="3438976" y="368652"/>
                    <a:pt x="3519578" y="379562"/>
                    <a:pt x="3519578" y="379562"/>
                  </a:cubicBezTo>
                  <a:lnTo>
                    <a:pt x="4088921" y="370936"/>
                  </a:lnTo>
                  <a:cubicBezTo>
                    <a:pt x="4090528" y="370891"/>
                    <a:pt x="4165632" y="359415"/>
                    <a:pt x="4175185" y="353683"/>
                  </a:cubicBezTo>
                  <a:cubicBezTo>
                    <a:pt x="4180699" y="350375"/>
                    <a:pt x="4180936" y="342181"/>
                    <a:pt x="4183812" y="336430"/>
                  </a:cubicBezTo>
                </a:path>
              </a:pathLst>
            </a:custGeom>
            <a:noFill/>
            <a:ln w="28575"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endParaRPr lang="ja-JP" altLang="en-US"/>
            </a:p>
          </p:txBody>
        </p:sp>
        <p:grpSp>
          <p:nvGrpSpPr>
            <p:cNvPr id="45070" name="Group 22"/>
            <p:cNvGrpSpPr>
              <a:grpSpLocks/>
            </p:cNvGrpSpPr>
            <p:nvPr/>
          </p:nvGrpSpPr>
          <p:grpSpPr bwMode="auto">
            <a:xfrm rot="-399437">
              <a:off x="5859463" y="1522413"/>
              <a:ext cx="522287" cy="239712"/>
              <a:chOff x="925183" y="981435"/>
              <a:chExt cx="522617" cy="239203"/>
            </a:xfrm>
          </p:grpSpPr>
          <p:cxnSp>
            <p:nvCxnSpPr>
              <p:cNvPr id="45088" name="Straight Connector 24"/>
              <p:cNvCxnSpPr>
                <a:cxnSpLocks noChangeShapeType="1"/>
              </p:cNvCxnSpPr>
              <p:nvPr/>
            </p:nvCxnSpPr>
            <p:spPr bwMode="auto">
              <a:xfrm flipV="1">
                <a:off x="925183" y="1005697"/>
                <a:ext cx="522617" cy="214941"/>
              </a:xfrm>
              <a:prstGeom prst="line">
                <a:avLst/>
              </a:prstGeom>
              <a:noFill/>
              <a:ln w="57150" algn="ctr">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5089" name="Straight Connector 25"/>
              <p:cNvCxnSpPr>
                <a:cxnSpLocks noChangeShapeType="1"/>
              </p:cNvCxnSpPr>
              <p:nvPr/>
            </p:nvCxnSpPr>
            <p:spPr bwMode="auto">
              <a:xfrm>
                <a:off x="1066800" y="981435"/>
                <a:ext cx="97766" cy="151142"/>
              </a:xfrm>
              <a:prstGeom prst="line">
                <a:avLst/>
              </a:prstGeom>
              <a:noFill/>
              <a:ln w="57150" algn="ctr">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45071" name="TextBox 23"/>
            <p:cNvSpPr txBox="1">
              <a:spLocks noChangeArrowheads="1"/>
            </p:cNvSpPr>
            <p:nvPr/>
          </p:nvSpPr>
          <p:spPr bwMode="auto">
            <a:xfrm>
              <a:off x="5486400" y="1184275"/>
              <a:ext cx="10620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400" b="1" i="0">
                  <a:solidFill>
                    <a:schemeClr val="bg2"/>
                  </a:solidFill>
                </a:rPr>
                <a:t>~60°</a:t>
              </a:r>
            </a:p>
          </p:txBody>
        </p:sp>
        <p:grpSp>
          <p:nvGrpSpPr>
            <p:cNvPr id="45072" name="Group 32"/>
            <p:cNvGrpSpPr>
              <a:grpSpLocks/>
            </p:cNvGrpSpPr>
            <p:nvPr/>
          </p:nvGrpSpPr>
          <p:grpSpPr bwMode="auto">
            <a:xfrm rot="-843354">
              <a:off x="6161088" y="2014538"/>
              <a:ext cx="522287" cy="239712"/>
              <a:chOff x="925183" y="981435"/>
              <a:chExt cx="522617" cy="239203"/>
            </a:xfrm>
          </p:grpSpPr>
          <p:cxnSp>
            <p:nvCxnSpPr>
              <p:cNvPr id="45086" name="Straight Connector 34"/>
              <p:cNvCxnSpPr>
                <a:cxnSpLocks noChangeShapeType="1"/>
              </p:cNvCxnSpPr>
              <p:nvPr/>
            </p:nvCxnSpPr>
            <p:spPr bwMode="auto">
              <a:xfrm flipV="1">
                <a:off x="925183" y="1005697"/>
                <a:ext cx="522617" cy="214941"/>
              </a:xfrm>
              <a:prstGeom prst="line">
                <a:avLst/>
              </a:prstGeom>
              <a:noFill/>
              <a:ln w="57150" algn="ctr">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5087" name="Straight Connector 35"/>
              <p:cNvCxnSpPr>
                <a:cxnSpLocks noChangeShapeType="1"/>
              </p:cNvCxnSpPr>
              <p:nvPr/>
            </p:nvCxnSpPr>
            <p:spPr bwMode="auto">
              <a:xfrm>
                <a:off x="1066800" y="981435"/>
                <a:ext cx="97766" cy="151142"/>
              </a:xfrm>
              <a:prstGeom prst="line">
                <a:avLst/>
              </a:prstGeom>
              <a:noFill/>
              <a:ln w="57150" algn="ctr">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45073" name="TextBox 33"/>
            <p:cNvSpPr txBox="1">
              <a:spLocks noChangeArrowheads="1"/>
            </p:cNvSpPr>
            <p:nvPr/>
          </p:nvSpPr>
          <p:spPr bwMode="auto">
            <a:xfrm>
              <a:off x="5657850" y="1763713"/>
              <a:ext cx="7747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400" b="1" i="0">
                  <a:solidFill>
                    <a:schemeClr val="bg2"/>
                  </a:solidFill>
                </a:rPr>
                <a:t>~70°</a:t>
              </a:r>
            </a:p>
          </p:txBody>
        </p:sp>
        <p:sp>
          <p:nvSpPr>
            <p:cNvPr id="45074" name="Oval 36"/>
            <p:cNvSpPr>
              <a:spLocks noChangeArrowheads="1"/>
            </p:cNvSpPr>
            <p:nvPr/>
          </p:nvSpPr>
          <p:spPr bwMode="auto">
            <a:xfrm rot="-1697865">
              <a:off x="4786313" y="1825625"/>
              <a:ext cx="365125" cy="120650"/>
            </a:xfrm>
            <a:prstGeom prst="ellipse">
              <a:avLst/>
            </a:prstGeom>
            <a:solidFill>
              <a:schemeClr val="accent1"/>
            </a:solidFill>
            <a:ln w="9525" algn="ctr">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3600"/>
            </a:p>
          </p:txBody>
        </p:sp>
        <p:sp>
          <p:nvSpPr>
            <p:cNvPr id="45075" name="Oval 37"/>
            <p:cNvSpPr>
              <a:spLocks noChangeArrowheads="1"/>
            </p:cNvSpPr>
            <p:nvPr/>
          </p:nvSpPr>
          <p:spPr bwMode="auto">
            <a:xfrm rot="-1627678">
              <a:off x="4713288" y="2039938"/>
              <a:ext cx="285750" cy="69850"/>
            </a:xfrm>
            <a:prstGeom prst="ellipse">
              <a:avLst/>
            </a:prstGeom>
            <a:solidFill>
              <a:schemeClr val="accent1"/>
            </a:solidFill>
            <a:ln w="9525" algn="ctr">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3600"/>
            </a:p>
          </p:txBody>
        </p:sp>
        <p:sp>
          <p:nvSpPr>
            <p:cNvPr id="45076" name="Oval 38"/>
            <p:cNvSpPr>
              <a:spLocks noChangeArrowheads="1"/>
            </p:cNvSpPr>
            <p:nvPr/>
          </p:nvSpPr>
          <p:spPr bwMode="auto">
            <a:xfrm rot="-1954441">
              <a:off x="6021388" y="2392363"/>
              <a:ext cx="238125" cy="123825"/>
            </a:xfrm>
            <a:prstGeom prst="ellipse">
              <a:avLst/>
            </a:prstGeom>
            <a:solidFill>
              <a:schemeClr val="accent1"/>
            </a:solidFill>
            <a:ln w="9525" algn="ctr">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3600"/>
            </a:p>
          </p:txBody>
        </p:sp>
        <p:sp>
          <p:nvSpPr>
            <p:cNvPr id="45077" name="Oval 39"/>
            <p:cNvSpPr>
              <a:spLocks noChangeArrowheads="1"/>
            </p:cNvSpPr>
            <p:nvPr/>
          </p:nvSpPr>
          <p:spPr bwMode="auto">
            <a:xfrm rot="-525588">
              <a:off x="5422900" y="2146300"/>
              <a:ext cx="215900" cy="180975"/>
            </a:xfrm>
            <a:prstGeom prst="ellipse">
              <a:avLst/>
            </a:prstGeom>
            <a:solidFill>
              <a:schemeClr val="accent1"/>
            </a:solidFill>
            <a:ln w="9525" algn="ctr">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3600"/>
            </a:p>
          </p:txBody>
        </p:sp>
        <p:grpSp>
          <p:nvGrpSpPr>
            <p:cNvPr id="45078" name="Group 41"/>
            <p:cNvGrpSpPr>
              <a:grpSpLocks/>
            </p:cNvGrpSpPr>
            <p:nvPr/>
          </p:nvGrpSpPr>
          <p:grpSpPr bwMode="auto">
            <a:xfrm rot="-527633">
              <a:off x="5372100" y="1076325"/>
              <a:ext cx="522288" cy="239713"/>
              <a:chOff x="925183" y="981435"/>
              <a:chExt cx="522617" cy="239203"/>
            </a:xfrm>
          </p:grpSpPr>
          <p:cxnSp>
            <p:nvCxnSpPr>
              <p:cNvPr id="45084" name="Straight Connector 43"/>
              <p:cNvCxnSpPr>
                <a:cxnSpLocks noChangeShapeType="1"/>
              </p:cNvCxnSpPr>
              <p:nvPr/>
            </p:nvCxnSpPr>
            <p:spPr bwMode="auto">
              <a:xfrm flipV="1">
                <a:off x="925183" y="1005697"/>
                <a:ext cx="522617" cy="214941"/>
              </a:xfrm>
              <a:prstGeom prst="line">
                <a:avLst/>
              </a:prstGeom>
              <a:noFill/>
              <a:ln w="57150" algn="ctr">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5085" name="Straight Connector 44"/>
              <p:cNvCxnSpPr>
                <a:cxnSpLocks noChangeShapeType="1"/>
              </p:cNvCxnSpPr>
              <p:nvPr/>
            </p:nvCxnSpPr>
            <p:spPr bwMode="auto">
              <a:xfrm>
                <a:off x="1066800" y="981435"/>
                <a:ext cx="97766" cy="151142"/>
              </a:xfrm>
              <a:prstGeom prst="line">
                <a:avLst/>
              </a:prstGeom>
              <a:noFill/>
              <a:ln w="57150" algn="ctr">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45079" name="TextBox 42"/>
            <p:cNvSpPr txBox="1">
              <a:spLocks noChangeArrowheads="1"/>
            </p:cNvSpPr>
            <p:nvPr/>
          </p:nvSpPr>
          <p:spPr bwMode="auto">
            <a:xfrm rot="-527633">
              <a:off x="4945063" y="836613"/>
              <a:ext cx="77628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400" b="1" i="0">
                  <a:solidFill>
                    <a:schemeClr val="bg2"/>
                  </a:solidFill>
                </a:rPr>
                <a:t>~70°</a:t>
              </a:r>
            </a:p>
          </p:txBody>
        </p:sp>
        <p:sp>
          <p:nvSpPr>
            <p:cNvPr id="45080" name="Freeform 5"/>
            <p:cNvSpPr>
              <a:spLocks/>
            </p:cNvSpPr>
            <p:nvPr/>
          </p:nvSpPr>
          <p:spPr bwMode="auto">
            <a:xfrm>
              <a:off x="5410200" y="752475"/>
              <a:ext cx="1714500" cy="1990725"/>
            </a:xfrm>
            <a:custGeom>
              <a:avLst/>
              <a:gdLst>
                <a:gd name="T0" fmla="*/ 0 w 1656272"/>
                <a:gd name="T1" fmla="*/ 0 h 1906438"/>
                <a:gd name="T2" fmla="*/ 55479 w 1656272"/>
                <a:gd name="T3" fmla="*/ 47013 h 1906438"/>
                <a:gd name="T4" fmla="*/ 64725 w 1656272"/>
                <a:gd name="T5" fmla="*/ 75221 h 1906438"/>
                <a:gd name="T6" fmla="*/ 92464 w 1656272"/>
                <a:gd name="T7" fmla="*/ 122232 h 1906438"/>
                <a:gd name="T8" fmla="*/ 147943 w 1656272"/>
                <a:gd name="T9" fmla="*/ 150440 h 1906438"/>
                <a:gd name="T10" fmla="*/ 203422 w 1656272"/>
                <a:gd name="T11" fmla="*/ 178647 h 1906438"/>
                <a:gd name="T12" fmla="*/ 258901 w 1656272"/>
                <a:gd name="T13" fmla="*/ 216257 h 1906438"/>
                <a:gd name="T14" fmla="*/ 305133 w 1656272"/>
                <a:gd name="T15" fmla="*/ 253867 h 1906438"/>
                <a:gd name="T16" fmla="*/ 332872 w 1656272"/>
                <a:gd name="T17" fmla="*/ 291477 h 1906438"/>
                <a:gd name="T18" fmla="*/ 351365 w 1656272"/>
                <a:gd name="T19" fmla="*/ 319684 h 1906438"/>
                <a:gd name="T20" fmla="*/ 379104 w 1656272"/>
                <a:gd name="T21" fmla="*/ 338490 h 1906438"/>
                <a:gd name="T22" fmla="*/ 406843 w 1656272"/>
                <a:gd name="T23" fmla="*/ 366696 h 1906438"/>
                <a:gd name="T24" fmla="*/ 471568 w 1656272"/>
                <a:gd name="T25" fmla="*/ 404306 h 1906438"/>
                <a:gd name="T26" fmla="*/ 527048 w 1656272"/>
                <a:gd name="T27" fmla="*/ 451319 h 1906438"/>
                <a:gd name="T28" fmla="*/ 545541 w 1656272"/>
                <a:gd name="T29" fmla="*/ 488929 h 1906438"/>
                <a:gd name="T30" fmla="*/ 582526 w 1656272"/>
                <a:gd name="T31" fmla="*/ 545344 h 1906438"/>
                <a:gd name="T32" fmla="*/ 610266 w 1656272"/>
                <a:gd name="T33" fmla="*/ 601758 h 1906438"/>
                <a:gd name="T34" fmla="*/ 656498 w 1656272"/>
                <a:gd name="T35" fmla="*/ 676978 h 1906438"/>
                <a:gd name="T36" fmla="*/ 674990 w 1656272"/>
                <a:gd name="T37" fmla="*/ 714589 h 1906438"/>
                <a:gd name="T38" fmla="*/ 702730 w 1656272"/>
                <a:gd name="T39" fmla="*/ 742796 h 1906438"/>
                <a:gd name="T40" fmla="*/ 721223 w 1656272"/>
                <a:gd name="T41" fmla="*/ 771003 h 1906438"/>
                <a:gd name="T42" fmla="*/ 758208 w 1656272"/>
                <a:gd name="T43" fmla="*/ 818015 h 1906438"/>
                <a:gd name="T44" fmla="*/ 767455 w 1656272"/>
                <a:gd name="T45" fmla="*/ 855625 h 1906438"/>
                <a:gd name="T46" fmla="*/ 804440 w 1656272"/>
                <a:gd name="T47" fmla="*/ 912041 h 1906438"/>
                <a:gd name="T48" fmla="*/ 813688 w 1656272"/>
                <a:gd name="T49" fmla="*/ 949650 h 1906438"/>
                <a:gd name="T50" fmla="*/ 841427 w 1656272"/>
                <a:gd name="T51" fmla="*/ 977857 h 1906438"/>
                <a:gd name="T52" fmla="*/ 859920 w 1656272"/>
                <a:gd name="T53" fmla="*/ 1006066 h 1906438"/>
                <a:gd name="T54" fmla="*/ 887659 w 1656272"/>
                <a:gd name="T55" fmla="*/ 1034273 h 1906438"/>
                <a:gd name="T56" fmla="*/ 952384 w 1656272"/>
                <a:gd name="T57" fmla="*/ 1109492 h 1906438"/>
                <a:gd name="T58" fmla="*/ 989370 w 1656272"/>
                <a:gd name="T59" fmla="*/ 1165907 h 1906438"/>
                <a:gd name="T60" fmla="*/ 1007862 w 1656272"/>
                <a:gd name="T61" fmla="*/ 1194115 h 1906438"/>
                <a:gd name="T62" fmla="*/ 1035602 w 1656272"/>
                <a:gd name="T63" fmla="*/ 1212920 h 1906438"/>
                <a:gd name="T64" fmla="*/ 1128066 w 1656272"/>
                <a:gd name="T65" fmla="*/ 1325749 h 1906438"/>
                <a:gd name="T66" fmla="*/ 1155806 w 1656272"/>
                <a:gd name="T67" fmla="*/ 1344554 h 1906438"/>
                <a:gd name="T68" fmla="*/ 1220531 w 1656272"/>
                <a:gd name="T69" fmla="*/ 1382164 h 1906438"/>
                <a:gd name="T70" fmla="*/ 1303749 w 1656272"/>
                <a:gd name="T71" fmla="*/ 1429176 h 1906438"/>
                <a:gd name="T72" fmla="*/ 1359227 w 1656272"/>
                <a:gd name="T73" fmla="*/ 1457384 h 1906438"/>
                <a:gd name="T74" fmla="*/ 1386966 w 1656272"/>
                <a:gd name="T75" fmla="*/ 1476189 h 1906438"/>
                <a:gd name="T76" fmla="*/ 1423952 w 1656272"/>
                <a:gd name="T77" fmla="*/ 1494994 h 1906438"/>
                <a:gd name="T78" fmla="*/ 1433199 w 1656272"/>
                <a:gd name="T79" fmla="*/ 1523201 h 1906438"/>
                <a:gd name="T80" fmla="*/ 1516417 w 1656272"/>
                <a:gd name="T81" fmla="*/ 1598421 h 1906438"/>
                <a:gd name="T82" fmla="*/ 1544156 w 1656272"/>
                <a:gd name="T83" fmla="*/ 1664239 h 1906438"/>
                <a:gd name="T84" fmla="*/ 1562649 w 1656272"/>
                <a:gd name="T85" fmla="*/ 1720653 h 1906438"/>
                <a:gd name="T86" fmla="*/ 1571896 w 1656272"/>
                <a:gd name="T87" fmla="*/ 1748859 h 1906438"/>
                <a:gd name="T88" fmla="*/ 1590389 w 1656272"/>
                <a:gd name="T89" fmla="*/ 1852288 h 1906438"/>
                <a:gd name="T90" fmla="*/ 1627374 w 1656272"/>
                <a:gd name="T91" fmla="*/ 1908703 h 1906438"/>
                <a:gd name="T92" fmla="*/ 1645867 w 1656272"/>
                <a:gd name="T93" fmla="*/ 1936911 h 1906438"/>
                <a:gd name="T94" fmla="*/ 1673606 w 1656272"/>
                <a:gd name="T95" fmla="*/ 1965117 h 1906438"/>
                <a:gd name="T96" fmla="*/ 1682853 w 1656272"/>
                <a:gd name="T97" fmla="*/ 1993324 h 1906438"/>
                <a:gd name="T98" fmla="*/ 1729085 w 1656272"/>
                <a:gd name="T99" fmla="*/ 2049740 h 1906438"/>
                <a:gd name="T100" fmla="*/ 1756824 w 1656272"/>
                <a:gd name="T101" fmla="*/ 2068545 h 1906438"/>
                <a:gd name="T102" fmla="*/ 1775317 w 1656272"/>
                <a:gd name="T103" fmla="*/ 2077947 h 19064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656272" h="1906438">
                  <a:moveTo>
                    <a:pt x="0" y="0"/>
                  </a:moveTo>
                  <a:cubicBezTo>
                    <a:pt x="17253" y="14377"/>
                    <a:pt x="36970" y="26230"/>
                    <a:pt x="51759" y="43132"/>
                  </a:cubicBezTo>
                  <a:cubicBezTo>
                    <a:pt x="57747" y="49975"/>
                    <a:pt x="56318" y="60879"/>
                    <a:pt x="60385" y="69012"/>
                  </a:cubicBezTo>
                  <a:cubicBezTo>
                    <a:pt x="67883" y="84009"/>
                    <a:pt x="75352" y="99414"/>
                    <a:pt x="86264" y="112144"/>
                  </a:cubicBezTo>
                  <a:cubicBezTo>
                    <a:pt x="104803" y="133773"/>
                    <a:pt x="115382" y="126702"/>
                    <a:pt x="138023" y="138023"/>
                  </a:cubicBezTo>
                  <a:cubicBezTo>
                    <a:pt x="204905" y="171465"/>
                    <a:pt x="124740" y="142223"/>
                    <a:pt x="189781" y="163902"/>
                  </a:cubicBezTo>
                  <a:cubicBezTo>
                    <a:pt x="207034" y="175404"/>
                    <a:pt x="230038" y="181155"/>
                    <a:pt x="241540" y="198408"/>
                  </a:cubicBezTo>
                  <a:cubicBezTo>
                    <a:pt x="263837" y="231853"/>
                    <a:pt x="248957" y="221009"/>
                    <a:pt x="284672" y="232913"/>
                  </a:cubicBezTo>
                  <a:cubicBezTo>
                    <a:pt x="293298" y="244415"/>
                    <a:pt x="302194" y="255720"/>
                    <a:pt x="310551" y="267419"/>
                  </a:cubicBezTo>
                  <a:cubicBezTo>
                    <a:pt x="316577" y="275855"/>
                    <a:pt x="320473" y="285967"/>
                    <a:pt x="327804" y="293298"/>
                  </a:cubicBezTo>
                  <a:cubicBezTo>
                    <a:pt x="335135" y="300629"/>
                    <a:pt x="345718" y="303914"/>
                    <a:pt x="353683" y="310551"/>
                  </a:cubicBezTo>
                  <a:cubicBezTo>
                    <a:pt x="363055" y="318361"/>
                    <a:pt x="370190" y="328620"/>
                    <a:pt x="379562" y="336430"/>
                  </a:cubicBezTo>
                  <a:cubicBezTo>
                    <a:pt x="402487" y="355534"/>
                    <a:pt x="413104" y="355597"/>
                    <a:pt x="439947" y="370936"/>
                  </a:cubicBezTo>
                  <a:cubicBezTo>
                    <a:pt x="458211" y="381373"/>
                    <a:pt x="479401" y="396840"/>
                    <a:pt x="491706" y="414068"/>
                  </a:cubicBezTo>
                  <a:cubicBezTo>
                    <a:pt x="499180" y="424532"/>
                    <a:pt x="502343" y="437547"/>
                    <a:pt x="508959" y="448574"/>
                  </a:cubicBezTo>
                  <a:cubicBezTo>
                    <a:pt x="519627" y="466354"/>
                    <a:pt x="536907" y="480661"/>
                    <a:pt x="543464" y="500332"/>
                  </a:cubicBezTo>
                  <a:cubicBezTo>
                    <a:pt x="555370" y="536048"/>
                    <a:pt x="547047" y="518646"/>
                    <a:pt x="569344" y="552091"/>
                  </a:cubicBezTo>
                  <a:cubicBezTo>
                    <a:pt x="589875" y="613685"/>
                    <a:pt x="571464" y="593761"/>
                    <a:pt x="612476" y="621102"/>
                  </a:cubicBezTo>
                  <a:cubicBezTo>
                    <a:pt x="618227" y="632604"/>
                    <a:pt x="622254" y="645144"/>
                    <a:pt x="629728" y="655608"/>
                  </a:cubicBezTo>
                  <a:cubicBezTo>
                    <a:pt x="636819" y="665535"/>
                    <a:pt x="647798" y="672115"/>
                    <a:pt x="655608" y="681487"/>
                  </a:cubicBezTo>
                  <a:cubicBezTo>
                    <a:pt x="662245" y="689452"/>
                    <a:pt x="667110" y="698740"/>
                    <a:pt x="672861" y="707366"/>
                  </a:cubicBezTo>
                  <a:cubicBezTo>
                    <a:pt x="701059" y="791968"/>
                    <a:pt x="655344" y="672466"/>
                    <a:pt x="707366" y="750498"/>
                  </a:cubicBezTo>
                  <a:cubicBezTo>
                    <a:pt x="713943" y="760363"/>
                    <a:pt x="710691" y="774400"/>
                    <a:pt x="715993" y="785004"/>
                  </a:cubicBezTo>
                  <a:cubicBezTo>
                    <a:pt x="725266" y="803550"/>
                    <a:pt x="750498" y="836763"/>
                    <a:pt x="750498" y="836763"/>
                  </a:cubicBezTo>
                  <a:cubicBezTo>
                    <a:pt x="753374" y="848265"/>
                    <a:pt x="753243" y="860974"/>
                    <a:pt x="759125" y="871268"/>
                  </a:cubicBezTo>
                  <a:cubicBezTo>
                    <a:pt x="765178" y="881860"/>
                    <a:pt x="777194" y="887775"/>
                    <a:pt x="785004" y="897147"/>
                  </a:cubicBezTo>
                  <a:cubicBezTo>
                    <a:pt x="791641" y="905112"/>
                    <a:pt x="795620" y="915062"/>
                    <a:pt x="802257" y="923027"/>
                  </a:cubicBezTo>
                  <a:cubicBezTo>
                    <a:pt x="810067" y="932399"/>
                    <a:pt x="820646" y="939276"/>
                    <a:pt x="828136" y="948906"/>
                  </a:cubicBezTo>
                  <a:cubicBezTo>
                    <a:pt x="882328" y="1018580"/>
                    <a:pt x="838422" y="984517"/>
                    <a:pt x="888521" y="1017917"/>
                  </a:cubicBezTo>
                  <a:lnTo>
                    <a:pt x="923027" y="1069676"/>
                  </a:lnTo>
                  <a:cubicBezTo>
                    <a:pt x="928778" y="1078302"/>
                    <a:pt x="931653" y="1089804"/>
                    <a:pt x="940279" y="1095555"/>
                  </a:cubicBezTo>
                  <a:lnTo>
                    <a:pt x="966159" y="1112808"/>
                  </a:lnTo>
                  <a:cubicBezTo>
                    <a:pt x="991621" y="1151001"/>
                    <a:pt x="1012569" y="1189755"/>
                    <a:pt x="1052423" y="1216325"/>
                  </a:cubicBezTo>
                  <a:cubicBezTo>
                    <a:pt x="1061049" y="1222076"/>
                    <a:pt x="1070337" y="1226941"/>
                    <a:pt x="1078302" y="1233578"/>
                  </a:cubicBezTo>
                  <a:cubicBezTo>
                    <a:pt x="1122353" y="1270287"/>
                    <a:pt x="1082833" y="1254120"/>
                    <a:pt x="1138687" y="1268083"/>
                  </a:cubicBezTo>
                  <a:cubicBezTo>
                    <a:pt x="1198011" y="1307633"/>
                    <a:pt x="1170774" y="1296032"/>
                    <a:pt x="1216325" y="1311215"/>
                  </a:cubicBezTo>
                  <a:cubicBezTo>
                    <a:pt x="1290481" y="1360653"/>
                    <a:pt x="1196662" y="1301385"/>
                    <a:pt x="1268083" y="1337095"/>
                  </a:cubicBezTo>
                  <a:cubicBezTo>
                    <a:pt x="1277356" y="1341731"/>
                    <a:pt x="1284960" y="1349203"/>
                    <a:pt x="1293962" y="1354347"/>
                  </a:cubicBezTo>
                  <a:cubicBezTo>
                    <a:pt x="1305127" y="1360727"/>
                    <a:pt x="1316966" y="1365849"/>
                    <a:pt x="1328468" y="1371600"/>
                  </a:cubicBezTo>
                  <a:cubicBezTo>
                    <a:pt x="1331344" y="1380227"/>
                    <a:pt x="1331512" y="1390302"/>
                    <a:pt x="1337095" y="1397480"/>
                  </a:cubicBezTo>
                  <a:cubicBezTo>
                    <a:pt x="1368911" y="1438387"/>
                    <a:pt x="1380141" y="1443430"/>
                    <a:pt x="1414732" y="1466491"/>
                  </a:cubicBezTo>
                  <a:cubicBezTo>
                    <a:pt x="1437553" y="1557767"/>
                    <a:pt x="1406570" y="1450281"/>
                    <a:pt x="1440611" y="1526876"/>
                  </a:cubicBezTo>
                  <a:cubicBezTo>
                    <a:pt x="1447997" y="1543495"/>
                    <a:pt x="1452113" y="1561381"/>
                    <a:pt x="1457864" y="1578634"/>
                  </a:cubicBezTo>
                  <a:lnTo>
                    <a:pt x="1466491" y="1604513"/>
                  </a:lnTo>
                  <a:cubicBezTo>
                    <a:pt x="1468372" y="1619562"/>
                    <a:pt x="1470873" y="1676237"/>
                    <a:pt x="1483744" y="1699404"/>
                  </a:cubicBezTo>
                  <a:cubicBezTo>
                    <a:pt x="1493814" y="1717530"/>
                    <a:pt x="1506747" y="1733910"/>
                    <a:pt x="1518249" y="1751163"/>
                  </a:cubicBezTo>
                  <a:cubicBezTo>
                    <a:pt x="1524000" y="1759789"/>
                    <a:pt x="1528171" y="1769711"/>
                    <a:pt x="1535502" y="1777042"/>
                  </a:cubicBezTo>
                  <a:lnTo>
                    <a:pt x="1561381" y="1802921"/>
                  </a:lnTo>
                  <a:cubicBezTo>
                    <a:pt x="1564257" y="1811547"/>
                    <a:pt x="1565941" y="1820667"/>
                    <a:pt x="1570008" y="1828800"/>
                  </a:cubicBezTo>
                  <a:cubicBezTo>
                    <a:pt x="1579703" y="1848189"/>
                    <a:pt x="1596786" y="1866930"/>
                    <a:pt x="1613140" y="1880559"/>
                  </a:cubicBezTo>
                  <a:cubicBezTo>
                    <a:pt x="1621105" y="1887196"/>
                    <a:pt x="1630129" y="1892478"/>
                    <a:pt x="1639019" y="1897812"/>
                  </a:cubicBezTo>
                  <a:cubicBezTo>
                    <a:pt x="1644532" y="1901120"/>
                    <a:pt x="1650521" y="1903563"/>
                    <a:pt x="1656272" y="1906438"/>
                  </a:cubicBezTo>
                </a:path>
              </a:pathLst>
            </a:custGeom>
            <a:noFill/>
            <a:ln w="57150"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endParaRPr lang="ja-JP" altLang="en-US"/>
            </a:p>
          </p:txBody>
        </p:sp>
        <p:sp>
          <p:nvSpPr>
            <p:cNvPr id="45081" name="Oval 77"/>
            <p:cNvSpPr>
              <a:spLocks noChangeArrowheads="1"/>
            </p:cNvSpPr>
            <p:nvPr/>
          </p:nvSpPr>
          <p:spPr bwMode="auto">
            <a:xfrm rot="-2635935">
              <a:off x="5932488" y="2659063"/>
              <a:ext cx="280987" cy="100012"/>
            </a:xfrm>
            <a:prstGeom prst="ellipse">
              <a:avLst/>
            </a:prstGeom>
            <a:solidFill>
              <a:schemeClr val="accent1"/>
            </a:solidFill>
            <a:ln w="9525" algn="ctr">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3600"/>
            </a:p>
          </p:txBody>
        </p:sp>
        <p:cxnSp>
          <p:nvCxnSpPr>
            <p:cNvPr id="45082" name="Straight Arrow Connector 12"/>
            <p:cNvCxnSpPr>
              <a:cxnSpLocks noChangeShapeType="1"/>
            </p:cNvCxnSpPr>
            <p:nvPr/>
          </p:nvCxnSpPr>
          <p:spPr bwMode="auto">
            <a:xfrm flipH="1" flipV="1">
              <a:off x="1804988" y="2506663"/>
              <a:ext cx="457200" cy="228600"/>
            </a:xfrm>
            <a:prstGeom prst="straightConnector1">
              <a:avLst/>
            </a:prstGeom>
            <a:noFill/>
            <a:ln w="76200" algn="ctr">
              <a:solidFill>
                <a:srgbClr val="FF99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5083" name="Straight Arrow Connector 2"/>
            <p:cNvCxnSpPr>
              <a:cxnSpLocks noChangeShapeType="1"/>
            </p:cNvCxnSpPr>
            <p:nvPr/>
          </p:nvCxnSpPr>
          <p:spPr bwMode="auto">
            <a:xfrm flipH="1" flipV="1">
              <a:off x="3717925" y="4027488"/>
              <a:ext cx="439738" cy="152400"/>
            </a:xfrm>
            <a:prstGeom prst="straightConnector1">
              <a:avLst/>
            </a:prstGeom>
            <a:noFill/>
            <a:ln w="57150" algn="ctr">
              <a:solidFill>
                <a:srgbClr val="FF99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xmlns="" val="8245872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r>
              <a:rPr lang="en-US" altLang="ja-JP" dirty="0" smtClean="0"/>
              <a:t>1 Debate on Mars; Plate Tectonics (PT) was present or not?</a:t>
            </a:r>
          </a:p>
          <a:p>
            <a:r>
              <a:rPr kumimoji="1" lang="en-US" altLang="ja-JP" dirty="0" smtClean="0"/>
              <a:t>2 How to demonstrate PT on Mars. </a:t>
            </a:r>
            <a:r>
              <a:rPr lang="en-US" altLang="ja-JP" dirty="0"/>
              <a:t/>
            </a:r>
            <a:br>
              <a:rPr lang="en-US" altLang="ja-JP" dirty="0"/>
            </a:br>
            <a:r>
              <a:rPr kumimoji="1" lang="en-US" altLang="ja-JP" dirty="0" smtClean="0"/>
              <a:t>ANS: Accretionary complex (ACs) and Pacific-type orogen</a:t>
            </a:r>
          </a:p>
          <a:p>
            <a:r>
              <a:rPr lang="en-US" altLang="ja-JP" dirty="0" smtClean="0"/>
              <a:t>3 Presence of ACs on Mars (cf. SW Japan)</a:t>
            </a:r>
          </a:p>
          <a:p>
            <a:r>
              <a:rPr kumimoji="1" lang="en-US" altLang="ja-JP" dirty="0" smtClean="0"/>
              <a:t>4 Presence of </a:t>
            </a:r>
            <a:r>
              <a:rPr lang="en-US" altLang="ja-JP" dirty="0" smtClean="0"/>
              <a:t>olistostrome</a:t>
            </a:r>
            <a:r>
              <a:rPr kumimoji="1" lang="en-US" altLang="ja-JP" dirty="0" smtClean="0"/>
              <a:t>? (cf. Wales, UK)</a:t>
            </a:r>
          </a:p>
          <a:p>
            <a:r>
              <a:rPr lang="en-US" altLang="ja-JP" dirty="0" smtClean="0"/>
              <a:t>5 Next step to demonstrate and conclusions</a:t>
            </a:r>
            <a:endParaRPr kumimoji="1" lang="ja-JP" altLang="en-US" dirty="0"/>
          </a:p>
        </p:txBody>
      </p:sp>
      <p:sp>
        <p:nvSpPr>
          <p:cNvPr id="4" name="タイトル 3"/>
          <p:cNvSpPr>
            <a:spLocks noGrp="1"/>
          </p:cNvSpPr>
          <p:nvPr>
            <p:ph type="title"/>
          </p:nvPr>
        </p:nvSpPr>
        <p:spPr/>
        <p:txBody>
          <a:bodyPr/>
          <a:lstStyle/>
          <a:p>
            <a:r>
              <a:rPr kumimoji="1" lang="en-US" altLang="ja-JP" dirty="0" smtClean="0"/>
              <a:t>Contents</a:t>
            </a:r>
            <a:endParaRPr kumimoji="1" lang="ja-JP" altLang="en-US" dirty="0"/>
          </a:p>
        </p:txBody>
      </p:sp>
    </p:spTree>
    <p:extLst>
      <p:ext uri="{BB962C8B-B14F-4D97-AF65-F5344CB8AC3E}">
        <p14:creationId xmlns:p14="http://schemas.microsoft.com/office/powerpoint/2010/main" xmlns="" val="29537862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図 1"/>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228600" y="87313"/>
            <a:ext cx="5108575" cy="6084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3" name="Picture 2"/>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5337175" y="1447800"/>
            <a:ext cx="3808413"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1204" name="Straight Arrow Connector 4"/>
          <p:cNvCxnSpPr>
            <a:cxnSpLocks noChangeShapeType="1"/>
          </p:cNvCxnSpPr>
          <p:nvPr/>
        </p:nvCxnSpPr>
        <p:spPr bwMode="auto">
          <a:xfrm flipV="1">
            <a:off x="1143000" y="3200400"/>
            <a:ext cx="5943600" cy="762000"/>
          </a:xfrm>
          <a:prstGeom prst="straightConnector1">
            <a:avLst/>
          </a:prstGeom>
          <a:noFill/>
          <a:ln w="38100" algn="ctr">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Tree>
    <p:extLst>
      <p:ext uri="{BB962C8B-B14F-4D97-AF65-F5344CB8AC3E}">
        <p14:creationId xmlns:p14="http://schemas.microsoft.com/office/powerpoint/2010/main" xmlns="" val="37732827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図 1"/>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733425" y="468313"/>
            <a:ext cx="7677150" cy="592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 name="Straight Connector 3"/>
          <p:cNvCxnSpPr/>
          <p:nvPr/>
        </p:nvCxnSpPr>
        <p:spPr>
          <a:xfrm>
            <a:off x="6156325" y="1196975"/>
            <a:ext cx="0" cy="14446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3252" name="TextBox 4"/>
          <p:cNvSpPr txBox="1">
            <a:spLocks noChangeArrowheads="1"/>
          </p:cNvSpPr>
          <p:nvPr/>
        </p:nvSpPr>
        <p:spPr bwMode="auto">
          <a:xfrm>
            <a:off x="6156325" y="1038225"/>
            <a:ext cx="5953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400" b="1">
                <a:cs typeface="Times New Roman" pitchFamily="18" charset="0"/>
              </a:rPr>
              <a:t>3m</a:t>
            </a:r>
          </a:p>
        </p:txBody>
      </p:sp>
    </p:spTree>
    <p:extLst>
      <p:ext uri="{BB962C8B-B14F-4D97-AF65-F5344CB8AC3E}">
        <p14:creationId xmlns:p14="http://schemas.microsoft.com/office/powerpoint/2010/main" xmlns="" val="6008716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400050"/>
            <a:ext cx="9144000" cy="605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883591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Conclusions</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smtClean="0"/>
              <a:t>1 Possible candidates of accretionary complex and/or olistostrome were found on Mars.</a:t>
            </a:r>
          </a:p>
          <a:p>
            <a:r>
              <a:rPr lang="en-US" altLang="ja-JP" dirty="0" smtClean="0"/>
              <a:t>2 If true, strong lateral shortening must have occurred on Mars presumably by plate tectonics.</a:t>
            </a:r>
          </a:p>
          <a:p>
            <a:r>
              <a:rPr lang="en-US" altLang="ja-JP" dirty="0" smtClean="0"/>
              <a:t>3 If geochemical mapping is available, OPS (Ocean Plate Stratigraphy) can be demonstrated in future to demonstrate </a:t>
            </a:r>
            <a:r>
              <a:rPr lang="en-US" altLang="ja-JP" dirty="0"/>
              <a:t>p</a:t>
            </a:r>
            <a:r>
              <a:rPr lang="en-US" altLang="ja-JP" dirty="0" smtClean="0"/>
              <a:t>late tectonics on Mars. </a:t>
            </a:r>
          </a:p>
          <a:p>
            <a:endParaRPr kumimoji="1" lang="ja-JP" altLang="en-US" dirty="0"/>
          </a:p>
        </p:txBody>
      </p:sp>
    </p:spTree>
    <p:extLst>
      <p:ext uri="{BB962C8B-B14F-4D97-AF65-F5344CB8AC3E}">
        <p14:creationId xmlns:p14="http://schemas.microsoft.com/office/powerpoint/2010/main" xmlns="" val="30280102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en-US" altLang="ja-JP" dirty="0" smtClean="0"/>
              <a:t>1. </a:t>
            </a:r>
            <a:r>
              <a:rPr lang="en-US" altLang="ja-JP" dirty="0"/>
              <a:t>Debate on </a:t>
            </a:r>
            <a:r>
              <a:rPr lang="en-US" altLang="ja-JP" dirty="0" smtClean="0"/>
              <a:t>Mars </a:t>
            </a:r>
            <a:br>
              <a:rPr lang="en-US" altLang="ja-JP" dirty="0" smtClean="0"/>
            </a:br>
            <a:endParaRPr kumimoji="1" lang="ja-JP" altLang="en-US" dirty="0"/>
          </a:p>
        </p:txBody>
      </p:sp>
      <p:sp>
        <p:nvSpPr>
          <p:cNvPr id="4" name="サブタイトル 3"/>
          <p:cNvSpPr>
            <a:spLocks noGrp="1"/>
          </p:cNvSpPr>
          <p:nvPr>
            <p:ph type="subTitle" idx="1"/>
          </p:nvPr>
        </p:nvSpPr>
        <p:spPr>
          <a:xfrm>
            <a:off x="1390454" y="3490274"/>
            <a:ext cx="6400800" cy="1752600"/>
          </a:xfrm>
        </p:spPr>
        <p:txBody>
          <a:bodyPr/>
          <a:lstStyle/>
          <a:p>
            <a:r>
              <a:rPr lang="en-US" altLang="ja-JP" dirty="0">
                <a:solidFill>
                  <a:schemeClr val="tx1"/>
                </a:solidFill>
              </a:rPr>
              <a:t>Plate Tectonics was present or not?</a:t>
            </a:r>
            <a:endParaRPr kumimoji="1" lang="ja-JP" altLang="en-US" dirty="0">
              <a:solidFill>
                <a:schemeClr val="tx1"/>
              </a:solidFill>
            </a:endParaRPr>
          </a:p>
        </p:txBody>
      </p:sp>
    </p:spTree>
    <p:extLst>
      <p:ext uri="{BB962C8B-B14F-4D97-AF65-F5344CB8AC3E}">
        <p14:creationId xmlns:p14="http://schemas.microsoft.com/office/powerpoint/2010/main" xmlns="" val="37860812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04800" y="228600"/>
            <a:ext cx="8610600" cy="628173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テキスト ボックス 1"/>
          <p:cNvSpPr txBox="1"/>
          <p:nvPr/>
        </p:nvSpPr>
        <p:spPr>
          <a:xfrm>
            <a:off x="0" y="3369469"/>
            <a:ext cx="3138576" cy="646331"/>
          </a:xfrm>
          <a:prstGeom prst="rect">
            <a:avLst/>
          </a:prstGeom>
          <a:noFill/>
        </p:spPr>
        <p:txBody>
          <a:bodyPr wrap="square" rtlCol="0">
            <a:spAutoFit/>
          </a:bodyPr>
          <a:lstStyle/>
          <a:p>
            <a:r>
              <a:rPr kumimoji="1" lang="en-US" altLang="ja-JP" b="1" dirty="0" smtClean="0">
                <a:solidFill>
                  <a:srgbClr val="FF0000"/>
                </a:solidFill>
                <a:latin typeface="Century Schoolbook" pitchFamily="18" charset="0"/>
              </a:rPr>
              <a:t>From multi-plates to</a:t>
            </a:r>
          </a:p>
          <a:p>
            <a:r>
              <a:rPr lang="en-US" altLang="ja-JP" b="1" dirty="0">
                <a:solidFill>
                  <a:srgbClr val="FF0000"/>
                </a:solidFill>
                <a:latin typeface="Century Schoolbook" pitchFamily="18" charset="0"/>
              </a:rPr>
              <a:t>o</a:t>
            </a:r>
            <a:r>
              <a:rPr lang="en-US" altLang="ja-JP" b="1" dirty="0" smtClean="0">
                <a:solidFill>
                  <a:srgbClr val="FF0000"/>
                </a:solidFill>
                <a:latin typeface="Century Schoolbook" pitchFamily="18" charset="0"/>
              </a:rPr>
              <a:t>ne plate planet</a:t>
            </a:r>
            <a:endParaRPr kumimoji="1" lang="ja-JP" altLang="en-US" b="1" dirty="0">
              <a:solidFill>
                <a:srgbClr val="FF0000"/>
              </a:solidFill>
              <a:latin typeface="Century Schoolbook" pitchFamily="18" charset="0"/>
            </a:endParaRPr>
          </a:p>
        </p:txBody>
      </p:sp>
    </p:spTree>
    <p:extLst>
      <p:ext uri="{BB962C8B-B14F-4D97-AF65-F5344CB8AC3E}">
        <p14:creationId xmlns:p14="http://schemas.microsoft.com/office/powerpoint/2010/main" xmlns="" val="18980028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8241384" cy="1470025"/>
          </a:xfrm>
        </p:spPr>
        <p:txBody>
          <a:bodyPr/>
          <a:lstStyle/>
          <a:p>
            <a:pPr algn="l"/>
            <a:r>
              <a:rPr lang="en-US" altLang="ja-JP" dirty="0"/>
              <a:t>2 How to demonstrate PT on </a:t>
            </a:r>
            <a:r>
              <a:rPr lang="en-US" altLang="ja-JP" dirty="0" smtClean="0"/>
              <a:t>Mars? </a:t>
            </a:r>
            <a:endParaRPr kumimoji="1" lang="ja-JP" altLang="en-US" dirty="0"/>
          </a:p>
        </p:txBody>
      </p:sp>
      <p:sp>
        <p:nvSpPr>
          <p:cNvPr id="4" name="サブタイトル 3"/>
          <p:cNvSpPr>
            <a:spLocks noGrp="1"/>
          </p:cNvSpPr>
          <p:nvPr>
            <p:ph type="subTitle" idx="1"/>
          </p:nvPr>
        </p:nvSpPr>
        <p:spPr>
          <a:xfrm>
            <a:off x="1371600" y="3678809"/>
            <a:ext cx="6400800" cy="1752600"/>
          </a:xfrm>
        </p:spPr>
        <p:txBody>
          <a:bodyPr/>
          <a:lstStyle/>
          <a:p>
            <a:r>
              <a:rPr lang="en-US" altLang="ja-JP" dirty="0"/>
              <a:t>ANS: </a:t>
            </a:r>
            <a:endParaRPr lang="en-US" altLang="ja-JP" dirty="0" smtClean="0"/>
          </a:p>
          <a:p>
            <a:r>
              <a:rPr lang="en-US" altLang="ja-JP" dirty="0" smtClean="0"/>
              <a:t>Accretionary </a:t>
            </a:r>
            <a:r>
              <a:rPr lang="en-US" altLang="ja-JP" dirty="0"/>
              <a:t>complex and </a:t>
            </a:r>
            <a:endParaRPr lang="en-US" altLang="ja-JP" dirty="0" smtClean="0"/>
          </a:p>
          <a:p>
            <a:r>
              <a:rPr lang="en-US" altLang="ja-JP" dirty="0" smtClean="0"/>
              <a:t>Pacific-type </a:t>
            </a:r>
            <a:r>
              <a:rPr lang="en-US" altLang="ja-JP" dirty="0"/>
              <a:t>orogen</a:t>
            </a:r>
            <a:endParaRPr kumimoji="1" lang="ja-JP" altLang="en-US" dirty="0"/>
          </a:p>
        </p:txBody>
      </p:sp>
    </p:spTree>
    <p:extLst>
      <p:ext uri="{BB962C8B-B14F-4D97-AF65-F5344CB8AC3E}">
        <p14:creationId xmlns:p14="http://schemas.microsoft.com/office/powerpoint/2010/main" xmlns="" val="15077005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2" name="Rectangle 2"/>
          <p:cNvSpPr>
            <a:spLocks noChangeArrowheads="1"/>
          </p:cNvSpPr>
          <p:nvPr/>
        </p:nvSpPr>
        <p:spPr bwMode="auto">
          <a:xfrm>
            <a:off x="0" y="533400"/>
            <a:ext cx="9144000" cy="76200"/>
          </a:xfrm>
          <a:prstGeom prst="rect">
            <a:avLst/>
          </a:prstGeom>
          <a:gradFill rotWithShape="0">
            <a:gsLst>
              <a:gs pos="0">
                <a:srgbClr val="969696"/>
              </a:gs>
              <a:gs pos="100000">
                <a:srgbClr val="969696">
                  <a:gamma/>
                  <a:tint val="0"/>
                  <a:invGamma/>
                </a:srgbClr>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p>
        </p:txBody>
      </p:sp>
      <p:sp>
        <p:nvSpPr>
          <p:cNvPr id="670723" name="Text Box 3"/>
          <p:cNvSpPr txBox="1">
            <a:spLocks noChangeArrowheads="1"/>
          </p:cNvSpPr>
          <p:nvPr/>
        </p:nvSpPr>
        <p:spPr bwMode="auto">
          <a:xfrm>
            <a:off x="685800" y="0"/>
            <a:ext cx="80772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altLang="ja-JP" sz="2800" dirty="0">
                <a:latin typeface="+mj-lt"/>
                <a:ea typeface="ヒラギノ角ゴ Pro W6" charset="-128"/>
              </a:rPr>
              <a:t>Orogenic belts of the world</a:t>
            </a:r>
          </a:p>
        </p:txBody>
      </p:sp>
      <p:sp>
        <p:nvSpPr>
          <p:cNvPr id="670724" name="Text Box 4"/>
          <p:cNvSpPr txBox="1">
            <a:spLocks noChangeArrowheads="1"/>
          </p:cNvSpPr>
          <p:nvPr/>
        </p:nvSpPr>
        <p:spPr bwMode="auto">
          <a:xfrm>
            <a:off x="152400" y="0"/>
            <a:ext cx="5334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altLang="ja-JP" sz="2800">
                <a:solidFill>
                  <a:srgbClr val="FF8000"/>
                </a:solidFill>
                <a:latin typeface="Times" pitchFamily="-29" charset="0"/>
                <a:ea typeface="ヒラギノ角ゴ Pro W6" charset="-128"/>
              </a:rPr>
              <a:t>■</a:t>
            </a:r>
            <a:endParaRPr lang="en-US" altLang="ja-JP" sz="2800">
              <a:latin typeface="Times" pitchFamily="-29" charset="0"/>
              <a:ea typeface="ヒラギノ角ゴ Pro W6" charset="-128"/>
            </a:endParaRPr>
          </a:p>
        </p:txBody>
      </p:sp>
      <p:pic>
        <p:nvPicPr>
          <p:cNvPr id="670725" name="Picture 5"/>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6200" y="838200"/>
            <a:ext cx="8991600" cy="5356225"/>
          </a:xfrm>
          <a:prstGeom prst="rect">
            <a:avLst/>
          </a:prstGeom>
          <a:noFill/>
          <a:extLst>
            <a:ext uri="{909E8E84-426E-40DD-AFC4-6F175D3DCCD1}">
              <a14:hiddenFill xmlns:a14="http://schemas.microsoft.com/office/drawing/2010/main" xmlns="">
                <a:solidFill>
                  <a:srgbClr val="FFFFFF"/>
                </a:solidFill>
              </a14:hiddenFill>
            </a:ext>
          </a:extLst>
        </p:spPr>
      </p:pic>
      <p:pic>
        <p:nvPicPr>
          <p:cNvPr id="670726" name="Picture 6"/>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924800" y="6096000"/>
            <a:ext cx="990600" cy="533400"/>
          </a:xfrm>
          <a:prstGeom prst="rect">
            <a:avLst/>
          </a:prstGeom>
          <a:noFill/>
          <a:extLst>
            <a:ext uri="{909E8E84-426E-40DD-AFC4-6F175D3DCCD1}">
              <a14:hiddenFill xmlns:a14="http://schemas.microsoft.com/office/drawing/2010/main" xmlns="">
                <a:solidFill>
                  <a:srgbClr val="FFFFFF"/>
                </a:solidFill>
              </a14:hiddenFill>
            </a:ext>
          </a:extLst>
        </p:spPr>
      </p:pic>
      <p:pic>
        <p:nvPicPr>
          <p:cNvPr id="670727" name="Picture 7"/>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28600" y="5413375"/>
            <a:ext cx="2514600" cy="124142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テキスト ボックス 1"/>
          <p:cNvSpPr txBox="1"/>
          <p:nvPr/>
        </p:nvSpPr>
        <p:spPr>
          <a:xfrm>
            <a:off x="5229939" y="-27974"/>
            <a:ext cx="3740453" cy="646331"/>
          </a:xfrm>
          <a:prstGeom prst="rect">
            <a:avLst/>
          </a:prstGeom>
          <a:noFill/>
        </p:spPr>
        <p:txBody>
          <a:bodyPr wrap="square" rtlCol="0">
            <a:spAutoFit/>
          </a:bodyPr>
          <a:lstStyle/>
          <a:p>
            <a:r>
              <a:rPr kumimoji="1" lang="en-US" altLang="ja-JP" b="1" dirty="0" smtClean="0">
                <a:solidFill>
                  <a:srgbClr val="FF0000"/>
                </a:solidFill>
              </a:rPr>
              <a:t>How to demonstrate PT on the Earth before 200Ma</a:t>
            </a:r>
            <a:endParaRPr kumimoji="1" lang="ja-JP" altLang="en-US" b="1" dirty="0">
              <a:solidFill>
                <a:srgbClr val="FF0000"/>
              </a:solidFill>
            </a:endParaRPr>
          </a:p>
        </p:txBody>
      </p:sp>
    </p:spTree>
    <p:extLst>
      <p:ext uri="{BB962C8B-B14F-4D97-AF65-F5344CB8AC3E}">
        <p14:creationId xmlns:p14="http://schemas.microsoft.com/office/powerpoint/2010/main" xmlns="" val="28596619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l="19539" t="53632" r="20920" b="11411"/>
          <a:stretch>
            <a:fillRect/>
          </a:stretch>
        </p:blipFill>
        <p:spPr bwMode="auto">
          <a:xfrm>
            <a:off x="152400" y="2362200"/>
            <a:ext cx="8686800" cy="3605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5" name="テキスト ボックス 3"/>
          <p:cNvSpPr txBox="1">
            <a:spLocks noChangeArrowheads="1"/>
          </p:cNvSpPr>
          <p:nvPr/>
        </p:nvSpPr>
        <p:spPr bwMode="auto">
          <a:xfrm>
            <a:off x="6666028" y="6146800"/>
            <a:ext cx="192552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Times New Roman" pitchFamily="18" charset="0"/>
              </a:defRPr>
            </a:lvl1pPr>
            <a:lvl2pPr marL="742950" indent="-285750" defTabSz="457200">
              <a:spcBef>
                <a:spcPct val="20000"/>
              </a:spcBef>
              <a:buChar char="–"/>
              <a:defRPr sz="2800">
                <a:solidFill>
                  <a:schemeClr val="tx1"/>
                </a:solidFill>
                <a:latin typeface="Times New Roman" pitchFamily="18" charset="0"/>
              </a:defRPr>
            </a:lvl2pPr>
            <a:lvl3pPr marL="1143000" indent="-228600" defTabSz="457200">
              <a:spcBef>
                <a:spcPct val="20000"/>
              </a:spcBef>
              <a:buChar char="•"/>
              <a:defRPr sz="2400">
                <a:solidFill>
                  <a:schemeClr val="tx1"/>
                </a:solidFill>
                <a:latin typeface="Times New Roman" pitchFamily="18" charset="0"/>
              </a:defRPr>
            </a:lvl3pPr>
            <a:lvl4pPr marL="1600200" indent="-228600" defTabSz="457200">
              <a:spcBef>
                <a:spcPct val="20000"/>
              </a:spcBef>
              <a:buChar char="–"/>
              <a:defRPr sz="2000">
                <a:solidFill>
                  <a:schemeClr val="tx1"/>
                </a:solidFill>
                <a:latin typeface="Times New Roman" pitchFamily="18" charset="0"/>
              </a:defRPr>
            </a:lvl4pPr>
            <a:lvl5pPr marL="2057400" indent="-228600" defTabSz="457200">
              <a:spcBef>
                <a:spcPct val="20000"/>
              </a:spcBef>
              <a:buChar char="»"/>
              <a:defRPr sz="2000">
                <a:solidFill>
                  <a:schemeClr val="tx1"/>
                </a:solidFill>
                <a:latin typeface="Times New Roman" pitchFamily="18" charset="0"/>
              </a:defRPr>
            </a:lvl5pPr>
            <a:lvl6pPr marL="2514600" indent="-228600" defTabSz="457200"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457200"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457200"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4572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kumimoji="1" lang="en-US" altLang="ja-JP" sz="1400" i="0" dirty="0">
                <a:solidFill>
                  <a:srgbClr val="000000"/>
                </a:solidFill>
                <a:ea typeface="ＭＳ Ｐゴシック" charset="-128"/>
                <a:cs typeface="Times New Roman" pitchFamily="18" charset="0"/>
              </a:rPr>
              <a:t>(Maruyama et al., 2002)</a:t>
            </a:r>
            <a:endParaRPr kumimoji="1" lang="ja-JP" altLang="en-US" sz="1400" i="0" dirty="0">
              <a:solidFill>
                <a:srgbClr val="000000"/>
              </a:solidFill>
              <a:ea typeface="ＭＳ Ｐゴシック" charset="-128"/>
              <a:cs typeface="Times New Roman" pitchFamily="18" charset="0"/>
            </a:endParaRPr>
          </a:p>
        </p:txBody>
      </p:sp>
      <p:sp>
        <p:nvSpPr>
          <p:cNvPr id="6" name="Rectangle 5"/>
          <p:cNvSpPr/>
          <p:nvPr/>
        </p:nvSpPr>
        <p:spPr>
          <a:xfrm>
            <a:off x="457200" y="530258"/>
            <a:ext cx="8451130" cy="1200329"/>
          </a:xfrm>
          <a:prstGeom prst="rect">
            <a:avLst/>
          </a:prstGeom>
        </p:spPr>
        <p:txBody>
          <a:bodyPr wrap="square">
            <a:spAutoFit/>
          </a:bodyPr>
          <a:lstStyle>
            <a:lvl1pPr>
              <a:defRPr sz="3600" i="1">
                <a:solidFill>
                  <a:schemeClr val="tx1"/>
                </a:solidFill>
                <a:latin typeface="Times New Roman" pitchFamily="18" charset="0"/>
              </a:defRPr>
            </a:lvl1pPr>
            <a:lvl2pPr marL="742950" indent="-285750">
              <a:defRPr sz="3600" i="1">
                <a:solidFill>
                  <a:schemeClr val="tx1"/>
                </a:solidFill>
                <a:latin typeface="Times New Roman" pitchFamily="18" charset="0"/>
              </a:defRPr>
            </a:lvl2pPr>
            <a:lvl3pPr marL="1143000" indent="-228600">
              <a:defRPr sz="3600" i="1">
                <a:solidFill>
                  <a:schemeClr val="tx1"/>
                </a:solidFill>
                <a:latin typeface="Times New Roman" pitchFamily="18" charset="0"/>
              </a:defRPr>
            </a:lvl3pPr>
            <a:lvl4pPr marL="1600200" indent="-228600">
              <a:defRPr sz="3600" i="1">
                <a:solidFill>
                  <a:schemeClr val="tx1"/>
                </a:solidFill>
                <a:latin typeface="Times New Roman" pitchFamily="18" charset="0"/>
              </a:defRPr>
            </a:lvl4pPr>
            <a:lvl5pPr marL="2057400" indent="-228600">
              <a:defRPr sz="3600" i="1">
                <a:solidFill>
                  <a:schemeClr val="tx1"/>
                </a:solidFill>
                <a:latin typeface="Times New Roman" pitchFamily="18" charset="0"/>
              </a:defRPr>
            </a:lvl5pPr>
            <a:lvl6pPr marL="2514600" indent="-228600" eaLnBrk="0" fontAlgn="base" hangingPunct="0">
              <a:spcBef>
                <a:spcPct val="0"/>
              </a:spcBef>
              <a:spcAft>
                <a:spcPct val="0"/>
              </a:spcAft>
              <a:defRPr sz="3600" i="1">
                <a:solidFill>
                  <a:schemeClr val="tx1"/>
                </a:solidFill>
                <a:latin typeface="Times New Roman" pitchFamily="18" charset="0"/>
              </a:defRPr>
            </a:lvl6pPr>
            <a:lvl7pPr marL="2971800" indent="-228600" eaLnBrk="0" fontAlgn="base" hangingPunct="0">
              <a:spcBef>
                <a:spcPct val="0"/>
              </a:spcBef>
              <a:spcAft>
                <a:spcPct val="0"/>
              </a:spcAft>
              <a:defRPr sz="3600" i="1">
                <a:solidFill>
                  <a:schemeClr val="tx1"/>
                </a:solidFill>
                <a:latin typeface="Times New Roman" pitchFamily="18" charset="0"/>
              </a:defRPr>
            </a:lvl7pPr>
            <a:lvl8pPr marL="3429000" indent="-228600" eaLnBrk="0" fontAlgn="base" hangingPunct="0">
              <a:spcBef>
                <a:spcPct val="0"/>
              </a:spcBef>
              <a:spcAft>
                <a:spcPct val="0"/>
              </a:spcAft>
              <a:defRPr sz="3600" i="1">
                <a:solidFill>
                  <a:schemeClr val="tx1"/>
                </a:solidFill>
                <a:latin typeface="Times New Roman" pitchFamily="18" charset="0"/>
              </a:defRPr>
            </a:lvl8pPr>
            <a:lvl9pPr marL="3886200" indent="-228600" eaLnBrk="0" fontAlgn="base" hangingPunct="0">
              <a:spcBef>
                <a:spcPct val="0"/>
              </a:spcBef>
              <a:spcAft>
                <a:spcPct val="0"/>
              </a:spcAft>
              <a:defRPr sz="3600" i="1">
                <a:solidFill>
                  <a:schemeClr val="tx1"/>
                </a:solidFill>
                <a:latin typeface="Times New Roman" pitchFamily="18" charset="0"/>
              </a:defRPr>
            </a:lvl9pPr>
          </a:lstStyle>
          <a:p>
            <a:r>
              <a:rPr lang="en-US" altLang="ja-JP" b="1" i="0" dirty="0">
                <a:latin typeface="+mj-lt"/>
                <a:ea typeface="ＭＳ Ｐゴシック" charset="-128"/>
              </a:rPr>
              <a:t>3. Key new evidence of plate tectonism on Mars: “candidate” accretionary complex</a:t>
            </a:r>
            <a:endParaRPr lang="en-US" altLang="ja-JP" b="1" dirty="0">
              <a:latin typeface="+mj-lt"/>
              <a:ea typeface="ＭＳ Ｐゴシック" charset="-128"/>
            </a:endParaRPr>
          </a:p>
        </p:txBody>
      </p:sp>
    </p:spTree>
    <p:extLst>
      <p:ext uri="{BB962C8B-B14F-4D97-AF65-F5344CB8AC3E}">
        <p14:creationId xmlns:p14="http://schemas.microsoft.com/office/powerpoint/2010/main" xmlns="" val="12235230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p:cNvGrpSpPr/>
          <p:nvPr/>
        </p:nvGrpSpPr>
        <p:grpSpPr>
          <a:xfrm>
            <a:off x="22500" y="129451"/>
            <a:ext cx="8970261" cy="6238130"/>
            <a:chOff x="22500" y="-360743"/>
            <a:chExt cx="8970261" cy="623813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t="45409" b="10112"/>
            <a:stretch>
              <a:fillRect/>
            </a:stretch>
          </p:blipFill>
          <p:spPr bwMode="auto">
            <a:xfrm>
              <a:off x="3103563" y="914400"/>
              <a:ext cx="5430837" cy="324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9" name="テキスト ボックス 2"/>
            <p:cNvSpPr txBox="1">
              <a:spLocks noChangeArrowheads="1"/>
            </p:cNvSpPr>
            <p:nvPr/>
          </p:nvSpPr>
          <p:spPr bwMode="auto">
            <a:xfrm>
              <a:off x="1540215" y="-360743"/>
              <a:ext cx="605883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ja-JP" sz="3600" b="1" dirty="0" smtClean="0">
                  <a:solidFill>
                    <a:srgbClr val="FF0000"/>
                  </a:solidFill>
                  <a:latin typeface="Calibri" pitchFamily="34" charset="0"/>
                  <a:ea typeface="ＭＳ Ｐゴシック" charset="-128"/>
                </a:rPr>
                <a:t>What is </a:t>
              </a:r>
              <a:r>
                <a:rPr lang="en-US" altLang="ja-JP" sz="3600" b="1" dirty="0">
                  <a:solidFill>
                    <a:srgbClr val="FF0000"/>
                  </a:solidFill>
                  <a:latin typeface="Calibri" pitchFamily="34" charset="0"/>
                  <a:ea typeface="ＭＳ Ｐゴシック" charset="-128"/>
                </a:rPr>
                <a:t>a</a:t>
              </a:r>
              <a:r>
                <a:rPr kumimoji="1" lang="en-US" altLang="ja-JP" sz="3600" b="1" i="0" dirty="0" smtClean="0">
                  <a:solidFill>
                    <a:srgbClr val="FF0000"/>
                  </a:solidFill>
                  <a:latin typeface="Calibri" pitchFamily="34" charset="0"/>
                  <a:ea typeface="ＭＳ Ｐゴシック" charset="-128"/>
                </a:rPr>
                <a:t>ccretionary complex?</a:t>
              </a:r>
              <a:endParaRPr kumimoji="1" lang="ja-JP" altLang="en-US" sz="3600" b="1" i="0" dirty="0">
                <a:solidFill>
                  <a:srgbClr val="FF0000"/>
                </a:solidFill>
                <a:latin typeface="Calibri" pitchFamily="34" charset="0"/>
                <a:ea typeface="ＭＳ Ｐゴシック" charset="-128"/>
              </a:endParaRPr>
            </a:p>
          </p:txBody>
        </p:sp>
        <p:cxnSp>
          <p:nvCxnSpPr>
            <p:cNvPr id="7" name="Straight Arrow Connector 6"/>
            <p:cNvCxnSpPr/>
            <p:nvPr/>
          </p:nvCxnSpPr>
          <p:spPr>
            <a:xfrm>
              <a:off x="702300" y="4286250"/>
              <a:ext cx="2843213"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089275" y="904875"/>
              <a:ext cx="687388" cy="3178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3600" i="1">
                  <a:solidFill>
                    <a:schemeClr val="tx1"/>
                  </a:solidFill>
                  <a:latin typeface="Times New Roman" pitchFamily="18" charset="0"/>
                </a:defRPr>
              </a:lvl1pPr>
              <a:lvl2pPr marL="742950" indent="-285750">
                <a:defRPr sz="3600" i="1">
                  <a:solidFill>
                    <a:schemeClr val="tx1"/>
                  </a:solidFill>
                  <a:latin typeface="Times New Roman" pitchFamily="18" charset="0"/>
                </a:defRPr>
              </a:lvl2pPr>
              <a:lvl3pPr marL="1143000" indent="-228600">
                <a:defRPr sz="3600" i="1">
                  <a:solidFill>
                    <a:schemeClr val="tx1"/>
                  </a:solidFill>
                  <a:latin typeface="Times New Roman" pitchFamily="18" charset="0"/>
                </a:defRPr>
              </a:lvl3pPr>
              <a:lvl4pPr marL="1600200" indent="-228600">
                <a:defRPr sz="3600" i="1">
                  <a:solidFill>
                    <a:schemeClr val="tx1"/>
                  </a:solidFill>
                  <a:latin typeface="Times New Roman" pitchFamily="18" charset="0"/>
                </a:defRPr>
              </a:lvl4pPr>
              <a:lvl5pPr marL="2057400" indent="-228600">
                <a:defRPr sz="3600" i="1">
                  <a:solidFill>
                    <a:schemeClr val="tx1"/>
                  </a:solidFill>
                  <a:latin typeface="Times New Roman" pitchFamily="18" charset="0"/>
                </a:defRPr>
              </a:lvl5pPr>
              <a:lvl6pPr marL="2514600" indent="-228600" eaLnBrk="0" fontAlgn="base" hangingPunct="0">
                <a:spcBef>
                  <a:spcPct val="0"/>
                </a:spcBef>
                <a:spcAft>
                  <a:spcPct val="0"/>
                </a:spcAft>
                <a:defRPr sz="3600" i="1">
                  <a:solidFill>
                    <a:schemeClr val="tx1"/>
                  </a:solidFill>
                  <a:latin typeface="Times New Roman" pitchFamily="18" charset="0"/>
                </a:defRPr>
              </a:lvl6pPr>
              <a:lvl7pPr marL="2971800" indent="-228600" eaLnBrk="0" fontAlgn="base" hangingPunct="0">
                <a:spcBef>
                  <a:spcPct val="0"/>
                </a:spcBef>
                <a:spcAft>
                  <a:spcPct val="0"/>
                </a:spcAft>
                <a:defRPr sz="3600" i="1">
                  <a:solidFill>
                    <a:schemeClr val="tx1"/>
                  </a:solidFill>
                  <a:latin typeface="Times New Roman" pitchFamily="18" charset="0"/>
                </a:defRPr>
              </a:lvl7pPr>
              <a:lvl8pPr marL="3429000" indent="-228600" eaLnBrk="0" fontAlgn="base" hangingPunct="0">
                <a:spcBef>
                  <a:spcPct val="0"/>
                </a:spcBef>
                <a:spcAft>
                  <a:spcPct val="0"/>
                </a:spcAft>
                <a:defRPr sz="3600" i="1">
                  <a:solidFill>
                    <a:schemeClr val="tx1"/>
                  </a:solidFill>
                  <a:latin typeface="Times New Roman" pitchFamily="18" charset="0"/>
                </a:defRPr>
              </a:lvl8pPr>
              <a:lvl9pPr marL="3886200" indent="-228600" eaLnBrk="0" fontAlgn="base" hangingPunct="0">
                <a:spcBef>
                  <a:spcPct val="0"/>
                </a:spcBef>
                <a:spcAft>
                  <a:spcPct val="0"/>
                </a:spcAft>
                <a:defRPr sz="3600" i="1">
                  <a:solidFill>
                    <a:schemeClr val="tx1"/>
                  </a:solidFill>
                  <a:latin typeface="Times New Roman" pitchFamily="18" charset="0"/>
                </a:defRPr>
              </a:lvl9pPr>
            </a:lstStyle>
            <a:p>
              <a:pPr algn="ctr"/>
              <a:endParaRPr lang="ja-JP" altLang="ja-JP">
                <a:solidFill>
                  <a:srgbClr val="FFFFFF"/>
                </a:solidFill>
              </a:endParaRPr>
            </a:p>
          </p:txBody>
        </p:sp>
        <p:sp>
          <p:nvSpPr>
            <p:cNvPr id="34823" name="TextBox 8"/>
            <p:cNvSpPr txBox="1">
              <a:spLocks noChangeArrowheads="1"/>
            </p:cNvSpPr>
            <p:nvPr/>
          </p:nvSpPr>
          <p:spPr bwMode="auto">
            <a:xfrm>
              <a:off x="3375025" y="1092200"/>
              <a:ext cx="388938"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b="1" i="0"/>
                <a:t>1</a:t>
              </a:r>
            </a:p>
          </p:txBody>
        </p:sp>
        <p:sp>
          <p:nvSpPr>
            <p:cNvPr id="34824" name="TextBox 10"/>
            <p:cNvSpPr txBox="1">
              <a:spLocks noChangeArrowheads="1"/>
            </p:cNvSpPr>
            <p:nvPr/>
          </p:nvSpPr>
          <p:spPr bwMode="auto">
            <a:xfrm>
              <a:off x="3375025" y="2246313"/>
              <a:ext cx="388938"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b="1" i="0"/>
                <a:t>2</a:t>
              </a:r>
            </a:p>
          </p:txBody>
        </p:sp>
        <p:sp>
          <p:nvSpPr>
            <p:cNvPr id="34825" name="TextBox 11"/>
            <p:cNvSpPr txBox="1">
              <a:spLocks noChangeArrowheads="1"/>
            </p:cNvSpPr>
            <p:nvPr/>
          </p:nvSpPr>
          <p:spPr bwMode="auto">
            <a:xfrm>
              <a:off x="3359150" y="3349625"/>
              <a:ext cx="390525"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b="1" i="0"/>
                <a:t>3</a:t>
              </a:r>
            </a:p>
          </p:txBody>
        </p:sp>
        <p:sp>
          <p:nvSpPr>
            <p:cNvPr id="34826" name="TextBox 9"/>
            <p:cNvSpPr txBox="1">
              <a:spLocks noChangeArrowheads="1"/>
            </p:cNvSpPr>
            <p:nvPr/>
          </p:nvSpPr>
          <p:spPr bwMode="auto">
            <a:xfrm>
              <a:off x="409149" y="4677058"/>
              <a:ext cx="8583612"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400" i="0" dirty="0">
                  <a:latin typeface="+mj-lt"/>
                </a:rPr>
                <a:t>Major crustal shortening in places on Earth </a:t>
              </a:r>
              <a:r>
                <a:rPr lang="en-US" altLang="en-US" sz="2400" i="0" dirty="0" smtClean="0">
                  <a:latin typeface="+mj-lt"/>
                </a:rPr>
                <a:t>especially </a:t>
              </a:r>
              <a:r>
                <a:rPr lang="en-US" altLang="en-US" sz="2400" i="0" dirty="0">
                  <a:latin typeface="+mj-lt"/>
                </a:rPr>
                <a:t>highlighted here associated with the development of orogenic belts here in the Japanese Islands, including accretionary complexes</a:t>
              </a:r>
            </a:p>
          </p:txBody>
        </p:sp>
        <p:sp>
          <p:nvSpPr>
            <p:cNvPr id="34827" name="TextBox 1"/>
            <p:cNvSpPr txBox="1">
              <a:spLocks noChangeArrowheads="1"/>
            </p:cNvSpPr>
            <p:nvPr/>
          </p:nvSpPr>
          <p:spPr bwMode="auto">
            <a:xfrm>
              <a:off x="724476" y="3548063"/>
              <a:ext cx="116089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3600" b="1" i="0" dirty="0">
                  <a:latin typeface="+mj-lt"/>
                </a:rPr>
                <a:t>MOR</a:t>
              </a:r>
            </a:p>
          </p:txBody>
        </p:sp>
        <p:sp>
          <p:nvSpPr>
            <p:cNvPr id="2" name="テキスト ボックス 1"/>
            <p:cNvSpPr txBox="1"/>
            <p:nvPr/>
          </p:nvSpPr>
          <p:spPr>
            <a:xfrm>
              <a:off x="6368716" y="770022"/>
              <a:ext cx="2215222" cy="369332"/>
            </a:xfrm>
            <a:prstGeom prst="rect">
              <a:avLst/>
            </a:prstGeom>
            <a:noFill/>
          </p:spPr>
          <p:txBody>
            <a:bodyPr wrap="none" rtlCol="0">
              <a:spAutoFit/>
            </a:bodyPr>
            <a:lstStyle/>
            <a:p>
              <a:r>
                <a:rPr kumimoji="1" lang="en-US" altLang="ja-JP" dirty="0" smtClean="0"/>
                <a:t>Accretionary complex</a:t>
              </a:r>
              <a:endParaRPr kumimoji="1" lang="ja-JP" altLang="en-US" dirty="0"/>
            </a:p>
          </p:txBody>
        </p:sp>
        <p:sp>
          <p:nvSpPr>
            <p:cNvPr id="3" name="テキスト ボックス 2"/>
            <p:cNvSpPr txBox="1"/>
            <p:nvPr/>
          </p:nvSpPr>
          <p:spPr>
            <a:xfrm>
              <a:off x="7380075" y="1409784"/>
              <a:ext cx="1612686" cy="369332"/>
            </a:xfrm>
            <a:prstGeom prst="rect">
              <a:avLst/>
            </a:prstGeom>
            <a:noFill/>
          </p:spPr>
          <p:txBody>
            <a:bodyPr wrap="none" rtlCol="0">
              <a:spAutoFit/>
            </a:bodyPr>
            <a:lstStyle/>
            <a:p>
              <a:r>
                <a:rPr kumimoji="1" lang="en-US" altLang="ja-JP" dirty="0" smtClean="0"/>
                <a:t>Plate boundary</a:t>
              </a:r>
              <a:endParaRPr kumimoji="1" lang="ja-JP" altLang="en-US" dirty="0"/>
            </a:p>
          </p:txBody>
        </p:sp>
        <p:sp>
          <p:nvSpPr>
            <p:cNvPr id="4" name="テキスト ボックス 3"/>
            <p:cNvSpPr txBox="1"/>
            <p:nvPr/>
          </p:nvSpPr>
          <p:spPr>
            <a:xfrm>
              <a:off x="3744579" y="1730990"/>
              <a:ext cx="2040943" cy="369332"/>
            </a:xfrm>
            <a:prstGeom prst="rect">
              <a:avLst/>
            </a:prstGeom>
            <a:noFill/>
          </p:spPr>
          <p:txBody>
            <a:bodyPr wrap="none" rtlCol="0">
              <a:spAutoFit/>
            </a:bodyPr>
            <a:lstStyle/>
            <a:p>
              <a:r>
                <a:rPr kumimoji="1" lang="en-US" altLang="ja-JP" dirty="0" smtClean="0"/>
                <a:t>MORB</a:t>
              </a:r>
              <a:r>
                <a:rPr kumimoji="1" lang="ja-JP" altLang="en-US" dirty="0" smtClean="0"/>
                <a:t>→</a:t>
              </a:r>
              <a:r>
                <a:rPr kumimoji="1" lang="en-US" altLang="ja-JP" dirty="0" smtClean="0"/>
                <a:t>subduction</a:t>
              </a:r>
              <a:endParaRPr kumimoji="1" lang="ja-JP" altLang="en-US" dirty="0"/>
            </a:p>
          </p:txBody>
        </p:sp>
        <p:sp>
          <p:nvSpPr>
            <p:cNvPr id="5" name="テキスト ボックス 4"/>
            <p:cNvSpPr txBox="1"/>
            <p:nvPr/>
          </p:nvSpPr>
          <p:spPr>
            <a:xfrm>
              <a:off x="3689686" y="872791"/>
              <a:ext cx="2085314" cy="369332"/>
            </a:xfrm>
            <a:prstGeom prst="rect">
              <a:avLst/>
            </a:prstGeom>
            <a:noFill/>
          </p:spPr>
          <p:txBody>
            <a:bodyPr wrap="none" rtlCol="0">
              <a:spAutoFit/>
            </a:bodyPr>
            <a:lstStyle/>
            <a:p>
              <a:r>
                <a:rPr kumimoji="1" lang="en-US" altLang="ja-JP" dirty="0" smtClean="0"/>
                <a:t>Deep-sea sediments</a:t>
              </a:r>
              <a:endParaRPr kumimoji="1" lang="ja-JP" altLang="en-US" dirty="0"/>
            </a:p>
          </p:txBody>
        </p:sp>
        <p:sp>
          <p:nvSpPr>
            <p:cNvPr id="6" name="テキスト ボックス 5"/>
            <p:cNvSpPr txBox="1"/>
            <p:nvPr/>
          </p:nvSpPr>
          <p:spPr>
            <a:xfrm>
              <a:off x="3680411" y="565180"/>
              <a:ext cx="1687706" cy="369332"/>
            </a:xfrm>
            <a:prstGeom prst="rect">
              <a:avLst/>
            </a:prstGeom>
            <a:noFill/>
          </p:spPr>
          <p:txBody>
            <a:bodyPr wrap="none" rtlCol="0">
              <a:spAutoFit/>
            </a:bodyPr>
            <a:lstStyle/>
            <a:p>
              <a:r>
                <a:rPr kumimoji="1" lang="en-US" altLang="ja-JP" dirty="0" smtClean="0"/>
                <a:t>Trench turbidite</a:t>
              </a:r>
              <a:endParaRPr kumimoji="1" lang="ja-JP" altLang="en-US" dirty="0"/>
            </a:p>
          </p:txBody>
        </p:sp>
        <p:sp>
          <p:nvSpPr>
            <p:cNvPr id="34820" name="テキスト ボックス 3"/>
            <p:cNvSpPr txBox="1">
              <a:spLocks noChangeArrowheads="1"/>
            </p:cNvSpPr>
            <p:nvPr/>
          </p:nvSpPr>
          <p:spPr bwMode="auto">
            <a:xfrm>
              <a:off x="22500" y="1092200"/>
              <a:ext cx="3687228"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AutoNum type="arabicParenBoth"/>
              </a:pPr>
              <a:r>
                <a:rPr kumimoji="1" lang="en-US" altLang="ja-JP" sz="2400" b="1" i="0" dirty="0">
                  <a:solidFill>
                    <a:srgbClr val="0070C0"/>
                  </a:solidFill>
                  <a:latin typeface="Calibri" pitchFamily="34" charset="0"/>
                  <a:ea typeface="ＭＳ Ｐゴシック" charset="-128"/>
                </a:rPr>
                <a:t>Layer-parallel thrust</a:t>
              </a:r>
            </a:p>
            <a:p>
              <a:pPr eaLnBrk="1" hangingPunct="1">
                <a:spcBef>
                  <a:spcPct val="0"/>
                </a:spcBef>
                <a:buFontTx/>
                <a:buAutoNum type="arabicParenBoth"/>
              </a:pPr>
              <a:r>
                <a:rPr kumimoji="1" lang="en-US" altLang="ja-JP" sz="2400" b="1" i="0" dirty="0">
                  <a:solidFill>
                    <a:srgbClr val="0070C0"/>
                  </a:solidFill>
                  <a:latin typeface="Calibri" pitchFamily="34" charset="0"/>
                  <a:ea typeface="ＭＳ Ｐゴシック" charset="-128"/>
                </a:rPr>
                <a:t>Rock assemblages</a:t>
              </a:r>
            </a:p>
            <a:p>
              <a:pPr eaLnBrk="1" hangingPunct="1">
                <a:spcBef>
                  <a:spcPct val="0"/>
                </a:spcBef>
                <a:buFontTx/>
                <a:buAutoNum type="arabicParenBoth"/>
              </a:pPr>
              <a:r>
                <a:rPr kumimoji="1" lang="en-US" altLang="ja-JP" sz="2400" b="1" i="0" dirty="0">
                  <a:solidFill>
                    <a:srgbClr val="0070C0"/>
                  </a:solidFill>
                  <a:latin typeface="Calibri" pitchFamily="34" charset="0"/>
                  <a:ea typeface="ＭＳ Ｐゴシック" charset="-128"/>
                </a:rPr>
                <a:t>Ocean-plate stratigraphy</a:t>
              </a:r>
              <a:endParaRPr kumimoji="1" lang="ja-JP" altLang="en-US" sz="2400" b="1" i="0" dirty="0">
                <a:solidFill>
                  <a:srgbClr val="0070C0"/>
                </a:solidFill>
                <a:latin typeface="Calibri" pitchFamily="34" charset="0"/>
                <a:ea typeface="ＭＳ Ｐゴシック" charset="-128"/>
              </a:endParaRPr>
            </a:p>
          </p:txBody>
        </p:sp>
      </p:grpSp>
    </p:spTree>
    <p:extLst>
      <p:ext uri="{BB962C8B-B14F-4D97-AF65-F5344CB8AC3E}">
        <p14:creationId xmlns:p14="http://schemas.microsoft.com/office/powerpoint/2010/main" xmlns="" val="36156599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dirty="0" smtClean="0"/>
              <a:t>Ocean Plate Stratigraphy</a:t>
            </a:r>
            <a:br>
              <a:rPr kumimoji="1" lang="en-US" altLang="ja-JP" dirty="0" smtClean="0"/>
            </a:br>
            <a:r>
              <a:rPr kumimoji="1" lang="en-US" altLang="ja-JP" dirty="0" smtClean="0"/>
              <a:t>(OPS)</a:t>
            </a:r>
            <a:endParaRPr kumimoji="1" lang="ja-JP" altLang="en-US" dirty="0"/>
          </a:p>
        </p:txBody>
      </p:sp>
      <p:sp>
        <p:nvSpPr>
          <p:cNvPr id="3" name="サブタイトル 2"/>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xmlns="" val="467380790"/>
      </p:ext>
    </p:extLst>
  </p:cSld>
  <p:clrMapOvr>
    <a:masterClrMapping/>
  </p:clrMapOvr>
  <p:timing>
    <p:tnLst>
      <p:par>
        <p:cTn id="1" dur="indefinite" restart="never" nodeType="tmRoot"/>
      </p:par>
    </p:tn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6214</TotalTime>
  <Words>676</Words>
  <Application>Microsoft Office PowerPoint</Application>
  <PresentationFormat>On-screen Show (4:3)</PresentationFormat>
  <Paragraphs>128</Paragraphs>
  <Slides>23</Slides>
  <Notes>1</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ホワイト</vt:lpstr>
      <vt:lpstr>Accretionary complexes: Recorders on Earth and possibly Mars </vt:lpstr>
      <vt:lpstr>Contents</vt:lpstr>
      <vt:lpstr>1. Debate on Mars  </vt:lpstr>
      <vt:lpstr>Slide 4</vt:lpstr>
      <vt:lpstr>2 How to demonstrate PT on Mars? </vt:lpstr>
      <vt:lpstr>Slide 6</vt:lpstr>
      <vt:lpstr>Slide 7</vt:lpstr>
      <vt:lpstr>Slide 8</vt:lpstr>
      <vt:lpstr>Ocean Plate Stratigraphy (OPS)</vt:lpstr>
      <vt:lpstr>Slide 10</vt:lpstr>
      <vt:lpstr>Slide 11</vt:lpstr>
      <vt:lpstr>Accretionary Complex on Mars</vt:lpstr>
      <vt:lpstr>Slide 13</vt:lpstr>
      <vt:lpstr>Slide 14</vt:lpstr>
      <vt:lpstr>Reconstruction (sense of horizontal shortening, and underlying unit)</vt:lpstr>
      <vt:lpstr>Slide 16</vt:lpstr>
      <vt:lpstr>Slide 17</vt:lpstr>
      <vt:lpstr>Slide 18</vt:lpstr>
      <vt:lpstr>Slide 19</vt:lpstr>
      <vt:lpstr>Slide 20</vt:lpstr>
      <vt:lpstr>Slide 21</vt:lpstr>
      <vt:lpstr>Slide 22</vt:lpstr>
      <vt:lpstr>Conclusions</vt:lpstr>
    </vt:vector>
  </TitlesOfParts>
  <Company>東京工業大学</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志緒 渡辺</dc:creator>
  <cp:lastModifiedBy>ravindra-s</cp:lastModifiedBy>
  <cp:revision>193</cp:revision>
  <cp:lastPrinted>2011-06-17T12:00:12Z</cp:lastPrinted>
  <dcterms:created xsi:type="dcterms:W3CDTF">2011-05-11T08:00:59Z</dcterms:created>
  <dcterms:modified xsi:type="dcterms:W3CDTF">2014-07-24T09:09:50Z</dcterms:modified>
</cp:coreProperties>
</file>