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9" r:id="rId7"/>
    <p:sldId id="263" r:id="rId8"/>
    <p:sldId id="264" r:id="rId9"/>
    <p:sldId id="265" r:id="rId10"/>
    <p:sldId id="266" r:id="rId11"/>
    <p:sldId id="267" r:id="rId12"/>
    <p:sldId id="268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9AC-EB94-452B-93AA-08215CC26EE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4723-B70C-4D54-97B5-2A389354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3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9AC-EB94-452B-93AA-08215CC26EE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4723-B70C-4D54-97B5-2A389354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9AC-EB94-452B-93AA-08215CC26EE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4723-B70C-4D54-97B5-2A389354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6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9AC-EB94-452B-93AA-08215CC26EE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4723-B70C-4D54-97B5-2A389354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0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9AC-EB94-452B-93AA-08215CC26EE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4723-B70C-4D54-97B5-2A389354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3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9AC-EB94-452B-93AA-08215CC26EE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4723-B70C-4D54-97B5-2A389354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3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9AC-EB94-452B-93AA-08215CC26EE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4723-B70C-4D54-97B5-2A389354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9AC-EB94-452B-93AA-08215CC26EE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4723-B70C-4D54-97B5-2A389354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1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9AC-EB94-452B-93AA-08215CC26EE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4723-B70C-4D54-97B5-2A389354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1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9AC-EB94-452B-93AA-08215CC26EE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4723-B70C-4D54-97B5-2A389354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3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9AC-EB94-452B-93AA-08215CC26EE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A4723-B70C-4D54-97B5-2A389354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D9AC-EB94-452B-93AA-08215CC26EE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A4723-B70C-4D54-97B5-2A389354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1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774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New Approach to the Treatment of Severe Pain – A Topical Liniment made from a California Plant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/>
          <a:p>
            <a:r>
              <a:rPr lang="en-US" dirty="0" smtClean="0"/>
              <a:t>James David Adams, Jr.</a:t>
            </a:r>
          </a:p>
          <a:p>
            <a:r>
              <a:rPr lang="en-US" dirty="0" smtClean="0"/>
              <a:t>Professor of Pharmacology</a:t>
            </a:r>
          </a:p>
          <a:p>
            <a:r>
              <a:rPr lang="en-US" dirty="0" smtClean="0"/>
              <a:t>Chumash Healer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7244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Humans have existed for about 200,000 years and have always used plants as medicines.  There has been a natural selection.  Those who responded to plant medicines survived and passed on their genes.  We must continue to use plant medicines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1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382934"/>
              </p:ext>
            </p:extLst>
          </p:nvPr>
        </p:nvGraphicFramePr>
        <p:xfrm>
          <a:off x="1752600" y="533400"/>
          <a:ext cx="5867401" cy="580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S ChemDraw Drawing" r:id="rId3" imgW="5878080" imgH="7536960" progId="ChemDraw.Document.6.0">
                  <p:embed/>
                </p:oleObj>
              </mc:Choice>
              <mc:Fallback>
                <p:oleObj name="CS ChemDraw Drawing" r:id="rId3" imgW="5878080" imgH="7536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533400"/>
                        <a:ext cx="5867401" cy="580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04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Recipe for California Sagebrush Liniment</a:t>
            </a:r>
          </a:p>
          <a:p>
            <a:r>
              <a:rPr lang="en-US" dirty="0" smtClean="0"/>
              <a:t>From Healing with Medicinal Plants of the West by Garcia and </a:t>
            </a:r>
            <a:r>
              <a:rPr lang="en-US" dirty="0" smtClean="0"/>
              <a:t>Adams, 2012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86 g of fresh leaves and stems of A </a:t>
            </a:r>
            <a:r>
              <a:rPr lang="en-US" dirty="0" err="1" smtClean="0"/>
              <a:t>californica</a:t>
            </a:r>
            <a:r>
              <a:rPr lang="en-US" dirty="0" smtClean="0"/>
              <a:t>, Artemisia </a:t>
            </a:r>
            <a:r>
              <a:rPr lang="en-US" dirty="0" err="1" smtClean="0"/>
              <a:t>tridentata</a:t>
            </a:r>
            <a:r>
              <a:rPr lang="en-US" dirty="0" smtClean="0"/>
              <a:t> can be used</a:t>
            </a:r>
          </a:p>
          <a:p>
            <a:r>
              <a:rPr lang="en-US" dirty="0" smtClean="0"/>
              <a:t>1 leaf of Salvia </a:t>
            </a:r>
            <a:r>
              <a:rPr lang="en-US" dirty="0" err="1" smtClean="0"/>
              <a:t>apiana</a:t>
            </a:r>
            <a:r>
              <a:rPr lang="en-US" dirty="0" smtClean="0"/>
              <a:t> white sage</a:t>
            </a:r>
          </a:p>
          <a:p>
            <a:r>
              <a:rPr lang="en-US" dirty="0" smtClean="0"/>
              <a:t>1 seed of </a:t>
            </a:r>
            <a:r>
              <a:rPr lang="en-US" dirty="0" err="1" smtClean="0"/>
              <a:t>Persea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mericana</a:t>
            </a:r>
            <a:r>
              <a:rPr lang="en-US" dirty="0" smtClean="0"/>
              <a:t> avocado</a:t>
            </a:r>
          </a:p>
          <a:p>
            <a:r>
              <a:rPr lang="en-US" dirty="0" smtClean="0"/>
              <a:t>500 mL of 70% isopropanol </a:t>
            </a:r>
          </a:p>
          <a:p>
            <a:r>
              <a:rPr lang="en-US" dirty="0" smtClean="0"/>
              <a:t>Place in a glass jar for 6 weeks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Treatment</a:t>
            </a:r>
          </a:p>
          <a:p>
            <a:endParaRPr lang="en-US" dirty="0"/>
          </a:p>
          <a:p>
            <a:r>
              <a:rPr lang="en-US" dirty="0" smtClean="0"/>
              <a:t>The liniment is applied to a cotton ball and painted onto the skin at sites of pain.  Pain relief occurs within 20 min.</a:t>
            </a:r>
          </a:p>
          <a:p>
            <a:endParaRPr lang="en-US" dirty="0"/>
          </a:p>
          <a:p>
            <a:r>
              <a:rPr lang="en-US" dirty="0" smtClean="0"/>
              <a:t>Osteoarthritis, rheumatoid arthritis, chronic back pain, fibromyalgia, broken bones, car or bicycle accidents, cancer pain, neuralgia, over exertion, sports injuries, bursitis and other pain has been treated in several hundred patients</a:t>
            </a:r>
          </a:p>
          <a:p>
            <a:endParaRPr lang="en-US" dirty="0"/>
          </a:p>
          <a:p>
            <a:r>
              <a:rPr lang="en-US" dirty="0" smtClean="0"/>
              <a:t>Funding is not available to do the tests required by the FDA for investigational new drug application approval for clinical trials.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4267200"/>
            <a:ext cx="678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Adams and X Wang. Control of pain with topical plant medicines. Asian J Tropical Biomed 5(4) 930-5 (2015).</a:t>
            </a:r>
          </a:p>
          <a:p>
            <a:r>
              <a:rPr lang="en-US" dirty="0" smtClean="0"/>
              <a:t>J Adams. The use of California sagebrush (Artemisia </a:t>
            </a:r>
            <a:r>
              <a:rPr lang="en-US" dirty="0" err="1" smtClean="0"/>
              <a:t>californica</a:t>
            </a:r>
            <a:r>
              <a:rPr lang="en-US" dirty="0" smtClean="0"/>
              <a:t>) liniment to control pain. Pharmaceuticals 5: 1045-53 (2012).</a:t>
            </a:r>
          </a:p>
          <a:p>
            <a:r>
              <a:rPr lang="en-US" dirty="0" smtClean="0"/>
              <a:t>P Fontaine, V Wong, T Williams, C Garcia, J Adams. Chemical composition and </a:t>
            </a:r>
            <a:r>
              <a:rPr lang="en-US" dirty="0" err="1" smtClean="0"/>
              <a:t>antinociceptive</a:t>
            </a:r>
            <a:r>
              <a:rPr lang="en-US" dirty="0" smtClean="0"/>
              <a:t> activity of California sagebrush (Artemisia </a:t>
            </a:r>
            <a:r>
              <a:rPr lang="en-US" dirty="0" err="1" smtClean="0"/>
              <a:t>californica</a:t>
            </a:r>
            <a:r>
              <a:rPr lang="en-US" dirty="0" smtClean="0"/>
              <a:t>) J </a:t>
            </a:r>
            <a:r>
              <a:rPr lang="en-US" dirty="0" err="1" smtClean="0"/>
              <a:t>Pharmacog</a:t>
            </a:r>
            <a:r>
              <a:rPr lang="en-US" dirty="0" smtClean="0"/>
              <a:t> </a:t>
            </a:r>
            <a:r>
              <a:rPr lang="en-US" dirty="0" err="1" smtClean="0"/>
              <a:t>Phytother</a:t>
            </a:r>
            <a:r>
              <a:rPr lang="en-US" dirty="0" smtClean="0"/>
              <a:t> 5(1) 1-11 (2013).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2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2059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The Open Complementary Medicine Journal, </a:t>
            </a:r>
            <a:r>
              <a:rPr lang="en-US" b="1" dirty="0"/>
              <a:t>2011, </a:t>
            </a:r>
            <a:r>
              <a:rPr lang="en-US" b="1" i="1" dirty="0"/>
              <a:t>3, </a:t>
            </a:r>
            <a:r>
              <a:rPr lang="en-US" b="1" dirty="0"/>
              <a:t>10-12</a:t>
            </a:r>
          </a:p>
          <a:p>
            <a:r>
              <a:rPr lang="en-US" b="1" dirty="0"/>
              <a:t>1876-391X/11 2011 Bentham Open</a:t>
            </a:r>
          </a:p>
          <a:p>
            <a:r>
              <a:rPr lang="en-US" b="1" dirty="0"/>
              <a:t>Open Access</a:t>
            </a:r>
          </a:p>
          <a:p>
            <a:r>
              <a:rPr lang="en-US" b="1" dirty="0"/>
              <a:t>Adams Disease: Description and Management with Capsaicin and Heat</a:t>
            </a:r>
          </a:p>
          <a:p>
            <a:r>
              <a:rPr lang="en-US" dirty="0"/>
              <a:t>James D. Adams, Jr.*</a:t>
            </a:r>
          </a:p>
          <a:p>
            <a:r>
              <a:rPr lang="en-US" i="1" dirty="0"/>
              <a:t>Department of Pharmacology and Pharmaceutical Sciences, University of Southern California, School of Pharmacy,</a:t>
            </a:r>
          </a:p>
          <a:p>
            <a:r>
              <a:rPr lang="en-US" i="1" dirty="0"/>
              <a:t>Los Angeles, California, USA</a:t>
            </a:r>
          </a:p>
          <a:p>
            <a:r>
              <a:rPr lang="en-US" b="1" dirty="0"/>
              <a:t>Abstract: </a:t>
            </a:r>
            <a:r>
              <a:rPr lang="en-US" i="1" dirty="0"/>
              <a:t>Background/purpose</a:t>
            </a:r>
            <a:r>
              <a:rPr lang="en-US" dirty="0"/>
              <a:t>: This work describes a new skin disease for the first time, Adams disease, and </a:t>
            </a:r>
            <a:r>
              <a:rPr lang="en-US" dirty="0" smtClean="0"/>
              <a:t>the management </a:t>
            </a:r>
            <a:r>
              <a:rPr lang="en-US" dirty="0"/>
              <a:t>of the disease. </a:t>
            </a:r>
            <a:r>
              <a:rPr lang="en-US" i="1" dirty="0"/>
              <a:t>Methods</a:t>
            </a:r>
            <a:r>
              <a:rPr lang="en-US" dirty="0"/>
              <a:t>: Adams disease is caused by chafing and irritations, causes the skin to form rashes </a:t>
            </a:r>
            <a:r>
              <a:rPr lang="en-US" dirty="0" smtClean="0"/>
              <a:t>or thickening</a:t>
            </a:r>
            <a:r>
              <a:rPr lang="en-US" dirty="0"/>
              <a:t>, crack and bleed. The skin is also sensitive to temperature and moisture changes and responds with itching </a:t>
            </a:r>
            <a:r>
              <a:rPr lang="en-US" dirty="0" smtClean="0"/>
              <a:t>and pain</a:t>
            </a:r>
            <a:r>
              <a:rPr lang="en-US" dirty="0"/>
              <a:t>. Other symptoms include a swollen lower leg and a retina tear. </a:t>
            </a:r>
            <a:r>
              <a:rPr lang="en-US" i="1" dirty="0"/>
              <a:t>Results</a:t>
            </a:r>
            <a:r>
              <a:rPr lang="en-US" dirty="0"/>
              <a:t>: Adams disease of the fingers responds to </a:t>
            </a:r>
            <a:r>
              <a:rPr lang="en-US" dirty="0" smtClean="0"/>
              <a:t>hot water </a:t>
            </a:r>
            <a:r>
              <a:rPr lang="en-US" dirty="0"/>
              <a:t>treatments. Capsaicin cream is effective against rashes anywhere on the body and thickening of the palms and </a:t>
            </a:r>
            <a:r>
              <a:rPr lang="en-US" dirty="0" smtClean="0"/>
              <a:t>soles of </a:t>
            </a:r>
            <a:r>
              <a:rPr lang="en-US" dirty="0"/>
              <a:t>the feet. The swollen lower leg responds temporarily to hot water and oral steroids. </a:t>
            </a:r>
            <a:r>
              <a:rPr lang="en-US" i="1" dirty="0"/>
              <a:t>Conclusion</a:t>
            </a:r>
            <a:r>
              <a:rPr lang="en-US" dirty="0"/>
              <a:t>: Adams disease may </a:t>
            </a:r>
            <a:r>
              <a:rPr lang="en-US" dirty="0" smtClean="0"/>
              <a:t>be an </a:t>
            </a:r>
            <a:r>
              <a:rPr lang="en-US" dirty="0"/>
              <a:t>auto-inflammatory disease caused by dysfunctional </a:t>
            </a:r>
            <a:r>
              <a:rPr lang="en-US" u="sng" dirty="0"/>
              <a:t>transient receptor potential </a:t>
            </a:r>
            <a:r>
              <a:rPr lang="en-US" u="sng" dirty="0" err="1"/>
              <a:t>cation</a:t>
            </a:r>
            <a:r>
              <a:rPr lang="en-US" u="sng" dirty="0"/>
              <a:t> </a:t>
            </a:r>
            <a:r>
              <a:rPr lang="en-US" u="sng" dirty="0" err="1"/>
              <a:t>vanilloid</a:t>
            </a:r>
            <a:r>
              <a:rPr lang="en-US" u="sng" dirty="0"/>
              <a:t> 1 </a:t>
            </a:r>
            <a:r>
              <a:rPr lang="en-US" dirty="0"/>
              <a:t>channels. The </a:t>
            </a:r>
            <a:r>
              <a:rPr lang="en-US" dirty="0" smtClean="0"/>
              <a:t>disease is </a:t>
            </a:r>
            <a:r>
              <a:rPr lang="en-US" dirty="0"/>
              <a:t>chronic, has exacerbations and remissions and can be managed with hot water treatments and capsaicin cream.</a:t>
            </a:r>
          </a:p>
          <a:p>
            <a:r>
              <a:rPr lang="en-US" b="1" dirty="0"/>
              <a:t>Keywords: </a:t>
            </a:r>
            <a:r>
              <a:rPr lang="en-US" dirty="0"/>
              <a:t>Adams disease, chronic skin disease, auto-inflammatory disease, TRPV1 receptors, capsaicin, heat.</a:t>
            </a:r>
          </a:p>
        </p:txBody>
      </p:sp>
    </p:spTree>
    <p:extLst>
      <p:ext uri="{BB962C8B-B14F-4D97-AF65-F5344CB8AC3E}">
        <p14:creationId xmlns:p14="http://schemas.microsoft.com/office/powerpoint/2010/main" val="77081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37007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Transient Receptor Potential </a:t>
            </a:r>
            <a:r>
              <a:rPr lang="en-US" sz="2000" dirty="0" err="1" smtClean="0"/>
              <a:t>Cation</a:t>
            </a:r>
            <a:r>
              <a:rPr lang="en-US" sz="2000" dirty="0" smtClean="0"/>
              <a:t> Channels </a:t>
            </a:r>
          </a:p>
          <a:p>
            <a:r>
              <a:rPr lang="en-US" dirty="0" smtClean="0"/>
              <a:t>Modified from Nat Rev Drug </a:t>
            </a:r>
            <a:r>
              <a:rPr lang="en-US" dirty="0" err="1" smtClean="0"/>
              <a:t>Discov</a:t>
            </a:r>
            <a:r>
              <a:rPr lang="en-US" dirty="0" smtClean="0"/>
              <a:t> 8(1): 55–68 (2009)</a:t>
            </a:r>
          </a:p>
          <a:p>
            <a:r>
              <a:rPr lang="en-US" dirty="0" smtClean="0"/>
              <a:t>JPET 325: 1007-1015 (2008)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104238"/>
            <a:ext cx="878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 derived </a:t>
            </a:r>
            <a:r>
              <a:rPr lang="en-US" dirty="0" err="1" smtClean="0"/>
              <a:t>monoterpenes</a:t>
            </a:r>
            <a:r>
              <a:rPr lang="en-US" dirty="0" smtClean="0"/>
              <a:t> are powerful pain relievers at TRP channels. J </a:t>
            </a:r>
            <a:r>
              <a:rPr lang="en-US" dirty="0" err="1" smtClean="0"/>
              <a:t>Pharmacog</a:t>
            </a:r>
            <a:endParaRPr lang="en-US" dirty="0" smtClean="0"/>
          </a:p>
          <a:p>
            <a:r>
              <a:rPr lang="en-US" dirty="0" err="1" smtClean="0"/>
              <a:t>Phytother</a:t>
            </a:r>
            <a:r>
              <a:rPr lang="en-US" dirty="0" smtClean="0"/>
              <a:t> 5: 1-11 (2013) 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000"/>
              </p:ext>
            </p:extLst>
          </p:nvPr>
        </p:nvGraphicFramePr>
        <p:xfrm>
          <a:off x="685800" y="1295401"/>
          <a:ext cx="7772399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3" imgW="9828360" imgH="5523480" progId="Photoshop.Image.13">
                  <p:embed/>
                </p:oleObj>
              </mc:Choice>
              <mc:Fallback>
                <p:oleObj name="Image" r:id="rId3" imgW="9828360" imgH="5523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295401"/>
                        <a:ext cx="7772399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67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0124" y="5853113"/>
            <a:ext cx="7153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Modified from </a:t>
            </a:r>
            <a:r>
              <a:rPr lang="en-US" i="1" dirty="0" smtClean="0"/>
              <a:t>Nature </a:t>
            </a:r>
            <a:r>
              <a:rPr lang="en-US" i="1" dirty="0"/>
              <a:t>Reviews Drug Discovery</a:t>
            </a:r>
            <a:r>
              <a:rPr lang="en-US" dirty="0"/>
              <a:t> </a:t>
            </a:r>
            <a:r>
              <a:rPr lang="en-US" b="1" dirty="0"/>
              <a:t>10</a:t>
            </a:r>
            <a:r>
              <a:rPr lang="en-US" dirty="0"/>
              <a:t>, 601-620 </a:t>
            </a:r>
            <a:r>
              <a:rPr lang="en-US" dirty="0" smtClean="0"/>
              <a:t>(2011)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174366"/>
            <a:ext cx="815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Endocannabinoids</a:t>
            </a:r>
            <a:r>
              <a:rPr lang="en-US" dirty="0" smtClean="0"/>
              <a:t> – </a:t>
            </a:r>
            <a:r>
              <a:rPr lang="en-US" dirty="0" err="1" smtClean="0"/>
              <a:t>Anandamide</a:t>
            </a:r>
            <a:r>
              <a:rPr lang="en-US" dirty="0" smtClean="0"/>
              <a:t>, </a:t>
            </a:r>
            <a:r>
              <a:rPr lang="en-US" dirty="0" err="1" smtClean="0"/>
              <a:t>arachidonoylglycerol</a:t>
            </a:r>
            <a:r>
              <a:rPr lang="en-US" dirty="0" smtClean="0"/>
              <a:t>, </a:t>
            </a:r>
            <a:r>
              <a:rPr lang="en-US" dirty="0" err="1" smtClean="0"/>
              <a:t>arachidonoyldopamine</a:t>
            </a:r>
            <a:endParaRPr lang="en-US" dirty="0"/>
          </a:p>
        </p:txBody>
      </p:sp>
      <p:pic>
        <p:nvPicPr>
          <p:cNvPr id="1026" name="Picture 2" descr="X:\Profile\Desktop\TR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3" y="568239"/>
            <a:ext cx="7694613" cy="52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2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Chronic Pain and Cyclooxygenase 2</a:t>
            </a:r>
          </a:p>
          <a:p>
            <a:endParaRPr lang="en-US" dirty="0"/>
          </a:p>
          <a:p>
            <a:r>
              <a:rPr lang="en-US" dirty="0" smtClean="0"/>
              <a:t>Chronic pain is a learned response that involves induction of COX2 in the skin.</a:t>
            </a:r>
          </a:p>
          <a:p>
            <a:r>
              <a:rPr lang="en-US" dirty="0" smtClean="0"/>
              <a:t>Prostaglandins from COX2 alter the </a:t>
            </a:r>
            <a:r>
              <a:rPr lang="en-US" dirty="0" err="1" smtClean="0"/>
              <a:t>cAMP</a:t>
            </a:r>
            <a:r>
              <a:rPr lang="en-US" dirty="0" smtClean="0"/>
              <a:t> dependent phosphorylation </a:t>
            </a:r>
            <a:r>
              <a:rPr lang="en-US" dirty="0" smtClean="0"/>
              <a:t>of TRP in the skin and enhance </a:t>
            </a:r>
            <a:r>
              <a:rPr lang="en-US" dirty="0" smtClean="0"/>
              <a:t>pain (</a:t>
            </a:r>
            <a:r>
              <a:rPr lang="en-US" dirty="0" err="1" smtClean="0"/>
              <a:t>Hingtgen</a:t>
            </a:r>
            <a:r>
              <a:rPr lang="en-US" dirty="0" smtClean="0"/>
              <a:t> et al, 1995).</a:t>
            </a:r>
            <a:endParaRPr lang="en-US" dirty="0" smtClean="0"/>
          </a:p>
          <a:p>
            <a:r>
              <a:rPr lang="en-US" dirty="0" smtClean="0"/>
              <a:t>Oral medications do not adequately inhibit COX2 in the </a:t>
            </a:r>
            <a:r>
              <a:rPr lang="en-US" dirty="0" smtClean="0"/>
              <a:t>skin (Ma and </a:t>
            </a:r>
            <a:r>
              <a:rPr lang="en-US" dirty="0" err="1" smtClean="0"/>
              <a:t>Quirion</a:t>
            </a:r>
            <a:r>
              <a:rPr lang="en-US" dirty="0" smtClean="0"/>
              <a:t>, 2008).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Toxicity from oral COX inhibitors</a:t>
            </a:r>
          </a:p>
          <a:p>
            <a:r>
              <a:rPr lang="en-US" dirty="0" smtClean="0"/>
              <a:t>100,000 ulcers yearly at $50,000 per ulcer = $ 5 billion</a:t>
            </a:r>
          </a:p>
          <a:p>
            <a:r>
              <a:rPr lang="en-US" dirty="0" smtClean="0"/>
              <a:t>10,000 of the ulcers die</a:t>
            </a:r>
          </a:p>
          <a:p>
            <a:r>
              <a:rPr lang="en-US" dirty="0" smtClean="0"/>
              <a:t>Kidney pathology, liver pathology (acetaminophen)</a:t>
            </a:r>
          </a:p>
          <a:p>
            <a:r>
              <a:rPr lang="en-US" dirty="0" smtClean="0"/>
              <a:t>Strokes</a:t>
            </a:r>
          </a:p>
          <a:p>
            <a:r>
              <a:rPr lang="en-US" dirty="0" smtClean="0"/>
              <a:t>Heart attacks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8006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Hingtgen</a:t>
            </a:r>
            <a:r>
              <a:rPr lang="en-US" dirty="0"/>
              <a:t> CM, Waite KJ, </a:t>
            </a:r>
            <a:r>
              <a:rPr lang="en-US" dirty="0" err="1"/>
              <a:t>Vasko</a:t>
            </a:r>
            <a:r>
              <a:rPr lang="en-US" dirty="0"/>
              <a:t> MR. Prostaglandins facilitate peptide</a:t>
            </a:r>
          </a:p>
          <a:p>
            <a:r>
              <a:rPr lang="en-US" dirty="0"/>
              <a:t>release from rat sensory neurons by activating the adenosine 3’,5’-cyclic</a:t>
            </a:r>
          </a:p>
          <a:p>
            <a:r>
              <a:rPr lang="fr-FR" dirty="0" err="1"/>
              <a:t>monophosphate</a:t>
            </a:r>
            <a:r>
              <a:rPr lang="fr-FR" dirty="0"/>
              <a:t> transduction cascade. </a:t>
            </a:r>
            <a:r>
              <a:rPr lang="fr-FR" i="1" dirty="0"/>
              <a:t>J </a:t>
            </a:r>
            <a:r>
              <a:rPr lang="fr-FR" i="1" dirty="0" err="1"/>
              <a:t>Neurosci</a:t>
            </a:r>
            <a:r>
              <a:rPr lang="fr-FR" i="1" dirty="0"/>
              <a:t> </a:t>
            </a:r>
            <a:r>
              <a:rPr lang="fr-FR" dirty="0"/>
              <a:t>1995; </a:t>
            </a:r>
            <a:r>
              <a:rPr lang="fr-FR" b="1" dirty="0"/>
              <a:t>15</a:t>
            </a:r>
            <a:r>
              <a:rPr lang="fr-FR" dirty="0"/>
              <a:t>: 5411-9.</a:t>
            </a:r>
            <a:endParaRPr lang="en-US" dirty="0" smtClean="0"/>
          </a:p>
          <a:p>
            <a:r>
              <a:rPr lang="en-US" dirty="0" smtClean="0"/>
              <a:t>Ma </a:t>
            </a:r>
            <a:r>
              <a:rPr lang="en-US" dirty="0"/>
              <a:t>W, </a:t>
            </a:r>
            <a:r>
              <a:rPr lang="en-US" dirty="0" err="1"/>
              <a:t>Quirion</a:t>
            </a:r>
            <a:r>
              <a:rPr lang="en-US" dirty="0"/>
              <a:t> R. Does COX2 dependent PGE2 play a role in</a:t>
            </a:r>
          </a:p>
          <a:p>
            <a:r>
              <a:rPr lang="fr-FR" dirty="0" err="1"/>
              <a:t>neuropathic</a:t>
            </a:r>
            <a:r>
              <a:rPr lang="fr-FR" dirty="0"/>
              <a:t> pain? </a:t>
            </a:r>
            <a:r>
              <a:rPr lang="fr-FR" i="1" dirty="0" err="1"/>
              <a:t>Neurosci</a:t>
            </a:r>
            <a:r>
              <a:rPr lang="fr-FR" i="1" dirty="0"/>
              <a:t> </a:t>
            </a:r>
            <a:r>
              <a:rPr lang="fr-FR" i="1" dirty="0" err="1"/>
              <a:t>Lett</a:t>
            </a:r>
            <a:r>
              <a:rPr lang="fr-FR" i="1" dirty="0"/>
              <a:t> </a:t>
            </a:r>
            <a:r>
              <a:rPr lang="fr-FR" dirty="0"/>
              <a:t>2008; </a:t>
            </a:r>
            <a:r>
              <a:rPr lang="fr-FR" b="1" dirty="0"/>
              <a:t>437</a:t>
            </a:r>
            <a:r>
              <a:rPr lang="fr-FR" dirty="0"/>
              <a:t>: 165-9</a:t>
            </a:r>
            <a:r>
              <a:rPr lang="fr-FR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5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Opioids for Pain</a:t>
            </a:r>
          </a:p>
          <a:p>
            <a:endParaRPr lang="en-US" dirty="0"/>
          </a:p>
          <a:p>
            <a:r>
              <a:rPr lang="en-US" dirty="0" smtClean="0"/>
              <a:t>Oral opioids inhibit opioid receptors in the brain and brain stem, inadequate for the skin opioid receptors.  </a:t>
            </a:r>
          </a:p>
          <a:p>
            <a:r>
              <a:rPr lang="en-US" dirty="0" smtClean="0"/>
              <a:t>Carpenter approach – If the hammer does not work, get a bigger hammer.</a:t>
            </a:r>
          </a:p>
          <a:p>
            <a:endParaRPr lang="en-US" dirty="0" smtClean="0"/>
          </a:p>
          <a:p>
            <a:r>
              <a:rPr lang="en-US" dirty="0" smtClean="0"/>
              <a:t>Addiction, tolerance, </a:t>
            </a:r>
            <a:r>
              <a:rPr lang="en-US" dirty="0" smtClean="0"/>
              <a:t>toxicity, opioid </a:t>
            </a:r>
            <a:r>
              <a:rPr lang="en-US" dirty="0" err="1" smtClean="0"/>
              <a:t>hyperalgesia</a:t>
            </a:r>
            <a:r>
              <a:rPr lang="en-US" dirty="0" smtClean="0"/>
              <a:t> </a:t>
            </a:r>
            <a:r>
              <a:rPr lang="en-US" dirty="0" smtClean="0"/>
              <a:t>possibly induced by nociception (Pan et al., 2000)</a:t>
            </a:r>
            <a:endParaRPr lang="en-US" dirty="0" smtClean="0"/>
          </a:p>
          <a:p>
            <a:r>
              <a:rPr lang="en-US" dirty="0" smtClean="0"/>
              <a:t>14,000 deaths yearly from prescription opioids</a:t>
            </a:r>
          </a:p>
          <a:p>
            <a:r>
              <a:rPr lang="en-US" dirty="0" smtClean="0"/>
              <a:t>Respiratory depression, seizures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962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Pan ZZ, Hirakawa N, Fields HL. A cellular mechanism for the</a:t>
            </a:r>
          </a:p>
          <a:p>
            <a:r>
              <a:rPr lang="en-US"/>
              <a:t>bidirectional pain modulating action of orphanin FQ/nociception.</a:t>
            </a:r>
          </a:p>
          <a:p>
            <a:r>
              <a:rPr lang="en-US" i="1"/>
              <a:t>Neuron </a:t>
            </a:r>
            <a:r>
              <a:rPr lang="en-US"/>
              <a:t>2000; </a:t>
            </a:r>
            <a:r>
              <a:rPr lang="en-US" b="1"/>
              <a:t>26</a:t>
            </a:r>
            <a:r>
              <a:rPr lang="en-US"/>
              <a:t>: 515-22.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Currently Available </a:t>
            </a:r>
            <a:r>
              <a:rPr lang="en-US" dirty="0" err="1" smtClean="0"/>
              <a:t>Monoterpenoid</a:t>
            </a:r>
            <a:r>
              <a:rPr lang="en-US" dirty="0" smtClean="0"/>
              <a:t> Medicines are Inadequate</a:t>
            </a:r>
          </a:p>
          <a:p>
            <a:endParaRPr lang="en-US" dirty="0"/>
          </a:p>
          <a:p>
            <a:r>
              <a:rPr lang="en-US" dirty="0" smtClean="0"/>
              <a:t>Camphor, cineole and menthol are currently available for topical use but do not provide pain relief for severe pain.</a:t>
            </a:r>
          </a:p>
          <a:p>
            <a:r>
              <a:rPr lang="en-US" dirty="0" smtClean="0"/>
              <a:t>They are too specific.  They only inhibit a few TRP.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6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MG_1869Artemisiacalifor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7772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09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 Sagebrush Artemisia </a:t>
            </a:r>
            <a:r>
              <a:rPr lang="en-US" dirty="0" err="1" smtClean="0"/>
              <a:t>californica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6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524000" y="609600"/>
          <a:ext cx="5943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S ChemDraw Drawing" r:id="rId3" imgW="5315406" imgH="6936840" progId="ChemDraw.Document.6.0">
                  <p:embed/>
                </p:oleObj>
              </mc:Choice>
              <mc:Fallback>
                <p:oleObj name="CS ChemDraw Drawing" r:id="rId3" imgW="5315406" imgH="69368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09600"/>
                        <a:ext cx="59436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98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752600" y="609600"/>
          <a:ext cx="64008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S ChemDraw Drawing" r:id="rId3" imgW="5284881" imgH="4922100" progId="ChemDraw.Document.6.0">
                  <p:embed/>
                </p:oleObj>
              </mc:Choice>
              <mc:Fallback>
                <p:oleObj name="CS ChemDraw Drawing" r:id="rId3" imgW="5284881" imgH="49221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609600"/>
                        <a:ext cx="64008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35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908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Office Theme</vt:lpstr>
      <vt:lpstr>Image</vt:lpstr>
      <vt:lpstr>CS ChemDraw Drawing</vt:lpstr>
      <vt:lpstr>A New Approach to the Treatment of Severe Pain – A Topical Liniment made from a California Plant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 Relief by Cannabinoids</dc:title>
  <dc:creator>Jim Adams</dc:creator>
  <cp:lastModifiedBy>Jim Adams</cp:lastModifiedBy>
  <cp:revision>36</cp:revision>
  <dcterms:created xsi:type="dcterms:W3CDTF">2013-04-25T19:23:59Z</dcterms:created>
  <dcterms:modified xsi:type="dcterms:W3CDTF">2015-06-05T16:35:23Z</dcterms:modified>
</cp:coreProperties>
</file>