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6" r:id="rId4"/>
    <p:sldId id="278" r:id="rId5"/>
    <p:sldId id="320" r:id="rId6"/>
    <p:sldId id="299" r:id="rId7"/>
    <p:sldId id="297" r:id="rId8"/>
    <p:sldId id="321" r:id="rId9"/>
    <p:sldId id="300" r:id="rId10"/>
    <p:sldId id="298" r:id="rId11"/>
    <p:sldId id="279" r:id="rId12"/>
    <p:sldId id="301" r:id="rId13"/>
    <p:sldId id="302" r:id="rId14"/>
    <p:sldId id="303" r:id="rId15"/>
    <p:sldId id="314" r:id="rId16"/>
    <p:sldId id="315" r:id="rId17"/>
    <p:sldId id="316" r:id="rId18"/>
    <p:sldId id="304" r:id="rId19"/>
    <p:sldId id="319" r:id="rId20"/>
    <p:sldId id="317" r:id="rId21"/>
    <p:sldId id="322" r:id="rId22"/>
    <p:sldId id="318" r:id="rId2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8D0FE60-8ECC-4CD8-8FC2-722B8833D832}" type="datetime3">
              <a:rPr lang="en-US" smtClean="0"/>
              <a:t>26 July 2015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0799DF-7CB5-461E-AE0E-1C24B9606F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66140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9009BD-4CCF-420D-A319-4757B6D86645}" type="datetime3">
              <a:rPr lang="en-US" smtClean="0"/>
              <a:t>26 July 2015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EC08F30-7674-4102-8D1B-7B853B33BD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467122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1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7D63D08-9043-40D7-B5D4-60A7C9435D5D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8852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10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6881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11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7200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12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2929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13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3365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14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8115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15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4255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16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7029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17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4491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18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7837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19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722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2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9489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20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81385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21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290163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22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3398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3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2146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4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008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5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4776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6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3986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7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5774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8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7244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8F30-7674-4102-8D1B-7B853B33BDEB}" type="slidenum">
              <a:rPr lang="fa-IR" smtClean="0"/>
              <a:t>9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D014962-AFE8-4D05-8FF6-C42BFCB4931E}" type="datetime3">
              <a:rPr lang="en-US" smtClean="0"/>
              <a:t>26 July 2015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146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A861-64A7-42BF-A155-45026E391632}" type="datetime3">
              <a:rPr lang="en-US" smtClean="0"/>
              <a:t>26 July 2015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2267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64F2-694A-4DE9-8ED9-E41F3200D2C5}" type="datetime3">
              <a:rPr lang="en-US" smtClean="0"/>
              <a:t>26 July 2015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461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CA51-7309-4388-A4CD-90142D50F7EC}" type="datetime3">
              <a:rPr lang="en-US" smtClean="0"/>
              <a:t>26 July 2015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306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8E8F-7E3A-43E6-9F39-5D2B5C5BF198}" type="datetime3">
              <a:rPr lang="en-US" smtClean="0"/>
              <a:t>26 July 2015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009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8FC8-E5D4-462D-AF24-64927A11CD7A}" type="datetime3">
              <a:rPr lang="en-US" smtClean="0"/>
              <a:t>26 July 2015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522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F179-789F-462A-8C57-9609454281A7}" type="datetime3">
              <a:rPr lang="en-US" smtClean="0"/>
              <a:t>26 July 2015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846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A8E-F177-4F9C-BFA3-9D431FA322F8}" type="datetime3">
              <a:rPr lang="en-US" smtClean="0"/>
              <a:t>26 July 2015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573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B732-88E6-425E-BB83-F05AEFF72E84}" type="datetime3">
              <a:rPr lang="en-US" smtClean="0"/>
              <a:t>26 July 2015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386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60E9-2D01-4A5F-B277-C6D509C695C9}" type="datetime3">
              <a:rPr lang="en-US" smtClean="0"/>
              <a:t>26 July 2015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722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9B6D-398B-44AE-8ED7-D97ACB61DC49}" type="datetime3">
              <a:rPr lang="en-US" smtClean="0"/>
              <a:t>26 July 2015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031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7BE6-AA9D-46C9-88A8-256C7EC850F2}" type="datetime3">
              <a:rPr lang="en-US" smtClean="0"/>
              <a:t>26 July 2015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615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B9BF1-C92C-4898-8158-D3A2CED4C24A}" type="datetime3">
              <a:rPr lang="en-US" smtClean="0"/>
              <a:t>26 July 2015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poorolajal@umsha.ac.ir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A70D-5806-4478-B9A7-244E931984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990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sco.or/" TargetMode="External"/><Relationship Id="rId4" Type="http://schemas.openxmlformats.org/officeDocument/2006/relationships/hyperlink" Target="http://www.iarc.f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0694"/>
            <a:ext cx="9144000" cy="23876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0070C0"/>
                </a:solidFill>
              </a:rPr>
              <a:t>A meta-analysis of the effects of overweight and obesity on endometrial cancer </a:t>
            </a:r>
            <a:endParaRPr lang="fa-IR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6132"/>
            <a:ext cx="9144000" cy="1655762"/>
          </a:xfrm>
        </p:spPr>
        <p:txBody>
          <a:bodyPr/>
          <a:lstStyle/>
          <a:p>
            <a:pPr rtl="0"/>
            <a:r>
              <a:rPr lang="en-US" b="1" dirty="0"/>
              <a:t>Jalal Poorolajal (MD, </a:t>
            </a:r>
            <a:r>
              <a:rPr lang="en-US" b="1" dirty="0" smtClean="0"/>
              <a:t>MPH, PhD)</a:t>
            </a:r>
          </a:p>
          <a:p>
            <a:pPr rtl="0"/>
            <a:r>
              <a:rPr lang="en-US" b="1" dirty="0" smtClean="0"/>
              <a:t>Associate Professor of Epidemiology</a:t>
            </a:r>
          </a:p>
          <a:p>
            <a:pPr rtl="0"/>
            <a:r>
              <a:rPr lang="en-US" b="1" dirty="0" smtClean="0"/>
              <a:t>School of Public Health, Hamadan university of Medical Sciences, Iran</a:t>
            </a:r>
          </a:p>
          <a:p>
            <a:pPr rtl="0"/>
            <a:endParaRPr lang="en-US" dirty="0"/>
          </a:p>
          <a:p>
            <a:pPr rtl="0"/>
            <a:endParaRPr lang="fa-I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3F33A1C-6564-47BF-BC02-7CC9B4E8D6EA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1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2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Methods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The outcome of interest was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Endometrial cancer of any type confirmed pathologically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Type I: </a:t>
            </a:r>
            <a:r>
              <a:rPr lang="en-US" sz="3200" dirty="0" err="1" smtClean="0"/>
              <a:t>endometrioid</a:t>
            </a:r>
            <a:r>
              <a:rPr lang="en-US" sz="3200" dirty="0" smtClean="0"/>
              <a:t> adenocarcinomas (80%)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Type II: clear cell adenocarcinomas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10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Methods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223"/>
            <a:ext cx="10515600" cy="4605740"/>
          </a:xfrm>
        </p:spPr>
        <p:txBody>
          <a:bodyPr>
            <a:norm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The effect measure of choice was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Rate ratio (RR) for cohort studies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Odds ratio (OR) for case-control studies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The random effect model was reported for the both estimates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11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7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Methods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223"/>
            <a:ext cx="10515600" cy="4605740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Heterogeneity among studies was assessed using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Q-test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I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statistic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Publication bias was assessed using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Funnel plot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err="1" smtClean="0"/>
              <a:t>Begg's</a:t>
            </a:r>
            <a:r>
              <a:rPr lang="en-US" sz="3200" dirty="0" smtClean="0"/>
              <a:t> test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Egger's test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12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1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40"/>
            <a:ext cx="10515600" cy="703821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Results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13</a:t>
            </a:fld>
            <a:endParaRPr lang="fa-IR" sz="1400" b="1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440" y="834294"/>
            <a:ext cx="7353837" cy="559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15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365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Results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1"/>
            <a:ext cx="10515600" cy="4997004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b="1" dirty="0" smtClean="0"/>
              <a:t>Overweight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dirty="0" smtClean="0"/>
              <a:t>Prospective cohort studies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RR: 1.34 (1.20, 1.48)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I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: 83.2%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Q-test: 0.001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dirty="0" smtClean="0"/>
              <a:t>Case-control studies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OR: 1.43 (1.30, 1.56)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I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: 44.5%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Q-test: 0.017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14</a:t>
            </a:fld>
            <a:endParaRPr lang="fa-IR" sz="1400" b="1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535" y="825847"/>
            <a:ext cx="4824130" cy="553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365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Results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1"/>
            <a:ext cx="10515600" cy="4997004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b="1" dirty="0" smtClean="0"/>
              <a:t>Obesity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dirty="0" smtClean="0"/>
              <a:t>Prospective cohort studies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RR: 2.54 (2.27, 2.81)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I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: 72.4% 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Q-test: 0.001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dirty="0" smtClean="0"/>
              <a:t>Case-control studies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OR: 3.33 (2.87, 3.79)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I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: 73.4%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Q-test: 0.001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15</a:t>
            </a:fld>
            <a:endParaRPr lang="fa-IR" sz="14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143" y="921465"/>
            <a:ext cx="4795819" cy="549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47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365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Results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1"/>
            <a:ext cx="10515600" cy="4997004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b="1" dirty="0" smtClean="0"/>
              <a:t>Publication bias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err="1" smtClean="0"/>
              <a:t>Begg’s</a:t>
            </a:r>
            <a:r>
              <a:rPr lang="en-US" sz="3600" dirty="0" smtClean="0"/>
              <a:t> test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P=0.641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Egger's test</a:t>
            </a:r>
            <a:endParaRPr lang="en-US" sz="3200" dirty="0" smtClean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P=0.253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16</a:t>
            </a:fld>
            <a:endParaRPr lang="fa-IR" sz="1400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530" y="1339403"/>
            <a:ext cx="7012547" cy="467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365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Results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1"/>
            <a:ext cx="10515600" cy="4997004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b="1" dirty="0" smtClean="0"/>
              <a:t>Publication bias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err="1" smtClean="0"/>
              <a:t>Begg’s</a:t>
            </a:r>
            <a:r>
              <a:rPr lang="en-US" sz="3600" dirty="0" smtClean="0"/>
              <a:t> test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P=0.192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Egger's test</a:t>
            </a:r>
            <a:endParaRPr lang="en-US" sz="3200" dirty="0" smtClean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P=0.160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17</a:t>
            </a:fld>
            <a:endParaRPr lang="fa-IR" sz="14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508" y="1275008"/>
            <a:ext cx="7254026" cy="483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 smtClean="0">
                <a:solidFill>
                  <a:srgbClr val="0070C0"/>
                </a:solidFill>
                <a:latin typeface="+mn-lt"/>
              </a:rPr>
              <a:t>Limitations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dirty="0" smtClean="0"/>
              <a:t>We used the adjusted forms of RR and OR wherever reported. However, some studies reported the crude forms of RR and OR. This </a:t>
            </a:r>
            <a:r>
              <a:rPr lang="en-US" sz="3200" dirty="0"/>
              <a:t>issue may raise the possibility of the information </a:t>
            </a:r>
            <a:r>
              <a:rPr lang="en-US" sz="3200" dirty="0" smtClean="0"/>
              <a:t>bias in our results.</a:t>
            </a:r>
            <a:endParaRPr lang="en-US" sz="3200" dirty="0" smtClean="0"/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dirty="0" smtClean="0"/>
              <a:t>In </a:t>
            </a:r>
            <a:r>
              <a:rPr lang="en-US" sz="3200" dirty="0"/>
              <a:t>some studies weight and height were self-reported while overweight and obese women are more likely to underreport their weight and those who are underweight </a:t>
            </a:r>
            <a:r>
              <a:rPr lang="en-US" sz="3200" dirty="0" smtClean="0"/>
              <a:t>are more </a:t>
            </a:r>
            <a:r>
              <a:rPr lang="en-US" sz="3200" dirty="0"/>
              <a:t>likely to </a:t>
            </a:r>
            <a:r>
              <a:rPr lang="en-US" sz="3200" dirty="0" err="1"/>
              <a:t>overreport</a:t>
            </a:r>
            <a:r>
              <a:rPr lang="en-US" sz="3200" dirty="0"/>
              <a:t> their </a:t>
            </a:r>
            <a:r>
              <a:rPr lang="en-US" sz="3200" dirty="0" smtClean="0"/>
              <a:t>weight. </a:t>
            </a:r>
            <a:r>
              <a:rPr lang="en-US" sz="3200" dirty="0"/>
              <a:t>This might introduce information bias into the </a:t>
            </a:r>
            <a:r>
              <a:rPr lang="en-US" sz="3200" dirty="0" smtClean="0"/>
              <a:t>results of the studies included in this meta-analysis. </a:t>
            </a:r>
            <a:endParaRPr lang="en-US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18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043"/>
          </a:xfrm>
        </p:spPr>
        <p:txBody>
          <a:bodyPr>
            <a:normAutofit/>
          </a:bodyPr>
          <a:lstStyle/>
          <a:p>
            <a:pPr algn="ctr" rtl="0"/>
            <a:r>
              <a:rPr lang="en-US" sz="5400" b="1" dirty="0" smtClean="0">
                <a:solidFill>
                  <a:srgbClr val="0070C0"/>
                </a:solidFill>
                <a:latin typeface="+mn-lt"/>
              </a:rPr>
              <a:t>Strengths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dirty="0"/>
              <a:t>Despite its limitations, </a:t>
            </a:r>
            <a:r>
              <a:rPr lang="en-US" sz="3200" dirty="0" smtClean="0"/>
              <a:t>we developed a </a:t>
            </a:r>
            <a:r>
              <a:rPr lang="en-US" sz="3200" dirty="0"/>
              <a:t>wide search strategy </a:t>
            </a:r>
            <a:r>
              <a:rPr lang="en-US" sz="3200" dirty="0" smtClean="0"/>
              <a:t>in </a:t>
            </a:r>
            <a:r>
              <a:rPr lang="en-US" sz="3200" dirty="0"/>
              <a:t>order to increase the sensitivity of the search to include as many studies as possible. </a:t>
            </a:r>
            <a:endParaRPr lang="en-US" sz="3200" dirty="0" smtClean="0"/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dirty="0" smtClean="0"/>
              <a:t>This </a:t>
            </a:r>
            <a:r>
              <a:rPr lang="en-US" sz="3200" dirty="0"/>
              <a:t>meta-analysis included all types of observational studies irrespective of age, country, race, publication date, and language. </a:t>
            </a:r>
            <a:endParaRPr lang="en-US" sz="3200" dirty="0" smtClean="0"/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dirty="0" smtClean="0"/>
              <a:t>We </a:t>
            </a:r>
            <a:r>
              <a:rPr lang="en-US" sz="3200" dirty="0"/>
              <a:t>screened 6241 retrieved references and included 40 eligible studies involving 32,281,242 participants. </a:t>
            </a:r>
            <a:endParaRPr lang="en-US" sz="3200" dirty="0" smtClean="0"/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200" dirty="0" smtClean="0"/>
              <a:t>Therefore</a:t>
            </a:r>
            <a:r>
              <a:rPr lang="en-US" sz="3200" dirty="0"/>
              <a:t>, the evidence is sufficient to make a robust conclusion regarding the objective of the study for estimating the association between BMI and endometrial cancer. </a:t>
            </a:r>
            <a:endParaRPr lang="en-US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19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Introduction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Endometrial cancer is 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The 7th most common cancer in women worldwide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T</a:t>
            </a:r>
            <a:r>
              <a:rPr lang="en-US" sz="3200" dirty="0" smtClean="0"/>
              <a:t>he most common gynecological malignancy in developed countries 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/>
              <a:t>Its incidence has been increasing over the last </a:t>
            </a:r>
            <a:r>
              <a:rPr lang="en-US" sz="3600" dirty="0" smtClean="0"/>
              <a:t>decades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t>2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9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 smtClean="0">
                <a:solidFill>
                  <a:srgbClr val="0070C0"/>
                </a:solidFill>
                <a:latin typeface="+mn-lt"/>
              </a:rPr>
              <a:t>Conclusion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>
            <a:norm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The results of this meta-analysis indicated that BMI is strongly associated with an increased risk of endometrial cancer. 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Further investigations are required to </a:t>
            </a:r>
            <a:r>
              <a:rPr lang="en-US" sz="3600" dirty="0" smtClean="0"/>
              <a:t>assess the </a:t>
            </a:r>
            <a:r>
              <a:rPr lang="en-US" sz="3600" dirty="0" smtClean="0"/>
              <a:t>pathophysiology </a:t>
            </a:r>
            <a:r>
              <a:rPr lang="en-US" sz="3600" dirty="0" smtClean="0"/>
              <a:t>through </a:t>
            </a:r>
            <a:r>
              <a:rPr lang="en-US" sz="3600" dirty="0"/>
              <a:t>which e</a:t>
            </a:r>
            <a:r>
              <a:rPr lang="en-US" sz="3600" dirty="0" smtClean="0"/>
              <a:t>xcess BMI may increase the risk of e</a:t>
            </a:r>
            <a:r>
              <a:rPr lang="en-US" sz="3600" dirty="0" smtClean="0"/>
              <a:t>ndometrial cancer.</a:t>
            </a: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20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78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 smtClean="0">
                <a:solidFill>
                  <a:srgbClr val="0070C0"/>
                </a:solidFill>
                <a:latin typeface="+mn-lt"/>
              </a:rPr>
              <a:t>Acceptance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This meta-analysis is accepted for publication in: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Public </a:t>
            </a:r>
            <a:r>
              <a:rPr lang="en-US" sz="3200" dirty="0" smtClean="0"/>
              <a:t>Health (Elsevier)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IF: 1.434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21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048" y="2657564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sz="5400" b="1" dirty="0" smtClean="0">
                <a:solidFill>
                  <a:srgbClr val="0070C0"/>
                </a:solidFill>
                <a:latin typeface="+mn-lt"/>
              </a:rPr>
              <a:t>Thank you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22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Introduction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Some well-known risk factors for uterine cancer are: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Age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Early menarche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L</a:t>
            </a:r>
            <a:r>
              <a:rPr lang="en-US" sz="3200" dirty="0" smtClean="0"/>
              <a:t>ate menopause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Using estrogen hormone without progesterone 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Diabetes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3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Introduction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To date, several </a:t>
            </a:r>
            <a:r>
              <a:rPr lang="en-US" sz="3600" dirty="0" smtClean="0"/>
              <a:t>epidemiological studies have investigated the association between body mass index (BMI) and endometrial </a:t>
            </a:r>
            <a:r>
              <a:rPr lang="en-US" sz="3600" dirty="0" smtClean="0"/>
              <a:t>cancer.</a:t>
            </a:r>
            <a:endParaRPr lang="en-US" sz="3600" dirty="0" smtClean="0"/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However, the results are inconsistent</a:t>
            </a:r>
            <a:r>
              <a:rPr lang="en-US" sz="3600" dirty="0" smtClean="0"/>
              <a:t>.</a:t>
            </a: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4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 smtClean="0">
                <a:solidFill>
                  <a:srgbClr val="0070C0"/>
                </a:solidFill>
                <a:latin typeface="+mn-lt"/>
              </a:rPr>
              <a:t>Objective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This </a:t>
            </a:r>
            <a:r>
              <a:rPr lang="en-US" sz="3600" dirty="0" smtClean="0"/>
              <a:t>meta-analysis was conducted to </a:t>
            </a:r>
            <a:r>
              <a:rPr lang="en-US" sz="3600" dirty="0" smtClean="0"/>
              <a:t>estimate the overall </a:t>
            </a:r>
            <a:r>
              <a:rPr lang="en-US" sz="3600" dirty="0" smtClean="0"/>
              <a:t>effect </a:t>
            </a:r>
            <a:r>
              <a:rPr lang="en-US" sz="3600" dirty="0" smtClean="0"/>
              <a:t>of </a:t>
            </a:r>
            <a:r>
              <a:rPr lang="en-US" sz="3600" dirty="0" smtClean="0"/>
              <a:t>excess BMI on endometrial cancer ba</a:t>
            </a:r>
            <a:r>
              <a:rPr lang="en-US" sz="3600" dirty="0" smtClean="0"/>
              <a:t>sed </a:t>
            </a:r>
            <a:r>
              <a:rPr lang="en-US" sz="3600" dirty="0" smtClean="0"/>
              <a:t>on current evidence.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5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6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Methods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0"/>
            <a:ext cx="10515600" cy="4772249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We searched major electronic databases including: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PubMed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Web of Science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Scopus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600" dirty="0" smtClean="0"/>
              <a:t>Until march 2015</a:t>
            </a: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6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Methods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875279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We also searched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The reference lists of the included studies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The related scientific conference databases as follows:</a:t>
            </a:r>
          </a:p>
          <a:p>
            <a:pPr lvl="2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American Cancer Society; available from: </a:t>
            </a:r>
            <a:r>
              <a:rPr lang="en-US" sz="2800" dirty="0" smtClean="0">
                <a:hlinkClick r:id="rId3"/>
              </a:rPr>
              <a:t>www.cancer.org</a:t>
            </a:r>
            <a:endParaRPr lang="en-US" sz="2800" dirty="0" smtClean="0"/>
          </a:p>
          <a:p>
            <a:pPr lvl="2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International Agency for Research on Cancer; available from: </a:t>
            </a:r>
            <a:r>
              <a:rPr lang="en-US" sz="2800" dirty="0" smtClean="0">
                <a:hlinkClick r:id="rId4"/>
              </a:rPr>
              <a:t>www.iarc.fr</a:t>
            </a:r>
            <a:endParaRPr lang="en-US" sz="2800" dirty="0" smtClean="0"/>
          </a:p>
          <a:p>
            <a:pPr lvl="2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American Society of Clinical Oncology; available from: </a:t>
            </a:r>
            <a:r>
              <a:rPr lang="en-US" sz="2800" dirty="0" smtClean="0">
                <a:hlinkClick r:id="rId5"/>
              </a:rPr>
              <a:t>www.asco.or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7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Methods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875279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We </a:t>
            </a:r>
            <a:r>
              <a:rPr lang="en-US" sz="3600" dirty="0" smtClean="0"/>
              <a:t>developed </a:t>
            </a:r>
            <a:r>
              <a:rPr lang="en-US" sz="3600" dirty="0"/>
              <a:t>a search strategy using and combing a set of keywords </a:t>
            </a:r>
            <a:r>
              <a:rPr lang="en-US" sz="3600" dirty="0" smtClean="0"/>
              <a:t>including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smtClean="0"/>
              <a:t>Cancer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Malignancy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Carcinoma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Tumor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AND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smtClean="0"/>
              <a:t>Body </a:t>
            </a:r>
            <a:r>
              <a:rPr lang="en-US" sz="3200" dirty="0"/>
              <a:t>mass index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</a:t>
            </a:r>
            <a:r>
              <a:rPr lang="en-US" sz="3200" dirty="0"/>
              <a:t>BMI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Body </a:t>
            </a:r>
            <a:r>
              <a:rPr lang="en-US" sz="3200" dirty="0"/>
              <a:t>size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Obese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Obesity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Overweight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AND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smtClean="0"/>
              <a:t>Endometrial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Uterine </a:t>
            </a:r>
            <a:r>
              <a:rPr lang="en-US" sz="3200" dirty="0" smtClean="0">
                <a:solidFill>
                  <a:srgbClr val="FF0000"/>
                </a:solidFill>
              </a:rPr>
              <a:t>OR</a:t>
            </a:r>
            <a:r>
              <a:rPr lang="en-US" sz="3200" dirty="0" smtClean="0"/>
              <a:t> uterus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8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0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>
                <a:solidFill>
                  <a:srgbClr val="0070C0"/>
                </a:solidFill>
                <a:latin typeface="+mn-lt"/>
              </a:rPr>
              <a:t>Methods</a:t>
            </a:r>
            <a:endParaRPr lang="fa-IR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Epidemiological studies addressing the association between BMI and endometrial cancer were included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Cohort studies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Case-control studies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The exposure of interest was excess BMI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Overweight (BMI: </a:t>
            </a:r>
            <a:r>
              <a:rPr lang="en-US" sz="3200" dirty="0"/>
              <a:t>25-29.9 k/m</a:t>
            </a:r>
            <a:r>
              <a:rPr lang="en-US" sz="3200" baseline="30000" dirty="0"/>
              <a:t>2</a:t>
            </a:r>
            <a:r>
              <a:rPr lang="en-US" sz="3200" dirty="0" smtClean="0"/>
              <a:t>)</a:t>
            </a:r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Obesity (BMI: ≥</a:t>
            </a:r>
            <a:r>
              <a:rPr lang="en-US" sz="3200" dirty="0"/>
              <a:t>30 kg/m</a:t>
            </a:r>
            <a:r>
              <a:rPr lang="en-US" sz="3200" baseline="30000" dirty="0"/>
              <a:t>2</a:t>
            </a:r>
            <a:r>
              <a:rPr lang="en-US" sz="32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50141A-73EC-4DA4-8E1B-B1968BC1E00F}" type="datetime3">
              <a:rPr lang="en-US" smtClean="0">
                <a:solidFill>
                  <a:srgbClr val="FF0000"/>
                </a:solidFill>
              </a:rPr>
              <a:pPr rtl="0"/>
              <a:t>26 July 2015</a:t>
            </a:fld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poorolajal@umsha.ac.ir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2BFA70D-5806-4478-B9A7-244E93198402}" type="slidenum">
              <a:rPr lang="fa-IR" sz="1400" b="1" smtClean="0">
                <a:solidFill>
                  <a:srgbClr val="FF0000"/>
                </a:solidFill>
              </a:rPr>
              <a:pPr rtl="0"/>
              <a:t>9</a:t>
            </a:fld>
            <a:endParaRPr lang="fa-I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811</Words>
  <Application>Microsoft Office PowerPoint</Application>
  <PresentationFormat>Widescreen</PresentationFormat>
  <Paragraphs>225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A meta-analysis of the effects of overweight and obesity on endometrial cancer </vt:lpstr>
      <vt:lpstr>Introduction</vt:lpstr>
      <vt:lpstr>Introduction</vt:lpstr>
      <vt:lpstr>Introduction</vt:lpstr>
      <vt:lpstr>Objective</vt:lpstr>
      <vt:lpstr>Methods</vt:lpstr>
      <vt:lpstr>Methods</vt:lpstr>
      <vt:lpstr>Methods</vt:lpstr>
      <vt:lpstr>Methods</vt:lpstr>
      <vt:lpstr>Methods</vt:lpstr>
      <vt:lpstr>Methods</vt:lpstr>
      <vt:lpstr>Methods</vt:lpstr>
      <vt:lpstr>Results</vt:lpstr>
      <vt:lpstr>Results</vt:lpstr>
      <vt:lpstr>Results</vt:lpstr>
      <vt:lpstr>Results</vt:lpstr>
      <vt:lpstr>Results</vt:lpstr>
      <vt:lpstr>Limitations</vt:lpstr>
      <vt:lpstr>Strengths</vt:lpstr>
      <vt:lpstr>Conclusion</vt:lpstr>
      <vt:lpstr>Acceptance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meta-analysis of the effects of overweight and obesity on endometrial cancer</dc:title>
  <dc:creator>Jalal Poorolajal</dc:creator>
  <cp:lastModifiedBy>Jalal Poorolajal</cp:lastModifiedBy>
  <cp:revision>29</cp:revision>
  <dcterms:created xsi:type="dcterms:W3CDTF">2015-07-26T07:39:08Z</dcterms:created>
  <dcterms:modified xsi:type="dcterms:W3CDTF">2015-07-26T12:02:26Z</dcterms:modified>
</cp:coreProperties>
</file>