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5" r:id="rId1"/>
  </p:sldMasterIdLst>
  <p:notesMasterIdLst>
    <p:notesMasterId r:id="rId67"/>
  </p:notesMasterIdLst>
  <p:sldIdLst>
    <p:sldId id="423" r:id="rId2"/>
    <p:sldId id="422" r:id="rId3"/>
    <p:sldId id="421" r:id="rId4"/>
    <p:sldId id="257" r:id="rId5"/>
    <p:sldId id="430" r:id="rId6"/>
    <p:sldId id="427" r:id="rId7"/>
    <p:sldId id="431" r:id="rId8"/>
    <p:sldId id="428" r:id="rId9"/>
    <p:sldId id="429" r:id="rId10"/>
    <p:sldId id="442" r:id="rId11"/>
    <p:sldId id="432" r:id="rId12"/>
    <p:sldId id="434" r:id="rId13"/>
    <p:sldId id="433" r:id="rId14"/>
    <p:sldId id="443" r:id="rId15"/>
    <p:sldId id="435" r:id="rId16"/>
    <p:sldId id="436" r:id="rId17"/>
    <p:sldId id="437" r:id="rId18"/>
    <p:sldId id="438" r:id="rId19"/>
    <p:sldId id="439" r:id="rId20"/>
    <p:sldId id="440" r:id="rId21"/>
    <p:sldId id="441" r:id="rId22"/>
    <p:sldId id="382" r:id="rId23"/>
    <p:sldId id="258" r:id="rId24"/>
    <p:sldId id="371" r:id="rId25"/>
    <p:sldId id="383" r:id="rId26"/>
    <p:sldId id="384" r:id="rId27"/>
    <p:sldId id="372" r:id="rId28"/>
    <p:sldId id="387" r:id="rId29"/>
    <p:sldId id="386" r:id="rId30"/>
    <p:sldId id="373" r:id="rId31"/>
    <p:sldId id="388" r:id="rId32"/>
    <p:sldId id="389" r:id="rId33"/>
    <p:sldId id="374" r:id="rId34"/>
    <p:sldId id="390" r:id="rId35"/>
    <p:sldId id="391" r:id="rId36"/>
    <p:sldId id="404" r:id="rId37"/>
    <p:sldId id="405" r:id="rId38"/>
    <p:sldId id="375" r:id="rId39"/>
    <p:sldId id="293" r:id="rId40"/>
    <p:sldId id="406" r:id="rId41"/>
    <p:sldId id="294" r:id="rId42"/>
    <p:sldId id="407" r:id="rId43"/>
    <p:sldId id="394" r:id="rId44"/>
    <p:sldId id="393" r:id="rId45"/>
    <p:sldId id="424" r:id="rId46"/>
    <p:sldId id="397" r:id="rId47"/>
    <p:sldId id="398" r:id="rId48"/>
    <p:sldId id="377" r:id="rId49"/>
    <p:sldId id="408" r:id="rId50"/>
    <p:sldId id="409" r:id="rId51"/>
    <p:sldId id="378" r:id="rId52"/>
    <p:sldId id="410" r:id="rId53"/>
    <p:sldId id="411" r:id="rId54"/>
    <p:sldId id="381" r:id="rId55"/>
    <p:sldId id="420" r:id="rId56"/>
    <p:sldId id="380" r:id="rId57"/>
    <p:sldId id="414" r:id="rId58"/>
    <p:sldId id="415" r:id="rId59"/>
    <p:sldId id="416" r:id="rId60"/>
    <p:sldId id="444" r:id="rId61"/>
    <p:sldId id="445" r:id="rId62"/>
    <p:sldId id="446" r:id="rId63"/>
    <p:sldId id="297" r:id="rId64"/>
    <p:sldId id="400" r:id="rId65"/>
    <p:sldId id="418" r:id="rId66"/>
  </p:sldIdLst>
  <p:sldSz cx="12192000" cy="6858000"/>
  <p:notesSz cx="6858000" cy="9144000"/>
  <p:defaultTextStyle>
    <a:defPPr>
      <a:defRPr lang="en-US"/>
    </a:defPPr>
    <a:lvl1pPr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2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2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2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3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9900"/>
    <a:srgbClr val="C0C0C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04" autoAdjust="0"/>
    <p:restoredTop sz="94665" autoAdjust="0"/>
  </p:normalViewPr>
  <p:slideViewPr>
    <p:cSldViewPr showGuides="1">
      <p:cViewPr varScale="1">
        <p:scale>
          <a:sx n="89" d="100"/>
          <a:sy n="89" d="100"/>
        </p:scale>
        <p:origin x="235" y="82"/>
      </p:cViewPr>
      <p:guideLst>
        <p:guide orient="horz" pos="2160"/>
        <p:guide pos="3392"/>
      </p:guideLst>
    </p:cSldViewPr>
  </p:slideViewPr>
  <p:outlineViewPr>
    <p:cViewPr>
      <p:scale>
        <a:sx n="33" d="100"/>
        <a:sy n="33" d="100"/>
      </p:scale>
      <p:origin x="0" y="13356"/>
    </p:cViewPr>
  </p:outlineViewPr>
  <p:notesTextViewPr>
    <p:cViewPr>
      <p:scale>
        <a:sx n="100" d="100"/>
        <a:sy n="100" d="100"/>
      </p:scale>
      <p:origin x="0" y="0"/>
    </p:cViewPr>
  </p:notesTextViewPr>
  <p:sorterViewPr>
    <p:cViewPr>
      <p:scale>
        <a:sx n="66" d="100"/>
        <a:sy n="66" d="100"/>
      </p:scale>
      <p:origin x="0" y="35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0403ED-DCBD-4896-8B74-FF904B419552}" type="datetimeFigureOut">
              <a:rPr lang="en-US" smtClean="0"/>
              <a:pPr/>
              <a:t>8/25/2017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F162E6-1C5A-4F81-A658-20D3A184039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F162E6-1C5A-4F81-A658-20D3A1840392}" type="slidenum">
              <a:rPr lang="en-US" smtClean="0"/>
              <a:pPr/>
              <a:t>56</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F162E6-1C5A-4F81-A658-20D3A1840392}" type="slidenum">
              <a:rPr lang="en-US" smtClean="0"/>
              <a:pPr/>
              <a:t>57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365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F162E6-1C5A-4F81-A658-20D3A1840392}" type="slidenum">
              <a:rPr lang="en-US" smtClean="0"/>
              <a:pPr/>
              <a:t>58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9137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F162E6-1C5A-4F81-A658-20D3A1840392}" type="slidenum">
              <a:rPr lang="en-US" smtClean="0"/>
              <a:pPr/>
              <a:t>59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01024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65248"/>
            <a:ext cx="10363200" cy="978408"/>
          </a:xfrm>
        </p:spPr>
        <p:txBody>
          <a:bodyPr anchor="b">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914400" y="3352800"/>
            <a:ext cx="10363200" cy="877824"/>
          </a:xfrm>
        </p:spPr>
        <p:txBody>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lvl1pPr>
              <a:defRPr/>
            </a:lvl1pPr>
          </a:lstStyle>
          <a:p>
            <a:r>
              <a:rPr lang="en-US"/>
              <a:t>WLNC May 29-31, 2013</a:t>
            </a:r>
          </a:p>
        </p:txBody>
      </p:sp>
      <p:sp>
        <p:nvSpPr>
          <p:cNvPr id="5" name="Footer Placeholder 4"/>
          <p:cNvSpPr>
            <a:spLocks noGrp="1"/>
          </p:cNvSpPr>
          <p:nvPr>
            <p:ph type="ftr" sz="quarter" idx="11"/>
          </p:nvPr>
        </p:nvSpPr>
        <p:spPr/>
        <p:txBody>
          <a:bodyPr/>
          <a:lstStyle>
            <a:lvl1pPr>
              <a:defRPr/>
            </a:lvl1pPr>
          </a:lstStyle>
          <a:p>
            <a:pPr>
              <a:defRPr/>
            </a:pPr>
            <a:r>
              <a:rPr lang="en-US"/>
              <a:t>Carotid Blow Out Syndrome-Tisnado</a:t>
            </a:r>
          </a:p>
        </p:txBody>
      </p:sp>
      <p:sp>
        <p:nvSpPr>
          <p:cNvPr id="6" name="Slide Number Placeholder 5"/>
          <p:cNvSpPr>
            <a:spLocks noGrp="1"/>
          </p:cNvSpPr>
          <p:nvPr>
            <p:ph type="sldNum" sz="quarter" idx="12"/>
          </p:nvPr>
        </p:nvSpPr>
        <p:spPr/>
        <p:txBody>
          <a:bodyPr/>
          <a:lstStyle>
            <a:lvl1pPr>
              <a:defRPr/>
            </a:lvl1pPr>
          </a:lstStyle>
          <a:p>
            <a:fld id="{6A049222-4DE5-44A7-8148-5FDD1675CDB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6776" y="969264"/>
            <a:ext cx="48768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884517" y="510988"/>
            <a:ext cx="48768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4" name="Text Placeholder 3"/>
          <p:cNvSpPr>
            <a:spLocks noGrp="1"/>
          </p:cNvSpPr>
          <p:nvPr>
            <p:ph type="body" sz="half" idx="2"/>
          </p:nvPr>
        </p:nvSpPr>
        <p:spPr>
          <a:xfrm>
            <a:off x="6399804" y="2130552"/>
            <a:ext cx="4876800" cy="3584448"/>
          </a:xfrm>
        </p:spPr>
        <p:txBody>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r>
              <a:rPr lang="en-US"/>
              <a:t>WLNC May 29-31, 2013</a:t>
            </a:r>
          </a:p>
        </p:txBody>
      </p:sp>
      <p:sp>
        <p:nvSpPr>
          <p:cNvPr id="6" name="Footer Placeholder 4"/>
          <p:cNvSpPr>
            <a:spLocks noGrp="1"/>
          </p:cNvSpPr>
          <p:nvPr>
            <p:ph type="ftr" sz="quarter" idx="11"/>
          </p:nvPr>
        </p:nvSpPr>
        <p:spPr/>
        <p:txBody>
          <a:bodyPr/>
          <a:lstStyle>
            <a:lvl1pPr>
              <a:defRPr/>
            </a:lvl1pPr>
          </a:lstStyle>
          <a:p>
            <a:pPr>
              <a:defRPr/>
            </a:pPr>
            <a:r>
              <a:rPr lang="en-US"/>
              <a:t>Carotid Blow Out Syndrome-Tisnado</a:t>
            </a:r>
          </a:p>
        </p:txBody>
      </p:sp>
      <p:sp>
        <p:nvSpPr>
          <p:cNvPr id="7" name="Slide Number Placeholder 5"/>
          <p:cNvSpPr>
            <a:spLocks noGrp="1"/>
          </p:cNvSpPr>
          <p:nvPr>
            <p:ph type="sldNum" sz="quarter" idx="12"/>
          </p:nvPr>
        </p:nvSpPr>
        <p:spPr/>
        <p:txBody>
          <a:bodyPr/>
          <a:lstStyle>
            <a:lvl1pPr>
              <a:defRPr/>
            </a:lvl1pPr>
          </a:lstStyle>
          <a:p>
            <a:fld id="{6F91B131-0827-417C-A87D-1E2CC42D36E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51376"/>
            <a:ext cx="10369176"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2438400" y="457200"/>
            <a:ext cx="73152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4" name="Text Placeholder 3"/>
          <p:cNvSpPr>
            <a:spLocks noGrp="1"/>
          </p:cNvSpPr>
          <p:nvPr>
            <p:ph type="body" sz="half" idx="2"/>
          </p:nvPr>
        </p:nvSpPr>
        <p:spPr>
          <a:xfrm>
            <a:off x="907428" y="5181600"/>
            <a:ext cx="10369176" cy="950259"/>
          </a:xfrm>
        </p:spPr>
        <p:txBody>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r>
              <a:rPr lang="en-US"/>
              <a:t>WLNC May 29-31, 2013</a:t>
            </a:r>
          </a:p>
        </p:txBody>
      </p:sp>
      <p:sp>
        <p:nvSpPr>
          <p:cNvPr id="6" name="Footer Placeholder 4"/>
          <p:cNvSpPr>
            <a:spLocks noGrp="1"/>
          </p:cNvSpPr>
          <p:nvPr>
            <p:ph type="ftr" sz="quarter" idx="11"/>
          </p:nvPr>
        </p:nvSpPr>
        <p:spPr/>
        <p:txBody>
          <a:bodyPr/>
          <a:lstStyle>
            <a:lvl1pPr>
              <a:defRPr/>
            </a:lvl1pPr>
          </a:lstStyle>
          <a:p>
            <a:pPr>
              <a:defRPr/>
            </a:pPr>
            <a:r>
              <a:rPr lang="en-US"/>
              <a:t>Carotid Blow Out Syndrome-Tisnado</a:t>
            </a:r>
          </a:p>
        </p:txBody>
      </p:sp>
      <p:sp>
        <p:nvSpPr>
          <p:cNvPr id="7" name="Slide Number Placeholder 5"/>
          <p:cNvSpPr>
            <a:spLocks noGrp="1"/>
          </p:cNvSpPr>
          <p:nvPr>
            <p:ph type="sldNum" sz="quarter" idx="12"/>
          </p:nvPr>
        </p:nvSpPr>
        <p:spPr/>
        <p:txBody>
          <a:bodyPr/>
          <a:lstStyle>
            <a:lvl1pPr>
              <a:defRPr/>
            </a:lvl1pPr>
          </a:lstStyle>
          <a:p>
            <a:fld id="{8E7E515E-F9EB-46F5-8F91-8C7A8CDAFCB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914400" y="4155142"/>
            <a:ext cx="10369176"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914400" y="457200"/>
            <a:ext cx="310896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4" name="Text Placeholder 3"/>
          <p:cNvSpPr>
            <a:spLocks noGrp="1"/>
          </p:cNvSpPr>
          <p:nvPr>
            <p:ph type="body" sz="half" idx="2"/>
          </p:nvPr>
        </p:nvSpPr>
        <p:spPr>
          <a:xfrm>
            <a:off x="907428" y="5181600"/>
            <a:ext cx="10369176" cy="950259"/>
          </a:xfrm>
        </p:spPr>
        <p:txBody>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2"/>
          <p:cNvSpPr>
            <a:spLocks noGrp="1"/>
          </p:cNvSpPr>
          <p:nvPr>
            <p:ph type="pic" idx="13"/>
          </p:nvPr>
        </p:nvSpPr>
        <p:spPr>
          <a:xfrm>
            <a:off x="914400" y="2455433"/>
            <a:ext cx="310896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16" name="Picture Placeholder 2"/>
          <p:cNvSpPr>
            <a:spLocks noGrp="1"/>
          </p:cNvSpPr>
          <p:nvPr>
            <p:ph type="pic" idx="14"/>
          </p:nvPr>
        </p:nvSpPr>
        <p:spPr>
          <a:xfrm>
            <a:off x="4549987" y="457200"/>
            <a:ext cx="310896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17" name="Picture Placeholder 2"/>
          <p:cNvSpPr>
            <a:spLocks noGrp="1"/>
          </p:cNvSpPr>
          <p:nvPr>
            <p:ph type="pic" idx="15"/>
          </p:nvPr>
        </p:nvSpPr>
        <p:spPr>
          <a:xfrm>
            <a:off x="4549987" y="2455433"/>
            <a:ext cx="310896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18" name="Picture Placeholder 2"/>
          <p:cNvSpPr>
            <a:spLocks noGrp="1"/>
          </p:cNvSpPr>
          <p:nvPr>
            <p:ph type="pic" idx="16"/>
          </p:nvPr>
        </p:nvSpPr>
        <p:spPr>
          <a:xfrm>
            <a:off x="8185573" y="457200"/>
            <a:ext cx="310896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19" name="Picture Placeholder 2"/>
          <p:cNvSpPr>
            <a:spLocks noGrp="1"/>
          </p:cNvSpPr>
          <p:nvPr>
            <p:ph type="pic" idx="17"/>
          </p:nvPr>
        </p:nvSpPr>
        <p:spPr>
          <a:xfrm>
            <a:off x="8185573" y="2455433"/>
            <a:ext cx="310896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10" name="Date Placeholder 3"/>
          <p:cNvSpPr>
            <a:spLocks noGrp="1"/>
          </p:cNvSpPr>
          <p:nvPr>
            <p:ph type="dt" sz="half" idx="18"/>
          </p:nvPr>
        </p:nvSpPr>
        <p:spPr/>
        <p:txBody>
          <a:bodyPr/>
          <a:lstStyle>
            <a:lvl1pPr>
              <a:defRPr/>
            </a:lvl1pPr>
          </a:lstStyle>
          <a:p>
            <a:r>
              <a:rPr lang="en-US"/>
              <a:t>WLNC May 29-31, 2013</a:t>
            </a:r>
          </a:p>
        </p:txBody>
      </p:sp>
      <p:sp>
        <p:nvSpPr>
          <p:cNvPr id="12" name="Footer Placeholder 4"/>
          <p:cNvSpPr>
            <a:spLocks noGrp="1"/>
          </p:cNvSpPr>
          <p:nvPr>
            <p:ph type="ftr" sz="quarter" idx="19"/>
          </p:nvPr>
        </p:nvSpPr>
        <p:spPr/>
        <p:txBody>
          <a:bodyPr/>
          <a:lstStyle>
            <a:lvl1pPr>
              <a:defRPr/>
            </a:lvl1pPr>
          </a:lstStyle>
          <a:p>
            <a:pPr>
              <a:defRPr/>
            </a:pPr>
            <a:r>
              <a:rPr lang="en-US"/>
              <a:t>Carotid Blow Out Syndrome-Tisnado</a:t>
            </a:r>
          </a:p>
        </p:txBody>
      </p:sp>
      <p:sp>
        <p:nvSpPr>
          <p:cNvPr id="13" name="Slide Number Placeholder 5"/>
          <p:cNvSpPr>
            <a:spLocks noGrp="1"/>
          </p:cNvSpPr>
          <p:nvPr>
            <p:ph type="sldNum" sz="quarter" idx="20"/>
          </p:nvPr>
        </p:nvSpPr>
        <p:spPr/>
        <p:txBody>
          <a:bodyPr/>
          <a:lstStyle>
            <a:lvl1pPr>
              <a:defRPr/>
            </a:lvl1pPr>
          </a:lstStyle>
          <a:p>
            <a:fld id="{E865178F-D198-4B85-A341-DA5EE8E235D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r>
              <a:rPr lang="en-US"/>
              <a:t>WLNC May 29-31, 2013</a:t>
            </a:r>
          </a:p>
        </p:txBody>
      </p:sp>
      <p:sp>
        <p:nvSpPr>
          <p:cNvPr id="5" name="Footer Placeholder 4"/>
          <p:cNvSpPr>
            <a:spLocks noGrp="1"/>
          </p:cNvSpPr>
          <p:nvPr>
            <p:ph type="ftr" sz="quarter" idx="11"/>
          </p:nvPr>
        </p:nvSpPr>
        <p:spPr/>
        <p:txBody>
          <a:bodyPr/>
          <a:lstStyle>
            <a:lvl1pPr>
              <a:defRPr/>
            </a:lvl1pPr>
          </a:lstStyle>
          <a:p>
            <a:pPr>
              <a:defRPr/>
            </a:pPr>
            <a:r>
              <a:rPr lang="en-US"/>
              <a:t>Carotid Blow Out Syndrome-Tisnado</a:t>
            </a:r>
          </a:p>
        </p:txBody>
      </p:sp>
      <p:sp>
        <p:nvSpPr>
          <p:cNvPr id="6" name="Slide Number Placeholder 5"/>
          <p:cNvSpPr>
            <a:spLocks noGrp="1"/>
          </p:cNvSpPr>
          <p:nvPr>
            <p:ph type="sldNum" sz="quarter" idx="12"/>
          </p:nvPr>
        </p:nvSpPr>
        <p:spPr/>
        <p:txBody>
          <a:bodyPr/>
          <a:lstStyle>
            <a:lvl1pPr>
              <a:defRPr/>
            </a:lvl1pPr>
          </a:lstStyle>
          <a:p>
            <a:fld id="{1E9EE65C-CEC0-4E06-BD43-8BD824F6C811}"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50400" y="533401"/>
            <a:ext cx="2133600" cy="55927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400" y="533401"/>
            <a:ext cx="8026400" cy="55927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r>
              <a:rPr lang="en-US"/>
              <a:t>WLNC May 29-31, 2013</a:t>
            </a:r>
          </a:p>
        </p:txBody>
      </p:sp>
      <p:sp>
        <p:nvSpPr>
          <p:cNvPr id="5" name="Footer Placeholder 4"/>
          <p:cNvSpPr>
            <a:spLocks noGrp="1"/>
          </p:cNvSpPr>
          <p:nvPr>
            <p:ph type="ftr" sz="quarter" idx="11"/>
          </p:nvPr>
        </p:nvSpPr>
        <p:spPr/>
        <p:txBody>
          <a:bodyPr/>
          <a:lstStyle>
            <a:lvl1pPr>
              <a:defRPr/>
            </a:lvl1pPr>
          </a:lstStyle>
          <a:p>
            <a:pPr>
              <a:defRPr/>
            </a:pPr>
            <a:r>
              <a:rPr lang="en-US"/>
              <a:t>Carotid Blow Out Syndrome-Tisnado</a:t>
            </a:r>
          </a:p>
        </p:txBody>
      </p:sp>
      <p:sp>
        <p:nvSpPr>
          <p:cNvPr id="6" name="Slide Number Placeholder 5"/>
          <p:cNvSpPr>
            <a:spLocks noGrp="1"/>
          </p:cNvSpPr>
          <p:nvPr>
            <p:ph type="sldNum" sz="quarter" idx="12"/>
          </p:nvPr>
        </p:nvSpPr>
        <p:spPr/>
        <p:txBody>
          <a:bodyPr/>
          <a:lstStyle>
            <a:lvl1pPr>
              <a:defRPr/>
            </a:lvl1pPr>
          </a:lstStyle>
          <a:p>
            <a:fld id="{C4C8D930-AC0F-4358-A642-0695A9237CA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914401" y="1869141"/>
            <a:ext cx="10361084" cy="425702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r>
              <a:rPr lang="en-US"/>
              <a:t>WLNC May 29-31, 2013</a:t>
            </a:r>
          </a:p>
        </p:txBody>
      </p:sp>
      <p:sp>
        <p:nvSpPr>
          <p:cNvPr id="5" name="Footer Placeholder 4"/>
          <p:cNvSpPr>
            <a:spLocks noGrp="1"/>
          </p:cNvSpPr>
          <p:nvPr>
            <p:ph type="ftr" sz="quarter" idx="11"/>
          </p:nvPr>
        </p:nvSpPr>
        <p:spPr/>
        <p:txBody>
          <a:bodyPr/>
          <a:lstStyle>
            <a:lvl1pPr>
              <a:defRPr/>
            </a:lvl1pPr>
          </a:lstStyle>
          <a:p>
            <a:pPr>
              <a:defRPr/>
            </a:pPr>
            <a:r>
              <a:rPr lang="en-US"/>
              <a:t>Carotid Blow Out Syndrome-Tisnado</a:t>
            </a:r>
          </a:p>
        </p:txBody>
      </p:sp>
      <p:sp>
        <p:nvSpPr>
          <p:cNvPr id="6" name="Slide Number Placeholder 5"/>
          <p:cNvSpPr>
            <a:spLocks noGrp="1"/>
          </p:cNvSpPr>
          <p:nvPr>
            <p:ph type="sldNum" sz="quarter" idx="12"/>
          </p:nvPr>
        </p:nvSpPr>
        <p:spPr/>
        <p:txBody>
          <a:bodyPr/>
          <a:lstStyle>
            <a:lvl1pPr>
              <a:defRPr/>
            </a:lvl1pPr>
          </a:lstStyle>
          <a:p>
            <a:fld id="{705E30FA-48CA-42BA-9EEE-3EEBA4C8D6F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267201"/>
            <a:ext cx="10363200" cy="977153"/>
          </a:xfrm>
        </p:spPr>
        <p:txBody>
          <a:bodyPr anchor="b">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914399" y="5257800"/>
            <a:ext cx="10361084" cy="874058"/>
          </a:xfrm>
        </p:spPr>
        <p:txBody>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8" name="Picture Placeholder 7"/>
          <p:cNvSpPr>
            <a:spLocks noGrp="1"/>
          </p:cNvSpPr>
          <p:nvPr>
            <p:ph type="pic" sz="quarter" idx="13"/>
          </p:nvPr>
        </p:nvSpPr>
        <p:spPr>
          <a:xfrm rot="21540000">
            <a:off x="2741595" y="424650"/>
            <a:ext cx="6708812"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pPr lvl="0"/>
            <a:r>
              <a:rPr lang="en-US" noProof="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r>
              <a:rPr lang="en-US"/>
              <a:t>WLNC May 29-31, 2013</a:t>
            </a:r>
          </a:p>
        </p:txBody>
      </p:sp>
      <p:sp>
        <p:nvSpPr>
          <p:cNvPr id="6" name="Footer Placeholder 4"/>
          <p:cNvSpPr>
            <a:spLocks noGrp="1"/>
          </p:cNvSpPr>
          <p:nvPr>
            <p:ph type="ftr" sz="quarter" idx="15"/>
          </p:nvPr>
        </p:nvSpPr>
        <p:spPr/>
        <p:txBody>
          <a:bodyPr/>
          <a:lstStyle>
            <a:lvl1pPr>
              <a:defRPr/>
            </a:lvl1pPr>
          </a:lstStyle>
          <a:p>
            <a:pPr>
              <a:defRPr/>
            </a:pPr>
            <a:r>
              <a:rPr lang="en-US"/>
              <a:t>Carotid Blow Out Syndrome-Tisnado</a:t>
            </a:r>
          </a:p>
        </p:txBody>
      </p:sp>
      <p:sp>
        <p:nvSpPr>
          <p:cNvPr id="7" name="Slide Number Placeholder 5"/>
          <p:cNvSpPr>
            <a:spLocks noGrp="1"/>
          </p:cNvSpPr>
          <p:nvPr>
            <p:ph type="sldNum" sz="quarter" idx="16"/>
          </p:nvPr>
        </p:nvSpPr>
        <p:spPr/>
        <p:txBody>
          <a:bodyPr/>
          <a:lstStyle>
            <a:lvl1pPr>
              <a:defRPr/>
            </a:lvl1pPr>
          </a:lstStyle>
          <a:p>
            <a:fld id="{B9576745-C0E2-4E7E-9452-211EFE55946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1" y="990600"/>
            <a:ext cx="10361084" cy="1743075"/>
          </a:xfrm>
        </p:spPr>
        <p:txBody>
          <a:bodyPr anchor="b">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914401" y="2756648"/>
            <a:ext cx="10361084" cy="1281953"/>
          </a:xfrm>
        </p:spPr>
        <p:txBody>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WLNC May 29-31, 2013</a:t>
            </a:r>
          </a:p>
        </p:txBody>
      </p:sp>
      <p:sp>
        <p:nvSpPr>
          <p:cNvPr id="5" name="Footer Placeholder 4"/>
          <p:cNvSpPr>
            <a:spLocks noGrp="1"/>
          </p:cNvSpPr>
          <p:nvPr>
            <p:ph type="ftr" sz="quarter" idx="11"/>
          </p:nvPr>
        </p:nvSpPr>
        <p:spPr/>
        <p:txBody>
          <a:bodyPr/>
          <a:lstStyle>
            <a:lvl1pPr>
              <a:defRPr/>
            </a:lvl1pPr>
          </a:lstStyle>
          <a:p>
            <a:pPr>
              <a:defRPr/>
            </a:pPr>
            <a:r>
              <a:rPr lang="en-US"/>
              <a:t>Carotid Blow Out Syndrome-Tisnado</a:t>
            </a:r>
          </a:p>
        </p:txBody>
      </p:sp>
      <p:sp>
        <p:nvSpPr>
          <p:cNvPr id="6" name="Slide Number Placeholder 5"/>
          <p:cNvSpPr>
            <a:spLocks noGrp="1"/>
          </p:cNvSpPr>
          <p:nvPr>
            <p:ph type="sldNum" sz="quarter" idx="12"/>
          </p:nvPr>
        </p:nvSpPr>
        <p:spPr/>
        <p:txBody>
          <a:bodyPr/>
          <a:lstStyle>
            <a:lvl1pPr>
              <a:defRPr/>
            </a:lvl1pPr>
          </a:lstStyle>
          <a:p>
            <a:fld id="{AD2EFBE3-535F-45C5-A34C-44749690BBC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121024"/>
            <a:ext cx="10361084" cy="1429871"/>
          </a:xfrm>
        </p:spPr>
        <p:txBody>
          <a:bodyPr/>
          <a:lstStyle/>
          <a:p>
            <a:r>
              <a:rPr lang="en-US"/>
              <a:t>Click to edit Master title style</a:t>
            </a:r>
            <a:endParaRPr/>
          </a:p>
        </p:txBody>
      </p:sp>
      <p:sp>
        <p:nvSpPr>
          <p:cNvPr id="3" name="Content Placeholder 2"/>
          <p:cNvSpPr>
            <a:spLocks noGrp="1"/>
          </p:cNvSpPr>
          <p:nvPr>
            <p:ph sz="half" idx="1"/>
          </p:nvPr>
        </p:nvSpPr>
        <p:spPr>
          <a:xfrm>
            <a:off x="914400" y="1760539"/>
            <a:ext cx="4815840" cy="4365625"/>
          </a:xfrm>
        </p:spPr>
        <p:txBody>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459644" y="1760539"/>
            <a:ext cx="4815840" cy="4365625"/>
          </a:xfrm>
        </p:spPr>
        <p:txBody>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3"/>
          <p:cNvSpPr>
            <a:spLocks noGrp="1"/>
          </p:cNvSpPr>
          <p:nvPr>
            <p:ph type="dt" sz="half" idx="10"/>
          </p:nvPr>
        </p:nvSpPr>
        <p:spPr/>
        <p:txBody>
          <a:bodyPr/>
          <a:lstStyle>
            <a:lvl1pPr>
              <a:defRPr/>
            </a:lvl1pPr>
          </a:lstStyle>
          <a:p>
            <a:r>
              <a:rPr lang="en-US"/>
              <a:t>WLNC May 29-31, 2013</a:t>
            </a:r>
          </a:p>
        </p:txBody>
      </p:sp>
      <p:sp>
        <p:nvSpPr>
          <p:cNvPr id="6" name="Footer Placeholder 4"/>
          <p:cNvSpPr>
            <a:spLocks noGrp="1"/>
          </p:cNvSpPr>
          <p:nvPr>
            <p:ph type="ftr" sz="quarter" idx="11"/>
          </p:nvPr>
        </p:nvSpPr>
        <p:spPr/>
        <p:txBody>
          <a:bodyPr/>
          <a:lstStyle>
            <a:lvl1pPr>
              <a:defRPr/>
            </a:lvl1pPr>
          </a:lstStyle>
          <a:p>
            <a:pPr>
              <a:defRPr/>
            </a:pPr>
            <a:r>
              <a:rPr lang="en-US"/>
              <a:t>Carotid Blow Out Syndrome-Tisnado</a:t>
            </a:r>
          </a:p>
        </p:txBody>
      </p:sp>
      <p:sp>
        <p:nvSpPr>
          <p:cNvPr id="7" name="Slide Number Placeholder 5"/>
          <p:cNvSpPr>
            <a:spLocks noGrp="1"/>
          </p:cNvSpPr>
          <p:nvPr>
            <p:ph type="sldNum" sz="quarter" idx="12"/>
          </p:nvPr>
        </p:nvSpPr>
        <p:spPr/>
        <p:txBody>
          <a:bodyPr/>
          <a:lstStyle>
            <a:lvl1pPr>
              <a:defRPr/>
            </a:lvl1pPr>
          </a:lstStyle>
          <a:p>
            <a:fld id="{06266D49-0A72-4CCC-96DA-18BC7108ACD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047751" y="2192339"/>
            <a:ext cx="4572000" cy="1587"/>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582833" y="2192339"/>
            <a:ext cx="4572000" cy="1587"/>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14401" y="121024"/>
            <a:ext cx="10361084" cy="1429871"/>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400" y="1550895"/>
            <a:ext cx="481584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438400"/>
            <a:ext cx="4815840" cy="368776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460701" y="1550895"/>
            <a:ext cx="481584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60701" y="2438400"/>
            <a:ext cx="4815840" cy="368776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Date Placeholder 6"/>
          <p:cNvSpPr>
            <a:spLocks noGrp="1"/>
          </p:cNvSpPr>
          <p:nvPr>
            <p:ph type="dt" sz="half" idx="10"/>
          </p:nvPr>
        </p:nvSpPr>
        <p:spPr/>
        <p:txBody>
          <a:bodyPr/>
          <a:lstStyle>
            <a:lvl1pPr>
              <a:defRPr/>
            </a:lvl1pPr>
          </a:lstStyle>
          <a:p>
            <a:r>
              <a:rPr lang="en-US"/>
              <a:t>WLNC May 29-31, 2013</a:t>
            </a:r>
          </a:p>
        </p:txBody>
      </p:sp>
      <p:sp>
        <p:nvSpPr>
          <p:cNvPr id="10" name="Footer Placeholder 7"/>
          <p:cNvSpPr>
            <a:spLocks noGrp="1"/>
          </p:cNvSpPr>
          <p:nvPr>
            <p:ph type="ftr" sz="quarter" idx="11"/>
          </p:nvPr>
        </p:nvSpPr>
        <p:spPr/>
        <p:txBody>
          <a:bodyPr/>
          <a:lstStyle>
            <a:lvl1pPr>
              <a:defRPr/>
            </a:lvl1pPr>
          </a:lstStyle>
          <a:p>
            <a:pPr>
              <a:defRPr/>
            </a:pPr>
            <a:r>
              <a:rPr lang="en-US"/>
              <a:t>Carotid Blow Out Syndrome-Tisnado</a:t>
            </a:r>
          </a:p>
        </p:txBody>
      </p:sp>
      <p:sp>
        <p:nvSpPr>
          <p:cNvPr id="11" name="Slide Number Placeholder 8"/>
          <p:cNvSpPr>
            <a:spLocks noGrp="1"/>
          </p:cNvSpPr>
          <p:nvPr>
            <p:ph type="sldNum" sz="quarter" idx="12"/>
          </p:nvPr>
        </p:nvSpPr>
        <p:spPr/>
        <p:txBody>
          <a:bodyPr/>
          <a:lstStyle>
            <a:lvl1pPr>
              <a:defRPr/>
            </a:lvl1pPr>
          </a:lstStyle>
          <a:p>
            <a:fld id="{1562AF4A-F951-485A-8DA0-8D68D970159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r>
              <a:rPr lang="en-US"/>
              <a:t>WLNC May 29-31, 2013</a:t>
            </a:r>
          </a:p>
        </p:txBody>
      </p:sp>
      <p:sp>
        <p:nvSpPr>
          <p:cNvPr id="4" name="Footer Placeholder 4"/>
          <p:cNvSpPr>
            <a:spLocks noGrp="1"/>
          </p:cNvSpPr>
          <p:nvPr>
            <p:ph type="ftr" sz="quarter" idx="11"/>
          </p:nvPr>
        </p:nvSpPr>
        <p:spPr/>
        <p:txBody>
          <a:bodyPr/>
          <a:lstStyle>
            <a:lvl1pPr>
              <a:defRPr/>
            </a:lvl1pPr>
          </a:lstStyle>
          <a:p>
            <a:pPr>
              <a:defRPr/>
            </a:pPr>
            <a:r>
              <a:rPr lang="en-US"/>
              <a:t>Carotid Blow Out Syndrome-Tisnado</a:t>
            </a:r>
          </a:p>
        </p:txBody>
      </p:sp>
      <p:sp>
        <p:nvSpPr>
          <p:cNvPr id="5" name="Slide Number Placeholder 5"/>
          <p:cNvSpPr>
            <a:spLocks noGrp="1"/>
          </p:cNvSpPr>
          <p:nvPr>
            <p:ph type="sldNum" sz="quarter" idx="12"/>
          </p:nvPr>
        </p:nvSpPr>
        <p:spPr/>
        <p:txBody>
          <a:bodyPr/>
          <a:lstStyle>
            <a:lvl1pPr>
              <a:defRPr/>
            </a:lvl1pPr>
          </a:lstStyle>
          <a:p>
            <a:fld id="{854EE2A4-B83A-4943-BE34-C5966A482AA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r>
              <a:rPr lang="en-US"/>
              <a:t>WLNC May 29-31, 2013</a:t>
            </a:r>
          </a:p>
        </p:txBody>
      </p:sp>
      <p:sp>
        <p:nvSpPr>
          <p:cNvPr id="3" name="Footer Placeholder 4"/>
          <p:cNvSpPr>
            <a:spLocks noGrp="1"/>
          </p:cNvSpPr>
          <p:nvPr>
            <p:ph type="ftr" sz="quarter" idx="11"/>
          </p:nvPr>
        </p:nvSpPr>
        <p:spPr/>
        <p:txBody>
          <a:bodyPr/>
          <a:lstStyle>
            <a:lvl1pPr>
              <a:defRPr/>
            </a:lvl1pPr>
          </a:lstStyle>
          <a:p>
            <a:pPr>
              <a:defRPr/>
            </a:pPr>
            <a:r>
              <a:rPr lang="en-US"/>
              <a:t>Carotid Blow Out Syndrome-Tisnado</a:t>
            </a:r>
          </a:p>
        </p:txBody>
      </p:sp>
      <p:sp>
        <p:nvSpPr>
          <p:cNvPr id="4" name="Slide Number Placeholder 5"/>
          <p:cNvSpPr>
            <a:spLocks noGrp="1"/>
          </p:cNvSpPr>
          <p:nvPr>
            <p:ph type="sldNum" sz="quarter" idx="12"/>
          </p:nvPr>
        </p:nvSpPr>
        <p:spPr/>
        <p:txBody>
          <a:bodyPr/>
          <a:lstStyle>
            <a:lvl1pPr>
              <a:defRPr/>
            </a:lvl1pPr>
          </a:lstStyle>
          <a:p>
            <a:fld id="{52B3A0E5-FBDE-4D1A-B6B9-A113AA5608F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8540" y="971550"/>
            <a:ext cx="4876800" cy="1162050"/>
          </a:xfrm>
        </p:spPr>
        <p:txBody>
          <a:bodyPr anchor="b">
            <a:no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6400800" y="457201"/>
            <a:ext cx="4876800" cy="5668963"/>
          </a:xfrm>
        </p:spPr>
        <p:txBody>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878540" y="2133601"/>
            <a:ext cx="4876800" cy="3581400"/>
          </a:xfrm>
        </p:spPr>
        <p:txBody>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r>
              <a:rPr lang="en-US"/>
              <a:t>WLNC May 29-31, 2013</a:t>
            </a:r>
          </a:p>
        </p:txBody>
      </p:sp>
      <p:sp>
        <p:nvSpPr>
          <p:cNvPr id="6" name="Footer Placeholder 4"/>
          <p:cNvSpPr>
            <a:spLocks noGrp="1"/>
          </p:cNvSpPr>
          <p:nvPr>
            <p:ph type="ftr" sz="quarter" idx="11"/>
          </p:nvPr>
        </p:nvSpPr>
        <p:spPr/>
        <p:txBody>
          <a:bodyPr/>
          <a:lstStyle>
            <a:lvl1pPr>
              <a:defRPr/>
            </a:lvl1pPr>
          </a:lstStyle>
          <a:p>
            <a:pPr>
              <a:defRPr/>
            </a:pPr>
            <a:r>
              <a:rPr lang="en-US"/>
              <a:t>Carotid Blow Out Syndrome-Tisnado</a:t>
            </a:r>
          </a:p>
        </p:txBody>
      </p:sp>
      <p:sp>
        <p:nvSpPr>
          <p:cNvPr id="7" name="Slide Number Placeholder 5"/>
          <p:cNvSpPr>
            <a:spLocks noGrp="1"/>
          </p:cNvSpPr>
          <p:nvPr>
            <p:ph type="sldNum" sz="quarter" idx="12"/>
          </p:nvPr>
        </p:nvSpPr>
        <p:spPr/>
        <p:txBody>
          <a:bodyPr/>
          <a:lstStyle>
            <a:lvl1pPr>
              <a:defRPr/>
            </a:lvl1pPr>
          </a:lstStyle>
          <a:p>
            <a:fld id="{1F1851F3-7F18-4166-B1D1-7EB8857F6CF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1" y="120650"/>
            <a:ext cx="10361084" cy="1430338"/>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914401" y="1752601"/>
            <a:ext cx="1036108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8265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FFFFFF"/>
                </a:solidFill>
                <a:effectLst>
                  <a:outerShdw blurRad="38100" dist="38100" dir="2700000" algn="tl">
                    <a:srgbClr val="000000"/>
                  </a:outerShdw>
                </a:effectLst>
              </a:defRPr>
            </a:lvl1pPr>
          </a:lstStyle>
          <a:p>
            <a:r>
              <a:rPr lang="en-US"/>
              <a:t>WLNC May 29-31, 2013</a:t>
            </a:r>
          </a:p>
        </p:txBody>
      </p:sp>
      <p:sp>
        <p:nvSpPr>
          <p:cNvPr id="5" name="Footer Placeholder 4"/>
          <p:cNvSpPr>
            <a:spLocks noGrp="1"/>
          </p:cNvSpPr>
          <p:nvPr>
            <p:ph type="ftr" sz="quarter" idx="3"/>
          </p:nvPr>
        </p:nvSpPr>
        <p:spPr>
          <a:xfrm>
            <a:off x="472017" y="6356351"/>
            <a:ext cx="38608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latin typeface="Arial" charset="0"/>
                <a:ea typeface="ＭＳ Ｐゴシック" charset="0"/>
                <a:cs typeface="ＭＳ Ｐゴシック" charset="0"/>
              </a:defRPr>
            </a:lvl1pPr>
          </a:lstStyle>
          <a:p>
            <a:pPr>
              <a:defRPr/>
            </a:pPr>
            <a:r>
              <a:rPr lang="en-US"/>
              <a:t>Carotid Blow Out Syndrome-Tisnado</a:t>
            </a:r>
          </a:p>
        </p:txBody>
      </p:sp>
      <p:sp>
        <p:nvSpPr>
          <p:cNvPr id="6" name="Slide Number Placeholder 5"/>
          <p:cNvSpPr>
            <a:spLocks noGrp="1"/>
          </p:cNvSpPr>
          <p:nvPr>
            <p:ph type="sldNum" sz="quarter" idx="4"/>
          </p:nvPr>
        </p:nvSpPr>
        <p:spPr>
          <a:xfrm>
            <a:off x="5638800" y="6356351"/>
            <a:ext cx="914400" cy="365125"/>
          </a:xfrm>
          <a:prstGeom prst="rect">
            <a:avLst/>
          </a:prstGeom>
        </p:spPr>
        <p:txBody>
          <a:bodyPr vert="horz" wrap="square" lIns="91440" tIns="45720" rIns="91440" bIns="45720" numCol="1" anchor="ctr" anchorCtr="0" compatLnSpc="1">
            <a:prstTxWarp prst="textNoShape">
              <a:avLst/>
            </a:prstTxWarp>
          </a:bodyPr>
          <a:lstStyle>
            <a:lvl1pPr algn="ctr">
              <a:defRPr>
                <a:solidFill>
                  <a:srgbClr val="FFFFFF"/>
                </a:solidFill>
                <a:effectLst>
                  <a:outerShdw blurRad="38100" dist="38100" dir="2700000" algn="tl">
                    <a:srgbClr val="000000"/>
                  </a:outerShdw>
                </a:effectLst>
              </a:defRPr>
            </a:lvl1pPr>
          </a:lstStyle>
          <a:p>
            <a:fld id="{DDA6ED11-6B4D-4952-A81D-6506EBE42BB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90" r:id="rId1"/>
    <p:sldLayoutId id="2147484189" r:id="rId2"/>
    <p:sldLayoutId id="2147484188" r:id="rId3"/>
    <p:sldLayoutId id="2147484187" r:id="rId4"/>
    <p:sldLayoutId id="2147484186" r:id="rId5"/>
    <p:sldLayoutId id="2147484191" r:id="rId6"/>
    <p:sldLayoutId id="2147484185" r:id="rId7"/>
    <p:sldLayoutId id="2147484184" r:id="rId8"/>
    <p:sldLayoutId id="2147484183" r:id="rId9"/>
    <p:sldLayoutId id="2147484182" r:id="rId10"/>
    <p:sldLayoutId id="2147484181" r:id="rId11"/>
    <p:sldLayoutId id="2147484180" r:id="rId12"/>
    <p:sldLayoutId id="2147484179" r:id="rId13"/>
    <p:sldLayoutId id="2147484178" r:id="rId14"/>
  </p:sldLayoutIdLst>
  <p:hf sldNum="0" hdr="0" ftr="0" dt="0"/>
  <p:txStyles>
    <p:titleStyle>
      <a:lvl1pPr algn="ctr" rtl="0" eaLnBrk="0" fontAlgn="base" hangingPunct="0">
        <a:spcBef>
          <a:spcPct val="0"/>
        </a:spcBef>
        <a:spcAft>
          <a:spcPct val="0"/>
        </a:spcAft>
        <a:defRPr sz="4800" kern="1200">
          <a:solidFill>
            <a:schemeClr val="tx1"/>
          </a:solidFill>
          <a:effectLst>
            <a:outerShdw blurRad="50800" dist="50800" dir="5400000" sx="101000" sy="101000" algn="t" rotWithShape="0">
              <a:prstClr val="black">
                <a:alpha val="40000"/>
              </a:prstClr>
            </a:outerShdw>
          </a:effectLst>
          <a:latin typeface="+mj-lt"/>
          <a:ea typeface="ＭＳ Ｐゴシック" charset="0"/>
          <a:cs typeface="ＭＳ Ｐゴシック" charset="0"/>
        </a:defRPr>
      </a:lvl1pPr>
      <a:lvl2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2pPr>
      <a:lvl3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3pPr>
      <a:lvl4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4pPr>
      <a:lvl5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5pPr>
      <a:lvl6pPr marL="457200" algn="ctr" rtl="0" fontAlgn="base">
        <a:spcBef>
          <a:spcPct val="0"/>
        </a:spcBef>
        <a:spcAft>
          <a:spcPct val="0"/>
        </a:spcAft>
        <a:defRPr sz="4800">
          <a:solidFill>
            <a:schemeClr val="tx1"/>
          </a:solidFill>
          <a:latin typeface="Calisto MT" charset="0"/>
          <a:ea typeface="ＭＳ Ｐゴシック" charset="0"/>
          <a:cs typeface="ＭＳ Ｐゴシック" charset="0"/>
        </a:defRPr>
      </a:lvl6pPr>
      <a:lvl7pPr marL="914400" algn="ctr" rtl="0" fontAlgn="base">
        <a:spcBef>
          <a:spcPct val="0"/>
        </a:spcBef>
        <a:spcAft>
          <a:spcPct val="0"/>
        </a:spcAft>
        <a:defRPr sz="4800">
          <a:solidFill>
            <a:schemeClr val="tx1"/>
          </a:solidFill>
          <a:latin typeface="Calisto MT" charset="0"/>
          <a:ea typeface="ＭＳ Ｐゴシック" charset="0"/>
          <a:cs typeface="ＭＳ Ｐゴシック" charset="0"/>
        </a:defRPr>
      </a:lvl7pPr>
      <a:lvl8pPr marL="1371600" algn="ctr" rtl="0" fontAlgn="base">
        <a:spcBef>
          <a:spcPct val="0"/>
        </a:spcBef>
        <a:spcAft>
          <a:spcPct val="0"/>
        </a:spcAft>
        <a:defRPr sz="4800">
          <a:solidFill>
            <a:schemeClr val="tx1"/>
          </a:solidFill>
          <a:latin typeface="Calisto MT" charset="0"/>
          <a:ea typeface="ＭＳ Ｐゴシック" charset="0"/>
          <a:cs typeface="ＭＳ Ｐゴシック" charset="0"/>
        </a:defRPr>
      </a:lvl8pPr>
      <a:lvl9pPr marL="1828800" algn="ctr" rtl="0" fontAlgn="base">
        <a:spcBef>
          <a:spcPct val="0"/>
        </a:spcBef>
        <a:spcAft>
          <a:spcPct val="0"/>
        </a:spcAft>
        <a:defRPr sz="4800">
          <a:solidFill>
            <a:schemeClr val="tx1"/>
          </a:solidFill>
          <a:latin typeface="Calisto MT" charset="0"/>
          <a:ea typeface="ＭＳ Ｐゴシック" charset="0"/>
          <a:cs typeface="ＭＳ Ｐゴシック" charset="0"/>
        </a:defRPr>
      </a:lvl9pPr>
    </p:titleStyle>
    <p:bodyStyle>
      <a:lvl1pPr marL="342900" indent="-342900" algn="l" rtl="0" eaLnBrk="0" fontAlgn="base" hangingPunct="0">
        <a:spcBef>
          <a:spcPts val="2000"/>
        </a:spcBef>
        <a:spcAft>
          <a:spcPct val="0"/>
        </a:spcAft>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ＭＳ Ｐゴシック" charset="0"/>
          <a:cs typeface="ＭＳ Ｐゴシック" charset="0"/>
        </a:defRPr>
      </a:lvl1pPr>
      <a:lvl2pPr marL="685800" indent="-336550" algn="l" rtl="0" eaLnBrk="0" fontAlgn="base" hangingPunct="0">
        <a:spcBef>
          <a:spcPts val="600"/>
        </a:spcBef>
        <a:spcAft>
          <a:spcPct val="0"/>
        </a:spcAft>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ＭＳ Ｐゴシック" charset="0"/>
          <a:cs typeface="+mn-cs"/>
        </a:defRPr>
      </a:lvl2pPr>
      <a:lvl3pPr marL="1035050" indent="-349250" algn="l" rtl="0" eaLnBrk="0" fontAlgn="base" hangingPunct="0">
        <a:spcBef>
          <a:spcPts val="600"/>
        </a:spcBef>
        <a:spcAft>
          <a:spcPct val="0"/>
        </a:spcAft>
        <a:buBlip>
          <a:blip r:embed="rId16"/>
        </a:buBlip>
        <a:defRPr kern="1200">
          <a:solidFill>
            <a:schemeClr val="tx1"/>
          </a:solidFill>
          <a:effectLst>
            <a:outerShdw blurRad="50800" dist="50800" dir="5400000" sx="101000" sy="101000" algn="t" rotWithShape="0">
              <a:prstClr val="black">
                <a:alpha val="40000"/>
              </a:prstClr>
            </a:outerShdw>
          </a:effectLst>
          <a:latin typeface="+mn-lt"/>
          <a:ea typeface="ＭＳ Ｐゴシック" charset="0"/>
          <a:cs typeface="+mn-cs"/>
        </a:defRPr>
      </a:lvl3pPr>
      <a:lvl4pPr marL="1371600" indent="-336550" algn="l" rtl="0" eaLnBrk="0" fontAlgn="base" hangingPunct="0">
        <a:spcBef>
          <a:spcPts val="600"/>
        </a:spcBef>
        <a:spcAft>
          <a:spcPct val="0"/>
        </a:spcAft>
        <a:buBlip>
          <a:blip r:embed="rId16"/>
        </a:buBlip>
        <a:defRPr kern="1200">
          <a:solidFill>
            <a:schemeClr val="tx1"/>
          </a:solidFill>
          <a:effectLst>
            <a:outerShdw blurRad="50800" dist="50800" dir="5400000" sx="101000" sy="101000" algn="t" rotWithShape="0">
              <a:prstClr val="black">
                <a:alpha val="40000"/>
              </a:prstClr>
            </a:outerShdw>
          </a:effectLst>
          <a:latin typeface="+mn-lt"/>
          <a:ea typeface="ＭＳ Ｐゴシック" charset="0"/>
          <a:cs typeface="+mn-cs"/>
        </a:defRPr>
      </a:lvl4pPr>
      <a:lvl5pPr marL="1720850" indent="-349250" algn="l" rtl="0" eaLnBrk="0" fontAlgn="base" hangingPunct="0">
        <a:spcBef>
          <a:spcPts val="600"/>
        </a:spcBef>
        <a:spcAft>
          <a:spcPct val="0"/>
        </a:spcAft>
        <a:buBlip>
          <a:blip r:embed="rId16"/>
        </a:buBlip>
        <a:defRPr kern="1200">
          <a:solidFill>
            <a:schemeClr val="tx1"/>
          </a:solidFill>
          <a:effectLst>
            <a:outerShdw blurRad="50800" dist="50800" dir="5400000" sx="101000" sy="101000" algn="t" rotWithShape="0">
              <a:prstClr val="black">
                <a:alpha val="40000"/>
              </a:prstClr>
            </a:outerShdw>
          </a:effectLst>
          <a:latin typeface="+mn-lt"/>
          <a:ea typeface="ＭＳ Ｐゴシック" charset="0"/>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71.jpeg"/><Relationship Id="rId3" Type="http://schemas.openxmlformats.org/officeDocument/2006/relationships/image" Target="../media/image61.jpeg"/><Relationship Id="rId7" Type="http://schemas.openxmlformats.org/officeDocument/2006/relationships/image" Target="../media/image65.jpeg"/><Relationship Id="rId12" Type="http://schemas.openxmlformats.org/officeDocument/2006/relationships/image" Target="../media/image70.jpeg"/><Relationship Id="rId2" Type="http://schemas.openxmlformats.org/officeDocument/2006/relationships/image" Target="../media/image60.jpeg"/><Relationship Id="rId16"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64.jpeg"/><Relationship Id="rId11" Type="http://schemas.openxmlformats.org/officeDocument/2006/relationships/image" Target="../media/image69.jpeg"/><Relationship Id="rId5" Type="http://schemas.openxmlformats.org/officeDocument/2006/relationships/image" Target="../media/image63.jpeg"/><Relationship Id="rId15" Type="http://schemas.openxmlformats.org/officeDocument/2006/relationships/image" Target="../media/image73.jpeg"/><Relationship Id="rId10" Type="http://schemas.openxmlformats.org/officeDocument/2006/relationships/image" Target="../media/image68.jpeg"/><Relationship Id="rId4" Type="http://schemas.openxmlformats.org/officeDocument/2006/relationships/image" Target="../media/image62.jpeg"/><Relationship Id="rId9" Type="http://schemas.openxmlformats.org/officeDocument/2006/relationships/image" Target="../media/image67.jpeg"/><Relationship Id="rId14" Type="http://schemas.openxmlformats.org/officeDocument/2006/relationships/image" Target="../media/image72.jpeg"/></Relationships>
</file>

<file path=ppt/slides/_rels/slide44.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jpeg"/><Relationship Id="rId7" Type="http://schemas.openxmlformats.org/officeDocument/2006/relationships/image" Target="../media/image80.jpeg"/><Relationship Id="rId12" Type="http://schemas.openxmlformats.org/officeDocument/2006/relationships/image" Target="../media/image85.jpeg"/><Relationship Id="rId2"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image" Target="../media/image79.jpeg"/><Relationship Id="rId11" Type="http://schemas.openxmlformats.org/officeDocument/2006/relationships/image" Target="../media/image84.jpeg"/><Relationship Id="rId5" Type="http://schemas.openxmlformats.org/officeDocument/2006/relationships/image" Target="../media/image78.jpeg"/><Relationship Id="rId10" Type="http://schemas.openxmlformats.org/officeDocument/2006/relationships/image" Target="../media/image83.jpeg"/><Relationship Id="rId4" Type="http://schemas.openxmlformats.org/officeDocument/2006/relationships/image" Target="../media/image77.jpeg"/><Relationship Id="rId9" Type="http://schemas.openxmlformats.org/officeDocument/2006/relationships/image" Target="../media/image82.jpeg"/></Relationships>
</file>

<file path=ppt/slides/_rels/slide4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jpeg"/></Relationships>
</file>

<file path=ppt/slides/_rels/slide4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4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 Id="rId5" Type="http://schemas.openxmlformats.org/officeDocument/2006/relationships/image" Target="../media/image97.jpeg"/><Relationship Id="rId4" Type="http://schemas.openxmlformats.org/officeDocument/2006/relationships/image" Target="../media/image96.jpeg"/></Relationships>
</file>

<file path=ppt/slides/_rels/slide49.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 Id="rId5" Type="http://schemas.openxmlformats.org/officeDocument/2006/relationships/image" Target="../media/image101.jpeg"/><Relationship Id="rId4" Type="http://schemas.openxmlformats.org/officeDocument/2006/relationships/image" Target="../media/image10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 Id="rId4" Type="http://schemas.openxmlformats.org/officeDocument/2006/relationships/image" Target="../media/image104.jpeg"/></Relationships>
</file>

<file path=ppt/slides/_rels/slide51.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2.xml"/><Relationship Id="rId5" Type="http://schemas.openxmlformats.org/officeDocument/2006/relationships/image" Target="../media/image110.jpeg"/><Relationship Id="rId4" Type="http://schemas.openxmlformats.org/officeDocument/2006/relationships/image" Target="../media/image109.jpeg"/></Relationships>
</file>

<file path=ppt/slides/_rels/slide53.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4.jpeg"/><Relationship Id="rId7" Type="http://schemas.openxmlformats.org/officeDocument/2006/relationships/image" Target="../media/image118.jpeg"/><Relationship Id="rId2" Type="http://schemas.openxmlformats.org/officeDocument/2006/relationships/image" Target="../media/image113.jpeg"/><Relationship Id="rId1" Type="http://schemas.openxmlformats.org/officeDocument/2006/relationships/slideLayout" Target="../slideLayouts/slideLayout2.xml"/><Relationship Id="rId6" Type="http://schemas.openxmlformats.org/officeDocument/2006/relationships/image" Target="../media/image117.jpeg"/><Relationship Id="rId5" Type="http://schemas.openxmlformats.org/officeDocument/2006/relationships/image" Target="../media/image116.jpeg"/><Relationship Id="rId4" Type="http://schemas.openxmlformats.org/officeDocument/2006/relationships/image" Target="../media/image115.jpeg"/></Relationships>
</file>

<file path=ppt/slides/_rels/slide55.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1.jpeg"/><Relationship Id="rId7" Type="http://schemas.openxmlformats.org/officeDocument/2006/relationships/image" Target="../media/image12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4.jpeg"/><Relationship Id="rId5" Type="http://schemas.openxmlformats.org/officeDocument/2006/relationships/image" Target="../media/image123.jpeg"/><Relationship Id="rId4" Type="http://schemas.openxmlformats.org/officeDocument/2006/relationships/image" Target="../media/image122.jpeg"/></Relationships>
</file>

<file path=ppt/slides/_rels/slide57.xml.rels><?xml version="1.0" encoding="UTF-8" standalone="yes"?>
<Relationships xmlns="http://schemas.openxmlformats.org/package/2006/relationships"><Relationship Id="rId3" Type="http://schemas.openxmlformats.org/officeDocument/2006/relationships/image" Target="../media/image126.jpeg"/><Relationship Id="rId7" Type="http://schemas.openxmlformats.org/officeDocument/2006/relationships/image" Target="../media/image13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9.jpeg"/><Relationship Id="rId5" Type="http://schemas.openxmlformats.org/officeDocument/2006/relationships/image" Target="../media/image128.jpeg"/><Relationship Id="rId4" Type="http://schemas.openxmlformats.org/officeDocument/2006/relationships/image" Target="../media/image127.jpeg"/></Relationships>
</file>

<file path=ppt/slides/_rels/slide58.xml.rels><?xml version="1.0" encoding="UTF-8" standalone="yes"?>
<Relationships xmlns="http://schemas.openxmlformats.org/package/2006/relationships"><Relationship Id="rId3" Type="http://schemas.openxmlformats.org/officeDocument/2006/relationships/image" Target="../media/image131.jpeg"/><Relationship Id="rId7" Type="http://schemas.openxmlformats.org/officeDocument/2006/relationships/image" Target="../media/image13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4.jpeg"/><Relationship Id="rId5" Type="http://schemas.openxmlformats.org/officeDocument/2006/relationships/image" Target="../media/image133.jpeg"/><Relationship Id="rId4" Type="http://schemas.openxmlformats.org/officeDocument/2006/relationships/image" Target="../media/image132.jpeg"/></Relationships>
</file>

<file path=ppt/slides/_rels/slide59.xml.rels><?xml version="1.0" encoding="UTF-8" standalone="yes"?>
<Relationships xmlns="http://schemas.openxmlformats.org/package/2006/relationships"><Relationship Id="rId3" Type="http://schemas.openxmlformats.org/officeDocument/2006/relationships/image" Target="../media/image136.jpeg"/><Relationship Id="rId7" Type="http://schemas.openxmlformats.org/officeDocument/2006/relationships/image" Target="../media/image14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9.jpeg"/><Relationship Id="rId5" Type="http://schemas.openxmlformats.org/officeDocument/2006/relationships/image" Target="../media/image138.jpeg"/><Relationship Id="rId4" Type="http://schemas.openxmlformats.org/officeDocument/2006/relationships/image" Target="../media/image13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a:xfrm>
            <a:off x="228600" y="685800"/>
            <a:ext cx="11658600" cy="2895600"/>
          </a:xfrm>
        </p:spPr>
        <p:txBody>
          <a:bodyPr wrap="square" numCol="1" compatLnSpc="1">
            <a:prstTxWarp prst="textNoShape">
              <a:avLst/>
            </a:prstTxWarp>
            <a:noAutofit/>
          </a:bodyPr>
          <a:lstStyle/>
          <a:p>
            <a:pPr marL="484188" eaLnBrk="1" hangingPunct="1"/>
            <a:r>
              <a:rPr lang="en-US" sz="5400" dirty="0">
                <a:solidFill>
                  <a:srgbClr val="FFC000"/>
                </a:solidFill>
                <a:effectLst/>
                <a:latin typeface="Lucida Sans Unicode" panose="020B0602030504020204" pitchFamily="34" charset="0"/>
                <a:ea typeface="ＭＳ Ｐゴシック" pitchFamily="34" charset="-128"/>
                <a:cs typeface="Lucida Sans Unicode" panose="020B0602030504020204" pitchFamily="34" charset="0"/>
              </a:rPr>
              <a:t>CAROTID BLOW OUT SYNDROME</a:t>
            </a:r>
            <a:br>
              <a:rPr lang="en-US" sz="4000" dirty="0">
                <a:solidFill>
                  <a:srgbClr val="FFC000"/>
                </a:solidFill>
                <a:effectLst/>
                <a:ea typeface="ＭＳ Ｐゴシック" pitchFamily="34" charset="-128"/>
              </a:rPr>
            </a:br>
            <a:r>
              <a:rPr lang="en-US" sz="3600" dirty="0">
                <a:solidFill>
                  <a:schemeClr val="bg1">
                    <a:lumMod val="25000"/>
                    <a:lumOff val="75000"/>
                  </a:schemeClr>
                </a:solidFill>
                <a:effectLst/>
                <a:latin typeface="Lucida Sans Unicode" panose="020B0602030504020204" pitchFamily="34" charset="0"/>
                <a:ea typeface="ＭＳ Ｐゴシック" pitchFamily="34" charset="-128"/>
                <a:cs typeface="Lucida Sans Unicode" panose="020B0602030504020204" pitchFamily="34" charset="0"/>
              </a:rPr>
              <a:t>Endovascular Management by Stenting and Embolization</a:t>
            </a:r>
            <a:br>
              <a:rPr lang="en-US" sz="3600" dirty="0">
                <a:solidFill>
                  <a:schemeClr val="bg1">
                    <a:lumMod val="25000"/>
                    <a:lumOff val="75000"/>
                  </a:schemeClr>
                </a:solidFill>
                <a:effectLst/>
                <a:latin typeface="Lucida Sans Unicode" panose="020B0602030504020204" pitchFamily="34" charset="0"/>
                <a:ea typeface="ＭＳ Ｐゴシック" pitchFamily="34" charset="-128"/>
                <a:cs typeface="Lucida Sans Unicode" panose="020B0602030504020204" pitchFamily="34" charset="0"/>
              </a:rPr>
            </a:br>
            <a:r>
              <a:rPr lang="en-US" sz="2800" dirty="0">
                <a:solidFill>
                  <a:srgbClr val="92D050"/>
                </a:solidFill>
                <a:effectLst/>
                <a:latin typeface="Lucida Sans Unicode" panose="020B0602030504020204" pitchFamily="34" charset="0"/>
                <a:ea typeface="ＭＳ Ｐゴシック" pitchFamily="34" charset="-128"/>
                <a:cs typeface="Lucida Sans Unicode" panose="020B0602030504020204" pitchFamily="34" charset="0"/>
              </a:rPr>
              <a:t>20</a:t>
            </a:r>
            <a:r>
              <a:rPr lang="en-US" sz="2800" baseline="30000" dirty="0">
                <a:solidFill>
                  <a:srgbClr val="92D050"/>
                </a:solidFill>
                <a:effectLst/>
                <a:latin typeface="Lucida Sans Unicode" panose="020B0602030504020204" pitchFamily="34" charset="0"/>
                <a:ea typeface="ＭＳ Ｐゴシック" pitchFamily="34" charset="-128"/>
                <a:cs typeface="Lucida Sans Unicode" panose="020B0602030504020204" pitchFamily="34" charset="0"/>
              </a:rPr>
              <a:t>th</a:t>
            </a:r>
            <a:r>
              <a:rPr lang="en-US" sz="2800" dirty="0">
                <a:solidFill>
                  <a:srgbClr val="92D050"/>
                </a:solidFill>
                <a:effectLst/>
                <a:latin typeface="Lucida Sans Unicode" panose="020B0602030504020204" pitchFamily="34" charset="0"/>
                <a:ea typeface="ＭＳ Ｐゴシック" pitchFamily="34" charset="-128"/>
                <a:cs typeface="Lucida Sans Unicode" panose="020B0602030504020204" pitchFamily="34" charset="0"/>
              </a:rPr>
              <a:t> Euro-Global Summit on</a:t>
            </a:r>
            <a:br>
              <a:rPr lang="en-US" sz="2800" dirty="0">
                <a:solidFill>
                  <a:srgbClr val="92D050"/>
                </a:solidFill>
                <a:effectLst/>
                <a:latin typeface="Lucida Sans Unicode" panose="020B0602030504020204" pitchFamily="34" charset="0"/>
                <a:ea typeface="ＭＳ Ｐゴシック" pitchFamily="34" charset="-128"/>
                <a:cs typeface="Lucida Sans Unicode" panose="020B0602030504020204" pitchFamily="34" charset="0"/>
              </a:rPr>
            </a:br>
            <a:r>
              <a:rPr lang="en-US" sz="2800" dirty="0">
                <a:solidFill>
                  <a:srgbClr val="92D050"/>
                </a:solidFill>
                <a:effectLst/>
                <a:latin typeface="Lucida Sans Unicode" panose="020B0602030504020204" pitchFamily="34" charset="0"/>
                <a:ea typeface="ＭＳ Ｐゴシック" pitchFamily="34" charset="-128"/>
                <a:cs typeface="Lucida Sans Unicode" panose="020B0602030504020204" pitchFamily="34" charset="0"/>
              </a:rPr>
              <a:t>Cancer Therapy &amp; Radiation Oncology</a:t>
            </a:r>
          </a:p>
        </p:txBody>
      </p:sp>
      <p:sp>
        <p:nvSpPr>
          <p:cNvPr id="3" name="Rectángulo 2"/>
          <p:cNvSpPr/>
          <p:nvPr/>
        </p:nvSpPr>
        <p:spPr>
          <a:xfrm>
            <a:off x="228600" y="3872567"/>
            <a:ext cx="11811000" cy="2985433"/>
          </a:xfrm>
          <a:prstGeom prst="rect">
            <a:avLst/>
          </a:prstGeom>
        </p:spPr>
        <p:txBody>
          <a:bodyPr wrap="square">
            <a:spAutoFit/>
          </a:bodyPr>
          <a:lstStyle/>
          <a:p>
            <a:pPr algn="ctr"/>
            <a:r>
              <a:rPr lang="en-US" sz="2400" dirty="0">
                <a:solidFill>
                  <a:srgbClr val="FFFFFF"/>
                </a:solidFill>
                <a:latin typeface="Lucida Sans Unicode" panose="020B0602030504020204" pitchFamily="34" charset="0"/>
                <a:cs typeface="Lucida Sans Unicode" panose="020B0602030504020204" pitchFamily="34" charset="0"/>
              </a:rPr>
              <a:t>Jaime </a:t>
            </a:r>
            <a:r>
              <a:rPr lang="en-US" sz="2400" dirty="0" err="1">
                <a:solidFill>
                  <a:srgbClr val="FFFFFF"/>
                </a:solidFill>
                <a:latin typeface="Lucida Sans Unicode" panose="020B0602030504020204" pitchFamily="34" charset="0"/>
                <a:cs typeface="Lucida Sans Unicode" panose="020B0602030504020204" pitchFamily="34" charset="0"/>
              </a:rPr>
              <a:t>Tisnado</a:t>
            </a:r>
            <a:r>
              <a:rPr lang="en-US" sz="2400" dirty="0">
                <a:solidFill>
                  <a:srgbClr val="FFFFFF"/>
                </a:solidFill>
                <a:latin typeface="Lucida Sans Unicode" panose="020B0602030504020204" pitchFamily="34" charset="0"/>
                <a:cs typeface="Lucida Sans Unicode" panose="020B0602030504020204" pitchFamily="34" charset="0"/>
              </a:rPr>
              <a:t>, M.D, FACR, FSIR, FACC, FSAR, FAHA</a:t>
            </a:r>
          </a:p>
          <a:p>
            <a:pPr algn="ctr"/>
            <a:endParaRPr lang="en-US" sz="2000" dirty="0">
              <a:solidFill>
                <a:srgbClr val="FFFFFF"/>
              </a:solidFill>
              <a:latin typeface="Lucida Sans Unicode" panose="020B0602030504020204" pitchFamily="34" charset="0"/>
              <a:cs typeface="Lucida Sans Unicode" panose="020B0602030504020204" pitchFamily="34" charset="0"/>
            </a:endParaRPr>
          </a:p>
          <a:p>
            <a:pPr algn="ctr"/>
            <a:r>
              <a:rPr lang="en-US" sz="1800" i="1" dirty="0">
                <a:solidFill>
                  <a:srgbClr val="FFFFFF"/>
                </a:solidFill>
                <a:latin typeface="Lucida Sans Unicode" panose="020B0602030504020204" pitchFamily="34" charset="0"/>
                <a:cs typeface="Lucida Sans Unicode" panose="020B0602030504020204" pitchFamily="34" charset="0"/>
              </a:rPr>
              <a:t>Professor of Radiology, Interventional Radiology, Professor of Surgery, Cardiovascular Surgery</a:t>
            </a:r>
          </a:p>
          <a:p>
            <a:pPr algn="ctr"/>
            <a:r>
              <a:rPr lang="en-US" sz="1800" i="1" dirty="0">
                <a:solidFill>
                  <a:srgbClr val="FFFFFF"/>
                </a:solidFill>
                <a:latin typeface="Lucida Sans Unicode" panose="020B0602030504020204" pitchFamily="34" charset="0"/>
                <a:cs typeface="Lucida Sans Unicode" panose="020B0602030504020204" pitchFamily="34" charset="0"/>
              </a:rPr>
              <a:t>VCU Health Sciences Center, Richmond, Virginia, USA </a:t>
            </a:r>
          </a:p>
          <a:p>
            <a:pPr algn="ctr"/>
            <a:endParaRPr lang="en-US" sz="1800" i="1" dirty="0">
              <a:solidFill>
                <a:srgbClr val="FFFFFF"/>
              </a:solidFill>
              <a:latin typeface="Lucida Sans Unicode" panose="020B0602030504020204" pitchFamily="34" charset="0"/>
              <a:cs typeface="Lucida Sans Unicode" panose="020B0602030504020204" pitchFamily="34" charset="0"/>
            </a:endParaRPr>
          </a:p>
          <a:p>
            <a:pPr algn="ctr"/>
            <a:r>
              <a:rPr lang="en-US" sz="1800" i="1" dirty="0">
                <a:solidFill>
                  <a:srgbClr val="FFFFFF"/>
                </a:solidFill>
                <a:latin typeface="Lucida Sans Unicode" panose="020B0602030504020204" pitchFamily="34" charset="0"/>
                <a:cs typeface="Lucida Sans Unicode" panose="020B0602030504020204" pitchFamily="34" charset="0"/>
              </a:rPr>
              <a:t>Interventional Radiologist Memorial University Hospital </a:t>
            </a:r>
          </a:p>
          <a:p>
            <a:pPr algn="ctr"/>
            <a:r>
              <a:rPr lang="en-US" sz="1800" i="1" dirty="0">
                <a:solidFill>
                  <a:srgbClr val="FFFFFF"/>
                </a:solidFill>
                <a:latin typeface="Lucida Sans Unicode" panose="020B0602030504020204" pitchFamily="34" charset="0"/>
                <a:cs typeface="Lucida Sans Unicode" panose="020B0602030504020204" pitchFamily="34" charset="0"/>
              </a:rPr>
              <a:t>Savannah , Georgia, USA</a:t>
            </a:r>
          </a:p>
          <a:p>
            <a:pPr algn="ctr"/>
            <a:endParaRPr lang="en-US" sz="1800" i="1" dirty="0">
              <a:solidFill>
                <a:srgbClr val="FFFFFF"/>
              </a:solidFill>
              <a:latin typeface="Lucida Sans Unicode" panose="020B0602030504020204" pitchFamily="34" charset="0"/>
              <a:cs typeface="Lucida Sans Unicode" panose="020B0602030504020204" pitchFamily="34" charset="0"/>
            </a:endParaRPr>
          </a:p>
          <a:p>
            <a:pPr algn="ctr"/>
            <a:r>
              <a:rPr lang="en-US" sz="1800" i="1" dirty="0">
                <a:solidFill>
                  <a:srgbClr val="FFFFFF"/>
                </a:solidFill>
                <a:latin typeface="Lucida Sans Unicode" panose="020B0602030504020204" pitchFamily="34" charset="0"/>
                <a:cs typeface="Lucida Sans Unicode" panose="020B0602030504020204" pitchFamily="34" charset="0"/>
              </a:rPr>
              <a:t>Interventional Radiologist CompHealth</a:t>
            </a:r>
          </a:p>
          <a:p>
            <a:pPr algn="ctr"/>
            <a:r>
              <a:rPr lang="en-US" sz="1800" i="1" dirty="0">
                <a:solidFill>
                  <a:srgbClr val="FFFFFF"/>
                </a:solidFill>
                <a:latin typeface="Lucida Sans Unicode" panose="020B0602030504020204" pitchFamily="34" charset="0"/>
                <a:cs typeface="Lucida Sans Unicode" panose="020B0602030504020204" pitchFamily="34" charset="0"/>
              </a:rPr>
              <a:t>Salt Lake City, Utah, USA</a:t>
            </a:r>
            <a:endParaRPr lang="es-ES" sz="1800" i="1" dirty="0">
              <a:solidFill>
                <a:srgbClr val="FFFFFF"/>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77010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FF333-A6AC-49D9-8E62-42DC0952ACBB}"/>
              </a:ext>
            </a:extLst>
          </p:cNvPr>
          <p:cNvSpPr>
            <a:spLocks noGrp="1"/>
          </p:cNvSpPr>
          <p:nvPr>
            <p:ph type="title"/>
          </p:nvPr>
        </p:nvSpPr>
        <p:spPr>
          <a:xfrm>
            <a:off x="457200" y="428739"/>
            <a:ext cx="11277600" cy="1430338"/>
          </a:xfrm>
        </p:spPr>
        <p:txBody>
          <a:bodyPr>
            <a:normAutofit fontScale="90000"/>
          </a:bodyPr>
          <a:lstStyle/>
          <a:p>
            <a:r>
              <a:rPr lang="en-US" dirty="0">
                <a:solidFill>
                  <a:srgbClr val="FFC000"/>
                </a:solidFill>
                <a:effectLst/>
                <a:latin typeface="Lucida Sans" panose="020B0602030504020204" pitchFamily="34" charset="0"/>
                <a:cs typeface="Arial" panose="020B0604020202020204" pitchFamily="34" charset="0"/>
              </a:rPr>
              <a:t>Risk factors for CBOS in patients with H&amp;N cancer</a:t>
            </a:r>
            <a:br>
              <a:rPr lang="en-US" dirty="0">
                <a:effectLst/>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4B79260B-B915-4E52-86E9-A2726A77ED7E}"/>
              </a:ext>
            </a:extLst>
          </p:cNvPr>
          <p:cNvSpPr>
            <a:spLocks noGrp="1"/>
          </p:cNvSpPr>
          <p:nvPr>
            <p:ph idx="1"/>
          </p:nvPr>
        </p:nvSpPr>
        <p:spPr/>
        <p:txBody>
          <a:bodyPr>
            <a:normAutofit fontScale="77500" lnSpcReduction="20000"/>
          </a:bodyPr>
          <a:lstStyle/>
          <a:p>
            <a:r>
              <a:rPr lang="en-US" sz="2800" dirty="0" err="1">
                <a:solidFill>
                  <a:schemeClr val="bg1">
                    <a:lumMod val="10000"/>
                    <a:lumOff val="90000"/>
                  </a:schemeClr>
                </a:solidFill>
                <a:effectLst/>
                <a:latin typeface="Arial" panose="020B0604020202020204" pitchFamily="34" charset="0"/>
                <a:cs typeface="Arial" panose="020B0604020202020204" pitchFamily="34" charset="0"/>
              </a:rPr>
              <a:t>Pharyngeocutaneous</a:t>
            </a:r>
            <a:r>
              <a:rPr lang="en-US" sz="2800" dirty="0">
                <a:solidFill>
                  <a:schemeClr val="bg1">
                    <a:lumMod val="10000"/>
                    <a:lumOff val="90000"/>
                  </a:schemeClr>
                </a:solidFill>
                <a:effectLst/>
                <a:latin typeface="Arial" panose="020B0604020202020204" pitchFamily="34" charset="0"/>
                <a:cs typeface="Arial" panose="020B0604020202020204" pitchFamily="34" charset="0"/>
              </a:rPr>
              <a:t> fistula</a:t>
            </a:r>
          </a:p>
          <a:p>
            <a:r>
              <a:rPr lang="en-US" sz="2800" dirty="0">
                <a:solidFill>
                  <a:schemeClr val="bg1">
                    <a:lumMod val="10000"/>
                    <a:lumOff val="90000"/>
                  </a:schemeClr>
                </a:solidFill>
                <a:effectLst/>
                <a:latin typeface="Arial" panose="020B0604020202020204" pitchFamily="34" charset="0"/>
                <a:cs typeface="Arial" panose="020B0604020202020204" pitchFamily="34" charset="0"/>
              </a:rPr>
              <a:t>Wound infection</a:t>
            </a:r>
          </a:p>
          <a:p>
            <a:r>
              <a:rPr lang="en-US" sz="2800" dirty="0">
                <a:solidFill>
                  <a:schemeClr val="bg1">
                    <a:lumMod val="10000"/>
                    <a:lumOff val="90000"/>
                  </a:schemeClr>
                </a:solidFill>
                <a:effectLst/>
                <a:latin typeface="Arial" panose="020B0604020202020204" pitchFamily="34" charset="0"/>
                <a:cs typeface="Arial" panose="020B0604020202020204" pitchFamily="34" charset="0"/>
              </a:rPr>
              <a:t>Exposure to saliva</a:t>
            </a:r>
          </a:p>
          <a:p>
            <a:r>
              <a:rPr lang="en-US" sz="2800" dirty="0">
                <a:solidFill>
                  <a:schemeClr val="bg1">
                    <a:lumMod val="10000"/>
                    <a:lumOff val="90000"/>
                  </a:schemeClr>
                </a:solidFill>
                <a:effectLst/>
                <a:latin typeface="Arial" panose="020B0604020202020204" pitchFamily="34" charset="0"/>
                <a:cs typeface="Arial" panose="020B0604020202020204" pitchFamily="34" charset="0"/>
              </a:rPr>
              <a:t>Radiation therapy (increases risk 7 fold)</a:t>
            </a:r>
          </a:p>
          <a:p>
            <a:r>
              <a:rPr lang="en-US" sz="2800" dirty="0">
                <a:solidFill>
                  <a:schemeClr val="bg1">
                    <a:lumMod val="10000"/>
                    <a:lumOff val="90000"/>
                  </a:schemeClr>
                </a:solidFill>
                <a:effectLst/>
                <a:latin typeface="Arial" panose="020B0604020202020204" pitchFamily="34" charset="0"/>
                <a:cs typeface="Arial" panose="020B0604020202020204" pitchFamily="34" charset="0"/>
              </a:rPr>
              <a:t>Radical dissection and stripping of CA sheath</a:t>
            </a:r>
          </a:p>
          <a:p>
            <a:r>
              <a:rPr lang="en-US" sz="2800" dirty="0">
                <a:solidFill>
                  <a:schemeClr val="bg1">
                    <a:lumMod val="10000"/>
                    <a:lumOff val="90000"/>
                  </a:schemeClr>
                </a:solidFill>
                <a:effectLst/>
                <a:latin typeface="Arial" panose="020B0604020202020204" pitchFamily="34" charset="0"/>
                <a:cs typeface="Arial" panose="020B0604020202020204" pitchFamily="34" charset="0"/>
              </a:rPr>
              <a:t>Flap necrosis with CA exposure</a:t>
            </a:r>
          </a:p>
          <a:p>
            <a:r>
              <a:rPr lang="en-US" sz="2800" dirty="0">
                <a:solidFill>
                  <a:schemeClr val="bg1">
                    <a:lumMod val="10000"/>
                    <a:lumOff val="90000"/>
                  </a:schemeClr>
                </a:solidFill>
                <a:effectLst/>
                <a:latin typeface="Arial" panose="020B0604020202020204" pitchFamily="34" charset="0"/>
                <a:cs typeface="Arial" panose="020B0604020202020204" pitchFamily="34" charset="0"/>
              </a:rPr>
              <a:t>Recurrent tumor</a:t>
            </a:r>
          </a:p>
          <a:p>
            <a:pPr marL="0" indent="0">
              <a:buNone/>
            </a:pPr>
            <a:br>
              <a:rPr lang="en-US" sz="2400" dirty="0">
                <a:effectLst/>
                <a:latin typeface="Arial" panose="020B0604020202020204" pitchFamily="34" charset="0"/>
                <a:cs typeface="Arial" panose="020B0604020202020204" pitchFamily="34" charset="0"/>
              </a:rPr>
            </a:br>
            <a:endParaRPr lang="en-US" sz="2400" dirty="0">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73262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3D7F-9D88-488B-A141-1DC1764F37F3}"/>
              </a:ext>
            </a:extLst>
          </p:cNvPr>
          <p:cNvSpPr>
            <a:spLocks noGrp="1"/>
          </p:cNvSpPr>
          <p:nvPr>
            <p:ph type="title"/>
          </p:nvPr>
        </p:nvSpPr>
        <p:spPr/>
        <p:txBody>
          <a:bodyPr/>
          <a:lstStyle/>
          <a:p>
            <a:r>
              <a:rPr lang="en-US" dirty="0">
                <a:solidFill>
                  <a:srgbClr val="FFC000"/>
                </a:solidFill>
                <a:latin typeface="Lucida Sans" panose="020B0602030504020204" pitchFamily="34" charset="0"/>
              </a:rPr>
              <a:t>Physiopathology</a:t>
            </a:r>
          </a:p>
        </p:txBody>
      </p:sp>
      <p:sp>
        <p:nvSpPr>
          <p:cNvPr id="3" name="Content Placeholder 2">
            <a:extLst>
              <a:ext uri="{FF2B5EF4-FFF2-40B4-BE49-F238E27FC236}">
                <a16:creationId xmlns:a16="http://schemas.microsoft.com/office/drawing/2014/main" id="{F2A63102-87AC-443F-99C0-B4FCC6BF440A}"/>
              </a:ext>
            </a:extLst>
          </p:cNvPr>
          <p:cNvSpPr>
            <a:spLocks noGrp="1"/>
          </p:cNvSpPr>
          <p:nvPr>
            <p:ph idx="1"/>
          </p:nvPr>
        </p:nvSpPr>
        <p:spPr/>
        <p:txBody>
          <a:bodyPr>
            <a:normAutofit/>
          </a:bodyPr>
          <a:lstStyle/>
          <a:p>
            <a:pPr>
              <a:buFont typeface="Wingdings" panose="05000000000000000000" pitchFamily="2" charset="2"/>
              <a:buChar char="§"/>
            </a:pPr>
            <a:r>
              <a:rPr lang="en-US" sz="2800" dirty="0">
                <a:solidFill>
                  <a:schemeClr val="bg1">
                    <a:lumMod val="10000"/>
                    <a:lumOff val="90000"/>
                  </a:schemeClr>
                </a:solidFill>
                <a:effectLst/>
                <a:latin typeface="Lucida Sans" panose="020B0602030504020204" pitchFamily="34" charset="0"/>
                <a:cs typeface="Arial" panose="020B0604020202020204" pitchFamily="34" charset="0"/>
              </a:rPr>
              <a:t>Decreased blood flow in vasa </a:t>
            </a:r>
            <a:r>
              <a:rPr lang="en-US" sz="2800" dirty="0" err="1">
                <a:solidFill>
                  <a:schemeClr val="bg1">
                    <a:lumMod val="10000"/>
                    <a:lumOff val="90000"/>
                  </a:schemeClr>
                </a:solidFill>
                <a:effectLst/>
                <a:latin typeface="Lucida Sans" panose="020B0602030504020204" pitchFamily="34" charset="0"/>
                <a:cs typeface="Arial" panose="020B0604020202020204" pitchFamily="34" charset="0"/>
              </a:rPr>
              <a:t>vasora</a:t>
            </a:r>
            <a:endParaRPr lang="en-US" sz="2800" dirty="0">
              <a:solidFill>
                <a:schemeClr val="bg1">
                  <a:lumMod val="10000"/>
                  <a:lumOff val="90000"/>
                </a:schemeClr>
              </a:solidFill>
              <a:effectLst/>
              <a:latin typeface="Lucida Sans" panose="020B0602030504020204" pitchFamily="34" charset="0"/>
              <a:cs typeface="Arial" panose="020B0604020202020204" pitchFamily="34" charset="0"/>
            </a:endParaRPr>
          </a:p>
          <a:p>
            <a:pPr>
              <a:buFont typeface="Wingdings" panose="05000000000000000000" pitchFamily="2" charset="2"/>
              <a:buChar char="§"/>
            </a:pPr>
            <a:r>
              <a:rPr lang="en-US" sz="2800" dirty="0">
                <a:solidFill>
                  <a:schemeClr val="bg1">
                    <a:lumMod val="10000"/>
                    <a:lumOff val="90000"/>
                  </a:schemeClr>
                </a:solidFill>
                <a:effectLst/>
                <a:latin typeface="Lucida Sans" panose="020B0602030504020204" pitchFamily="34" charset="0"/>
                <a:cs typeface="Arial" panose="020B0604020202020204" pitchFamily="34" charset="0"/>
              </a:rPr>
              <a:t>Blood flow to CA is reduced to about 50% after 30gy radiotherapy</a:t>
            </a:r>
          </a:p>
          <a:p>
            <a:pPr>
              <a:buFont typeface="Wingdings" panose="05000000000000000000" pitchFamily="2" charset="2"/>
              <a:buChar char="§"/>
            </a:pPr>
            <a:r>
              <a:rPr lang="en-US" sz="2800" dirty="0">
                <a:solidFill>
                  <a:schemeClr val="bg1">
                    <a:lumMod val="10000"/>
                    <a:lumOff val="90000"/>
                  </a:schemeClr>
                </a:solidFill>
                <a:effectLst/>
                <a:latin typeface="Lucida Sans" panose="020B0602030504020204" pitchFamily="34" charset="0"/>
                <a:cs typeface="Arial" panose="020B0604020202020204" pitchFamily="34" charset="0"/>
              </a:rPr>
              <a:t>Adventitial fibrosis</a:t>
            </a:r>
          </a:p>
          <a:p>
            <a:pPr>
              <a:buFont typeface="Wingdings" panose="05000000000000000000" pitchFamily="2" charset="2"/>
              <a:buChar char="§"/>
            </a:pPr>
            <a:r>
              <a:rPr lang="en-US" sz="2800" dirty="0">
                <a:solidFill>
                  <a:schemeClr val="bg1">
                    <a:lumMod val="10000"/>
                    <a:lumOff val="90000"/>
                  </a:schemeClr>
                </a:solidFill>
                <a:effectLst/>
                <a:latin typeface="Lucida Sans" panose="020B0602030504020204" pitchFamily="34" charset="0"/>
                <a:cs typeface="Arial" panose="020B0604020202020204" pitchFamily="34" charset="0"/>
              </a:rPr>
              <a:t>Weakening of arterial wall</a:t>
            </a:r>
          </a:p>
          <a:p>
            <a:pPr>
              <a:buFont typeface="Wingdings" panose="05000000000000000000" pitchFamily="2" charset="2"/>
              <a:buChar char="§"/>
            </a:pPr>
            <a:r>
              <a:rPr lang="en-US" sz="2800" dirty="0">
                <a:solidFill>
                  <a:schemeClr val="bg1">
                    <a:lumMod val="10000"/>
                    <a:lumOff val="90000"/>
                  </a:schemeClr>
                </a:solidFill>
                <a:effectLst/>
                <a:latin typeface="Lucida Sans" panose="020B0602030504020204" pitchFamily="34" charset="0"/>
                <a:cs typeface="Arial" panose="020B0604020202020204" pitchFamily="34" charset="0"/>
              </a:rPr>
              <a:t>Vacuolization, edema, fragmentation of media elastic fibers</a:t>
            </a:r>
          </a:p>
          <a:p>
            <a:endParaRPr lang="en-US" dirty="0"/>
          </a:p>
        </p:txBody>
      </p:sp>
    </p:spTree>
    <p:extLst>
      <p:ext uri="{BB962C8B-B14F-4D97-AF65-F5344CB8AC3E}">
        <p14:creationId xmlns:p14="http://schemas.microsoft.com/office/powerpoint/2010/main" val="3081450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8B13C-9B79-46CE-815B-E9F129511A09}"/>
              </a:ext>
            </a:extLst>
          </p:cNvPr>
          <p:cNvSpPr>
            <a:spLocks noGrp="1"/>
          </p:cNvSpPr>
          <p:nvPr>
            <p:ph type="title"/>
          </p:nvPr>
        </p:nvSpPr>
        <p:spPr/>
        <p:txBody>
          <a:bodyPr/>
          <a:lstStyle/>
          <a:p>
            <a:r>
              <a:rPr lang="en-US" dirty="0">
                <a:solidFill>
                  <a:srgbClr val="FFC000"/>
                </a:solidFill>
                <a:latin typeface="Lucida Sans" panose="020B0602030504020204" pitchFamily="34" charset="0"/>
              </a:rPr>
              <a:t>Imaging</a:t>
            </a:r>
          </a:p>
        </p:txBody>
      </p:sp>
      <p:sp>
        <p:nvSpPr>
          <p:cNvPr id="3" name="Content Placeholder 2">
            <a:extLst>
              <a:ext uri="{FF2B5EF4-FFF2-40B4-BE49-F238E27FC236}">
                <a16:creationId xmlns:a16="http://schemas.microsoft.com/office/drawing/2014/main" id="{517DEA2C-A23B-452E-9FAF-6BA42C601CB5}"/>
              </a:ext>
            </a:extLst>
          </p:cNvPr>
          <p:cNvSpPr>
            <a:spLocks noGrp="1"/>
          </p:cNvSpPr>
          <p:nvPr>
            <p:ph idx="1"/>
          </p:nvPr>
        </p:nvSpPr>
        <p:spPr/>
        <p:txBody>
          <a:bodyPr/>
          <a:lstStyle/>
          <a:p>
            <a:pPr>
              <a:buFont typeface="Wingdings" panose="05000000000000000000" pitchFamily="2" charset="2"/>
              <a:buChar char="§"/>
            </a:pPr>
            <a:r>
              <a:rPr lang="en-US" sz="2800" dirty="0">
                <a:solidFill>
                  <a:schemeClr val="bg1">
                    <a:lumMod val="10000"/>
                    <a:lumOff val="90000"/>
                  </a:schemeClr>
                </a:solidFill>
                <a:effectLst/>
                <a:latin typeface="Lucida Sans" panose="020B0602030504020204" pitchFamily="34" charset="0"/>
                <a:cs typeface="Arial" panose="020B0604020202020204" pitchFamily="34" charset="0"/>
              </a:rPr>
              <a:t>CT/ MRI</a:t>
            </a:r>
          </a:p>
          <a:p>
            <a:pPr>
              <a:buFont typeface="Wingdings" panose="05000000000000000000" pitchFamily="2" charset="2"/>
              <a:buChar char="§"/>
            </a:pPr>
            <a:r>
              <a:rPr lang="en-US" sz="2800" dirty="0">
                <a:solidFill>
                  <a:schemeClr val="bg1">
                    <a:lumMod val="10000"/>
                    <a:lumOff val="90000"/>
                  </a:schemeClr>
                </a:solidFill>
                <a:effectLst/>
                <a:latin typeface="Lucida Sans" panose="020B0602030504020204" pitchFamily="34" charset="0"/>
                <a:cs typeface="Arial" panose="020B0604020202020204" pitchFamily="34" charset="0"/>
              </a:rPr>
              <a:t>DSA study of choice</a:t>
            </a:r>
          </a:p>
          <a:p>
            <a:pPr>
              <a:buFont typeface="Wingdings" panose="05000000000000000000" pitchFamily="2" charset="2"/>
              <a:buChar char="§"/>
            </a:pPr>
            <a:r>
              <a:rPr lang="en-US" sz="2800" dirty="0">
                <a:solidFill>
                  <a:schemeClr val="bg1">
                    <a:lumMod val="10000"/>
                    <a:lumOff val="90000"/>
                  </a:schemeClr>
                </a:solidFill>
                <a:effectLst/>
                <a:latin typeface="Lucida Sans" panose="020B0602030504020204" pitchFamily="34" charset="0"/>
                <a:cs typeface="Arial" panose="020B0604020202020204" pitchFamily="34" charset="0"/>
              </a:rPr>
              <a:t>Evaluate for signs and symptoms of CBOS</a:t>
            </a:r>
          </a:p>
          <a:p>
            <a:pPr>
              <a:buFont typeface="Wingdings" panose="05000000000000000000" pitchFamily="2" charset="2"/>
              <a:buChar char="§"/>
            </a:pPr>
            <a:r>
              <a:rPr lang="en-US" sz="2800" dirty="0">
                <a:solidFill>
                  <a:schemeClr val="bg1">
                    <a:lumMod val="10000"/>
                    <a:lumOff val="90000"/>
                  </a:schemeClr>
                </a:solidFill>
                <a:effectLst/>
                <a:latin typeface="Lucida Sans" panose="020B0602030504020204" pitchFamily="34" charset="0"/>
                <a:cs typeface="Arial" panose="020B0604020202020204" pitchFamily="34" charset="0"/>
              </a:rPr>
              <a:t>Evaluate for collaterals</a:t>
            </a:r>
          </a:p>
          <a:p>
            <a:pPr>
              <a:buFont typeface="Wingdings" panose="05000000000000000000" pitchFamily="2" charset="2"/>
              <a:buChar char="§"/>
            </a:pPr>
            <a:r>
              <a:rPr lang="en-US" sz="2800" dirty="0">
                <a:solidFill>
                  <a:schemeClr val="bg1">
                    <a:lumMod val="10000"/>
                    <a:lumOff val="90000"/>
                  </a:schemeClr>
                </a:solidFill>
                <a:effectLst/>
                <a:latin typeface="Lucida Sans" panose="020B0602030504020204" pitchFamily="34" charset="0"/>
                <a:cs typeface="Arial" panose="020B0604020202020204" pitchFamily="34" charset="0"/>
              </a:rPr>
              <a:t>Patency and completeness of circle of Willis</a:t>
            </a:r>
          </a:p>
          <a:p>
            <a:endParaRPr lang="en-US" dirty="0"/>
          </a:p>
        </p:txBody>
      </p:sp>
    </p:spTree>
    <p:extLst>
      <p:ext uri="{BB962C8B-B14F-4D97-AF65-F5344CB8AC3E}">
        <p14:creationId xmlns:p14="http://schemas.microsoft.com/office/powerpoint/2010/main" val="1453800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87A3-26D2-4B49-AFEE-B99E29B2331C}"/>
              </a:ext>
            </a:extLst>
          </p:cNvPr>
          <p:cNvSpPr>
            <a:spLocks noGrp="1"/>
          </p:cNvSpPr>
          <p:nvPr>
            <p:ph type="title"/>
          </p:nvPr>
        </p:nvSpPr>
        <p:spPr/>
        <p:txBody>
          <a:bodyPr/>
          <a:lstStyle/>
          <a:p>
            <a:r>
              <a:rPr lang="en-US" dirty="0">
                <a:solidFill>
                  <a:srgbClr val="FFC000"/>
                </a:solidFill>
                <a:latin typeface="Lucida Sans" panose="020B0602030504020204" pitchFamily="34" charset="0"/>
              </a:rPr>
              <a:t>Management</a:t>
            </a:r>
          </a:p>
        </p:txBody>
      </p:sp>
      <p:sp>
        <p:nvSpPr>
          <p:cNvPr id="3" name="Content Placeholder 2">
            <a:extLst>
              <a:ext uri="{FF2B5EF4-FFF2-40B4-BE49-F238E27FC236}">
                <a16:creationId xmlns:a16="http://schemas.microsoft.com/office/drawing/2014/main" id="{907E047D-7B71-4021-9E25-68B725DC0E2A}"/>
              </a:ext>
            </a:extLst>
          </p:cNvPr>
          <p:cNvSpPr>
            <a:spLocks noGrp="1"/>
          </p:cNvSpPr>
          <p:nvPr>
            <p:ph idx="1"/>
          </p:nvPr>
        </p:nvSpPr>
        <p:spPr/>
        <p:txBody>
          <a:bodyPr numCol="2">
            <a:normAutofit lnSpcReduction="10000"/>
          </a:bodyPr>
          <a:lstStyle/>
          <a:p>
            <a:pPr>
              <a:buFont typeface="Wingdings" panose="05000000000000000000" pitchFamily="2" charset="2"/>
              <a:buChar char="§"/>
            </a:pPr>
            <a:r>
              <a:rPr lang="en-US" sz="2600" dirty="0">
                <a:solidFill>
                  <a:schemeClr val="bg1">
                    <a:lumMod val="10000"/>
                    <a:lumOff val="90000"/>
                  </a:schemeClr>
                </a:solidFill>
                <a:effectLst/>
                <a:latin typeface="Lucida Sans" panose="020B0602030504020204" pitchFamily="34" charset="0"/>
                <a:cs typeface="Arial" panose="020B0604020202020204" pitchFamily="34" charset="0"/>
              </a:rPr>
              <a:t>Historically managed by open surgical ligation of CA and branches</a:t>
            </a:r>
          </a:p>
          <a:p>
            <a:pPr>
              <a:buFont typeface="Wingdings" panose="05000000000000000000" pitchFamily="2" charset="2"/>
              <a:buChar char="§"/>
            </a:pPr>
            <a:r>
              <a:rPr lang="en-US" sz="2600" dirty="0">
                <a:solidFill>
                  <a:schemeClr val="bg1">
                    <a:lumMod val="10000"/>
                    <a:lumOff val="90000"/>
                  </a:schemeClr>
                </a:solidFill>
                <a:effectLst/>
                <a:latin typeface="Lucida Sans" panose="020B0602030504020204" pitchFamily="34" charset="0"/>
                <a:cs typeface="Arial" panose="020B0604020202020204" pitchFamily="34" charset="0"/>
              </a:rPr>
              <a:t>60% neurological morbidity</a:t>
            </a:r>
          </a:p>
          <a:p>
            <a:pPr>
              <a:buFont typeface="Wingdings" panose="05000000000000000000" pitchFamily="2" charset="2"/>
              <a:buChar char="§"/>
            </a:pPr>
            <a:r>
              <a:rPr lang="en-US" sz="2600" dirty="0">
                <a:solidFill>
                  <a:schemeClr val="bg1">
                    <a:lumMod val="10000"/>
                    <a:lumOff val="90000"/>
                  </a:schemeClr>
                </a:solidFill>
                <a:effectLst/>
                <a:latin typeface="Lucida Sans" panose="020B0602030504020204" pitchFamily="34" charset="0"/>
                <a:cs typeface="Arial" panose="020B0604020202020204" pitchFamily="34" charset="0"/>
              </a:rPr>
              <a:t>40% mortality</a:t>
            </a:r>
          </a:p>
          <a:p>
            <a:pPr>
              <a:buFont typeface="Wingdings" panose="05000000000000000000" pitchFamily="2" charset="2"/>
              <a:buChar char="§"/>
            </a:pPr>
            <a:r>
              <a:rPr lang="en-US" sz="2600" dirty="0">
                <a:solidFill>
                  <a:schemeClr val="bg1">
                    <a:lumMod val="10000"/>
                    <a:lumOff val="90000"/>
                  </a:schemeClr>
                </a:solidFill>
                <a:effectLst/>
                <a:latin typeface="Lucida Sans" panose="020B0602030504020204" pitchFamily="34" charset="0"/>
                <a:cs typeface="Arial" panose="020B0604020202020204" pitchFamily="34" charset="0"/>
              </a:rPr>
              <a:t>Outcome improved with endovascular management</a:t>
            </a:r>
          </a:p>
          <a:p>
            <a:pPr>
              <a:buFont typeface="Wingdings" panose="05000000000000000000" pitchFamily="2" charset="2"/>
              <a:buChar char="§"/>
            </a:pPr>
            <a:r>
              <a:rPr lang="en-US" sz="2600" dirty="0">
                <a:solidFill>
                  <a:schemeClr val="bg1">
                    <a:lumMod val="10000"/>
                    <a:lumOff val="90000"/>
                  </a:schemeClr>
                </a:solidFill>
                <a:effectLst/>
                <a:latin typeface="Lucida Sans" panose="020B0602030504020204" pitchFamily="34" charset="0"/>
                <a:cs typeface="Arial" panose="020B0604020202020204" pitchFamily="34" charset="0"/>
              </a:rPr>
              <a:t>CA balloon occlusion</a:t>
            </a:r>
          </a:p>
          <a:p>
            <a:pPr>
              <a:buFont typeface="Wingdings" panose="05000000000000000000" pitchFamily="2" charset="2"/>
              <a:buChar char="§"/>
            </a:pPr>
            <a:r>
              <a:rPr lang="en-US" sz="2600" dirty="0">
                <a:solidFill>
                  <a:schemeClr val="bg1">
                    <a:lumMod val="10000"/>
                    <a:lumOff val="90000"/>
                  </a:schemeClr>
                </a:solidFill>
                <a:effectLst/>
                <a:latin typeface="Lucida Sans" panose="020B0602030504020204" pitchFamily="34" charset="0"/>
                <a:cs typeface="Arial" panose="020B0604020202020204" pitchFamily="34" charset="0"/>
              </a:rPr>
              <a:t>15%-20% neurological morbidity</a:t>
            </a:r>
          </a:p>
          <a:p>
            <a:pPr>
              <a:buFont typeface="Wingdings" panose="05000000000000000000" pitchFamily="2" charset="2"/>
              <a:buChar char="§"/>
            </a:pPr>
            <a:r>
              <a:rPr lang="en-US" sz="2600" dirty="0">
                <a:solidFill>
                  <a:schemeClr val="bg1">
                    <a:lumMod val="10000"/>
                    <a:lumOff val="90000"/>
                  </a:schemeClr>
                </a:solidFill>
                <a:effectLst/>
                <a:latin typeface="Lucida Sans" panose="020B0602030504020204" pitchFamily="34" charset="0"/>
                <a:cs typeface="Arial" panose="020B0604020202020204" pitchFamily="34" charset="0"/>
              </a:rPr>
              <a:t>CA stenting</a:t>
            </a:r>
          </a:p>
          <a:p>
            <a:pPr>
              <a:buFont typeface="Wingdings" panose="05000000000000000000" pitchFamily="2" charset="2"/>
              <a:buChar char="§"/>
            </a:pPr>
            <a:r>
              <a:rPr lang="en-US" sz="2600" dirty="0">
                <a:solidFill>
                  <a:schemeClr val="bg1">
                    <a:lumMod val="10000"/>
                    <a:lumOff val="90000"/>
                  </a:schemeClr>
                </a:solidFill>
                <a:effectLst/>
                <a:latin typeface="Lucida Sans" panose="020B0602030504020204" pitchFamily="34" charset="0"/>
                <a:cs typeface="Arial" panose="020B0604020202020204" pitchFamily="34" charset="0"/>
              </a:rPr>
              <a:t>8% neurological morbidity</a:t>
            </a:r>
          </a:p>
          <a:p>
            <a:pPr marL="0" indent="0">
              <a:buNone/>
            </a:pPr>
            <a:br>
              <a:rPr lang="en-US" sz="2600" dirty="0">
                <a:effectLst/>
                <a:latin typeface="Lucida Sans" panose="020B0602030504020204" pitchFamily="34" charset="0"/>
                <a:cs typeface="Arial" panose="020B0604020202020204" pitchFamily="34" charset="0"/>
              </a:rPr>
            </a:br>
            <a:endParaRPr lang="en-US" sz="2600" dirty="0">
              <a:effectLst/>
              <a:latin typeface="Lucida Sans" panose="020B0602030504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947382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7B27-C760-44F8-AF11-AEA20D994160}"/>
              </a:ext>
            </a:extLst>
          </p:cNvPr>
          <p:cNvSpPr>
            <a:spLocks noGrp="1"/>
          </p:cNvSpPr>
          <p:nvPr>
            <p:ph type="title"/>
          </p:nvPr>
        </p:nvSpPr>
        <p:spPr>
          <a:xfrm>
            <a:off x="901461" y="533400"/>
            <a:ext cx="10361084" cy="1430338"/>
          </a:xfrm>
        </p:spPr>
        <p:txBody>
          <a:bodyPr>
            <a:normAutofit fontScale="90000"/>
          </a:bodyPr>
          <a:lstStyle/>
          <a:p>
            <a:r>
              <a:rPr lang="en-US" dirty="0">
                <a:solidFill>
                  <a:srgbClr val="FFC000"/>
                </a:solidFill>
                <a:effectLst/>
                <a:latin typeface="Lucida Sans" panose="020B0602030504020204" pitchFamily="34" charset="0"/>
                <a:cs typeface="Arial" panose="020B0604020202020204" pitchFamily="34" charset="0"/>
              </a:rPr>
              <a:t>Conventional Management of CBOS is Emergent Ligation of CA</a:t>
            </a:r>
            <a:br>
              <a:rPr lang="en-US" dirty="0">
                <a:effectLst/>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74D9756A-558D-49FF-AC57-070AF4E92E41}"/>
              </a:ext>
            </a:extLst>
          </p:cNvPr>
          <p:cNvSpPr>
            <a:spLocks noGrp="1"/>
          </p:cNvSpPr>
          <p:nvPr>
            <p:ph idx="1"/>
          </p:nvPr>
        </p:nvSpPr>
        <p:spPr>
          <a:xfrm>
            <a:off x="901461" y="2209800"/>
            <a:ext cx="10361084" cy="4257022"/>
          </a:xfrm>
        </p:spPr>
        <p:txBody>
          <a:bodyPr/>
          <a:lstStyle/>
          <a:p>
            <a:pPr>
              <a:buFont typeface="Wingdings" panose="05000000000000000000" pitchFamily="2" charset="2"/>
              <a:buChar char="§"/>
            </a:pPr>
            <a:r>
              <a:rPr lang="en-US" sz="2400" dirty="0">
                <a:solidFill>
                  <a:schemeClr val="bg1">
                    <a:lumMod val="10000"/>
                    <a:lumOff val="90000"/>
                  </a:schemeClr>
                </a:solidFill>
                <a:effectLst/>
                <a:latin typeface="Lucida Sans" panose="020B0602030504020204" pitchFamily="34" charset="0"/>
                <a:cs typeface="Arial" panose="020B0604020202020204" pitchFamily="34" charset="0"/>
              </a:rPr>
              <a:t>Conventional management of CBOS is emergent ligation of CA</a:t>
            </a:r>
          </a:p>
          <a:p>
            <a:pPr>
              <a:buFont typeface="Wingdings" panose="05000000000000000000" pitchFamily="2" charset="2"/>
              <a:buChar char="§"/>
            </a:pPr>
            <a:r>
              <a:rPr lang="en-US" sz="2400" dirty="0">
                <a:solidFill>
                  <a:schemeClr val="bg1">
                    <a:lumMod val="10000"/>
                    <a:lumOff val="90000"/>
                  </a:schemeClr>
                </a:solidFill>
                <a:effectLst/>
                <a:latin typeface="Lucida Sans" panose="020B0602030504020204" pitchFamily="34" charset="0"/>
                <a:cs typeface="Arial" panose="020B0604020202020204" pitchFamily="34" charset="0"/>
              </a:rPr>
              <a:t>(ICA or CCA and/ or branches)</a:t>
            </a:r>
          </a:p>
          <a:p>
            <a:pPr>
              <a:buFont typeface="Wingdings" panose="05000000000000000000" pitchFamily="2" charset="2"/>
              <a:buChar char="§"/>
            </a:pPr>
            <a:r>
              <a:rPr lang="en-US" sz="2400" dirty="0">
                <a:solidFill>
                  <a:schemeClr val="bg1">
                    <a:lumMod val="10000"/>
                    <a:lumOff val="90000"/>
                  </a:schemeClr>
                </a:solidFill>
                <a:effectLst/>
                <a:latin typeface="Lucida Sans" panose="020B0602030504020204" pitchFamily="34" charset="0"/>
                <a:cs typeface="Arial" panose="020B0604020202020204" pitchFamily="34" charset="0"/>
              </a:rPr>
              <a:t>Neurologic morbidity 60%</a:t>
            </a:r>
          </a:p>
          <a:p>
            <a:pPr>
              <a:buFont typeface="Wingdings" panose="05000000000000000000" pitchFamily="2" charset="2"/>
              <a:buChar char="§"/>
            </a:pPr>
            <a:r>
              <a:rPr lang="en-US" sz="2400" dirty="0">
                <a:solidFill>
                  <a:schemeClr val="bg1">
                    <a:lumMod val="10000"/>
                    <a:lumOff val="90000"/>
                  </a:schemeClr>
                </a:solidFill>
                <a:effectLst/>
                <a:latin typeface="Lucida Sans" panose="020B0602030504020204" pitchFamily="34" charset="0"/>
                <a:cs typeface="Arial" panose="020B0604020202020204" pitchFamily="34" charset="0"/>
              </a:rPr>
              <a:t>Occlusion of the CA associated with 15-20% of immediate or delayed cerebral ischemia</a:t>
            </a:r>
          </a:p>
          <a:p>
            <a:pPr marL="0" indent="0">
              <a:buNone/>
            </a:pPr>
            <a:br>
              <a:rPr lang="en-US" sz="2400" dirty="0">
                <a:effectLst/>
                <a:latin typeface="Arial" panose="020B0604020202020204" pitchFamily="34" charset="0"/>
                <a:cs typeface="Arial" panose="020B0604020202020204" pitchFamily="34" charset="0"/>
              </a:rPr>
            </a:br>
            <a:endParaRPr lang="en-US" sz="2400" dirty="0">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67166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C9D0-83A3-447A-8D80-189BC99DE024}"/>
              </a:ext>
            </a:extLst>
          </p:cNvPr>
          <p:cNvSpPr>
            <a:spLocks noGrp="1"/>
          </p:cNvSpPr>
          <p:nvPr>
            <p:ph type="title"/>
          </p:nvPr>
        </p:nvSpPr>
        <p:spPr>
          <a:xfrm>
            <a:off x="914401" y="120649"/>
            <a:ext cx="10361084" cy="1555751"/>
          </a:xfrm>
        </p:spPr>
        <p:txBody>
          <a:bodyPr>
            <a:normAutofit/>
          </a:bodyPr>
          <a:lstStyle/>
          <a:p>
            <a:r>
              <a:rPr lang="en-US" dirty="0">
                <a:solidFill>
                  <a:srgbClr val="FFC000"/>
                </a:solidFill>
                <a:latin typeface="Lucida Sans" panose="020B0602030504020204" pitchFamily="34" charset="0"/>
              </a:rPr>
              <a:t>Endovascular Management</a:t>
            </a:r>
          </a:p>
        </p:txBody>
      </p:sp>
      <p:sp>
        <p:nvSpPr>
          <p:cNvPr id="3" name="Content Placeholder 2">
            <a:extLst>
              <a:ext uri="{FF2B5EF4-FFF2-40B4-BE49-F238E27FC236}">
                <a16:creationId xmlns:a16="http://schemas.microsoft.com/office/drawing/2014/main" id="{591B83C3-257A-45C5-84B8-3FBDE8555374}"/>
              </a:ext>
            </a:extLst>
          </p:cNvPr>
          <p:cNvSpPr>
            <a:spLocks noGrp="1"/>
          </p:cNvSpPr>
          <p:nvPr>
            <p:ph idx="1"/>
          </p:nvPr>
        </p:nvSpPr>
        <p:spPr>
          <a:xfrm>
            <a:off x="914401" y="1524000"/>
            <a:ext cx="10361084" cy="5105400"/>
          </a:xfrm>
        </p:spPr>
        <p:txBody>
          <a:bodyPr>
            <a:normAutofit fontScale="70000" lnSpcReduction="20000"/>
          </a:bodyPr>
          <a:lstStyle/>
          <a:p>
            <a:pPr>
              <a:buFont typeface="Wingdings" panose="05000000000000000000" pitchFamily="2" charset="2"/>
              <a:buChar char="§"/>
            </a:pPr>
            <a:r>
              <a:rPr lang="en-US" sz="3100" dirty="0">
                <a:solidFill>
                  <a:schemeClr val="bg1">
                    <a:lumMod val="10000"/>
                    <a:lumOff val="90000"/>
                  </a:schemeClr>
                </a:solidFill>
                <a:effectLst/>
                <a:latin typeface="Arial" panose="020B0604020202020204" pitchFamily="34" charset="0"/>
                <a:cs typeface="Arial" panose="020B0604020202020204" pitchFamily="34" charset="0"/>
              </a:rPr>
              <a:t>Since 1980s</a:t>
            </a:r>
          </a:p>
          <a:p>
            <a:pPr>
              <a:buFont typeface="Wingdings" panose="05000000000000000000" pitchFamily="2" charset="2"/>
              <a:buChar char="§"/>
            </a:pPr>
            <a:r>
              <a:rPr lang="en-US" sz="3100" dirty="0">
                <a:solidFill>
                  <a:schemeClr val="bg1">
                    <a:lumMod val="10000"/>
                    <a:lumOff val="90000"/>
                  </a:schemeClr>
                </a:solidFill>
                <a:effectLst/>
                <a:latin typeface="Arial" panose="020B0604020202020204" pitchFamily="34" charset="0"/>
                <a:cs typeface="Arial" panose="020B0604020202020204" pitchFamily="34" charset="0"/>
              </a:rPr>
              <a:t>Deconstructive: permanent occlusion of CA and branches</a:t>
            </a:r>
          </a:p>
          <a:p>
            <a:pPr>
              <a:buFont typeface="Wingdings" panose="05000000000000000000" pitchFamily="2" charset="2"/>
              <a:buChar char="§"/>
            </a:pPr>
            <a:r>
              <a:rPr lang="en-US" sz="3100" dirty="0">
                <a:solidFill>
                  <a:schemeClr val="bg1">
                    <a:lumMod val="10000"/>
                    <a:lumOff val="90000"/>
                  </a:schemeClr>
                </a:solidFill>
                <a:effectLst/>
                <a:latin typeface="Arial" panose="020B0604020202020204" pitchFamily="34" charset="0"/>
                <a:cs typeface="Arial" panose="020B0604020202020204" pitchFamily="34" charset="0"/>
              </a:rPr>
              <a:t>Reconstructive: preserve flow in CA</a:t>
            </a:r>
          </a:p>
          <a:p>
            <a:pPr>
              <a:buFont typeface="Wingdings" panose="05000000000000000000" pitchFamily="2" charset="2"/>
              <a:buChar char="§"/>
            </a:pPr>
            <a:r>
              <a:rPr lang="en-US" sz="3100" dirty="0">
                <a:solidFill>
                  <a:schemeClr val="bg1">
                    <a:lumMod val="10000"/>
                    <a:lumOff val="90000"/>
                  </a:schemeClr>
                </a:solidFill>
                <a:effectLst/>
                <a:latin typeface="Arial" panose="020B0604020202020204" pitchFamily="34" charset="0"/>
                <a:cs typeface="Arial" panose="020B0604020202020204" pitchFamily="34" charset="0"/>
              </a:rPr>
              <a:t>Percutaneous balloon occlusion</a:t>
            </a:r>
          </a:p>
          <a:p>
            <a:pPr marL="0" indent="0">
              <a:buNone/>
            </a:pPr>
            <a:r>
              <a:rPr lang="en-US" sz="3100" dirty="0">
                <a:solidFill>
                  <a:schemeClr val="bg1">
                    <a:lumMod val="10000"/>
                    <a:lumOff val="90000"/>
                  </a:schemeClr>
                </a:solidFill>
                <a:effectLst/>
                <a:latin typeface="Arial" panose="020B0604020202020204" pitchFamily="34" charset="0"/>
                <a:cs typeface="Arial" panose="020B0604020202020204" pitchFamily="34" charset="0"/>
              </a:rPr>
              <a:t>	Detachable balloons</a:t>
            </a:r>
          </a:p>
          <a:p>
            <a:pPr marL="0" indent="0">
              <a:buNone/>
            </a:pPr>
            <a:r>
              <a:rPr lang="en-US" sz="3100" dirty="0">
                <a:solidFill>
                  <a:schemeClr val="bg1">
                    <a:lumMod val="10000"/>
                    <a:lumOff val="90000"/>
                  </a:schemeClr>
                </a:solidFill>
                <a:effectLst/>
                <a:latin typeface="Arial" panose="020B0604020202020204" pitchFamily="34" charset="0"/>
                <a:cs typeface="Arial" panose="020B0604020202020204" pitchFamily="34" charset="0"/>
              </a:rPr>
              <a:t>	Other balloons</a:t>
            </a:r>
          </a:p>
          <a:p>
            <a:pPr>
              <a:buFont typeface="Wingdings" panose="05000000000000000000" pitchFamily="2" charset="2"/>
              <a:buChar char="§"/>
            </a:pPr>
            <a:r>
              <a:rPr lang="en-US" sz="3100" dirty="0">
                <a:solidFill>
                  <a:schemeClr val="bg1">
                    <a:lumMod val="10000"/>
                    <a:lumOff val="90000"/>
                  </a:schemeClr>
                </a:solidFill>
                <a:effectLst/>
                <a:latin typeface="Arial" panose="020B0604020202020204" pitchFamily="34" charset="0"/>
                <a:cs typeface="Arial" panose="020B0604020202020204" pitchFamily="34" charset="0"/>
              </a:rPr>
              <a:t>Technical success 95%</a:t>
            </a:r>
          </a:p>
          <a:p>
            <a:pPr>
              <a:buFont typeface="Wingdings" panose="05000000000000000000" pitchFamily="2" charset="2"/>
              <a:buChar char="§"/>
            </a:pPr>
            <a:r>
              <a:rPr lang="en-US" sz="3100" dirty="0">
                <a:solidFill>
                  <a:schemeClr val="bg1">
                    <a:lumMod val="10000"/>
                    <a:lumOff val="90000"/>
                  </a:schemeClr>
                </a:solidFill>
                <a:effectLst/>
                <a:latin typeface="Arial" panose="020B0604020202020204" pitchFamily="34" charset="0"/>
                <a:cs typeface="Arial" panose="020B0604020202020204" pitchFamily="34" charset="0"/>
              </a:rPr>
              <a:t>Embolization </a:t>
            </a:r>
          </a:p>
          <a:p>
            <a:pPr marL="0" indent="0">
              <a:buNone/>
            </a:pPr>
            <a:r>
              <a:rPr lang="en-US" sz="3100" dirty="0">
                <a:solidFill>
                  <a:schemeClr val="bg1">
                    <a:lumMod val="10000"/>
                    <a:lumOff val="90000"/>
                  </a:schemeClr>
                </a:solidFill>
                <a:effectLst/>
                <a:latin typeface="Arial" panose="020B0604020202020204" pitchFamily="34" charset="0"/>
                <a:cs typeface="Arial" panose="020B0604020202020204" pitchFamily="34" charset="0"/>
              </a:rPr>
              <a:t>	Coils, PVA, glues, cyanoacrylate, onyx</a:t>
            </a:r>
          </a:p>
          <a:p>
            <a:pPr>
              <a:buFont typeface="Wingdings" panose="05000000000000000000" pitchFamily="2" charset="2"/>
              <a:buChar char="§"/>
            </a:pPr>
            <a:r>
              <a:rPr lang="en-US" sz="3100" dirty="0">
                <a:solidFill>
                  <a:schemeClr val="bg1">
                    <a:lumMod val="10000"/>
                    <a:lumOff val="90000"/>
                  </a:schemeClr>
                </a:solidFill>
                <a:effectLst/>
                <a:latin typeface="Arial" panose="020B0604020202020204" pitchFamily="34" charset="0"/>
                <a:cs typeface="Arial" panose="020B0604020202020204" pitchFamily="34" charset="0"/>
              </a:rPr>
              <a:t>Plugs : </a:t>
            </a:r>
            <a:r>
              <a:rPr lang="en-US" sz="3100" dirty="0" err="1">
                <a:solidFill>
                  <a:schemeClr val="bg1">
                    <a:lumMod val="10000"/>
                    <a:lumOff val="90000"/>
                  </a:schemeClr>
                </a:solidFill>
                <a:effectLst/>
                <a:latin typeface="Arial" panose="020B0604020202020204" pitchFamily="34" charset="0"/>
                <a:cs typeface="Arial" panose="020B0604020202020204" pitchFamily="34" charset="0"/>
              </a:rPr>
              <a:t>Amplatzer</a:t>
            </a:r>
            <a:endParaRPr lang="en-US" sz="3100" dirty="0">
              <a:solidFill>
                <a:schemeClr val="bg1">
                  <a:lumMod val="10000"/>
                  <a:lumOff val="90000"/>
                </a:schemeClr>
              </a:solidFill>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230979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14340-7CCF-4B12-9C2B-CF6442C85D4D}"/>
              </a:ext>
            </a:extLst>
          </p:cNvPr>
          <p:cNvSpPr>
            <a:spLocks noGrp="1"/>
          </p:cNvSpPr>
          <p:nvPr>
            <p:ph type="title"/>
          </p:nvPr>
        </p:nvSpPr>
        <p:spPr>
          <a:xfrm>
            <a:off x="914401" y="120650"/>
            <a:ext cx="10361084" cy="1250950"/>
          </a:xfrm>
        </p:spPr>
        <p:txBody>
          <a:bodyPr/>
          <a:lstStyle/>
          <a:p>
            <a:r>
              <a:rPr lang="en-US" dirty="0">
                <a:solidFill>
                  <a:srgbClr val="FFC000"/>
                </a:solidFill>
                <a:latin typeface="Lucida Sans" panose="020B0602030504020204" pitchFamily="34" charset="0"/>
              </a:rPr>
              <a:t>Stenting</a:t>
            </a:r>
          </a:p>
        </p:txBody>
      </p:sp>
      <p:sp>
        <p:nvSpPr>
          <p:cNvPr id="3" name="Content Placeholder 2">
            <a:extLst>
              <a:ext uri="{FF2B5EF4-FFF2-40B4-BE49-F238E27FC236}">
                <a16:creationId xmlns:a16="http://schemas.microsoft.com/office/drawing/2014/main" id="{4DED2583-1D7C-4167-9ED0-BCD5F45FDCE3}"/>
              </a:ext>
            </a:extLst>
          </p:cNvPr>
          <p:cNvSpPr>
            <a:spLocks noGrp="1"/>
          </p:cNvSpPr>
          <p:nvPr>
            <p:ph idx="1"/>
          </p:nvPr>
        </p:nvSpPr>
        <p:spPr>
          <a:xfrm>
            <a:off x="905775" y="1600200"/>
            <a:ext cx="10361084" cy="5029200"/>
          </a:xfrm>
        </p:spPr>
        <p:txBody>
          <a:bodyPr>
            <a:normAutofit fontScale="85000" lnSpcReduction="20000"/>
          </a:bodyPr>
          <a:lstStyle/>
          <a:p>
            <a:pPr>
              <a:buFont typeface="Wingdings" panose="05000000000000000000" pitchFamily="2" charset="2"/>
              <a:buChar char="§"/>
            </a:pPr>
            <a:r>
              <a:rPr lang="en-US" sz="2400" dirty="0">
                <a:solidFill>
                  <a:schemeClr val="bg1">
                    <a:lumMod val="10000"/>
                    <a:lumOff val="90000"/>
                  </a:schemeClr>
                </a:solidFill>
                <a:effectLst/>
                <a:latin typeface="Arial" panose="020B0604020202020204" pitchFamily="34" charset="0"/>
                <a:cs typeface="Arial" panose="020B0604020202020204" pitchFamily="34" charset="0"/>
              </a:rPr>
              <a:t>Covered or uncovered stents. Balloon expandable or self-expandable.</a:t>
            </a:r>
          </a:p>
          <a:p>
            <a:pPr>
              <a:buFont typeface="Wingdings" panose="05000000000000000000" pitchFamily="2" charset="2"/>
              <a:buChar char="§"/>
            </a:pPr>
            <a:r>
              <a:rPr lang="en-US" sz="2400" dirty="0">
                <a:solidFill>
                  <a:schemeClr val="bg1">
                    <a:lumMod val="10000"/>
                    <a:lumOff val="90000"/>
                  </a:schemeClr>
                </a:solidFill>
                <a:effectLst/>
                <a:latin typeface="Arial" panose="020B0604020202020204" pitchFamily="34" charset="0"/>
                <a:cs typeface="Arial" panose="020B0604020202020204" pitchFamily="34" charset="0"/>
              </a:rPr>
              <a:t>Promote sluggish flow and thrombosis of lesions around stent</a:t>
            </a:r>
          </a:p>
          <a:p>
            <a:pPr>
              <a:buFont typeface="Wingdings" panose="05000000000000000000" pitchFamily="2" charset="2"/>
              <a:buChar char="§"/>
            </a:pPr>
            <a:r>
              <a:rPr lang="en-US" sz="2400" dirty="0">
                <a:solidFill>
                  <a:schemeClr val="bg1">
                    <a:lumMod val="10000"/>
                    <a:lumOff val="90000"/>
                  </a:schemeClr>
                </a:solidFill>
                <a:effectLst/>
                <a:latin typeface="Arial" panose="020B0604020202020204" pitchFamily="34" charset="0"/>
                <a:cs typeface="Arial" panose="020B0604020202020204" pitchFamily="34" charset="0"/>
              </a:rPr>
              <a:t>Allows blood flow through stent</a:t>
            </a:r>
          </a:p>
          <a:p>
            <a:pPr>
              <a:buFont typeface="Wingdings" panose="05000000000000000000" pitchFamily="2" charset="2"/>
              <a:buChar char="§"/>
            </a:pPr>
            <a:r>
              <a:rPr lang="en-US" sz="2400" dirty="0">
                <a:solidFill>
                  <a:schemeClr val="bg1">
                    <a:lumMod val="10000"/>
                    <a:lumOff val="90000"/>
                  </a:schemeClr>
                </a:solidFill>
                <a:effectLst/>
                <a:latin typeface="Arial" panose="020B0604020202020204" pitchFamily="34" charset="0"/>
                <a:cs typeface="Arial" panose="020B0604020202020204" pitchFamily="34" charset="0"/>
              </a:rPr>
              <a:t>Strengthens the vessel wall</a:t>
            </a:r>
          </a:p>
          <a:p>
            <a:pPr>
              <a:buFont typeface="Wingdings" panose="05000000000000000000" pitchFamily="2" charset="2"/>
              <a:buChar char="§"/>
            </a:pPr>
            <a:r>
              <a:rPr lang="en-US" sz="2400" dirty="0">
                <a:solidFill>
                  <a:schemeClr val="bg1">
                    <a:lumMod val="10000"/>
                    <a:lumOff val="90000"/>
                  </a:schemeClr>
                </a:solidFill>
                <a:effectLst/>
                <a:latin typeface="Arial" panose="020B0604020202020204" pitchFamily="34" charset="0"/>
                <a:cs typeface="Arial" panose="020B0604020202020204" pitchFamily="34" charset="0"/>
              </a:rPr>
              <a:t>Procedure more demanding than occlusion, but relatively simple</a:t>
            </a:r>
          </a:p>
          <a:p>
            <a:pPr>
              <a:buFont typeface="Wingdings" panose="05000000000000000000" pitchFamily="2" charset="2"/>
              <a:buChar char="§"/>
            </a:pPr>
            <a:r>
              <a:rPr lang="en-US" sz="2400" dirty="0">
                <a:solidFill>
                  <a:schemeClr val="bg1">
                    <a:lumMod val="10000"/>
                    <a:lumOff val="90000"/>
                  </a:schemeClr>
                </a:solidFill>
                <a:effectLst/>
                <a:latin typeface="Arial" panose="020B0604020202020204" pitchFamily="34" charset="0"/>
                <a:cs typeface="Arial" panose="020B0604020202020204" pitchFamily="34" charset="0"/>
              </a:rPr>
              <a:t>Indicated in patients at risk of CA occlusion?</a:t>
            </a:r>
          </a:p>
          <a:p>
            <a:pPr marL="0" indent="0">
              <a:buNone/>
            </a:pPr>
            <a:r>
              <a:rPr lang="en-US" sz="2400" dirty="0">
                <a:solidFill>
                  <a:schemeClr val="bg1">
                    <a:lumMod val="10000"/>
                    <a:lumOff val="90000"/>
                  </a:schemeClr>
                </a:solidFill>
                <a:effectLst/>
                <a:latin typeface="Arial" panose="020B0604020202020204" pitchFamily="34" charset="0"/>
                <a:cs typeface="Arial" panose="020B0604020202020204" pitchFamily="34" charset="0"/>
              </a:rPr>
              <a:t>	Incomplete circle of Willis</a:t>
            </a:r>
          </a:p>
          <a:p>
            <a:pPr marL="0" indent="0">
              <a:buNone/>
            </a:pPr>
            <a:r>
              <a:rPr lang="en-US" sz="2400" dirty="0">
                <a:solidFill>
                  <a:schemeClr val="bg1">
                    <a:lumMod val="10000"/>
                    <a:lumOff val="90000"/>
                  </a:schemeClr>
                </a:solidFill>
                <a:effectLst/>
                <a:latin typeface="Arial" panose="020B0604020202020204" pitchFamily="34" charset="0"/>
                <a:cs typeface="Arial" panose="020B0604020202020204" pitchFamily="34" charset="0"/>
              </a:rPr>
              <a:t>	Occluded contralateral CA</a:t>
            </a:r>
          </a:p>
          <a:p>
            <a:pPr>
              <a:buFont typeface="Wingdings" panose="05000000000000000000" pitchFamily="2" charset="2"/>
              <a:buChar char="§"/>
            </a:pPr>
            <a:r>
              <a:rPr lang="en-US" sz="2400" dirty="0">
                <a:solidFill>
                  <a:schemeClr val="bg1">
                    <a:lumMod val="10000"/>
                    <a:lumOff val="90000"/>
                  </a:schemeClr>
                </a:solidFill>
                <a:effectLst/>
                <a:latin typeface="Arial" panose="020B0604020202020204" pitchFamily="34" charset="0"/>
                <a:cs typeface="Arial" panose="020B0604020202020204" pitchFamily="34" charset="0"/>
              </a:rPr>
              <a:t>May need co-adjuvant embolization as well</a:t>
            </a:r>
          </a:p>
          <a:p>
            <a:pPr>
              <a:buFont typeface="Wingdings" panose="05000000000000000000" pitchFamily="2" charset="2"/>
              <a:buChar char="§"/>
            </a:pPr>
            <a:r>
              <a:rPr lang="en-US" sz="2400" dirty="0">
                <a:solidFill>
                  <a:schemeClr val="bg1">
                    <a:lumMod val="10000"/>
                    <a:lumOff val="90000"/>
                  </a:schemeClr>
                </a:solidFill>
                <a:effectLst/>
                <a:latin typeface="Arial" panose="020B0604020202020204" pitchFamily="34" charset="0"/>
                <a:cs typeface="Arial" panose="020B0604020202020204" pitchFamily="34" charset="0"/>
              </a:rPr>
              <a:t>Combined procedure may be better: embolization and stenting</a:t>
            </a:r>
          </a:p>
          <a:p>
            <a:pPr marL="0" indent="0">
              <a:buNone/>
            </a:pPr>
            <a:endParaRPr lang="en-US" dirty="0"/>
          </a:p>
        </p:txBody>
      </p:sp>
    </p:spTree>
    <p:extLst>
      <p:ext uri="{BB962C8B-B14F-4D97-AF65-F5344CB8AC3E}">
        <p14:creationId xmlns:p14="http://schemas.microsoft.com/office/powerpoint/2010/main" val="202895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D6ECC-C351-4E1E-85CD-295A04CD273F}"/>
              </a:ext>
            </a:extLst>
          </p:cNvPr>
          <p:cNvSpPr>
            <a:spLocks noGrp="1"/>
          </p:cNvSpPr>
          <p:nvPr>
            <p:ph type="title"/>
          </p:nvPr>
        </p:nvSpPr>
        <p:spPr/>
        <p:txBody>
          <a:bodyPr>
            <a:normAutofit/>
          </a:bodyPr>
          <a:lstStyle/>
          <a:p>
            <a:r>
              <a:rPr lang="en-US" dirty="0">
                <a:solidFill>
                  <a:srgbClr val="FFC000"/>
                </a:solidFill>
                <a:latin typeface="Lucida Sans" panose="020B0602030504020204" pitchFamily="34" charset="0"/>
              </a:rPr>
              <a:t>Stenting Long-term Outcomes</a:t>
            </a:r>
          </a:p>
        </p:txBody>
      </p:sp>
      <p:sp>
        <p:nvSpPr>
          <p:cNvPr id="3" name="Content Placeholder 2">
            <a:extLst>
              <a:ext uri="{FF2B5EF4-FFF2-40B4-BE49-F238E27FC236}">
                <a16:creationId xmlns:a16="http://schemas.microsoft.com/office/drawing/2014/main" id="{13085444-4C2C-4E19-95B5-407658FC9223}"/>
              </a:ext>
            </a:extLst>
          </p:cNvPr>
          <p:cNvSpPr>
            <a:spLocks noGrp="1"/>
          </p:cNvSpPr>
          <p:nvPr>
            <p:ph idx="1"/>
          </p:nvPr>
        </p:nvSpPr>
        <p:spPr/>
        <p:txBody>
          <a:bodyPr/>
          <a:lstStyle/>
          <a:p>
            <a:pPr>
              <a:buFont typeface="Wingdings" panose="05000000000000000000" pitchFamily="2" charset="2"/>
              <a:buChar char="§"/>
            </a:pPr>
            <a:r>
              <a:rPr lang="en-US" sz="2800" dirty="0">
                <a:solidFill>
                  <a:schemeClr val="bg1">
                    <a:lumMod val="10000"/>
                    <a:lumOff val="90000"/>
                  </a:schemeClr>
                </a:solidFill>
                <a:effectLst/>
                <a:latin typeface="Lucida Sans" panose="020B0602030504020204" pitchFamily="34" charset="0"/>
                <a:cs typeface="Arial" panose="020B0604020202020204" pitchFamily="34" charset="0"/>
              </a:rPr>
              <a:t>Stenting achieve hemostasis</a:t>
            </a:r>
          </a:p>
          <a:p>
            <a:pPr>
              <a:buFont typeface="Wingdings" panose="05000000000000000000" pitchFamily="2" charset="2"/>
              <a:buChar char="§"/>
            </a:pPr>
            <a:r>
              <a:rPr lang="en-US" sz="2800" dirty="0">
                <a:solidFill>
                  <a:schemeClr val="bg1">
                    <a:lumMod val="10000"/>
                    <a:lumOff val="90000"/>
                  </a:schemeClr>
                </a:solidFill>
                <a:effectLst/>
                <a:latin typeface="Lucida Sans" panose="020B0602030504020204" pitchFamily="34" charset="0"/>
                <a:cs typeface="Arial" panose="020B0604020202020204" pitchFamily="34" charset="0"/>
              </a:rPr>
              <a:t>Long-term outcomes not well determined </a:t>
            </a:r>
          </a:p>
          <a:p>
            <a:pPr>
              <a:buFont typeface="Wingdings" panose="05000000000000000000" pitchFamily="2" charset="2"/>
              <a:buChar char="§"/>
            </a:pPr>
            <a:r>
              <a:rPr lang="en-US" sz="2800" dirty="0">
                <a:solidFill>
                  <a:schemeClr val="bg1">
                    <a:lumMod val="10000"/>
                    <a:lumOff val="90000"/>
                  </a:schemeClr>
                </a:solidFill>
                <a:effectLst/>
                <a:latin typeface="Lucida Sans" panose="020B0602030504020204" pitchFamily="34" charset="0"/>
                <a:cs typeface="Arial" panose="020B0604020202020204" pitchFamily="34" charset="0"/>
              </a:rPr>
              <a:t>May be it is not ideal management</a:t>
            </a:r>
          </a:p>
          <a:p>
            <a:pPr>
              <a:buFont typeface="Wingdings" panose="05000000000000000000" pitchFamily="2" charset="2"/>
              <a:buChar char="§"/>
            </a:pPr>
            <a:r>
              <a:rPr lang="en-US" sz="2800" dirty="0">
                <a:solidFill>
                  <a:schemeClr val="bg1">
                    <a:lumMod val="10000"/>
                    <a:lumOff val="90000"/>
                  </a:schemeClr>
                </a:solidFill>
                <a:effectLst/>
                <a:latin typeface="Lucida Sans" panose="020B0602030504020204" pitchFamily="34" charset="0"/>
                <a:cs typeface="Arial" panose="020B0604020202020204" pitchFamily="34" charset="0"/>
              </a:rPr>
              <a:t>Unfavorable results have been reported</a:t>
            </a:r>
          </a:p>
          <a:p>
            <a:pPr marL="0" indent="0">
              <a:buNone/>
            </a:pPr>
            <a:br>
              <a:rPr lang="en-US" sz="2400" dirty="0">
                <a:effectLst/>
                <a:latin typeface="Lucida Sans" panose="020B0602030504020204" pitchFamily="34" charset="0"/>
                <a:cs typeface="Arial" panose="020B0604020202020204" pitchFamily="34" charset="0"/>
              </a:rPr>
            </a:br>
            <a:endParaRPr lang="en-US" sz="2400" dirty="0">
              <a:effectLst/>
              <a:latin typeface="Lucida Sans" panose="020B0602030504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46628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EF6B2-7A31-4B3A-A255-78E4D75E5CA9}"/>
              </a:ext>
            </a:extLst>
          </p:cNvPr>
          <p:cNvSpPr>
            <a:spLocks noGrp="1"/>
          </p:cNvSpPr>
          <p:nvPr>
            <p:ph type="title"/>
          </p:nvPr>
        </p:nvSpPr>
        <p:spPr/>
        <p:txBody>
          <a:bodyPr/>
          <a:lstStyle/>
          <a:p>
            <a:r>
              <a:rPr lang="en-US" dirty="0">
                <a:solidFill>
                  <a:srgbClr val="FFC000"/>
                </a:solidFill>
                <a:latin typeface="Lucida Sans" panose="020B0602030504020204" pitchFamily="34" charset="0"/>
              </a:rPr>
              <a:t>Problems</a:t>
            </a:r>
          </a:p>
        </p:txBody>
      </p:sp>
      <p:sp>
        <p:nvSpPr>
          <p:cNvPr id="3" name="Content Placeholder 2">
            <a:extLst>
              <a:ext uri="{FF2B5EF4-FFF2-40B4-BE49-F238E27FC236}">
                <a16:creationId xmlns:a16="http://schemas.microsoft.com/office/drawing/2014/main" id="{B68B2C8D-CE9F-49FE-AEF9-5A1F02BFBE93}"/>
              </a:ext>
            </a:extLst>
          </p:cNvPr>
          <p:cNvSpPr>
            <a:spLocks noGrp="1"/>
          </p:cNvSpPr>
          <p:nvPr>
            <p:ph idx="1"/>
          </p:nvPr>
        </p:nvSpPr>
        <p:spPr/>
        <p:txBody>
          <a:bodyPr/>
          <a:lstStyle/>
          <a:p>
            <a:pPr>
              <a:buFont typeface="Wingdings" panose="05000000000000000000" pitchFamily="2" charset="2"/>
              <a:buChar char="§"/>
            </a:pPr>
            <a:r>
              <a:rPr lang="en-US" sz="2800" dirty="0">
                <a:solidFill>
                  <a:schemeClr val="bg1">
                    <a:lumMod val="10000"/>
                    <a:lumOff val="90000"/>
                  </a:schemeClr>
                </a:solidFill>
                <a:effectLst/>
                <a:latin typeface="Lucida Sans" panose="020B0602030504020204" pitchFamily="34" charset="0"/>
                <a:cs typeface="Arial" panose="020B0604020202020204" pitchFamily="34" charset="0"/>
              </a:rPr>
              <a:t>Recurrent bleeding</a:t>
            </a:r>
          </a:p>
          <a:p>
            <a:pPr>
              <a:buFont typeface="Wingdings" panose="05000000000000000000" pitchFamily="2" charset="2"/>
              <a:buChar char="§"/>
            </a:pPr>
            <a:r>
              <a:rPr lang="en-US" sz="2800" dirty="0">
                <a:solidFill>
                  <a:schemeClr val="bg1">
                    <a:lumMod val="10000"/>
                    <a:lumOff val="90000"/>
                  </a:schemeClr>
                </a:solidFill>
                <a:effectLst/>
                <a:latin typeface="Lucida Sans" panose="020B0602030504020204" pitchFamily="34" charset="0"/>
                <a:cs typeface="Arial" panose="020B0604020202020204" pitchFamily="34" charset="0"/>
              </a:rPr>
              <a:t>Need of keeping patient on anticoagulation therapy</a:t>
            </a:r>
          </a:p>
          <a:p>
            <a:pPr>
              <a:buFont typeface="Wingdings" panose="05000000000000000000" pitchFamily="2" charset="2"/>
              <a:buChar char="§"/>
            </a:pPr>
            <a:r>
              <a:rPr lang="en-US" sz="2800" dirty="0">
                <a:solidFill>
                  <a:schemeClr val="bg1">
                    <a:lumMod val="10000"/>
                    <a:lumOff val="90000"/>
                  </a:schemeClr>
                </a:solidFill>
                <a:effectLst/>
                <a:latin typeface="Lucida Sans" panose="020B0602030504020204" pitchFamily="34" charset="0"/>
                <a:cs typeface="Arial" panose="020B0604020202020204" pitchFamily="34" charset="0"/>
              </a:rPr>
              <a:t>CA thrombosis</a:t>
            </a:r>
          </a:p>
          <a:p>
            <a:pPr>
              <a:buFont typeface="Wingdings" panose="05000000000000000000" pitchFamily="2" charset="2"/>
              <a:buChar char="§"/>
            </a:pPr>
            <a:r>
              <a:rPr lang="en-US" sz="2800" dirty="0">
                <a:solidFill>
                  <a:schemeClr val="bg1">
                    <a:lumMod val="10000"/>
                    <a:lumOff val="90000"/>
                  </a:schemeClr>
                </a:solidFill>
                <a:effectLst/>
                <a:latin typeface="Lucida Sans" panose="020B0602030504020204" pitchFamily="34" charset="0"/>
                <a:cs typeface="Arial" panose="020B0604020202020204" pitchFamily="34" charset="0"/>
              </a:rPr>
              <a:t>Infection</a:t>
            </a:r>
          </a:p>
          <a:p>
            <a:pPr>
              <a:buFont typeface="Wingdings" panose="05000000000000000000" pitchFamily="2" charset="2"/>
              <a:buChar char="§"/>
            </a:pPr>
            <a:r>
              <a:rPr lang="en-US" sz="2800" dirty="0">
                <a:solidFill>
                  <a:schemeClr val="bg1">
                    <a:lumMod val="10000"/>
                    <a:lumOff val="90000"/>
                  </a:schemeClr>
                </a:solidFill>
                <a:effectLst/>
                <a:latin typeface="Lucida Sans" panose="020B0602030504020204" pitchFamily="34" charset="0"/>
                <a:cs typeface="Arial" panose="020B0604020202020204" pitchFamily="34" charset="0"/>
              </a:rPr>
              <a:t>Brain abscess</a:t>
            </a:r>
          </a:p>
          <a:p>
            <a:endParaRPr lang="en-US" dirty="0"/>
          </a:p>
        </p:txBody>
      </p:sp>
    </p:spTree>
    <p:extLst>
      <p:ext uri="{BB962C8B-B14F-4D97-AF65-F5344CB8AC3E}">
        <p14:creationId xmlns:p14="http://schemas.microsoft.com/office/powerpoint/2010/main" val="2696804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95620-B5D3-4730-8C64-29EE8BB24517}"/>
              </a:ext>
            </a:extLst>
          </p:cNvPr>
          <p:cNvSpPr>
            <a:spLocks noGrp="1"/>
          </p:cNvSpPr>
          <p:nvPr>
            <p:ph type="title"/>
          </p:nvPr>
        </p:nvSpPr>
        <p:spPr/>
        <p:txBody>
          <a:bodyPr/>
          <a:lstStyle/>
          <a:p>
            <a:r>
              <a:rPr lang="en-US" dirty="0">
                <a:solidFill>
                  <a:srgbClr val="FFC000"/>
                </a:solidFill>
                <a:latin typeface="Lucida Sans" panose="020B0602030504020204" pitchFamily="34" charset="0"/>
              </a:rPr>
              <a:t>Literature Review</a:t>
            </a:r>
          </a:p>
        </p:txBody>
      </p:sp>
      <p:sp>
        <p:nvSpPr>
          <p:cNvPr id="3" name="Content Placeholder 2">
            <a:extLst>
              <a:ext uri="{FF2B5EF4-FFF2-40B4-BE49-F238E27FC236}">
                <a16:creationId xmlns:a16="http://schemas.microsoft.com/office/drawing/2014/main" id="{5FE98135-B8C8-46CB-AD52-BA2311BBFF71}"/>
              </a:ext>
            </a:extLst>
          </p:cNvPr>
          <p:cNvSpPr>
            <a:spLocks noGrp="1"/>
          </p:cNvSpPr>
          <p:nvPr>
            <p:ph idx="1"/>
          </p:nvPr>
        </p:nvSpPr>
        <p:spPr>
          <a:xfrm>
            <a:off x="914401" y="1219200"/>
            <a:ext cx="10361084" cy="5486400"/>
          </a:xfrm>
        </p:spPr>
        <p:txBody>
          <a:bodyPr numCol="2">
            <a:normAutofit/>
          </a:bodyPr>
          <a:lstStyle/>
          <a:p>
            <a:pPr>
              <a:buFont typeface="Wingdings" panose="05000000000000000000" pitchFamily="2" charset="2"/>
              <a:buChar char="§"/>
            </a:pPr>
            <a:r>
              <a:rPr lang="en-US" sz="2000" dirty="0">
                <a:solidFill>
                  <a:schemeClr val="bg1">
                    <a:lumMod val="10000"/>
                    <a:lumOff val="90000"/>
                  </a:schemeClr>
                </a:solidFill>
                <a:effectLst/>
                <a:latin typeface="Lucida Sans" panose="020B0602030504020204" pitchFamily="34" charset="0"/>
                <a:cs typeface="Arial" panose="020B0604020202020204" pitchFamily="34" charset="0"/>
              </a:rPr>
              <a:t>8 patients with H&amp;N cancer and CBOS</a:t>
            </a:r>
          </a:p>
          <a:p>
            <a:pPr>
              <a:buFont typeface="Wingdings" panose="05000000000000000000" pitchFamily="2" charset="2"/>
              <a:buChar char="§"/>
            </a:pPr>
            <a:r>
              <a:rPr lang="en-US" sz="2000" dirty="0">
                <a:solidFill>
                  <a:schemeClr val="bg1">
                    <a:lumMod val="10000"/>
                    <a:lumOff val="90000"/>
                  </a:schemeClr>
                </a:solidFill>
                <a:effectLst/>
                <a:latin typeface="Lucida Sans" panose="020B0602030504020204" pitchFamily="34" charset="0"/>
                <a:cs typeface="Arial" panose="020B0604020202020204" pitchFamily="34" charset="0"/>
              </a:rPr>
              <a:t>Hemostasis achieved in 8</a:t>
            </a:r>
          </a:p>
          <a:p>
            <a:pPr>
              <a:buFont typeface="Wingdings" panose="05000000000000000000" pitchFamily="2" charset="2"/>
              <a:buChar char="§"/>
            </a:pPr>
            <a:r>
              <a:rPr lang="en-US" sz="2000" dirty="0">
                <a:solidFill>
                  <a:schemeClr val="bg1">
                    <a:lumMod val="10000"/>
                    <a:lumOff val="90000"/>
                  </a:schemeClr>
                </a:solidFill>
                <a:effectLst/>
                <a:latin typeface="Lucida Sans" panose="020B0602030504020204" pitchFamily="34" charset="0"/>
                <a:cs typeface="Arial" panose="020B0604020202020204" pitchFamily="34" charset="0"/>
              </a:rPr>
              <a:t>Early complications</a:t>
            </a:r>
          </a:p>
          <a:p>
            <a:pPr marL="0" indent="0">
              <a:buNone/>
            </a:pPr>
            <a:r>
              <a:rPr lang="en-US" sz="2000" dirty="0">
                <a:solidFill>
                  <a:schemeClr val="bg1">
                    <a:lumMod val="10000"/>
                    <a:lumOff val="90000"/>
                  </a:schemeClr>
                </a:solidFill>
                <a:effectLst/>
                <a:latin typeface="Lucida Sans" panose="020B0602030504020204" pitchFamily="34" charset="0"/>
                <a:cs typeface="Arial" panose="020B0604020202020204" pitchFamily="34" charset="0"/>
              </a:rPr>
              <a:t>	stroke 1</a:t>
            </a:r>
          </a:p>
          <a:p>
            <a:pPr>
              <a:buFont typeface="Wingdings" panose="05000000000000000000" pitchFamily="2" charset="2"/>
              <a:buChar char="§"/>
            </a:pPr>
            <a:r>
              <a:rPr lang="en-US" sz="2000" dirty="0">
                <a:solidFill>
                  <a:schemeClr val="bg1">
                    <a:lumMod val="10000"/>
                    <a:lumOff val="90000"/>
                  </a:schemeClr>
                </a:solidFill>
                <a:effectLst/>
                <a:latin typeface="Lucida Sans" panose="020B0602030504020204" pitchFamily="34" charset="0"/>
                <a:cs typeface="Arial" panose="020B0604020202020204" pitchFamily="34" charset="0"/>
              </a:rPr>
              <a:t>   thrombosis of CA 2</a:t>
            </a:r>
          </a:p>
          <a:p>
            <a:pPr>
              <a:buFont typeface="Wingdings" panose="05000000000000000000" pitchFamily="2" charset="2"/>
              <a:buChar char="§"/>
            </a:pPr>
            <a:r>
              <a:rPr lang="en-US" sz="2000" dirty="0">
                <a:solidFill>
                  <a:schemeClr val="bg1">
                    <a:lumMod val="10000"/>
                    <a:lumOff val="90000"/>
                  </a:schemeClr>
                </a:solidFill>
                <a:effectLst/>
                <a:latin typeface="Lucida Sans" panose="020B0602030504020204" pitchFamily="34" charset="0"/>
                <a:cs typeface="Arial" panose="020B0604020202020204" pitchFamily="34" charset="0"/>
              </a:rPr>
              <a:t>Late complications</a:t>
            </a:r>
          </a:p>
          <a:p>
            <a:pPr>
              <a:buFont typeface="Wingdings" panose="05000000000000000000" pitchFamily="2" charset="2"/>
              <a:buChar char="§"/>
            </a:pPr>
            <a:r>
              <a:rPr lang="en-US" sz="2000" dirty="0">
                <a:solidFill>
                  <a:schemeClr val="bg1">
                    <a:lumMod val="10000"/>
                    <a:lumOff val="90000"/>
                  </a:schemeClr>
                </a:solidFill>
                <a:effectLst/>
                <a:latin typeface="Lucida Sans" panose="020B0602030504020204" pitchFamily="34" charset="0"/>
                <a:cs typeface="Arial" panose="020B0604020202020204" pitchFamily="34" charset="0"/>
              </a:rPr>
              <a:t>   </a:t>
            </a:r>
            <a:r>
              <a:rPr lang="en-US" sz="2000" dirty="0" err="1">
                <a:solidFill>
                  <a:schemeClr val="bg1">
                    <a:lumMod val="10000"/>
                    <a:lumOff val="90000"/>
                  </a:schemeClr>
                </a:solidFill>
                <a:effectLst/>
                <a:latin typeface="Lucida Sans" panose="020B0602030504020204" pitchFamily="34" charset="0"/>
                <a:cs typeface="Arial" panose="020B0604020202020204" pitchFamily="34" charset="0"/>
              </a:rPr>
              <a:t>rebleeding</a:t>
            </a:r>
            <a:r>
              <a:rPr lang="en-US" sz="2000" dirty="0">
                <a:solidFill>
                  <a:schemeClr val="bg1">
                    <a:lumMod val="10000"/>
                    <a:lumOff val="90000"/>
                  </a:schemeClr>
                </a:solidFill>
                <a:effectLst/>
                <a:latin typeface="Lucida Sans" panose="020B0602030504020204" pitchFamily="34" charset="0"/>
                <a:cs typeface="Arial" panose="020B0604020202020204" pitchFamily="34" charset="0"/>
              </a:rPr>
              <a:t> 4</a:t>
            </a:r>
          </a:p>
          <a:p>
            <a:pPr>
              <a:buFont typeface="Wingdings" panose="05000000000000000000" pitchFamily="2" charset="2"/>
              <a:buChar char="§"/>
            </a:pPr>
            <a:r>
              <a:rPr lang="en-US" sz="2000" dirty="0">
                <a:solidFill>
                  <a:schemeClr val="bg1">
                    <a:lumMod val="10000"/>
                    <a:lumOff val="90000"/>
                  </a:schemeClr>
                </a:solidFill>
                <a:effectLst/>
                <a:latin typeface="Lucida Sans" panose="020B0602030504020204" pitchFamily="34" charset="0"/>
                <a:cs typeface="Arial" panose="020B0604020202020204" pitchFamily="34" charset="0"/>
              </a:rPr>
              <a:t>   CA thrombosis 3</a:t>
            </a:r>
          </a:p>
          <a:p>
            <a:pPr marL="0" indent="0">
              <a:buNone/>
            </a:pPr>
            <a:r>
              <a:rPr lang="en-US" sz="2000" dirty="0">
                <a:solidFill>
                  <a:schemeClr val="bg1">
                    <a:lumMod val="10000"/>
                    <a:lumOff val="90000"/>
                  </a:schemeClr>
                </a:solidFill>
                <a:effectLst/>
                <a:latin typeface="Lucida Sans" panose="020B0602030504020204" pitchFamily="34" charset="0"/>
                <a:cs typeface="Arial" panose="020B0604020202020204" pitchFamily="34" charset="0"/>
              </a:rPr>
              <a:t> Brain abscess </a:t>
            </a:r>
          </a:p>
          <a:p>
            <a:pPr marL="0" indent="0">
              <a:buNone/>
            </a:pPr>
            <a:endParaRPr lang="en-US" sz="2000" dirty="0">
              <a:solidFill>
                <a:schemeClr val="bg1">
                  <a:lumMod val="10000"/>
                  <a:lumOff val="90000"/>
                </a:schemeClr>
              </a:solidFill>
              <a:effectLst/>
              <a:latin typeface="Lucida Sans" panose="020B0602030504020204" pitchFamily="34" charset="0"/>
              <a:cs typeface="Arial" panose="020B0604020202020204" pitchFamily="34" charset="0"/>
            </a:endParaRPr>
          </a:p>
          <a:p>
            <a:pPr marL="690563" indent="-690563">
              <a:buNone/>
            </a:pPr>
            <a:r>
              <a:rPr lang="en-US" sz="2000" dirty="0">
                <a:solidFill>
                  <a:schemeClr val="bg1">
                    <a:lumMod val="10000"/>
                    <a:lumOff val="90000"/>
                  </a:schemeClr>
                </a:solidFill>
                <a:effectLst/>
                <a:latin typeface="Lucida Sans" panose="020B0602030504020204" pitchFamily="34" charset="0"/>
                <a:cs typeface="Arial" panose="020B0604020202020204" pitchFamily="34" charset="0"/>
              </a:rPr>
              <a:t>   	CONCLUSION: </a:t>
            </a:r>
          </a:p>
          <a:p>
            <a:pPr marL="690563" indent="-690563">
              <a:buFont typeface="Wingdings" panose="05000000000000000000" pitchFamily="2" charset="2"/>
              <a:buChar char="§"/>
            </a:pPr>
            <a:r>
              <a:rPr lang="en-US" sz="1800" dirty="0">
                <a:solidFill>
                  <a:schemeClr val="bg1">
                    <a:lumMod val="10000"/>
                    <a:lumOff val="90000"/>
                  </a:schemeClr>
                </a:solidFill>
                <a:effectLst/>
                <a:latin typeface="Lucida Sans" panose="020B0602030504020204" pitchFamily="34" charset="0"/>
                <a:cs typeface="Arial" panose="020B0604020202020204" pitchFamily="34" charset="0"/>
              </a:rPr>
              <a:t>Endovascular is a temporary treatment only</a:t>
            </a:r>
          </a:p>
          <a:p>
            <a:pPr marL="690563" indent="-690563">
              <a:buFont typeface="Wingdings" panose="05000000000000000000" pitchFamily="2" charset="2"/>
              <a:buChar char="§"/>
            </a:pPr>
            <a:r>
              <a:rPr lang="en-US" sz="2000" dirty="0">
                <a:solidFill>
                  <a:schemeClr val="bg1">
                    <a:lumMod val="10000"/>
                    <a:lumOff val="90000"/>
                  </a:schemeClr>
                </a:solidFill>
                <a:effectLst/>
                <a:latin typeface="Lucida Sans" panose="020B0602030504020204" pitchFamily="34" charset="0"/>
                <a:cs typeface="Arial" panose="020B0604020202020204" pitchFamily="34" charset="0"/>
              </a:rPr>
              <a:t>Unfavorable long term safety</a:t>
            </a:r>
          </a:p>
          <a:p>
            <a:pPr marL="690563" indent="-690563">
              <a:buFont typeface="Wingdings" panose="05000000000000000000" pitchFamily="2" charset="2"/>
              <a:buChar char="§"/>
            </a:pPr>
            <a:r>
              <a:rPr lang="en-US" sz="2000" dirty="0">
                <a:solidFill>
                  <a:schemeClr val="bg1">
                    <a:lumMod val="10000"/>
                    <a:lumOff val="90000"/>
                  </a:schemeClr>
                </a:solidFill>
                <a:effectLst/>
                <a:latin typeface="Lucida Sans" panose="020B0602030504020204" pitchFamily="34" charset="0"/>
                <a:cs typeface="Arial" panose="020B0604020202020204" pitchFamily="34" charset="0"/>
              </a:rPr>
              <a:t>Stent patency ?</a:t>
            </a:r>
          </a:p>
          <a:p>
            <a:pPr marL="690563" indent="-690563">
              <a:buFont typeface="Wingdings" panose="05000000000000000000" pitchFamily="2" charset="2"/>
              <a:buChar char="§"/>
            </a:pPr>
            <a:r>
              <a:rPr lang="en-US" sz="2000" dirty="0">
                <a:solidFill>
                  <a:schemeClr val="bg1">
                    <a:lumMod val="10000"/>
                    <a:lumOff val="90000"/>
                  </a:schemeClr>
                </a:solidFill>
                <a:effectLst/>
                <a:latin typeface="Lucida Sans" panose="020B0602030504020204" pitchFamily="34" charset="0"/>
                <a:cs typeface="Arial" panose="020B0604020202020204" pitchFamily="34" charset="0"/>
              </a:rPr>
              <a:t>Permanent hemostasis? </a:t>
            </a:r>
          </a:p>
          <a:p>
            <a:pPr marL="0" indent="0">
              <a:buNone/>
            </a:pPr>
            <a:br>
              <a:rPr lang="en-US" sz="2000" dirty="0">
                <a:solidFill>
                  <a:schemeClr val="bg1">
                    <a:lumMod val="10000"/>
                    <a:lumOff val="90000"/>
                  </a:schemeClr>
                </a:solidFill>
                <a:effectLst/>
                <a:latin typeface="Lucida Sans" panose="020B0602030504020204" pitchFamily="34" charset="0"/>
                <a:cs typeface="Arial" panose="020B0604020202020204" pitchFamily="34" charset="0"/>
              </a:rPr>
            </a:br>
            <a:r>
              <a:rPr lang="en-US" sz="2000" dirty="0">
                <a:solidFill>
                  <a:schemeClr val="bg1">
                    <a:lumMod val="10000"/>
                    <a:lumOff val="90000"/>
                  </a:schemeClr>
                </a:solidFill>
                <a:effectLst/>
                <a:latin typeface="Lucida Sans" panose="020B0602030504020204" pitchFamily="34" charset="0"/>
                <a:cs typeface="Arial" panose="020B0604020202020204" pitchFamily="34" charset="0"/>
              </a:rPr>
              <a:t>                                Chang 2007</a:t>
            </a:r>
          </a:p>
          <a:p>
            <a:pPr marL="0" indent="0">
              <a:buNone/>
            </a:pPr>
            <a:endParaRPr lang="en-US" dirty="0"/>
          </a:p>
        </p:txBody>
      </p:sp>
    </p:spTree>
    <p:extLst>
      <p:ext uri="{BB962C8B-B14F-4D97-AF65-F5344CB8AC3E}">
        <p14:creationId xmlns:p14="http://schemas.microsoft.com/office/powerpoint/2010/main" val="334234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304800"/>
            <a:ext cx="10361084" cy="1430338"/>
          </a:xfrm>
        </p:spPr>
        <p:txBody>
          <a:bodyPr>
            <a:normAutofit fontScale="90000"/>
          </a:bodyPr>
          <a:lstStyle/>
          <a:p>
            <a:r>
              <a:rPr lang="es-PE" dirty="0">
                <a:solidFill>
                  <a:srgbClr val="FFC000"/>
                </a:solidFill>
                <a:latin typeface="Lucida Sans Unicode" pitchFamily="34" charset="0"/>
                <a:cs typeface="Lucida Sans Unicode" pitchFamily="34" charset="0"/>
              </a:rPr>
              <a:t>Virginia Commonwealth </a:t>
            </a:r>
            <a:r>
              <a:rPr lang="es-PE" dirty="0" err="1">
                <a:solidFill>
                  <a:srgbClr val="FFC000"/>
                </a:solidFill>
                <a:latin typeface="Lucida Sans Unicode" pitchFamily="34" charset="0"/>
                <a:cs typeface="Lucida Sans Unicode" pitchFamily="34" charset="0"/>
              </a:rPr>
              <a:t>University</a:t>
            </a:r>
            <a:br>
              <a:rPr lang="es-PE" dirty="0">
                <a:solidFill>
                  <a:srgbClr val="FFC000"/>
                </a:solidFill>
                <a:latin typeface="Lucida Sans Unicode" pitchFamily="34" charset="0"/>
                <a:cs typeface="Lucida Sans Unicode" pitchFamily="34" charset="0"/>
              </a:rPr>
            </a:br>
            <a:r>
              <a:rPr lang="es-PE" dirty="0" err="1">
                <a:solidFill>
                  <a:srgbClr val="FFC000"/>
                </a:solidFill>
                <a:latin typeface="Lucida Sans Unicode" pitchFamily="34" charset="0"/>
                <a:cs typeface="Lucida Sans Unicode" pitchFamily="34" charset="0"/>
              </a:rPr>
              <a:t>Health</a:t>
            </a:r>
            <a:r>
              <a:rPr lang="es-PE" dirty="0">
                <a:solidFill>
                  <a:srgbClr val="FFC000"/>
                </a:solidFill>
                <a:latin typeface="Lucida Sans Unicode" pitchFamily="34" charset="0"/>
                <a:cs typeface="Lucida Sans Unicode" pitchFamily="34" charset="0"/>
              </a:rPr>
              <a:t> </a:t>
            </a:r>
            <a:r>
              <a:rPr lang="es-PE" dirty="0" err="1">
                <a:solidFill>
                  <a:srgbClr val="FFC000"/>
                </a:solidFill>
                <a:latin typeface="Lucida Sans Unicode" pitchFamily="34" charset="0"/>
                <a:cs typeface="Lucida Sans Unicode" pitchFamily="34" charset="0"/>
              </a:rPr>
              <a:t>Sciences</a:t>
            </a:r>
            <a:r>
              <a:rPr lang="es-PE" dirty="0">
                <a:solidFill>
                  <a:srgbClr val="FFC000"/>
                </a:solidFill>
                <a:latin typeface="Lucida Sans Unicode" pitchFamily="34" charset="0"/>
                <a:cs typeface="Lucida Sans Unicode" pitchFamily="34" charset="0"/>
              </a:rPr>
              <a:t> Center</a:t>
            </a:r>
            <a:br>
              <a:rPr lang="es-PE" dirty="0">
                <a:solidFill>
                  <a:srgbClr val="FFC000"/>
                </a:solidFill>
                <a:latin typeface="Lucida Sans Unicode" pitchFamily="34" charset="0"/>
                <a:cs typeface="Lucida Sans Unicode" pitchFamily="34" charset="0"/>
              </a:rPr>
            </a:br>
            <a:r>
              <a:rPr lang="es-PE" dirty="0">
                <a:solidFill>
                  <a:srgbClr val="FFC000"/>
                </a:solidFill>
                <a:latin typeface="Lucida Sans Unicode" pitchFamily="34" charset="0"/>
                <a:cs typeface="Lucida Sans Unicode" pitchFamily="34" charset="0"/>
              </a:rPr>
              <a:t>Richmond-Virginia</a:t>
            </a:r>
          </a:p>
        </p:txBody>
      </p:sp>
      <p:pic>
        <p:nvPicPr>
          <p:cNvPr id="2050" name="Picture 2" descr="C:\Documentos comunes\Mis documentos\My Pictures\mcv.jpg"/>
          <p:cNvPicPr>
            <a:picLocks noGrp="1" noChangeAspect="1" noChangeArrowheads="1"/>
          </p:cNvPicPr>
          <p:nvPr>
            <p:ph idx="1"/>
          </p:nvPr>
        </p:nvPicPr>
        <p:blipFill>
          <a:blip r:embed="rId2" cstate="print"/>
          <a:srcRect/>
          <a:stretch>
            <a:fillRect/>
          </a:stretch>
        </p:blipFill>
        <p:spPr bwMode="auto">
          <a:xfrm>
            <a:off x="1143000" y="2057400"/>
            <a:ext cx="9525000" cy="46482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3C95A-EC49-47E6-A152-BF6C0BAB77B3}"/>
              </a:ext>
            </a:extLst>
          </p:cNvPr>
          <p:cNvSpPr>
            <a:spLocks noGrp="1"/>
          </p:cNvSpPr>
          <p:nvPr>
            <p:ph type="title"/>
          </p:nvPr>
        </p:nvSpPr>
        <p:spPr/>
        <p:txBody>
          <a:bodyPr/>
          <a:lstStyle/>
          <a:p>
            <a:r>
              <a:rPr lang="en-US" dirty="0">
                <a:solidFill>
                  <a:srgbClr val="FFC000"/>
                </a:solidFill>
                <a:latin typeface="Lucida Sans" panose="020B0602030504020204" pitchFamily="34" charset="0"/>
              </a:rPr>
              <a:t>Literature Review</a:t>
            </a:r>
            <a:endParaRPr lang="en-US" dirty="0"/>
          </a:p>
        </p:txBody>
      </p:sp>
      <p:sp>
        <p:nvSpPr>
          <p:cNvPr id="3" name="Content Placeholder 2">
            <a:extLst>
              <a:ext uri="{FF2B5EF4-FFF2-40B4-BE49-F238E27FC236}">
                <a16:creationId xmlns:a16="http://schemas.microsoft.com/office/drawing/2014/main" id="{4359BCD5-2F34-4686-976A-D9DF0A471CDF}"/>
              </a:ext>
            </a:extLst>
          </p:cNvPr>
          <p:cNvSpPr>
            <a:spLocks noGrp="1"/>
          </p:cNvSpPr>
          <p:nvPr>
            <p:ph idx="1"/>
          </p:nvPr>
        </p:nvSpPr>
        <p:spPr>
          <a:xfrm>
            <a:off x="914401" y="1447800"/>
            <a:ext cx="10361084" cy="5105400"/>
          </a:xfrm>
        </p:spPr>
        <p:txBody>
          <a:bodyPr>
            <a:noAutofit/>
          </a:bodyPr>
          <a:lstStyle/>
          <a:p>
            <a:pPr>
              <a:buFont typeface="Wingdings" panose="05000000000000000000" pitchFamily="2" charset="2"/>
              <a:buChar char="§"/>
            </a:pPr>
            <a:r>
              <a:rPr lang="en-US" sz="1800" dirty="0">
                <a:solidFill>
                  <a:schemeClr val="bg1">
                    <a:lumMod val="10000"/>
                    <a:lumOff val="90000"/>
                  </a:schemeClr>
                </a:solidFill>
                <a:effectLst/>
                <a:latin typeface="Lucida Sans" panose="020B0602030504020204" pitchFamily="34" charset="0"/>
                <a:cs typeface="Arial" panose="020B0604020202020204" pitchFamily="34" charset="0"/>
              </a:rPr>
              <a:t>27 articles on H&amp;N cancer</a:t>
            </a:r>
          </a:p>
          <a:p>
            <a:pPr>
              <a:buFont typeface="Wingdings" panose="05000000000000000000" pitchFamily="2" charset="2"/>
              <a:buChar char="§"/>
            </a:pPr>
            <a:r>
              <a:rPr lang="en-US" sz="1800" dirty="0">
                <a:solidFill>
                  <a:schemeClr val="bg1">
                    <a:lumMod val="10000"/>
                    <a:lumOff val="90000"/>
                  </a:schemeClr>
                </a:solidFill>
                <a:effectLst/>
                <a:latin typeface="Lucida Sans" panose="020B0602030504020204" pitchFamily="34" charset="0"/>
                <a:cs typeface="Arial" panose="020B0604020202020204" pitchFamily="34" charset="0"/>
              </a:rPr>
              <a:t>1554 patients</a:t>
            </a:r>
          </a:p>
          <a:p>
            <a:pPr>
              <a:buFont typeface="Wingdings" panose="05000000000000000000" pitchFamily="2" charset="2"/>
              <a:buChar char="§"/>
            </a:pPr>
            <a:r>
              <a:rPr lang="en-US" sz="1800" dirty="0">
                <a:solidFill>
                  <a:schemeClr val="bg1">
                    <a:lumMod val="10000"/>
                    <a:lumOff val="90000"/>
                  </a:schemeClr>
                </a:solidFill>
                <a:effectLst/>
                <a:latin typeface="Lucida Sans" panose="020B0602030504020204" pitchFamily="34" charset="0"/>
                <a:cs typeface="Arial" panose="020B0604020202020204" pitchFamily="34" charset="0"/>
              </a:rPr>
              <a:t>All received radiation therapy</a:t>
            </a:r>
          </a:p>
          <a:p>
            <a:pPr>
              <a:buFont typeface="Wingdings" panose="05000000000000000000" pitchFamily="2" charset="2"/>
              <a:buChar char="§"/>
            </a:pPr>
            <a:r>
              <a:rPr lang="en-US" sz="1800" dirty="0">
                <a:solidFill>
                  <a:schemeClr val="bg1">
                    <a:lumMod val="10000"/>
                    <a:lumOff val="90000"/>
                  </a:schemeClr>
                </a:solidFill>
                <a:effectLst/>
                <a:latin typeface="Lucida Sans" panose="020B0602030504020204" pitchFamily="34" charset="0"/>
                <a:cs typeface="Arial" panose="020B0604020202020204" pitchFamily="34" charset="0"/>
              </a:rPr>
              <a:t>CBOS 41 (2.6%)</a:t>
            </a:r>
          </a:p>
          <a:p>
            <a:pPr marL="0" indent="0">
              <a:buNone/>
            </a:pPr>
            <a:r>
              <a:rPr lang="en-US" sz="1800" dirty="0">
                <a:solidFill>
                  <a:schemeClr val="bg1">
                    <a:lumMod val="10000"/>
                    <a:lumOff val="90000"/>
                  </a:schemeClr>
                </a:solidFill>
                <a:effectLst/>
                <a:latin typeface="Lucida Sans" panose="020B0602030504020204" pitchFamily="34" charset="0"/>
                <a:cs typeface="Arial" panose="020B0604020202020204" pitchFamily="34" charset="0"/>
              </a:rPr>
              <a:t>           31 (76% fatal)</a:t>
            </a:r>
          </a:p>
          <a:p>
            <a:pPr>
              <a:buFont typeface="Wingdings" panose="05000000000000000000" pitchFamily="2" charset="2"/>
              <a:buChar char="§"/>
            </a:pPr>
            <a:r>
              <a:rPr lang="en-US" sz="1800" dirty="0">
                <a:solidFill>
                  <a:schemeClr val="bg1">
                    <a:lumMod val="10000"/>
                    <a:lumOff val="90000"/>
                  </a:schemeClr>
                </a:solidFill>
                <a:effectLst/>
                <a:latin typeface="Lucida Sans" panose="020B0602030504020204" pitchFamily="34" charset="0"/>
                <a:cs typeface="Arial" panose="020B0604020202020204" pitchFamily="34" charset="0"/>
              </a:rPr>
              <a:t>No difference in frequency of CBOS in:</a:t>
            </a:r>
          </a:p>
          <a:p>
            <a:pPr marL="0" indent="0">
              <a:buNone/>
            </a:pPr>
            <a:r>
              <a:rPr lang="en-US" sz="1800" dirty="0">
                <a:solidFill>
                  <a:schemeClr val="bg1">
                    <a:lumMod val="10000"/>
                    <a:lumOff val="90000"/>
                  </a:schemeClr>
                </a:solidFill>
                <a:effectLst/>
                <a:latin typeface="Lucida Sans" panose="020B0602030504020204" pitchFamily="34" charset="0"/>
                <a:cs typeface="Arial" panose="020B0604020202020204" pitchFamily="34" charset="0"/>
              </a:rPr>
              <a:t>	Irradiated patients with or without chemotherapy</a:t>
            </a:r>
          </a:p>
          <a:p>
            <a:pPr marL="0" indent="0">
              <a:buNone/>
            </a:pPr>
            <a:r>
              <a:rPr lang="en-US" sz="1800" dirty="0">
                <a:solidFill>
                  <a:schemeClr val="bg1">
                    <a:lumMod val="10000"/>
                    <a:lumOff val="90000"/>
                  </a:schemeClr>
                </a:solidFill>
                <a:effectLst/>
                <a:latin typeface="Lucida Sans" panose="020B0602030504020204" pitchFamily="34" charset="0"/>
                <a:cs typeface="Arial" panose="020B0604020202020204" pitchFamily="34" charset="0"/>
              </a:rPr>
              <a:t>	Irradiated patients with or without surgery before radiation</a:t>
            </a:r>
            <a:br>
              <a:rPr lang="en-US" sz="1800" dirty="0">
                <a:solidFill>
                  <a:schemeClr val="bg1">
                    <a:lumMod val="10000"/>
                    <a:lumOff val="90000"/>
                  </a:schemeClr>
                </a:solidFill>
                <a:effectLst/>
                <a:latin typeface="Lucida Sans" panose="020B0602030504020204" pitchFamily="34" charset="0"/>
                <a:cs typeface="Arial" panose="020B0604020202020204" pitchFamily="34" charset="0"/>
              </a:rPr>
            </a:br>
            <a:endParaRPr lang="en-US" sz="1800" dirty="0">
              <a:solidFill>
                <a:schemeClr val="bg1">
                  <a:lumMod val="10000"/>
                  <a:lumOff val="90000"/>
                </a:schemeClr>
              </a:solidFill>
              <a:effectLst/>
              <a:latin typeface="Lucida Sans" panose="020B0602030504020204" pitchFamily="34" charset="0"/>
              <a:cs typeface="Arial" panose="020B0604020202020204" pitchFamily="34" charset="0"/>
            </a:endParaRPr>
          </a:p>
          <a:p>
            <a:pPr marL="0" indent="0">
              <a:buNone/>
            </a:pPr>
            <a:r>
              <a:rPr lang="en-US" sz="1800" dirty="0">
                <a:solidFill>
                  <a:schemeClr val="bg1">
                    <a:lumMod val="10000"/>
                    <a:lumOff val="90000"/>
                  </a:schemeClr>
                </a:solidFill>
                <a:effectLst/>
                <a:latin typeface="Lucida Sans" panose="020B0602030504020204" pitchFamily="34" charset="0"/>
                <a:cs typeface="Arial" panose="020B0604020202020204" pitchFamily="34" charset="0"/>
              </a:rPr>
              <a:t>                                                         				 McDonald 2012</a:t>
            </a:r>
            <a:endParaRPr lang="en-US" sz="1800" dirty="0">
              <a:solidFill>
                <a:schemeClr val="bg1">
                  <a:lumMod val="10000"/>
                  <a:lumOff val="90000"/>
                </a:schemeClr>
              </a:solidFill>
              <a:latin typeface="Lucida Sans" panose="020B0602030504020204" pitchFamily="34" charset="0"/>
            </a:endParaRPr>
          </a:p>
        </p:txBody>
      </p:sp>
    </p:spTree>
    <p:extLst>
      <p:ext uri="{BB962C8B-B14F-4D97-AF65-F5344CB8AC3E}">
        <p14:creationId xmlns:p14="http://schemas.microsoft.com/office/powerpoint/2010/main" val="4290508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D011F-D12F-49A0-B436-4824C037025F}"/>
              </a:ext>
            </a:extLst>
          </p:cNvPr>
          <p:cNvSpPr>
            <a:spLocks noGrp="1"/>
          </p:cNvSpPr>
          <p:nvPr>
            <p:ph type="title"/>
          </p:nvPr>
        </p:nvSpPr>
        <p:spPr/>
        <p:txBody>
          <a:bodyPr/>
          <a:lstStyle/>
          <a:p>
            <a:r>
              <a:rPr lang="en-US" dirty="0">
                <a:solidFill>
                  <a:srgbClr val="FFC000"/>
                </a:solidFill>
                <a:latin typeface="Lucida Sans" panose="020B0602030504020204" pitchFamily="34" charset="0"/>
              </a:rPr>
              <a:t>Meta-Analysis</a:t>
            </a:r>
          </a:p>
        </p:txBody>
      </p:sp>
      <p:sp>
        <p:nvSpPr>
          <p:cNvPr id="3" name="Content Placeholder 2">
            <a:extLst>
              <a:ext uri="{FF2B5EF4-FFF2-40B4-BE49-F238E27FC236}">
                <a16:creationId xmlns:a16="http://schemas.microsoft.com/office/drawing/2014/main" id="{6D5732E8-01ED-468D-9C9D-82FEA814FBD2}"/>
              </a:ext>
            </a:extLst>
          </p:cNvPr>
          <p:cNvSpPr>
            <a:spLocks noGrp="1"/>
          </p:cNvSpPr>
          <p:nvPr>
            <p:ph idx="1"/>
          </p:nvPr>
        </p:nvSpPr>
        <p:spPr>
          <a:xfrm>
            <a:off x="914400" y="1550988"/>
            <a:ext cx="10667999" cy="5307011"/>
          </a:xfrm>
        </p:spPr>
        <p:txBody>
          <a:bodyPr numCol="2">
            <a:normAutofit fontScale="55000" lnSpcReduction="20000"/>
          </a:bodyPr>
          <a:lstStyle/>
          <a:p>
            <a:pPr>
              <a:buFont typeface="Wingdings" panose="05000000000000000000" pitchFamily="2" charset="2"/>
              <a:buChar char="§"/>
            </a:pPr>
            <a:r>
              <a:rPr lang="en-US" sz="2900" dirty="0">
                <a:solidFill>
                  <a:schemeClr val="bg1">
                    <a:lumMod val="10000"/>
                    <a:lumOff val="90000"/>
                  </a:schemeClr>
                </a:solidFill>
                <a:effectLst/>
                <a:latin typeface="Lucida Sans" panose="020B0602030504020204" pitchFamily="34" charset="0"/>
                <a:cs typeface="Arial" panose="020B0604020202020204" pitchFamily="34" charset="0"/>
              </a:rPr>
              <a:t>Endovascular management of CBOS</a:t>
            </a:r>
          </a:p>
          <a:p>
            <a:pPr>
              <a:buFont typeface="Wingdings" panose="05000000000000000000" pitchFamily="2" charset="2"/>
              <a:buChar char="§"/>
            </a:pPr>
            <a:r>
              <a:rPr lang="en-US" sz="2900" dirty="0">
                <a:solidFill>
                  <a:schemeClr val="bg1">
                    <a:lumMod val="10000"/>
                    <a:lumOff val="90000"/>
                  </a:schemeClr>
                </a:solidFill>
                <a:effectLst/>
                <a:latin typeface="Lucida Sans" panose="020B0602030504020204" pitchFamily="34" charset="0"/>
                <a:cs typeface="Arial" panose="020B0604020202020204" pitchFamily="34" charset="0"/>
              </a:rPr>
              <a:t>comprehensive literature search 2000-2016</a:t>
            </a:r>
          </a:p>
          <a:p>
            <a:pPr>
              <a:buFont typeface="Wingdings" panose="05000000000000000000" pitchFamily="2" charset="2"/>
              <a:buChar char="§"/>
            </a:pPr>
            <a:r>
              <a:rPr lang="en-US" sz="2900" dirty="0">
                <a:solidFill>
                  <a:schemeClr val="bg1">
                    <a:lumMod val="10000"/>
                    <a:lumOff val="90000"/>
                  </a:schemeClr>
                </a:solidFill>
                <a:effectLst/>
                <a:latin typeface="Lucida Sans" panose="020B0602030504020204" pitchFamily="34" charset="0"/>
                <a:cs typeface="Arial" panose="020B0604020202020204" pitchFamily="34" charset="0"/>
              </a:rPr>
              <a:t>outcomes</a:t>
            </a:r>
          </a:p>
          <a:p>
            <a:pPr>
              <a:buFont typeface="Wingdings" panose="05000000000000000000" pitchFamily="2" charset="2"/>
              <a:buChar char="§"/>
            </a:pPr>
            <a:r>
              <a:rPr lang="en-US" sz="2900" dirty="0">
                <a:solidFill>
                  <a:schemeClr val="bg1">
                    <a:lumMod val="10000"/>
                    <a:lumOff val="90000"/>
                  </a:schemeClr>
                </a:solidFill>
                <a:effectLst/>
                <a:latin typeface="Lucida Sans" panose="020B0602030504020204" pitchFamily="34" charset="0"/>
                <a:cs typeface="Arial" panose="020B0604020202020204" pitchFamily="34" charset="0"/>
              </a:rPr>
              <a:t>   technical success</a:t>
            </a:r>
          </a:p>
          <a:p>
            <a:pPr>
              <a:buFont typeface="Wingdings" panose="05000000000000000000" pitchFamily="2" charset="2"/>
              <a:buChar char="§"/>
            </a:pPr>
            <a:r>
              <a:rPr lang="en-US" sz="2900" dirty="0">
                <a:solidFill>
                  <a:schemeClr val="bg1">
                    <a:lumMod val="10000"/>
                    <a:lumOff val="90000"/>
                  </a:schemeClr>
                </a:solidFill>
                <a:effectLst/>
                <a:latin typeface="Lucida Sans" panose="020B0602030504020204" pitchFamily="34" charset="0"/>
                <a:cs typeface="Arial" panose="020B0604020202020204" pitchFamily="34" charset="0"/>
              </a:rPr>
              <a:t>   post operative (procedural) </a:t>
            </a:r>
            <a:r>
              <a:rPr lang="en-US" sz="2900" dirty="0" err="1">
                <a:solidFill>
                  <a:schemeClr val="bg1">
                    <a:lumMod val="10000"/>
                    <a:lumOff val="90000"/>
                  </a:schemeClr>
                </a:solidFill>
                <a:effectLst/>
                <a:latin typeface="Lucida Sans" panose="020B0602030504020204" pitchFamily="34" charset="0"/>
                <a:cs typeface="Arial" panose="020B0604020202020204" pitchFamily="34" charset="0"/>
              </a:rPr>
              <a:t>rebleeding</a:t>
            </a:r>
            <a:endParaRPr lang="en-US" sz="2900" dirty="0">
              <a:solidFill>
                <a:schemeClr val="bg1">
                  <a:lumMod val="10000"/>
                  <a:lumOff val="90000"/>
                </a:schemeClr>
              </a:solidFill>
              <a:effectLst/>
              <a:latin typeface="Lucida Sans" panose="020B0602030504020204" pitchFamily="34" charset="0"/>
              <a:cs typeface="Arial" panose="020B0604020202020204" pitchFamily="34" charset="0"/>
            </a:endParaRPr>
          </a:p>
          <a:p>
            <a:pPr>
              <a:buFont typeface="Wingdings" panose="05000000000000000000" pitchFamily="2" charset="2"/>
              <a:buChar char="§"/>
            </a:pPr>
            <a:r>
              <a:rPr lang="en-US" sz="2900" dirty="0">
                <a:solidFill>
                  <a:schemeClr val="bg1">
                    <a:lumMod val="10000"/>
                    <a:lumOff val="90000"/>
                  </a:schemeClr>
                </a:solidFill>
                <a:effectLst/>
                <a:latin typeface="Lucida Sans" panose="020B0602030504020204" pitchFamily="34" charset="0"/>
                <a:cs typeface="Arial" panose="020B0604020202020204" pitchFamily="34" charset="0"/>
              </a:rPr>
              <a:t>   survival time</a:t>
            </a:r>
          </a:p>
          <a:p>
            <a:pPr>
              <a:buFont typeface="Wingdings" panose="05000000000000000000" pitchFamily="2" charset="2"/>
              <a:buChar char="§"/>
            </a:pPr>
            <a:r>
              <a:rPr lang="en-US" sz="2900" dirty="0">
                <a:solidFill>
                  <a:schemeClr val="bg1">
                    <a:lumMod val="10000"/>
                    <a:lumOff val="90000"/>
                  </a:schemeClr>
                </a:solidFill>
                <a:effectLst/>
                <a:latin typeface="Lucida Sans" panose="020B0602030504020204" pitchFamily="34" charset="0"/>
                <a:cs typeface="Arial" panose="020B0604020202020204" pitchFamily="34" charset="0"/>
              </a:rPr>
              <a:t>   perioperative (procedural) complications</a:t>
            </a:r>
          </a:p>
          <a:p>
            <a:pPr>
              <a:buFont typeface="Wingdings" panose="05000000000000000000" pitchFamily="2" charset="2"/>
              <a:buChar char="§"/>
            </a:pPr>
            <a:r>
              <a:rPr lang="en-US" sz="2900" dirty="0">
                <a:solidFill>
                  <a:schemeClr val="bg1">
                    <a:lumMod val="10000"/>
                    <a:lumOff val="90000"/>
                  </a:schemeClr>
                </a:solidFill>
                <a:effectLst/>
                <a:latin typeface="Lucida Sans" panose="020B0602030504020204" pitchFamily="34" charset="0"/>
                <a:cs typeface="Arial" panose="020B0604020202020204" pitchFamily="34" charset="0"/>
              </a:rPr>
              <a:t>25 studies. 559 patients</a:t>
            </a:r>
          </a:p>
          <a:p>
            <a:pPr>
              <a:buFont typeface="Wingdings" panose="05000000000000000000" pitchFamily="2" charset="2"/>
              <a:buChar char="§"/>
            </a:pPr>
            <a:r>
              <a:rPr lang="en-US" sz="2900" dirty="0">
                <a:solidFill>
                  <a:schemeClr val="bg1">
                    <a:lumMod val="10000"/>
                    <a:lumOff val="90000"/>
                  </a:schemeClr>
                </a:solidFill>
                <a:effectLst/>
                <a:latin typeface="Lucida Sans" panose="020B0602030504020204" pitchFamily="34" charset="0"/>
                <a:cs typeface="Arial" panose="020B0604020202020204" pitchFamily="34" charset="0"/>
              </a:rPr>
              <a:t>   Technical success 100% (coiling and/or stenting)</a:t>
            </a:r>
          </a:p>
          <a:p>
            <a:pPr>
              <a:buFont typeface="Wingdings" panose="05000000000000000000" pitchFamily="2" charset="2"/>
              <a:buChar char="§"/>
            </a:pPr>
            <a:r>
              <a:rPr lang="en-US" sz="2900" dirty="0">
                <a:solidFill>
                  <a:schemeClr val="bg1">
                    <a:lumMod val="10000"/>
                    <a:lumOff val="90000"/>
                  </a:schemeClr>
                </a:solidFill>
                <a:effectLst/>
                <a:latin typeface="Lucida Sans" panose="020B0602030504020204" pitchFamily="34" charset="0"/>
                <a:cs typeface="Arial" panose="020B0604020202020204" pitchFamily="34" charset="0"/>
              </a:rPr>
              <a:t>   Median survival time 3 months (0-96)</a:t>
            </a:r>
          </a:p>
          <a:p>
            <a:pPr>
              <a:buFont typeface="Wingdings" panose="05000000000000000000" pitchFamily="2" charset="2"/>
              <a:buChar char="§"/>
            </a:pPr>
            <a:r>
              <a:rPr lang="en-US" sz="2900" dirty="0">
                <a:solidFill>
                  <a:schemeClr val="bg1">
                    <a:lumMod val="10000"/>
                    <a:lumOff val="90000"/>
                  </a:schemeClr>
                </a:solidFill>
                <a:effectLst/>
                <a:latin typeface="Lucida Sans" panose="020B0602030504020204" pitchFamily="34" charset="0"/>
                <a:cs typeface="Arial" panose="020B0604020202020204" pitchFamily="34" charset="0"/>
              </a:rPr>
              <a:t>   Perioperative (procedural) mortality 11%</a:t>
            </a:r>
          </a:p>
          <a:p>
            <a:pPr>
              <a:buFont typeface="Wingdings" panose="05000000000000000000" pitchFamily="2" charset="2"/>
              <a:buChar char="§"/>
            </a:pPr>
            <a:r>
              <a:rPr lang="en-US" sz="2900" dirty="0">
                <a:solidFill>
                  <a:schemeClr val="bg1">
                    <a:lumMod val="10000"/>
                    <a:lumOff val="90000"/>
                  </a:schemeClr>
                </a:solidFill>
                <a:effectLst/>
                <a:latin typeface="Lucida Sans" panose="020B0602030504020204" pitchFamily="34" charset="0"/>
                <a:cs typeface="Arial" panose="020B0604020202020204" pitchFamily="34" charset="0"/>
              </a:rPr>
              <a:t>   Perioperative (procedural) </a:t>
            </a:r>
            <a:r>
              <a:rPr lang="en-US" sz="2900" dirty="0" err="1">
                <a:solidFill>
                  <a:schemeClr val="bg1">
                    <a:lumMod val="10000"/>
                    <a:lumOff val="90000"/>
                  </a:schemeClr>
                </a:solidFill>
                <a:effectLst/>
                <a:latin typeface="Lucida Sans" panose="020B0602030504020204" pitchFamily="34" charset="0"/>
                <a:cs typeface="Arial" panose="020B0604020202020204" pitchFamily="34" charset="0"/>
              </a:rPr>
              <a:t>rebleeding</a:t>
            </a:r>
            <a:r>
              <a:rPr lang="en-US" sz="2900" dirty="0">
                <a:solidFill>
                  <a:schemeClr val="bg1">
                    <a:lumMod val="10000"/>
                    <a:lumOff val="90000"/>
                  </a:schemeClr>
                </a:solidFill>
                <a:effectLst/>
                <a:latin typeface="Lucida Sans" panose="020B0602030504020204" pitchFamily="34" charset="0"/>
                <a:cs typeface="Arial" panose="020B0604020202020204" pitchFamily="34" charset="0"/>
              </a:rPr>
              <a:t> rate 27%</a:t>
            </a:r>
          </a:p>
          <a:p>
            <a:pPr marL="0" indent="0">
              <a:buNone/>
            </a:pPr>
            <a:r>
              <a:rPr lang="en-US" sz="2900" dirty="0">
                <a:solidFill>
                  <a:schemeClr val="bg1">
                    <a:lumMod val="10000"/>
                    <a:lumOff val="90000"/>
                  </a:schemeClr>
                </a:solidFill>
                <a:effectLst/>
                <a:latin typeface="Lucida Sans" panose="020B0602030504020204" pitchFamily="34" charset="0"/>
                <a:cs typeface="Arial" panose="020B0604020202020204" pitchFamily="34" charset="0"/>
              </a:rPr>
              <a:t> stroke 3%</a:t>
            </a:r>
          </a:p>
          <a:p>
            <a:pPr marL="0" indent="0">
              <a:buNone/>
            </a:pPr>
            <a:r>
              <a:rPr lang="en-US" sz="2900" dirty="0">
                <a:solidFill>
                  <a:schemeClr val="bg1">
                    <a:lumMod val="10000"/>
                    <a:lumOff val="90000"/>
                  </a:schemeClr>
                </a:solidFill>
                <a:effectLst/>
                <a:latin typeface="Lucida Sans" panose="020B0602030504020204" pitchFamily="34" charset="0"/>
                <a:cs typeface="Arial" panose="020B0604020202020204" pitchFamily="34" charset="0"/>
              </a:rPr>
              <a:t>infection 1%</a:t>
            </a:r>
          </a:p>
          <a:p>
            <a:pPr>
              <a:buFont typeface="Wingdings" panose="05000000000000000000" pitchFamily="2" charset="2"/>
              <a:buChar char="§"/>
            </a:pPr>
            <a:r>
              <a:rPr lang="en-US" sz="2900" dirty="0">
                <a:solidFill>
                  <a:schemeClr val="bg1">
                    <a:lumMod val="10000"/>
                    <a:lumOff val="90000"/>
                  </a:schemeClr>
                </a:solidFill>
                <a:effectLst/>
                <a:latin typeface="Lucida Sans" panose="020B0602030504020204" pitchFamily="34" charset="0"/>
                <a:cs typeface="Arial" panose="020B0604020202020204" pitchFamily="34" charset="0"/>
              </a:rPr>
              <a:t>At last FU 39% were alive</a:t>
            </a:r>
          </a:p>
          <a:p>
            <a:pPr marL="0" indent="0">
              <a:buNone/>
            </a:pPr>
            <a:r>
              <a:rPr lang="en-US" sz="2900" dirty="0">
                <a:solidFill>
                  <a:schemeClr val="bg1">
                    <a:lumMod val="10000"/>
                    <a:lumOff val="90000"/>
                  </a:schemeClr>
                </a:solidFill>
                <a:effectLst/>
                <a:latin typeface="Lucida Sans" panose="020B0602030504020204" pitchFamily="34" charset="0"/>
                <a:cs typeface="Arial" panose="020B0604020202020204" pitchFamily="34" charset="0"/>
              </a:rPr>
              <a:t>CONCLUSION</a:t>
            </a:r>
          </a:p>
          <a:p>
            <a:pPr>
              <a:buFont typeface="Wingdings" panose="05000000000000000000" pitchFamily="2" charset="2"/>
              <a:buChar char="§"/>
            </a:pPr>
            <a:r>
              <a:rPr lang="en-US" sz="2900" dirty="0">
                <a:solidFill>
                  <a:schemeClr val="bg1">
                    <a:lumMod val="10000"/>
                    <a:lumOff val="90000"/>
                  </a:schemeClr>
                </a:solidFill>
                <a:effectLst/>
                <a:latin typeface="Lucida Sans" panose="020B0602030504020204" pitchFamily="34" charset="0"/>
                <a:cs typeface="Arial" panose="020B0604020202020204" pitchFamily="34" charset="0"/>
              </a:rPr>
              <a:t>Embolization with coils and other devices and stenting are safe options for CBOS</a:t>
            </a:r>
          </a:p>
          <a:p>
            <a:pPr>
              <a:buFont typeface="Wingdings" panose="05000000000000000000" pitchFamily="2" charset="2"/>
              <a:buChar char="§"/>
            </a:pPr>
            <a:r>
              <a:rPr lang="en-US" sz="2900" dirty="0">
                <a:solidFill>
                  <a:schemeClr val="bg1">
                    <a:lumMod val="10000"/>
                    <a:lumOff val="90000"/>
                  </a:schemeClr>
                </a:solidFill>
                <a:effectLst/>
                <a:latin typeface="Lucida Sans" panose="020B0602030504020204" pitchFamily="34" charset="0"/>
                <a:cs typeface="Arial" panose="020B0604020202020204" pitchFamily="34" charset="0"/>
              </a:rPr>
              <a:t>Operative (procedural) complications relatively low</a:t>
            </a:r>
          </a:p>
          <a:p>
            <a:pPr>
              <a:buFont typeface="Wingdings" panose="05000000000000000000" pitchFamily="2" charset="2"/>
              <a:buChar char="§"/>
            </a:pPr>
            <a:r>
              <a:rPr lang="en-US" sz="2900" dirty="0">
                <a:solidFill>
                  <a:schemeClr val="bg1">
                    <a:lumMod val="10000"/>
                    <a:lumOff val="90000"/>
                  </a:schemeClr>
                </a:solidFill>
                <a:effectLst/>
                <a:latin typeface="Lucida Sans" panose="020B0602030504020204" pitchFamily="34" charset="0"/>
                <a:cs typeface="Arial" panose="020B0604020202020204" pitchFamily="34" charset="0"/>
              </a:rPr>
              <a:t>Success rates relatively high</a:t>
            </a:r>
          </a:p>
          <a:p>
            <a:pPr>
              <a:buFont typeface="Wingdings" panose="05000000000000000000" pitchFamily="2" charset="2"/>
              <a:buChar char="§"/>
            </a:pPr>
            <a:r>
              <a:rPr lang="en-US" sz="2900" dirty="0">
                <a:solidFill>
                  <a:schemeClr val="bg1">
                    <a:lumMod val="10000"/>
                    <a:lumOff val="90000"/>
                  </a:schemeClr>
                </a:solidFill>
                <a:effectLst/>
                <a:latin typeface="Lucida Sans" panose="020B0602030504020204" pitchFamily="34" charset="0"/>
                <a:cs typeface="Arial" panose="020B0604020202020204" pitchFamily="34" charset="0"/>
              </a:rPr>
              <a:t>Prognosis and management remains poor</a:t>
            </a:r>
          </a:p>
          <a:p>
            <a:pPr marL="0" indent="0">
              <a:buNone/>
            </a:pPr>
            <a:r>
              <a:rPr lang="en-US" sz="2900" dirty="0">
                <a:solidFill>
                  <a:schemeClr val="bg1">
                    <a:lumMod val="10000"/>
                    <a:lumOff val="90000"/>
                  </a:schemeClr>
                </a:solidFill>
                <a:effectLst/>
                <a:latin typeface="Lucida Sans" panose="020B0602030504020204" pitchFamily="34" charset="0"/>
                <a:cs typeface="Arial" panose="020B0604020202020204" pitchFamily="34" charset="0"/>
              </a:rPr>
              <a:t>                                                   Bond, JVS 3/2017</a:t>
            </a:r>
          </a:p>
          <a:p>
            <a:endParaRPr lang="en-US" dirty="0"/>
          </a:p>
        </p:txBody>
      </p:sp>
    </p:spTree>
    <p:extLst>
      <p:ext uri="{BB962C8B-B14F-4D97-AF65-F5344CB8AC3E}">
        <p14:creationId xmlns:p14="http://schemas.microsoft.com/office/powerpoint/2010/main" val="2771335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8542" y="438803"/>
            <a:ext cx="10361084" cy="1430338"/>
          </a:xfrm>
        </p:spPr>
        <p:txBody>
          <a:bodyPr>
            <a:normAutofit fontScale="90000"/>
          </a:bodyPr>
          <a:lstStyle/>
          <a:p>
            <a:r>
              <a:rPr lang="en-US" sz="4900" dirty="0">
                <a:solidFill>
                  <a:srgbClr val="FFC000"/>
                </a:solidFill>
                <a:latin typeface="Lucida Sans Unicode" panose="020B0602030504020204" pitchFamily="34" charset="0"/>
                <a:cs typeface="Lucida Sans Unicode" panose="020B0602030504020204" pitchFamily="34" charset="0"/>
              </a:rPr>
              <a:t>Patients &amp; Methods</a:t>
            </a:r>
            <a:br>
              <a:rPr lang="en-US" dirty="0">
                <a:latin typeface="Calisto MT" pitchFamily="18" charset="0"/>
              </a:rPr>
            </a:br>
            <a:endParaRPr lang="es-ES" dirty="0"/>
          </a:p>
        </p:txBody>
      </p:sp>
      <p:sp>
        <p:nvSpPr>
          <p:cNvPr id="3" name="Marcador de contenido 2"/>
          <p:cNvSpPr>
            <a:spLocks noGrp="1"/>
          </p:cNvSpPr>
          <p:nvPr>
            <p:ph idx="1"/>
          </p:nvPr>
        </p:nvSpPr>
        <p:spPr>
          <a:xfrm>
            <a:off x="457200" y="1295400"/>
            <a:ext cx="11353799" cy="5333999"/>
          </a:xfrm>
        </p:spPr>
        <p:txBody>
          <a:bodyPr>
            <a:normAutofit/>
          </a:bodyPr>
          <a:lstStyle/>
          <a:p>
            <a:pPr marL="228600" indent="-228600" defTabSz="2351088">
              <a:lnSpc>
                <a:spcPct val="110000"/>
              </a:lnSpc>
              <a:buClr>
                <a:srgbClr val="CC9900"/>
              </a:buClr>
              <a:buFont typeface="Wingdings" pitchFamily="2" charset="2"/>
              <a:buChar char="§"/>
            </a:pPr>
            <a:r>
              <a:rPr lang="en-US" sz="2400" dirty="0">
                <a:solidFill>
                  <a:schemeClr val="bg1">
                    <a:lumMod val="10000"/>
                    <a:lumOff val="90000"/>
                  </a:schemeClr>
                </a:solidFill>
                <a:latin typeface="Lucida Sans Unicode" panose="020B0602030504020204" pitchFamily="34" charset="0"/>
                <a:cs typeface="Lucida Sans Unicode" panose="020B0602030504020204" pitchFamily="34" charset="0"/>
              </a:rPr>
              <a:t>During the last few years, we have managed many patients (men, women, and children) with CBOS of different etiologies.</a:t>
            </a:r>
          </a:p>
          <a:p>
            <a:pPr marL="228600" indent="-228600" defTabSz="2351088">
              <a:lnSpc>
                <a:spcPct val="110000"/>
              </a:lnSpc>
              <a:buClr>
                <a:srgbClr val="CC9900"/>
              </a:buClr>
              <a:buFont typeface="Wingdings" pitchFamily="2" charset="2"/>
              <a:buChar char="§"/>
            </a:pPr>
            <a:r>
              <a:rPr lang="en-US" sz="2400" dirty="0">
                <a:solidFill>
                  <a:schemeClr val="bg1">
                    <a:lumMod val="10000"/>
                    <a:lumOff val="90000"/>
                  </a:schemeClr>
                </a:solidFill>
                <a:latin typeface="Lucida Sans Unicode" panose="020B0602030504020204" pitchFamily="34" charset="0"/>
                <a:cs typeface="Lucida Sans Unicode" panose="020B0602030504020204" pitchFamily="34" charset="0"/>
              </a:rPr>
              <a:t>Most patients presented a difficult surgical approach or were deemed not appropriate surgical candidates.</a:t>
            </a:r>
          </a:p>
          <a:p>
            <a:pPr marL="228600" indent="-228600" defTabSz="2351088">
              <a:lnSpc>
                <a:spcPct val="110000"/>
              </a:lnSpc>
              <a:buClr>
                <a:srgbClr val="CC9900"/>
              </a:buClr>
              <a:buFont typeface="Wingdings" pitchFamily="2" charset="2"/>
              <a:buChar char="§"/>
            </a:pPr>
            <a:r>
              <a:rPr lang="en-US" sz="2400" dirty="0">
                <a:solidFill>
                  <a:schemeClr val="bg1">
                    <a:lumMod val="10000"/>
                    <a:lumOff val="90000"/>
                  </a:schemeClr>
                </a:solidFill>
                <a:latin typeface="Lucida Sans Unicode" panose="020B0602030504020204" pitchFamily="34" charset="0"/>
                <a:cs typeface="Lucida Sans Unicode" panose="020B0602030504020204" pitchFamily="34" charset="0"/>
              </a:rPr>
              <a:t>Percutaneous insertion of different covered and uncovered, self-expanding and balloon-expandable stents was performed. </a:t>
            </a:r>
          </a:p>
          <a:p>
            <a:pPr marL="228600" indent="-228600" defTabSz="2351088">
              <a:lnSpc>
                <a:spcPct val="110000"/>
              </a:lnSpc>
              <a:buClr>
                <a:srgbClr val="CC9900"/>
              </a:buClr>
              <a:buFont typeface="Wingdings" pitchFamily="2" charset="2"/>
              <a:buChar char="§"/>
            </a:pPr>
            <a:r>
              <a:rPr lang="en-US" sz="2400" dirty="0">
                <a:solidFill>
                  <a:schemeClr val="bg1">
                    <a:lumMod val="10000"/>
                    <a:lumOff val="90000"/>
                  </a:schemeClr>
                </a:solidFill>
                <a:latin typeface="Lucida Sans Unicode" panose="020B0602030504020204" pitchFamily="34" charset="0"/>
                <a:cs typeface="Lucida Sans Unicode" panose="020B0602030504020204" pitchFamily="34" charset="0"/>
              </a:rPr>
              <a:t>Stents used were: Gore </a:t>
            </a:r>
            <a:r>
              <a:rPr lang="en-US" sz="2400" dirty="0" err="1">
                <a:solidFill>
                  <a:schemeClr val="bg1">
                    <a:lumMod val="10000"/>
                    <a:lumOff val="90000"/>
                  </a:schemeClr>
                </a:solidFill>
                <a:latin typeface="Lucida Sans Unicode" panose="020B0602030504020204" pitchFamily="34" charset="0"/>
                <a:cs typeface="Lucida Sans Unicode" panose="020B0602030504020204" pitchFamily="34" charset="0"/>
              </a:rPr>
              <a:t>Viabahn</a:t>
            </a:r>
            <a:r>
              <a:rPr lang="en-US" sz="2400" dirty="0">
                <a:solidFill>
                  <a:schemeClr val="bg1">
                    <a:lumMod val="10000"/>
                    <a:lumOff val="90000"/>
                  </a:schemeClr>
                </a:solidFill>
                <a:latin typeface="Lucida Sans Unicode" panose="020B0602030504020204" pitchFamily="34" charset="0"/>
                <a:cs typeface="Lucida Sans Unicode" panose="020B0602030504020204" pitchFamily="34" charset="0"/>
              </a:rPr>
              <a:t>® </a:t>
            </a:r>
            <a:r>
              <a:rPr lang="en-US" sz="2400" dirty="0" err="1">
                <a:solidFill>
                  <a:schemeClr val="bg1">
                    <a:lumMod val="10000"/>
                    <a:lumOff val="90000"/>
                  </a:schemeClr>
                </a:solidFill>
                <a:latin typeface="Lucida Sans Unicode" panose="020B0602030504020204" pitchFamily="34" charset="0"/>
                <a:cs typeface="Lucida Sans Unicode" panose="020B0602030504020204" pitchFamily="34" charset="0"/>
              </a:rPr>
              <a:t>Endoprosthesis</a:t>
            </a:r>
            <a:r>
              <a:rPr lang="en-US" sz="2400" dirty="0">
                <a:solidFill>
                  <a:schemeClr val="bg1">
                    <a:lumMod val="10000"/>
                    <a:lumOff val="90000"/>
                  </a:schemeClr>
                </a:solidFill>
                <a:latin typeface="Lucida Sans Unicode" panose="020B0602030504020204" pitchFamily="34" charset="0"/>
                <a:cs typeface="Lucida Sans Unicode" panose="020B0602030504020204" pitchFamily="34" charset="0"/>
              </a:rPr>
              <a:t>, </a:t>
            </a:r>
            <a:r>
              <a:rPr lang="en-US" sz="2400" dirty="0" err="1">
                <a:solidFill>
                  <a:schemeClr val="bg1">
                    <a:lumMod val="10000"/>
                    <a:lumOff val="90000"/>
                  </a:schemeClr>
                </a:solidFill>
                <a:latin typeface="Lucida Sans Unicode" panose="020B0602030504020204" pitchFamily="34" charset="0"/>
                <a:cs typeface="Lucida Sans Unicode" panose="020B0602030504020204" pitchFamily="34" charset="0"/>
              </a:rPr>
              <a:t>iCast</a:t>
            </a:r>
            <a:r>
              <a:rPr lang="en-US" sz="2400" dirty="0">
                <a:solidFill>
                  <a:schemeClr val="bg1">
                    <a:lumMod val="10000"/>
                    <a:lumOff val="90000"/>
                  </a:schemeClr>
                </a:solidFill>
                <a:latin typeface="Lucida Sans Unicode" panose="020B0602030504020204" pitchFamily="34" charset="0"/>
                <a:cs typeface="Lucida Sans Unicode" panose="020B0602030504020204" pitchFamily="34" charset="0"/>
              </a:rPr>
              <a:t>™ (Atrium), Fluency® Plus (Bard), </a:t>
            </a:r>
            <a:r>
              <a:rPr lang="en-US" sz="2400" dirty="0" err="1">
                <a:solidFill>
                  <a:schemeClr val="bg1">
                    <a:lumMod val="10000"/>
                    <a:lumOff val="90000"/>
                  </a:schemeClr>
                </a:solidFill>
                <a:latin typeface="Lucida Sans Unicode" panose="020B0602030504020204" pitchFamily="34" charset="0"/>
                <a:cs typeface="Lucida Sans Unicode" panose="020B0602030504020204" pitchFamily="34" charset="0"/>
              </a:rPr>
              <a:t>Wallstent</a:t>
            </a:r>
            <a:r>
              <a:rPr lang="en-US" sz="2400" dirty="0">
                <a:solidFill>
                  <a:schemeClr val="bg1">
                    <a:lumMod val="10000"/>
                    <a:lumOff val="90000"/>
                  </a:schemeClr>
                </a:solidFill>
                <a:latin typeface="Lucida Sans Unicode" panose="020B0602030504020204" pitchFamily="34" charset="0"/>
                <a:cs typeface="Lucida Sans Unicode" panose="020B0602030504020204" pitchFamily="34" charset="0"/>
              </a:rPr>
              <a:t> (Boston Scientific), and Protégé (ev3).</a:t>
            </a:r>
          </a:p>
          <a:p>
            <a:endParaRPr lang="es-ES" dirty="0"/>
          </a:p>
        </p:txBody>
      </p:sp>
    </p:spTree>
    <p:extLst>
      <p:ext uri="{BB962C8B-B14F-4D97-AF65-F5344CB8AC3E}">
        <p14:creationId xmlns:p14="http://schemas.microsoft.com/office/powerpoint/2010/main" val="3869351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p:cNvSpPr>
          <p:nvPr/>
        </p:nvSpPr>
        <p:spPr bwMode="auto">
          <a:xfrm>
            <a:off x="1524000" y="0"/>
            <a:ext cx="9144000" cy="4876800"/>
          </a:xfrm>
          <a:prstGeom prst="rect">
            <a:avLst/>
          </a:prstGeom>
          <a:noFill/>
          <a:ln w="9525">
            <a:noFill/>
            <a:miter lim="800000"/>
            <a:headEnd/>
            <a:tailEnd/>
          </a:ln>
        </p:spPr>
        <p:txBody>
          <a:bodyPr lIns="235099" tIns="117549" rIns="235099" bIns="117549"/>
          <a:lstStyle/>
          <a:p>
            <a:pPr marL="228600" indent="-228600" algn="ctr" defTabSz="2351088">
              <a:lnSpc>
                <a:spcPct val="80000"/>
              </a:lnSpc>
              <a:buClr>
                <a:schemeClr val="tx1"/>
              </a:buClr>
            </a:pPr>
            <a:endParaRPr lang="en-US" sz="2400" dirty="0">
              <a:latin typeface="Calisto MT" pitchFamily="18" charset="0"/>
            </a:endParaRPr>
          </a:p>
        </p:txBody>
      </p:sp>
      <p:sp>
        <p:nvSpPr>
          <p:cNvPr id="3" name="Title 1"/>
          <p:cNvSpPr>
            <a:spLocks noGrp="1"/>
          </p:cNvSpPr>
          <p:nvPr>
            <p:ph type="title"/>
          </p:nvPr>
        </p:nvSpPr>
        <p:spPr>
          <a:xfrm>
            <a:off x="2210593" y="381000"/>
            <a:ext cx="7770813" cy="1022350"/>
          </a:xfrm>
        </p:spPr>
        <p:txBody>
          <a:bodyPr wrap="square" numCol="1" compatLnSpc="1">
            <a:prstTxWarp prst="textNoShape">
              <a:avLst/>
            </a:prstTxWarp>
            <a:normAutofit/>
          </a:bodyPr>
          <a:lstStyle/>
          <a:p>
            <a:pPr marL="484188" eaLnBrk="1" hangingPunct="1"/>
            <a:r>
              <a:rPr lang="en-US" sz="4400" dirty="0">
                <a:solidFill>
                  <a:srgbClr val="FFC000"/>
                </a:solidFill>
                <a:effectLst/>
                <a:latin typeface="Lucida Sans Unicode" pitchFamily="34" charset="0"/>
                <a:ea typeface="ＭＳ Ｐゴシック" pitchFamily="34" charset="-128"/>
                <a:cs typeface="Lucida Sans Unicode" pitchFamily="34" charset="0"/>
              </a:rPr>
              <a:t>Results</a:t>
            </a:r>
          </a:p>
        </p:txBody>
      </p:sp>
      <p:sp>
        <p:nvSpPr>
          <p:cNvPr id="4" name="Content Placeholder 2"/>
          <p:cNvSpPr>
            <a:spLocks noGrp="1"/>
          </p:cNvSpPr>
          <p:nvPr>
            <p:ph idx="1"/>
          </p:nvPr>
        </p:nvSpPr>
        <p:spPr>
          <a:xfrm>
            <a:off x="457200" y="1784350"/>
            <a:ext cx="11201400" cy="4191000"/>
          </a:xfrm>
        </p:spPr>
        <p:txBody>
          <a:bodyPr wrap="square" numCol="1" anchor="t" anchorCtr="0" compatLnSpc="1">
            <a:prstTxWarp prst="textNoShape">
              <a:avLst/>
            </a:prstTxWarp>
            <a:normAutofit/>
          </a:bodyPr>
          <a:lstStyle/>
          <a:p>
            <a:pPr marL="285750" indent="-285750" eaLnBrk="1" hangingPunct="1">
              <a:spcBef>
                <a:spcPct val="0"/>
              </a:spcBef>
              <a:buClr>
                <a:srgbClr val="CC9900"/>
              </a:buClr>
              <a:buFont typeface="Wingdings" pitchFamily="2" charset="2"/>
              <a:buChar char="§"/>
            </a:pPr>
            <a:r>
              <a:rPr lang="en-US" sz="2800" dirty="0">
                <a:solidFill>
                  <a:schemeClr val="bg1">
                    <a:lumMod val="10000"/>
                    <a:lumOff val="90000"/>
                  </a:schemeClr>
                </a:solidFill>
                <a:effectLst/>
                <a:latin typeface="Lucida Sans Unicode" pitchFamily="34" charset="0"/>
                <a:ea typeface="ＭＳ Ｐゴシック" pitchFamily="34" charset="-128"/>
                <a:cs typeface="Lucida Sans Unicode" pitchFamily="34" charset="0"/>
              </a:rPr>
              <a:t>All procedures were done in the IR suite.</a:t>
            </a:r>
          </a:p>
          <a:p>
            <a:pPr marL="285750" indent="-285750" eaLnBrk="1" hangingPunct="1">
              <a:spcBef>
                <a:spcPct val="0"/>
              </a:spcBef>
              <a:buClr>
                <a:srgbClr val="CC9900"/>
              </a:buClr>
              <a:buFont typeface="Wingdings" pitchFamily="2" charset="2"/>
              <a:buChar char="§"/>
            </a:pPr>
            <a:endParaRPr lang="en-US" sz="2800" dirty="0">
              <a:solidFill>
                <a:schemeClr val="bg1">
                  <a:lumMod val="10000"/>
                  <a:lumOff val="90000"/>
                </a:schemeClr>
              </a:solidFill>
              <a:effectLst/>
              <a:latin typeface="Lucida Sans Unicode" pitchFamily="34" charset="0"/>
              <a:ea typeface="ＭＳ Ｐゴシック" pitchFamily="34" charset="-128"/>
              <a:cs typeface="Lucida Sans Unicode" pitchFamily="34" charset="0"/>
            </a:endParaRPr>
          </a:p>
          <a:p>
            <a:pPr marL="285750" indent="-285750" eaLnBrk="1" hangingPunct="1">
              <a:spcBef>
                <a:spcPct val="0"/>
              </a:spcBef>
              <a:buClr>
                <a:srgbClr val="CC9900"/>
              </a:buClr>
              <a:buFont typeface="Wingdings" pitchFamily="2" charset="2"/>
              <a:buChar char="§"/>
            </a:pPr>
            <a:r>
              <a:rPr lang="en-US" sz="2800" dirty="0">
                <a:solidFill>
                  <a:schemeClr val="bg1">
                    <a:lumMod val="10000"/>
                    <a:lumOff val="90000"/>
                  </a:schemeClr>
                </a:solidFill>
                <a:effectLst/>
                <a:latin typeface="Lucida Sans Unicode" pitchFamily="34" charset="0"/>
                <a:ea typeface="ＭＳ Ｐゴシック" pitchFamily="34" charset="-128"/>
                <a:cs typeface="Lucida Sans Unicode" pitchFamily="34" charset="0"/>
              </a:rPr>
              <a:t>The IR management was successful in most patients.</a:t>
            </a:r>
          </a:p>
          <a:p>
            <a:pPr marL="285750" indent="-285750" eaLnBrk="1" hangingPunct="1">
              <a:spcBef>
                <a:spcPct val="0"/>
              </a:spcBef>
              <a:buClr>
                <a:srgbClr val="CC9900"/>
              </a:buClr>
              <a:buFont typeface="Wingdings" pitchFamily="2" charset="2"/>
              <a:buChar char="§"/>
            </a:pPr>
            <a:endParaRPr lang="en-US" sz="2800" dirty="0">
              <a:solidFill>
                <a:schemeClr val="bg1">
                  <a:lumMod val="10000"/>
                  <a:lumOff val="90000"/>
                </a:schemeClr>
              </a:solidFill>
              <a:effectLst/>
              <a:latin typeface="Lucida Sans Unicode" pitchFamily="34" charset="0"/>
              <a:ea typeface="ＭＳ Ｐゴシック" pitchFamily="34" charset="-128"/>
              <a:cs typeface="Lucida Sans Unicode" pitchFamily="34" charset="0"/>
            </a:endParaRPr>
          </a:p>
          <a:p>
            <a:pPr marL="285750" indent="-285750" eaLnBrk="1" hangingPunct="1">
              <a:spcBef>
                <a:spcPct val="0"/>
              </a:spcBef>
              <a:buClr>
                <a:srgbClr val="CC9900"/>
              </a:buClr>
              <a:buFont typeface="Wingdings" pitchFamily="2" charset="2"/>
              <a:buChar char="§"/>
            </a:pPr>
            <a:r>
              <a:rPr lang="en-US" sz="2800" dirty="0">
                <a:solidFill>
                  <a:schemeClr val="bg1">
                    <a:lumMod val="10000"/>
                    <a:lumOff val="90000"/>
                  </a:schemeClr>
                </a:solidFill>
                <a:effectLst/>
                <a:latin typeface="Lucida Sans Unicode" pitchFamily="34" charset="0"/>
                <a:ea typeface="ＭＳ Ｐゴシック" pitchFamily="34" charset="-128"/>
                <a:cs typeface="Lucida Sans Unicode" pitchFamily="34" charset="0"/>
              </a:rPr>
              <a:t>There were no incidence of arterial rupture, occlusion,</a:t>
            </a:r>
          </a:p>
          <a:p>
            <a:pPr marL="0" indent="0" eaLnBrk="1" hangingPunct="1">
              <a:spcBef>
                <a:spcPct val="0"/>
              </a:spcBef>
              <a:buClr>
                <a:srgbClr val="CC9900"/>
              </a:buClr>
              <a:buNone/>
            </a:pPr>
            <a:r>
              <a:rPr lang="en-US" sz="2800" dirty="0">
                <a:solidFill>
                  <a:schemeClr val="bg1">
                    <a:lumMod val="10000"/>
                    <a:lumOff val="90000"/>
                  </a:schemeClr>
                </a:solidFill>
                <a:effectLst/>
                <a:latin typeface="Lucida Sans Unicode" pitchFamily="34" charset="0"/>
                <a:ea typeface="ＭＳ Ｐゴシック" pitchFamily="34" charset="-128"/>
                <a:cs typeface="Lucida Sans Unicode" pitchFamily="34" charset="0"/>
              </a:rPr>
              <a:t>thrombosis, stroke, or infection; resulting in a short follow up</a:t>
            </a:r>
            <a:r>
              <a:rPr lang="en-US" sz="3200" dirty="0">
                <a:solidFill>
                  <a:schemeClr val="bg1">
                    <a:lumMod val="10000"/>
                    <a:lumOff val="90000"/>
                  </a:schemeClr>
                </a:solidFill>
                <a:effectLst/>
                <a:ea typeface="ＭＳ Ｐゴシック" pitchFamily="34" charset="-128"/>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800600" y="76200"/>
            <a:ext cx="3352800" cy="609600"/>
          </a:xfrm>
        </p:spPr>
        <p:txBody>
          <a:bodyPr wrap="square" numCol="1" compatLnSpc="1">
            <a:prstTxWarp prst="textNoShape">
              <a:avLst/>
            </a:prstTxWarp>
            <a:noAutofit/>
          </a:bodyPr>
          <a:lstStyle/>
          <a:p>
            <a:pPr marL="3175" algn="l" eaLnBrk="1" hangingPunct="1"/>
            <a:r>
              <a:rPr lang="en-US" sz="4000" dirty="0">
                <a:solidFill>
                  <a:srgbClr val="FFC000"/>
                </a:solidFill>
                <a:effectLst/>
                <a:latin typeface="Lucida Sans Unicode" panose="020B0602030504020204" pitchFamily="34" charset="0"/>
                <a:ea typeface="ＭＳ Ｐゴシック" pitchFamily="34" charset="-128"/>
                <a:cs typeface="Lucida Sans Unicode" panose="020B0602030504020204" pitchFamily="34" charset="0"/>
              </a:rPr>
              <a:t>Case 1 (1)</a:t>
            </a:r>
          </a:p>
        </p:txBody>
      </p:sp>
      <p:sp>
        <p:nvSpPr>
          <p:cNvPr id="19458" name="Content Placeholder 2"/>
          <p:cNvSpPr>
            <a:spLocks noGrp="1"/>
          </p:cNvSpPr>
          <p:nvPr>
            <p:ph idx="1"/>
          </p:nvPr>
        </p:nvSpPr>
        <p:spPr>
          <a:xfrm>
            <a:off x="304800" y="685800"/>
            <a:ext cx="11582400" cy="6172200"/>
          </a:xfrm>
        </p:spPr>
        <p:txBody>
          <a:bodyPr wrap="square" numCol="1" anchor="t" anchorCtr="0" compatLnSpc="1">
            <a:prstTxWarp prst="textNoShape">
              <a:avLst/>
            </a:prstTxWarp>
            <a:noAutofit/>
          </a:bodyPr>
          <a:lstStyle/>
          <a:p>
            <a:pPr marL="0" indent="457200" eaLnBrk="1" hangingPunct="1">
              <a:lnSpc>
                <a:spcPct val="90000"/>
              </a:lnSpc>
              <a:spcBef>
                <a:spcPct val="0"/>
              </a:spcBef>
              <a:buNone/>
            </a:pPr>
            <a:r>
              <a:rPr lang="en-US" sz="18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50-year old man with ESRD had depleted central venous accesses, therefore a femoral venous catheter was inserted for HD.  The patient presented to an outside institution with concern for a line infection and the femoral catheter was removed with subsequent insertion of a 16F temporary dialysis catheter in the right neck, </a:t>
            </a:r>
            <a:r>
              <a:rPr lang="en-US" altLang="en-US" sz="18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a:t>
            </a:r>
            <a:r>
              <a:rPr lang="en-US" sz="18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without difficulty.</a:t>
            </a:r>
            <a:r>
              <a:rPr lang="en-US" altLang="en-US" sz="18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 </a:t>
            </a:r>
            <a:r>
              <a:rPr lang="en-US" sz="18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The patient underwent HD with reported difficulty and pain for a couple of weeks until he was referred back to our institution for neck catheter exchange. </a:t>
            </a:r>
          </a:p>
          <a:p>
            <a:pPr marL="0" indent="457200" eaLnBrk="1" hangingPunct="1">
              <a:lnSpc>
                <a:spcPct val="90000"/>
              </a:lnSpc>
              <a:spcBef>
                <a:spcPct val="0"/>
              </a:spcBef>
              <a:buNone/>
            </a:pPr>
            <a:r>
              <a:rPr lang="en-US" sz="18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Upon fluoroscopy of the chest, it was obvious that the catheter was misplaced with its tip in the midline.  Contrast material was injected demonstrating that the catheter had been inserted into the right common carotid artery, with the tip located in the aortic arch. After consultation, surgeons requested IR to remove the catheter and manually compress puncture site to achieve hemostasis.  Due to potentially disastrous complications if manual compression failed, puncture was made of the right common femoral artery and wire access was obtained across the puncture site in the common carotid artery.  However, upon catheter removal and manual compression, no hemostasis was achieved with evidence of an expanding neck hematoma. </a:t>
            </a:r>
          </a:p>
        </p:txBody>
      </p:sp>
      <p:pic>
        <p:nvPicPr>
          <p:cNvPr id="4" name="Picture 7" descr="F:\101NIKON\DSCN3089.JPG"/>
          <p:cNvPicPr>
            <a:picLocks noChangeAspect="1" noChangeArrowheads="1"/>
          </p:cNvPicPr>
          <p:nvPr/>
        </p:nvPicPr>
        <p:blipFill>
          <a:blip r:embed="rId2" cstate="screen"/>
          <a:srcRect/>
          <a:stretch>
            <a:fillRect/>
          </a:stretch>
        </p:blipFill>
        <p:spPr bwMode="auto">
          <a:xfrm>
            <a:off x="4376578" y="4004685"/>
            <a:ext cx="2707277" cy="2707277"/>
          </a:xfrm>
          <a:prstGeom prst="rect">
            <a:avLst/>
          </a:prstGeom>
          <a:noFill/>
          <a:ln w="9525">
            <a:noFill/>
            <a:miter lim="800000"/>
            <a:headEnd/>
            <a:tailEnd/>
          </a:ln>
        </p:spPr>
      </p:pic>
      <p:pic>
        <p:nvPicPr>
          <p:cNvPr id="5" name="Picture 2" descr="F:\101NIKON\DSCN3091.JPG"/>
          <p:cNvPicPr>
            <a:picLocks noChangeAspect="1" noChangeArrowheads="1"/>
          </p:cNvPicPr>
          <p:nvPr/>
        </p:nvPicPr>
        <p:blipFill>
          <a:blip r:embed="rId3" cstate="screen"/>
          <a:srcRect/>
          <a:stretch>
            <a:fillRect/>
          </a:stretch>
        </p:blipFill>
        <p:spPr bwMode="auto">
          <a:xfrm>
            <a:off x="7296016" y="4015571"/>
            <a:ext cx="2324368" cy="2696391"/>
          </a:xfrm>
          <a:prstGeom prst="rect">
            <a:avLst/>
          </a:prstGeom>
          <a:noFill/>
          <a:ln w="9525">
            <a:noFill/>
            <a:miter lim="800000"/>
            <a:headEnd/>
            <a:tailEnd/>
          </a:ln>
        </p:spPr>
      </p:pic>
      <p:pic>
        <p:nvPicPr>
          <p:cNvPr id="1026" name="Picture 2" descr="Resultado de imagen para jugular cv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7016" y="4837451"/>
            <a:ext cx="2506980" cy="1790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0"/>
                                        <p:tgtEl>
                                          <p:spTgt spid="4"/>
                                        </p:tgtEl>
                                        <p:attrNameLst>
                                          <p:attrName>ppt_x</p:attrName>
                                        </p:attrNameLst>
                                      </p:cBhvr>
                                      <p:tavLst>
                                        <p:tav tm="0">
                                          <p:val>
                                            <p:strVal val="ppt_x"/>
                                          </p:val>
                                        </p:tav>
                                        <p:tav tm="100000">
                                          <p:val>
                                            <p:strVal val="ppt_x"/>
                                          </p:val>
                                        </p:tav>
                                      </p:tavLst>
                                    </p:anim>
                                    <p:anim calcmode="lin" valueType="num">
                                      <p:cBhvr additive="base">
                                        <p:cTn id="7" dur="5000"/>
                                        <p:tgtEl>
                                          <p:spTgt spid="4"/>
                                        </p:tgtEl>
                                        <p:attrNameLst>
                                          <p:attrName>ppt_y</p:attrName>
                                        </p:attrNameLst>
                                      </p:cBhvr>
                                      <p:tavLst>
                                        <p:tav tm="0">
                                          <p:val>
                                            <p:strVal val="ppt_y"/>
                                          </p:val>
                                        </p:tav>
                                        <p:tav tm="100000">
                                          <p:val>
                                            <p:strVal val="1+ppt_h/2"/>
                                          </p:val>
                                        </p:tav>
                                      </p:tavLst>
                                    </p:anim>
                                    <p:set>
                                      <p:cBhvr>
                                        <p:cTn id="8" dur="1" fill="hold">
                                          <p:stCondLst>
                                            <p:cond delay="49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0"/>
                                        <p:tgtEl>
                                          <p:spTgt spid="5"/>
                                        </p:tgtEl>
                                        <p:attrNameLst>
                                          <p:attrName>ppt_x</p:attrName>
                                        </p:attrNameLst>
                                      </p:cBhvr>
                                      <p:tavLst>
                                        <p:tav tm="0">
                                          <p:val>
                                            <p:strVal val="ppt_x"/>
                                          </p:val>
                                        </p:tav>
                                        <p:tav tm="100000">
                                          <p:val>
                                            <p:strVal val="ppt_x"/>
                                          </p:val>
                                        </p:tav>
                                      </p:tavLst>
                                    </p:anim>
                                    <p:anim calcmode="lin" valueType="num">
                                      <p:cBhvr additive="base">
                                        <p:cTn id="13" dur="5000"/>
                                        <p:tgtEl>
                                          <p:spTgt spid="5"/>
                                        </p:tgtEl>
                                        <p:attrNameLst>
                                          <p:attrName>ppt_y</p:attrName>
                                        </p:attrNameLst>
                                      </p:cBhvr>
                                      <p:tavLst>
                                        <p:tav tm="0">
                                          <p:val>
                                            <p:strVal val="ppt_y"/>
                                          </p:val>
                                        </p:tav>
                                        <p:tav tm="100000">
                                          <p:val>
                                            <p:strVal val="1+ppt_h/2"/>
                                          </p:val>
                                        </p:tav>
                                      </p:tavLst>
                                    </p:anim>
                                    <p:set>
                                      <p:cBhvr>
                                        <p:cTn id="14" dur="1" fill="hold">
                                          <p:stCondLst>
                                            <p:cond delay="4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768710" y="0"/>
            <a:ext cx="3352800" cy="609600"/>
          </a:xfrm>
        </p:spPr>
        <p:txBody>
          <a:bodyPr wrap="square" numCol="1" compatLnSpc="1">
            <a:prstTxWarp prst="textNoShape">
              <a:avLst/>
            </a:prstTxWarp>
            <a:noAutofit/>
          </a:bodyPr>
          <a:lstStyle/>
          <a:p>
            <a:pPr marL="3175" algn="l" eaLnBrk="1" hangingPunct="1"/>
            <a:r>
              <a:rPr lang="en-US" sz="4000" dirty="0">
                <a:solidFill>
                  <a:srgbClr val="FFC000"/>
                </a:solidFill>
                <a:effectLst/>
                <a:latin typeface="Lucida Console" panose="020B0609040504020204" pitchFamily="49" charset="0"/>
                <a:ea typeface="ＭＳ Ｐゴシック" pitchFamily="34" charset="-128"/>
              </a:rPr>
              <a:t>Case 1(2)</a:t>
            </a:r>
          </a:p>
        </p:txBody>
      </p:sp>
      <p:sp>
        <p:nvSpPr>
          <p:cNvPr id="19458" name="Content Placeholder 2"/>
          <p:cNvSpPr>
            <a:spLocks noGrp="1"/>
          </p:cNvSpPr>
          <p:nvPr>
            <p:ph idx="1"/>
          </p:nvPr>
        </p:nvSpPr>
        <p:spPr>
          <a:xfrm>
            <a:off x="228600" y="562842"/>
            <a:ext cx="11734800" cy="6172200"/>
          </a:xfrm>
        </p:spPr>
        <p:txBody>
          <a:bodyPr wrap="square" numCol="1" anchor="t" anchorCtr="0" compatLnSpc="1">
            <a:prstTxWarp prst="textNoShape">
              <a:avLst/>
            </a:prstTxWarp>
            <a:noAutofit/>
          </a:bodyPr>
          <a:lstStyle/>
          <a:p>
            <a:pPr marL="0" indent="457200" eaLnBrk="1" hangingPunct="1">
              <a:spcBef>
                <a:spcPts val="0"/>
              </a:spcBef>
              <a:buNone/>
            </a:pPr>
            <a:r>
              <a:rPr lang="en-US" sz="2000" dirty="0">
                <a:solidFill>
                  <a:schemeClr val="bg1">
                    <a:lumMod val="10000"/>
                    <a:lumOff val="90000"/>
                  </a:schemeClr>
                </a:solidFill>
                <a:effectLst/>
                <a:latin typeface="Lucida Sans Unicode" panose="020B0602030504020204" pitchFamily="34" charset="0"/>
                <a:cs typeface="Lucida Sans Unicode" panose="020B0602030504020204" pitchFamily="34" charset="0"/>
              </a:rPr>
              <a:t>A follow-up arteriogram demonstrated free extravasation of contrast from the common carotid artery through the catheter track in the neck, therefore the decision was made to place a covered stent across the lesion.</a:t>
            </a:r>
          </a:p>
          <a:p>
            <a:pPr marL="0" indent="457200" eaLnBrk="1" hangingPunct="1">
              <a:spcBef>
                <a:spcPts val="0"/>
              </a:spcBef>
              <a:buNone/>
            </a:pPr>
            <a:r>
              <a:rPr lang="en-US" sz="2000" dirty="0">
                <a:solidFill>
                  <a:schemeClr val="bg1">
                    <a:lumMod val="10000"/>
                    <a:lumOff val="90000"/>
                  </a:schemeClr>
                </a:solidFill>
                <a:effectLst/>
                <a:latin typeface="Lucida Sans Unicode" panose="020B0602030504020204" pitchFamily="34" charset="0"/>
                <a:cs typeface="Lucida Sans Unicode" panose="020B0602030504020204" pitchFamily="34" charset="0"/>
              </a:rPr>
              <a:t>Using the right common femoral arterial approach, a 6mm x 40mm iCast, covered stent, was deployed at the site of the common carotid artery puncture.  The stent was dilated with a 6mm balloon. A small endoleak was noted at follow-up arteriogram, therefore the stent was further dilated with a 7mm balloon.</a:t>
            </a:r>
          </a:p>
          <a:p>
            <a:pPr marL="0" indent="457200" eaLnBrk="1" hangingPunct="1">
              <a:spcBef>
                <a:spcPts val="0"/>
              </a:spcBef>
              <a:buNone/>
            </a:pPr>
            <a:r>
              <a:rPr lang="en-US" sz="2000" dirty="0">
                <a:solidFill>
                  <a:schemeClr val="bg1">
                    <a:lumMod val="10000"/>
                    <a:lumOff val="90000"/>
                  </a:schemeClr>
                </a:solidFill>
                <a:effectLst/>
                <a:latin typeface="Lucida Sans Unicode" panose="020B0602030504020204" pitchFamily="34" charset="0"/>
                <a:cs typeface="Lucida Sans Unicode" panose="020B0602030504020204" pitchFamily="34" charset="0"/>
              </a:rPr>
              <a:t>The follow-up arteriogram demonstrated a small dissection in the right common carotid artery. This was </a:t>
            </a:r>
            <a:r>
              <a:rPr lang="ja-JP" altLang="en-US" sz="2000" dirty="0">
                <a:solidFill>
                  <a:schemeClr val="bg1">
                    <a:lumMod val="10000"/>
                    <a:lumOff val="90000"/>
                  </a:schemeClr>
                </a:solidFill>
                <a:effectLst/>
                <a:latin typeface="Lucida Sans Unicode" panose="020B0602030504020204" pitchFamily="34" charset="0"/>
                <a:ea typeface="MS PMincho" pitchFamily="18" charset="-128"/>
                <a:cs typeface="Lucida Sans Unicode" panose="020B0602030504020204" pitchFamily="34" charset="0"/>
              </a:rPr>
              <a:t>“</a:t>
            </a:r>
            <a:r>
              <a:rPr lang="en-US" altLang="ja-JP" sz="2000" dirty="0">
                <a:solidFill>
                  <a:schemeClr val="bg1">
                    <a:lumMod val="10000"/>
                    <a:lumOff val="90000"/>
                  </a:schemeClr>
                </a:solidFill>
                <a:effectLst/>
                <a:latin typeface="Lucida Sans Unicode" panose="020B0602030504020204" pitchFamily="34" charset="0"/>
                <a:ea typeface="MS PMincho" pitchFamily="18" charset="-128"/>
                <a:cs typeface="Lucida Sans Unicode" panose="020B0602030504020204" pitchFamily="34" charset="0"/>
              </a:rPr>
              <a:t>tacked</a:t>
            </a:r>
            <a:r>
              <a:rPr lang="ja-JP" altLang="en-US" sz="2000" dirty="0">
                <a:solidFill>
                  <a:schemeClr val="bg1">
                    <a:lumMod val="10000"/>
                    <a:lumOff val="90000"/>
                  </a:schemeClr>
                </a:solidFill>
                <a:effectLst/>
                <a:latin typeface="Lucida Sans Unicode" panose="020B0602030504020204" pitchFamily="34" charset="0"/>
                <a:ea typeface="MS PMincho" pitchFamily="18" charset="-128"/>
                <a:cs typeface="Lucida Sans Unicode" panose="020B0602030504020204" pitchFamily="34" charset="0"/>
              </a:rPr>
              <a:t>”</a:t>
            </a:r>
            <a:r>
              <a:rPr lang="en-US" altLang="ja-JP" sz="2000" dirty="0">
                <a:solidFill>
                  <a:schemeClr val="bg1">
                    <a:lumMod val="10000"/>
                    <a:lumOff val="90000"/>
                  </a:schemeClr>
                </a:solidFill>
                <a:effectLst/>
                <a:latin typeface="Lucida Sans Unicode" panose="020B0602030504020204" pitchFamily="34" charset="0"/>
                <a:ea typeface="MS PMincho" pitchFamily="18" charset="-128"/>
                <a:cs typeface="Lucida Sans Unicode" panose="020B0602030504020204" pitchFamily="34" charset="0"/>
              </a:rPr>
              <a:t> with a PTA balloon and another iCast stent inserted overlapping the first one. </a:t>
            </a:r>
          </a:p>
          <a:p>
            <a:pPr marL="0" indent="457200" eaLnBrk="1" hangingPunct="1">
              <a:spcBef>
                <a:spcPts val="0"/>
              </a:spcBef>
              <a:buNone/>
            </a:pPr>
            <a:r>
              <a:rPr lang="en-US" sz="2000" dirty="0">
                <a:solidFill>
                  <a:schemeClr val="bg1">
                    <a:lumMod val="10000"/>
                    <a:lumOff val="90000"/>
                  </a:schemeClr>
                </a:solidFill>
                <a:effectLst/>
                <a:latin typeface="Lucida Sans Unicode" panose="020B0602030504020204" pitchFamily="34" charset="0"/>
                <a:cs typeface="Lucida Sans Unicode" panose="020B0602030504020204" pitchFamily="34" charset="0"/>
              </a:rPr>
              <a:t>The lesion was covered with the two stents. The patient left the room in satisfactory condition</a:t>
            </a:r>
            <a:r>
              <a:rPr lang="en-US" sz="2000" dirty="0">
                <a:solidFill>
                  <a:schemeClr val="bg1">
                    <a:lumMod val="10000"/>
                    <a:lumOff val="90000"/>
                  </a:schemeClr>
                </a:solidFill>
                <a:effectLst/>
              </a:rPr>
              <a:t>. </a:t>
            </a:r>
          </a:p>
          <a:p>
            <a:pPr marL="0" indent="457200" eaLnBrk="1" hangingPunct="1">
              <a:spcBef>
                <a:spcPts val="0"/>
              </a:spcBef>
              <a:buNone/>
            </a:pPr>
            <a:r>
              <a:rPr lang="en-US" sz="2000" dirty="0">
                <a:solidFill>
                  <a:schemeClr val="bg1">
                    <a:lumMod val="10000"/>
                    <a:lumOff val="90000"/>
                  </a:schemeClr>
                </a:solidFill>
                <a:effectLst/>
              </a:rPr>
              <a:t> </a:t>
            </a:r>
            <a:endParaRPr lang="en-US" sz="2000" dirty="0">
              <a:solidFill>
                <a:schemeClr val="bg1">
                  <a:lumMod val="10000"/>
                  <a:lumOff val="90000"/>
                </a:schemeClr>
              </a:solidFill>
              <a:effectLst/>
              <a:ea typeface="ＭＳ Ｐゴシック" pitchFamily="34" charset="-128"/>
            </a:endParaRPr>
          </a:p>
        </p:txBody>
      </p:sp>
      <p:pic>
        <p:nvPicPr>
          <p:cNvPr id="6" name="Picture 4" descr="F:\101NIKON\DSCN3085.JPG"/>
          <p:cNvPicPr>
            <a:picLocks noChangeAspect="1" noChangeArrowheads="1"/>
          </p:cNvPicPr>
          <p:nvPr/>
        </p:nvPicPr>
        <p:blipFill>
          <a:blip r:embed="rId2" cstate="screen"/>
          <a:srcRect/>
          <a:stretch>
            <a:fillRect/>
          </a:stretch>
        </p:blipFill>
        <p:spPr bwMode="auto">
          <a:xfrm>
            <a:off x="9296400" y="4291175"/>
            <a:ext cx="2142693" cy="2425056"/>
          </a:xfrm>
          <a:prstGeom prst="rect">
            <a:avLst/>
          </a:prstGeom>
          <a:noFill/>
          <a:ln w="9525">
            <a:noFill/>
            <a:miter lim="800000"/>
            <a:headEnd/>
            <a:tailEnd/>
          </a:ln>
        </p:spPr>
      </p:pic>
      <p:pic>
        <p:nvPicPr>
          <p:cNvPr id="9" name="Picture 3" descr="F:\101NIKON\DSCN3102.JPG"/>
          <p:cNvPicPr>
            <a:picLocks noChangeAspect="1" noChangeArrowheads="1"/>
          </p:cNvPicPr>
          <p:nvPr/>
        </p:nvPicPr>
        <p:blipFill>
          <a:blip r:embed="rId3" cstate="screen"/>
          <a:srcRect/>
          <a:stretch>
            <a:fillRect/>
          </a:stretch>
        </p:blipFill>
        <p:spPr bwMode="auto">
          <a:xfrm>
            <a:off x="4747839" y="4324823"/>
            <a:ext cx="2055952" cy="2390770"/>
          </a:xfrm>
          <a:prstGeom prst="rect">
            <a:avLst/>
          </a:prstGeom>
          <a:noFill/>
          <a:ln w="9525">
            <a:noFill/>
            <a:miter lim="800000"/>
            <a:headEnd/>
            <a:tailEnd/>
          </a:ln>
        </p:spPr>
      </p:pic>
      <p:pic>
        <p:nvPicPr>
          <p:cNvPr id="10" name="Picture 5" descr="F:\101NIKON\DSCN3099.JPG"/>
          <p:cNvPicPr>
            <a:picLocks noChangeAspect="1" noChangeArrowheads="1"/>
          </p:cNvPicPr>
          <p:nvPr/>
        </p:nvPicPr>
        <p:blipFill>
          <a:blip r:embed="rId4" cstate="screen"/>
          <a:srcRect/>
          <a:stretch>
            <a:fillRect/>
          </a:stretch>
        </p:blipFill>
        <p:spPr bwMode="auto">
          <a:xfrm>
            <a:off x="6996750" y="4291175"/>
            <a:ext cx="2106691" cy="2443867"/>
          </a:xfrm>
          <a:prstGeom prst="rect">
            <a:avLst/>
          </a:prstGeom>
          <a:noFill/>
          <a:ln w="9525">
            <a:noFill/>
            <a:miter lim="800000"/>
            <a:headEnd/>
            <a:tailEnd/>
          </a:ln>
        </p:spPr>
      </p:pic>
      <p:pic>
        <p:nvPicPr>
          <p:cNvPr id="11" name="Picture 5" descr="F:\101NIKON\DSCN3087.JPG"/>
          <p:cNvPicPr>
            <a:picLocks noChangeAspect="1" noChangeArrowheads="1"/>
          </p:cNvPicPr>
          <p:nvPr/>
        </p:nvPicPr>
        <p:blipFill>
          <a:blip r:embed="rId5" cstate="screen"/>
          <a:srcRect/>
          <a:stretch>
            <a:fillRect/>
          </a:stretch>
        </p:blipFill>
        <p:spPr bwMode="auto">
          <a:xfrm>
            <a:off x="2701570" y="4324823"/>
            <a:ext cx="1916569" cy="2378996"/>
          </a:xfrm>
          <a:prstGeom prst="rect">
            <a:avLst/>
          </a:prstGeom>
          <a:noFill/>
          <a:ln w="9525">
            <a:noFill/>
            <a:miter lim="800000"/>
            <a:headEnd/>
            <a:tailEnd/>
          </a:ln>
        </p:spPr>
      </p:pic>
      <p:pic>
        <p:nvPicPr>
          <p:cNvPr id="12" name="Picture 3" descr="F:\101NIKON\DSCN3096.JPG"/>
          <p:cNvPicPr>
            <a:picLocks noChangeAspect="1" noChangeArrowheads="1"/>
          </p:cNvPicPr>
          <p:nvPr/>
        </p:nvPicPr>
        <p:blipFill>
          <a:blip r:embed="rId6" cstate="screen"/>
          <a:srcRect t="-69"/>
          <a:stretch>
            <a:fillRect/>
          </a:stretch>
        </p:blipFill>
        <p:spPr bwMode="auto">
          <a:xfrm>
            <a:off x="366232" y="4312411"/>
            <a:ext cx="2175993" cy="2403820"/>
          </a:xfrm>
          <a:prstGeom prst="rect">
            <a:avLst/>
          </a:prstGeom>
          <a:noFill/>
          <a:ln w="9525">
            <a:noFill/>
            <a:miter lim="800000"/>
            <a:headEnd/>
            <a:tailEnd/>
          </a:ln>
        </p:spPr>
      </p:pic>
    </p:spTree>
    <p:extLst>
      <p:ext uri="{BB962C8B-B14F-4D97-AF65-F5344CB8AC3E}">
        <p14:creationId xmlns:p14="http://schemas.microsoft.com/office/powerpoint/2010/main" val="16450084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0"/>
                                        <p:tgtEl>
                                          <p:spTgt spid="6"/>
                                        </p:tgtEl>
                                        <p:attrNameLst>
                                          <p:attrName>ppt_x</p:attrName>
                                        </p:attrNameLst>
                                      </p:cBhvr>
                                      <p:tavLst>
                                        <p:tav tm="0">
                                          <p:val>
                                            <p:strVal val="ppt_x"/>
                                          </p:val>
                                        </p:tav>
                                        <p:tav tm="100000">
                                          <p:val>
                                            <p:strVal val="ppt_x"/>
                                          </p:val>
                                        </p:tav>
                                      </p:tavLst>
                                    </p:anim>
                                    <p:anim calcmode="lin" valueType="num">
                                      <p:cBhvr additive="base">
                                        <p:cTn id="7" dur="5000"/>
                                        <p:tgtEl>
                                          <p:spTgt spid="6"/>
                                        </p:tgtEl>
                                        <p:attrNameLst>
                                          <p:attrName>ppt_y</p:attrName>
                                        </p:attrNameLst>
                                      </p:cBhvr>
                                      <p:tavLst>
                                        <p:tav tm="0">
                                          <p:val>
                                            <p:strVal val="ppt_y"/>
                                          </p:val>
                                        </p:tav>
                                        <p:tav tm="100000">
                                          <p:val>
                                            <p:strVal val="1+ppt_h/2"/>
                                          </p:val>
                                        </p:tav>
                                      </p:tavLst>
                                    </p:anim>
                                    <p:set>
                                      <p:cBhvr>
                                        <p:cTn id="8" dur="1" fill="hold">
                                          <p:stCondLst>
                                            <p:cond delay="49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1" fill="hold" nodeType="clickEffect">
                                  <p:stCondLst>
                                    <p:cond delay="0"/>
                                  </p:stCondLst>
                                  <p:childTnLst>
                                    <p:anim calcmode="lin" valueType="num">
                                      <p:cBhvr additive="base">
                                        <p:cTn id="12" dur="5000"/>
                                        <p:tgtEl>
                                          <p:spTgt spid="9"/>
                                        </p:tgtEl>
                                        <p:attrNameLst>
                                          <p:attrName>ppt_x</p:attrName>
                                        </p:attrNameLst>
                                      </p:cBhvr>
                                      <p:tavLst>
                                        <p:tav tm="0">
                                          <p:val>
                                            <p:strVal val="ppt_x"/>
                                          </p:val>
                                        </p:tav>
                                        <p:tav tm="100000">
                                          <p:val>
                                            <p:strVal val="ppt_x"/>
                                          </p:val>
                                        </p:tav>
                                      </p:tavLst>
                                    </p:anim>
                                    <p:anim calcmode="lin" valueType="num">
                                      <p:cBhvr additive="base">
                                        <p:cTn id="13" dur="5000"/>
                                        <p:tgtEl>
                                          <p:spTgt spid="9"/>
                                        </p:tgtEl>
                                        <p:attrNameLst>
                                          <p:attrName>ppt_y</p:attrName>
                                        </p:attrNameLst>
                                      </p:cBhvr>
                                      <p:tavLst>
                                        <p:tav tm="0">
                                          <p:val>
                                            <p:strVal val="ppt_y"/>
                                          </p:val>
                                        </p:tav>
                                        <p:tav tm="100000">
                                          <p:val>
                                            <p:strVal val="0-ppt_h/2"/>
                                          </p:val>
                                        </p:tav>
                                      </p:tavLst>
                                    </p:anim>
                                    <p:set>
                                      <p:cBhvr>
                                        <p:cTn id="14" dur="1" fill="hold">
                                          <p:stCondLst>
                                            <p:cond delay="49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1" fill="hold" nodeType="clickEffect">
                                  <p:stCondLst>
                                    <p:cond delay="0"/>
                                  </p:stCondLst>
                                  <p:childTnLst>
                                    <p:anim calcmode="lin" valueType="num">
                                      <p:cBhvr additive="base">
                                        <p:cTn id="18" dur="5000"/>
                                        <p:tgtEl>
                                          <p:spTgt spid="10"/>
                                        </p:tgtEl>
                                        <p:attrNameLst>
                                          <p:attrName>ppt_x</p:attrName>
                                        </p:attrNameLst>
                                      </p:cBhvr>
                                      <p:tavLst>
                                        <p:tav tm="0">
                                          <p:val>
                                            <p:strVal val="ppt_x"/>
                                          </p:val>
                                        </p:tav>
                                        <p:tav tm="100000">
                                          <p:val>
                                            <p:strVal val="ppt_x"/>
                                          </p:val>
                                        </p:tav>
                                      </p:tavLst>
                                    </p:anim>
                                    <p:anim calcmode="lin" valueType="num">
                                      <p:cBhvr additive="base">
                                        <p:cTn id="19" dur="5000"/>
                                        <p:tgtEl>
                                          <p:spTgt spid="10"/>
                                        </p:tgtEl>
                                        <p:attrNameLst>
                                          <p:attrName>ppt_y</p:attrName>
                                        </p:attrNameLst>
                                      </p:cBhvr>
                                      <p:tavLst>
                                        <p:tav tm="0">
                                          <p:val>
                                            <p:strVal val="ppt_y"/>
                                          </p:val>
                                        </p:tav>
                                        <p:tav tm="100000">
                                          <p:val>
                                            <p:strVal val="0-ppt_h/2"/>
                                          </p:val>
                                        </p:tav>
                                      </p:tavLst>
                                    </p:anim>
                                    <p:set>
                                      <p:cBhvr>
                                        <p:cTn id="20" dur="1" fill="hold">
                                          <p:stCondLst>
                                            <p:cond delay="49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0"/>
                                        <p:tgtEl>
                                          <p:spTgt spid="11"/>
                                        </p:tgtEl>
                                        <p:attrNameLst>
                                          <p:attrName>ppt_x</p:attrName>
                                        </p:attrNameLst>
                                      </p:cBhvr>
                                      <p:tavLst>
                                        <p:tav tm="0">
                                          <p:val>
                                            <p:strVal val="ppt_x"/>
                                          </p:val>
                                        </p:tav>
                                        <p:tav tm="100000">
                                          <p:val>
                                            <p:strVal val="ppt_x"/>
                                          </p:val>
                                        </p:tav>
                                      </p:tavLst>
                                    </p:anim>
                                    <p:anim calcmode="lin" valueType="num">
                                      <p:cBhvr additive="base">
                                        <p:cTn id="25" dur="5000"/>
                                        <p:tgtEl>
                                          <p:spTgt spid="11"/>
                                        </p:tgtEl>
                                        <p:attrNameLst>
                                          <p:attrName>ppt_y</p:attrName>
                                        </p:attrNameLst>
                                      </p:cBhvr>
                                      <p:tavLst>
                                        <p:tav tm="0">
                                          <p:val>
                                            <p:strVal val="ppt_y"/>
                                          </p:val>
                                        </p:tav>
                                        <p:tav tm="100000">
                                          <p:val>
                                            <p:strVal val="1+ppt_h/2"/>
                                          </p:val>
                                        </p:tav>
                                      </p:tavLst>
                                    </p:anim>
                                    <p:set>
                                      <p:cBhvr>
                                        <p:cTn id="26" dur="1" fill="hold">
                                          <p:stCondLst>
                                            <p:cond delay="49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0"/>
                                        <p:tgtEl>
                                          <p:spTgt spid="12"/>
                                        </p:tgtEl>
                                        <p:attrNameLst>
                                          <p:attrName>ppt_x</p:attrName>
                                        </p:attrNameLst>
                                      </p:cBhvr>
                                      <p:tavLst>
                                        <p:tav tm="0">
                                          <p:val>
                                            <p:strVal val="ppt_x"/>
                                          </p:val>
                                        </p:tav>
                                        <p:tav tm="100000">
                                          <p:val>
                                            <p:strVal val="ppt_x"/>
                                          </p:val>
                                        </p:tav>
                                      </p:tavLst>
                                    </p:anim>
                                    <p:anim calcmode="lin" valueType="num">
                                      <p:cBhvr additive="base">
                                        <p:cTn id="31" dur="5000"/>
                                        <p:tgtEl>
                                          <p:spTgt spid="12"/>
                                        </p:tgtEl>
                                        <p:attrNameLst>
                                          <p:attrName>ppt_y</p:attrName>
                                        </p:attrNameLst>
                                      </p:cBhvr>
                                      <p:tavLst>
                                        <p:tav tm="0">
                                          <p:val>
                                            <p:strVal val="ppt_y"/>
                                          </p:val>
                                        </p:tav>
                                        <p:tav tm="100000">
                                          <p:val>
                                            <p:strVal val="1+ppt_h/2"/>
                                          </p:val>
                                        </p:tav>
                                      </p:tavLst>
                                    </p:anim>
                                    <p:set>
                                      <p:cBhvr>
                                        <p:cTn id="32" dur="1" fill="hold">
                                          <p:stCondLst>
                                            <p:cond delay="4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800600" y="74951"/>
            <a:ext cx="3352800" cy="609600"/>
          </a:xfrm>
        </p:spPr>
        <p:txBody>
          <a:bodyPr wrap="square" numCol="1" compatLnSpc="1">
            <a:prstTxWarp prst="textNoShape">
              <a:avLst/>
            </a:prstTxWarp>
            <a:noAutofit/>
          </a:bodyPr>
          <a:lstStyle/>
          <a:p>
            <a:pPr marL="3175" algn="l" eaLnBrk="1" hangingPunct="1"/>
            <a:r>
              <a:rPr lang="en-US" sz="4000" dirty="0">
                <a:solidFill>
                  <a:srgbClr val="FFC000"/>
                </a:solidFill>
                <a:effectLst/>
                <a:latin typeface="Lucida Sans Unicode" panose="020B0602030504020204" pitchFamily="34" charset="0"/>
                <a:ea typeface="ＭＳ Ｐゴシック" pitchFamily="34" charset="-128"/>
                <a:cs typeface="Lucida Sans Unicode" panose="020B0602030504020204" pitchFamily="34" charset="0"/>
              </a:rPr>
              <a:t>Case 1(3)</a:t>
            </a:r>
          </a:p>
        </p:txBody>
      </p:sp>
      <p:sp>
        <p:nvSpPr>
          <p:cNvPr id="19458" name="Content Placeholder 2"/>
          <p:cNvSpPr>
            <a:spLocks noGrp="1"/>
          </p:cNvSpPr>
          <p:nvPr>
            <p:ph idx="1"/>
          </p:nvPr>
        </p:nvSpPr>
        <p:spPr>
          <a:xfrm>
            <a:off x="381000" y="707260"/>
            <a:ext cx="11582400" cy="6172200"/>
          </a:xfrm>
        </p:spPr>
        <p:txBody>
          <a:bodyPr wrap="square" numCol="1" anchor="t" anchorCtr="0" compatLnSpc="1">
            <a:prstTxWarp prst="textNoShape">
              <a:avLst/>
            </a:prstTxWarp>
            <a:noAutofit/>
          </a:bodyPr>
          <a:lstStyle/>
          <a:p>
            <a:pPr marL="0" indent="0" eaLnBrk="1" hangingPunct="1">
              <a:spcBef>
                <a:spcPts val="0"/>
              </a:spcBef>
              <a:buNone/>
            </a:pPr>
            <a:r>
              <a:rPr lang="en-US" sz="2400" dirty="0">
                <a:solidFill>
                  <a:schemeClr val="bg1">
                    <a:lumMod val="10000"/>
                    <a:lumOff val="90000"/>
                  </a:schemeClr>
                </a:solidFill>
                <a:effectLst/>
                <a:latin typeface="Lucida Sans Unicode" panose="020B0602030504020204" pitchFamily="34" charset="0"/>
                <a:cs typeface="Lucida Sans Unicode" panose="020B0602030504020204" pitchFamily="34" charset="0"/>
              </a:rPr>
              <a:t>Close observation and anticoagulation was given.  Unfortunately, a few days later, after anticoagulation, he developed a hemorrhagic stroke. Eventually, he recovered with some residual deficit. Two years later, he was doing well.</a:t>
            </a:r>
            <a:endPar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endParaRPr>
          </a:p>
        </p:txBody>
      </p:sp>
      <p:pic>
        <p:nvPicPr>
          <p:cNvPr id="7" name="Picture 5" descr="F:\101NIKON\DSCN3111.JPG"/>
          <p:cNvPicPr>
            <a:picLocks noChangeAspect="1" noChangeArrowheads="1"/>
          </p:cNvPicPr>
          <p:nvPr/>
        </p:nvPicPr>
        <p:blipFill>
          <a:blip r:embed="rId2" cstate="screen"/>
          <a:srcRect/>
          <a:stretch>
            <a:fillRect/>
          </a:stretch>
        </p:blipFill>
        <p:spPr bwMode="auto">
          <a:xfrm>
            <a:off x="5890260" y="3793360"/>
            <a:ext cx="2451150" cy="2933700"/>
          </a:xfrm>
          <a:prstGeom prst="rect">
            <a:avLst/>
          </a:prstGeom>
          <a:noFill/>
          <a:ln w="9525">
            <a:noFill/>
            <a:miter lim="800000"/>
            <a:headEnd/>
            <a:tailEnd/>
          </a:ln>
        </p:spPr>
      </p:pic>
      <p:sp>
        <p:nvSpPr>
          <p:cNvPr id="2" name="Rectángulo 1"/>
          <p:cNvSpPr/>
          <p:nvPr/>
        </p:nvSpPr>
        <p:spPr>
          <a:xfrm>
            <a:off x="381000" y="1880494"/>
            <a:ext cx="11049000" cy="1938992"/>
          </a:xfrm>
          <a:prstGeom prst="rect">
            <a:avLst/>
          </a:prstGeom>
        </p:spPr>
        <p:txBody>
          <a:bodyPr wrap="square">
            <a:spAutoFit/>
          </a:bodyPr>
          <a:lstStyle/>
          <a:p>
            <a:pPr marL="65087" eaLnBrk="1" hangingPunct="1">
              <a:spcBef>
                <a:spcPts val="0"/>
              </a:spcBef>
              <a:buClr>
                <a:srgbClr val="CC9900"/>
              </a:buClr>
            </a:pPr>
            <a:r>
              <a:rPr lang="en-US" sz="2400" dirty="0">
                <a:solidFill>
                  <a:schemeClr val="bg1">
                    <a:lumMod val="10000"/>
                    <a:lumOff val="90000"/>
                  </a:schemeClr>
                </a:solidFill>
                <a:latin typeface="Lucida Sans Unicode" panose="020B0602030504020204" pitchFamily="34" charset="0"/>
                <a:cs typeface="Lucida Sans Unicode" panose="020B0602030504020204" pitchFamily="34" charset="0"/>
              </a:rPr>
              <a:t>Inadvertent puncture of arteries, instead of veins, is an uncommon but serious occurrence by inexperienced personnel. We have seen these events in many instances. We illustrate similar events in another case.</a:t>
            </a:r>
          </a:p>
          <a:p>
            <a:pPr marL="65087" eaLnBrk="1" hangingPunct="1">
              <a:spcBef>
                <a:spcPts val="0"/>
              </a:spcBef>
              <a:buClr>
                <a:srgbClr val="CC9900"/>
              </a:buClr>
            </a:pPr>
            <a:r>
              <a:rPr lang="en-US" sz="2400" dirty="0">
                <a:solidFill>
                  <a:schemeClr val="bg1">
                    <a:lumMod val="10000"/>
                    <a:lumOff val="90000"/>
                  </a:schemeClr>
                </a:solidFill>
                <a:latin typeface="Lucida Sans Unicode" panose="020B0602030504020204" pitchFamily="34" charset="0"/>
                <a:cs typeface="Lucida Sans Unicode" panose="020B0602030504020204" pitchFamily="34" charset="0"/>
              </a:rPr>
              <a:t>Experience in central venous access is necessary to avoid this serious mishap. US imaging is necessary to puncture the central veins. </a:t>
            </a:r>
          </a:p>
        </p:txBody>
      </p:sp>
      <p:pic>
        <p:nvPicPr>
          <p:cNvPr id="10" name="Picture 4" descr="F:\101NIKON\DSCN3110.JPG"/>
          <p:cNvPicPr>
            <a:picLocks noChangeAspect="1" noChangeArrowheads="1"/>
          </p:cNvPicPr>
          <p:nvPr/>
        </p:nvPicPr>
        <p:blipFill>
          <a:blip r:embed="rId3" cstate="screen"/>
          <a:srcRect/>
          <a:stretch>
            <a:fillRect/>
          </a:stretch>
        </p:blipFill>
        <p:spPr bwMode="auto">
          <a:xfrm>
            <a:off x="2895600" y="3793360"/>
            <a:ext cx="2580226" cy="2933700"/>
          </a:xfrm>
          <a:prstGeom prst="rect">
            <a:avLst/>
          </a:prstGeom>
          <a:noFill/>
          <a:ln w="9525">
            <a:noFill/>
            <a:miter lim="800000"/>
            <a:headEnd/>
            <a:tailEnd/>
          </a:ln>
        </p:spPr>
      </p:pic>
    </p:spTree>
    <p:extLst>
      <p:ext uri="{BB962C8B-B14F-4D97-AF65-F5344CB8AC3E}">
        <p14:creationId xmlns:p14="http://schemas.microsoft.com/office/powerpoint/2010/main" val="22720171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2000"/>
                                        <p:tgtEl>
                                          <p:spTgt spid="7"/>
                                        </p:tgtEl>
                                        <p:attrNameLst>
                                          <p:attrName>ppt_x</p:attrName>
                                        </p:attrNameLst>
                                      </p:cBhvr>
                                      <p:tavLst>
                                        <p:tav tm="0">
                                          <p:val>
                                            <p:strVal val="ppt_x"/>
                                          </p:val>
                                        </p:tav>
                                        <p:tav tm="100000">
                                          <p:val>
                                            <p:strVal val="ppt_x"/>
                                          </p:val>
                                        </p:tav>
                                      </p:tavLst>
                                    </p:anim>
                                    <p:anim calcmode="lin" valueType="num">
                                      <p:cBhvr additive="base">
                                        <p:cTn id="7" dur="2000"/>
                                        <p:tgtEl>
                                          <p:spTgt spid="7"/>
                                        </p:tgtEl>
                                        <p:attrNameLst>
                                          <p:attrName>ppt_y</p:attrName>
                                        </p:attrNameLst>
                                      </p:cBhvr>
                                      <p:tavLst>
                                        <p:tav tm="0">
                                          <p:val>
                                            <p:strVal val="ppt_y"/>
                                          </p:val>
                                        </p:tav>
                                        <p:tav tm="100000">
                                          <p:val>
                                            <p:strVal val="0-ppt_h/2"/>
                                          </p:val>
                                        </p:tav>
                                      </p:tavLst>
                                    </p:anim>
                                    <p:set>
                                      <p:cBhvr>
                                        <p:cTn id="8" dur="1" fill="hold">
                                          <p:stCondLst>
                                            <p:cond delay="19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00NIKON\DSCN2989.JPG"/>
          <p:cNvPicPr>
            <a:picLocks noChangeAspect="1" noChangeArrowheads="1"/>
          </p:cNvPicPr>
          <p:nvPr/>
        </p:nvPicPr>
        <p:blipFill>
          <a:blip r:embed="rId2" cstate="screen">
            <a:grayscl/>
          </a:blip>
          <a:srcRect/>
          <a:stretch>
            <a:fillRect/>
          </a:stretch>
        </p:blipFill>
        <p:spPr bwMode="auto">
          <a:xfrm>
            <a:off x="4724400" y="3048000"/>
            <a:ext cx="2438400" cy="3581400"/>
          </a:xfrm>
          <a:prstGeom prst="rect">
            <a:avLst/>
          </a:prstGeom>
          <a:noFill/>
          <a:ln w="9525">
            <a:noFill/>
            <a:miter lim="800000"/>
            <a:headEnd/>
            <a:tailEnd/>
          </a:ln>
        </p:spPr>
      </p:pic>
      <p:pic>
        <p:nvPicPr>
          <p:cNvPr id="6" name="Picture 5" descr="F:\100NIKON\DSCN2991.JPG"/>
          <p:cNvPicPr>
            <a:picLocks noChangeAspect="1" noChangeArrowheads="1"/>
          </p:cNvPicPr>
          <p:nvPr/>
        </p:nvPicPr>
        <p:blipFill>
          <a:blip r:embed="rId3" cstate="screen">
            <a:grayscl/>
          </a:blip>
          <a:srcRect/>
          <a:stretch>
            <a:fillRect/>
          </a:stretch>
        </p:blipFill>
        <p:spPr bwMode="auto">
          <a:xfrm>
            <a:off x="7315200" y="3048000"/>
            <a:ext cx="2286000" cy="3581400"/>
          </a:xfrm>
          <a:prstGeom prst="rect">
            <a:avLst/>
          </a:prstGeom>
          <a:noFill/>
          <a:ln w="9525">
            <a:noFill/>
            <a:miter lim="800000"/>
            <a:headEnd/>
            <a:tailEnd/>
          </a:ln>
        </p:spPr>
      </p:pic>
      <p:pic>
        <p:nvPicPr>
          <p:cNvPr id="11" name="Picture 4" descr="F:\100NIKON\DSCN3006.JPG"/>
          <p:cNvPicPr>
            <a:picLocks noChangeAspect="1" noChangeArrowheads="1"/>
          </p:cNvPicPr>
          <p:nvPr/>
        </p:nvPicPr>
        <p:blipFill>
          <a:blip r:embed="rId4" cstate="screen">
            <a:grayscl/>
          </a:blip>
          <a:srcRect/>
          <a:stretch>
            <a:fillRect/>
          </a:stretch>
        </p:blipFill>
        <p:spPr bwMode="auto">
          <a:xfrm>
            <a:off x="2133600" y="3048000"/>
            <a:ext cx="2398015" cy="3589430"/>
          </a:xfrm>
          <a:prstGeom prst="rect">
            <a:avLst/>
          </a:prstGeom>
          <a:noFill/>
          <a:ln w="9525">
            <a:noFill/>
            <a:miter lim="800000"/>
            <a:headEnd/>
            <a:tailEnd/>
          </a:ln>
        </p:spPr>
      </p:pic>
      <p:sp>
        <p:nvSpPr>
          <p:cNvPr id="13314" name="Title 1"/>
          <p:cNvSpPr>
            <a:spLocks noGrp="1"/>
          </p:cNvSpPr>
          <p:nvPr>
            <p:ph type="title"/>
          </p:nvPr>
        </p:nvSpPr>
        <p:spPr>
          <a:xfrm>
            <a:off x="4724400" y="228600"/>
            <a:ext cx="2667000" cy="488950"/>
          </a:xfrm>
        </p:spPr>
        <p:txBody>
          <a:bodyPr wrap="square" numCol="1" compatLnSpc="1">
            <a:prstTxWarp prst="textNoShape">
              <a:avLst/>
            </a:prstTxWarp>
            <a:noAutofit/>
          </a:bodyPr>
          <a:lstStyle/>
          <a:p>
            <a:pPr marL="3175" algn="l" eaLnBrk="1" hangingPunct="1"/>
            <a:r>
              <a:rPr lang="en-US" sz="4000" dirty="0">
                <a:solidFill>
                  <a:srgbClr val="FFC000"/>
                </a:solidFill>
                <a:effectLst/>
                <a:latin typeface="Lucida Sans Unicode" panose="020B0602030504020204" pitchFamily="34" charset="0"/>
                <a:ea typeface="ＭＳ Ｐゴシック" pitchFamily="34" charset="-128"/>
                <a:cs typeface="Lucida Sans Unicode" panose="020B0602030504020204" pitchFamily="34" charset="0"/>
              </a:rPr>
              <a:t>Case 2(1)</a:t>
            </a:r>
          </a:p>
        </p:txBody>
      </p:sp>
      <p:sp>
        <p:nvSpPr>
          <p:cNvPr id="24578" name="Content Placeholder 2"/>
          <p:cNvSpPr>
            <a:spLocks noGrp="1"/>
          </p:cNvSpPr>
          <p:nvPr>
            <p:ph idx="1"/>
          </p:nvPr>
        </p:nvSpPr>
        <p:spPr>
          <a:xfrm>
            <a:off x="506254" y="999106"/>
            <a:ext cx="11152346" cy="2667000"/>
          </a:xfrm>
        </p:spPr>
        <p:txBody>
          <a:bodyPr wrap="square" numCol="1" anchor="t" anchorCtr="0" compatLnSpc="1">
            <a:prstTxWarp prst="textNoShape">
              <a:avLst/>
            </a:prstTxWarp>
            <a:noAutofit/>
          </a:bodyPr>
          <a:lstStyle/>
          <a:p>
            <a:pPr marL="0" indent="457200" eaLnBrk="1" hangingPunct="1">
              <a:spcBef>
                <a:spcPts val="0"/>
              </a:spcBef>
              <a:buNone/>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18-year-old boy was shot in the right neck and presented with a diffuse hematoma and external bleeding. He was brought immediately to the IR suite for arteriography and endovascular management. </a:t>
            </a:r>
          </a:p>
          <a:p>
            <a:pPr marL="0" indent="457200" eaLnBrk="1" hangingPunct="1">
              <a:spcBef>
                <a:spcPts val="0"/>
              </a:spcBef>
              <a:buNone/>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 The aortic arch arteriogram demonstrates diffuse distortion of the right common carotid artery. </a:t>
            </a:r>
          </a:p>
        </p:txBody>
      </p:sp>
      <p:sp>
        <p:nvSpPr>
          <p:cNvPr id="4" name="Content Placeholder 2"/>
          <p:cNvSpPr txBox="1">
            <a:spLocks/>
          </p:cNvSpPr>
          <p:nvPr/>
        </p:nvSpPr>
        <p:spPr>
          <a:xfrm>
            <a:off x="1524000" y="3048000"/>
            <a:ext cx="5715000" cy="3886200"/>
          </a:xfrm>
          <a:prstGeom prst="rect">
            <a:avLst/>
          </a:prstGeom>
        </p:spPr>
        <p:txBody>
          <a:bodyPr vert="horz" wrap="square" lIns="91440" tIns="45720" rIns="91440" bIns="45720" numCol="1" rtlCol="0" anchor="t" anchorCtr="0" compatLnSpc="1">
            <a:prstTxWarp prst="textNoShape">
              <a:avLst/>
            </a:prstTxWarp>
            <a:noAutofit/>
          </a:bodyPr>
          <a:lstStyle/>
          <a:p>
            <a:pPr marL="447675" indent="-382588">
              <a:spcBef>
                <a:spcPts val="2000"/>
              </a:spcBef>
              <a:defRPr/>
            </a:pPr>
            <a:endParaRPr lang="en-US" sz="1300" dirty="0">
              <a:latin typeface="+mn-lt"/>
              <a:cs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nodeType="clickEffect">
                                  <p:stCondLst>
                                    <p:cond delay="0"/>
                                  </p:stCondLst>
                                  <p:childTnLst>
                                    <p:animEffect transition="out" filter="box(out)">
                                      <p:cBhvr>
                                        <p:cTn id="6" dur="5000"/>
                                        <p:tgtEl>
                                          <p:spTgt spid="5"/>
                                        </p:tgtEl>
                                      </p:cBhvr>
                                    </p:animEffect>
                                    <p:set>
                                      <p:cBhvr>
                                        <p:cTn id="7" dur="1" fill="hold">
                                          <p:stCondLst>
                                            <p:cond delay="4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nodeType="clickEffect">
                                  <p:stCondLst>
                                    <p:cond delay="0"/>
                                  </p:stCondLst>
                                  <p:childTnLst>
                                    <p:animEffect transition="out" filter="box(out)">
                                      <p:cBhvr>
                                        <p:cTn id="11" dur="5000"/>
                                        <p:tgtEl>
                                          <p:spTgt spid="6"/>
                                        </p:tgtEl>
                                      </p:cBhvr>
                                    </p:animEffect>
                                    <p:set>
                                      <p:cBhvr>
                                        <p:cTn id="12" dur="1" fill="hold">
                                          <p:stCondLst>
                                            <p:cond delay="4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32" fill="hold" nodeType="clickEffect">
                                  <p:stCondLst>
                                    <p:cond delay="0"/>
                                  </p:stCondLst>
                                  <p:childTnLst>
                                    <p:animEffect transition="out" filter="box(out)">
                                      <p:cBhvr>
                                        <p:cTn id="16" dur="5000"/>
                                        <p:tgtEl>
                                          <p:spTgt spid="11"/>
                                        </p:tgtEl>
                                      </p:cBhvr>
                                    </p:animEffect>
                                    <p:set>
                                      <p:cBhvr>
                                        <p:cTn id="17" dur="1" fill="hold">
                                          <p:stCondLst>
                                            <p:cond delay="4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1" y="-175950"/>
            <a:ext cx="10361084" cy="1430338"/>
          </a:xfrm>
        </p:spPr>
        <p:txBody>
          <a:bodyPr>
            <a:normAutofit/>
          </a:bodyPr>
          <a:lstStyle/>
          <a:p>
            <a:r>
              <a:rPr lang="es-PE" sz="4000" dirty="0">
                <a:solidFill>
                  <a:srgbClr val="FFC000"/>
                </a:solidFill>
                <a:latin typeface="Lucida Sans Unicode" pitchFamily="34" charset="0"/>
                <a:cs typeface="Lucida Sans Unicode" pitchFamily="34" charset="0"/>
              </a:rPr>
              <a:t>Case 2(2)</a:t>
            </a:r>
            <a:endParaRPr lang="es-ES" sz="4000" dirty="0">
              <a:solidFill>
                <a:srgbClr val="FFC000"/>
              </a:solidFill>
              <a:latin typeface="Lucida Sans Unicode" pitchFamily="34" charset="0"/>
              <a:cs typeface="Lucida Sans Unicode" pitchFamily="34" charset="0"/>
            </a:endParaRPr>
          </a:p>
        </p:txBody>
      </p:sp>
      <p:sp>
        <p:nvSpPr>
          <p:cNvPr id="3" name="Marcador de contenido 2"/>
          <p:cNvSpPr>
            <a:spLocks noGrp="1"/>
          </p:cNvSpPr>
          <p:nvPr>
            <p:ph idx="1"/>
          </p:nvPr>
        </p:nvSpPr>
        <p:spPr>
          <a:xfrm>
            <a:off x="152401" y="990600"/>
            <a:ext cx="11963400" cy="3276600"/>
          </a:xfrm>
        </p:spPr>
        <p:txBody>
          <a:bodyPr>
            <a:normAutofit lnSpcReduction="10000"/>
          </a:bodyPr>
          <a:lstStyle/>
          <a:p>
            <a:pPr marL="0" indent="457200" eaLnBrk="1" hangingPunct="1">
              <a:spcBef>
                <a:spcPts val="0"/>
              </a:spcBef>
              <a:buNone/>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Selective common carotid arteriogram demonstrates significant destruction of the wall with irregularity, narrowing, outpouching, and intimal flaps throughout.</a:t>
            </a:r>
          </a:p>
          <a:p>
            <a:pPr marL="0" indent="457200" eaLnBrk="1" hangingPunct="1">
              <a:spcBef>
                <a:spcPts val="0"/>
              </a:spcBef>
              <a:buNone/>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Endovascular management consisted of stenting. The common and internal carotid arteries were carefully traversed and a 6mm x 40mm </a:t>
            </a:r>
            <a:r>
              <a:rPr lang="en-US" sz="2400" dirty="0" err="1">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Wallgraft</a:t>
            </a: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 was released in the intended location. </a:t>
            </a:r>
          </a:p>
          <a:p>
            <a:pPr marL="0" indent="457200" eaLnBrk="1" hangingPunct="1">
              <a:spcBef>
                <a:spcPts val="0"/>
              </a:spcBef>
              <a:buNone/>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The stent was dilated with a 6mm low-pressure balloon. </a:t>
            </a:r>
          </a:p>
          <a:p>
            <a:pPr marL="0" indent="457200" eaLnBrk="1" hangingPunct="1">
              <a:spcBef>
                <a:spcPts val="0"/>
              </a:spcBef>
              <a:buNone/>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A final arteriogram demonstrated excellent reconstitution of the lumen. The boy recovered without neurological deficit.</a:t>
            </a:r>
          </a:p>
          <a:p>
            <a:endParaRPr lang="es-ES" dirty="0"/>
          </a:p>
        </p:txBody>
      </p:sp>
      <p:pic>
        <p:nvPicPr>
          <p:cNvPr id="4" name="Picture 6" descr="F:\100NIKON\DSCN2997.JPG"/>
          <p:cNvPicPr>
            <a:picLocks noChangeAspect="1" noChangeArrowheads="1"/>
          </p:cNvPicPr>
          <p:nvPr/>
        </p:nvPicPr>
        <p:blipFill>
          <a:blip r:embed="rId2" cstate="screen"/>
          <a:srcRect/>
          <a:stretch>
            <a:fillRect/>
          </a:stretch>
        </p:blipFill>
        <p:spPr bwMode="auto">
          <a:xfrm>
            <a:off x="1272172" y="4017179"/>
            <a:ext cx="1888238" cy="2743200"/>
          </a:xfrm>
          <a:prstGeom prst="rect">
            <a:avLst/>
          </a:prstGeom>
          <a:noFill/>
          <a:ln w="9525">
            <a:noFill/>
            <a:miter lim="800000"/>
            <a:headEnd/>
            <a:tailEnd/>
          </a:ln>
        </p:spPr>
      </p:pic>
      <p:pic>
        <p:nvPicPr>
          <p:cNvPr id="5" name="Picture 7" descr="F:\100NIKON\DSCN3000.JPG"/>
          <p:cNvPicPr>
            <a:picLocks noChangeAspect="1" noChangeArrowheads="1"/>
          </p:cNvPicPr>
          <p:nvPr/>
        </p:nvPicPr>
        <p:blipFill>
          <a:blip r:embed="rId3" cstate="screen"/>
          <a:srcRect/>
          <a:stretch>
            <a:fillRect/>
          </a:stretch>
        </p:blipFill>
        <p:spPr bwMode="auto">
          <a:xfrm>
            <a:off x="3635100" y="4040914"/>
            <a:ext cx="1856569" cy="2743200"/>
          </a:xfrm>
          <a:prstGeom prst="rect">
            <a:avLst/>
          </a:prstGeom>
          <a:noFill/>
          <a:ln w="9525">
            <a:noFill/>
            <a:miter lim="800000"/>
            <a:headEnd/>
            <a:tailEnd/>
          </a:ln>
        </p:spPr>
      </p:pic>
      <p:pic>
        <p:nvPicPr>
          <p:cNvPr id="6" name="Picture 2" descr="F:\100NIKON\DSCN3001.JPG"/>
          <p:cNvPicPr>
            <a:picLocks noChangeAspect="1" noChangeArrowheads="1"/>
          </p:cNvPicPr>
          <p:nvPr/>
        </p:nvPicPr>
        <p:blipFill>
          <a:blip r:embed="rId4" cstate="screen"/>
          <a:srcRect/>
          <a:stretch>
            <a:fillRect/>
          </a:stretch>
        </p:blipFill>
        <p:spPr bwMode="auto">
          <a:xfrm>
            <a:off x="5966359" y="4040914"/>
            <a:ext cx="2004333" cy="2743200"/>
          </a:xfrm>
          <a:prstGeom prst="rect">
            <a:avLst/>
          </a:prstGeom>
          <a:noFill/>
          <a:ln w="9525">
            <a:noFill/>
            <a:miter lim="800000"/>
            <a:headEnd/>
            <a:tailEnd/>
          </a:ln>
        </p:spPr>
      </p:pic>
      <p:pic>
        <p:nvPicPr>
          <p:cNvPr id="7" name="Picture 3" descr="F:\100NIKON\DSCN3003.JPG"/>
          <p:cNvPicPr>
            <a:picLocks noChangeAspect="1" noChangeArrowheads="1"/>
          </p:cNvPicPr>
          <p:nvPr/>
        </p:nvPicPr>
        <p:blipFill>
          <a:blip r:embed="rId5" cstate="screen"/>
          <a:srcRect/>
          <a:stretch>
            <a:fillRect/>
          </a:stretch>
        </p:blipFill>
        <p:spPr bwMode="auto">
          <a:xfrm>
            <a:off x="8382000" y="4040914"/>
            <a:ext cx="2023383" cy="2743200"/>
          </a:xfrm>
          <a:prstGeom prst="rect">
            <a:avLst/>
          </a:prstGeom>
          <a:noFill/>
          <a:ln w="9525">
            <a:noFill/>
            <a:miter lim="800000"/>
            <a:headEnd/>
            <a:tailEnd/>
          </a:ln>
        </p:spPr>
      </p:pic>
    </p:spTree>
    <p:extLst>
      <p:ext uri="{BB962C8B-B14F-4D97-AF65-F5344CB8AC3E}">
        <p14:creationId xmlns:p14="http://schemas.microsoft.com/office/powerpoint/2010/main" val="250378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nodeType="clickEffect">
                                  <p:stCondLst>
                                    <p:cond delay="0"/>
                                  </p:stCondLst>
                                  <p:childTnLst>
                                    <p:animEffect transition="out" filter="box(out)">
                                      <p:cBhvr>
                                        <p:cTn id="6" dur="5000"/>
                                        <p:tgtEl>
                                          <p:spTgt spid="4"/>
                                        </p:tgtEl>
                                      </p:cBhvr>
                                    </p:animEffect>
                                    <p:set>
                                      <p:cBhvr>
                                        <p:cTn id="7" dur="1" fill="hold">
                                          <p:stCondLst>
                                            <p:cond delay="4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nodeType="clickEffect">
                                  <p:stCondLst>
                                    <p:cond delay="0"/>
                                  </p:stCondLst>
                                  <p:childTnLst>
                                    <p:animEffect transition="out" filter="box(out)">
                                      <p:cBhvr>
                                        <p:cTn id="11" dur="5000"/>
                                        <p:tgtEl>
                                          <p:spTgt spid="5"/>
                                        </p:tgtEl>
                                      </p:cBhvr>
                                    </p:animEffect>
                                    <p:set>
                                      <p:cBhvr>
                                        <p:cTn id="12" dur="1" fill="hold">
                                          <p:stCondLst>
                                            <p:cond delay="4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32" fill="hold" nodeType="clickEffect">
                                  <p:stCondLst>
                                    <p:cond delay="0"/>
                                  </p:stCondLst>
                                  <p:childTnLst>
                                    <p:animEffect transition="out" filter="box(out)">
                                      <p:cBhvr>
                                        <p:cTn id="16" dur="5000"/>
                                        <p:tgtEl>
                                          <p:spTgt spid="6"/>
                                        </p:tgtEl>
                                      </p:cBhvr>
                                    </p:animEffect>
                                    <p:set>
                                      <p:cBhvr>
                                        <p:cTn id="17" dur="1" fill="hold">
                                          <p:stCondLst>
                                            <p:cond delay="49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32" fill="hold" nodeType="clickEffect">
                                  <p:stCondLst>
                                    <p:cond delay="0"/>
                                  </p:stCondLst>
                                  <p:childTnLst>
                                    <p:animEffect transition="out" filter="box(out)">
                                      <p:cBhvr>
                                        <p:cTn id="21" dur="5000"/>
                                        <p:tgtEl>
                                          <p:spTgt spid="7"/>
                                        </p:tgtEl>
                                      </p:cBhvr>
                                    </p:animEffect>
                                    <p:set>
                                      <p:cBhvr>
                                        <p:cTn id="22" dur="1" fill="hold">
                                          <p:stCondLst>
                                            <p:cond delay="4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11138"/>
            <a:ext cx="10361084" cy="1430338"/>
          </a:xfrm>
        </p:spPr>
        <p:txBody>
          <a:bodyPr>
            <a:normAutofit/>
          </a:bodyPr>
          <a:lstStyle/>
          <a:p>
            <a:r>
              <a:rPr lang="es-PE" sz="4000" dirty="0">
                <a:solidFill>
                  <a:srgbClr val="FFC000"/>
                </a:solidFill>
                <a:latin typeface="Lucida Sans Unicode" pitchFamily="34" charset="0"/>
                <a:cs typeface="Lucida Sans Unicode" pitchFamily="34" charset="0"/>
              </a:rPr>
              <a:t>Case 2(3)</a:t>
            </a:r>
            <a:endParaRPr lang="es-ES" sz="4000" dirty="0">
              <a:solidFill>
                <a:srgbClr val="FFC000"/>
              </a:solidFill>
              <a:latin typeface="Lucida Sans Unicode" pitchFamily="34" charset="0"/>
              <a:cs typeface="Lucida Sans Unicode" pitchFamily="34" charset="0"/>
            </a:endParaRPr>
          </a:p>
        </p:txBody>
      </p:sp>
      <p:sp>
        <p:nvSpPr>
          <p:cNvPr id="3" name="Marcador de contenido 2"/>
          <p:cNvSpPr>
            <a:spLocks noGrp="1"/>
          </p:cNvSpPr>
          <p:nvPr>
            <p:ph idx="1"/>
          </p:nvPr>
        </p:nvSpPr>
        <p:spPr>
          <a:xfrm>
            <a:off x="12492" y="990600"/>
            <a:ext cx="9448800" cy="5638800"/>
          </a:xfrm>
        </p:spPr>
        <p:txBody>
          <a:bodyPr>
            <a:normAutofit fontScale="92500" lnSpcReduction="10000"/>
          </a:bodyPr>
          <a:lstStyle/>
          <a:p>
            <a:pPr marL="341313" indent="-276225">
              <a:spcBef>
                <a:spcPts val="0"/>
              </a:spcBef>
              <a:buClr>
                <a:srgbClr val="CC9900"/>
              </a:buClr>
              <a:buFont typeface="Wingdings" pitchFamily="2" charset="2"/>
              <a:buChar char="§"/>
              <a:defRPr/>
            </a:pPr>
            <a:r>
              <a:rPr lang="en-US" sz="2400" dirty="0">
                <a:solidFill>
                  <a:schemeClr val="bg1">
                    <a:lumMod val="10000"/>
                    <a:lumOff val="90000"/>
                  </a:schemeClr>
                </a:solidFill>
                <a:latin typeface="Lucida Sans Unicode" panose="020B0602030504020204" pitchFamily="34" charset="0"/>
                <a:cs typeface="Lucida Sans Unicode" panose="020B0602030504020204" pitchFamily="34" charset="0"/>
              </a:rPr>
              <a:t>Placement of stents is the ideal treatment in selected severe penetrating injuries to the neck arteries, frequently seen in this era of violent behavior. </a:t>
            </a:r>
          </a:p>
          <a:p>
            <a:pPr marL="341313" indent="-276225">
              <a:spcBef>
                <a:spcPts val="0"/>
              </a:spcBef>
              <a:buClr>
                <a:srgbClr val="CC9900"/>
              </a:buClr>
              <a:buFont typeface="Wingdings" pitchFamily="2" charset="2"/>
              <a:buChar char="§"/>
              <a:defRPr/>
            </a:pPr>
            <a:r>
              <a:rPr lang="en-US" sz="2400" dirty="0">
                <a:solidFill>
                  <a:schemeClr val="bg1">
                    <a:lumMod val="10000"/>
                    <a:lumOff val="90000"/>
                  </a:schemeClr>
                </a:solidFill>
                <a:latin typeface="Lucida Sans Unicode" panose="020B0602030504020204" pitchFamily="34" charset="0"/>
                <a:cs typeface="Lucida Sans Unicode" panose="020B0602030504020204" pitchFamily="34" charset="0"/>
              </a:rPr>
              <a:t>The lumen is reestablished and a future bypass, if needed, is not precluded. </a:t>
            </a:r>
          </a:p>
          <a:p>
            <a:pPr marL="341313" indent="-276225">
              <a:spcBef>
                <a:spcPts val="0"/>
              </a:spcBef>
              <a:buClr>
                <a:srgbClr val="CC9900"/>
              </a:buClr>
              <a:buFont typeface="Wingdings" pitchFamily="2" charset="2"/>
              <a:buChar char="§"/>
              <a:defRPr/>
            </a:pPr>
            <a:r>
              <a:rPr lang="en-US" sz="2400" dirty="0">
                <a:solidFill>
                  <a:schemeClr val="bg1">
                    <a:lumMod val="10000"/>
                    <a:lumOff val="90000"/>
                  </a:schemeClr>
                </a:solidFill>
                <a:latin typeface="Lucida Sans Unicode" panose="020B0602030504020204" pitchFamily="34" charset="0"/>
                <a:cs typeface="Lucida Sans Unicode" panose="020B0602030504020204" pitchFamily="34" charset="0"/>
              </a:rPr>
              <a:t>Before the advent of endovascular management, in selected severe CBOS ligation of the injured arteries has been, and still is, the treatment of choice. </a:t>
            </a:r>
          </a:p>
          <a:p>
            <a:pPr marL="341313" indent="-276225">
              <a:spcBef>
                <a:spcPts val="0"/>
              </a:spcBef>
              <a:buClr>
                <a:srgbClr val="CC9900"/>
              </a:buClr>
              <a:buFont typeface="Wingdings" pitchFamily="2" charset="2"/>
              <a:buChar char="§"/>
              <a:defRPr/>
            </a:pPr>
            <a:r>
              <a:rPr lang="en-US" sz="2400" dirty="0">
                <a:solidFill>
                  <a:schemeClr val="bg1">
                    <a:lumMod val="10000"/>
                    <a:lumOff val="90000"/>
                  </a:schemeClr>
                </a:solidFill>
                <a:latin typeface="Lucida Sans Unicode" panose="020B0602030504020204" pitchFamily="34" charset="0"/>
                <a:cs typeface="Lucida Sans Unicode" panose="020B0602030504020204" pitchFamily="34" charset="0"/>
              </a:rPr>
              <a:t>Unfortunately, the M&amp;M of surgery is high. Immediate or delayed cerebral ischemia has been reported in 15%-20% of cases.</a:t>
            </a:r>
          </a:p>
          <a:p>
            <a:pPr marL="341313" indent="-276225">
              <a:spcBef>
                <a:spcPts val="0"/>
              </a:spcBef>
              <a:buClr>
                <a:srgbClr val="CC9900"/>
              </a:buClr>
              <a:buFont typeface="Wingdings" pitchFamily="2" charset="2"/>
              <a:buChar char="§"/>
              <a:defRPr/>
            </a:pPr>
            <a:r>
              <a:rPr lang="en-US" sz="2400" dirty="0">
                <a:solidFill>
                  <a:schemeClr val="bg1">
                    <a:lumMod val="10000"/>
                    <a:lumOff val="90000"/>
                  </a:schemeClr>
                </a:solidFill>
                <a:latin typeface="Lucida Sans Unicode" panose="020B0602030504020204" pitchFamily="34" charset="0"/>
                <a:cs typeface="Lucida Sans Unicode" panose="020B0602030504020204" pitchFamily="34" charset="0"/>
              </a:rPr>
              <a:t>In our experience, penetrating injuries to the brachiocephalic arteries are common due to increasing violence; as well as fast, aggressive, and impaired driving. </a:t>
            </a:r>
          </a:p>
          <a:p>
            <a:pPr marL="341313" indent="-276225">
              <a:spcBef>
                <a:spcPts val="0"/>
              </a:spcBef>
              <a:buClr>
                <a:srgbClr val="CC9900"/>
              </a:buClr>
              <a:buFont typeface="Wingdings" pitchFamily="2" charset="2"/>
              <a:buChar char="§"/>
              <a:defRPr/>
            </a:pPr>
            <a:r>
              <a:rPr lang="en-US" sz="2400" dirty="0">
                <a:solidFill>
                  <a:schemeClr val="bg1">
                    <a:lumMod val="10000"/>
                    <a:lumOff val="90000"/>
                  </a:schemeClr>
                </a:solidFill>
                <a:latin typeface="Lucida Sans Unicode" panose="020B0602030504020204" pitchFamily="34" charset="0"/>
                <a:cs typeface="Lucida Sans Unicode" panose="020B0602030504020204" pitchFamily="34" charset="0"/>
              </a:rPr>
              <a:t>Fortunately, with the advent of stents, the management of these very complicated injuries has been simplified. </a:t>
            </a:r>
          </a:p>
          <a:p>
            <a:pPr marL="341313" indent="-276225">
              <a:spcBef>
                <a:spcPts val="0"/>
              </a:spcBef>
              <a:buClr>
                <a:srgbClr val="CC9900"/>
              </a:buClr>
              <a:buFont typeface="Wingdings" pitchFamily="2" charset="2"/>
              <a:buChar char="§"/>
              <a:defRPr/>
            </a:pPr>
            <a:r>
              <a:rPr lang="en-US" sz="2400" dirty="0">
                <a:solidFill>
                  <a:schemeClr val="bg1">
                    <a:lumMod val="10000"/>
                    <a:lumOff val="90000"/>
                  </a:schemeClr>
                </a:solidFill>
                <a:latin typeface="Lucida Sans Unicode" panose="020B0602030504020204" pitchFamily="34" charset="0"/>
                <a:cs typeface="Lucida Sans Unicode" panose="020B0602030504020204" pitchFamily="34" charset="0"/>
              </a:rPr>
              <a:t>We now manage most traumatic vascular injuries in the IR suite in a short time, with few complications and ligation of the carotid arteries is avoided</a:t>
            </a:r>
            <a:endParaRPr lang="es-ES" dirty="0">
              <a:solidFill>
                <a:schemeClr val="bg1">
                  <a:lumMod val="10000"/>
                  <a:lumOff val="90000"/>
                </a:schemeClr>
              </a:solidFill>
              <a:latin typeface="Lucida Sans Unicode" panose="020B0602030504020204" pitchFamily="34" charset="0"/>
              <a:cs typeface="Lucida Sans Unicode" panose="020B0602030504020204" pitchFamily="34" charset="0"/>
            </a:endParaRPr>
          </a:p>
        </p:txBody>
      </p:sp>
      <p:pic>
        <p:nvPicPr>
          <p:cNvPr id="4" name="Picture 5" descr="F:\100NIKON\DSCN3007.JPG"/>
          <p:cNvPicPr>
            <a:picLocks noChangeAspect="1" noChangeArrowheads="1"/>
          </p:cNvPicPr>
          <p:nvPr/>
        </p:nvPicPr>
        <p:blipFill>
          <a:blip r:embed="rId2" cstate="screen"/>
          <a:srcRect/>
          <a:stretch>
            <a:fillRect/>
          </a:stretch>
        </p:blipFill>
        <p:spPr bwMode="auto">
          <a:xfrm>
            <a:off x="9372600" y="2057400"/>
            <a:ext cx="2719795" cy="3505200"/>
          </a:xfrm>
          <a:prstGeom prst="rect">
            <a:avLst/>
          </a:prstGeom>
          <a:noFill/>
          <a:ln w="9525">
            <a:noFill/>
            <a:miter lim="800000"/>
            <a:headEnd/>
            <a:tailEnd/>
          </a:ln>
        </p:spPr>
      </p:pic>
    </p:spTree>
    <p:extLst>
      <p:ext uri="{BB962C8B-B14F-4D97-AF65-F5344CB8AC3E}">
        <p14:creationId xmlns:p14="http://schemas.microsoft.com/office/powerpoint/2010/main" val="5498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4" name="Picture 4" descr="Résultats de recherche d'images pour « carotide blow out »"/>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4651" b="4651"/>
          <a:stretch/>
        </p:blipFill>
        <p:spPr bwMode="auto">
          <a:xfrm>
            <a:off x="609600" y="120650"/>
            <a:ext cx="11049000" cy="6584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806846" y="281375"/>
            <a:ext cx="3276600" cy="717550"/>
          </a:xfrm>
        </p:spPr>
        <p:txBody>
          <a:bodyPr wrap="square" numCol="1" compatLnSpc="1">
            <a:prstTxWarp prst="textNoShape">
              <a:avLst/>
            </a:prstTxWarp>
            <a:noAutofit/>
          </a:bodyPr>
          <a:lstStyle/>
          <a:p>
            <a:pPr marL="3175" algn="l" eaLnBrk="1" hangingPunct="1"/>
            <a:r>
              <a:rPr lang="en-US" sz="4000" dirty="0">
                <a:solidFill>
                  <a:srgbClr val="FFC000"/>
                </a:solidFill>
                <a:effectLst/>
                <a:latin typeface="Lucida Sans Unicode" pitchFamily="34" charset="0"/>
                <a:ea typeface="ＭＳ Ｐゴシック" pitchFamily="34" charset="-128"/>
                <a:cs typeface="Lucida Sans Unicode" pitchFamily="34" charset="0"/>
              </a:rPr>
              <a:t>Case 3(1)</a:t>
            </a:r>
          </a:p>
        </p:txBody>
      </p:sp>
      <p:sp>
        <p:nvSpPr>
          <p:cNvPr id="27650" name="Content Placeholder 2"/>
          <p:cNvSpPr>
            <a:spLocks noGrp="1"/>
          </p:cNvSpPr>
          <p:nvPr>
            <p:ph idx="1"/>
          </p:nvPr>
        </p:nvSpPr>
        <p:spPr>
          <a:xfrm>
            <a:off x="238593" y="1085850"/>
            <a:ext cx="11963400" cy="4191000"/>
          </a:xfrm>
        </p:spPr>
        <p:txBody>
          <a:bodyPr wrap="square" numCol="1" anchor="t" anchorCtr="0" compatLnSpc="1">
            <a:prstTxWarp prst="textNoShape">
              <a:avLst/>
            </a:prstTxWarp>
            <a:noAutofit/>
          </a:bodyPr>
          <a:lstStyle/>
          <a:p>
            <a:pPr marL="0" indent="457200" eaLnBrk="1" hangingPunct="1">
              <a:spcBef>
                <a:spcPts val="0"/>
              </a:spcBef>
              <a:buNone/>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55-year-old man with Ca of the pharynx and larynx was being treated with radiation and surgery.  His disease process continued to progress and he required further surgical intervention.  </a:t>
            </a:r>
          </a:p>
          <a:p>
            <a:pPr marL="0" indent="457200" eaLnBrk="1" hangingPunct="1">
              <a:spcBef>
                <a:spcPts val="0"/>
              </a:spcBef>
              <a:buNone/>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Postoperatively, he developed bleeding into the pharynx and externally into the neck, partially managed by packing and external compression. </a:t>
            </a:r>
          </a:p>
          <a:p>
            <a:pPr marL="0" indent="457200" eaLnBrk="1" hangingPunct="1">
              <a:spcBef>
                <a:spcPts val="0"/>
              </a:spcBef>
              <a:buNone/>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Therefore, the patient was brought to the IR suite for arteriography and endovascular management. </a:t>
            </a:r>
          </a:p>
          <a:p>
            <a:pPr marL="0" indent="457200" eaLnBrk="1" hangingPunct="1">
              <a:spcBef>
                <a:spcPts val="0"/>
              </a:spcBef>
              <a:buNone/>
            </a:pPr>
            <a:r>
              <a:rPr lang="en-US" sz="2400" dirty="0">
                <a:effectLst/>
                <a:ea typeface="ＭＳ Ｐゴシック" pitchFamily="34" charset="-128"/>
              </a:rPr>
              <a:t> </a:t>
            </a:r>
          </a:p>
        </p:txBody>
      </p:sp>
      <p:sp>
        <p:nvSpPr>
          <p:cNvPr id="4" name="Title 1"/>
          <p:cNvSpPr txBox="1">
            <a:spLocks/>
          </p:cNvSpPr>
          <p:nvPr/>
        </p:nvSpPr>
        <p:spPr>
          <a:xfrm>
            <a:off x="1600200" y="4953000"/>
            <a:ext cx="3200400" cy="533400"/>
          </a:xfrm>
          <a:prstGeom prst="rect">
            <a:avLst/>
          </a:prstGeom>
        </p:spPr>
        <p:txBody>
          <a:bodyPr vert="horz" wrap="square" lIns="91440" tIns="45720" rIns="91440" bIns="45720" numCol="1" rtlCol="0" anchor="ctr" anchorCtr="0" compatLnSpc="1">
            <a:prstTxWarp prst="textNoShape">
              <a:avLst/>
            </a:prstTxWarp>
            <a:normAutofit fontScale="97500"/>
          </a:bodyPr>
          <a:lstStyle/>
          <a:p>
            <a:pPr>
              <a:defRPr/>
            </a:pPr>
            <a:endParaRPr lang="en-US" sz="2400" dirty="0">
              <a:latin typeface="+mj-lt"/>
              <a:cs typeface="ＭＳ Ｐゴシック" charset="0"/>
            </a:endParaRPr>
          </a:p>
        </p:txBody>
      </p:sp>
      <p:sp>
        <p:nvSpPr>
          <p:cNvPr id="5" name="Content Placeholder 2"/>
          <p:cNvSpPr txBox="1">
            <a:spLocks/>
          </p:cNvSpPr>
          <p:nvPr/>
        </p:nvSpPr>
        <p:spPr>
          <a:xfrm>
            <a:off x="993987" y="5334000"/>
            <a:ext cx="6172200" cy="1524000"/>
          </a:xfrm>
          <a:prstGeom prst="rect">
            <a:avLst/>
          </a:prstGeom>
        </p:spPr>
        <p:txBody>
          <a:bodyPr vert="horz" wrap="square" lIns="91440" tIns="45720" rIns="91440" bIns="45720" numCol="1" rtlCol="0" anchor="t" anchorCtr="0" compatLnSpc="1">
            <a:prstTxWarp prst="textNoShape">
              <a:avLst/>
            </a:prstTxWarp>
            <a:noAutofit/>
          </a:bodyPr>
          <a:lstStyle/>
          <a:p>
            <a:pPr marL="231775" indent="-166688">
              <a:spcBef>
                <a:spcPts val="0"/>
              </a:spcBef>
              <a:buClr>
                <a:srgbClr val="CC9900"/>
              </a:buClr>
              <a:buFont typeface="Wingdings" pitchFamily="2" charset="2"/>
              <a:buChar char="§"/>
              <a:defRPr/>
            </a:pPr>
            <a:endParaRPr lang="en-US" dirty="0">
              <a:latin typeface="+mn-lt"/>
              <a:cs typeface="ＭＳ Ｐゴシック" charset="0"/>
            </a:endParaRPr>
          </a:p>
        </p:txBody>
      </p:sp>
      <p:pic>
        <p:nvPicPr>
          <p:cNvPr id="1026" name="Picture 2" descr="Résultats de recherche d'images pour « cancer pharynx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810000"/>
            <a:ext cx="3124201"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F:\101NIKON\DSCN3036.JPG"/>
          <p:cNvPicPr>
            <a:picLocks noChangeAspect="1" noChangeArrowheads="1"/>
          </p:cNvPicPr>
          <p:nvPr/>
        </p:nvPicPr>
        <p:blipFill>
          <a:blip r:embed="rId3" cstate="screen"/>
          <a:srcRect/>
          <a:stretch>
            <a:fillRect/>
          </a:stretch>
        </p:blipFill>
        <p:spPr bwMode="auto">
          <a:xfrm>
            <a:off x="6775720" y="3905250"/>
            <a:ext cx="2901679" cy="2743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17"/>
                                        </p:tgtEl>
                                        <p:attrNameLst>
                                          <p:attrName>ppt_x</p:attrName>
                                        </p:attrNameLst>
                                      </p:cBhvr>
                                      <p:tavLst>
                                        <p:tav tm="0">
                                          <p:val>
                                            <p:strVal val="ppt_x"/>
                                          </p:val>
                                        </p:tav>
                                        <p:tav tm="100000">
                                          <p:val>
                                            <p:strVal val="0-ppt_w/2"/>
                                          </p:val>
                                        </p:tav>
                                      </p:tavLst>
                                    </p:anim>
                                    <p:anim calcmode="lin" valueType="num">
                                      <p:cBhvr additive="base">
                                        <p:cTn id="7" dur="5000"/>
                                        <p:tgtEl>
                                          <p:spTgt spid="17"/>
                                        </p:tgtEl>
                                        <p:attrNameLst>
                                          <p:attrName>ppt_y</p:attrName>
                                        </p:attrNameLst>
                                      </p:cBhvr>
                                      <p:tavLst>
                                        <p:tav tm="0">
                                          <p:val>
                                            <p:strVal val="ppt_y"/>
                                          </p:val>
                                        </p:tav>
                                        <p:tav tm="100000">
                                          <p:val>
                                            <p:strVal val="ppt_y"/>
                                          </p:val>
                                        </p:tav>
                                      </p:tavLst>
                                    </p:anim>
                                    <p:set>
                                      <p:cBhvr>
                                        <p:cTn id="8" dur="1" fill="hold">
                                          <p:stCondLst>
                                            <p:cond delay="4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4260" y="-228600"/>
            <a:ext cx="10361084" cy="1430338"/>
          </a:xfrm>
        </p:spPr>
        <p:txBody>
          <a:bodyPr>
            <a:normAutofit/>
          </a:bodyPr>
          <a:lstStyle/>
          <a:p>
            <a:r>
              <a:rPr lang="es-PE" sz="4000" dirty="0">
                <a:solidFill>
                  <a:srgbClr val="FFC000"/>
                </a:solidFill>
                <a:latin typeface="Lucida Sans Unicode" pitchFamily="34" charset="0"/>
                <a:cs typeface="Lucida Sans Unicode" pitchFamily="34" charset="0"/>
              </a:rPr>
              <a:t>Case 3(2)</a:t>
            </a:r>
            <a:endParaRPr lang="es-ES" sz="4000" dirty="0">
              <a:solidFill>
                <a:srgbClr val="FFC000"/>
              </a:solidFill>
              <a:latin typeface="Lucida Sans Unicode" pitchFamily="34" charset="0"/>
              <a:cs typeface="Lucida Sans Unicode" pitchFamily="34" charset="0"/>
            </a:endParaRPr>
          </a:p>
        </p:txBody>
      </p:sp>
      <p:sp>
        <p:nvSpPr>
          <p:cNvPr id="3" name="Marcador de contenido 2"/>
          <p:cNvSpPr>
            <a:spLocks noGrp="1"/>
          </p:cNvSpPr>
          <p:nvPr>
            <p:ph idx="1"/>
          </p:nvPr>
        </p:nvSpPr>
        <p:spPr>
          <a:xfrm>
            <a:off x="152401" y="809468"/>
            <a:ext cx="12039599" cy="3305331"/>
          </a:xfrm>
        </p:spPr>
        <p:txBody>
          <a:bodyPr>
            <a:normAutofit fontScale="92500"/>
          </a:bodyPr>
          <a:lstStyle/>
          <a:p>
            <a:pPr marL="0" indent="457200" eaLnBrk="1" hangingPunct="1">
              <a:spcBef>
                <a:spcPts val="0"/>
              </a:spcBef>
              <a:buNone/>
            </a:pPr>
            <a:r>
              <a:rPr lang="en-US" sz="20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An arch arteriogram demonstrated a small </a:t>
            </a:r>
            <a:r>
              <a:rPr lang="en-US" sz="2000" dirty="0" err="1">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pseudoaneurysm</a:t>
            </a:r>
            <a:r>
              <a:rPr lang="en-US" sz="20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 from the mid-portion of the right common carotid artery.  A selective arteriogram showed the lesion better.</a:t>
            </a:r>
          </a:p>
          <a:p>
            <a:pPr marL="0" indent="457200" eaLnBrk="1" hangingPunct="1">
              <a:spcBef>
                <a:spcPts val="0"/>
              </a:spcBef>
              <a:buNone/>
            </a:pPr>
            <a:r>
              <a:rPr lang="en-US" sz="20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Stenting of the </a:t>
            </a:r>
            <a:r>
              <a:rPr lang="en-US" sz="2000" dirty="0" err="1">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pseudoaneurysm</a:t>
            </a:r>
            <a:r>
              <a:rPr lang="en-US" sz="20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 was performed. The common carotid artery was crossed with a </a:t>
            </a:r>
            <a:r>
              <a:rPr lang="en-US" sz="2000" dirty="0" err="1">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Bentson</a:t>
            </a:r>
            <a:r>
              <a:rPr lang="en-US" sz="20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 guidewire and a 6mm x 40mm </a:t>
            </a:r>
            <a:r>
              <a:rPr lang="en-US" sz="2000" dirty="0" err="1">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iCast</a:t>
            </a:r>
            <a:r>
              <a:rPr lang="en-US" sz="20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 stent was deployed at the site of </a:t>
            </a:r>
            <a:r>
              <a:rPr lang="en-US" sz="2000" dirty="0" err="1">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pseudoaneurysm</a:t>
            </a:r>
            <a:r>
              <a:rPr lang="en-US" sz="20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 The stent was dilated with a 6mm balloon. </a:t>
            </a:r>
          </a:p>
          <a:p>
            <a:pPr marL="0" indent="457200" eaLnBrk="1" hangingPunct="1">
              <a:spcBef>
                <a:spcPts val="0"/>
              </a:spcBef>
              <a:buNone/>
            </a:pPr>
            <a:r>
              <a:rPr lang="en-US" sz="20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Follow-up arteriogram demonstrated a small </a:t>
            </a:r>
            <a:r>
              <a:rPr lang="en-US" sz="2000" dirty="0" err="1">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endoleak</a:t>
            </a:r>
            <a:r>
              <a:rPr lang="en-US" sz="20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 which required placement of another </a:t>
            </a:r>
            <a:r>
              <a:rPr lang="en-US" sz="2000" dirty="0" err="1">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iCast</a:t>
            </a:r>
            <a:r>
              <a:rPr lang="en-US" sz="20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 stent 7mm x 40mm overlapping the initial one. This stent was dilated with a 7mm balloon. </a:t>
            </a:r>
          </a:p>
          <a:p>
            <a:pPr marL="0" indent="457200" eaLnBrk="1" hangingPunct="1">
              <a:spcBef>
                <a:spcPts val="0"/>
              </a:spcBef>
              <a:buNone/>
            </a:pPr>
            <a:r>
              <a:rPr lang="en-US" sz="20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A final arteriogram demonstrated successful exclusion of the </a:t>
            </a:r>
            <a:r>
              <a:rPr lang="en-US" sz="2000" dirty="0" err="1">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pseudoaneurysm</a:t>
            </a:r>
            <a:r>
              <a:rPr lang="en-US" sz="20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 and no further </a:t>
            </a:r>
            <a:r>
              <a:rPr lang="en-US" sz="2000" dirty="0" err="1">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endoleak</a:t>
            </a:r>
            <a:r>
              <a:rPr lang="en-US" sz="20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 The patient was sent to the ICU for post endovascular management.  His bleeding remained controlled without neurological deficit, however the patient died a few days later from his primary disease, unrelated to the stenting.</a:t>
            </a:r>
            <a:endParaRPr lang="es-ES" sz="2000" dirty="0">
              <a:solidFill>
                <a:schemeClr val="bg1">
                  <a:lumMod val="10000"/>
                  <a:lumOff val="90000"/>
                </a:schemeClr>
              </a:solidFill>
              <a:latin typeface="Lucida Sans Unicode" panose="020B0602030504020204" pitchFamily="34" charset="0"/>
              <a:cs typeface="Lucida Sans Unicode" panose="020B0602030504020204" pitchFamily="34" charset="0"/>
            </a:endParaRPr>
          </a:p>
        </p:txBody>
      </p:sp>
      <p:pic>
        <p:nvPicPr>
          <p:cNvPr id="4" name="Picture 3" descr="F:\101NIKON\DSCN3046.JPG"/>
          <p:cNvPicPr>
            <a:picLocks noChangeAspect="1" noChangeArrowheads="1"/>
          </p:cNvPicPr>
          <p:nvPr/>
        </p:nvPicPr>
        <p:blipFill>
          <a:blip r:embed="rId2" cstate="screen"/>
          <a:srcRect/>
          <a:stretch>
            <a:fillRect/>
          </a:stretch>
        </p:blipFill>
        <p:spPr bwMode="auto">
          <a:xfrm>
            <a:off x="3281787" y="4082321"/>
            <a:ext cx="1417599" cy="2743200"/>
          </a:xfrm>
          <a:prstGeom prst="rect">
            <a:avLst/>
          </a:prstGeom>
          <a:noFill/>
          <a:ln w="9525">
            <a:noFill/>
            <a:miter lim="800000"/>
            <a:headEnd/>
            <a:tailEnd/>
          </a:ln>
        </p:spPr>
      </p:pic>
      <p:pic>
        <p:nvPicPr>
          <p:cNvPr id="5" name="Picture 2" descr="F:\101NIKON\DSCN3049.JPG"/>
          <p:cNvPicPr>
            <a:picLocks noChangeAspect="1" noChangeArrowheads="1"/>
          </p:cNvPicPr>
          <p:nvPr/>
        </p:nvPicPr>
        <p:blipFill>
          <a:blip r:embed="rId3" cstate="screen"/>
          <a:srcRect/>
          <a:stretch>
            <a:fillRect/>
          </a:stretch>
        </p:blipFill>
        <p:spPr bwMode="auto">
          <a:xfrm>
            <a:off x="1440058" y="4114800"/>
            <a:ext cx="1710647" cy="2743200"/>
          </a:xfrm>
          <a:prstGeom prst="rect">
            <a:avLst/>
          </a:prstGeom>
          <a:noFill/>
          <a:ln w="9525">
            <a:noFill/>
            <a:miter lim="800000"/>
            <a:headEnd/>
            <a:tailEnd/>
          </a:ln>
        </p:spPr>
      </p:pic>
      <p:pic>
        <p:nvPicPr>
          <p:cNvPr id="6" name="Picture 5" descr="F:\101NIKON\DSCN3048.JPG"/>
          <p:cNvPicPr>
            <a:picLocks noChangeAspect="1" noChangeArrowheads="1"/>
          </p:cNvPicPr>
          <p:nvPr/>
        </p:nvPicPr>
        <p:blipFill>
          <a:blip r:embed="rId4" cstate="screen"/>
          <a:srcRect/>
          <a:stretch>
            <a:fillRect/>
          </a:stretch>
        </p:blipFill>
        <p:spPr bwMode="auto">
          <a:xfrm>
            <a:off x="8796728" y="4026108"/>
            <a:ext cx="1694985" cy="2743200"/>
          </a:xfrm>
          <a:prstGeom prst="rect">
            <a:avLst/>
          </a:prstGeom>
          <a:noFill/>
          <a:ln w="9525">
            <a:noFill/>
            <a:miter lim="800000"/>
            <a:headEnd/>
            <a:tailEnd/>
          </a:ln>
        </p:spPr>
      </p:pic>
      <p:pic>
        <p:nvPicPr>
          <p:cNvPr id="7" name="Picture 2" descr="F:\101NIKON\DSCN3041.JPG"/>
          <p:cNvPicPr>
            <a:picLocks noChangeAspect="1" noChangeArrowheads="1"/>
          </p:cNvPicPr>
          <p:nvPr/>
        </p:nvPicPr>
        <p:blipFill>
          <a:blip r:embed="rId5" cstate="screen"/>
          <a:srcRect/>
          <a:stretch>
            <a:fillRect/>
          </a:stretch>
        </p:blipFill>
        <p:spPr bwMode="auto">
          <a:xfrm>
            <a:off x="4872808" y="4026108"/>
            <a:ext cx="1758462" cy="2743200"/>
          </a:xfrm>
          <a:prstGeom prst="rect">
            <a:avLst/>
          </a:prstGeom>
          <a:noFill/>
          <a:ln w="9525">
            <a:noFill/>
            <a:miter lim="800000"/>
            <a:headEnd/>
            <a:tailEnd/>
          </a:ln>
        </p:spPr>
      </p:pic>
      <p:pic>
        <p:nvPicPr>
          <p:cNvPr id="8" name="Picture 3" descr="F:\101NIKON\DSCN3043.JPG"/>
          <p:cNvPicPr>
            <a:picLocks noChangeAspect="1" noChangeArrowheads="1"/>
          </p:cNvPicPr>
          <p:nvPr/>
        </p:nvPicPr>
        <p:blipFill>
          <a:blip r:embed="rId6" cstate="screen"/>
          <a:srcRect/>
          <a:stretch>
            <a:fillRect/>
          </a:stretch>
        </p:blipFill>
        <p:spPr bwMode="auto">
          <a:xfrm>
            <a:off x="6839885" y="4026108"/>
            <a:ext cx="1714500" cy="2743200"/>
          </a:xfrm>
          <a:prstGeom prst="rect">
            <a:avLst/>
          </a:prstGeom>
          <a:noFill/>
          <a:ln w="9525">
            <a:noFill/>
            <a:miter lim="800000"/>
            <a:headEnd/>
            <a:tailEnd/>
          </a:ln>
        </p:spPr>
      </p:pic>
    </p:spTree>
    <p:extLst>
      <p:ext uri="{BB962C8B-B14F-4D97-AF65-F5344CB8AC3E}">
        <p14:creationId xmlns:p14="http://schemas.microsoft.com/office/powerpoint/2010/main" val="33806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4"/>
                                        </p:tgtEl>
                                        <p:attrNameLst>
                                          <p:attrName>ppt_x</p:attrName>
                                        </p:attrNameLst>
                                      </p:cBhvr>
                                      <p:tavLst>
                                        <p:tav tm="0">
                                          <p:val>
                                            <p:strVal val="ppt_x"/>
                                          </p:val>
                                        </p:tav>
                                        <p:tav tm="100000">
                                          <p:val>
                                            <p:strVal val="0-ppt_w/2"/>
                                          </p:val>
                                        </p:tav>
                                      </p:tavLst>
                                    </p:anim>
                                    <p:anim calcmode="lin" valueType="num">
                                      <p:cBhvr additive="base">
                                        <p:cTn id="7" dur="5000"/>
                                        <p:tgtEl>
                                          <p:spTgt spid="4"/>
                                        </p:tgtEl>
                                        <p:attrNameLst>
                                          <p:attrName>ppt_y</p:attrName>
                                        </p:attrNameLst>
                                      </p:cBhvr>
                                      <p:tavLst>
                                        <p:tav tm="0">
                                          <p:val>
                                            <p:strVal val="ppt_y"/>
                                          </p:val>
                                        </p:tav>
                                        <p:tav tm="100000">
                                          <p:val>
                                            <p:strVal val="ppt_y"/>
                                          </p:val>
                                        </p:tav>
                                      </p:tavLst>
                                    </p:anim>
                                    <p:set>
                                      <p:cBhvr>
                                        <p:cTn id="8" dur="1" fill="hold">
                                          <p:stCondLst>
                                            <p:cond delay="49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0"/>
                                        <p:tgtEl>
                                          <p:spTgt spid="5"/>
                                        </p:tgtEl>
                                        <p:attrNameLst>
                                          <p:attrName>ppt_x</p:attrName>
                                        </p:attrNameLst>
                                      </p:cBhvr>
                                      <p:tavLst>
                                        <p:tav tm="0">
                                          <p:val>
                                            <p:strVal val="ppt_x"/>
                                          </p:val>
                                        </p:tav>
                                        <p:tav tm="100000">
                                          <p:val>
                                            <p:strVal val="0-ppt_w/2"/>
                                          </p:val>
                                        </p:tav>
                                      </p:tavLst>
                                    </p:anim>
                                    <p:anim calcmode="lin" valueType="num">
                                      <p:cBhvr additive="base">
                                        <p:cTn id="13" dur="5000"/>
                                        <p:tgtEl>
                                          <p:spTgt spid="5"/>
                                        </p:tgtEl>
                                        <p:attrNameLst>
                                          <p:attrName>ppt_y</p:attrName>
                                        </p:attrNameLst>
                                      </p:cBhvr>
                                      <p:tavLst>
                                        <p:tav tm="0">
                                          <p:val>
                                            <p:strVal val="ppt_y"/>
                                          </p:val>
                                        </p:tav>
                                        <p:tav tm="100000">
                                          <p:val>
                                            <p:strVal val="ppt_y"/>
                                          </p:val>
                                        </p:tav>
                                      </p:tavLst>
                                    </p:anim>
                                    <p:set>
                                      <p:cBhvr>
                                        <p:cTn id="14" dur="1" fill="hold">
                                          <p:stCondLst>
                                            <p:cond delay="49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8" fill="hold" nodeType="clickEffect">
                                  <p:stCondLst>
                                    <p:cond delay="0"/>
                                  </p:stCondLst>
                                  <p:childTnLst>
                                    <p:anim calcmode="lin" valueType="num">
                                      <p:cBhvr additive="base">
                                        <p:cTn id="18" dur="5000"/>
                                        <p:tgtEl>
                                          <p:spTgt spid="6"/>
                                        </p:tgtEl>
                                        <p:attrNameLst>
                                          <p:attrName>ppt_x</p:attrName>
                                        </p:attrNameLst>
                                      </p:cBhvr>
                                      <p:tavLst>
                                        <p:tav tm="0">
                                          <p:val>
                                            <p:strVal val="ppt_x"/>
                                          </p:val>
                                        </p:tav>
                                        <p:tav tm="100000">
                                          <p:val>
                                            <p:strVal val="0-ppt_w/2"/>
                                          </p:val>
                                        </p:tav>
                                      </p:tavLst>
                                    </p:anim>
                                    <p:anim calcmode="lin" valueType="num">
                                      <p:cBhvr additive="base">
                                        <p:cTn id="19" dur="5000"/>
                                        <p:tgtEl>
                                          <p:spTgt spid="6"/>
                                        </p:tgtEl>
                                        <p:attrNameLst>
                                          <p:attrName>ppt_y</p:attrName>
                                        </p:attrNameLst>
                                      </p:cBhvr>
                                      <p:tavLst>
                                        <p:tav tm="0">
                                          <p:val>
                                            <p:strVal val="ppt_y"/>
                                          </p:val>
                                        </p:tav>
                                        <p:tav tm="100000">
                                          <p:val>
                                            <p:strVal val="ppt_y"/>
                                          </p:val>
                                        </p:tav>
                                      </p:tavLst>
                                    </p:anim>
                                    <p:set>
                                      <p:cBhvr>
                                        <p:cTn id="20" dur="1" fill="hold">
                                          <p:stCondLst>
                                            <p:cond delay="49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8" fill="hold" nodeType="clickEffect">
                                  <p:stCondLst>
                                    <p:cond delay="0"/>
                                  </p:stCondLst>
                                  <p:childTnLst>
                                    <p:anim calcmode="lin" valueType="num">
                                      <p:cBhvr additive="base">
                                        <p:cTn id="24" dur="5000"/>
                                        <p:tgtEl>
                                          <p:spTgt spid="7"/>
                                        </p:tgtEl>
                                        <p:attrNameLst>
                                          <p:attrName>ppt_x</p:attrName>
                                        </p:attrNameLst>
                                      </p:cBhvr>
                                      <p:tavLst>
                                        <p:tav tm="0">
                                          <p:val>
                                            <p:strVal val="ppt_x"/>
                                          </p:val>
                                        </p:tav>
                                        <p:tav tm="100000">
                                          <p:val>
                                            <p:strVal val="0-ppt_w/2"/>
                                          </p:val>
                                        </p:tav>
                                      </p:tavLst>
                                    </p:anim>
                                    <p:anim calcmode="lin" valueType="num">
                                      <p:cBhvr additive="base">
                                        <p:cTn id="25" dur="5000"/>
                                        <p:tgtEl>
                                          <p:spTgt spid="7"/>
                                        </p:tgtEl>
                                        <p:attrNameLst>
                                          <p:attrName>ppt_y</p:attrName>
                                        </p:attrNameLst>
                                      </p:cBhvr>
                                      <p:tavLst>
                                        <p:tav tm="0">
                                          <p:val>
                                            <p:strVal val="ppt_y"/>
                                          </p:val>
                                        </p:tav>
                                        <p:tav tm="100000">
                                          <p:val>
                                            <p:strVal val="ppt_y"/>
                                          </p:val>
                                        </p:tav>
                                      </p:tavLst>
                                    </p:anim>
                                    <p:set>
                                      <p:cBhvr>
                                        <p:cTn id="26" dur="1" fill="hold">
                                          <p:stCondLst>
                                            <p:cond delay="49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8" fill="hold" nodeType="clickEffect">
                                  <p:stCondLst>
                                    <p:cond delay="0"/>
                                  </p:stCondLst>
                                  <p:childTnLst>
                                    <p:anim calcmode="lin" valueType="num">
                                      <p:cBhvr additive="base">
                                        <p:cTn id="30" dur="5000"/>
                                        <p:tgtEl>
                                          <p:spTgt spid="8"/>
                                        </p:tgtEl>
                                        <p:attrNameLst>
                                          <p:attrName>ppt_x</p:attrName>
                                        </p:attrNameLst>
                                      </p:cBhvr>
                                      <p:tavLst>
                                        <p:tav tm="0">
                                          <p:val>
                                            <p:strVal val="ppt_x"/>
                                          </p:val>
                                        </p:tav>
                                        <p:tav tm="100000">
                                          <p:val>
                                            <p:strVal val="0-ppt_w/2"/>
                                          </p:val>
                                        </p:tav>
                                      </p:tavLst>
                                    </p:anim>
                                    <p:anim calcmode="lin" valueType="num">
                                      <p:cBhvr additive="base">
                                        <p:cTn id="31" dur="5000"/>
                                        <p:tgtEl>
                                          <p:spTgt spid="8"/>
                                        </p:tgtEl>
                                        <p:attrNameLst>
                                          <p:attrName>ppt_y</p:attrName>
                                        </p:attrNameLst>
                                      </p:cBhvr>
                                      <p:tavLst>
                                        <p:tav tm="0">
                                          <p:val>
                                            <p:strVal val="ppt_y"/>
                                          </p:val>
                                        </p:tav>
                                        <p:tav tm="100000">
                                          <p:val>
                                            <p:strVal val="ppt_y"/>
                                          </p:val>
                                        </p:tav>
                                      </p:tavLst>
                                    </p:anim>
                                    <p:set>
                                      <p:cBhvr>
                                        <p:cTn id="32" dur="1" fill="hold">
                                          <p:stCondLst>
                                            <p:cond delay="4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0650"/>
            <a:ext cx="10361084" cy="1111931"/>
          </a:xfrm>
        </p:spPr>
        <p:txBody>
          <a:bodyPr>
            <a:normAutofit/>
          </a:bodyPr>
          <a:lstStyle/>
          <a:p>
            <a:r>
              <a:rPr lang="es-PE" sz="4000" dirty="0">
                <a:solidFill>
                  <a:srgbClr val="FFC000"/>
                </a:solidFill>
                <a:latin typeface="Lucida Sans Unicode" panose="020B0602030504020204" pitchFamily="34" charset="0"/>
                <a:cs typeface="Lucida Sans Unicode" panose="020B0602030504020204" pitchFamily="34" charset="0"/>
              </a:rPr>
              <a:t>Case 3(3)</a:t>
            </a:r>
            <a:endParaRPr lang="es-ES" sz="4000" dirty="0">
              <a:solidFill>
                <a:srgbClr val="FFC000"/>
              </a:solidFill>
              <a:latin typeface="Lucida Sans Unicode" panose="020B0602030504020204" pitchFamily="34" charset="0"/>
              <a:cs typeface="Lucida Sans Unicode" panose="020B0602030504020204" pitchFamily="34" charset="0"/>
            </a:endParaRPr>
          </a:p>
        </p:txBody>
      </p:sp>
      <p:sp>
        <p:nvSpPr>
          <p:cNvPr id="3" name="Marcador de contenido 2"/>
          <p:cNvSpPr>
            <a:spLocks noGrp="1"/>
          </p:cNvSpPr>
          <p:nvPr>
            <p:ph idx="1"/>
          </p:nvPr>
        </p:nvSpPr>
        <p:spPr>
          <a:xfrm>
            <a:off x="533400" y="1232581"/>
            <a:ext cx="11201399" cy="4257022"/>
          </a:xfrm>
        </p:spPr>
        <p:txBody>
          <a:bodyPr/>
          <a:lstStyle/>
          <a:p>
            <a:pPr marL="231775" indent="-166688">
              <a:spcBef>
                <a:spcPts val="0"/>
              </a:spcBef>
              <a:buClr>
                <a:srgbClr val="CC9900"/>
              </a:buClr>
              <a:buFont typeface="Wingdings" pitchFamily="2" charset="2"/>
              <a:buChar char="§"/>
              <a:defRPr/>
            </a:pPr>
            <a:r>
              <a:rPr lang="en-US" dirty="0" err="1">
                <a:solidFill>
                  <a:schemeClr val="bg1">
                    <a:lumMod val="10000"/>
                    <a:lumOff val="90000"/>
                  </a:schemeClr>
                </a:solidFill>
                <a:latin typeface="Lucida Sans Unicode" panose="020B0602030504020204" pitchFamily="34" charset="0"/>
                <a:cs typeface="Lucida Sans Unicode" panose="020B0602030504020204" pitchFamily="34" charset="0"/>
              </a:rPr>
              <a:t>Pseudoaneurysms</a:t>
            </a:r>
            <a:r>
              <a:rPr lang="en-US" dirty="0">
                <a:solidFill>
                  <a:schemeClr val="bg1">
                    <a:lumMod val="10000"/>
                    <a:lumOff val="90000"/>
                  </a:schemeClr>
                </a:solidFill>
                <a:latin typeface="Lucida Sans Unicode" panose="020B0602030504020204" pitchFamily="34" charset="0"/>
                <a:cs typeface="Lucida Sans Unicode" panose="020B0602030504020204" pitchFamily="34" charset="0"/>
              </a:rPr>
              <a:t> of the carotid arteries (CBOS) are uncommon lesions in patients with diffuse tumor invasion, post irradiation, and post operatively. </a:t>
            </a:r>
          </a:p>
          <a:p>
            <a:pPr marL="231775" indent="-166688">
              <a:spcBef>
                <a:spcPts val="0"/>
              </a:spcBef>
              <a:buClr>
                <a:srgbClr val="CC9900"/>
              </a:buClr>
              <a:buFont typeface="Wingdings" pitchFamily="2" charset="2"/>
              <a:buChar char="§"/>
              <a:defRPr/>
            </a:pPr>
            <a:r>
              <a:rPr lang="en-US" dirty="0">
                <a:solidFill>
                  <a:schemeClr val="bg1">
                    <a:lumMod val="10000"/>
                    <a:lumOff val="90000"/>
                  </a:schemeClr>
                </a:solidFill>
                <a:latin typeface="Lucida Sans Unicode" panose="020B0602030504020204" pitchFamily="34" charset="0"/>
                <a:cs typeface="Lucida Sans Unicode" panose="020B0602030504020204" pitchFamily="34" charset="0"/>
              </a:rPr>
              <a:t>The surgical management is difficult and carries a high M &amp; M. The reported incidence of neurologic M &amp; M are  40% and 60% respectively.</a:t>
            </a:r>
          </a:p>
          <a:p>
            <a:pPr marL="231775" indent="-166688">
              <a:spcBef>
                <a:spcPts val="0"/>
              </a:spcBef>
              <a:buClr>
                <a:srgbClr val="CC9900"/>
              </a:buClr>
              <a:buFont typeface="Wingdings" pitchFamily="2" charset="2"/>
              <a:buChar char="§"/>
              <a:defRPr/>
            </a:pPr>
            <a:r>
              <a:rPr lang="en-US" dirty="0">
                <a:solidFill>
                  <a:schemeClr val="bg1">
                    <a:lumMod val="10000"/>
                    <a:lumOff val="90000"/>
                  </a:schemeClr>
                </a:solidFill>
                <a:latin typeface="Lucida Sans Unicode" panose="020B0602030504020204" pitchFamily="34" charset="0"/>
                <a:cs typeface="Lucida Sans Unicode" panose="020B0602030504020204" pitchFamily="34" charset="0"/>
              </a:rPr>
              <a:t>The traditional treatment is carotid artery ligation and/or embolization, if feasible, provided that  the contra-lateral  carotid artery supplies collateral flow via the circle of Willis. </a:t>
            </a:r>
          </a:p>
          <a:p>
            <a:pPr marL="231775" indent="-166688">
              <a:spcBef>
                <a:spcPts val="0"/>
              </a:spcBef>
              <a:buClr>
                <a:srgbClr val="CC9900"/>
              </a:buClr>
              <a:buFont typeface="Wingdings" pitchFamily="2" charset="2"/>
              <a:buChar char="§"/>
              <a:defRPr/>
            </a:pPr>
            <a:r>
              <a:rPr lang="en-US" dirty="0">
                <a:solidFill>
                  <a:schemeClr val="bg1">
                    <a:lumMod val="10000"/>
                    <a:lumOff val="90000"/>
                  </a:schemeClr>
                </a:solidFill>
                <a:latin typeface="Lucida Sans Unicode" panose="020B0602030504020204" pitchFamily="34" charset="0"/>
                <a:cs typeface="Lucida Sans Unicode" panose="020B0602030504020204" pitchFamily="34" charset="0"/>
              </a:rPr>
              <a:t>Therefore, stenting is the method of choice in terminal cases.</a:t>
            </a:r>
          </a:p>
          <a:p>
            <a:endParaRPr lang="es-ES" dirty="0"/>
          </a:p>
        </p:txBody>
      </p:sp>
      <p:pic>
        <p:nvPicPr>
          <p:cNvPr id="4" name="Picture 5" descr="F:\101NIKON\DSCN3036.JPG"/>
          <p:cNvPicPr>
            <a:picLocks noChangeAspect="1" noChangeArrowheads="1"/>
          </p:cNvPicPr>
          <p:nvPr/>
        </p:nvPicPr>
        <p:blipFill>
          <a:blip r:embed="rId2" cstate="screen"/>
          <a:srcRect/>
          <a:stretch>
            <a:fillRect/>
          </a:stretch>
        </p:blipFill>
        <p:spPr bwMode="auto">
          <a:xfrm>
            <a:off x="1981200" y="4118003"/>
            <a:ext cx="2321700" cy="2743200"/>
          </a:xfrm>
          <a:prstGeom prst="rect">
            <a:avLst/>
          </a:prstGeom>
          <a:noFill/>
          <a:ln w="9525">
            <a:noFill/>
            <a:miter lim="800000"/>
            <a:headEnd/>
            <a:tailEnd/>
          </a:ln>
        </p:spPr>
      </p:pic>
      <p:pic>
        <p:nvPicPr>
          <p:cNvPr id="5" name="Picture 4" descr="F:\101NIKON\DSCN3035.JPG"/>
          <p:cNvPicPr>
            <a:picLocks noChangeAspect="1" noChangeArrowheads="1"/>
          </p:cNvPicPr>
          <p:nvPr/>
        </p:nvPicPr>
        <p:blipFill>
          <a:blip r:embed="rId3" cstate="screen"/>
          <a:srcRect/>
          <a:stretch>
            <a:fillRect/>
          </a:stretch>
        </p:blipFill>
        <p:spPr bwMode="auto">
          <a:xfrm>
            <a:off x="7886986" y="4109985"/>
            <a:ext cx="2023672" cy="2743200"/>
          </a:xfrm>
          <a:prstGeom prst="rect">
            <a:avLst/>
          </a:prstGeom>
          <a:noFill/>
          <a:ln w="9525">
            <a:noFill/>
            <a:miter lim="800000"/>
            <a:headEnd/>
            <a:tailEnd/>
          </a:ln>
        </p:spPr>
      </p:pic>
      <p:pic>
        <p:nvPicPr>
          <p:cNvPr id="2050" name="Picture 2" descr="Résultats de recherche d'images pour « cancer pharynx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8685" y="4531467"/>
            <a:ext cx="2532516" cy="190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16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4"/>
                                        </p:tgtEl>
                                        <p:attrNameLst>
                                          <p:attrName>ppt_x</p:attrName>
                                        </p:attrNameLst>
                                      </p:cBhvr>
                                      <p:tavLst>
                                        <p:tav tm="0">
                                          <p:val>
                                            <p:strVal val="ppt_x"/>
                                          </p:val>
                                        </p:tav>
                                        <p:tav tm="100000">
                                          <p:val>
                                            <p:strVal val="0-ppt_w/2"/>
                                          </p:val>
                                        </p:tav>
                                      </p:tavLst>
                                    </p:anim>
                                    <p:anim calcmode="lin" valueType="num">
                                      <p:cBhvr additive="base">
                                        <p:cTn id="7" dur="5000"/>
                                        <p:tgtEl>
                                          <p:spTgt spid="4"/>
                                        </p:tgtEl>
                                        <p:attrNameLst>
                                          <p:attrName>ppt_y</p:attrName>
                                        </p:attrNameLst>
                                      </p:cBhvr>
                                      <p:tavLst>
                                        <p:tav tm="0">
                                          <p:val>
                                            <p:strVal val="ppt_y"/>
                                          </p:val>
                                        </p:tav>
                                        <p:tav tm="100000">
                                          <p:val>
                                            <p:strVal val="ppt_y"/>
                                          </p:val>
                                        </p:tav>
                                      </p:tavLst>
                                    </p:anim>
                                    <p:set>
                                      <p:cBhvr>
                                        <p:cTn id="8" dur="1" fill="hold">
                                          <p:stCondLst>
                                            <p:cond delay="49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0"/>
                                        <p:tgtEl>
                                          <p:spTgt spid="5"/>
                                        </p:tgtEl>
                                        <p:attrNameLst>
                                          <p:attrName>ppt_x</p:attrName>
                                        </p:attrNameLst>
                                      </p:cBhvr>
                                      <p:tavLst>
                                        <p:tav tm="0">
                                          <p:val>
                                            <p:strVal val="ppt_x"/>
                                          </p:val>
                                        </p:tav>
                                        <p:tav tm="100000">
                                          <p:val>
                                            <p:strVal val="0-ppt_w/2"/>
                                          </p:val>
                                        </p:tav>
                                      </p:tavLst>
                                    </p:anim>
                                    <p:anim calcmode="lin" valueType="num">
                                      <p:cBhvr additive="base">
                                        <p:cTn id="13" dur="5000"/>
                                        <p:tgtEl>
                                          <p:spTgt spid="5"/>
                                        </p:tgtEl>
                                        <p:attrNameLst>
                                          <p:attrName>ppt_y</p:attrName>
                                        </p:attrNameLst>
                                      </p:cBhvr>
                                      <p:tavLst>
                                        <p:tav tm="0">
                                          <p:val>
                                            <p:strVal val="ppt_y"/>
                                          </p:val>
                                        </p:tav>
                                        <p:tav tm="100000">
                                          <p:val>
                                            <p:strVal val="ppt_y"/>
                                          </p:val>
                                        </p:tav>
                                      </p:tavLst>
                                    </p:anim>
                                    <p:set>
                                      <p:cBhvr>
                                        <p:cTn id="14" dur="1" fill="hold">
                                          <p:stCondLst>
                                            <p:cond delay="4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157797"/>
            <a:ext cx="3533202" cy="685800"/>
          </a:xfrm>
        </p:spPr>
        <p:txBody>
          <a:bodyPr wrap="square" numCol="1" compatLnSpc="1">
            <a:prstTxWarp prst="textNoShape">
              <a:avLst/>
            </a:prstTxWarp>
            <a:noAutofit/>
          </a:bodyPr>
          <a:lstStyle/>
          <a:p>
            <a:pPr marL="3175" algn="l" eaLnBrk="1" hangingPunct="1"/>
            <a:r>
              <a:rPr lang="en-US" sz="4000" dirty="0">
                <a:solidFill>
                  <a:srgbClr val="FFC000"/>
                </a:solidFill>
                <a:effectLst/>
                <a:latin typeface="Lucida Sans Unicode" panose="020B0602030504020204" pitchFamily="34" charset="0"/>
                <a:ea typeface="ＭＳ Ｐゴシック" pitchFamily="34" charset="-128"/>
                <a:cs typeface="Lucida Sans Unicode" panose="020B0602030504020204" pitchFamily="34" charset="0"/>
              </a:rPr>
              <a:t>Case 4(1)</a:t>
            </a:r>
          </a:p>
        </p:txBody>
      </p:sp>
      <p:sp>
        <p:nvSpPr>
          <p:cNvPr id="30722" name="Content Placeholder 2"/>
          <p:cNvSpPr>
            <a:spLocks noGrp="1"/>
          </p:cNvSpPr>
          <p:nvPr>
            <p:ph idx="1"/>
          </p:nvPr>
        </p:nvSpPr>
        <p:spPr>
          <a:xfrm>
            <a:off x="228601" y="843597"/>
            <a:ext cx="11874708" cy="3810000"/>
          </a:xfrm>
        </p:spPr>
        <p:txBody>
          <a:bodyPr wrap="square" numCol="1" anchor="t" anchorCtr="0" compatLnSpc="1">
            <a:prstTxWarp prst="textNoShape">
              <a:avLst/>
            </a:prstTxWarp>
            <a:noAutofit/>
          </a:bodyPr>
          <a:lstStyle/>
          <a:p>
            <a:pPr marL="0" indent="457200" eaLnBrk="1" hangingPunct="1">
              <a:lnSpc>
                <a:spcPct val="90000"/>
              </a:lnSpc>
              <a:spcBef>
                <a:spcPct val="0"/>
              </a:spcBef>
              <a:buNone/>
            </a:pPr>
            <a:r>
              <a:rPr lang="en-US" sz="20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This middle-aged man with neck malignancy received radiation therapy and surgery. Eventually he developed recurrent internal bleeding into the pharynx and larynx and external bleeding managed with repeated wound packing. Eventually, arteriography for evaluation and endovascular management was obtained. </a:t>
            </a:r>
          </a:p>
          <a:p>
            <a:pPr marL="0" indent="457200" eaLnBrk="1" hangingPunct="1">
              <a:lnSpc>
                <a:spcPct val="90000"/>
              </a:lnSpc>
              <a:spcBef>
                <a:spcPct val="0"/>
              </a:spcBef>
              <a:buNone/>
            </a:pPr>
            <a:r>
              <a:rPr lang="en-US" sz="20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An arch arteriogram demonstrated patency of the brachiocephalic arteries. A selective arteriogram demonstrated a small rupture of the carotid artery with contrast material leaking into the soft tissues of the neck. Therefore, endovascular management was performed.</a:t>
            </a:r>
          </a:p>
          <a:p>
            <a:pPr marL="0" indent="457200" eaLnBrk="1" hangingPunct="1">
              <a:lnSpc>
                <a:spcPct val="90000"/>
              </a:lnSpc>
              <a:spcBef>
                <a:spcPct val="0"/>
              </a:spcBef>
              <a:buNone/>
            </a:pPr>
            <a:r>
              <a:rPr lang="en-US" sz="20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The common carotid artery was carefully crossed with a guidewire and a long vascular sheath advanced into the aortic arch, followed by insertion of a 6mm x 30mm iCast stent, which was dilated to 6mm. A follow-up arteriogram demonstrated coverage of the leak and no further bleeding. </a:t>
            </a:r>
          </a:p>
        </p:txBody>
      </p:sp>
      <p:sp>
        <p:nvSpPr>
          <p:cNvPr id="4" name="Title 1"/>
          <p:cNvSpPr txBox="1">
            <a:spLocks/>
          </p:cNvSpPr>
          <p:nvPr/>
        </p:nvSpPr>
        <p:spPr>
          <a:xfrm>
            <a:off x="1601788" y="4316412"/>
            <a:ext cx="2970213" cy="636588"/>
          </a:xfrm>
          <a:prstGeom prst="rect">
            <a:avLst/>
          </a:prstGeom>
        </p:spPr>
        <p:txBody>
          <a:bodyPr vert="horz" wrap="square" lIns="91440" tIns="45720" rIns="91440" bIns="45720" numCol="1" rtlCol="0" anchor="ctr" anchorCtr="0" compatLnSpc="1">
            <a:prstTxWarp prst="textNoShape">
              <a:avLst/>
            </a:prstTxWarp>
            <a:normAutofit fontScale="97500"/>
          </a:bodyPr>
          <a:lstStyle/>
          <a:p>
            <a:pPr>
              <a:defRPr/>
            </a:pPr>
            <a:endParaRPr lang="en-US" sz="2400" dirty="0">
              <a:latin typeface="+mj-lt"/>
              <a:cs typeface="ＭＳ Ｐゴシック" charset="0"/>
            </a:endParaRPr>
          </a:p>
        </p:txBody>
      </p:sp>
      <p:sp>
        <p:nvSpPr>
          <p:cNvPr id="5" name="Content Placeholder 2"/>
          <p:cNvSpPr txBox="1">
            <a:spLocks/>
          </p:cNvSpPr>
          <p:nvPr/>
        </p:nvSpPr>
        <p:spPr>
          <a:xfrm>
            <a:off x="1600200" y="4724400"/>
            <a:ext cx="5486400" cy="2209800"/>
          </a:xfrm>
          <a:prstGeom prst="rect">
            <a:avLst/>
          </a:prstGeom>
        </p:spPr>
        <p:txBody>
          <a:bodyPr vert="horz" wrap="square" lIns="91440" tIns="45720" rIns="91440" bIns="45720" numCol="1" rtlCol="0" anchor="t" anchorCtr="0" compatLnSpc="1">
            <a:prstTxWarp prst="textNoShape">
              <a:avLst/>
            </a:prstTxWarp>
            <a:noAutofit/>
          </a:bodyPr>
          <a:lstStyle/>
          <a:p>
            <a:pPr marL="228600" indent="-228600">
              <a:buClr>
                <a:srgbClr val="CC9900"/>
              </a:buClr>
              <a:buFont typeface="Wingdings" pitchFamily="2" charset="2"/>
              <a:buChar char="§"/>
              <a:defRPr/>
            </a:pPr>
            <a:endParaRPr lang="en-US" dirty="0">
              <a:latin typeface="+mn-lt"/>
              <a:cs typeface="ＭＳ Ｐゴシック" charset="0"/>
            </a:endParaRPr>
          </a:p>
        </p:txBody>
      </p:sp>
      <p:pic>
        <p:nvPicPr>
          <p:cNvPr id="10" name="Picture 2" descr="F:\101NIKON\DSCN3120.JPG"/>
          <p:cNvPicPr>
            <a:picLocks noChangeAspect="1" noChangeArrowheads="1"/>
          </p:cNvPicPr>
          <p:nvPr/>
        </p:nvPicPr>
        <p:blipFill>
          <a:blip r:embed="rId2" cstate="screen"/>
          <a:srcRect l="4618" r="21501"/>
          <a:stretch>
            <a:fillRect/>
          </a:stretch>
        </p:blipFill>
        <p:spPr bwMode="auto">
          <a:xfrm>
            <a:off x="4752402" y="3955519"/>
            <a:ext cx="2438400" cy="2743200"/>
          </a:xfrm>
          <a:prstGeom prst="rect">
            <a:avLst/>
          </a:prstGeom>
          <a:noFill/>
          <a:ln w="9525">
            <a:noFill/>
            <a:miter lim="800000"/>
            <a:headEnd/>
            <a:tailEnd/>
          </a:ln>
        </p:spPr>
      </p:pic>
      <p:pic>
        <p:nvPicPr>
          <p:cNvPr id="11" name="Picture 7" descr="F:\101NIKON\DSCN3119.JPG"/>
          <p:cNvPicPr>
            <a:picLocks noChangeAspect="1" noChangeArrowheads="1"/>
          </p:cNvPicPr>
          <p:nvPr/>
        </p:nvPicPr>
        <p:blipFill>
          <a:blip r:embed="rId3" cstate="screen"/>
          <a:srcRect/>
          <a:stretch>
            <a:fillRect/>
          </a:stretch>
        </p:blipFill>
        <p:spPr bwMode="auto">
          <a:xfrm>
            <a:off x="1804896" y="3973008"/>
            <a:ext cx="2563996" cy="2743200"/>
          </a:xfrm>
          <a:prstGeom prst="rect">
            <a:avLst/>
          </a:prstGeom>
          <a:noFill/>
          <a:ln w="9525">
            <a:noFill/>
            <a:miter lim="800000"/>
            <a:headEnd/>
            <a:tailEnd/>
          </a:ln>
        </p:spPr>
      </p:pic>
      <p:pic>
        <p:nvPicPr>
          <p:cNvPr id="20" name="Picture 4" descr="F:\101NIKON\DSCN3139.JPG"/>
          <p:cNvPicPr>
            <a:picLocks noChangeAspect="1" noChangeArrowheads="1"/>
          </p:cNvPicPr>
          <p:nvPr/>
        </p:nvPicPr>
        <p:blipFill>
          <a:blip r:embed="rId4" cstate="screen"/>
          <a:srcRect/>
          <a:stretch>
            <a:fillRect/>
          </a:stretch>
        </p:blipFill>
        <p:spPr bwMode="auto">
          <a:xfrm>
            <a:off x="7574312" y="3955519"/>
            <a:ext cx="2328672" cy="27432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10"/>
                                        </p:tgtEl>
                                        <p:attrNameLst>
                                          <p:attrName>ppt_x</p:attrName>
                                        </p:attrNameLst>
                                      </p:cBhvr>
                                      <p:tavLst>
                                        <p:tav tm="0">
                                          <p:val>
                                            <p:strVal val="ppt_x"/>
                                          </p:val>
                                        </p:tav>
                                        <p:tav tm="100000">
                                          <p:val>
                                            <p:strVal val="0-ppt_w/2"/>
                                          </p:val>
                                        </p:tav>
                                      </p:tavLst>
                                    </p:anim>
                                    <p:anim calcmode="lin" valueType="num">
                                      <p:cBhvr additive="base">
                                        <p:cTn id="7" dur="5000"/>
                                        <p:tgtEl>
                                          <p:spTgt spid="10"/>
                                        </p:tgtEl>
                                        <p:attrNameLst>
                                          <p:attrName>ppt_y</p:attrName>
                                        </p:attrNameLst>
                                      </p:cBhvr>
                                      <p:tavLst>
                                        <p:tav tm="0">
                                          <p:val>
                                            <p:strVal val="ppt_y"/>
                                          </p:val>
                                        </p:tav>
                                        <p:tav tm="100000">
                                          <p:val>
                                            <p:strVal val="ppt_y"/>
                                          </p:val>
                                        </p:tav>
                                      </p:tavLst>
                                    </p:anim>
                                    <p:set>
                                      <p:cBhvr>
                                        <p:cTn id="8" dur="1" fill="hold">
                                          <p:stCondLst>
                                            <p:cond delay="4999"/>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0"/>
                                        <p:tgtEl>
                                          <p:spTgt spid="11"/>
                                        </p:tgtEl>
                                        <p:attrNameLst>
                                          <p:attrName>ppt_x</p:attrName>
                                        </p:attrNameLst>
                                      </p:cBhvr>
                                      <p:tavLst>
                                        <p:tav tm="0">
                                          <p:val>
                                            <p:strVal val="ppt_x"/>
                                          </p:val>
                                        </p:tav>
                                        <p:tav tm="100000">
                                          <p:val>
                                            <p:strVal val="0-ppt_w/2"/>
                                          </p:val>
                                        </p:tav>
                                      </p:tavLst>
                                    </p:anim>
                                    <p:anim calcmode="lin" valueType="num">
                                      <p:cBhvr additive="base">
                                        <p:cTn id="13" dur="5000"/>
                                        <p:tgtEl>
                                          <p:spTgt spid="11"/>
                                        </p:tgtEl>
                                        <p:attrNameLst>
                                          <p:attrName>ppt_y</p:attrName>
                                        </p:attrNameLst>
                                      </p:cBhvr>
                                      <p:tavLst>
                                        <p:tav tm="0">
                                          <p:val>
                                            <p:strVal val="ppt_y"/>
                                          </p:val>
                                        </p:tav>
                                        <p:tav tm="100000">
                                          <p:val>
                                            <p:strVal val="ppt_y"/>
                                          </p:val>
                                        </p:tav>
                                      </p:tavLst>
                                    </p:anim>
                                    <p:set>
                                      <p:cBhvr>
                                        <p:cTn id="14" dur="1" fill="hold">
                                          <p:stCondLst>
                                            <p:cond delay="49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8" fill="hold" nodeType="clickEffect">
                                  <p:stCondLst>
                                    <p:cond delay="0"/>
                                  </p:stCondLst>
                                  <p:childTnLst>
                                    <p:anim calcmode="lin" valueType="num">
                                      <p:cBhvr additive="base">
                                        <p:cTn id="18" dur="5000"/>
                                        <p:tgtEl>
                                          <p:spTgt spid="20"/>
                                        </p:tgtEl>
                                        <p:attrNameLst>
                                          <p:attrName>ppt_x</p:attrName>
                                        </p:attrNameLst>
                                      </p:cBhvr>
                                      <p:tavLst>
                                        <p:tav tm="0">
                                          <p:val>
                                            <p:strVal val="ppt_x"/>
                                          </p:val>
                                        </p:tav>
                                        <p:tav tm="100000">
                                          <p:val>
                                            <p:strVal val="0-ppt_w/2"/>
                                          </p:val>
                                        </p:tav>
                                      </p:tavLst>
                                    </p:anim>
                                    <p:anim calcmode="lin" valueType="num">
                                      <p:cBhvr additive="base">
                                        <p:cTn id="19" dur="5000"/>
                                        <p:tgtEl>
                                          <p:spTgt spid="20"/>
                                        </p:tgtEl>
                                        <p:attrNameLst>
                                          <p:attrName>ppt_y</p:attrName>
                                        </p:attrNameLst>
                                      </p:cBhvr>
                                      <p:tavLst>
                                        <p:tav tm="0">
                                          <p:val>
                                            <p:strVal val="ppt_y"/>
                                          </p:val>
                                        </p:tav>
                                        <p:tav tm="100000">
                                          <p:val>
                                            <p:strVal val="ppt_y"/>
                                          </p:val>
                                        </p:tav>
                                      </p:tavLst>
                                    </p:anim>
                                    <p:set>
                                      <p:cBhvr>
                                        <p:cTn id="20" dur="1" fill="hold">
                                          <p:stCondLst>
                                            <p:cond delay="4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5458" y="-164892"/>
            <a:ext cx="10361084" cy="1430338"/>
          </a:xfrm>
        </p:spPr>
        <p:txBody>
          <a:bodyPr>
            <a:normAutofit/>
          </a:bodyPr>
          <a:lstStyle/>
          <a:p>
            <a:r>
              <a:rPr lang="es-PE" sz="4000" dirty="0">
                <a:solidFill>
                  <a:srgbClr val="FFC000"/>
                </a:solidFill>
                <a:latin typeface="Lucida Sans Unicode" pitchFamily="34" charset="0"/>
                <a:cs typeface="Lucida Sans Unicode" pitchFamily="34" charset="0"/>
              </a:rPr>
              <a:t>Case 4(2)</a:t>
            </a:r>
            <a:endParaRPr lang="es-ES" sz="4000" dirty="0">
              <a:solidFill>
                <a:srgbClr val="FFC000"/>
              </a:solidFill>
              <a:latin typeface="Lucida Sans Unicode" pitchFamily="34" charset="0"/>
              <a:cs typeface="Lucida Sans Unicode" pitchFamily="34" charset="0"/>
            </a:endParaRPr>
          </a:p>
        </p:txBody>
      </p:sp>
      <p:sp>
        <p:nvSpPr>
          <p:cNvPr id="3" name="Marcador de contenido 2"/>
          <p:cNvSpPr>
            <a:spLocks noGrp="1"/>
          </p:cNvSpPr>
          <p:nvPr>
            <p:ph idx="1"/>
          </p:nvPr>
        </p:nvSpPr>
        <p:spPr>
          <a:xfrm>
            <a:off x="381000" y="984224"/>
            <a:ext cx="11430000" cy="3892576"/>
          </a:xfrm>
        </p:spPr>
        <p:txBody>
          <a:bodyPr>
            <a:normAutofit/>
          </a:bodyPr>
          <a:lstStyle/>
          <a:p>
            <a:pPr marL="0" indent="457200" eaLnBrk="1" hangingPunct="1">
              <a:lnSpc>
                <a:spcPct val="90000"/>
              </a:lnSpc>
              <a:spcBef>
                <a:spcPct val="0"/>
              </a:spcBef>
              <a:buNone/>
            </a:pPr>
            <a:r>
              <a:rPr lang="en-US" sz="20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The immediate follow-up was uneventful. However, one month later there was neck pain and minor swelling at the site of  the stent. A right carotid arteriogram demonstrated a recurring </a:t>
            </a:r>
            <a:r>
              <a:rPr lang="en-US" sz="2000" dirty="0" err="1">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pseudoaneurysm</a:t>
            </a:r>
            <a:r>
              <a:rPr lang="en-US" sz="20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 (CBOS) at the distal end of the previous stent. Therefore, re-stenting was performed. The carotid artery was carefully traversed and another </a:t>
            </a:r>
            <a:r>
              <a:rPr lang="en-US" sz="2000" dirty="0" err="1">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iCast</a:t>
            </a:r>
            <a:r>
              <a:rPr lang="en-US" sz="20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 7mm x 30mm stent was released, overlapping the initial stent. </a:t>
            </a:r>
          </a:p>
          <a:p>
            <a:pPr marL="0" indent="457200" eaLnBrk="1" hangingPunct="1">
              <a:lnSpc>
                <a:spcPct val="90000"/>
              </a:lnSpc>
              <a:spcBef>
                <a:spcPct val="0"/>
              </a:spcBef>
              <a:buNone/>
            </a:pPr>
            <a:r>
              <a:rPr lang="en-US" sz="20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The new stent was dilated to 6mm. The final arteriogram demonstrated excellent reconstitution of lumen and no further filling of the </a:t>
            </a:r>
            <a:r>
              <a:rPr lang="en-US" sz="2000" dirty="0" err="1">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pseudoaneurysm</a:t>
            </a:r>
            <a:r>
              <a:rPr lang="en-US" sz="20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 </a:t>
            </a:r>
          </a:p>
          <a:p>
            <a:pPr marL="0" indent="457200" eaLnBrk="1" hangingPunct="1">
              <a:lnSpc>
                <a:spcPct val="90000"/>
              </a:lnSpc>
              <a:spcBef>
                <a:spcPct val="0"/>
              </a:spcBef>
              <a:buNone/>
            </a:pPr>
            <a:r>
              <a:rPr lang="en-US" sz="20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The patient did relatively well.</a:t>
            </a:r>
            <a:endParaRPr lang="es-ES" sz="2000" dirty="0">
              <a:solidFill>
                <a:schemeClr val="bg1">
                  <a:lumMod val="10000"/>
                  <a:lumOff val="90000"/>
                </a:schemeClr>
              </a:solidFill>
              <a:latin typeface="Lucida Sans Unicode" panose="020B0602030504020204" pitchFamily="34" charset="0"/>
              <a:cs typeface="Lucida Sans Unicode" panose="020B0602030504020204" pitchFamily="34" charset="0"/>
            </a:endParaRPr>
          </a:p>
        </p:txBody>
      </p:sp>
      <p:pic>
        <p:nvPicPr>
          <p:cNvPr id="4" name="Picture 3" descr="F:\101NIKON\DSCN3131.JPG"/>
          <p:cNvPicPr>
            <a:picLocks noChangeAspect="1" noChangeArrowheads="1"/>
          </p:cNvPicPr>
          <p:nvPr/>
        </p:nvPicPr>
        <p:blipFill>
          <a:blip r:embed="rId2" cstate="screen"/>
          <a:srcRect/>
          <a:stretch>
            <a:fillRect/>
          </a:stretch>
        </p:blipFill>
        <p:spPr bwMode="auto">
          <a:xfrm>
            <a:off x="2895600" y="3905419"/>
            <a:ext cx="2056118" cy="2819400"/>
          </a:xfrm>
          <a:prstGeom prst="rect">
            <a:avLst/>
          </a:prstGeom>
          <a:noFill/>
          <a:ln w="9525">
            <a:noFill/>
            <a:miter lim="800000"/>
            <a:headEnd/>
            <a:tailEnd/>
          </a:ln>
        </p:spPr>
      </p:pic>
      <p:pic>
        <p:nvPicPr>
          <p:cNvPr id="5" name="Picture 4" descr="F:\101NIKON\DSCN3133.JPG"/>
          <p:cNvPicPr>
            <a:picLocks noChangeAspect="1" noChangeArrowheads="1"/>
          </p:cNvPicPr>
          <p:nvPr/>
        </p:nvPicPr>
        <p:blipFill>
          <a:blip r:embed="rId3" cstate="screen"/>
          <a:srcRect/>
          <a:stretch>
            <a:fillRect/>
          </a:stretch>
        </p:blipFill>
        <p:spPr bwMode="auto">
          <a:xfrm>
            <a:off x="5328248" y="3949140"/>
            <a:ext cx="1831502" cy="2743200"/>
          </a:xfrm>
          <a:prstGeom prst="rect">
            <a:avLst/>
          </a:prstGeom>
          <a:noFill/>
          <a:ln w="9525">
            <a:noFill/>
            <a:miter lim="800000"/>
            <a:headEnd/>
            <a:tailEnd/>
          </a:ln>
        </p:spPr>
      </p:pic>
      <p:pic>
        <p:nvPicPr>
          <p:cNvPr id="6" name="Picture 3" descr="F:\101NIKON\DSCN3138.JPG"/>
          <p:cNvPicPr>
            <a:picLocks noChangeAspect="1" noChangeArrowheads="1"/>
          </p:cNvPicPr>
          <p:nvPr/>
        </p:nvPicPr>
        <p:blipFill>
          <a:blip r:embed="rId4" cstate="screen"/>
          <a:srcRect/>
          <a:stretch>
            <a:fillRect/>
          </a:stretch>
        </p:blipFill>
        <p:spPr bwMode="auto">
          <a:xfrm>
            <a:off x="7391400" y="3949140"/>
            <a:ext cx="2499452" cy="2743200"/>
          </a:xfrm>
          <a:prstGeom prst="rect">
            <a:avLst/>
          </a:prstGeom>
          <a:noFill/>
          <a:ln w="9525">
            <a:noFill/>
            <a:miter lim="800000"/>
            <a:headEnd/>
            <a:tailEnd/>
          </a:ln>
        </p:spPr>
      </p:pic>
    </p:spTree>
    <p:extLst>
      <p:ext uri="{BB962C8B-B14F-4D97-AF65-F5344CB8AC3E}">
        <p14:creationId xmlns:p14="http://schemas.microsoft.com/office/powerpoint/2010/main" val="49234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4"/>
                                        </p:tgtEl>
                                        <p:attrNameLst>
                                          <p:attrName>ppt_x</p:attrName>
                                        </p:attrNameLst>
                                      </p:cBhvr>
                                      <p:tavLst>
                                        <p:tav tm="0">
                                          <p:val>
                                            <p:strVal val="ppt_x"/>
                                          </p:val>
                                        </p:tav>
                                        <p:tav tm="100000">
                                          <p:val>
                                            <p:strVal val="0-ppt_w/2"/>
                                          </p:val>
                                        </p:tav>
                                      </p:tavLst>
                                    </p:anim>
                                    <p:anim calcmode="lin" valueType="num">
                                      <p:cBhvr additive="base">
                                        <p:cTn id="7" dur="5000"/>
                                        <p:tgtEl>
                                          <p:spTgt spid="4"/>
                                        </p:tgtEl>
                                        <p:attrNameLst>
                                          <p:attrName>ppt_y</p:attrName>
                                        </p:attrNameLst>
                                      </p:cBhvr>
                                      <p:tavLst>
                                        <p:tav tm="0">
                                          <p:val>
                                            <p:strVal val="ppt_y"/>
                                          </p:val>
                                        </p:tav>
                                        <p:tav tm="100000">
                                          <p:val>
                                            <p:strVal val="ppt_y"/>
                                          </p:val>
                                        </p:tav>
                                      </p:tavLst>
                                    </p:anim>
                                    <p:set>
                                      <p:cBhvr>
                                        <p:cTn id="8" dur="1" fill="hold">
                                          <p:stCondLst>
                                            <p:cond delay="49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0"/>
                                        <p:tgtEl>
                                          <p:spTgt spid="5"/>
                                        </p:tgtEl>
                                        <p:attrNameLst>
                                          <p:attrName>ppt_x</p:attrName>
                                        </p:attrNameLst>
                                      </p:cBhvr>
                                      <p:tavLst>
                                        <p:tav tm="0">
                                          <p:val>
                                            <p:strVal val="ppt_x"/>
                                          </p:val>
                                        </p:tav>
                                        <p:tav tm="100000">
                                          <p:val>
                                            <p:strVal val="0-ppt_w/2"/>
                                          </p:val>
                                        </p:tav>
                                      </p:tavLst>
                                    </p:anim>
                                    <p:anim calcmode="lin" valueType="num">
                                      <p:cBhvr additive="base">
                                        <p:cTn id="13" dur="5000"/>
                                        <p:tgtEl>
                                          <p:spTgt spid="5"/>
                                        </p:tgtEl>
                                        <p:attrNameLst>
                                          <p:attrName>ppt_y</p:attrName>
                                        </p:attrNameLst>
                                      </p:cBhvr>
                                      <p:tavLst>
                                        <p:tav tm="0">
                                          <p:val>
                                            <p:strVal val="ppt_y"/>
                                          </p:val>
                                        </p:tav>
                                        <p:tav tm="100000">
                                          <p:val>
                                            <p:strVal val="ppt_y"/>
                                          </p:val>
                                        </p:tav>
                                      </p:tavLst>
                                    </p:anim>
                                    <p:set>
                                      <p:cBhvr>
                                        <p:cTn id="14" dur="1" fill="hold">
                                          <p:stCondLst>
                                            <p:cond delay="49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8" fill="hold" nodeType="clickEffect">
                                  <p:stCondLst>
                                    <p:cond delay="0"/>
                                  </p:stCondLst>
                                  <p:childTnLst>
                                    <p:anim calcmode="lin" valueType="num">
                                      <p:cBhvr additive="base">
                                        <p:cTn id="18" dur="5000"/>
                                        <p:tgtEl>
                                          <p:spTgt spid="6"/>
                                        </p:tgtEl>
                                        <p:attrNameLst>
                                          <p:attrName>ppt_x</p:attrName>
                                        </p:attrNameLst>
                                      </p:cBhvr>
                                      <p:tavLst>
                                        <p:tav tm="0">
                                          <p:val>
                                            <p:strVal val="ppt_x"/>
                                          </p:val>
                                        </p:tav>
                                        <p:tav tm="100000">
                                          <p:val>
                                            <p:strVal val="0-ppt_w/2"/>
                                          </p:val>
                                        </p:tav>
                                      </p:tavLst>
                                    </p:anim>
                                    <p:anim calcmode="lin" valueType="num">
                                      <p:cBhvr additive="base">
                                        <p:cTn id="19" dur="5000"/>
                                        <p:tgtEl>
                                          <p:spTgt spid="6"/>
                                        </p:tgtEl>
                                        <p:attrNameLst>
                                          <p:attrName>ppt_y</p:attrName>
                                        </p:attrNameLst>
                                      </p:cBhvr>
                                      <p:tavLst>
                                        <p:tav tm="0">
                                          <p:val>
                                            <p:strVal val="ppt_y"/>
                                          </p:val>
                                        </p:tav>
                                        <p:tav tm="100000">
                                          <p:val>
                                            <p:strVal val="ppt_y"/>
                                          </p:val>
                                        </p:tav>
                                      </p:tavLst>
                                    </p:anim>
                                    <p:set>
                                      <p:cBhvr>
                                        <p:cTn id="20" dur="1" fill="hold">
                                          <p:stCondLst>
                                            <p:cond delay="4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9200" y="-152400"/>
            <a:ext cx="10361084" cy="1430338"/>
          </a:xfrm>
        </p:spPr>
        <p:txBody>
          <a:bodyPr>
            <a:normAutofit/>
          </a:bodyPr>
          <a:lstStyle/>
          <a:p>
            <a:r>
              <a:rPr lang="es-PE" sz="4400" dirty="0">
                <a:solidFill>
                  <a:srgbClr val="FFC000"/>
                </a:solidFill>
                <a:latin typeface="Lucida Sans Unicode" panose="020B0602030504020204" pitchFamily="34" charset="0"/>
                <a:cs typeface="Lucida Sans Unicode" panose="020B0602030504020204" pitchFamily="34" charset="0"/>
              </a:rPr>
              <a:t>Case 4(3)</a:t>
            </a:r>
            <a:endParaRPr lang="es-ES" sz="4400" dirty="0">
              <a:solidFill>
                <a:srgbClr val="FFC000"/>
              </a:solidFill>
              <a:latin typeface="Lucida Sans Unicode" panose="020B0602030504020204" pitchFamily="34" charset="0"/>
              <a:cs typeface="Lucida Sans Unicode" panose="020B0602030504020204" pitchFamily="34" charset="0"/>
            </a:endParaRPr>
          </a:p>
        </p:txBody>
      </p:sp>
      <p:sp>
        <p:nvSpPr>
          <p:cNvPr id="3" name="Marcador de contenido 2"/>
          <p:cNvSpPr>
            <a:spLocks noGrp="1"/>
          </p:cNvSpPr>
          <p:nvPr>
            <p:ph idx="1"/>
          </p:nvPr>
        </p:nvSpPr>
        <p:spPr>
          <a:xfrm>
            <a:off x="457200" y="1080293"/>
            <a:ext cx="7010399" cy="5777707"/>
          </a:xfrm>
        </p:spPr>
        <p:txBody>
          <a:bodyPr>
            <a:normAutofit fontScale="92500" lnSpcReduction="10000"/>
          </a:bodyPr>
          <a:lstStyle/>
          <a:p>
            <a:pPr marL="228600" indent="-228600">
              <a:buClr>
                <a:srgbClr val="CC9900"/>
              </a:buClr>
              <a:buFont typeface="Wingdings" pitchFamily="2" charset="2"/>
              <a:buChar char="§"/>
              <a:defRPr/>
            </a:pPr>
            <a:r>
              <a:rPr lang="en-US" sz="2400" dirty="0">
                <a:solidFill>
                  <a:schemeClr val="bg1">
                    <a:lumMod val="10000"/>
                    <a:lumOff val="90000"/>
                  </a:schemeClr>
                </a:solidFill>
                <a:latin typeface="Lucida Sans Unicode" panose="020B0602030504020204" pitchFamily="34" charset="0"/>
                <a:cs typeface="Lucida Sans Unicode" panose="020B0602030504020204" pitchFamily="34" charset="0"/>
              </a:rPr>
              <a:t>Endovascular interventions have become the treatment of choice for most cases of CBOS.  The mainstay of therapy is stent placement (covered or uncovered, self-expanding or balloon expandable.)  In addition, embolization of the </a:t>
            </a:r>
            <a:r>
              <a:rPr lang="en-US" sz="2400" dirty="0" err="1">
                <a:solidFill>
                  <a:schemeClr val="bg1">
                    <a:lumMod val="10000"/>
                    <a:lumOff val="90000"/>
                  </a:schemeClr>
                </a:solidFill>
                <a:latin typeface="Lucida Sans Unicode" panose="020B0602030504020204" pitchFamily="34" charset="0"/>
                <a:cs typeface="Lucida Sans Unicode" panose="020B0602030504020204" pitchFamily="34" charset="0"/>
              </a:rPr>
              <a:t>pseudoaneurysm</a:t>
            </a:r>
            <a:r>
              <a:rPr lang="en-US" sz="2400" dirty="0">
                <a:solidFill>
                  <a:schemeClr val="bg1">
                    <a:lumMod val="10000"/>
                    <a:lumOff val="90000"/>
                  </a:schemeClr>
                </a:solidFill>
                <a:latin typeface="Lucida Sans Unicode" panose="020B0602030504020204" pitchFamily="34" charset="0"/>
                <a:cs typeface="Lucida Sans Unicode" panose="020B0602030504020204" pitchFamily="34" charset="0"/>
              </a:rPr>
              <a:t> before or after stenting to cover the neck of the </a:t>
            </a:r>
            <a:r>
              <a:rPr lang="en-US" sz="2400" dirty="0" err="1">
                <a:solidFill>
                  <a:schemeClr val="bg1">
                    <a:lumMod val="10000"/>
                    <a:lumOff val="90000"/>
                  </a:schemeClr>
                </a:solidFill>
                <a:latin typeface="Lucida Sans Unicode" panose="020B0602030504020204" pitchFamily="34" charset="0"/>
                <a:cs typeface="Lucida Sans Unicode" panose="020B0602030504020204" pitchFamily="34" charset="0"/>
              </a:rPr>
              <a:t>pseudoaneurysm</a:t>
            </a:r>
            <a:r>
              <a:rPr lang="en-US" sz="2400" dirty="0">
                <a:solidFill>
                  <a:schemeClr val="bg1">
                    <a:lumMod val="10000"/>
                    <a:lumOff val="90000"/>
                  </a:schemeClr>
                </a:solidFill>
                <a:latin typeface="Lucida Sans Unicode" panose="020B0602030504020204" pitchFamily="34" charset="0"/>
                <a:cs typeface="Lucida Sans Unicode" panose="020B0602030504020204" pitchFamily="34" charset="0"/>
              </a:rPr>
              <a:t> may be needed. </a:t>
            </a:r>
          </a:p>
          <a:p>
            <a:pPr marL="228600" indent="-228600">
              <a:buClr>
                <a:srgbClr val="CC9900"/>
              </a:buClr>
              <a:buFont typeface="Wingdings" pitchFamily="2" charset="2"/>
              <a:buChar char="§"/>
              <a:defRPr/>
            </a:pPr>
            <a:r>
              <a:rPr lang="en-US" sz="2400" dirty="0">
                <a:solidFill>
                  <a:schemeClr val="bg1">
                    <a:lumMod val="10000"/>
                    <a:lumOff val="90000"/>
                  </a:schemeClr>
                </a:solidFill>
                <a:latin typeface="Lucida Sans Unicode" panose="020B0602030504020204" pitchFamily="34" charset="0"/>
                <a:cs typeface="Lucida Sans Unicode" panose="020B0602030504020204" pitchFamily="34" charset="0"/>
              </a:rPr>
              <a:t>Embolization of bleeding branches or main trunk of the external carotid arteries may be also necessary to prevent further bleeding or </a:t>
            </a:r>
            <a:r>
              <a:rPr lang="en-US" sz="2400" dirty="0" err="1">
                <a:solidFill>
                  <a:schemeClr val="bg1">
                    <a:lumMod val="10000"/>
                    <a:lumOff val="90000"/>
                  </a:schemeClr>
                </a:solidFill>
                <a:latin typeface="Lucida Sans Unicode" panose="020B0602030504020204" pitchFamily="34" charset="0"/>
                <a:cs typeface="Lucida Sans Unicode" panose="020B0602030504020204" pitchFamily="34" charset="0"/>
              </a:rPr>
              <a:t>endoleaks</a:t>
            </a:r>
            <a:r>
              <a:rPr lang="en-US" sz="2400" dirty="0">
                <a:solidFill>
                  <a:schemeClr val="bg1">
                    <a:lumMod val="10000"/>
                    <a:lumOff val="90000"/>
                  </a:schemeClr>
                </a:solidFill>
                <a:latin typeface="Lucida Sans Unicode" panose="020B0602030504020204" pitchFamily="34" charset="0"/>
                <a:cs typeface="Lucida Sans Unicode" panose="020B0602030504020204" pitchFamily="34" charset="0"/>
              </a:rPr>
              <a:t> from retrograde flow. </a:t>
            </a:r>
          </a:p>
          <a:p>
            <a:pPr marL="228600" indent="-228600">
              <a:buClr>
                <a:srgbClr val="CC9900"/>
              </a:buClr>
              <a:buFont typeface="Wingdings" pitchFamily="2" charset="2"/>
              <a:buChar char="§"/>
              <a:defRPr/>
            </a:pPr>
            <a:r>
              <a:rPr lang="en-US" sz="2400" dirty="0">
                <a:solidFill>
                  <a:schemeClr val="bg1">
                    <a:lumMod val="10000"/>
                    <a:lumOff val="90000"/>
                  </a:schemeClr>
                </a:solidFill>
                <a:latin typeface="Lucida Sans Unicode" panose="020B0602030504020204" pitchFamily="34" charset="0"/>
                <a:cs typeface="Lucida Sans Unicode" panose="020B0602030504020204" pitchFamily="34" charset="0"/>
              </a:rPr>
              <a:t>Local recurrences, or residual </a:t>
            </a:r>
            <a:r>
              <a:rPr lang="en-US" sz="2400" dirty="0" err="1">
                <a:solidFill>
                  <a:schemeClr val="bg1">
                    <a:lumMod val="10000"/>
                    <a:lumOff val="90000"/>
                  </a:schemeClr>
                </a:solidFill>
                <a:latin typeface="Lucida Sans Unicode" panose="020B0602030504020204" pitchFamily="34" charset="0"/>
                <a:cs typeface="Lucida Sans Unicode" panose="020B0602030504020204" pitchFamily="34" charset="0"/>
              </a:rPr>
              <a:t>pseudoaneurysms</a:t>
            </a:r>
            <a:r>
              <a:rPr lang="en-US" sz="2400" dirty="0">
                <a:solidFill>
                  <a:schemeClr val="bg1">
                    <a:lumMod val="10000"/>
                    <a:lumOff val="90000"/>
                  </a:schemeClr>
                </a:solidFill>
                <a:latin typeface="Lucida Sans Unicode" panose="020B0602030504020204" pitchFamily="34" charset="0"/>
                <a:cs typeface="Lucida Sans Unicode" panose="020B0602030504020204" pitchFamily="34" charset="0"/>
              </a:rPr>
              <a:t> can also be managed with re-stenting.  The endovascular management may be definitive in patients who are terminal to prevent a catastrophic rupture and exsanguination.  </a:t>
            </a:r>
          </a:p>
          <a:p>
            <a:endParaRPr lang="es-ES" dirty="0"/>
          </a:p>
        </p:txBody>
      </p:sp>
      <p:pic>
        <p:nvPicPr>
          <p:cNvPr id="3074" name="Picture 2" descr="Résultats de recherche d'images pour « carotid sten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4343400"/>
            <a:ext cx="4449917" cy="23526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ésultats de recherche d'images pour « carotid stent pseudoaneurysm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9288" y="1054060"/>
            <a:ext cx="2582456"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214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3900" y="214700"/>
            <a:ext cx="3124200" cy="641350"/>
          </a:xfrm>
        </p:spPr>
        <p:txBody>
          <a:bodyPr wrap="square" numCol="1" compatLnSpc="1">
            <a:prstTxWarp prst="textNoShape">
              <a:avLst/>
            </a:prstTxWarp>
            <a:noAutofit/>
          </a:bodyPr>
          <a:lstStyle/>
          <a:p>
            <a:pPr marL="3175" algn="l" eaLnBrk="1" hangingPunct="1"/>
            <a:r>
              <a:rPr lang="en-US" sz="4000" dirty="0">
                <a:solidFill>
                  <a:srgbClr val="FFC000"/>
                </a:solidFill>
                <a:effectLst/>
                <a:latin typeface="Lucida Sans Unicode" panose="020B0602030504020204" pitchFamily="34" charset="0"/>
                <a:ea typeface="ＭＳ Ｐゴシック" pitchFamily="34" charset="-128"/>
                <a:cs typeface="Lucida Sans Unicode" panose="020B0602030504020204" pitchFamily="34" charset="0"/>
              </a:rPr>
              <a:t>Case 5(1)</a:t>
            </a:r>
          </a:p>
        </p:txBody>
      </p:sp>
      <p:sp>
        <p:nvSpPr>
          <p:cNvPr id="34818" name="Content Placeholder 2"/>
          <p:cNvSpPr>
            <a:spLocks noGrp="1"/>
          </p:cNvSpPr>
          <p:nvPr>
            <p:ph idx="1"/>
          </p:nvPr>
        </p:nvSpPr>
        <p:spPr>
          <a:xfrm>
            <a:off x="228600" y="1022350"/>
            <a:ext cx="11514411" cy="2971800"/>
          </a:xfrm>
        </p:spPr>
        <p:txBody>
          <a:bodyPr wrap="square" numCol="1" anchor="t" anchorCtr="0" compatLnSpc="1">
            <a:prstTxWarp prst="textNoShape">
              <a:avLst/>
            </a:prstTxWarp>
            <a:noAutofit/>
          </a:bodyPr>
          <a:lstStyle/>
          <a:p>
            <a:pPr marL="0" indent="457200" eaLnBrk="1" hangingPunct="1">
              <a:spcBef>
                <a:spcPts val="0"/>
              </a:spcBef>
              <a:buNone/>
            </a:pPr>
            <a:r>
              <a:rPr lang="en-US" sz="20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This middle-aged man with malignancy of the neck presented with neck pain and swelling of the base of the neck. The possibility of a CBOS was entertained. </a:t>
            </a:r>
          </a:p>
          <a:p>
            <a:pPr marL="0" indent="457200" eaLnBrk="1" hangingPunct="1">
              <a:spcBef>
                <a:spcPts val="0"/>
              </a:spcBef>
              <a:buNone/>
            </a:pPr>
            <a:r>
              <a:rPr lang="en-US" sz="20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Emergency aortic arch arteriogram demonstrated a pseudoaneurysm at the base of the right common carotid artery. A selective common carotid arteriogram demonstrated the pseudoaneurysm at better advantage. </a:t>
            </a:r>
          </a:p>
          <a:p>
            <a:pPr marL="0" indent="457200" eaLnBrk="1" hangingPunct="1">
              <a:spcBef>
                <a:spcPts val="0"/>
              </a:spcBef>
              <a:buNone/>
            </a:pPr>
            <a:r>
              <a:rPr lang="en-US" sz="20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An emergent endovascular management was chosen. A Bentson guidewire was carefully traversed through the right common carotid artery into the internal carotid artery. </a:t>
            </a:r>
          </a:p>
        </p:txBody>
      </p:sp>
      <p:sp>
        <p:nvSpPr>
          <p:cNvPr id="4" name="Title 1"/>
          <p:cNvSpPr txBox="1">
            <a:spLocks/>
          </p:cNvSpPr>
          <p:nvPr/>
        </p:nvSpPr>
        <p:spPr>
          <a:xfrm>
            <a:off x="1524001" y="3276600"/>
            <a:ext cx="3427413" cy="609600"/>
          </a:xfrm>
          <a:prstGeom prst="rect">
            <a:avLst/>
          </a:prstGeom>
        </p:spPr>
        <p:txBody>
          <a:bodyPr vert="horz" wrap="square" lIns="91440" tIns="45720" rIns="91440" bIns="45720" numCol="1" rtlCol="0" anchor="ctr" anchorCtr="0" compatLnSpc="1">
            <a:prstTxWarp prst="textNoShape">
              <a:avLst/>
            </a:prstTxWarp>
            <a:normAutofit/>
          </a:bodyPr>
          <a:lstStyle/>
          <a:p>
            <a:pPr>
              <a:defRPr/>
            </a:pPr>
            <a:endParaRPr lang="en-US" sz="2400" dirty="0">
              <a:latin typeface="+mj-lt"/>
              <a:cs typeface="ＭＳ Ｐゴシック" charset="0"/>
            </a:endParaRPr>
          </a:p>
        </p:txBody>
      </p:sp>
      <p:sp>
        <p:nvSpPr>
          <p:cNvPr id="5" name="Content Placeholder 2"/>
          <p:cNvSpPr txBox="1">
            <a:spLocks/>
          </p:cNvSpPr>
          <p:nvPr/>
        </p:nvSpPr>
        <p:spPr>
          <a:xfrm>
            <a:off x="1524000" y="3733800"/>
            <a:ext cx="6019800" cy="1600200"/>
          </a:xfrm>
          <a:prstGeom prst="rect">
            <a:avLst/>
          </a:prstGeom>
        </p:spPr>
        <p:txBody>
          <a:bodyPr vert="horz" wrap="square" lIns="91440" tIns="45720" rIns="91440" bIns="45720" numCol="1" rtlCol="0" anchor="t" anchorCtr="0" compatLnSpc="1">
            <a:prstTxWarp prst="textNoShape">
              <a:avLst/>
            </a:prstTxWarp>
            <a:noAutofit/>
          </a:bodyPr>
          <a:lstStyle/>
          <a:p>
            <a:pPr marL="223838" indent="-223838">
              <a:lnSpc>
                <a:spcPct val="90000"/>
              </a:lnSpc>
              <a:buClr>
                <a:srgbClr val="CC9900"/>
              </a:buClr>
              <a:buFont typeface="Wingdings" pitchFamily="2" charset="2"/>
              <a:buChar char="§"/>
              <a:defRPr/>
            </a:pPr>
            <a:endParaRPr lang="en-US" sz="1400" dirty="0">
              <a:latin typeface="+mn-lt"/>
              <a:cs typeface="ＭＳ Ｐゴシック" charset="0"/>
            </a:endParaRPr>
          </a:p>
        </p:txBody>
      </p:sp>
      <p:pic>
        <p:nvPicPr>
          <p:cNvPr id="18" name="Picture 4" descr="F:\101NIKON\DSCN3062.JPG"/>
          <p:cNvPicPr>
            <a:picLocks noChangeAspect="1" noChangeArrowheads="1"/>
          </p:cNvPicPr>
          <p:nvPr/>
        </p:nvPicPr>
        <p:blipFill>
          <a:blip r:embed="rId2" cstate="screen"/>
          <a:srcRect/>
          <a:stretch>
            <a:fillRect/>
          </a:stretch>
        </p:blipFill>
        <p:spPr bwMode="auto">
          <a:xfrm>
            <a:off x="8685371" y="3886200"/>
            <a:ext cx="2366886" cy="2743200"/>
          </a:xfrm>
          <a:prstGeom prst="rect">
            <a:avLst/>
          </a:prstGeom>
          <a:noFill/>
          <a:ln w="9525">
            <a:noFill/>
            <a:miter lim="800000"/>
            <a:headEnd/>
            <a:tailEnd/>
          </a:ln>
        </p:spPr>
      </p:pic>
      <p:pic>
        <p:nvPicPr>
          <p:cNvPr id="19" name="Picture 3" descr="F:\101NIKON\DSCN3061.JPG"/>
          <p:cNvPicPr>
            <a:picLocks noChangeAspect="1" noChangeArrowheads="1"/>
          </p:cNvPicPr>
          <p:nvPr/>
        </p:nvPicPr>
        <p:blipFill>
          <a:blip r:embed="rId3" cstate="screen"/>
          <a:srcRect/>
          <a:stretch>
            <a:fillRect/>
          </a:stretch>
        </p:blipFill>
        <p:spPr bwMode="auto">
          <a:xfrm>
            <a:off x="6596072" y="3886200"/>
            <a:ext cx="2009326" cy="2743200"/>
          </a:xfrm>
          <a:prstGeom prst="rect">
            <a:avLst/>
          </a:prstGeom>
          <a:noFill/>
          <a:ln w="9525">
            <a:noFill/>
            <a:miter lim="800000"/>
            <a:headEnd/>
            <a:tailEnd/>
          </a:ln>
        </p:spPr>
      </p:pic>
      <p:pic>
        <p:nvPicPr>
          <p:cNvPr id="20" name="Picture 6" descr="F:\101NIKON\DSCN3058.JPG"/>
          <p:cNvPicPr>
            <a:picLocks noChangeAspect="1" noChangeArrowheads="1"/>
          </p:cNvPicPr>
          <p:nvPr/>
        </p:nvPicPr>
        <p:blipFill>
          <a:blip r:embed="rId4" cstate="screen"/>
          <a:srcRect/>
          <a:stretch>
            <a:fillRect/>
          </a:stretch>
        </p:blipFill>
        <p:spPr bwMode="auto">
          <a:xfrm>
            <a:off x="4474710" y="3914503"/>
            <a:ext cx="2020661" cy="2743200"/>
          </a:xfrm>
          <a:prstGeom prst="rect">
            <a:avLst/>
          </a:prstGeom>
          <a:noFill/>
          <a:ln w="9525">
            <a:noFill/>
            <a:miter lim="800000"/>
            <a:headEnd/>
            <a:tailEnd/>
          </a:ln>
        </p:spPr>
      </p:pic>
      <p:pic>
        <p:nvPicPr>
          <p:cNvPr id="21" name="Picture 5" descr="F:\101NIKON\DSCN3056.JPG"/>
          <p:cNvPicPr>
            <a:picLocks noChangeAspect="1" noChangeArrowheads="1"/>
          </p:cNvPicPr>
          <p:nvPr/>
        </p:nvPicPr>
        <p:blipFill>
          <a:blip r:embed="rId5" cstate="screen"/>
          <a:srcRect/>
          <a:stretch>
            <a:fillRect/>
          </a:stretch>
        </p:blipFill>
        <p:spPr bwMode="auto">
          <a:xfrm>
            <a:off x="2493894" y="3958046"/>
            <a:ext cx="1766207" cy="2743200"/>
          </a:xfrm>
          <a:prstGeom prst="rect">
            <a:avLst/>
          </a:prstGeom>
          <a:noFill/>
          <a:ln w="9525">
            <a:noFill/>
            <a:miter lim="800000"/>
            <a:headEnd/>
            <a:tailEnd/>
          </a:ln>
        </p:spPr>
      </p:pic>
      <p:pic>
        <p:nvPicPr>
          <p:cNvPr id="22" name="Picture 4" descr="F:\101NIKON\DSCN3052.JPG"/>
          <p:cNvPicPr>
            <a:picLocks noChangeAspect="1" noChangeArrowheads="1"/>
          </p:cNvPicPr>
          <p:nvPr/>
        </p:nvPicPr>
        <p:blipFill>
          <a:blip r:embed="rId6" cstate="screen"/>
          <a:srcRect/>
          <a:stretch>
            <a:fillRect/>
          </a:stretch>
        </p:blipFill>
        <p:spPr bwMode="auto">
          <a:xfrm>
            <a:off x="408402" y="3962400"/>
            <a:ext cx="1880662" cy="2743200"/>
          </a:xfrm>
          <a:prstGeom prst="rect">
            <a:avLst/>
          </a:prstGeom>
          <a:noFill/>
          <a:ln w="9525">
            <a:noFill/>
            <a:miter lim="800000"/>
            <a:headEnd/>
            <a:tailEnd/>
          </a:ln>
        </p:spPr>
      </p:pic>
    </p:spTree>
    <p:extLst>
      <p:ext uri="{BB962C8B-B14F-4D97-AF65-F5344CB8AC3E}">
        <p14:creationId xmlns:p14="http://schemas.microsoft.com/office/powerpoint/2010/main" val="38052575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19"/>
                                        </p:tgtEl>
                                        <p:attrNameLst>
                                          <p:attrName>ppt_x</p:attrName>
                                        </p:attrNameLst>
                                      </p:cBhvr>
                                      <p:tavLst>
                                        <p:tav tm="0">
                                          <p:val>
                                            <p:strVal val="ppt_x"/>
                                          </p:val>
                                        </p:tav>
                                        <p:tav tm="100000">
                                          <p:val>
                                            <p:strVal val="0-ppt_w/2"/>
                                          </p:val>
                                        </p:tav>
                                      </p:tavLst>
                                    </p:anim>
                                    <p:anim calcmode="lin" valueType="num">
                                      <p:cBhvr additive="base">
                                        <p:cTn id="7" dur="5000"/>
                                        <p:tgtEl>
                                          <p:spTgt spid="19"/>
                                        </p:tgtEl>
                                        <p:attrNameLst>
                                          <p:attrName>ppt_y</p:attrName>
                                        </p:attrNameLst>
                                      </p:cBhvr>
                                      <p:tavLst>
                                        <p:tav tm="0">
                                          <p:val>
                                            <p:strVal val="ppt_y"/>
                                          </p:val>
                                        </p:tav>
                                        <p:tav tm="100000">
                                          <p:val>
                                            <p:strVal val="ppt_y"/>
                                          </p:val>
                                        </p:tav>
                                      </p:tavLst>
                                    </p:anim>
                                    <p:set>
                                      <p:cBhvr>
                                        <p:cTn id="8" dur="1" fill="hold">
                                          <p:stCondLst>
                                            <p:cond delay="4999"/>
                                          </p:stCondLst>
                                        </p:cTn>
                                        <p:tgtEl>
                                          <p:spTgt spid="1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0"/>
                                        <p:tgtEl>
                                          <p:spTgt spid="20"/>
                                        </p:tgtEl>
                                        <p:attrNameLst>
                                          <p:attrName>ppt_x</p:attrName>
                                        </p:attrNameLst>
                                      </p:cBhvr>
                                      <p:tavLst>
                                        <p:tav tm="0">
                                          <p:val>
                                            <p:strVal val="ppt_x"/>
                                          </p:val>
                                        </p:tav>
                                        <p:tav tm="100000">
                                          <p:val>
                                            <p:strVal val="0-ppt_w/2"/>
                                          </p:val>
                                        </p:tav>
                                      </p:tavLst>
                                    </p:anim>
                                    <p:anim calcmode="lin" valueType="num">
                                      <p:cBhvr additive="base">
                                        <p:cTn id="13" dur="5000"/>
                                        <p:tgtEl>
                                          <p:spTgt spid="20"/>
                                        </p:tgtEl>
                                        <p:attrNameLst>
                                          <p:attrName>ppt_y</p:attrName>
                                        </p:attrNameLst>
                                      </p:cBhvr>
                                      <p:tavLst>
                                        <p:tav tm="0">
                                          <p:val>
                                            <p:strVal val="ppt_y"/>
                                          </p:val>
                                        </p:tav>
                                        <p:tav tm="100000">
                                          <p:val>
                                            <p:strVal val="ppt_y"/>
                                          </p:val>
                                        </p:tav>
                                      </p:tavLst>
                                    </p:anim>
                                    <p:set>
                                      <p:cBhvr>
                                        <p:cTn id="14" dur="1" fill="hold">
                                          <p:stCondLst>
                                            <p:cond delay="4999"/>
                                          </p:stCondLst>
                                        </p:cTn>
                                        <p:tgtEl>
                                          <p:spTgt spid="2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8" fill="hold" nodeType="clickEffect">
                                  <p:stCondLst>
                                    <p:cond delay="0"/>
                                  </p:stCondLst>
                                  <p:childTnLst>
                                    <p:anim calcmode="lin" valueType="num">
                                      <p:cBhvr additive="base">
                                        <p:cTn id="18" dur="5000"/>
                                        <p:tgtEl>
                                          <p:spTgt spid="21"/>
                                        </p:tgtEl>
                                        <p:attrNameLst>
                                          <p:attrName>ppt_x</p:attrName>
                                        </p:attrNameLst>
                                      </p:cBhvr>
                                      <p:tavLst>
                                        <p:tav tm="0">
                                          <p:val>
                                            <p:strVal val="ppt_x"/>
                                          </p:val>
                                        </p:tav>
                                        <p:tav tm="100000">
                                          <p:val>
                                            <p:strVal val="0-ppt_w/2"/>
                                          </p:val>
                                        </p:tav>
                                      </p:tavLst>
                                    </p:anim>
                                    <p:anim calcmode="lin" valueType="num">
                                      <p:cBhvr additive="base">
                                        <p:cTn id="19" dur="5000"/>
                                        <p:tgtEl>
                                          <p:spTgt spid="21"/>
                                        </p:tgtEl>
                                        <p:attrNameLst>
                                          <p:attrName>ppt_y</p:attrName>
                                        </p:attrNameLst>
                                      </p:cBhvr>
                                      <p:tavLst>
                                        <p:tav tm="0">
                                          <p:val>
                                            <p:strVal val="ppt_y"/>
                                          </p:val>
                                        </p:tav>
                                        <p:tav tm="100000">
                                          <p:val>
                                            <p:strVal val="ppt_y"/>
                                          </p:val>
                                        </p:tav>
                                      </p:tavLst>
                                    </p:anim>
                                    <p:set>
                                      <p:cBhvr>
                                        <p:cTn id="20" dur="1" fill="hold">
                                          <p:stCondLst>
                                            <p:cond delay="4999"/>
                                          </p:stCondLst>
                                        </p:cTn>
                                        <p:tgtEl>
                                          <p:spTgt spid="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8" fill="hold" nodeType="clickEffect">
                                  <p:stCondLst>
                                    <p:cond delay="0"/>
                                  </p:stCondLst>
                                  <p:childTnLst>
                                    <p:anim calcmode="lin" valueType="num">
                                      <p:cBhvr additive="base">
                                        <p:cTn id="24" dur="5000"/>
                                        <p:tgtEl>
                                          <p:spTgt spid="22"/>
                                        </p:tgtEl>
                                        <p:attrNameLst>
                                          <p:attrName>ppt_x</p:attrName>
                                        </p:attrNameLst>
                                      </p:cBhvr>
                                      <p:tavLst>
                                        <p:tav tm="0">
                                          <p:val>
                                            <p:strVal val="ppt_x"/>
                                          </p:val>
                                        </p:tav>
                                        <p:tav tm="100000">
                                          <p:val>
                                            <p:strVal val="0-ppt_w/2"/>
                                          </p:val>
                                        </p:tav>
                                      </p:tavLst>
                                    </p:anim>
                                    <p:anim calcmode="lin" valueType="num">
                                      <p:cBhvr additive="base">
                                        <p:cTn id="25" dur="5000"/>
                                        <p:tgtEl>
                                          <p:spTgt spid="22"/>
                                        </p:tgtEl>
                                        <p:attrNameLst>
                                          <p:attrName>ppt_y</p:attrName>
                                        </p:attrNameLst>
                                      </p:cBhvr>
                                      <p:tavLst>
                                        <p:tav tm="0">
                                          <p:val>
                                            <p:strVal val="ppt_y"/>
                                          </p:val>
                                        </p:tav>
                                        <p:tav tm="100000">
                                          <p:val>
                                            <p:strVal val="ppt_y"/>
                                          </p:val>
                                        </p:tav>
                                      </p:tavLst>
                                    </p:anim>
                                    <p:set>
                                      <p:cBhvr>
                                        <p:cTn id="26" dur="1" fill="hold">
                                          <p:stCondLst>
                                            <p:cond delay="4999"/>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5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833" y="147494"/>
            <a:ext cx="2971800" cy="641350"/>
          </a:xfrm>
        </p:spPr>
        <p:txBody>
          <a:bodyPr wrap="square" numCol="1" compatLnSpc="1">
            <a:prstTxWarp prst="textNoShape">
              <a:avLst/>
            </a:prstTxWarp>
            <a:noAutofit/>
          </a:bodyPr>
          <a:lstStyle/>
          <a:p>
            <a:pPr marL="3175" algn="l" eaLnBrk="1" hangingPunct="1"/>
            <a:r>
              <a:rPr lang="en-US" sz="4000" dirty="0">
                <a:solidFill>
                  <a:srgbClr val="FFC000"/>
                </a:solidFill>
                <a:effectLst/>
                <a:latin typeface="Lucida Sans Unicode" panose="020B0602030504020204" pitchFamily="34" charset="0"/>
                <a:ea typeface="ＭＳ Ｐゴシック" pitchFamily="34" charset="-128"/>
                <a:cs typeface="Lucida Sans Unicode" panose="020B0602030504020204" pitchFamily="34" charset="0"/>
              </a:rPr>
              <a:t>Case 5(2)</a:t>
            </a:r>
          </a:p>
        </p:txBody>
      </p:sp>
      <p:sp>
        <p:nvSpPr>
          <p:cNvPr id="34818" name="Content Placeholder 2"/>
          <p:cNvSpPr>
            <a:spLocks noGrp="1"/>
          </p:cNvSpPr>
          <p:nvPr>
            <p:ph idx="1"/>
          </p:nvPr>
        </p:nvSpPr>
        <p:spPr>
          <a:xfrm>
            <a:off x="381000" y="1017444"/>
            <a:ext cx="11582400" cy="3249756"/>
          </a:xfrm>
        </p:spPr>
        <p:txBody>
          <a:bodyPr wrap="square" numCol="1" anchor="t" anchorCtr="0" compatLnSpc="1">
            <a:prstTxWarp prst="textNoShape">
              <a:avLst/>
            </a:prstTxWarp>
            <a:noAutofit/>
          </a:bodyPr>
          <a:lstStyle/>
          <a:p>
            <a:pPr marL="0" indent="457200" eaLnBrk="1" hangingPunct="1">
              <a:spcBef>
                <a:spcPts val="0"/>
              </a:spcBef>
              <a:buNone/>
            </a:pPr>
            <a:r>
              <a:rPr lang="en-US" sz="20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A 6mm x 30mm iCast covered stent was deployed at the base of the common carotid artery, exactly at the pseudoaneurysm, making sure that the innominate, subclavian and/or vertebral arteries were not covered. The stent was thereafter dilated with a 7mm balloon. </a:t>
            </a:r>
          </a:p>
          <a:p>
            <a:pPr marL="0" indent="457200" eaLnBrk="1" hangingPunct="1">
              <a:spcBef>
                <a:spcPts val="0"/>
              </a:spcBef>
              <a:buNone/>
            </a:pPr>
            <a:r>
              <a:rPr lang="en-US" sz="20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A carotid arteriogram after stenting demonstrated reconstitution of lumen and no further filling of the pseudoaneurysm. The patient did well.</a:t>
            </a:r>
          </a:p>
        </p:txBody>
      </p:sp>
      <p:sp>
        <p:nvSpPr>
          <p:cNvPr id="4" name="Title 1"/>
          <p:cNvSpPr txBox="1">
            <a:spLocks/>
          </p:cNvSpPr>
          <p:nvPr/>
        </p:nvSpPr>
        <p:spPr>
          <a:xfrm>
            <a:off x="1524001" y="3276600"/>
            <a:ext cx="3427413" cy="609600"/>
          </a:xfrm>
          <a:prstGeom prst="rect">
            <a:avLst/>
          </a:prstGeom>
        </p:spPr>
        <p:txBody>
          <a:bodyPr vert="horz" wrap="square" lIns="91440" tIns="45720" rIns="91440" bIns="45720" numCol="1" rtlCol="0" anchor="ctr" anchorCtr="0" compatLnSpc="1">
            <a:prstTxWarp prst="textNoShape">
              <a:avLst/>
            </a:prstTxWarp>
            <a:normAutofit/>
          </a:bodyPr>
          <a:lstStyle/>
          <a:p>
            <a:pPr>
              <a:defRPr/>
            </a:pPr>
            <a:endParaRPr lang="en-US" sz="2400" dirty="0">
              <a:latin typeface="+mj-lt"/>
              <a:cs typeface="ＭＳ Ｐゴシック" charset="0"/>
            </a:endParaRPr>
          </a:p>
        </p:txBody>
      </p:sp>
      <p:sp>
        <p:nvSpPr>
          <p:cNvPr id="5" name="Content Placeholder 2"/>
          <p:cNvSpPr txBox="1">
            <a:spLocks/>
          </p:cNvSpPr>
          <p:nvPr/>
        </p:nvSpPr>
        <p:spPr>
          <a:xfrm>
            <a:off x="1524000" y="3733800"/>
            <a:ext cx="6019800" cy="1600200"/>
          </a:xfrm>
          <a:prstGeom prst="rect">
            <a:avLst/>
          </a:prstGeom>
        </p:spPr>
        <p:txBody>
          <a:bodyPr vert="horz" wrap="square" lIns="91440" tIns="45720" rIns="91440" bIns="45720" numCol="1" rtlCol="0" anchor="t" anchorCtr="0" compatLnSpc="1">
            <a:prstTxWarp prst="textNoShape">
              <a:avLst/>
            </a:prstTxWarp>
            <a:noAutofit/>
          </a:bodyPr>
          <a:lstStyle/>
          <a:p>
            <a:pPr marL="223838" indent="-223838">
              <a:lnSpc>
                <a:spcPct val="90000"/>
              </a:lnSpc>
              <a:buClr>
                <a:srgbClr val="CC9900"/>
              </a:buClr>
              <a:buFont typeface="Wingdings" pitchFamily="2" charset="2"/>
              <a:buChar char="§"/>
              <a:defRPr/>
            </a:pPr>
            <a:endParaRPr lang="en-US" sz="1400" dirty="0">
              <a:latin typeface="+mn-lt"/>
              <a:cs typeface="ＭＳ Ｐゴシック" charset="0"/>
            </a:endParaRPr>
          </a:p>
        </p:txBody>
      </p:sp>
      <p:pic>
        <p:nvPicPr>
          <p:cNvPr id="11" name="Picture 3" descr="F:\101NIKON\DSCN3075.JPG"/>
          <p:cNvPicPr>
            <a:picLocks noChangeAspect="1" noChangeArrowheads="1"/>
          </p:cNvPicPr>
          <p:nvPr/>
        </p:nvPicPr>
        <p:blipFill>
          <a:blip r:embed="rId2" cstate="screen"/>
          <a:srcRect/>
          <a:stretch>
            <a:fillRect/>
          </a:stretch>
        </p:blipFill>
        <p:spPr bwMode="auto">
          <a:xfrm>
            <a:off x="7784351" y="3415100"/>
            <a:ext cx="1658679" cy="2743200"/>
          </a:xfrm>
          <a:prstGeom prst="rect">
            <a:avLst/>
          </a:prstGeom>
          <a:noFill/>
          <a:ln w="9525">
            <a:noFill/>
            <a:miter lim="800000"/>
            <a:headEnd/>
            <a:tailEnd/>
          </a:ln>
        </p:spPr>
      </p:pic>
      <p:pic>
        <p:nvPicPr>
          <p:cNvPr id="12" name="Picture 5" descr="F:\101NIKON\DSCN3078.JPG"/>
          <p:cNvPicPr>
            <a:picLocks noChangeAspect="1" noChangeArrowheads="1"/>
          </p:cNvPicPr>
          <p:nvPr/>
        </p:nvPicPr>
        <p:blipFill>
          <a:blip r:embed="rId3" cstate="screen"/>
          <a:srcRect/>
          <a:stretch>
            <a:fillRect/>
          </a:stretch>
        </p:blipFill>
        <p:spPr bwMode="auto">
          <a:xfrm>
            <a:off x="9558576" y="3388500"/>
            <a:ext cx="1666754" cy="2743200"/>
          </a:xfrm>
          <a:prstGeom prst="rect">
            <a:avLst/>
          </a:prstGeom>
          <a:noFill/>
          <a:ln w="9525">
            <a:noFill/>
            <a:miter lim="800000"/>
            <a:headEnd/>
            <a:tailEnd/>
          </a:ln>
        </p:spPr>
      </p:pic>
      <p:pic>
        <p:nvPicPr>
          <p:cNvPr id="13" name="Picture 3" descr="F:\101NIKON\DSCN3067.JPG"/>
          <p:cNvPicPr>
            <a:picLocks noChangeAspect="1" noChangeArrowheads="1"/>
          </p:cNvPicPr>
          <p:nvPr/>
        </p:nvPicPr>
        <p:blipFill>
          <a:blip r:embed="rId4" cstate="screen"/>
          <a:srcRect/>
          <a:stretch>
            <a:fillRect/>
          </a:stretch>
        </p:blipFill>
        <p:spPr bwMode="auto">
          <a:xfrm>
            <a:off x="5923733" y="3388500"/>
            <a:ext cx="1708061" cy="2732315"/>
          </a:xfrm>
          <a:prstGeom prst="rect">
            <a:avLst/>
          </a:prstGeom>
          <a:noFill/>
          <a:ln w="9525">
            <a:noFill/>
            <a:miter lim="800000"/>
            <a:headEnd/>
            <a:tailEnd/>
          </a:ln>
        </p:spPr>
      </p:pic>
      <p:pic>
        <p:nvPicPr>
          <p:cNvPr id="15" name="Picture 4" descr="F:\101NIKON\DSCN3077.JPG"/>
          <p:cNvPicPr>
            <a:picLocks noChangeAspect="1" noChangeArrowheads="1"/>
          </p:cNvPicPr>
          <p:nvPr/>
        </p:nvPicPr>
        <p:blipFill>
          <a:blip r:embed="rId5" cstate="screen"/>
          <a:srcRect/>
          <a:stretch>
            <a:fillRect/>
          </a:stretch>
        </p:blipFill>
        <p:spPr bwMode="auto">
          <a:xfrm>
            <a:off x="4053690" y="3388500"/>
            <a:ext cx="1687224" cy="2732315"/>
          </a:xfrm>
          <a:prstGeom prst="rect">
            <a:avLst/>
          </a:prstGeom>
          <a:noFill/>
          <a:ln w="9525">
            <a:noFill/>
            <a:miter lim="800000"/>
            <a:headEnd/>
            <a:tailEnd/>
          </a:ln>
        </p:spPr>
      </p:pic>
      <p:pic>
        <p:nvPicPr>
          <p:cNvPr id="16" name="Picture 7" descr="F:\101NIKON\DSCN3080.JPG"/>
          <p:cNvPicPr>
            <a:picLocks noChangeAspect="1" noChangeArrowheads="1"/>
          </p:cNvPicPr>
          <p:nvPr/>
        </p:nvPicPr>
        <p:blipFill>
          <a:blip r:embed="rId6" cstate="screen"/>
          <a:srcRect/>
          <a:stretch>
            <a:fillRect/>
          </a:stretch>
        </p:blipFill>
        <p:spPr bwMode="auto">
          <a:xfrm>
            <a:off x="2289669" y="3340248"/>
            <a:ext cx="1588032" cy="2732315"/>
          </a:xfrm>
          <a:prstGeom prst="rect">
            <a:avLst/>
          </a:prstGeom>
          <a:noFill/>
          <a:ln w="9525">
            <a:noFill/>
            <a:miter lim="800000"/>
            <a:headEnd/>
            <a:tailEnd/>
          </a:ln>
        </p:spPr>
      </p:pic>
      <p:pic>
        <p:nvPicPr>
          <p:cNvPr id="17" name="Picture 2" descr="F:\101NIKON\DSCN3060.JPG"/>
          <p:cNvPicPr>
            <a:picLocks noChangeAspect="1" noChangeArrowheads="1"/>
          </p:cNvPicPr>
          <p:nvPr/>
        </p:nvPicPr>
        <p:blipFill>
          <a:blip r:embed="rId7" cstate="screen"/>
          <a:srcRect/>
          <a:stretch>
            <a:fillRect/>
          </a:stretch>
        </p:blipFill>
        <p:spPr bwMode="auto">
          <a:xfrm>
            <a:off x="236262" y="3388500"/>
            <a:ext cx="1877418" cy="2660115"/>
          </a:xfrm>
          <a:prstGeom prst="rect">
            <a:avLst/>
          </a:prstGeom>
          <a:noFill/>
          <a:ln w="9525">
            <a:noFill/>
            <a:miter lim="800000"/>
            <a:headEnd/>
            <a:tailEnd/>
          </a:ln>
        </p:spPr>
      </p:pic>
    </p:spTree>
    <p:extLst>
      <p:ext uri="{BB962C8B-B14F-4D97-AF65-F5344CB8AC3E}">
        <p14:creationId xmlns:p14="http://schemas.microsoft.com/office/powerpoint/2010/main" val="565153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11"/>
                                        </p:tgtEl>
                                        <p:attrNameLst>
                                          <p:attrName>ppt_x</p:attrName>
                                        </p:attrNameLst>
                                      </p:cBhvr>
                                      <p:tavLst>
                                        <p:tav tm="0">
                                          <p:val>
                                            <p:strVal val="ppt_x"/>
                                          </p:val>
                                        </p:tav>
                                        <p:tav tm="100000">
                                          <p:val>
                                            <p:strVal val="0-ppt_w/2"/>
                                          </p:val>
                                        </p:tav>
                                      </p:tavLst>
                                    </p:anim>
                                    <p:anim calcmode="lin" valueType="num">
                                      <p:cBhvr additive="base">
                                        <p:cTn id="7" dur="5000"/>
                                        <p:tgtEl>
                                          <p:spTgt spid="11"/>
                                        </p:tgtEl>
                                        <p:attrNameLst>
                                          <p:attrName>ppt_y</p:attrName>
                                        </p:attrNameLst>
                                      </p:cBhvr>
                                      <p:tavLst>
                                        <p:tav tm="0">
                                          <p:val>
                                            <p:strVal val="ppt_y"/>
                                          </p:val>
                                        </p:tav>
                                        <p:tav tm="100000">
                                          <p:val>
                                            <p:strVal val="ppt_y"/>
                                          </p:val>
                                        </p:tav>
                                      </p:tavLst>
                                    </p:anim>
                                    <p:set>
                                      <p:cBhvr>
                                        <p:cTn id="8" dur="1" fill="hold">
                                          <p:stCondLst>
                                            <p:cond delay="4999"/>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0"/>
                                        <p:tgtEl>
                                          <p:spTgt spid="12"/>
                                        </p:tgtEl>
                                        <p:attrNameLst>
                                          <p:attrName>ppt_x</p:attrName>
                                        </p:attrNameLst>
                                      </p:cBhvr>
                                      <p:tavLst>
                                        <p:tav tm="0">
                                          <p:val>
                                            <p:strVal val="ppt_x"/>
                                          </p:val>
                                        </p:tav>
                                        <p:tav tm="100000">
                                          <p:val>
                                            <p:strVal val="0-ppt_w/2"/>
                                          </p:val>
                                        </p:tav>
                                      </p:tavLst>
                                    </p:anim>
                                    <p:anim calcmode="lin" valueType="num">
                                      <p:cBhvr additive="base">
                                        <p:cTn id="13" dur="5000"/>
                                        <p:tgtEl>
                                          <p:spTgt spid="12"/>
                                        </p:tgtEl>
                                        <p:attrNameLst>
                                          <p:attrName>ppt_y</p:attrName>
                                        </p:attrNameLst>
                                      </p:cBhvr>
                                      <p:tavLst>
                                        <p:tav tm="0">
                                          <p:val>
                                            <p:strVal val="ppt_y"/>
                                          </p:val>
                                        </p:tav>
                                        <p:tav tm="100000">
                                          <p:val>
                                            <p:strVal val="ppt_y"/>
                                          </p:val>
                                        </p:tav>
                                      </p:tavLst>
                                    </p:anim>
                                    <p:set>
                                      <p:cBhvr>
                                        <p:cTn id="14" dur="1" fill="hold">
                                          <p:stCondLst>
                                            <p:cond delay="49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8" fill="hold" nodeType="clickEffect">
                                  <p:stCondLst>
                                    <p:cond delay="0"/>
                                  </p:stCondLst>
                                  <p:childTnLst>
                                    <p:anim calcmode="lin" valueType="num">
                                      <p:cBhvr additive="base">
                                        <p:cTn id="18" dur="5000"/>
                                        <p:tgtEl>
                                          <p:spTgt spid="13"/>
                                        </p:tgtEl>
                                        <p:attrNameLst>
                                          <p:attrName>ppt_x</p:attrName>
                                        </p:attrNameLst>
                                      </p:cBhvr>
                                      <p:tavLst>
                                        <p:tav tm="0">
                                          <p:val>
                                            <p:strVal val="ppt_x"/>
                                          </p:val>
                                        </p:tav>
                                        <p:tav tm="100000">
                                          <p:val>
                                            <p:strVal val="0-ppt_w/2"/>
                                          </p:val>
                                        </p:tav>
                                      </p:tavLst>
                                    </p:anim>
                                    <p:anim calcmode="lin" valueType="num">
                                      <p:cBhvr additive="base">
                                        <p:cTn id="19" dur="5000"/>
                                        <p:tgtEl>
                                          <p:spTgt spid="13"/>
                                        </p:tgtEl>
                                        <p:attrNameLst>
                                          <p:attrName>ppt_y</p:attrName>
                                        </p:attrNameLst>
                                      </p:cBhvr>
                                      <p:tavLst>
                                        <p:tav tm="0">
                                          <p:val>
                                            <p:strVal val="ppt_y"/>
                                          </p:val>
                                        </p:tav>
                                        <p:tav tm="100000">
                                          <p:val>
                                            <p:strVal val="ppt_y"/>
                                          </p:val>
                                        </p:tav>
                                      </p:tavLst>
                                    </p:anim>
                                    <p:set>
                                      <p:cBhvr>
                                        <p:cTn id="20" dur="1" fill="hold">
                                          <p:stCondLst>
                                            <p:cond delay="49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8" fill="hold" nodeType="clickEffect">
                                  <p:stCondLst>
                                    <p:cond delay="0"/>
                                  </p:stCondLst>
                                  <p:childTnLst>
                                    <p:anim calcmode="lin" valueType="num">
                                      <p:cBhvr additive="base">
                                        <p:cTn id="24" dur="5000"/>
                                        <p:tgtEl>
                                          <p:spTgt spid="15"/>
                                        </p:tgtEl>
                                        <p:attrNameLst>
                                          <p:attrName>ppt_x</p:attrName>
                                        </p:attrNameLst>
                                      </p:cBhvr>
                                      <p:tavLst>
                                        <p:tav tm="0">
                                          <p:val>
                                            <p:strVal val="ppt_x"/>
                                          </p:val>
                                        </p:tav>
                                        <p:tav tm="100000">
                                          <p:val>
                                            <p:strVal val="0-ppt_w/2"/>
                                          </p:val>
                                        </p:tav>
                                      </p:tavLst>
                                    </p:anim>
                                    <p:anim calcmode="lin" valueType="num">
                                      <p:cBhvr additive="base">
                                        <p:cTn id="25" dur="5000"/>
                                        <p:tgtEl>
                                          <p:spTgt spid="15"/>
                                        </p:tgtEl>
                                        <p:attrNameLst>
                                          <p:attrName>ppt_y</p:attrName>
                                        </p:attrNameLst>
                                      </p:cBhvr>
                                      <p:tavLst>
                                        <p:tav tm="0">
                                          <p:val>
                                            <p:strVal val="ppt_y"/>
                                          </p:val>
                                        </p:tav>
                                        <p:tav tm="100000">
                                          <p:val>
                                            <p:strVal val="ppt_y"/>
                                          </p:val>
                                        </p:tav>
                                      </p:tavLst>
                                    </p:anim>
                                    <p:set>
                                      <p:cBhvr>
                                        <p:cTn id="26" dur="1" fill="hold">
                                          <p:stCondLst>
                                            <p:cond delay="499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8" fill="hold" nodeType="clickEffect">
                                  <p:stCondLst>
                                    <p:cond delay="0"/>
                                  </p:stCondLst>
                                  <p:childTnLst>
                                    <p:anim calcmode="lin" valueType="num">
                                      <p:cBhvr additive="base">
                                        <p:cTn id="30" dur="5000"/>
                                        <p:tgtEl>
                                          <p:spTgt spid="16"/>
                                        </p:tgtEl>
                                        <p:attrNameLst>
                                          <p:attrName>ppt_x</p:attrName>
                                        </p:attrNameLst>
                                      </p:cBhvr>
                                      <p:tavLst>
                                        <p:tav tm="0">
                                          <p:val>
                                            <p:strVal val="ppt_x"/>
                                          </p:val>
                                        </p:tav>
                                        <p:tav tm="100000">
                                          <p:val>
                                            <p:strVal val="0-ppt_w/2"/>
                                          </p:val>
                                        </p:tav>
                                      </p:tavLst>
                                    </p:anim>
                                    <p:anim calcmode="lin" valueType="num">
                                      <p:cBhvr additive="base">
                                        <p:cTn id="31" dur="5000"/>
                                        <p:tgtEl>
                                          <p:spTgt spid="16"/>
                                        </p:tgtEl>
                                        <p:attrNameLst>
                                          <p:attrName>ppt_y</p:attrName>
                                        </p:attrNameLst>
                                      </p:cBhvr>
                                      <p:tavLst>
                                        <p:tav tm="0">
                                          <p:val>
                                            <p:strVal val="ppt_y"/>
                                          </p:val>
                                        </p:tav>
                                        <p:tav tm="100000">
                                          <p:val>
                                            <p:strVal val="ppt_y"/>
                                          </p:val>
                                        </p:tav>
                                      </p:tavLst>
                                    </p:anim>
                                    <p:set>
                                      <p:cBhvr>
                                        <p:cTn id="32" dur="1" fill="hold">
                                          <p:stCondLst>
                                            <p:cond delay="49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mph" presetSubtype="0" fill="hold" nodeType="clickEffect">
                                  <p:stCondLst>
                                    <p:cond delay="0"/>
                                  </p:stCondLst>
                                  <p:childTnLst>
                                    <p:animScale>
                                      <p:cBhvr>
                                        <p:cTn id="36" dur="5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961" y="152400"/>
            <a:ext cx="3505199" cy="641350"/>
          </a:xfrm>
        </p:spPr>
        <p:txBody>
          <a:bodyPr wrap="square" numCol="1" compatLnSpc="1">
            <a:prstTxWarp prst="textNoShape">
              <a:avLst/>
            </a:prstTxWarp>
            <a:noAutofit/>
          </a:bodyPr>
          <a:lstStyle/>
          <a:p>
            <a:pPr marL="3175" algn="l" eaLnBrk="1" hangingPunct="1"/>
            <a:r>
              <a:rPr lang="en-US" sz="4000" dirty="0">
                <a:solidFill>
                  <a:srgbClr val="FFC000"/>
                </a:solidFill>
                <a:effectLst/>
                <a:latin typeface="Lucida Sans Unicode" panose="020B0602030504020204" pitchFamily="34" charset="0"/>
                <a:ea typeface="ＭＳ Ｐゴシック" pitchFamily="34" charset="-128"/>
                <a:cs typeface="Lucida Sans Unicode" panose="020B0602030504020204" pitchFamily="34" charset="0"/>
              </a:rPr>
              <a:t>Case 5(3)</a:t>
            </a:r>
          </a:p>
        </p:txBody>
      </p:sp>
      <p:sp>
        <p:nvSpPr>
          <p:cNvPr id="34818" name="Content Placeholder 2"/>
          <p:cNvSpPr>
            <a:spLocks noGrp="1"/>
          </p:cNvSpPr>
          <p:nvPr>
            <p:ph idx="1"/>
          </p:nvPr>
        </p:nvSpPr>
        <p:spPr>
          <a:xfrm>
            <a:off x="1676400" y="457200"/>
            <a:ext cx="8915400" cy="2971800"/>
          </a:xfrm>
        </p:spPr>
        <p:txBody>
          <a:bodyPr wrap="square" numCol="1" anchor="t" anchorCtr="0" compatLnSpc="1">
            <a:prstTxWarp prst="textNoShape">
              <a:avLst/>
            </a:prstTxWarp>
            <a:noAutofit/>
          </a:bodyPr>
          <a:lstStyle/>
          <a:p>
            <a:pPr marL="0" indent="457200" eaLnBrk="1" hangingPunct="1">
              <a:spcBef>
                <a:spcPts val="0"/>
              </a:spcBef>
              <a:buNone/>
            </a:pPr>
            <a:endParaRPr lang="en-US" sz="1600" dirty="0">
              <a:effectLst/>
              <a:ea typeface="ＭＳ Ｐゴシック" pitchFamily="34" charset="-128"/>
            </a:endParaRPr>
          </a:p>
        </p:txBody>
      </p:sp>
      <p:sp>
        <p:nvSpPr>
          <p:cNvPr id="4" name="Title 1"/>
          <p:cNvSpPr txBox="1">
            <a:spLocks/>
          </p:cNvSpPr>
          <p:nvPr/>
        </p:nvSpPr>
        <p:spPr>
          <a:xfrm>
            <a:off x="1524001" y="3276600"/>
            <a:ext cx="3427413" cy="609600"/>
          </a:xfrm>
          <a:prstGeom prst="rect">
            <a:avLst/>
          </a:prstGeom>
        </p:spPr>
        <p:txBody>
          <a:bodyPr vert="horz" wrap="square" lIns="91440" tIns="45720" rIns="91440" bIns="45720" numCol="1" rtlCol="0" anchor="ctr" anchorCtr="0" compatLnSpc="1">
            <a:prstTxWarp prst="textNoShape">
              <a:avLst/>
            </a:prstTxWarp>
            <a:normAutofit/>
          </a:bodyPr>
          <a:lstStyle/>
          <a:p>
            <a:pPr>
              <a:defRPr/>
            </a:pPr>
            <a:endParaRPr lang="en-US" sz="2400" dirty="0">
              <a:latin typeface="+mj-lt"/>
              <a:cs typeface="ＭＳ Ｐゴシック" charset="0"/>
            </a:endParaRPr>
          </a:p>
        </p:txBody>
      </p:sp>
      <p:sp>
        <p:nvSpPr>
          <p:cNvPr id="5" name="Content Placeholder 2"/>
          <p:cNvSpPr txBox="1">
            <a:spLocks/>
          </p:cNvSpPr>
          <p:nvPr/>
        </p:nvSpPr>
        <p:spPr>
          <a:xfrm>
            <a:off x="838200" y="1022350"/>
            <a:ext cx="10287000" cy="2711450"/>
          </a:xfrm>
          <a:prstGeom prst="rect">
            <a:avLst/>
          </a:prstGeom>
        </p:spPr>
        <p:txBody>
          <a:bodyPr vert="horz" wrap="square" lIns="91440" tIns="45720" rIns="91440" bIns="45720" numCol="1" rtlCol="0" anchor="t" anchorCtr="0" compatLnSpc="1">
            <a:prstTxWarp prst="textNoShape">
              <a:avLst/>
            </a:prstTxWarp>
            <a:noAutofit/>
          </a:bodyPr>
          <a:lstStyle/>
          <a:p>
            <a:pPr marL="223838" indent="-223838">
              <a:lnSpc>
                <a:spcPct val="90000"/>
              </a:lnSpc>
              <a:buClr>
                <a:srgbClr val="CC9900"/>
              </a:buClr>
              <a:buFont typeface="Wingdings" pitchFamily="2" charset="2"/>
              <a:buChar char="§"/>
              <a:defRPr/>
            </a:pPr>
            <a:r>
              <a:rPr lang="en-US" sz="2000" dirty="0">
                <a:solidFill>
                  <a:schemeClr val="bg1">
                    <a:lumMod val="10000"/>
                    <a:lumOff val="90000"/>
                  </a:schemeClr>
                </a:solidFill>
                <a:latin typeface="Lucida Sans Unicode" panose="020B0602030504020204" pitchFamily="34" charset="0"/>
                <a:cs typeface="Lucida Sans Unicode" panose="020B0602030504020204" pitchFamily="34" charset="0"/>
              </a:rPr>
              <a:t>With the advent of metallic stents, traumatic vascular lesions at the base of the neck can be managed without encroaching upon the lumen of uninvolved adjacent arteries.  </a:t>
            </a:r>
          </a:p>
          <a:p>
            <a:pPr marL="223838" indent="-223838">
              <a:lnSpc>
                <a:spcPct val="90000"/>
              </a:lnSpc>
              <a:buClr>
                <a:srgbClr val="CC9900"/>
              </a:buClr>
              <a:buFont typeface="Wingdings" pitchFamily="2" charset="2"/>
              <a:buChar char="§"/>
              <a:defRPr/>
            </a:pPr>
            <a:r>
              <a:rPr lang="en-US" sz="2000" dirty="0">
                <a:solidFill>
                  <a:schemeClr val="bg1">
                    <a:lumMod val="10000"/>
                    <a:lumOff val="90000"/>
                  </a:schemeClr>
                </a:solidFill>
                <a:latin typeface="Lucida Sans Unicode" panose="020B0602030504020204" pitchFamily="34" charset="0"/>
                <a:cs typeface="Lucida Sans Unicode" panose="020B0602030504020204" pitchFamily="34" charset="0"/>
              </a:rPr>
              <a:t>The ideal management of CBOS is endovascular with  covered stents. </a:t>
            </a:r>
          </a:p>
          <a:p>
            <a:pPr marL="223838" indent="-223838">
              <a:lnSpc>
                <a:spcPct val="90000"/>
              </a:lnSpc>
              <a:buClr>
                <a:srgbClr val="CC9900"/>
              </a:buClr>
              <a:buFont typeface="Wingdings" pitchFamily="2" charset="2"/>
              <a:buChar char="§"/>
              <a:defRPr/>
            </a:pPr>
            <a:r>
              <a:rPr lang="en-US" sz="2000" dirty="0">
                <a:solidFill>
                  <a:schemeClr val="bg1">
                    <a:lumMod val="10000"/>
                    <a:lumOff val="90000"/>
                  </a:schemeClr>
                </a:solidFill>
                <a:latin typeface="Lucida Sans Unicode" panose="020B0602030504020204" pitchFamily="34" charset="0"/>
                <a:cs typeface="Lucida Sans Unicode" panose="020B0602030504020204" pitchFamily="34" charset="0"/>
              </a:rPr>
              <a:t>On occasion, uncovered stents can be used if one does not want to encroach upon arteries not involved. </a:t>
            </a:r>
          </a:p>
          <a:p>
            <a:pPr marL="223838" indent="-223838">
              <a:lnSpc>
                <a:spcPct val="90000"/>
              </a:lnSpc>
              <a:buClr>
                <a:srgbClr val="CC9900"/>
              </a:buClr>
              <a:buFont typeface="Wingdings" pitchFamily="2" charset="2"/>
              <a:buChar char="§"/>
              <a:defRPr/>
            </a:pPr>
            <a:r>
              <a:rPr lang="en-US" sz="2000" dirty="0">
                <a:solidFill>
                  <a:schemeClr val="bg1">
                    <a:lumMod val="10000"/>
                    <a:lumOff val="90000"/>
                  </a:schemeClr>
                </a:solidFill>
                <a:latin typeface="Lucida Sans Unicode" panose="020B0602030504020204" pitchFamily="34" charset="0"/>
                <a:cs typeface="Lucida Sans Unicode" panose="020B0602030504020204" pitchFamily="34" charset="0"/>
              </a:rPr>
              <a:t>The endovascular management also includes embolization of a pseudoaneurysm and/or branches of the carotid arteries, if needed</a:t>
            </a:r>
            <a:r>
              <a:rPr lang="en-US" sz="1400" dirty="0">
                <a:latin typeface="+mn-lt"/>
                <a:cs typeface="ＭＳ Ｐゴシック" charset="0"/>
              </a:rPr>
              <a:t>.</a:t>
            </a:r>
          </a:p>
        </p:txBody>
      </p:sp>
      <p:pic>
        <p:nvPicPr>
          <p:cNvPr id="6" name="Picture 2" descr="F:\101NIKON\DSCN3081.JPG"/>
          <p:cNvPicPr>
            <a:picLocks noChangeAspect="1" noChangeArrowheads="1"/>
          </p:cNvPicPr>
          <p:nvPr/>
        </p:nvPicPr>
        <p:blipFill>
          <a:blip r:embed="rId2" cstate="screen"/>
          <a:srcRect/>
          <a:stretch>
            <a:fillRect/>
          </a:stretch>
        </p:blipFill>
        <p:spPr bwMode="auto">
          <a:xfrm flipH="1">
            <a:off x="914400" y="3733800"/>
            <a:ext cx="3008453" cy="2800837"/>
          </a:xfrm>
          <a:prstGeom prst="rect">
            <a:avLst/>
          </a:prstGeom>
          <a:noFill/>
          <a:ln w="9525">
            <a:noFill/>
            <a:miter lim="800000"/>
            <a:headEnd/>
            <a:tailEnd/>
          </a:ln>
        </p:spPr>
      </p:pic>
      <p:pic>
        <p:nvPicPr>
          <p:cNvPr id="7" name="Picture 3" descr="F:\101NIKON\DSCN3082.JPG"/>
          <p:cNvPicPr>
            <a:picLocks noChangeAspect="1" noChangeArrowheads="1"/>
          </p:cNvPicPr>
          <p:nvPr/>
        </p:nvPicPr>
        <p:blipFill>
          <a:blip r:embed="rId3" cstate="screen"/>
          <a:srcRect/>
          <a:stretch>
            <a:fillRect/>
          </a:stretch>
        </p:blipFill>
        <p:spPr bwMode="auto">
          <a:xfrm flipH="1">
            <a:off x="4087406" y="3750571"/>
            <a:ext cx="3063240" cy="2767294"/>
          </a:xfrm>
          <a:prstGeom prst="rect">
            <a:avLst/>
          </a:prstGeom>
          <a:noFill/>
          <a:ln w="9525">
            <a:noFill/>
            <a:miter lim="800000"/>
            <a:headEnd/>
            <a:tailEnd/>
          </a:ln>
        </p:spPr>
      </p:pic>
      <p:pic>
        <p:nvPicPr>
          <p:cNvPr id="8" name="Picture 4" descr="F:\101NIKON\DSCN3083.JPG"/>
          <p:cNvPicPr>
            <a:picLocks noChangeAspect="1" noChangeArrowheads="1"/>
          </p:cNvPicPr>
          <p:nvPr/>
        </p:nvPicPr>
        <p:blipFill>
          <a:blip r:embed="rId4" cstate="screen"/>
          <a:srcRect/>
          <a:stretch>
            <a:fillRect/>
          </a:stretch>
        </p:blipFill>
        <p:spPr bwMode="auto">
          <a:xfrm>
            <a:off x="7315199" y="3733799"/>
            <a:ext cx="2819400" cy="2784065"/>
          </a:xfrm>
          <a:prstGeom prst="rect">
            <a:avLst/>
          </a:prstGeom>
          <a:noFill/>
          <a:ln w="9525">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4300" y="193766"/>
            <a:ext cx="4267200" cy="838200"/>
          </a:xfrm>
        </p:spPr>
        <p:txBody>
          <a:bodyPr wrap="square" numCol="1" compatLnSpc="1">
            <a:prstTxWarp prst="textNoShape">
              <a:avLst/>
            </a:prstTxWarp>
            <a:normAutofit/>
          </a:bodyPr>
          <a:lstStyle/>
          <a:p>
            <a:pPr marL="3175" algn="l" eaLnBrk="1" hangingPunct="1"/>
            <a:r>
              <a:rPr lang="en-US" sz="4000" dirty="0">
                <a:solidFill>
                  <a:srgbClr val="FFC000"/>
                </a:solidFill>
                <a:effectLst/>
                <a:latin typeface="Lucida Sans Unicode" panose="020B0602030504020204" pitchFamily="34" charset="0"/>
                <a:ea typeface="ＭＳ Ｐゴシック" pitchFamily="34" charset="-128"/>
                <a:cs typeface="Lucida Sans Unicode" panose="020B0602030504020204" pitchFamily="34" charset="0"/>
              </a:rPr>
              <a:t>Cases 6–23</a:t>
            </a:r>
          </a:p>
        </p:txBody>
      </p:sp>
      <p:sp>
        <p:nvSpPr>
          <p:cNvPr id="41986" name="Content Placeholder 2"/>
          <p:cNvSpPr>
            <a:spLocks noGrp="1"/>
          </p:cNvSpPr>
          <p:nvPr>
            <p:ph idx="1"/>
          </p:nvPr>
        </p:nvSpPr>
        <p:spPr>
          <a:xfrm>
            <a:off x="609600" y="1295400"/>
            <a:ext cx="10896600" cy="6248400"/>
          </a:xfrm>
        </p:spPr>
        <p:txBody>
          <a:bodyPr wrap="square" numCol="1" anchor="t" anchorCtr="0" compatLnSpc="1">
            <a:prstTxWarp prst="textNoShape">
              <a:avLst/>
            </a:prstTxWarp>
            <a:noAutofit/>
          </a:bodyPr>
          <a:lstStyle/>
          <a:p>
            <a:pPr marL="0" indent="457200" eaLnBrk="1" hangingPunct="1">
              <a:spcBef>
                <a:spcPct val="0"/>
              </a:spcBef>
              <a:buNone/>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Some examples of penetrating injuries to the neck resulting in complete or partial transection of the vertebral or carotid arteries. </a:t>
            </a:r>
          </a:p>
          <a:p>
            <a:pPr marL="0" indent="457200" eaLnBrk="1" hangingPunct="1">
              <a:spcBef>
                <a:spcPct val="0"/>
              </a:spcBef>
              <a:buNone/>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 The endovascular management of complete or partial injuries of the vertebral arteries is by embolization of the entire lumen of the vertebral artery, rather than by recanalization and stenting. </a:t>
            </a:r>
          </a:p>
          <a:p>
            <a:pPr marL="0" indent="457200" eaLnBrk="1" hangingPunct="1">
              <a:spcBef>
                <a:spcPct val="0"/>
              </a:spcBef>
              <a:buNone/>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In the future with development of better, smaller, less thrombogenic drug-eluting and absorbable stents; the management of penetrant neck arterial injuries will be more common</a:t>
            </a:r>
            <a:r>
              <a:rPr lang="en-US" sz="2400" dirty="0">
                <a:effectLst/>
                <a:ea typeface="ＭＳ Ｐゴシック" pitchFamily="34" charset="-128"/>
              </a:rPr>
              <a:t>. </a:t>
            </a:r>
          </a:p>
        </p:txBody>
      </p:sp>
      <p:pic>
        <p:nvPicPr>
          <p:cNvPr id="3074" name="Picture 2" descr="Résultats de recherche d'images pour « neck penetrating injurie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267200"/>
            <a:ext cx="3225800" cy="2419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133600" y="152400"/>
            <a:ext cx="7770813" cy="1066800"/>
          </a:xfrm>
        </p:spPr>
        <p:txBody>
          <a:bodyPr wrap="square" numCol="1" compatLnSpc="1">
            <a:prstTxWarp prst="textNoShape">
              <a:avLst/>
            </a:prstTxWarp>
            <a:normAutofit/>
          </a:bodyPr>
          <a:lstStyle/>
          <a:p>
            <a:pPr marL="484188" eaLnBrk="1" hangingPunct="1"/>
            <a:r>
              <a:rPr lang="en-US" sz="4400" dirty="0">
                <a:solidFill>
                  <a:srgbClr val="FFC000"/>
                </a:solidFill>
                <a:effectLst/>
                <a:latin typeface="Lucida Sans Unicode" panose="020B0602030504020204" pitchFamily="34" charset="0"/>
                <a:ea typeface="ＭＳ Ｐゴシック" pitchFamily="34" charset="-128"/>
                <a:cs typeface="Lucida Sans Unicode" panose="020B0602030504020204" pitchFamily="34" charset="0"/>
              </a:rPr>
              <a:t>Introduction</a:t>
            </a:r>
          </a:p>
        </p:txBody>
      </p:sp>
      <p:sp>
        <p:nvSpPr>
          <p:cNvPr id="3075" name="Content Placeholder 2"/>
          <p:cNvSpPr>
            <a:spLocks noGrp="1"/>
          </p:cNvSpPr>
          <p:nvPr>
            <p:ph idx="1"/>
          </p:nvPr>
        </p:nvSpPr>
        <p:spPr>
          <a:xfrm>
            <a:off x="838200" y="1066800"/>
            <a:ext cx="10744200" cy="5867400"/>
          </a:xfrm>
        </p:spPr>
        <p:txBody>
          <a:bodyPr wrap="square" numCol="1" anchor="t" anchorCtr="0" compatLnSpc="1">
            <a:prstTxWarp prst="textNoShape">
              <a:avLst/>
            </a:prstTxWarp>
            <a:normAutofit/>
          </a:bodyPr>
          <a:lstStyle/>
          <a:p>
            <a:pPr marL="228600" indent="-228600" eaLnBrk="1" hangingPunct="1">
              <a:lnSpc>
                <a:spcPct val="110000"/>
              </a:lnSpc>
              <a:spcBef>
                <a:spcPct val="0"/>
              </a:spcBef>
              <a:buClr>
                <a:srgbClr val="CC9900"/>
              </a:buClr>
              <a:buFont typeface="Wingdings" pitchFamily="2" charset="2"/>
              <a:buChar char="§"/>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Carotid blow out syndrome (CBOS) is a catastrophic emergency associated with high Morbidity &amp; Mortality (M&amp;M). </a:t>
            </a:r>
          </a:p>
          <a:p>
            <a:pPr marL="228600" indent="-228600" eaLnBrk="1" hangingPunct="1">
              <a:lnSpc>
                <a:spcPct val="110000"/>
              </a:lnSpc>
              <a:spcBef>
                <a:spcPct val="0"/>
              </a:spcBef>
              <a:buClr>
                <a:srgbClr val="CC9900"/>
              </a:buClr>
              <a:buFont typeface="Wingdings" pitchFamily="2" charset="2"/>
              <a:buChar char="§"/>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The etiologies are radiotherapy for head and neck tumors, tumor invasion, trauma, inflammatory, post operative, and others.</a:t>
            </a:r>
          </a:p>
          <a:p>
            <a:pPr marL="228600" indent="-228600" eaLnBrk="1" hangingPunct="1">
              <a:lnSpc>
                <a:spcPct val="110000"/>
              </a:lnSpc>
              <a:spcBef>
                <a:spcPct val="0"/>
              </a:spcBef>
              <a:buClr>
                <a:srgbClr val="CC9900"/>
              </a:buClr>
              <a:buFont typeface="Wingdings" pitchFamily="2" charset="2"/>
              <a:buChar char="§"/>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There are three types (or stages): 1) threatened, 2) impending, and 3) acute. </a:t>
            </a:r>
          </a:p>
          <a:p>
            <a:pPr marL="228600" indent="-228600" eaLnBrk="1" hangingPunct="1">
              <a:lnSpc>
                <a:spcPct val="110000"/>
              </a:lnSpc>
              <a:spcBef>
                <a:spcPct val="0"/>
              </a:spcBef>
              <a:buClr>
                <a:srgbClr val="CC9900"/>
              </a:buClr>
              <a:buFont typeface="Wingdings" pitchFamily="2" charset="2"/>
              <a:buChar char="§"/>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The conventional surgical management includes carotid artery/branch ligation and/or carotid artery bypass. Both have limited success, fraught with high M&amp;M, and ineffective in some cases. </a:t>
            </a:r>
          </a:p>
          <a:p>
            <a:pPr marL="228600" indent="-228600" eaLnBrk="1" hangingPunct="1">
              <a:lnSpc>
                <a:spcPct val="110000"/>
              </a:lnSpc>
              <a:spcBef>
                <a:spcPct val="0"/>
              </a:spcBef>
              <a:buClr>
                <a:srgbClr val="CC9900"/>
              </a:buClr>
              <a:buFont typeface="Wingdings" pitchFamily="2" charset="2"/>
              <a:buChar char="§"/>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With the advent of stents (uncovered and covered, self-expanding and balloon expandable), the emergent IR management has improved and, at this time, a fatal entity is managed with temporary success.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152400"/>
            <a:ext cx="4267200" cy="838200"/>
          </a:xfrm>
        </p:spPr>
        <p:txBody>
          <a:bodyPr wrap="square" numCol="1" compatLnSpc="1">
            <a:prstTxWarp prst="textNoShape">
              <a:avLst/>
            </a:prstTxWarp>
            <a:normAutofit/>
          </a:bodyPr>
          <a:lstStyle/>
          <a:p>
            <a:pPr marL="3175" algn="l" eaLnBrk="1" hangingPunct="1"/>
            <a:r>
              <a:rPr lang="en-US" sz="4000" dirty="0">
                <a:solidFill>
                  <a:srgbClr val="FFC000"/>
                </a:solidFill>
                <a:effectLst/>
                <a:latin typeface="Lucida Sans Unicode" panose="020B0602030504020204" pitchFamily="34" charset="0"/>
                <a:ea typeface="ＭＳ Ｐゴシック" pitchFamily="34" charset="-128"/>
                <a:cs typeface="Lucida Sans Unicode" panose="020B0602030504020204" pitchFamily="34" charset="0"/>
              </a:rPr>
              <a:t>Cases 6–23</a:t>
            </a:r>
          </a:p>
        </p:txBody>
      </p:sp>
      <p:sp>
        <p:nvSpPr>
          <p:cNvPr id="41986" name="Content Placeholder 2"/>
          <p:cNvSpPr>
            <a:spLocks noGrp="1"/>
          </p:cNvSpPr>
          <p:nvPr>
            <p:ph idx="1"/>
          </p:nvPr>
        </p:nvSpPr>
        <p:spPr>
          <a:xfrm>
            <a:off x="495300" y="1295400"/>
            <a:ext cx="7353300" cy="6248400"/>
          </a:xfrm>
        </p:spPr>
        <p:txBody>
          <a:bodyPr wrap="square" numCol="1" anchor="t" anchorCtr="0" compatLnSpc="1">
            <a:prstTxWarp prst="textNoShape">
              <a:avLst/>
            </a:prstTxWarp>
            <a:noAutofit/>
          </a:bodyPr>
          <a:lstStyle/>
          <a:p>
            <a:pPr marL="0" indent="457200" eaLnBrk="1" hangingPunct="1">
              <a:spcBef>
                <a:spcPct val="0"/>
              </a:spcBef>
              <a:buNone/>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At this time, the endovascular recanalization of vertebral arteries is uncertain. It is preferable to obliterate (occlude), rather than to recanalize traumatized vertebral arteries. </a:t>
            </a:r>
          </a:p>
          <a:p>
            <a:pPr marL="0" indent="457200" eaLnBrk="1" hangingPunct="1">
              <a:spcBef>
                <a:spcPct val="0"/>
              </a:spcBef>
              <a:buNone/>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The entire artery must be embolized from proximally to distally to prevent retrograde bleeding, and clot formation distally which may eventually embolize into the posterior (cerebellar) circulation. Before one embolizes the vertebral arteries, one must be sure that collateral flow from the contralateral artery and the carotid arteries is adequate to sustain flow to the posterior circulation. </a:t>
            </a:r>
          </a:p>
        </p:txBody>
      </p:sp>
      <p:pic>
        <p:nvPicPr>
          <p:cNvPr id="4098" name="Picture 2" descr="Résultats de recherche d'images pour « neck penetrating injurie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1143000"/>
            <a:ext cx="370840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ésultats de recherche d'images pour « pseudoaneurysm vertebral artery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9200" y="4267200"/>
            <a:ext cx="23241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806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a:xfrm>
            <a:off x="685800" y="1833711"/>
            <a:ext cx="6477000" cy="6172200"/>
          </a:xfrm>
        </p:spPr>
        <p:txBody>
          <a:bodyPr wrap="square" numCol="1" anchor="t" anchorCtr="0" compatLnSpc="1">
            <a:prstTxWarp prst="textNoShape">
              <a:avLst/>
            </a:prstTxWarp>
            <a:normAutofit/>
          </a:bodyPr>
          <a:lstStyle/>
          <a:p>
            <a:pPr marL="0" indent="457200" eaLnBrk="1" hangingPunct="1">
              <a:spcBef>
                <a:spcPts val="0"/>
              </a:spcBef>
              <a:buNone/>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Most patients received penetrating and blunt injuries to the neck, resulting in pseudoaneurysms and/or complete or partial transections. In small partial injuries to the vertebral arteries, we can attempt repair with stents. </a:t>
            </a:r>
          </a:p>
          <a:p>
            <a:pPr marL="0" indent="457200" eaLnBrk="1" hangingPunct="1">
              <a:spcBef>
                <a:spcPts val="0"/>
              </a:spcBef>
              <a:buNone/>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Further studies, more experience, and longer follow-up is necessary to assess the role of endovascular management of vertebral artery injuries</a:t>
            </a:r>
            <a:r>
              <a:rPr lang="en-US" sz="28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 </a:t>
            </a:r>
          </a:p>
        </p:txBody>
      </p:sp>
      <p:sp>
        <p:nvSpPr>
          <p:cNvPr id="2" name="Rectángulo 1"/>
          <p:cNvSpPr/>
          <p:nvPr/>
        </p:nvSpPr>
        <p:spPr>
          <a:xfrm>
            <a:off x="4343400" y="381000"/>
            <a:ext cx="3446151" cy="707886"/>
          </a:xfrm>
          <a:prstGeom prst="rect">
            <a:avLst/>
          </a:prstGeom>
        </p:spPr>
        <p:txBody>
          <a:bodyPr wrap="square">
            <a:spAutoFit/>
          </a:bodyPr>
          <a:lstStyle/>
          <a:p>
            <a:r>
              <a:rPr lang="en-US" sz="4000" dirty="0">
                <a:solidFill>
                  <a:srgbClr val="FFC000"/>
                </a:solidFill>
                <a:latin typeface="Lucida Sans Unicode" panose="020B0602030504020204" pitchFamily="34" charset="0"/>
                <a:cs typeface="Lucida Sans Unicode" panose="020B0602030504020204" pitchFamily="34" charset="0"/>
              </a:rPr>
              <a:t>Cases 6–23</a:t>
            </a:r>
            <a:endParaRPr lang="es-ES" sz="4000" dirty="0"/>
          </a:p>
        </p:txBody>
      </p:sp>
      <p:pic>
        <p:nvPicPr>
          <p:cNvPr id="5122" name="Picture 2" descr="Résultats de recherche d'images pour « pseudoaneurysm vertebral artery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1905000"/>
            <a:ext cx="3581400" cy="30148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a:xfrm>
            <a:off x="762000" y="1219200"/>
            <a:ext cx="10744200" cy="6172200"/>
          </a:xfrm>
        </p:spPr>
        <p:txBody>
          <a:bodyPr wrap="square" numCol="1" anchor="t" anchorCtr="0" compatLnSpc="1">
            <a:prstTxWarp prst="textNoShape">
              <a:avLst/>
            </a:prstTxWarp>
            <a:normAutofit/>
          </a:bodyPr>
          <a:lstStyle/>
          <a:p>
            <a:pPr marL="0" indent="457200" eaLnBrk="1" hangingPunct="1">
              <a:spcBef>
                <a:spcPts val="0"/>
              </a:spcBef>
              <a:buNone/>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Subclavian arterial injuries are not included in this presentation. These are common in our patient population.  The management is different. The course is less serious than injuries to the carotid or vertebral arteries. </a:t>
            </a:r>
          </a:p>
          <a:p>
            <a:pPr marL="0" indent="457200" eaLnBrk="1" hangingPunct="1">
              <a:spcBef>
                <a:spcPts val="0"/>
              </a:spcBef>
              <a:buNone/>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We have managed many of these in the last two decades with self-expanding or balloon expandable, covered and uncovered stents, with success. We will present this experience in future meetings.</a:t>
            </a:r>
          </a:p>
        </p:txBody>
      </p:sp>
      <p:sp>
        <p:nvSpPr>
          <p:cNvPr id="2" name="Rectángulo 1"/>
          <p:cNvSpPr/>
          <p:nvPr/>
        </p:nvSpPr>
        <p:spPr>
          <a:xfrm>
            <a:off x="4343400" y="381000"/>
            <a:ext cx="4131951" cy="707886"/>
          </a:xfrm>
          <a:prstGeom prst="rect">
            <a:avLst/>
          </a:prstGeom>
        </p:spPr>
        <p:txBody>
          <a:bodyPr wrap="square">
            <a:spAutoFit/>
          </a:bodyPr>
          <a:lstStyle/>
          <a:p>
            <a:r>
              <a:rPr lang="en-US" sz="4000" dirty="0">
                <a:solidFill>
                  <a:srgbClr val="FFC000"/>
                </a:solidFill>
                <a:latin typeface="Lucida Sans Unicode" panose="020B0602030504020204" pitchFamily="34" charset="0"/>
                <a:cs typeface="Lucida Sans Unicode" panose="020B0602030504020204" pitchFamily="34" charset="0"/>
              </a:rPr>
              <a:t>Cases 6–23</a:t>
            </a:r>
            <a:endParaRPr lang="es-ES" sz="4000" dirty="0"/>
          </a:p>
        </p:txBody>
      </p:sp>
      <p:pic>
        <p:nvPicPr>
          <p:cNvPr id="1026" name="Picture 2" descr="C:\Documentos comunes\Mis documentos\My Pictures\ax.jpg"/>
          <p:cNvPicPr>
            <a:picLocks noChangeAspect="1" noChangeArrowheads="1"/>
          </p:cNvPicPr>
          <p:nvPr/>
        </p:nvPicPr>
        <p:blipFill>
          <a:blip r:embed="rId2" cstate="print"/>
          <a:srcRect/>
          <a:stretch>
            <a:fillRect/>
          </a:stretch>
        </p:blipFill>
        <p:spPr bwMode="auto">
          <a:xfrm>
            <a:off x="4495800" y="3884022"/>
            <a:ext cx="2895600" cy="2821577"/>
          </a:xfrm>
          <a:prstGeom prst="rect">
            <a:avLst/>
          </a:prstGeom>
          <a:noFill/>
        </p:spPr>
      </p:pic>
    </p:spTree>
    <p:extLst>
      <p:ext uri="{BB962C8B-B14F-4D97-AF65-F5344CB8AC3E}">
        <p14:creationId xmlns:p14="http://schemas.microsoft.com/office/powerpoint/2010/main" val="11462695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5" descr="F:\101NIKON\DSCN3151.JPG"/>
          <p:cNvPicPr>
            <a:picLocks noChangeAspect="1" noChangeArrowheads="1"/>
          </p:cNvPicPr>
          <p:nvPr/>
        </p:nvPicPr>
        <p:blipFill>
          <a:blip r:embed="rId2" cstate="screen"/>
          <a:srcRect/>
          <a:stretch>
            <a:fillRect/>
          </a:stretch>
        </p:blipFill>
        <p:spPr bwMode="auto">
          <a:xfrm>
            <a:off x="7295920" y="2950070"/>
            <a:ext cx="1410159" cy="1828800"/>
          </a:xfrm>
          <a:prstGeom prst="rect">
            <a:avLst/>
          </a:prstGeom>
          <a:noFill/>
          <a:ln w="9525">
            <a:noFill/>
            <a:miter lim="800000"/>
            <a:headEnd/>
            <a:tailEnd/>
          </a:ln>
        </p:spPr>
      </p:pic>
      <p:pic>
        <p:nvPicPr>
          <p:cNvPr id="41990" name="Picture 2" descr="F:\101NIKON\DSCN3158.JPG"/>
          <p:cNvPicPr>
            <a:picLocks noChangeAspect="1" noChangeArrowheads="1"/>
          </p:cNvPicPr>
          <p:nvPr/>
        </p:nvPicPr>
        <p:blipFill>
          <a:blip r:embed="rId3" cstate="screen"/>
          <a:srcRect/>
          <a:stretch>
            <a:fillRect/>
          </a:stretch>
        </p:blipFill>
        <p:spPr bwMode="auto">
          <a:xfrm>
            <a:off x="8964534" y="2936712"/>
            <a:ext cx="1294854" cy="1828800"/>
          </a:xfrm>
          <a:prstGeom prst="rect">
            <a:avLst/>
          </a:prstGeom>
          <a:noFill/>
          <a:ln w="9525">
            <a:noFill/>
            <a:miter lim="800000"/>
            <a:headEnd/>
            <a:tailEnd/>
          </a:ln>
        </p:spPr>
      </p:pic>
      <p:pic>
        <p:nvPicPr>
          <p:cNvPr id="41992" name="Picture 4" descr="F:\101NIKON\DSCN3160.JPG"/>
          <p:cNvPicPr>
            <a:picLocks noChangeAspect="1" noChangeArrowheads="1"/>
          </p:cNvPicPr>
          <p:nvPr/>
        </p:nvPicPr>
        <p:blipFill>
          <a:blip r:embed="rId4" cstate="screen"/>
          <a:srcRect/>
          <a:stretch>
            <a:fillRect/>
          </a:stretch>
        </p:blipFill>
        <p:spPr bwMode="auto">
          <a:xfrm>
            <a:off x="10423134" y="2950070"/>
            <a:ext cx="1136014" cy="1828800"/>
          </a:xfrm>
          <a:prstGeom prst="rect">
            <a:avLst/>
          </a:prstGeom>
          <a:noFill/>
          <a:ln w="9525">
            <a:noFill/>
            <a:miter lim="800000"/>
            <a:headEnd/>
            <a:tailEnd/>
          </a:ln>
        </p:spPr>
      </p:pic>
      <p:pic>
        <p:nvPicPr>
          <p:cNvPr id="41994" name="Picture 2" descr="F:\101NIKON\DSCN3164.JPG"/>
          <p:cNvPicPr>
            <a:picLocks noChangeAspect="1" noChangeArrowheads="1"/>
          </p:cNvPicPr>
          <p:nvPr/>
        </p:nvPicPr>
        <p:blipFill>
          <a:blip r:embed="rId5" cstate="screen"/>
          <a:srcRect/>
          <a:stretch>
            <a:fillRect/>
          </a:stretch>
        </p:blipFill>
        <p:spPr bwMode="auto">
          <a:xfrm>
            <a:off x="6608959" y="921714"/>
            <a:ext cx="1582568" cy="1828800"/>
          </a:xfrm>
          <a:prstGeom prst="rect">
            <a:avLst/>
          </a:prstGeom>
          <a:noFill/>
          <a:ln w="9525">
            <a:noFill/>
            <a:miter lim="800000"/>
            <a:headEnd/>
            <a:tailEnd/>
          </a:ln>
        </p:spPr>
      </p:pic>
      <p:pic>
        <p:nvPicPr>
          <p:cNvPr id="41987" name="Picture 4" descr="F:\101NIKON\DSCN3149.JPG"/>
          <p:cNvPicPr>
            <a:picLocks noChangeAspect="1" noChangeArrowheads="1"/>
          </p:cNvPicPr>
          <p:nvPr/>
        </p:nvPicPr>
        <p:blipFill>
          <a:blip r:embed="rId6" cstate="screen"/>
          <a:srcRect/>
          <a:stretch>
            <a:fillRect/>
          </a:stretch>
        </p:blipFill>
        <p:spPr bwMode="auto">
          <a:xfrm>
            <a:off x="8458227" y="951374"/>
            <a:ext cx="1447746" cy="1828800"/>
          </a:xfrm>
          <a:prstGeom prst="rect">
            <a:avLst/>
          </a:prstGeom>
          <a:noFill/>
          <a:ln w="9525">
            <a:noFill/>
            <a:miter lim="800000"/>
            <a:headEnd/>
            <a:tailEnd/>
          </a:ln>
        </p:spPr>
      </p:pic>
      <p:pic>
        <p:nvPicPr>
          <p:cNvPr id="41989" name="Picture 6" descr="F:\101NIKON\DSCN3154.JPG"/>
          <p:cNvPicPr>
            <a:picLocks noChangeAspect="1" noChangeArrowheads="1"/>
          </p:cNvPicPr>
          <p:nvPr/>
        </p:nvPicPr>
        <p:blipFill>
          <a:blip r:embed="rId7" cstate="screen"/>
          <a:srcRect/>
          <a:stretch>
            <a:fillRect/>
          </a:stretch>
        </p:blipFill>
        <p:spPr bwMode="auto">
          <a:xfrm>
            <a:off x="10075024" y="990601"/>
            <a:ext cx="1398494" cy="1828800"/>
          </a:xfrm>
          <a:prstGeom prst="rect">
            <a:avLst/>
          </a:prstGeom>
          <a:noFill/>
          <a:ln w="9525">
            <a:noFill/>
            <a:miter lim="800000"/>
            <a:headEnd/>
            <a:tailEnd/>
          </a:ln>
        </p:spPr>
      </p:pic>
      <p:pic>
        <p:nvPicPr>
          <p:cNvPr id="41991" name="Picture 3" descr="F:\101NIKON\DSCN3159.JPG"/>
          <p:cNvPicPr>
            <a:picLocks noChangeAspect="1" noChangeArrowheads="1"/>
          </p:cNvPicPr>
          <p:nvPr/>
        </p:nvPicPr>
        <p:blipFill>
          <a:blip r:embed="rId8" cstate="screen"/>
          <a:srcRect/>
          <a:stretch>
            <a:fillRect/>
          </a:stretch>
        </p:blipFill>
        <p:spPr bwMode="auto">
          <a:xfrm>
            <a:off x="2309899" y="2905855"/>
            <a:ext cx="1306470" cy="1828800"/>
          </a:xfrm>
          <a:prstGeom prst="rect">
            <a:avLst/>
          </a:prstGeom>
          <a:noFill/>
          <a:ln w="9525">
            <a:noFill/>
            <a:miter lim="800000"/>
            <a:headEnd/>
            <a:tailEnd/>
          </a:ln>
        </p:spPr>
      </p:pic>
      <p:pic>
        <p:nvPicPr>
          <p:cNvPr id="41993" name="Picture 5" descr="F:\101NIKON\DSCN3163.JPG"/>
          <p:cNvPicPr>
            <a:picLocks noChangeAspect="1" noChangeArrowheads="1"/>
          </p:cNvPicPr>
          <p:nvPr/>
        </p:nvPicPr>
        <p:blipFill>
          <a:blip r:embed="rId9" cstate="screen"/>
          <a:srcRect/>
          <a:stretch>
            <a:fillRect/>
          </a:stretch>
        </p:blipFill>
        <p:spPr bwMode="auto">
          <a:xfrm>
            <a:off x="3929633" y="2903718"/>
            <a:ext cx="1262404" cy="1828800"/>
          </a:xfrm>
          <a:prstGeom prst="rect">
            <a:avLst/>
          </a:prstGeom>
          <a:noFill/>
          <a:ln w="9525">
            <a:noFill/>
            <a:miter lim="800000"/>
            <a:headEnd/>
            <a:tailEnd/>
          </a:ln>
        </p:spPr>
      </p:pic>
      <p:pic>
        <p:nvPicPr>
          <p:cNvPr id="41996" name="Picture 4" descr="F:\101NIKON\DSCN3167.JPG"/>
          <p:cNvPicPr>
            <a:picLocks noChangeAspect="1" noChangeArrowheads="1"/>
          </p:cNvPicPr>
          <p:nvPr/>
        </p:nvPicPr>
        <p:blipFill>
          <a:blip r:embed="rId10" cstate="screen"/>
          <a:srcRect/>
          <a:stretch>
            <a:fillRect/>
          </a:stretch>
        </p:blipFill>
        <p:spPr bwMode="auto">
          <a:xfrm>
            <a:off x="5419362" y="2915274"/>
            <a:ext cx="1632857" cy="1828800"/>
          </a:xfrm>
          <a:prstGeom prst="rect">
            <a:avLst/>
          </a:prstGeom>
          <a:noFill/>
          <a:ln w="9525">
            <a:noFill/>
            <a:miter lim="800000"/>
            <a:headEnd/>
            <a:tailEnd/>
          </a:ln>
        </p:spPr>
      </p:pic>
      <p:sp>
        <p:nvSpPr>
          <p:cNvPr id="2" name="Title 1"/>
          <p:cNvSpPr>
            <a:spLocks noGrp="1"/>
          </p:cNvSpPr>
          <p:nvPr>
            <p:ph type="title"/>
          </p:nvPr>
        </p:nvSpPr>
        <p:spPr>
          <a:xfrm>
            <a:off x="1481841" y="212352"/>
            <a:ext cx="2514600" cy="636588"/>
          </a:xfrm>
        </p:spPr>
        <p:txBody>
          <a:bodyPr wrap="square" numCol="1" compatLnSpc="1">
            <a:prstTxWarp prst="textNoShape">
              <a:avLst/>
            </a:prstTxWarp>
            <a:noAutofit/>
          </a:bodyPr>
          <a:lstStyle/>
          <a:p>
            <a:pPr marL="111125" algn="l" eaLnBrk="1" hangingPunct="1"/>
            <a:r>
              <a:rPr lang="en-US" sz="4000" dirty="0">
                <a:solidFill>
                  <a:srgbClr val="FFC000"/>
                </a:solidFill>
                <a:effectLst/>
                <a:latin typeface="Lucida Sans Unicode" panose="020B0602030504020204" pitchFamily="34" charset="0"/>
                <a:ea typeface="ＭＳ Ｐゴシック" pitchFamily="34" charset="-128"/>
                <a:cs typeface="Lucida Sans Unicode" panose="020B0602030504020204" pitchFamily="34" charset="0"/>
              </a:rPr>
              <a:t>Case 6</a:t>
            </a:r>
          </a:p>
        </p:txBody>
      </p:sp>
      <p:sp>
        <p:nvSpPr>
          <p:cNvPr id="44034" name="Content Placeholder 2"/>
          <p:cNvSpPr>
            <a:spLocks noGrp="1"/>
          </p:cNvSpPr>
          <p:nvPr>
            <p:ph idx="1"/>
          </p:nvPr>
        </p:nvSpPr>
        <p:spPr>
          <a:xfrm>
            <a:off x="224404" y="969632"/>
            <a:ext cx="4191000" cy="1621168"/>
          </a:xfrm>
        </p:spPr>
        <p:txBody>
          <a:bodyPr wrap="square" numCol="1" anchor="t" anchorCtr="0" compatLnSpc="1">
            <a:prstTxWarp prst="textNoShape">
              <a:avLst/>
            </a:prstTxWarp>
            <a:noAutofit/>
          </a:bodyPr>
          <a:lstStyle/>
          <a:p>
            <a:pPr marL="0" indent="0" eaLnBrk="1" hangingPunct="1">
              <a:buNone/>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A patient with a traumatic dissection of the vertebral artery.</a:t>
            </a:r>
          </a:p>
        </p:txBody>
      </p:sp>
      <p:pic>
        <p:nvPicPr>
          <p:cNvPr id="41995" name="Picture 3" descr="F:\101NIKON\DSCN3165.JPG"/>
          <p:cNvPicPr>
            <a:picLocks noChangeAspect="1" noChangeArrowheads="1"/>
          </p:cNvPicPr>
          <p:nvPr/>
        </p:nvPicPr>
        <p:blipFill>
          <a:blip r:embed="rId11" cstate="screen"/>
          <a:srcRect/>
          <a:stretch>
            <a:fillRect/>
          </a:stretch>
        </p:blipFill>
        <p:spPr bwMode="auto">
          <a:xfrm>
            <a:off x="4863356" y="894726"/>
            <a:ext cx="1576552" cy="1828800"/>
          </a:xfrm>
          <a:prstGeom prst="rect">
            <a:avLst/>
          </a:prstGeom>
          <a:noFill/>
          <a:ln w="9525">
            <a:noFill/>
            <a:miter lim="800000"/>
            <a:headEnd/>
            <a:tailEnd/>
          </a:ln>
        </p:spPr>
      </p:pic>
      <p:pic>
        <p:nvPicPr>
          <p:cNvPr id="14" name="Picture 2" descr="F:\101NIKON\DSCN3168.JPG"/>
          <p:cNvPicPr>
            <a:picLocks noChangeAspect="1" noChangeArrowheads="1"/>
          </p:cNvPicPr>
          <p:nvPr/>
        </p:nvPicPr>
        <p:blipFill>
          <a:blip r:embed="rId12" cstate="screen"/>
          <a:srcRect/>
          <a:stretch>
            <a:fillRect/>
          </a:stretch>
        </p:blipFill>
        <p:spPr bwMode="auto">
          <a:xfrm>
            <a:off x="2054257" y="4903307"/>
            <a:ext cx="1545131" cy="1828800"/>
          </a:xfrm>
          <a:prstGeom prst="rect">
            <a:avLst/>
          </a:prstGeom>
          <a:noFill/>
          <a:ln w="9525">
            <a:noFill/>
            <a:miter lim="800000"/>
            <a:headEnd/>
            <a:tailEnd/>
          </a:ln>
        </p:spPr>
      </p:pic>
      <p:pic>
        <p:nvPicPr>
          <p:cNvPr id="15" name="Picture 3" descr="F:\101NIKON\DSCN3169.JPG"/>
          <p:cNvPicPr>
            <a:picLocks noChangeAspect="1" noChangeArrowheads="1"/>
          </p:cNvPicPr>
          <p:nvPr/>
        </p:nvPicPr>
        <p:blipFill>
          <a:blip r:embed="rId13" cstate="screen"/>
          <a:srcRect/>
          <a:stretch>
            <a:fillRect/>
          </a:stretch>
        </p:blipFill>
        <p:spPr bwMode="auto">
          <a:xfrm>
            <a:off x="3899521" y="4878194"/>
            <a:ext cx="1693824" cy="1828800"/>
          </a:xfrm>
          <a:prstGeom prst="rect">
            <a:avLst/>
          </a:prstGeom>
          <a:noFill/>
          <a:ln w="9525">
            <a:noFill/>
            <a:miter lim="800000"/>
            <a:headEnd/>
            <a:tailEnd/>
          </a:ln>
        </p:spPr>
      </p:pic>
      <p:pic>
        <p:nvPicPr>
          <p:cNvPr id="16" name="Picture 4" descr="F:\101NIKON\DSCN3171.JPG"/>
          <p:cNvPicPr>
            <a:picLocks noChangeAspect="1" noChangeArrowheads="1"/>
          </p:cNvPicPr>
          <p:nvPr/>
        </p:nvPicPr>
        <p:blipFill>
          <a:blip r:embed="rId14" cstate="screen"/>
          <a:srcRect/>
          <a:stretch>
            <a:fillRect/>
          </a:stretch>
        </p:blipFill>
        <p:spPr bwMode="auto">
          <a:xfrm>
            <a:off x="5861203" y="4878194"/>
            <a:ext cx="1667282" cy="1828800"/>
          </a:xfrm>
          <a:prstGeom prst="rect">
            <a:avLst/>
          </a:prstGeom>
          <a:noFill/>
          <a:ln w="9525">
            <a:noFill/>
            <a:miter lim="800000"/>
            <a:headEnd/>
            <a:tailEnd/>
          </a:ln>
        </p:spPr>
      </p:pic>
      <p:pic>
        <p:nvPicPr>
          <p:cNvPr id="17" name="Picture 2" descr="F:\101NIKON\DSCN3173.JPG"/>
          <p:cNvPicPr>
            <a:picLocks noChangeAspect="1" noChangeArrowheads="1"/>
          </p:cNvPicPr>
          <p:nvPr/>
        </p:nvPicPr>
        <p:blipFill>
          <a:blip r:embed="rId15" cstate="screen"/>
          <a:srcRect/>
          <a:stretch>
            <a:fillRect/>
          </a:stretch>
        </p:blipFill>
        <p:spPr bwMode="auto">
          <a:xfrm>
            <a:off x="7796343" y="4903307"/>
            <a:ext cx="1815618" cy="1828800"/>
          </a:xfrm>
          <a:prstGeom prst="rect">
            <a:avLst/>
          </a:prstGeom>
          <a:noFill/>
          <a:ln w="9525">
            <a:noFill/>
            <a:miter lim="800000"/>
            <a:headEnd/>
            <a:tailEnd/>
          </a:ln>
        </p:spPr>
      </p:pic>
      <p:pic>
        <p:nvPicPr>
          <p:cNvPr id="18" name="Picture 3" descr="F:\101NIKON\DSCN3174.JPG"/>
          <p:cNvPicPr>
            <a:picLocks noChangeAspect="1" noChangeArrowheads="1"/>
          </p:cNvPicPr>
          <p:nvPr/>
        </p:nvPicPr>
        <p:blipFill>
          <a:blip r:embed="rId16" cstate="screen"/>
          <a:srcRect/>
          <a:stretch>
            <a:fillRect/>
          </a:stretch>
        </p:blipFill>
        <p:spPr bwMode="auto">
          <a:xfrm>
            <a:off x="9921887" y="4893547"/>
            <a:ext cx="1637261" cy="1828800"/>
          </a:xfrm>
          <a:prstGeom prst="rect">
            <a:avLst/>
          </a:prstGeom>
          <a:noFill/>
          <a:ln w="9525">
            <a:noFill/>
            <a:miter lim="800000"/>
            <a:headEnd/>
            <a:tailEnd/>
          </a:ln>
        </p:spPr>
      </p:pic>
      <p:sp>
        <p:nvSpPr>
          <p:cNvPr id="19" name="Title 1"/>
          <p:cNvSpPr txBox="1">
            <a:spLocks/>
          </p:cNvSpPr>
          <p:nvPr/>
        </p:nvSpPr>
        <p:spPr>
          <a:xfrm>
            <a:off x="5257800" y="-76200"/>
            <a:ext cx="2133600" cy="788988"/>
          </a:xfrm>
          <a:prstGeom prst="rect">
            <a:avLst/>
          </a:prstGeom>
        </p:spPr>
        <p:txBody>
          <a:bodyPr vert="horz" wrap="square" lIns="91440" tIns="45720" rIns="91440" bIns="45720" numCol="1" rtlCol="0" anchor="ctr" anchorCtr="0" compatLnSpc="1">
            <a:prstTxWarp prst="textNoShape">
              <a:avLst/>
            </a:prstTxWarp>
            <a:normAutofit/>
          </a:bodyPr>
          <a:lstStyle/>
          <a:p>
            <a:pPr marL="484188">
              <a:defRPr/>
            </a:pPr>
            <a:endParaRPr lang="en-US" sz="3600" dirty="0">
              <a:solidFill>
                <a:srgbClr val="FFC000"/>
              </a:solidFill>
              <a:latin typeface="+mj-lt"/>
              <a:cs typeface="ＭＳ Ｐゴシック" charset="0"/>
            </a:endParaRPr>
          </a:p>
        </p:txBody>
      </p:sp>
      <p:sp>
        <p:nvSpPr>
          <p:cNvPr id="20" name="Content Placeholder 2"/>
          <p:cNvSpPr txBox="1">
            <a:spLocks/>
          </p:cNvSpPr>
          <p:nvPr/>
        </p:nvSpPr>
        <p:spPr>
          <a:xfrm>
            <a:off x="5791200" y="457200"/>
            <a:ext cx="4876800" cy="1143000"/>
          </a:xfrm>
          <a:prstGeom prst="rect">
            <a:avLst/>
          </a:prstGeom>
        </p:spPr>
        <p:txBody>
          <a:bodyPr vert="horz" wrap="square" lIns="91440" tIns="45720" rIns="91440" bIns="45720" numCol="1" rtlCol="0" anchor="t" anchorCtr="0" compatLnSpc="1">
            <a:prstTxWarp prst="textNoShape">
              <a:avLst/>
            </a:prstTxWarp>
            <a:normAutofit/>
          </a:bodyPr>
          <a:lstStyle/>
          <a:p>
            <a:pPr>
              <a:spcBef>
                <a:spcPts val="2000"/>
              </a:spcBef>
              <a:defRPr/>
            </a:pPr>
            <a:r>
              <a:rPr lang="en-US" sz="1800" dirty="0">
                <a:latin typeface="+mn-lt"/>
                <a:cs typeface="ＭＳ Ｐゴシック" charset="0"/>
              </a:rPr>
              <a:t>.</a:t>
            </a:r>
          </a:p>
        </p:txBody>
      </p:sp>
      <p:sp>
        <p:nvSpPr>
          <p:cNvPr id="33" name="Title 1"/>
          <p:cNvSpPr txBox="1">
            <a:spLocks/>
          </p:cNvSpPr>
          <p:nvPr/>
        </p:nvSpPr>
        <p:spPr>
          <a:xfrm>
            <a:off x="1676402" y="3124200"/>
            <a:ext cx="2285999" cy="788988"/>
          </a:xfrm>
          <a:prstGeom prst="rect">
            <a:avLst/>
          </a:prstGeom>
        </p:spPr>
        <p:txBody>
          <a:bodyPr vert="horz" wrap="square" lIns="91440" tIns="45720" rIns="91440" bIns="45720" numCol="1" rtlCol="0" anchor="ctr" anchorCtr="0" compatLnSpc="1">
            <a:prstTxWarp prst="textNoShape">
              <a:avLst/>
            </a:prstTxWarp>
            <a:normAutofit/>
          </a:bodyPr>
          <a:lstStyle/>
          <a:p>
            <a:pPr marL="3175">
              <a:defRPr/>
            </a:pPr>
            <a:endParaRPr lang="en-US" sz="3600" dirty="0">
              <a:latin typeface="+mj-lt"/>
              <a:cs typeface="ＭＳ Ｐゴシック" charset="0"/>
            </a:endParaRPr>
          </a:p>
        </p:txBody>
      </p:sp>
      <p:sp>
        <p:nvSpPr>
          <p:cNvPr id="36" name="Title 1"/>
          <p:cNvSpPr txBox="1">
            <a:spLocks/>
          </p:cNvSpPr>
          <p:nvPr/>
        </p:nvSpPr>
        <p:spPr>
          <a:xfrm>
            <a:off x="5562600" y="3124200"/>
            <a:ext cx="2514600" cy="712788"/>
          </a:xfrm>
          <a:prstGeom prst="rect">
            <a:avLst/>
          </a:prstGeom>
        </p:spPr>
        <p:txBody>
          <a:bodyPr vert="horz" wrap="square" lIns="91440" tIns="45720" rIns="91440" bIns="45720" numCol="1" rtlCol="0" anchor="ctr" anchorCtr="0" compatLnSpc="1">
            <a:prstTxWarp prst="textNoShape">
              <a:avLst/>
            </a:prstTxWarp>
            <a:normAutofit/>
          </a:bodyPr>
          <a:lstStyle/>
          <a:p>
            <a:pPr marL="3175">
              <a:defRPr/>
            </a:pPr>
            <a:endParaRPr lang="en-US" sz="3600" dirty="0">
              <a:latin typeface="+mj-lt"/>
              <a:cs typeface="ＭＳ Ｐゴシック" charset="0"/>
            </a:endParaRPr>
          </a:p>
        </p:txBody>
      </p:sp>
      <p:sp>
        <p:nvSpPr>
          <p:cNvPr id="37" name="Content Placeholder 2"/>
          <p:cNvSpPr txBox="1">
            <a:spLocks/>
          </p:cNvSpPr>
          <p:nvPr/>
        </p:nvSpPr>
        <p:spPr>
          <a:xfrm>
            <a:off x="7238999" y="3404394"/>
            <a:ext cx="5029200" cy="685800"/>
          </a:xfrm>
          <a:prstGeom prst="rect">
            <a:avLst/>
          </a:prstGeom>
        </p:spPr>
        <p:txBody>
          <a:bodyPr vert="horz" wrap="square" lIns="91440" tIns="45720" rIns="91440" bIns="45720" numCol="1" rtlCol="0" anchor="t" anchorCtr="0" compatLnSpc="1">
            <a:prstTxWarp prst="textNoShape">
              <a:avLst/>
            </a:prstTxWarp>
            <a:noAutofit/>
          </a:bodyPr>
          <a:lstStyle/>
          <a:p>
            <a:pPr>
              <a:spcBef>
                <a:spcPts val="2000"/>
              </a:spcBef>
              <a:defRPr/>
            </a:pPr>
            <a:endParaRPr lang="en-US" sz="1800" dirty="0">
              <a:latin typeface="+mn-lt"/>
              <a:cs typeface="ＭＳ Ｐゴシック" charset="0"/>
            </a:endParaRPr>
          </a:p>
        </p:txBody>
      </p:sp>
    </p:spTree>
    <p:extLst>
      <p:ext uri="{BB962C8B-B14F-4D97-AF65-F5344CB8AC3E}">
        <p14:creationId xmlns:p14="http://schemas.microsoft.com/office/powerpoint/2010/main" val="27285229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94"/>
                                        </p:tgtEl>
                                        <p:attrNameLst>
                                          <p:attrName>style.visibility</p:attrName>
                                        </p:attrNameLst>
                                      </p:cBhvr>
                                      <p:to>
                                        <p:strVal val="visible"/>
                                      </p:to>
                                    </p:set>
                                    <p:anim calcmode="lin" valueType="num">
                                      <p:cBhvr additive="base">
                                        <p:cTn id="7" dur="500" fill="hold"/>
                                        <p:tgtEl>
                                          <p:spTgt spid="41994"/>
                                        </p:tgtEl>
                                        <p:attrNameLst>
                                          <p:attrName>ppt_x</p:attrName>
                                        </p:attrNameLst>
                                      </p:cBhvr>
                                      <p:tavLst>
                                        <p:tav tm="0">
                                          <p:val>
                                            <p:strVal val="#ppt_x"/>
                                          </p:val>
                                        </p:tav>
                                        <p:tav tm="100000">
                                          <p:val>
                                            <p:strVal val="#ppt_x"/>
                                          </p:val>
                                        </p:tav>
                                      </p:tavLst>
                                    </p:anim>
                                    <p:anim calcmode="lin" valueType="num">
                                      <p:cBhvr additive="base">
                                        <p:cTn id="8" dur="500" fill="hold"/>
                                        <p:tgtEl>
                                          <p:spTgt spid="419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7"/>
                                        </p:tgtEl>
                                        <p:attrNameLst>
                                          <p:attrName>style.visibility</p:attrName>
                                        </p:attrNameLst>
                                      </p:cBhvr>
                                      <p:to>
                                        <p:strVal val="visible"/>
                                      </p:to>
                                    </p:set>
                                    <p:anim calcmode="lin" valueType="num">
                                      <p:cBhvr additive="base">
                                        <p:cTn id="13" dur="500" fill="hold"/>
                                        <p:tgtEl>
                                          <p:spTgt spid="41987"/>
                                        </p:tgtEl>
                                        <p:attrNameLst>
                                          <p:attrName>ppt_x</p:attrName>
                                        </p:attrNameLst>
                                      </p:cBhvr>
                                      <p:tavLst>
                                        <p:tav tm="0">
                                          <p:val>
                                            <p:strVal val="#ppt_x"/>
                                          </p:val>
                                        </p:tav>
                                        <p:tav tm="100000">
                                          <p:val>
                                            <p:strVal val="#ppt_x"/>
                                          </p:val>
                                        </p:tav>
                                      </p:tavLst>
                                    </p:anim>
                                    <p:anim calcmode="lin" valueType="num">
                                      <p:cBhvr additive="base">
                                        <p:cTn id="14" dur="500" fill="hold"/>
                                        <p:tgtEl>
                                          <p:spTgt spid="4198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989"/>
                                        </p:tgtEl>
                                        <p:attrNameLst>
                                          <p:attrName>style.visibility</p:attrName>
                                        </p:attrNameLst>
                                      </p:cBhvr>
                                      <p:to>
                                        <p:strVal val="visible"/>
                                      </p:to>
                                    </p:set>
                                    <p:anim calcmode="lin" valueType="num">
                                      <p:cBhvr additive="base">
                                        <p:cTn id="19" dur="500" fill="hold"/>
                                        <p:tgtEl>
                                          <p:spTgt spid="41989"/>
                                        </p:tgtEl>
                                        <p:attrNameLst>
                                          <p:attrName>ppt_x</p:attrName>
                                        </p:attrNameLst>
                                      </p:cBhvr>
                                      <p:tavLst>
                                        <p:tav tm="0">
                                          <p:val>
                                            <p:strVal val="#ppt_x"/>
                                          </p:val>
                                        </p:tav>
                                        <p:tav tm="100000">
                                          <p:val>
                                            <p:strVal val="#ppt_x"/>
                                          </p:val>
                                        </p:tav>
                                      </p:tavLst>
                                    </p:anim>
                                    <p:anim calcmode="lin" valueType="num">
                                      <p:cBhvr additive="base">
                                        <p:cTn id="20" dur="500" fill="hold"/>
                                        <p:tgtEl>
                                          <p:spTgt spid="4198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991"/>
                                        </p:tgtEl>
                                        <p:attrNameLst>
                                          <p:attrName>style.visibility</p:attrName>
                                        </p:attrNameLst>
                                      </p:cBhvr>
                                      <p:to>
                                        <p:strVal val="visible"/>
                                      </p:to>
                                    </p:set>
                                    <p:anim calcmode="lin" valueType="num">
                                      <p:cBhvr additive="base">
                                        <p:cTn id="25" dur="500" fill="hold"/>
                                        <p:tgtEl>
                                          <p:spTgt spid="41991"/>
                                        </p:tgtEl>
                                        <p:attrNameLst>
                                          <p:attrName>ppt_x</p:attrName>
                                        </p:attrNameLst>
                                      </p:cBhvr>
                                      <p:tavLst>
                                        <p:tav tm="0">
                                          <p:val>
                                            <p:strVal val="#ppt_x"/>
                                          </p:val>
                                        </p:tav>
                                        <p:tav tm="100000">
                                          <p:val>
                                            <p:strVal val="#ppt_x"/>
                                          </p:val>
                                        </p:tav>
                                      </p:tavLst>
                                    </p:anim>
                                    <p:anim calcmode="lin" valueType="num">
                                      <p:cBhvr additive="base">
                                        <p:cTn id="26" dur="500" fill="hold"/>
                                        <p:tgtEl>
                                          <p:spTgt spid="4199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993"/>
                                        </p:tgtEl>
                                        <p:attrNameLst>
                                          <p:attrName>style.visibility</p:attrName>
                                        </p:attrNameLst>
                                      </p:cBhvr>
                                      <p:to>
                                        <p:strVal val="visible"/>
                                      </p:to>
                                    </p:set>
                                    <p:anim calcmode="lin" valueType="num">
                                      <p:cBhvr additive="base">
                                        <p:cTn id="31" dur="500" fill="hold"/>
                                        <p:tgtEl>
                                          <p:spTgt spid="41993"/>
                                        </p:tgtEl>
                                        <p:attrNameLst>
                                          <p:attrName>ppt_x</p:attrName>
                                        </p:attrNameLst>
                                      </p:cBhvr>
                                      <p:tavLst>
                                        <p:tav tm="0">
                                          <p:val>
                                            <p:strVal val="#ppt_x"/>
                                          </p:val>
                                        </p:tav>
                                        <p:tav tm="100000">
                                          <p:val>
                                            <p:strVal val="#ppt_x"/>
                                          </p:val>
                                        </p:tav>
                                      </p:tavLst>
                                    </p:anim>
                                    <p:anim calcmode="lin" valueType="num">
                                      <p:cBhvr additive="base">
                                        <p:cTn id="32" dur="500" fill="hold"/>
                                        <p:tgtEl>
                                          <p:spTgt spid="4199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996"/>
                                        </p:tgtEl>
                                        <p:attrNameLst>
                                          <p:attrName>style.visibility</p:attrName>
                                        </p:attrNameLst>
                                      </p:cBhvr>
                                      <p:to>
                                        <p:strVal val="visible"/>
                                      </p:to>
                                    </p:set>
                                    <p:anim calcmode="lin" valueType="num">
                                      <p:cBhvr additive="base">
                                        <p:cTn id="37" dur="500" fill="hold"/>
                                        <p:tgtEl>
                                          <p:spTgt spid="41996"/>
                                        </p:tgtEl>
                                        <p:attrNameLst>
                                          <p:attrName>ppt_x</p:attrName>
                                        </p:attrNameLst>
                                      </p:cBhvr>
                                      <p:tavLst>
                                        <p:tav tm="0">
                                          <p:val>
                                            <p:strVal val="#ppt_x"/>
                                          </p:val>
                                        </p:tav>
                                        <p:tav tm="100000">
                                          <p:val>
                                            <p:strVal val="#ppt_x"/>
                                          </p:val>
                                        </p:tav>
                                      </p:tavLst>
                                    </p:anim>
                                    <p:anim calcmode="lin" valueType="num">
                                      <p:cBhvr additive="base">
                                        <p:cTn id="38" dur="500" fill="hold"/>
                                        <p:tgtEl>
                                          <p:spTgt spid="4199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1995"/>
                                        </p:tgtEl>
                                        <p:attrNameLst>
                                          <p:attrName>style.visibility</p:attrName>
                                        </p:attrNameLst>
                                      </p:cBhvr>
                                      <p:to>
                                        <p:strVal val="visible"/>
                                      </p:to>
                                    </p:set>
                                    <p:anim calcmode="lin" valueType="num">
                                      <p:cBhvr additive="base">
                                        <p:cTn id="43" dur="500" fill="hold"/>
                                        <p:tgtEl>
                                          <p:spTgt spid="41995"/>
                                        </p:tgtEl>
                                        <p:attrNameLst>
                                          <p:attrName>ppt_x</p:attrName>
                                        </p:attrNameLst>
                                      </p:cBhvr>
                                      <p:tavLst>
                                        <p:tav tm="0">
                                          <p:val>
                                            <p:strVal val="#ppt_x"/>
                                          </p:val>
                                        </p:tav>
                                        <p:tav tm="100000">
                                          <p:val>
                                            <p:strVal val="#ppt_x"/>
                                          </p:val>
                                        </p:tav>
                                      </p:tavLst>
                                    </p:anim>
                                    <p:anim calcmode="lin" valueType="num">
                                      <p:cBhvr additive="base">
                                        <p:cTn id="44" dur="500" fill="hold"/>
                                        <p:tgtEl>
                                          <p:spTgt spid="4199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1988"/>
                                        </p:tgtEl>
                                        <p:attrNameLst>
                                          <p:attrName>style.visibility</p:attrName>
                                        </p:attrNameLst>
                                      </p:cBhvr>
                                      <p:to>
                                        <p:strVal val="visible"/>
                                      </p:to>
                                    </p:set>
                                    <p:anim calcmode="lin" valueType="num">
                                      <p:cBhvr additive="base">
                                        <p:cTn id="49" dur="500" fill="hold"/>
                                        <p:tgtEl>
                                          <p:spTgt spid="41988"/>
                                        </p:tgtEl>
                                        <p:attrNameLst>
                                          <p:attrName>ppt_x</p:attrName>
                                        </p:attrNameLst>
                                      </p:cBhvr>
                                      <p:tavLst>
                                        <p:tav tm="0">
                                          <p:val>
                                            <p:strVal val="#ppt_x"/>
                                          </p:val>
                                        </p:tav>
                                        <p:tav tm="100000">
                                          <p:val>
                                            <p:strVal val="#ppt_x"/>
                                          </p:val>
                                        </p:tav>
                                      </p:tavLst>
                                    </p:anim>
                                    <p:anim calcmode="lin" valueType="num">
                                      <p:cBhvr additive="base">
                                        <p:cTn id="50" dur="500" fill="hold"/>
                                        <p:tgtEl>
                                          <p:spTgt spid="4198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1990"/>
                                        </p:tgtEl>
                                        <p:attrNameLst>
                                          <p:attrName>style.visibility</p:attrName>
                                        </p:attrNameLst>
                                      </p:cBhvr>
                                      <p:to>
                                        <p:strVal val="visible"/>
                                      </p:to>
                                    </p:set>
                                    <p:anim calcmode="lin" valueType="num">
                                      <p:cBhvr additive="base">
                                        <p:cTn id="55" dur="500" fill="hold"/>
                                        <p:tgtEl>
                                          <p:spTgt spid="41990"/>
                                        </p:tgtEl>
                                        <p:attrNameLst>
                                          <p:attrName>ppt_x</p:attrName>
                                        </p:attrNameLst>
                                      </p:cBhvr>
                                      <p:tavLst>
                                        <p:tav tm="0">
                                          <p:val>
                                            <p:strVal val="#ppt_x"/>
                                          </p:val>
                                        </p:tav>
                                        <p:tav tm="100000">
                                          <p:val>
                                            <p:strVal val="#ppt_x"/>
                                          </p:val>
                                        </p:tav>
                                      </p:tavLst>
                                    </p:anim>
                                    <p:anim calcmode="lin" valueType="num">
                                      <p:cBhvr additive="base">
                                        <p:cTn id="56" dur="500" fill="hold"/>
                                        <p:tgtEl>
                                          <p:spTgt spid="4199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1992"/>
                                        </p:tgtEl>
                                        <p:attrNameLst>
                                          <p:attrName>style.visibility</p:attrName>
                                        </p:attrNameLst>
                                      </p:cBhvr>
                                      <p:to>
                                        <p:strVal val="visible"/>
                                      </p:to>
                                    </p:set>
                                    <p:anim calcmode="lin" valueType="num">
                                      <p:cBhvr additive="base">
                                        <p:cTn id="61" dur="500" fill="hold"/>
                                        <p:tgtEl>
                                          <p:spTgt spid="41992"/>
                                        </p:tgtEl>
                                        <p:attrNameLst>
                                          <p:attrName>ppt_x</p:attrName>
                                        </p:attrNameLst>
                                      </p:cBhvr>
                                      <p:tavLst>
                                        <p:tav tm="0">
                                          <p:val>
                                            <p:strVal val="#ppt_x"/>
                                          </p:val>
                                        </p:tav>
                                        <p:tav tm="100000">
                                          <p:val>
                                            <p:strVal val="#ppt_x"/>
                                          </p:val>
                                        </p:tav>
                                      </p:tavLst>
                                    </p:anim>
                                    <p:anim calcmode="lin" valueType="num">
                                      <p:cBhvr additive="base">
                                        <p:cTn id="62" dur="500" fill="hold"/>
                                        <p:tgtEl>
                                          <p:spTgt spid="4199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2514600" cy="636588"/>
          </a:xfrm>
        </p:spPr>
        <p:txBody>
          <a:bodyPr wrap="square" numCol="1" compatLnSpc="1">
            <a:prstTxWarp prst="textNoShape">
              <a:avLst/>
            </a:prstTxWarp>
            <a:normAutofit fontScale="90000"/>
          </a:bodyPr>
          <a:lstStyle/>
          <a:p>
            <a:pPr marL="111125" algn="l" eaLnBrk="1" hangingPunct="1"/>
            <a:endParaRPr lang="en-US" sz="4000" dirty="0">
              <a:solidFill>
                <a:srgbClr val="FFC000"/>
              </a:solidFill>
              <a:effectLst/>
              <a:ea typeface="ＭＳ Ｐゴシック" pitchFamily="34" charset="-128"/>
            </a:endParaRPr>
          </a:p>
        </p:txBody>
      </p:sp>
      <p:sp>
        <p:nvSpPr>
          <p:cNvPr id="44034" name="Content Placeholder 2"/>
          <p:cNvSpPr>
            <a:spLocks noGrp="1"/>
          </p:cNvSpPr>
          <p:nvPr>
            <p:ph idx="1"/>
          </p:nvPr>
        </p:nvSpPr>
        <p:spPr>
          <a:xfrm>
            <a:off x="1600200" y="533400"/>
            <a:ext cx="4191000" cy="685800"/>
          </a:xfrm>
        </p:spPr>
        <p:txBody>
          <a:bodyPr wrap="square" numCol="1" anchor="t" anchorCtr="0" compatLnSpc="1">
            <a:prstTxWarp prst="textNoShape">
              <a:avLst/>
            </a:prstTxWarp>
            <a:normAutofit/>
          </a:bodyPr>
          <a:lstStyle/>
          <a:p>
            <a:pPr marL="0" indent="0" eaLnBrk="1" hangingPunct="1">
              <a:buNone/>
            </a:pPr>
            <a:endParaRPr lang="en-US" sz="1800" dirty="0">
              <a:effectLst/>
              <a:ea typeface="ＭＳ Ｐゴシック" pitchFamily="34" charset="-128"/>
            </a:endParaRPr>
          </a:p>
        </p:txBody>
      </p:sp>
      <p:sp>
        <p:nvSpPr>
          <p:cNvPr id="19" name="Title 1"/>
          <p:cNvSpPr txBox="1">
            <a:spLocks/>
          </p:cNvSpPr>
          <p:nvPr/>
        </p:nvSpPr>
        <p:spPr>
          <a:xfrm>
            <a:off x="4610100" y="118574"/>
            <a:ext cx="2362200" cy="788988"/>
          </a:xfrm>
          <a:prstGeom prst="rect">
            <a:avLst/>
          </a:prstGeom>
        </p:spPr>
        <p:txBody>
          <a:bodyPr vert="horz" wrap="square" lIns="91440" tIns="45720" rIns="91440" bIns="45720" numCol="1" rtlCol="0" anchor="ctr" anchorCtr="0" compatLnSpc="1">
            <a:prstTxWarp prst="textNoShape">
              <a:avLst/>
            </a:prstTxWarp>
            <a:normAutofit/>
          </a:bodyPr>
          <a:lstStyle/>
          <a:p>
            <a:pPr marL="484188">
              <a:defRPr/>
            </a:pPr>
            <a:r>
              <a:rPr lang="en-US" sz="4000" dirty="0">
                <a:solidFill>
                  <a:srgbClr val="FFC000"/>
                </a:solidFill>
                <a:latin typeface="Lucida Sans Unicode" pitchFamily="34" charset="0"/>
                <a:cs typeface="Lucida Sans Unicode" pitchFamily="34" charset="0"/>
              </a:rPr>
              <a:t>Case 7</a:t>
            </a:r>
          </a:p>
        </p:txBody>
      </p:sp>
      <p:sp>
        <p:nvSpPr>
          <p:cNvPr id="20" name="Content Placeholder 2"/>
          <p:cNvSpPr txBox="1">
            <a:spLocks/>
          </p:cNvSpPr>
          <p:nvPr/>
        </p:nvSpPr>
        <p:spPr>
          <a:xfrm>
            <a:off x="838200" y="1046468"/>
            <a:ext cx="10210800" cy="1143000"/>
          </a:xfrm>
          <a:prstGeom prst="rect">
            <a:avLst/>
          </a:prstGeom>
        </p:spPr>
        <p:txBody>
          <a:bodyPr vert="horz" wrap="square" lIns="91440" tIns="45720" rIns="91440" bIns="45720" numCol="1" rtlCol="0" anchor="t" anchorCtr="0" compatLnSpc="1">
            <a:prstTxWarp prst="textNoShape">
              <a:avLst/>
            </a:prstTxWarp>
            <a:noAutofit/>
          </a:bodyPr>
          <a:lstStyle/>
          <a:p>
            <a:pPr>
              <a:spcBef>
                <a:spcPts val="2000"/>
              </a:spcBef>
              <a:defRPr/>
            </a:pPr>
            <a:r>
              <a:rPr lang="en-US" sz="2400" dirty="0">
                <a:solidFill>
                  <a:schemeClr val="bg1">
                    <a:lumMod val="10000"/>
                    <a:lumOff val="90000"/>
                  </a:schemeClr>
                </a:solidFill>
                <a:latin typeface="Lucida Sans Unicode" panose="020B0602030504020204" pitchFamily="34" charset="0"/>
                <a:cs typeface="Lucida Sans Unicode" panose="020B0602030504020204" pitchFamily="34" charset="0"/>
              </a:rPr>
              <a:t>A patient with similar traumatic lesions common in this era of impaired, aggressive, and fast driving, as well as increasing gun violence.</a:t>
            </a:r>
          </a:p>
        </p:txBody>
      </p:sp>
      <p:pic>
        <p:nvPicPr>
          <p:cNvPr id="21" name="Picture 4" descr="F:\101NIKON\DSCN3197.JPG"/>
          <p:cNvPicPr>
            <a:picLocks noChangeAspect="1" noChangeArrowheads="1"/>
          </p:cNvPicPr>
          <p:nvPr/>
        </p:nvPicPr>
        <p:blipFill>
          <a:blip r:embed="rId2" cstate="screen"/>
          <a:srcRect/>
          <a:stretch>
            <a:fillRect/>
          </a:stretch>
        </p:blipFill>
        <p:spPr bwMode="auto">
          <a:xfrm>
            <a:off x="1733006" y="4615525"/>
            <a:ext cx="1501309" cy="1828800"/>
          </a:xfrm>
          <a:prstGeom prst="rect">
            <a:avLst/>
          </a:prstGeom>
          <a:noFill/>
          <a:ln w="9525">
            <a:noFill/>
            <a:miter lim="800000"/>
            <a:headEnd/>
            <a:tailEnd/>
          </a:ln>
        </p:spPr>
      </p:pic>
      <p:pic>
        <p:nvPicPr>
          <p:cNvPr id="22" name="Picture 3" descr="F:\101NIKON\DSCN3196.JPG"/>
          <p:cNvPicPr>
            <a:picLocks noChangeAspect="1" noChangeArrowheads="1"/>
          </p:cNvPicPr>
          <p:nvPr/>
        </p:nvPicPr>
        <p:blipFill>
          <a:blip r:embed="rId3" cstate="screen"/>
          <a:srcRect/>
          <a:stretch>
            <a:fillRect/>
          </a:stretch>
        </p:blipFill>
        <p:spPr bwMode="auto">
          <a:xfrm>
            <a:off x="3469013" y="4610100"/>
            <a:ext cx="1779079" cy="1828800"/>
          </a:xfrm>
          <a:prstGeom prst="rect">
            <a:avLst/>
          </a:prstGeom>
          <a:noFill/>
          <a:ln w="9525">
            <a:noFill/>
            <a:miter lim="800000"/>
            <a:headEnd/>
            <a:tailEnd/>
          </a:ln>
        </p:spPr>
      </p:pic>
      <p:pic>
        <p:nvPicPr>
          <p:cNvPr id="23" name="Picture 2" descr="F:\101NIKON\DSCN3193.JPG"/>
          <p:cNvPicPr>
            <a:picLocks noChangeAspect="1" noChangeArrowheads="1"/>
          </p:cNvPicPr>
          <p:nvPr/>
        </p:nvPicPr>
        <p:blipFill>
          <a:blip r:embed="rId4" cstate="screen"/>
          <a:srcRect/>
          <a:stretch>
            <a:fillRect/>
          </a:stretch>
        </p:blipFill>
        <p:spPr bwMode="auto">
          <a:xfrm>
            <a:off x="5454683" y="4620093"/>
            <a:ext cx="1976676" cy="1828800"/>
          </a:xfrm>
          <a:prstGeom prst="rect">
            <a:avLst/>
          </a:prstGeom>
          <a:noFill/>
          <a:ln w="9525">
            <a:noFill/>
            <a:miter lim="800000"/>
            <a:headEnd/>
            <a:tailEnd/>
          </a:ln>
        </p:spPr>
      </p:pic>
      <p:pic>
        <p:nvPicPr>
          <p:cNvPr id="24" name="Picture 4" descr="F:\101NIKON\DSCN3192.JPG"/>
          <p:cNvPicPr>
            <a:picLocks noChangeAspect="1" noChangeArrowheads="1"/>
          </p:cNvPicPr>
          <p:nvPr/>
        </p:nvPicPr>
        <p:blipFill>
          <a:blip r:embed="rId5" cstate="screen"/>
          <a:srcRect/>
          <a:stretch>
            <a:fillRect/>
          </a:stretch>
        </p:blipFill>
        <p:spPr bwMode="auto">
          <a:xfrm>
            <a:off x="7644668" y="4644551"/>
            <a:ext cx="1220077" cy="1828800"/>
          </a:xfrm>
          <a:prstGeom prst="rect">
            <a:avLst/>
          </a:prstGeom>
          <a:noFill/>
          <a:ln w="9525">
            <a:noFill/>
            <a:miter lim="800000"/>
            <a:headEnd/>
            <a:tailEnd/>
          </a:ln>
        </p:spPr>
      </p:pic>
      <p:pic>
        <p:nvPicPr>
          <p:cNvPr id="25" name="Picture 3" descr="F:\101NIKON\DSCN3190.JPG"/>
          <p:cNvPicPr>
            <a:picLocks noChangeAspect="1" noChangeArrowheads="1"/>
          </p:cNvPicPr>
          <p:nvPr/>
        </p:nvPicPr>
        <p:blipFill>
          <a:blip r:embed="rId6" cstate="screen"/>
          <a:srcRect/>
          <a:stretch>
            <a:fillRect/>
          </a:stretch>
        </p:blipFill>
        <p:spPr bwMode="auto">
          <a:xfrm>
            <a:off x="9078054" y="4657043"/>
            <a:ext cx="1433079" cy="1828800"/>
          </a:xfrm>
          <a:prstGeom prst="rect">
            <a:avLst/>
          </a:prstGeom>
          <a:noFill/>
          <a:ln w="9525">
            <a:noFill/>
            <a:miter lim="800000"/>
            <a:headEnd/>
            <a:tailEnd/>
          </a:ln>
        </p:spPr>
      </p:pic>
      <p:pic>
        <p:nvPicPr>
          <p:cNvPr id="26" name="Picture 2" descr="F:\101NIKON\DSCN3189.JPG"/>
          <p:cNvPicPr>
            <a:picLocks noChangeAspect="1" noChangeArrowheads="1"/>
          </p:cNvPicPr>
          <p:nvPr/>
        </p:nvPicPr>
        <p:blipFill>
          <a:blip r:embed="rId7" cstate="screen"/>
          <a:srcRect/>
          <a:stretch>
            <a:fillRect/>
          </a:stretch>
        </p:blipFill>
        <p:spPr bwMode="auto">
          <a:xfrm>
            <a:off x="455829" y="2650629"/>
            <a:ext cx="2023802" cy="1828800"/>
          </a:xfrm>
          <a:prstGeom prst="rect">
            <a:avLst/>
          </a:prstGeom>
          <a:noFill/>
          <a:ln w="9525">
            <a:noFill/>
            <a:miter lim="800000"/>
            <a:headEnd/>
            <a:tailEnd/>
          </a:ln>
        </p:spPr>
      </p:pic>
      <p:pic>
        <p:nvPicPr>
          <p:cNvPr id="27" name="Picture 2" descr="F:\101NIKON\DSCN3178.JPG"/>
          <p:cNvPicPr>
            <a:picLocks noChangeAspect="1" noChangeArrowheads="1"/>
          </p:cNvPicPr>
          <p:nvPr/>
        </p:nvPicPr>
        <p:blipFill>
          <a:blip r:embed="rId8" cstate="screen"/>
          <a:srcRect/>
          <a:stretch>
            <a:fillRect/>
          </a:stretch>
        </p:blipFill>
        <p:spPr bwMode="auto">
          <a:xfrm>
            <a:off x="2543157" y="2648821"/>
            <a:ext cx="2044173" cy="1828800"/>
          </a:xfrm>
          <a:prstGeom prst="rect">
            <a:avLst/>
          </a:prstGeom>
          <a:noFill/>
          <a:ln w="9525">
            <a:noFill/>
            <a:miter lim="800000"/>
            <a:headEnd/>
            <a:tailEnd/>
          </a:ln>
        </p:spPr>
      </p:pic>
      <p:pic>
        <p:nvPicPr>
          <p:cNvPr id="28" name="Picture 3" descr="F:\101NIKON\DSCN3181.JPG"/>
          <p:cNvPicPr>
            <a:picLocks noChangeAspect="1" noChangeArrowheads="1"/>
          </p:cNvPicPr>
          <p:nvPr/>
        </p:nvPicPr>
        <p:blipFill>
          <a:blip r:embed="rId9" cstate="screen"/>
          <a:srcRect/>
          <a:stretch>
            <a:fillRect/>
          </a:stretch>
        </p:blipFill>
        <p:spPr bwMode="auto">
          <a:xfrm>
            <a:off x="4714382" y="2609850"/>
            <a:ext cx="1957311" cy="1828800"/>
          </a:xfrm>
          <a:prstGeom prst="rect">
            <a:avLst/>
          </a:prstGeom>
          <a:noFill/>
          <a:ln w="9525">
            <a:noFill/>
            <a:miter lim="800000"/>
            <a:headEnd/>
            <a:tailEnd/>
          </a:ln>
        </p:spPr>
      </p:pic>
      <p:pic>
        <p:nvPicPr>
          <p:cNvPr id="29" name="Picture 2" descr="F:\101NIKON\DSCN3182.JPG"/>
          <p:cNvPicPr>
            <a:picLocks noChangeAspect="1" noChangeArrowheads="1"/>
          </p:cNvPicPr>
          <p:nvPr/>
        </p:nvPicPr>
        <p:blipFill>
          <a:blip r:embed="rId10" cstate="screen"/>
          <a:srcRect/>
          <a:stretch>
            <a:fillRect/>
          </a:stretch>
        </p:blipFill>
        <p:spPr bwMode="auto">
          <a:xfrm>
            <a:off x="6829682" y="2598575"/>
            <a:ext cx="1376427" cy="1828800"/>
          </a:xfrm>
          <a:prstGeom prst="rect">
            <a:avLst/>
          </a:prstGeom>
          <a:noFill/>
          <a:ln w="9525">
            <a:noFill/>
            <a:miter lim="800000"/>
            <a:headEnd/>
            <a:tailEnd/>
          </a:ln>
        </p:spPr>
      </p:pic>
      <p:pic>
        <p:nvPicPr>
          <p:cNvPr id="30" name="Picture 3" descr="F:\101NIKON\DSCN3184.JPG"/>
          <p:cNvPicPr>
            <a:picLocks noChangeAspect="1" noChangeArrowheads="1"/>
          </p:cNvPicPr>
          <p:nvPr/>
        </p:nvPicPr>
        <p:blipFill>
          <a:blip r:embed="rId11" cstate="screen"/>
          <a:srcRect/>
          <a:stretch>
            <a:fillRect/>
          </a:stretch>
        </p:blipFill>
        <p:spPr bwMode="auto">
          <a:xfrm>
            <a:off x="8384268" y="2598575"/>
            <a:ext cx="1595664" cy="1828800"/>
          </a:xfrm>
          <a:prstGeom prst="rect">
            <a:avLst/>
          </a:prstGeom>
          <a:noFill/>
          <a:ln w="9525">
            <a:noFill/>
            <a:miter lim="800000"/>
            <a:headEnd/>
            <a:tailEnd/>
          </a:ln>
        </p:spPr>
      </p:pic>
      <p:pic>
        <p:nvPicPr>
          <p:cNvPr id="31" name="Picture 4" descr="F:\101NIKON\DSCN3187.JPG"/>
          <p:cNvPicPr>
            <a:picLocks noChangeAspect="1" noChangeArrowheads="1"/>
          </p:cNvPicPr>
          <p:nvPr/>
        </p:nvPicPr>
        <p:blipFill>
          <a:blip r:embed="rId12" cstate="screen"/>
          <a:srcRect/>
          <a:stretch>
            <a:fillRect/>
          </a:stretch>
        </p:blipFill>
        <p:spPr bwMode="auto">
          <a:xfrm>
            <a:off x="10158091" y="2595106"/>
            <a:ext cx="1532655" cy="1828800"/>
          </a:xfrm>
          <a:prstGeom prst="rect">
            <a:avLst/>
          </a:prstGeom>
          <a:noFill/>
          <a:ln w="9525">
            <a:noFill/>
            <a:miter lim="800000"/>
            <a:headEnd/>
            <a:tailEnd/>
          </a:ln>
        </p:spPr>
      </p:pic>
      <p:sp>
        <p:nvSpPr>
          <p:cNvPr id="33" name="Title 1"/>
          <p:cNvSpPr txBox="1">
            <a:spLocks/>
          </p:cNvSpPr>
          <p:nvPr/>
        </p:nvSpPr>
        <p:spPr>
          <a:xfrm>
            <a:off x="2072554" y="3442494"/>
            <a:ext cx="2285999" cy="788988"/>
          </a:xfrm>
          <a:prstGeom prst="rect">
            <a:avLst/>
          </a:prstGeom>
        </p:spPr>
        <p:txBody>
          <a:bodyPr vert="horz" wrap="square" lIns="91440" tIns="45720" rIns="91440" bIns="45720" numCol="1" rtlCol="0" anchor="ctr" anchorCtr="0" compatLnSpc="1">
            <a:prstTxWarp prst="textNoShape">
              <a:avLst/>
            </a:prstTxWarp>
            <a:normAutofit/>
          </a:bodyPr>
          <a:lstStyle/>
          <a:p>
            <a:pPr marL="3175">
              <a:defRPr/>
            </a:pPr>
            <a:endParaRPr lang="en-US" sz="3600" dirty="0">
              <a:latin typeface="+mj-lt"/>
              <a:cs typeface="ＭＳ Ｐゴシック" charset="0"/>
            </a:endParaRPr>
          </a:p>
        </p:txBody>
      </p:sp>
      <p:sp>
        <p:nvSpPr>
          <p:cNvPr id="34" name="Content Placeholder 2"/>
          <p:cNvSpPr txBox="1">
            <a:spLocks/>
          </p:cNvSpPr>
          <p:nvPr/>
        </p:nvSpPr>
        <p:spPr>
          <a:xfrm>
            <a:off x="1676400" y="3657600"/>
            <a:ext cx="3962400" cy="609600"/>
          </a:xfrm>
          <a:prstGeom prst="rect">
            <a:avLst/>
          </a:prstGeom>
        </p:spPr>
        <p:txBody>
          <a:bodyPr vert="horz" wrap="square" lIns="91440" tIns="45720" rIns="91440" bIns="45720" numCol="1" rtlCol="0" anchor="t" anchorCtr="0" compatLnSpc="1">
            <a:prstTxWarp prst="textNoShape">
              <a:avLst/>
            </a:prstTxWarp>
            <a:noAutofit/>
          </a:bodyPr>
          <a:lstStyle/>
          <a:p>
            <a:pPr>
              <a:spcBef>
                <a:spcPts val="2000"/>
              </a:spcBef>
              <a:defRPr/>
            </a:pPr>
            <a:endParaRPr lang="en-US" sz="1800" dirty="0">
              <a:latin typeface="+mn-lt"/>
              <a:cs typeface="ＭＳ Ｐゴシック" charset="0"/>
            </a:endParaRPr>
          </a:p>
        </p:txBody>
      </p:sp>
      <p:sp>
        <p:nvSpPr>
          <p:cNvPr id="37" name="Content Placeholder 2"/>
          <p:cNvSpPr txBox="1">
            <a:spLocks/>
          </p:cNvSpPr>
          <p:nvPr/>
        </p:nvSpPr>
        <p:spPr>
          <a:xfrm>
            <a:off x="5121872" y="3695700"/>
            <a:ext cx="5029200" cy="685800"/>
          </a:xfrm>
          <a:prstGeom prst="rect">
            <a:avLst/>
          </a:prstGeom>
        </p:spPr>
        <p:txBody>
          <a:bodyPr vert="horz" wrap="square" lIns="91440" tIns="45720" rIns="91440" bIns="45720" numCol="1" rtlCol="0" anchor="t" anchorCtr="0" compatLnSpc="1">
            <a:prstTxWarp prst="textNoShape">
              <a:avLst/>
            </a:prstTxWarp>
            <a:noAutofit/>
          </a:bodyPr>
          <a:lstStyle/>
          <a:p>
            <a:pPr>
              <a:spcBef>
                <a:spcPts val="2000"/>
              </a:spcBef>
              <a:defRPr/>
            </a:pPr>
            <a:endParaRPr lang="en-US" sz="1800" dirty="0">
              <a:latin typeface="+mn-lt"/>
              <a:cs typeface="ＭＳ Ｐゴシック" charset="0"/>
            </a:endParaRPr>
          </a:p>
        </p:txBody>
      </p:sp>
    </p:spTree>
    <p:extLst>
      <p:ext uri="{BB962C8B-B14F-4D97-AF65-F5344CB8AC3E}">
        <p14:creationId xmlns:p14="http://schemas.microsoft.com/office/powerpoint/2010/main" val="24557624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1032" name="Picture 8" descr="Resultado de imagen para newspaper violence in the US gunshot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0630" y="217741"/>
            <a:ext cx="3316373" cy="42576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para newspaper violence in the US gunsh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8751" y="219366"/>
            <a:ext cx="5294227" cy="397067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n para newspaper violence in the US gunsho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4973" y="1143000"/>
            <a:ext cx="4191000" cy="255389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sultado de imagen para crimes in the 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551472"/>
            <a:ext cx="6481818" cy="3247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9055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152400"/>
            <a:ext cx="10361084" cy="1430338"/>
          </a:xfrm>
        </p:spPr>
        <p:txBody>
          <a:bodyPr>
            <a:normAutofit/>
          </a:bodyPr>
          <a:lstStyle/>
          <a:p>
            <a:r>
              <a:rPr lang="es-PE" sz="4000" dirty="0">
                <a:solidFill>
                  <a:srgbClr val="FFC000"/>
                </a:solidFill>
                <a:latin typeface="Lucida Sans Unicode" panose="020B0602030504020204" pitchFamily="34" charset="0"/>
                <a:cs typeface="Lucida Sans Unicode" panose="020B0602030504020204" pitchFamily="34" charset="0"/>
              </a:rPr>
              <a:t>Case 8</a:t>
            </a:r>
            <a:endParaRPr lang="es-ES" sz="4000" dirty="0">
              <a:solidFill>
                <a:srgbClr val="FFC000"/>
              </a:solidFill>
              <a:latin typeface="Lucida Sans Unicode" panose="020B0602030504020204" pitchFamily="34" charset="0"/>
              <a:cs typeface="Lucida Sans Unicode" panose="020B0602030504020204" pitchFamily="34" charset="0"/>
            </a:endParaRPr>
          </a:p>
        </p:txBody>
      </p:sp>
      <p:sp>
        <p:nvSpPr>
          <p:cNvPr id="3" name="Marcador de contenido 2"/>
          <p:cNvSpPr>
            <a:spLocks noGrp="1"/>
          </p:cNvSpPr>
          <p:nvPr>
            <p:ph idx="1"/>
          </p:nvPr>
        </p:nvSpPr>
        <p:spPr>
          <a:xfrm>
            <a:off x="914400" y="1447800"/>
            <a:ext cx="10361084" cy="4257022"/>
          </a:xfrm>
        </p:spPr>
        <p:txBody>
          <a:bodyPr/>
          <a:lstStyle/>
          <a:p>
            <a:pPr>
              <a:buNone/>
            </a:pPr>
            <a:r>
              <a:rPr lang="en-US" sz="2800" dirty="0">
                <a:solidFill>
                  <a:schemeClr val="bg1">
                    <a:lumMod val="10000"/>
                    <a:lumOff val="90000"/>
                  </a:schemeClr>
                </a:solidFill>
                <a:latin typeface="Lucida Sans" panose="020B0602030504020204" pitchFamily="34" charset="0"/>
              </a:rPr>
              <a:t>A patient with a traumatic transection of the vertebral artery, gun shot injury.</a:t>
            </a:r>
          </a:p>
          <a:p>
            <a:endParaRPr lang="es-ES" dirty="0"/>
          </a:p>
        </p:txBody>
      </p:sp>
      <p:pic>
        <p:nvPicPr>
          <p:cNvPr id="4" name="Picture 2" descr="F:\100NIKON\DSCN2938.JPG"/>
          <p:cNvPicPr>
            <a:picLocks noChangeAspect="1" noChangeArrowheads="1"/>
          </p:cNvPicPr>
          <p:nvPr/>
        </p:nvPicPr>
        <p:blipFill>
          <a:blip r:embed="rId2" cstate="screen">
            <a:grayscl/>
          </a:blip>
          <a:srcRect/>
          <a:stretch>
            <a:fillRect/>
          </a:stretch>
        </p:blipFill>
        <p:spPr bwMode="auto">
          <a:xfrm>
            <a:off x="3733800" y="2500926"/>
            <a:ext cx="4876800" cy="4019590"/>
          </a:xfrm>
          <a:prstGeom prst="rect">
            <a:avLst/>
          </a:prstGeom>
          <a:noFill/>
          <a:ln w="9525">
            <a:noFill/>
            <a:miter lim="800000"/>
            <a:headEnd/>
            <a:tailEnd/>
          </a:ln>
        </p:spPr>
      </p:pic>
    </p:spTree>
    <p:extLst>
      <p:ext uri="{BB962C8B-B14F-4D97-AF65-F5344CB8AC3E}">
        <p14:creationId xmlns:p14="http://schemas.microsoft.com/office/powerpoint/2010/main" val="36278272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152400"/>
            <a:ext cx="2514600" cy="636588"/>
          </a:xfrm>
        </p:spPr>
        <p:txBody>
          <a:bodyPr wrap="square" numCol="1" compatLnSpc="1">
            <a:prstTxWarp prst="textNoShape">
              <a:avLst/>
            </a:prstTxWarp>
            <a:noAutofit/>
          </a:bodyPr>
          <a:lstStyle/>
          <a:p>
            <a:pPr marL="111125" algn="l" eaLnBrk="1" hangingPunct="1"/>
            <a:r>
              <a:rPr lang="en-US" sz="4000" dirty="0">
                <a:solidFill>
                  <a:srgbClr val="FFC000"/>
                </a:solidFill>
                <a:effectLst/>
                <a:latin typeface="Lucida Sans Unicode" panose="020B0602030504020204" pitchFamily="34" charset="0"/>
                <a:ea typeface="ＭＳ Ｐゴシック" pitchFamily="34" charset="-128"/>
                <a:cs typeface="Lucida Sans Unicode" panose="020B0602030504020204" pitchFamily="34" charset="0"/>
              </a:rPr>
              <a:t>Case 9</a:t>
            </a:r>
          </a:p>
        </p:txBody>
      </p:sp>
      <p:sp>
        <p:nvSpPr>
          <p:cNvPr id="44034" name="Content Placeholder 2"/>
          <p:cNvSpPr>
            <a:spLocks noGrp="1"/>
          </p:cNvSpPr>
          <p:nvPr>
            <p:ph idx="1"/>
          </p:nvPr>
        </p:nvSpPr>
        <p:spPr>
          <a:xfrm>
            <a:off x="1600200" y="533400"/>
            <a:ext cx="4191000" cy="685800"/>
          </a:xfrm>
        </p:spPr>
        <p:txBody>
          <a:bodyPr wrap="square" numCol="1" anchor="t" anchorCtr="0" compatLnSpc="1">
            <a:prstTxWarp prst="textNoShape">
              <a:avLst/>
            </a:prstTxWarp>
            <a:normAutofit/>
          </a:bodyPr>
          <a:lstStyle/>
          <a:p>
            <a:pPr marL="0" indent="0" eaLnBrk="1" hangingPunct="1">
              <a:buNone/>
            </a:pPr>
            <a:endParaRPr lang="en-US" sz="1800" dirty="0">
              <a:effectLst/>
              <a:ea typeface="ＭＳ Ｐゴシック" pitchFamily="34" charset="-128"/>
            </a:endParaRPr>
          </a:p>
        </p:txBody>
      </p:sp>
      <p:sp>
        <p:nvSpPr>
          <p:cNvPr id="19" name="Title 1"/>
          <p:cNvSpPr txBox="1">
            <a:spLocks/>
          </p:cNvSpPr>
          <p:nvPr/>
        </p:nvSpPr>
        <p:spPr>
          <a:xfrm>
            <a:off x="9439043" y="392112"/>
            <a:ext cx="2133600" cy="788988"/>
          </a:xfrm>
          <a:prstGeom prst="rect">
            <a:avLst/>
          </a:prstGeom>
        </p:spPr>
        <p:txBody>
          <a:bodyPr vert="horz" wrap="square" lIns="91440" tIns="45720" rIns="91440" bIns="45720" numCol="1" rtlCol="0" anchor="ctr" anchorCtr="0" compatLnSpc="1">
            <a:prstTxWarp prst="textNoShape">
              <a:avLst/>
            </a:prstTxWarp>
            <a:normAutofit/>
          </a:bodyPr>
          <a:lstStyle/>
          <a:p>
            <a:pPr marL="484188">
              <a:defRPr/>
            </a:pPr>
            <a:endParaRPr lang="en-US" sz="3600" dirty="0">
              <a:solidFill>
                <a:srgbClr val="FFC000"/>
              </a:solidFill>
              <a:latin typeface="+mj-lt"/>
              <a:cs typeface="ＭＳ Ｐゴシック" charset="0"/>
            </a:endParaRPr>
          </a:p>
        </p:txBody>
      </p:sp>
      <p:sp>
        <p:nvSpPr>
          <p:cNvPr id="20" name="Content Placeholder 2"/>
          <p:cNvSpPr txBox="1">
            <a:spLocks/>
          </p:cNvSpPr>
          <p:nvPr/>
        </p:nvSpPr>
        <p:spPr>
          <a:xfrm>
            <a:off x="5791200" y="457200"/>
            <a:ext cx="4876800" cy="1143000"/>
          </a:xfrm>
          <a:prstGeom prst="rect">
            <a:avLst/>
          </a:prstGeom>
        </p:spPr>
        <p:txBody>
          <a:bodyPr vert="horz" wrap="square" lIns="91440" tIns="45720" rIns="91440" bIns="45720" numCol="1" rtlCol="0" anchor="t" anchorCtr="0" compatLnSpc="1">
            <a:prstTxWarp prst="textNoShape">
              <a:avLst/>
            </a:prstTxWarp>
            <a:normAutofit/>
          </a:bodyPr>
          <a:lstStyle/>
          <a:p>
            <a:pPr>
              <a:spcBef>
                <a:spcPts val="2000"/>
              </a:spcBef>
              <a:defRPr/>
            </a:pPr>
            <a:endParaRPr lang="en-US" sz="1800" dirty="0">
              <a:latin typeface="+mn-lt"/>
              <a:cs typeface="ＭＳ Ｐゴシック" charset="0"/>
            </a:endParaRPr>
          </a:p>
        </p:txBody>
      </p:sp>
      <p:sp>
        <p:nvSpPr>
          <p:cNvPr id="33" name="Title 1"/>
          <p:cNvSpPr txBox="1">
            <a:spLocks/>
          </p:cNvSpPr>
          <p:nvPr/>
        </p:nvSpPr>
        <p:spPr>
          <a:xfrm>
            <a:off x="1676402" y="3124200"/>
            <a:ext cx="2285999" cy="788988"/>
          </a:xfrm>
          <a:prstGeom prst="rect">
            <a:avLst/>
          </a:prstGeom>
        </p:spPr>
        <p:txBody>
          <a:bodyPr vert="horz" wrap="square" lIns="91440" tIns="45720" rIns="91440" bIns="45720" numCol="1" rtlCol="0" anchor="ctr" anchorCtr="0" compatLnSpc="1">
            <a:prstTxWarp prst="textNoShape">
              <a:avLst/>
            </a:prstTxWarp>
            <a:normAutofit/>
          </a:bodyPr>
          <a:lstStyle/>
          <a:p>
            <a:pPr marL="3175">
              <a:defRPr/>
            </a:pPr>
            <a:endParaRPr lang="en-US" sz="3600" dirty="0">
              <a:latin typeface="+mj-lt"/>
              <a:cs typeface="ＭＳ Ｐゴシック" charset="0"/>
            </a:endParaRPr>
          </a:p>
        </p:txBody>
      </p:sp>
      <p:sp>
        <p:nvSpPr>
          <p:cNvPr id="34" name="Content Placeholder 2"/>
          <p:cNvSpPr txBox="1">
            <a:spLocks/>
          </p:cNvSpPr>
          <p:nvPr/>
        </p:nvSpPr>
        <p:spPr>
          <a:xfrm>
            <a:off x="1676400" y="3657600"/>
            <a:ext cx="3962400" cy="609600"/>
          </a:xfrm>
          <a:prstGeom prst="rect">
            <a:avLst/>
          </a:prstGeom>
        </p:spPr>
        <p:txBody>
          <a:bodyPr vert="horz" wrap="square" lIns="91440" tIns="45720" rIns="91440" bIns="45720" numCol="1" rtlCol="0" anchor="t" anchorCtr="0" compatLnSpc="1">
            <a:prstTxWarp prst="textNoShape">
              <a:avLst/>
            </a:prstTxWarp>
            <a:noAutofit/>
          </a:bodyPr>
          <a:lstStyle/>
          <a:p>
            <a:pPr>
              <a:spcBef>
                <a:spcPts val="2000"/>
              </a:spcBef>
              <a:defRPr/>
            </a:pPr>
            <a:r>
              <a:rPr lang="en-US" sz="1800" dirty="0">
                <a:latin typeface="+mn-lt"/>
                <a:cs typeface="ＭＳ Ｐゴシック" charset="0"/>
              </a:rPr>
              <a:t>.</a:t>
            </a:r>
          </a:p>
        </p:txBody>
      </p:sp>
      <p:sp>
        <p:nvSpPr>
          <p:cNvPr id="37" name="Content Placeholder 2"/>
          <p:cNvSpPr txBox="1">
            <a:spLocks/>
          </p:cNvSpPr>
          <p:nvPr/>
        </p:nvSpPr>
        <p:spPr>
          <a:xfrm>
            <a:off x="685800" y="1728706"/>
            <a:ext cx="11039242" cy="685800"/>
          </a:xfrm>
          <a:prstGeom prst="rect">
            <a:avLst/>
          </a:prstGeom>
        </p:spPr>
        <p:txBody>
          <a:bodyPr vert="horz" wrap="square" lIns="91440" tIns="45720" rIns="91440" bIns="45720" numCol="1" rtlCol="0" anchor="t" anchorCtr="0" compatLnSpc="1">
            <a:prstTxWarp prst="textNoShape">
              <a:avLst/>
            </a:prstTxWarp>
            <a:noAutofit/>
          </a:bodyPr>
          <a:lstStyle/>
          <a:p>
            <a:pPr>
              <a:spcBef>
                <a:spcPts val="2000"/>
              </a:spcBef>
              <a:defRPr/>
            </a:pPr>
            <a:r>
              <a:rPr lang="en-US" sz="2800" dirty="0">
                <a:solidFill>
                  <a:schemeClr val="bg1">
                    <a:lumMod val="10000"/>
                    <a:lumOff val="90000"/>
                  </a:schemeClr>
                </a:solidFill>
                <a:latin typeface="Lucida Sans Unicode" panose="020B0602030504020204" pitchFamily="34" charset="0"/>
                <a:cs typeface="Lucida Sans Unicode" panose="020B0602030504020204" pitchFamily="34" charset="0"/>
              </a:rPr>
              <a:t>CBOS of traumatic etiology.  A </a:t>
            </a:r>
            <a:r>
              <a:rPr lang="en-US" sz="2800" dirty="0" err="1">
                <a:solidFill>
                  <a:schemeClr val="bg1">
                    <a:lumMod val="10000"/>
                    <a:lumOff val="90000"/>
                  </a:schemeClr>
                </a:solidFill>
                <a:latin typeface="Lucida Sans Unicode" panose="020B0602030504020204" pitchFamily="34" charset="0"/>
                <a:cs typeface="Lucida Sans Unicode" panose="020B0602030504020204" pitchFamily="34" charset="0"/>
              </a:rPr>
              <a:t>pseudoaneurysm</a:t>
            </a:r>
            <a:r>
              <a:rPr lang="en-US" sz="2800" dirty="0">
                <a:solidFill>
                  <a:schemeClr val="bg1">
                    <a:lumMod val="10000"/>
                    <a:lumOff val="90000"/>
                  </a:schemeClr>
                </a:solidFill>
                <a:latin typeface="Lucida Sans Unicode" panose="020B0602030504020204" pitchFamily="34" charset="0"/>
                <a:cs typeface="Lucida Sans Unicode" panose="020B0602030504020204" pitchFamily="34" charset="0"/>
              </a:rPr>
              <a:t> of the left common carotid artery is noted</a:t>
            </a:r>
            <a:r>
              <a:rPr lang="en-US" sz="1800" dirty="0">
                <a:latin typeface="+mn-lt"/>
                <a:cs typeface="ＭＳ Ｐゴシック" charset="0"/>
              </a:rPr>
              <a:t>.</a:t>
            </a:r>
          </a:p>
        </p:txBody>
      </p:sp>
      <p:pic>
        <p:nvPicPr>
          <p:cNvPr id="38" name="Picture 5" descr="F:\100NIKON\DSCN2943.JPG"/>
          <p:cNvPicPr>
            <a:picLocks noChangeAspect="1" noChangeArrowheads="1"/>
          </p:cNvPicPr>
          <p:nvPr/>
        </p:nvPicPr>
        <p:blipFill>
          <a:blip r:embed="rId2" cstate="screen">
            <a:grayscl/>
          </a:blip>
          <a:srcRect/>
          <a:stretch>
            <a:fillRect/>
          </a:stretch>
        </p:blipFill>
        <p:spPr bwMode="auto">
          <a:xfrm>
            <a:off x="8229600" y="3048000"/>
            <a:ext cx="1828800" cy="3511066"/>
          </a:xfrm>
          <a:prstGeom prst="rect">
            <a:avLst/>
          </a:prstGeom>
          <a:noFill/>
          <a:ln w="9525">
            <a:noFill/>
            <a:miter lim="800000"/>
            <a:headEnd/>
            <a:tailEnd/>
          </a:ln>
        </p:spPr>
      </p:pic>
      <p:pic>
        <p:nvPicPr>
          <p:cNvPr id="39" name="Picture 2" descr="F:\100NIKON\DSCN2939.JPG"/>
          <p:cNvPicPr>
            <a:picLocks noChangeAspect="1" noChangeArrowheads="1"/>
          </p:cNvPicPr>
          <p:nvPr/>
        </p:nvPicPr>
        <p:blipFill>
          <a:blip r:embed="rId3" cstate="screen">
            <a:grayscl/>
          </a:blip>
          <a:srcRect/>
          <a:stretch>
            <a:fillRect/>
          </a:stretch>
        </p:blipFill>
        <p:spPr bwMode="auto">
          <a:xfrm>
            <a:off x="1447800" y="3276600"/>
            <a:ext cx="3124200" cy="2996588"/>
          </a:xfrm>
          <a:prstGeom prst="rect">
            <a:avLst/>
          </a:prstGeom>
          <a:noFill/>
          <a:ln w="9525">
            <a:noFill/>
            <a:miter lim="800000"/>
            <a:headEnd/>
            <a:tailEnd/>
          </a:ln>
        </p:spPr>
      </p:pic>
      <p:pic>
        <p:nvPicPr>
          <p:cNvPr id="41" name="Picture 4" descr="F:\100NIKON\DSCN2942.JPG"/>
          <p:cNvPicPr>
            <a:picLocks noChangeAspect="1" noChangeArrowheads="1"/>
          </p:cNvPicPr>
          <p:nvPr/>
        </p:nvPicPr>
        <p:blipFill>
          <a:blip r:embed="rId4" cstate="screen">
            <a:grayscl/>
          </a:blip>
          <a:srcRect/>
          <a:stretch>
            <a:fillRect/>
          </a:stretch>
        </p:blipFill>
        <p:spPr bwMode="auto">
          <a:xfrm>
            <a:off x="4800600" y="3276600"/>
            <a:ext cx="3048000" cy="2971800"/>
          </a:xfrm>
          <a:prstGeom prst="rect">
            <a:avLst/>
          </a:prstGeom>
          <a:noFill/>
          <a:ln w="9525">
            <a:noFill/>
            <a:miter lim="800000"/>
            <a:headEnd/>
            <a:tailEnd/>
          </a:ln>
        </p:spPr>
      </p:pic>
    </p:spTree>
    <p:extLst>
      <p:ext uri="{BB962C8B-B14F-4D97-AF65-F5344CB8AC3E}">
        <p14:creationId xmlns:p14="http://schemas.microsoft.com/office/powerpoint/2010/main" val="931224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0" fill="hold"/>
                                        <p:tgtEl>
                                          <p:spTgt spid="39"/>
                                        </p:tgtEl>
                                        <p:attrNameLst>
                                          <p:attrName>ppt_x</p:attrName>
                                        </p:attrNameLst>
                                      </p:cBhvr>
                                      <p:tavLst>
                                        <p:tav tm="0">
                                          <p:val>
                                            <p:strVal val="1+#ppt_w/2"/>
                                          </p:val>
                                        </p:tav>
                                        <p:tav tm="100000">
                                          <p:val>
                                            <p:strVal val="#ppt_x"/>
                                          </p:val>
                                        </p:tav>
                                      </p:tavLst>
                                    </p:anim>
                                    <p:anim calcmode="lin" valueType="num">
                                      <p:cBhvr additive="base">
                                        <p:cTn id="8" dur="50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0" fill="hold"/>
                                        <p:tgtEl>
                                          <p:spTgt spid="41"/>
                                        </p:tgtEl>
                                        <p:attrNameLst>
                                          <p:attrName>ppt_x</p:attrName>
                                        </p:attrNameLst>
                                      </p:cBhvr>
                                      <p:tavLst>
                                        <p:tav tm="0">
                                          <p:val>
                                            <p:strVal val="1+#ppt_w/2"/>
                                          </p:val>
                                        </p:tav>
                                        <p:tav tm="100000">
                                          <p:val>
                                            <p:strVal val="#ppt_x"/>
                                          </p:val>
                                        </p:tav>
                                      </p:tavLst>
                                    </p:anim>
                                    <p:anim calcmode="lin" valueType="num">
                                      <p:cBhvr additive="base">
                                        <p:cTn id="14" dur="5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800600" y="266700"/>
            <a:ext cx="3505200" cy="533400"/>
          </a:xfrm>
          <a:prstGeom prst="rect">
            <a:avLst/>
          </a:prstGeom>
        </p:spPr>
        <p:txBody>
          <a:bodyPr vert="horz" wrap="square" lIns="91440" tIns="45720" rIns="91440" bIns="45720" numCol="1" rtlCol="0" anchor="ctr" anchorCtr="0" compatLnSpc="1">
            <a:prstTxWarp prst="textNoShape">
              <a:avLst/>
            </a:prstTxWarp>
            <a:noAutofit/>
          </a:bodyPr>
          <a:lstStyle/>
          <a:p>
            <a:pPr marL="3175">
              <a:defRPr/>
            </a:pPr>
            <a:r>
              <a:rPr lang="en-US" sz="4000" dirty="0">
                <a:solidFill>
                  <a:srgbClr val="FFC000"/>
                </a:solidFill>
                <a:latin typeface="Lucida Sans Unicode" panose="020B0602030504020204" pitchFamily="34" charset="0"/>
                <a:cs typeface="Lucida Sans Unicode" panose="020B0602030504020204" pitchFamily="34" charset="0"/>
              </a:rPr>
              <a:t>Case 10</a:t>
            </a:r>
          </a:p>
        </p:txBody>
      </p:sp>
      <p:sp>
        <p:nvSpPr>
          <p:cNvPr id="12" name="Content Placeholder 2"/>
          <p:cNvSpPr txBox="1">
            <a:spLocks/>
          </p:cNvSpPr>
          <p:nvPr/>
        </p:nvSpPr>
        <p:spPr>
          <a:xfrm>
            <a:off x="533400" y="1219200"/>
            <a:ext cx="11353800" cy="1219199"/>
          </a:xfrm>
          <a:prstGeom prst="rect">
            <a:avLst/>
          </a:prstGeom>
        </p:spPr>
        <p:txBody>
          <a:bodyPr vert="horz" wrap="square" lIns="91440" tIns="45720" rIns="91440" bIns="45720" numCol="1" rtlCol="0" anchor="t" anchorCtr="0" compatLnSpc="1">
            <a:prstTxWarp prst="textNoShape">
              <a:avLst/>
            </a:prstTxWarp>
            <a:noAutofit/>
          </a:bodyPr>
          <a:lstStyle/>
          <a:p>
            <a:pPr>
              <a:spcBef>
                <a:spcPts val="0"/>
              </a:spcBef>
              <a:defRPr/>
            </a:pPr>
            <a:r>
              <a:rPr lang="en-US" sz="2800" dirty="0">
                <a:solidFill>
                  <a:schemeClr val="bg1">
                    <a:lumMod val="10000"/>
                    <a:lumOff val="90000"/>
                  </a:schemeClr>
                </a:solidFill>
                <a:latin typeface="Lucida Sans Unicode" panose="020B0602030504020204" pitchFamily="34" charset="0"/>
                <a:cs typeface="Lucida Sans Unicode" panose="020B0602030504020204" pitchFamily="34" charset="0"/>
              </a:rPr>
              <a:t>Bilateral vertebral arteriography. </a:t>
            </a:r>
          </a:p>
          <a:p>
            <a:pPr>
              <a:spcBef>
                <a:spcPts val="0"/>
              </a:spcBef>
              <a:defRPr/>
            </a:pPr>
            <a:r>
              <a:rPr lang="en-US" sz="2800" dirty="0">
                <a:solidFill>
                  <a:schemeClr val="bg1">
                    <a:lumMod val="10000"/>
                    <a:lumOff val="90000"/>
                  </a:schemeClr>
                </a:solidFill>
                <a:latin typeface="Lucida Sans Unicode" panose="020B0602030504020204" pitchFamily="34" charset="0"/>
                <a:cs typeface="Lucida Sans Unicode" panose="020B0602030504020204" pitchFamily="34" charset="0"/>
              </a:rPr>
              <a:t>The right one is transected and was embolized with numerous stainless steel coils to occlude the entire lumen. </a:t>
            </a:r>
          </a:p>
        </p:txBody>
      </p:sp>
      <p:pic>
        <p:nvPicPr>
          <p:cNvPr id="13" name="Picture 3" descr="F:\100NIKON\DSCN2945.JPG"/>
          <p:cNvPicPr>
            <a:picLocks noChangeAspect="1" noChangeArrowheads="1"/>
          </p:cNvPicPr>
          <p:nvPr/>
        </p:nvPicPr>
        <p:blipFill>
          <a:blip r:embed="rId2" cstate="screen">
            <a:grayscl/>
          </a:blip>
          <a:srcRect/>
          <a:stretch>
            <a:fillRect/>
          </a:stretch>
        </p:blipFill>
        <p:spPr bwMode="auto">
          <a:xfrm>
            <a:off x="6019800" y="3048000"/>
            <a:ext cx="1981200" cy="3478216"/>
          </a:xfrm>
          <a:prstGeom prst="rect">
            <a:avLst/>
          </a:prstGeom>
          <a:noFill/>
          <a:ln w="9525">
            <a:noFill/>
            <a:miter lim="800000"/>
            <a:headEnd/>
            <a:tailEnd/>
          </a:ln>
        </p:spPr>
      </p:pic>
      <p:pic>
        <p:nvPicPr>
          <p:cNvPr id="14" name="Picture 4" descr="F:\100NIKON\DSCN2946.JPG"/>
          <p:cNvPicPr>
            <a:picLocks noChangeAspect="1" noChangeArrowheads="1"/>
          </p:cNvPicPr>
          <p:nvPr/>
        </p:nvPicPr>
        <p:blipFill>
          <a:blip r:embed="rId3" cstate="screen">
            <a:grayscl/>
          </a:blip>
          <a:srcRect/>
          <a:stretch>
            <a:fillRect/>
          </a:stretch>
        </p:blipFill>
        <p:spPr bwMode="auto">
          <a:xfrm>
            <a:off x="1676400" y="3124200"/>
            <a:ext cx="2133600" cy="3448990"/>
          </a:xfrm>
          <a:prstGeom prst="rect">
            <a:avLst/>
          </a:prstGeom>
          <a:noFill/>
          <a:ln w="9525">
            <a:noFill/>
            <a:miter lim="800000"/>
            <a:headEnd/>
            <a:tailEnd/>
          </a:ln>
        </p:spPr>
      </p:pic>
      <p:pic>
        <p:nvPicPr>
          <p:cNvPr id="15" name="Picture 2" descr="F:\100NIKON\DSCN2944.JPG"/>
          <p:cNvPicPr>
            <a:picLocks noChangeAspect="1" noChangeArrowheads="1"/>
          </p:cNvPicPr>
          <p:nvPr/>
        </p:nvPicPr>
        <p:blipFill>
          <a:blip r:embed="rId4" cstate="screen">
            <a:grayscl/>
          </a:blip>
          <a:srcRect/>
          <a:stretch>
            <a:fillRect/>
          </a:stretch>
        </p:blipFill>
        <p:spPr bwMode="auto">
          <a:xfrm>
            <a:off x="3886200" y="3048000"/>
            <a:ext cx="2057400" cy="3492259"/>
          </a:xfrm>
          <a:prstGeom prst="rect">
            <a:avLst/>
          </a:prstGeom>
          <a:noFill/>
          <a:ln w="9525">
            <a:noFill/>
            <a:miter lim="800000"/>
            <a:headEnd/>
            <a:tailEnd/>
          </a:ln>
        </p:spPr>
      </p:pic>
      <p:pic>
        <p:nvPicPr>
          <p:cNvPr id="16" name="Picture 5" descr="F:\100NIKON\DSCN2947.JPG"/>
          <p:cNvPicPr>
            <a:picLocks noChangeAspect="1" noChangeArrowheads="1"/>
          </p:cNvPicPr>
          <p:nvPr/>
        </p:nvPicPr>
        <p:blipFill>
          <a:blip r:embed="rId5" cstate="screen">
            <a:grayscl/>
          </a:blip>
          <a:srcRect/>
          <a:stretch>
            <a:fillRect/>
          </a:stretch>
        </p:blipFill>
        <p:spPr bwMode="auto">
          <a:xfrm>
            <a:off x="8077200" y="3048000"/>
            <a:ext cx="2057400" cy="3505200"/>
          </a:xfrm>
          <a:prstGeom prst="rect">
            <a:avLst/>
          </a:prstGeom>
          <a:noFill/>
          <a:ln w="9525">
            <a:noFill/>
            <a:miter lim="800000"/>
            <a:headEnd/>
            <a:tailEnd/>
          </a:ln>
        </p:spPr>
      </p:pic>
      <p:sp>
        <p:nvSpPr>
          <p:cNvPr id="20" name="Title 1"/>
          <p:cNvSpPr>
            <a:spLocks noGrp="1"/>
          </p:cNvSpPr>
          <p:nvPr>
            <p:ph type="title"/>
          </p:nvPr>
        </p:nvSpPr>
        <p:spPr>
          <a:xfrm>
            <a:off x="5791200" y="0"/>
            <a:ext cx="2514600" cy="533400"/>
          </a:xfrm>
        </p:spPr>
        <p:txBody>
          <a:bodyPr wrap="square" numCol="1" compatLnSpc="1">
            <a:prstTxWarp prst="textNoShape">
              <a:avLst/>
            </a:prstTxWarp>
            <a:noAutofit/>
          </a:bodyPr>
          <a:lstStyle/>
          <a:p>
            <a:pPr marL="3175" algn="l" eaLnBrk="1" hangingPunct="1"/>
            <a:endParaRPr lang="en-US" sz="3600" dirty="0">
              <a:effectLst/>
              <a:ea typeface="ＭＳ Ｐゴシック" pitchFamily="34" charset="-128"/>
            </a:endParaRPr>
          </a:p>
        </p:txBody>
      </p:sp>
      <p:sp>
        <p:nvSpPr>
          <p:cNvPr id="21" name="Content Placeholder 2"/>
          <p:cNvSpPr>
            <a:spLocks noGrp="1"/>
          </p:cNvSpPr>
          <p:nvPr>
            <p:ph idx="1"/>
          </p:nvPr>
        </p:nvSpPr>
        <p:spPr>
          <a:xfrm>
            <a:off x="5867400" y="457200"/>
            <a:ext cx="4343400" cy="1219200"/>
          </a:xfrm>
        </p:spPr>
        <p:txBody>
          <a:bodyPr wrap="square" numCol="1" anchor="t" anchorCtr="0" compatLnSpc="1">
            <a:prstTxWarp prst="textNoShape">
              <a:avLst/>
            </a:prstTxWarp>
            <a:normAutofit/>
          </a:bodyPr>
          <a:lstStyle/>
          <a:p>
            <a:pPr marL="0" indent="457200" eaLnBrk="1" hangingPunct="1">
              <a:buFont typeface="Wingdings 2" pitchFamily="18" charset="2"/>
              <a:buChar char=""/>
            </a:pPr>
            <a:endParaRPr lang="en-US" dirty="0">
              <a:effectLst>
                <a:outerShdw blurRad="38100" dist="38100" dir="2700000" algn="tl">
                  <a:srgbClr val="000000"/>
                </a:outerShdw>
              </a:effectLst>
              <a:ea typeface="ＭＳ Ｐゴシック" pitchFamily="34" charset="-128"/>
            </a:endParaRPr>
          </a:p>
        </p:txBody>
      </p:sp>
      <p:sp>
        <p:nvSpPr>
          <p:cNvPr id="26" name="Title 1"/>
          <p:cNvSpPr txBox="1">
            <a:spLocks/>
          </p:cNvSpPr>
          <p:nvPr/>
        </p:nvSpPr>
        <p:spPr>
          <a:xfrm>
            <a:off x="1600200" y="4191000"/>
            <a:ext cx="2362200" cy="609600"/>
          </a:xfrm>
          <a:prstGeom prst="rect">
            <a:avLst/>
          </a:prstGeom>
        </p:spPr>
        <p:txBody>
          <a:bodyPr vert="horz" wrap="square" lIns="91440" tIns="45720" rIns="91440" bIns="45720" numCol="1" rtlCol="0" anchor="ctr" anchorCtr="0" compatLnSpc="1">
            <a:prstTxWarp prst="textNoShape">
              <a:avLst/>
            </a:prstTxWarp>
            <a:noAutofit/>
          </a:bodyPr>
          <a:lstStyle/>
          <a:p>
            <a:pPr marL="3175">
              <a:defRPr/>
            </a:pPr>
            <a:endParaRPr lang="en-US" sz="3600" dirty="0">
              <a:latin typeface="+mj-lt"/>
              <a:cs typeface="ＭＳ Ｐゴシック" charset="0"/>
            </a:endParaRPr>
          </a:p>
        </p:txBody>
      </p:sp>
      <p:sp>
        <p:nvSpPr>
          <p:cNvPr id="27" name="Content Placeholder 2"/>
          <p:cNvSpPr txBox="1">
            <a:spLocks/>
          </p:cNvSpPr>
          <p:nvPr/>
        </p:nvSpPr>
        <p:spPr>
          <a:xfrm>
            <a:off x="1600200" y="4648200"/>
            <a:ext cx="3657600" cy="1981200"/>
          </a:xfrm>
          <a:prstGeom prst="rect">
            <a:avLst/>
          </a:prstGeom>
        </p:spPr>
        <p:txBody>
          <a:bodyPr vert="horz" wrap="square" lIns="91440" tIns="45720" rIns="91440" bIns="45720" numCol="1" rtlCol="0" anchor="t" anchorCtr="0" compatLnSpc="1">
            <a:prstTxWarp prst="textNoShape">
              <a:avLst/>
            </a:prstTxWarp>
            <a:noAutofit/>
          </a:bodyPr>
          <a:lstStyle/>
          <a:p>
            <a:pPr indent="457200">
              <a:spcBef>
                <a:spcPts val="0"/>
              </a:spcBef>
              <a:defRPr/>
            </a:pPr>
            <a:endParaRPr lang="en-US" sz="1750" dirty="0">
              <a:latin typeface="+mn-lt"/>
              <a:cs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0" fill="hold"/>
                                        <p:tgtEl>
                                          <p:spTgt spid="13"/>
                                        </p:tgtEl>
                                        <p:attrNameLst>
                                          <p:attrName>ppt_x</p:attrName>
                                        </p:attrNameLst>
                                      </p:cBhvr>
                                      <p:tavLst>
                                        <p:tav tm="0">
                                          <p:val>
                                            <p:strVal val="1+#ppt_w/2"/>
                                          </p:val>
                                        </p:tav>
                                        <p:tav tm="100000">
                                          <p:val>
                                            <p:strVal val="#ppt_x"/>
                                          </p:val>
                                        </p:tav>
                                      </p:tavLst>
                                    </p:anim>
                                    <p:anim calcmode="lin" valueType="num">
                                      <p:cBhvr additive="base">
                                        <p:cTn id="8" dur="5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0" fill="hold"/>
                                        <p:tgtEl>
                                          <p:spTgt spid="14"/>
                                        </p:tgtEl>
                                        <p:attrNameLst>
                                          <p:attrName>ppt_x</p:attrName>
                                        </p:attrNameLst>
                                      </p:cBhvr>
                                      <p:tavLst>
                                        <p:tav tm="0">
                                          <p:val>
                                            <p:strVal val="1+#ppt_w/2"/>
                                          </p:val>
                                        </p:tav>
                                        <p:tav tm="100000">
                                          <p:val>
                                            <p:strVal val="#ppt_x"/>
                                          </p:val>
                                        </p:tav>
                                      </p:tavLst>
                                    </p:anim>
                                    <p:anim calcmode="lin" valueType="num">
                                      <p:cBhvr additive="base">
                                        <p:cTn id="14" dur="5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0" fill="hold"/>
                                        <p:tgtEl>
                                          <p:spTgt spid="15"/>
                                        </p:tgtEl>
                                        <p:attrNameLst>
                                          <p:attrName>ppt_x</p:attrName>
                                        </p:attrNameLst>
                                      </p:cBhvr>
                                      <p:tavLst>
                                        <p:tav tm="0">
                                          <p:val>
                                            <p:strVal val="1+#ppt_w/2"/>
                                          </p:val>
                                        </p:tav>
                                        <p:tav tm="100000">
                                          <p:val>
                                            <p:strVal val="#ppt_x"/>
                                          </p:val>
                                        </p:tav>
                                      </p:tavLst>
                                    </p:anim>
                                    <p:anim calcmode="lin" valueType="num">
                                      <p:cBhvr additive="base">
                                        <p:cTn id="20" dur="5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0" fill="hold"/>
                                        <p:tgtEl>
                                          <p:spTgt spid="16"/>
                                        </p:tgtEl>
                                        <p:attrNameLst>
                                          <p:attrName>ppt_x</p:attrName>
                                        </p:attrNameLst>
                                      </p:cBhvr>
                                      <p:tavLst>
                                        <p:tav tm="0">
                                          <p:val>
                                            <p:strVal val="1+#ppt_w/2"/>
                                          </p:val>
                                        </p:tav>
                                        <p:tav tm="100000">
                                          <p:val>
                                            <p:strVal val="#ppt_x"/>
                                          </p:val>
                                        </p:tav>
                                      </p:tavLst>
                                    </p:anim>
                                    <p:anim calcmode="lin" valueType="num">
                                      <p:cBhvr additive="base">
                                        <p:cTn id="26" dur="5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600200" y="0"/>
            <a:ext cx="3505200" cy="533400"/>
          </a:xfrm>
          <a:prstGeom prst="rect">
            <a:avLst/>
          </a:prstGeom>
        </p:spPr>
        <p:txBody>
          <a:bodyPr vert="horz" wrap="square" lIns="91440" tIns="45720" rIns="91440" bIns="45720" numCol="1" rtlCol="0" anchor="ctr" anchorCtr="0" compatLnSpc="1">
            <a:prstTxWarp prst="textNoShape">
              <a:avLst/>
            </a:prstTxWarp>
            <a:noAutofit/>
          </a:bodyPr>
          <a:lstStyle/>
          <a:p>
            <a:pPr marL="3175">
              <a:defRPr/>
            </a:pPr>
            <a:endParaRPr lang="en-US" sz="3600" dirty="0">
              <a:latin typeface="+mj-lt"/>
              <a:cs typeface="ＭＳ Ｐゴシック" charset="0"/>
            </a:endParaRPr>
          </a:p>
        </p:txBody>
      </p:sp>
      <p:sp>
        <p:nvSpPr>
          <p:cNvPr id="20" name="Title 1"/>
          <p:cNvSpPr>
            <a:spLocks noGrp="1"/>
          </p:cNvSpPr>
          <p:nvPr>
            <p:ph type="title"/>
          </p:nvPr>
        </p:nvSpPr>
        <p:spPr>
          <a:xfrm>
            <a:off x="5105400" y="353200"/>
            <a:ext cx="2514600" cy="533400"/>
          </a:xfrm>
        </p:spPr>
        <p:txBody>
          <a:bodyPr wrap="square" numCol="1" compatLnSpc="1">
            <a:prstTxWarp prst="textNoShape">
              <a:avLst/>
            </a:prstTxWarp>
            <a:noAutofit/>
          </a:bodyPr>
          <a:lstStyle/>
          <a:p>
            <a:pPr marL="3175" algn="l" eaLnBrk="1" hangingPunct="1"/>
            <a:r>
              <a:rPr lang="en-US" sz="4000" dirty="0">
                <a:solidFill>
                  <a:srgbClr val="FFC000"/>
                </a:solidFill>
                <a:effectLst/>
                <a:latin typeface="Lucida Sans Unicode" panose="020B0602030504020204" pitchFamily="34" charset="0"/>
                <a:ea typeface="ＭＳ Ｐゴシック" pitchFamily="34" charset="-128"/>
                <a:cs typeface="Lucida Sans Unicode" panose="020B0602030504020204" pitchFamily="34" charset="0"/>
              </a:rPr>
              <a:t>Case 11</a:t>
            </a:r>
          </a:p>
        </p:txBody>
      </p:sp>
      <p:sp>
        <p:nvSpPr>
          <p:cNvPr id="21" name="Content Placeholder 2"/>
          <p:cNvSpPr>
            <a:spLocks noGrp="1"/>
          </p:cNvSpPr>
          <p:nvPr>
            <p:ph idx="1"/>
          </p:nvPr>
        </p:nvSpPr>
        <p:spPr>
          <a:xfrm>
            <a:off x="381000" y="1447800"/>
            <a:ext cx="11582400" cy="1801000"/>
          </a:xfrm>
        </p:spPr>
        <p:txBody>
          <a:bodyPr wrap="square" numCol="1" anchor="t" anchorCtr="0" compatLnSpc="1">
            <a:prstTxWarp prst="textNoShape">
              <a:avLst/>
            </a:prstTxWarp>
            <a:normAutofit/>
          </a:bodyPr>
          <a:lstStyle/>
          <a:p>
            <a:pPr marL="0" indent="0" eaLnBrk="1" hangingPunct="1">
              <a:buNone/>
            </a:pPr>
            <a:r>
              <a:rPr lang="en-US" sz="28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CBOS injury to the left common carotid artery managed the "old-way", with surgical occlusion of the artery, rather than with stents. Stents were not available then.</a:t>
            </a:r>
          </a:p>
          <a:p>
            <a:pPr marL="0" indent="457200" eaLnBrk="1" hangingPunct="1">
              <a:buFont typeface="Wingdings 2" pitchFamily="18" charset="2"/>
              <a:buChar char=""/>
            </a:pPr>
            <a:endParaRPr lang="en-US" dirty="0">
              <a:effectLst>
                <a:outerShdw blurRad="38100" dist="38100" dir="2700000" algn="tl">
                  <a:srgbClr val="000000"/>
                </a:outerShdw>
              </a:effectLst>
              <a:ea typeface="ＭＳ Ｐゴシック" pitchFamily="34" charset="-128"/>
            </a:endParaRPr>
          </a:p>
        </p:txBody>
      </p:sp>
      <p:pic>
        <p:nvPicPr>
          <p:cNvPr id="22" name="Picture 3" descr="F:\100NIKON\DSCN2949.JPG"/>
          <p:cNvPicPr>
            <a:picLocks noChangeAspect="1" noChangeArrowheads="1"/>
          </p:cNvPicPr>
          <p:nvPr/>
        </p:nvPicPr>
        <p:blipFill>
          <a:blip r:embed="rId2" cstate="screen">
            <a:grayscl/>
          </a:blip>
          <a:srcRect/>
          <a:stretch>
            <a:fillRect/>
          </a:stretch>
        </p:blipFill>
        <p:spPr bwMode="auto">
          <a:xfrm>
            <a:off x="6019800" y="3200400"/>
            <a:ext cx="1904999" cy="3505200"/>
          </a:xfrm>
          <a:prstGeom prst="rect">
            <a:avLst/>
          </a:prstGeom>
          <a:noFill/>
          <a:ln w="9525">
            <a:noFill/>
            <a:miter lim="800000"/>
            <a:headEnd/>
            <a:tailEnd/>
          </a:ln>
        </p:spPr>
      </p:pic>
      <p:pic>
        <p:nvPicPr>
          <p:cNvPr id="23" name="Picture 4" descr="F:\100NIKON\DSCN2950.JPG"/>
          <p:cNvPicPr>
            <a:picLocks noChangeAspect="1" noChangeArrowheads="1"/>
          </p:cNvPicPr>
          <p:nvPr/>
        </p:nvPicPr>
        <p:blipFill>
          <a:blip r:embed="rId3" cstate="screen">
            <a:grayscl/>
          </a:blip>
          <a:srcRect/>
          <a:stretch>
            <a:fillRect/>
          </a:stretch>
        </p:blipFill>
        <p:spPr bwMode="auto">
          <a:xfrm>
            <a:off x="8001000" y="3200400"/>
            <a:ext cx="1842149" cy="3505200"/>
          </a:xfrm>
          <a:prstGeom prst="rect">
            <a:avLst/>
          </a:prstGeom>
          <a:noFill/>
          <a:ln w="9525">
            <a:noFill/>
            <a:miter lim="800000"/>
            <a:headEnd/>
            <a:tailEnd/>
          </a:ln>
        </p:spPr>
      </p:pic>
      <p:pic>
        <p:nvPicPr>
          <p:cNvPr id="24" name="Picture 2" descr="F:\100NIKON\DSCN2948.JPG"/>
          <p:cNvPicPr>
            <a:picLocks noChangeAspect="1" noChangeArrowheads="1"/>
          </p:cNvPicPr>
          <p:nvPr/>
        </p:nvPicPr>
        <p:blipFill>
          <a:blip r:embed="rId4" cstate="screen">
            <a:grayscl/>
          </a:blip>
          <a:srcRect/>
          <a:stretch>
            <a:fillRect/>
          </a:stretch>
        </p:blipFill>
        <p:spPr bwMode="auto">
          <a:xfrm>
            <a:off x="3962400" y="3200400"/>
            <a:ext cx="1981199" cy="3505200"/>
          </a:xfrm>
          <a:prstGeom prst="rect">
            <a:avLst/>
          </a:prstGeom>
          <a:noFill/>
          <a:ln w="9525">
            <a:noFill/>
            <a:miter lim="800000"/>
            <a:headEnd/>
            <a:tailEnd/>
          </a:ln>
        </p:spPr>
      </p:pic>
      <p:pic>
        <p:nvPicPr>
          <p:cNvPr id="25" name="Picture 5" descr="F:\100NIKON\DSCN2951.JPG"/>
          <p:cNvPicPr>
            <a:picLocks noChangeAspect="1" noChangeArrowheads="1"/>
          </p:cNvPicPr>
          <p:nvPr/>
        </p:nvPicPr>
        <p:blipFill>
          <a:blip r:embed="rId5" cstate="screen">
            <a:grayscl/>
          </a:blip>
          <a:srcRect/>
          <a:stretch>
            <a:fillRect/>
          </a:stretch>
        </p:blipFill>
        <p:spPr bwMode="auto">
          <a:xfrm>
            <a:off x="1981200" y="3200400"/>
            <a:ext cx="1882513" cy="3505200"/>
          </a:xfrm>
          <a:prstGeom prst="rect">
            <a:avLst/>
          </a:prstGeom>
          <a:noFill/>
          <a:ln w="9525">
            <a:noFill/>
            <a:miter lim="800000"/>
            <a:headEnd/>
            <a:tailEnd/>
          </a:ln>
        </p:spPr>
      </p:pic>
      <p:sp>
        <p:nvSpPr>
          <p:cNvPr id="26" name="Title 1"/>
          <p:cNvSpPr txBox="1">
            <a:spLocks/>
          </p:cNvSpPr>
          <p:nvPr/>
        </p:nvSpPr>
        <p:spPr>
          <a:xfrm>
            <a:off x="1600200" y="4191000"/>
            <a:ext cx="2362200" cy="609600"/>
          </a:xfrm>
          <a:prstGeom prst="rect">
            <a:avLst/>
          </a:prstGeom>
        </p:spPr>
        <p:txBody>
          <a:bodyPr vert="horz" wrap="square" lIns="91440" tIns="45720" rIns="91440" bIns="45720" numCol="1" rtlCol="0" anchor="ctr" anchorCtr="0" compatLnSpc="1">
            <a:prstTxWarp prst="textNoShape">
              <a:avLst/>
            </a:prstTxWarp>
            <a:noAutofit/>
          </a:bodyPr>
          <a:lstStyle/>
          <a:p>
            <a:pPr marL="3175">
              <a:defRPr/>
            </a:pPr>
            <a:endParaRPr lang="en-US" sz="3600" dirty="0">
              <a:latin typeface="+mj-lt"/>
              <a:cs typeface="ＭＳ Ｐゴシック" charset="0"/>
            </a:endParaRPr>
          </a:p>
        </p:txBody>
      </p:sp>
      <p:sp>
        <p:nvSpPr>
          <p:cNvPr id="27" name="Content Placeholder 2"/>
          <p:cNvSpPr txBox="1">
            <a:spLocks/>
          </p:cNvSpPr>
          <p:nvPr/>
        </p:nvSpPr>
        <p:spPr>
          <a:xfrm>
            <a:off x="1600200" y="4648200"/>
            <a:ext cx="3657600" cy="1981200"/>
          </a:xfrm>
          <a:prstGeom prst="rect">
            <a:avLst/>
          </a:prstGeom>
        </p:spPr>
        <p:txBody>
          <a:bodyPr vert="horz" wrap="square" lIns="91440" tIns="45720" rIns="91440" bIns="45720" numCol="1" rtlCol="0" anchor="t" anchorCtr="0" compatLnSpc="1">
            <a:prstTxWarp prst="textNoShape">
              <a:avLst/>
            </a:prstTxWarp>
            <a:noAutofit/>
          </a:bodyPr>
          <a:lstStyle/>
          <a:p>
            <a:pPr indent="457200">
              <a:spcBef>
                <a:spcPts val="0"/>
              </a:spcBef>
              <a:defRPr/>
            </a:pPr>
            <a:endParaRPr lang="en-US" sz="1750" dirty="0">
              <a:latin typeface="+mn-lt"/>
              <a:cs typeface="ＭＳ Ｐゴシック" charset="0"/>
            </a:endParaRPr>
          </a:p>
        </p:txBody>
      </p:sp>
    </p:spTree>
    <p:extLst>
      <p:ext uri="{BB962C8B-B14F-4D97-AF65-F5344CB8AC3E}">
        <p14:creationId xmlns:p14="http://schemas.microsoft.com/office/powerpoint/2010/main" val="30096010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22"/>
                                        </p:tgtEl>
                                        <p:attrNameLst>
                                          <p:attrName>ppt_x</p:attrName>
                                        </p:attrNameLst>
                                      </p:cBhvr>
                                      <p:tavLst>
                                        <p:tav tm="0">
                                          <p:val>
                                            <p:strVal val="ppt_x"/>
                                          </p:val>
                                        </p:tav>
                                        <p:tav tm="100000">
                                          <p:val>
                                            <p:strVal val="0-ppt_w/2"/>
                                          </p:val>
                                        </p:tav>
                                      </p:tavLst>
                                    </p:anim>
                                    <p:anim calcmode="lin" valueType="num">
                                      <p:cBhvr additive="base">
                                        <p:cTn id="7" dur="5000"/>
                                        <p:tgtEl>
                                          <p:spTgt spid="22"/>
                                        </p:tgtEl>
                                        <p:attrNameLst>
                                          <p:attrName>ppt_y</p:attrName>
                                        </p:attrNameLst>
                                      </p:cBhvr>
                                      <p:tavLst>
                                        <p:tav tm="0">
                                          <p:val>
                                            <p:strVal val="ppt_y"/>
                                          </p:val>
                                        </p:tav>
                                        <p:tav tm="100000">
                                          <p:val>
                                            <p:strVal val="ppt_y"/>
                                          </p:val>
                                        </p:tav>
                                      </p:tavLst>
                                    </p:anim>
                                    <p:set>
                                      <p:cBhvr>
                                        <p:cTn id="8" dur="1" fill="hold">
                                          <p:stCondLst>
                                            <p:cond delay="4999"/>
                                          </p:stCondLst>
                                        </p:cTn>
                                        <p:tgtEl>
                                          <p:spTgt spid="2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0"/>
                                        <p:tgtEl>
                                          <p:spTgt spid="23"/>
                                        </p:tgtEl>
                                        <p:attrNameLst>
                                          <p:attrName>ppt_x</p:attrName>
                                        </p:attrNameLst>
                                      </p:cBhvr>
                                      <p:tavLst>
                                        <p:tav tm="0">
                                          <p:val>
                                            <p:strVal val="ppt_x"/>
                                          </p:val>
                                        </p:tav>
                                        <p:tav tm="100000">
                                          <p:val>
                                            <p:strVal val="0-ppt_w/2"/>
                                          </p:val>
                                        </p:tav>
                                      </p:tavLst>
                                    </p:anim>
                                    <p:anim calcmode="lin" valueType="num">
                                      <p:cBhvr additive="base">
                                        <p:cTn id="13" dur="5000"/>
                                        <p:tgtEl>
                                          <p:spTgt spid="23"/>
                                        </p:tgtEl>
                                        <p:attrNameLst>
                                          <p:attrName>ppt_y</p:attrName>
                                        </p:attrNameLst>
                                      </p:cBhvr>
                                      <p:tavLst>
                                        <p:tav tm="0">
                                          <p:val>
                                            <p:strVal val="ppt_y"/>
                                          </p:val>
                                        </p:tav>
                                        <p:tav tm="100000">
                                          <p:val>
                                            <p:strVal val="ppt_y"/>
                                          </p:val>
                                        </p:tav>
                                      </p:tavLst>
                                    </p:anim>
                                    <p:set>
                                      <p:cBhvr>
                                        <p:cTn id="14" dur="1" fill="hold">
                                          <p:stCondLst>
                                            <p:cond delay="4999"/>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8" fill="hold" nodeType="clickEffect">
                                  <p:stCondLst>
                                    <p:cond delay="0"/>
                                  </p:stCondLst>
                                  <p:childTnLst>
                                    <p:anim calcmode="lin" valueType="num">
                                      <p:cBhvr additive="base">
                                        <p:cTn id="18" dur="5000"/>
                                        <p:tgtEl>
                                          <p:spTgt spid="24"/>
                                        </p:tgtEl>
                                        <p:attrNameLst>
                                          <p:attrName>ppt_x</p:attrName>
                                        </p:attrNameLst>
                                      </p:cBhvr>
                                      <p:tavLst>
                                        <p:tav tm="0">
                                          <p:val>
                                            <p:strVal val="ppt_x"/>
                                          </p:val>
                                        </p:tav>
                                        <p:tav tm="100000">
                                          <p:val>
                                            <p:strVal val="0-ppt_w/2"/>
                                          </p:val>
                                        </p:tav>
                                      </p:tavLst>
                                    </p:anim>
                                    <p:anim calcmode="lin" valueType="num">
                                      <p:cBhvr additive="base">
                                        <p:cTn id="19" dur="5000"/>
                                        <p:tgtEl>
                                          <p:spTgt spid="24"/>
                                        </p:tgtEl>
                                        <p:attrNameLst>
                                          <p:attrName>ppt_y</p:attrName>
                                        </p:attrNameLst>
                                      </p:cBhvr>
                                      <p:tavLst>
                                        <p:tav tm="0">
                                          <p:val>
                                            <p:strVal val="ppt_y"/>
                                          </p:val>
                                        </p:tav>
                                        <p:tav tm="100000">
                                          <p:val>
                                            <p:strVal val="ppt_y"/>
                                          </p:val>
                                        </p:tav>
                                      </p:tavLst>
                                    </p:anim>
                                    <p:set>
                                      <p:cBhvr>
                                        <p:cTn id="20" dur="1" fill="hold">
                                          <p:stCondLst>
                                            <p:cond delay="4999"/>
                                          </p:stCondLst>
                                        </p:cTn>
                                        <p:tgtEl>
                                          <p:spTgt spid="2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8" fill="hold" nodeType="clickEffect">
                                  <p:stCondLst>
                                    <p:cond delay="0"/>
                                  </p:stCondLst>
                                  <p:childTnLst>
                                    <p:anim calcmode="lin" valueType="num">
                                      <p:cBhvr additive="base">
                                        <p:cTn id="24" dur="5000"/>
                                        <p:tgtEl>
                                          <p:spTgt spid="25"/>
                                        </p:tgtEl>
                                        <p:attrNameLst>
                                          <p:attrName>ppt_x</p:attrName>
                                        </p:attrNameLst>
                                      </p:cBhvr>
                                      <p:tavLst>
                                        <p:tav tm="0">
                                          <p:val>
                                            <p:strVal val="ppt_x"/>
                                          </p:val>
                                        </p:tav>
                                        <p:tav tm="100000">
                                          <p:val>
                                            <p:strVal val="0-ppt_w/2"/>
                                          </p:val>
                                        </p:tav>
                                      </p:tavLst>
                                    </p:anim>
                                    <p:anim calcmode="lin" valueType="num">
                                      <p:cBhvr additive="base">
                                        <p:cTn id="25" dur="5000"/>
                                        <p:tgtEl>
                                          <p:spTgt spid="25"/>
                                        </p:tgtEl>
                                        <p:attrNameLst>
                                          <p:attrName>ppt_y</p:attrName>
                                        </p:attrNameLst>
                                      </p:cBhvr>
                                      <p:tavLst>
                                        <p:tav tm="0">
                                          <p:val>
                                            <p:strVal val="ppt_y"/>
                                          </p:val>
                                        </p:tav>
                                        <p:tav tm="100000">
                                          <p:val>
                                            <p:strVal val="ppt_y"/>
                                          </p:val>
                                        </p:tav>
                                      </p:tavLst>
                                    </p:anim>
                                    <p:set>
                                      <p:cBhvr>
                                        <p:cTn id="26" dur="1" fill="hold">
                                          <p:stCondLst>
                                            <p:cond delay="4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08E4-EA45-43CA-8467-6A7BE90B8DEB}"/>
              </a:ext>
            </a:extLst>
          </p:cNvPr>
          <p:cNvSpPr>
            <a:spLocks noGrp="1"/>
          </p:cNvSpPr>
          <p:nvPr>
            <p:ph type="title"/>
          </p:nvPr>
        </p:nvSpPr>
        <p:spPr/>
        <p:txBody>
          <a:bodyPr>
            <a:normAutofit/>
          </a:bodyPr>
          <a:lstStyle/>
          <a:p>
            <a:r>
              <a:rPr lang="en-US" dirty="0">
                <a:solidFill>
                  <a:srgbClr val="FFC000"/>
                </a:solidFill>
                <a:latin typeface="Lucida Sans" panose="020B0602030504020204" pitchFamily="34" charset="0"/>
              </a:rPr>
              <a:t>Carotid Blow-Out Syndrome</a:t>
            </a:r>
          </a:p>
        </p:txBody>
      </p:sp>
      <p:sp>
        <p:nvSpPr>
          <p:cNvPr id="3" name="Content Placeholder 2">
            <a:extLst>
              <a:ext uri="{FF2B5EF4-FFF2-40B4-BE49-F238E27FC236}">
                <a16:creationId xmlns:a16="http://schemas.microsoft.com/office/drawing/2014/main" id="{4DE9B4F6-BCEB-4B38-B9D1-35976DA4D4C4}"/>
              </a:ext>
            </a:extLst>
          </p:cNvPr>
          <p:cNvSpPr>
            <a:spLocks noGrp="1"/>
          </p:cNvSpPr>
          <p:nvPr>
            <p:ph idx="1"/>
          </p:nvPr>
        </p:nvSpPr>
        <p:spPr/>
        <p:txBody>
          <a:bodyPr>
            <a:normAutofit fontScale="92500" lnSpcReduction="10000"/>
          </a:bodyPr>
          <a:lstStyle/>
          <a:p>
            <a:pPr>
              <a:buFont typeface="Wingdings" panose="05000000000000000000" pitchFamily="2" charset="2"/>
              <a:buChar char="§"/>
            </a:pPr>
            <a:r>
              <a:rPr lang="en-US" sz="2800" dirty="0">
                <a:solidFill>
                  <a:schemeClr val="bg1">
                    <a:lumMod val="10000"/>
                    <a:lumOff val="90000"/>
                  </a:schemeClr>
                </a:solidFill>
                <a:effectLst/>
                <a:latin typeface="Arial" panose="020B0604020202020204" pitchFamily="34" charset="0"/>
                <a:cs typeface="Arial" panose="020B0604020202020204" pitchFamily="34" charset="0"/>
              </a:rPr>
              <a:t>Described in 1962</a:t>
            </a:r>
          </a:p>
          <a:p>
            <a:pPr>
              <a:buFont typeface="Wingdings" panose="05000000000000000000" pitchFamily="2" charset="2"/>
              <a:buChar char="§"/>
            </a:pPr>
            <a:r>
              <a:rPr lang="en-US" sz="2800" dirty="0">
                <a:solidFill>
                  <a:schemeClr val="bg1">
                    <a:lumMod val="10000"/>
                    <a:lumOff val="90000"/>
                  </a:schemeClr>
                </a:solidFill>
                <a:effectLst/>
                <a:latin typeface="Arial" panose="020B0604020202020204" pitchFamily="34" charset="0"/>
                <a:cs typeface="Arial" panose="020B0604020202020204" pitchFamily="34" charset="0"/>
              </a:rPr>
              <a:t>Mortality 40%</a:t>
            </a:r>
          </a:p>
          <a:p>
            <a:pPr>
              <a:buFont typeface="Wingdings" panose="05000000000000000000" pitchFamily="2" charset="2"/>
              <a:buChar char="§"/>
            </a:pPr>
            <a:r>
              <a:rPr lang="en-US" sz="2800" dirty="0">
                <a:solidFill>
                  <a:schemeClr val="bg1">
                    <a:lumMod val="10000"/>
                    <a:lumOff val="90000"/>
                  </a:schemeClr>
                </a:solidFill>
                <a:effectLst/>
                <a:latin typeface="Arial" panose="020B0604020202020204" pitchFamily="34" charset="0"/>
                <a:cs typeface="Arial" panose="020B0604020202020204" pitchFamily="34" charset="0"/>
              </a:rPr>
              <a:t>Neurological morbidity 60%</a:t>
            </a:r>
          </a:p>
          <a:p>
            <a:pPr>
              <a:buFont typeface="Wingdings" panose="05000000000000000000" pitchFamily="2" charset="2"/>
              <a:buChar char="§"/>
            </a:pPr>
            <a:r>
              <a:rPr lang="en-US" sz="2800" dirty="0">
                <a:solidFill>
                  <a:schemeClr val="bg1">
                    <a:lumMod val="10000"/>
                    <a:lumOff val="90000"/>
                  </a:schemeClr>
                </a:solidFill>
                <a:effectLst/>
                <a:latin typeface="Arial" panose="020B0604020202020204" pitchFamily="34" charset="0"/>
                <a:cs typeface="Arial" panose="020B0604020202020204" pitchFamily="34" charset="0"/>
              </a:rPr>
              <a:t>Occurs in 3-4% of patients after H&amp;N surgery</a:t>
            </a:r>
          </a:p>
          <a:p>
            <a:pPr>
              <a:buFont typeface="Wingdings" panose="05000000000000000000" pitchFamily="2" charset="2"/>
              <a:buChar char="§"/>
            </a:pPr>
            <a:r>
              <a:rPr lang="en-US" sz="2800" dirty="0">
                <a:solidFill>
                  <a:schemeClr val="bg1">
                    <a:lumMod val="10000"/>
                    <a:lumOff val="90000"/>
                  </a:schemeClr>
                </a:solidFill>
                <a:effectLst/>
                <a:latin typeface="Arial" panose="020B0604020202020204" pitchFamily="34" charset="0"/>
                <a:cs typeface="Arial" panose="020B0604020202020204" pitchFamily="34" charset="0"/>
              </a:rPr>
              <a:t>Accounts for 11% of deaths in advanced H&amp;N cancer</a:t>
            </a:r>
            <a:br>
              <a:rPr lang="en-US" sz="2800" dirty="0">
                <a:solidFill>
                  <a:schemeClr val="bg1">
                    <a:lumMod val="10000"/>
                    <a:lumOff val="90000"/>
                  </a:schemeClr>
                </a:solidFill>
                <a:effectLst/>
                <a:latin typeface="Arial" panose="020B0604020202020204" pitchFamily="34" charset="0"/>
                <a:cs typeface="Arial" panose="020B0604020202020204" pitchFamily="34" charset="0"/>
              </a:rPr>
            </a:br>
            <a:endParaRPr lang="en-US" sz="2800" dirty="0">
              <a:solidFill>
                <a:schemeClr val="bg1">
                  <a:lumMod val="10000"/>
                  <a:lumOff val="90000"/>
                </a:schemeClr>
              </a:solidFill>
              <a:effectLst/>
              <a:latin typeface="Arial" panose="020B0604020202020204" pitchFamily="34" charset="0"/>
              <a:cs typeface="Arial" panose="020B0604020202020204" pitchFamily="34" charset="0"/>
            </a:endParaRPr>
          </a:p>
          <a:p>
            <a:pPr marL="0" indent="0">
              <a:buNone/>
            </a:pPr>
            <a:br>
              <a:rPr lang="en-US" sz="2800" dirty="0">
                <a:solidFill>
                  <a:schemeClr val="bg1">
                    <a:lumMod val="10000"/>
                    <a:lumOff val="90000"/>
                  </a:schemeClr>
                </a:solidFill>
                <a:effectLst/>
                <a:latin typeface="Arial" panose="020B0604020202020204" pitchFamily="34" charset="0"/>
                <a:cs typeface="Arial" panose="020B0604020202020204" pitchFamily="34" charset="0"/>
              </a:rPr>
            </a:br>
            <a:endParaRPr lang="en-US" sz="2800" dirty="0">
              <a:solidFill>
                <a:schemeClr val="bg1">
                  <a:lumMod val="10000"/>
                  <a:lumOff val="90000"/>
                </a:schemeClr>
              </a:solidFill>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36376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600200" y="0"/>
            <a:ext cx="3505200" cy="533400"/>
          </a:xfrm>
          <a:prstGeom prst="rect">
            <a:avLst/>
          </a:prstGeom>
        </p:spPr>
        <p:txBody>
          <a:bodyPr vert="horz" wrap="square" lIns="91440" tIns="45720" rIns="91440" bIns="45720" numCol="1" rtlCol="0" anchor="ctr" anchorCtr="0" compatLnSpc="1">
            <a:prstTxWarp prst="textNoShape">
              <a:avLst/>
            </a:prstTxWarp>
            <a:noAutofit/>
          </a:bodyPr>
          <a:lstStyle/>
          <a:p>
            <a:pPr marL="3175">
              <a:defRPr/>
            </a:pPr>
            <a:endParaRPr lang="en-US" sz="3600" dirty="0">
              <a:latin typeface="+mj-lt"/>
              <a:cs typeface="ＭＳ Ｐゴシック" charset="0"/>
            </a:endParaRPr>
          </a:p>
        </p:txBody>
      </p:sp>
      <p:sp>
        <p:nvSpPr>
          <p:cNvPr id="20" name="Title 1"/>
          <p:cNvSpPr>
            <a:spLocks noGrp="1"/>
          </p:cNvSpPr>
          <p:nvPr>
            <p:ph type="title"/>
          </p:nvPr>
        </p:nvSpPr>
        <p:spPr>
          <a:xfrm>
            <a:off x="5791200" y="0"/>
            <a:ext cx="2514600" cy="533400"/>
          </a:xfrm>
        </p:spPr>
        <p:txBody>
          <a:bodyPr wrap="square" numCol="1" compatLnSpc="1">
            <a:prstTxWarp prst="textNoShape">
              <a:avLst/>
            </a:prstTxWarp>
            <a:noAutofit/>
          </a:bodyPr>
          <a:lstStyle/>
          <a:p>
            <a:pPr marL="3175" algn="l" eaLnBrk="1" hangingPunct="1"/>
            <a:endParaRPr lang="en-US" sz="3600" dirty="0">
              <a:effectLst/>
              <a:ea typeface="ＭＳ Ｐゴシック" pitchFamily="34" charset="-128"/>
            </a:endParaRPr>
          </a:p>
        </p:txBody>
      </p:sp>
      <p:sp>
        <p:nvSpPr>
          <p:cNvPr id="21" name="Content Placeholder 2"/>
          <p:cNvSpPr>
            <a:spLocks noGrp="1"/>
          </p:cNvSpPr>
          <p:nvPr>
            <p:ph idx="1"/>
          </p:nvPr>
        </p:nvSpPr>
        <p:spPr>
          <a:xfrm>
            <a:off x="5867400" y="457200"/>
            <a:ext cx="4343400" cy="1219200"/>
          </a:xfrm>
        </p:spPr>
        <p:txBody>
          <a:bodyPr wrap="square" numCol="1" anchor="t" anchorCtr="0" compatLnSpc="1">
            <a:prstTxWarp prst="textNoShape">
              <a:avLst/>
            </a:prstTxWarp>
            <a:normAutofit/>
          </a:bodyPr>
          <a:lstStyle/>
          <a:p>
            <a:pPr marL="0" indent="0" eaLnBrk="1" hangingPunct="1">
              <a:buNone/>
            </a:pPr>
            <a:r>
              <a:rPr lang="en-US" sz="1800" dirty="0">
                <a:effectLst/>
                <a:ea typeface="ＭＳ Ｐゴシック" pitchFamily="34" charset="-128"/>
              </a:rPr>
              <a:t>.</a:t>
            </a:r>
          </a:p>
          <a:p>
            <a:pPr marL="0" indent="457200" eaLnBrk="1" hangingPunct="1">
              <a:buFont typeface="Wingdings 2" pitchFamily="18" charset="2"/>
              <a:buChar char=""/>
            </a:pPr>
            <a:endParaRPr lang="en-US" dirty="0">
              <a:effectLst>
                <a:outerShdw blurRad="38100" dist="38100" dir="2700000" algn="tl">
                  <a:srgbClr val="000000"/>
                </a:outerShdw>
              </a:effectLst>
              <a:ea typeface="ＭＳ Ｐゴシック" pitchFamily="34" charset="-128"/>
            </a:endParaRPr>
          </a:p>
        </p:txBody>
      </p:sp>
      <p:sp>
        <p:nvSpPr>
          <p:cNvPr id="26" name="Title 1"/>
          <p:cNvSpPr txBox="1">
            <a:spLocks/>
          </p:cNvSpPr>
          <p:nvPr/>
        </p:nvSpPr>
        <p:spPr>
          <a:xfrm>
            <a:off x="5181600" y="230156"/>
            <a:ext cx="2362200" cy="609600"/>
          </a:xfrm>
          <a:prstGeom prst="rect">
            <a:avLst/>
          </a:prstGeom>
        </p:spPr>
        <p:txBody>
          <a:bodyPr vert="horz" wrap="square" lIns="91440" tIns="45720" rIns="91440" bIns="45720" numCol="1" rtlCol="0" anchor="ctr" anchorCtr="0" compatLnSpc="1">
            <a:prstTxWarp prst="textNoShape">
              <a:avLst/>
            </a:prstTxWarp>
            <a:noAutofit/>
          </a:bodyPr>
          <a:lstStyle/>
          <a:p>
            <a:pPr marL="3175">
              <a:defRPr/>
            </a:pPr>
            <a:r>
              <a:rPr lang="en-US" sz="4000" dirty="0">
                <a:solidFill>
                  <a:srgbClr val="FFC000"/>
                </a:solidFill>
                <a:latin typeface="Lucida Sans Unicode" panose="020B0602030504020204" pitchFamily="34" charset="0"/>
                <a:cs typeface="Lucida Sans Unicode" panose="020B0602030504020204" pitchFamily="34" charset="0"/>
              </a:rPr>
              <a:t>Case 12</a:t>
            </a:r>
          </a:p>
        </p:txBody>
      </p:sp>
      <p:sp>
        <p:nvSpPr>
          <p:cNvPr id="27" name="Content Placeholder 2"/>
          <p:cNvSpPr txBox="1">
            <a:spLocks/>
          </p:cNvSpPr>
          <p:nvPr/>
        </p:nvSpPr>
        <p:spPr>
          <a:xfrm>
            <a:off x="680178" y="1066800"/>
            <a:ext cx="10826021" cy="2790044"/>
          </a:xfrm>
          <a:prstGeom prst="rect">
            <a:avLst/>
          </a:prstGeom>
        </p:spPr>
        <p:txBody>
          <a:bodyPr vert="horz" wrap="square" lIns="91440" tIns="45720" rIns="91440" bIns="45720" numCol="1" rtlCol="0" anchor="t" anchorCtr="0" compatLnSpc="1">
            <a:prstTxWarp prst="textNoShape">
              <a:avLst/>
            </a:prstTxWarp>
            <a:noAutofit/>
          </a:bodyPr>
          <a:lstStyle/>
          <a:p>
            <a:pPr indent="457200">
              <a:spcBef>
                <a:spcPts val="0"/>
              </a:spcBef>
              <a:defRPr/>
            </a:pPr>
            <a:r>
              <a:rPr lang="en-US" sz="2800" dirty="0">
                <a:solidFill>
                  <a:schemeClr val="bg1">
                    <a:lumMod val="10000"/>
                    <a:lumOff val="90000"/>
                  </a:schemeClr>
                </a:solidFill>
                <a:latin typeface="Lucida Sans Unicode" panose="020B0602030504020204" pitchFamily="34" charset="0"/>
                <a:cs typeface="Lucida Sans Unicode" panose="020B0602030504020204" pitchFamily="34" charset="0"/>
              </a:rPr>
              <a:t>Traumatic AVF of the left vertebral artery with the internal and external jugular veins managed by embolization of the vertebral artery. </a:t>
            </a:r>
          </a:p>
          <a:p>
            <a:pPr indent="457200">
              <a:spcBef>
                <a:spcPts val="0"/>
              </a:spcBef>
              <a:defRPr/>
            </a:pPr>
            <a:r>
              <a:rPr lang="en-US" sz="2800" dirty="0">
                <a:solidFill>
                  <a:schemeClr val="bg1">
                    <a:lumMod val="10000"/>
                    <a:lumOff val="90000"/>
                  </a:schemeClr>
                </a:solidFill>
                <a:latin typeface="Lucida Sans Unicode" panose="020B0602030504020204" pitchFamily="34" charset="0"/>
                <a:cs typeface="Lucida Sans Unicode" panose="020B0602030504020204" pitchFamily="34" charset="0"/>
              </a:rPr>
              <a:t>The lesion can also be managed by venous approach.  The arterial approach is preferred.</a:t>
            </a:r>
          </a:p>
        </p:txBody>
      </p:sp>
      <p:pic>
        <p:nvPicPr>
          <p:cNvPr id="28" name="Picture 2" descr="F:\100NIKON\DSCN2952.JPG"/>
          <p:cNvPicPr>
            <a:picLocks noChangeAspect="1" noChangeArrowheads="1"/>
          </p:cNvPicPr>
          <p:nvPr/>
        </p:nvPicPr>
        <p:blipFill>
          <a:blip r:embed="rId2" cstate="screen">
            <a:grayscl/>
          </a:blip>
          <a:srcRect/>
          <a:stretch>
            <a:fillRect/>
          </a:stretch>
        </p:blipFill>
        <p:spPr bwMode="auto">
          <a:xfrm>
            <a:off x="2362200" y="3429000"/>
            <a:ext cx="2287799" cy="3254665"/>
          </a:xfrm>
          <a:prstGeom prst="rect">
            <a:avLst/>
          </a:prstGeom>
          <a:noFill/>
          <a:ln w="9525">
            <a:noFill/>
            <a:miter lim="800000"/>
            <a:headEnd/>
            <a:tailEnd/>
          </a:ln>
        </p:spPr>
      </p:pic>
      <p:pic>
        <p:nvPicPr>
          <p:cNvPr id="29" name="Picture 3" descr="F:\100NIKON\DSCN2953.JPG"/>
          <p:cNvPicPr>
            <a:picLocks noChangeAspect="1" noChangeArrowheads="1"/>
          </p:cNvPicPr>
          <p:nvPr/>
        </p:nvPicPr>
        <p:blipFill>
          <a:blip r:embed="rId3" cstate="screen">
            <a:grayscl/>
          </a:blip>
          <a:srcRect/>
          <a:stretch>
            <a:fillRect/>
          </a:stretch>
        </p:blipFill>
        <p:spPr bwMode="auto">
          <a:xfrm>
            <a:off x="4876800" y="3429000"/>
            <a:ext cx="2200275" cy="3200400"/>
          </a:xfrm>
          <a:prstGeom prst="rect">
            <a:avLst/>
          </a:prstGeom>
          <a:noFill/>
          <a:ln w="9525">
            <a:noFill/>
            <a:miter lim="800000"/>
            <a:headEnd/>
            <a:tailEnd/>
          </a:ln>
        </p:spPr>
      </p:pic>
      <p:pic>
        <p:nvPicPr>
          <p:cNvPr id="30" name="Picture 4" descr="F:\100NIKON\DSCN2954.JPG"/>
          <p:cNvPicPr>
            <a:picLocks noChangeAspect="1" noChangeArrowheads="1"/>
          </p:cNvPicPr>
          <p:nvPr/>
        </p:nvPicPr>
        <p:blipFill>
          <a:blip r:embed="rId4" cstate="screen">
            <a:grayscl/>
          </a:blip>
          <a:srcRect/>
          <a:stretch>
            <a:fillRect/>
          </a:stretch>
        </p:blipFill>
        <p:spPr bwMode="auto">
          <a:xfrm>
            <a:off x="7315200" y="3429000"/>
            <a:ext cx="2279764" cy="3200400"/>
          </a:xfrm>
          <a:prstGeom prst="rect">
            <a:avLst/>
          </a:prstGeom>
          <a:noFill/>
          <a:ln w="9525">
            <a:noFill/>
            <a:miter lim="800000"/>
            <a:headEnd/>
            <a:tailEnd/>
          </a:ln>
        </p:spPr>
      </p:pic>
    </p:spTree>
    <p:extLst>
      <p:ext uri="{BB962C8B-B14F-4D97-AF65-F5344CB8AC3E}">
        <p14:creationId xmlns:p14="http://schemas.microsoft.com/office/powerpoint/2010/main" val="237943348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304800"/>
            <a:ext cx="3581400" cy="533400"/>
          </a:xfrm>
        </p:spPr>
        <p:txBody>
          <a:bodyPr wrap="square" numCol="1" compatLnSpc="1">
            <a:prstTxWarp prst="textNoShape">
              <a:avLst/>
            </a:prstTxWarp>
            <a:noAutofit/>
          </a:bodyPr>
          <a:lstStyle/>
          <a:p>
            <a:pPr marL="3175" algn="l" eaLnBrk="1" hangingPunct="1"/>
            <a:r>
              <a:rPr lang="en-US" sz="4000" dirty="0">
                <a:solidFill>
                  <a:srgbClr val="FFC000"/>
                </a:solidFill>
                <a:effectLst/>
                <a:latin typeface="Lucida Sans Unicode" pitchFamily="34" charset="0"/>
                <a:ea typeface="ＭＳ Ｐゴシック" pitchFamily="34" charset="-128"/>
                <a:cs typeface="Lucida Sans Unicode" pitchFamily="34" charset="0"/>
              </a:rPr>
              <a:t>Case</a:t>
            </a:r>
            <a:r>
              <a:rPr lang="en-US" sz="4000" b="1" dirty="0">
                <a:solidFill>
                  <a:srgbClr val="FFC000"/>
                </a:solidFill>
                <a:effectLst/>
                <a:latin typeface="Lucida Sans Unicode" pitchFamily="34" charset="0"/>
                <a:ea typeface="ＭＳ Ｐゴシック" pitchFamily="34" charset="-128"/>
                <a:cs typeface="Lucida Sans Unicode" pitchFamily="34" charset="0"/>
              </a:rPr>
              <a:t> </a:t>
            </a:r>
            <a:r>
              <a:rPr lang="en-US" sz="4000" dirty="0">
                <a:solidFill>
                  <a:srgbClr val="FFC000"/>
                </a:solidFill>
                <a:effectLst/>
                <a:latin typeface="Lucida Sans Unicode" pitchFamily="34" charset="0"/>
                <a:ea typeface="ＭＳ Ｐゴシック" pitchFamily="34" charset="-128"/>
                <a:cs typeface="Lucida Sans Unicode" pitchFamily="34" charset="0"/>
              </a:rPr>
              <a:t>13</a:t>
            </a:r>
          </a:p>
        </p:txBody>
      </p:sp>
      <p:sp>
        <p:nvSpPr>
          <p:cNvPr id="53250" name="Content Placeholder 2"/>
          <p:cNvSpPr>
            <a:spLocks noGrp="1"/>
          </p:cNvSpPr>
          <p:nvPr>
            <p:ph idx="1"/>
          </p:nvPr>
        </p:nvSpPr>
        <p:spPr>
          <a:xfrm>
            <a:off x="1066800" y="1066800"/>
            <a:ext cx="10363200" cy="2133600"/>
          </a:xfrm>
        </p:spPr>
        <p:txBody>
          <a:bodyPr wrap="square" numCol="1" anchor="t" anchorCtr="0" compatLnSpc="1">
            <a:prstTxWarp prst="textNoShape">
              <a:avLst/>
            </a:prstTxWarp>
            <a:noAutofit/>
          </a:bodyPr>
          <a:lstStyle/>
          <a:p>
            <a:pPr marL="0" indent="0" eaLnBrk="1" hangingPunct="1">
              <a:buNone/>
            </a:pPr>
            <a:r>
              <a:rPr lang="en-US" sz="2800" dirty="0">
                <a:solidFill>
                  <a:schemeClr val="bg1">
                    <a:lumMod val="10000"/>
                    <a:lumOff val="90000"/>
                  </a:schemeClr>
                </a:solidFill>
                <a:effectLst/>
                <a:latin typeface="Lucida Sans Unicode" pitchFamily="34" charset="0"/>
                <a:ea typeface="ＭＳ Ｐゴシック" pitchFamily="34" charset="-128"/>
                <a:cs typeface="Lucida Sans Unicode" pitchFamily="34" charset="0"/>
              </a:rPr>
              <a:t>A pseudoaneurysm of the internal maxillary artery embolized with permanent particles.</a:t>
            </a:r>
          </a:p>
        </p:txBody>
      </p:sp>
      <p:pic>
        <p:nvPicPr>
          <p:cNvPr id="51203" name="Picture 2" descr="F:\100NIKON\DSCN2955.JPG"/>
          <p:cNvPicPr>
            <a:picLocks noChangeAspect="1" noChangeArrowheads="1"/>
          </p:cNvPicPr>
          <p:nvPr/>
        </p:nvPicPr>
        <p:blipFill>
          <a:blip r:embed="rId2" cstate="screen">
            <a:grayscl/>
          </a:blip>
          <a:srcRect/>
          <a:stretch>
            <a:fillRect/>
          </a:stretch>
        </p:blipFill>
        <p:spPr bwMode="auto">
          <a:xfrm>
            <a:off x="2057399" y="2667000"/>
            <a:ext cx="3664487" cy="3360746"/>
          </a:xfrm>
          <a:prstGeom prst="rect">
            <a:avLst/>
          </a:prstGeom>
          <a:noFill/>
          <a:ln w="9525">
            <a:noFill/>
            <a:miter lim="800000"/>
            <a:headEnd/>
            <a:tailEnd/>
          </a:ln>
        </p:spPr>
      </p:pic>
      <p:pic>
        <p:nvPicPr>
          <p:cNvPr id="51204" name="Picture 3" descr="F:\100NIKON\DSCN2956.JPG"/>
          <p:cNvPicPr>
            <a:picLocks noChangeAspect="1" noChangeArrowheads="1"/>
          </p:cNvPicPr>
          <p:nvPr/>
        </p:nvPicPr>
        <p:blipFill>
          <a:blip r:embed="rId3" cstate="screen">
            <a:grayscl/>
          </a:blip>
          <a:srcRect/>
          <a:stretch>
            <a:fillRect/>
          </a:stretch>
        </p:blipFill>
        <p:spPr bwMode="auto">
          <a:xfrm>
            <a:off x="6172200" y="2667000"/>
            <a:ext cx="3645484" cy="3383280"/>
          </a:xfrm>
          <a:prstGeom prst="rect">
            <a:avLst/>
          </a:prstGeom>
          <a:noFill/>
          <a:ln w="9525">
            <a:noFill/>
            <a:miter lim="800000"/>
            <a:headEnd/>
            <a:tailEnd/>
          </a:ln>
        </p:spPr>
      </p:pic>
      <p:sp>
        <p:nvSpPr>
          <p:cNvPr id="6" name="Title 1"/>
          <p:cNvSpPr txBox="1">
            <a:spLocks/>
          </p:cNvSpPr>
          <p:nvPr/>
        </p:nvSpPr>
        <p:spPr>
          <a:xfrm>
            <a:off x="1600200" y="2863850"/>
            <a:ext cx="2971800" cy="565150"/>
          </a:xfrm>
          <a:prstGeom prst="rect">
            <a:avLst/>
          </a:prstGeom>
        </p:spPr>
        <p:txBody>
          <a:bodyPr vert="horz" wrap="square" lIns="91440" tIns="45720" rIns="91440" bIns="45720" numCol="1" rtlCol="0" anchor="ctr" anchorCtr="0" compatLnSpc="1">
            <a:prstTxWarp prst="textNoShape">
              <a:avLst/>
            </a:prstTxWarp>
            <a:noAutofit/>
          </a:bodyPr>
          <a:lstStyle/>
          <a:p>
            <a:pPr marL="3175">
              <a:defRPr/>
            </a:pPr>
            <a:endParaRPr lang="en-US" sz="3600" dirty="0">
              <a:latin typeface="+mj-lt"/>
              <a:cs typeface="ＭＳ Ｐゴシック" charset="0"/>
            </a:endParaRPr>
          </a:p>
        </p:txBody>
      </p:sp>
      <p:sp>
        <p:nvSpPr>
          <p:cNvPr id="7" name="Content Placeholder 2"/>
          <p:cNvSpPr txBox="1">
            <a:spLocks/>
          </p:cNvSpPr>
          <p:nvPr/>
        </p:nvSpPr>
        <p:spPr>
          <a:xfrm>
            <a:off x="1600200" y="3429000"/>
            <a:ext cx="3886200" cy="1066800"/>
          </a:xfrm>
          <a:prstGeom prst="rect">
            <a:avLst/>
          </a:prstGeom>
        </p:spPr>
        <p:txBody>
          <a:bodyPr vert="horz" wrap="square" lIns="91440" tIns="45720" rIns="91440" bIns="45720" numCol="1" rtlCol="0" anchor="t" anchorCtr="0" compatLnSpc="1">
            <a:prstTxWarp prst="textNoShape">
              <a:avLst/>
            </a:prstTxWarp>
            <a:normAutofit/>
          </a:bodyPr>
          <a:lstStyle/>
          <a:p>
            <a:pPr>
              <a:spcBef>
                <a:spcPts val="2000"/>
              </a:spcBef>
              <a:defRPr/>
            </a:pPr>
            <a:r>
              <a:rPr lang="en-US" sz="1800" dirty="0">
                <a:latin typeface="+mn-lt"/>
                <a:cs typeface="ＭＳ Ｐゴシック" charset="0"/>
              </a:rPr>
              <a:t>.</a:t>
            </a:r>
          </a:p>
        </p:txBody>
      </p:sp>
      <p:sp>
        <p:nvSpPr>
          <p:cNvPr id="12" name="Title 1"/>
          <p:cNvSpPr txBox="1">
            <a:spLocks/>
          </p:cNvSpPr>
          <p:nvPr/>
        </p:nvSpPr>
        <p:spPr>
          <a:xfrm>
            <a:off x="5562600" y="2590800"/>
            <a:ext cx="3276600" cy="609600"/>
          </a:xfrm>
          <a:prstGeom prst="rect">
            <a:avLst/>
          </a:prstGeom>
        </p:spPr>
        <p:txBody>
          <a:bodyPr vert="horz" wrap="square" lIns="91440" tIns="45720" rIns="91440" bIns="45720" numCol="1" rtlCol="0" anchor="ctr" anchorCtr="0" compatLnSpc="1">
            <a:prstTxWarp prst="textNoShape">
              <a:avLst/>
            </a:prstTxWarp>
            <a:noAutofit/>
          </a:bodyPr>
          <a:lstStyle/>
          <a:p>
            <a:pPr marL="3175">
              <a:defRPr/>
            </a:pPr>
            <a:endParaRPr lang="en-US" sz="3600" dirty="0">
              <a:latin typeface="+mj-lt"/>
              <a:cs typeface="ＭＳ Ｐゴシック" charset="0"/>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3581400" cy="533400"/>
          </a:xfrm>
        </p:spPr>
        <p:txBody>
          <a:bodyPr wrap="square" numCol="1" compatLnSpc="1">
            <a:prstTxWarp prst="textNoShape">
              <a:avLst/>
            </a:prstTxWarp>
            <a:noAutofit/>
          </a:bodyPr>
          <a:lstStyle/>
          <a:p>
            <a:pPr marL="3175" algn="l" eaLnBrk="1" hangingPunct="1"/>
            <a:endParaRPr lang="en-US" sz="3600" dirty="0">
              <a:effectLst/>
              <a:ea typeface="ＭＳ Ｐゴシック" pitchFamily="34" charset="-128"/>
            </a:endParaRPr>
          </a:p>
        </p:txBody>
      </p:sp>
      <p:sp>
        <p:nvSpPr>
          <p:cNvPr id="53250" name="Content Placeholder 2"/>
          <p:cNvSpPr>
            <a:spLocks noGrp="1"/>
          </p:cNvSpPr>
          <p:nvPr>
            <p:ph idx="1"/>
          </p:nvPr>
        </p:nvSpPr>
        <p:spPr>
          <a:xfrm>
            <a:off x="1676400" y="457200"/>
            <a:ext cx="2209800" cy="2133600"/>
          </a:xfrm>
        </p:spPr>
        <p:txBody>
          <a:bodyPr wrap="square" numCol="1" anchor="t" anchorCtr="0" compatLnSpc="1">
            <a:prstTxWarp prst="textNoShape">
              <a:avLst/>
            </a:prstTxWarp>
            <a:noAutofit/>
          </a:bodyPr>
          <a:lstStyle/>
          <a:p>
            <a:pPr marL="0" indent="0" eaLnBrk="1" hangingPunct="1">
              <a:buNone/>
            </a:pPr>
            <a:endParaRPr lang="en-US" sz="1800" dirty="0">
              <a:effectLst/>
              <a:ea typeface="ＭＳ Ｐゴシック" pitchFamily="34" charset="-128"/>
            </a:endParaRPr>
          </a:p>
        </p:txBody>
      </p:sp>
      <p:sp>
        <p:nvSpPr>
          <p:cNvPr id="6" name="Title 1"/>
          <p:cNvSpPr txBox="1">
            <a:spLocks/>
          </p:cNvSpPr>
          <p:nvPr/>
        </p:nvSpPr>
        <p:spPr>
          <a:xfrm>
            <a:off x="4572000" y="381000"/>
            <a:ext cx="2971800" cy="565150"/>
          </a:xfrm>
          <a:prstGeom prst="rect">
            <a:avLst/>
          </a:prstGeom>
        </p:spPr>
        <p:txBody>
          <a:bodyPr vert="horz" wrap="square" lIns="91440" tIns="45720" rIns="91440" bIns="45720" numCol="1" rtlCol="0" anchor="ctr" anchorCtr="0" compatLnSpc="1">
            <a:prstTxWarp prst="textNoShape">
              <a:avLst/>
            </a:prstTxWarp>
            <a:noAutofit/>
          </a:bodyPr>
          <a:lstStyle/>
          <a:p>
            <a:pPr marL="3175">
              <a:defRPr/>
            </a:pPr>
            <a:r>
              <a:rPr lang="en-US" sz="4000" dirty="0">
                <a:solidFill>
                  <a:srgbClr val="FFC000"/>
                </a:solidFill>
                <a:latin typeface="Lucida Sans Unicode" pitchFamily="34" charset="0"/>
                <a:cs typeface="Lucida Sans Unicode" pitchFamily="34" charset="0"/>
              </a:rPr>
              <a:t>Case 14</a:t>
            </a:r>
          </a:p>
        </p:txBody>
      </p:sp>
      <p:sp>
        <p:nvSpPr>
          <p:cNvPr id="7" name="Content Placeholder 2"/>
          <p:cNvSpPr txBox="1">
            <a:spLocks/>
          </p:cNvSpPr>
          <p:nvPr/>
        </p:nvSpPr>
        <p:spPr>
          <a:xfrm>
            <a:off x="685800" y="1143000"/>
            <a:ext cx="10515600" cy="1981200"/>
          </a:xfrm>
          <a:prstGeom prst="rect">
            <a:avLst/>
          </a:prstGeom>
        </p:spPr>
        <p:txBody>
          <a:bodyPr vert="horz" wrap="square" lIns="91440" tIns="45720" rIns="91440" bIns="45720" numCol="1" rtlCol="0" anchor="t" anchorCtr="0" compatLnSpc="1">
            <a:prstTxWarp prst="textNoShape">
              <a:avLst/>
            </a:prstTxWarp>
            <a:normAutofit/>
          </a:bodyPr>
          <a:lstStyle/>
          <a:p>
            <a:pPr>
              <a:spcBef>
                <a:spcPts val="2000"/>
              </a:spcBef>
              <a:defRPr/>
            </a:pPr>
            <a:r>
              <a:rPr lang="en-US" sz="2800" dirty="0">
                <a:solidFill>
                  <a:schemeClr val="bg1">
                    <a:lumMod val="10000"/>
                    <a:lumOff val="90000"/>
                  </a:schemeClr>
                </a:solidFill>
                <a:latin typeface="Lucida Sans Unicode" pitchFamily="34" charset="0"/>
                <a:cs typeface="Lucida Sans Unicode" pitchFamily="34" charset="0"/>
              </a:rPr>
              <a:t>Traumatic disruption of the left vertebral artery managed by complete embolization</a:t>
            </a:r>
            <a:r>
              <a:rPr lang="en-US" sz="1800" dirty="0">
                <a:latin typeface="+mn-lt"/>
                <a:cs typeface="ＭＳ Ｐゴシック" charset="0"/>
              </a:rPr>
              <a:t>.</a:t>
            </a:r>
          </a:p>
        </p:txBody>
      </p:sp>
      <p:pic>
        <p:nvPicPr>
          <p:cNvPr id="8" name="Picture 5" descr="F:\100NIKON\DSCN2962.JPG"/>
          <p:cNvPicPr>
            <a:picLocks noChangeAspect="1" noChangeArrowheads="1"/>
          </p:cNvPicPr>
          <p:nvPr/>
        </p:nvPicPr>
        <p:blipFill>
          <a:blip r:embed="rId2" cstate="screen">
            <a:grayscl/>
          </a:blip>
          <a:srcRect/>
          <a:stretch>
            <a:fillRect/>
          </a:stretch>
        </p:blipFill>
        <p:spPr bwMode="auto">
          <a:xfrm>
            <a:off x="8839200" y="2743200"/>
            <a:ext cx="2514600" cy="3886200"/>
          </a:xfrm>
          <a:prstGeom prst="rect">
            <a:avLst/>
          </a:prstGeom>
          <a:noFill/>
          <a:ln w="9525">
            <a:noFill/>
            <a:miter lim="800000"/>
            <a:headEnd/>
            <a:tailEnd/>
          </a:ln>
        </p:spPr>
      </p:pic>
      <p:pic>
        <p:nvPicPr>
          <p:cNvPr id="9" name="Picture 4" descr="F:\100NIKON\DSCN2960.JPG"/>
          <p:cNvPicPr>
            <a:picLocks noChangeAspect="1" noChangeArrowheads="1"/>
          </p:cNvPicPr>
          <p:nvPr/>
        </p:nvPicPr>
        <p:blipFill>
          <a:blip r:embed="rId3" cstate="screen">
            <a:grayscl/>
          </a:blip>
          <a:srcRect/>
          <a:stretch>
            <a:fillRect/>
          </a:stretch>
        </p:blipFill>
        <p:spPr bwMode="auto">
          <a:xfrm>
            <a:off x="6172200" y="2743200"/>
            <a:ext cx="2514600" cy="3886200"/>
          </a:xfrm>
          <a:prstGeom prst="rect">
            <a:avLst/>
          </a:prstGeom>
          <a:noFill/>
          <a:ln w="9525">
            <a:noFill/>
            <a:miter lim="800000"/>
            <a:headEnd/>
            <a:tailEnd/>
          </a:ln>
        </p:spPr>
      </p:pic>
      <p:pic>
        <p:nvPicPr>
          <p:cNvPr id="10" name="Picture 3" descr="F:\100NIKON\DSCN2959.JPG"/>
          <p:cNvPicPr>
            <a:picLocks noChangeAspect="1" noChangeArrowheads="1"/>
          </p:cNvPicPr>
          <p:nvPr/>
        </p:nvPicPr>
        <p:blipFill>
          <a:blip r:embed="rId4" cstate="screen">
            <a:grayscl/>
          </a:blip>
          <a:srcRect/>
          <a:stretch>
            <a:fillRect/>
          </a:stretch>
        </p:blipFill>
        <p:spPr bwMode="auto">
          <a:xfrm>
            <a:off x="3429000" y="2743200"/>
            <a:ext cx="2666332" cy="3886200"/>
          </a:xfrm>
          <a:prstGeom prst="rect">
            <a:avLst/>
          </a:prstGeom>
          <a:noFill/>
          <a:ln w="9525">
            <a:noFill/>
            <a:miter lim="800000"/>
            <a:headEnd/>
            <a:tailEnd/>
          </a:ln>
        </p:spPr>
      </p:pic>
      <p:pic>
        <p:nvPicPr>
          <p:cNvPr id="11" name="Picture 2" descr="F:\100NIKON\DSCN2958.JPG"/>
          <p:cNvPicPr>
            <a:picLocks noChangeAspect="1" noChangeArrowheads="1"/>
          </p:cNvPicPr>
          <p:nvPr/>
        </p:nvPicPr>
        <p:blipFill>
          <a:blip r:embed="rId5" cstate="screen">
            <a:grayscl/>
          </a:blip>
          <a:srcRect/>
          <a:stretch>
            <a:fillRect/>
          </a:stretch>
        </p:blipFill>
        <p:spPr bwMode="auto">
          <a:xfrm>
            <a:off x="533400" y="2743200"/>
            <a:ext cx="2795552" cy="3943116"/>
          </a:xfrm>
          <a:prstGeom prst="rect">
            <a:avLst/>
          </a:prstGeom>
          <a:noFill/>
          <a:ln w="9525">
            <a:noFill/>
            <a:miter lim="800000"/>
            <a:headEnd/>
            <a:tailEnd/>
          </a:ln>
        </p:spPr>
      </p:pic>
      <p:sp>
        <p:nvSpPr>
          <p:cNvPr id="12" name="Title 1"/>
          <p:cNvSpPr txBox="1">
            <a:spLocks/>
          </p:cNvSpPr>
          <p:nvPr/>
        </p:nvSpPr>
        <p:spPr>
          <a:xfrm>
            <a:off x="5562600" y="2590800"/>
            <a:ext cx="3276600" cy="609600"/>
          </a:xfrm>
          <a:prstGeom prst="rect">
            <a:avLst/>
          </a:prstGeom>
        </p:spPr>
        <p:txBody>
          <a:bodyPr vert="horz" wrap="square" lIns="91440" tIns="45720" rIns="91440" bIns="45720" numCol="1" rtlCol="0" anchor="ctr" anchorCtr="0" compatLnSpc="1">
            <a:prstTxWarp prst="textNoShape">
              <a:avLst/>
            </a:prstTxWarp>
            <a:noAutofit/>
          </a:bodyPr>
          <a:lstStyle/>
          <a:p>
            <a:pPr marL="3175">
              <a:defRPr/>
            </a:pPr>
            <a:endParaRPr lang="en-US" sz="3600" dirty="0">
              <a:latin typeface="+mj-lt"/>
              <a:cs typeface="ＭＳ Ｐゴシック" charset="0"/>
            </a:endParaRPr>
          </a:p>
        </p:txBody>
      </p:sp>
      <p:sp>
        <p:nvSpPr>
          <p:cNvPr id="13" name="Content Placeholder 2"/>
          <p:cNvSpPr txBox="1">
            <a:spLocks/>
          </p:cNvSpPr>
          <p:nvPr/>
        </p:nvSpPr>
        <p:spPr>
          <a:xfrm>
            <a:off x="5638800" y="3048000"/>
            <a:ext cx="3276600" cy="3810000"/>
          </a:xfrm>
          <a:prstGeom prst="rect">
            <a:avLst/>
          </a:prstGeom>
        </p:spPr>
        <p:txBody>
          <a:bodyPr vert="horz" wrap="square" lIns="91440" tIns="45720" rIns="91440" bIns="45720" numCol="1" rtlCol="0" anchor="t" anchorCtr="0" compatLnSpc="1">
            <a:prstTxWarp prst="textNoShape">
              <a:avLst/>
            </a:prstTxWarp>
            <a:noAutofit/>
          </a:bodyPr>
          <a:lstStyle/>
          <a:p>
            <a:pPr indent="457200">
              <a:defRPr/>
            </a:pPr>
            <a:r>
              <a:rPr lang="ja-JP" altLang="en-US" sz="1800">
                <a:latin typeface="+mn-lt"/>
                <a:ea typeface="MS PMincho" pitchFamily="18" charset="-128"/>
                <a:cs typeface="ＭＳ Ｐゴシック" charset="0"/>
              </a:rPr>
              <a:t>“</a:t>
            </a:r>
            <a:endParaRPr lang="en-US" sz="1800" dirty="0">
              <a:latin typeface="+mn-lt"/>
              <a:cs typeface="ＭＳ Ｐゴシック" charset="0"/>
            </a:endParaRPr>
          </a:p>
        </p:txBody>
      </p:sp>
    </p:spTree>
    <p:extLst>
      <p:ext uri="{BB962C8B-B14F-4D97-AF65-F5344CB8AC3E}">
        <p14:creationId xmlns:p14="http://schemas.microsoft.com/office/powerpoint/2010/main" val="1560977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1+#ppt_w/2"/>
                                          </p:val>
                                        </p:tav>
                                        <p:tav tm="100000">
                                          <p:val>
                                            <p:strVal val="#ppt_x"/>
                                          </p:val>
                                        </p:tav>
                                      </p:tavLst>
                                    </p:anim>
                                    <p:anim calcmode="lin" valueType="num">
                                      <p:cBhvr additive="base">
                                        <p:cTn id="8" dur="5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0" fill="hold"/>
                                        <p:tgtEl>
                                          <p:spTgt spid="9"/>
                                        </p:tgtEl>
                                        <p:attrNameLst>
                                          <p:attrName>ppt_x</p:attrName>
                                        </p:attrNameLst>
                                      </p:cBhvr>
                                      <p:tavLst>
                                        <p:tav tm="0">
                                          <p:val>
                                            <p:strVal val="1+#ppt_w/2"/>
                                          </p:val>
                                        </p:tav>
                                        <p:tav tm="100000">
                                          <p:val>
                                            <p:strVal val="#ppt_x"/>
                                          </p:val>
                                        </p:tav>
                                      </p:tavLst>
                                    </p:anim>
                                    <p:anim calcmode="lin" valueType="num">
                                      <p:cBhvr additive="base">
                                        <p:cTn id="14" dur="5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0" fill="hold"/>
                                        <p:tgtEl>
                                          <p:spTgt spid="10"/>
                                        </p:tgtEl>
                                        <p:attrNameLst>
                                          <p:attrName>ppt_x</p:attrName>
                                        </p:attrNameLst>
                                      </p:cBhvr>
                                      <p:tavLst>
                                        <p:tav tm="0">
                                          <p:val>
                                            <p:strVal val="1+#ppt_w/2"/>
                                          </p:val>
                                        </p:tav>
                                        <p:tav tm="100000">
                                          <p:val>
                                            <p:strVal val="#ppt_x"/>
                                          </p:val>
                                        </p:tav>
                                      </p:tavLst>
                                    </p:anim>
                                    <p:anim calcmode="lin" valueType="num">
                                      <p:cBhvr additive="base">
                                        <p:cTn id="20" dur="5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0" fill="hold"/>
                                        <p:tgtEl>
                                          <p:spTgt spid="11"/>
                                        </p:tgtEl>
                                        <p:attrNameLst>
                                          <p:attrName>ppt_x</p:attrName>
                                        </p:attrNameLst>
                                      </p:cBhvr>
                                      <p:tavLst>
                                        <p:tav tm="0">
                                          <p:val>
                                            <p:strVal val="1+#ppt_w/2"/>
                                          </p:val>
                                        </p:tav>
                                        <p:tav tm="100000">
                                          <p:val>
                                            <p:strVal val="#ppt_x"/>
                                          </p:val>
                                        </p:tav>
                                      </p:tavLst>
                                    </p:anim>
                                    <p:anim calcmode="lin" valueType="num">
                                      <p:cBhvr additive="base">
                                        <p:cTn id="26" dur="5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228600"/>
            <a:ext cx="3581400" cy="533400"/>
          </a:xfrm>
        </p:spPr>
        <p:txBody>
          <a:bodyPr wrap="square" numCol="1" compatLnSpc="1">
            <a:prstTxWarp prst="textNoShape">
              <a:avLst/>
            </a:prstTxWarp>
            <a:noAutofit/>
          </a:bodyPr>
          <a:lstStyle/>
          <a:p>
            <a:pPr marL="3175" algn="l" eaLnBrk="1" hangingPunct="1"/>
            <a:r>
              <a:rPr lang="en-US" sz="4000" dirty="0">
                <a:solidFill>
                  <a:srgbClr val="FFC000"/>
                </a:solidFill>
                <a:effectLst/>
                <a:latin typeface="Lucida Sans Unicode" pitchFamily="34" charset="0"/>
                <a:ea typeface="ＭＳ Ｐゴシック" pitchFamily="34" charset="-128"/>
                <a:cs typeface="Lucida Sans Unicode" pitchFamily="34" charset="0"/>
              </a:rPr>
              <a:t>Case 15</a:t>
            </a:r>
          </a:p>
        </p:txBody>
      </p:sp>
      <p:sp>
        <p:nvSpPr>
          <p:cNvPr id="53250" name="Content Placeholder 2"/>
          <p:cNvSpPr>
            <a:spLocks noGrp="1"/>
          </p:cNvSpPr>
          <p:nvPr>
            <p:ph idx="1"/>
          </p:nvPr>
        </p:nvSpPr>
        <p:spPr>
          <a:xfrm>
            <a:off x="1676400" y="457200"/>
            <a:ext cx="2209800" cy="2133600"/>
          </a:xfrm>
        </p:spPr>
        <p:txBody>
          <a:bodyPr wrap="square" numCol="1" anchor="t" anchorCtr="0" compatLnSpc="1">
            <a:prstTxWarp prst="textNoShape">
              <a:avLst/>
            </a:prstTxWarp>
            <a:noAutofit/>
          </a:bodyPr>
          <a:lstStyle/>
          <a:p>
            <a:pPr marL="0" indent="0" eaLnBrk="1" hangingPunct="1">
              <a:buNone/>
            </a:pPr>
            <a:endParaRPr lang="en-US" sz="1800" dirty="0">
              <a:effectLst/>
              <a:ea typeface="ＭＳ Ｐゴシック" pitchFamily="34" charset="-128"/>
            </a:endParaRPr>
          </a:p>
        </p:txBody>
      </p:sp>
      <p:sp>
        <p:nvSpPr>
          <p:cNvPr id="6" name="Title 1"/>
          <p:cNvSpPr txBox="1">
            <a:spLocks/>
          </p:cNvSpPr>
          <p:nvPr/>
        </p:nvSpPr>
        <p:spPr>
          <a:xfrm>
            <a:off x="3352800" y="2895600"/>
            <a:ext cx="2971800" cy="565150"/>
          </a:xfrm>
          <a:prstGeom prst="rect">
            <a:avLst/>
          </a:prstGeom>
        </p:spPr>
        <p:txBody>
          <a:bodyPr vert="horz" wrap="square" lIns="91440" tIns="45720" rIns="91440" bIns="45720" numCol="1" rtlCol="0" anchor="ctr" anchorCtr="0" compatLnSpc="1">
            <a:prstTxWarp prst="textNoShape">
              <a:avLst/>
            </a:prstTxWarp>
            <a:noAutofit/>
          </a:bodyPr>
          <a:lstStyle/>
          <a:p>
            <a:pPr marL="3175">
              <a:defRPr/>
            </a:pPr>
            <a:endParaRPr lang="en-US" sz="3600" dirty="0">
              <a:latin typeface="+mj-lt"/>
              <a:cs typeface="ＭＳ Ｐゴシック" charset="0"/>
            </a:endParaRPr>
          </a:p>
        </p:txBody>
      </p:sp>
      <p:sp>
        <p:nvSpPr>
          <p:cNvPr id="7" name="Content Placeholder 2"/>
          <p:cNvSpPr txBox="1">
            <a:spLocks/>
          </p:cNvSpPr>
          <p:nvPr/>
        </p:nvSpPr>
        <p:spPr>
          <a:xfrm>
            <a:off x="1600200" y="3429000"/>
            <a:ext cx="3886200" cy="1066800"/>
          </a:xfrm>
          <a:prstGeom prst="rect">
            <a:avLst/>
          </a:prstGeom>
        </p:spPr>
        <p:txBody>
          <a:bodyPr vert="horz" wrap="square" lIns="91440" tIns="45720" rIns="91440" bIns="45720" numCol="1" rtlCol="0" anchor="t" anchorCtr="0" compatLnSpc="1">
            <a:prstTxWarp prst="textNoShape">
              <a:avLst/>
            </a:prstTxWarp>
            <a:normAutofit/>
          </a:bodyPr>
          <a:lstStyle/>
          <a:p>
            <a:pPr>
              <a:spcBef>
                <a:spcPts val="2000"/>
              </a:spcBef>
              <a:defRPr/>
            </a:pPr>
            <a:endParaRPr lang="en-US" sz="1800" dirty="0">
              <a:latin typeface="+mn-lt"/>
              <a:cs typeface="ＭＳ Ｐゴシック" charset="0"/>
            </a:endParaRPr>
          </a:p>
        </p:txBody>
      </p:sp>
      <p:sp>
        <p:nvSpPr>
          <p:cNvPr id="12" name="Title 1"/>
          <p:cNvSpPr txBox="1">
            <a:spLocks/>
          </p:cNvSpPr>
          <p:nvPr/>
        </p:nvSpPr>
        <p:spPr>
          <a:xfrm>
            <a:off x="5562600" y="2590800"/>
            <a:ext cx="3276600" cy="609600"/>
          </a:xfrm>
          <a:prstGeom prst="rect">
            <a:avLst/>
          </a:prstGeom>
        </p:spPr>
        <p:txBody>
          <a:bodyPr vert="horz" wrap="square" lIns="91440" tIns="45720" rIns="91440" bIns="45720" numCol="1" rtlCol="0" anchor="ctr" anchorCtr="0" compatLnSpc="1">
            <a:prstTxWarp prst="textNoShape">
              <a:avLst/>
            </a:prstTxWarp>
            <a:noAutofit/>
          </a:bodyPr>
          <a:lstStyle/>
          <a:p>
            <a:pPr marL="3175">
              <a:defRPr/>
            </a:pPr>
            <a:endParaRPr lang="en-US" sz="3600" dirty="0">
              <a:latin typeface="+mj-lt"/>
              <a:cs typeface="ＭＳ Ｐゴシック" charset="0"/>
            </a:endParaRPr>
          </a:p>
        </p:txBody>
      </p:sp>
      <p:sp>
        <p:nvSpPr>
          <p:cNvPr id="13" name="Content Placeholder 2"/>
          <p:cNvSpPr txBox="1">
            <a:spLocks/>
          </p:cNvSpPr>
          <p:nvPr/>
        </p:nvSpPr>
        <p:spPr>
          <a:xfrm>
            <a:off x="762000" y="1295400"/>
            <a:ext cx="7391400" cy="4495800"/>
          </a:xfrm>
          <a:prstGeom prst="rect">
            <a:avLst/>
          </a:prstGeom>
        </p:spPr>
        <p:txBody>
          <a:bodyPr vert="horz" wrap="square" lIns="91440" tIns="45720" rIns="91440" bIns="45720" numCol="1" rtlCol="0" anchor="t" anchorCtr="0" compatLnSpc="1">
            <a:prstTxWarp prst="textNoShape">
              <a:avLst/>
            </a:prstTxWarp>
            <a:noAutofit/>
          </a:bodyPr>
          <a:lstStyle/>
          <a:p>
            <a:pPr indent="457200">
              <a:defRPr/>
            </a:pPr>
            <a:r>
              <a:rPr lang="ja-JP" altLang="en-US" sz="2800">
                <a:solidFill>
                  <a:schemeClr val="bg1">
                    <a:lumMod val="10000"/>
                    <a:lumOff val="90000"/>
                  </a:schemeClr>
                </a:solidFill>
                <a:latin typeface="Lucida Sans Unicode" pitchFamily="34" charset="0"/>
                <a:ea typeface="MS PMincho" pitchFamily="18" charset="-128"/>
                <a:cs typeface="Lucida Sans Unicode" pitchFamily="34" charset="0"/>
              </a:rPr>
              <a:t>“</a:t>
            </a:r>
            <a:r>
              <a:rPr lang="en-US" altLang="ja-JP" sz="2800" dirty="0">
                <a:solidFill>
                  <a:schemeClr val="bg1">
                    <a:lumMod val="10000"/>
                    <a:lumOff val="90000"/>
                  </a:schemeClr>
                </a:solidFill>
                <a:latin typeface="Lucida Sans Unicode" pitchFamily="34" charset="0"/>
                <a:ea typeface="MS PMincho" pitchFamily="18" charset="-128"/>
                <a:cs typeface="Lucida Sans Unicode" pitchFamily="34" charset="0"/>
              </a:rPr>
              <a:t>Iatrogenic</a:t>
            </a:r>
            <a:r>
              <a:rPr lang="ja-JP" altLang="en-US" sz="2800">
                <a:solidFill>
                  <a:schemeClr val="bg1">
                    <a:lumMod val="10000"/>
                    <a:lumOff val="90000"/>
                  </a:schemeClr>
                </a:solidFill>
                <a:latin typeface="Lucida Sans Unicode" pitchFamily="34" charset="0"/>
                <a:ea typeface="MS PMincho" pitchFamily="18" charset="-128"/>
                <a:cs typeface="Lucida Sans Unicode" pitchFamily="34" charset="0"/>
              </a:rPr>
              <a:t>”</a:t>
            </a:r>
            <a:r>
              <a:rPr lang="en-US" altLang="ja-JP" sz="2800" dirty="0">
                <a:solidFill>
                  <a:schemeClr val="bg1">
                    <a:lumMod val="10000"/>
                    <a:lumOff val="90000"/>
                  </a:schemeClr>
                </a:solidFill>
                <a:latin typeface="Lucida Sans Unicode" pitchFamily="34" charset="0"/>
                <a:ea typeface="MS PMincho" pitchFamily="18" charset="-128"/>
                <a:cs typeface="Lucida Sans Unicode" pitchFamily="34" charset="0"/>
              </a:rPr>
              <a:t> CBOS.  A pseudoaneurysm of the right common carotid artery due to an inadvertent insertion of a large caliber catheter for hemodialysis. </a:t>
            </a:r>
          </a:p>
          <a:p>
            <a:pPr indent="457200">
              <a:defRPr/>
            </a:pPr>
            <a:r>
              <a:rPr lang="en-US" sz="2800" dirty="0">
                <a:solidFill>
                  <a:schemeClr val="bg1">
                    <a:lumMod val="10000"/>
                    <a:lumOff val="90000"/>
                  </a:schemeClr>
                </a:solidFill>
                <a:latin typeface="Lucida Sans Unicode" pitchFamily="34" charset="0"/>
                <a:cs typeface="Lucida Sans Unicode" pitchFamily="34" charset="0"/>
              </a:rPr>
              <a:t>Lack of experience, and a </a:t>
            </a:r>
            <a:r>
              <a:rPr lang="ja-JP" altLang="en-US" sz="2800">
                <a:solidFill>
                  <a:schemeClr val="bg1">
                    <a:lumMod val="10000"/>
                    <a:lumOff val="90000"/>
                  </a:schemeClr>
                </a:solidFill>
                <a:latin typeface="Lucida Sans Unicode" pitchFamily="34" charset="0"/>
                <a:ea typeface="MS PMincho" pitchFamily="18" charset="-128"/>
                <a:cs typeface="Lucida Sans Unicode" pitchFamily="34" charset="0"/>
              </a:rPr>
              <a:t>“</a:t>
            </a:r>
            <a:r>
              <a:rPr lang="en-US" altLang="ja-JP" sz="2800" dirty="0">
                <a:solidFill>
                  <a:schemeClr val="bg1">
                    <a:lumMod val="10000"/>
                    <a:lumOff val="90000"/>
                  </a:schemeClr>
                </a:solidFill>
                <a:latin typeface="Lucida Sans Unicode" pitchFamily="34" charset="0"/>
                <a:ea typeface="MS PMincho" pitchFamily="18" charset="-128"/>
                <a:cs typeface="Lucida Sans Unicode" pitchFamily="34" charset="0"/>
              </a:rPr>
              <a:t>blind access</a:t>
            </a:r>
            <a:r>
              <a:rPr lang="ja-JP" altLang="en-US" sz="2800">
                <a:solidFill>
                  <a:schemeClr val="bg1">
                    <a:lumMod val="10000"/>
                    <a:lumOff val="90000"/>
                  </a:schemeClr>
                </a:solidFill>
                <a:latin typeface="Lucida Sans Unicode" pitchFamily="34" charset="0"/>
                <a:ea typeface="MS PMincho" pitchFamily="18" charset="-128"/>
                <a:cs typeface="Lucida Sans Unicode" pitchFamily="34" charset="0"/>
              </a:rPr>
              <a:t>”</a:t>
            </a:r>
            <a:r>
              <a:rPr lang="en-US" altLang="ja-JP" sz="2800" dirty="0">
                <a:solidFill>
                  <a:schemeClr val="bg1">
                    <a:lumMod val="10000"/>
                    <a:lumOff val="90000"/>
                  </a:schemeClr>
                </a:solidFill>
                <a:latin typeface="Lucida Sans Unicode" pitchFamily="34" charset="0"/>
                <a:ea typeface="MS PMincho" pitchFamily="18" charset="-128"/>
                <a:cs typeface="Lucida Sans Unicode" pitchFamily="34" charset="0"/>
              </a:rPr>
              <a:t> (without US) and other factors may result in serious mishaps during central vein catheterization.  We have seen these episodes in several instances (see other cases).</a:t>
            </a:r>
            <a:endParaRPr lang="en-US" sz="2800" dirty="0">
              <a:solidFill>
                <a:schemeClr val="bg1">
                  <a:lumMod val="10000"/>
                  <a:lumOff val="90000"/>
                </a:schemeClr>
              </a:solidFill>
              <a:latin typeface="Lucida Sans Unicode" pitchFamily="34" charset="0"/>
              <a:cs typeface="Lucida Sans Unicode" pitchFamily="34" charset="0"/>
            </a:endParaRPr>
          </a:p>
        </p:txBody>
      </p:sp>
      <p:pic>
        <p:nvPicPr>
          <p:cNvPr id="14" name="Picture 2" descr="F:\100NIKON\DSCN2964.JPG"/>
          <p:cNvPicPr>
            <a:picLocks noChangeAspect="1" noChangeArrowheads="1"/>
          </p:cNvPicPr>
          <p:nvPr/>
        </p:nvPicPr>
        <p:blipFill>
          <a:blip r:embed="rId2" cstate="screen">
            <a:grayscl/>
          </a:blip>
          <a:srcRect/>
          <a:stretch>
            <a:fillRect/>
          </a:stretch>
        </p:blipFill>
        <p:spPr bwMode="auto">
          <a:xfrm>
            <a:off x="8781440" y="304800"/>
            <a:ext cx="2336899" cy="3200400"/>
          </a:xfrm>
          <a:prstGeom prst="rect">
            <a:avLst/>
          </a:prstGeom>
          <a:noFill/>
          <a:ln w="9525">
            <a:noFill/>
            <a:miter lim="800000"/>
            <a:headEnd/>
            <a:tailEnd/>
          </a:ln>
        </p:spPr>
      </p:pic>
      <p:pic>
        <p:nvPicPr>
          <p:cNvPr id="15" name="Picture 3" descr="F:\100NIKON\DSCN2965.JPG"/>
          <p:cNvPicPr>
            <a:picLocks noChangeAspect="1" noChangeArrowheads="1"/>
          </p:cNvPicPr>
          <p:nvPr/>
        </p:nvPicPr>
        <p:blipFill>
          <a:blip r:embed="rId3" cstate="screen">
            <a:grayscl/>
          </a:blip>
          <a:srcRect/>
          <a:stretch>
            <a:fillRect/>
          </a:stretch>
        </p:blipFill>
        <p:spPr bwMode="auto">
          <a:xfrm>
            <a:off x="8763000" y="3657600"/>
            <a:ext cx="2362200" cy="3048000"/>
          </a:xfrm>
          <a:prstGeom prst="rect">
            <a:avLst/>
          </a:prstGeom>
          <a:noFill/>
          <a:ln w="9525">
            <a:noFill/>
            <a:miter lim="800000"/>
            <a:headEnd/>
            <a:tailEnd/>
          </a:ln>
        </p:spPr>
      </p:pic>
    </p:spTree>
    <p:extLst>
      <p:ext uri="{BB962C8B-B14F-4D97-AF65-F5344CB8AC3E}">
        <p14:creationId xmlns:p14="http://schemas.microsoft.com/office/powerpoint/2010/main" val="358831115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304800"/>
            <a:ext cx="4343400" cy="609600"/>
          </a:xfrm>
        </p:spPr>
        <p:txBody>
          <a:bodyPr wrap="square" numCol="1" compatLnSpc="1">
            <a:prstTxWarp prst="textNoShape">
              <a:avLst/>
            </a:prstTxWarp>
            <a:noAutofit/>
          </a:bodyPr>
          <a:lstStyle/>
          <a:p>
            <a:pPr marL="3175" algn="l" eaLnBrk="1" hangingPunct="1"/>
            <a:r>
              <a:rPr lang="en-US" sz="4000" dirty="0">
                <a:solidFill>
                  <a:srgbClr val="FFC000"/>
                </a:solidFill>
                <a:effectLst/>
                <a:latin typeface="Lucida Sans Unicode" pitchFamily="34" charset="0"/>
                <a:ea typeface="ＭＳ Ｐゴシック" pitchFamily="34" charset="-128"/>
                <a:cs typeface="Lucida Sans Unicode" pitchFamily="34" charset="0"/>
              </a:rPr>
              <a:t>Cases 16 -18</a:t>
            </a:r>
          </a:p>
        </p:txBody>
      </p:sp>
      <p:sp>
        <p:nvSpPr>
          <p:cNvPr id="56322" name="Content Placeholder 2"/>
          <p:cNvSpPr>
            <a:spLocks noGrp="1"/>
          </p:cNvSpPr>
          <p:nvPr>
            <p:ph idx="1"/>
          </p:nvPr>
        </p:nvSpPr>
        <p:spPr>
          <a:xfrm>
            <a:off x="381000" y="1143000"/>
            <a:ext cx="7162800" cy="1676400"/>
          </a:xfrm>
        </p:spPr>
        <p:txBody>
          <a:bodyPr wrap="square" numCol="1" anchor="t" anchorCtr="0" compatLnSpc="1">
            <a:prstTxWarp prst="textNoShape">
              <a:avLst/>
            </a:prstTxWarp>
            <a:noAutofit/>
          </a:bodyPr>
          <a:lstStyle/>
          <a:p>
            <a:pPr marL="0" indent="0" eaLnBrk="1" hangingPunct="1">
              <a:buNone/>
            </a:pPr>
            <a:r>
              <a:rPr lang="en-US" sz="2800" dirty="0">
                <a:solidFill>
                  <a:schemeClr val="bg1">
                    <a:lumMod val="10000"/>
                    <a:lumOff val="90000"/>
                  </a:schemeClr>
                </a:solidFill>
                <a:effectLst/>
                <a:latin typeface="Lucida Sans Unicode" pitchFamily="34" charset="0"/>
                <a:ea typeface="ＭＳ Ｐゴシック" pitchFamily="34" charset="-128"/>
                <a:cs typeface="Lucida Sans Unicode" pitchFamily="34" charset="0"/>
              </a:rPr>
              <a:t>Three patients with penetrating (bullets) transections of vertebral arteries managed with embolization. </a:t>
            </a:r>
          </a:p>
        </p:txBody>
      </p:sp>
      <p:pic>
        <p:nvPicPr>
          <p:cNvPr id="54275" name="Picture 2" descr="F:\100NIKON\DSCN2966.JPG"/>
          <p:cNvPicPr>
            <a:picLocks noChangeAspect="1" noChangeArrowheads="1"/>
          </p:cNvPicPr>
          <p:nvPr/>
        </p:nvPicPr>
        <p:blipFill>
          <a:blip r:embed="rId2" cstate="screen">
            <a:grayscl/>
          </a:blip>
          <a:srcRect l="11171"/>
          <a:stretch>
            <a:fillRect/>
          </a:stretch>
        </p:blipFill>
        <p:spPr bwMode="auto">
          <a:xfrm>
            <a:off x="9601200" y="914400"/>
            <a:ext cx="1691640" cy="2819400"/>
          </a:xfrm>
          <a:prstGeom prst="rect">
            <a:avLst/>
          </a:prstGeom>
          <a:noFill/>
          <a:ln w="9525">
            <a:noFill/>
            <a:miter lim="800000"/>
            <a:headEnd/>
            <a:tailEnd/>
          </a:ln>
        </p:spPr>
      </p:pic>
      <p:pic>
        <p:nvPicPr>
          <p:cNvPr id="54277" name="Picture 2" descr="F:\100NIKON\DSCN2968.JPG"/>
          <p:cNvPicPr>
            <a:picLocks noChangeAspect="1" noChangeArrowheads="1"/>
          </p:cNvPicPr>
          <p:nvPr/>
        </p:nvPicPr>
        <p:blipFill>
          <a:blip r:embed="rId3" cstate="screen">
            <a:grayscl/>
          </a:blip>
          <a:srcRect l="8804" r="4242"/>
          <a:stretch>
            <a:fillRect/>
          </a:stretch>
        </p:blipFill>
        <p:spPr bwMode="auto">
          <a:xfrm>
            <a:off x="9525000" y="3962400"/>
            <a:ext cx="1874520" cy="2743200"/>
          </a:xfrm>
          <a:prstGeom prst="rect">
            <a:avLst/>
          </a:prstGeom>
          <a:noFill/>
          <a:ln w="9525">
            <a:noFill/>
            <a:miter lim="800000"/>
            <a:headEnd/>
            <a:tailEnd/>
          </a:ln>
        </p:spPr>
      </p:pic>
      <p:sp>
        <p:nvSpPr>
          <p:cNvPr id="3" name="Title 1"/>
          <p:cNvSpPr>
            <a:spLocks/>
          </p:cNvSpPr>
          <p:nvPr/>
        </p:nvSpPr>
        <p:spPr bwMode="auto">
          <a:xfrm>
            <a:off x="1600200" y="990600"/>
            <a:ext cx="1524000" cy="533400"/>
          </a:xfrm>
          <a:prstGeom prst="rect">
            <a:avLst/>
          </a:prstGeom>
          <a:noFill/>
          <a:ln w="9525">
            <a:noFill/>
            <a:miter lim="800000"/>
            <a:headEnd/>
            <a:tailEnd/>
          </a:ln>
        </p:spPr>
        <p:txBody>
          <a:bodyPr anchor="ctr"/>
          <a:lstStyle/>
          <a:p>
            <a:pPr marL="484188"/>
            <a:endParaRPr lang="en-US" sz="1800" b="1" dirty="0">
              <a:latin typeface="Calisto MT" pitchFamily="18" charset="0"/>
            </a:endParaRPr>
          </a:p>
        </p:txBody>
      </p:sp>
      <p:sp>
        <p:nvSpPr>
          <p:cNvPr id="4" name="Title 1"/>
          <p:cNvSpPr>
            <a:spLocks/>
          </p:cNvSpPr>
          <p:nvPr/>
        </p:nvSpPr>
        <p:spPr bwMode="auto">
          <a:xfrm>
            <a:off x="5715000" y="914400"/>
            <a:ext cx="1447800" cy="685800"/>
          </a:xfrm>
          <a:prstGeom prst="rect">
            <a:avLst/>
          </a:prstGeom>
          <a:noFill/>
          <a:ln w="9525">
            <a:noFill/>
            <a:miter lim="800000"/>
            <a:headEnd/>
            <a:tailEnd/>
          </a:ln>
        </p:spPr>
        <p:txBody>
          <a:bodyPr anchor="ctr"/>
          <a:lstStyle/>
          <a:p>
            <a:pPr marL="484188" algn="ctr"/>
            <a:endParaRPr lang="en-US" sz="1800" b="1" dirty="0">
              <a:latin typeface="Calisto MT" pitchFamily="18" charset="0"/>
            </a:endParaRPr>
          </a:p>
        </p:txBody>
      </p:sp>
      <p:sp>
        <p:nvSpPr>
          <p:cNvPr id="5" name="Title 1"/>
          <p:cNvSpPr>
            <a:spLocks/>
          </p:cNvSpPr>
          <p:nvPr/>
        </p:nvSpPr>
        <p:spPr bwMode="auto">
          <a:xfrm>
            <a:off x="3505200" y="914400"/>
            <a:ext cx="1447800" cy="685800"/>
          </a:xfrm>
          <a:prstGeom prst="rect">
            <a:avLst/>
          </a:prstGeom>
          <a:noFill/>
          <a:ln w="9525">
            <a:noFill/>
            <a:miter lim="800000"/>
            <a:headEnd/>
            <a:tailEnd/>
          </a:ln>
        </p:spPr>
        <p:txBody>
          <a:bodyPr anchor="ctr"/>
          <a:lstStyle/>
          <a:p>
            <a:pPr marL="484188" algn="ctr"/>
            <a:endParaRPr lang="en-US" sz="1800" b="1" dirty="0">
              <a:latin typeface="Calisto MT" pitchFamily="18" charset="0"/>
            </a:endParaRPr>
          </a:p>
        </p:txBody>
      </p:sp>
      <p:pic>
        <p:nvPicPr>
          <p:cNvPr id="54276" name="Picture 3" descr="F:\100NIKON\DSCN2967.JPG"/>
          <p:cNvPicPr>
            <a:picLocks noChangeAspect="1" noChangeArrowheads="1"/>
          </p:cNvPicPr>
          <p:nvPr/>
        </p:nvPicPr>
        <p:blipFill>
          <a:blip r:embed="rId4" cstate="screen">
            <a:grayscl/>
          </a:blip>
          <a:srcRect r="11730"/>
          <a:stretch>
            <a:fillRect/>
          </a:stretch>
        </p:blipFill>
        <p:spPr bwMode="auto">
          <a:xfrm>
            <a:off x="7696200" y="914400"/>
            <a:ext cx="1691640" cy="2819400"/>
          </a:xfrm>
          <a:prstGeom prst="rect">
            <a:avLst/>
          </a:prstGeom>
          <a:noFill/>
          <a:ln w="9525">
            <a:noFill/>
            <a:miter lim="800000"/>
            <a:headEnd/>
            <a:tailEnd/>
          </a:ln>
        </p:spPr>
      </p:pic>
      <p:pic>
        <p:nvPicPr>
          <p:cNvPr id="54278" name="Picture 3" descr="F:\100NIKON\DSCN2969.JPG"/>
          <p:cNvPicPr>
            <a:picLocks noChangeAspect="1" noChangeArrowheads="1"/>
          </p:cNvPicPr>
          <p:nvPr/>
        </p:nvPicPr>
        <p:blipFill>
          <a:blip r:embed="rId5" cstate="screen">
            <a:grayscl/>
          </a:blip>
          <a:srcRect l="8637" r="6374"/>
          <a:stretch>
            <a:fillRect/>
          </a:stretch>
        </p:blipFill>
        <p:spPr bwMode="auto">
          <a:xfrm>
            <a:off x="7696200" y="3962400"/>
            <a:ext cx="1752600" cy="2743200"/>
          </a:xfrm>
          <a:prstGeom prst="rect">
            <a:avLst/>
          </a:prstGeom>
          <a:noFill/>
          <a:ln w="9525">
            <a:noFill/>
            <a:miter lim="800000"/>
            <a:headEnd/>
            <a:tailEnd/>
          </a:ln>
        </p:spPr>
      </p:pic>
      <p:sp>
        <p:nvSpPr>
          <p:cNvPr id="13" name="Title 1"/>
          <p:cNvSpPr txBox="1">
            <a:spLocks/>
          </p:cNvSpPr>
          <p:nvPr/>
        </p:nvSpPr>
        <p:spPr>
          <a:xfrm>
            <a:off x="1600200" y="4267200"/>
            <a:ext cx="2667000" cy="609600"/>
          </a:xfrm>
          <a:prstGeom prst="rect">
            <a:avLst/>
          </a:prstGeom>
        </p:spPr>
        <p:txBody>
          <a:bodyPr vert="horz" wrap="square" lIns="91440" tIns="45720" rIns="91440" bIns="45720" numCol="1" rtlCol="0" anchor="ctr" anchorCtr="0" compatLnSpc="1">
            <a:prstTxWarp prst="textNoShape">
              <a:avLst/>
            </a:prstTxWarp>
            <a:noAutofit/>
          </a:bodyPr>
          <a:lstStyle/>
          <a:p>
            <a:pPr marL="3175">
              <a:defRPr/>
            </a:pPr>
            <a:endParaRPr lang="en-US" sz="3600" dirty="0">
              <a:latin typeface="+mj-lt"/>
              <a:cs typeface="ＭＳ Ｐゴシック" charset="0"/>
            </a:endParaRPr>
          </a:p>
        </p:txBody>
      </p:sp>
      <p:sp>
        <p:nvSpPr>
          <p:cNvPr id="14" name="Content Placeholder 2"/>
          <p:cNvSpPr txBox="1">
            <a:spLocks/>
          </p:cNvSpPr>
          <p:nvPr/>
        </p:nvSpPr>
        <p:spPr>
          <a:xfrm>
            <a:off x="1600200" y="4800600"/>
            <a:ext cx="3581400" cy="1066800"/>
          </a:xfrm>
          <a:prstGeom prst="rect">
            <a:avLst/>
          </a:prstGeom>
        </p:spPr>
        <p:txBody>
          <a:bodyPr vert="horz" wrap="square" lIns="91440" tIns="45720" rIns="91440" bIns="45720" numCol="1" rtlCol="0" anchor="t" anchorCtr="0" compatLnSpc="1">
            <a:prstTxWarp prst="textNoShape">
              <a:avLst/>
            </a:prstTxWarp>
            <a:normAutofit/>
          </a:bodyPr>
          <a:lstStyle/>
          <a:p>
            <a:pPr>
              <a:spcBef>
                <a:spcPts val="2000"/>
              </a:spcBef>
              <a:defRPr/>
            </a:pPr>
            <a:endParaRPr lang="en-US" sz="2000" dirty="0">
              <a:latin typeface="+mn-lt"/>
              <a:cs typeface="ＭＳ Ｐゴシック" charset="0"/>
            </a:endParaRPr>
          </a:p>
        </p:txBody>
      </p:sp>
      <p:pic>
        <p:nvPicPr>
          <p:cNvPr id="18" name="Picture 3" descr="F:\100NIKON\DSCN2973.JPG"/>
          <p:cNvPicPr>
            <a:picLocks noChangeAspect="1" noChangeArrowheads="1"/>
          </p:cNvPicPr>
          <p:nvPr/>
        </p:nvPicPr>
        <p:blipFill>
          <a:blip r:embed="rId6" cstate="screen">
            <a:grayscl/>
          </a:blip>
          <a:srcRect/>
          <a:stretch>
            <a:fillRect/>
          </a:stretch>
        </p:blipFill>
        <p:spPr bwMode="auto">
          <a:xfrm>
            <a:off x="2057400" y="3733800"/>
            <a:ext cx="1844937" cy="3095122"/>
          </a:xfrm>
          <a:prstGeom prst="rect">
            <a:avLst/>
          </a:prstGeom>
          <a:noFill/>
          <a:ln w="9525">
            <a:noFill/>
            <a:miter lim="800000"/>
            <a:headEnd/>
            <a:tailEnd/>
          </a:ln>
        </p:spPr>
      </p:pic>
      <p:pic>
        <p:nvPicPr>
          <p:cNvPr id="19" name="Picture 2" descr="F:\100NIKON\DSCN2970.JPG"/>
          <p:cNvPicPr>
            <a:picLocks noChangeAspect="1" noChangeArrowheads="1"/>
          </p:cNvPicPr>
          <p:nvPr/>
        </p:nvPicPr>
        <p:blipFill>
          <a:blip r:embed="rId7" cstate="screen">
            <a:grayscl/>
          </a:blip>
          <a:srcRect l="9151"/>
          <a:stretch>
            <a:fillRect/>
          </a:stretch>
        </p:blipFill>
        <p:spPr bwMode="auto">
          <a:xfrm>
            <a:off x="4343400" y="3733800"/>
            <a:ext cx="1936717" cy="3124200"/>
          </a:xfrm>
          <a:prstGeom prst="rect">
            <a:avLst/>
          </a:prstGeom>
          <a:noFill/>
          <a:ln w="9525">
            <a:noFill/>
            <a:miter lim="800000"/>
            <a:headEnd/>
            <a:tailEnd/>
          </a:ln>
        </p:spPr>
      </p:pic>
      <p:sp>
        <p:nvSpPr>
          <p:cNvPr id="20" name="19 Rectángulo"/>
          <p:cNvSpPr/>
          <p:nvPr/>
        </p:nvSpPr>
        <p:spPr>
          <a:xfrm>
            <a:off x="6858000" y="2209800"/>
            <a:ext cx="914400" cy="584775"/>
          </a:xfrm>
          <a:prstGeom prst="rect">
            <a:avLst/>
          </a:prstGeom>
        </p:spPr>
        <p:txBody>
          <a:bodyPr wrap="square">
            <a:spAutoFit/>
          </a:bodyPr>
          <a:lstStyle/>
          <a:p>
            <a:r>
              <a:rPr lang="en-US" sz="3200" dirty="0">
                <a:solidFill>
                  <a:srgbClr val="FFC000"/>
                </a:solidFill>
                <a:latin typeface="Lucida Sans Unicode" pitchFamily="34" charset="0"/>
                <a:cs typeface="Lucida Sans Unicode" pitchFamily="34" charset="0"/>
              </a:rPr>
              <a:t>16</a:t>
            </a:r>
            <a:r>
              <a:rPr lang="en-US" sz="3200" dirty="0"/>
              <a:t> </a:t>
            </a:r>
            <a:endParaRPr lang="es-PE" sz="3200" dirty="0"/>
          </a:p>
        </p:txBody>
      </p:sp>
      <p:sp>
        <p:nvSpPr>
          <p:cNvPr id="21" name="20 Rectángulo"/>
          <p:cNvSpPr/>
          <p:nvPr/>
        </p:nvSpPr>
        <p:spPr>
          <a:xfrm>
            <a:off x="6858000" y="4724400"/>
            <a:ext cx="838200" cy="584775"/>
          </a:xfrm>
          <a:prstGeom prst="rect">
            <a:avLst/>
          </a:prstGeom>
        </p:spPr>
        <p:txBody>
          <a:bodyPr wrap="square">
            <a:spAutoFit/>
          </a:bodyPr>
          <a:lstStyle/>
          <a:p>
            <a:r>
              <a:rPr lang="en-US" sz="3200" dirty="0">
                <a:solidFill>
                  <a:srgbClr val="FFC000"/>
                </a:solidFill>
                <a:latin typeface="Lucida Sans Unicode" pitchFamily="34" charset="0"/>
                <a:cs typeface="Lucida Sans Unicode" pitchFamily="34" charset="0"/>
              </a:rPr>
              <a:t>18</a:t>
            </a:r>
            <a:endParaRPr lang="es-PE" sz="3200" dirty="0">
              <a:solidFill>
                <a:srgbClr val="FFC000"/>
              </a:solidFill>
            </a:endParaRPr>
          </a:p>
        </p:txBody>
      </p:sp>
      <p:sp>
        <p:nvSpPr>
          <p:cNvPr id="22" name="21 Rectángulo"/>
          <p:cNvSpPr/>
          <p:nvPr/>
        </p:nvSpPr>
        <p:spPr>
          <a:xfrm>
            <a:off x="1295400" y="4876800"/>
            <a:ext cx="804514" cy="523220"/>
          </a:xfrm>
          <a:prstGeom prst="rect">
            <a:avLst/>
          </a:prstGeom>
        </p:spPr>
        <p:txBody>
          <a:bodyPr wrap="square">
            <a:spAutoFit/>
          </a:bodyPr>
          <a:lstStyle/>
          <a:p>
            <a:r>
              <a:rPr lang="en-US" sz="2800" dirty="0">
                <a:solidFill>
                  <a:srgbClr val="FFC000"/>
                </a:solidFill>
                <a:latin typeface="Lucida Sans Unicode" pitchFamily="34" charset="0"/>
                <a:cs typeface="Lucida Sans Unicode" pitchFamily="34" charset="0"/>
              </a:rPr>
              <a:t>17</a:t>
            </a:r>
            <a:r>
              <a:rPr lang="en-US" sz="2800" dirty="0"/>
              <a:t> </a:t>
            </a:r>
            <a:endParaRPr lang="es-PE"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additive="base">
                                        <p:cTn id="7" dur="5000" fill="hold"/>
                                        <p:tgtEl>
                                          <p:spTgt spid="54275"/>
                                        </p:tgtEl>
                                        <p:attrNameLst>
                                          <p:attrName>ppt_x</p:attrName>
                                        </p:attrNameLst>
                                      </p:cBhvr>
                                      <p:tavLst>
                                        <p:tav tm="0">
                                          <p:val>
                                            <p:strVal val="1+#ppt_w/2"/>
                                          </p:val>
                                        </p:tav>
                                        <p:tav tm="100000">
                                          <p:val>
                                            <p:strVal val="#ppt_x"/>
                                          </p:val>
                                        </p:tav>
                                      </p:tavLst>
                                    </p:anim>
                                    <p:anim calcmode="lin" valueType="num">
                                      <p:cBhvr additive="base">
                                        <p:cTn id="8" dur="5000" fill="hold"/>
                                        <p:tgtEl>
                                          <p:spTgt spid="542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4276"/>
                                        </p:tgtEl>
                                        <p:attrNameLst>
                                          <p:attrName>style.visibility</p:attrName>
                                        </p:attrNameLst>
                                      </p:cBhvr>
                                      <p:to>
                                        <p:strVal val="visible"/>
                                      </p:to>
                                    </p:set>
                                    <p:anim calcmode="lin" valueType="num">
                                      <p:cBhvr additive="base">
                                        <p:cTn id="13" dur="5000" fill="hold"/>
                                        <p:tgtEl>
                                          <p:spTgt spid="54276"/>
                                        </p:tgtEl>
                                        <p:attrNameLst>
                                          <p:attrName>ppt_x</p:attrName>
                                        </p:attrNameLst>
                                      </p:cBhvr>
                                      <p:tavLst>
                                        <p:tav tm="0">
                                          <p:val>
                                            <p:strVal val="1+#ppt_w/2"/>
                                          </p:val>
                                        </p:tav>
                                        <p:tav tm="100000">
                                          <p:val>
                                            <p:strVal val="#ppt_x"/>
                                          </p:val>
                                        </p:tav>
                                      </p:tavLst>
                                    </p:anim>
                                    <p:anim calcmode="lin" valueType="num">
                                      <p:cBhvr additive="base">
                                        <p:cTn id="14" dur="5000" fill="hold"/>
                                        <p:tgtEl>
                                          <p:spTgt spid="5427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277"/>
                                        </p:tgtEl>
                                        <p:attrNameLst>
                                          <p:attrName>style.visibility</p:attrName>
                                        </p:attrNameLst>
                                      </p:cBhvr>
                                      <p:to>
                                        <p:strVal val="visible"/>
                                      </p:to>
                                    </p:set>
                                    <p:anim calcmode="lin" valueType="num">
                                      <p:cBhvr additive="base">
                                        <p:cTn id="19" dur="5000" fill="hold"/>
                                        <p:tgtEl>
                                          <p:spTgt spid="54277"/>
                                        </p:tgtEl>
                                        <p:attrNameLst>
                                          <p:attrName>ppt_x</p:attrName>
                                        </p:attrNameLst>
                                      </p:cBhvr>
                                      <p:tavLst>
                                        <p:tav tm="0">
                                          <p:val>
                                            <p:strVal val="#ppt_x"/>
                                          </p:val>
                                        </p:tav>
                                        <p:tav tm="100000">
                                          <p:val>
                                            <p:strVal val="#ppt_x"/>
                                          </p:val>
                                        </p:tav>
                                      </p:tavLst>
                                    </p:anim>
                                    <p:anim calcmode="lin" valueType="num">
                                      <p:cBhvr additive="base">
                                        <p:cTn id="20" dur="5000" fill="hold"/>
                                        <p:tgtEl>
                                          <p:spTgt spid="5427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4278"/>
                                        </p:tgtEl>
                                        <p:attrNameLst>
                                          <p:attrName>style.visibility</p:attrName>
                                        </p:attrNameLst>
                                      </p:cBhvr>
                                      <p:to>
                                        <p:strVal val="visible"/>
                                      </p:to>
                                    </p:set>
                                    <p:anim calcmode="lin" valueType="num">
                                      <p:cBhvr additive="base">
                                        <p:cTn id="25" dur="5000" fill="hold"/>
                                        <p:tgtEl>
                                          <p:spTgt spid="54278"/>
                                        </p:tgtEl>
                                        <p:attrNameLst>
                                          <p:attrName>ppt_x</p:attrName>
                                        </p:attrNameLst>
                                      </p:cBhvr>
                                      <p:tavLst>
                                        <p:tav tm="0">
                                          <p:val>
                                            <p:strVal val="#ppt_x"/>
                                          </p:val>
                                        </p:tav>
                                        <p:tav tm="100000">
                                          <p:val>
                                            <p:strVal val="#ppt_x"/>
                                          </p:val>
                                        </p:tav>
                                      </p:tavLst>
                                    </p:anim>
                                    <p:anim calcmode="lin" valueType="num">
                                      <p:cBhvr additive="base">
                                        <p:cTn id="26" dur="5000" fill="hold"/>
                                        <p:tgtEl>
                                          <p:spTgt spid="5427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0" fill="hold"/>
                                        <p:tgtEl>
                                          <p:spTgt spid="18"/>
                                        </p:tgtEl>
                                        <p:attrNameLst>
                                          <p:attrName>ppt_x</p:attrName>
                                        </p:attrNameLst>
                                      </p:cBhvr>
                                      <p:tavLst>
                                        <p:tav tm="0">
                                          <p:val>
                                            <p:strVal val="0-#ppt_w/2"/>
                                          </p:val>
                                        </p:tav>
                                        <p:tav tm="100000">
                                          <p:val>
                                            <p:strVal val="#ppt_x"/>
                                          </p:val>
                                        </p:tav>
                                      </p:tavLst>
                                    </p:anim>
                                    <p:anim calcmode="lin" valueType="num">
                                      <p:cBhvr additive="base">
                                        <p:cTn id="32" dur="5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0" fill="hold"/>
                                        <p:tgtEl>
                                          <p:spTgt spid="19"/>
                                        </p:tgtEl>
                                        <p:attrNameLst>
                                          <p:attrName>ppt_x</p:attrName>
                                        </p:attrNameLst>
                                      </p:cBhvr>
                                      <p:tavLst>
                                        <p:tav tm="0">
                                          <p:val>
                                            <p:strVal val="0-#ppt_w/2"/>
                                          </p:val>
                                        </p:tav>
                                        <p:tav tm="100000">
                                          <p:val>
                                            <p:strVal val="#ppt_x"/>
                                          </p:val>
                                        </p:tav>
                                      </p:tavLst>
                                    </p:anim>
                                    <p:anim calcmode="lin" valueType="num">
                                      <p:cBhvr additive="base">
                                        <p:cTn id="38" dur="5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3581400" cy="609600"/>
          </a:xfrm>
        </p:spPr>
        <p:txBody>
          <a:bodyPr wrap="square" numCol="1" compatLnSpc="1">
            <a:prstTxWarp prst="textNoShape">
              <a:avLst/>
            </a:prstTxWarp>
            <a:noAutofit/>
          </a:bodyPr>
          <a:lstStyle/>
          <a:p>
            <a:pPr marL="3175" algn="l" eaLnBrk="1" hangingPunct="1"/>
            <a:endParaRPr lang="en-US" sz="3600" dirty="0">
              <a:effectLst/>
              <a:ea typeface="ＭＳ Ｐゴシック" pitchFamily="34" charset="-128"/>
            </a:endParaRPr>
          </a:p>
        </p:txBody>
      </p:sp>
      <p:sp>
        <p:nvSpPr>
          <p:cNvPr id="56322" name="Content Placeholder 2"/>
          <p:cNvSpPr>
            <a:spLocks noGrp="1"/>
          </p:cNvSpPr>
          <p:nvPr>
            <p:ph idx="1"/>
          </p:nvPr>
        </p:nvSpPr>
        <p:spPr>
          <a:xfrm>
            <a:off x="1676400" y="457200"/>
            <a:ext cx="8763000" cy="685800"/>
          </a:xfrm>
        </p:spPr>
        <p:txBody>
          <a:bodyPr wrap="square" numCol="1" anchor="t" anchorCtr="0" compatLnSpc="1">
            <a:prstTxWarp prst="textNoShape">
              <a:avLst/>
            </a:prstTxWarp>
            <a:noAutofit/>
          </a:bodyPr>
          <a:lstStyle/>
          <a:p>
            <a:pPr marL="0" indent="0" eaLnBrk="1" hangingPunct="1">
              <a:buNone/>
            </a:pPr>
            <a:endParaRPr lang="en-US" sz="2000" dirty="0">
              <a:effectLst/>
              <a:ea typeface="ＭＳ Ｐゴシック" pitchFamily="34" charset="-128"/>
            </a:endParaRPr>
          </a:p>
        </p:txBody>
      </p:sp>
      <p:sp>
        <p:nvSpPr>
          <p:cNvPr id="3" name="Title 1"/>
          <p:cNvSpPr>
            <a:spLocks/>
          </p:cNvSpPr>
          <p:nvPr/>
        </p:nvSpPr>
        <p:spPr bwMode="auto">
          <a:xfrm>
            <a:off x="1600200" y="990600"/>
            <a:ext cx="1524000" cy="533400"/>
          </a:xfrm>
          <a:prstGeom prst="rect">
            <a:avLst/>
          </a:prstGeom>
          <a:noFill/>
          <a:ln w="9525">
            <a:noFill/>
            <a:miter lim="800000"/>
            <a:headEnd/>
            <a:tailEnd/>
          </a:ln>
        </p:spPr>
        <p:txBody>
          <a:bodyPr anchor="ctr"/>
          <a:lstStyle/>
          <a:p>
            <a:pPr marL="484188"/>
            <a:endParaRPr lang="en-US" sz="1800" b="1" dirty="0">
              <a:latin typeface="Calisto MT" pitchFamily="18" charset="0"/>
            </a:endParaRPr>
          </a:p>
        </p:txBody>
      </p:sp>
      <p:sp>
        <p:nvSpPr>
          <p:cNvPr id="4" name="Title 1"/>
          <p:cNvSpPr>
            <a:spLocks/>
          </p:cNvSpPr>
          <p:nvPr/>
        </p:nvSpPr>
        <p:spPr bwMode="auto">
          <a:xfrm>
            <a:off x="5715000" y="914400"/>
            <a:ext cx="1447800" cy="685800"/>
          </a:xfrm>
          <a:prstGeom prst="rect">
            <a:avLst/>
          </a:prstGeom>
          <a:noFill/>
          <a:ln w="9525">
            <a:noFill/>
            <a:miter lim="800000"/>
            <a:headEnd/>
            <a:tailEnd/>
          </a:ln>
        </p:spPr>
        <p:txBody>
          <a:bodyPr anchor="ctr"/>
          <a:lstStyle/>
          <a:p>
            <a:pPr marL="484188" algn="ctr"/>
            <a:endParaRPr lang="en-US" sz="1800" b="1" dirty="0">
              <a:latin typeface="Calisto MT" pitchFamily="18" charset="0"/>
            </a:endParaRPr>
          </a:p>
        </p:txBody>
      </p:sp>
      <p:sp>
        <p:nvSpPr>
          <p:cNvPr id="5" name="Title 1"/>
          <p:cNvSpPr>
            <a:spLocks/>
          </p:cNvSpPr>
          <p:nvPr/>
        </p:nvSpPr>
        <p:spPr bwMode="auto">
          <a:xfrm>
            <a:off x="4572000" y="533400"/>
            <a:ext cx="1447800" cy="685800"/>
          </a:xfrm>
          <a:prstGeom prst="rect">
            <a:avLst/>
          </a:prstGeom>
          <a:noFill/>
          <a:ln w="9525">
            <a:noFill/>
            <a:miter lim="800000"/>
            <a:headEnd/>
            <a:tailEnd/>
          </a:ln>
        </p:spPr>
        <p:txBody>
          <a:bodyPr anchor="ctr"/>
          <a:lstStyle/>
          <a:p>
            <a:pPr marL="484188" algn="ctr"/>
            <a:endParaRPr lang="en-US" sz="1800" b="1" dirty="0">
              <a:latin typeface="Calisto MT" pitchFamily="18" charset="0"/>
            </a:endParaRPr>
          </a:p>
        </p:txBody>
      </p:sp>
      <p:sp>
        <p:nvSpPr>
          <p:cNvPr id="13" name="Title 1"/>
          <p:cNvSpPr txBox="1">
            <a:spLocks/>
          </p:cNvSpPr>
          <p:nvPr/>
        </p:nvSpPr>
        <p:spPr>
          <a:xfrm>
            <a:off x="4572000" y="381000"/>
            <a:ext cx="2667000" cy="609600"/>
          </a:xfrm>
          <a:prstGeom prst="rect">
            <a:avLst/>
          </a:prstGeom>
        </p:spPr>
        <p:txBody>
          <a:bodyPr vert="horz" wrap="square" lIns="91440" tIns="45720" rIns="91440" bIns="45720" numCol="1" rtlCol="0" anchor="ctr" anchorCtr="0" compatLnSpc="1">
            <a:prstTxWarp prst="textNoShape">
              <a:avLst/>
            </a:prstTxWarp>
            <a:noAutofit/>
          </a:bodyPr>
          <a:lstStyle/>
          <a:p>
            <a:pPr marL="3175">
              <a:defRPr/>
            </a:pPr>
            <a:r>
              <a:rPr lang="en-US" sz="4000" dirty="0">
                <a:solidFill>
                  <a:srgbClr val="FFC000"/>
                </a:solidFill>
                <a:latin typeface="Lucida Sans Unicode" pitchFamily="34" charset="0"/>
                <a:cs typeface="Lucida Sans Unicode" pitchFamily="34" charset="0"/>
              </a:rPr>
              <a:t>Case 19</a:t>
            </a:r>
          </a:p>
        </p:txBody>
      </p:sp>
      <p:sp>
        <p:nvSpPr>
          <p:cNvPr id="14" name="Content Placeholder 2"/>
          <p:cNvSpPr txBox="1">
            <a:spLocks/>
          </p:cNvSpPr>
          <p:nvPr/>
        </p:nvSpPr>
        <p:spPr>
          <a:xfrm>
            <a:off x="1752600" y="1371600"/>
            <a:ext cx="8610600" cy="1066800"/>
          </a:xfrm>
          <a:prstGeom prst="rect">
            <a:avLst/>
          </a:prstGeom>
        </p:spPr>
        <p:txBody>
          <a:bodyPr vert="horz" wrap="square" lIns="91440" tIns="45720" rIns="91440" bIns="45720" numCol="1" rtlCol="0" anchor="t" anchorCtr="0" compatLnSpc="1">
            <a:prstTxWarp prst="textNoShape">
              <a:avLst/>
            </a:prstTxWarp>
            <a:normAutofit/>
          </a:bodyPr>
          <a:lstStyle/>
          <a:p>
            <a:pPr>
              <a:spcBef>
                <a:spcPts val="2000"/>
              </a:spcBef>
              <a:defRPr/>
            </a:pPr>
            <a:r>
              <a:rPr lang="en-US" sz="2800" dirty="0">
                <a:solidFill>
                  <a:schemeClr val="bg1">
                    <a:lumMod val="10000"/>
                    <a:lumOff val="90000"/>
                  </a:schemeClr>
                </a:solidFill>
                <a:latin typeface="Lucida Sans Unicode" pitchFamily="34" charset="0"/>
                <a:cs typeface="Lucida Sans Unicode" pitchFamily="34" charset="0"/>
              </a:rPr>
              <a:t>Traumatic carotid-cavernous AVF,  managed with balloon occlusion</a:t>
            </a:r>
            <a:r>
              <a:rPr lang="en-US" sz="2000" dirty="0">
                <a:latin typeface="+mn-lt"/>
                <a:cs typeface="ＭＳ Ｐゴシック" charset="0"/>
              </a:rPr>
              <a:t>.</a:t>
            </a:r>
          </a:p>
        </p:txBody>
      </p:sp>
      <p:pic>
        <p:nvPicPr>
          <p:cNvPr id="15" name="Picture 2" descr="F:\100NIKON\DSCN2975.JPG"/>
          <p:cNvPicPr>
            <a:picLocks noChangeAspect="1" noChangeArrowheads="1"/>
          </p:cNvPicPr>
          <p:nvPr/>
        </p:nvPicPr>
        <p:blipFill>
          <a:blip r:embed="rId2" cstate="screen">
            <a:grayscl/>
          </a:blip>
          <a:srcRect/>
          <a:stretch>
            <a:fillRect/>
          </a:stretch>
        </p:blipFill>
        <p:spPr bwMode="auto">
          <a:xfrm>
            <a:off x="2743200" y="3048000"/>
            <a:ext cx="3124200" cy="3555404"/>
          </a:xfrm>
          <a:prstGeom prst="rect">
            <a:avLst/>
          </a:prstGeom>
          <a:noFill/>
          <a:ln w="9525">
            <a:noFill/>
            <a:miter lim="800000"/>
            <a:headEnd/>
            <a:tailEnd/>
          </a:ln>
        </p:spPr>
      </p:pic>
      <p:pic>
        <p:nvPicPr>
          <p:cNvPr id="16" name="Picture 3" descr="F:\100NIKON\DSCN2976.JPG"/>
          <p:cNvPicPr>
            <a:picLocks noChangeAspect="1" noChangeArrowheads="1"/>
          </p:cNvPicPr>
          <p:nvPr/>
        </p:nvPicPr>
        <p:blipFill>
          <a:blip r:embed="rId3" cstate="screen">
            <a:grayscl/>
          </a:blip>
          <a:srcRect/>
          <a:stretch>
            <a:fillRect/>
          </a:stretch>
        </p:blipFill>
        <p:spPr bwMode="auto">
          <a:xfrm>
            <a:off x="6019800" y="3048000"/>
            <a:ext cx="3303657" cy="3505200"/>
          </a:xfrm>
          <a:prstGeom prst="rect">
            <a:avLst/>
          </a:prstGeom>
          <a:noFill/>
          <a:ln w="9525">
            <a:noFill/>
            <a:miter lim="800000"/>
            <a:headEnd/>
            <a:tailEnd/>
          </a:ln>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8" name="Picture 4" descr="F:\100NIKON\DSCN2982.JPG"/>
          <p:cNvPicPr>
            <a:picLocks noChangeAspect="1" noChangeArrowheads="1"/>
          </p:cNvPicPr>
          <p:nvPr/>
        </p:nvPicPr>
        <p:blipFill>
          <a:blip r:embed="rId3" cstate="screen">
            <a:grayscl/>
          </a:blip>
          <a:srcRect/>
          <a:stretch>
            <a:fillRect/>
          </a:stretch>
        </p:blipFill>
        <p:spPr bwMode="auto">
          <a:xfrm>
            <a:off x="9296400" y="3352800"/>
            <a:ext cx="2571737" cy="3124200"/>
          </a:xfrm>
          <a:prstGeom prst="rect">
            <a:avLst/>
          </a:prstGeom>
          <a:noFill/>
          <a:ln w="9525">
            <a:noFill/>
            <a:miter lim="800000"/>
            <a:headEnd/>
            <a:tailEnd/>
          </a:ln>
        </p:spPr>
      </p:pic>
      <p:sp>
        <p:nvSpPr>
          <p:cNvPr id="2" name="Title 1"/>
          <p:cNvSpPr>
            <a:spLocks noGrp="1"/>
          </p:cNvSpPr>
          <p:nvPr>
            <p:ph type="title"/>
          </p:nvPr>
        </p:nvSpPr>
        <p:spPr>
          <a:xfrm>
            <a:off x="4724400" y="228600"/>
            <a:ext cx="2590800" cy="609600"/>
          </a:xfrm>
        </p:spPr>
        <p:txBody>
          <a:bodyPr wrap="square" numCol="1" compatLnSpc="1">
            <a:prstTxWarp prst="textNoShape">
              <a:avLst/>
            </a:prstTxWarp>
            <a:noAutofit/>
          </a:bodyPr>
          <a:lstStyle/>
          <a:p>
            <a:pPr marL="3175" algn="l" eaLnBrk="1" hangingPunct="1"/>
            <a:r>
              <a:rPr lang="en-US" sz="4000" dirty="0">
                <a:solidFill>
                  <a:srgbClr val="FFC000"/>
                </a:solidFill>
                <a:effectLst/>
                <a:latin typeface="Lucida Sans Unicode" pitchFamily="34" charset="0"/>
                <a:ea typeface="ＭＳ Ｐゴシック" pitchFamily="34" charset="-128"/>
                <a:cs typeface="Lucida Sans Unicode" pitchFamily="34" charset="0"/>
              </a:rPr>
              <a:t>Case 20</a:t>
            </a:r>
          </a:p>
        </p:txBody>
      </p:sp>
      <p:sp>
        <p:nvSpPr>
          <p:cNvPr id="58370" name="Content Placeholder 2"/>
          <p:cNvSpPr>
            <a:spLocks noGrp="1"/>
          </p:cNvSpPr>
          <p:nvPr>
            <p:ph idx="1"/>
          </p:nvPr>
        </p:nvSpPr>
        <p:spPr>
          <a:xfrm>
            <a:off x="838200" y="1447800"/>
            <a:ext cx="10744200" cy="1143000"/>
          </a:xfrm>
        </p:spPr>
        <p:txBody>
          <a:bodyPr wrap="square" numCol="1" anchor="t" anchorCtr="0" compatLnSpc="1">
            <a:prstTxWarp prst="textNoShape">
              <a:avLst/>
            </a:prstTxWarp>
            <a:noAutofit/>
          </a:bodyPr>
          <a:lstStyle/>
          <a:p>
            <a:pPr marL="0" indent="0" eaLnBrk="1" hangingPunct="1">
              <a:buNone/>
            </a:pPr>
            <a:r>
              <a:rPr lang="en-US" sz="2800" dirty="0">
                <a:solidFill>
                  <a:schemeClr val="bg1">
                    <a:lumMod val="10000"/>
                    <a:lumOff val="90000"/>
                  </a:schemeClr>
                </a:solidFill>
                <a:effectLst/>
                <a:latin typeface="Lucida Sans Unicode" pitchFamily="34" charset="0"/>
                <a:ea typeface="ＭＳ Ｐゴシック" pitchFamily="34" charset="-128"/>
                <a:cs typeface="Lucida Sans Unicode" pitchFamily="34" charset="0"/>
              </a:rPr>
              <a:t>Iatrogenic injury to the left vertebral artery during catheterization of a bypass graft managed by embolization with different coils.</a:t>
            </a:r>
          </a:p>
        </p:txBody>
      </p:sp>
      <p:sp>
        <p:nvSpPr>
          <p:cNvPr id="10" name="Title 1"/>
          <p:cNvSpPr txBox="1">
            <a:spLocks/>
          </p:cNvSpPr>
          <p:nvPr/>
        </p:nvSpPr>
        <p:spPr>
          <a:xfrm>
            <a:off x="5715000" y="0"/>
            <a:ext cx="3352800" cy="685800"/>
          </a:xfrm>
          <a:prstGeom prst="rect">
            <a:avLst/>
          </a:prstGeom>
        </p:spPr>
        <p:txBody>
          <a:bodyPr vert="horz" wrap="square" lIns="91440" tIns="45720" rIns="91440" bIns="45720" numCol="1" rtlCol="0" anchor="ctr" anchorCtr="0" compatLnSpc="1">
            <a:prstTxWarp prst="textNoShape">
              <a:avLst/>
            </a:prstTxWarp>
            <a:noAutofit/>
          </a:bodyPr>
          <a:lstStyle/>
          <a:p>
            <a:pPr marL="3175">
              <a:defRPr/>
            </a:pPr>
            <a:endParaRPr lang="en-US" sz="3600" dirty="0">
              <a:latin typeface="+mj-lt"/>
              <a:cs typeface="ＭＳ Ｐゴシック" charset="0"/>
            </a:endParaRPr>
          </a:p>
        </p:txBody>
      </p:sp>
      <p:pic>
        <p:nvPicPr>
          <p:cNvPr id="56323" name="Picture 2" descr="F:\100NIKON\DSCN2977.JPG"/>
          <p:cNvPicPr>
            <a:picLocks noChangeAspect="1" noChangeArrowheads="1"/>
          </p:cNvPicPr>
          <p:nvPr/>
        </p:nvPicPr>
        <p:blipFill>
          <a:blip r:embed="rId4" cstate="screen">
            <a:grayscl/>
          </a:blip>
          <a:srcRect/>
          <a:stretch>
            <a:fillRect/>
          </a:stretch>
        </p:blipFill>
        <p:spPr bwMode="auto">
          <a:xfrm>
            <a:off x="7620000" y="3810000"/>
            <a:ext cx="1559058" cy="2286000"/>
          </a:xfrm>
          <a:prstGeom prst="rect">
            <a:avLst/>
          </a:prstGeom>
          <a:noFill/>
          <a:ln w="9525">
            <a:noFill/>
            <a:miter lim="800000"/>
            <a:headEnd/>
            <a:tailEnd/>
          </a:ln>
        </p:spPr>
      </p:pic>
      <p:pic>
        <p:nvPicPr>
          <p:cNvPr id="56324" name="Picture 3" descr="F:\100NIKON\DSCN2978.JPG"/>
          <p:cNvPicPr>
            <a:picLocks noChangeAspect="1" noChangeArrowheads="1"/>
          </p:cNvPicPr>
          <p:nvPr/>
        </p:nvPicPr>
        <p:blipFill>
          <a:blip r:embed="rId5" cstate="screen">
            <a:grayscl/>
          </a:blip>
          <a:srcRect/>
          <a:stretch>
            <a:fillRect/>
          </a:stretch>
        </p:blipFill>
        <p:spPr bwMode="auto">
          <a:xfrm>
            <a:off x="5181600" y="3810000"/>
            <a:ext cx="2273264" cy="2286000"/>
          </a:xfrm>
          <a:prstGeom prst="rect">
            <a:avLst/>
          </a:prstGeom>
          <a:noFill/>
          <a:ln w="9525">
            <a:noFill/>
            <a:miter lim="800000"/>
            <a:headEnd/>
            <a:tailEnd/>
          </a:ln>
        </p:spPr>
      </p:pic>
      <p:pic>
        <p:nvPicPr>
          <p:cNvPr id="56325" name="Picture 4" descr="F:\100NIKON\DSCN2979.JPG"/>
          <p:cNvPicPr>
            <a:picLocks noChangeAspect="1" noChangeArrowheads="1"/>
          </p:cNvPicPr>
          <p:nvPr/>
        </p:nvPicPr>
        <p:blipFill>
          <a:blip r:embed="rId6" cstate="screen">
            <a:grayscl/>
          </a:blip>
          <a:srcRect/>
          <a:stretch>
            <a:fillRect/>
          </a:stretch>
        </p:blipFill>
        <p:spPr bwMode="auto">
          <a:xfrm>
            <a:off x="2667000" y="3810000"/>
            <a:ext cx="2340745" cy="2286000"/>
          </a:xfrm>
          <a:prstGeom prst="rect">
            <a:avLst/>
          </a:prstGeom>
          <a:noFill/>
          <a:ln w="9525">
            <a:noFill/>
            <a:miter lim="800000"/>
            <a:headEnd/>
            <a:tailEnd/>
          </a:ln>
        </p:spPr>
      </p:pic>
      <p:pic>
        <p:nvPicPr>
          <p:cNvPr id="56326" name="Picture 2" descr="F:\100NIKON\DSCN2980.JPG"/>
          <p:cNvPicPr>
            <a:picLocks noChangeAspect="1" noChangeArrowheads="1"/>
          </p:cNvPicPr>
          <p:nvPr/>
        </p:nvPicPr>
        <p:blipFill>
          <a:blip r:embed="rId7" cstate="screen">
            <a:grayscl/>
          </a:blip>
          <a:srcRect/>
          <a:stretch>
            <a:fillRect/>
          </a:stretch>
        </p:blipFill>
        <p:spPr bwMode="auto">
          <a:xfrm>
            <a:off x="457200" y="3810000"/>
            <a:ext cx="2052284" cy="2286000"/>
          </a:xfrm>
          <a:prstGeom prst="rect">
            <a:avLst/>
          </a:prstGeom>
          <a:noFill/>
          <a:ln w="9525">
            <a:noFill/>
            <a:miter lim="800000"/>
            <a:headEnd/>
            <a:tailEnd/>
          </a:ln>
        </p:spPr>
      </p:pic>
      <p:sp>
        <p:nvSpPr>
          <p:cNvPr id="11" name="Content Placeholder 2"/>
          <p:cNvSpPr txBox="1">
            <a:spLocks/>
          </p:cNvSpPr>
          <p:nvPr/>
        </p:nvSpPr>
        <p:spPr>
          <a:xfrm>
            <a:off x="5791200" y="457201"/>
            <a:ext cx="2514600" cy="3505199"/>
          </a:xfrm>
          <a:prstGeom prst="rect">
            <a:avLst/>
          </a:prstGeom>
        </p:spPr>
        <p:txBody>
          <a:bodyPr vert="horz" wrap="square" lIns="91440" tIns="45720" rIns="91440" bIns="45720" numCol="1" rtlCol="0" anchor="t" anchorCtr="0" compatLnSpc="1">
            <a:prstTxWarp prst="textNoShape">
              <a:avLst/>
            </a:prstTxWarp>
            <a:noAutofit/>
          </a:bodyPr>
          <a:lstStyle/>
          <a:p>
            <a:pPr indent="457200">
              <a:spcBef>
                <a:spcPts val="0"/>
              </a:spcBef>
              <a:defRPr/>
            </a:pPr>
            <a:endParaRPr lang="en-US" sz="1800" dirty="0">
              <a:latin typeface="+mn-lt"/>
              <a:cs typeface="ＭＳ Ｐゴシック" charset="0"/>
            </a:endParaRPr>
          </a:p>
        </p:txBody>
      </p:sp>
      <p:sp>
        <p:nvSpPr>
          <p:cNvPr id="18" name="Title 1"/>
          <p:cNvSpPr txBox="1">
            <a:spLocks/>
          </p:cNvSpPr>
          <p:nvPr/>
        </p:nvSpPr>
        <p:spPr>
          <a:xfrm>
            <a:off x="1524000" y="3657600"/>
            <a:ext cx="2514600" cy="685800"/>
          </a:xfrm>
          <a:prstGeom prst="rect">
            <a:avLst/>
          </a:prstGeom>
        </p:spPr>
        <p:txBody>
          <a:bodyPr vert="horz" wrap="square" lIns="91440" tIns="45720" rIns="91440" bIns="45720" numCol="1" rtlCol="0" anchor="ctr" anchorCtr="0" compatLnSpc="1">
            <a:prstTxWarp prst="textNoShape">
              <a:avLst/>
            </a:prstTxWarp>
            <a:noAutofit/>
          </a:bodyPr>
          <a:lstStyle/>
          <a:p>
            <a:pPr>
              <a:defRPr/>
            </a:pPr>
            <a:endParaRPr lang="en-US" sz="3600" dirty="0">
              <a:latin typeface="+mj-lt"/>
              <a:cs typeface="ＭＳ Ｐゴシック" charset="0"/>
            </a:endParaRPr>
          </a:p>
        </p:txBody>
      </p:sp>
      <p:sp>
        <p:nvSpPr>
          <p:cNvPr id="19" name="Content Placeholder 2"/>
          <p:cNvSpPr txBox="1">
            <a:spLocks/>
          </p:cNvSpPr>
          <p:nvPr/>
        </p:nvSpPr>
        <p:spPr>
          <a:xfrm>
            <a:off x="1524000" y="4191000"/>
            <a:ext cx="1981200" cy="2667000"/>
          </a:xfrm>
          <a:prstGeom prst="rect">
            <a:avLst/>
          </a:prstGeom>
        </p:spPr>
        <p:txBody>
          <a:bodyPr vert="horz" wrap="square" lIns="91440" tIns="45720" rIns="91440" bIns="45720" numCol="1" rtlCol="0" anchor="t" anchorCtr="0" compatLnSpc="1">
            <a:prstTxWarp prst="textNoShape">
              <a:avLst/>
            </a:prstTxWarp>
            <a:noAutofit/>
          </a:bodyPr>
          <a:lstStyle/>
          <a:p>
            <a:pPr>
              <a:spcBef>
                <a:spcPts val="2000"/>
              </a:spcBef>
              <a:defRPr/>
            </a:pPr>
            <a:endParaRPr lang="en-US" sz="1800" dirty="0">
              <a:latin typeface="+mn-lt"/>
              <a:cs typeface="ＭＳ Ｐゴシック" charset="0"/>
            </a:endParaRPr>
          </a:p>
        </p:txBody>
      </p:sp>
      <p:sp>
        <p:nvSpPr>
          <p:cNvPr id="20" name="Title 1"/>
          <p:cNvSpPr txBox="1">
            <a:spLocks/>
          </p:cNvSpPr>
          <p:nvPr/>
        </p:nvSpPr>
        <p:spPr>
          <a:xfrm>
            <a:off x="5715000" y="3733800"/>
            <a:ext cx="3733800" cy="533400"/>
          </a:xfrm>
          <a:prstGeom prst="rect">
            <a:avLst/>
          </a:prstGeom>
        </p:spPr>
        <p:txBody>
          <a:bodyPr vert="horz" wrap="square" lIns="91440" tIns="45720" rIns="91440" bIns="45720" numCol="1" rtlCol="0" anchor="ctr" anchorCtr="0" compatLnSpc="1">
            <a:prstTxWarp prst="textNoShape">
              <a:avLst/>
            </a:prstTxWarp>
            <a:noAutofit/>
          </a:bodyPr>
          <a:lstStyle/>
          <a:p>
            <a:pPr marL="3175">
              <a:defRPr/>
            </a:pPr>
            <a:endParaRPr lang="en-US" sz="3600" dirty="0">
              <a:latin typeface="+mj-lt"/>
              <a:cs typeface="ＭＳ Ｐゴシック" charset="0"/>
            </a:endParaRPr>
          </a:p>
        </p:txBody>
      </p:sp>
      <p:sp>
        <p:nvSpPr>
          <p:cNvPr id="21" name="Content Placeholder 2"/>
          <p:cNvSpPr txBox="1">
            <a:spLocks/>
          </p:cNvSpPr>
          <p:nvPr/>
        </p:nvSpPr>
        <p:spPr>
          <a:xfrm>
            <a:off x="5791200" y="4191000"/>
            <a:ext cx="2286000" cy="2667000"/>
          </a:xfrm>
          <a:prstGeom prst="rect">
            <a:avLst/>
          </a:prstGeom>
        </p:spPr>
        <p:txBody>
          <a:bodyPr vert="horz" wrap="square" lIns="91440" tIns="45720" rIns="91440" bIns="45720" numCol="1" rtlCol="0" anchor="t" anchorCtr="0" compatLnSpc="1">
            <a:prstTxWarp prst="textNoShape">
              <a:avLst/>
            </a:prstTxWarp>
            <a:normAutofit/>
          </a:bodyPr>
          <a:lstStyle/>
          <a:p>
            <a:pPr>
              <a:spcBef>
                <a:spcPts val="2000"/>
              </a:spcBef>
              <a:defRPr/>
            </a:pPr>
            <a:endParaRPr lang="en-US" sz="1800" dirty="0">
              <a:latin typeface="+mn-lt"/>
              <a:cs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0"/>
                                        <p:tgtEl>
                                          <p:spTgt spid="56323"/>
                                        </p:tgtEl>
                                        <p:attrNameLst>
                                          <p:attrName>ppt_x</p:attrName>
                                        </p:attrNameLst>
                                      </p:cBhvr>
                                      <p:tavLst>
                                        <p:tav tm="0">
                                          <p:val>
                                            <p:strVal val="ppt_x"/>
                                          </p:val>
                                        </p:tav>
                                        <p:tav tm="100000">
                                          <p:val>
                                            <p:strVal val="1+ppt_w/2"/>
                                          </p:val>
                                        </p:tav>
                                      </p:tavLst>
                                    </p:anim>
                                    <p:anim calcmode="lin" valueType="num">
                                      <p:cBhvr additive="base">
                                        <p:cTn id="7" dur="5000"/>
                                        <p:tgtEl>
                                          <p:spTgt spid="56323"/>
                                        </p:tgtEl>
                                        <p:attrNameLst>
                                          <p:attrName>ppt_y</p:attrName>
                                        </p:attrNameLst>
                                      </p:cBhvr>
                                      <p:tavLst>
                                        <p:tav tm="0">
                                          <p:val>
                                            <p:strVal val="ppt_y"/>
                                          </p:val>
                                        </p:tav>
                                        <p:tav tm="100000">
                                          <p:val>
                                            <p:strVal val="ppt_y"/>
                                          </p:val>
                                        </p:tav>
                                      </p:tavLst>
                                    </p:anim>
                                    <p:set>
                                      <p:cBhvr>
                                        <p:cTn id="8" dur="1" fill="hold">
                                          <p:stCondLst>
                                            <p:cond delay="4999"/>
                                          </p:stCondLst>
                                        </p:cTn>
                                        <p:tgtEl>
                                          <p:spTgt spid="5632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0"/>
                                        <p:tgtEl>
                                          <p:spTgt spid="56324"/>
                                        </p:tgtEl>
                                        <p:attrNameLst>
                                          <p:attrName>ppt_x</p:attrName>
                                        </p:attrNameLst>
                                      </p:cBhvr>
                                      <p:tavLst>
                                        <p:tav tm="0">
                                          <p:val>
                                            <p:strVal val="ppt_x"/>
                                          </p:val>
                                        </p:tav>
                                        <p:tav tm="100000">
                                          <p:val>
                                            <p:strVal val="1+ppt_w/2"/>
                                          </p:val>
                                        </p:tav>
                                      </p:tavLst>
                                    </p:anim>
                                    <p:anim calcmode="lin" valueType="num">
                                      <p:cBhvr additive="base">
                                        <p:cTn id="13" dur="5000"/>
                                        <p:tgtEl>
                                          <p:spTgt spid="56324"/>
                                        </p:tgtEl>
                                        <p:attrNameLst>
                                          <p:attrName>ppt_y</p:attrName>
                                        </p:attrNameLst>
                                      </p:cBhvr>
                                      <p:tavLst>
                                        <p:tav tm="0">
                                          <p:val>
                                            <p:strVal val="ppt_y"/>
                                          </p:val>
                                        </p:tav>
                                        <p:tav tm="100000">
                                          <p:val>
                                            <p:strVal val="ppt_y"/>
                                          </p:val>
                                        </p:tav>
                                      </p:tavLst>
                                    </p:anim>
                                    <p:set>
                                      <p:cBhvr>
                                        <p:cTn id="14" dur="1" fill="hold">
                                          <p:stCondLst>
                                            <p:cond delay="4999"/>
                                          </p:stCondLst>
                                        </p:cTn>
                                        <p:tgtEl>
                                          <p:spTgt spid="5632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nodeType="clickEffect">
                                  <p:stCondLst>
                                    <p:cond delay="0"/>
                                  </p:stCondLst>
                                  <p:childTnLst>
                                    <p:anim calcmode="lin" valueType="num">
                                      <p:cBhvr additive="base">
                                        <p:cTn id="18" dur="5000"/>
                                        <p:tgtEl>
                                          <p:spTgt spid="56325"/>
                                        </p:tgtEl>
                                        <p:attrNameLst>
                                          <p:attrName>ppt_x</p:attrName>
                                        </p:attrNameLst>
                                      </p:cBhvr>
                                      <p:tavLst>
                                        <p:tav tm="0">
                                          <p:val>
                                            <p:strVal val="ppt_x"/>
                                          </p:val>
                                        </p:tav>
                                        <p:tav tm="100000">
                                          <p:val>
                                            <p:strVal val="1+ppt_w/2"/>
                                          </p:val>
                                        </p:tav>
                                      </p:tavLst>
                                    </p:anim>
                                    <p:anim calcmode="lin" valueType="num">
                                      <p:cBhvr additive="base">
                                        <p:cTn id="19" dur="5000"/>
                                        <p:tgtEl>
                                          <p:spTgt spid="56325"/>
                                        </p:tgtEl>
                                        <p:attrNameLst>
                                          <p:attrName>ppt_y</p:attrName>
                                        </p:attrNameLst>
                                      </p:cBhvr>
                                      <p:tavLst>
                                        <p:tav tm="0">
                                          <p:val>
                                            <p:strVal val="ppt_y"/>
                                          </p:val>
                                        </p:tav>
                                        <p:tav tm="100000">
                                          <p:val>
                                            <p:strVal val="ppt_y"/>
                                          </p:val>
                                        </p:tav>
                                      </p:tavLst>
                                    </p:anim>
                                    <p:set>
                                      <p:cBhvr>
                                        <p:cTn id="20" dur="1" fill="hold">
                                          <p:stCondLst>
                                            <p:cond delay="4999"/>
                                          </p:stCondLst>
                                        </p:cTn>
                                        <p:tgtEl>
                                          <p:spTgt spid="5632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5000"/>
                                        <p:tgtEl>
                                          <p:spTgt spid="56326"/>
                                        </p:tgtEl>
                                        <p:attrNameLst>
                                          <p:attrName>ppt_x</p:attrName>
                                        </p:attrNameLst>
                                      </p:cBhvr>
                                      <p:tavLst>
                                        <p:tav tm="0">
                                          <p:val>
                                            <p:strVal val="ppt_x"/>
                                          </p:val>
                                        </p:tav>
                                        <p:tav tm="100000">
                                          <p:val>
                                            <p:strVal val="1+ppt_w/2"/>
                                          </p:val>
                                        </p:tav>
                                      </p:tavLst>
                                    </p:anim>
                                    <p:anim calcmode="lin" valueType="num">
                                      <p:cBhvr additive="base">
                                        <p:cTn id="25" dur="5000"/>
                                        <p:tgtEl>
                                          <p:spTgt spid="56326"/>
                                        </p:tgtEl>
                                        <p:attrNameLst>
                                          <p:attrName>ppt_y</p:attrName>
                                        </p:attrNameLst>
                                      </p:cBhvr>
                                      <p:tavLst>
                                        <p:tav tm="0">
                                          <p:val>
                                            <p:strVal val="ppt_y"/>
                                          </p:val>
                                        </p:tav>
                                        <p:tav tm="100000">
                                          <p:val>
                                            <p:strVal val="ppt_y"/>
                                          </p:val>
                                        </p:tav>
                                      </p:tavLst>
                                    </p:anim>
                                    <p:set>
                                      <p:cBhvr>
                                        <p:cTn id="26" dur="1" fill="hold">
                                          <p:stCondLst>
                                            <p:cond delay="4999"/>
                                          </p:stCondLst>
                                        </p:cTn>
                                        <p:tgtEl>
                                          <p:spTgt spid="563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2" fill="hold" nodeType="clickEffect">
                                  <p:stCondLst>
                                    <p:cond delay="0"/>
                                  </p:stCondLst>
                                  <p:childTnLst>
                                    <p:anim calcmode="lin" valueType="num">
                                      <p:cBhvr additive="base">
                                        <p:cTn id="30" dur="5000"/>
                                        <p:tgtEl>
                                          <p:spTgt spid="56328"/>
                                        </p:tgtEl>
                                        <p:attrNameLst>
                                          <p:attrName>ppt_x</p:attrName>
                                        </p:attrNameLst>
                                      </p:cBhvr>
                                      <p:tavLst>
                                        <p:tav tm="0">
                                          <p:val>
                                            <p:strVal val="ppt_x"/>
                                          </p:val>
                                        </p:tav>
                                        <p:tav tm="100000">
                                          <p:val>
                                            <p:strVal val="1+ppt_w/2"/>
                                          </p:val>
                                        </p:tav>
                                      </p:tavLst>
                                    </p:anim>
                                    <p:anim calcmode="lin" valueType="num">
                                      <p:cBhvr additive="base">
                                        <p:cTn id="31" dur="5000"/>
                                        <p:tgtEl>
                                          <p:spTgt spid="56328"/>
                                        </p:tgtEl>
                                        <p:attrNameLst>
                                          <p:attrName>ppt_y</p:attrName>
                                        </p:attrNameLst>
                                      </p:cBhvr>
                                      <p:tavLst>
                                        <p:tav tm="0">
                                          <p:val>
                                            <p:strVal val="ppt_y"/>
                                          </p:val>
                                        </p:tav>
                                        <p:tav tm="100000">
                                          <p:val>
                                            <p:strVal val="ppt_y"/>
                                          </p:val>
                                        </p:tav>
                                      </p:tavLst>
                                    </p:anim>
                                    <p:set>
                                      <p:cBhvr>
                                        <p:cTn id="32" dur="1" fill="hold">
                                          <p:stCondLst>
                                            <p:cond delay="4999"/>
                                          </p:stCondLst>
                                        </p:cTn>
                                        <p:tgtEl>
                                          <p:spTgt spid="563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2590800" cy="609600"/>
          </a:xfrm>
        </p:spPr>
        <p:txBody>
          <a:bodyPr wrap="square" numCol="1" compatLnSpc="1">
            <a:prstTxWarp prst="textNoShape">
              <a:avLst/>
            </a:prstTxWarp>
            <a:noAutofit/>
          </a:bodyPr>
          <a:lstStyle/>
          <a:p>
            <a:pPr marL="3175" algn="l" eaLnBrk="1" hangingPunct="1"/>
            <a:endParaRPr lang="en-US" sz="3600" dirty="0">
              <a:effectLst/>
              <a:ea typeface="ＭＳ Ｐゴシック" pitchFamily="34" charset="-128"/>
            </a:endParaRPr>
          </a:p>
        </p:txBody>
      </p:sp>
      <p:sp>
        <p:nvSpPr>
          <p:cNvPr id="58370" name="Content Placeholder 2"/>
          <p:cNvSpPr>
            <a:spLocks noGrp="1"/>
          </p:cNvSpPr>
          <p:nvPr>
            <p:ph idx="1"/>
          </p:nvPr>
        </p:nvSpPr>
        <p:spPr>
          <a:xfrm>
            <a:off x="1600200" y="533400"/>
            <a:ext cx="4114800" cy="1143000"/>
          </a:xfrm>
        </p:spPr>
        <p:txBody>
          <a:bodyPr wrap="square" numCol="1" anchor="t" anchorCtr="0" compatLnSpc="1">
            <a:prstTxWarp prst="textNoShape">
              <a:avLst/>
            </a:prstTxWarp>
            <a:normAutofit/>
          </a:bodyPr>
          <a:lstStyle/>
          <a:p>
            <a:pPr marL="0" indent="0" eaLnBrk="1" hangingPunct="1">
              <a:buNone/>
            </a:pPr>
            <a:endParaRPr lang="en-US" sz="1800" dirty="0">
              <a:effectLst/>
              <a:ea typeface="ＭＳ Ｐゴシック" pitchFamily="34" charset="-128"/>
            </a:endParaRPr>
          </a:p>
        </p:txBody>
      </p:sp>
      <p:sp>
        <p:nvSpPr>
          <p:cNvPr id="10" name="Title 1"/>
          <p:cNvSpPr txBox="1">
            <a:spLocks/>
          </p:cNvSpPr>
          <p:nvPr/>
        </p:nvSpPr>
        <p:spPr>
          <a:xfrm>
            <a:off x="4800600" y="152400"/>
            <a:ext cx="3352800" cy="685800"/>
          </a:xfrm>
          <a:prstGeom prst="rect">
            <a:avLst/>
          </a:prstGeom>
        </p:spPr>
        <p:txBody>
          <a:bodyPr vert="horz" wrap="square" lIns="91440" tIns="45720" rIns="91440" bIns="45720" numCol="1" rtlCol="0" anchor="ctr" anchorCtr="0" compatLnSpc="1">
            <a:prstTxWarp prst="textNoShape">
              <a:avLst/>
            </a:prstTxWarp>
            <a:noAutofit/>
          </a:bodyPr>
          <a:lstStyle/>
          <a:p>
            <a:pPr marL="3175">
              <a:defRPr/>
            </a:pPr>
            <a:r>
              <a:rPr lang="en-US" sz="4000" dirty="0">
                <a:solidFill>
                  <a:srgbClr val="FFC000"/>
                </a:solidFill>
                <a:latin typeface="Lucida Sans Unicode" pitchFamily="34" charset="0"/>
                <a:cs typeface="Lucida Sans Unicode" pitchFamily="34" charset="0"/>
              </a:rPr>
              <a:t>Case 21</a:t>
            </a:r>
          </a:p>
        </p:txBody>
      </p:sp>
      <p:pic>
        <p:nvPicPr>
          <p:cNvPr id="16" name="Picture 4" descr="F:\100NIKON\DSCN2988.JPG"/>
          <p:cNvPicPr>
            <a:picLocks noChangeAspect="1" noChangeArrowheads="1"/>
          </p:cNvPicPr>
          <p:nvPr/>
        </p:nvPicPr>
        <p:blipFill>
          <a:blip r:embed="rId3" cstate="screen">
            <a:grayscl/>
          </a:blip>
          <a:srcRect/>
          <a:stretch>
            <a:fillRect/>
          </a:stretch>
        </p:blipFill>
        <p:spPr bwMode="auto">
          <a:xfrm>
            <a:off x="9677400" y="3429000"/>
            <a:ext cx="2353882" cy="3124200"/>
          </a:xfrm>
          <a:prstGeom prst="rect">
            <a:avLst/>
          </a:prstGeom>
          <a:noFill/>
          <a:ln w="9525">
            <a:noFill/>
            <a:miter lim="800000"/>
            <a:headEnd/>
            <a:tailEnd/>
          </a:ln>
        </p:spPr>
      </p:pic>
      <p:sp>
        <p:nvSpPr>
          <p:cNvPr id="11" name="Content Placeholder 2"/>
          <p:cNvSpPr txBox="1">
            <a:spLocks/>
          </p:cNvSpPr>
          <p:nvPr/>
        </p:nvSpPr>
        <p:spPr>
          <a:xfrm>
            <a:off x="457200" y="1066800"/>
            <a:ext cx="11353800" cy="3505199"/>
          </a:xfrm>
          <a:prstGeom prst="rect">
            <a:avLst/>
          </a:prstGeom>
        </p:spPr>
        <p:txBody>
          <a:bodyPr vert="horz" wrap="square" lIns="91440" tIns="45720" rIns="91440" bIns="45720" numCol="1" rtlCol="0" anchor="t" anchorCtr="0" compatLnSpc="1">
            <a:prstTxWarp prst="textNoShape">
              <a:avLst/>
            </a:prstTxWarp>
            <a:noAutofit/>
          </a:bodyPr>
          <a:lstStyle/>
          <a:p>
            <a:pPr indent="457200">
              <a:spcBef>
                <a:spcPts val="0"/>
              </a:spcBef>
              <a:defRPr/>
            </a:pPr>
            <a:r>
              <a:rPr lang="en-US" sz="2800" dirty="0">
                <a:solidFill>
                  <a:schemeClr val="bg1">
                    <a:lumMod val="10000"/>
                    <a:lumOff val="90000"/>
                  </a:schemeClr>
                </a:solidFill>
                <a:latin typeface="Lucida Sans" panose="020B0602030504020204" pitchFamily="34" charset="0"/>
                <a:cs typeface="ＭＳ Ｐゴシック" charset="0"/>
              </a:rPr>
              <a:t>Injury to the left vertebral artery managed by embolization with stainless steel coils and platinum micro coils. </a:t>
            </a:r>
          </a:p>
          <a:p>
            <a:pPr indent="457200">
              <a:spcBef>
                <a:spcPts val="0"/>
              </a:spcBef>
              <a:defRPr/>
            </a:pPr>
            <a:r>
              <a:rPr lang="en-US" sz="2800" dirty="0">
                <a:solidFill>
                  <a:schemeClr val="bg1">
                    <a:lumMod val="10000"/>
                    <a:lumOff val="90000"/>
                  </a:schemeClr>
                </a:solidFill>
                <a:latin typeface="Lucida Sans" panose="020B0602030504020204" pitchFamily="34" charset="0"/>
                <a:cs typeface="ＭＳ Ｐゴシック" charset="0"/>
              </a:rPr>
              <a:t>The artery must be completely occluded to prevent thrombosis in a partially patent vessel, and possible cerebral embolization.</a:t>
            </a:r>
          </a:p>
        </p:txBody>
      </p:sp>
      <p:pic>
        <p:nvPicPr>
          <p:cNvPr id="12" name="Picture 2" descr="F:\100NIKON\DSCN2983.JPG"/>
          <p:cNvPicPr>
            <a:picLocks noChangeAspect="1" noChangeArrowheads="1"/>
          </p:cNvPicPr>
          <p:nvPr/>
        </p:nvPicPr>
        <p:blipFill>
          <a:blip r:embed="rId4" cstate="screen">
            <a:grayscl/>
          </a:blip>
          <a:srcRect/>
          <a:stretch>
            <a:fillRect/>
          </a:stretch>
        </p:blipFill>
        <p:spPr bwMode="auto">
          <a:xfrm>
            <a:off x="7467600" y="3429000"/>
            <a:ext cx="2133973" cy="3124200"/>
          </a:xfrm>
          <a:prstGeom prst="rect">
            <a:avLst/>
          </a:prstGeom>
          <a:noFill/>
          <a:ln w="9525">
            <a:noFill/>
            <a:miter lim="800000"/>
            <a:headEnd/>
            <a:tailEnd/>
          </a:ln>
        </p:spPr>
      </p:pic>
      <p:pic>
        <p:nvPicPr>
          <p:cNvPr id="13" name="Picture 3" descr="F:\100NIKON\DSCN2984.JPG"/>
          <p:cNvPicPr>
            <a:picLocks noChangeAspect="1" noChangeArrowheads="1"/>
          </p:cNvPicPr>
          <p:nvPr/>
        </p:nvPicPr>
        <p:blipFill>
          <a:blip r:embed="rId5" cstate="screen">
            <a:grayscl/>
          </a:blip>
          <a:srcRect/>
          <a:stretch>
            <a:fillRect/>
          </a:stretch>
        </p:blipFill>
        <p:spPr bwMode="auto">
          <a:xfrm>
            <a:off x="5029200" y="3429000"/>
            <a:ext cx="2388288" cy="3124200"/>
          </a:xfrm>
          <a:prstGeom prst="rect">
            <a:avLst/>
          </a:prstGeom>
          <a:noFill/>
          <a:ln w="9525">
            <a:noFill/>
            <a:miter lim="800000"/>
            <a:headEnd/>
            <a:tailEnd/>
          </a:ln>
        </p:spPr>
      </p:pic>
      <p:pic>
        <p:nvPicPr>
          <p:cNvPr id="14" name="Picture 2" descr="F:\100NIKON\DSCN2985.JPG"/>
          <p:cNvPicPr>
            <a:picLocks noChangeAspect="1" noChangeArrowheads="1"/>
          </p:cNvPicPr>
          <p:nvPr/>
        </p:nvPicPr>
        <p:blipFill>
          <a:blip r:embed="rId6" cstate="screen">
            <a:grayscl/>
          </a:blip>
          <a:srcRect/>
          <a:stretch>
            <a:fillRect/>
          </a:stretch>
        </p:blipFill>
        <p:spPr bwMode="auto">
          <a:xfrm>
            <a:off x="2667000" y="3429000"/>
            <a:ext cx="2270903" cy="3124200"/>
          </a:xfrm>
          <a:prstGeom prst="rect">
            <a:avLst/>
          </a:prstGeom>
          <a:noFill/>
          <a:ln w="9525">
            <a:noFill/>
            <a:miter lim="800000"/>
            <a:headEnd/>
            <a:tailEnd/>
          </a:ln>
        </p:spPr>
      </p:pic>
      <p:pic>
        <p:nvPicPr>
          <p:cNvPr id="15" name="Picture 3" descr="F:\100NIKON\DSCN2986.JPG"/>
          <p:cNvPicPr>
            <a:picLocks noChangeAspect="1" noChangeArrowheads="1"/>
          </p:cNvPicPr>
          <p:nvPr/>
        </p:nvPicPr>
        <p:blipFill>
          <a:blip r:embed="rId7" cstate="screen">
            <a:grayscl/>
          </a:blip>
          <a:srcRect/>
          <a:stretch>
            <a:fillRect/>
          </a:stretch>
        </p:blipFill>
        <p:spPr bwMode="auto">
          <a:xfrm>
            <a:off x="381000" y="3429000"/>
            <a:ext cx="2209800" cy="3137596"/>
          </a:xfrm>
          <a:prstGeom prst="rect">
            <a:avLst/>
          </a:prstGeom>
          <a:noFill/>
          <a:ln w="9525">
            <a:noFill/>
            <a:miter lim="800000"/>
            <a:headEnd/>
            <a:tailEnd/>
          </a:ln>
        </p:spPr>
      </p:pic>
      <p:sp>
        <p:nvSpPr>
          <p:cNvPr id="18" name="Title 1"/>
          <p:cNvSpPr txBox="1">
            <a:spLocks/>
          </p:cNvSpPr>
          <p:nvPr/>
        </p:nvSpPr>
        <p:spPr>
          <a:xfrm>
            <a:off x="1524000" y="3657600"/>
            <a:ext cx="2514600" cy="685800"/>
          </a:xfrm>
          <a:prstGeom prst="rect">
            <a:avLst/>
          </a:prstGeom>
        </p:spPr>
        <p:txBody>
          <a:bodyPr vert="horz" wrap="square" lIns="91440" tIns="45720" rIns="91440" bIns="45720" numCol="1" rtlCol="0" anchor="ctr" anchorCtr="0" compatLnSpc="1">
            <a:prstTxWarp prst="textNoShape">
              <a:avLst/>
            </a:prstTxWarp>
            <a:noAutofit/>
          </a:bodyPr>
          <a:lstStyle/>
          <a:p>
            <a:pPr>
              <a:defRPr/>
            </a:pPr>
            <a:endParaRPr lang="en-US" sz="3600" dirty="0">
              <a:latin typeface="+mj-lt"/>
              <a:cs typeface="ＭＳ Ｐゴシック" charset="0"/>
            </a:endParaRPr>
          </a:p>
        </p:txBody>
      </p:sp>
      <p:sp>
        <p:nvSpPr>
          <p:cNvPr id="19" name="Content Placeholder 2"/>
          <p:cNvSpPr txBox="1">
            <a:spLocks/>
          </p:cNvSpPr>
          <p:nvPr/>
        </p:nvSpPr>
        <p:spPr>
          <a:xfrm>
            <a:off x="1524000" y="4191000"/>
            <a:ext cx="1981200" cy="2667000"/>
          </a:xfrm>
          <a:prstGeom prst="rect">
            <a:avLst/>
          </a:prstGeom>
        </p:spPr>
        <p:txBody>
          <a:bodyPr vert="horz" wrap="square" lIns="91440" tIns="45720" rIns="91440" bIns="45720" numCol="1" rtlCol="0" anchor="t" anchorCtr="0" compatLnSpc="1">
            <a:prstTxWarp prst="textNoShape">
              <a:avLst/>
            </a:prstTxWarp>
            <a:noAutofit/>
          </a:bodyPr>
          <a:lstStyle/>
          <a:p>
            <a:pPr>
              <a:spcBef>
                <a:spcPts val="2000"/>
              </a:spcBef>
              <a:defRPr/>
            </a:pPr>
            <a:endParaRPr lang="en-US" sz="1800" dirty="0">
              <a:latin typeface="+mn-lt"/>
              <a:cs typeface="ＭＳ Ｐゴシック" charset="0"/>
            </a:endParaRPr>
          </a:p>
        </p:txBody>
      </p:sp>
      <p:sp>
        <p:nvSpPr>
          <p:cNvPr id="20" name="Title 1"/>
          <p:cNvSpPr txBox="1">
            <a:spLocks/>
          </p:cNvSpPr>
          <p:nvPr/>
        </p:nvSpPr>
        <p:spPr>
          <a:xfrm>
            <a:off x="5715000" y="3733800"/>
            <a:ext cx="3733800" cy="533400"/>
          </a:xfrm>
          <a:prstGeom prst="rect">
            <a:avLst/>
          </a:prstGeom>
        </p:spPr>
        <p:txBody>
          <a:bodyPr vert="horz" wrap="square" lIns="91440" tIns="45720" rIns="91440" bIns="45720" numCol="1" rtlCol="0" anchor="ctr" anchorCtr="0" compatLnSpc="1">
            <a:prstTxWarp prst="textNoShape">
              <a:avLst/>
            </a:prstTxWarp>
            <a:noAutofit/>
          </a:bodyPr>
          <a:lstStyle/>
          <a:p>
            <a:pPr marL="3175">
              <a:defRPr/>
            </a:pPr>
            <a:endParaRPr lang="en-US" sz="3600" dirty="0">
              <a:latin typeface="+mj-lt"/>
              <a:cs typeface="ＭＳ Ｐゴシック" charset="0"/>
            </a:endParaRPr>
          </a:p>
        </p:txBody>
      </p:sp>
      <p:sp>
        <p:nvSpPr>
          <p:cNvPr id="21" name="Content Placeholder 2"/>
          <p:cNvSpPr txBox="1">
            <a:spLocks/>
          </p:cNvSpPr>
          <p:nvPr/>
        </p:nvSpPr>
        <p:spPr>
          <a:xfrm>
            <a:off x="5791200" y="4191000"/>
            <a:ext cx="2286000" cy="2667000"/>
          </a:xfrm>
          <a:prstGeom prst="rect">
            <a:avLst/>
          </a:prstGeom>
        </p:spPr>
        <p:txBody>
          <a:bodyPr vert="horz" wrap="square" lIns="91440" tIns="45720" rIns="91440" bIns="45720" numCol="1" rtlCol="0" anchor="t" anchorCtr="0" compatLnSpc="1">
            <a:prstTxWarp prst="textNoShape">
              <a:avLst/>
            </a:prstTxWarp>
            <a:normAutofit/>
          </a:bodyPr>
          <a:lstStyle/>
          <a:p>
            <a:pPr>
              <a:spcBef>
                <a:spcPts val="2000"/>
              </a:spcBef>
              <a:defRPr/>
            </a:pPr>
            <a:endParaRPr lang="en-US" sz="1800" dirty="0">
              <a:latin typeface="+mn-lt"/>
              <a:cs typeface="ＭＳ Ｐゴシック" charset="0"/>
            </a:endParaRPr>
          </a:p>
        </p:txBody>
      </p:sp>
    </p:spTree>
    <p:extLst>
      <p:ext uri="{BB962C8B-B14F-4D97-AF65-F5344CB8AC3E}">
        <p14:creationId xmlns:p14="http://schemas.microsoft.com/office/powerpoint/2010/main" val="13021031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12"/>
                                        </p:tgtEl>
                                        <p:attrNameLst>
                                          <p:attrName>ppt_x</p:attrName>
                                        </p:attrNameLst>
                                      </p:cBhvr>
                                      <p:tavLst>
                                        <p:tav tm="0">
                                          <p:val>
                                            <p:strVal val="ppt_x"/>
                                          </p:val>
                                        </p:tav>
                                        <p:tav tm="100000">
                                          <p:val>
                                            <p:strVal val="0-ppt_w/2"/>
                                          </p:val>
                                        </p:tav>
                                      </p:tavLst>
                                    </p:anim>
                                    <p:anim calcmode="lin" valueType="num">
                                      <p:cBhvr additive="base">
                                        <p:cTn id="7" dur="5000"/>
                                        <p:tgtEl>
                                          <p:spTgt spid="12"/>
                                        </p:tgtEl>
                                        <p:attrNameLst>
                                          <p:attrName>ppt_y</p:attrName>
                                        </p:attrNameLst>
                                      </p:cBhvr>
                                      <p:tavLst>
                                        <p:tav tm="0">
                                          <p:val>
                                            <p:strVal val="ppt_y"/>
                                          </p:val>
                                        </p:tav>
                                        <p:tav tm="100000">
                                          <p:val>
                                            <p:strVal val="ppt_y"/>
                                          </p:val>
                                        </p:tav>
                                      </p:tavLst>
                                    </p:anim>
                                    <p:set>
                                      <p:cBhvr>
                                        <p:cTn id="8" dur="1" fill="hold">
                                          <p:stCondLst>
                                            <p:cond delay="4999"/>
                                          </p:stCondLst>
                                        </p:cTn>
                                        <p:tgtEl>
                                          <p:spTgt spid="1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0"/>
                                        <p:tgtEl>
                                          <p:spTgt spid="13"/>
                                        </p:tgtEl>
                                        <p:attrNameLst>
                                          <p:attrName>ppt_x</p:attrName>
                                        </p:attrNameLst>
                                      </p:cBhvr>
                                      <p:tavLst>
                                        <p:tav tm="0">
                                          <p:val>
                                            <p:strVal val="ppt_x"/>
                                          </p:val>
                                        </p:tav>
                                        <p:tav tm="100000">
                                          <p:val>
                                            <p:strVal val="0-ppt_w/2"/>
                                          </p:val>
                                        </p:tav>
                                      </p:tavLst>
                                    </p:anim>
                                    <p:anim calcmode="lin" valueType="num">
                                      <p:cBhvr additive="base">
                                        <p:cTn id="13" dur="5000"/>
                                        <p:tgtEl>
                                          <p:spTgt spid="13"/>
                                        </p:tgtEl>
                                        <p:attrNameLst>
                                          <p:attrName>ppt_y</p:attrName>
                                        </p:attrNameLst>
                                      </p:cBhvr>
                                      <p:tavLst>
                                        <p:tav tm="0">
                                          <p:val>
                                            <p:strVal val="ppt_y"/>
                                          </p:val>
                                        </p:tav>
                                        <p:tav tm="100000">
                                          <p:val>
                                            <p:strVal val="ppt_y"/>
                                          </p:val>
                                        </p:tav>
                                      </p:tavLst>
                                    </p:anim>
                                    <p:set>
                                      <p:cBhvr>
                                        <p:cTn id="14" dur="1" fill="hold">
                                          <p:stCondLst>
                                            <p:cond delay="49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8" fill="hold" nodeType="clickEffect">
                                  <p:stCondLst>
                                    <p:cond delay="0"/>
                                  </p:stCondLst>
                                  <p:childTnLst>
                                    <p:anim calcmode="lin" valueType="num">
                                      <p:cBhvr additive="base">
                                        <p:cTn id="18" dur="5000"/>
                                        <p:tgtEl>
                                          <p:spTgt spid="14"/>
                                        </p:tgtEl>
                                        <p:attrNameLst>
                                          <p:attrName>ppt_x</p:attrName>
                                        </p:attrNameLst>
                                      </p:cBhvr>
                                      <p:tavLst>
                                        <p:tav tm="0">
                                          <p:val>
                                            <p:strVal val="ppt_x"/>
                                          </p:val>
                                        </p:tav>
                                        <p:tav tm="100000">
                                          <p:val>
                                            <p:strVal val="0-ppt_w/2"/>
                                          </p:val>
                                        </p:tav>
                                      </p:tavLst>
                                    </p:anim>
                                    <p:anim calcmode="lin" valueType="num">
                                      <p:cBhvr additive="base">
                                        <p:cTn id="19" dur="5000"/>
                                        <p:tgtEl>
                                          <p:spTgt spid="14"/>
                                        </p:tgtEl>
                                        <p:attrNameLst>
                                          <p:attrName>ppt_y</p:attrName>
                                        </p:attrNameLst>
                                      </p:cBhvr>
                                      <p:tavLst>
                                        <p:tav tm="0">
                                          <p:val>
                                            <p:strVal val="ppt_y"/>
                                          </p:val>
                                        </p:tav>
                                        <p:tav tm="100000">
                                          <p:val>
                                            <p:strVal val="ppt_y"/>
                                          </p:val>
                                        </p:tav>
                                      </p:tavLst>
                                    </p:anim>
                                    <p:set>
                                      <p:cBhvr>
                                        <p:cTn id="20" dur="1" fill="hold">
                                          <p:stCondLst>
                                            <p:cond delay="49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8" fill="hold" nodeType="clickEffect">
                                  <p:stCondLst>
                                    <p:cond delay="0"/>
                                  </p:stCondLst>
                                  <p:childTnLst>
                                    <p:anim calcmode="lin" valueType="num">
                                      <p:cBhvr additive="base">
                                        <p:cTn id="24" dur="5000"/>
                                        <p:tgtEl>
                                          <p:spTgt spid="15"/>
                                        </p:tgtEl>
                                        <p:attrNameLst>
                                          <p:attrName>ppt_x</p:attrName>
                                        </p:attrNameLst>
                                      </p:cBhvr>
                                      <p:tavLst>
                                        <p:tav tm="0">
                                          <p:val>
                                            <p:strVal val="ppt_x"/>
                                          </p:val>
                                        </p:tav>
                                        <p:tav tm="100000">
                                          <p:val>
                                            <p:strVal val="0-ppt_w/2"/>
                                          </p:val>
                                        </p:tav>
                                      </p:tavLst>
                                    </p:anim>
                                    <p:anim calcmode="lin" valueType="num">
                                      <p:cBhvr additive="base">
                                        <p:cTn id="25" dur="5000"/>
                                        <p:tgtEl>
                                          <p:spTgt spid="15"/>
                                        </p:tgtEl>
                                        <p:attrNameLst>
                                          <p:attrName>ppt_y</p:attrName>
                                        </p:attrNameLst>
                                      </p:cBhvr>
                                      <p:tavLst>
                                        <p:tav tm="0">
                                          <p:val>
                                            <p:strVal val="ppt_y"/>
                                          </p:val>
                                        </p:tav>
                                        <p:tav tm="100000">
                                          <p:val>
                                            <p:strVal val="ppt_y"/>
                                          </p:val>
                                        </p:tav>
                                      </p:tavLst>
                                    </p:anim>
                                    <p:set>
                                      <p:cBhvr>
                                        <p:cTn id="26" dur="1" fill="hold">
                                          <p:stCondLst>
                                            <p:cond delay="499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8" fill="hold" nodeType="clickEffect">
                                  <p:stCondLst>
                                    <p:cond delay="0"/>
                                  </p:stCondLst>
                                  <p:childTnLst>
                                    <p:anim calcmode="lin" valueType="num">
                                      <p:cBhvr additive="base">
                                        <p:cTn id="30" dur="5000"/>
                                        <p:tgtEl>
                                          <p:spTgt spid="16"/>
                                        </p:tgtEl>
                                        <p:attrNameLst>
                                          <p:attrName>ppt_x</p:attrName>
                                        </p:attrNameLst>
                                      </p:cBhvr>
                                      <p:tavLst>
                                        <p:tav tm="0">
                                          <p:val>
                                            <p:strVal val="ppt_x"/>
                                          </p:val>
                                        </p:tav>
                                        <p:tav tm="100000">
                                          <p:val>
                                            <p:strVal val="0-ppt_w/2"/>
                                          </p:val>
                                        </p:tav>
                                      </p:tavLst>
                                    </p:anim>
                                    <p:anim calcmode="lin" valueType="num">
                                      <p:cBhvr additive="base">
                                        <p:cTn id="31" dur="5000"/>
                                        <p:tgtEl>
                                          <p:spTgt spid="16"/>
                                        </p:tgtEl>
                                        <p:attrNameLst>
                                          <p:attrName>ppt_y</p:attrName>
                                        </p:attrNameLst>
                                      </p:cBhvr>
                                      <p:tavLst>
                                        <p:tav tm="0">
                                          <p:val>
                                            <p:strVal val="ppt_y"/>
                                          </p:val>
                                        </p:tav>
                                        <p:tav tm="100000">
                                          <p:val>
                                            <p:strVal val="ppt_y"/>
                                          </p:val>
                                        </p:tav>
                                      </p:tavLst>
                                    </p:anim>
                                    <p:set>
                                      <p:cBhvr>
                                        <p:cTn id="32" dur="1" fill="hold">
                                          <p:stCondLst>
                                            <p:cond delay="4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2590800" cy="609600"/>
          </a:xfrm>
        </p:spPr>
        <p:txBody>
          <a:bodyPr wrap="square" numCol="1" compatLnSpc="1">
            <a:prstTxWarp prst="textNoShape">
              <a:avLst/>
            </a:prstTxWarp>
            <a:noAutofit/>
          </a:bodyPr>
          <a:lstStyle/>
          <a:p>
            <a:pPr marL="3175" algn="l" eaLnBrk="1" hangingPunct="1"/>
            <a:endParaRPr lang="en-US" sz="3600" dirty="0">
              <a:effectLst/>
              <a:ea typeface="ＭＳ Ｐゴシック" pitchFamily="34" charset="-128"/>
            </a:endParaRPr>
          </a:p>
        </p:txBody>
      </p:sp>
      <p:sp>
        <p:nvSpPr>
          <p:cNvPr id="58370" name="Content Placeholder 2"/>
          <p:cNvSpPr>
            <a:spLocks noGrp="1"/>
          </p:cNvSpPr>
          <p:nvPr>
            <p:ph idx="1"/>
          </p:nvPr>
        </p:nvSpPr>
        <p:spPr>
          <a:xfrm>
            <a:off x="1600200" y="533400"/>
            <a:ext cx="4114800" cy="1143000"/>
          </a:xfrm>
        </p:spPr>
        <p:txBody>
          <a:bodyPr wrap="square" numCol="1" anchor="t" anchorCtr="0" compatLnSpc="1">
            <a:prstTxWarp prst="textNoShape">
              <a:avLst/>
            </a:prstTxWarp>
            <a:normAutofit/>
          </a:bodyPr>
          <a:lstStyle/>
          <a:p>
            <a:pPr marL="0" indent="0" eaLnBrk="1" hangingPunct="1">
              <a:buNone/>
            </a:pPr>
            <a:endParaRPr lang="en-US" sz="1800" dirty="0">
              <a:effectLst/>
              <a:ea typeface="ＭＳ Ｐゴシック" pitchFamily="34" charset="-128"/>
            </a:endParaRPr>
          </a:p>
        </p:txBody>
      </p:sp>
      <p:sp>
        <p:nvSpPr>
          <p:cNvPr id="10" name="Title 1"/>
          <p:cNvSpPr txBox="1">
            <a:spLocks/>
          </p:cNvSpPr>
          <p:nvPr/>
        </p:nvSpPr>
        <p:spPr>
          <a:xfrm>
            <a:off x="5715000" y="0"/>
            <a:ext cx="3352800" cy="685800"/>
          </a:xfrm>
          <a:prstGeom prst="rect">
            <a:avLst/>
          </a:prstGeom>
        </p:spPr>
        <p:txBody>
          <a:bodyPr vert="horz" wrap="square" lIns="91440" tIns="45720" rIns="91440" bIns="45720" numCol="1" rtlCol="0" anchor="ctr" anchorCtr="0" compatLnSpc="1">
            <a:prstTxWarp prst="textNoShape">
              <a:avLst/>
            </a:prstTxWarp>
            <a:noAutofit/>
          </a:bodyPr>
          <a:lstStyle/>
          <a:p>
            <a:pPr marL="3175">
              <a:defRPr/>
            </a:pPr>
            <a:endParaRPr lang="en-US" sz="3600" dirty="0">
              <a:latin typeface="+mj-lt"/>
              <a:cs typeface="ＭＳ Ｐゴシック" charset="0"/>
            </a:endParaRPr>
          </a:p>
        </p:txBody>
      </p:sp>
      <p:sp>
        <p:nvSpPr>
          <p:cNvPr id="11" name="Content Placeholder 2"/>
          <p:cNvSpPr txBox="1">
            <a:spLocks/>
          </p:cNvSpPr>
          <p:nvPr/>
        </p:nvSpPr>
        <p:spPr>
          <a:xfrm>
            <a:off x="5791200" y="457201"/>
            <a:ext cx="2514600" cy="3505199"/>
          </a:xfrm>
          <a:prstGeom prst="rect">
            <a:avLst/>
          </a:prstGeom>
        </p:spPr>
        <p:txBody>
          <a:bodyPr vert="horz" wrap="square" lIns="91440" tIns="45720" rIns="91440" bIns="45720" numCol="1" rtlCol="0" anchor="t" anchorCtr="0" compatLnSpc="1">
            <a:prstTxWarp prst="textNoShape">
              <a:avLst/>
            </a:prstTxWarp>
            <a:noAutofit/>
          </a:bodyPr>
          <a:lstStyle/>
          <a:p>
            <a:pPr indent="457200">
              <a:spcBef>
                <a:spcPts val="0"/>
              </a:spcBef>
              <a:defRPr/>
            </a:pPr>
            <a:endParaRPr lang="en-US" sz="1800" dirty="0">
              <a:latin typeface="+mn-lt"/>
              <a:cs typeface="ＭＳ Ｐゴシック" charset="0"/>
            </a:endParaRPr>
          </a:p>
        </p:txBody>
      </p:sp>
      <p:sp>
        <p:nvSpPr>
          <p:cNvPr id="18" name="Title 1"/>
          <p:cNvSpPr txBox="1">
            <a:spLocks/>
          </p:cNvSpPr>
          <p:nvPr/>
        </p:nvSpPr>
        <p:spPr>
          <a:xfrm>
            <a:off x="4800600" y="228600"/>
            <a:ext cx="2514600" cy="685800"/>
          </a:xfrm>
          <a:prstGeom prst="rect">
            <a:avLst/>
          </a:prstGeom>
        </p:spPr>
        <p:txBody>
          <a:bodyPr vert="horz" wrap="square" lIns="91440" tIns="45720" rIns="91440" bIns="45720" numCol="1" rtlCol="0" anchor="ctr" anchorCtr="0" compatLnSpc="1">
            <a:prstTxWarp prst="textNoShape">
              <a:avLst/>
            </a:prstTxWarp>
            <a:noAutofit/>
          </a:bodyPr>
          <a:lstStyle/>
          <a:p>
            <a:pPr>
              <a:defRPr/>
            </a:pPr>
            <a:r>
              <a:rPr lang="en-US" sz="4000" dirty="0">
                <a:solidFill>
                  <a:srgbClr val="FFC000"/>
                </a:solidFill>
                <a:latin typeface="Lucida Sans Unicode" pitchFamily="34" charset="0"/>
                <a:cs typeface="Lucida Sans Unicode" pitchFamily="34" charset="0"/>
              </a:rPr>
              <a:t>Case 22</a:t>
            </a:r>
          </a:p>
        </p:txBody>
      </p:sp>
      <p:sp>
        <p:nvSpPr>
          <p:cNvPr id="19" name="Content Placeholder 2"/>
          <p:cNvSpPr txBox="1">
            <a:spLocks/>
          </p:cNvSpPr>
          <p:nvPr/>
        </p:nvSpPr>
        <p:spPr>
          <a:xfrm>
            <a:off x="1676400" y="3429000"/>
            <a:ext cx="1981200" cy="2667000"/>
          </a:xfrm>
          <a:prstGeom prst="rect">
            <a:avLst/>
          </a:prstGeom>
        </p:spPr>
        <p:txBody>
          <a:bodyPr vert="horz" wrap="square" lIns="91440" tIns="45720" rIns="91440" bIns="45720" numCol="1" rtlCol="0" anchor="t" anchorCtr="0" compatLnSpc="1">
            <a:prstTxWarp prst="textNoShape">
              <a:avLst/>
            </a:prstTxWarp>
            <a:noAutofit/>
          </a:bodyPr>
          <a:lstStyle/>
          <a:p>
            <a:pPr>
              <a:spcBef>
                <a:spcPts val="2000"/>
              </a:spcBef>
              <a:defRPr/>
            </a:pPr>
            <a:endParaRPr lang="en-US" sz="1800" dirty="0">
              <a:latin typeface="+mn-lt"/>
              <a:cs typeface="ＭＳ Ｐゴシック" charset="0"/>
            </a:endParaRPr>
          </a:p>
        </p:txBody>
      </p:sp>
      <p:sp>
        <p:nvSpPr>
          <p:cNvPr id="20" name="Title 1"/>
          <p:cNvSpPr txBox="1">
            <a:spLocks/>
          </p:cNvSpPr>
          <p:nvPr/>
        </p:nvSpPr>
        <p:spPr>
          <a:xfrm>
            <a:off x="5715000" y="3733800"/>
            <a:ext cx="3733800" cy="533400"/>
          </a:xfrm>
          <a:prstGeom prst="rect">
            <a:avLst/>
          </a:prstGeom>
        </p:spPr>
        <p:txBody>
          <a:bodyPr vert="horz" wrap="square" lIns="91440" tIns="45720" rIns="91440" bIns="45720" numCol="1" rtlCol="0" anchor="ctr" anchorCtr="0" compatLnSpc="1">
            <a:prstTxWarp prst="textNoShape">
              <a:avLst/>
            </a:prstTxWarp>
            <a:noAutofit/>
          </a:bodyPr>
          <a:lstStyle/>
          <a:p>
            <a:pPr marL="3175">
              <a:defRPr/>
            </a:pPr>
            <a:endParaRPr lang="en-US" sz="3600" dirty="0">
              <a:latin typeface="+mj-lt"/>
              <a:cs typeface="ＭＳ Ｐゴシック" charset="0"/>
            </a:endParaRPr>
          </a:p>
        </p:txBody>
      </p:sp>
      <p:sp>
        <p:nvSpPr>
          <p:cNvPr id="21" name="Content Placeholder 2"/>
          <p:cNvSpPr txBox="1">
            <a:spLocks/>
          </p:cNvSpPr>
          <p:nvPr/>
        </p:nvSpPr>
        <p:spPr>
          <a:xfrm>
            <a:off x="762000" y="1371600"/>
            <a:ext cx="10972800" cy="2667000"/>
          </a:xfrm>
          <a:prstGeom prst="rect">
            <a:avLst/>
          </a:prstGeom>
        </p:spPr>
        <p:txBody>
          <a:bodyPr vert="horz" wrap="square" lIns="91440" tIns="45720" rIns="91440" bIns="45720" numCol="1" rtlCol="0" anchor="t" anchorCtr="0" compatLnSpc="1">
            <a:prstTxWarp prst="textNoShape">
              <a:avLst/>
            </a:prstTxWarp>
            <a:normAutofit/>
          </a:bodyPr>
          <a:lstStyle/>
          <a:p>
            <a:pPr>
              <a:spcBef>
                <a:spcPts val="2000"/>
              </a:spcBef>
              <a:defRPr/>
            </a:pPr>
            <a:r>
              <a:rPr lang="en-US" sz="2800" dirty="0">
                <a:solidFill>
                  <a:schemeClr val="bg1">
                    <a:lumMod val="10000"/>
                    <a:lumOff val="90000"/>
                  </a:schemeClr>
                </a:solidFill>
                <a:latin typeface="Lucida Sans Unicode" pitchFamily="34" charset="0"/>
                <a:cs typeface="Lucida Sans Unicode" pitchFamily="34" charset="0"/>
              </a:rPr>
              <a:t>Patient with cancer of the thyroid.  Arteriography shows bleeding from the inferior thyroid artery. This was embolized with  permanent particles.</a:t>
            </a:r>
          </a:p>
        </p:txBody>
      </p:sp>
      <p:pic>
        <p:nvPicPr>
          <p:cNvPr id="28" name="Picture 2" descr="F:\100NIKON\DSCN3031.JPG"/>
          <p:cNvPicPr>
            <a:picLocks noChangeAspect="1" noChangeArrowheads="1"/>
          </p:cNvPicPr>
          <p:nvPr/>
        </p:nvPicPr>
        <p:blipFill>
          <a:blip r:embed="rId3" cstate="screen"/>
          <a:srcRect/>
          <a:stretch>
            <a:fillRect/>
          </a:stretch>
        </p:blipFill>
        <p:spPr bwMode="auto">
          <a:xfrm>
            <a:off x="9525000" y="3657600"/>
            <a:ext cx="2324776" cy="2895600"/>
          </a:xfrm>
          <a:prstGeom prst="rect">
            <a:avLst/>
          </a:prstGeom>
          <a:noFill/>
          <a:ln w="9525">
            <a:noFill/>
            <a:miter lim="800000"/>
            <a:headEnd/>
            <a:tailEnd/>
          </a:ln>
        </p:spPr>
      </p:pic>
      <p:pic>
        <p:nvPicPr>
          <p:cNvPr id="29" name="Picture 3" descr="F:\100NIKON\DSCN3033.JPG"/>
          <p:cNvPicPr>
            <a:picLocks noChangeAspect="1" noChangeArrowheads="1"/>
          </p:cNvPicPr>
          <p:nvPr/>
        </p:nvPicPr>
        <p:blipFill>
          <a:blip r:embed="rId4" cstate="screen"/>
          <a:srcRect/>
          <a:stretch>
            <a:fillRect/>
          </a:stretch>
        </p:blipFill>
        <p:spPr bwMode="auto">
          <a:xfrm>
            <a:off x="7239000" y="3657600"/>
            <a:ext cx="2133600" cy="2819400"/>
          </a:xfrm>
          <a:prstGeom prst="rect">
            <a:avLst/>
          </a:prstGeom>
          <a:noFill/>
          <a:ln w="9525">
            <a:noFill/>
            <a:miter lim="800000"/>
            <a:headEnd/>
            <a:tailEnd/>
          </a:ln>
        </p:spPr>
      </p:pic>
      <p:pic>
        <p:nvPicPr>
          <p:cNvPr id="30" name="Picture 3" descr="F:\100NIKON\DSCN3030.JPG"/>
          <p:cNvPicPr>
            <a:picLocks noChangeAspect="1" noChangeArrowheads="1"/>
          </p:cNvPicPr>
          <p:nvPr/>
        </p:nvPicPr>
        <p:blipFill>
          <a:blip r:embed="rId5" cstate="screen"/>
          <a:srcRect/>
          <a:stretch>
            <a:fillRect/>
          </a:stretch>
        </p:blipFill>
        <p:spPr bwMode="auto">
          <a:xfrm>
            <a:off x="5181600" y="3657600"/>
            <a:ext cx="1981200" cy="2819400"/>
          </a:xfrm>
          <a:prstGeom prst="rect">
            <a:avLst/>
          </a:prstGeom>
          <a:noFill/>
          <a:ln w="9525">
            <a:noFill/>
            <a:miter lim="800000"/>
            <a:headEnd/>
            <a:tailEnd/>
          </a:ln>
        </p:spPr>
      </p:pic>
      <p:pic>
        <p:nvPicPr>
          <p:cNvPr id="31" name="Picture 2" descr="F:\100NIKON\DSCN3028.JPG"/>
          <p:cNvPicPr>
            <a:picLocks noChangeAspect="1" noChangeArrowheads="1"/>
          </p:cNvPicPr>
          <p:nvPr/>
        </p:nvPicPr>
        <p:blipFill>
          <a:blip r:embed="rId6" cstate="screen"/>
          <a:srcRect/>
          <a:stretch>
            <a:fillRect/>
          </a:stretch>
        </p:blipFill>
        <p:spPr bwMode="auto">
          <a:xfrm>
            <a:off x="3048000" y="3657600"/>
            <a:ext cx="2019696" cy="2819400"/>
          </a:xfrm>
          <a:prstGeom prst="rect">
            <a:avLst/>
          </a:prstGeom>
          <a:noFill/>
          <a:ln w="9525">
            <a:noFill/>
            <a:miter lim="800000"/>
            <a:headEnd/>
            <a:tailEnd/>
          </a:ln>
        </p:spPr>
      </p:pic>
      <p:pic>
        <p:nvPicPr>
          <p:cNvPr id="32" name="Picture 3" descr="F:\100NIKON\DSCN3024.JPG"/>
          <p:cNvPicPr>
            <a:picLocks noChangeAspect="1" noChangeArrowheads="1"/>
          </p:cNvPicPr>
          <p:nvPr/>
        </p:nvPicPr>
        <p:blipFill>
          <a:blip r:embed="rId7" cstate="screen"/>
          <a:srcRect/>
          <a:stretch>
            <a:fillRect/>
          </a:stretch>
        </p:blipFill>
        <p:spPr bwMode="auto">
          <a:xfrm>
            <a:off x="609600" y="3657600"/>
            <a:ext cx="2308479" cy="2819400"/>
          </a:xfrm>
          <a:prstGeom prst="rect">
            <a:avLst/>
          </a:prstGeom>
          <a:noFill/>
          <a:ln w="9525">
            <a:noFill/>
            <a:miter lim="800000"/>
            <a:headEnd/>
            <a:tailEnd/>
          </a:ln>
        </p:spPr>
      </p:pic>
    </p:spTree>
    <p:extLst>
      <p:ext uri="{BB962C8B-B14F-4D97-AF65-F5344CB8AC3E}">
        <p14:creationId xmlns:p14="http://schemas.microsoft.com/office/powerpoint/2010/main" val="37576125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0" fill="hold"/>
                                        <p:tgtEl>
                                          <p:spTgt spid="28"/>
                                        </p:tgtEl>
                                        <p:attrNameLst>
                                          <p:attrName>ppt_x</p:attrName>
                                        </p:attrNameLst>
                                      </p:cBhvr>
                                      <p:tavLst>
                                        <p:tav tm="0">
                                          <p:val>
                                            <p:strVal val="0-#ppt_w/2"/>
                                          </p:val>
                                        </p:tav>
                                        <p:tav tm="100000">
                                          <p:val>
                                            <p:strVal val="#ppt_x"/>
                                          </p:val>
                                        </p:tav>
                                      </p:tavLst>
                                    </p:anim>
                                    <p:anim calcmode="lin" valueType="num">
                                      <p:cBhvr additive="base">
                                        <p:cTn id="8" dur="5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0" fill="hold"/>
                                        <p:tgtEl>
                                          <p:spTgt spid="29"/>
                                        </p:tgtEl>
                                        <p:attrNameLst>
                                          <p:attrName>ppt_x</p:attrName>
                                        </p:attrNameLst>
                                      </p:cBhvr>
                                      <p:tavLst>
                                        <p:tav tm="0">
                                          <p:val>
                                            <p:strVal val="0-#ppt_w/2"/>
                                          </p:val>
                                        </p:tav>
                                        <p:tav tm="100000">
                                          <p:val>
                                            <p:strVal val="#ppt_x"/>
                                          </p:val>
                                        </p:tav>
                                      </p:tavLst>
                                    </p:anim>
                                    <p:anim calcmode="lin" valueType="num">
                                      <p:cBhvr additive="base">
                                        <p:cTn id="14" dur="5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0" fill="hold"/>
                                        <p:tgtEl>
                                          <p:spTgt spid="30"/>
                                        </p:tgtEl>
                                        <p:attrNameLst>
                                          <p:attrName>ppt_x</p:attrName>
                                        </p:attrNameLst>
                                      </p:cBhvr>
                                      <p:tavLst>
                                        <p:tav tm="0">
                                          <p:val>
                                            <p:strVal val="0-#ppt_w/2"/>
                                          </p:val>
                                        </p:tav>
                                        <p:tav tm="100000">
                                          <p:val>
                                            <p:strVal val="#ppt_x"/>
                                          </p:val>
                                        </p:tav>
                                      </p:tavLst>
                                    </p:anim>
                                    <p:anim calcmode="lin" valueType="num">
                                      <p:cBhvr additive="base">
                                        <p:cTn id="20" dur="5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0" fill="hold"/>
                                        <p:tgtEl>
                                          <p:spTgt spid="31"/>
                                        </p:tgtEl>
                                        <p:attrNameLst>
                                          <p:attrName>ppt_x</p:attrName>
                                        </p:attrNameLst>
                                      </p:cBhvr>
                                      <p:tavLst>
                                        <p:tav tm="0">
                                          <p:val>
                                            <p:strVal val="0-#ppt_w/2"/>
                                          </p:val>
                                        </p:tav>
                                        <p:tav tm="100000">
                                          <p:val>
                                            <p:strVal val="#ppt_x"/>
                                          </p:val>
                                        </p:tav>
                                      </p:tavLst>
                                    </p:anim>
                                    <p:anim calcmode="lin" valueType="num">
                                      <p:cBhvr additive="base">
                                        <p:cTn id="26" dur="5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0" fill="hold"/>
                                        <p:tgtEl>
                                          <p:spTgt spid="32"/>
                                        </p:tgtEl>
                                        <p:attrNameLst>
                                          <p:attrName>ppt_x</p:attrName>
                                        </p:attrNameLst>
                                      </p:cBhvr>
                                      <p:tavLst>
                                        <p:tav tm="0">
                                          <p:val>
                                            <p:strVal val="0-#ppt_w/2"/>
                                          </p:val>
                                        </p:tav>
                                        <p:tav tm="100000">
                                          <p:val>
                                            <p:strVal val="#ppt_x"/>
                                          </p:val>
                                        </p:tav>
                                      </p:tavLst>
                                    </p:anim>
                                    <p:anim calcmode="lin" valueType="num">
                                      <p:cBhvr additive="base">
                                        <p:cTn id="32" dur="5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2590800" cy="609600"/>
          </a:xfrm>
        </p:spPr>
        <p:txBody>
          <a:bodyPr wrap="square" numCol="1" compatLnSpc="1">
            <a:prstTxWarp prst="textNoShape">
              <a:avLst/>
            </a:prstTxWarp>
            <a:noAutofit/>
          </a:bodyPr>
          <a:lstStyle/>
          <a:p>
            <a:pPr marL="3175" algn="l" eaLnBrk="1" hangingPunct="1"/>
            <a:endParaRPr lang="en-US" sz="3600" dirty="0">
              <a:effectLst/>
              <a:ea typeface="ＭＳ Ｐゴシック" pitchFamily="34" charset="-128"/>
            </a:endParaRPr>
          </a:p>
        </p:txBody>
      </p:sp>
      <p:sp>
        <p:nvSpPr>
          <p:cNvPr id="58370" name="Content Placeholder 2"/>
          <p:cNvSpPr>
            <a:spLocks noGrp="1"/>
          </p:cNvSpPr>
          <p:nvPr>
            <p:ph idx="1"/>
          </p:nvPr>
        </p:nvSpPr>
        <p:spPr>
          <a:xfrm>
            <a:off x="1600200" y="533400"/>
            <a:ext cx="4114800" cy="1143000"/>
          </a:xfrm>
        </p:spPr>
        <p:txBody>
          <a:bodyPr wrap="square" numCol="1" anchor="t" anchorCtr="0" compatLnSpc="1">
            <a:prstTxWarp prst="textNoShape">
              <a:avLst/>
            </a:prstTxWarp>
            <a:normAutofit/>
          </a:bodyPr>
          <a:lstStyle/>
          <a:p>
            <a:pPr marL="0" indent="0" eaLnBrk="1" hangingPunct="1">
              <a:buNone/>
            </a:pPr>
            <a:endParaRPr lang="en-US" sz="1800" dirty="0">
              <a:effectLst/>
              <a:ea typeface="ＭＳ Ｐゴシック" pitchFamily="34" charset="-128"/>
            </a:endParaRPr>
          </a:p>
        </p:txBody>
      </p:sp>
      <p:sp>
        <p:nvSpPr>
          <p:cNvPr id="10" name="Title 1"/>
          <p:cNvSpPr txBox="1">
            <a:spLocks/>
          </p:cNvSpPr>
          <p:nvPr/>
        </p:nvSpPr>
        <p:spPr>
          <a:xfrm>
            <a:off x="5715000" y="0"/>
            <a:ext cx="3352800" cy="685800"/>
          </a:xfrm>
          <a:prstGeom prst="rect">
            <a:avLst/>
          </a:prstGeom>
        </p:spPr>
        <p:txBody>
          <a:bodyPr vert="horz" wrap="square" lIns="91440" tIns="45720" rIns="91440" bIns="45720" numCol="1" rtlCol="0" anchor="ctr" anchorCtr="0" compatLnSpc="1">
            <a:prstTxWarp prst="textNoShape">
              <a:avLst/>
            </a:prstTxWarp>
            <a:noAutofit/>
          </a:bodyPr>
          <a:lstStyle/>
          <a:p>
            <a:pPr marL="3175">
              <a:defRPr/>
            </a:pPr>
            <a:endParaRPr lang="en-US" sz="3600" dirty="0">
              <a:latin typeface="+mj-lt"/>
              <a:cs typeface="ＭＳ Ｐゴシック" charset="0"/>
            </a:endParaRPr>
          </a:p>
        </p:txBody>
      </p:sp>
      <p:sp>
        <p:nvSpPr>
          <p:cNvPr id="11" name="Content Placeholder 2"/>
          <p:cNvSpPr txBox="1">
            <a:spLocks/>
          </p:cNvSpPr>
          <p:nvPr/>
        </p:nvSpPr>
        <p:spPr>
          <a:xfrm>
            <a:off x="5791200" y="457201"/>
            <a:ext cx="2514600" cy="3505199"/>
          </a:xfrm>
          <a:prstGeom prst="rect">
            <a:avLst/>
          </a:prstGeom>
        </p:spPr>
        <p:txBody>
          <a:bodyPr vert="horz" wrap="square" lIns="91440" tIns="45720" rIns="91440" bIns="45720" numCol="1" rtlCol="0" anchor="t" anchorCtr="0" compatLnSpc="1">
            <a:prstTxWarp prst="textNoShape">
              <a:avLst/>
            </a:prstTxWarp>
            <a:noAutofit/>
          </a:bodyPr>
          <a:lstStyle/>
          <a:p>
            <a:pPr indent="457200">
              <a:spcBef>
                <a:spcPts val="0"/>
              </a:spcBef>
              <a:defRPr/>
            </a:pPr>
            <a:endParaRPr lang="en-US" sz="1800" dirty="0">
              <a:latin typeface="+mn-lt"/>
              <a:cs typeface="ＭＳ Ｐゴシック" charset="0"/>
            </a:endParaRPr>
          </a:p>
        </p:txBody>
      </p:sp>
      <p:sp>
        <p:nvSpPr>
          <p:cNvPr id="18" name="Title 1"/>
          <p:cNvSpPr txBox="1">
            <a:spLocks/>
          </p:cNvSpPr>
          <p:nvPr/>
        </p:nvSpPr>
        <p:spPr>
          <a:xfrm>
            <a:off x="4800600" y="381000"/>
            <a:ext cx="2514600" cy="685800"/>
          </a:xfrm>
          <a:prstGeom prst="rect">
            <a:avLst/>
          </a:prstGeom>
        </p:spPr>
        <p:txBody>
          <a:bodyPr vert="horz" wrap="square" lIns="91440" tIns="45720" rIns="91440" bIns="45720" numCol="1" rtlCol="0" anchor="ctr" anchorCtr="0" compatLnSpc="1">
            <a:prstTxWarp prst="textNoShape">
              <a:avLst/>
            </a:prstTxWarp>
            <a:noAutofit/>
          </a:bodyPr>
          <a:lstStyle/>
          <a:p>
            <a:pPr>
              <a:defRPr/>
            </a:pPr>
            <a:r>
              <a:rPr lang="en-US" sz="4000" dirty="0">
                <a:solidFill>
                  <a:srgbClr val="FFC000"/>
                </a:solidFill>
                <a:latin typeface="Lucida Sans Unicode" pitchFamily="34" charset="0"/>
                <a:cs typeface="Lucida Sans Unicode" pitchFamily="34" charset="0"/>
              </a:rPr>
              <a:t>Case 23</a:t>
            </a:r>
          </a:p>
        </p:txBody>
      </p:sp>
      <p:sp>
        <p:nvSpPr>
          <p:cNvPr id="19" name="Content Placeholder 2"/>
          <p:cNvSpPr txBox="1">
            <a:spLocks/>
          </p:cNvSpPr>
          <p:nvPr/>
        </p:nvSpPr>
        <p:spPr>
          <a:xfrm>
            <a:off x="533400" y="1295400"/>
            <a:ext cx="10972800" cy="2667000"/>
          </a:xfrm>
          <a:prstGeom prst="rect">
            <a:avLst/>
          </a:prstGeom>
        </p:spPr>
        <p:txBody>
          <a:bodyPr vert="horz" wrap="square" lIns="91440" tIns="45720" rIns="91440" bIns="45720" numCol="1" rtlCol="0" anchor="t" anchorCtr="0" compatLnSpc="1">
            <a:prstTxWarp prst="textNoShape">
              <a:avLst/>
            </a:prstTxWarp>
            <a:noAutofit/>
          </a:bodyPr>
          <a:lstStyle/>
          <a:p>
            <a:pPr>
              <a:spcBef>
                <a:spcPts val="2000"/>
              </a:spcBef>
              <a:defRPr/>
            </a:pPr>
            <a:r>
              <a:rPr lang="en-US" sz="2800" dirty="0">
                <a:solidFill>
                  <a:schemeClr val="bg1">
                    <a:lumMod val="10000"/>
                    <a:lumOff val="90000"/>
                  </a:schemeClr>
                </a:solidFill>
                <a:latin typeface="Lucida Sans Unicode" pitchFamily="34" charset="0"/>
                <a:cs typeface="Lucida Sans Unicode" pitchFamily="34" charset="0"/>
              </a:rPr>
              <a:t>Buckshot injury to the left external carotid artery and transection of the internal maxillary brand.  Embolized with permanent particles and coils.</a:t>
            </a:r>
          </a:p>
        </p:txBody>
      </p:sp>
      <p:sp>
        <p:nvSpPr>
          <p:cNvPr id="20" name="Title 1"/>
          <p:cNvSpPr txBox="1">
            <a:spLocks/>
          </p:cNvSpPr>
          <p:nvPr/>
        </p:nvSpPr>
        <p:spPr>
          <a:xfrm>
            <a:off x="5715000" y="3733800"/>
            <a:ext cx="3733800" cy="533400"/>
          </a:xfrm>
          <a:prstGeom prst="rect">
            <a:avLst/>
          </a:prstGeom>
        </p:spPr>
        <p:txBody>
          <a:bodyPr vert="horz" wrap="square" lIns="91440" tIns="45720" rIns="91440" bIns="45720" numCol="1" rtlCol="0" anchor="ctr" anchorCtr="0" compatLnSpc="1">
            <a:prstTxWarp prst="textNoShape">
              <a:avLst/>
            </a:prstTxWarp>
            <a:noAutofit/>
          </a:bodyPr>
          <a:lstStyle/>
          <a:p>
            <a:pPr marL="3175">
              <a:defRPr/>
            </a:pPr>
            <a:endParaRPr lang="en-US" sz="3600" dirty="0">
              <a:latin typeface="+mj-lt"/>
              <a:cs typeface="ＭＳ Ｐゴシック" charset="0"/>
            </a:endParaRPr>
          </a:p>
        </p:txBody>
      </p:sp>
      <p:sp>
        <p:nvSpPr>
          <p:cNvPr id="21" name="Content Placeholder 2"/>
          <p:cNvSpPr txBox="1">
            <a:spLocks/>
          </p:cNvSpPr>
          <p:nvPr/>
        </p:nvSpPr>
        <p:spPr>
          <a:xfrm>
            <a:off x="5791200" y="4191000"/>
            <a:ext cx="2286000" cy="2667000"/>
          </a:xfrm>
          <a:prstGeom prst="rect">
            <a:avLst/>
          </a:prstGeom>
        </p:spPr>
        <p:txBody>
          <a:bodyPr vert="horz" wrap="square" lIns="91440" tIns="45720" rIns="91440" bIns="45720" numCol="1" rtlCol="0" anchor="t" anchorCtr="0" compatLnSpc="1">
            <a:prstTxWarp prst="textNoShape">
              <a:avLst/>
            </a:prstTxWarp>
            <a:normAutofit/>
          </a:bodyPr>
          <a:lstStyle/>
          <a:p>
            <a:pPr>
              <a:spcBef>
                <a:spcPts val="2000"/>
              </a:spcBef>
              <a:defRPr/>
            </a:pPr>
            <a:endParaRPr lang="en-US" sz="1800" dirty="0">
              <a:latin typeface="+mn-lt"/>
              <a:cs typeface="ＭＳ Ｐゴシック" charset="0"/>
            </a:endParaRPr>
          </a:p>
        </p:txBody>
      </p:sp>
      <p:pic>
        <p:nvPicPr>
          <p:cNvPr id="22" name="Picture 3" descr="F:\100NIKON\DSCN3018.JPG"/>
          <p:cNvPicPr>
            <a:picLocks noChangeAspect="1" noChangeArrowheads="1"/>
          </p:cNvPicPr>
          <p:nvPr/>
        </p:nvPicPr>
        <p:blipFill>
          <a:blip r:embed="rId3" cstate="screen"/>
          <a:srcRect/>
          <a:stretch>
            <a:fillRect/>
          </a:stretch>
        </p:blipFill>
        <p:spPr bwMode="auto">
          <a:xfrm>
            <a:off x="9601200" y="3352800"/>
            <a:ext cx="2209800" cy="2667000"/>
          </a:xfrm>
          <a:prstGeom prst="rect">
            <a:avLst/>
          </a:prstGeom>
          <a:noFill/>
          <a:ln w="9525">
            <a:noFill/>
            <a:miter lim="800000"/>
            <a:headEnd/>
            <a:tailEnd/>
          </a:ln>
        </p:spPr>
      </p:pic>
      <p:pic>
        <p:nvPicPr>
          <p:cNvPr id="23" name="Picture 2" descr="F:\100NIKON\DSCN3012.JPG"/>
          <p:cNvPicPr>
            <a:picLocks noChangeAspect="1" noChangeArrowheads="1"/>
          </p:cNvPicPr>
          <p:nvPr/>
        </p:nvPicPr>
        <p:blipFill>
          <a:blip r:embed="rId4" cstate="screen"/>
          <a:srcRect/>
          <a:stretch>
            <a:fillRect/>
          </a:stretch>
        </p:blipFill>
        <p:spPr bwMode="auto">
          <a:xfrm>
            <a:off x="7162800" y="3352800"/>
            <a:ext cx="2362200" cy="2667000"/>
          </a:xfrm>
          <a:prstGeom prst="rect">
            <a:avLst/>
          </a:prstGeom>
          <a:noFill/>
          <a:ln w="9525">
            <a:noFill/>
            <a:miter lim="800000"/>
            <a:headEnd/>
            <a:tailEnd/>
          </a:ln>
        </p:spPr>
      </p:pic>
      <p:pic>
        <p:nvPicPr>
          <p:cNvPr id="24" name="Picture 3" descr="F:\100NIKON\DSCN3015.JPG"/>
          <p:cNvPicPr>
            <a:picLocks noChangeAspect="1" noChangeArrowheads="1"/>
          </p:cNvPicPr>
          <p:nvPr/>
        </p:nvPicPr>
        <p:blipFill>
          <a:blip r:embed="rId5" cstate="screen"/>
          <a:srcRect/>
          <a:stretch>
            <a:fillRect/>
          </a:stretch>
        </p:blipFill>
        <p:spPr bwMode="auto">
          <a:xfrm>
            <a:off x="4800600" y="3352800"/>
            <a:ext cx="2286000" cy="2667000"/>
          </a:xfrm>
          <a:prstGeom prst="rect">
            <a:avLst/>
          </a:prstGeom>
          <a:noFill/>
          <a:ln w="9525">
            <a:noFill/>
            <a:miter lim="800000"/>
            <a:headEnd/>
            <a:tailEnd/>
          </a:ln>
        </p:spPr>
      </p:pic>
      <p:pic>
        <p:nvPicPr>
          <p:cNvPr id="25" name="Picture 2" descr="F:\100NIKON\DSCN3016.JPG"/>
          <p:cNvPicPr>
            <a:picLocks noChangeAspect="1" noChangeArrowheads="1"/>
          </p:cNvPicPr>
          <p:nvPr/>
        </p:nvPicPr>
        <p:blipFill>
          <a:blip r:embed="rId6" cstate="screen"/>
          <a:srcRect/>
          <a:stretch>
            <a:fillRect/>
          </a:stretch>
        </p:blipFill>
        <p:spPr bwMode="auto">
          <a:xfrm>
            <a:off x="2438400" y="3352800"/>
            <a:ext cx="2286000" cy="2667000"/>
          </a:xfrm>
          <a:prstGeom prst="rect">
            <a:avLst/>
          </a:prstGeom>
          <a:noFill/>
          <a:ln w="9525">
            <a:noFill/>
            <a:miter lim="800000"/>
            <a:headEnd/>
            <a:tailEnd/>
          </a:ln>
        </p:spPr>
      </p:pic>
      <p:pic>
        <p:nvPicPr>
          <p:cNvPr id="26" name="Picture 4" descr="F:\100NIKON\DSCN3019.JPG"/>
          <p:cNvPicPr>
            <a:picLocks noChangeAspect="1" noChangeArrowheads="1"/>
          </p:cNvPicPr>
          <p:nvPr/>
        </p:nvPicPr>
        <p:blipFill>
          <a:blip r:embed="rId7" cstate="screen"/>
          <a:srcRect/>
          <a:stretch>
            <a:fillRect/>
          </a:stretch>
        </p:blipFill>
        <p:spPr bwMode="auto">
          <a:xfrm>
            <a:off x="152400" y="3352800"/>
            <a:ext cx="2244776" cy="2667000"/>
          </a:xfrm>
          <a:prstGeom prst="rect">
            <a:avLst/>
          </a:prstGeom>
          <a:noFill/>
          <a:ln w="9525">
            <a:noFill/>
            <a:miter lim="800000"/>
            <a:headEnd/>
            <a:tailEnd/>
          </a:ln>
        </p:spPr>
      </p:pic>
    </p:spTree>
    <p:extLst>
      <p:ext uri="{BB962C8B-B14F-4D97-AF65-F5344CB8AC3E}">
        <p14:creationId xmlns:p14="http://schemas.microsoft.com/office/powerpoint/2010/main" val="37246893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0" fill="hold"/>
                                        <p:tgtEl>
                                          <p:spTgt spid="22"/>
                                        </p:tgtEl>
                                        <p:attrNameLst>
                                          <p:attrName>ppt_x</p:attrName>
                                        </p:attrNameLst>
                                      </p:cBhvr>
                                      <p:tavLst>
                                        <p:tav tm="0">
                                          <p:val>
                                            <p:strVal val="1+#ppt_w/2"/>
                                          </p:val>
                                        </p:tav>
                                        <p:tav tm="100000">
                                          <p:val>
                                            <p:strVal val="#ppt_x"/>
                                          </p:val>
                                        </p:tav>
                                      </p:tavLst>
                                    </p:anim>
                                    <p:anim calcmode="lin" valueType="num">
                                      <p:cBhvr additive="base">
                                        <p:cTn id="8" dur="5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0" fill="hold"/>
                                        <p:tgtEl>
                                          <p:spTgt spid="23"/>
                                        </p:tgtEl>
                                        <p:attrNameLst>
                                          <p:attrName>ppt_x</p:attrName>
                                        </p:attrNameLst>
                                      </p:cBhvr>
                                      <p:tavLst>
                                        <p:tav tm="0">
                                          <p:val>
                                            <p:strVal val="1+#ppt_w/2"/>
                                          </p:val>
                                        </p:tav>
                                        <p:tav tm="100000">
                                          <p:val>
                                            <p:strVal val="#ppt_x"/>
                                          </p:val>
                                        </p:tav>
                                      </p:tavLst>
                                    </p:anim>
                                    <p:anim calcmode="lin" valueType="num">
                                      <p:cBhvr additive="base">
                                        <p:cTn id="14" dur="5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0" fill="hold"/>
                                        <p:tgtEl>
                                          <p:spTgt spid="24"/>
                                        </p:tgtEl>
                                        <p:attrNameLst>
                                          <p:attrName>ppt_x</p:attrName>
                                        </p:attrNameLst>
                                      </p:cBhvr>
                                      <p:tavLst>
                                        <p:tav tm="0">
                                          <p:val>
                                            <p:strVal val="1+#ppt_w/2"/>
                                          </p:val>
                                        </p:tav>
                                        <p:tav tm="100000">
                                          <p:val>
                                            <p:strVal val="#ppt_x"/>
                                          </p:val>
                                        </p:tav>
                                      </p:tavLst>
                                    </p:anim>
                                    <p:anim calcmode="lin" valueType="num">
                                      <p:cBhvr additive="base">
                                        <p:cTn id="20" dur="5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0" fill="hold"/>
                                        <p:tgtEl>
                                          <p:spTgt spid="25"/>
                                        </p:tgtEl>
                                        <p:attrNameLst>
                                          <p:attrName>ppt_x</p:attrName>
                                        </p:attrNameLst>
                                      </p:cBhvr>
                                      <p:tavLst>
                                        <p:tav tm="0">
                                          <p:val>
                                            <p:strVal val="1+#ppt_w/2"/>
                                          </p:val>
                                        </p:tav>
                                        <p:tav tm="100000">
                                          <p:val>
                                            <p:strVal val="#ppt_x"/>
                                          </p:val>
                                        </p:tav>
                                      </p:tavLst>
                                    </p:anim>
                                    <p:anim calcmode="lin" valueType="num">
                                      <p:cBhvr additive="base">
                                        <p:cTn id="26" dur="5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0" fill="hold"/>
                                        <p:tgtEl>
                                          <p:spTgt spid="26"/>
                                        </p:tgtEl>
                                        <p:attrNameLst>
                                          <p:attrName>ppt_x</p:attrName>
                                        </p:attrNameLst>
                                      </p:cBhvr>
                                      <p:tavLst>
                                        <p:tav tm="0">
                                          <p:val>
                                            <p:strVal val="1+#ppt_w/2"/>
                                          </p:val>
                                        </p:tav>
                                        <p:tav tm="100000">
                                          <p:val>
                                            <p:strVal val="#ppt_x"/>
                                          </p:val>
                                        </p:tav>
                                      </p:tavLst>
                                    </p:anim>
                                    <p:anim calcmode="lin" valueType="num">
                                      <p:cBhvr additive="base">
                                        <p:cTn id="32" dur="5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9C70-8245-4E8C-AFDD-1B069387DB7D}"/>
              </a:ext>
            </a:extLst>
          </p:cNvPr>
          <p:cNvSpPr>
            <a:spLocks noGrp="1"/>
          </p:cNvSpPr>
          <p:nvPr>
            <p:ph type="title"/>
          </p:nvPr>
        </p:nvSpPr>
        <p:spPr/>
        <p:txBody>
          <a:bodyPr/>
          <a:lstStyle/>
          <a:p>
            <a:r>
              <a:rPr lang="en-US" dirty="0">
                <a:solidFill>
                  <a:srgbClr val="FFC000"/>
                </a:solidFill>
                <a:latin typeface="Lucida Sans" panose="020B0602030504020204" pitchFamily="34" charset="0"/>
              </a:rPr>
              <a:t>Types</a:t>
            </a:r>
          </a:p>
        </p:txBody>
      </p:sp>
      <p:sp>
        <p:nvSpPr>
          <p:cNvPr id="3" name="Content Placeholder 2">
            <a:extLst>
              <a:ext uri="{FF2B5EF4-FFF2-40B4-BE49-F238E27FC236}">
                <a16:creationId xmlns:a16="http://schemas.microsoft.com/office/drawing/2014/main" id="{DD50EE7A-83B8-4293-A960-7C97F4582928}"/>
              </a:ext>
            </a:extLst>
          </p:cNvPr>
          <p:cNvSpPr>
            <a:spLocks noGrp="1"/>
          </p:cNvSpPr>
          <p:nvPr>
            <p:ph idx="1"/>
          </p:nvPr>
        </p:nvSpPr>
        <p:spPr>
          <a:xfrm>
            <a:off x="456143" y="1293962"/>
            <a:ext cx="11277600" cy="5562600"/>
          </a:xfrm>
        </p:spPr>
        <p:txBody>
          <a:bodyPr numCol="2">
            <a:normAutofit fontScale="25000" lnSpcReduction="20000"/>
          </a:bodyPr>
          <a:lstStyle/>
          <a:p>
            <a:pPr marL="0" indent="0">
              <a:lnSpc>
                <a:spcPct val="120000"/>
              </a:lnSpc>
              <a:buNone/>
            </a:pPr>
            <a:r>
              <a:rPr lang="en-US" sz="7200" dirty="0">
                <a:solidFill>
                  <a:schemeClr val="bg1">
                    <a:lumMod val="10000"/>
                    <a:lumOff val="90000"/>
                  </a:schemeClr>
                </a:solidFill>
                <a:effectLst/>
                <a:latin typeface="Arial" panose="020B0604020202020204" pitchFamily="34" charset="0"/>
                <a:cs typeface="Arial" panose="020B0604020202020204" pitchFamily="34" charset="0"/>
              </a:rPr>
              <a:t>1</a:t>
            </a:r>
            <a:r>
              <a:rPr lang="en-US" sz="7200" u="sng" dirty="0">
                <a:solidFill>
                  <a:schemeClr val="bg1">
                    <a:lumMod val="10000"/>
                    <a:lumOff val="90000"/>
                  </a:schemeClr>
                </a:solidFill>
                <a:effectLst/>
                <a:latin typeface="Arial" panose="020B0604020202020204" pitchFamily="34" charset="0"/>
                <a:cs typeface="Arial" panose="020B0604020202020204" pitchFamily="34" charset="0"/>
              </a:rPr>
              <a:t>. </a:t>
            </a:r>
            <a:r>
              <a:rPr lang="en-US" sz="7200" u="sng" dirty="0">
                <a:solidFill>
                  <a:schemeClr val="bg1">
                    <a:lumMod val="10000"/>
                    <a:lumOff val="90000"/>
                  </a:schemeClr>
                </a:solidFill>
                <a:effectLst/>
                <a:latin typeface="Lucida Sans" panose="020B0602030504020204" pitchFamily="34" charset="0"/>
                <a:cs typeface="Arial" panose="020B0604020202020204" pitchFamily="34" charset="0"/>
              </a:rPr>
              <a:t>Threatened</a:t>
            </a:r>
          </a:p>
          <a:p>
            <a:pPr lvl="1">
              <a:lnSpc>
                <a:spcPct val="120000"/>
              </a:lnSpc>
            </a:pPr>
            <a:r>
              <a:rPr lang="en-US" sz="7200" dirty="0">
                <a:solidFill>
                  <a:schemeClr val="bg1">
                    <a:lumMod val="10000"/>
                    <a:lumOff val="90000"/>
                  </a:schemeClr>
                </a:solidFill>
                <a:effectLst/>
                <a:latin typeface="Lucida Sans" panose="020B0602030504020204" pitchFamily="34" charset="0"/>
                <a:cs typeface="Arial" panose="020B0604020202020204" pitchFamily="34" charset="0"/>
              </a:rPr>
              <a:t>-exposed CA will eventually rupture, if not covered with viable tissue</a:t>
            </a:r>
          </a:p>
          <a:p>
            <a:pPr lvl="1">
              <a:lnSpc>
                <a:spcPct val="120000"/>
              </a:lnSpc>
            </a:pPr>
            <a:r>
              <a:rPr lang="en-US" sz="7200" dirty="0">
                <a:solidFill>
                  <a:schemeClr val="bg1">
                    <a:lumMod val="10000"/>
                    <a:lumOff val="90000"/>
                  </a:schemeClr>
                </a:solidFill>
                <a:effectLst/>
                <a:latin typeface="Lucida Sans" panose="020B0602030504020204" pitchFamily="34" charset="0"/>
                <a:cs typeface="Arial" panose="020B0604020202020204" pitchFamily="34" charset="0"/>
              </a:rPr>
              <a:t>-angiography shows neoplastic invasion of the CA</a:t>
            </a:r>
          </a:p>
          <a:p>
            <a:pPr lvl="1">
              <a:lnSpc>
                <a:spcPct val="120000"/>
              </a:lnSpc>
            </a:pPr>
            <a:r>
              <a:rPr lang="en-US" sz="7200" dirty="0">
                <a:solidFill>
                  <a:schemeClr val="bg1">
                    <a:lumMod val="10000"/>
                    <a:lumOff val="90000"/>
                  </a:schemeClr>
                </a:solidFill>
                <a:effectLst/>
                <a:latin typeface="Lucida Sans" panose="020B0602030504020204" pitchFamily="34" charset="0"/>
                <a:cs typeface="Arial" panose="020B0604020202020204" pitchFamily="34" charset="0"/>
              </a:rPr>
              <a:t>-pseudo, not bleeding</a:t>
            </a:r>
          </a:p>
          <a:p>
            <a:pPr lvl="1">
              <a:lnSpc>
                <a:spcPct val="120000"/>
              </a:lnSpc>
            </a:pPr>
            <a:r>
              <a:rPr lang="en-US" sz="7200" dirty="0">
                <a:solidFill>
                  <a:schemeClr val="bg1">
                    <a:lumMod val="10000"/>
                    <a:lumOff val="90000"/>
                  </a:schemeClr>
                </a:solidFill>
                <a:effectLst/>
                <a:latin typeface="Lucida Sans" panose="020B0602030504020204" pitchFamily="34" charset="0"/>
                <a:cs typeface="Arial" panose="020B0604020202020204" pitchFamily="34" charset="0"/>
              </a:rPr>
              <a:t>Grading</a:t>
            </a:r>
          </a:p>
          <a:p>
            <a:pPr lvl="2">
              <a:lnSpc>
                <a:spcPct val="120000"/>
              </a:lnSpc>
            </a:pPr>
            <a:r>
              <a:rPr lang="en-US" sz="7200" dirty="0">
                <a:solidFill>
                  <a:schemeClr val="bg1">
                    <a:lumMod val="10000"/>
                    <a:lumOff val="90000"/>
                  </a:schemeClr>
                </a:solidFill>
                <a:effectLst/>
                <a:latin typeface="Lucida Sans" panose="020B0602030504020204" pitchFamily="34" charset="0"/>
                <a:cs typeface="Arial" panose="020B0604020202020204" pitchFamily="34" charset="0"/>
              </a:rPr>
              <a:t>1. no vascular disruption in angiogram</a:t>
            </a:r>
          </a:p>
          <a:p>
            <a:pPr lvl="2">
              <a:lnSpc>
                <a:spcPct val="120000"/>
              </a:lnSpc>
            </a:pPr>
            <a:r>
              <a:rPr lang="en-US" sz="7200" dirty="0">
                <a:solidFill>
                  <a:schemeClr val="bg1">
                    <a:lumMod val="10000"/>
                    <a:lumOff val="90000"/>
                  </a:schemeClr>
                </a:solidFill>
                <a:effectLst/>
                <a:latin typeface="Lucida Sans" panose="020B0602030504020204" pitchFamily="34" charset="0"/>
                <a:cs typeface="Arial" panose="020B0604020202020204" pitchFamily="34" charset="0"/>
              </a:rPr>
              <a:t>2. focal weakening, irregularity of vessel wall</a:t>
            </a:r>
          </a:p>
          <a:p>
            <a:pPr lvl="2">
              <a:lnSpc>
                <a:spcPct val="120000"/>
              </a:lnSpc>
            </a:pPr>
            <a:r>
              <a:rPr lang="en-US" sz="7200" dirty="0">
                <a:solidFill>
                  <a:schemeClr val="bg1">
                    <a:lumMod val="10000"/>
                    <a:lumOff val="90000"/>
                  </a:schemeClr>
                </a:solidFill>
                <a:effectLst/>
                <a:latin typeface="Lucida Sans" panose="020B0602030504020204" pitchFamily="34" charset="0"/>
                <a:cs typeface="Arial" panose="020B0604020202020204" pitchFamily="34" charset="0"/>
              </a:rPr>
              <a:t>3. </a:t>
            </a:r>
            <a:r>
              <a:rPr lang="en-US" sz="7200" dirty="0" err="1">
                <a:solidFill>
                  <a:schemeClr val="bg1">
                    <a:lumMod val="10000"/>
                    <a:lumOff val="90000"/>
                  </a:schemeClr>
                </a:solidFill>
                <a:effectLst/>
                <a:latin typeface="Lucida Sans" panose="020B0602030504020204" pitchFamily="34" charset="0"/>
                <a:cs typeface="Arial" panose="020B0604020202020204" pitchFamily="34" charset="0"/>
              </a:rPr>
              <a:t>pseudoA</a:t>
            </a:r>
            <a:endParaRPr lang="en-US" sz="7200" dirty="0">
              <a:solidFill>
                <a:schemeClr val="bg1">
                  <a:lumMod val="10000"/>
                  <a:lumOff val="90000"/>
                </a:schemeClr>
              </a:solidFill>
              <a:effectLst/>
              <a:latin typeface="Lucida Sans" panose="020B0602030504020204" pitchFamily="34" charset="0"/>
              <a:cs typeface="Arial" panose="020B0604020202020204" pitchFamily="34" charset="0"/>
            </a:endParaRPr>
          </a:p>
          <a:p>
            <a:pPr lvl="2">
              <a:lnSpc>
                <a:spcPct val="120000"/>
              </a:lnSpc>
            </a:pPr>
            <a:r>
              <a:rPr lang="en-US" sz="7200" dirty="0">
                <a:solidFill>
                  <a:schemeClr val="bg1">
                    <a:lumMod val="10000"/>
                    <a:lumOff val="90000"/>
                  </a:schemeClr>
                </a:solidFill>
                <a:effectLst/>
                <a:latin typeface="Lucida Sans" panose="020B0602030504020204" pitchFamily="34" charset="0"/>
                <a:cs typeface="Arial" panose="020B0604020202020204" pitchFamily="34" charset="0"/>
              </a:rPr>
              <a:t>4. extravasation of contrast material</a:t>
            </a:r>
          </a:p>
          <a:p>
            <a:pPr marL="0" indent="0">
              <a:lnSpc>
                <a:spcPct val="120000"/>
              </a:lnSpc>
              <a:buNone/>
            </a:pPr>
            <a:r>
              <a:rPr lang="en-US" sz="7200" dirty="0">
                <a:solidFill>
                  <a:schemeClr val="bg1">
                    <a:lumMod val="10000"/>
                    <a:lumOff val="90000"/>
                  </a:schemeClr>
                </a:solidFill>
                <a:effectLst/>
                <a:latin typeface="Lucida Sans" panose="020B0602030504020204" pitchFamily="34" charset="0"/>
                <a:cs typeface="Arial" panose="020B0604020202020204" pitchFamily="34" charset="0"/>
              </a:rPr>
              <a:t>2. </a:t>
            </a:r>
            <a:r>
              <a:rPr lang="en-US" sz="7200" u="sng" dirty="0">
                <a:solidFill>
                  <a:schemeClr val="bg1">
                    <a:lumMod val="10000"/>
                    <a:lumOff val="90000"/>
                  </a:schemeClr>
                </a:solidFill>
                <a:effectLst/>
                <a:latin typeface="Lucida Sans" panose="020B0602030504020204" pitchFamily="34" charset="0"/>
                <a:cs typeface="Arial" panose="020B0604020202020204" pitchFamily="34" charset="0"/>
              </a:rPr>
              <a:t>Impending</a:t>
            </a:r>
          </a:p>
          <a:p>
            <a:pPr lvl="1">
              <a:lnSpc>
                <a:spcPct val="120000"/>
              </a:lnSpc>
            </a:pPr>
            <a:r>
              <a:rPr lang="en-US" sz="7200" dirty="0">
                <a:solidFill>
                  <a:schemeClr val="bg1">
                    <a:lumMod val="10000"/>
                    <a:lumOff val="90000"/>
                  </a:schemeClr>
                </a:solidFill>
                <a:effectLst/>
                <a:latin typeface="Lucida Sans" panose="020B0602030504020204" pitchFamily="34" charset="0"/>
                <a:cs typeface="Arial" panose="020B0604020202020204" pitchFamily="34" charset="0"/>
              </a:rPr>
              <a:t>-sentinel bleeding from neck, may precede actual BO</a:t>
            </a:r>
          </a:p>
          <a:p>
            <a:pPr lvl="1">
              <a:lnSpc>
                <a:spcPct val="120000"/>
              </a:lnSpc>
            </a:pPr>
            <a:r>
              <a:rPr lang="en-US" sz="7200" dirty="0">
                <a:solidFill>
                  <a:schemeClr val="bg1">
                    <a:lumMod val="10000"/>
                    <a:lumOff val="90000"/>
                  </a:schemeClr>
                </a:solidFill>
                <a:effectLst/>
                <a:latin typeface="Lucida Sans" panose="020B0602030504020204" pitchFamily="34" charset="0"/>
                <a:cs typeface="Arial" panose="020B0604020202020204" pitchFamily="34" charset="0"/>
              </a:rPr>
              <a:t>-resolves spontaneously with surgical packing</a:t>
            </a:r>
          </a:p>
          <a:p>
            <a:pPr lvl="1">
              <a:lnSpc>
                <a:spcPct val="120000"/>
              </a:lnSpc>
            </a:pPr>
            <a:r>
              <a:rPr lang="en-US" sz="7200" dirty="0">
                <a:solidFill>
                  <a:schemeClr val="bg1">
                    <a:lumMod val="10000"/>
                    <a:lumOff val="90000"/>
                  </a:schemeClr>
                </a:solidFill>
                <a:effectLst/>
                <a:latin typeface="Lucida Sans" panose="020B0602030504020204" pitchFamily="34" charset="0"/>
                <a:cs typeface="Arial" panose="020B0604020202020204" pitchFamily="34" charset="0"/>
              </a:rPr>
              <a:t>-variable interval. Short term to months</a:t>
            </a:r>
          </a:p>
          <a:p>
            <a:pPr marL="0" indent="0">
              <a:lnSpc>
                <a:spcPct val="120000"/>
              </a:lnSpc>
              <a:buNone/>
            </a:pPr>
            <a:r>
              <a:rPr lang="en-US" sz="7200" dirty="0">
                <a:solidFill>
                  <a:schemeClr val="bg1">
                    <a:lumMod val="10000"/>
                    <a:lumOff val="90000"/>
                  </a:schemeClr>
                </a:solidFill>
                <a:effectLst/>
                <a:latin typeface="Lucida Sans" panose="020B0602030504020204" pitchFamily="34" charset="0"/>
                <a:cs typeface="Arial" panose="020B0604020202020204" pitchFamily="34" charset="0"/>
              </a:rPr>
              <a:t>3. </a:t>
            </a:r>
            <a:r>
              <a:rPr lang="en-US" sz="7200" u="sng" dirty="0">
                <a:solidFill>
                  <a:schemeClr val="bg1">
                    <a:lumMod val="10000"/>
                    <a:lumOff val="90000"/>
                  </a:schemeClr>
                </a:solidFill>
                <a:effectLst/>
                <a:latin typeface="Lucida Sans" panose="020B0602030504020204" pitchFamily="34" charset="0"/>
                <a:cs typeface="Arial" panose="020B0604020202020204" pitchFamily="34" charset="0"/>
              </a:rPr>
              <a:t>Acute</a:t>
            </a:r>
          </a:p>
          <a:p>
            <a:pPr>
              <a:lnSpc>
                <a:spcPct val="120000"/>
              </a:lnSpc>
            </a:pPr>
            <a:r>
              <a:rPr lang="en-US" sz="7200" dirty="0">
                <a:solidFill>
                  <a:schemeClr val="bg1">
                    <a:lumMod val="10000"/>
                    <a:lumOff val="90000"/>
                  </a:schemeClr>
                </a:solidFill>
                <a:effectLst/>
                <a:latin typeface="Lucida Sans" panose="020B0602030504020204" pitchFamily="34" charset="0"/>
                <a:cs typeface="Arial" panose="020B0604020202020204" pitchFamily="34" charset="0"/>
              </a:rPr>
              <a:t>-acute, profuse hemorrhage, not self-limiting</a:t>
            </a:r>
          </a:p>
          <a:p>
            <a:pPr>
              <a:lnSpc>
                <a:spcPct val="120000"/>
              </a:lnSpc>
            </a:pPr>
            <a:r>
              <a:rPr lang="en-US" sz="7200" dirty="0">
                <a:solidFill>
                  <a:schemeClr val="bg1">
                    <a:lumMod val="10000"/>
                    <a:lumOff val="90000"/>
                  </a:schemeClr>
                </a:solidFill>
                <a:effectLst/>
                <a:latin typeface="Lucida Sans" panose="020B0602030504020204" pitchFamily="34" charset="0"/>
                <a:cs typeface="Arial" panose="020B0604020202020204" pitchFamily="34" charset="0"/>
              </a:rPr>
              <a:t>-not well controlled with surgical packing</a:t>
            </a:r>
          </a:p>
          <a:p>
            <a:pPr>
              <a:lnSpc>
                <a:spcPct val="120000"/>
              </a:lnSpc>
            </a:pPr>
            <a:r>
              <a:rPr lang="en-US" sz="7200" dirty="0">
                <a:solidFill>
                  <a:schemeClr val="bg1">
                    <a:lumMod val="10000"/>
                    <a:lumOff val="90000"/>
                  </a:schemeClr>
                </a:solidFill>
                <a:effectLst/>
                <a:latin typeface="Lucida Sans" panose="020B0602030504020204" pitchFamily="34" charset="0"/>
                <a:cs typeface="Arial" panose="020B0604020202020204" pitchFamily="34" charset="0"/>
              </a:rPr>
              <a:t>-complete rupture of CA</a:t>
            </a:r>
          </a:p>
          <a:p>
            <a:pPr>
              <a:lnSpc>
                <a:spcPct val="120000"/>
              </a:lnSpc>
            </a:pPr>
            <a:r>
              <a:rPr lang="en-US" sz="7200" dirty="0">
                <a:solidFill>
                  <a:schemeClr val="bg1">
                    <a:lumMod val="10000"/>
                    <a:lumOff val="90000"/>
                  </a:schemeClr>
                </a:solidFill>
                <a:effectLst/>
                <a:latin typeface="Lucida Sans" panose="020B0602030504020204" pitchFamily="34" charset="0"/>
                <a:cs typeface="Arial" panose="020B0604020202020204" pitchFamily="34" charset="0"/>
              </a:rPr>
              <a:t>-massive bleeding due to rupture of CA</a:t>
            </a:r>
          </a:p>
          <a:p>
            <a:pPr>
              <a:lnSpc>
                <a:spcPct val="120000"/>
              </a:lnSpc>
            </a:pPr>
            <a:r>
              <a:rPr lang="en-US" sz="7200" dirty="0">
                <a:solidFill>
                  <a:schemeClr val="bg1">
                    <a:lumMod val="10000"/>
                    <a:lumOff val="90000"/>
                  </a:schemeClr>
                </a:solidFill>
                <a:effectLst/>
                <a:latin typeface="Lucida Sans" panose="020B0602030504020204" pitchFamily="34" charset="0"/>
                <a:cs typeface="Arial" panose="020B0604020202020204" pitchFamily="34" charset="0"/>
              </a:rPr>
              <a:t>-high mortality, almost instantaneous death</a:t>
            </a:r>
          </a:p>
          <a:p>
            <a:endParaRPr lang="en-US" dirty="0"/>
          </a:p>
        </p:txBody>
      </p:sp>
    </p:spTree>
    <p:extLst>
      <p:ext uri="{BB962C8B-B14F-4D97-AF65-F5344CB8AC3E}">
        <p14:creationId xmlns:p14="http://schemas.microsoft.com/office/powerpoint/2010/main" val="8877703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5DA40-2DFA-40C3-83AF-979961AF9A15}"/>
              </a:ext>
            </a:extLst>
          </p:cNvPr>
          <p:cNvSpPr>
            <a:spLocks noGrp="1"/>
          </p:cNvSpPr>
          <p:nvPr>
            <p:ph type="title"/>
          </p:nvPr>
        </p:nvSpPr>
        <p:spPr/>
        <p:txBody>
          <a:bodyPr/>
          <a:lstStyle/>
          <a:p>
            <a:r>
              <a:rPr lang="en-US" dirty="0">
                <a:solidFill>
                  <a:srgbClr val="FFC000"/>
                </a:solidFill>
                <a:latin typeface="Lucida Sans" panose="020B0602030504020204" pitchFamily="34" charset="0"/>
              </a:rPr>
              <a:t>Miscellaneous</a:t>
            </a:r>
          </a:p>
        </p:txBody>
      </p:sp>
      <p:pic>
        <p:nvPicPr>
          <p:cNvPr id="5" name="Content Placeholder 4">
            <a:extLst>
              <a:ext uri="{FF2B5EF4-FFF2-40B4-BE49-F238E27FC236}">
                <a16:creationId xmlns:a16="http://schemas.microsoft.com/office/drawing/2014/main" id="{174B39C8-2494-4832-9AF9-F8C7F2AE670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64" t="864" b="3670"/>
          <a:stretch/>
        </p:blipFill>
        <p:spPr>
          <a:xfrm>
            <a:off x="3124200" y="1752600"/>
            <a:ext cx="5742330" cy="4038601"/>
          </a:xfrm>
        </p:spPr>
      </p:pic>
    </p:spTree>
    <p:extLst>
      <p:ext uri="{BB962C8B-B14F-4D97-AF65-F5344CB8AC3E}">
        <p14:creationId xmlns:p14="http://schemas.microsoft.com/office/powerpoint/2010/main" val="33770001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6240-9F0B-4B63-A1A3-F27F8739366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3CB8941-A485-4918-B236-F2EF111C17E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09" t="1335"/>
          <a:stretch/>
        </p:blipFill>
        <p:spPr>
          <a:xfrm>
            <a:off x="3581400" y="914400"/>
            <a:ext cx="5290868" cy="5807214"/>
          </a:xfrm>
        </p:spPr>
      </p:pic>
    </p:spTree>
    <p:extLst>
      <p:ext uri="{BB962C8B-B14F-4D97-AF65-F5344CB8AC3E}">
        <p14:creationId xmlns:p14="http://schemas.microsoft.com/office/powerpoint/2010/main" val="1248533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D808B-9B0E-4FBF-BABC-A325D0D20DC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A926C1E-29EF-49F8-AB68-97D5BE6FA11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78" b="2483"/>
          <a:stretch/>
        </p:blipFill>
        <p:spPr>
          <a:xfrm>
            <a:off x="3505200" y="990600"/>
            <a:ext cx="5334000" cy="5500958"/>
          </a:xfrm>
        </p:spPr>
      </p:pic>
    </p:spTree>
    <p:extLst>
      <p:ext uri="{BB962C8B-B14F-4D97-AF65-F5344CB8AC3E}">
        <p14:creationId xmlns:p14="http://schemas.microsoft.com/office/powerpoint/2010/main" val="17479249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7770813" cy="762000"/>
          </a:xfrm>
        </p:spPr>
        <p:txBody>
          <a:bodyPr wrap="square" numCol="1" compatLnSpc="1">
            <a:prstTxWarp prst="textNoShape">
              <a:avLst/>
            </a:prstTxWarp>
            <a:noAutofit/>
          </a:bodyPr>
          <a:lstStyle/>
          <a:p>
            <a:pPr marL="484188" eaLnBrk="1" hangingPunct="1"/>
            <a:r>
              <a:rPr lang="en-US" sz="4400" dirty="0">
                <a:solidFill>
                  <a:srgbClr val="FFC000"/>
                </a:solidFill>
                <a:effectLst/>
                <a:latin typeface="Lucida Sans Unicode" panose="020B0602030504020204" pitchFamily="34" charset="0"/>
                <a:ea typeface="ＭＳ Ｐゴシック" pitchFamily="34" charset="-128"/>
                <a:cs typeface="Lucida Sans Unicode" panose="020B0602030504020204" pitchFamily="34" charset="0"/>
              </a:rPr>
              <a:t>CONCLUSIONS</a:t>
            </a:r>
          </a:p>
        </p:txBody>
      </p:sp>
      <p:sp>
        <p:nvSpPr>
          <p:cNvPr id="62466" name="Content Placeholder 2"/>
          <p:cNvSpPr>
            <a:spLocks noGrp="1"/>
          </p:cNvSpPr>
          <p:nvPr>
            <p:ph idx="1"/>
          </p:nvPr>
        </p:nvSpPr>
        <p:spPr>
          <a:xfrm>
            <a:off x="228600" y="1219200"/>
            <a:ext cx="11887200" cy="6248400"/>
          </a:xfrm>
        </p:spPr>
        <p:txBody>
          <a:bodyPr wrap="square" numCol="1" anchor="t" anchorCtr="0" compatLnSpc="1">
            <a:prstTxWarp prst="textNoShape">
              <a:avLst/>
            </a:prstTxWarp>
            <a:noAutofit/>
          </a:bodyPr>
          <a:lstStyle/>
          <a:p>
            <a:pPr eaLnBrk="1" hangingPunct="1">
              <a:lnSpc>
                <a:spcPct val="110000"/>
              </a:lnSpc>
              <a:spcBef>
                <a:spcPct val="0"/>
              </a:spcBef>
              <a:buClr>
                <a:srgbClr val="CC9900"/>
              </a:buClr>
              <a:buFont typeface="Wingdings" pitchFamily="2" charset="2"/>
              <a:buChar char="§"/>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CBOS is a rare entity seen with increasing frequency. </a:t>
            </a:r>
          </a:p>
          <a:p>
            <a:pPr eaLnBrk="1" hangingPunct="1">
              <a:lnSpc>
                <a:spcPct val="110000"/>
              </a:lnSpc>
              <a:spcBef>
                <a:spcPct val="0"/>
              </a:spcBef>
              <a:buClr>
                <a:srgbClr val="CC9900"/>
              </a:buClr>
              <a:buFont typeface="Wingdings" pitchFamily="2" charset="2"/>
              <a:buChar char="§"/>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There are three types (or stages): 1) threatened, 2) impending, and 3) acute. </a:t>
            </a:r>
          </a:p>
          <a:p>
            <a:pPr eaLnBrk="1" hangingPunct="1">
              <a:lnSpc>
                <a:spcPct val="110000"/>
              </a:lnSpc>
              <a:spcBef>
                <a:spcPct val="0"/>
              </a:spcBef>
              <a:buClr>
                <a:srgbClr val="CC9900"/>
              </a:buClr>
              <a:buFont typeface="Wingdings" pitchFamily="2" charset="2"/>
              <a:buChar char="§"/>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CBOS is a catastrophic emergency with high M&amp;M (40% and 60%). </a:t>
            </a:r>
          </a:p>
          <a:p>
            <a:pPr eaLnBrk="1" hangingPunct="1">
              <a:lnSpc>
                <a:spcPct val="110000"/>
              </a:lnSpc>
              <a:spcBef>
                <a:spcPct val="0"/>
              </a:spcBef>
              <a:buClr>
                <a:srgbClr val="CC9900"/>
              </a:buClr>
              <a:buFont typeface="Wingdings" pitchFamily="2" charset="2"/>
              <a:buChar char="§"/>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The surgical management has been, and is, difficult and fraught with high M &amp; M. </a:t>
            </a:r>
          </a:p>
          <a:p>
            <a:pPr eaLnBrk="1" hangingPunct="1">
              <a:lnSpc>
                <a:spcPct val="110000"/>
              </a:lnSpc>
              <a:spcBef>
                <a:spcPct val="0"/>
              </a:spcBef>
              <a:buClr>
                <a:srgbClr val="CC9900"/>
              </a:buClr>
              <a:buFont typeface="Wingdings" pitchFamily="2" charset="2"/>
              <a:buChar char="§"/>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The endovascular management is emerging as treatment of choice to prevent a catastrophic rupture and offer an acceptable quality of life.</a:t>
            </a:r>
          </a:p>
          <a:p>
            <a:pPr eaLnBrk="1" hangingPunct="1">
              <a:lnSpc>
                <a:spcPct val="110000"/>
              </a:lnSpc>
              <a:spcBef>
                <a:spcPct val="0"/>
              </a:spcBef>
              <a:buClr>
                <a:srgbClr val="CC9900"/>
              </a:buClr>
              <a:buFont typeface="Wingdings" pitchFamily="2" charset="2"/>
              <a:buChar char="§"/>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The etiologic causes are malignant tumor invasion to the arteries, post radiation therapy, vasculitis, infection, post surgery, and blunt and penetrating injuries. </a:t>
            </a:r>
          </a:p>
          <a:p>
            <a:pPr eaLnBrk="1" hangingPunct="1">
              <a:lnSpc>
                <a:spcPct val="110000"/>
              </a:lnSpc>
              <a:spcBef>
                <a:spcPct val="0"/>
              </a:spcBef>
              <a:buClr>
                <a:srgbClr val="CC9900"/>
              </a:buClr>
              <a:buFont typeface="Wingdings" pitchFamily="2" charset="2"/>
              <a:buChar char="§"/>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The preferred therapy is endovascular, with stents and/or embolization. </a:t>
            </a:r>
          </a:p>
          <a:p>
            <a:pPr eaLnBrk="1" hangingPunct="1">
              <a:lnSpc>
                <a:spcPct val="110000"/>
              </a:lnSpc>
              <a:spcBef>
                <a:spcPct val="0"/>
              </a:spcBef>
              <a:buClr>
                <a:srgbClr val="CC9900"/>
              </a:buClr>
              <a:buFont typeface="Wingdings" pitchFamily="2" charset="2"/>
              <a:buChar char="§"/>
            </a:pPr>
            <a:r>
              <a:rPr lang="en-US" sz="2400" dirty="0">
                <a:solidFill>
                  <a:schemeClr val="bg1">
                    <a:lumMod val="10000"/>
                    <a:lumOff val="90000"/>
                  </a:schemeClr>
                </a:solidFill>
                <a:effectLst/>
                <a:latin typeface="Lucida Sans Unicode" panose="020B0602030504020204" pitchFamily="34" charset="0"/>
                <a:ea typeface="ＭＳ Ｐゴシック" pitchFamily="34" charset="-128"/>
                <a:cs typeface="Lucida Sans Unicode" panose="020B0602030504020204" pitchFamily="34" charset="0"/>
              </a:rPr>
              <a:t>Occlusion of the carotid arteries in certain circumstances is a life-saving procedure.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414" y="438803"/>
            <a:ext cx="10361084" cy="1430338"/>
          </a:xfrm>
        </p:spPr>
        <p:txBody>
          <a:bodyPr>
            <a:noAutofit/>
          </a:bodyPr>
          <a:lstStyle/>
          <a:p>
            <a:r>
              <a:rPr lang="en-US" sz="4400" dirty="0">
                <a:solidFill>
                  <a:srgbClr val="FFC000"/>
                </a:solidFill>
                <a:latin typeface="Lucida Sans Unicode" panose="020B0602030504020204" pitchFamily="34" charset="0"/>
                <a:cs typeface="Lucida Sans Unicode" panose="020B0602030504020204" pitchFamily="34" charset="0"/>
              </a:rPr>
              <a:t>CONCLUSIONS</a:t>
            </a:r>
            <a:br>
              <a:rPr lang="en-US" sz="4400" dirty="0">
                <a:latin typeface="Lucida Sans Unicode" panose="020B0602030504020204" pitchFamily="34" charset="0"/>
                <a:cs typeface="Lucida Sans Unicode" panose="020B0602030504020204" pitchFamily="34" charset="0"/>
              </a:rPr>
            </a:br>
            <a:endParaRPr lang="es-ES" sz="4400" dirty="0">
              <a:latin typeface="Lucida Sans Unicode" panose="020B0602030504020204" pitchFamily="34" charset="0"/>
              <a:cs typeface="Lucida Sans Unicode" panose="020B0602030504020204" pitchFamily="34" charset="0"/>
            </a:endParaRPr>
          </a:p>
        </p:txBody>
      </p:sp>
      <p:sp>
        <p:nvSpPr>
          <p:cNvPr id="3" name="Marcador de contenido 2"/>
          <p:cNvSpPr>
            <a:spLocks noGrp="1"/>
          </p:cNvSpPr>
          <p:nvPr>
            <p:ph idx="1"/>
          </p:nvPr>
        </p:nvSpPr>
        <p:spPr>
          <a:xfrm>
            <a:off x="894414" y="2133600"/>
            <a:ext cx="10361084" cy="4257022"/>
          </a:xfrm>
        </p:spPr>
        <p:txBody>
          <a:bodyPr/>
          <a:lstStyle/>
          <a:p>
            <a:pPr marL="228600" indent="-228600">
              <a:buClr>
                <a:srgbClr val="CC9900"/>
              </a:buClr>
              <a:buFont typeface="Wingdings" pitchFamily="2" charset="2"/>
              <a:buChar char="§"/>
            </a:pPr>
            <a:r>
              <a:rPr lang="en-US" sz="2800" dirty="0">
                <a:solidFill>
                  <a:schemeClr val="bg1">
                    <a:lumMod val="10000"/>
                    <a:lumOff val="90000"/>
                  </a:schemeClr>
                </a:solidFill>
                <a:latin typeface="Lucida Sans Unicode" panose="020B0602030504020204" pitchFamily="34" charset="0"/>
                <a:cs typeface="Lucida Sans Unicode" panose="020B0602030504020204" pitchFamily="34" charset="0"/>
              </a:rPr>
              <a:t>The insertion of different types and kinds of stents is safe, effective and easy procedure to temporarily manage CBOS. </a:t>
            </a:r>
          </a:p>
          <a:p>
            <a:pPr marL="228600" indent="-228600">
              <a:buClr>
                <a:srgbClr val="CC9900"/>
              </a:buClr>
              <a:buFont typeface="Wingdings" pitchFamily="2" charset="2"/>
              <a:buChar char="§"/>
            </a:pPr>
            <a:r>
              <a:rPr lang="en-US" sz="2800" dirty="0">
                <a:solidFill>
                  <a:schemeClr val="bg1">
                    <a:lumMod val="10000"/>
                    <a:lumOff val="90000"/>
                  </a:schemeClr>
                </a:solidFill>
                <a:latin typeface="Lucida Sans Unicode" panose="020B0602030504020204" pitchFamily="34" charset="0"/>
                <a:cs typeface="Lucida Sans Unicode" panose="020B0602030504020204" pitchFamily="34" charset="0"/>
              </a:rPr>
              <a:t>A longer follow-up and more patients treated are necessary to assess the long-term role of stenting in CBOS. </a:t>
            </a:r>
          </a:p>
          <a:p>
            <a:endParaRPr lang="es-ES" dirty="0"/>
          </a:p>
        </p:txBody>
      </p:sp>
    </p:spTree>
    <p:extLst>
      <p:ext uri="{BB962C8B-B14F-4D97-AF65-F5344CB8AC3E}">
        <p14:creationId xmlns:p14="http://schemas.microsoft.com/office/powerpoint/2010/main" val="39048281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 </a:t>
            </a:r>
          </a:p>
        </p:txBody>
      </p:sp>
      <p:pic>
        <p:nvPicPr>
          <p:cNvPr id="1026" name="Picture 2" descr="C:\Documentos comunes\Mis documentos\My Pictures\Seth-on-Grey-s-seth-green-3877136-624-352.jpg"/>
          <p:cNvPicPr>
            <a:picLocks noGrp="1" noChangeAspect="1" noChangeArrowheads="1"/>
          </p:cNvPicPr>
          <p:nvPr>
            <p:ph idx="1"/>
          </p:nvPr>
        </p:nvPicPr>
        <p:blipFill>
          <a:blip r:embed="rId2" cstate="print"/>
          <a:srcRect/>
          <a:stretch>
            <a:fillRect/>
          </a:stretch>
        </p:blipFill>
        <p:spPr bwMode="auto">
          <a:xfrm>
            <a:off x="533400" y="304800"/>
            <a:ext cx="11125200" cy="6400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14FF-922D-4AC3-885C-C6F7A73686F2}"/>
              </a:ext>
            </a:extLst>
          </p:cNvPr>
          <p:cNvSpPr>
            <a:spLocks noGrp="1"/>
          </p:cNvSpPr>
          <p:nvPr>
            <p:ph type="title"/>
          </p:nvPr>
        </p:nvSpPr>
        <p:spPr/>
        <p:txBody>
          <a:bodyPr/>
          <a:lstStyle/>
          <a:p>
            <a:r>
              <a:rPr lang="en-US" dirty="0">
                <a:solidFill>
                  <a:srgbClr val="FFC000"/>
                </a:solidFill>
                <a:latin typeface="Lucida Sans" panose="020B0602030504020204" pitchFamily="34" charset="0"/>
              </a:rPr>
              <a:t>Radiotherapy</a:t>
            </a:r>
          </a:p>
        </p:txBody>
      </p:sp>
      <p:sp>
        <p:nvSpPr>
          <p:cNvPr id="3" name="Content Placeholder 2">
            <a:extLst>
              <a:ext uri="{FF2B5EF4-FFF2-40B4-BE49-F238E27FC236}">
                <a16:creationId xmlns:a16="http://schemas.microsoft.com/office/drawing/2014/main" id="{FC86EBF0-7434-4391-9183-54A30D3B5BB1}"/>
              </a:ext>
            </a:extLst>
          </p:cNvPr>
          <p:cNvSpPr>
            <a:spLocks noGrp="1"/>
          </p:cNvSpPr>
          <p:nvPr>
            <p:ph idx="1"/>
          </p:nvPr>
        </p:nvSpPr>
        <p:spPr/>
        <p:txBody>
          <a:bodyPr/>
          <a:lstStyle/>
          <a:p>
            <a:pPr>
              <a:buFont typeface="Wingdings" panose="05000000000000000000" pitchFamily="2" charset="2"/>
              <a:buChar char="§"/>
            </a:pPr>
            <a:r>
              <a:rPr lang="en-US" sz="2800" dirty="0">
                <a:solidFill>
                  <a:schemeClr val="bg1">
                    <a:lumMod val="10000"/>
                    <a:lumOff val="90000"/>
                  </a:schemeClr>
                </a:solidFill>
                <a:effectLst/>
                <a:latin typeface="Lucida Sans" panose="020B0602030504020204" pitchFamily="34" charset="0"/>
                <a:cs typeface="Arial" panose="020B0604020202020204" pitchFamily="34" charset="0"/>
              </a:rPr>
              <a:t>The most common etiology for CBOS</a:t>
            </a:r>
          </a:p>
          <a:p>
            <a:pPr>
              <a:buFont typeface="Wingdings" panose="05000000000000000000" pitchFamily="2" charset="2"/>
              <a:buChar char="§"/>
            </a:pPr>
            <a:r>
              <a:rPr lang="en-US" sz="2800" dirty="0">
                <a:solidFill>
                  <a:schemeClr val="bg1">
                    <a:lumMod val="10000"/>
                    <a:lumOff val="90000"/>
                  </a:schemeClr>
                </a:solidFill>
                <a:effectLst/>
                <a:latin typeface="Lucida Sans" panose="020B0602030504020204" pitchFamily="34" charset="0"/>
                <a:cs typeface="Arial" panose="020B0604020202020204" pitchFamily="34" charset="0"/>
              </a:rPr>
              <a:t>Almost 100% of CBOS occur in irradiated fields</a:t>
            </a:r>
          </a:p>
          <a:p>
            <a:pPr>
              <a:buFont typeface="Wingdings" panose="05000000000000000000" pitchFamily="2" charset="2"/>
              <a:buChar char="§"/>
            </a:pPr>
            <a:r>
              <a:rPr lang="en-US" sz="2800" dirty="0">
                <a:solidFill>
                  <a:schemeClr val="bg1">
                    <a:lumMod val="10000"/>
                    <a:lumOff val="90000"/>
                  </a:schemeClr>
                </a:solidFill>
                <a:effectLst/>
                <a:latin typeface="Lucida Sans" panose="020B0602030504020204" pitchFamily="34" charset="0"/>
                <a:cs typeface="Arial" panose="020B0604020202020204" pitchFamily="34" charset="0"/>
              </a:rPr>
              <a:t>Increased risk if irradiation is close in time to surgery of H&amp;N</a:t>
            </a:r>
          </a:p>
          <a:p>
            <a:pPr>
              <a:buFont typeface="Wingdings" panose="05000000000000000000" pitchFamily="2" charset="2"/>
              <a:buChar char="§"/>
            </a:pPr>
            <a:r>
              <a:rPr lang="en-US" sz="2800" dirty="0">
                <a:solidFill>
                  <a:schemeClr val="bg1">
                    <a:lumMod val="10000"/>
                    <a:lumOff val="90000"/>
                  </a:schemeClr>
                </a:solidFill>
                <a:effectLst/>
                <a:latin typeface="Lucida Sans" panose="020B0602030504020204" pitchFamily="34" charset="0"/>
                <a:cs typeface="Arial" panose="020B0604020202020204" pitchFamily="34" charset="0"/>
              </a:rPr>
              <a:t>8 fold risk of CBOS after radiation for H&amp;N surgery</a:t>
            </a:r>
          </a:p>
          <a:p>
            <a:endParaRPr lang="en-US" dirty="0"/>
          </a:p>
        </p:txBody>
      </p:sp>
    </p:spTree>
    <p:extLst>
      <p:ext uri="{BB962C8B-B14F-4D97-AF65-F5344CB8AC3E}">
        <p14:creationId xmlns:p14="http://schemas.microsoft.com/office/powerpoint/2010/main" val="640034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639E-AB50-44B0-A3DE-1F9BF028ABE8}"/>
              </a:ext>
            </a:extLst>
          </p:cNvPr>
          <p:cNvSpPr>
            <a:spLocks noGrp="1"/>
          </p:cNvSpPr>
          <p:nvPr>
            <p:ph type="title"/>
          </p:nvPr>
        </p:nvSpPr>
        <p:spPr>
          <a:xfrm>
            <a:off x="914401" y="228600"/>
            <a:ext cx="10361084" cy="1430338"/>
          </a:xfrm>
        </p:spPr>
        <p:txBody>
          <a:bodyPr/>
          <a:lstStyle/>
          <a:p>
            <a:r>
              <a:rPr lang="en-US" dirty="0">
                <a:solidFill>
                  <a:srgbClr val="FFC000"/>
                </a:solidFill>
                <a:latin typeface="Lucida Sans" panose="020B0602030504020204" pitchFamily="34" charset="0"/>
              </a:rPr>
              <a:t>Other Causes</a:t>
            </a:r>
          </a:p>
        </p:txBody>
      </p:sp>
      <p:sp>
        <p:nvSpPr>
          <p:cNvPr id="3" name="Content Placeholder 2">
            <a:extLst>
              <a:ext uri="{FF2B5EF4-FFF2-40B4-BE49-F238E27FC236}">
                <a16:creationId xmlns:a16="http://schemas.microsoft.com/office/drawing/2014/main" id="{F5C19620-D4BF-4CE4-8178-FB7FB5D40CFF}"/>
              </a:ext>
            </a:extLst>
          </p:cNvPr>
          <p:cNvSpPr>
            <a:spLocks noGrp="1"/>
          </p:cNvSpPr>
          <p:nvPr>
            <p:ph idx="1"/>
          </p:nvPr>
        </p:nvSpPr>
        <p:spPr/>
        <p:txBody>
          <a:bodyPr/>
          <a:lstStyle/>
          <a:p>
            <a:pPr>
              <a:buFont typeface="Wingdings" panose="05000000000000000000" pitchFamily="2" charset="2"/>
              <a:buChar char="§"/>
              <a:tabLst>
                <a:tab pos="517525" algn="l"/>
              </a:tabLst>
            </a:pPr>
            <a:r>
              <a:rPr lang="en-US" sz="2400" dirty="0">
                <a:solidFill>
                  <a:schemeClr val="bg1">
                    <a:lumMod val="10000"/>
                    <a:lumOff val="90000"/>
                  </a:schemeClr>
                </a:solidFill>
                <a:effectLst/>
                <a:latin typeface="Lucida Sans" panose="020B0602030504020204" pitchFamily="34" charset="0"/>
                <a:cs typeface="Arial" panose="020B0604020202020204" pitchFamily="34" charset="0"/>
              </a:rPr>
              <a:t>H&amp;N surgery local or near CA</a:t>
            </a:r>
          </a:p>
          <a:p>
            <a:pPr>
              <a:buFont typeface="Wingdings" panose="05000000000000000000" pitchFamily="2" charset="2"/>
              <a:buChar char="§"/>
            </a:pPr>
            <a:r>
              <a:rPr lang="en-US" sz="2400" dirty="0">
                <a:solidFill>
                  <a:schemeClr val="bg1">
                    <a:lumMod val="10000"/>
                    <a:lumOff val="90000"/>
                  </a:schemeClr>
                </a:solidFill>
                <a:effectLst/>
                <a:latin typeface="Lucida Sans" panose="020B0602030504020204" pitchFamily="34" charset="0"/>
                <a:cs typeface="Arial" panose="020B0604020202020204" pitchFamily="34" charset="0"/>
              </a:rPr>
              <a:t>-radical neck 4% incidence of CBOS</a:t>
            </a:r>
          </a:p>
          <a:p>
            <a:pPr>
              <a:buFont typeface="Wingdings" panose="05000000000000000000" pitchFamily="2" charset="2"/>
              <a:buChar char="§"/>
            </a:pPr>
            <a:r>
              <a:rPr lang="en-US" sz="2400" dirty="0">
                <a:solidFill>
                  <a:schemeClr val="bg1">
                    <a:lumMod val="10000"/>
                    <a:lumOff val="90000"/>
                  </a:schemeClr>
                </a:solidFill>
                <a:effectLst/>
                <a:latin typeface="Lucida Sans" panose="020B0602030504020204" pitchFamily="34" charset="0"/>
                <a:cs typeface="Arial" panose="020B0604020202020204" pitchFamily="34" charset="0"/>
              </a:rPr>
              <a:t>-removal of soft tissue protection to CA</a:t>
            </a:r>
          </a:p>
          <a:p>
            <a:pPr>
              <a:buFont typeface="Wingdings" panose="05000000000000000000" pitchFamily="2" charset="2"/>
              <a:buChar char="§"/>
            </a:pPr>
            <a:r>
              <a:rPr lang="en-US" sz="2400" dirty="0">
                <a:solidFill>
                  <a:schemeClr val="bg1">
                    <a:lumMod val="10000"/>
                    <a:lumOff val="90000"/>
                  </a:schemeClr>
                </a:solidFill>
                <a:effectLst/>
                <a:latin typeface="Lucida Sans" panose="020B0602030504020204" pitchFamily="34" charset="0"/>
                <a:cs typeface="Arial" panose="020B0604020202020204" pitchFamily="34" charset="0"/>
              </a:rPr>
              <a:t>-iatrogenic or mechanical injury to CA adventitia</a:t>
            </a:r>
          </a:p>
          <a:p>
            <a:pPr>
              <a:buFont typeface="Wingdings" panose="05000000000000000000" pitchFamily="2" charset="2"/>
              <a:buChar char="§"/>
            </a:pPr>
            <a:r>
              <a:rPr lang="en-US" sz="2400" dirty="0">
                <a:solidFill>
                  <a:schemeClr val="bg1">
                    <a:lumMod val="10000"/>
                    <a:lumOff val="90000"/>
                  </a:schemeClr>
                </a:solidFill>
                <a:effectLst/>
                <a:latin typeface="Lucida Sans" panose="020B0602030504020204" pitchFamily="34" charset="0"/>
                <a:cs typeface="Arial" panose="020B0604020202020204" pitchFamily="34" charset="0"/>
              </a:rPr>
              <a:t>-decreased healing, removal of lymphatics, increased venous stasis</a:t>
            </a:r>
          </a:p>
          <a:p>
            <a:pPr marL="0" indent="0">
              <a:buNone/>
            </a:pPr>
            <a:endParaRPr lang="en-US" dirty="0"/>
          </a:p>
        </p:txBody>
      </p:sp>
    </p:spTree>
    <p:extLst>
      <p:ext uri="{BB962C8B-B14F-4D97-AF65-F5344CB8AC3E}">
        <p14:creationId xmlns:p14="http://schemas.microsoft.com/office/powerpoint/2010/main" val="1351213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B0D7A-8B4E-40EB-8389-F52282A40389}"/>
              </a:ext>
            </a:extLst>
          </p:cNvPr>
          <p:cNvSpPr>
            <a:spLocks noGrp="1"/>
          </p:cNvSpPr>
          <p:nvPr>
            <p:ph type="title"/>
          </p:nvPr>
        </p:nvSpPr>
        <p:spPr/>
        <p:txBody>
          <a:bodyPr/>
          <a:lstStyle/>
          <a:p>
            <a:r>
              <a:rPr lang="en-US" dirty="0">
                <a:solidFill>
                  <a:srgbClr val="FFC000"/>
                </a:solidFill>
                <a:latin typeface="Lucida Sans" panose="020B0602030504020204" pitchFamily="34" charset="0"/>
              </a:rPr>
              <a:t>Increased Risks</a:t>
            </a:r>
          </a:p>
        </p:txBody>
      </p:sp>
      <p:sp>
        <p:nvSpPr>
          <p:cNvPr id="3" name="Content Placeholder 2">
            <a:extLst>
              <a:ext uri="{FF2B5EF4-FFF2-40B4-BE49-F238E27FC236}">
                <a16:creationId xmlns:a16="http://schemas.microsoft.com/office/drawing/2014/main" id="{9F545498-BDB6-42D2-9F21-F929D5115223}"/>
              </a:ext>
            </a:extLst>
          </p:cNvPr>
          <p:cNvSpPr>
            <a:spLocks noGrp="1"/>
          </p:cNvSpPr>
          <p:nvPr>
            <p:ph idx="1"/>
          </p:nvPr>
        </p:nvSpPr>
        <p:spPr/>
        <p:txBody>
          <a:bodyPr/>
          <a:lstStyle/>
          <a:p>
            <a:pPr>
              <a:buFont typeface="Wingdings" panose="05000000000000000000" pitchFamily="2" charset="2"/>
              <a:buChar char="§"/>
            </a:pPr>
            <a:r>
              <a:rPr lang="en-US" sz="2800" dirty="0">
                <a:solidFill>
                  <a:schemeClr val="bg1">
                    <a:lumMod val="10000"/>
                    <a:lumOff val="90000"/>
                  </a:schemeClr>
                </a:solidFill>
                <a:effectLst/>
                <a:latin typeface="Arial" panose="020B0604020202020204" pitchFamily="34" charset="0"/>
                <a:cs typeface="Arial" panose="020B0604020202020204" pitchFamily="34" charset="0"/>
              </a:rPr>
              <a:t>Salvage emergency surgery</a:t>
            </a:r>
          </a:p>
          <a:p>
            <a:pPr>
              <a:buFont typeface="Wingdings" panose="05000000000000000000" pitchFamily="2" charset="2"/>
              <a:buChar char="§"/>
            </a:pPr>
            <a:r>
              <a:rPr lang="en-US" sz="2800" dirty="0">
                <a:solidFill>
                  <a:schemeClr val="bg1">
                    <a:lumMod val="10000"/>
                    <a:lumOff val="90000"/>
                  </a:schemeClr>
                </a:solidFill>
                <a:effectLst/>
                <a:latin typeface="Arial" panose="020B0604020202020204" pitchFamily="34" charset="0"/>
                <a:cs typeface="Arial" panose="020B0604020202020204" pitchFamily="34" charset="0"/>
              </a:rPr>
              <a:t>Necrosis of flaps</a:t>
            </a:r>
          </a:p>
          <a:p>
            <a:pPr>
              <a:buFont typeface="Wingdings" panose="05000000000000000000" pitchFamily="2" charset="2"/>
              <a:buChar char="§"/>
            </a:pPr>
            <a:r>
              <a:rPr lang="en-US" sz="2800" dirty="0">
                <a:solidFill>
                  <a:schemeClr val="bg1">
                    <a:lumMod val="10000"/>
                    <a:lumOff val="90000"/>
                  </a:schemeClr>
                </a:solidFill>
                <a:effectLst/>
                <a:latin typeface="Arial" panose="020B0604020202020204" pitchFamily="34" charset="0"/>
                <a:cs typeface="Arial" panose="020B0604020202020204" pitchFamily="34" charset="0"/>
              </a:rPr>
              <a:t>Infection</a:t>
            </a:r>
          </a:p>
          <a:p>
            <a:pPr>
              <a:buFont typeface="Wingdings" panose="05000000000000000000" pitchFamily="2" charset="2"/>
              <a:buChar char="§"/>
            </a:pPr>
            <a:r>
              <a:rPr lang="en-US" sz="2800" dirty="0">
                <a:solidFill>
                  <a:schemeClr val="bg1">
                    <a:lumMod val="10000"/>
                    <a:lumOff val="90000"/>
                  </a:schemeClr>
                </a:solidFill>
                <a:effectLst/>
                <a:latin typeface="Arial" panose="020B0604020202020204" pitchFamily="34" charset="0"/>
                <a:cs typeface="Arial" panose="020B0604020202020204" pitchFamily="34" charset="0"/>
              </a:rPr>
              <a:t>Previous irradiation</a:t>
            </a:r>
          </a:p>
          <a:p>
            <a:pPr>
              <a:buFont typeface="Wingdings" panose="05000000000000000000" pitchFamily="2" charset="2"/>
              <a:buChar char="§"/>
            </a:pPr>
            <a:r>
              <a:rPr lang="en-US" sz="2800" dirty="0">
                <a:solidFill>
                  <a:schemeClr val="bg1">
                    <a:lumMod val="10000"/>
                    <a:lumOff val="90000"/>
                  </a:schemeClr>
                </a:solidFill>
                <a:effectLst/>
                <a:latin typeface="Arial" panose="020B0604020202020204" pitchFamily="34" charset="0"/>
                <a:cs typeface="Arial" panose="020B0604020202020204" pitchFamily="34" charset="0"/>
              </a:rPr>
              <a:t>Recurrent tumor invasion of Carotid Artery</a:t>
            </a:r>
          </a:p>
          <a:p>
            <a:pPr marL="0" indent="0">
              <a:buNone/>
            </a:pPr>
            <a:br>
              <a:rPr lang="en-US" sz="2400" dirty="0">
                <a:effectLst/>
                <a:latin typeface="Arial" panose="020B0604020202020204" pitchFamily="34" charset="0"/>
                <a:cs typeface="Arial" panose="020B0604020202020204" pitchFamily="34" charset="0"/>
              </a:rPr>
            </a:br>
            <a:endParaRPr lang="en-US" sz="2400" dirty="0">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0936924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ory">
  <a:themeElements>
    <a:clrScheme name="Custom 1">
      <a:dk1>
        <a:srgbClr val="000000"/>
      </a:dk1>
      <a:lt1>
        <a:srgbClr val="002060"/>
      </a:lt1>
      <a:dk2>
        <a:srgbClr val="4F271C"/>
      </a:dk2>
      <a:lt2>
        <a:srgbClr val="BD2F17"/>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tory">
      <a:majorFont>
        <a:latin typeface="Calisto MT"/>
        <a:ea typeface=""/>
        <a:cs typeface=""/>
        <a:font script="Jpan" typeface="ＭＳ Ｐ明朝"/>
      </a:majorFont>
      <a:minorFont>
        <a:latin typeface="Calisto MT"/>
        <a:ea typeface=""/>
        <a:cs typeface=""/>
        <a:font script="Jpan" typeface="ＭＳ Ｐ明朝"/>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3099</TotalTime>
  <Words>3467</Words>
  <Application>Microsoft Office PowerPoint</Application>
  <PresentationFormat>Widescreen</PresentationFormat>
  <Paragraphs>338</Paragraphs>
  <Slides>65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ＭＳ Ｐゴシック</vt:lpstr>
      <vt:lpstr>MS PMincho</vt:lpstr>
      <vt:lpstr>Arial</vt:lpstr>
      <vt:lpstr>Calibri</vt:lpstr>
      <vt:lpstr>Calisto MT</vt:lpstr>
      <vt:lpstr>Lucida Console</vt:lpstr>
      <vt:lpstr>Lucida Sans</vt:lpstr>
      <vt:lpstr>Lucida Sans Unicode</vt:lpstr>
      <vt:lpstr>Wingdings</vt:lpstr>
      <vt:lpstr>Wingdings 2</vt:lpstr>
      <vt:lpstr>Story</vt:lpstr>
      <vt:lpstr>CAROTID BLOW OUT SYNDROME Endovascular Management by Stenting and Embolization 20th Euro-Global Summit on Cancer Therapy &amp; Radiation Oncology</vt:lpstr>
      <vt:lpstr>Virginia Commonwealth University Health Sciences Center Richmond-Virginia</vt:lpstr>
      <vt:lpstr>PowerPoint Presentation</vt:lpstr>
      <vt:lpstr>Introduction</vt:lpstr>
      <vt:lpstr>Carotid Blow-Out Syndrome</vt:lpstr>
      <vt:lpstr>Types</vt:lpstr>
      <vt:lpstr>Radiotherapy</vt:lpstr>
      <vt:lpstr>Other Causes</vt:lpstr>
      <vt:lpstr>Increased Risks</vt:lpstr>
      <vt:lpstr>Risk factors for CBOS in patients with H&amp;N cancer </vt:lpstr>
      <vt:lpstr>Physiopathology</vt:lpstr>
      <vt:lpstr>Imaging</vt:lpstr>
      <vt:lpstr>Management</vt:lpstr>
      <vt:lpstr>Conventional Management of CBOS is Emergent Ligation of CA </vt:lpstr>
      <vt:lpstr>Endovascular Management</vt:lpstr>
      <vt:lpstr>Stenting</vt:lpstr>
      <vt:lpstr>Stenting Long-term Outcomes</vt:lpstr>
      <vt:lpstr>Problems</vt:lpstr>
      <vt:lpstr>Literature Review</vt:lpstr>
      <vt:lpstr>Literature Review</vt:lpstr>
      <vt:lpstr>Meta-Analysis</vt:lpstr>
      <vt:lpstr>Patients &amp; Methods </vt:lpstr>
      <vt:lpstr>Results</vt:lpstr>
      <vt:lpstr>Case 1 (1)</vt:lpstr>
      <vt:lpstr>Case 1(2)</vt:lpstr>
      <vt:lpstr>Case 1(3)</vt:lpstr>
      <vt:lpstr>Case 2(1)</vt:lpstr>
      <vt:lpstr>Case 2(2)</vt:lpstr>
      <vt:lpstr>Case 2(3)</vt:lpstr>
      <vt:lpstr>Case 3(1)</vt:lpstr>
      <vt:lpstr>Case 3(2)</vt:lpstr>
      <vt:lpstr>Case 3(3)</vt:lpstr>
      <vt:lpstr>Case 4(1)</vt:lpstr>
      <vt:lpstr>Case 4(2)</vt:lpstr>
      <vt:lpstr>Case 4(3)</vt:lpstr>
      <vt:lpstr>Case 5(1)</vt:lpstr>
      <vt:lpstr>Case 5(2)</vt:lpstr>
      <vt:lpstr>Case 5(3)</vt:lpstr>
      <vt:lpstr>Cases 6–23</vt:lpstr>
      <vt:lpstr>Cases 6–23</vt:lpstr>
      <vt:lpstr>PowerPoint Presentation</vt:lpstr>
      <vt:lpstr>PowerPoint Presentation</vt:lpstr>
      <vt:lpstr>Case 6</vt:lpstr>
      <vt:lpstr>PowerPoint Presentation</vt:lpstr>
      <vt:lpstr>PowerPoint Presentation</vt:lpstr>
      <vt:lpstr>Case 8</vt:lpstr>
      <vt:lpstr>Case 9</vt:lpstr>
      <vt:lpstr>PowerPoint Presentation</vt:lpstr>
      <vt:lpstr>Case 11</vt:lpstr>
      <vt:lpstr>PowerPoint Presentation</vt:lpstr>
      <vt:lpstr>Case 13</vt:lpstr>
      <vt:lpstr>PowerPoint Presentation</vt:lpstr>
      <vt:lpstr>Case 15</vt:lpstr>
      <vt:lpstr>Cases 16 -18</vt:lpstr>
      <vt:lpstr>PowerPoint Presentation</vt:lpstr>
      <vt:lpstr>Case 20</vt:lpstr>
      <vt:lpstr>PowerPoint Presentation</vt:lpstr>
      <vt:lpstr>PowerPoint Presentation</vt:lpstr>
      <vt:lpstr>PowerPoint Presentation</vt:lpstr>
      <vt:lpstr>Miscellaneous</vt:lpstr>
      <vt:lpstr>PowerPoint Presentation</vt:lpstr>
      <vt:lpstr>PowerPoint Presentation</vt:lpstr>
      <vt:lpstr>CONCLUSIONS</vt:lpstr>
      <vt:lpstr>CONCLUSIONS </vt:lpstr>
      <vt:lpstr>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CAROTID BLOWOUT SYNDROME Emergent endovascular management by stenting</dc:title>
  <dc:creator>Margie L Smith</dc:creator>
  <cp:lastModifiedBy>jaime tisnado</cp:lastModifiedBy>
  <cp:revision>294</cp:revision>
  <dcterms:created xsi:type="dcterms:W3CDTF">2010-08-19T21:41:20Z</dcterms:created>
  <dcterms:modified xsi:type="dcterms:W3CDTF">2017-08-26T01:18:12Z</dcterms:modified>
</cp:coreProperties>
</file>